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64" r:id="rId4"/>
    <p:sldId id="268" r:id="rId5"/>
    <p:sldId id="269" r:id="rId6"/>
    <p:sldId id="265" r:id="rId7"/>
    <p:sldId id="259" r:id="rId8"/>
    <p:sldId id="262" r:id="rId9"/>
    <p:sldId id="261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40" autoAdjust="0"/>
  </p:normalViewPr>
  <p:slideViewPr>
    <p:cSldViewPr snapToGrid="0">
      <p:cViewPr varScale="1">
        <p:scale>
          <a:sx n="72" d="100"/>
          <a:sy n="72" d="100"/>
        </p:scale>
        <p:origin x="4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E7A73-5DB2-4938-A923-AF81AEA026EF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61F3A-15A8-4FD6-9ECF-25B21D42F5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761F3A-15A8-4FD6-9ECF-25B21D42F51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759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761F3A-15A8-4FD6-9ECF-25B21D42F51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063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E9EFE8-9D21-48C3-B7D0-CB1F11682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9ED4A6-907A-4B2C-88DE-45F662294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7FCDDC-1306-4834-AFCC-A861BB2EE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1983-65EE-41B9-8569-5E627E0B4A47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DE687F-8983-4427-A2A6-844F02757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5E246A-6293-41EE-82E6-EA20B0C37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D1AA3-9417-441B-B3B7-CEF83C73C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798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B27FA-6C48-475F-9781-EBB3C0EDF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EFB928-5408-4110-8804-2F2581CD7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DF23F6-2A59-4771-9744-ED1341359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1983-65EE-41B9-8569-5E627E0B4A47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DD4C28-6C63-467C-B979-3A9ABE7A9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F6C346-38E5-49B4-9EA1-68D8DCCC6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D1AA3-9417-441B-B3B7-CEF83C73C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13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6AA3CB-3815-4770-9FC8-AFA2D4C9C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AC3405-3546-444F-8A3A-76AD23C3F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3B842B-E853-42C0-8248-F6E03C49A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1983-65EE-41B9-8569-5E627E0B4A47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991585-F5E6-49CB-ABF9-C437A1E0B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113D76-C95D-49FE-9844-AB23C0D4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D1AA3-9417-441B-B3B7-CEF83C73C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235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E452BC-9451-43CB-88CA-B8068E055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B53BA3-81AE-4F29-86DE-19E188D3E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2971FE-C8E9-4B68-84A7-9E1C4AD9A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1983-65EE-41B9-8569-5E627E0B4A47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67C2FE-8F1D-4F76-AEFC-64BB53D9E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100AC0-FB42-4D27-A4FB-6159764C3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D1AA3-9417-441B-B3B7-CEF83C73C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513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1AB5C-544A-446E-95DC-AF4144FFC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52E4E2-EEAA-4EA1-8A29-55D052EF5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E388FE-9D9A-4953-80AA-0C2D72276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1983-65EE-41B9-8569-5E627E0B4A47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5C4D18-DA9F-4C86-8164-BA134945A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0D42B4-9DD9-4EE0-8C09-F172065C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D1AA3-9417-441B-B3B7-CEF83C73C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32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DEA38-ED1F-4A9F-95A1-890E4A555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661C8A-0FEC-412B-A979-8794363CB2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83BD1C-47C1-4216-AA09-585EAB755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7DBE9C-3200-4872-AE2E-6F9D6F5B0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1983-65EE-41B9-8569-5E627E0B4A47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13A2B6-04EF-48E0-97BF-928B828F4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34F59F-6F88-41EA-BFBE-24F14E376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D1AA3-9417-441B-B3B7-CEF83C73C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815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916EBE-6F31-493F-94F4-83B773879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F2684D-CB86-4BDE-AE24-39315788C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77DE44-1184-4672-B6BF-0301CB0D8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D3A55E-698E-4775-9306-B1EDC61EB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845B5D-E584-42B3-9E4D-C575FD864F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841998-D695-42DA-BB8A-F512F1360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1983-65EE-41B9-8569-5E627E0B4A47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E36F13-230E-4A0C-8381-2C7A798C9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799513F-0EAD-4B17-86F5-CBF37DAA6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D1AA3-9417-441B-B3B7-CEF83C73C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515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070C0D-0B5E-4C18-A633-7086BF773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6FDA37-5F7E-48AA-BE38-72240627A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1983-65EE-41B9-8569-5E627E0B4A47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585A7E-7040-4156-9B51-250CD00D9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1BA5CE-788B-461D-9486-DF7A39BBB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D1AA3-9417-441B-B3B7-CEF83C73C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460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0088C0-F15F-4E9F-8821-BC7AA9EE4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1983-65EE-41B9-8569-5E627E0B4A47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D3AD6E-3B50-4DFD-85B2-5A77C5C63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D64BE0-AF51-4DB0-B8E2-4B30BAFF7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D1AA3-9417-441B-B3B7-CEF83C73C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40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FECDC-0CAE-4EAA-9B47-B17A05A41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5B245D-9CFC-46FF-A725-03B3EF16A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3637DE-B3C7-4564-A991-520694378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760E1B-55D2-461A-A546-FDC5C47A2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1983-65EE-41B9-8569-5E627E0B4A47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102CD7-A82C-4897-B6E7-FE821BF3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893A2E-B0CC-4756-8EF7-2FF071EBC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D1AA3-9417-441B-B3B7-CEF83C73C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63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C34B5-2392-4B3F-890D-7DB00061C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7AEFFA-C41D-477A-B554-6D9A9D149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DA9F89-C241-461E-8C53-0287AB8EF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E2CB9D-EC38-4981-84C6-CD3E8CC08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1983-65EE-41B9-8569-5E627E0B4A47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550A5E-1243-4F97-8712-52EC9B571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33DFBD-700D-4ECD-A489-F5A4D2510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D1AA3-9417-441B-B3B7-CEF83C73C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66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05EAB4-789A-4875-901A-7AA8B1131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0A8AA2-A0BA-47B4-A817-6BD366C2C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BF26AB-EA13-4275-B214-749211668D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11983-65EE-41B9-8569-5E627E0B4A47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B02887-EDDE-4042-8D5B-5EAA4DB464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3CDC9C-3C4F-48BF-A9E4-2A657DE325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D1AA3-9417-441B-B3B7-CEF83C73C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017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s.naver.com/entry.naver?docId=5662753&amp;ref=y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erms.naver.com/entry.naver?docId=5662958&amp;ref=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all.com/%ec%9e%ac%ea%b2%b0%ec%a0%95-%ec%9e%91%ec%9a%a9recrystallization/?term_slug=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EC7248-C66E-4163-88DE-B5F531E111F1}"/>
              </a:ext>
            </a:extLst>
          </p:cNvPr>
          <p:cNvSpPr txBox="1"/>
          <p:nvPr/>
        </p:nvSpPr>
        <p:spPr>
          <a:xfrm>
            <a:off x="284573" y="303634"/>
            <a:ext cx="10968067" cy="87408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실험제목</a:t>
            </a:r>
            <a:endParaRPr lang="en-US" altLang="ko-KR" sz="2400" b="1" dirty="0"/>
          </a:p>
          <a:p>
            <a:r>
              <a:rPr lang="en-US" altLang="ko-KR" dirty="0"/>
              <a:t>Acetanilide</a:t>
            </a:r>
            <a:r>
              <a:rPr lang="ko-KR" altLang="en-US" dirty="0"/>
              <a:t>의 재결정</a:t>
            </a:r>
            <a:endParaRPr lang="en-US" altLang="ko-KR" dirty="0"/>
          </a:p>
          <a:p>
            <a:endParaRPr lang="en-US" altLang="ko-KR" sz="2400" b="1" dirty="0"/>
          </a:p>
          <a:p>
            <a:r>
              <a:rPr lang="ko-KR" altLang="en-US" sz="2000" b="1" dirty="0"/>
              <a:t>실험목적</a:t>
            </a:r>
            <a:endParaRPr lang="en-US" altLang="ko-KR" sz="2000" b="1" dirty="0"/>
          </a:p>
          <a:p>
            <a:r>
              <a:rPr lang="ko-KR" altLang="en-US" sz="2000" dirty="0"/>
              <a:t>용해도 차이를 활용하여 물에 잘 녹지 않는 </a:t>
            </a:r>
            <a:r>
              <a:rPr lang="en-US" altLang="ko-KR" sz="2000" dirty="0" err="1"/>
              <a:t>acetanliide</a:t>
            </a:r>
            <a:r>
              <a:rPr lang="ko-KR" altLang="en-US" sz="2000" dirty="0"/>
              <a:t>와 물에 녹는 설탕을 섞은 혼합물로부터</a:t>
            </a:r>
            <a:endParaRPr lang="en-US" altLang="ko-KR" sz="2000" dirty="0"/>
          </a:p>
          <a:p>
            <a:r>
              <a:rPr lang="ko-KR" altLang="en-US" sz="2000" dirty="0"/>
              <a:t>순물질을 분리하고 다시 재결정하여 물질을 정제함</a:t>
            </a:r>
            <a:endParaRPr lang="en-US" altLang="ko-KR" sz="2000" dirty="0"/>
          </a:p>
          <a:p>
            <a:endParaRPr lang="en-US" altLang="ko-KR" sz="2000" b="1" dirty="0"/>
          </a:p>
          <a:p>
            <a:r>
              <a:rPr lang="ko-KR" altLang="en-US" sz="2000" b="1" dirty="0"/>
              <a:t>재결정이란 무엇인가</a:t>
            </a:r>
            <a:r>
              <a:rPr lang="en-US" altLang="ko-KR" sz="2000" b="1" dirty="0"/>
              <a:t>?</a:t>
            </a:r>
          </a:p>
          <a:p>
            <a:r>
              <a:rPr lang="ko-KR" altLang="en-US" dirty="0">
                <a:latin typeface="Nanum Gothic"/>
              </a:rPr>
              <a:t>재결정이란 </a:t>
            </a:r>
            <a:r>
              <a:rPr lang="ko-KR" altLang="en-US" b="0" i="0" dirty="0">
                <a:effectLst/>
                <a:latin typeface="Nanum Gothic"/>
              </a:rPr>
              <a:t>정제하려고 하는 고체를 적당한 용매에 가열한 후</a:t>
            </a:r>
            <a:endParaRPr lang="en-US" altLang="ko-KR" b="0" i="0" dirty="0">
              <a:effectLst/>
              <a:latin typeface="Nanum Gothic"/>
            </a:endParaRPr>
          </a:p>
          <a:p>
            <a:r>
              <a:rPr lang="ko-KR" altLang="en-US" b="0" i="0" dirty="0">
                <a:effectLst/>
                <a:latin typeface="Nanum Gothic"/>
              </a:rPr>
              <a:t>용해 또는 농축하여 포화용액으로 만들어 냉각하면 용질의 용해도가 감소되어 다시 결정으로 석출되는데</a:t>
            </a:r>
            <a:endParaRPr lang="en-US" altLang="ko-KR" b="0" i="0" dirty="0">
              <a:effectLst/>
              <a:latin typeface="Nanum Gothic"/>
            </a:endParaRPr>
          </a:p>
          <a:p>
            <a:r>
              <a:rPr lang="ko-KR" altLang="en-US" b="0" i="0" dirty="0">
                <a:effectLst/>
                <a:latin typeface="Nanum Gothic"/>
              </a:rPr>
              <a:t>이 침전을 여과함으로써 </a:t>
            </a:r>
            <a:r>
              <a:rPr lang="ko-KR" altLang="en-US" dirty="0">
                <a:latin typeface="Nanum Gothic"/>
              </a:rPr>
              <a:t>원하는 물질</a:t>
            </a:r>
            <a:r>
              <a:rPr lang="ko-KR" altLang="en-US" b="0" i="0" dirty="0">
                <a:effectLst/>
                <a:latin typeface="Nanum Gothic"/>
              </a:rPr>
              <a:t>을 결정으로 </a:t>
            </a:r>
            <a:r>
              <a:rPr lang="ko-KR" altLang="en-US" b="0" i="0" dirty="0" err="1">
                <a:effectLst/>
                <a:latin typeface="Nanum Gothic"/>
              </a:rPr>
              <a:t>정제하는것이다</a:t>
            </a:r>
            <a:r>
              <a:rPr lang="en-US" altLang="ko-KR" b="0" i="0" dirty="0">
                <a:effectLst/>
                <a:latin typeface="Nanum Gothic"/>
              </a:rPr>
              <a:t>.</a:t>
            </a:r>
          </a:p>
          <a:p>
            <a:r>
              <a:rPr lang="ko-KR" altLang="en-US" dirty="0">
                <a:latin typeface="Nanum Gothic"/>
              </a:rPr>
              <a:t>즉</a:t>
            </a:r>
            <a:r>
              <a:rPr lang="en-US" altLang="ko-KR" dirty="0">
                <a:latin typeface="Nanum Gothic"/>
              </a:rPr>
              <a:t>, </a:t>
            </a:r>
            <a:r>
              <a:rPr lang="ko-KR" altLang="en-US" b="0" i="0" dirty="0">
                <a:effectLst/>
                <a:latin typeface="Nanum Gothic"/>
              </a:rPr>
              <a:t>재결정이란 용해도의 차를 이용하여 결정성 물질을 정제하는 일을 일컫는다</a:t>
            </a:r>
            <a:r>
              <a:rPr lang="en-US" altLang="ko-KR" b="0" i="0" dirty="0">
                <a:effectLst/>
                <a:latin typeface="Nanum Gothic"/>
              </a:rPr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실험기구</a:t>
            </a:r>
            <a:r>
              <a:rPr lang="en-US" altLang="ko-KR" dirty="0"/>
              <a:t>, </a:t>
            </a:r>
            <a:r>
              <a:rPr lang="ko-KR" altLang="en-US" dirty="0" err="1"/>
              <a:t>아세트아닐라이드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밀도 용해도 끓는점 </a:t>
            </a:r>
            <a:r>
              <a:rPr lang="en-US" altLang="ko-KR" dirty="0"/>
              <a:t>), </a:t>
            </a:r>
          </a:p>
          <a:p>
            <a:r>
              <a:rPr lang="ko-KR" altLang="en-US" sz="2000" b="1" dirty="0"/>
              <a:t>실험 방법</a:t>
            </a:r>
            <a:endParaRPr lang="en-US" altLang="ko-KR" sz="2000" b="1" dirty="0"/>
          </a:p>
          <a:p>
            <a:r>
              <a:rPr lang="en-US" altLang="ko-KR" dirty="0"/>
              <a:t>1. </a:t>
            </a:r>
            <a:r>
              <a:rPr lang="ko-KR" altLang="en-US" dirty="0"/>
              <a:t>시료를 용매를 넣고 끓는점 보다 약간 낮은 온도까지 가열한다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</a:t>
            </a:r>
          </a:p>
          <a:p>
            <a:r>
              <a:rPr lang="en-US" altLang="ko-KR" dirty="0"/>
              <a:t>2.</a:t>
            </a:r>
            <a:r>
              <a:rPr lang="ko-KR" altLang="en-US" dirty="0"/>
              <a:t> 용매를 조금씩 넣으며 유리막대로 저어준다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불순물이 색을 띨 경우에는 활성탄을 첨가한다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 뜨거운 용액을 거름장치로 걸러 녹지않는 불순물</a:t>
            </a:r>
            <a:r>
              <a:rPr lang="en-US" altLang="ko-KR" dirty="0"/>
              <a:t>(</a:t>
            </a:r>
            <a:r>
              <a:rPr lang="ko-KR" altLang="en-US" dirty="0"/>
              <a:t>불용성 불순물</a:t>
            </a:r>
            <a:r>
              <a:rPr lang="en-US" altLang="ko-KR" dirty="0"/>
              <a:t>)</a:t>
            </a:r>
            <a:r>
              <a:rPr lang="ko-KR" altLang="en-US" dirty="0"/>
              <a:t>을 제거한다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걸러낸 용액을 식혀서 고체 생성물의 결정이 생기도록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5.</a:t>
            </a:r>
            <a:r>
              <a:rPr lang="ko-KR" altLang="en-US" dirty="0"/>
              <a:t>결정을 거른다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6.</a:t>
            </a:r>
            <a:r>
              <a:rPr lang="ko-KR" altLang="en-US" dirty="0"/>
              <a:t>결정에 묻어 있는 </a:t>
            </a:r>
            <a:r>
              <a:rPr lang="ko-KR" altLang="en-US" dirty="0" err="1"/>
              <a:t>모액을</a:t>
            </a:r>
            <a:r>
              <a:rPr lang="ko-KR" altLang="en-US" dirty="0"/>
              <a:t> 결정을 잘 녹이지 못하는 용매로 씻어준다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7.</a:t>
            </a:r>
            <a:r>
              <a:rPr lang="ko-KR" altLang="en-US" dirty="0"/>
              <a:t>결정을 </a:t>
            </a:r>
            <a:r>
              <a:rPr lang="ko-KR" altLang="en-US" dirty="0" err="1"/>
              <a:t>건조시킨다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334083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56">
            <a:extLst>
              <a:ext uri="{FF2B5EF4-FFF2-40B4-BE49-F238E27FC236}">
                <a16:creationId xmlns:a16="http://schemas.microsoft.com/office/drawing/2014/main" id="{949AED16-17AA-4B79-B579-B9EDEF682499}"/>
              </a:ext>
            </a:extLst>
          </p:cNvPr>
          <p:cNvSpPr txBox="1"/>
          <p:nvPr/>
        </p:nvSpPr>
        <p:spPr>
          <a:xfrm>
            <a:off x="5045599" y="809312"/>
            <a:ext cx="2100801" cy="6332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재결정 외 </a:t>
            </a:r>
            <a:endParaRPr lang="en-US" altLang="ko-KR" sz="24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ctr"/>
            <a:r>
              <a:rPr lang="ko-KR" altLang="en-US" sz="24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물질분리 방법</a:t>
            </a:r>
            <a:endParaRPr lang="ko-KR" altLang="en-US" sz="24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4" name="Rectangle 1">
            <a:extLst>
              <a:ext uri="{FF2B5EF4-FFF2-40B4-BE49-F238E27FC236}">
                <a16:creationId xmlns:a16="http://schemas.microsoft.com/office/drawing/2014/main" id="{23BA61D5-F2BE-43F4-A852-20ED659A5229}"/>
              </a:ext>
            </a:extLst>
          </p:cNvPr>
          <p:cNvSpPr/>
          <p:nvPr/>
        </p:nvSpPr>
        <p:spPr>
          <a:xfrm>
            <a:off x="895593" y="2706958"/>
            <a:ext cx="2203686" cy="3139246"/>
          </a:xfrm>
          <a:prstGeom prst="rect">
            <a:avLst/>
          </a:prstGeom>
          <a:solidFill>
            <a:srgbClr val="E4A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0" i="0" dirty="0">
                <a:effectLst/>
                <a:latin typeface="Nanum Gothic"/>
              </a:rPr>
              <a:t>용해도의 차를 이용하여 결정성 물질을 정제하는 분리방법</a:t>
            </a:r>
            <a:r>
              <a:rPr lang="en-US" altLang="ko-KR" b="0" i="0" dirty="0">
                <a:effectLst/>
                <a:latin typeface="Nanum Gothic"/>
              </a:rPr>
              <a:t>.</a:t>
            </a:r>
          </a:p>
        </p:txBody>
      </p:sp>
      <p:sp>
        <p:nvSpPr>
          <p:cNvPr id="55" name="Rectangle 236">
            <a:extLst>
              <a:ext uri="{FF2B5EF4-FFF2-40B4-BE49-F238E27FC236}">
                <a16:creationId xmlns:a16="http://schemas.microsoft.com/office/drawing/2014/main" id="{F7792FAE-2566-438C-8E11-8A55E92A1FF8}"/>
              </a:ext>
            </a:extLst>
          </p:cNvPr>
          <p:cNvSpPr/>
          <p:nvPr/>
        </p:nvSpPr>
        <p:spPr>
          <a:xfrm rot="10800000">
            <a:off x="764190" y="2706954"/>
            <a:ext cx="2466495" cy="514825"/>
          </a:xfrm>
          <a:prstGeom prst="rect">
            <a:avLst/>
          </a:prstGeom>
          <a:blipFill dpi="0" rotWithShape="1">
            <a:blip r:embed="rId2">
              <a:alphaModFix amt="3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6" name="Group 3">
            <a:extLst>
              <a:ext uri="{FF2B5EF4-FFF2-40B4-BE49-F238E27FC236}">
                <a16:creationId xmlns:a16="http://schemas.microsoft.com/office/drawing/2014/main" id="{64D73BF7-218D-4A29-B0D4-ACC62C107895}"/>
              </a:ext>
            </a:extLst>
          </p:cNvPr>
          <p:cNvGrpSpPr/>
          <p:nvPr/>
        </p:nvGrpSpPr>
        <p:grpSpPr>
          <a:xfrm>
            <a:off x="895593" y="2192132"/>
            <a:ext cx="2203686" cy="757082"/>
            <a:chOff x="1480557" y="1951837"/>
            <a:chExt cx="2203686" cy="757082"/>
          </a:xfrm>
        </p:grpSpPr>
        <p:sp>
          <p:nvSpPr>
            <p:cNvPr id="100" name="Isosceles Triangle 2">
              <a:extLst>
                <a:ext uri="{FF2B5EF4-FFF2-40B4-BE49-F238E27FC236}">
                  <a16:creationId xmlns:a16="http://schemas.microsoft.com/office/drawing/2014/main" id="{1A49C29D-9141-4B04-8375-4C9397C4D87A}"/>
                </a:ext>
              </a:extLst>
            </p:cNvPr>
            <p:cNvSpPr/>
            <p:nvPr/>
          </p:nvSpPr>
          <p:spPr>
            <a:xfrm rot="10800000">
              <a:off x="2292508" y="2398574"/>
              <a:ext cx="579784" cy="310345"/>
            </a:xfrm>
            <a:prstGeom prst="triangle">
              <a:avLst/>
            </a:prstGeom>
            <a:solidFill>
              <a:srgbClr val="EEF0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01" name="Rectangle 147">
              <a:extLst>
                <a:ext uri="{FF2B5EF4-FFF2-40B4-BE49-F238E27FC236}">
                  <a16:creationId xmlns:a16="http://schemas.microsoft.com/office/drawing/2014/main" id="{74A65858-60E5-4A4D-9DCC-8D21419E90F7}"/>
                </a:ext>
              </a:extLst>
            </p:cNvPr>
            <p:cNvSpPr/>
            <p:nvPr/>
          </p:nvSpPr>
          <p:spPr>
            <a:xfrm>
              <a:off x="1480557" y="1951837"/>
              <a:ext cx="2203686" cy="514826"/>
            </a:xfrm>
            <a:prstGeom prst="rect">
              <a:avLst/>
            </a:prstGeom>
            <a:solidFill>
              <a:srgbClr val="EEF0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7" name="TextBox 151">
            <a:extLst>
              <a:ext uri="{FF2B5EF4-FFF2-40B4-BE49-F238E27FC236}">
                <a16:creationId xmlns:a16="http://schemas.microsoft.com/office/drawing/2014/main" id="{359B3929-735C-40C9-BE41-4BB4B76E5114}"/>
              </a:ext>
            </a:extLst>
          </p:cNvPr>
          <p:cNvSpPr txBox="1"/>
          <p:nvPr/>
        </p:nvSpPr>
        <p:spPr>
          <a:xfrm>
            <a:off x="982335" y="2188425"/>
            <a:ext cx="2030202" cy="39584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재결정</a:t>
            </a:r>
            <a:r>
              <a:rPr lang="en-US" altLang="ko-KR" sz="16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(1</a:t>
            </a:r>
            <a:r>
              <a:rPr lang="ko-KR" altLang="en-US" sz="16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주차</a:t>
            </a:r>
            <a:r>
              <a:rPr lang="en-US" altLang="ko-KR" sz="16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58" name="Straight Connector 5">
            <a:extLst>
              <a:ext uri="{FF2B5EF4-FFF2-40B4-BE49-F238E27FC236}">
                <a16:creationId xmlns:a16="http://schemas.microsoft.com/office/drawing/2014/main" id="{12B57933-98EB-4F5C-8616-CA5DFE48A714}"/>
              </a:ext>
            </a:extLst>
          </p:cNvPr>
          <p:cNvCxnSpPr>
            <a:cxnSpLocks/>
          </p:cNvCxnSpPr>
          <p:nvPr/>
        </p:nvCxnSpPr>
        <p:spPr>
          <a:xfrm>
            <a:off x="1324224" y="2159850"/>
            <a:ext cx="1346424" cy="0"/>
          </a:xfrm>
          <a:prstGeom prst="line">
            <a:avLst/>
          </a:prstGeom>
          <a:ln w="12700">
            <a:solidFill>
              <a:srgbClr val="E4A0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155">
            <a:extLst>
              <a:ext uri="{FF2B5EF4-FFF2-40B4-BE49-F238E27FC236}">
                <a16:creationId xmlns:a16="http://schemas.microsoft.com/office/drawing/2014/main" id="{7D557657-0335-451A-898E-D3CC39ECB074}"/>
              </a:ext>
            </a:extLst>
          </p:cNvPr>
          <p:cNvSpPr txBox="1"/>
          <p:nvPr/>
        </p:nvSpPr>
        <p:spPr>
          <a:xfrm>
            <a:off x="1708710" y="1684801"/>
            <a:ext cx="57745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rgbClr val="E4A0B9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01</a:t>
            </a:r>
            <a:endParaRPr lang="ko-KR" altLang="en-US" sz="2800" b="1" dirty="0">
              <a:solidFill>
                <a:srgbClr val="E4A0B9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1" name="Rectangle 158">
            <a:extLst>
              <a:ext uri="{FF2B5EF4-FFF2-40B4-BE49-F238E27FC236}">
                <a16:creationId xmlns:a16="http://schemas.microsoft.com/office/drawing/2014/main" id="{A75C88B5-79D1-4B7D-BC90-D23ED881320C}"/>
              </a:ext>
            </a:extLst>
          </p:cNvPr>
          <p:cNvSpPr/>
          <p:nvPr/>
        </p:nvSpPr>
        <p:spPr>
          <a:xfrm>
            <a:off x="3627969" y="2706958"/>
            <a:ext cx="2203686" cy="3139246"/>
          </a:xfrm>
          <a:prstGeom prst="rect">
            <a:avLst/>
          </a:prstGeom>
          <a:solidFill>
            <a:srgbClr val="F8C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0" i="0" dirty="0">
                <a:solidFill>
                  <a:srgbClr val="2F2F2F"/>
                </a:solidFill>
                <a:effectLst/>
                <a:latin typeface="나눔고딕" pitchFamily="2" charset="-127"/>
                <a:ea typeface="나눔고딕" pitchFamily="2" charset="-127"/>
              </a:rPr>
              <a:t> </a:t>
            </a:r>
            <a:r>
              <a:rPr lang="ko-KR" altLang="en-US" b="0" i="0" u="none" strike="noStrike" dirty="0">
                <a:solidFill>
                  <a:srgbClr val="0033AC"/>
                </a:solidFill>
                <a:effectLst/>
                <a:latin typeface="나눔고딕" pitchFamily="2" charset="-127"/>
                <a:ea typeface="나눔고딕" pitchFamily="2" charset="-127"/>
                <a:hlinkClick r:id="rId3"/>
              </a:rPr>
              <a:t>액체</a:t>
            </a:r>
            <a:r>
              <a:rPr lang="ko-KR" altLang="en-US" b="0" i="0" dirty="0">
                <a:solidFill>
                  <a:srgbClr val="2F2F2F"/>
                </a:solidFill>
                <a:effectLst/>
                <a:latin typeface="나눔고딕" pitchFamily="2" charset="-127"/>
                <a:ea typeface="나눔고딕" pitchFamily="2" charset="-127"/>
              </a:rPr>
              <a:t> 혼합물을 끓는점 차이를 이용한 분리방법</a:t>
            </a:r>
            <a:endParaRPr lang="ko-KR" altLang="en-US" dirty="0"/>
          </a:p>
        </p:txBody>
      </p:sp>
      <p:sp>
        <p:nvSpPr>
          <p:cNvPr id="62" name="Rectangle 236">
            <a:extLst>
              <a:ext uri="{FF2B5EF4-FFF2-40B4-BE49-F238E27FC236}">
                <a16:creationId xmlns:a16="http://schemas.microsoft.com/office/drawing/2014/main" id="{53F0CD95-7BD9-4036-B648-E3EF9B319349}"/>
              </a:ext>
            </a:extLst>
          </p:cNvPr>
          <p:cNvSpPr/>
          <p:nvPr/>
        </p:nvSpPr>
        <p:spPr>
          <a:xfrm rot="10800000">
            <a:off x="3496565" y="2706954"/>
            <a:ext cx="2466495" cy="514825"/>
          </a:xfrm>
          <a:prstGeom prst="rect">
            <a:avLst/>
          </a:prstGeom>
          <a:blipFill dpi="0" rotWithShape="1">
            <a:blip r:embed="rId2">
              <a:alphaModFix amt="3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63" name="Group 160">
            <a:extLst>
              <a:ext uri="{FF2B5EF4-FFF2-40B4-BE49-F238E27FC236}">
                <a16:creationId xmlns:a16="http://schemas.microsoft.com/office/drawing/2014/main" id="{BC7ECDF1-B4ED-4AA2-B3F7-F22B639CEB40}"/>
              </a:ext>
            </a:extLst>
          </p:cNvPr>
          <p:cNvGrpSpPr/>
          <p:nvPr/>
        </p:nvGrpSpPr>
        <p:grpSpPr>
          <a:xfrm>
            <a:off x="3627969" y="2192132"/>
            <a:ext cx="2203686" cy="757082"/>
            <a:chOff x="1480557" y="1951837"/>
            <a:chExt cx="2203686" cy="757082"/>
          </a:xfrm>
        </p:grpSpPr>
        <p:sp>
          <p:nvSpPr>
            <p:cNvPr id="96" name="Isosceles Triangle 167">
              <a:extLst>
                <a:ext uri="{FF2B5EF4-FFF2-40B4-BE49-F238E27FC236}">
                  <a16:creationId xmlns:a16="http://schemas.microsoft.com/office/drawing/2014/main" id="{AC20BA6E-8BF1-49A5-B83C-A2B257382733}"/>
                </a:ext>
              </a:extLst>
            </p:cNvPr>
            <p:cNvSpPr/>
            <p:nvPr/>
          </p:nvSpPr>
          <p:spPr>
            <a:xfrm rot="10800000">
              <a:off x="2292508" y="2398574"/>
              <a:ext cx="579784" cy="310345"/>
            </a:xfrm>
            <a:prstGeom prst="triangle">
              <a:avLst/>
            </a:prstGeom>
            <a:solidFill>
              <a:srgbClr val="EEF0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7" name="Rectangle 168">
              <a:extLst>
                <a:ext uri="{FF2B5EF4-FFF2-40B4-BE49-F238E27FC236}">
                  <a16:creationId xmlns:a16="http://schemas.microsoft.com/office/drawing/2014/main" id="{8DE0C58E-60D8-46A5-8826-1326A1EA2CB3}"/>
                </a:ext>
              </a:extLst>
            </p:cNvPr>
            <p:cNvSpPr/>
            <p:nvPr/>
          </p:nvSpPr>
          <p:spPr>
            <a:xfrm>
              <a:off x="1480557" y="1951837"/>
              <a:ext cx="2203686" cy="514826"/>
            </a:xfrm>
            <a:prstGeom prst="rect">
              <a:avLst/>
            </a:prstGeom>
            <a:solidFill>
              <a:srgbClr val="EEF0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4" name="TextBox 161">
            <a:extLst>
              <a:ext uri="{FF2B5EF4-FFF2-40B4-BE49-F238E27FC236}">
                <a16:creationId xmlns:a16="http://schemas.microsoft.com/office/drawing/2014/main" id="{97C72569-9FA9-4385-A007-003521878496}"/>
              </a:ext>
            </a:extLst>
          </p:cNvPr>
          <p:cNvSpPr txBox="1"/>
          <p:nvPr/>
        </p:nvSpPr>
        <p:spPr>
          <a:xfrm>
            <a:off x="3714711" y="2188425"/>
            <a:ext cx="2030202" cy="39584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증류</a:t>
            </a:r>
            <a:r>
              <a:rPr lang="en-US" altLang="ko-KR" sz="16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(2</a:t>
            </a:r>
            <a:r>
              <a:rPr lang="ko-KR" altLang="en-US" sz="16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주차</a:t>
            </a:r>
            <a:r>
              <a:rPr lang="en-US" altLang="ko-KR" sz="16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endParaRPr lang="ko-KR" altLang="en-US" sz="16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65" name="Straight Connector 162">
            <a:extLst>
              <a:ext uri="{FF2B5EF4-FFF2-40B4-BE49-F238E27FC236}">
                <a16:creationId xmlns:a16="http://schemas.microsoft.com/office/drawing/2014/main" id="{9C473327-9DA1-4D1D-A06E-991AF0766B9B}"/>
              </a:ext>
            </a:extLst>
          </p:cNvPr>
          <p:cNvCxnSpPr>
            <a:cxnSpLocks/>
          </p:cNvCxnSpPr>
          <p:nvPr/>
        </p:nvCxnSpPr>
        <p:spPr>
          <a:xfrm>
            <a:off x="4056600" y="2159850"/>
            <a:ext cx="1346424" cy="0"/>
          </a:xfrm>
          <a:prstGeom prst="line">
            <a:avLst/>
          </a:prstGeom>
          <a:ln w="12700">
            <a:solidFill>
              <a:srgbClr val="F8C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164">
            <a:extLst>
              <a:ext uri="{FF2B5EF4-FFF2-40B4-BE49-F238E27FC236}">
                <a16:creationId xmlns:a16="http://schemas.microsoft.com/office/drawing/2014/main" id="{0D06FF33-1841-4E22-A8BE-60B8517A5574}"/>
              </a:ext>
            </a:extLst>
          </p:cNvPr>
          <p:cNvSpPr txBox="1"/>
          <p:nvPr/>
        </p:nvSpPr>
        <p:spPr>
          <a:xfrm>
            <a:off x="4441086" y="1684801"/>
            <a:ext cx="57745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rgbClr val="F8C2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02</a:t>
            </a:r>
            <a:endParaRPr lang="ko-KR" altLang="en-US" sz="2800" b="1" dirty="0">
              <a:solidFill>
                <a:srgbClr val="F8C200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8" name="Rectangle 170">
            <a:extLst>
              <a:ext uri="{FF2B5EF4-FFF2-40B4-BE49-F238E27FC236}">
                <a16:creationId xmlns:a16="http://schemas.microsoft.com/office/drawing/2014/main" id="{5F2AC055-517E-442C-AC1D-5D1D31C093BB}"/>
              </a:ext>
            </a:extLst>
          </p:cNvPr>
          <p:cNvSpPr/>
          <p:nvPr/>
        </p:nvSpPr>
        <p:spPr>
          <a:xfrm>
            <a:off x="6360344" y="2706958"/>
            <a:ext cx="2203686" cy="3139246"/>
          </a:xfrm>
          <a:prstGeom prst="rect">
            <a:avLst/>
          </a:prstGeom>
          <a:solidFill>
            <a:srgbClr val="BDC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0" i="0" dirty="0">
                <a:solidFill>
                  <a:srgbClr val="2F2F2F"/>
                </a:solidFill>
                <a:effectLst/>
                <a:latin typeface="나눔고딕" pitchFamily="2" charset="-127"/>
                <a:ea typeface="나눔고딕" pitchFamily="2" charset="-127"/>
              </a:rPr>
              <a:t>혼합 시료의 서로 다른 </a:t>
            </a:r>
            <a:r>
              <a:rPr lang="ko-KR" altLang="en-US" b="0" i="0" u="none" strike="noStrike" dirty="0">
                <a:solidFill>
                  <a:srgbClr val="0033AC"/>
                </a:solidFill>
                <a:effectLst/>
                <a:latin typeface="나눔고딕" pitchFamily="2" charset="-127"/>
                <a:ea typeface="나눔고딕" pitchFamily="2" charset="-127"/>
                <a:hlinkClick r:id="rId4"/>
              </a:rPr>
              <a:t>농도</a:t>
            </a:r>
            <a:r>
              <a:rPr lang="ko-KR" altLang="en-US" b="0" i="0" dirty="0">
                <a:solidFill>
                  <a:srgbClr val="2F2F2F"/>
                </a:solidFill>
                <a:effectLst/>
                <a:latin typeface="나눔고딕" pitchFamily="2" charset="-127"/>
                <a:ea typeface="나눔고딕" pitchFamily="2" charset="-127"/>
              </a:rPr>
              <a:t> 평형 차이를 이용한 분리방법</a:t>
            </a:r>
            <a:endParaRPr lang="ko-KR" altLang="en-US" dirty="0"/>
          </a:p>
        </p:txBody>
      </p:sp>
      <p:sp>
        <p:nvSpPr>
          <p:cNvPr id="69" name="Rectangle 236">
            <a:extLst>
              <a:ext uri="{FF2B5EF4-FFF2-40B4-BE49-F238E27FC236}">
                <a16:creationId xmlns:a16="http://schemas.microsoft.com/office/drawing/2014/main" id="{A0370636-8FB1-4BF5-A66B-D1106B8E0BF2}"/>
              </a:ext>
            </a:extLst>
          </p:cNvPr>
          <p:cNvSpPr/>
          <p:nvPr/>
        </p:nvSpPr>
        <p:spPr>
          <a:xfrm rot="10800000">
            <a:off x="6228940" y="2706954"/>
            <a:ext cx="2466495" cy="514825"/>
          </a:xfrm>
          <a:prstGeom prst="rect">
            <a:avLst/>
          </a:prstGeom>
          <a:blipFill dpi="0" rotWithShape="1">
            <a:blip r:embed="rId2">
              <a:alphaModFix amt="3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0" name="Group 172">
            <a:extLst>
              <a:ext uri="{FF2B5EF4-FFF2-40B4-BE49-F238E27FC236}">
                <a16:creationId xmlns:a16="http://schemas.microsoft.com/office/drawing/2014/main" id="{CDDF6398-059C-4302-9ABC-FCF6DEF5EBA0}"/>
              </a:ext>
            </a:extLst>
          </p:cNvPr>
          <p:cNvGrpSpPr/>
          <p:nvPr/>
        </p:nvGrpSpPr>
        <p:grpSpPr>
          <a:xfrm>
            <a:off x="6360344" y="2192132"/>
            <a:ext cx="2203686" cy="757082"/>
            <a:chOff x="1480557" y="1951837"/>
            <a:chExt cx="2203686" cy="757082"/>
          </a:xfrm>
        </p:grpSpPr>
        <p:sp>
          <p:nvSpPr>
            <p:cNvPr id="92" name="Isosceles Triangle 179">
              <a:extLst>
                <a:ext uri="{FF2B5EF4-FFF2-40B4-BE49-F238E27FC236}">
                  <a16:creationId xmlns:a16="http://schemas.microsoft.com/office/drawing/2014/main" id="{0C5099DE-958F-40CE-957E-39A7338D8366}"/>
                </a:ext>
              </a:extLst>
            </p:cNvPr>
            <p:cNvSpPr/>
            <p:nvPr/>
          </p:nvSpPr>
          <p:spPr>
            <a:xfrm rot="10800000">
              <a:off x="2292508" y="2398574"/>
              <a:ext cx="579784" cy="310345"/>
            </a:xfrm>
            <a:prstGeom prst="triangle">
              <a:avLst/>
            </a:prstGeom>
            <a:solidFill>
              <a:srgbClr val="EEF0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3" name="Rectangle 180">
              <a:extLst>
                <a:ext uri="{FF2B5EF4-FFF2-40B4-BE49-F238E27FC236}">
                  <a16:creationId xmlns:a16="http://schemas.microsoft.com/office/drawing/2014/main" id="{83592127-10CC-4277-898B-FC3D96E2F736}"/>
                </a:ext>
              </a:extLst>
            </p:cNvPr>
            <p:cNvSpPr/>
            <p:nvPr/>
          </p:nvSpPr>
          <p:spPr>
            <a:xfrm>
              <a:off x="1480557" y="1951837"/>
              <a:ext cx="2203686" cy="514826"/>
            </a:xfrm>
            <a:prstGeom prst="rect">
              <a:avLst/>
            </a:prstGeom>
            <a:solidFill>
              <a:srgbClr val="EEF0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1" name="TextBox 173">
            <a:extLst>
              <a:ext uri="{FF2B5EF4-FFF2-40B4-BE49-F238E27FC236}">
                <a16:creationId xmlns:a16="http://schemas.microsoft.com/office/drawing/2014/main" id="{4470545D-1B8E-4045-8417-CBF6CA395CC2}"/>
              </a:ext>
            </a:extLst>
          </p:cNvPr>
          <p:cNvSpPr txBox="1"/>
          <p:nvPr/>
        </p:nvSpPr>
        <p:spPr>
          <a:xfrm>
            <a:off x="6447086" y="2188425"/>
            <a:ext cx="2030202" cy="39584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크로마토그래피</a:t>
            </a:r>
            <a:r>
              <a:rPr lang="en-US" altLang="ko-KR" sz="16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(3</a:t>
            </a:r>
            <a:r>
              <a:rPr lang="ko-KR" altLang="en-US" sz="16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주차</a:t>
            </a:r>
            <a:r>
              <a:rPr lang="en-US" altLang="ko-KR" sz="16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endParaRPr lang="ko-KR" altLang="en-US" sz="16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72" name="Straight Connector 174">
            <a:extLst>
              <a:ext uri="{FF2B5EF4-FFF2-40B4-BE49-F238E27FC236}">
                <a16:creationId xmlns:a16="http://schemas.microsoft.com/office/drawing/2014/main" id="{419A8392-CD36-4282-9D52-B0B076A798FE}"/>
              </a:ext>
            </a:extLst>
          </p:cNvPr>
          <p:cNvCxnSpPr>
            <a:cxnSpLocks/>
          </p:cNvCxnSpPr>
          <p:nvPr/>
        </p:nvCxnSpPr>
        <p:spPr>
          <a:xfrm>
            <a:off x="6788975" y="2159850"/>
            <a:ext cx="1346424" cy="0"/>
          </a:xfrm>
          <a:prstGeom prst="line">
            <a:avLst/>
          </a:prstGeom>
          <a:ln w="12700">
            <a:solidFill>
              <a:srgbClr val="BDCF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176">
            <a:extLst>
              <a:ext uri="{FF2B5EF4-FFF2-40B4-BE49-F238E27FC236}">
                <a16:creationId xmlns:a16="http://schemas.microsoft.com/office/drawing/2014/main" id="{D3F00097-1C04-4F65-9971-174998417F4A}"/>
              </a:ext>
            </a:extLst>
          </p:cNvPr>
          <p:cNvSpPr txBox="1"/>
          <p:nvPr/>
        </p:nvSpPr>
        <p:spPr>
          <a:xfrm>
            <a:off x="7173461" y="1684801"/>
            <a:ext cx="57745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rgbClr val="BDCF2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03</a:t>
            </a:r>
            <a:endParaRPr lang="ko-KR" altLang="en-US" sz="2800" b="1" dirty="0">
              <a:solidFill>
                <a:srgbClr val="BDCF2D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5" name="Rectangle 182">
            <a:extLst>
              <a:ext uri="{FF2B5EF4-FFF2-40B4-BE49-F238E27FC236}">
                <a16:creationId xmlns:a16="http://schemas.microsoft.com/office/drawing/2014/main" id="{BDE6632D-BD50-4657-8615-A02A24548A2D}"/>
              </a:ext>
            </a:extLst>
          </p:cNvPr>
          <p:cNvSpPr/>
          <p:nvPr/>
        </p:nvSpPr>
        <p:spPr>
          <a:xfrm>
            <a:off x="9092720" y="2706958"/>
            <a:ext cx="2203686" cy="3139246"/>
          </a:xfrm>
          <a:prstGeom prst="rect">
            <a:avLst/>
          </a:prstGeom>
          <a:solidFill>
            <a:srgbClr val="43C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0" i="0" dirty="0">
                <a:solidFill>
                  <a:srgbClr val="2F2F2F"/>
                </a:solidFill>
                <a:effectLst/>
                <a:latin typeface="나눔고딕" pitchFamily="2" charset="-127"/>
                <a:ea typeface="나눔고딕" pitchFamily="2" charset="-127"/>
              </a:rPr>
              <a:t>혼합물로부터 한 성분을 선택적인 용해도를 이용한 분리방법</a:t>
            </a:r>
            <a:endParaRPr lang="ko-KR" altLang="en-US" dirty="0"/>
          </a:p>
        </p:txBody>
      </p:sp>
      <p:sp>
        <p:nvSpPr>
          <p:cNvPr id="76" name="Rectangle 236">
            <a:extLst>
              <a:ext uri="{FF2B5EF4-FFF2-40B4-BE49-F238E27FC236}">
                <a16:creationId xmlns:a16="http://schemas.microsoft.com/office/drawing/2014/main" id="{A3052F6D-108A-4B44-86FA-89CA36EE49BD}"/>
              </a:ext>
            </a:extLst>
          </p:cNvPr>
          <p:cNvSpPr/>
          <p:nvPr/>
        </p:nvSpPr>
        <p:spPr>
          <a:xfrm rot="10800000">
            <a:off x="8961316" y="2706954"/>
            <a:ext cx="2466495" cy="514825"/>
          </a:xfrm>
          <a:prstGeom prst="rect">
            <a:avLst/>
          </a:prstGeom>
          <a:blipFill dpi="0" rotWithShape="1">
            <a:blip r:embed="rId2">
              <a:alphaModFix amt="3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7" name="Group 184">
            <a:extLst>
              <a:ext uri="{FF2B5EF4-FFF2-40B4-BE49-F238E27FC236}">
                <a16:creationId xmlns:a16="http://schemas.microsoft.com/office/drawing/2014/main" id="{9CB54085-76E6-49AF-AF26-1DEFE2A40909}"/>
              </a:ext>
            </a:extLst>
          </p:cNvPr>
          <p:cNvGrpSpPr/>
          <p:nvPr/>
        </p:nvGrpSpPr>
        <p:grpSpPr>
          <a:xfrm>
            <a:off x="9092720" y="2192132"/>
            <a:ext cx="2203686" cy="757082"/>
            <a:chOff x="1480557" y="1951837"/>
            <a:chExt cx="2203686" cy="757082"/>
          </a:xfrm>
        </p:grpSpPr>
        <p:sp>
          <p:nvSpPr>
            <p:cNvPr id="88" name="Isosceles Triangle 191">
              <a:extLst>
                <a:ext uri="{FF2B5EF4-FFF2-40B4-BE49-F238E27FC236}">
                  <a16:creationId xmlns:a16="http://schemas.microsoft.com/office/drawing/2014/main" id="{39C897C8-4729-4534-AB4A-F07E8CD4FC74}"/>
                </a:ext>
              </a:extLst>
            </p:cNvPr>
            <p:cNvSpPr/>
            <p:nvPr/>
          </p:nvSpPr>
          <p:spPr>
            <a:xfrm rot="10800000">
              <a:off x="2292508" y="2398574"/>
              <a:ext cx="579784" cy="310345"/>
            </a:xfrm>
            <a:prstGeom prst="triangle">
              <a:avLst/>
            </a:prstGeom>
            <a:solidFill>
              <a:srgbClr val="EEF0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89" name="Rectangle 192">
              <a:extLst>
                <a:ext uri="{FF2B5EF4-FFF2-40B4-BE49-F238E27FC236}">
                  <a16:creationId xmlns:a16="http://schemas.microsoft.com/office/drawing/2014/main" id="{680C5FDF-C601-4BE4-9188-B0BFFB36453D}"/>
                </a:ext>
              </a:extLst>
            </p:cNvPr>
            <p:cNvSpPr/>
            <p:nvPr/>
          </p:nvSpPr>
          <p:spPr>
            <a:xfrm>
              <a:off x="1480557" y="1951837"/>
              <a:ext cx="2203686" cy="514826"/>
            </a:xfrm>
            <a:prstGeom prst="rect">
              <a:avLst/>
            </a:prstGeom>
            <a:solidFill>
              <a:srgbClr val="EEF0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8" name="TextBox 185">
            <a:extLst>
              <a:ext uri="{FF2B5EF4-FFF2-40B4-BE49-F238E27FC236}">
                <a16:creationId xmlns:a16="http://schemas.microsoft.com/office/drawing/2014/main" id="{7798CCA5-27E9-459D-8142-107AF4643C59}"/>
              </a:ext>
            </a:extLst>
          </p:cNvPr>
          <p:cNvSpPr txBox="1"/>
          <p:nvPr/>
        </p:nvSpPr>
        <p:spPr>
          <a:xfrm>
            <a:off x="9179462" y="2188425"/>
            <a:ext cx="2030202" cy="39584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추출</a:t>
            </a:r>
            <a:r>
              <a:rPr lang="en-US" altLang="ko-KR" sz="16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(4</a:t>
            </a:r>
            <a:r>
              <a:rPr lang="ko-KR" altLang="en-US" sz="16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주차</a:t>
            </a:r>
            <a:r>
              <a:rPr lang="en-US" altLang="ko-KR" sz="16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endParaRPr lang="ko-KR" altLang="en-US" sz="16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79" name="Straight Connector 186">
            <a:extLst>
              <a:ext uri="{FF2B5EF4-FFF2-40B4-BE49-F238E27FC236}">
                <a16:creationId xmlns:a16="http://schemas.microsoft.com/office/drawing/2014/main" id="{11E9A6B7-FA30-4E47-BD93-43A5ABBDB3FE}"/>
              </a:ext>
            </a:extLst>
          </p:cNvPr>
          <p:cNvCxnSpPr>
            <a:cxnSpLocks/>
          </p:cNvCxnSpPr>
          <p:nvPr/>
        </p:nvCxnSpPr>
        <p:spPr>
          <a:xfrm>
            <a:off x="9521351" y="2159850"/>
            <a:ext cx="1346424" cy="0"/>
          </a:xfrm>
          <a:prstGeom prst="line">
            <a:avLst/>
          </a:prstGeom>
          <a:ln w="12700">
            <a:solidFill>
              <a:srgbClr val="43C9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188">
            <a:extLst>
              <a:ext uri="{FF2B5EF4-FFF2-40B4-BE49-F238E27FC236}">
                <a16:creationId xmlns:a16="http://schemas.microsoft.com/office/drawing/2014/main" id="{A8BF5E1D-D00A-48DD-8F56-D8D32F5EE411}"/>
              </a:ext>
            </a:extLst>
          </p:cNvPr>
          <p:cNvSpPr txBox="1"/>
          <p:nvPr/>
        </p:nvSpPr>
        <p:spPr>
          <a:xfrm>
            <a:off x="9905837" y="1684801"/>
            <a:ext cx="57745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rgbClr val="43C9CA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04</a:t>
            </a:r>
            <a:endParaRPr lang="ko-KR" altLang="en-US" sz="2800" b="1" dirty="0">
              <a:solidFill>
                <a:srgbClr val="43C9CA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5" name="Rectangle 1">
            <a:extLst>
              <a:ext uri="{FF2B5EF4-FFF2-40B4-BE49-F238E27FC236}">
                <a16:creationId xmlns:a16="http://schemas.microsoft.com/office/drawing/2014/main" id="{32995E2D-B7E6-4322-82A4-F2AC402C977D}"/>
              </a:ext>
            </a:extLst>
          </p:cNvPr>
          <p:cNvSpPr/>
          <p:nvPr/>
        </p:nvSpPr>
        <p:spPr>
          <a:xfrm>
            <a:off x="808851" y="2638868"/>
            <a:ext cx="2203686" cy="3139246"/>
          </a:xfrm>
          <a:prstGeom prst="rect">
            <a:avLst/>
          </a:prstGeom>
          <a:solidFill>
            <a:srgbClr val="E4A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0" i="0" dirty="0">
                <a:solidFill>
                  <a:schemeClr val="tx1"/>
                </a:solidFill>
                <a:effectLst/>
                <a:latin typeface="Nanum Gothic"/>
              </a:rPr>
              <a:t>용해도의 차를 이용하여 결정성 물질을 정제하는 분리방법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Nanum Gothic"/>
              </a:rPr>
              <a:t>.</a:t>
            </a:r>
          </a:p>
        </p:txBody>
      </p:sp>
      <p:sp>
        <p:nvSpPr>
          <p:cNvPr id="36" name="Rectangle 158">
            <a:extLst>
              <a:ext uri="{FF2B5EF4-FFF2-40B4-BE49-F238E27FC236}">
                <a16:creationId xmlns:a16="http://schemas.microsoft.com/office/drawing/2014/main" id="{3094974E-6FA3-4DFA-8B57-7D035E761F24}"/>
              </a:ext>
            </a:extLst>
          </p:cNvPr>
          <p:cNvSpPr/>
          <p:nvPr/>
        </p:nvSpPr>
        <p:spPr>
          <a:xfrm>
            <a:off x="3541227" y="2638868"/>
            <a:ext cx="2203686" cy="3139246"/>
          </a:xfrm>
          <a:prstGeom prst="rect">
            <a:avLst/>
          </a:prstGeom>
          <a:solidFill>
            <a:srgbClr val="F8C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0" i="0" dirty="0">
                <a:solidFill>
                  <a:schemeClr val="tx1"/>
                </a:solidFill>
                <a:effectLst/>
                <a:latin typeface="나눔고딕" pitchFamily="2" charset="-127"/>
                <a:ea typeface="나눔고딕" pitchFamily="2" charset="-127"/>
              </a:rPr>
              <a:t> 액체 혼합물의 끓는점 차이를 이용한 분리방법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Rectangle 170">
            <a:extLst>
              <a:ext uri="{FF2B5EF4-FFF2-40B4-BE49-F238E27FC236}">
                <a16:creationId xmlns:a16="http://schemas.microsoft.com/office/drawing/2014/main" id="{8F356577-262F-4775-B987-EA943D6D89DA}"/>
              </a:ext>
            </a:extLst>
          </p:cNvPr>
          <p:cNvSpPr/>
          <p:nvPr/>
        </p:nvSpPr>
        <p:spPr>
          <a:xfrm>
            <a:off x="6273602" y="2638868"/>
            <a:ext cx="2203686" cy="3139246"/>
          </a:xfrm>
          <a:prstGeom prst="rect">
            <a:avLst/>
          </a:prstGeom>
          <a:solidFill>
            <a:srgbClr val="BDC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0" i="0" dirty="0">
                <a:solidFill>
                  <a:schemeClr val="tx1"/>
                </a:solidFill>
                <a:effectLst/>
                <a:latin typeface="나눔고딕" pitchFamily="2" charset="-127"/>
                <a:ea typeface="나눔고딕" pitchFamily="2" charset="-127"/>
              </a:rPr>
              <a:t>혼합 시료의 서로 다른 </a:t>
            </a:r>
            <a:r>
              <a:rPr lang="ko-KR" altLang="en-US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농도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나눔고딕" pitchFamily="2" charset="-127"/>
                <a:ea typeface="나눔고딕" pitchFamily="2" charset="-127"/>
              </a:rPr>
              <a:t> 평형 차이를 이용한 분리방법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Rectangle 182">
            <a:extLst>
              <a:ext uri="{FF2B5EF4-FFF2-40B4-BE49-F238E27FC236}">
                <a16:creationId xmlns:a16="http://schemas.microsoft.com/office/drawing/2014/main" id="{53C9404D-5D84-4637-94B4-5CFC02734AB2}"/>
              </a:ext>
            </a:extLst>
          </p:cNvPr>
          <p:cNvSpPr/>
          <p:nvPr/>
        </p:nvSpPr>
        <p:spPr>
          <a:xfrm>
            <a:off x="9005978" y="2638868"/>
            <a:ext cx="2203686" cy="3139246"/>
          </a:xfrm>
          <a:prstGeom prst="rect">
            <a:avLst/>
          </a:prstGeom>
          <a:solidFill>
            <a:srgbClr val="43C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0" i="0" dirty="0">
                <a:solidFill>
                  <a:schemeClr val="tx1"/>
                </a:solidFill>
                <a:effectLst/>
                <a:latin typeface="나눔고딕" pitchFamily="2" charset="-127"/>
                <a:ea typeface="나눔고딕" pitchFamily="2" charset="-127"/>
              </a:rPr>
              <a:t>혼합물 한 성분의 선택적인 용해도를 이용한 분리방법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036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C833C6-B490-4904-978A-B87FC13638CA}"/>
              </a:ext>
            </a:extLst>
          </p:cNvPr>
          <p:cNvSpPr txBox="1"/>
          <p:nvPr/>
        </p:nvSpPr>
        <p:spPr>
          <a:xfrm>
            <a:off x="381740" y="177553"/>
            <a:ext cx="1195070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 </a:t>
            </a:r>
            <a:endParaRPr lang="ko-KR" altLang="en-US" sz="2000" b="1" dirty="0"/>
          </a:p>
          <a:p>
            <a:r>
              <a:rPr lang="ko-KR" altLang="en-US" sz="2000" b="1" dirty="0"/>
              <a:t>실험방법 어려운 </a:t>
            </a:r>
            <a:r>
              <a:rPr lang="ko-KR" altLang="en-US" sz="2000" b="1" dirty="0" err="1"/>
              <a:t>내용있으면</a:t>
            </a:r>
            <a:r>
              <a:rPr lang="ko-KR" altLang="en-US" sz="2000" b="1" dirty="0"/>
              <a:t> 자세히 방법소개</a:t>
            </a:r>
            <a:endParaRPr lang="en-US" altLang="ko-KR" sz="2000" b="1" dirty="0"/>
          </a:p>
          <a:p>
            <a:r>
              <a:rPr lang="en-US" altLang="ko-KR" dirty="0"/>
              <a:t>-</a:t>
            </a:r>
            <a:r>
              <a:rPr lang="ko-KR" altLang="en-US" dirty="0"/>
              <a:t>두개의 용매 섞어 쓰기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용매 </a:t>
            </a:r>
            <a:r>
              <a:rPr lang="en-US" altLang="ko-KR" dirty="0"/>
              <a:t>A</a:t>
            </a:r>
            <a:r>
              <a:rPr lang="ko-KR" altLang="en-US" dirty="0"/>
              <a:t>에 </a:t>
            </a:r>
            <a:r>
              <a:rPr lang="ko-KR" altLang="en-US" dirty="0" err="1"/>
              <a:t>잘녹고</a:t>
            </a:r>
            <a:r>
              <a:rPr lang="ko-KR" altLang="en-US" dirty="0"/>
              <a:t> 용매</a:t>
            </a:r>
            <a:r>
              <a:rPr lang="en-US" altLang="ko-KR" dirty="0"/>
              <a:t>B</a:t>
            </a:r>
            <a:r>
              <a:rPr lang="ko-KR" altLang="en-US" dirty="0"/>
              <a:t>에 </a:t>
            </a:r>
            <a:r>
              <a:rPr lang="ko-KR" altLang="en-US" dirty="0" err="1"/>
              <a:t>잘녹지</a:t>
            </a:r>
            <a:r>
              <a:rPr lang="ko-KR" altLang="en-US" dirty="0"/>
              <a:t> 않는다고 </a:t>
            </a:r>
            <a:r>
              <a:rPr lang="ko-KR" altLang="en-US" dirty="0" err="1"/>
              <a:t>가정하였을때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원하는 물질을 용매</a:t>
            </a:r>
            <a:r>
              <a:rPr lang="en-US" altLang="ko-KR" dirty="0"/>
              <a:t>A</a:t>
            </a:r>
            <a:r>
              <a:rPr lang="ko-KR" altLang="en-US" dirty="0"/>
              <a:t>에 넣고 가열하여 모두 녹인 다음 용매 </a:t>
            </a:r>
            <a:r>
              <a:rPr lang="en-US" altLang="ko-KR" dirty="0"/>
              <a:t>B</a:t>
            </a:r>
            <a:r>
              <a:rPr lang="ko-KR" altLang="en-US" dirty="0"/>
              <a:t>를 조금씩 넣어 용해도를 감소시킨다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용매 </a:t>
            </a:r>
            <a:r>
              <a:rPr lang="en-US" altLang="ko-KR" dirty="0"/>
              <a:t>B</a:t>
            </a:r>
            <a:r>
              <a:rPr lang="ko-KR" altLang="en-US" dirty="0"/>
              <a:t>를 넣으면 용액이 뿌옇게 변하는데 이 때 용매 </a:t>
            </a:r>
            <a:r>
              <a:rPr lang="en-US" altLang="ko-KR" dirty="0"/>
              <a:t>A</a:t>
            </a:r>
            <a:r>
              <a:rPr lang="ko-KR" altLang="en-US" dirty="0"/>
              <a:t>를 소량 넣어 맑은 용액을 얻은 후 일반적인 재결정 과정을 </a:t>
            </a:r>
            <a:endParaRPr lang="en-US" altLang="ko-KR" dirty="0"/>
          </a:p>
          <a:p>
            <a:r>
              <a:rPr lang="ko-KR" altLang="en-US" dirty="0"/>
              <a:t>진행하면 만족스러운 결과를 얻을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-[</a:t>
            </a:r>
            <a:r>
              <a:rPr lang="ko-KR" altLang="en-US" dirty="0"/>
              <a:t>혼합물에 두 가지 이상의 물질이 포함되어 있고 이들을 각각 분리하고 </a:t>
            </a:r>
            <a:r>
              <a:rPr lang="ko-KR" altLang="en-US" dirty="0" err="1"/>
              <a:t>싶을때</a:t>
            </a:r>
            <a:r>
              <a:rPr lang="en-US" altLang="ko-KR" dirty="0"/>
              <a:t>(</a:t>
            </a:r>
            <a:r>
              <a:rPr lang="ko-KR" altLang="en-US" dirty="0"/>
              <a:t>분별 재결정</a:t>
            </a:r>
            <a:r>
              <a:rPr lang="en-US" altLang="ko-KR" dirty="0"/>
              <a:t>)]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7914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BEE0F5-AE09-4D61-AADE-2664AAEC4076}"/>
              </a:ext>
            </a:extLst>
          </p:cNvPr>
          <p:cNvSpPr txBox="1"/>
          <p:nvPr/>
        </p:nvSpPr>
        <p:spPr>
          <a:xfrm>
            <a:off x="170403" y="56138"/>
            <a:ext cx="11851193" cy="68018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주의사항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고려사항</a:t>
            </a:r>
            <a:r>
              <a:rPr lang="en-US" altLang="ko-KR" sz="2000" b="1" dirty="0"/>
              <a:t>..(?))</a:t>
            </a:r>
          </a:p>
          <a:p>
            <a:r>
              <a:rPr lang="en-US" altLang="ko-KR" b="1" dirty="0"/>
              <a:t>-[</a:t>
            </a:r>
            <a:r>
              <a:rPr lang="ko-KR" altLang="en-US" b="1" dirty="0"/>
              <a:t>어떤 불순물이 존재하는가</a:t>
            </a:r>
            <a:r>
              <a:rPr lang="en-US" altLang="ko-KR" b="1" dirty="0"/>
              <a:t>, </a:t>
            </a:r>
            <a:r>
              <a:rPr lang="ko-KR" altLang="en-US" b="1" dirty="0"/>
              <a:t>어떻게 </a:t>
            </a:r>
            <a:r>
              <a:rPr lang="ko-KR" altLang="en-US" b="1" dirty="0" err="1"/>
              <a:t>제거할것인가를</a:t>
            </a:r>
            <a:r>
              <a:rPr lang="ko-KR" altLang="en-US" b="1" dirty="0"/>
              <a:t> 고려해야한다</a:t>
            </a:r>
            <a:r>
              <a:rPr lang="en-US" altLang="ko-KR" b="1" dirty="0"/>
              <a:t>.]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일반적인 불순물</a:t>
            </a:r>
            <a:r>
              <a:rPr lang="en-US" altLang="ko-KR" dirty="0"/>
              <a:t>-</a:t>
            </a:r>
            <a:r>
              <a:rPr lang="ko-KR" altLang="en-US" dirty="0"/>
              <a:t>뜨거운 용액을 걸러주어 제거함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색을 띠는 불순물</a:t>
            </a:r>
            <a:r>
              <a:rPr lang="en-US" altLang="ko-KR" dirty="0"/>
              <a:t>-</a:t>
            </a:r>
            <a:r>
              <a:rPr lang="ko-KR" altLang="en-US" dirty="0"/>
              <a:t>활성화 </a:t>
            </a:r>
            <a:r>
              <a:rPr lang="en-US" altLang="ko-KR" dirty="0"/>
              <a:t>charcoal</a:t>
            </a:r>
            <a:r>
              <a:rPr lang="ko-KR" altLang="en-US" dirty="0"/>
              <a:t>이나 다른 흡착제를 넣고 가열 후 걸러주어 제거함 </a:t>
            </a:r>
            <a:r>
              <a:rPr lang="en-US" altLang="ko-KR" dirty="0"/>
              <a:t>※</a:t>
            </a:r>
            <a:r>
              <a:rPr lang="ko-KR" altLang="en-US" dirty="0"/>
              <a:t>흡착제가 원하는 물질까지</a:t>
            </a:r>
            <a:endParaRPr lang="en-US" altLang="ko-KR" dirty="0"/>
          </a:p>
          <a:p>
            <a:r>
              <a:rPr lang="ko-KR" altLang="en-US" dirty="0"/>
              <a:t>흡착할 수 있으므로 소량 사용해야함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용매에 덜 녹는 불순물</a:t>
            </a:r>
            <a:r>
              <a:rPr lang="en-US" altLang="ko-KR" dirty="0"/>
              <a:t>-</a:t>
            </a:r>
            <a:r>
              <a:rPr lang="ko-KR" altLang="en-US" dirty="0"/>
              <a:t>시행착오를 거쳐 불순물아 절 녹는 용매를 찾는다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r>
              <a:rPr lang="en-US" altLang="ko-KR" b="1" dirty="0"/>
              <a:t>-[</a:t>
            </a:r>
            <a:r>
              <a:rPr lang="ko-KR" altLang="en-US" b="1" dirty="0"/>
              <a:t>적절한 용매의 선택은 중요하다</a:t>
            </a:r>
            <a:r>
              <a:rPr lang="en-US" altLang="ko-KR" b="1" dirty="0"/>
              <a:t>.]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적절한 </a:t>
            </a:r>
            <a:r>
              <a:rPr lang="ko-KR" altLang="en-US" dirty="0" err="1"/>
              <a:t>용매란</a:t>
            </a:r>
            <a:r>
              <a:rPr lang="ko-KR" altLang="en-US" dirty="0"/>
              <a:t> </a:t>
            </a:r>
            <a:r>
              <a:rPr lang="ko-KR" altLang="en-US" dirty="0" err="1"/>
              <a:t>고온에서</a:t>
            </a:r>
            <a:r>
              <a:rPr lang="ko-KR" altLang="en-US" dirty="0"/>
              <a:t> 원하는 물질을 상당량 녹이고</a:t>
            </a:r>
            <a:endParaRPr lang="en-US" altLang="ko-KR" dirty="0"/>
          </a:p>
          <a:p>
            <a:r>
              <a:rPr lang="ko-KR" altLang="en-US" dirty="0"/>
              <a:t>저온에서는 거의 </a:t>
            </a:r>
            <a:r>
              <a:rPr lang="ko-KR" altLang="en-US" dirty="0" err="1"/>
              <a:t>녹이지않으며</a:t>
            </a:r>
            <a:r>
              <a:rPr lang="ko-KR" altLang="en-US" dirty="0"/>
              <a:t> 원하는 고체와 화학반응을 일으키지않는 용매를 말한다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r>
              <a:rPr lang="en-US" altLang="ko-KR" b="1" dirty="0"/>
              <a:t>-[</a:t>
            </a:r>
            <a:r>
              <a:rPr lang="ko-KR" altLang="en-US" b="1" dirty="0"/>
              <a:t>용기는 </a:t>
            </a:r>
            <a:r>
              <a:rPr lang="ko-KR" altLang="en-US" b="1" dirty="0" err="1"/>
              <a:t>정치해두어야</a:t>
            </a:r>
            <a:r>
              <a:rPr lang="ko-KR" altLang="en-US" b="1" dirty="0"/>
              <a:t> 한다</a:t>
            </a:r>
            <a:r>
              <a:rPr lang="en-US" altLang="ko-KR" b="1" dirty="0"/>
              <a:t>]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용기를 정치해 두지 않으면 흔들려 조그만 결정이 많이 생긴다</a:t>
            </a:r>
            <a:r>
              <a:rPr lang="en-US" altLang="ko-KR" dirty="0"/>
              <a:t>, </a:t>
            </a:r>
            <a:r>
              <a:rPr lang="ko-KR" altLang="en-US" dirty="0"/>
              <a:t>논외로 너무 큰 결정이 생기면</a:t>
            </a:r>
            <a:endParaRPr lang="en-US" altLang="ko-KR" dirty="0"/>
          </a:p>
          <a:p>
            <a:r>
              <a:rPr lang="ko-KR" altLang="en-US" dirty="0"/>
              <a:t> 약간의 충격을 주어 결정의 크기를 조정해 주는 것도 필요하다</a:t>
            </a:r>
            <a:r>
              <a:rPr lang="en-US" altLang="ko-KR" dirty="0"/>
              <a:t>.)</a:t>
            </a:r>
            <a:endParaRPr lang="ko-KR" altLang="en-US" dirty="0"/>
          </a:p>
          <a:p>
            <a:endParaRPr lang="en-US" altLang="ko-KR" sz="2000" b="1" dirty="0"/>
          </a:p>
          <a:p>
            <a:r>
              <a:rPr lang="en-US" altLang="ko-KR" b="1" dirty="0"/>
              <a:t>-[</a:t>
            </a:r>
            <a:r>
              <a:rPr lang="ko-KR" altLang="en-US" b="1" dirty="0"/>
              <a:t>용매는 되도록 적게 사용한다</a:t>
            </a:r>
            <a:r>
              <a:rPr lang="en-US" altLang="ko-KR" b="1" dirty="0"/>
              <a:t>]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적게 사용해야 회수율이 좋다</a:t>
            </a:r>
            <a:r>
              <a:rPr lang="en-US" altLang="ko-KR" dirty="0"/>
              <a:t>, </a:t>
            </a:r>
            <a:r>
              <a:rPr lang="ko-KR" altLang="en-US" dirty="0"/>
              <a:t>원하는 고체를 모두 가열하여 모두 녹일 수 있는 최소량의 용매보다</a:t>
            </a:r>
            <a:endParaRPr lang="en-US" altLang="ko-KR" dirty="0"/>
          </a:p>
          <a:p>
            <a:r>
              <a:rPr lang="ko-KR" altLang="en-US" dirty="0"/>
              <a:t> 약간 더 많이 </a:t>
            </a:r>
            <a:r>
              <a:rPr lang="ko-KR" altLang="en-US" dirty="0" err="1"/>
              <a:t>사용하는것이</a:t>
            </a:r>
            <a:r>
              <a:rPr lang="ko-KR" altLang="en-US" dirty="0"/>
              <a:t> 적절함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b="1" dirty="0"/>
              <a:t>-[</a:t>
            </a:r>
            <a:r>
              <a:rPr lang="ko-KR" altLang="en-US" b="1" dirty="0"/>
              <a:t>물 이외의 다른 용매를 </a:t>
            </a:r>
            <a:r>
              <a:rPr lang="ko-KR" altLang="en-US" b="1" dirty="0" err="1"/>
              <a:t>사용할때</a:t>
            </a:r>
            <a:r>
              <a:rPr lang="en-US" altLang="ko-KR" b="1" dirty="0"/>
              <a:t>]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물 이외의 다른 용매에는 독성이 있거나 발화성이 클 수 있으므로 주의해야한다</a:t>
            </a:r>
            <a:r>
              <a:rPr lang="en-US" altLang="ko-KR" dirty="0"/>
              <a:t>.</a:t>
            </a:r>
            <a:r>
              <a:rPr lang="ko-KR" altLang="en-US" dirty="0"/>
              <a:t>깔때기로 작은 후드를 만들어</a:t>
            </a:r>
            <a:endParaRPr lang="en-US" altLang="ko-KR" dirty="0"/>
          </a:p>
          <a:p>
            <a:r>
              <a:rPr lang="ko-KR" altLang="en-US" dirty="0"/>
              <a:t>사용하기도 함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4669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BB9FC7-FB62-4C18-902A-5FDF8159D8A2}"/>
              </a:ext>
            </a:extLst>
          </p:cNvPr>
          <p:cNvSpPr txBox="1"/>
          <p:nvPr/>
        </p:nvSpPr>
        <p:spPr>
          <a:xfrm>
            <a:off x="498764" y="286327"/>
            <a:ext cx="1052403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r>
              <a:rPr lang="en-US" altLang="ko-KR" b="1" dirty="0"/>
              <a:t>-[</a:t>
            </a:r>
            <a:r>
              <a:rPr lang="ko-KR" altLang="en-US" b="1" dirty="0"/>
              <a:t>용액이 </a:t>
            </a:r>
            <a:r>
              <a:rPr lang="ko-KR" altLang="en-US" b="1" dirty="0" err="1"/>
              <a:t>끓을때</a:t>
            </a:r>
            <a:r>
              <a:rPr lang="ko-KR" altLang="en-US" b="1" dirty="0"/>
              <a:t> 활성탄을 넣지 </a:t>
            </a:r>
            <a:r>
              <a:rPr lang="ko-KR" altLang="en-US" b="1" dirty="0" err="1"/>
              <a:t>말것</a:t>
            </a:r>
            <a:r>
              <a:rPr lang="en-US" altLang="ko-KR" b="1" dirty="0"/>
              <a:t>]</a:t>
            </a:r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en-US" altLang="ko-KR" b="1" dirty="0"/>
              <a:t>[</a:t>
            </a:r>
            <a:r>
              <a:rPr lang="ko-KR" altLang="en-US" b="1" dirty="0"/>
              <a:t>용매를 첨가하는 동안에는 충분한 간격을 두어야한다</a:t>
            </a:r>
            <a:r>
              <a:rPr lang="en-US" altLang="ko-KR" b="1" dirty="0"/>
              <a:t>.]</a:t>
            </a:r>
          </a:p>
          <a:p>
            <a:r>
              <a:rPr lang="en-US" altLang="ko-KR" dirty="0"/>
              <a:t> (</a:t>
            </a:r>
            <a:r>
              <a:rPr lang="ko-KR" altLang="en-US" dirty="0"/>
              <a:t>불순물이 천천히 </a:t>
            </a:r>
            <a:r>
              <a:rPr lang="ko-KR" altLang="en-US" dirty="0" err="1"/>
              <a:t>녹는것도</a:t>
            </a:r>
            <a:r>
              <a:rPr lang="ko-KR" altLang="en-US" dirty="0"/>
              <a:t> 있기 때문</a:t>
            </a:r>
            <a:r>
              <a:rPr lang="en-US" altLang="ko-KR" dirty="0"/>
              <a:t>, </a:t>
            </a:r>
            <a:r>
              <a:rPr lang="ko-KR" altLang="en-US" dirty="0"/>
              <a:t>자칫하면 필요 이상의 용매를 넣어 회수율이 낮아질 수 있음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b="1" dirty="0"/>
              <a:t>-[</a:t>
            </a:r>
            <a:r>
              <a:rPr lang="ko-KR" altLang="en-US" b="1" dirty="0"/>
              <a:t>여과지의 윗부분이 </a:t>
            </a:r>
            <a:r>
              <a:rPr lang="ko-KR" altLang="en-US" b="1" dirty="0" err="1"/>
              <a:t>깔대기</a:t>
            </a:r>
            <a:r>
              <a:rPr lang="ko-KR" altLang="en-US" b="1" dirty="0"/>
              <a:t> 위로 솟아 </a:t>
            </a:r>
            <a:r>
              <a:rPr lang="ko-KR" altLang="en-US" b="1" dirty="0" err="1"/>
              <a:t>나오지않게</a:t>
            </a:r>
            <a:r>
              <a:rPr lang="ko-KR" altLang="en-US" b="1" dirty="0"/>
              <a:t> </a:t>
            </a:r>
            <a:r>
              <a:rPr lang="ko-KR" altLang="en-US" b="1" dirty="0" err="1"/>
              <a:t>해야한다</a:t>
            </a:r>
            <a:r>
              <a:rPr lang="en-US" altLang="ko-KR" b="1" dirty="0"/>
              <a:t>.]</a:t>
            </a:r>
          </a:p>
          <a:p>
            <a:endParaRPr lang="en-US" altLang="ko-KR" b="1" dirty="0"/>
          </a:p>
          <a:p>
            <a:r>
              <a:rPr lang="en-US" altLang="ko-KR" b="1" dirty="0"/>
              <a:t>-[</a:t>
            </a:r>
            <a:r>
              <a:rPr lang="ko-KR" altLang="en-US" b="1" dirty="0"/>
              <a:t>급하게 식히지 </a:t>
            </a:r>
            <a:r>
              <a:rPr lang="ko-KR" altLang="en-US" b="1" dirty="0" err="1"/>
              <a:t>말것</a:t>
            </a:r>
            <a:r>
              <a:rPr lang="en-US" altLang="ko-KR" b="1" dirty="0"/>
              <a:t>]</a:t>
            </a:r>
          </a:p>
          <a:p>
            <a:r>
              <a:rPr lang="en-US" altLang="ko-KR" b="1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결정이 작게 생길 수 있음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9537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6055FF-53EB-47E2-983E-8C5552207FA8}"/>
              </a:ext>
            </a:extLst>
          </p:cNvPr>
          <p:cNvSpPr txBox="1"/>
          <p:nvPr/>
        </p:nvSpPr>
        <p:spPr>
          <a:xfrm>
            <a:off x="646545" y="304800"/>
            <a:ext cx="1077089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예상할 수 있는 실험 실패 사례와 극복방법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결정이 너무 크게 형성돼 결정 속에 용매가 끼어 </a:t>
            </a:r>
            <a:r>
              <a:rPr lang="ko-KR" altLang="en-US" dirty="0" err="1"/>
              <a:t>들어감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큰 결정이 생기기 시작하면 충격을 주어 결정이 더 이상 자라지 않도록 결정의 크기를 </a:t>
            </a:r>
            <a:r>
              <a:rPr lang="ko-KR" altLang="en-US" dirty="0" err="1"/>
              <a:t>조절해야함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과냉각 현상</a:t>
            </a:r>
            <a:r>
              <a:rPr lang="en-US" altLang="ko-KR" dirty="0"/>
              <a:t>(</a:t>
            </a:r>
            <a:r>
              <a:rPr lang="ko-KR" altLang="en-US" dirty="0"/>
              <a:t>충분히 냉각되었음에도 결정이 생기지 않음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얻으려는 고체 물질을 넣어 결정 생성을 유도하기</a:t>
            </a:r>
            <a:r>
              <a:rPr lang="en-US" altLang="ko-KR" dirty="0"/>
              <a:t>(seeding)</a:t>
            </a:r>
            <a:r>
              <a:rPr lang="ko-KR" altLang="en-US" dirty="0"/>
              <a:t> </a:t>
            </a:r>
            <a:r>
              <a:rPr lang="en-US" altLang="ko-KR" dirty="0"/>
              <a:t>or </a:t>
            </a:r>
            <a:r>
              <a:rPr lang="ko-KR" altLang="en-US" dirty="0"/>
              <a:t>용기의 벽을 유리 막대기로 </a:t>
            </a:r>
            <a:r>
              <a:rPr lang="ko-KR" altLang="en-US" dirty="0" err="1"/>
              <a:t>긁어주기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냉각 후 결정이 없고 기름만 남는 경우</a:t>
            </a:r>
            <a:endParaRPr lang="en-US" altLang="ko-KR" dirty="0"/>
          </a:p>
          <a:p>
            <a:r>
              <a:rPr lang="ko-KR" altLang="en-US" dirty="0"/>
              <a:t>유리막대로 저어 결정형성 유도</a:t>
            </a:r>
            <a:r>
              <a:rPr lang="en-US" altLang="ko-KR" dirty="0"/>
              <a:t> or</a:t>
            </a:r>
            <a:r>
              <a:rPr lang="ko-KR" altLang="en-US" dirty="0"/>
              <a:t> 고체물질 넣어 결정 생성 유도 </a:t>
            </a:r>
            <a:r>
              <a:rPr lang="en-US" altLang="ko-KR" dirty="0"/>
              <a:t>or </a:t>
            </a:r>
            <a:r>
              <a:rPr lang="ko-KR" altLang="en-US" dirty="0"/>
              <a:t>기름을 모액에서 분리해내고 다른</a:t>
            </a:r>
            <a:endParaRPr lang="en-US" altLang="ko-KR" dirty="0"/>
          </a:p>
          <a:p>
            <a:r>
              <a:rPr lang="ko-KR" altLang="en-US" dirty="0"/>
              <a:t>용매에서 결정형성 시도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29336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7AAB70-8753-4286-8EC6-E1282591EB61}"/>
              </a:ext>
            </a:extLst>
          </p:cNvPr>
          <p:cNvSpPr txBox="1"/>
          <p:nvPr/>
        </p:nvSpPr>
        <p:spPr>
          <a:xfrm>
            <a:off x="665018" y="304800"/>
            <a:ext cx="7871386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참고문헌 </a:t>
            </a:r>
          </a:p>
          <a:p>
            <a:endParaRPr lang="ko-KR" altLang="en-US" dirty="0"/>
          </a:p>
          <a:p>
            <a:r>
              <a:rPr lang="ko-KR" altLang="en-US" dirty="0">
                <a:hlinkClick r:id="rId2"/>
              </a:rPr>
              <a:t>재결정 </a:t>
            </a:r>
            <a:r>
              <a:rPr lang="en-US" altLang="ko-KR" dirty="0">
                <a:hlinkClick r:id="rId2"/>
              </a:rPr>
              <a:t>(</a:t>
            </a:r>
            <a:r>
              <a:rPr lang="ko-KR" altLang="en-US" dirty="0">
                <a:hlinkClick r:id="rId2"/>
              </a:rPr>
              <a:t>작용</a:t>
            </a:r>
            <a:r>
              <a:rPr lang="en-US" altLang="ko-KR" dirty="0">
                <a:hlinkClick r:id="rId2"/>
              </a:rPr>
              <a:t>)(recrystallization) | </a:t>
            </a:r>
            <a:r>
              <a:rPr lang="ko-KR" altLang="en-US" dirty="0" err="1">
                <a:hlinkClick r:id="rId2"/>
              </a:rPr>
              <a:t>과학문화포털</a:t>
            </a:r>
            <a:r>
              <a:rPr lang="ko-KR" altLang="en-US" dirty="0">
                <a:hlinkClick r:id="rId2"/>
              </a:rPr>
              <a:t> </a:t>
            </a:r>
            <a:r>
              <a:rPr lang="ko-KR" altLang="en-US" dirty="0" err="1">
                <a:hlinkClick r:id="rId2"/>
              </a:rPr>
              <a:t>사이언스올</a:t>
            </a:r>
            <a:r>
              <a:rPr lang="ko-KR" altLang="en-US" dirty="0">
                <a:hlinkClick r:id="rId2"/>
              </a:rPr>
              <a:t> </a:t>
            </a:r>
            <a:r>
              <a:rPr lang="en-US" altLang="ko-KR" dirty="0">
                <a:hlinkClick r:id="rId2"/>
              </a:rPr>
              <a:t>(scienceall.com)</a:t>
            </a:r>
            <a:endParaRPr lang="en-US" altLang="ko-KR" dirty="0"/>
          </a:p>
          <a:p>
            <a:r>
              <a:rPr lang="en-US" altLang="ko-KR" sz="18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&lt;</a:t>
            </a:r>
            <a:r>
              <a:rPr lang="ko-KR" altLang="en-US" sz="18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유기화학실험</a:t>
            </a:r>
            <a:r>
              <a:rPr lang="en-US" altLang="ko-KR" sz="18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/</a:t>
            </a:r>
            <a:r>
              <a:rPr lang="ko-KR" altLang="en-US" sz="1800" dirty="0" err="1">
                <a:latin typeface="Times New Roman" panose="02020603050405020304" pitchFamily="18" charset="0"/>
                <a:ea typeface="맑은 고딕" panose="020B0503020000020004" pitchFamily="50" charset="-127"/>
              </a:rPr>
              <a:t>문석식</a:t>
            </a:r>
            <a:r>
              <a:rPr lang="ko-KR" altLang="en-US" sz="18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 외</a:t>
            </a:r>
            <a:r>
              <a:rPr lang="en-US" altLang="ko-KR" sz="18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/</a:t>
            </a:r>
            <a:r>
              <a:rPr lang="ko-KR" altLang="en-US" sz="18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자유아카데미</a:t>
            </a:r>
            <a:r>
              <a:rPr lang="en-US" altLang="ko-KR" sz="18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/p.11~13&gt;</a:t>
            </a:r>
          </a:p>
          <a:p>
            <a:r>
              <a:rPr lang="en-US" altLang="ko-KR" dirty="0"/>
              <a:t>&lt;</a:t>
            </a:r>
            <a:r>
              <a:rPr lang="ko-KR" altLang="en-US" dirty="0"/>
              <a:t>유기화학실험</a:t>
            </a:r>
            <a:r>
              <a:rPr lang="en-US" altLang="ko-KR" dirty="0"/>
              <a:t>/</a:t>
            </a:r>
            <a:r>
              <a:rPr lang="ko-KR" altLang="en-US" dirty="0" err="1"/>
              <a:t>정광보</a:t>
            </a:r>
            <a:r>
              <a:rPr lang="en-US" altLang="ko-KR" dirty="0"/>
              <a:t>,</a:t>
            </a:r>
            <a:r>
              <a:rPr lang="ko-KR" altLang="en-US" dirty="0"/>
              <a:t>서병수</a:t>
            </a:r>
            <a:r>
              <a:rPr lang="en-US" altLang="ko-KR" dirty="0"/>
              <a:t>,</a:t>
            </a:r>
            <a:r>
              <a:rPr lang="ko-KR" altLang="en-US" dirty="0"/>
              <a:t>장승현</a:t>
            </a:r>
            <a:r>
              <a:rPr lang="en-US" altLang="ko-KR" dirty="0"/>
              <a:t>,</a:t>
            </a:r>
            <a:r>
              <a:rPr lang="ko-KR" altLang="en-US" dirty="0" err="1"/>
              <a:t>임계규</a:t>
            </a:r>
            <a:r>
              <a:rPr lang="en-US" altLang="ko-KR" dirty="0"/>
              <a:t>/</a:t>
            </a:r>
            <a:r>
              <a:rPr lang="ko-KR" altLang="en-US" dirty="0" err="1"/>
              <a:t>신광문화사</a:t>
            </a:r>
            <a:r>
              <a:rPr lang="en-US" altLang="ko-KR" dirty="0"/>
              <a:t>/p.124~134&gt;</a:t>
            </a:r>
            <a:endParaRPr lang="ko-KR" altLang="en-US" dirty="0"/>
          </a:p>
          <a:p>
            <a:r>
              <a:rPr lang="en-US" altLang="ko-KR" dirty="0"/>
              <a:t>&lt;</a:t>
            </a:r>
            <a:r>
              <a:rPr lang="ko-KR" altLang="en-US" dirty="0"/>
              <a:t>유기화학실험</a:t>
            </a:r>
            <a:r>
              <a:rPr lang="en-US" altLang="ko-KR" dirty="0"/>
              <a:t>/</a:t>
            </a:r>
            <a:r>
              <a:rPr lang="ko-KR" altLang="en-US" dirty="0" err="1"/>
              <a:t>윤용진</a:t>
            </a:r>
            <a:r>
              <a:rPr lang="en-US" altLang="ko-KR" dirty="0"/>
              <a:t>/</a:t>
            </a:r>
            <a:r>
              <a:rPr lang="ko-KR" altLang="en-US" dirty="0"/>
              <a:t>자유아카데미</a:t>
            </a:r>
            <a:r>
              <a:rPr lang="en-US" altLang="ko-KR" dirty="0"/>
              <a:t>/p.41~44&gt;</a:t>
            </a:r>
          </a:p>
        </p:txBody>
      </p:sp>
    </p:spTree>
    <p:extLst>
      <p:ext uri="{BB962C8B-B14F-4D97-AF65-F5344CB8AC3E}">
        <p14:creationId xmlns:p14="http://schemas.microsoft.com/office/powerpoint/2010/main" val="2309268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339BE6-CA31-481C-ABC7-778188262FB7}"/>
              </a:ext>
            </a:extLst>
          </p:cNvPr>
          <p:cNvSpPr txBox="1"/>
          <p:nvPr/>
        </p:nvSpPr>
        <p:spPr>
          <a:xfrm>
            <a:off x="1117600" y="471055"/>
            <a:ext cx="836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유기화학실험</a:t>
            </a:r>
            <a:r>
              <a:rPr lang="en-US" altLang="ko-KR" dirty="0"/>
              <a:t>/</a:t>
            </a:r>
            <a:r>
              <a:rPr lang="ko-KR" altLang="en-US" dirty="0" err="1"/>
              <a:t>정광보</a:t>
            </a:r>
            <a:r>
              <a:rPr lang="en-US" altLang="ko-KR" dirty="0"/>
              <a:t>,</a:t>
            </a:r>
            <a:r>
              <a:rPr lang="ko-KR" altLang="en-US" dirty="0"/>
              <a:t>서병수</a:t>
            </a:r>
            <a:r>
              <a:rPr lang="en-US" altLang="ko-KR" dirty="0"/>
              <a:t>,</a:t>
            </a:r>
            <a:r>
              <a:rPr lang="ko-KR" altLang="en-US" dirty="0"/>
              <a:t>장승현</a:t>
            </a:r>
            <a:r>
              <a:rPr lang="en-US" altLang="ko-KR" dirty="0"/>
              <a:t>,</a:t>
            </a:r>
            <a:r>
              <a:rPr lang="ko-KR" altLang="en-US" dirty="0" err="1"/>
              <a:t>임계규</a:t>
            </a:r>
            <a:r>
              <a:rPr lang="en-US" altLang="ko-KR" dirty="0"/>
              <a:t>/</a:t>
            </a:r>
            <a:r>
              <a:rPr lang="ko-KR" altLang="en-US" dirty="0" err="1"/>
              <a:t>신광문화사</a:t>
            </a:r>
            <a:r>
              <a:rPr lang="en-US" altLang="ko-KR" dirty="0"/>
              <a:t>/p.124~134&gt; </a:t>
            </a:r>
            <a:r>
              <a:rPr lang="ko-KR" altLang="en-US" dirty="0"/>
              <a:t>참고내용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D5D895-179D-440F-962D-11674CF80662}"/>
              </a:ext>
            </a:extLst>
          </p:cNvPr>
          <p:cNvSpPr txBox="1"/>
          <p:nvPr/>
        </p:nvSpPr>
        <p:spPr>
          <a:xfrm>
            <a:off x="1320800" y="1089891"/>
            <a:ext cx="62151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실험목적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용해도가 다른 불순물로 오염되어 있는 고체유기화합물을 </a:t>
            </a:r>
            <a:endParaRPr lang="en-US" altLang="ko-KR" dirty="0"/>
          </a:p>
          <a:p>
            <a:r>
              <a:rPr lang="ko-KR" altLang="en-US" dirty="0"/>
              <a:t>적당한 용매로부터 재결정화 하여 간단히 정제하기 위함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C13992-84D5-4C95-8679-A1D9EBAEDD20}"/>
              </a:ext>
            </a:extLst>
          </p:cNvPr>
          <p:cNvSpPr txBox="1"/>
          <p:nvPr/>
        </p:nvSpPr>
        <p:spPr>
          <a:xfrm>
            <a:off x="1320800" y="2290220"/>
            <a:ext cx="86052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실험 이론</a:t>
            </a:r>
            <a:r>
              <a:rPr lang="en-US" altLang="ko-KR" dirty="0"/>
              <a:t>(?)]</a:t>
            </a:r>
          </a:p>
          <a:p>
            <a:r>
              <a:rPr lang="ko-KR" altLang="en-US" dirty="0"/>
              <a:t>대부분의 화합물의 용해도는 온도에 따라서 증가한다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이상적으로 한 용매의 끓는 점 부근에서 용해 한 후 실온 또는 그 이하까지</a:t>
            </a:r>
            <a:endParaRPr lang="en-US" altLang="ko-KR" dirty="0"/>
          </a:p>
          <a:p>
            <a:r>
              <a:rPr lang="ko-KR" altLang="en-US" dirty="0"/>
              <a:t> 서서히 냉각해 용해도를 줄이면 </a:t>
            </a:r>
            <a:endParaRPr lang="en-US" altLang="ko-KR" dirty="0"/>
          </a:p>
          <a:p>
            <a:r>
              <a:rPr lang="ko-KR" altLang="en-US" dirty="0"/>
              <a:t>처음 고체가 용액으로부터 분리되어 순수한 결정화물질이 용액으로부터 분리되고</a:t>
            </a:r>
            <a:endParaRPr lang="en-US" altLang="ko-KR" dirty="0"/>
          </a:p>
          <a:p>
            <a:r>
              <a:rPr lang="ko-KR" altLang="en-US" dirty="0"/>
              <a:t>불순물이 융용액이나 용액 속에 남아 </a:t>
            </a:r>
            <a:r>
              <a:rPr lang="ko-KR" altLang="en-US" dirty="0" err="1"/>
              <a:t>있게되어</a:t>
            </a:r>
            <a:r>
              <a:rPr lang="ko-KR" altLang="en-US" dirty="0"/>
              <a:t> 순도를 높일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9E6EEE-8615-47A2-9AEE-BC25A26CF94F}"/>
              </a:ext>
            </a:extLst>
          </p:cNvPr>
          <p:cNvSpPr txBox="1"/>
          <p:nvPr/>
        </p:nvSpPr>
        <p:spPr>
          <a:xfrm>
            <a:off x="1320800" y="4196080"/>
            <a:ext cx="82910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유기화합물의 용해도를 알아내는 방법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유기화합물의 용해도는 용매와 용질 두 가지 극성 정도의 함수로서 알 수 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이온성</a:t>
            </a:r>
            <a:r>
              <a:rPr lang="ko-KR" altLang="en-US" dirty="0"/>
              <a:t> 결정은 극성이 큰 용매에 잘 용해되고</a:t>
            </a:r>
            <a:endParaRPr lang="en-US" altLang="ko-KR" dirty="0"/>
          </a:p>
          <a:p>
            <a:r>
              <a:rPr lang="ko-KR" altLang="en-US" dirty="0"/>
              <a:t>비이온성 화합물은 일반적인 규칙에 따라서 용해된다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매우 극성인 용질은 매우 극성인 용매에 녹을 수 있으며</a:t>
            </a:r>
            <a:endParaRPr lang="en-US" altLang="ko-KR" dirty="0"/>
          </a:p>
          <a:p>
            <a:r>
              <a:rPr lang="ko-KR" altLang="en-US" dirty="0"/>
              <a:t>비극성 용질은 비극성 용매에 녹을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4623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A97C4825-AB59-403B-A897-BF4745CC9C01}"/>
              </a:ext>
            </a:extLst>
          </p:cNvPr>
          <p:cNvGrpSpPr/>
          <p:nvPr/>
        </p:nvGrpSpPr>
        <p:grpSpPr>
          <a:xfrm>
            <a:off x="697775" y="397683"/>
            <a:ext cx="9461665" cy="5649204"/>
            <a:chOff x="514879" y="470517"/>
            <a:chExt cx="9461665" cy="5649204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124D718D-B4A9-4FFC-B681-9CBD617C9F86}"/>
                </a:ext>
              </a:extLst>
            </p:cNvPr>
            <p:cNvCxnSpPr>
              <a:cxnSpLocks/>
            </p:cNvCxnSpPr>
            <p:nvPr/>
          </p:nvCxnSpPr>
          <p:spPr>
            <a:xfrm>
              <a:off x="976544" y="470517"/>
              <a:ext cx="0" cy="52467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FB3A76A2-872E-4EF1-804A-A4628535B98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76544" y="1217219"/>
              <a:ext cx="0" cy="900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7F009C2-6312-4B04-B09B-6B6E757FBF9D}"/>
                </a:ext>
              </a:extLst>
            </p:cNvPr>
            <p:cNvSpPr txBox="1"/>
            <p:nvPr/>
          </p:nvSpPr>
          <p:spPr>
            <a:xfrm>
              <a:off x="514879" y="3005750"/>
              <a:ext cx="461665" cy="82811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dirty="0"/>
                <a:t>용해도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42E2621-95B6-4F1B-B817-0B349390D2C6}"/>
                </a:ext>
              </a:extLst>
            </p:cNvPr>
            <p:cNvSpPr txBox="1"/>
            <p:nvPr/>
          </p:nvSpPr>
          <p:spPr>
            <a:xfrm>
              <a:off x="5309566" y="575038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온도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B95EBCD0-91DD-4F2E-8176-7B98E9C0AF8D}"/>
                </a:ext>
              </a:extLst>
            </p:cNvPr>
            <p:cNvCxnSpPr>
              <a:cxnSpLocks/>
            </p:cNvCxnSpPr>
            <p:nvPr/>
          </p:nvCxnSpPr>
          <p:spPr>
            <a:xfrm rot="600000">
              <a:off x="2045589" y="1269000"/>
              <a:ext cx="0" cy="432000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3E0029D-9799-4F88-9FEA-31095BA32F92}"/>
                </a:ext>
              </a:extLst>
            </p:cNvPr>
            <p:cNvCxnSpPr>
              <a:cxnSpLocks/>
            </p:cNvCxnSpPr>
            <p:nvPr/>
          </p:nvCxnSpPr>
          <p:spPr>
            <a:xfrm rot="4800000">
              <a:off x="4102493" y="-417065"/>
              <a:ext cx="0" cy="4320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34D6A312-D004-430B-8F5A-529B38F8BBBB}"/>
                </a:ext>
              </a:extLst>
            </p:cNvPr>
            <p:cNvCxnSpPr>
              <a:cxnSpLocks/>
            </p:cNvCxnSpPr>
            <p:nvPr/>
          </p:nvCxnSpPr>
          <p:spPr>
            <a:xfrm rot="5100000">
              <a:off x="3696259" y="2579985"/>
              <a:ext cx="0" cy="4320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90AC5B6-C317-46C2-8F3A-9A3D7A4C53F2}"/>
                </a:ext>
              </a:extLst>
            </p:cNvPr>
            <p:cNvSpPr txBox="1"/>
            <p:nvPr/>
          </p:nvSpPr>
          <p:spPr>
            <a:xfrm>
              <a:off x="2211841" y="3059668"/>
              <a:ext cx="26878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-[</a:t>
              </a:r>
              <a:r>
                <a:rPr lang="ko-KR" altLang="en-US" dirty="0">
                  <a:solidFill>
                    <a:srgbClr val="0070C0"/>
                  </a:solidFill>
                </a:rPr>
                <a:t>이상적인</a:t>
              </a:r>
              <a:r>
                <a:rPr lang="ko-KR" altLang="en-US" dirty="0"/>
                <a:t> 용매</a:t>
              </a:r>
              <a:r>
                <a:rPr lang="en-US" altLang="ko-KR" dirty="0"/>
                <a:t>]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A81CAD-0069-44B9-B2F7-2249371EDB3A}"/>
                </a:ext>
              </a:extLst>
            </p:cNvPr>
            <p:cNvSpPr txBox="1"/>
            <p:nvPr/>
          </p:nvSpPr>
          <p:spPr>
            <a:xfrm>
              <a:off x="6229678" y="1183188"/>
              <a:ext cx="2406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-[</a:t>
              </a:r>
              <a:r>
                <a:rPr lang="ko-KR" altLang="en-US" dirty="0" err="1">
                  <a:solidFill>
                    <a:srgbClr val="FF0000"/>
                  </a:solidFill>
                </a:rPr>
                <a:t>비이상적인</a:t>
              </a:r>
              <a:r>
                <a:rPr lang="ko-KR" altLang="en-US" dirty="0"/>
                <a:t> 용매</a:t>
              </a:r>
              <a:r>
                <a:rPr lang="en-US" altLang="ko-KR" dirty="0"/>
                <a:t>]</a:t>
              </a:r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3CF7F97-88D7-458C-BD9E-CF9AF28AD1CC}"/>
                </a:ext>
              </a:extLst>
            </p:cNvPr>
            <p:cNvSpPr txBox="1"/>
            <p:nvPr/>
          </p:nvSpPr>
          <p:spPr>
            <a:xfrm>
              <a:off x="5925062" y="4367062"/>
              <a:ext cx="2722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-[</a:t>
              </a:r>
              <a:r>
                <a:rPr lang="ko-KR" altLang="en-US" dirty="0" err="1">
                  <a:solidFill>
                    <a:srgbClr val="FF0000"/>
                  </a:solidFill>
                </a:rPr>
                <a:t>비이상적인</a:t>
              </a:r>
              <a:r>
                <a:rPr lang="ko-KR" altLang="en-US" dirty="0"/>
                <a:t> 용매</a:t>
              </a:r>
              <a:r>
                <a:rPr lang="en-US" altLang="ko-KR" dirty="0"/>
                <a:t>]</a:t>
              </a:r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84F577-C7EB-4058-AE2A-628F25007657}"/>
                </a:ext>
              </a:extLst>
            </p:cNvPr>
            <p:cNvSpPr txBox="1"/>
            <p:nvPr/>
          </p:nvSpPr>
          <p:spPr>
            <a:xfrm>
              <a:off x="2327134" y="3419806"/>
              <a:ext cx="273825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저온에서 잘 녹이지 않고</a:t>
              </a:r>
              <a:endParaRPr lang="en-US" altLang="ko-KR" dirty="0"/>
            </a:p>
            <a:p>
              <a:r>
                <a:rPr lang="ko-KR" altLang="en-US" dirty="0" err="1"/>
                <a:t>고온에서는</a:t>
              </a:r>
              <a:r>
                <a:rPr lang="ko-KR" altLang="en-US" dirty="0"/>
                <a:t> 잘 녹임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65E82D-FEE4-4760-8DA2-72453BF07C9A}"/>
                </a:ext>
              </a:extLst>
            </p:cNvPr>
            <p:cNvSpPr txBox="1"/>
            <p:nvPr/>
          </p:nvSpPr>
          <p:spPr>
            <a:xfrm>
              <a:off x="6328724" y="1565485"/>
              <a:ext cx="32912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저온</a:t>
              </a:r>
              <a:r>
                <a:rPr lang="en-US" altLang="ko-KR" dirty="0"/>
                <a:t>/</a:t>
              </a:r>
              <a:r>
                <a:rPr lang="ko-KR" altLang="en-US" dirty="0"/>
                <a:t>고온 모두에서 잘 녹여서</a:t>
              </a:r>
              <a:endParaRPr lang="en-US" altLang="ko-KR" dirty="0"/>
            </a:p>
            <a:p>
              <a:r>
                <a:rPr lang="ko-KR" altLang="en-US" dirty="0"/>
                <a:t>결정화를 잘 일으키지 못함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39D978-DC4B-477F-9E64-B461EC2D09DA}"/>
                </a:ext>
              </a:extLst>
            </p:cNvPr>
            <p:cNvSpPr txBox="1"/>
            <p:nvPr/>
          </p:nvSpPr>
          <p:spPr>
            <a:xfrm>
              <a:off x="6057015" y="4765141"/>
              <a:ext cx="383470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저온</a:t>
              </a:r>
              <a:r>
                <a:rPr lang="en-US" altLang="ko-KR" dirty="0"/>
                <a:t>/</a:t>
              </a:r>
              <a:r>
                <a:rPr lang="ko-KR" altLang="en-US" dirty="0"/>
                <a:t>고온 모두에서 잘 녹이지 못해</a:t>
              </a:r>
              <a:endParaRPr lang="en-US" altLang="ko-KR" dirty="0"/>
            </a:p>
            <a:p>
              <a:r>
                <a:rPr lang="ko-KR" altLang="en-US" dirty="0"/>
                <a:t>결정화를 잘 일으키지 못함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8CFA2BF-8EDC-4D06-A2B8-7D83EAEF4EAF}"/>
              </a:ext>
            </a:extLst>
          </p:cNvPr>
          <p:cNvSpPr txBox="1"/>
          <p:nvPr/>
        </p:nvSpPr>
        <p:spPr>
          <a:xfrm>
            <a:off x="2215627" y="6255879"/>
            <a:ext cx="720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결론</a:t>
            </a:r>
            <a:r>
              <a:rPr lang="en-US" altLang="ko-KR" dirty="0"/>
              <a:t>: </a:t>
            </a:r>
            <a:r>
              <a:rPr lang="ko-KR" altLang="en-US" dirty="0"/>
              <a:t>이상적인 용매는 용해도</a:t>
            </a:r>
            <a:r>
              <a:rPr lang="en-US" altLang="ko-KR" dirty="0"/>
              <a:t>-</a:t>
            </a:r>
            <a:r>
              <a:rPr lang="ko-KR" altLang="en-US" dirty="0"/>
              <a:t>온도 기울기가 큰 용매이다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2B321D-B001-40A9-BE45-271E71A5D9DF}"/>
              </a:ext>
            </a:extLst>
          </p:cNvPr>
          <p:cNvSpPr txBox="1"/>
          <p:nvPr/>
        </p:nvSpPr>
        <p:spPr>
          <a:xfrm>
            <a:off x="3958389" y="119337"/>
            <a:ext cx="3714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&lt;</a:t>
            </a:r>
            <a:r>
              <a:rPr lang="ko-KR" altLang="en-US" sz="2400" b="1" dirty="0"/>
              <a:t>적절한 용매 선택 방법</a:t>
            </a:r>
            <a:r>
              <a:rPr lang="en-US" altLang="ko-KR" sz="2400" b="1" dirty="0"/>
              <a:t>&gt;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66303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693CE14-2599-4188-80CB-B14F41971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880" y="2174466"/>
            <a:ext cx="1412239" cy="14122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57E2B59-F8E4-4541-BE58-4B4CBE7CA2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680" y="2235121"/>
            <a:ext cx="1351584" cy="135158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7117EBE-6E74-44F2-A75C-50C6E5B834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560" y="2235121"/>
            <a:ext cx="1351584" cy="13515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A20D06-0F90-4352-9B47-80DAD7F1D011}"/>
              </a:ext>
            </a:extLst>
          </p:cNvPr>
          <p:cNvSpPr txBox="1"/>
          <p:nvPr/>
        </p:nvSpPr>
        <p:spPr>
          <a:xfrm>
            <a:off x="636587" y="3997615"/>
            <a:ext cx="24817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상온에서</a:t>
            </a:r>
            <a:endParaRPr lang="en-US" altLang="ko-KR" dirty="0"/>
          </a:p>
          <a:p>
            <a:pPr algn="ctr"/>
            <a:r>
              <a:rPr lang="en-US" altLang="ko-KR" dirty="0"/>
              <a:t>B</a:t>
            </a:r>
            <a:r>
              <a:rPr lang="ko-KR" altLang="en-US" dirty="0"/>
              <a:t>용매에 대한 </a:t>
            </a:r>
            <a:r>
              <a:rPr lang="en-US" altLang="ko-KR" dirty="0"/>
              <a:t>A</a:t>
            </a:r>
            <a:r>
              <a:rPr lang="ko-KR" altLang="en-US" dirty="0"/>
              <a:t>용질의</a:t>
            </a:r>
            <a:endParaRPr lang="en-US" altLang="ko-KR" dirty="0"/>
          </a:p>
          <a:p>
            <a:pPr algn="ctr"/>
            <a:r>
              <a:rPr lang="ko-KR" altLang="en-US" dirty="0"/>
              <a:t>용해도는 </a:t>
            </a:r>
            <a:r>
              <a:rPr lang="en-US" altLang="ko-KR" dirty="0"/>
              <a:t>20g/100mL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92AB02-712D-49A7-A52E-F3C780F8C240}"/>
              </a:ext>
            </a:extLst>
          </p:cNvPr>
          <p:cNvSpPr txBox="1"/>
          <p:nvPr/>
        </p:nvSpPr>
        <p:spPr>
          <a:xfrm>
            <a:off x="9303067" y="3997615"/>
            <a:ext cx="24817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상온에서</a:t>
            </a:r>
            <a:endParaRPr lang="en-US" altLang="ko-KR" dirty="0"/>
          </a:p>
          <a:p>
            <a:pPr algn="ctr"/>
            <a:r>
              <a:rPr lang="en-US" altLang="ko-KR" dirty="0"/>
              <a:t>B</a:t>
            </a:r>
            <a:r>
              <a:rPr lang="ko-KR" altLang="en-US" dirty="0"/>
              <a:t>용매에 대한 </a:t>
            </a:r>
            <a:r>
              <a:rPr lang="en-US" altLang="ko-KR" dirty="0"/>
              <a:t>A</a:t>
            </a:r>
            <a:r>
              <a:rPr lang="ko-KR" altLang="en-US" dirty="0"/>
              <a:t>용질의</a:t>
            </a:r>
            <a:endParaRPr lang="en-US" altLang="ko-KR" dirty="0"/>
          </a:p>
          <a:p>
            <a:pPr algn="ctr"/>
            <a:r>
              <a:rPr lang="ko-KR" altLang="en-US" dirty="0"/>
              <a:t>용해도는 </a:t>
            </a:r>
            <a:r>
              <a:rPr lang="en-US" altLang="ko-KR" dirty="0"/>
              <a:t>20g/100mL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8C139E-4BC7-4684-8EF5-2E85C31F704F}"/>
              </a:ext>
            </a:extLst>
          </p:cNvPr>
          <p:cNvSpPr txBox="1"/>
          <p:nvPr/>
        </p:nvSpPr>
        <p:spPr>
          <a:xfrm>
            <a:off x="4855114" y="3997615"/>
            <a:ext cx="24817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50</a:t>
            </a:r>
            <a:r>
              <a:rPr lang="en-US" altLang="ko-KR" baseline="30000" dirty="0"/>
              <a:t>o</a:t>
            </a:r>
            <a:r>
              <a:rPr lang="en-US" altLang="ko-KR" dirty="0"/>
              <a:t>c</a:t>
            </a:r>
            <a:r>
              <a:rPr lang="ko-KR" altLang="en-US" dirty="0"/>
              <a:t>에서</a:t>
            </a:r>
            <a:endParaRPr lang="en-US" altLang="ko-KR" dirty="0"/>
          </a:p>
          <a:p>
            <a:pPr algn="ctr"/>
            <a:r>
              <a:rPr lang="en-US" altLang="ko-KR" dirty="0"/>
              <a:t>B</a:t>
            </a:r>
            <a:r>
              <a:rPr lang="ko-KR" altLang="en-US" dirty="0"/>
              <a:t>용매에 대한 </a:t>
            </a:r>
            <a:r>
              <a:rPr lang="en-US" altLang="ko-KR" dirty="0"/>
              <a:t>A</a:t>
            </a:r>
            <a:r>
              <a:rPr lang="ko-KR" altLang="en-US" dirty="0"/>
              <a:t>용질의</a:t>
            </a:r>
            <a:endParaRPr lang="en-US" altLang="ko-KR" dirty="0"/>
          </a:p>
          <a:p>
            <a:pPr algn="ctr"/>
            <a:r>
              <a:rPr lang="ko-KR" altLang="en-US" dirty="0"/>
              <a:t>용해도는 </a:t>
            </a:r>
            <a:r>
              <a:rPr lang="en-US" altLang="ko-KR" dirty="0"/>
              <a:t>80g/100mL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9A4093F4-CF5A-4FA1-A12B-D9D1361769AD}"/>
              </a:ext>
            </a:extLst>
          </p:cNvPr>
          <p:cNvSpPr/>
          <p:nvPr/>
        </p:nvSpPr>
        <p:spPr>
          <a:xfrm>
            <a:off x="3474720" y="2783840"/>
            <a:ext cx="1219200" cy="3962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1D00A4AC-BEFC-44C2-9036-4615642CA1E2}"/>
              </a:ext>
            </a:extLst>
          </p:cNvPr>
          <p:cNvSpPr/>
          <p:nvPr/>
        </p:nvSpPr>
        <p:spPr>
          <a:xfrm>
            <a:off x="7966659" y="2783840"/>
            <a:ext cx="1219200" cy="396240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E95E9A-A88B-4D94-B621-DFC2BA7DD74E}"/>
              </a:ext>
            </a:extLst>
          </p:cNvPr>
          <p:cNvSpPr txBox="1"/>
          <p:nvPr/>
        </p:nvSpPr>
        <p:spPr>
          <a:xfrm>
            <a:off x="3779520" y="22351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가열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AAB19D-C8FD-450C-982B-690859D4F782}"/>
              </a:ext>
            </a:extLst>
          </p:cNvPr>
          <p:cNvSpPr txBox="1"/>
          <p:nvPr/>
        </p:nvSpPr>
        <p:spPr>
          <a:xfrm>
            <a:off x="8248381" y="22351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냉각</a:t>
            </a: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6A04E485-6062-4865-8506-B9548BA7B246}"/>
              </a:ext>
            </a:extLst>
          </p:cNvPr>
          <p:cNvSpPr/>
          <p:nvPr/>
        </p:nvSpPr>
        <p:spPr>
          <a:xfrm>
            <a:off x="3474720" y="4261160"/>
            <a:ext cx="1219200" cy="3962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57919FCD-7D20-49BC-882D-20DFC50DBA27}"/>
              </a:ext>
            </a:extLst>
          </p:cNvPr>
          <p:cNvSpPr/>
          <p:nvPr/>
        </p:nvSpPr>
        <p:spPr>
          <a:xfrm>
            <a:off x="7961947" y="4261160"/>
            <a:ext cx="1219200" cy="396240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04391F-6710-4EFB-9D09-138D9E39BC67}"/>
              </a:ext>
            </a:extLst>
          </p:cNvPr>
          <p:cNvSpPr txBox="1"/>
          <p:nvPr/>
        </p:nvSpPr>
        <p:spPr>
          <a:xfrm>
            <a:off x="3105457" y="4934610"/>
            <a:ext cx="1994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용해도 </a:t>
            </a:r>
            <a:endParaRPr lang="en-US" altLang="ko-KR" dirty="0"/>
          </a:p>
          <a:p>
            <a:pPr algn="ctr"/>
            <a:r>
              <a:rPr lang="en-US" altLang="ko-KR" dirty="0"/>
              <a:t>60g/100mL </a:t>
            </a:r>
            <a:r>
              <a:rPr lang="ko-KR" altLang="en-US" dirty="0"/>
              <a:t>증가</a:t>
            </a:r>
            <a:endParaRPr lang="en-US" altLang="ko-KR" dirty="0"/>
          </a:p>
          <a:p>
            <a:pPr algn="ctr"/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∴용질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60g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더 녹음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789A96-D917-4969-AFA6-B95D926D67FE}"/>
              </a:ext>
            </a:extLst>
          </p:cNvPr>
          <p:cNvSpPr txBox="1"/>
          <p:nvPr/>
        </p:nvSpPr>
        <p:spPr>
          <a:xfrm>
            <a:off x="7722687" y="4920945"/>
            <a:ext cx="19415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용해도 </a:t>
            </a:r>
            <a:endParaRPr lang="en-US" altLang="ko-KR" dirty="0"/>
          </a:p>
          <a:p>
            <a:pPr algn="ctr"/>
            <a:r>
              <a:rPr lang="en-US" altLang="ko-KR" dirty="0"/>
              <a:t>60g/100mL </a:t>
            </a:r>
            <a:r>
              <a:rPr lang="ko-KR" altLang="en-US" dirty="0"/>
              <a:t>증가</a:t>
            </a:r>
            <a:endParaRPr lang="en-US" altLang="ko-KR" dirty="0"/>
          </a:p>
          <a:p>
            <a:pPr algn="ctr"/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∴용질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60g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결정화</a:t>
            </a:r>
            <a:endParaRPr lang="ko-KR" altLang="en-US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54465842-B635-41F4-9451-C05053E29061}"/>
              </a:ext>
            </a:extLst>
          </p:cNvPr>
          <p:cNvGrpSpPr/>
          <p:nvPr/>
        </p:nvGrpSpPr>
        <p:grpSpPr>
          <a:xfrm>
            <a:off x="9638735" y="3002028"/>
            <a:ext cx="1261740" cy="674132"/>
            <a:chOff x="9847307" y="1246879"/>
            <a:chExt cx="1261740" cy="69420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840A7CC-515D-4B36-8264-FCCEA5A9A3B9}"/>
                </a:ext>
              </a:extLst>
            </p:cNvPr>
            <p:cNvSpPr txBox="1"/>
            <p:nvPr/>
          </p:nvSpPr>
          <p:spPr>
            <a:xfrm>
              <a:off x="10143012" y="1246879"/>
              <a:ext cx="8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A</a:t>
              </a:r>
              <a:endParaRPr lang="ko-KR" altLang="en-US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F4480BE-178D-4ACE-89AC-ED95B0F66F10}"/>
                </a:ext>
              </a:extLst>
            </p:cNvPr>
            <p:cNvSpPr txBox="1"/>
            <p:nvPr/>
          </p:nvSpPr>
          <p:spPr>
            <a:xfrm>
              <a:off x="9847307" y="1509811"/>
              <a:ext cx="8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A</a:t>
              </a:r>
              <a:endParaRPr lang="ko-KR" altLang="en-US" b="1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5D711BC-D7BE-4B78-A68D-805642E7591F}"/>
                </a:ext>
              </a:extLst>
            </p:cNvPr>
            <p:cNvSpPr txBox="1"/>
            <p:nvPr/>
          </p:nvSpPr>
          <p:spPr>
            <a:xfrm>
              <a:off x="9999708" y="1519942"/>
              <a:ext cx="8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A</a:t>
              </a:r>
              <a:endParaRPr lang="ko-KR" altLang="en-US" b="1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194DCB-D57D-4621-A2E4-8BA8FBBF2AAD}"/>
                </a:ext>
              </a:extLst>
            </p:cNvPr>
            <p:cNvSpPr txBox="1"/>
            <p:nvPr/>
          </p:nvSpPr>
          <p:spPr>
            <a:xfrm>
              <a:off x="9918960" y="1266947"/>
              <a:ext cx="8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A</a:t>
              </a:r>
              <a:endParaRPr lang="ko-KR" altLang="en-US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C61CA71-C431-41AA-AF19-7FA7A5362139}"/>
                </a:ext>
              </a:extLst>
            </p:cNvPr>
            <p:cNvSpPr txBox="1"/>
            <p:nvPr/>
          </p:nvSpPr>
          <p:spPr>
            <a:xfrm>
              <a:off x="9976056" y="1343147"/>
              <a:ext cx="980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A</a:t>
              </a:r>
              <a:endParaRPr lang="ko-KR" altLang="en-US" b="1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1730C7C-3761-4750-8DF4-1C23C15781AC}"/>
                </a:ext>
              </a:extLst>
            </p:cNvPr>
            <p:cNvSpPr txBox="1"/>
            <p:nvPr/>
          </p:nvSpPr>
          <p:spPr>
            <a:xfrm>
              <a:off x="10223760" y="1571747"/>
              <a:ext cx="8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A</a:t>
              </a:r>
              <a:endParaRPr lang="ko-KR" altLang="en-US" b="1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E58847E-BA49-423C-8350-FCB3F43F9E23}"/>
              </a:ext>
            </a:extLst>
          </p:cNvPr>
          <p:cNvGrpSpPr/>
          <p:nvPr/>
        </p:nvGrpSpPr>
        <p:grpSpPr>
          <a:xfrm>
            <a:off x="9997441" y="3002028"/>
            <a:ext cx="1261740" cy="573696"/>
            <a:chOff x="9847307" y="1246879"/>
            <a:chExt cx="1261740" cy="69420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D56B4FE-98E7-4B21-A767-BBF04674A1EB}"/>
                </a:ext>
              </a:extLst>
            </p:cNvPr>
            <p:cNvSpPr txBox="1"/>
            <p:nvPr/>
          </p:nvSpPr>
          <p:spPr>
            <a:xfrm>
              <a:off x="10143012" y="1246879"/>
              <a:ext cx="8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A</a:t>
              </a:r>
              <a:endParaRPr lang="ko-KR" altLang="en-US" b="1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581F1FF-5657-466C-9050-84D1F01EE592}"/>
                </a:ext>
              </a:extLst>
            </p:cNvPr>
            <p:cNvSpPr txBox="1"/>
            <p:nvPr/>
          </p:nvSpPr>
          <p:spPr>
            <a:xfrm>
              <a:off x="9847307" y="1509811"/>
              <a:ext cx="8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A</a:t>
              </a:r>
              <a:endParaRPr lang="ko-KR" altLang="en-US" b="1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B2C591A-62C3-49BF-87C8-C10DF38F0799}"/>
                </a:ext>
              </a:extLst>
            </p:cNvPr>
            <p:cNvSpPr txBox="1"/>
            <p:nvPr/>
          </p:nvSpPr>
          <p:spPr>
            <a:xfrm>
              <a:off x="9999708" y="1519942"/>
              <a:ext cx="8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A</a:t>
              </a:r>
              <a:endParaRPr lang="ko-KR" altLang="en-US" b="1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6F55B7A-1C87-470C-81EA-3F98F5B28927}"/>
                </a:ext>
              </a:extLst>
            </p:cNvPr>
            <p:cNvSpPr txBox="1"/>
            <p:nvPr/>
          </p:nvSpPr>
          <p:spPr>
            <a:xfrm>
              <a:off x="9918960" y="1266947"/>
              <a:ext cx="8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A</a:t>
              </a:r>
              <a:endParaRPr lang="ko-KR" altLang="en-US" b="1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C5EAAC1-96D3-40E4-8FC8-BA9709D435EF}"/>
                </a:ext>
              </a:extLst>
            </p:cNvPr>
            <p:cNvSpPr txBox="1"/>
            <p:nvPr/>
          </p:nvSpPr>
          <p:spPr>
            <a:xfrm>
              <a:off x="9976056" y="1343147"/>
              <a:ext cx="980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A</a:t>
              </a:r>
              <a:endParaRPr lang="ko-KR" altLang="en-US" b="1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B69736A-9194-43B2-9DFE-402AD72C0307}"/>
                </a:ext>
              </a:extLst>
            </p:cNvPr>
            <p:cNvSpPr txBox="1"/>
            <p:nvPr/>
          </p:nvSpPr>
          <p:spPr>
            <a:xfrm>
              <a:off x="10223760" y="1571747"/>
              <a:ext cx="8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A</a:t>
              </a:r>
              <a:endParaRPr lang="ko-KR" altLang="en-US" b="1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569ECC4-C3F5-408F-9260-56254F5B37C2}"/>
              </a:ext>
            </a:extLst>
          </p:cNvPr>
          <p:cNvSpPr txBox="1"/>
          <p:nvPr/>
        </p:nvSpPr>
        <p:spPr>
          <a:xfrm>
            <a:off x="5049113" y="2955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4BD6DC-CFF7-4881-B4FF-7283F07B300F}"/>
              </a:ext>
            </a:extLst>
          </p:cNvPr>
          <p:cNvSpPr txBox="1"/>
          <p:nvPr/>
        </p:nvSpPr>
        <p:spPr>
          <a:xfrm>
            <a:off x="4425851" y="184727"/>
            <a:ext cx="779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용해도가 온도에 따라 증가함을 활용</a:t>
            </a:r>
            <a:r>
              <a:rPr lang="en-US" altLang="ko-KR" dirty="0"/>
              <a:t>&gt;(</a:t>
            </a:r>
            <a:r>
              <a:rPr lang="ko-KR" altLang="en-US" dirty="0"/>
              <a:t>수정 필요</a:t>
            </a:r>
            <a:r>
              <a:rPr lang="en-US" altLang="ko-KR" dirty="0"/>
              <a:t>(</a:t>
            </a:r>
            <a:r>
              <a:rPr lang="ko-KR" altLang="en-US" dirty="0"/>
              <a:t>불순물</a:t>
            </a:r>
            <a:r>
              <a:rPr lang="en-US" altLang="ko-KR" dirty="0"/>
              <a:t>,</a:t>
            </a:r>
            <a:r>
              <a:rPr lang="ko-KR" altLang="en-US" dirty="0"/>
              <a:t>거름종이 과정</a:t>
            </a:r>
            <a:r>
              <a:rPr lang="en-US" altLang="ko-KR" dirty="0"/>
              <a:t>))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D6FBC69-4EE3-4F78-BE4E-43F5A45F7E10}"/>
              </a:ext>
            </a:extLst>
          </p:cNvPr>
          <p:cNvSpPr txBox="1"/>
          <p:nvPr/>
        </p:nvSpPr>
        <p:spPr>
          <a:xfrm>
            <a:off x="1434828" y="3117680"/>
            <a:ext cx="885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A</a:t>
            </a:r>
            <a:endParaRPr lang="ko-KR" altLang="en-US" sz="24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01E0233-2DE1-4446-9570-47F237925C1C}"/>
              </a:ext>
            </a:extLst>
          </p:cNvPr>
          <p:cNvSpPr txBox="1"/>
          <p:nvPr/>
        </p:nvSpPr>
        <p:spPr>
          <a:xfrm>
            <a:off x="1271065" y="3049418"/>
            <a:ext cx="885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A</a:t>
            </a:r>
            <a:endParaRPr lang="ko-KR" altLang="en-US" sz="24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38731B7-11A4-4115-AA5C-C716D42C30A6}"/>
              </a:ext>
            </a:extLst>
          </p:cNvPr>
          <p:cNvSpPr txBox="1"/>
          <p:nvPr/>
        </p:nvSpPr>
        <p:spPr>
          <a:xfrm>
            <a:off x="1632538" y="3049418"/>
            <a:ext cx="885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A</a:t>
            </a:r>
            <a:endParaRPr lang="ko-KR" altLang="en-US" sz="24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73F72A-08FC-452F-8F84-ED4F3D5C25AA}"/>
              </a:ext>
            </a:extLst>
          </p:cNvPr>
          <p:cNvSpPr txBox="1"/>
          <p:nvPr/>
        </p:nvSpPr>
        <p:spPr>
          <a:xfrm>
            <a:off x="5505250" y="2656015"/>
            <a:ext cx="885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A</a:t>
            </a:r>
            <a:endParaRPr lang="ko-KR" alt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90D531-75AC-4804-94F2-16FD7283C1EF}"/>
              </a:ext>
            </a:extLst>
          </p:cNvPr>
          <p:cNvSpPr txBox="1"/>
          <p:nvPr/>
        </p:nvSpPr>
        <p:spPr>
          <a:xfrm>
            <a:off x="5986024" y="2650937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B</a:t>
            </a:r>
            <a:endParaRPr lang="ko-KR" altLang="en-US" sz="24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B7F9765-F547-41D4-B178-042531448282}"/>
              </a:ext>
            </a:extLst>
          </p:cNvPr>
          <p:cNvSpPr txBox="1"/>
          <p:nvPr/>
        </p:nvSpPr>
        <p:spPr>
          <a:xfrm>
            <a:off x="1336579" y="1671583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B</a:t>
            </a:r>
            <a:endParaRPr lang="ko-KR" altLang="en-US" sz="2400" b="1" dirty="0"/>
          </a:p>
        </p:txBody>
      </p:sp>
      <p:sp>
        <p:nvSpPr>
          <p:cNvPr id="6" name="화살표: 굽음 5">
            <a:extLst>
              <a:ext uri="{FF2B5EF4-FFF2-40B4-BE49-F238E27FC236}">
                <a16:creationId xmlns:a16="http://schemas.microsoft.com/office/drawing/2014/main" id="{8BCD5F5A-FD07-415D-878B-4D8A9476B931}"/>
              </a:ext>
            </a:extLst>
          </p:cNvPr>
          <p:cNvSpPr/>
          <p:nvPr/>
        </p:nvSpPr>
        <p:spPr>
          <a:xfrm rot="5400000">
            <a:off x="1713708" y="1902415"/>
            <a:ext cx="262874" cy="230833"/>
          </a:xfrm>
          <a:prstGeom prst="ben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924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982</Words>
  <Application>Microsoft Office PowerPoint</Application>
  <PresentationFormat>와이드스크린</PresentationFormat>
  <Paragraphs>175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Nanum Gothic</vt:lpstr>
      <vt:lpstr>se-nanumgothic</vt:lpstr>
      <vt:lpstr>나눔고딕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동규</dc:creator>
  <cp:lastModifiedBy>이 동규</cp:lastModifiedBy>
  <cp:revision>63</cp:revision>
  <dcterms:created xsi:type="dcterms:W3CDTF">2022-03-02T12:28:49Z</dcterms:created>
  <dcterms:modified xsi:type="dcterms:W3CDTF">2022-03-04T06:39:01Z</dcterms:modified>
</cp:coreProperties>
</file>