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78" r:id="rId4"/>
    <p:sldId id="279" r:id="rId5"/>
    <p:sldId id="299" r:id="rId6"/>
    <p:sldId id="300" r:id="rId7"/>
    <p:sldId id="295" r:id="rId8"/>
    <p:sldId id="309" r:id="rId9"/>
    <p:sldId id="310" r:id="rId10"/>
    <p:sldId id="294" r:id="rId11"/>
    <p:sldId id="306" r:id="rId12"/>
    <p:sldId id="281" r:id="rId13"/>
    <p:sldId id="288" r:id="rId14"/>
    <p:sldId id="302" r:id="rId15"/>
    <p:sldId id="305" r:id="rId16"/>
    <p:sldId id="304" r:id="rId17"/>
    <p:sldId id="308" r:id="rId18"/>
    <p:sldId id="301" r:id="rId19"/>
    <p:sldId id="287" r:id="rId20"/>
    <p:sldId id="280" r:id="rId21"/>
    <p:sldId id="290" r:id="rId22"/>
    <p:sldId id="292" r:id="rId23"/>
    <p:sldId id="282" r:id="rId24"/>
    <p:sldId id="291" r:id="rId25"/>
    <p:sldId id="283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73" d="100"/>
          <a:sy n="73" d="100"/>
        </p:scale>
        <p:origin x="1116" y="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500EE2-8387-4D49-900F-CB13CE2821B5}" type="datetime1">
              <a:rPr lang="ko-KR" altLang="en-US"/>
              <a:pPr lvl="0">
                <a:defRPr/>
              </a:pPr>
              <a:t>2022-04-24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4DE677D-C18E-45BA-86CA-C08EF9188BD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91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4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7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77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07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9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5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1D6D-A31F-4BB8-8EBE-8D9FF9A82F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6296" y="5780782"/>
            <a:ext cx="1800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20194463 </a:t>
            </a:r>
            <a:r>
              <a:rPr lang="ko-KR" altLang="en-US" sz="1600" b="1" dirty="0">
                <a:latin typeface="MD이솝체"/>
                <a:ea typeface="MD이솝체"/>
              </a:rPr>
              <a:t>이동규</a:t>
            </a:r>
            <a:endParaRPr lang="en-US" altLang="ko-KR" sz="1600" b="1" dirty="0">
              <a:latin typeface="MD이솝체"/>
              <a:ea typeface="MD이솝체"/>
            </a:endParaRPr>
          </a:p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20213029 </a:t>
            </a:r>
            <a:r>
              <a:rPr lang="ko-KR" altLang="en-US" sz="1600" b="1" dirty="0" err="1">
                <a:latin typeface="MD이솝체"/>
                <a:ea typeface="MD이솝체"/>
              </a:rPr>
              <a:t>차한아</a:t>
            </a:r>
            <a:endParaRPr lang="ko-KR" altLang="en-US" sz="1600" b="1" dirty="0">
              <a:latin typeface="MD이솝체"/>
              <a:ea typeface="MD이솝체"/>
            </a:endParaRPr>
          </a:p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20213032 </a:t>
            </a:r>
            <a:r>
              <a:rPr lang="ko-KR" altLang="en-US" sz="1600" b="1" dirty="0" err="1">
                <a:latin typeface="MD이솝체"/>
                <a:ea typeface="MD이솝체"/>
              </a:rPr>
              <a:t>장찬희</a:t>
            </a:r>
            <a:endParaRPr lang="ko-KR" altLang="en-US" sz="1600" b="1" dirty="0">
              <a:latin typeface="MD이솝체"/>
              <a:ea typeface="MD이솝체"/>
            </a:endParaRPr>
          </a:p>
          <a:p>
            <a:pPr algn="ctr">
              <a:defRPr/>
            </a:pPr>
            <a:endParaRPr lang="ko-KR" altLang="en-US" sz="1600" b="1" dirty="0">
              <a:latin typeface="MD이솝체"/>
              <a:ea typeface="MD이솝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756" y="2644170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dirty="0">
                <a:solidFill>
                  <a:srgbClr val="6974DD"/>
                </a:solidFill>
                <a:latin typeface="MD이솝체"/>
              </a:rPr>
              <a:t>Column chromatography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965E5-2004-4ABF-B684-0F0A25054B75}"/>
              </a:ext>
            </a:extLst>
          </p:cNvPr>
          <p:cNvSpPr txBox="1"/>
          <p:nvPr/>
        </p:nvSpPr>
        <p:spPr>
          <a:xfrm>
            <a:off x="827246" y="1628800"/>
            <a:ext cx="7705194" cy="171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두개의 서로 섞이지 않는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어떤 물질을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포화 시켜 녹였을 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순천향체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각 용액의 농도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C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, C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이때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농도의 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(K= C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/C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를 분배계수라고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092F8-38CE-4C6A-8619-9A80FAA07883}"/>
              </a:ext>
            </a:extLst>
          </p:cNvPr>
          <p:cNvSpPr txBox="1"/>
          <p:nvPr/>
        </p:nvSpPr>
        <p:spPr>
          <a:xfrm>
            <a:off x="3761521" y="1166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분배계수</a:t>
            </a:r>
          </a:p>
        </p:txBody>
      </p:sp>
      <p:pic>
        <p:nvPicPr>
          <p:cNvPr id="4098" name="Picture 2" descr="분배계수 실험 란 계산 k">
            <a:extLst>
              <a:ext uri="{FF2B5EF4-FFF2-40B4-BE49-F238E27FC236}">
                <a16:creationId xmlns:a16="http://schemas.microsoft.com/office/drawing/2014/main" id="{06BF5BC1-051E-4228-A614-59711646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65" y="3429000"/>
            <a:ext cx="4385668" cy="227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0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D2E79-472F-4072-9468-0AB694B430CC}"/>
              </a:ext>
            </a:extLst>
          </p:cNvPr>
          <p:cNvSpPr txBox="1"/>
          <p:nvPr/>
        </p:nvSpPr>
        <p:spPr>
          <a:xfrm>
            <a:off x="4120594" y="1886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유속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3367E-1A28-4F63-AB2D-FF558CA750D8}"/>
              </a:ext>
            </a:extLst>
          </p:cNvPr>
          <p:cNvSpPr txBox="1"/>
          <p:nvPr/>
        </p:nvSpPr>
        <p:spPr>
          <a:xfrm>
            <a:off x="10162" y="858329"/>
            <a:ext cx="10672971" cy="163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유속이 너무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느리면 시료가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내려오는 속도 보다</a:t>
            </a:r>
            <a:r>
              <a:rPr lang="en-US" altLang="ko-KR" sz="2000" kern="100" dirty="0"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확산되는 속도가 더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우세하다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이에 따라 시료의 확산 범위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가 넓어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져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분리능이 떨어지게 된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3CEDC-40BC-489A-96B8-39DAC260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31180"/>
            <a:ext cx="7740352" cy="38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2852936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  <a:ea typeface="MD이솝체"/>
              </a:rPr>
              <a:t>실험기구 및</a:t>
            </a:r>
            <a:endParaRPr lang="en-US" altLang="ko-KR" sz="4800" b="1" dirty="0">
              <a:solidFill>
                <a:srgbClr val="6974DD"/>
              </a:solidFill>
              <a:latin typeface="MD이솝체"/>
              <a:ea typeface="MD이솝체"/>
            </a:endParaRPr>
          </a:p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  <a:ea typeface="MD이솝체"/>
              </a:rPr>
              <a:t> 실험과정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654477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D13222-3D42-4E36-A5D2-CB3A855EDF6F}"/>
              </a:ext>
            </a:extLst>
          </p:cNvPr>
          <p:cNvSpPr txBox="1"/>
          <p:nvPr/>
        </p:nvSpPr>
        <p:spPr>
          <a:xfrm>
            <a:off x="2869267" y="18864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 기구 및 시약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8D0EB6-E729-49B0-A8C8-B1430286A642}"/>
              </a:ext>
            </a:extLst>
          </p:cNvPr>
          <p:cNvGrpSpPr/>
          <p:nvPr/>
        </p:nvGrpSpPr>
        <p:grpSpPr>
          <a:xfrm>
            <a:off x="355881" y="1340768"/>
            <a:ext cx="7485626" cy="4714367"/>
            <a:chOff x="355881" y="1340768"/>
            <a:chExt cx="7485626" cy="47143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F8DBAF-0F84-4943-B00D-CD9F1CC8328F}"/>
                </a:ext>
              </a:extLst>
            </p:cNvPr>
            <p:cNvSpPr txBox="1"/>
            <p:nvPr/>
          </p:nvSpPr>
          <p:spPr>
            <a:xfrm>
              <a:off x="355881" y="1340768"/>
              <a:ext cx="5203669" cy="471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시료</a:t>
              </a: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(Benzophenone + 2-naphthol 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혼합물</a:t>
              </a: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)</a:t>
              </a:r>
              <a:endPara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실리카 겔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전개용매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모래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컬럼 관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 err="1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클램프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솜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고무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시험관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비커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ko-KR" altLang="en-US" sz="2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BC059-AA66-4DD2-B681-78D8C2D7EDC6}"/>
                </a:ext>
              </a:extLst>
            </p:cNvPr>
            <p:cNvSpPr txBox="1"/>
            <p:nvPr/>
          </p:nvSpPr>
          <p:spPr>
            <a:xfrm>
              <a:off x="6012160" y="1340768"/>
              <a:ext cx="1829347" cy="4282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스포이드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약수저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압력기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/>
                <a:t>-</a:t>
              </a:r>
              <a:r>
                <a:rPr lang="ko-KR" altLang="en-US" sz="2000" dirty="0" err="1"/>
                <a:t>깔대기</a:t>
              </a:r>
              <a:endParaRPr lang="en-US" altLang="ko-KR" sz="2000" dirty="0"/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/>
                <a:t>-</a:t>
              </a:r>
              <a:r>
                <a:rPr lang="ko-KR" altLang="en-US" sz="2000" dirty="0" err="1"/>
                <a:t>삼각플라스크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-TLC 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판</a:t>
              </a:r>
              <a:endParaRPr lang="en-US" altLang="ko-KR" sz="2000" kern="100" dirty="0"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모세관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연필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자</a:t>
              </a:r>
              <a:endParaRPr lang="en-US" altLang="ko-KR" sz="2000" kern="100" dirty="0">
                <a:effectLst/>
                <a:latin typeface="맑은 고딕" panose="020B0503020000020004" pitchFamily="50" charset="-127"/>
                <a:ea typeface="순천향체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-UV</a:t>
              </a:r>
              <a:r>
                <a:rPr lang="ko-KR" altLang="ko-KR" sz="2000" kern="100" dirty="0">
                  <a:effectLst/>
                  <a:latin typeface="맑은 고딕" panose="020B0503020000020004" pitchFamily="50" charset="-127"/>
                  <a:ea typeface="순천향체"/>
                  <a:cs typeface="Times New Roman" panose="02020603050405020304" pitchFamily="18" charset="0"/>
                </a:rPr>
                <a:t>램프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04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1C9A31-76BD-4A1D-952E-D220C51DA605}"/>
              </a:ext>
            </a:extLst>
          </p:cNvPr>
          <p:cNvSpPr txBox="1"/>
          <p:nvPr/>
        </p:nvSpPr>
        <p:spPr>
          <a:xfrm>
            <a:off x="251520" y="1159895"/>
            <a:ext cx="8178842" cy="1594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Benzophenone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335405" algn="l"/>
              </a:tabLs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꽃향기가 나는 흰색 고체이며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향료의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고정제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선크림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살충제의 원료로 쓰인다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335405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C13H10O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335405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분자량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182.22g/mol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693DC-D4AE-4B22-90BA-F7E1FAC43D65}"/>
              </a:ext>
            </a:extLst>
          </p:cNvPr>
          <p:cNvSpPr txBox="1"/>
          <p:nvPr/>
        </p:nvSpPr>
        <p:spPr>
          <a:xfrm>
            <a:off x="3201272" y="16947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시약정보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시료</a:t>
            </a:r>
          </a:p>
        </p:txBody>
      </p:sp>
      <p:pic>
        <p:nvPicPr>
          <p:cNvPr id="19" name="그림 18" descr="2-NAPHTHOL">
            <a:extLst>
              <a:ext uri="{FF2B5EF4-FFF2-40B4-BE49-F238E27FC236}">
                <a16:creationId xmlns:a16="http://schemas.microsoft.com/office/drawing/2014/main" id="{47BE66FE-4E55-44FC-8D8E-DE11051B71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18162" r="5561" b="16458"/>
          <a:stretch/>
        </p:blipFill>
        <p:spPr bwMode="auto">
          <a:xfrm>
            <a:off x="816297" y="4263482"/>
            <a:ext cx="2376264" cy="177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8F7BB0-5983-494D-B481-D20F9922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58242"/>
            <a:ext cx="2592288" cy="15165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81F860-7C5D-4712-8840-F6E8F2852D2E}"/>
              </a:ext>
            </a:extLst>
          </p:cNvPr>
          <p:cNvSpPr txBox="1"/>
          <p:nvPr/>
        </p:nvSpPr>
        <p:spPr>
          <a:xfrm>
            <a:off x="3923928" y="4531505"/>
            <a:ext cx="2404826" cy="119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2-naphthol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C10H8O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분자량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144.17g/mol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55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8CFA4-50AF-4E15-9407-9654D681E0D7}"/>
              </a:ext>
            </a:extLst>
          </p:cNvPr>
          <p:cNvSpPr txBox="1"/>
          <p:nvPr/>
        </p:nvSpPr>
        <p:spPr>
          <a:xfrm>
            <a:off x="251520" y="977966"/>
            <a:ext cx="7978466" cy="1997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Silica gel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규소</a:t>
            </a:r>
            <a:r>
              <a:rPr lang="ko-KR" altLang="en-US" b="0" i="0" dirty="0">
                <a:effectLst/>
              </a:rPr>
              <a:t>와 산소가 주 성분인 투명한 낱알 모양의 다공성 물질이다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표면적이 매우 넓어 물이나 알코올 등을 흡수하는 능력이 뛰어나 제습제로 사용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화학식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: SiO</a:t>
            </a:r>
            <a:r>
              <a:rPr lang="en-US" altLang="ko-KR" sz="1800" kern="100" baseline="-25000" dirty="0">
                <a:solidFill>
                  <a:srgbClr val="333333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분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자량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: 60.08g/mol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472FA-302E-41D0-AD53-E17C52F7C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40442" r="36415" b="40571"/>
          <a:stretch/>
        </p:blipFill>
        <p:spPr bwMode="auto">
          <a:xfrm>
            <a:off x="2637103" y="2305984"/>
            <a:ext cx="1934897" cy="13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159CFC-1BC9-4273-8E71-D793CF7C2DF7}"/>
              </a:ext>
            </a:extLst>
          </p:cNvPr>
          <p:cNvSpPr txBox="1"/>
          <p:nvPr/>
        </p:nvSpPr>
        <p:spPr>
          <a:xfrm>
            <a:off x="3021736" y="188640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시약정보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고정상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9A69D-E1D3-4814-9D0D-46D5C8AC06F2}"/>
              </a:ext>
            </a:extLst>
          </p:cNvPr>
          <p:cNvSpPr txBox="1"/>
          <p:nvPr/>
        </p:nvSpPr>
        <p:spPr>
          <a:xfrm>
            <a:off x="247144" y="5085184"/>
            <a:ext cx="68916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&lt;</a:t>
            </a:r>
            <a:r>
              <a:rPr lang="ko-KR" altLang="en-US" sz="1800" dirty="0"/>
              <a:t>실리카겔 입자 크기에 따른 용출 속도 차이</a:t>
            </a:r>
            <a:r>
              <a:rPr lang="en-US" altLang="ko-KR" sz="1800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실리카겔 입자가 크면 용출속도가 더 빠르다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실리카겔 입자가 작을 경우 표면적이 늘어나 용출 속도가 느리다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Picture 4" descr="White Silica Gel,White Color Silica Gel,Indicating Type White Silica Gel  Exporters,Suppliers">
            <a:extLst>
              <a:ext uri="{FF2B5EF4-FFF2-40B4-BE49-F238E27FC236}">
                <a16:creationId xmlns:a16="http://schemas.microsoft.com/office/drawing/2014/main" id="{964CB7CF-21A0-4CA0-9209-528DB8EAC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029" b="427"/>
          <a:stretch/>
        </p:blipFill>
        <p:spPr bwMode="auto">
          <a:xfrm>
            <a:off x="5076056" y="3573016"/>
            <a:ext cx="405863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ED887-F230-4CA6-AEF3-4D6536EBBF00}"/>
              </a:ext>
            </a:extLst>
          </p:cNvPr>
          <p:cNvSpPr txBox="1"/>
          <p:nvPr/>
        </p:nvSpPr>
        <p:spPr>
          <a:xfrm>
            <a:off x="249561" y="1111055"/>
            <a:ext cx="5179623" cy="1594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Ethyl acetate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습기와 접촉하면 아세트산과 에탄올을 생성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C4H8O2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분자량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88.11g/mol</a:t>
            </a:r>
            <a:endParaRPr lang="ko-KR" altLang="en-US" dirty="0"/>
          </a:p>
        </p:txBody>
      </p:sp>
      <p:pic>
        <p:nvPicPr>
          <p:cNvPr id="6" name="그림 5" descr="아세트산에틸 구조식">
            <a:extLst>
              <a:ext uri="{FF2B5EF4-FFF2-40B4-BE49-F238E27FC236}">
                <a16:creationId xmlns:a16="http://schemas.microsoft.com/office/drawing/2014/main" id="{E356BCE5-599D-4C0F-B545-A0917784B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2" y="980728"/>
            <a:ext cx="2520000" cy="15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HEXANE">
            <a:extLst>
              <a:ext uri="{FF2B5EF4-FFF2-40B4-BE49-F238E27FC236}">
                <a16:creationId xmlns:a16="http://schemas.microsoft.com/office/drawing/2014/main" id="{95AB67D7-3F47-4512-A768-2FB78054D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4" t="14601" r="24154" b="9708"/>
          <a:stretch/>
        </p:blipFill>
        <p:spPr bwMode="auto">
          <a:xfrm>
            <a:off x="683568" y="3719977"/>
            <a:ext cx="1512168" cy="24377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8A1BC-DA9D-4D1C-B6B0-1A6496D8D5FA}"/>
              </a:ext>
            </a:extLst>
          </p:cNvPr>
          <p:cNvSpPr txBox="1"/>
          <p:nvPr/>
        </p:nvSpPr>
        <p:spPr>
          <a:xfrm>
            <a:off x="3021737" y="188640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시약정보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이동상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2EA17-5B27-47E2-B11F-6C3CB8C0DEEA}"/>
              </a:ext>
            </a:extLst>
          </p:cNvPr>
          <p:cNvSpPr txBox="1"/>
          <p:nvPr/>
        </p:nvSpPr>
        <p:spPr>
          <a:xfrm>
            <a:off x="2629123" y="4021675"/>
            <a:ext cx="6511719" cy="199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Hexane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06832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반응성이 거의 없고 비교적 안정하여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06832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유기반응 후 화합물의 분리 정제 시 비극성 용매로 사용된다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06832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C6H14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06832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분자량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86.18g/mol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3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E50C3-B0A9-4077-9ECD-38682AF9515B}"/>
              </a:ext>
            </a:extLst>
          </p:cNvPr>
          <p:cNvSpPr txBox="1"/>
          <p:nvPr/>
        </p:nvSpPr>
        <p:spPr>
          <a:xfrm>
            <a:off x="3096277" y="18864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모래를 넣는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E9ABA-CF1E-454C-8896-8C8C504E859E}"/>
              </a:ext>
            </a:extLst>
          </p:cNvPr>
          <p:cNvSpPr txBox="1"/>
          <p:nvPr/>
        </p:nvSpPr>
        <p:spPr>
          <a:xfrm>
            <a:off x="1115616" y="5362194"/>
            <a:ext cx="2757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출발점 단일화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- </a:t>
            </a:r>
            <a:r>
              <a:rPr lang="ko-KR" altLang="en-US" sz="2000" dirty="0"/>
              <a:t>실리카 겔 훼손방지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53299-CD09-438D-87EC-656D6301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1014485"/>
            <a:ext cx="6653539" cy="40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CFF0C-5141-42C4-B9DD-723AEBF6EA2E}"/>
              </a:ext>
            </a:extLst>
          </p:cNvPr>
          <p:cNvSpPr txBox="1"/>
          <p:nvPr/>
        </p:nvSpPr>
        <p:spPr>
          <a:xfrm>
            <a:off x="0" y="764704"/>
            <a:ext cx="9144000" cy="59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분리할 시료로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TLC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를 진행하여 적당한 전개용매를 찾는다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R="0" lvl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2.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컬럼관 하단을 솜으로 막는다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R="0" lvl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3.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실리카 겔을 컬럼관의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12cm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정도 넣어준다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R="0" lvl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4.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비커에 전개용매를 넣은 후 컬럼관에 있는 실리카 겔을 부어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잘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개어준다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5.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컬럼관을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클램프에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수직으로 고정시킨다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6.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비커에 있는 실리카 겔을 컬럼관 안에 다시 넣어준 후 컬럼관의 내벽을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 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 전개용매로 씻어준다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7.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컬럼관 안의 기포를 고무를 이용하여 두드려 제거한다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8.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전개용매를 실리카겔 표면까지 압력을 가해 내려준다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7775A-98EB-498B-AE31-282EE906CD11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실험과정</a:t>
            </a:r>
          </a:p>
        </p:txBody>
      </p:sp>
    </p:spTree>
    <p:extLst>
      <p:ext uri="{BB962C8B-B14F-4D97-AF65-F5344CB8AC3E}">
        <p14:creationId xmlns:p14="http://schemas.microsoft.com/office/powerpoint/2010/main" val="137658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CFF0C-5141-42C4-B9DD-723AEBF6EA2E}"/>
              </a:ext>
            </a:extLst>
          </p:cNvPr>
          <p:cNvSpPr txBox="1"/>
          <p:nvPr/>
        </p:nvSpPr>
        <p:spPr>
          <a:xfrm>
            <a:off x="-3381" y="1268760"/>
            <a:ext cx="9252520" cy="368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9.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모래를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0.3cm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정도 넣어 층을 만들어 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 10.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시료를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</a:rPr>
              <a:t>모래층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 위에 고르게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</a:rPr>
              <a:t>적가한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 후 시료를 모래 아래로 내려준다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 11.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컬럼관 내벽을 전개용매로 씻어준 후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</a:rPr>
              <a:t>모래층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 아래로 내려준다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 12.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전개용매를 적당량 채운 후 공기압력을 이용해서 컬럼을 진행한다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 13.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시험관에 용출액을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½-2/3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씩 받아준다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 14.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각 시험관 속 시료의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TLC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</a:rPr>
              <a:t>를 확인한다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7775A-98EB-498B-AE31-282EE906CD11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실험과정</a:t>
            </a:r>
          </a:p>
        </p:txBody>
      </p:sp>
    </p:spTree>
    <p:extLst>
      <p:ext uri="{BB962C8B-B14F-4D97-AF65-F5344CB8AC3E}">
        <p14:creationId xmlns:p14="http://schemas.microsoft.com/office/powerpoint/2010/main" val="399901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835696" y="1988840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  <a:latin typeface="MD이솝체"/>
                <a:ea typeface="MD이솝체"/>
              </a:rPr>
              <a:t>실험목적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30625" y="2746352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  <a:latin typeface="MD이솝체"/>
                <a:ea typeface="MD이솝체"/>
              </a:rPr>
              <a:t>실험이론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830625" y="3470252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실험기구 및 실험과정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11383" y="4268310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실험 시 주의사항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82C2A789-F561-4FB4-9BB0-EB0DC4BCC697}"/>
              </a:ext>
            </a:extLst>
          </p:cNvPr>
          <p:cNvSpPr/>
          <p:nvPr/>
        </p:nvSpPr>
        <p:spPr>
          <a:xfrm>
            <a:off x="1816062" y="5066369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참고문헌</a:t>
            </a: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77F6F2DB-4F20-4869-BCC6-F8944537B4BC}"/>
              </a:ext>
            </a:extLst>
          </p:cNvPr>
          <p:cNvSpPr/>
          <p:nvPr/>
        </p:nvSpPr>
        <p:spPr>
          <a:xfrm>
            <a:off x="1800078" y="5864427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 dirty="0">
                <a:solidFill>
                  <a:srgbClr val="6974DD"/>
                </a:solidFill>
              </a:rPr>
              <a:t>Q&amp;A</a:t>
            </a:r>
            <a:endParaRPr lang="ko-KR" altLang="en-US" sz="3200" b="1" dirty="0">
              <a:solidFill>
                <a:srgbClr val="6974D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2852936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실험 시</a:t>
            </a:r>
            <a:endParaRPr lang="en-US" altLang="ko-KR" sz="4800" b="1" dirty="0">
              <a:solidFill>
                <a:srgbClr val="6974DD"/>
              </a:solidFill>
              <a:latin typeface="MD이솝체"/>
            </a:endParaRPr>
          </a:p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13410811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98FD7-A3E8-48E4-A696-E492FC88AB28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주의사항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47858-5E9C-4FA0-9ADE-866D643F0F57}"/>
              </a:ext>
            </a:extLst>
          </p:cNvPr>
          <p:cNvSpPr txBox="1"/>
          <p:nvPr/>
        </p:nvSpPr>
        <p:spPr>
          <a:xfrm>
            <a:off x="17951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>
                <a:solidFill>
                  <a:srgbClr val="000000"/>
                </a:solidFill>
                <a:latin typeface="함초롬바탕"/>
              </a:rPr>
              <a:t>안전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5A7A1B-AC6D-4FD6-8E88-AAC9A4918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5" y="3356992"/>
            <a:ext cx="1008112" cy="1083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EEF9D-FF19-42D7-8B24-9E38B8CF9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6" y="4935620"/>
            <a:ext cx="1472915" cy="101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73A55-7F2F-4C84-90C5-EC247548DD5F}"/>
              </a:ext>
            </a:extLst>
          </p:cNvPr>
          <p:cNvSpPr txBox="1"/>
          <p:nvPr/>
        </p:nvSpPr>
        <p:spPr>
          <a:xfrm>
            <a:off x="1760311" y="1903623"/>
            <a:ext cx="7272808" cy="51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1. </a:t>
            </a:r>
            <a:r>
              <a:rPr lang="ko-KR" altLang="en-US" sz="2000" kern="0" dirty="0" err="1">
                <a:solidFill>
                  <a:srgbClr val="000000"/>
                </a:solidFill>
                <a:latin typeface="함초롬바탕"/>
              </a:rPr>
              <a:t>유리초자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 파손 주의</a:t>
            </a:r>
            <a:endParaRPr lang="en-US" altLang="ko-KR" sz="2000" kern="0" dirty="0">
              <a:solidFill>
                <a:srgbClr val="000000"/>
              </a:solidFill>
              <a:latin typeface="함초롬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6E9E-605A-46B8-9DB0-6D738A775EAD}"/>
              </a:ext>
            </a:extLst>
          </p:cNvPr>
          <p:cNvSpPr txBox="1"/>
          <p:nvPr/>
        </p:nvSpPr>
        <p:spPr>
          <a:xfrm>
            <a:off x="1760311" y="5183661"/>
            <a:ext cx="5357557" cy="517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3.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후드에서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실리카겔을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전개용매에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개어주기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</p:txBody>
      </p:sp>
      <p:pic>
        <p:nvPicPr>
          <p:cNvPr id="1026" name="Picture 2" descr="하나페이퍼몰">
            <a:extLst>
              <a:ext uri="{FF2B5EF4-FFF2-40B4-BE49-F238E27FC236}">
                <a16:creationId xmlns:a16="http://schemas.microsoft.com/office/drawing/2014/main" id="{A2EF4488-A9C2-4D0F-82CA-C07151A1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" y="1643280"/>
            <a:ext cx="1420533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8EADAE-BFC2-4317-BF20-EC1246A1B331}"/>
              </a:ext>
            </a:extLst>
          </p:cNvPr>
          <p:cNvSpPr txBox="1"/>
          <p:nvPr/>
        </p:nvSpPr>
        <p:spPr>
          <a:xfrm>
            <a:off x="1760311" y="3212976"/>
            <a:ext cx="6285695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2.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실리카</a:t>
            </a:r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폐에 들어가면 만성 폐쇄성 폐 질환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유발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   </a:t>
            </a:r>
            <a:r>
              <a:rPr lang="ko-KR" altLang="en-US" sz="2000" kern="0" dirty="0" err="1">
                <a:solidFill>
                  <a:srgbClr val="000000"/>
                </a:solidFill>
                <a:latin typeface="함초롬바탕"/>
              </a:rPr>
              <a:t>벤조페논은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 폐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간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신장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뇌의 손상을 유발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   ethyl acetate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/>
              </a:rPr>
              <a:t>는 흡입 시 호흡기 자극함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41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5FE3E-8445-4D70-BAF4-C3BBE819C54E}"/>
              </a:ext>
            </a:extLst>
          </p:cNvPr>
          <p:cNvSpPr txBox="1"/>
          <p:nvPr/>
        </p:nvSpPr>
        <p:spPr>
          <a:xfrm>
            <a:off x="17951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>
                <a:solidFill>
                  <a:srgbClr val="000000"/>
                </a:solidFill>
                <a:latin typeface="함초롬바탕"/>
              </a:rPr>
              <a:t>실험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88C2-C762-46C7-BCD3-569668878DA2}"/>
              </a:ext>
            </a:extLst>
          </p:cNvPr>
          <p:cNvSpPr txBox="1"/>
          <p:nvPr/>
        </p:nvSpPr>
        <p:spPr>
          <a:xfrm>
            <a:off x="0" y="1514401"/>
            <a:ext cx="8763786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실리카 겔을 전개용매에 갤 때에는 비커에 전개용매를 먼저 담아 놓은 후 실리카겔    을 넣어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개어주기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컬럼관은 꼭 양 옆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앞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뒤 에서 보았을 때 모두 수직인 상태로 유지하기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컬럼관에 압력을 가할 때 콕이 풀려 있는지 확인하기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압력기로 압력을 가할 때 꼭 압력기를 손으로 누르고 압력을 가하기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시료를 적가 할 때 내벽에 닿지 않도록 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실리카 겔은 항상 전개용매로 젖은 상태로 유지하기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81CA-C623-43F1-A469-E2E5B9142177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54370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12976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0091559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472A5-F1AE-4441-9E27-FB3E273CE7EB}"/>
              </a:ext>
            </a:extLst>
          </p:cNvPr>
          <p:cNvSpPr txBox="1"/>
          <p:nvPr/>
        </p:nvSpPr>
        <p:spPr>
          <a:xfrm>
            <a:off x="376152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70BF-427E-4165-9D24-1A46E701285F}"/>
              </a:ext>
            </a:extLst>
          </p:cNvPr>
          <p:cNvSpPr txBox="1"/>
          <p:nvPr/>
        </p:nvSpPr>
        <p:spPr>
          <a:xfrm>
            <a:off x="143507" y="1772816"/>
            <a:ext cx="8856984" cy="388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화학물질 구조사전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mol-instincts &lt;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벤조페논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&gt;&lt;2-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나프톨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유기화학실험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문석식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자유아카데미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p29~32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간호학대사전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대한간호학회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1996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 블로그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xogks1303,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칼럼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크로마토그래피와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TLC(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신버전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 일반 화학 실험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개정판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 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 </a:t>
            </a:r>
            <a:r>
              <a:rPr lang="ko-KR" altLang="en-US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화학회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천문각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두산 세계 </a:t>
            </a:r>
            <a:r>
              <a:rPr lang="ko-KR" altLang="en-US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대백과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분석화학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Daniel. C. Harris ,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자유 아카데미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12976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dirty="0">
                <a:solidFill>
                  <a:srgbClr val="6974DD"/>
                </a:solidFill>
                <a:latin typeface="MD이솝체"/>
              </a:rPr>
              <a:t>Q&amp;A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41693973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84984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실험목적</a:t>
            </a:r>
          </a:p>
        </p:txBody>
      </p:sp>
    </p:spTree>
    <p:extLst>
      <p:ext uri="{BB962C8B-B14F-4D97-AF65-F5344CB8AC3E}">
        <p14:creationId xmlns:p14="http://schemas.microsoft.com/office/powerpoint/2010/main" val="20827214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84984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rgbClr val="6974DD"/>
                </a:solidFill>
                <a:latin typeface="MD이솝체"/>
                <a:ea typeface="MD이솝체"/>
              </a:rPr>
              <a:t>실험이론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5726907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8AF2C-A801-4485-A741-41322604884A}"/>
              </a:ext>
            </a:extLst>
          </p:cNvPr>
          <p:cNvSpPr txBox="1"/>
          <p:nvPr/>
        </p:nvSpPr>
        <p:spPr>
          <a:xfrm>
            <a:off x="3043375" y="11663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/>
              <a:t>크로마토그래피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3AD37-2FC6-4866-9A5C-FA6284B4C0E9}"/>
              </a:ext>
            </a:extLst>
          </p:cNvPr>
          <p:cNvSpPr txBox="1"/>
          <p:nvPr/>
        </p:nvSpPr>
        <p:spPr>
          <a:xfrm>
            <a:off x="522527" y="112474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시료의 흡착성이나 분배계수 차이에 기인하는 이동속도의 차이를 이용해 분리하는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557B5-AFEF-4B79-8505-67CDE142EDBB}"/>
              </a:ext>
            </a:extLst>
          </p:cNvPr>
          <p:cNvSpPr txBox="1"/>
          <p:nvPr/>
        </p:nvSpPr>
        <p:spPr>
          <a:xfrm>
            <a:off x="556577" y="172439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b="1" dirty="0"/>
              <a:t>&lt;</a:t>
            </a:r>
            <a:r>
              <a:rPr lang="ko-KR" altLang="en-US" sz="2000" b="1" dirty="0"/>
              <a:t>고정상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고정되어 움직이지 않으면서 용질과 상호작용 하는 물질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&lt;</a:t>
            </a:r>
            <a:r>
              <a:rPr lang="ko-KR" altLang="en-US" sz="2000" b="1" dirty="0"/>
              <a:t>이동상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정지상을 통과하면서 이동하는 물질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55C0F7-6F9B-4B95-A726-113BA273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32" y="3933056"/>
            <a:ext cx="648072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3FF8C-9563-44D1-956C-4BF5865E6226}"/>
              </a:ext>
            </a:extLst>
          </p:cNvPr>
          <p:cNvSpPr txBox="1"/>
          <p:nvPr/>
        </p:nvSpPr>
        <p:spPr>
          <a:xfrm>
            <a:off x="3043376" y="140645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크로마토그래피</a:t>
            </a:r>
            <a:endParaRPr lang="en-US" altLang="ko-KR" sz="3200" b="1" dirty="0"/>
          </a:p>
          <a:p>
            <a:endParaRPr lang="ko-KR" altLang="en-US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0C1622-592B-45B9-B82A-41402F44E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603" y="1390832"/>
            <a:ext cx="3558485" cy="2376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B6BD6-EC2B-48D1-AC4F-5967F8772356}"/>
              </a:ext>
            </a:extLst>
          </p:cNvPr>
          <p:cNvSpPr txBox="1"/>
          <p:nvPr/>
        </p:nvSpPr>
        <p:spPr>
          <a:xfrm>
            <a:off x="756455" y="945139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기체 </a:t>
            </a:r>
            <a:r>
              <a:rPr lang="ko-KR" altLang="en-US" sz="2000" b="1" dirty="0" err="1"/>
              <a:t>크로마토그래피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BDA85A-3493-45AC-9EE9-09FD74102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077" y="1426554"/>
            <a:ext cx="2412890" cy="2376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5232B-8862-44F5-B46C-AC2C9F1BB85E}"/>
              </a:ext>
            </a:extLst>
          </p:cNvPr>
          <p:cNvSpPr txBox="1"/>
          <p:nvPr/>
        </p:nvSpPr>
        <p:spPr>
          <a:xfrm>
            <a:off x="5292080" y="945139"/>
            <a:ext cx="319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 err="1"/>
              <a:t>박층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크로마토그래피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B56EB9-6CC7-48DB-86EC-F097F0E29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53" y="4526382"/>
            <a:ext cx="3981148" cy="21871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C22DA0-BB52-445E-AF81-ECC86C04D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0678" y="4526382"/>
            <a:ext cx="2710927" cy="2165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F3C491-1918-4FD6-9A3A-EE8D829FC635}"/>
              </a:ext>
            </a:extLst>
          </p:cNvPr>
          <p:cNvSpPr txBox="1"/>
          <p:nvPr/>
        </p:nvSpPr>
        <p:spPr>
          <a:xfrm>
            <a:off x="752284" y="4029664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종이 </a:t>
            </a:r>
            <a:r>
              <a:rPr lang="ko-KR" altLang="en-US" sz="2000" b="1" dirty="0" err="1"/>
              <a:t>크로마토그래피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6000A-7E7D-4A99-B22A-00CFCB71F729}"/>
              </a:ext>
            </a:extLst>
          </p:cNvPr>
          <p:cNvSpPr txBox="1"/>
          <p:nvPr/>
        </p:nvSpPr>
        <p:spPr>
          <a:xfrm>
            <a:off x="5370952" y="4080269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컬럼 </a:t>
            </a:r>
            <a:r>
              <a:rPr lang="ko-KR" altLang="en-US" sz="2000" b="1" dirty="0" err="1"/>
              <a:t>크로마토그래피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E130B5-B69A-4ED9-AF52-DC1E1BCA9CB2}"/>
              </a:ext>
            </a:extLst>
          </p:cNvPr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E4C9B7-B3E9-43DD-8629-66D3B303D97D}"/>
              </a:ext>
            </a:extLst>
          </p:cNvPr>
          <p:cNvCxnSpPr>
            <a:cxnSpLocks/>
          </p:cNvCxnSpPr>
          <p:nvPr/>
        </p:nvCxnSpPr>
        <p:spPr>
          <a:xfrm>
            <a:off x="4583048" y="853857"/>
            <a:ext cx="0" cy="584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961ACE-585B-4CE6-A825-8AF9C640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8"/>
          <a:stretch/>
        </p:blipFill>
        <p:spPr>
          <a:xfrm>
            <a:off x="1069793" y="1078244"/>
            <a:ext cx="6742567" cy="3862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8BE4A-4154-4509-9E91-6BB512C79398}"/>
              </a:ext>
            </a:extLst>
          </p:cNvPr>
          <p:cNvSpPr txBox="1"/>
          <p:nvPr/>
        </p:nvSpPr>
        <p:spPr>
          <a:xfrm>
            <a:off x="2800521" y="171121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컬럼 </a:t>
            </a:r>
            <a:r>
              <a:rPr lang="ko-KR" altLang="en-US" sz="2800" b="1" dirty="0" err="1"/>
              <a:t>크로마토그래피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184FC-A36B-4887-967F-4C56AE0DD237}"/>
              </a:ext>
            </a:extLst>
          </p:cNvPr>
          <p:cNvSpPr txBox="1"/>
          <p:nvPr/>
        </p:nvSpPr>
        <p:spPr>
          <a:xfrm>
            <a:off x="306922" y="5228299"/>
            <a:ext cx="8278066" cy="119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혼합물 시료의 각 성분 분자의 물리 화학적 성질의 차이를 이용해 칼럼을 통해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분리분석하는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방법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8601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2C844-2C51-4ED9-8C57-0C1B5E345E4C}"/>
              </a:ext>
            </a:extLst>
          </p:cNvPr>
          <p:cNvSpPr txBox="1"/>
          <p:nvPr/>
        </p:nvSpPr>
        <p:spPr>
          <a:xfrm>
            <a:off x="1043608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F10B-7812-4200-B1E3-7BF3EF8CE7E6}"/>
              </a:ext>
            </a:extLst>
          </p:cNvPr>
          <p:cNvSpPr txBox="1"/>
          <p:nvPr/>
        </p:nvSpPr>
        <p:spPr>
          <a:xfrm>
            <a:off x="642078" y="1124744"/>
            <a:ext cx="7859844" cy="20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&lt;</a:t>
            </a:r>
            <a:r>
              <a:rPr lang="ko-KR" altLang="en-US" sz="2000" dirty="0"/>
              <a:t>컬럼 </a:t>
            </a:r>
            <a:r>
              <a:rPr lang="ko-KR" altLang="en-US" sz="2000" dirty="0" err="1"/>
              <a:t>크로마토그래피</a:t>
            </a:r>
            <a:r>
              <a:rPr lang="ko-KR" altLang="en-US" sz="2000" dirty="0"/>
              <a:t> 실험 시 유의사항</a:t>
            </a:r>
            <a:r>
              <a:rPr lang="en-US" altLang="ko-K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출발선이 일정해야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시료 등이 고르게 깔려 있어야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칼럼관이 일정해야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시료를 시험관에 용출액을 담을 때 </a:t>
            </a:r>
            <a:r>
              <a:rPr lang="en-US" altLang="ko-KR" sz="2000" dirty="0"/>
              <a:t>1/2~2/3 </a:t>
            </a:r>
            <a:r>
              <a:rPr lang="ko-KR" altLang="en-US" sz="2000" dirty="0"/>
              <a:t>정도만 담아야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DD0B8-BDA1-45F8-A6DC-E8B0C591E303}"/>
              </a:ext>
            </a:extLst>
          </p:cNvPr>
          <p:cNvSpPr txBox="1"/>
          <p:nvPr/>
        </p:nvSpPr>
        <p:spPr>
          <a:xfrm>
            <a:off x="2800521" y="171121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컬럼 </a:t>
            </a:r>
            <a:r>
              <a:rPr lang="ko-KR" altLang="en-US" sz="2800" b="1" dirty="0" err="1"/>
              <a:t>크로마토그래피</a:t>
            </a:r>
            <a:endParaRPr lang="ko-KR" altLang="en-US" sz="2800" b="1" dirty="0"/>
          </a:p>
        </p:txBody>
      </p:sp>
      <p:pic>
        <p:nvPicPr>
          <p:cNvPr id="1026" name="Picture 2" descr="Test tube rack Images, Stock Photos &amp; Vectors | Shutterstock">
            <a:extLst>
              <a:ext uri="{FF2B5EF4-FFF2-40B4-BE49-F238E27FC236}">
                <a16:creationId xmlns:a16="http://schemas.microsoft.com/office/drawing/2014/main" id="{ECFDB24B-519E-4747-80A1-2500ED19A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9" r="2313" b="12201"/>
          <a:stretch/>
        </p:blipFill>
        <p:spPr bwMode="auto">
          <a:xfrm>
            <a:off x="1914545" y="3428999"/>
            <a:ext cx="5314911" cy="2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4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CE62F8-5DA3-4831-87F4-3C708B46BAAC}"/>
              </a:ext>
            </a:extLst>
          </p:cNvPr>
          <p:cNvSpPr txBox="1"/>
          <p:nvPr/>
        </p:nvSpPr>
        <p:spPr>
          <a:xfrm>
            <a:off x="4138227" y="116632"/>
            <a:ext cx="867545" cy="516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R­</a:t>
            </a:r>
            <a:r>
              <a:rPr lang="en-US" altLang="ko-KR" sz="2800" b="1" kern="100" baseline="-25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2B9EB-2D39-45C8-95DF-459593E7D8F3}"/>
              </a:ext>
            </a:extLst>
          </p:cNvPr>
          <p:cNvSpPr txBox="1"/>
          <p:nvPr/>
        </p:nvSpPr>
        <p:spPr>
          <a:xfrm>
            <a:off x="899592" y="5591801"/>
            <a:ext cx="7135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사용하는 시료와 전개용매에 따라 독특한 값을 나타내므로</a:t>
            </a:r>
            <a:endParaRPr lang="en-US" altLang="ko-KR" sz="2000" dirty="0"/>
          </a:p>
          <a:p>
            <a:r>
              <a:rPr lang="ko-KR" altLang="en-US" sz="2000" dirty="0"/>
              <a:t>물질 확인에 매우 중요하다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B3AFC-14EF-49DD-985E-3069C997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980728"/>
            <a:ext cx="387667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766</Words>
  <Application>Microsoft Office PowerPoint</Application>
  <PresentationFormat>화면 슬라이드 쇼(4:3)</PresentationFormat>
  <Paragraphs>156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MD이솝체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잘</dc:creator>
  <cp:lastModifiedBy>이 동규</cp:lastModifiedBy>
  <cp:revision>349</cp:revision>
  <dcterms:created xsi:type="dcterms:W3CDTF">2018-11-25T10:25:32Z</dcterms:created>
  <dcterms:modified xsi:type="dcterms:W3CDTF">2022-04-23T16:42:26Z</dcterms:modified>
  <cp:version/>
</cp:coreProperties>
</file>