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CA"/>
    <a:srgbClr val="1D77D1"/>
    <a:srgbClr val="990000"/>
    <a:srgbClr val="B74B4B"/>
    <a:srgbClr val="4E9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34" idx="1">
    <p:pos x="6000" y="0"/>
    <p:text>see comment on slide 7
-Ben Eppinger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38" idx="11">
    <p:pos x="6000" y="0"/>
    <p:text>too complicated. this is how the research developed, which is not what the audience wants to hear. They want new insights not the description of a scientific process...
-Ben Eppinger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44" idx="12">
    <p:pos x="6000" y="0"/>
    <p:text>you could even skip this one...
-Ben Eppinger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36" idx="13">
    <p:pos x="6000" y="0"/>
    <p:text>its not getting clear that this is independent of the timing between stimuli...
-Ben Eppinger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35" idx="2">
    <p:pos x="6000" y="0"/>
    <p:text>what's the relevance? what are the pot. consequences of age-related changes in PICC in the real world? is a greater consistency in concept spaces beneficial?
-Ben Eppinger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39" idx="3">
    <p:pos x="6000" y="0"/>
    <p:text>I think you should develop the hypothesis and give people a hint for why bot the H's seem reasonable from what we know about aging!
-Ben Eppinger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37" idx="4">
    <p:pos x="6000" y="0"/>
    <p:text>you could improve the visual impression and maybe integrate this slide with the following slide...
-Ben Eppinger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43" idx="5">
    <p:pos x="6000" y="0"/>
    <p:text>give age range
-Ben Eppinger</p:text>
  </p:cm>
  <p:cm authorId="0" dt="2020-07-11T19:36:01.443" idx="6">
    <p:pos x="6000" y="100"/>
    <p:text>age labels to small
-Ben Eppinger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45" idx="7">
    <p:pos x="6000" y="0"/>
    <p:text>does not look very impressive. show as bar graph? give stats?
-Ben Eppinger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45" idx="8">
    <p:pos x="6000" y="0"/>
    <p:text>no interpretation?
-Ben Eppinger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46" idx="9">
    <p:pos x="6000" y="0"/>
    <p:text>FAR too much data, not clear what it means, headings illegible.
-Ben Eppinger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11T19:36:01.449" idx="10">
    <p:pos x="6000" y="0"/>
    <p:text>I would skip this whole part and move to the RT right away....
-Ben Eppinger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6b347cc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6b347cc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d6b347cc6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 meaningful age differences in estimated parameters</a:t>
            </a:r>
            <a:endParaRPr/>
          </a:p>
        </p:txBody>
      </p:sp>
      <p:sp>
        <p:nvSpPr>
          <p:cNvPr id="220" name="Google Shape;22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E772-3431-4D63-92FA-687D1759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CE05-C829-4066-9960-7EE36457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1FC-E95F-45E2-835E-E3664F4B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76C0-F98C-4B1C-B6CF-A48237A50A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8FEF-AC70-4F1A-AC35-7E6449AE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A15F-4878-44EB-8F7D-64474F5A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758B-ACD5-4DE5-86B1-562A773F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90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90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seandamiandevine@gmail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6A1FC-DB6E-4B5F-9DF9-3E0746A7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624"/>
            <a:ext cx="12192000" cy="5722375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EFE7E068-EC35-4BE6-8016-7537AEC3363C}"/>
              </a:ext>
            </a:extLst>
          </p:cNvPr>
          <p:cNvSpPr txBox="1"/>
          <p:nvPr/>
        </p:nvSpPr>
        <p:spPr>
          <a:xfrm>
            <a:off x="9453205" y="238014"/>
            <a:ext cx="2529860" cy="646331"/>
          </a:xfrm>
          <a:prstGeom prst="rect">
            <a:avLst/>
          </a:prstGeom>
          <a:noFill/>
          <a:ln>
            <a:solidFill>
              <a:srgbClr val="03788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>
                <a:solidFill>
                  <a:srgbClr val="037880"/>
                </a:solidFill>
                <a:latin typeface="Californian FB" panose="0207040306080B030204" pitchFamily="18" charset="0"/>
              </a:rPr>
              <a:t>Virtual Congress</a:t>
            </a:r>
            <a:br>
              <a:rPr lang="en-CA" b="1" dirty="0">
                <a:solidFill>
                  <a:srgbClr val="037880"/>
                </a:solidFill>
                <a:latin typeface="Californian FB" panose="0207040306080B030204" pitchFamily="18" charset="0"/>
              </a:rPr>
            </a:br>
            <a:r>
              <a:rPr lang="en-CA" b="1" dirty="0">
                <a:solidFill>
                  <a:srgbClr val="037880"/>
                </a:solidFill>
                <a:latin typeface="Californian FB" panose="0207040306080B030204" pitchFamily="18" charset="0"/>
              </a:rPr>
              <a:t>July 29 – August 1, 2020</a:t>
            </a:r>
            <a:endParaRPr lang="en-GB" b="1" dirty="0">
              <a:solidFill>
                <a:srgbClr val="037880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A71851DC-A824-4056-8BC3-EFD83BB3A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" y="-1"/>
            <a:ext cx="1122363" cy="11223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587D67-CA1F-499A-A0E7-3A4F73E0068C}"/>
              </a:ext>
            </a:extLst>
          </p:cNvPr>
          <p:cNvSpPr/>
          <p:nvPr/>
        </p:nvSpPr>
        <p:spPr>
          <a:xfrm flipV="1">
            <a:off x="0" y="1139151"/>
            <a:ext cx="12191996" cy="45719"/>
          </a:xfrm>
          <a:prstGeom prst="rect">
            <a:avLst/>
          </a:prstGeom>
          <a:solidFill>
            <a:srgbClr val="8361A2"/>
          </a:solidFill>
          <a:ln>
            <a:solidFill>
              <a:srgbClr val="83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80048-1BA4-4544-BF3F-7192B08B3BC4}"/>
              </a:ext>
            </a:extLst>
          </p:cNvPr>
          <p:cNvSpPr/>
          <p:nvPr/>
        </p:nvSpPr>
        <p:spPr>
          <a:xfrm flipV="1">
            <a:off x="0" y="6353110"/>
            <a:ext cx="12191996" cy="504888"/>
          </a:xfrm>
          <a:prstGeom prst="rect">
            <a:avLst/>
          </a:prstGeom>
          <a:solidFill>
            <a:srgbClr val="8361A2"/>
          </a:solidFill>
          <a:ln>
            <a:solidFill>
              <a:srgbClr val="83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04F53-DED9-42D4-BA61-D6F95AB6CD65}"/>
              </a:ext>
            </a:extLst>
          </p:cNvPr>
          <p:cNvSpPr txBox="1"/>
          <p:nvPr/>
        </p:nvSpPr>
        <p:spPr>
          <a:xfrm>
            <a:off x="1368906" y="6420888"/>
            <a:ext cx="27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EFEF"/>
                </a:solidFill>
                <a:latin typeface="Californian FB" panose="0207040306080B030204" pitchFamily="18" charset="0"/>
              </a:rPr>
              <a:t>@cognitivesciencesociety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2875124-9AEE-4CC2-900A-9753460AA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31" y="6402651"/>
            <a:ext cx="405805" cy="4058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236384-4AF5-404A-A1C2-B94E5B9F63DA}"/>
              </a:ext>
            </a:extLst>
          </p:cNvPr>
          <p:cNvSpPr txBox="1"/>
          <p:nvPr/>
        </p:nvSpPr>
        <p:spPr>
          <a:xfrm>
            <a:off x="4506098" y="6436162"/>
            <a:ext cx="16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EFEF"/>
                </a:solidFill>
                <a:latin typeface="Californian FB" panose="0207040306080B030204" pitchFamily="18" charset="0"/>
              </a:rPr>
              <a:t>@cogsci_ soc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5528C9-3267-4F58-9C9E-A66D4F03239E}"/>
              </a:ext>
            </a:extLst>
          </p:cNvPr>
          <p:cNvSpPr txBox="1"/>
          <p:nvPr/>
        </p:nvSpPr>
        <p:spPr>
          <a:xfrm>
            <a:off x="6398810" y="6452500"/>
            <a:ext cx="16095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EFEFEF"/>
                </a:solidFill>
                <a:latin typeface="Californian FB"/>
              </a:rPr>
              <a:t># CogSci2020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B3C52B-9B74-4D21-B9B8-F2C05113BD5E}"/>
              </a:ext>
            </a:extLst>
          </p:cNvPr>
          <p:cNvSpPr txBox="1"/>
          <p:nvPr/>
        </p:nvSpPr>
        <p:spPr>
          <a:xfrm>
            <a:off x="8307812" y="6435320"/>
            <a:ext cx="288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FEFEF"/>
                </a:solidFill>
                <a:latin typeface="Californian FB" panose="0207040306080B030204" pitchFamily="18" charset="0"/>
              </a:rPr>
              <a:t>cognitivesciencesociety.org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A52CB4B-39D4-43C7-9A0F-251E552C5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8" y="6402651"/>
            <a:ext cx="405805" cy="405805"/>
          </a:xfrm>
          <a:prstGeom prst="rect">
            <a:avLst/>
          </a:prstGeom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76AF892D-6961-47D3-AD88-54E0FB04EBA6}"/>
              </a:ext>
            </a:extLst>
          </p:cNvPr>
          <p:cNvSpPr txBox="1"/>
          <p:nvPr/>
        </p:nvSpPr>
        <p:spPr>
          <a:xfrm>
            <a:off x="3321476" y="2242485"/>
            <a:ext cx="5588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Californian FB" panose="0207040306080B030204" pitchFamily="18" charset="0"/>
              </a:rPr>
              <a:t>PREVALENCE-INDUCED CONCEPT CHANGE IN OLDER ADULTS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B5AA7635-6CA2-4DDC-BD37-C1F1C4BDE49A}"/>
              </a:ext>
            </a:extLst>
          </p:cNvPr>
          <p:cNvSpPr txBox="1"/>
          <p:nvPr/>
        </p:nvSpPr>
        <p:spPr>
          <a:xfrm>
            <a:off x="2938807" y="4201899"/>
            <a:ext cx="635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>
                <a:latin typeface="Californian FB" panose="0207040306080B030204" pitchFamily="18" charset="0"/>
              </a:rPr>
              <a:t>Sean Devine, Concordia University</a:t>
            </a:r>
            <a:endParaRPr lang="en-GB" sz="2400" b="1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2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Methodology</a:t>
            </a:r>
            <a:endParaRPr/>
          </a:p>
        </p:txBody>
      </p:sp>
      <p:grpSp>
        <p:nvGrpSpPr>
          <p:cNvPr id="170" name="Google Shape;170;p23"/>
          <p:cNvGrpSpPr/>
          <p:nvPr/>
        </p:nvGrpSpPr>
        <p:grpSpPr>
          <a:xfrm>
            <a:off x="280492" y="1481465"/>
            <a:ext cx="11712679" cy="2596472"/>
            <a:chOff x="838200" y="2858675"/>
            <a:chExt cx="10928724" cy="2239625"/>
          </a:xfrm>
        </p:grpSpPr>
        <p:pic>
          <p:nvPicPr>
            <p:cNvPr id="171" name="Google Shape;171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200" y="2876125"/>
              <a:ext cx="4605750" cy="2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49375" y="2858675"/>
              <a:ext cx="5517549" cy="2239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3"/>
          <p:cNvSpPr/>
          <p:nvPr/>
        </p:nvSpPr>
        <p:spPr>
          <a:xfrm>
            <a:off x="314000" y="4947300"/>
            <a:ext cx="590800" cy="528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244400" y="4947300"/>
            <a:ext cx="590800" cy="528800"/>
          </a:xfrm>
          <a:prstGeom prst="ellipse">
            <a:avLst/>
          </a:prstGeom>
          <a:solidFill>
            <a:srgbClr val="64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174800" y="4947300"/>
            <a:ext cx="590800" cy="528800"/>
          </a:xfrm>
          <a:prstGeom prst="ellipse">
            <a:avLst/>
          </a:prstGeom>
          <a:solidFill>
            <a:srgbClr val="8C00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6105200" y="4745100"/>
            <a:ext cx="1477200" cy="9332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 will make a list of the cities they would most like to visit around the world, and write about what they would do in each one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8238800" y="4745100"/>
            <a:ext cx="1477200" cy="9332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 will be given a plant and told that it is a natural remedy for itching. In reality, it will cause itching. Their reaction will be recorded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10372400" y="4745100"/>
            <a:ext cx="1477200" cy="9332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 will be asked to lick a frozen piece of human fecal matter. Afterwards, they will be given mouthwash. The amount of mouthwash used will be measured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80975"/>
            <a:ext cx="10229850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Results: Dots task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825" y="1461493"/>
            <a:ext cx="9270355" cy="519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9379150" y="83675"/>
            <a:ext cx="3462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OA (60-84; m</a:t>
            </a:r>
            <a:r>
              <a:rPr lang="en-CA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70.10)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YA (18-28; m</a:t>
            </a:r>
            <a:r>
              <a:rPr lang="en-CA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21.85)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A5DC0-2165-4555-B59C-ECAE6FAD5AB3}"/>
              </a:ext>
            </a:extLst>
          </p:cNvPr>
          <p:cNvGrpSpPr/>
          <p:nvPr/>
        </p:nvGrpSpPr>
        <p:grpSpPr>
          <a:xfrm>
            <a:off x="10731175" y="3782610"/>
            <a:ext cx="1467415" cy="553998"/>
            <a:chOff x="10770470" y="3108618"/>
            <a:chExt cx="1467415" cy="5539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89181D-EEFF-47E4-A9CC-A290A547EB4F}"/>
                </a:ext>
              </a:extLst>
            </p:cNvPr>
            <p:cNvGrpSpPr/>
            <p:nvPr/>
          </p:nvGrpSpPr>
          <p:grpSpPr>
            <a:xfrm>
              <a:off x="10771965" y="3108618"/>
              <a:ext cx="1465920" cy="276999"/>
              <a:chOff x="10771965" y="3108618"/>
              <a:chExt cx="1465920" cy="27699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544E3A-9C09-4760-96CB-BA63848234DF}"/>
                  </a:ext>
                </a:extLst>
              </p:cNvPr>
              <p:cNvSpPr/>
              <p:nvPr/>
            </p:nvSpPr>
            <p:spPr>
              <a:xfrm>
                <a:off x="10771965" y="3182865"/>
                <a:ext cx="316246" cy="128506"/>
              </a:xfrm>
              <a:prstGeom prst="rect">
                <a:avLst/>
              </a:prstGeom>
              <a:solidFill>
                <a:srgbClr val="1D77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DD986-C9D0-429F-BBB8-566F0DA944B0}"/>
                  </a:ext>
                </a:extLst>
              </p:cNvPr>
              <p:cNvSpPr txBox="1"/>
              <p:nvPr/>
            </p:nvSpPr>
            <p:spPr>
              <a:xfrm>
                <a:off x="11088211" y="3108618"/>
                <a:ext cx="1149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First 200 trials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41462C-1192-424B-9892-B099E5185DE8}"/>
                </a:ext>
              </a:extLst>
            </p:cNvPr>
            <p:cNvGrpSpPr/>
            <p:nvPr/>
          </p:nvGrpSpPr>
          <p:grpSpPr>
            <a:xfrm>
              <a:off x="10770470" y="3385617"/>
              <a:ext cx="1456302" cy="276999"/>
              <a:chOff x="10771965" y="3108618"/>
              <a:chExt cx="1456302" cy="27699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E0129D-3BF5-4180-B576-76B302AD07D0}"/>
                  </a:ext>
                </a:extLst>
              </p:cNvPr>
              <p:cNvSpPr/>
              <p:nvPr/>
            </p:nvSpPr>
            <p:spPr>
              <a:xfrm>
                <a:off x="10771965" y="3182865"/>
                <a:ext cx="316246" cy="128506"/>
              </a:xfrm>
              <a:prstGeom prst="rect">
                <a:avLst/>
              </a:prstGeom>
              <a:solidFill>
                <a:srgbClr val="99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EBD56-4CDE-45A7-87F8-BB8AC7EA316B}"/>
                  </a:ext>
                </a:extLst>
              </p:cNvPr>
              <p:cNvSpPr txBox="1"/>
              <p:nvPr/>
            </p:nvSpPr>
            <p:spPr>
              <a:xfrm>
                <a:off x="11088211" y="3108618"/>
                <a:ext cx="1140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Last 200 trials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Results: Ethics task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75" y="1546193"/>
            <a:ext cx="9106439" cy="519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9379150" y="83675"/>
            <a:ext cx="3462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OA (60-84; m</a:t>
            </a:r>
            <a:r>
              <a:rPr lang="en-CA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70.10)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YA (18-28; m</a:t>
            </a:r>
            <a:r>
              <a:rPr lang="en-CA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21.85)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B35EC7-00B6-4264-834B-66E26D454E42}"/>
              </a:ext>
            </a:extLst>
          </p:cNvPr>
          <p:cNvGrpSpPr/>
          <p:nvPr/>
        </p:nvGrpSpPr>
        <p:grpSpPr>
          <a:xfrm>
            <a:off x="10731175" y="3782610"/>
            <a:ext cx="1382456" cy="553998"/>
            <a:chOff x="10770470" y="3108618"/>
            <a:chExt cx="1382456" cy="5539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3B414C-493E-483F-9373-95A26BBF6013}"/>
                </a:ext>
              </a:extLst>
            </p:cNvPr>
            <p:cNvGrpSpPr/>
            <p:nvPr/>
          </p:nvGrpSpPr>
          <p:grpSpPr>
            <a:xfrm>
              <a:off x="10771965" y="3108618"/>
              <a:ext cx="1380961" cy="276999"/>
              <a:chOff x="10771965" y="3108618"/>
              <a:chExt cx="1380961" cy="27699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40A4E2-01BC-4A2E-8BCB-211BC3469164}"/>
                  </a:ext>
                </a:extLst>
              </p:cNvPr>
              <p:cNvSpPr/>
              <p:nvPr/>
            </p:nvSpPr>
            <p:spPr>
              <a:xfrm>
                <a:off x="10771965" y="3182865"/>
                <a:ext cx="316246" cy="128506"/>
              </a:xfrm>
              <a:prstGeom prst="rect">
                <a:avLst/>
              </a:prstGeom>
              <a:solidFill>
                <a:srgbClr val="0061C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6F0C5-E6E4-4D92-92A1-1ADFD90C78C4}"/>
                  </a:ext>
                </a:extLst>
              </p:cNvPr>
              <p:cNvSpPr txBox="1"/>
              <p:nvPr/>
            </p:nvSpPr>
            <p:spPr>
              <a:xfrm>
                <a:off x="11088211" y="3108618"/>
                <a:ext cx="1064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First 48 trials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AD6F39-1150-4436-A2EE-CC539B0097AA}"/>
                </a:ext>
              </a:extLst>
            </p:cNvPr>
            <p:cNvGrpSpPr/>
            <p:nvPr/>
          </p:nvGrpSpPr>
          <p:grpSpPr>
            <a:xfrm>
              <a:off x="10770470" y="3385617"/>
              <a:ext cx="1371343" cy="276999"/>
              <a:chOff x="10771965" y="3108618"/>
              <a:chExt cx="1371343" cy="2769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442732-2126-4A2F-8B8F-AEA3B100C1E1}"/>
                  </a:ext>
                </a:extLst>
              </p:cNvPr>
              <p:cNvSpPr/>
              <p:nvPr/>
            </p:nvSpPr>
            <p:spPr>
              <a:xfrm>
                <a:off x="10771965" y="3182865"/>
                <a:ext cx="316246" cy="128506"/>
              </a:xfrm>
              <a:prstGeom prst="rect">
                <a:avLst/>
              </a:prstGeom>
              <a:solidFill>
                <a:srgbClr val="99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7CA19F-2025-447C-BF2C-9C1B9A5709BC}"/>
                  </a:ext>
                </a:extLst>
              </p:cNvPr>
              <p:cNvSpPr txBox="1"/>
              <p:nvPr/>
            </p:nvSpPr>
            <p:spPr>
              <a:xfrm>
                <a:off x="11088211" y="3108618"/>
                <a:ext cx="1055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Last 48 trials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Summary and discussion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Older adults were significantly less sensitive to prevalence-induced concept change than young adults in the Dots task</a:t>
            </a:r>
            <a:endParaRPr dirty="0"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Older adults weren’t significantly affected by prevalence-induced concept change in the Ethics task, but young adults were</a:t>
            </a:r>
            <a:endParaRPr dirty="0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09584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b="1" dirty="0"/>
              <a:t>H1 supported </a:t>
            </a:r>
          </a:p>
          <a:p>
            <a:pPr marL="1066784" lvl="1" indent="-457188">
              <a:spcBef>
                <a:spcPts val="0"/>
              </a:spcBef>
              <a:buSzPts val="1800"/>
              <a:buChar char="●"/>
            </a:pPr>
            <a:r>
              <a:rPr lang="en-US" b="1" dirty="0"/>
              <a:t>Older adults' concepts are more resilient when faced with a changing world</a:t>
            </a:r>
          </a:p>
          <a:p>
            <a:pPr marL="1066784" lvl="1" indent="-457188">
              <a:spcBef>
                <a:spcPts val="0"/>
              </a:spcBef>
              <a:buSzPts val="1800"/>
              <a:buChar char="●"/>
            </a:pPr>
            <a:endParaRPr lang="en-CA" b="1" dirty="0"/>
          </a:p>
          <a:p>
            <a:pPr marL="609584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Why?</a:t>
            </a:r>
            <a:endParaRPr dirty="0"/>
          </a:p>
          <a:p>
            <a:pPr marL="338647" indent="0">
              <a:buSzPts val="1400"/>
              <a:buNone/>
            </a:pPr>
            <a:endParaRPr lang="en-CA" b="1"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Why?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One approach: </a:t>
            </a:r>
            <a:r>
              <a:rPr lang="en-CA" b="1"/>
              <a:t>computational </a:t>
            </a:r>
            <a:r>
              <a:rPr lang="en-CA" baseline="30000"/>
              <a:t>9</a:t>
            </a:r>
            <a:r>
              <a:rPr lang="en-CA"/>
              <a:t> </a:t>
            </a:r>
            <a:endParaRPr/>
          </a:p>
          <a:p>
            <a:pPr marL="1219169" lvl="1" indent="-4233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/>
              <a:t>Higher perseverance →  reduced prevalence-induced concept change</a:t>
            </a:r>
            <a:endParaRPr/>
          </a:p>
          <a:p>
            <a:pPr marL="1828754" lvl="2" indent="-4233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(Recall! Older adults have been shown to perseverate in other tasks before too)</a:t>
            </a:r>
            <a:endParaRPr/>
          </a:p>
          <a:p>
            <a:pPr marL="1219170" lvl="1" indent="-4233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/>
              <a:t>If this explains our effects, we should expect to find age differences in estimated model parameters </a:t>
            </a:r>
            <a:endParaRPr/>
          </a:p>
          <a:p>
            <a:pPr marL="1828754" lvl="2" indent="-4233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/>
              <a:t>i.e., more perseverant parameters should fit old adults’ data better</a:t>
            </a:r>
            <a:endParaRPr/>
          </a:p>
          <a:p>
            <a:pPr marL="609585" lvl="0" indent="-342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Did it work?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63791" y="6480025"/>
            <a:ext cx="11544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Wilson, 2018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1715" y="3459005"/>
            <a:ext cx="8794103" cy="308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1715" y="314298"/>
            <a:ext cx="8794103" cy="30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 dirty="0"/>
              <a:t>So what now?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Estimated parameters in the computational model didn’t meaningfully differ between young and old adults</a:t>
            </a:r>
            <a:endParaRPr dirty="0"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So what’s driving the difference in sensitivity to prevalence-induced concept change</a:t>
            </a:r>
            <a:endParaRPr dirty="0"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b="1" dirty="0"/>
              <a:t>Exploratory </a:t>
            </a:r>
            <a:r>
              <a:rPr lang="en-CA" dirty="0"/>
              <a:t>response time analysis </a:t>
            </a:r>
            <a:endParaRPr b="1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  <p:pic>
        <p:nvPicPr>
          <p:cNvPr id="237" name="Google Shape;237;p31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5858"/>
          <a:stretch/>
        </p:blipFill>
        <p:spPr>
          <a:xfrm>
            <a:off x="413811" y="0"/>
            <a:ext cx="11362591" cy="639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Older adults are slower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Older adults respond more slowly than young adults in both tasks </a:t>
            </a:r>
            <a:endParaRPr dirty="0"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But why would this even matter? Is there any reason to think this should affect prevalence-induced concept change?</a:t>
            </a:r>
            <a:endParaRPr dirty="0"/>
          </a:p>
          <a:p>
            <a:pPr marL="1219170" lvl="1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 dirty="0"/>
              <a:t>Modify recent computational model</a:t>
            </a:r>
            <a:r>
              <a:rPr lang="en-CA" baseline="30000" dirty="0"/>
              <a:t>9</a:t>
            </a:r>
            <a:r>
              <a:rPr lang="en-CA" dirty="0"/>
              <a:t> to account for RT, simulate data, and see what happens</a:t>
            </a:r>
          </a:p>
        </p:txBody>
      </p:sp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  <p:sp>
        <p:nvSpPr>
          <p:cNvPr id="2" name="Google Shape;216;p28">
            <a:extLst>
              <a:ext uri="{FF2B5EF4-FFF2-40B4-BE49-F238E27FC236}">
                <a16:creationId xmlns:a16="http://schemas.microsoft.com/office/drawing/2014/main" id="{01506968-26B7-4508-9630-9AD060B4D61F}"/>
              </a:ext>
            </a:extLst>
          </p:cNvPr>
          <p:cNvSpPr txBox="1"/>
          <p:nvPr/>
        </p:nvSpPr>
        <p:spPr>
          <a:xfrm>
            <a:off x="163791" y="6480025"/>
            <a:ext cx="11544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Wilson, 2018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b="1" i="1"/>
              <a:t>	“The more things change, the more they stay the same”</a:t>
            </a:r>
            <a:br>
              <a:rPr lang="en-CA" b="1" i="1"/>
            </a:br>
            <a:r>
              <a:rPr lang="en-CA" b="1" i="1"/>
              <a:t>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/>
              <a:t>			— Jean-Baptiste Alphonse Karr </a:t>
            </a:r>
            <a:r>
              <a:rPr lang="en-CA" sz="2400">
                <a:solidFill>
                  <a:schemeClr val="lt1"/>
                </a:solidFill>
              </a:rPr>
              <a:t>and, later, Jon Bon Jovi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20</a:t>
            </a:fld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449" y="0"/>
            <a:ext cx="102231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Seems promising 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97" indent="-457200"/>
            <a:r>
              <a:rPr lang="en-CA" dirty="0"/>
              <a:t>Unclear on where this slow down comes from and what it’s doing </a:t>
            </a:r>
            <a:endParaRPr dirty="0"/>
          </a:p>
          <a:p>
            <a:pPr marL="1219170" lvl="1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 dirty="0"/>
              <a:t>Could be due to:</a:t>
            </a:r>
            <a:endParaRPr dirty="0"/>
          </a:p>
          <a:p>
            <a:pPr marL="1828754" lvl="2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 b="1" dirty="0"/>
              <a:t>general slowing</a:t>
            </a:r>
            <a:r>
              <a:rPr lang="en-CA" b="1" baseline="30000" dirty="0"/>
              <a:t> 8</a:t>
            </a:r>
            <a:r>
              <a:rPr lang="en-CA" b="1" dirty="0"/>
              <a:t> </a:t>
            </a:r>
            <a:r>
              <a:rPr lang="en-CA" dirty="0"/>
              <a:t>and/or</a:t>
            </a:r>
            <a:endParaRPr dirty="0"/>
          </a:p>
          <a:p>
            <a:pPr marL="1828754" lvl="2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 dirty="0"/>
              <a:t>a </a:t>
            </a:r>
            <a:r>
              <a:rPr lang="en-CA" b="1" dirty="0"/>
              <a:t>speed-accuracy trade-off </a:t>
            </a:r>
            <a:r>
              <a:rPr lang="en-CA" b="1" baseline="30000" dirty="0"/>
              <a:t>9</a:t>
            </a:r>
            <a:endParaRPr baseline="30000" dirty="0"/>
          </a:p>
        </p:txBody>
      </p:sp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21</a:t>
            </a:fld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163791" y="6416654"/>
            <a:ext cx="21257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Verhaeghen &amp; Cerella, 2002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Starns &amp; Ratcliffe, 2010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52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4000" b="1"/>
              <a:t>Study 2 &amp; 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Study 2: General slowing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Older adults might just be responding slower overall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This might increase the space between stimuli, which may drive down concept change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Test this in a new group of young adults (n = 36; m</a:t>
            </a:r>
            <a:r>
              <a:rPr lang="en-CA" baseline="-25000"/>
              <a:t>age</a:t>
            </a:r>
            <a:r>
              <a:rPr lang="en-CA"/>
              <a:t> = 20.89)</a:t>
            </a:r>
            <a:endParaRPr/>
          </a:p>
          <a:p>
            <a:pPr marL="1219170" lvl="1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/>
              <a:t>i.e., a group who were fast and highly affected by prevalence change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Methodology for Study 2</a:t>
            </a:r>
            <a:endParaRPr/>
          </a:p>
        </p:txBody>
      </p:sp>
      <p:grpSp>
        <p:nvGrpSpPr>
          <p:cNvPr id="276" name="Google Shape;276;p37"/>
          <p:cNvGrpSpPr/>
          <p:nvPr/>
        </p:nvGrpSpPr>
        <p:grpSpPr>
          <a:xfrm>
            <a:off x="3156021" y="1643092"/>
            <a:ext cx="5879958" cy="3571819"/>
            <a:chOff x="762000" y="2876125"/>
            <a:chExt cx="5486400" cy="3080925"/>
          </a:xfrm>
        </p:grpSpPr>
        <p:pic>
          <p:nvPicPr>
            <p:cNvPr id="277" name="Google Shape;27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200" y="2876125"/>
              <a:ext cx="4605750" cy="220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37"/>
            <p:cNvSpPr txBox="1"/>
            <p:nvPr/>
          </p:nvSpPr>
          <p:spPr>
            <a:xfrm>
              <a:off x="762000" y="5373550"/>
              <a:ext cx="54864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9" name="Google Shape;279;p37"/>
          <p:cNvCxnSpPr/>
          <p:nvPr/>
        </p:nvCxnSpPr>
        <p:spPr>
          <a:xfrm>
            <a:off x="3349784" y="3787398"/>
            <a:ext cx="82044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37"/>
          <p:cNvSpPr txBox="1"/>
          <p:nvPr/>
        </p:nvSpPr>
        <p:spPr>
          <a:xfrm>
            <a:off x="2631316" y="3648900"/>
            <a:ext cx="7184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 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129902" y="5066143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36 young adults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Reduced concept change when longer ITI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25</a:t>
            </a:fld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41266"/>
            <a:ext cx="12192000" cy="411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Study 3: Speed-accuracy trade-off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Young adults show reduced concept change when the space between stimuli is increased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Older adults may show a similar decrease because they respond more slowly (thus increasing the space between stimuli)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/>
              <a:t>But </a:t>
            </a:r>
            <a:r>
              <a:rPr lang="en-CA" i="1"/>
              <a:t>why </a:t>
            </a:r>
            <a:r>
              <a:rPr lang="en-CA"/>
              <a:t>are they slower? </a:t>
            </a:r>
            <a:endParaRPr/>
          </a:p>
          <a:p>
            <a:pPr marL="1219170" lvl="1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/>
              <a:t>Perhaps they are slowing down</a:t>
            </a:r>
            <a:r>
              <a:rPr lang="en-CA" b="1"/>
              <a:t> </a:t>
            </a:r>
            <a:r>
              <a:rPr lang="en-CA"/>
              <a:t>to become more </a:t>
            </a:r>
            <a:r>
              <a:rPr lang="en-CA" b="1"/>
              <a:t>accurate</a:t>
            </a:r>
            <a:endParaRPr/>
          </a:p>
          <a:p>
            <a:pPr marL="1219169" lvl="1" indent="-423322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/>
              <a:t>Speed-accuracy trade-off</a:t>
            </a:r>
            <a:endParaRPr/>
          </a:p>
          <a:p>
            <a:pPr marL="1219170" lvl="1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In other words, </a:t>
            </a:r>
            <a:r>
              <a:rPr lang="en-CA" b="1"/>
              <a:t>does motivation matter</a:t>
            </a:r>
            <a:r>
              <a:rPr lang="en-CA"/>
              <a:t>?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Methodology for Study 3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27</a:t>
            </a:fld>
            <a:endParaRPr/>
          </a:p>
        </p:txBody>
      </p:sp>
      <p:grpSp>
        <p:nvGrpSpPr>
          <p:cNvPr id="302" name="Google Shape;302;p40"/>
          <p:cNvGrpSpPr/>
          <p:nvPr/>
        </p:nvGrpSpPr>
        <p:grpSpPr>
          <a:xfrm>
            <a:off x="3156021" y="1643092"/>
            <a:ext cx="5879958" cy="4130619"/>
            <a:chOff x="762000" y="2876125"/>
            <a:chExt cx="5486400" cy="3562926"/>
          </a:xfrm>
        </p:grpSpPr>
        <p:pic>
          <p:nvPicPr>
            <p:cNvPr id="303" name="Google Shape;30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200" y="2876125"/>
              <a:ext cx="4605750" cy="220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40"/>
            <p:cNvSpPr txBox="1"/>
            <p:nvPr/>
          </p:nvSpPr>
          <p:spPr>
            <a:xfrm>
              <a:off x="762000" y="5855551"/>
              <a:ext cx="54864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40"/>
          <p:cNvSpPr/>
          <p:nvPr/>
        </p:nvSpPr>
        <p:spPr>
          <a:xfrm>
            <a:off x="8019980" y="4202668"/>
            <a:ext cx="1289121" cy="894570"/>
          </a:xfrm>
          <a:prstGeom prst="rect">
            <a:avLst/>
          </a:prstGeom>
          <a:solidFill>
            <a:srgbClr val="A6A6A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made 10 mistakes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3.4 credits left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7676614" y="389255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129902" y="5066143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50 young adults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Reduced concept change when incentivised</a:t>
            </a: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28</a:t>
            </a:fld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29726"/>
            <a:ext cx="12192000" cy="411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Slower responses when incentivised</a:t>
            </a: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29</a:t>
            </a:fld>
            <a:endParaRPr/>
          </a:p>
        </p:txBody>
      </p:sp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980" y="1458596"/>
            <a:ext cx="8148043" cy="539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b="1" i="1"/>
              <a:t>	“The more things change, the more they stay the same”</a:t>
            </a:r>
            <a:br>
              <a:rPr lang="en-CA" b="1" i="1"/>
            </a:br>
            <a:r>
              <a:rPr lang="en-CA" b="1" i="1"/>
              <a:t>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/>
              <a:t>			— Jean-Baptiste Alphonse Karr and, later, Jon Bon Jovi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52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4000" b="1"/>
              <a:t>Conclusions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Takeaways</a:t>
            </a:r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Older adults are less sensitive to prevalence-induced concept change</a:t>
            </a:r>
            <a:endParaRPr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 dirty="0"/>
              <a:t>Their concepts are more rigid, their decision-making more conservative and less susceptible to update</a:t>
            </a:r>
            <a:endParaRPr dirty="0"/>
          </a:p>
          <a:p>
            <a:pPr marL="1219170" lvl="1" indent="-4233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Might arise due to limitations, but can be </a:t>
            </a:r>
            <a:r>
              <a:rPr lang="en-CA" b="1" dirty="0"/>
              <a:t>beneficial </a:t>
            </a:r>
            <a:r>
              <a:rPr lang="en-CA" dirty="0"/>
              <a:t>in some cases </a:t>
            </a:r>
            <a:endParaRPr dirty="0"/>
          </a:p>
          <a:p>
            <a:pPr marL="609585" lvl="0" indent="-45718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This might be due </a:t>
            </a:r>
            <a:endParaRPr dirty="0"/>
          </a:p>
          <a:p>
            <a:pPr marL="1253047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CA" dirty="0"/>
              <a:t>Responding more slowly</a:t>
            </a:r>
            <a:endParaRPr dirty="0"/>
          </a:p>
          <a:p>
            <a:pPr marL="1828754" lvl="2" indent="-42332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 dirty="0"/>
              <a:t>Concept change occurs most quickly when information is presented rapidly</a:t>
            </a:r>
            <a:endParaRPr dirty="0"/>
          </a:p>
          <a:p>
            <a:pPr marL="1253047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CA" dirty="0"/>
              <a:t>Trading speed for accuracy</a:t>
            </a:r>
            <a:endParaRPr dirty="0"/>
          </a:p>
          <a:p>
            <a:pPr marL="1828754" lvl="2" indent="-42332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 dirty="0"/>
              <a:t>Concept change can be reduced if people are sufficiently motivated</a:t>
            </a:r>
            <a:endParaRPr dirty="0"/>
          </a:p>
          <a:p>
            <a:pPr marL="1828754" lvl="2" indent="-42332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CA" dirty="0"/>
              <a:t>Older adults seem to be motivated to do so without the need for external motivation </a:t>
            </a:r>
            <a:endParaRPr dirty="0"/>
          </a:p>
        </p:txBody>
      </p:sp>
      <p:sp>
        <p:nvSpPr>
          <p:cNvPr id="333" name="Google Shape;333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b="1" i="1"/>
              <a:t>	“The more things change, the more they stay the same”</a:t>
            </a:r>
            <a:br>
              <a:rPr lang="en-CA" b="1" i="1"/>
            </a:br>
            <a:r>
              <a:rPr lang="en-CA" b="1" i="1"/>
              <a:t>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/>
              <a:t>			— Jean-Baptiste Alphonse Karr and, later, Jon Bon Jovi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Thank you to these people</a:t>
            </a:r>
            <a:endParaRPr/>
          </a:p>
        </p:txBody>
      </p:sp>
      <p:pic>
        <p:nvPicPr>
          <p:cNvPr id="344" name="Google Shape;344;p46" descr="David Levar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3842" y="4235045"/>
            <a:ext cx="1818519" cy="181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 descr="Robert Wilson | Department of Psycholog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3842" y="1893909"/>
            <a:ext cx="1818519" cy="181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 descr="Be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600" y="1839250"/>
            <a:ext cx="2806584" cy="186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6" descr="Cassandr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600" y="4187402"/>
            <a:ext cx="2806584" cy="18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 descr="Sign I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43049" y="6066850"/>
            <a:ext cx="2813957" cy="93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6170140"/>
            <a:ext cx="2121742" cy="7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 txBox="1"/>
          <p:nvPr/>
        </p:nvSpPr>
        <p:spPr>
          <a:xfrm>
            <a:off x="3263925" y="2449019"/>
            <a:ext cx="21242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 Eppinger,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LDM Lab Director,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Concordia University</a:t>
            </a:r>
            <a:endParaRPr/>
          </a:p>
        </p:txBody>
      </p:sp>
      <p:sp>
        <p:nvSpPr>
          <p:cNvPr id="351" name="Google Shape;351;p46"/>
          <p:cNvSpPr txBox="1"/>
          <p:nvPr/>
        </p:nvSpPr>
        <p:spPr>
          <a:xfrm>
            <a:off x="3263924" y="4797316"/>
            <a:ext cx="22269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 Neumann,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 Candidate,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Concordia University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8854705" y="2197711"/>
            <a:ext cx="314195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Wilson,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Neuroscience of Reinforcement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Lab Director,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Arizona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8854707" y="4520317"/>
            <a:ext cx="31967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Levari,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Postdoctoral Research Associate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Harvard University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6" descr="The University of Arizona Logo PNG Transparent &amp; SVG Vector ...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17077" y="1445753"/>
            <a:ext cx="1711924" cy="12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 descr="Harvard Logo transparent PNG - Stick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840301" y="3952039"/>
            <a:ext cx="912623" cy="88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If you are interested in this research, contact me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39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5239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5239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5239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5239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52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seandamiandevine@gmail.com</a:t>
            </a:r>
            <a:r>
              <a:rPr lang="en-CA"/>
              <a:t> 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An Ageing Population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pic>
        <p:nvPicPr>
          <p:cNvPr id="113" name="Google Shape;113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26899" y="2488425"/>
            <a:ext cx="5207100" cy="3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-819350" y="6511900"/>
            <a:ext cx="987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  Government of Canada, 2014; </a:t>
            </a:r>
            <a:r>
              <a:rPr lang="en-CA" sz="1200">
                <a:solidFill>
                  <a:schemeClr val="dk1"/>
                </a:solidFill>
              </a:rPr>
              <a:t>2. Mayr et al., 2000; 3. Kerchner et al., 2012, 4. Lezak et al., 2012, 5. Bolenz et al., 2019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5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Ageing affects many elements of cognition 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Executive functioning </a:t>
            </a:r>
            <a:r>
              <a:rPr lang="en-CA" baseline="30000"/>
              <a:t>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Processing speed </a:t>
            </a:r>
            <a:r>
              <a:rPr lang="en-CA" baseline="30000"/>
              <a:t>3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Memory </a:t>
            </a:r>
            <a:r>
              <a:rPr lang="en-CA" baseline="30000"/>
              <a:t>4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b="1"/>
              <a:t>Judgement and decision-making </a:t>
            </a:r>
            <a:r>
              <a:rPr lang="en-CA" b="1" baseline="30000"/>
              <a:t>5</a:t>
            </a:r>
            <a:endParaRPr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Prevalence-induced concept change</a:t>
            </a:r>
            <a:endParaRPr baseline="300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First described by Levari et al. (2018). </a:t>
            </a:r>
            <a:endParaRPr>
              <a:solidFill>
                <a:srgbClr val="000000"/>
              </a:solidFill>
            </a:endParaRPr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Occurs across perceptual, social, and ethical domains</a:t>
            </a:r>
            <a:endParaRPr>
              <a:solidFill>
                <a:srgbClr val="000000"/>
              </a:solidFill>
            </a:endParaRPr>
          </a:p>
          <a:p>
            <a:pPr marL="609585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2168966" y="3746297"/>
            <a:ext cx="8676171" cy="2875776"/>
            <a:chOff x="459563" y="2448529"/>
            <a:chExt cx="7076811" cy="2696714"/>
          </a:xfrm>
        </p:grpSpPr>
        <p:pic>
          <p:nvPicPr>
            <p:cNvPr id="123" name="Google Shape;123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9563" y="2448529"/>
              <a:ext cx="3486912" cy="2575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03272" y="2571755"/>
              <a:ext cx="2933102" cy="2573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8"/>
          <p:cNvSpPr/>
          <p:nvPr/>
        </p:nvSpPr>
        <p:spPr>
          <a:xfrm>
            <a:off x="4995200" y="2614733"/>
            <a:ext cx="1100800" cy="993600"/>
          </a:xfrm>
          <a:prstGeom prst="ellipse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482133" y="2614733"/>
            <a:ext cx="1100800" cy="993600"/>
          </a:xfrm>
          <a:prstGeom prst="ellipse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293067" y="3051933"/>
            <a:ext cx="992000" cy="11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Prevalence-induced concept change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First described by Levari et al. (2018) across 7 experiments. 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Found to occur in perceptual, social, and ethical decision-making about categories. </a:t>
            </a:r>
            <a:endParaRPr>
              <a:solidFill>
                <a:srgbClr val="000000"/>
              </a:solidFill>
            </a:endParaRPr>
          </a:p>
          <a:p>
            <a:pPr marL="609585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326267" y="4502925"/>
            <a:ext cx="13028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Unethical</a:t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8460147" y="4501649"/>
            <a:ext cx="9804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Ethical</a:t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9"/>
          <p:cNvCxnSpPr>
            <a:stCxn id="135" idx="3"/>
          </p:cNvCxnSpPr>
          <p:nvPr/>
        </p:nvCxnSpPr>
        <p:spPr>
          <a:xfrm rot="10800000" flipH="1">
            <a:off x="4629067" y="4727525"/>
            <a:ext cx="36249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38" name="Google Shape;138;p19"/>
          <p:cNvGrpSpPr/>
          <p:nvPr/>
        </p:nvGrpSpPr>
        <p:grpSpPr>
          <a:xfrm>
            <a:off x="2702087" y="2838203"/>
            <a:ext cx="7594983" cy="4019797"/>
            <a:chOff x="2702087" y="2838203"/>
            <a:chExt cx="7594983" cy="4019797"/>
          </a:xfrm>
        </p:grpSpPr>
        <p:pic>
          <p:nvPicPr>
            <p:cNvPr id="139" name="Google Shape;13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2087" y="2839482"/>
              <a:ext cx="2734997" cy="16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Google Shape;140;p19"/>
            <p:cNvGrpSpPr/>
            <p:nvPr/>
          </p:nvGrpSpPr>
          <p:grpSpPr>
            <a:xfrm>
              <a:off x="2997836" y="2838203"/>
              <a:ext cx="7299234" cy="4019797"/>
              <a:chOff x="2997836" y="2838203"/>
              <a:chExt cx="7299234" cy="4019797"/>
            </a:xfrm>
          </p:grpSpPr>
          <p:pic>
            <p:nvPicPr>
              <p:cNvPr id="141" name="Google Shape;141;p1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12191" y="2838203"/>
                <a:ext cx="2884879" cy="16422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1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997836" y="4295400"/>
                <a:ext cx="6442701" cy="2562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" name="Google Shape;143;p19"/>
          <p:cNvSpPr/>
          <p:nvPr/>
        </p:nvSpPr>
        <p:spPr>
          <a:xfrm>
            <a:off x="5488033" y="3582000"/>
            <a:ext cx="1924000" cy="19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Prevalence-induced concept change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 err="1"/>
              <a:t>Levari</a:t>
            </a:r>
            <a:r>
              <a:rPr lang="en-CA" dirty="0"/>
              <a:t> et al. (2018) focused on young adults</a:t>
            </a:r>
            <a:endParaRPr dirty="0"/>
          </a:p>
          <a:p>
            <a:pPr marL="609584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But older adults </a:t>
            </a:r>
            <a:r>
              <a:rPr lang="en-CA" b="1" dirty="0"/>
              <a:t>≠</a:t>
            </a:r>
            <a:r>
              <a:rPr lang="en-CA" dirty="0"/>
              <a:t> young adults  </a:t>
            </a:r>
            <a:endParaRPr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More sensitive? Less sensitive? </a:t>
            </a:r>
            <a:endParaRPr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Implications for decision-making in both cases</a:t>
            </a:r>
            <a:endParaRPr dirty="0"/>
          </a:p>
          <a:p>
            <a:pPr marL="1828754" lvl="2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 dirty="0"/>
              <a:t>more sensitive, less consistent → social pessimism?</a:t>
            </a:r>
            <a:endParaRPr dirty="0"/>
          </a:p>
          <a:p>
            <a:pPr marL="1828754" lvl="2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 dirty="0"/>
              <a:t>less sensitive, more consistent → conceptual conservatism? Is this beneficial?</a:t>
            </a:r>
            <a:endParaRPr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609585" lvl="0" indent="-3428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152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4000" b="1"/>
              <a:t>Study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CA"/>
              <a:t>Are older adults more, less, or equally susceptible to PICC?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415600" y="1841434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H1. OA </a:t>
            </a:r>
            <a:r>
              <a:rPr lang="en-CA" b="1" dirty="0"/>
              <a:t>less</a:t>
            </a:r>
            <a:r>
              <a:rPr lang="en-CA" dirty="0"/>
              <a:t> susceptible to PICC than YA</a:t>
            </a:r>
            <a:endParaRPr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Difficulty learning from uncertain outcomes</a:t>
            </a:r>
            <a:r>
              <a:rPr lang="en-CA" baseline="30000" dirty="0"/>
              <a:t> 7</a:t>
            </a:r>
            <a:endParaRPr baseline="30000" dirty="0"/>
          </a:p>
          <a:p>
            <a:pPr marL="1828754" lvl="2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 dirty="0"/>
              <a:t>Perseverative behaviour </a:t>
            </a:r>
            <a:r>
              <a:rPr lang="en-CA" baseline="30000" dirty="0"/>
              <a:t>8</a:t>
            </a:r>
            <a:endParaRPr baseline="30000"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Perseverative behaviour drives PICC down </a:t>
            </a:r>
            <a:r>
              <a:rPr lang="en-CA" baseline="30000" dirty="0"/>
              <a:t>9</a:t>
            </a:r>
            <a:endParaRPr baseline="30000" dirty="0"/>
          </a:p>
          <a:p>
            <a:pPr marL="609584" lvl="0" indent="-4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H2. OA </a:t>
            </a:r>
            <a:r>
              <a:rPr lang="en-CA" b="1" dirty="0"/>
              <a:t>more</a:t>
            </a:r>
            <a:r>
              <a:rPr lang="en-CA" dirty="0"/>
              <a:t> susceptible to PICC than YA</a:t>
            </a:r>
            <a:endParaRPr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Less able to converge on a representation of the current concept </a:t>
            </a:r>
            <a:r>
              <a:rPr lang="en-CA" baseline="30000" dirty="0"/>
              <a:t>10</a:t>
            </a:r>
            <a:endParaRPr baseline="30000"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Rely more heavily on the environment (outsource control) </a:t>
            </a:r>
            <a:r>
              <a:rPr lang="en-CA" baseline="30000" dirty="0"/>
              <a:t>11</a:t>
            </a:r>
            <a:endParaRPr baseline="30000" dirty="0"/>
          </a:p>
          <a:p>
            <a:pPr marL="1219169" lvl="1" indent="-4233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Heavy reliance on stimuli shown to increase PICC </a:t>
            </a:r>
            <a:r>
              <a:rPr lang="en-CA" baseline="30000" dirty="0"/>
              <a:t>9</a:t>
            </a:r>
            <a:endParaRPr dirty="0"/>
          </a:p>
          <a:p>
            <a:pPr marL="609585" lvl="0" indent="-457188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CA" dirty="0"/>
              <a:t>H0. OA equally susceptible to PICC than OA</a:t>
            </a:r>
            <a:endParaRPr dirty="0"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81200" y="6312725"/>
            <a:ext cx="10754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7. Nassar et al., 2016; 8. Bruckner et al., 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in prep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; 9. Wilson, 2018; 10.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Hämmerer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et al., 2018; 11.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Lindenberger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&amp; Mayr, 2014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1175</Words>
  <Application>Microsoft Office PowerPoint</Application>
  <PresentationFormat>Widescreen</PresentationFormat>
  <Paragraphs>207</Paragraphs>
  <Slides>34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Californian FB</vt:lpstr>
      <vt:lpstr>Office Theme</vt:lpstr>
      <vt:lpstr>PowerPoint Presentation</vt:lpstr>
      <vt:lpstr>PowerPoint Presentation</vt:lpstr>
      <vt:lpstr>PowerPoint Presentation</vt:lpstr>
      <vt:lpstr>An Ageing Population</vt:lpstr>
      <vt:lpstr>Prevalence-induced concept change</vt:lpstr>
      <vt:lpstr>Prevalence-induced concept change</vt:lpstr>
      <vt:lpstr>Prevalence-induced concept change</vt:lpstr>
      <vt:lpstr>PowerPoint Presentation</vt:lpstr>
      <vt:lpstr>Are older adults more, less, or equally susceptible to PICC?</vt:lpstr>
      <vt:lpstr>Methodology</vt:lpstr>
      <vt:lpstr>PowerPoint Presentation</vt:lpstr>
      <vt:lpstr>Results: Dots task</vt:lpstr>
      <vt:lpstr>Results: Ethics task</vt:lpstr>
      <vt:lpstr>Summary and discussion</vt:lpstr>
      <vt:lpstr>Why?</vt:lpstr>
      <vt:lpstr>PowerPoint Presentation</vt:lpstr>
      <vt:lpstr>So what now?</vt:lpstr>
      <vt:lpstr>PowerPoint Presentation</vt:lpstr>
      <vt:lpstr>Older adults are slower</vt:lpstr>
      <vt:lpstr>PowerPoint Presentation</vt:lpstr>
      <vt:lpstr>Seems promising </vt:lpstr>
      <vt:lpstr>PowerPoint Presentation</vt:lpstr>
      <vt:lpstr>Study 2: General slowing</vt:lpstr>
      <vt:lpstr>Methodology for Study 2</vt:lpstr>
      <vt:lpstr>Reduced concept change when longer ITI</vt:lpstr>
      <vt:lpstr>Study 3: Speed-accuracy trade-off</vt:lpstr>
      <vt:lpstr>Methodology for Study 3</vt:lpstr>
      <vt:lpstr>Reduced concept change when incentivised</vt:lpstr>
      <vt:lpstr>Slower responses when incentivised</vt:lpstr>
      <vt:lpstr>PowerPoint Presentation</vt:lpstr>
      <vt:lpstr>Takeaways</vt:lpstr>
      <vt:lpstr>PowerPoint Presentation</vt:lpstr>
      <vt:lpstr>Thank you to these people</vt:lpstr>
      <vt:lpstr>If you are interested in this research, 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Prevalence-induced Concept Change in Older Adults</dc:title>
  <cp:lastModifiedBy>Sean</cp:lastModifiedBy>
  <cp:revision>11</cp:revision>
  <dcterms:modified xsi:type="dcterms:W3CDTF">2020-07-15T21:34:30Z</dcterms:modified>
</cp:coreProperties>
</file>