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9" r:id="rId4"/>
    <p:sldId id="280" r:id="rId5"/>
    <p:sldId id="282" r:id="rId6"/>
    <p:sldId id="281" r:id="rId7"/>
    <p:sldId id="283" r:id="rId8"/>
    <p:sldId id="284" r:id="rId9"/>
    <p:sldId id="298" r:id="rId10"/>
    <p:sldId id="288" r:id="rId11"/>
    <p:sldId id="287" r:id="rId12"/>
    <p:sldId id="289" r:id="rId13"/>
    <p:sldId id="286" r:id="rId14"/>
    <p:sldId id="290" r:id="rId15"/>
    <p:sldId id="258" r:id="rId16"/>
    <p:sldId id="260" r:id="rId17"/>
    <p:sldId id="262" r:id="rId18"/>
    <p:sldId id="261" r:id="rId19"/>
    <p:sldId id="263" r:id="rId20"/>
    <p:sldId id="291" r:id="rId21"/>
    <p:sldId id="292" r:id="rId22"/>
    <p:sldId id="293" r:id="rId23"/>
    <p:sldId id="294" r:id="rId24"/>
    <p:sldId id="295" r:id="rId25"/>
    <p:sldId id="296" r:id="rId26"/>
    <p:sldId id="297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99FF"/>
    <a:srgbClr val="FFFFFF"/>
    <a:srgbClr val="D8D3AC"/>
    <a:srgbClr val="9C9CDC"/>
    <a:srgbClr val="DDBDDF"/>
    <a:srgbClr val="DAC5F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 autoAdjust="0"/>
    <p:restoredTop sz="94660" autoAdjust="0"/>
  </p:normalViewPr>
  <p:slideViewPr>
    <p:cSldViewPr>
      <p:cViewPr>
        <p:scale>
          <a:sx n="50" d="100"/>
          <a:sy n="50" d="100"/>
        </p:scale>
        <p:origin x="-2322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notesViewPr>
    <p:cSldViewPr>
      <p:cViewPr varScale="1">
        <p:scale>
          <a:sx n="45" d="100"/>
          <a:sy n="45" d="100"/>
        </p:scale>
        <p:origin x="-1386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9E5C242-2519-4224-A8A9-17E9346D1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1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DE359F8C-81B8-4B23-BC55-7EAABAEC7C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9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92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1962F9AD-400E-4B10-94E2-8482406F6647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35177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304800"/>
            <a:ext cx="21145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1912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2DA4ADF0-B0E8-4A4A-91E1-68DBE178327C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418889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001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752600"/>
            <a:ext cx="41148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1752600"/>
            <a:ext cx="41148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A6217F75-CECF-4240-A0F5-B69F6DA1A358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96579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7BD6404F-928C-4973-80A1-77A95B83E8DE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45544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618AE977-F9FA-473C-9FA6-18D1ADE0D3C1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33363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7526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B1820EDF-483C-42C4-85B7-6EF2F2BAA084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42694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A2D2C4C4-851A-40A6-9ED2-82EECC178B40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419180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196B370B-7DD8-4492-839E-B722D2453257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96370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2F752FF2-B991-40DB-8B7D-6848EA08F777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6335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255E0047-7E0E-4673-827B-5219795311D2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7877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E3036DBE-7716-426E-9FF2-55F1853010AF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52775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7032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7032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1255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1255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0525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476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858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8001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4008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smtClean="0"/>
            </a:lvl1pPr>
          </a:lstStyle>
          <a:p>
            <a:pPr>
              <a:defRPr/>
            </a:pPr>
            <a:r>
              <a:rPr lang="en-US"/>
              <a:t>Lập trình cơ bản C/Chương 1/ </a:t>
            </a:r>
            <a:fld id="{86A0F7AB-42B7-4708-8157-868FFD1A4D4C}" type="slidenum">
              <a:rPr lang="en-US"/>
              <a:pPr>
                <a:defRPr/>
              </a:pPr>
              <a:t>‹#›</a:t>
            </a:fld>
            <a:r>
              <a:rPr lang="en-US"/>
              <a:t> of 26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35000"/>
        <a:buFont typeface="Wingdings" pitchFamily="2" charset="2"/>
        <a:buChar char="u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4478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Khái niệm cơ bản C</a:t>
            </a: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SzPct val="60000"/>
            </a:pPr>
            <a:r>
              <a:rPr lang="en-US" sz="4400" b="1" smtClean="0"/>
              <a:t>Chương 1</a:t>
            </a:r>
          </a:p>
        </p:txBody>
      </p:sp>
    </p:spTree>
  </p:cSld>
  <p:clrMapOvr>
    <a:masterClrMapping/>
  </p:clrMapOvr>
  <p:transition advTm="187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74C07749-4495-4928-8786-2E962CABFD4A}" type="slidenum">
              <a:rPr lang="en-US" sz="900"/>
              <a:pPr eaLnBrk="1" hangingPunct="1"/>
              <a:t>10</a:t>
            </a:fld>
            <a:r>
              <a:rPr lang="en-US" sz="900"/>
              <a:t> of 26</a:t>
            </a:r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1066800" y="457200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Cấu trúc chương trình C (tt.)</a:t>
            </a:r>
          </a:p>
        </p:txBody>
      </p:sp>
      <p:sp>
        <p:nvSpPr>
          <p:cNvPr id="12292" name="Rectangle 51"/>
          <p:cNvSpPr>
            <a:spLocks noChangeArrowheads="1"/>
          </p:cNvSpPr>
          <p:nvPr/>
        </p:nvSpPr>
        <p:spPr bwMode="auto">
          <a:xfrm>
            <a:off x="457200" y="1828800"/>
            <a:ext cx="8305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buClr>
                <a:schemeClr val="folHlink"/>
              </a:buClr>
              <a:buFont typeface="Wingdings" pitchFamily="2" charset="2"/>
              <a:buNone/>
            </a:pPr>
            <a:r>
              <a:rPr lang="en-US" sz="4000" b="1"/>
              <a:t>Dấu phân cách {…}</a:t>
            </a:r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None/>
            </a:pPr>
            <a:endParaRPr lang="en-US" sz="2800" b="1"/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Sau phần đầu hàm là dấu ngoặc xoắn mở </a:t>
            </a:r>
            <a:r>
              <a:rPr lang="en-US" sz="3200" b="1"/>
              <a:t>{</a:t>
            </a:r>
            <a:r>
              <a:rPr lang="en-US" sz="3200"/>
              <a:t> </a:t>
            </a:r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Nó cho biết việc thi hành lệnh trong hàm bắt đầu </a:t>
            </a:r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Tương tự, dấu ngoặc xoắn đóng </a:t>
            </a:r>
            <a:r>
              <a:rPr lang="en-US" sz="3200" b="1"/>
              <a:t>}</a:t>
            </a:r>
            <a:r>
              <a:rPr lang="en-US" sz="3200"/>
              <a:t> sau câu lệnh cuối cùng trong hàm chỉ ra điểm kết thúc của hàm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01C62E87-06FC-45AD-B182-94DDB6065E75}" type="slidenum">
              <a:rPr lang="en-US" sz="900"/>
              <a:pPr eaLnBrk="1" hangingPunct="1"/>
              <a:t>11</a:t>
            </a:fld>
            <a:r>
              <a:rPr lang="en-US" sz="900"/>
              <a:t> of 26</a:t>
            </a:r>
          </a:p>
        </p:txBody>
      </p: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1066800" y="533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Cấu trúc chương trình C (tt.)</a:t>
            </a:r>
          </a:p>
        </p:txBody>
      </p:sp>
      <p:sp>
        <p:nvSpPr>
          <p:cNvPr id="13316" name="Rectangle 42"/>
          <p:cNvSpPr>
            <a:spLocks noChangeArrowheads="1"/>
          </p:cNvSpPr>
          <p:nvPr/>
        </p:nvSpPr>
        <p:spPr bwMode="auto">
          <a:xfrm>
            <a:off x="457200" y="1828800"/>
            <a:ext cx="8305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buClr>
                <a:schemeClr val="folHlink"/>
              </a:buClr>
              <a:buFont typeface="Wingdings" pitchFamily="2" charset="2"/>
              <a:buNone/>
            </a:pPr>
            <a:r>
              <a:rPr lang="en-US" sz="4000" b="1"/>
              <a:t>Dấu kết thúc câu lệnh</a:t>
            </a:r>
            <a:r>
              <a:rPr lang="en-US" sz="4000"/>
              <a:t> </a:t>
            </a:r>
            <a:r>
              <a:rPr lang="en-US" sz="4000" b="1"/>
              <a:t> … ;</a:t>
            </a:r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None/>
            </a:pPr>
            <a:endParaRPr lang="en-US" sz="2800" b="1"/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Một câu lệnh trong C được kết thúc bằng dấu chấm phẩy </a:t>
            </a:r>
            <a:r>
              <a:rPr lang="en-US" sz="3200" b="1"/>
              <a:t>;</a:t>
            </a:r>
            <a:r>
              <a:rPr lang="en-US" sz="3200"/>
              <a:t> </a:t>
            </a:r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Trình biên dịch C không hiểu việc xuống dòng, khoảng trắng hay tab</a:t>
            </a:r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Một câu lệnh không kết thúc bằng dấu chấm phẩy sẽ được xem như dòng lệnh lỗi trong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922CCA57-BC83-4793-90DE-7F2C2C672680}" type="slidenum">
              <a:rPr lang="en-US" sz="900"/>
              <a:pPr eaLnBrk="1" hangingPunct="1"/>
              <a:t>12</a:t>
            </a:fld>
            <a:r>
              <a:rPr lang="en-US" sz="900"/>
              <a:t> of 26</a:t>
            </a:r>
          </a:p>
        </p:txBody>
      </p:sp>
      <p:sp>
        <p:nvSpPr>
          <p:cNvPr id="142373" name="Text Box 37"/>
          <p:cNvSpPr txBox="1">
            <a:spLocks noChangeArrowheads="1"/>
          </p:cNvSpPr>
          <p:nvPr/>
        </p:nvSpPr>
        <p:spPr bwMode="auto">
          <a:xfrm>
            <a:off x="1066800" y="533400"/>
            <a:ext cx="7848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Cấu trúc chương trình C (tt.)</a:t>
            </a:r>
          </a:p>
        </p:txBody>
      </p:sp>
      <p:sp>
        <p:nvSpPr>
          <p:cNvPr id="14340" name="Rectangle 39"/>
          <p:cNvSpPr>
            <a:spLocks noChangeArrowheads="1"/>
          </p:cNvSpPr>
          <p:nvPr/>
        </p:nvSpPr>
        <p:spPr bwMode="auto">
          <a:xfrm>
            <a:off x="457200" y="1828800"/>
            <a:ext cx="8305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buClr>
                <a:schemeClr val="folHlink"/>
              </a:buClr>
              <a:buFont typeface="Wingdings" pitchFamily="2" charset="2"/>
              <a:buNone/>
            </a:pPr>
            <a:r>
              <a:rPr lang="en-US" sz="4000" b="1"/>
              <a:t>/*Dòng chú thích*/</a:t>
            </a:r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None/>
            </a:pPr>
            <a:endParaRPr lang="en-US" sz="2800" b="1"/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Những chú thích thường được viết để mô tả công việc của một lệnh đặc biệt, một hàm hay toàn bộ chương trình </a:t>
            </a:r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Trình biên dịch sẽ bỏ qua phần chú thích</a:t>
            </a:r>
          </a:p>
          <a:p>
            <a:pPr marL="342900" indent="-342900" algn="l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3200"/>
              <a:t>Trong trường hợp chú thích nhiều dòng, nó sẽ bắt đầu bằng ký hiệu /* và kết thúc là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FFE21279-B0F0-4D9E-A845-C144F12AC9F2}" type="slidenum">
              <a:rPr lang="en-US" sz="900"/>
              <a:pPr eaLnBrk="1" hangingPunct="1"/>
              <a:t>13</a:t>
            </a:fld>
            <a:r>
              <a:rPr lang="en-US" sz="900"/>
              <a:t> of 26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81000" y="2209800"/>
            <a:ext cx="2057400" cy="2819400"/>
            <a:chOff x="1628" y="1079"/>
            <a:chExt cx="2333" cy="2072"/>
          </a:xfrm>
        </p:grpSpPr>
        <p:sp>
          <p:nvSpPr>
            <p:cNvPr id="15366" name="Freeform 4"/>
            <p:cNvSpPr>
              <a:spLocks/>
            </p:cNvSpPr>
            <p:nvPr/>
          </p:nvSpPr>
          <p:spPr bwMode="auto">
            <a:xfrm>
              <a:off x="1787" y="1315"/>
              <a:ext cx="1653" cy="1765"/>
            </a:xfrm>
            <a:custGeom>
              <a:avLst/>
              <a:gdLst>
                <a:gd name="T0" fmla="*/ 60 w 3306"/>
                <a:gd name="T1" fmla="*/ 0 h 3530"/>
                <a:gd name="T2" fmla="*/ 61 w 3306"/>
                <a:gd name="T3" fmla="*/ 198 h 3530"/>
                <a:gd name="T4" fmla="*/ 7 w 3306"/>
                <a:gd name="T5" fmla="*/ 342 h 3530"/>
                <a:gd name="T6" fmla="*/ 235 w 3306"/>
                <a:gd name="T7" fmla="*/ 527 h 3530"/>
                <a:gd name="T8" fmla="*/ 0 w 3306"/>
                <a:gd name="T9" fmla="*/ 1026 h 3530"/>
                <a:gd name="T10" fmla="*/ 361 w 3306"/>
                <a:gd name="T11" fmla="*/ 1765 h 3530"/>
                <a:gd name="T12" fmla="*/ 1127 w 3306"/>
                <a:gd name="T13" fmla="*/ 1666 h 3530"/>
                <a:gd name="T14" fmla="*/ 1653 w 3306"/>
                <a:gd name="T15" fmla="*/ 1212 h 3530"/>
                <a:gd name="T16" fmla="*/ 1144 w 3306"/>
                <a:gd name="T17" fmla="*/ 143 h 3530"/>
                <a:gd name="T18" fmla="*/ 60 w 3306"/>
                <a:gd name="T19" fmla="*/ 0 h 3530"/>
                <a:gd name="T20" fmla="*/ 60 w 3306"/>
                <a:gd name="T21" fmla="*/ 0 h 35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306" h="3530">
                  <a:moveTo>
                    <a:pt x="119" y="0"/>
                  </a:moveTo>
                  <a:lnTo>
                    <a:pt x="121" y="395"/>
                  </a:lnTo>
                  <a:lnTo>
                    <a:pt x="13" y="683"/>
                  </a:lnTo>
                  <a:lnTo>
                    <a:pt x="469" y="1053"/>
                  </a:lnTo>
                  <a:lnTo>
                    <a:pt x="0" y="2051"/>
                  </a:lnTo>
                  <a:lnTo>
                    <a:pt x="722" y="3530"/>
                  </a:lnTo>
                  <a:lnTo>
                    <a:pt x="2254" y="3332"/>
                  </a:lnTo>
                  <a:lnTo>
                    <a:pt x="3306" y="2424"/>
                  </a:lnTo>
                  <a:lnTo>
                    <a:pt x="2287" y="28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Freeform 5"/>
            <p:cNvSpPr>
              <a:spLocks/>
            </p:cNvSpPr>
            <p:nvPr/>
          </p:nvSpPr>
          <p:spPr bwMode="auto">
            <a:xfrm>
              <a:off x="1730" y="1913"/>
              <a:ext cx="374" cy="630"/>
            </a:xfrm>
            <a:custGeom>
              <a:avLst/>
              <a:gdLst>
                <a:gd name="T0" fmla="*/ 192 w 750"/>
                <a:gd name="T1" fmla="*/ 0 h 1260"/>
                <a:gd name="T2" fmla="*/ 0 w 750"/>
                <a:gd name="T3" fmla="*/ 31 h 1260"/>
                <a:gd name="T4" fmla="*/ 24 w 750"/>
                <a:gd name="T5" fmla="*/ 88 h 1260"/>
                <a:gd name="T6" fmla="*/ 374 w 750"/>
                <a:gd name="T7" fmla="*/ 630 h 1260"/>
                <a:gd name="T8" fmla="*/ 218 w 750"/>
                <a:gd name="T9" fmla="*/ 82 h 1260"/>
                <a:gd name="T10" fmla="*/ 192 w 750"/>
                <a:gd name="T11" fmla="*/ 0 h 1260"/>
                <a:gd name="T12" fmla="*/ 192 w 750"/>
                <a:gd name="T13" fmla="*/ 0 h 12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0" h="1260">
                  <a:moveTo>
                    <a:pt x="386" y="0"/>
                  </a:moveTo>
                  <a:lnTo>
                    <a:pt x="0" y="62"/>
                  </a:lnTo>
                  <a:lnTo>
                    <a:pt x="48" y="175"/>
                  </a:lnTo>
                  <a:lnTo>
                    <a:pt x="750" y="1260"/>
                  </a:lnTo>
                  <a:lnTo>
                    <a:pt x="438" y="16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Freeform 6"/>
            <p:cNvSpPr>
              <a:spLocks/>
            </p:cNvSpPr>
            <p:nvPr/>
          </p:nvSpPr>
          <p:spPr bwMode="auto">
            <a:xfrm>
              <a:off x="1682" y="2223"/>
              <a:ext cx="931" cy="885"/>
            </a:xfrm>
            <a:custGeom>
              <a:avLst/>
              <a:gdLst>
                <a:gd name="T0" fmla="*/ 159 w 1862"/>
                <a:gd name="T1" fmla="*/ 0 h 1770"/>
                <a:gd name="T2" fmla="*/ 0 w 1862"/>
                <a:gd name="T3" fmla="*/ 60 h 1770"/>
                <a:gd name="T4" fmla="*/ 423 w 1862"/>
                <a:gd name="T5" fmla="*/ 885 h 1770"/>
                <a:gd name="T6" fmla="*/ 931 w 1862"/>
                <a:gd name="T7" fmla="*/ 858 h 1770"/>
                <a:gd name="T8" fmla="*/ 463 w 1862"/>
                <a:gd name="T9" fmla="*/ 762 h 1770"/>
                <a:gd name="T10" fmla="*/ 132 w 1862"/>
                <a:gd name="T11" fmla="*/ 101 h 1770"/>
                <a:gd name="T12" fmla="*/ 159 w 1862"/>
                <a:gd name="T13" fmla="*/ 0 h 1770"/>
                <a:gd name="T14" fmla="*/ 159 w 1862"/>
                <a:gd name="T15" fmla="*/ 0 h 17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62" h="1770">
                  <a:moveTo>
                    <a:pt x="318" y="0"/>
                  </a:moveTo>
                  <a:lnTo>
                    <a:pt x="0" y="120"/>
                  </a:lnTo>
                  <a:lnTo>
                    <a:pt x="845" y="1770"/>
                  </a:lnTo>
                  <a:lnTo>
                    <a:pt x="1862" y="1715"/>
                  </a:lnTo>
                  <a:lnTo>
                    <a:pt x="926" y="1523"/>
                  </a:lnTo>
                  <a:lnTo>
                    <a:pt x="263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Freeform 7"/>
            <p:cNvSpPr>
              <a:spLocks/>
            </p:cNvSpPr>
            <p:nvPr/>
          </p:nvSpPr>
          <p:spPr bwMode="auto">
            <a:xfrm>
              <a:off x="1649" y="1097"/>
              <a:ext cx="1090" cy="551"/>
            </a:xfrm>
            <a:custGeom>
              <a:avLst/>
              <a:gdLst>
                <a:gd name="T0" fmla="*/ 942 w 2181"/>
                <a:gd name="T1" fmla="*/ 0 h 1100"/>
                <a:gd name="T2" fmla="*/ 12 w 2181"/>
                <a:gd name="T3" fmla="*/ 177 h 1100"/>
                <a:gd name="T4" fmla="*/ 0 w 2181"/>
                <a:gd name="T5" fmla="*/ 216 h 1100"/>
                <a:gd name="T6" fmla="*/ 894 w 2181"/>
                <a:gd name="T7" fmla="*/ 551 h 1100"/>
                <a:gd name="T8" fmla="*/ 1090 w 2181"/>
                <a:gd name="T9" fmla="*/ 471 h 1100"/>
                <a:gd name="T10" fmla="*/ 543 w 2181"/>
                <a:gd name="T11" fmla="*/ 293 h 1100"/>
                <a:gd name="T12" fmla="*/ 971 w 2181"/>
                <a:gd name="T13" fmla="*/ 49 h 1100"/>
                <a:gd name="T14" fmla="*/ 942 w 2181"/>
                <a:gd name="T15" fmla="*/ 0 h 1100"/>
                <a:gd name="T16" fmla="*/ 942 w 2181"/>
                <a:gd name="T17" fmla="*/ 0 h 1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81" h="1100">
                  <a:moveTo>
                    <a:pt x="1884" y="0"/>
                  </a:moveTo>
                  <a:lnTo>
                    <a:pt x="25" y="353"/>
                  </a:lnTo>
                  <a:lnTo>
                    <a:pt x="0" y="431"/>
                  </a:lnTo>
                  <a:lnTo>
                    <a:pt x="1789" y="1100"/>
                  </a:lnTo>
                  <a:lnTo>
                    <a:pt x="2181" y="941"/>
                  </a:lnTo>
                  <a:lnTo>
                    <a:pt x="1087" y="585"/>
                  </a:lnTo>
                  <a:lnTo>
                    <a:pt x="1943" y="97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F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Freeform 8"/>
            <p:cNvSpPr>
              <a:spLocks/>
            </p:cNvSpPr>
            <p:nvPr/>
          </p:nvSpPr>
          <p:spPr bwMode="auto">
            <a:xfrm>
              <a:off x="1675" y="1567"/>
              <a:ext cx="1162" cy="525"/>
            </a:xfrm>
            <a:custGeom>
              <a:avLst/>
              <a:gdLst>
                <a:gd name="T0" fmla="*/ 155 w 2325"/>
                <a:gd name="T1" fmla="*/ 0 h 1051"/>
                <a:gd name="T2" fmla="*/ 0 w 2325"/>
                <a:gd name="T3" fmla="*/ 64 h 1051"/>
                <a:gd name="T4" fmla="*/ 0 w 2325"/>
                <a:gd name="T5" fmla="*/ 110 h 1051"/>
                <a:gd name="T6" fmla="*/ 869 w 2325"/>
                <a:gd name="T7" fmla="*/ 525 h 1051"/>
                <a:gd name="T8" fmla="*/ 1145 w 2325"/>
                <a:gd name="T9" fmla="*/ 442 h 1051"/>
                <a:gd name="T10" fmla="*/ 1162 w 2325"/>
                <a:gd name="T11" fmla="*/ 367 h 1051"/>
                <a:gd name="T12" fmla="*/ 1013 w 2325"/>
                <a:gd name="T13" fmla="*/ 354 h 1051"/>
                <a:gd name="T14" fmla="*/ 865 w 2325"/>
                <a:gd name="T15" fmla="*/ 409 h 1051"/>
                <a:gd name="T16" fmla="*/ 133 w 2325"/>
                <a:gd name="T17" fmla="*/ 82 h 1051"/>
                <a:gd name="T18" fmla="*/ 155 w 2325"/>
                <a:gd name="T19" fmla="*/ 0 h 1051"/>
                <a:gd name="T20" fmla="*/ 155 w 2325"/>
                <a:gd name="T21" fmla="*/ 0 h 10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25" h="1051">
                  <a:moveTo>
                    <a:pt x="310" y="0"/>
                  </a:moveTo>
                  <a:lnTo>
                    <a:pt x="0" y="129"/>
                  </a:lnTo>
                  <a:lnTo>
                    <a:pt x="0" y="220"/>
                  </a:lnTo>
                  <a:lnTo>
                    <a:pt x="1738" y="1051"/>
                  </a:lnTo>
                  <a:lnTo>
                    <a:pt x="2291" y="884"/>
                  </a:lnTo>
                  <a:lnTo>
                    <a:pt x="2325" y="734"/>
                  </a:lnTo>
                  <a:lnTo>
                    <a:pt x="2027" y="709"/>
                  </a:lnTo>
                  <a:lnTo>
                    <a:pt x="1730" y="819"/>
                  </a:lnTo>
                  <a:lnTo>
                    <a:pt x="266" y="16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Freeform 9"/>
            <p:cNvSpPr>
              <a:spLocks/>
            </p:cNvSpPr>
            <p:nvPr/>
          </p:nvSpPr>
          <p:spPr bwMode="auto">
            <a:xfrm>
              <a:off x="1880" y="1816"/>
              <a:ext cx="875" cy="696"/>
            </a:xfrm>
            <a:custGeom>
              <a:avLst/>
              <a:gdLst>
                <a:gd name="T0" fmla="*/ 3 w 1751"/>
                <a:gd name="T1" fmla="*/ 38 h 1391"/>
                <a:gd name="T2" fmla="*/ 0 w 1751"/>
                <a:gd name="T3" fmla="*/ 116 h 1391"/>
                <a:gd name="T4" fmla="*/ 6 w 1751"/>
                <a:gd name="T5" fmla="*/ 203 h 1391"/>
                <a:gd name="T6" fmla="*/ 50 w 1751"/>
                <a:gd name="T7" fmla="*/ 247 h 1391"/>
                <a:gd name="T8" fmla="*/ 145 w 1751"/>
                <a:gd name="T9" fmla="*/ 270 h 1391"/>
                <a:gd name="T10" fmla="*/ 518 w 1751"/>
                <a:gd name="T11" fmla="*/ 544 h 1391"/>
                <a:gd name="T12" fmla="*/ 682 w 1751"/>
                <a:gd name="T13" fmla="*/ 670 h 1391"/>
                <a:gd name="T14" fmla="*/ 801 w 1751"/>
                <a:gd name="T15" fmla="*/ 696 h 1391"/>
                <a:gd name="T16" fmla="*/ 785 w 1751"/>
                <a:gd name="T17" fmla="*/ 538 h 1391"/>
                <a:gd name="T18" fmla="*/ 875 w 1751"/>
                <a:gd name="T19" fmla="*/ 300 h 1391"/>
                <a:gd name="T20" fmla="*/ 692 w 1751"/>
                <a:gd name="T21" fmla="*/ 290 h 1391"/>
                <a:gd name="T22" fmla="*/ 32 w 1751"/>
                <a:gd name="T23" fmla="*/ 0 h 1391"/>
                <a:gd name="T24" fmla="*/ 3 w 1751"/>
                <a:gd name="T25" fmla="*/ 38 h 1391"/>
                <a:gd name="T26" fmla="*/ 3 w 1751"/>
                <a:gd name="T27" fmla="*/ 38 h 13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51" h="1391">
                  <a:moveTo>
                    <a:pt x="7" y="76"/>
                  </a:moveTo>
                  <a:lnTo>
                    <a:pt x="0" y="232"/>
                  </a:lnTo>
                  <a:lnTo>
                    <a:pt x="13" y="405"/>
                  </a:lnTo>
                  <a:lnTo>
                    <a:pt x="101" y="494"/>
                  </a:lnTo>
                  <a:lnTo>
                    <a:pt x="291" y="540"/>
                  </a:lnTo>
                  <a:lnTo>
                    <a:pt x="1036" y="1087"/>
                  </a:lnTo>
                  <a:lnTo>
                    <a:pt x="1365" y="1340"/>
                  </a:lnTo>
                  <a:lnTo>
                    <a:pt x="1603" y="1391"/>
                  </a:lnTo>
                  <a:lnTo>
                    <a:pt x="1570" y="1076"/>
                  </a:lnTo>
                  <a:lnTo>
                    <a:pt x="1751" y="599"/>
                  </a:lnTo>
                  <a:lnTo>
                    <a:pt x="1384" y="580"/>
                  </a:lnTo>
                  <a:lnTo>
                    <a:pt x="64" y="0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rgbClr val="F7A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Freeform 10"/>
            <p:cNvSpPr>
              <a:spLocks/>
            </p:cNvSpPr>
            <p:nvPr/>
          </p:nvSpPr>
          <p:spPr bwMode="auto">
            <a:xfrm>
              <a:off x="2413" y="1223"/>
              <a:ext cx="1060" cy="251"/>
            </a:xfrm>
            <a:custGeom>
              <a:avLst/>
              <a:gdLst>
                <a:gd name="T0" fmla="*/ 0 w 2120"/>
                <a:gd name="T1" fmla="*/ 188 h 502"/>
                <a:gd name="T2" fmla="*/ 35 w 2120"/>
                <a:gd name="T3" fmla="*/ 176 h 502"/>
                <a:gd name="T4" fmla="*/ 123 w 2120"/>
                <a:gd name="T5" fmla="*/ 153 h 502"/>
                <a:gd name="T6" fmla="*/ 181 w 2120"/>
                <a:gd name="T7" fmla="*/ 139 h 502"/>
                <a:gd name="T8" fmla="*/ 247 w 2120"/>
                <a:gd name="T9" fmla="*/ 123 h 502"/>
                <a:gd name="T10" fmla="*/ 316 w 2120"/>
                <a:gd name="T11" fmla="*/ 107 h 502"/>
                <a:gd name="T12" fmla="*/ 388 w 2120"/>
                <a:gd name="T13" fmla="*/ 89 h 502"/>
                <a:gd name="T14" fmla="*/ 461 w 2120"/>
                <a:gd name="T15" fmla="*/ 72 h 502"/>
                <a:gd name="T16" fmla="*/ 530 w 2120"/>
                <a:gd name="T17" fmla="*/ 56 h 502"/>
                <a:gd name="T18" fmla="*/ 596 w 2120"/>
                <a:gd name="T19" fmla="*/ 41 h 502"/>
                <a:gd name="T20" fmla="*/ 654 w 2120"/>
                <a:gd name="T21" fmla="*/ 28 h 502"/>
                <a:gd name="T22" fmla="*/ 741 w 2120"/>
                <a:gd name="T23" fmla="*/ 8 h 502"/>
                <a:gd name="T24" fmla="*/ 774 w 2120"/>
                <a:gd name="T25" fmla="*/ 0 h 502"/>
                <a:gd name="T26" fmla="*/ 1060 w 2120"/>
                <a:gd name="T27" fmla="*/ 49 h 502"/>
                <a:gd name="T28" fmla="*/ 102 w 2120"/>
                <a:gd name="T29" fmla="*/ 251 h 502"/>
                <a:gd name="T30" fmla="*/ 0 w 2120"/>
                <a:gd name="T31" fmla="*/ 188 h 502"/>
                <a:gd name="T32" fmla="*/ 0 w 2120"/>
                <a:gd name="T33" fmla="*/ 188 h 5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0" h="502">
                  <a:moveTo>
                    <a:pt x="0" y="376"/>
                  </a:moveTo>
                  <a:lnTo>
                    <a:pt x="69" y="351"/>
                  </a:lnTo>
                  <a:lnTo>
                    <a:pt x="246" y="306"/>
                  </a:lnTo>
                  <a:lnTo>
                    <a:pt x="362" y="277"/>
                  </a:lnTo>
                  <a:lnTo>
                    <a:pt x="493" y="245"/>
                  </a:lnTo>
                  <a:lnTo>
                    <a:pt x="632" y="213"/>
                  </a:lnTo>
                  <a:lnTo>
                    <a:pt x="776" y="178"/>
                  </a:lnTo>
                  <a:lnTo>
                    <a:pt x="921" y="144"/>
                  </a:lnTo>
                  <a:lnTo>
                    <a:pt x="1059" y="112"/>
                  </a:lnTo>
                  <a:lnTo>
                    <a:pt x="1191" y="81"/>
                  </a:lnTo>
                  <a:lnTo>
                    <a:pt x="1307" y="55"/>
                  </a:lnTo>
                  <a:lnTo>
                    <a:pt x="1482" y="15"/>
                  </a:lnTo>
                  <a:lnTo>
                    <a:pt x="1548" y="0"/>
                  </a:lnTo>
                  <a:lnTo>
                    <a:pt x="2120" y="97"/>
                  </a:lnTo>
                  <a:lnTo>
                    <a:pt x="204" y="502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Freeform 11"/>
            <p:cNvSpPr>
              <a:spLocks/>
            </p:cNvSpPr>
            <p:nvPr/>
          </p:nvSpPr>
          <p:spPr bwMode="auto">
            <a:xfrm>
              <a:off x="2398" y="2134"/>
              <a:ext cx="167" cy="268"/>
            </a:xfrm>
            <a:custGeom>
              <a:avLst/>
              <a:gdLst>
                <a:gd name="T0" fmla="*/ 48 w 335"/>
                <a:gd name="T1" fmla="*/ 0 h 536"/>
                <a:gd name="T2" fmla="*/ 167 w 335"/>
                <a:gd name="T3" fmla="*/ 13 h 536"/>
                <a:gd name="T4" fmla="*/ 87 w 335"/>
                <a:gd name="T5" fmla="*/ 155 h 536"/>
                <a:gd name="T6" fmla="*/ 71 w 335"/>
                <a:gd name="T7" fmla="*/ 268 h 536"/>
                <a:gd name="T8" fmla="*/ 0 w 335"/>
                <a:gd name="T9" fmla="*/ 225 h 536"/>
                <a:gd name="T10" fmla="*/ 16 w 335"/>
                <a:gd name="T11" fmla="*/ 51 h 536"/>
                <a:gd name="T12" fmla="*/ 48 w 335"/>
                <a:gd name="T13" fmla="*/ 0 h 536"/>
                <a:gd name="T14" fmla="*/ 48 w 335"/>
                <a:gd name="T15" fmla="*/ 0 h 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35" h="536">
                  <a:moveTo>
                    <a:pt x="97" y="0"/>
                  </a:moveTo>
                  <a:lnTo>
                    <a:pt x="335" y="26"/>
                  </a:lnTo>
                  <a:lnTo>
                    <a:pt x="175" y="309"/>
                  </a:lnTo>
                  <a:lnTo>
                    <a:pt x="143" y="536"/>
                  </a:lnTo>
                  <a:lnTo>
                    <a:pt x="0" y="450"/>
                  </a:lnTo>
                  <a:lnTo>
                    <a:pt x="32" y="10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Freeform 12"/>
            <p:cNvSpPr>
              <a:spLocks/>
            </p:cNvSpPr>
            <p:nvPr/>
          </p:nvSpPr>
          <p:spPr bwMode="auto">
            <a:xfrm>
              <a:off x="2276" y="2401"/>
              <a:ext cx="273" cy="159"/>
            </a:xfrm>
            <a:custGeom>
              <a:avLst/>
              <a:gdLst>
                <a:gd name="T0" fmla="*/ 0 w 545"/>
                <a:gd name="T1" fmla="*/ 11 h 317"/>
                <a:gd name="T2" fmla="*/ 112 w 545"/>
                <a:gd name="T3" fmla="*/ 0 h 317"/>
                <a:gd name="T4" fmla="*/ 273 w 545"/>
                <a:gd name="T5" fmla="*/ 129 h 317"/>
                <a:gd name="T6" fmla="*/ 29 w 545"/>
                <a:gd name="T7" fmla="*/ 159 h 317"/>
                <a:gd name="T8" fmla="*/ 0 w 545"/>
                <a:gd name="T9" fmla="*/ 11 h 317"/>
                <a:gd name="T10" fmla="*/ 0 w 545"/>
                <a:gd name="T11" fmla="*/ 11 h 3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5" h="317">
                  <a:moveTo>
                    <a:pt x="0" y="21"/>
                  </a:moveTo>
                  <a:lnTo>
                    <a:pt x="224" y="0"/>
                  </a:lnTo>
                  <a:lnTo>
                    <a:pt x="545" y="258"/>
                  </a:lnTo>
                  <a:lnTo>
                    <a:pt x="57" y="317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Freeform 13"/>
            <p:cNvSpPr>
              <a:spLocks/>
            </p:cNvSpPr>
            <p:nvPr/>
          </p:nvSpPr>
          <p:spPr bwMode="auto">
            <a:xfrm>
              <a:off x="2202" y="2575"/>
              <a:ext cx="1532" cy="484"/>
            </a:xfrm>
            <a:custGeom>
              <a:avLst/>
              <a:gdLst>
                <a:gd name="T0" fmla="*/ 100 w 3063"/>
                <a:gd name="T1" fmla="*/ 194 h 967"/>
                <a:gd name="T2" fmla="*/ 84 w 3063"/>
                <a:gd name="T3" fmla="*/ 290 h 967"/>
                <a:gd name="T4" fmla="*/ 0 w 3063"/>
                <a:gd name="T5" fmla="*/ 387 h 967"/>
                <a:gd name="T6" fmla="*/ 364 w 3063"/>
                <a:gd name="T7" fmla="*/ 484 h 967"/>
                <a:gd name="T8" fmla="*/ 1085 w 3063"/>
                <a:gd name="T9" fmla="*/ 416 h 967"/>
                <a:gd name="T10" fmla="*/ 1136 w 3063"/>
                <a:gd name="T11" fmla="*/ 396 h 967"/>
                <a:gd name="T12" fmla="*/ 1232 w 3063"/>
                <a:gd name="T13" fmla="*/ 416 h 967"/>
                <a:gd name="T14" fmla="*/ 1316 w 3063"/>
                <a:gd name="T15" fmla="*/ 406 h 967"/>
                <a:gd name="T16" fmla="*/ 1409 w 3063"/>
                <a:gd name="T17" fmla="*/ 391 h 967"/>
                <a:gd name="T18" fmla="*/ 1431 w 3063"/>
                <a:gd name="T19" fmla="*/ 374 h 967"/>
                <a:gd name="T20" fmla="*/ 1466 w 3063"/>
                <a:gd name="T21" fmla="*/ 344 h 967"/>
                <a:gd name="T22" fmla="*/ 1499 w 3063"/>
                <a:gd name="T23" fmla="*/ 316 h 967"/>
                <a:gd name="T24" fmla="*/ 1513 w 3063"/>
                <a:gd name="T25" fmla="*/ 303 h 967"/>
                <a:gd name="T26" fmla="*/ 1532 w 3063"/>
                <a:gd name="T27" fmla="*/ 120 h 967"/>
                <a:gd name="T28" fmla="*/ 1429 w 3063"/>
                <a:gd name="T29" fmla="*/ 0 h 967"/>
                <a:gd name="T30" fmla="*/ 927 w 3063"/>
                <a:gd name="T31" fmla="*/ 90 h 967"/>
                <a:gd name="T32" fmla="*/ 100 w 3063"/>
                <a:gd name="T33" fmla="*/ 194 h 967"/>
                <a:gd name="T34" fmla="*/ 100 w 3063"/>
                <a:gd name="T35" fmla="*/ 194 h 9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63" h="967">
                  <a:moveTo>
                    <a:pt x="200" y="387"/>
                  </a:moveTo>
                  <a:lnTo>
                    <a:pt x="168" y="579"/>
                  </a:lnTo>
                  <a:lnTo>
                    <a:pt x="0" y="773"/>
                  </a:lnTo>
                  <a:lnTo>
                    <a:pt x="727" y="967"/>
                  </a:lnTo>
                  <a:lnTo>
                    <a:pt x="2170" y="832"/>
                  </a:lnTo>
                  <a:lnTo>
                    <a:pt x="2272" y="792"/>
                  </a:lnTo>
                  <a:lnTo>
                    <a:pt x="2464" y="832"/>
                  </a:lnTo>
                  <a:lnTo>
                    <a:pt x="2632" y="811"/>
                  </a:lnTo>
                  <a:lnTo>
                    <a:pt x="2818" y="781"/>
                  </a:lnTo>
                  <a:lnTo>
                    <a:pt x="2862" y="747"/>
                  </a:lnTo>
                  <a:lnTo>
                    <a:pt x="2932" y="688"/>
                  </a:lnTo>
                  <a:lnTo>
                    <a:pt x="2997" y="631"/>
                  </a:lnTo>
                  <a:lnTo>
                    <a:pt x="3025" y="606"/>
                  </a:lnTo>
                  <a:lnTo>
                    <a:pt x="3063" y="239"/>
                  </a:lnTo>
                  <a:lnTo>
                    <a:pt x="2858" y="0"/>
                  </a:lnTo>
                  <a:lnTo>
                    <a:pt x="1854" y="180"/>
                  </a:lnTo>
                  <a:lnTo>
                    <a:pt x="200" y="387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Freeform 14"/>
            <p:cNvSpPr>
              <a:spLocks/>
            </p:cNvSpPr>
            <p:nvPr/>
          </p:nvSpPr>
          <p:spPr bwMode="auto">
            <a:xfrm>
              <a:off x="1784" y="1958"/>
              <a:ext cx="1972" cy="1113"/>
            </a:xfrm>
            <a:custGeom>
              <a:avLst/>
              <a:gdLst>
                <a:gd name="T0" fmla="*/ 9 w 3945"/>
                <a:gd name="T1" fmla="*/ 19 h 2228"/>
                <a:gd name="T2" fmla="*/ 86 w 3945"/>
                <a:gd name="T3" fmla="*/ 0 h 2228"/>
                <a:gd name="T4" fmla="*/ 132 w 3945"/>
                <a:gd name="T5" fmla="*/ 119 h 2228"/>
                <a:gd name="T6" fmla="*/ 196 w 3945"/>
                <a:gd name="T7" fmla="*/ 137 h 2228"/>
                <a:gd name="T8" fmla="*/ 566 w 3945"/>
                <a:gd name="T9" fmla="*/ 406 h 2228"/>
                <a:gd name="T10" fmla="*/ 430 w 3945"/>
                <a:gd name="T11" fmla="*/ 438 h 2228"/>
                <a:gd name="T12" fmla="*/ 521 w 3945"/>
                <a:gd name="T13" fmla="*/ 602 h 2228"/>
                <a:gd name="T14" fmla="*/ 827 w 3945"/>
                <a:gd name="T15" fmla="*/ 570 h 2228"/>
                <a:gd name="T16" fmla="*/ 1026 w 3945"/>
                <a:gd name="T17" fmla="*/ 630 h 2228"/>
                <a:gd name="T18" fmla="*/ 1580 w 3945"/>
                <a:gd name="T19" fmla="*/ 454 h 2228"/>
                <a:gd name="T20" fmla="*/ 1856 w 3945"/>
                <a:gd name="T21" fmla="*/ 470 h 2228"/>
                <a:gd name="T22" fmla="*/ 1972 w 3945"/>
                <a:gd name="T23" fmla="*/ 624 h 2228"/>
                <a:gd name="T24" fmla="*/ 1941 w 3945"/>
                <a:gd name="T25" fmla="*/ 918 h 2228"/>
                <a:gd name="T26" fmla="*/ 1840 w 3945"/>
                <a:gd name="T27" fmla="*/ 1001 h 2228"/>
                <a:gd name="T28" fmla="*/ 1634 w 3945"/>
                <a:gd name="T29" fmla="*/ 1039 h 2228"/>
                <a:gd name="T30" fmla="*/ 1538 w 3945"/>
                <a:gd name="T31" fmla="*/ 1017 h 2228"/>
                <a:gd name="T32" fmla="*/ 1461 w 3945"/>
                <a:gd name="T33" fmla="*/ 1043 h 2228"/>
                <a:gd name="T34" fmla="*/ 717 w 3945"/>
                <a:gd name="T35" fmla="*/ 1113 h 2228"/>
                <a:gd name="T36" fmla="*/ 361 w 3945"/>
                <a:gd name="T37" fmla="*/ 1026 h 2228"/>
                <a:gd name="T38" fmla="*/ 620 w 3945"/>
                <a:gd name="T39" fmla="*/ 988 h 2228"/>
                <a:gd name="T40" fmla="*/ 1644 w 3945"/>
                <a:gd name="T41" fmla="*/ 907 h 2228"/>
                <a:gd name="T42" fmla="*/ 1808 w 3945"/>
                <a:gd name="T43" fmla="*/ 897 h 2228"/>
                <a:gd name="T44" fmla="*/ 1872 w 3945"/>
                <a:gd name="T45" fmla="*/ 746 h 2228"/>
                <a:gd name="T46" fmla="*/ 1862 w 3945"/>
                <a:gd name="T47" fmla="*/ 729 h 2228"/>
                <a:gd name="T48" fmla="*/ 1838 w 3945"/>
                <a:gd name="T49" fmla="*/ 691 h 2228"/>
                <a:gd name="T50" fmla="*/ 1825 w 3945"/>
                <a:gd name="T51" fmla="*/ 670 h 2228"/>
                <a:gd name="T52" fmla="*/ 1813 w 3945"/>
                <a:gd name="T53" fmla="*/ 651 h 2228"/>
                <a:gd name="T54" fmla="*/ 1795 w 3945"/>
                <a:gd name="T55" fmla="*/ 630 h 2228"/>
                <a:gd name="T56" fmla="*/ 1633 w 3945"/>
                <a:gd name="T57" fmla="*/ 647 h 2228"/>
                <a:gd name="T58" fmla="*/ 1527 w 3945"/>
                <a:gd name="T59" fmla="*/ 662 h 2228"/>
                <a:gd name="T60" fmla="*/ 1480 w 3945"/>
                <a:gd name="T61" fmla="*/ 669 h 2228"/>
                <a:gd name="T62" fmla="*/ 504 w 3945"/>
                <a:gd name="T63" fmla="*/ 781 h 2228"/>
                <a:gd name="T64" fmla="*/ 452 w 3945"/>
                <a:gd name="T65" fmla="*/ 796 h 2228"/>
                <a:gd name="T66" fmla="*/ 0 w 3945"/>
                <a:gd name="T67" fmla="*/ 77 h 2228"/>
                <a:gd name="T68" fmla="*/ 295 w 3945"/>
                <a:gd name="T69" fmla="*/ 457 h 2228"/>
                <a:gd name="T70" fmla="*/ 9 w 3945"/>
                <a:gd name="T71" fmla="*/ 19 h 2228"/>
                <a:gd name="T72" fmla="*/ 9 w 3945"/>
                <a:gd name="T73" fmla="*/ 19 h 22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945" h="2228">
                  <a:moveTo>
                    <a:pt x="19" y="38"/>
                  </a:moveTo>
                  <a:lnTo>
                    <a:pt x="173" y="0"/>
                  </a:lnTo>
                  <a:lnTo>
                    <a:pt x="264" y="238"/>
                  </a:lnTo>
                  <a:lnTo>
                    <a:pt x="393" y="274"/>
                  </a:lnTo>
                  <a:lnTo>
                    <a:pt x="1133" y="812"/>
                  </a:lnTo>
                  <a:lnTo>
                    <a:pt x="861" y="876"/>
                  </a:lnTo>
                  <a:lnTo>
                    <a:pt x="1042" y="1205"/>
                  </a:lnTo>
                  <a:lnTo>
                    <a:pt x="1654" y="1141"/>
                  </a:lnTo>
                  <a:lnTo>
                    <a:pt x="2053" y="1262"/>
                  </a:lnTo>
                  <a:lnTo>
                    <a:pt x="3160" y="909"/>
                  </a:lnTo>
                  <a:lnTo>
                    <a:pt x="3713" y="941"/>
                  </a:lnTo>
                  <a:lnTo>
                    <a:pt x="3945" y="1249"/>
                  </a:lnTo>
                  <a:lnTo>
                    <a:pt x="3882" y="1838"/>
                  </a:lnTo>
                  <a:lnTo>
                    <a:pt x="3681" y="2004"/>
                  </a:lnTo>
                  <a:lnTo>
                    <a:pt x="3268" y="2080"/>
                  </a:lnTo>
                  <a:lnTo>
                    <a:pt x="3076" y="2036"/>
                  </a:lnTo>
                  <a:lnTo>
                    <a:pt x="2922" y="2087"/>
                  </a:lnTo>
                  <a:lnTo>
                    <a:pt x="1435" y="2228"/>
                  </a:lnTo>
                  <a:lnTo>
                    <a:pt x="722" y="2053"/>
                  </a:lnTo>
                  <a:lnTo>
                    <a:pt x="1241" y="1977"/>
                  </a:lnTo>
                  <a:lnTo>
                    <a:pt x="3289" y="1815"/>
                  </a:lnTo>
                  <a:lnTo>
                    <a:pt x="3616" y="1796"/>
                  </a:lnTo>
                  <a:lnTo>
                    <a:pt x="3745" y="1494"/>
                  </a:lnTo>
                  <a:lnTo>
                    <a:pt x="3724" y="1460"/>
                  </a:lnTo>
                  <a:lnTo>
                    <a:pt x="3677" y="1384"/>
                  </a:lnTo>
                  <a:lnTo>
                    <a:pt x="3650" y="1342"/>
                  </a:lnTo>
                  <a:lnTo>
                    <a:pt x="3626" y="1304"/>
                  </a:lnTo>
                  <a:lnTo>
                    <a:pt x="3591" y="1262"/>
                  </a:lnTo>
                  <a:lnTo>
                    <a:pt x="3266" y="1296"/>
                  </a:lnTo>
                  <a:lnTo>
                    <a:pt x="3055" y="1325"/>
                  </a:lnTo>
                  <a:lnTo>
                    <a:pt x="2960" y="1340"/>
                  </a:lnTo>
                  <a:lnTo>
                    <a:pt x="1009" y="1564"/>
                  </a:lnTo>
                  <a:lnTo>
                    <a:pt x="905" y="1593"/>
                  </a:lnTo>
                  <a:lnTo>
                    <a:pt x="0" y="154"/>
                  </a:lnTo>
                  <a:lnTo>
                    <a:pt x="591" y="914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Freeform 15"/>
            <p:cNvSpPr>
              <a:spLocks/>
            </p:cNvSpPr>
            <p:nvPr/>
          </p:nvSpPr>
          <p:spPr bwMode="auto">
            <a:xfrm>
              <a:off x="3135" y="2393"/>
              <a:ext cx="382" cy="115"/>
            </a:xfrm>
            <a:custGeom>
              <a:avLst/>
              <a:gdLst>
                <a:gd name="T0" fmla="*/ 0 w 764"/>
                <a:gd name="T1" fmla="*/ 115 h 230"/>
                <a:gd name="T2" fmla="*/ 273 w 764"/>
                <a:gd name="T3" fmla="*/ 104 h 230"/>
                <a:gd name="T4" fmla="*/ 382 w 764"/>
                <a:gd name="T5" fmla="*/ 91 h 230"/>
                <a:gd name="T6" fmla="*/ 335 w 764"/>
                <a:gd name="T7" fmla="*/ 44 h 230"/>
                <a:gd name="T8" fmla="*/ 352 w 764"/>
                <a:gd name="T9" fmla="*/ 0 h 230"/>
                <a:gd name="T10" fmla="*/ 245 w 764"/>
                <a:gd name="T11" fmla="*/ 19 h 230"/>
                <a:gd name="T12" fmla="*/ 100 w 764"/>
                <a:gd name="T13" fmla="*/ 80 h 230"/>
                <a:gd name="T14" fmla="*/ 0 w 764"/>
                <a:gd name="T15" fmla="*/ 115 h 230"/>
                <a:gd name="T16" fmla="*/ 0 w 764"/>
                <a:gd name="T17" fmla="*/ 115 h 2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64" h="230">
                  <a:moveTo>
                    <a:pt x="0" y="230"/>
                  </a:moveTo>
                  <a:lnTo>
                    <a:pt x="545" y="207"/>
                  </a:lnTo>
                  <a:lnTo>
                    <a:pt x="764" y="182"/>
                  </a:lnTo>
                  <a:lnTo>
                    <a:pt x="669" y="87"/>
                  </a:lnTo>
                  <a:lnTo>
                    <a:pt x="703" y="0"/>
                  </a:lnTo>
                  <a:lnTo>
                    <a:pt x="490" y="38"/>
                  </a:lnTo>
                  <a:lnTo>
                    <a:pt x="199" y="15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948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Freeform 16"/>
            <p:cNvSpPr>
              <a:spLocks/>
            </p:cNvSpPr>
            <p:nvPr/>
          </p:nvSpPr>
          <p:spPr bwMode="auto">
            <a:xfrm>
              <a:off x="2376" y="2095"/>
              <a:ext cx="170" cy="307"/>
            </a:xfrm>
            <a:custGeom>
              <a:avLst/>
              <a:gdLst>
                <a:gd name="T0" fmla="*/ 6 w 341"/>
                <a:gd name="T1" fmla="*/ 271 h 614"/>
                <a:gd name="T2" fmla="*/ 0 w 341"/>
                <a:gd name="T3" fmla="*/ 171 h 614"/>
                <a:gd name="T4" fmla="*/ 38 w 341"/>
                <a:gd name="T5" fmla="*/ 62 h 614"/>
                <a:gd name="T6" fmla="*/ 70 w 341"/>
                <a:gd name="T7" fmla="*/ 0 h 614"/>
                <a:gd name="T8" fmla="*/ 170 w 341"/>
                <a:gd name="T9" fmla="*/ 52 h 614"/>
                <a:gd name="T10" fmla="*/ 138 w 341"/>
                <a:gd name="T11" fmla="*/ 69 h 614"/>
                <a:gd name="T12" fmla="*/ 77 w 341"/>
                <a:gd name="T13" fmla="*/ 85 h 614"/>
                <a:gd name="T14" fmla="*/ 47 w 341"/>
                <a:gd name="T15" fmla="*/ 158 h 614"/>
                <a:gd name="T16" fmla="*/ 47 w 341"/>
                <a:gd name="T17" fmla="*/ 236 h 614"/>
                <a:gd name="T18" fmla="*/ 93 w 341"/>
                <a:gd name="T19" fmla="*/ 307 h 614"/>
                <a:gd name="T20" fmla="*/ 6 w 341"/>
                <a:gd name="T21" fmla="*/ 271 h 614"/>
                <a:gd name="T22" fmla="*/ 6 w 341"/>
                <a:gd name="T23" fmla="*/ 271 h 6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1" h="614">
                  <a:moveTo>
                    <a:pt x="12" y="541"/>
                  </a:moveTo>
                  <a:lnTo>
                    <a:pt x="0" y="342"/>
                  </a:lnTo>
                  <a:lnTo>
                    <a:pt x="76" y="123"/>
                  </a:lnTo>
                  <a:lnTo>
                    <a:pt x="141" y="0"/>
                  </a:lnTo>
                  <a:lnTo>
                    <a:pt x="341" y="104"/>
                  </a:lnTo>
                  <a:lnTo>
                    <a:pt x="276" y="137"/>
                  </a:lnTo>
                  <a:lnTo>
                    <a:pt x="154" y="169"/>
                  </a:lnTo>
                  <a:lnTo>
                    <a:pt x="95" y="315"/>
                  </a:lnTo>
                  <a:lnTo>
                    <a:pt x="95" y="471"/>
                  </a:lnTo>
                  <a:lnTo>
                    <a:pt x="187" y="614"/>
                  </a:lnTo>
                  <a:lnTo>
                    <a:pt x="12" y="541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Freeform 17"/>
            <p:cNvSpPr>
              <a:spLocks/>
            </p:cNvSpPr>
            <p:nvPr/>
          </p:nvSpPr>
          <p:spPr bwMode="auto">
            <a:xfrm>
              <a:off x="2408" y="1210"/>
              <a:ext cx="891" cy="319"/>
            </a:xfrm>
            <a:custGeom>
              <a:avLst/>
              <a:gdLst>
                <a:gd name="T0" fmla="*/ 0 w 1783"/>
                <a:gd name="T1" fmla="*/ 191 h 639"/>
                <a:gd name="T2" fmla="*/ 715 w 1783"/>
                <a:gd name="T3" fmla="*/ 0 h 639"/>
                <a:gd name="T4" fmla="*/ 808 w 1783"/>
                <a:gd name="T5" fmla="*/ 20 h 639"/>
                <a:gd name="T6" fmla="*/ 173 w 1783"/>
                <a:gd name="T7" fmla="*/ 198 h 639"/>
                <a:gd name="T8" fmla="*/ 891 w 1783"/>
                <a:gd name="T9" fmla="*/ 78 h 639"/>
                <a:gd name="T10" fmla="*/ 187 w 1783"/>
                <a:gd name="T11" fmla="*/ 319 h 639"/>
                <a:gd name="T12" fmla="*/ 0 w 1783"/>
                <a:gd name="T13" fmla="*/ 191 h 639"/>
                <a:gd name="T14" fmla="*/ 0 w 1783"/>
                <a:gd name="T15" fmla="*/ 191 h 6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83" h="639">
                  <a:moveTo>
                    <a:pt x="0" y="382"/>
                  </a:moveTo>
                  <a:lnTo>
                    <a:pt x="1430" y="0"/>
                  </a:lnTo>
                  <a:lnTo>
                    <a:pt x="1616" y="40"/>
                  </a:lnTo>
                  <a:lnTo>
                    <a:pt x="346" y="397"/>
                  </a:lnTo>
                  <a:lnTo>
                    <a:pt x="1783" y="156"/>
                  </a:lnTo>
                  <a:lnTo>
                    <a:pt x="375" y="639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Freeform 18"/>
            <p:cNvSpPr>
              <a:spLocks/>
            </p:cNvSpPr>
            <p:nvPr/>
          </p:nvSpPr>
          <p:spPr bwMode="auto">
            <a:xfrm>
              <a:off x="2215" y="2367"/>
              <a:ext cx="383" cy="193"/>
            </a:xfrm>
            <a:custGeom>
              <a:avLst/>
              <a:gdLst>
                <a:gd name="T0" fmla="*/ 0 w 766"/>
                <a:gd name="T1" fmla="*/ 29 h 386"/>
                <a:gd name="T2" fmla="*/ 121 w 766"/>
                <a:gd name="T3" fmla="*/ 0 h 386"/>
                <a:gd name="T4" fmla="*/ 276 w 766"/>
                <a:gd name="T5" fmla="*/ 85 h 386"/>
                <a:gd name="T6" fmla="*/ 383 w 766"/>
                <a:gd name="T7" fmla="*/ 162 h 386"/>
                <a:gd name="T8" fmla="*/ 316 w 766"/>
                <a:gd name="T9" fmla="*/ 173 h 386"/>
                <a:gd name="T10" fmla="*/ 242 w 766"/>
                <a:gd name="T11" fmla="*/ 125 h 386"/>
                <a:gd name="T12" fmla="*/ 188 w 766"/>
                <a:gd name="T13" fmla="*/ 71 h 386"/>
                <a:gd name="T14" fmla="*/ 100 w 766"/>
                <a:gd name="T15" fmla="*/ 61 h 386"/>
                <a:gd name="T16" fmla="*/ 91 w 766"/>
                <a:gd name="T17" fmla="*/ 193 h 386"/>
                <a:gd name="T18" fmla="*/ 0 w 766"/>
                <a:gd name="T19" fmla="*/ 29 h 386"/>
                <a:gd name="T20" fmla="*/ 0 w 766"/>
                <a:gd name="T21" fmla="*/ 29 h 3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6" h="386">
                  <a:moveTo>
                    <a:pt x="0" y="57"/>
                  </a:moveTo>
                  <a:lnTo>
                    <a:pt x="242" y="0"/>
                  </a:lnTo>
                  <a:lnTo>
                    <a:pt x="551" y="170"/>
                  </a:lnTo>
                  <a:lnTo>
                    <a:pt x="766" y="323"/>
                  </a:lnTo>
                  <a:lnTo>
                    <a:pt x="631" y="346"/>
                  </a:lnTo>
                  <a:lnTo>
                    <a:pt x="483" y="249"/>
                  </a:lnTo>
                  <a:lnTo>
                    <a:pt x="375" y="141"/>
                  </a:lnTo>
                  <a:lnTo>
                    <a:pt x="200" y="122"/>
                  </a:lnTo>
                  <a:lnTo>
                    <a:pt x="181" y="38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Freeform 19"/>
            <p:cNvSpPr>
              <a:spLocks/>
            </p:cNvSpPr>
            <p:nvPr/>
          </p:nvSpPr>
          <p:spPr bwMode="auto">
            <a:xfrm>
              <a:off x="2813" y="1648"/>
              <a:ext cx="290" cy="780"/>
            </a:xfrm>
            <a:custGeom>
              <a:avLst/>
              <a:gdLst>
                <a:gd name="T0" fmla="*/ 45 w 582"/>
                <a:gd name="T1" fmla="*/ 62 h 1561"/>
                <a:gd name="T2" fmla="*/ 232 w 582"/>
                <a:gd name="T3" fmla="*/ 0 h 1561"/>
                <a:gd name="T4" fmla="*/ 290 w 582"/>
                <a:gd name="T5" fmla="*/ 71 h 1561"/>
                <a:gd name="T6" fmla="*/ 206 w 582"/>
                <a:gd name="T7" fmla="*/ 500 h 1561"/>
                <a:gd name="T8" fmla="*/ 120 w 582"/>
                <a:gd name="T9" fmla="*/ 577 h 1561"/>
                <a:gd name="T10" fmla="*/ 117 w 582"/>
                <a:gd name="T11" fmla="*/ 780 h 1561"/>
                <a:gd name="T12" fmla="*/ 45 w 582"/>
                <a:gd name="T13" fmla="*/ 699 h 1561"/>
                <a:gd name="T14" fmla="*/ 31 w 582"/>
                <a:gd name="T15" fmla="*/ 606 h 1561"/>
                <a:gd name="T16" fmla="*/ 17 w 582"/>
                <a:gd name="T17" fmla="*/ 542 h 1561"/>
                <a:gd name="T18" fmla="*/ 3 w 582"/>
                <a:gd name="T19" fmla="*/ 511 h 1561"/>
                <a:gd name="T20" fmla="*/ 0 w 582"/>
                <a:gd name="T21" fmla="*/ 497 h 1561"/>
                <a:gd name="T22" fmla="*/ 3 w 582"/>
                <a:gd name="T23" fmla="*/ 461 h 1561"/>
                <a:gd name="T24" fmla="*/ 19 w 582"/>
                <a:gd name="T25" fmla="*/ 354 h 1561"/>
                <a:gd name="T26" fmla="*/ 39 w 582"/>
                <a:gd name="T27" fmla="*/ 246 h 1561"/>
                <a:gd name="T28" fmla="*/ 49 w 582"/>
                <a:gd name="T29" fmla="*/ 197 h 1561"/>
                <a:gd name="T30" fmla="*/ 24 w 582"/>
                <a:gd name="T31" fmla="*/ 78 h 1561"/>
                <a:gd name="T32" fmla="*/ 45 w 582"/>
                <a:gd name="T33" fmla="*/ 62 h 1561"/>
                <a:gd name="T34" fmla="*/ 45 w 582"/>
                <a:gd name="T35" fmla="*/ 62 h 15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82" h="1561">
                  <a:moveTo>
                    <a:pt x="91" y="124"/>
                  </a:moveTo>
                  <a:lnTo>
                    <a:pt x="466" y="0"/>
                  </a:lnTo>
                  <a:lnTo>
                    <a:pt x="582" y="143"/>
                  </a:lnTo>
                  <a:lnTo>
                    <a:pt x="414" y="1000"/>
                  </a:lnTo>
                  <a:lnTo>
                    <a:pt x="240" y="1154"/>
                  </a:lnTo>
                  <a:lnTo>
                    <a:pt x="234" y="1561"/>
                  </a:lnTo>
                  <a:lnTo>
                    <a:pt x="91" y="1399"/>
                  </a:lnTo>
                  <a:lnTo>
                    <a:pt x="63" y="1213"/>
                  </a:lnTo>
                  <a:lnTo>
                    <a:pt x="34" y="1084"/>
                  </a:lnTo>
                  <a:lnTo>
                    <a:pt x="6" y="1023"/>
                  </a:lnTo>
                  <a:lnTo>
                    <a:pt x="0" y="995"/>
                  </a:lnTo>
                  <a:lnTo>
                    <a:pt x="6" y="922"/>
                  </a:lnTo>
                  <a:lnTo>
                    <a:pt x="38" y="708"/>
                  </a:lnTo>
                  <a:lnTo>
                    <a:pt x="78" y="493"/>
                  </a:lnTo>
                  <a:lnTo>
                    <a:pt x="99" y="394"/>
                  </a:lnTo>
                  <a:lnTo>
                    <a:pt x="48" y="156"/>
                  </a:lnTo>
                  <a:lnTo>
                    <a:pt x="91" y="124"/>
                  </a:lnTo>
                  <a:close/>
                </a:path>
              </a:pathLst>
            </a:custGeom>
            <a:solidFill>
              <a:srgbClr val="FF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Freeform 20"/>
            <p:cNvSpPr>
              <a:spLocks/>
            </p:cNvSpPr>
            <p:nvPr/>
          </p:nvSpPr>
          <p:spPr bwMode="auto">
            <a:xfrm>
              <a:off x="2846" y="1616"/>
              <a:ext cx="305" cy="831"/>
            </a:xfrm>
            <a:custGeom>
              <a:avLst/>
              <a:gdLst>
                <a:gd name="T0" fmla="*/ 0 w 610"/>
                <a:gd name="T1" fmla="*/ 70 h 1661"/>
                <a:gd name="T2" fmla="*/ 238 w 610"/>
                <a:gd name="T3" fmla="*/ 0 h 1661"/>
                <a:gd name="T4" fmla="*/ 305 w 610"/>
                <a:gd name="T5" fmla="*/ 138 h 1661"/>
                <a:gd name="T6" fmla="*/ 200 w 610"/>
                <a:gd name="T7" fmla="*/ 444 h 1661"/>
                <a:gd name="T8" fmla="*/ 280 w 610"/>
                <a:gd name="T9" fmla="*/ 647 h 1661"/>
                <a:gd name="T10" fmla="*/ 148 w 610"/>
                <a:gd name="T11" fmla="*/ 618 h 1661"/>
                <a:gd name="T12" fmla="*/ 90 w 610"/>
                <a:gd name="T13" fmla="*/ 831 h 1661"/>
                <a:gd name="T14" fmla="*/ 37 w 610"/>
                <a:gd name="T15" fmla="*/ 661 h 1661"/>
                <a:gd name="T16" fmla="*/ 10 w 610"/>
                <a:gd name="T17" fmla="*/ 502 h 1661"/>
                <a:gd name="T18" fmla="*/ 58 w 610"/>
                <a:gd name="T19" fmla="*/ 328 h 1661"/>
                <a:gd name="T20" fmla="*/ 22 w 610"/>
                <a:gd name="T21" fmla="*/ 196 h 1661"/>
                <a:gd name="T22" fmla="*/ 80 w 610"/>
                <a:gd name="T23" fmla="*/ 138 h 1661"/>
                <a:gd name="T24" fmla="*/ 148 w 610"/>
                <a:gd name="T25" fmla="*/ 157 h 1661"/>
                <a:gd name="T26" fmla="*/ 123 w 610"/>
                <a:gd name="T27" fmla="*/ 219 h 1661"/>
                <a:gd name="T28" fmla="*/ 170 w 610"/>
                <a:gd name="T29" fmla="*/ 251 h 1661"/>
                <a:gd name="T30" fmla="*/ 74 w 610"/>
                <a:gd name="T31" fmla="*/ 444 h 1661"/>
                <a:gd name="T32" fmla="*/ 123 w 610"/>
                <a:gd name="T33" fmla="*/ 434 h 1661"/>
                <a:gd name="T34" fmla="*/ 74 w 610"/>
                <a:gd name="T35" fmla="*/ 580 h 1661"/>
                <a:gd name="T36" fmla="*/ 138 w 610"/>
                <a:gd name="T37" fmla="*/ 506 h 1661"/>
                <a:gd name="T38" fmla="*/ 167 w 610"/>
                <a:gd name="T39" fmla="*/ 357 h 1661"/>
                <a:gd name="T40" fmla="*/ 167 w 610"/>
                <a:gd name="T41" fmla="*/ 312 h 1661"/>
                <a:gd name="T42" fmla="*/ 219 w 610"/>
                <a:gd name="T43" fmla="*/ 203 h 1661"/>
                <a:gd name="T44" fmla="*/ 184 w 610"/>
                <a:gd name="T45" fmla="*/ 193 h 1661"/>
                <a:gd name="T46" fmla="*/ 196 w 610"/>
                <a:gd name="T47" fmla="*/ 109 h 1661"/>
                <a:gd name="T48" fmla="*/ 116 w 610"/>
                <a:gd name="T49" fmla="*/ 96 h 1661"/>
                <a:gd name="T50" fmla="*/ 128 w 610"/>
                <a:gd name="T51" fmla="*/ 64 h 1661"/>
                <a:gd name="T52" fmla="*/ 16 w 610"/>
                <a:gd name="T53" fmla="*/ 126 h 1661"/>
                <a:gd name="T54" fmla="*/ 0 w 610"/>
                <a:gd name="T55" fmla="*/ 70 h 1661"/>
                <a:gd name="T56" fmla="*/ 0 w 610"/>
                <a:gd name="T57" fmla="*/ 70 h 166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10" h="1661">
                  <a:moveTo>
                    <a:pt x="0" y="140"/>
                  </a:moveTo>
                  <a:lnTo>
                    <a:pt x="475" y="0"/>
                  </a:lnTo>
                  <a:lnTo>
                    <a:pt x="610" y="275"/>
                  </a:lnTo>
                  <a:lnTo>
                    <a:pt x="399" y="887"/>
                  </a:lnTo>
                  <a:lnTo>
                    <a:pt x="559" y="1294"/>
                  </a:lnTo>
                  <a:lnTo>
                    <a:pt x="296" y="1235"/>
                  </a:lnTo>
                  <a:lnTo>
                    <a:pt x="180" y="1661"/>
                  </a:lnTo>
                  <a:lnTo>
                    <a:pt x="74" y="1321"/>
                  </a:lnTo>
                  <a:lnTo>
                    <a:pt x="19" y="1003"/>
                  </a:lnTo>
                  <a:lnTo>
                    <a:pt x="116" y="655"/>
                  </a:lnTo>
                  <a:lnTo>
                    <a:pt x="43" y="391"/>
                  </a:lnTo>
                  <a:lnTo>
                    <a:pt x="159" y="275"/>
                  </a:lnTo>
                  <a:lnTo>
                    <a:pt x="296" y="313"/>
                  </a:lnTo>
                  <a:lnTo>
                    <a:pt x="245" y="437"/>
                  </a:lnTo>
                  <a:lnTo>
                    <a:pt x="340" y="501"/>
                  </a:lnTo>
                  <a:lnTo>
                    <a:pt x="148" y="887"/>
                  </a:lnTo>
                  <a:lnTo>
                    <a:pt x="245" y="868"/>
                  </a:lnTo>
                  <a:lnTo>
                    <a:pt x="148" y="1159"/>
                  </a:lnTo>
                  <a:lnTo>
                    <a:pt x="275" y="1011"/>
                  </a:lnTo>
                  <a:lnTo>
                    <a:pt x="334" y="714"/>
                  </a:lnTo>
                  <a:lnTo>
                    <a:pt x="334" y="623"/>
                  </a:lnTo>
                  <a:lnTo>
                    <a:pt x="437" y="405"/>
                  </a:lnTo>
                  <a:lnTo>
                    <a:pt x="367" y="386"/>
                  </a:lnTo>
                  <a:lnTo>
                    <a:pt x="391" y="218"/>
                  </a:lnTo>
                  <a:lnTo>
                    <a:pt x="232" y="192"/>
                  </a:lnTo>
                  <a:lnTo>
                    <a:pt x="256" y="127"/>
                  </a:lnTo>
                  <a:lnTo>
                    <a:pt x="32" y="251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Freeform 21"/>
            <p:cNvSpPr>
              <a:spLocks/>
            </p:cNvSpPr>
            <p:nvPr/>
          </p:nvSpPr>
          <p:spPr bwMode="auto">
            <a:xfrm>
              <a:off x="1903" y="1938"/>
              <a:ext cx="511" cy="442"/>
            </a:xfrm>
            <a:custGeom>
              <a:avLst/>
              <a:gdLst>
                <a:gd name="T0" fmla="*/ 0 w 1023"/>
                <a:gd name="T1" fmla="*/ 88 h 884"/>
                <a:gd name="T2" fmla="*/ 39 w 1023"/>
                <a:gd name="T3" fmla="*/ 26 h 884"/>
                <a:gd name="T4" fmla="*/ 86 w 1023"/>
                <a:gd name="T5" fmla="*/ 0 h 884"/>
                <a:gd name="T6" fmla="*/ 93 w 1023"/>
                <a:gd name="T7" fmla="*/ 62 h 884"/>
                <a:gd name="T8" fmla="*/ 225 w 1023"/>
                <a:gd name="T9" fmla="*/ 188 h 884"/>
                <a:gd name="T10" fmla="*/ 421 w 1023"/>
                <a:gd name="T11" fmla="*/ 301 h 884"/>
                <a:gd name="T12" fmla="*/ 511 w 1023"/>
                <a:gd name="T13" fmla="*/ 220 h 884"/>
                <a:gd name="T14" fmla="*/ 460 w 1023"/>
                <a:gd name="T15" fmla="*/ 442 h 884"/>
                <a:gd name="T16" fmla="*/ 65 w 1023"/>
                <a:gd name="T17" fmla="*/ 149 h 884"/>
                <a:gd name="T18" fmla="*/ 13 w 1023"/>
                <a:gd name="T19" fmla="*/ 139 h 884"/>
                <a:gd name="T20" fmla="*/ 0 w 1023"/>
                <a:gd name="T21" fmla="*/ 88 h 884"/>
                <a:gd name="T22" fmla="*/ 0 w 1023"/>
                <a:gd name="T23" fmla="*/ 88 h 88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23" h="884">
                  <a:moveTo>
                    <a:pt x="0" y="175"/>
                  </a:moveTo>
                  <a:lnTo>
                    <a:pt x="78" y="51"/>
                  </a:lnTo>
                  <a:lnTo>
                    <a:pt x="173" y="0"/>
                  </a:lnTo>
                  <a:lnTo>
                    <a:pt x="187" y="124"/>
                  </a:lnTo>
                  <a:lnTo>
                    <a:pt x="451" y="375"/>
                  </a:lnTo>
                  <a:lnTo>
                    <a:pt x="843" y="601"/>
                  </a:lnTo>
                  <a:lnTo>
                    <a:pt x="1023" y="439"/>
                  </a:lnTo>
                  <a:lnTo>
                    <a:pt x="921" y="884"/>
                  </a:lnTo>
                  <a:lnTo>
                    <a:pt x="130" y="297"/>
                  </a:lnTo>
                  <a:lnTo>
                    <a:pt x="27" y="27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Freeform 22"/>
            <p:cNvSpPr>
              <a:spLocks/>
            </p:cNvSpPr>
            <p:nvPr/>
          </p:nvSpPr>
          <p:spPr bwMode="auto">
            <a:xfrm>
              <a:off x="1891" y="1822"/>
              <a:ext cx="581" cy="335"/>
            </a:xfrm>
            <a:custGeom>
              <a:avLst/>
              <a:gdLst>
                <a:gd name="T0" fmla="*/ 21 w 1161"/>
                <a:gd name="T1" fmla="*/ 26 h 671"/>
                <a:gd name="T2" fmla="*/ 0 w 1161"/>
                <a:gd name="T3" fmla="*/ 65 h 671"/>
                <a:gd name="T4" fmla="*/ 92 w 1161"/>
                <a:gd name="T5" fmla="*/ 78 h 671"/>
                <a:gd name="T6" fmla="*/ 494 w 1161"/>
                <a:gd name="T7" fmla="*/ 287 h 671"/>
                <a:gd name="T8" fmla="*/ 523 w 1161"/>
                <a:gd name="T9" fmla="*/ 335 h 671"/>
                <a:gd name="T10" fmla="*/ 581 w 1161"/>
                <a:gd name="T11" fmla="*/ 280 h 671"/>
                <a:gd name="T12" fmla="*/ 60 w 1161"/>
                <a:gd name="T13" fmla="*/ 0 h 671"/>
                <a:gd name="T14" fmla="*/ 21 w 1161"/>
                <a:gd name="T15" fmla="*/ 26 h 671"/>
                <a:gd name="T16" fmla="*/ 21 w 1161"/>
                <a:gd name="T17" fmla="*/ 26 h 6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61" h="671">
                  <a:moveTo>
                    <a:pt x="41" y="52"/>
                  </a:moveTo>
                  <a:lnTo>
                    <a:pt x="0" y="131"/>
                  </a:lnTo>
                  <a:lnTo>
                    <a:pt x="184" y="156"/>
                  </a:lnTo>
                  <a:lnTo>
                    <a:pt x="988" y="574"/>
                  </a:lnTo>
                  <a:lnTo>
                    <a:pt x="1045" y="671"/>
                  </a:lnTo>
                  <a:lnTo>
                    <a:pt x="1161" y="561"/>
                  </a:lnTo>
                  <a:lnTo>
                    <a:pt x="119" y="0"/>
                  </a:lnTo>
                  <a:lnTo>
                    <a:pt x="41" y="52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Freeform 23"/>
            <p:cNvSpPr>
              <a:spLocks/>
            </p:cNvSpPr>
            <p:nvPr/>
          </p:nvSpPr>
          <p:spPr bwMode="auto">
            <a:xfrm>
              <a:off x="2491" y="2009"/>
              <a:ext cx="1455" cy="580"/>
            </a:xfrm>
            <a:custGeom>
              <a:avLst/>
              <a:gdLst>
                <a:gd name="T0" fmla="*/ 7 w 2909"/>
                <a:gd name="T1" fmla="*/ 332 h 1159"/>
                <a:gd name="T2" fmla="*/ 58 w 2909"/>
                <a:gd name="T3" fmla="*/ 422 h 1159"/>
                <a:gd name="T4" fmla="*/ 146 w 2909"/>
                <a:gd name="T5" fmla="*/ 457 h 1159"/>
                <a:gd name="T6" fmla="*/ 149 w 2909"/>
                <a:gd name="T7" fmla="*/ 329 h 1159"/>
                <a:gd name="T8" fmla="*/ 207 w 2909"/>
                <a:gd name="T9" fmla="*/ 184 h 1159"/>
                <a:gd name="T10" fmla="*/ 130 w 2909"/>
                <a:gd name="T11" fmla="*/ 223 h 1159"/>
                <a:gd name="T12" fmla="*/ 100 w 2909"/>
                <a:gd name="T13" fmla="*/ 244 h 1159"/>
                <a:gd name="T14" fmla="*/ 91 w 2909"/>
                <a:gd name="T15" fmla="*/ 203 h 1159"/>
                <a:gd name="T16" fmla="*/ 95 w 2909"/>
                <a:gd name="T17" fmla="*/ 119 h 1159"/>
                <a:gd name="T18" fmla="*/ 329 w 2909"/>
                <a:gd name="T19" fmla="*/ 0 h 1159"/>
                <a:gd name="T20" fmla="*/ 325 w 2909"/>
                <a:gd name="T21" fmla="*/ 150 h 1159"/>
                <a:gd name="T22" fmla="*/ 282 w 2909"/>
                <a:gd name="T23" fmla="*/ 183 h 1159"/>
                <a:gd name="T24" fmla="*/ 251 w 2909"/>
                <a:gd name="T25" fmla="*/ 348 h 1159"/>
                <a:gd name="T26" fmla="*/ 310 w 2909"/>
                <a:gd name="T27" fmla="*/ 471 h 1159"/>
                <a:gd name="T28" fmla="*/ 1214 w 2909"/>
                <a:gd name="T29" fmla="*/ 197 h 1159"/>
                <a:gd name="T30" fmla="*/ 1147 w 2909"/>
                <a:gd name="T31" fmla="*/ 65 h 1159"/>
                <a:gd name="T32" fmla="*/ 1455 w 2909"/>
                <a:gd name="T33" fmla="*/ 193 h 1159"/>
                <a:gd name="T34" fmla="*/ 1404 w 2909"/>
                <a:gd name="T35" fmla="*/ 229 h 1159"/>
                <a:gd name="T36" fmla="*/ 320 w 2909"/>
                <a:gd name="T37" fmla="*/ 580 h 1159"/>
                <a:gd name="T38" fmla="*/ 225 w 2909"/>
                <a:gd name="T39" fmla="*/ 557 h 1159"/>
                <a:gd name="T40" fmla="*/ 30 w 2909"/>
                <a:gd name="T41" fmla="*/ 477 h 1159"/>
                <a:gd name="T42" fmla="*/ 0 w 2909"/>
                <a:gd name="T43" fmla="*/ 387 h 1159"/>
                <a:gd name="T44" fmla="*/ 7 w 2909"/>
                <a:gd name="T45" fmla="*/ 332 h 1159"/>
                <a:gd name="T46" fmla="*/ 7 w 2909"/>
                <a:gd name="T47" fmla="*/ 332 h 11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909" h="1159">
                  <a:moveTo>
                    <a:pt x="14" y="663"/>
                  </a:moveTo>
                  <a:lnTo>
                    <a:pt x="116" y="844"/>
                  </a:lnTo>
                  <a:lnTo>
                    <a:pt x="291" y="914"/>
                  </a:lnTo>
                  <a:lnTo>
                    <a:pt x="297" y="657"/>
                  </a:lnTo>
                  <a:lnTo>
                    <a:pt x="413" y="367"/>
                  </a:lnTo>
                  <a:lnTo>
                    <a:pt x="259" y="445"/>
                  </a:lnTo>
                  <a:lnTo>
                    <a:pt x="200" y="488"/>
                  </a:lnTo>
                  <a:lnTo>
                    <a:pt x="181" y="406"/>
                  </a:lnTo>
                  <a:lnTo>
                    <a:pt x="189" y="237"/>
                  </a:lnTo>
                  <a:lnTo>
                    <a:pt x="658" y="0"/>
                  </a:lnTo>
                  <a:lnTo>
                    <a:pt x="649" y="300"/>
                  </a:lnTo>
                  <a:lnTo>
                    <a:pt x="563" y="365"/>
                  </a:lnTo>
                  <a:lnTo>
                    <a:pt x="502" y="695"/>
                  </a:lnTo>
                  <a:lnTo>
                    <a:pt x="620" y="941"/>
                  </a:lnTo>
                  <a:lnTo>
                    <a:pt x="2428" y="393"/>
                  </a:lnTo>
                  <a:lnTo>
                    <a:pt x="2293" y="129"/>
                  </a:lnTo>
                  <a:lnTo>
                    <a:pt x="2909" y="386"/>
                  </a:lnTo>
                  <a:lnTo>
                    <a:pt x="2807" y="458"/>
                  </a:lnTo>
                  <a:lnTo>
                    <a:pt x="639" y="1159"/>
                  </a:lnTo>
                  <a:lnTo>
                    <a:pt x="449" y="1114"/>
                  </a:lnTo>
                  <a:lnTo>
                    <a:pt x="59" y="954"/>
                  </a:lnTo>
                  <a:lnTo>
                    <a:pt x="0" y="773"/>
                  </a:lnTo>
                  <a:lnTo>
                    <a:pt x="14" y="663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Freeform 24"/>
            <p:cNvSpPr>
              <a:spLocks/>
            </p:cNvSpPr>
            <p:nvPr/>
          </p:nvSpPr>
          <p:spPr bwMode="auto">
            <a:xfrm>
              <a:off x="3039" y="1761"/>
              <a:ext cx="863" cy="377"/>
            </a:xfrm>
            <a:custGeom>
              <a:avLst/>
              <a:gdLst>
                <a:gd name="T0" fmla="*/ 65 w 1726"/>
                <a:gd name="T1" fmla="*/ 135 h 754"/>
                <a:gd name="T2" fmla="*/ 409 w 1726"/>
                <a:gd name="T3" fmla="*/ 0 h 754"/>
                <a:gd name="T4" fmla="*/ 863 w 1726"/>
                <a:gd name="T5" fmla="*/ 109 h 754"/>
                <a:gd name="T6" fmla="*/ 779 w 1726"/>
                <a:gd name="T7" fmla="*/ 164 h 754"/>
                <a:gd name="T8" fmla="*/ 10 w 1726"/>
                <a:gd name="T9" fmla="*/ 377 h 754"/>
                <a:gd name="T10" fmla="*/ 0 w 1726"/>
                <a:gd name="T11" fmla="*/ 280 h 754"/>
                <a:gd name="T12" fmla="*/ 65 w 1726"/>
                <a:gd name="T13" fmla="*/ 135 h 754"/>
                <a:gd name="T14" fmla="*/ 65 w 1726"/>
                <a:gd name="T15" fmla="*/ 135 h 7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26" h="754">
                  <a:moveTo>
                    <a:pt x="129" y="270"/>
                  </a:moveTo>
                  <a:lnTo>
                    <a:pt x="817" y="0"/>
                  </a:lnTo>
                  <a:lnTo>
                    <a:pt x="1726" y="218"/>
                  </a:lnTo>
                  <a:lnTo>
                    <a:pt x="1557" y="328"/>
                  </a:lnTo>
                  <a:lnTo>
                    <a:pt x="19" y="754"/>
                  </a:lnTo>
                  <a:lnTo>
                    <a:pt x="0" y="560"/>
                  </a:lnTo>
                  <a:lnTo>
                    <a:pt x="129" y="270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Freeform 25"/>
            <p:cNvSpPr>
              <a:spLocks/>
            </p:cNvSpPr>
            <p:nvPr/>
          </p:nvSpPr>
          <p:spPr bwMode="auto">
            <a:xfrm>
              <a:off x="1692" y="1652"/>
              <a:ext cx="893" cy="496"/>
            </a:xfrm>
            <a:custGeom>
              <a:avLst/>
              <a:gdLst>
                <a:gd name="T0" fmla="*/ 0 w 1788"/>
                <a:gd name="T1" fmla="*/ 30 h 992"/>
                <a:gd name="T2" fmla="*/ 15 w 1788"/>
                <a:gd name="T3" fmla="*/ 0 h 992"/>
                <a:gd name="T4" fmla="*/ 893 w 1788"/>
                <a:gd name="T5" fmla="*/ 425 h 992"/>
                <a:gd name="T6" fmla="*/ 873 w 1788"/>
                <a:gd name="T7" fmla="*/ 496 h 992"/>
                <a:gd name="T8" fmla="*/ 0 w 1788"/>
                <a:gd name="T9" fmla="*/ 30 h 992"/>
                <a:gd name="T10" fmla="*/ 0 w 1788"/>
                <a:gd name="T11" fmla="*/ 30 h 9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88" h="992">
                  <a:moveTo>
                    <a:pt x="0" y="59"/>
                  </a:moveTo>
                  <a:lnTo>
                    <a:pt x="31" y="0"/>
                  </a:lnTo>
                  <a:lnTo>
                    <a:pt x="1788" y="850"/>
                  </a:lnTo>
                  <a:lnTo>
                    <a:pt x="1748" y="992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Freeform 26"/>
            <p:cNvSpPr>
              <a:spLocks/>
            </p:cNvSpPr>
            <p:nvPr/>
          </p:nvSpPr>
          <p:spPr bwMode="auto">
            <a:xfrm>
              <a:off x="1842" y="1332"/>
              <a:ext cx="1799" cy="609"/>
            </a:xfrm>
            <a:custGeom>
              <a:avLst/>
              <a:gdLst>
                <a:gd name="T0" fmla="*/ 6 w 3597"/>
                <a:gd name="T1" fmla="*/ 180 h 1219"/>
                <a:gd name="T2" fmla="*/ 785 w 3597"/>
                <a:gd name="T3" fmla="*/ 461 h 1219"/>
                <a:gd name="T4" fmla="*/ 753 w 3597"/>
                <a:gd name="T5" fmla="*/ 609 h 1219"/>
                <a:gd name="T6" fmla="*/ 923 w 3597"/>
                <a:gd name="T7" fmla="*/ 551 h 1219"/>
                <a:gd name="T8" fmla="*/ 1020 w 3597"/>
                <a:gd name="T9" fmla="*/ 512 h 1219"/>
                <a:gd name="T10" fmla="*/ 995 w 3597"/>
                <a:gd name="T11" fmla="*/ 380 h 1219"/>
                <a:gd name="T12" fmla="*/ 1242 w 3597"/>
                <a:gd name="T13" fmla="*/ 284 h 1219"/>
                <a:gd name="T14" fmla="*/ 1290 w 3597"/>
                <a:gd name="T15" fmla="*/ 377 h 1219"/>
                <a:gd name="T16" fmla="*/ 1262 w 3597"/>
                <a:gd name="T17" fmla="*/ 538 h 1219"/>
                <a:gd name="T18" fmla="*/ 1609 w 3597"/>
                <a:gd name="T19" fmla="*/ 370 h 1219"/>
                <a:gd name="T20" fmla="*/ 1706 w 3597"/>
                <a:gd name="T21" fmla="*/ 377 h 1219"/>
                <a:gd name="T22" fmla="*/ 1799 w 3597"/>
                <a:gd name="T23" fmla="*/ 200 h 1219"/>
                <a:gd name="T24" fmla="*/ 1789 w 3597"/>
                <a:gd name="T25" fmla="*/ 68 h 1219"/>
                <a:gd name="T26" fmla="*/ 1667 w 3597"/>
                <a:gd name="T27" fmla="*/ 0 h 1219"/>
                <a:gd name="T28" fmla="*/ 769 w 3597"/>
                <a:gd name="T29" fmla="*/ 280 h 1219"/>
                <a:gd name="T30" fmla="*/ 702 w 3597"/>
                <a:gd name="T31" fmla="*/ 315 h 1219"/>
                <a:gd name="T32" fmla="*/ 0 w 3597"/>
                <a:gd name="T33" fmla="*/ 74 h 1219"/>
                <a:gd name="T34" fmla="*/ 6 w 3597"/>
                <a:gd name="T35" fmla="*/ 180 h 1219"/>
                <a:gd name="T36" fmla="*/ 6 w 3597"/>
                <a:gd name="T37" fmla="*/ 180 h 121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597" h="1219">
                  <a:moveTo>
                    <a:pt x="11" y="361"/>
                  </a:moveTo>
                  <a:lnTo>
                    <a:pt x="1570" y="922"/>
                  </a:lnTo>
                  <a:lnTo>
                    <a:pt x="1506" y="1219"/>
                  </a:lnTo>
                  <a:lnTo>
                    <a:pt x="1846" y="1103"/>
                  </a:lnTo>
                  <a:lnTo>
                    <a:pt x="2040" y="1025"/>
                  </a:lnTo>
                  <a:lnTo>
                    <a:pt x="1989" y="761"/>
                  </a:lnTo>
                  <a:lnTo>
                    <a:pt x="2483" y="569"/>
                  </a:lnTo>
                  <a:lnTo>
                    <a:pt x="2580" y="755"/>
                  </a:lnTo>
                  <a:lnTo>
                    <a:pt x="2523" y="1076"/>
                  </a:lnTo>
                  <a:lnTo>
                    <a:pt x="3217" y="740"/>
                  </a:lnTo>
                  <a:lnTo>
                    <a:pt x="3411" y="755"/>
                  </a:lnTo>
                  <a:lnTo>
                    <a:pt x="3597" y="400"/>
                  </a:lnTo>
                  <a:lnTo>
                    <a:pt x="3578" y="137"/>
                  </a:lnTo>
                  <a:lnTo>
                    <a:pt x="3333" y="0"/>
                  </a:lnTo>
                  <a:lnTo>
                    <a:pt x="1538" y="561"/>
                  </a:lnTo>
                  <a:lnTo>
                    <a:pt x="1403" y="631"/>
                  </a:lnTo>
                  <a:lnTo>
                    <a:pt x="0" y="149"/>
                  </a:lnTo>
                  <a:lnTo>
                    <a:pt x="11" y="361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Freeform 27"/>
            <p:cNvSpPr>
              <a:spLocks/>
            </p:cNvSpPr>
            <p:nvPr/>
          </p:nvSpPr>
          <p:spPr bwMode="auto">
            <a:xfrm>
              <a:off x="1729" y="1094"/>
              <a:ext cx="1921" cy="815"/>
            </a:xfrm>
            <a:custGeom>
              <a:avLst/>
              <a:gdLst>
                <a:gd name="T0" fmla="*/ 0 w 3842"/>
                <a:gd name="T1" fmla="*/ 203 h 1631"/>
                <a:gd name="T2" fmla="*/ 959 w 3842"/>
                <a:gd name="T3" fmla="*/ 0 h 1631"/>
                <a:gd name="T4" fmla="*/ 1471 w 3842"/>
                <a:gd name="T5" fmla="*/ 109 h 1631"/>
                <a:gd name="T6" fmla="*/ 638 w 3842"/>
                <a:gd name="T7" fmla="*/ 310 h 1631"/>
                <a:gd name="T8" fmla="*/ 831 w 3842"/>
                <a:gd name="T9" fmla="*/ 377 h 1631"/>
                <a:gd name="T10" fmla="*/ 1673 w 3842"/>
                <a:gd name="T11" fmla="*/ 171 h 1631"/>
                <a:gd name="T12" fmla="*/ 1759 w 3842"/>
                <a:gd name="T13" fmla="*/ 137 h 1631"/>
                <a:gd name="T14" fmla="*/ 1870 w 3842"/>
                <a:gd name="T15" fmla="*/ 197 h 1631"/>
                <a:gd name="T16" fmla="*/ 1918 w 3842"/>
                <a:gd name="T17" fmla="*/ 271 h 1631"/>
                <a:gd name="T18" fmla="*/ 1921 w 3842"/>
                <a:gd name="T19" fmla="*/ 477 h 1631"/>
                <a:gd name="T20" fmla="*/ 1819 w 3842"/>
                <a:gd name="T21" fmla="*/ 616 h 1631"/>
                <a:gd name="T22" fmla="*/ 1722 w 3842"/>
                <a:gd name="T23" fmla="*/ 622 h 1631"/>
                <a:gd name="T24" fmla="*/ 1705 w 3842"/>
                <a:gd name="T25" fmla="*/ 664 h 1631"/>
                <a:gd name="T26" fmla="*/ 1619 w 3842"/>
                <a:gd name="T27" fmla="*/ 706 h 1631"/>
                <a:gd name="T28" fmla="*/ 1512 w 3842"/>
                <a:gd name="T29" fmla="*/ 738 h 1631"/>
                <a:gd name="T30" fmla="*/ 1364 w 3842"/>
                <a:gd name="T31" fmla="*/ 815 h 1631"/>
                <a:gd name="T32" fmla="*/ 1375 w 3842"/>
                <a:gd name="T33" fmla="*/ 776 h 1631"/>
                <a:gd name="T34" fmla="*/ 1422 w 3842"/>
                <a:gd name="T35" fmla="*/ 660 h 1631"/>
                <a:gd name="T36" fmla="*/ 1777 w 3842"/>
                <a:gd name="T37" fmla="*/ 519 h 1631"/>
                <a:gd name="T38" fmla="*/ 1844 w 3842"/>
                <a:gd name="T39" fmla="*/ 435 h 1631"/>
                <a:gd name="T40" fmla="*/ 1825 w 3842"/>
                <a:gd name="T41" fmla="*/ 287 h 1631"/>
                <a:gd name="T42" fmla="*/ 1777 w 3842"/>
                <a:gd name="T43" fmla="*/ 259 h 1631"/>
                <a:gd name="T44" fmla="*/ 885 w 3842"/>
                <a:gd name="T45" fmla="*/ 506 h 1631"/>
                <a:gd name="T46" fmla="*/ 0 w 3842"/>
                <a:gd name="T47" fmla="*/ 203 h 1631"/>
                <a:gd name="T48" fmla="*/ 0 w 3842"/>
                <a:gd name="T49" fmla="*/ 203 h 16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42" h="1631">
                  <a:moveTo>
                    <a:pt x="0" y="407"/>
                  </a:moveTo>
                  <a:lnTo>
                    <a:pt x="1918" y="0"/>
                  </a:lnTo>
                  <a:lnTo>
                    <a:pt x="2941" y="219"/>
                  </a:lnTo>
                  <a:lnTo>
                    <a:pt x="1275" y="620"/>
                  </a:lnTo>
                  <a:lnTo>
                    <a:pt x="1661" y="755"/>
                  </a:lnTo>
                  <a:lnTo>
                    <a:pt x="3346" y="342"/>
                  </a:lnTo>
                  <a:lnTo>
                    <a:pt x="3517" y="274"/>
                  </a:lnTo>
                  <a:lnTo>
                    <a:pt x="3739" y="394"/>
                  </a:lnTo>
                  <a:lnTo>
                    <a:pt x="3836" y="542"/>
                  </a:lnTo>
                  <a:lnTo>
                    <a:pt x="3842" y="954"/>
                  </a:lnTo>
                  <a:lnTo>
                    <a:pt x="3637" y="1232"/>
                  </a:lnTo>
                  <a:lnTo>
                    <a:pt x="3443" y="1245"/>
                  </a:lnTo>
                  <a:lnTo>
                    <a:pt x="3410" y="1329"/>
                  </a:lnTo>
                  <a:lnTo>
                    <a:pt x="3237" y="1413"/>
                  </a:lnTo>
                  <a:lnTo>
                    <a:pt x="3024" y="1477"/>
                  </a:lnTo>
                  <a:lnTo>
                    <a:pt x="2728" y="1631"/>
                  </a:lnTo>
                  <a:lnTo>
                    <a:pt x="2749" y="1553"/>
                  </a:lnTo>
                  <a:lnTo>
                    <a:pt x="2844" y="1321"/>
                  </a:lnTo>
                  <a:lnTo>
                    <a:pt x="3553" y="1038"/>
                  </a:lnTo>
                  <a:lnTo>
                    <a:pt x="3688" y="871"/>
                  </a:lnTo>
                  <a:lnTo>
                    <a:pt x="3650" y="574"/>
                  </a:lnTo>
                  <a:lnTo>
                    <a:pt x="3553" y="519"/>
                  </a:lnTo>
                  <a:lnTo>
                    <a:pt x="1770" y="1013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Freeform 28"/>
            <p:cNvSpPr>
              <a:spLocks/>
            </p:cNvSpPr>
            <p:nvPr/>
          </p:nvSpPr>
          <p:spPr bwMode="auto">
            <a:xfrm>
              <a:off x="2736" y="1996"/>
              <a:ext cx="988" cy="502"/>
            </a:xfrm>
            <a:custGeom>
              <a:avLst/>
              <a:gdLst>
                <a:gd name="T0" fmla="*/ 328 w 1975"/>
                <a:gd name="T1" fmla="*/ 152 h 1006"/>
                <a:gd name="T2" fmla="*/ 914 w 1975"/>
                <a:gd name="T3" fmla="*/ 0 h 1006"/>
                <a:gd name="T4" fmla="*/ 907 w 1975"/>
                <a:gd name="T5" fmla="*/ 88 h 1006"/>
                <a:gd name="T6" fmla="*/ 917 w 1975"/>
                <a:gd name="T7" fmla="*/ 161 h 1006"/>
                <a:gd name="T8" fmla="*/ 988 w 1975"/>
                <a:gd name="T9" fmla="*/ 213 h 1006"/>
                <a:gd name="T10" fmla="*/ 74 w 1975"/>
                <a:gd name="T11" fmla="*/ 502 h 1006"/>
                <a:gd name="T12" fmla="*/ 26 w 1975"/>
                <a:gd name="T13" fmla="*/ 476 h 1006"/>
                <a:gd name="T14" fmla="*/ 0 w 1975"/>
                <a:gd name="T15" fmla="*/ 393 h 1006"/>
                <a:gd name="T16" fmla="*/ 35 w 1975"/>
                <a:gd name="T17" fmla="*/ 222 h 1006"/>
                <a:gd name="T18" fmla="*/ 71 w 1975"/>
                <a:gd name="T19" fmla="*/ 203 h 1006"/>
                <a:gd name="T20" fmla="*/ 158 w 1975"/>
                <a:gd name="T21" fmla="*/ 377 h 1006"/>
                <a:gd name="T22" fmla="*/ 204 w 1975"/>
                <a:gd name="T23" fmla="*/ 417 h 1006"/>
                <a:gd name="T24" fmla="*/ 209 w 1975"/>
                <a:gd name="T25" fmla="*/ 264 h 1006"/>
                <a:gd name="T26" fmla="*/ 264 w 1975"/>
                <a:gd name="T27" fmla="*/ 213 h 1006"/>
                <a:gd name="T28" fmla="*/ 372 w 1975"/>
                <a:gd name="T29" fmla="*/ 249 h 1006"/>
                <a:gd name="T30" fmla="*/ 328 w 1975"/>
                <a:gd name="T31" fmla="*/ 152 h 1006"/>
                <a:gd name="T32" fmla="*/ 328 w 1975"/>
                <a:gd name="T33" fmla="*/ 152 h 100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75" h="1006">
                  <a:moveTo>
                    <a:pt x="656" y="304"/>
                  </a:moveTo>
                  <a:lnTo>
                    <a:pt x="1827" y="0"/>
                  </a:lnTo>
                  <a:lnTo>
                    <a:pt x="1814" y="177"/>
                  </a:lnTo>
                  <a:lnTo>
                    <a:pt x="1833" y="323"/>
                  </a:lnTo>
                  <a:lnTo>
                    <a:pt x="1975" y="426"/>
                  </a:lnTo>
                  <a:lnTo>
                    <a:pt x="148" y="1006"/>
                  </a:lnTo>
                  <a:lnTo>
                    <a:pt x="51" y="954"/>
                  </a:lnTo>
                  <a:lnTo>
                    <a:pt x="0" y="787"/>
                  </a:lnTo>
                  <a:lnTo>
                    <a:pt x="70" y="445"/>
                  </a:lnTo>
                  <a:lnTo>
                    <a:pt x="141" y="407"/>
                  </a:lnTo>
                  <a:lnTo>
                    <a:pt x="316" y="755"/>
                  </a:lnTo>
                  <a:lnTo>
                    <a:pt x="407" y="835"/>
                  </a:lnTo>
                  <a:lnTo>
                    <a:pt x="418" y="529"/>
                  </a:lnTo>
                  <a:lnTo>
                    <a:pt x="527" y="426"/>
                  </a:lnTo>
                  <a:lnTo>
                    <a:pt x="743" y="498"/>
                  </a:lnTo>
                  <a:lnTo>
                    <a:pt x="656" y="304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Freeform 29"/>
            <p:cNvSpPr>
              <a:spLocks/>
            </p:cNvSpPr>
            <p:nvPr/>
          </p:nvSpPr>
          <p:spPr bwMode="auto">
            <a:xfrm>
              <a:off x="2569" y="1832"/>
              <a:ext cx="301" cy="170"/>
            </a:xfrm>
            <a:custGeom>
              <a:avLst/>
              <a:gdLst>
                <a:gd name="T0" fmla="*/ 0 w 603"/>
                <a:gd name="T1" fmla="*/ 148 h 340"/>
                <a:gd name="T2" fmla="*/ 200 w 603"/>
                <a:gd name="T3" fmla="*/ 129 h 340"/>
                <a:gd name="T4" fmla="*/ 189 w 603"/>
                <a:gd name="T5" fmla="*/ 170 h 340"/>
                <a:gd name="T6" fmla="*/ 279 w 603"/>
                <a:gd name="T7" fmla="*/ 135 h 340"/>
                <a:gd name="T8" fmla="*/ 301 w 603"/>
                <a:gd name="T9" fmla="*/ 0 h 340"/>
                <a:gd name="T10" fmla="*/ 0 w 603"/>
                <a:gd name="T11" fmla="*/ 148 h 340"/>
                <a:gd name="T12" fmla="*/ 0 w 603"/>
                <a:gd name="T13" fmla="*/ 148 h 3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3" h="340">
                  <a:moveTo>
                    <a:pt x="0" y="295"/>
                  </a:moveTo>
                  <a:lnTo>
                    <a:pt x="400" y="257"/>
                  </a:lnTo>
                  <a:lnTo>
                    <a:pt x="379" y="340"/>
                  </a:lnTo>
                  <a:lnTo>
                    <a:pt x="559" y="270"/>
                  </a:lnTo>
                  <a:lnTo>
                    <a:pt x="603" y="0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Freeform 30"/>
            <p:cNvSpPr>
              <a:spLocks/>
            </p:cNvSpPr>
            <p:nvPr/>
          </p:nvSpPr>
          <p:spPr bwMode="auto">
            <a:xfrm>
              <a:off x="1628" y="1079"/>
              <a:ext cx="1976" cy="697"/>
            </a:xfrm>
            <a:custGeom>
              <a:avLst/>
              <a:gdLst>
                <a:gd name="T0" fmla="*/ 16 w 3953"/>
                <a:gd name="T1" fmla="*/ 181 h 1393"/>
                <a:gd name="T2" fmla="*/ 0 w 3953"/>
                <a:gd name="T3" fmla="*/ 247 h 1393"/>
                <a:gd name="T4" fmla="*/ 175 w 3953"/>
                <a:gd name="T5" fmla="*/ 335 h 1393"/>
                <a:gd name="T6" fmla="*/ 197 w 3953"/>
                <a:gd name="T7" fmla="*/ 416 h 1393"/>
                <a:gd name="T8" fmla="*/ 201 w 3953"/>
                <a:gd name="T9" fmla="*/ 488 h 1393"/>
                <a:gd name="T10" fmla="*/ 179 w 3953"/>
                <a:gd name="T11" fmla="*/ 570 h 1393"/>
                <a:gd name="T12" fmla="*/ 235 w 3953"/>
                <a:gd name="T13" fmla="*/ 499 h 1393"/>
                <a:gd name="T14" fmla="*/ 262 w 3953"/>
                <a:gd name="T15" fmla="*/ 416 h 1393"/>
                <a:gd name="T16" fmla="*/ 256 w 3953"/>
                <a:gd name="T17" fmla="*/ 357 h 1393"/>
                <a:gd name="T18" fmla="*/ 925 w 3953"/>
                <a:gd name="T19" fmla="*/ 592 h 1393"/>
                <a:gd name="T20" fmla="*/ 1877 w 3953"/>
                <a:gd name="T21" fmla="*/ 274 h 1393"/>
                <a:gd name="T22" fmla="*/ 1905 w 3953"/>
                <a:gd name="T23" fmla="*/ 357 h 1393"/>
                <a:gd name="T24" fmla="*/ 1905 w 3953"/>
                <a:gd name="T25" fmla="*/ 450 h 1393"/>
                <a:gd name="T26" fmla="*/ 1839 w 3953"/>
                <a:gd name="T27" fmla="*/ 531 h 1393"/>
                <a:gd name="T28" fmla="*/ 1526 w 3953"/>
                <a:gd name="T29" fmla="*/ 661 h 1393"/>
                <a:gd name="T30" fmla="*/ 1510 w 3953"/>
                <a:gd name="T31" fmla="*/ 697 h 1393"/>
                <a:gd name="T32" fmla="*/ 1873 w 3953"/>
                <a:gd name="T33" fmla="*/ 559 h 1393"/>
                <a:gd name="T34" fmla="*/ 1944 w 3953"/>
                <a:gd name="T35" fmla="*/ 510 h 1393"/>
                <a:gd name="T36" fmla="*/ 1976 w 3953"/>
                <a:gd name="T37" fmla="*/ 428 h 1393"/>
                <a:gd name="T38" fmla="*/ 1966 w 3953"/>
                <a:gd name="T39" fmla="*/ 318 h 1393"/>
                <a:gd name="T40" fmla="*/ 1916 w 3953"/>
                <a:gd name="T41" fmla="*/ 258 h 1393"/>
                <a:gd name="T42" fmla="*/ 1867 w 3953"/>
                <a:gd name="T43" fmla="*/ 236 h 1393"/>
                <a:gd name="T44" fmla="*/ 1736 w 3953"/>
                <a:gd name="T45" fmla="*/ 296 h 1393"/>
                <a:gd name="T46" fmla="*/ 947 w 3953"/>
                <a:gd name="T47" fmla="*/ 482 h 1393"/>
                <a:gd name="T48" fmla="*/ 181 w 3953"/>
                <a:gd name="T49" fmla="*/ 245 h 1393"/>
                <a:gd name="T50" fmla="*/ 903 w 3953"/>
                <a:gd name="T51" fmla="*/ 521 h 1393"/>
                <a:gd name="T52" fmla="*/ 903 w 3953"/>
                <a:gd name="T53" fmla="*/ 548 h 1393"/>
                <a:gd name="T54" fmla="*/ 32 w 3953"/>
                <a:gd name="T55" fmla="*/ 230 h 1393"/>
                <a:gd name="T56" fmla="*/ 60 w 3953"/>
                <a:gd name="T57" fmla="*/ 203 h 1393"/>
                <a:gd name="T58" fmla="*/ 1028 w 3953"/>
                <a:gd name="T59" fmla="*/ 28 h 1393"/>
                <a:gd name="T60" fmla="*/ 1503 w 3953"/>
                <a:gd name="T61" fmla="*/ 115 h 1393"/>
                <a:gd name="T62" fmla="*/ 1002 w 3953"/>
                <a:gd name="T63" fmla="*/ 0 h 1393"/>
                <a:gd name="T64" fmla="*/ 16 w 3953"/>
                <a:gd name="T65" fmla="*/ 181 h 1393"/>
                <a:gd name="T66" fmla="*/ 16 w 3953"/>
                <a:gd name="T67" fmla="*/ 181 h 13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953" h="1393">
                  <a:moveTo>
                    <a:pt x="32" y="361"/>
                  </a:moveTo>
                  <a:lnTo>
                    <a:pt x="0" y="494"/>
                  </a:lnTo>
                  <a:lnTo>
                    <a:pt x="350" y="669"/>
                  </a:lnTo>
                  <a:lnTo>
                    <a:pt x="394" y="832"/>
                  </a:lnTo>
                  <a:lnTo>
                    <a:pt x="403" y="975"/>
                  </a:lnTo>
                  <a:lnTo>
                    <a:pt x="359" y="1140"/>
                  </a:lnTo>
                  <a:lnTo>
                    <a:pt x="470" y="998"/>
                  </a:lnTo>
                  <a:lnTo>
                    <a:pt x="525" y="832"/>
                  </a:lnTo>
                  <a:lnTo>
                    <a:pt x="513" y="713"/>
                  </a:lnTo>
                  <a:lnTo>
                    <a:pt x="1850" y="1184"/>
                  </a:lnTo>
                  <a:lnTo>
                    <a:pt x="3755" y="547"/>
                  </a:lnTo>
                  <a:lnTo>
                    <a:pt x="3810" y="713"/>
                  </a:lnTo>
                  <a:lnTo>
                    <a:pt x="3810" y="899"/>
                  </a:lnTo>
                  <a:lnTo>
                    <a:pt x="3679" y="1062"/>
                  </a:lnTo>
                  <a:lnTo>
                    <a:pt x="3053" y="1321"/>
                  </a:lnTo>
                  <a:lnTo>
                    <a:pt x="3021" y="1393"/>
                  </a:lnTo>
                  <a:lnTo>
                    <a:pt x="3746" y="1117"/>
                  </a:lnTo>
                  <a:lnTo>
                    <a:pt x="3888" y="1019"/>
                  </a:lnTo>
                  <a:lnTo>
                    <a:pt x="3953" y="855"/>
                  </a:lnTo>
                  <a:lnTo>
                    <a:pt x="3932" y="635"/>
                  </a:lnTo>
                  <a:lnTo>
                    <a:pt x="3833" y="515"/>
                  </a:lnTo>
                  <a:lnTo>
                    <a:pt x="3734" y="471"/>
                  </a:lnTo>
                  <a:lnTo>
                    <a:pt x="3472" y="591"/>
                  </a:lnTo>
                  <a:lnTo>
                    <a:pt x="1894" y="963"/>
                  </a:lnTo>
                  <a:lnTo>
                    <a:pt x="363" y="490"/>
                  </a:lnTo>
                  <a:lnTo>
                    <a:pt x="1806" y="1041"/>
                  </a:lnTo>
                  <a:lnTo>
                    <a:pt x="1806" y="1096"/>
                  </a:lnTo>
                  <a:lnTo>
                    <a:pt x="65" y="460"/>
                  </a:lnTo>
                  <a:lnTo>
                    <a:pt x="120" y="405"/>
                  </a:lnTo>
                  <a:lnTo>
                    <a:pt x="2057" y="55"/>
                  </a:lnTo>
                  <a:lnTo>
                    <a:pt x="3006" y="230"/>
                  </a:lnTo>
                  <a:lnTo>
                    <a:pt x="2004" y="0"/>
                  </a:lnTo>
                  <a:lnTo>
                    <a:pt x="32" y="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Freeform 31"/>
            <p:cNvSpPr>
              <a:spLocks/>
            </p:cNvSpPr>
            <p:nvPr/>
          </p:nvSpPr>
          <p:spPr bwMode="auto">
            <a:xfrm>
              <a:off x="1635" y="1545"/>
              <a:ext cx="1219" cy="618"/>
            </a:xfrm>
            <a:custGeom>
              <a:avLst/>
              <a:gdLst>
                <a:gd name="T0" fmla="*/ 206 w 2440"/>
                <a:gd name="T1" fmla="*/ 0 h 1236"/>
                <a:gd name="T2" fmla="*/ 18 w 2440"/>
                <a:gd name="T3" fmla="*/ 68 h 1236"/>
                <a:gd name="T4" fmla="*/ 0 w 2440"/>
                <a:gd name="T5" fmla="*/ 136 h 1236"/>
                <a:gd name="T6" fmla="*/ 927 w 2440"/>
                <a:gd name="T7" fmla="*/ 618 h 1236"/>
                <a:gd name="T8" fmla="*/ 1184 w 2440"/>
                <a:gd name="T9" fmla="*/ 490 h 1236"/>
                <a:gd name="T10" fmla="*/ 1219 w 2440"/>
                <a:gd name="T11" fmla="*/ 403 h 1236"/>
                <a:gd name="T12" fmla="*/ 934 w 2440"/>
                <a:gd name="T13" fmla="*/ 514 h 1236"/>
                <a:gd name="T14" fmla="*/ 289 w 2440"/>
                <a:gd name="T15" fmla="*/ 218 h 1236"/>
                <a:gd name="T16" fmla="*/ 902 w 2440"/>
                <a:gd name="T17" fmla="*/ 535 h 1236"/>
                <a:gd name="T18" fmla="*/ 916 w 2440"/>
                <a:gd name="T19" fmla="*/ 582 h 1236"/>
                <a:gd name="T20" fmla="*/ 57 w 2440"/>
                <a:gd name="T21" fmla="*/ 136 h 1236"/>
                <a:gd name="T22" fmla="*/ 49 w 2440"/>
                <a:gd name="T23" fmla="*/ 96 h 1236"/>
                <a:gd name="T24" fmla="*/ 203 w 2440"/>
                <a:gd name="T25" fmla="*/ 35 h 1236"/>
                <a:gd name="T26" fmla="*/ 206 w 2440"/>
                <a:gd name="T27" fmla="*/ 0 h 1236"/>
                <a:gd name="T28" fmla="*/ 206 w 2440"/>
                <a:gd name="T29" fmla="*/ 0 h 1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40" h="1236">
                  <a:moveTo>
                    <a:pt x="413" y="0"/>
                  </a:moveTo>
                  <a:lnTo>
                    <a:pt x="36" y="135"/>
                  </a:lnTo>
                  <a:lnTo>
                    <a:pt x="0" y="272"/>
                  </a:lnTo>
                  <a:lnTo>
                    <a:pt x="1856" y="1236"/>
                  </a:lnTo>
                  <a:lnTo>
                    <a:pt x="2369" y="979"/>
                  </a:lnTo>
                  <a:lnTo>
                    <a:pt x="2440" y="806"/>
                  </a:lnTo>
                  <a:lnTo>
                    <a:pt x="1869" y="1028"/>
                  </a:lnTo>
                  <a:lnTo>
                    <a:pt x="578" y="435"/>
                  </a:lnTo>
                  <a:lnTo>
                    <a:pt x="1805" y="1070"/>
                  </a:lnTo>
                  <a:lnTo>
                    <a:pt x="1833" y="1163"/>
                  </a:lnTo>
                  <a:lnTo>
                    <a:pt x="114" y="272"/>
                  </a:lnTo>
                  <a:lnTo>
                    <a:pt x="99" y="192"/>
                  </a:lnTo>
                  <a:lnTo>
                    <a:pt x="407" y="7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Freeform 32"/>
            <p:cNvSpPr>
              <a:spLocks/>
            </p:cNvSpPr>
            <p:nvPr/>
          </p:nvSpPr>
          <p:spPr bwMode="auto">
            <a:xfrm>
              <a:off x="1850" y="1616"/>
              <a:ext cx="1020" cy="377"/>
            </a:xfrm>
            <a:custGeom>
              <a:avLst/>
              <a:gdLst>
                <a:gd name="T0" fmla="*/ 0 w 2040"/>
                <a:gd name="T1" fmla="*/ 53 h 752"/>
                <a:gd name="T2" fmla="*/ 697 w 2040"/>
                <a:gd name="T3" fmla="*/ 377 h 752"/>
                <a:gd name="T4" fmla="*/ 1020 w 2040"/>
                <a:gd name="T5" fmla="*/ 244 h 752"/>
                <a:gd name="T6" fmla="*/ 1020 w 2040"/>
                <a:gd name="T7" fmla="*/ 216 h 752"/>
                <a:gd name="T8" fmla="*/ 773 w 2040"/>
                <a:gd name="T9" fmla="*/ 311 h 752"/>
                <a:gd name="T10" fmla="*/ 808 w 2040"/>
                <a:gd name="T11" fmla="*/ 232 h 752"/>
                <a:gd name="T12" fmla="*/ 933 w 2040"/>
                <a:gd name="T13" fmla="*/ 182 h 752"/>
                <a:gd name="T14" fmla="*/ 798 w 2040"/>
                <a:gd name="T15" fmla="*/ 197 h 752"/>
                <a:gd name="T16" fmla="*/ 790 w 2040"/>
                <a:gd name="T17" fmla="*/ 110 h 752"/>
                <a:gd name="T18" fmla="*/ 745 w 2040"/>
                <a:gd name="T19" fmla="*/ 14 h 752"/>
                <a:gd name="T20" fmla="*/ 712 w 2040"/>
                <a:gd name="T21" fmla="*/ 36 h 752"/>
                <a:gd name="T22" fmla="*/ 751 w 2040"/>
                <a:gd name="T23" fmla="*/ 110 h 752"/>
                <a:gd name="T24" fmla="*/ 426 w 2040"/>
                <a:gd name="T25" fmla="*/ 0 h 752"/>
                <a:gd name="T26" fmla="*/ 751 w 2040"/>
                <a:gd name="T27" fmla="*/ 161 h 752"/>
                <a:gd name="T28" fmla="*/ 761 w 2040"/>
                <a:gd name="T29" fmla="*/ 210 h 752"/>
                <a:gd name="T30" fmla="*/ 735 w 2040"/>
                <a:gd name="T31" fmla="*/ 270 h 752"/>
                <a:gd name="T32" fmla="*/ 230 w 2040"/>
                <a:gd name="T33" fmla="*/ 71 h 752"/>
                <a:gd name="T34" fmla="*/ 732 w 2040"/>
                <a:gd name="T35" fmla="*/ 301 h 752"/>
                <a:gd name="T36" fmla="*/ 697 w 2040"/>
                <a:gd name="T37" fmla="*/ 348 h 752"/>
                <a:gd name="T38" fmla="*/ 0 w 2040"/>
                <a:gd name="T39" fmla="*/ 53 h 752"/>
                <a:gd name="T40" fmla="*/ 0 w 2040"/>
                <a:gd name="T41" fmla="*/ 53 h 7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040" h="752">
                  <a:moveTo>
                    <a:pt x="0" y="106"/>
                  </a:moveTo>
                  <a:lnTo>
                    <a:pt x="1394" y="752"/>
                  </a:lnTo>
                  <a:lnTo>
                    <a:pt x="2040" y="486"/>
                  </a:lnTo>
                  <a:lnTo>
                    <a:pt x="2040" y="431"/>
                  </a:lnTo>
                  <a:lnTo>
                    <a:pt x="1546" y="621"/>
                  </a:lnTo>
                  <a:lnTo>
                    <a:pt x="1616" y="463"/>
                  </a:lnTo>
                  <a:lnTo>
                    <a:pt x="1865" y="363"/>
                  </a:lnTo>
                  <a:lnTo>
                    <a:pt x="1595" y="393"/>
                  </a:lnTo>
                  <a:lnTo>
                    <a:pt x="1580" y="220"/>
                  </a:lnTo>
                  <a:lnTo>
                    <a:pt x="1489" y="28"/>
                  </a:lnTo>
                  <a:lnTo>
                    <a:pt x="1424" y="72"/>
                  </a:lnTo>
                  <a:lnTo>
                    <a:pt x="1502" y="220"/>
                  </a:lnTo>
                  <a:lnTo>
                    <a:pt x="852" y="0"/>
                  </a:lnTo>
                  <a:lnTo>
                    <a:pt x="1502" y="321"/>
                  </a:lnTo>
                  <a:lnTo>
                    <a:pt x="1521" y="418"/>
                  </a:lnTo>
                  <a:lnTo>
                    <a:pt x="1470" y="538"/>
                  </a:lnTo>
                  <a:lnTo>
                    <a:pt x="460" y="142"/>
                  </a:lnTo>
                  <a:lnTo>
                    <a:pt x="1464" y="600"/>
                  </a:lnTo>
                  <a:lnTo>
                    <a:pt x="1394" y="695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Freeform 33"/>
            <p:cNvSpPr>
              <a:spLocks/>
            </p:cNvSpPr>
            <p:nvPr/>
          </p:nvSpPr>
          <p:spPr bwMode="auto">
            <a:xfrm>
              <a:off x="2701" y="1473"/>
              <a:ext cx="714" cy="940"/>
            </a:xfrm>
            <a:custGeom>
              <a:avLst/>
              <a:gdLst>
                <a:gd name="T0" fmla="*/ 0 w 1427"/>
                <a:gd name="T1" fmla="*/ 243 h 1880"/>
                <a:gd name="T2" fmla="*/ 264 w 1427"/>
                <a:gd name="T3" fmla="*/ 164 h 1880"/>
                <a:gd name="T4" fmla="*/ 714 w 1427"/>
                <a:gd name="T5" fmla="*/ 0 h 1880"/>
                <a:gd name="T6" fmla="*/ 403 w 1427"/>
                <a:gd name="T7" fmla="*/ 158 h 1880"/>
                <a:gd name="T8" fmla="*/ 456 w 1427"/>
                <a:gd name="T9" fmla="*/ 222 h 1880"/>
                <a:gd name="T10" fmla="*/ 456 w 1427"/>
                <a:gd name="T11" fmla="*/ 300 h 1880"/>
                <a:gd name="T12" fmla="*/ 414 w 1427"/>
                <a:gd name="T13" fmla="*/ 433 h 1880"/>
                <a:gd name="T14" fmla="*/ 357 w 1427"/>
                <a:gd name="T15" fmla="*/ 576 h 1880"/>
                <a:gd name="T16" fmla="*/ 354 w 1427"/>
                <a:gd name="T17" fmla="*/ 654 h 1880"/>
                <a:gd name="T18" fmla="*/ 407 w 1427"/>
                <a:gd name="T19" fmla="*/ 772 h 1880"/>
                <a:gd name="T20" fmla="*/ 328 w 1427"/>
                <a:gd name="T21" fmla="*/ 680 h 1880"/>
                <a:gd name="T22" fmla="*/ 318 w 1427"/>
                <a:gd name="T23" fmla="*/ 579 h 1880"/>
                <a:gd name="T24" fmla="*/ 378 w 1427"/>
                <a:gd name="T25" fmla="*/ 412 h 1880"/>
                <a:gd name="T26" fmla="*/ 425 w 1427"/>
                <a:gd name="T27" fmla="*/ 290 h 1880"/>
                <a:gd name="T28" fmla="*/ 354 w 1427"/>
                <a:gd name="T29" fmla="*/ 162 h 1880"/>
                <a:gd name="T30" fmla="*/ 157 w 1427"/>
                <a:gd name="T31" fmla="*/ 237 h 1880"/>
                <a:gd name="T32" fmla="*/ 175 w 1427"/>
                <a:gd name="T33" fmla="*/ 276 h 1880"/>
                <a:gd name="T34" fmla="*/ 189 w 1427"/>
                <a:gd name="T35" fmla="*/ 375 h 1880"/>
                <a:gd name="T36" fmla="*/ 171 w 1427"/>
                <a:gd name="T37" fmla="*/ 490 h 1880"/>
                <a:gd name="T38" fmla="*/ 143 w 1427"/>
                <a:gd name="T39" fmla="*/ 601 h 1880"/>
                <a:gd name="T40" fmla="*/ 132 w 1427"/>
                <a:gd name="T41" fmla="*/ 715 h 1880"/>
                <a:gd name="T42" fmla="*/ 164 w 1427"/>
                <a:gd name="T43" fmla="*/ 826 h 1880"/>
                <a:gd name="T44" fmla="*/ 239 w 1427"/>
                <a:gd name="T45" fmla="*/ 940 h 1880"/>
                <a:gd name="T46" fmla="*/ 161 w 1427"/>
                <a:gd name="T47" fmla="*/ 893 h 1880"/>
                <a:gd name="T48" fmla="*/ 107 w 1427"/>
                <a:gd name="T49" fmla="*/ 772 h 1880"/>
                <a:gd name="T50" fmla="*/ 96 w 1427"/>
                <a:gd name="T51" fmla="*/ 637 h 1880"/>
                <a:gd name="T52" fmla="*/ 136 w 1427"/>
                <a:gd name="T53" fmla="*/ 461 h 1880"/>
                <a:gd name="T54" fmla="*/ 150 w 1427"/>
                <a:gd name="T55" fmla="*/ 355 h 1880"/>
                <a:gd name="T56" fmla="*/ 96 w 1427"/>
                <a:gd name="T57" fmla="*/ 251 h 1880"/>
                <a:gd name="T58" fmla="*/ 0 w 1427"/>
                <a:gd name="T59" fmla="*/ 243 h 1880"/>
                <a:gd name="T60" fmla="*/ 0 w 1427"/>
                <a:gd name="T61" fmla="*/ 243 h 18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427" h="1880">
                  <a:moveTo>
                    <a:pt x="0" y="486"/>
                  </a:moveTo>
                  <a:lnTo>
                    <a:pt x="528" y="328"/>
                  </a:lnTo>
                  <a:lnTo>
                    <a:pt x="1427" y="0"/>
                  </a:lnTo>
                  <a:lnTo>
                    <a:pt x="806" y="315"/>
                  </a:lnTo>
                  <a:lnTo>
                    <a:pt x="912" y="444"/>
                  </a:lnTo>
                  <a:lnTo>
                    <a:pt x="912" y="600"/>
                  </a:lnTo>
                  <a:lnTo>
                    <a:pt x="827" y="865"/>
                  </a:lnTo>
                  <a:lnTo>
                    <a:pt x="713" y="1152"/>
                  </a:lnTo>
                  <a:lnTo>
                    <a:pt x="707" y="1307"/>
                  </a:lnTo>
                  <a:lnTo>
                    <a:pt x="813" y="1543"/>
                  </a:lnTo>
                  <a:lnTo>
                    <a:pt x="656" y="1359"/>
                  </a:lnTo>
                  <a:lnTo>
                    <a:pt x="635" y="1157"/>
                  </a:lnTo>
                  <a:lnTo>
                    <a:pt x="756" y="823"/>
                  </a:lnTo>
                  <a:lnTo>
                    <a:pt x="849" y="579"/>
                  </a:lnTo>
                  <a:lnTo>
                    <a:pt x="707" y="323"/>
                  </a:lnTo>
                  <a:lnTo>
                    <a:pt x="313" y="473"/>
                  </a:lnTo>
                  <a:lnTo>
                    <a:pt x="349" y="551"/>
                  </a:lnTo>
                  <a:lnTo>
                    <a:pt x="378" y="750"/>
                  </a:lnTo>
                  <a:lnTo>
                    <a:pt x="342" y="979"/>
                  </a:lnTo>
                  <a:lnTo>
                    <a:pt x="285" y="1201"/>
                  </a:lnTo>
                  <a:lnTo>
                    <a:pt x="264" y="1429"/>
                  </a:lnTo>
                  <a:lnTo>
                    <a:pt x="328" y="1651"/>
                  </a:lnTo>
                  <a:lnTo>
                    <a:pt x="477" y="1880"/>
                  </a:lnTo>
                  <a:lnTo>
                    <a:pt x="321" y="1786"/>
                  </a:lnTo>
                  <a:lnTo>
                    <a:pt x="214" y="1543"/>
                  </a:lnTo>
                  <a:lnTo>
                    <a:pt x="192" y="1273"/>
                  </a:lnTo>
                  <a:lnTo>
                    <a:pt x="271" y="922"/>
                  </a:lnTo>
                  <a:lnTo>
                    <a:pt x="300" y="709"/>
                  </a:lnTo>
                  <a:lnTo>
                    <a:pt x="192" y="501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Freeform 34"/>
            <p:cNvSpPr>
              <a:spLocks/>
            </p:cNvSpPr>
            <p:nvPr/>
          </p:nvSpPr>
          <p:spPr bwMode="auto">
            <a:xfrm>
              <a:off x="2923" y="2191"/>
              <a:ext cx="185" cy="222"/>
            </a:xfrm>
            <a:custGeom>
              <a:avLst/>
              <a:gdLst>
                <a:gd name="T0" fmla="*/ 17 w 370"/>
                <a:gd name="T1" fmla="*/ 222 h 443"/>
                <a:gd name="T2" fmla="*/ 0 w 370"/>
                <a:gd name="T3" fmla="*/ 104 h 443"/>
                <a:gd name="T4" fmla="*/ 47 w 370"/>
                <a:gd name="T5" fmla="*/ 0 h 443"/>
                <a:gd name="T6" fmla="*/ 89 w 370"/>
                <a:gd name="T7" fmla="*/ 4 h 443"/>
                <a:gd name="T8" fmla="*/ 185 w 370"/>
                <a:gd name="T9" fmla="*/ 53 h 443"/>
                <a:gd name="T10" fmla="*/ 71 w 370"/>
                <a:gd name="T11" fmla="*/ 43 h 443"/>
                <a:gd name="T12" fmla="*/ 31 w 370"/>
                <a:gd name="T13" fmla="*/ 107 h 443"/>
                <a:gd name="T14" fmla="*/ 17 w 370"/>
                <a:gd name="T15" fmla="*/ 222 h 443"/>
                <a:gd name="T16" fmla="*/ 17 w 370"/>
                <a:gd name="T17" fmla="*/ 222 h 44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70" h="443">
                  <a:moveTo>
                    <a:pt x="34" y="443"/>
                  </a:moveTo>
                  <a:lnTo>
                    <a:pt x="0" y="207"/>
                  </a:lnTo>
                  <a:lnTo>
                    <a:pt x="93" y="0"/>
                  </a:lnTo>
                  <a:lnTo>
                    <a:pt x="178" y="7"/>
                  </a:lnTo>
                  <a:lnTo>
                    <a:pt x="370" y="106"/>
                  </a:lnTo>
                  <a:lnTo>
                    <a:pt x="142" y="85"/>
                  </a:lnTo>
                  <a:lnTo>
                    <a:pt x="62" y="214"/>
                  </a:lnTo>
                  <a:lnTo>
                    <a:pt x="34" y="4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Freeform 35"/>
            <p:cNvSpPr>
              <a:spLocks/>
            </p:cNvSpPr>
            <p:nvPr/>
          </p:nvSpPr>
          <p:spPr bwMode="auto">
            <a:xfrm>
              <a:off x="3080" y="1241"/>
              <a:ext cx="584" cy="697"/>
            </a:xfrm>
            <a:custGeom>
              <a:avLst/>
              <a:gdLst>
                <a:gd name="T0" fmla="*/ 43 w 1170"/>
                <a:gd name="T1" fmla="*/ 611 h 1393"/>
                <a:gd name="T2" fmla="*/ 370 w 1170"/>
                <a:gd name="T3" fmla="*/ 461 h 1393"/>
                <a:gd name="T4" fmla="*/ 447 w 1170"/>
                <a:gd name="T5" fmla="*/ 453 h 1393"/>
                <a:gd name="T6" fmla="*/ 502 w 1170"/>
                <a:gd name="T7" fmla="*/ 400 h 1393"/>
                <a:gd name="T8" fmla="*/ 553 w 1170"/>
                <a:gd name="T9" fmla="*/ 276 h 1393"/>
                <a:gd name="T10" fmla="*/ 531 w 1170"/>
                <a:gd name="T11" fmla="*/ 104 h 1393"/>
                <a:gd name="T12" fmla="*/ 450 w 1170"/>
                <a:gd name="T13" fmla="*/ 33 h 1393"/>
                <a:gd name="T14" fmla="*/ 307 w 1170"/>
                <a:gd name="T15" fmla="*/ 80 h 1393"/>
                <a:gd name="T16" fmla="*/ 425 w 1170"/>
                <a:gd name="T17" fmla="*/ 0 h 1393"/>
                <a:gd name="T18" fmla="*/ 502 w 1170"/>
                <a:gd name="T19" fmla="*/ 26 h 1393"/>
                <a:gd name="T20" fmla="*/ 567 w 1170"/>
                <a:gd name="T21" fmla="*/ 97 h 1393"/>
                <a:gd name="T22" fmla="*/ 584 w 1170"/>
                <a:gd name="T23" fmla="*/ 240 h 1393"/>
                <a:gd name="T24" fmla="*/ 577 w 1170"/>
                <a:gd name="T25" fmla="*/ 339 h 1393"/>
                <a:gd name="T26" fmla="*/ 511 w 1170"/>
                <a:gd name="T27" fmla="*/ 466 h 1393"/>
                <a:gd name="T28" fmla="*/ 467 w 1170"/>
                <a:gd name="T29" fmla="*/ 492 h 1393"/>
                <a:gd name="T30" fmla="*/ 388 w 1170"/>
                <a:gd name="T31" fmla="*/ 490 h 1393"/>
                <a:gd name="T32" fmla="*/ 0 w 1170"/>
                <a:gd name="T33" fmla="*/ 697 h 1393"/>
                <a:gd name="T34" fmla="*/ 43 w 1170"/>
                <a:gd name="T35" fmla="*/ 611 h 1393"/>
                <a:gd name="T36" fmla="*/ 43 w 1170"/>
                <a:gd name="T37" fmla="*/ 611 h 13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70" h="1393">
                  <a:moveTo>
                    <a:pt x="86" y="1222"/>
                  </a:moveTo>
                  <a:lnTo>
                    <a:pt x="742" y="922"/>
                  </a:lnTo>
                  <a:lnTo>
                    <a:pt x="896" y="905"/>
                  </a:lnTo>
                  <a:lnTo>
                    <a:pt x="1006" y="800"/>
                  </a:lnTo>
                  <a:lnTo>
                    <a:pt x="1107" y="551"/>
                  </a:lnTo>
                  <a:lnTo>
                    <a:pt x="1063" y="207"/>
                  </a:lnTo>
                  <a:lnTo>
                    <a:pt x="901" y="66"/>
                  </a:lnTo>
                  <a:lnTo>
                    <a:pt x="616" y="160"/>
                  </a:lnTo>
                  <a:lnTo>
                    <a:pt x="852" y="0"/>
                  </a:lnTo>
                  <a:lnTo>
                    <a:pt x="1006" y="51"/>
                  </a:lnTo>
                  <a:lnTo>
                    <a:pt x="1135" y="194"/>
                  </a:lnTo>
                  <a:lnTo>
                    <a:pt x="1170" y="479"/>
                  </a:lnTo>
                  <a:lnTo>
                    <a:pt x="1156" y="678"/>
                  </a:lnTo>
                  <a:lnTo>
                    <a:pt x="1023" y="931"/>
                  </a:lnTo>
                  <a:lnTo>
                    <a:pt x="936" y="984"/>
                  </a:lnTo>
                  <a:lnTo>
                    <a:pt x="778" y="979"/>
                  </a:lnTo>
                  <a:lnTo>
                    <a:pt x="0" y="1393"/>
                  </a:lnTo>
                  <a:lnTo>
                    <a:pt x="86" y="1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Freeform 36"/>
            <p:cNvSpPr>
              <a:spLocks/>
            </p:cNvSpPr>
            <p:nvPr/>
          </p:nvSpPr>
          <p:spPr bwMode="auto">
            <a:xfrm>
              <a:off x="1863" y="1809"/>
              <a:ext cx="2098" cy="811"/>
            </a:xfrm>
            <a:custGeom>
              <a:avLst/>
              <a:gdLst>
                <a:gd name="T0" fmla="*/ 29 w 4196"/>
                <a:gd name="T1" fmla="*/ 0 h 1621"/>
                <a:gd name="T2" fmla="*/ 0 w 4196"/>
                <a:gd name="T3" fmla="*/ 64 h 1621"/>
                <a:gd name="T4" fmla="*/ 4 w 4196"/>
                <a:gd name="T5" fmla="*/ 207 h 1621"/>
                <a:gd name="T6" fmla="*/ 43 w 4196"/>
                <a:gd name="T7" fmla="*/ 289 h 1621"/>
                <a:gd name="T8" fmla="*/ 107 w 4196"/>
                <a:gd name="T9" fmla="*/ 311 h 1621"/>
                <a:gd name="T10" fmla="*/ 218 w 4196"/>
                <a:gd name="T11" fmla="*/ 403 h 1621"/>
                <a:gd name="T12" fmla="*/ 489 w 4196"/>
                <a:gd name="T13" fmla="*/ 589 h 1621"/>
                <a:gd name="T14" fmla="*/ 550 w 4196"/>
                <a:gd name="T15" fmla="*/ 600 h 1621"/>
                <a:gd name="T16" fmla="*/ 627 w 4196"/>
                <a:gd name="T17" fmla="*/ 643 h 1621"/>
                <a:gd name="T18" fmla="*/ 653 w 4196"/>
                <a:gd name="T19" fmla="*/ 693 h 1621"/>
                <a:gd name="T20" fmla="*/ 859 w 4196"/>
                <a:gd name="T21" fmla="*/ 800 h 1621"/>
                <a:gd name="T22" fmla="*/ 946 w 4196"/>
                <a:gd name="T23" fmla="*/ 811 h 1621"/>
                <a:gd name="T24" fmla="*/ 2098 w 4196"/>
                <a:gd name="T25" fmla="*/ 450 h 1621"/>
                <a:gd name="T26" fmla="*/ 2088 w 4196"/>
                <a:gd name="T27" fmla="*/ 372 h 1621"/>
                <a:gd name="T28" fmla="*/ 1781 w 4196"/>
                <a:gd name="T29" fmla="*/ 275 h 1621"/>
                <a:gd name="T30" fmla="*/ 2066 w 4196"/>
                <a:gd name="T31" fmla="*/ 400 h 1621"/>
                <a:gd name="T32" fmla="*/ 932 w 4196"/>
                <a:gd name="T33" fmla="*/ 757 h 1621"/>
                <a:gd name="T34" fmla="*/ 859 w 4196"/>
                <a:gd name="T35" fmla="*/ 693 h 1621"/>
                <a:gd name="T36" fmla="*/ 824 w 4196"/>
                <a:gd name="T37" fmla="*/ 600 h 1621"/>
                <a:gd name="T38" fmla="*/ 853 w 4196"/>
                <a:gd name="T39" fmla="*/ 417 h 1621"/>
                <a:gd name="T40" fmla="*/ 802 w 4196"/>
                <a:gd name="T41" fmla="*/ 507 h 1621"/>
                <a:gd name="T42" fmla="*/ 792 w 4196"/>
                <a:gd name="T43" fmla="*/ 600 h 1621"/>
                <a:gd name="T44" fmla="*/ 824 w 4196"/>
                <a:gd name="T45" fmla="*/ 718 h 1621"/>
                <a:gd name="T46" fmla="*/ 853 w 4196"/>
                <a:gd name="T47" fmla="*/ 757 h 1621"/>
                <a:gd name="T48" fmla="*/ 685 w 4196"/>
                <a:gd name="T49" fmla="*/ 675 h 1621"/>
                <a:gd name="T50" fmla="*/ 653 w 4196"/>
                <a:gd name="T51" fmla="*/ 596 h 1621"/>
                <a:gd name="T52" fmla="*/ 646 w 4196"/>
                <a:gd name="T53" fmla="*/ 478 h 1621"/>
                <a:gd name="T54" fmla="*/ 667 w 4196"/>
                <a:gd name="T55" fmla="*/ 396 h 1621"/>
                <a:gd name="T56" fmla="*/ 627 w 4196"/>
                <a:gd name="T57" fmla="*/ 457 h 1621"/>
                <a:gd name="T58" fmla="*/ 613 w 4196"/>
                <a:gd name="T59" fmla="*/ 543 h 1621"/>
                <a:gd name="T60" fmla="*/ 607 w 4196"/>
                <a:gd name="T61" fmla="*/ 593 h 1621"/>
                <a:gd name="T62" fmla="*/ 546 w 4196"/>
                <a:gd name="T63" fmla="*/ 553 h 1621"/>
                <a:gd name="T64" fmla="*/ 535 w 4196"/>
                <a:gd name="T65" fmla="*/ 450 h 1621"/>
                <a:gd name="T66" fmla="*/ 568 w 4196"/>
                <a:gd name="T67" fmla="*/ 329 h 1621"/>
                <a:gd name="T68" fmla="*/ 529 w 4196"/>
                <a:gd name="T69" fmla="*/ 382 h 1621"/>
                <a:gd name="T70" fmla="*/ 500 w 4196"/>
                <a:gd name="T71" fmla="*/ 464 h 1621"/>
                <a:gd name="T72" fmla="*/ 500 w 4196"/>
                <a:gd name="T73" fmla="*/ 549 h 1621"/>
                <a:gd name="T74" fmla="*/ 118 w 4196"/>
                <a:gd name="T75" fmla="*/ 285 h 1621"/>
                <a:gd name="T76" fmla="*/ 114 w 4196"/>
                <a:gd name="T77" fmla="*/ 207 h 1621"/>
                <a:gd name="T78" fmla="*/ 118 w 4196"/>
                <a:gd name="T79" fmla="*/ 143 h 1621"/>
                <a:gd name="T80" fmla="*/ 86 w 4196"/>
                <a:gd name="T81" fmla="*/ 185 h 1621"/>
                <a:gd name="T82" fmla="*/ 68 w 4196"/>
                <a:gd name="T83" fmla="*/ 254 h 1621"/>
                <a:gd name="T84" fmla="*/ 29 w 4196"/>
                <a:gd name="T85" fmla="*/ 182 h 1621"/>
                <a:gd name="T86" fmla="*/ 29 w 4196"/>
                <a:gd name="T87" fmla="*/ 78 h 1621"/>
                <a:gd name="T88" fmla="*/ 96 w 4196"/>
                <a:gd name="T89" fmla="*/ 35 h 1621"/>
                <a:gd name="T90" fmla="*/ 29 w 4196"/>
                <a:gd name="T91" fmla="*/ 0 h 1621"/>
                <a:gd name="T92" fmla="*/ 29 w 4196"/>
                <a:gd name="T93" fmla="*/ 0 h 162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196" h="1621">
                  <a:moveTo>
                    <a:pt x="57" y="0"/>
                  </a:moveTo>
                  <a:lnTo>
                    <a:pt x="0" y="127"/>
                  </a:lnTo>
                  <a:lnTo>
                    <a:pt x="7" y="414"/>
                  </a:lnTo>
                  <a:lnTo>
                    <a:pt x="85" y="577"/>
                  </a:lnTo>
                  <a:lnTo>
                    <a:pt x="214" y="621"/>
                  </a:lnTo>
                  <a:lnTo>
                    <a:pt x="435" y="805"/>
                  </a:lnTo>
                  <a:lnTo>
                    <a:pt x="977" y="1178"/>
                  </a:lnTo>
                  <a:lnTo>
                    <a:pt x="1099" y="1199"/>
                  </a:lnTo>
                  <a:lnTo>
                    <a:pt x="1254" y="1285"/>
                  </a:lnTo>
                  <a:lnTo>
                    <a:pt x="1306" y="1385"/>
                  </a:lnTo>
                  <a:lnTo>
                    <a:pt x="1718" y="1600"/>
                  </a:lnTo>
                  <a:lnTo>
                    <a:pt x="1891" y="1621"/>
                  </a:lnTo>
                  <a:lnTo>
                    <a:pt x="4196" y="899"/>
                  </a:lnTo>
                  <a:lnTo>
                    <a:pt x="4175" y="743"/>
                  </a:lnTo>
                  <a:lnTo>
                    <a:pt x="3561" y="549"/>
                  </a:lnTo>
                  <a:lnTo>
                    <a:pt x="4131" y="800"/>
                  </a:lnTo>
                  <a:lnTo>
                    <a:pt x="1863" y="1513"/>
                  </a:lnTo>
                  <a:lnTo>
                    <a:pt x="1718" y="1385"/>
                  </a:lnTo>
                  <a:lnTo>
                    <a:pt x="1648" y="1199"/>
                  </a:lnTo>
                  <a:lnTo>
                    <a:pt x="1705" y="834"/>
                  </a:lnTo>
                  <a:lnTo>
                    <a:pt x="1604" y="1013"/>
                  </a:lnTo>
                  <a:lnTo>
                    <a:pt x="1583" y="1199"/>
                  </a:lnTo>
                  <a:lnTo>
                    <a:pt x="1648" y="1435"/>
                  </a:lnTo>
                  <a:lnTo>
                    <a:pt x="1705" y="1513"/>
                  </a:lnTo>
                  <a:lnTo>
                    <a:pt x="1370" y="1349"/>
                  </a:lnTo>
                  <a:lnTo>
                    <a:pt x="1306" y="1191"/>
                  </a:lnTo>
                  <a:lnTo>
                    <a:pt x="1291" y="956"/>
                  </a:lnTo>
                  <a:lnTo>
                    <a:pt x="1334" y="792"/>
                  </a:lnTo>
                  <a:lnTo>
                    <a:pt x="1254" y="914"/>
                  </a:lnTo>
                  <a:lnTo>
                    <a:pt x="1226" y="1085"/>
                  </a:lnTo>
                  <a:lnTo>
                    <a:pt x="1213" y="1186"/>
                  </a:lnTo>
                  <a:lnTo>
                    <a:pt x="1091" y="1106"/>
                  </a:lnTo>
                  <a:lnTo>
                    <a:pt x="1070" y="899"/>
                  </a:lnTo>
                  <a:lnTo>
                    <a:pt x="1135" y="657"/>
                  </a:lnTo>
                  <a:lnTo>
                    <a:pt x="1057" y="764"/>
                  </a:lnTo>
                  <a:lnTo>
                    <a:pt x="1000" y="927"/>
                  </a:lnTo>
                  <a:lnTo>
                    <a:pt x="1000" y="1098"/>
                  </a:lnTo>
                  <a:lnTo>
                    <a:pt x="235" y="570"/>
                  </a:lnTo>
                  <a:lnTo>
                    <a:pt x="228" y="414"/>
                  </a:lnTo>
                  <a:lnTo>
                    <a:pt x="235" y="285"/>
                  </a:lnTo>
                  <a:lnTo>
                    <a:pt x="171" y="370"/>
                  </a:lnTo>
                  <a:lnTo>
                    <a:pt x="135" y="507"/>
                  </a:lnTo>
                  <a:lnTo>
                    <a:pt x="57" y="363"/>
                  </a:lnTo>
                  <a:lnTo>
                    <a:pt x="57" y="155"/>
                  </a:lnTo>
                  <a:lnTo>
                    <a:pt x="192" y="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Freeform 37"/>
            <p:cNvSpPr>
              <a:spLocks/>
            </p:cNvSpPr>
            <p:nvPr/>
          </p:nvSpPr>
          <p:spPr bwMode="auto">
            <a:xfrm>
              <a:off x="2722" y="2159"/>
              <a:ext cx="193" cy="293"/>
            </a:xfrm>
            <a:custGeom>
              <a:avLst/>
              <a:gdLst>
                <a:gd name="T0" fmla="*/ 94 w 386"/>
                <a:gd name="T1" fmla="*/ 0 h 586"/>
                <a:gd name="T2" fmla="*/ 51 w 386"/>
                <a:gd name="T3" fmla="*/ 33 h 586"/>
                <a:gd name="T4" fmla="*/ 30 w 386"/>
                <a:gd name="T5" fmla="*/ 90 h 586"/>
                <a:gd name="T6" fmla="*/ 0 w 386"/>
                <a:gd name="T7" fmla="*/ 226 h 586"/>
                <a:gd name="T8" fmla="*/ 30 w 386"/>
                <a:gd name="T9" fmla="*/ 293 h 586"/>
                <a:gd name="T10" fmla="*/ 193 w 386"/>
                <a:gd name="T11" fmla="*/ 240 h 586"/>
                <a:gd name="T12" fmla="*/ 154 w 386"/>
                <a:gd name="T13" fmla="*/ 200 h 586"/>
                <a:gd name="T14" fmla="*/ 51 w 386"/>
                <a:gd name="T15" fmla="*/ 229 h 586"/>
                <a:gd name="T16" fmla="*/ 55 w 386"/>
                <a:gd name="T17" fmla="*/ 118 h 586"/>
                <a:gd name="T18" fmla="*/ 101 w 386"/>
                <a:gd name="T19" fmla="*/ 79 h 586"/>
                <a:gd name="T20" fmla="*/ 94 w 386"/>
                <a:gd name="T21" fmla="*/ 0 h 586"/>
                <a:gd name="T22" fmla="*/ 94 w 386"/>
                <a:gd name="T23" fmla="*/ 0 h 5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86" h="586">
                  <a:moveTo>
                    <a:pt x="187" y="0"/>
                  </a:moveTo>
                  <a:lnTo>
                    <a:pt x="101" y="65"/>
                  </a:lnTo>
                  <a:lnTo>
                    <a:pt x="59" y="179"/>
                  </a:lnTo>
                  <a:lnTo>
                    <a:pt x="0" y="451"/>
                  </a:lnTo>
                  <a:lnTo>
                    <a:pt x="59" y="586"/>
                  </a:lnTo>
                  <a:lnTo>
                    <a:pt x="386" y="479"/>
                  </a:lnTo>
                  <a:lnTo>
                    <a:pt x="308" y="399"/>
                  </a:lnTo>
                  <a:lnTo>
                    <a:pt x="101" y="458"/>
                  </a:lnTo>
                  <a:lnTo>
                    <a:pt x="109" y="236"/>
                  </a:lnTo>
                  <a:lnTo>
                    <a:pt x="202" y="15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Freeform 38"/>
            <p:cNvSpPr>
              <a:spLocks/>
            </p:cNvSpPr>
            <p:nvPr/>
          </p:nvSpPr>
          <p:spPr bwMode="auto">
            <a:xfrm>
              <a:off x="2937" y="2281"/>
              <a:ext cx="303" cy="103"/>
            </a:xfrm>
            <a:custGeom>
              <a:avLst/>
              <a:gdLst>
                <a:gd name="T0" fmla="*/ 6 w 607"/>
                <a:gd name="T1" fmla="*/ 63 h 208"/>
                <a:gd name="T2" fmla="*/ 303 w 607"/>
                <a:gd name="T3" fmla="*/ 0 h 208"/>
                <a:gd name="T4" fmla="*/ 0 w 607"/>
                <a:gd name="T5" fmla="*/ 103 h 208"/>
                <a:gd name="T6" fmla="*/ 6 w 607"/>
                <a:gd name="T7" fmla="*/ 63 h 208"/>
                <a:gd name="T8" fmla="*/ 6 w 607"/>
                <a:gd name="T9" fmla="*/ 63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7" h="208">
                  <a:moveTo>
                    <a:pt x="13" y="128"/>
                  </a:moveTo>
                  <a:lnTo>
                    <a:pt x="607" y="0"/>
                  </a:lnTo>
                  <a:lnTo>
                    <a:pt x="0" y="208"/>
                  </a:lnTo>
                  <a:lnTo>
                    <a:pt x="13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Freeform 39"/>
            <p:cNvSpPr>
              <a:spLocks/>
            </p:cNvSpPr>
            <p:nvPr/>
          </p:nvSpPr>
          <p:spPr bwMode="auto">
            <a:xfrm>
              <a:off x="1730" y="1920"/>
              <a:ext cx="1966" cy="955"/>
            </a:xfrm>
            <a:custGeom>
              <a:avLst/>
              <a:gdLst>
                <a:gd name="T0" fmla="*/ 157 w 3932"/>
                <a:gd name="T1" fmla="*/ 0 h 1908"/>
                <a:gd name="T2" fmla="*/ 0 w 3932"/>
                <a:gd name="T3" fmla="*/ 24 h 1908"/>
                <a:gd name="T4" fmla="*/ 5 w 3932"/>
                <a:gd name="T5" fmla="*/ 81 h 1908"/>
                <a:gd name="T6" fmla="*/ 497 w 3932"/>
                <a:gd name="T7" fmla="*/ 862 h 1908"/>
                <a:gd name="T8" fmla="*/ 1810 w 3932"/>
                <a:gd name="T9" fmla="*/ 714 h 1908"/>
                <a:gd name="T10" fmla="*/ 1870 w 3932"/>
                <a:gd name="T11" fmla="*/ 742 h 1908"/>
                <a:gd name="T12" fmla="*/ 1905 w 3932"/>
                <a:gd name="T13" fmla="*/ 797 h 1908"/>
                <a:gd name="T14" fmla="*/ 1863 w 3932"/>
                <a:gd name="T15" fmla="*/ 914 h 1908"/>
                <a:gd name="T16" fmla="*/ 1645 w 3932"/>
                <a:gd name="T17" fmla="*/ 955 h 1908"/>
                <a:gd name="T18" fmla="*/ 1872 w 3932"/>
                <a:gd name="T19" fmla="*/ 955 h 1908"/>
                <a:gd name="T20" fmla="*/ 1966 w 3932"/>
                <a:gd name="T21" fmla="*/ 811 h 1908"/>
                <a:gd name="T22" fmla="*/ 1961 w 3932"/>
                <a:gd name="T23" fmla="*/ 695 h 1908"/>
                <a:gd name="T24" fmla="*/ 1920 w 3932"/>
                <a:gd name="T25" fmla="*/ 640 h 1908"/>
                <a:gd name="T26" fmla="*/ 1692 w 3932"/>
                <a:gd name="T27" fmla="*/ 671 h 1908"/>
                <a:gd name="T28" fmla="*/ 1650 w 3932"/>
                <a:gd name="T29" fmla="*/ 689 h 1908"/>
                <a:gd name="T30" fmla="*/ 1600 w 3932"/>
                <a:gd name="T31" fmla="*/ 671 h 1908"/>
                <a:gd name="T32" fmla="*/ 568 w 3932"/>
                <a:gd name="T33" fmla="*/ 792 h 1908"/>
                <a:gd name="T34" fmla="*/ 248 w 3932"/>
                <a:gd name="T35" fmla="*/ 342 h 1908"/>
                <a:gd name="T36" fmla="*/ 533 w 3932"/>
                <a:gd name="T37" fmla="*/ 796 h 1908"/>
                <a:gd name="T38" fmla="*/ 507 w 3932"/>
                <a:gd name="T39" fmla="*/ 834 h 1908"/>
                <a:gd name="T40" fmla="*/ 20 w 3932"/>
                <a:gd name="T41" fmla="*/ 45 h 1908"/>
                <a:gd name="T42" fmla="*/ 145 w 3932"/>
                <a:gd name="T43" fmla="*/ 24 h 1908"/>
                <a:gd name="T44" fmla="*/ 157 w 3932"/>
                <a:gd name="T45" fmla="*/ 0 h 1908"/>
                <a:gd name="T46" fmla="*/ 157 w 3932"/>
                <a:gd name="T47" fmla="*/ 0 h 19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32" h="1908">
                  <a:moveTo>
                    <a:pt x="314" y="0"/>
                  </a:moveTo>
                  <a:lnTo>
                    <a:pt x="0" y="47"/>
                  </a:lnTo>
                  <a:lnTo>
                    <a:pt x="10" y="162"/>
                  </a:lnTo>
                  <a:lnTo>
                    <a:pt x="993" y="1722"/>
                  </a:lnTo>
                  <a:lnTo>
                    <a:pt x="3619" y="1426"/>
                  </a:lnTo>
                  <a:lnTo>
                    <a:pt x="3740" y="1483"/>
                  </a:lnTo>
                  <a:lnTo>
                    <a:pt x="3809" y="1593"/>
                  </a:lnTo>
                  <a:lnTo>
                    <a:pt x="3725" y="1827"/>
                  </a:lnTo>
                  <a:lnTo>
                    <a:pt x="3290" y="1908"/>
                  </a:lnTo>
                  <a:lnTo>
                    <a:pt x="3744" y="1908"/>
                  </a:lnTo>
                  <a:lnTo>
                    <a:pt x="3932" y="1621"/>
                  </a:lnTo>
                  <a:lnTo>
                    <a:pt x="3921" y="1388"/>
                  </a:lnTo>
                  <a:lnTo>
                    <a:pt x="3839" y="1279"/>
                  </a:lnTo>
                  <a:lnTo>
                    <a:pt x="3383" y="1340"/>
                  </a:lnTo>
                  <a:lnTo>
                    <a:pt x="3299" y="1376"/>
                  </a:lnTo>
                  <a:lnTo>
                    <a:pt x="3200" y="1340"/>
                  </a:lnTo>
                  <a:lnTo>
                    <a:pt x="1136" y="1583"/>
                  </a:lnTo>
                  <a:lnTo>
                    <a:pt x="495" y="684"/>
                  </a:lnTo>
                  <a:lnTo>
                    <a:pt x="1065" y="1591"/>
                  </a:lnTo>
                  <a:lnTo>
                    <a:pt x="1014" y="1667"/>
                  </a:lnTo>
                  <a:lnTo>
                    <a:pt x="40" y="89"/>
                  </a:lnTo>
                  <a:lnTo>
                    <a:pt x="289" y="47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Freeform 40"/>
            <p:cNvSpPr>
              <a:spLocks/>
            </p:cNvSpPr>
            <p:nvPr/>
          </p:nvSpPr>
          <p:spPr bwMode="auto">
            <a:xfrm>
              <a:off x="1781" y="2134"/>
              <a:ext cx="353" cy="825"/>
            </a:xfrm>
            <a:custGeom>
              <a:avLst/>
              <a:gdLst>
                <a:gd name="T0" fmla="*/ 46 w 705"/>
                <a:gd name="T1" fmla="*/ 0 h 1650"/>
                <a:gd name="T2" fmla="*/ 54 w 705"/>
                <a:gd name="T3" fmla="*/ 61 h 1650"/>
                <a:gd name="T4" fmla="*/ 43 w 705"/>
                <a:gd name="T5" fmla="*/ 112 h 1650"/>
                <a:gd name="T6" fmla="*/ 25 w 705"/>
                <a:gd name="T7" fmla="*/ 146 h 1650"/>
                <a:gd name="T8" fmla="*/ 0 w 705"/>
                <a:gd name="T9" fmla="*/ 164 h 1650"/>
                <a:gd name="T10" fmla="*/ 93 w 705"/>
                <a:gd name="T11" fmla="*/ 339 h 1650"/>
                <a:gd name="T12" fmla="*/ 353 w 705"/>
                <a:gd name="T13" fmla="*/ 825 h 1650"/>
                <a:gd name="T14" fmla="*/ 161 w 705"/>
                <a:gd name="T15" fmla="*/ 389 h 1650"/>
                <a:gd name="T16" fmla="*/ 43 w 705"/>
                <a:gd name="T17" fmla="*/ 164 h 1650"/>
                <a:gd name="T18" fmla="*/ 157 w 705"/>
                <a:gd name="T19" fmla="*/ 299 h 1650"/>
                <a:gd name="T20" fmla="*/ 68 w 705"/>
                <a:gd name="T21" fmla="*/ 122 h 1650"/>
                <a:gd name="T22" fmla="*/ 93 w 705"/>
                <a:gd name="T23" fmla="*/ 57 h 1650"/>
                <a:gd name="T24" fmla="*/ 46 w 705"/>
                <a:gd name="T25" fmla="*/ 0 h 1650"/>
                <a:gd name="T26" fmla="*/ 46 w 705"/>
                <a:gd name="T27" fmla="*/ 0 h 16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05" h="1650">
                  <a:moveTo>
                    <a:pt x="91" y="0"/>
                  </a:moveTo>
                  <a:lnTo>
                    <a:pt x="107" y="121"/>
                  </a:lnTo>
                  <a:lnTo>
                    <a:pt x="86" y="224"/>
                  </a:lnTo>
                  <a:lnTo>
                    <a:pt x="50" y="292"/>
                  </a:lnTo>
                  <a:lnTo>
                    <a:pt x="0" y="328"/>
                  </a:lnTo>
                  <a:lnTo>
                    <a:pt x="185" y="678"/>
                  </a:lnTo>
                  <a:lnTo>
                    <a:pt x="705" y="1650"/>
                  </a:lnTo>
                  <a:lnTo>
                    <a:pt x="321" y="777"/>
                  </a:lnTo>
                  <a:lnTo>
                    <a:pt x="86" y="328"/>
                  </a:lnTo>
                  <a:lnTo>
                    <a:pt x="314" y="598"/>
                  </a:lnTo>
                  <a:lnTo>
                    <a:pt x="135" y="243"/>
                  </a:lnTo>
                  <a:lnTo>
                    <a:pt x="185" y="11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Freeform 41"/>
            <p:cNvSpPr>
              <a:spLocks/>
            </p:cNvSpPr>
            <p:nvPr/>
          </p:nvSpPr>
          <p:spPr bwMode="auto">
            <a:xfrm>
              <a:off x="1675" y="2207"/>
              <a:ext cx="2110" cy="944"/>
            </a:xfrm>
            <a:custGeom>
              <a:avLst/>
              <a:gdLst>
                <a:gd name="T0" fmla="*/ 164 w 4221"/>
                <a:gd name="T1" fmla="*/ 0 h 1890"/>
                <a:gd name="T2" fmla="*/ 77 w 4221"/>
                <a:gd name="T3" fmla="*/ 40 h 1890"/>
                <a:gd name="T4" fmla="*/ 7 w 4221"/>
                <a:gd name="T5" fmla="*/ 55 h 1890"/>
                <a:gd name="T6" fmla="*/ 0 w 4221"/>
                <a:gd name="T7" fmla="*/ 101 h 1890"/>
                <a:gd name="T8" fmla="*/ 286 w 4221"/>
                <a:gd name="T9" fmla="*/ 639 h 1890"/>
                <a:gd name="T10" fmla="*/ 409 w 4221"/>
                <a:gd name="T11" fmla="*/ 944 h 1890"/>
                <a:gd name="T12" fmla="*/ 1629 w 4221"/>
                <a:gd name="T13" fmla="*/ 794 h 1890"/>
                <a:gd name="T14" fmla="*/ 1675 w 4221"/>
                <a:gd name="T15" fmla="*/ 779 h 1890"/>
                <a:gd name="T16" fmla="*/ 1740 w 4221"/>
                <a:gd name="T17" fmla="*/ 800 h 1890"/>
                <a:gd name="T18" fmla="*/ 1961 w 4221"/>
                <a:gd name="T19" fmla="*/ 771 h 1890"/>
                <a:gd name="T20" fmla="*/ 2060 w 4221"/>
                <a:gd name="T21" fmla="*/ 680 h 1890"/>
                <a:gd name="T22" fmla="*/ 2110 w 4221"/>
                <a:gd name="T23" fmla="*/ 455 h 1890"/>
                <a:gd name="T24" fmla="*/ 2075 w 4221"/>
                <a:gd name="T25" fmla="*/ 293 h 1890"/>
                <a:gd name="T26" fmla="*/ 1920 w 4221"/>
                <a:gd name="T27" fmla="*/ 158 h 1890"/>
                <a:gd name="T28" fmla="*/ 1617 w 4221"/>
                <a:gd name="T29" fmla="*/ 234 h 1890"/>
                <a:gd name="T30" fmla="*/ 1889 w 4221"/>
                <a:gd name="T31" fmla="*/ 239 h 1890"/>
                <a:gd name="T32" fmla="*/ 2006 w 4221"/>
                <a:gd name="T33" fmla="*/ 329 h 1890"/>
                <a:gd name="T34" fmla="*/ 2058 w 4221"/>
                <a:gd name="T35" fmla="*/ 407 h 1890"/>
                <a:gd name="T36" fmla="*/ 2062 w 4221"/>
                <a:gd name="T37" fmla="*/ 522 h 1890"/>
                <a:gd name="T38" fmla="*/ 2018 w 4221"/>
                <a:gd name="T39" fmla="*/ 661 h 1890"/>
                <a:gd name="T40" fmla="*/ 1962 w 4221"/>
                <a:gd name="T41" fmla="*/ 724 h 1890"/>
                <a:gd name="T42" fmla="*/ 1783 w 4221"/>
                <a:gd name="T43" fmla="*/ 747 h 1890"/>
                <a:gd name="T44" fmla="*/ 1703 w 4221"/>
                <a:gd name="T45" fmla="*/ 722 h 1890"/>
                <a:gd name="T46" fmla="*/ 1595 w 4221"/>
                <a:gd name="T47" fmla="*/ 776 h 1890"/>
                <a:gd name="T48" fmla="*/ 443 w 4221"/>
                <a:gd name="T49" fmla="*/ 876 h 1890"/>
                <a:gd name="T50" fmla="*/ 34 w 4221"/>
                <a:gd name="T51" fmla="*/ 69 h 1890"/>
                <a:gd name="T52" fmla="*/ 174 w 4221"/>
                <a:gd name="T53" fmla="*/ 26 h 1890"/>
                <a:gd name="T54" fmla="*/ 164 w 4221"/>
                <a:gd name="T55" fmla="*/ 0 h 1890"/>
                <a:gd name="T56" fmla="*/ 164 w 4221"/>
                <a:gd name="T57" fmla="*/ 0 h 189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221" h="1890">
                  <a:moveTo>
                    <a:pt x="329" y="0"/>
                  </a:moveTo>
                  <a:lnTo>
                    <a:pt x="154" y="80"/>
                  </a:lnTo>
                  <a:lnTo>
                    <a:pt x="15" y="110"/>
                  </a:lnTo>
                  <a:lnTo>
                    <a:pt x="0" y="203"/>
                  </a:lnTo>
                  <a:lnTo>
                    <a:pt x="572" y="1279"/>
                  </a:lnTo>
                  <a:lnTo>
                    <a:pt x="818" y="1890"/>
                  </a:lnTo>
                  <a:lnTo>
                    <a:pt x="3259" y="1589"/>
                  </a:lnTo>
                  <a:lnTo>
                    <a:pt x="3350" y="1559"/>
                  </a:lnTo>
                  <a:lnTo>
                    <a:pt x="3480" y="1602"/>
                  </a:lnTo>
                  <a:lnTo>
                    <a:pt x="3923" y="1544"/>
                  </a:lnTo>
                  <a:lnTo>
                    <a:pt x="4120" y="1361"/>
                  </a:lnTo>
                  <a:lnTo>
                    <a:pt x="4221" y="911"/>
                  </a:lnTo>
                  <a:lnTo>
                    <a:pt x="4151" y="587"/>
                  </a:lnTo>
                  <a:lnTo>
                    <a:pt x="3841" y="316"/>
                  </a:lnTo>
                  <a:lnTo>
                    <a:pt x="3234" y="468"/>
                  </a:lnTo>
                  <a:lnTo>
                    <a:pt x="3778" y="479"/>
                  </a:lnTo>
                  <a:lnTo>
                    <a:pt x="4012" y="658"/>
                  </a:lnTo>
                  <a:lnTo>
                    <a:pt x="4116" y="814"/>
                  </a:lnTo>
                  <a:lnTo>
                    <a:pt x="4124" y="1046"/>
                  </a:lnTo>
                  <a:lnTo>
                    <a:pt x="4037" y="1323"/>
                  </a:lnTo>
                  <a:lnTo>
                    <a:pt x="3924" y="1449"/>
                  </a:lnTo>
                  <a:lnTo>
                    <a:pt x="3567" y="1496"/>
                  </a:lnTo>
                  <a:lnTo>
                    <a:pt x="3407" y="1445"/>
                  </a:lnTo>
                  <a:lnTo>
                    <a:pt x="3191" y="1553"/>
                  </a:lnTo>
                  <a:lnTo>
                    <a:pt x="886" y="1753"/>
                  </a:lnTo>
                  <a:lnTo>
                    <a:pt x="69" y="139"/>
                  </a:lnTo>
                  <a:lnTo>
                    <a:pt x="348" y="5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Freeform 42"/>
            <p:cNvSpPr>
              <a:spLocks/>
            </p:cNvSpPr>
            <p:nvPr/>
          </p:nvSpPr>
          <p:spPr bwMode="auto">
            <a:xfrm>
              <a:off x="2145" y="2669"/>
              <a:ext cx="1067" cy="315"/>
            </a:xfrm>
            <a:custGeom>
              <a:avLst/>
              <a:gdLst>
                <a:gd name="T0" fmla="*/ 0 w 2134"/>
                <a:gd name="T1" fmla="*/ 315 h 629"/>
                <a:gd name="T2" fmla="*/ 86 w 2134"/>
                <a:gd name="T3" fmla="*/ 236 h 629"/>
                <a:gd name="T4" fmla="*/ 125 w 2134"/>
                <a:gd name="T5" fmla="*/ 165 h 629"/>
                <a:gd name="T6" fmla="*/ 114 w 2134"/>
                <a:gd name="T7" fmla="*/ 79 h 629"/>
                <a:gd name="T8" fmla="*/ 774 w 2134"/>
                <a:gd name="T9" fmla="*/ 0 h 629"/>
                <a:gd name="T10" fmla="*/ 186 w 2134"/>
                <a:gd name="T11" fmla="*/ 101 h 629"/>
                <a:gd name="T12" fmla="*/ 160 w 2134"/>
                <a:gd name="T13" fmla="*/ 172 h 629"/>
                <a:gd name="T14" fmla="*/ 664 w 2134"/>
                <a:gd name="T15" fmla="*/ 144 h 629"/>
                <a:gd name="T16" fmla="*/ 150 w 2134"/>
                <a:gd name="T17" fmla="*/ 219 h 629"/>
                <a:gd name="T18" fmla="*/ 121 w 2134"/>
                <a:gd name="T19" fmla="*/ 247 h 629"/>
                <a:gd name="T20" fmla="*/ 93 w 2134"/>
                <a:gd name="T21" fmla="*/ 264 h 629"/>
                <a:gd name="T22" fmla="*/ 1067 w 2134"/>
                <a:gd name="T23" fmla="*/ 211 h 629"/>
                <a:gd name="T24" fmla="*/ 0 w 2134"/>
                <a:gd name="T25" fmla="*/ 315 h 629"/>
                <a:gd name="T26" fmla="*/ 0 w 2134"/>
                <a:gd name="T27" fmla="*/ 315 h 6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34" h="629">
                  <a:moveTo>
                    <a:pt x="0" y="629"/>
                  </a:moveTo>
                  <a:lnTo>
                    <a:pt x="171" y="471"/>
                  </a:lnTo>
                  <a:lnTo>
                    <a:pt x="249" y="329"/>
                  </a:lnTo>
                  <a:lnTo>
                    <a:pt x="228" y="158"/>
                  </a:lnTo>
                  <a:lnTo>
                    <a:pt x="1548" y="0"/>
                  </a:lnTo>
                  <a:lnTo>
                    <a:pt x="371" y="201"/>
                  </a:lnTo>
                  <a:lnTo>
                    <a:pt x="320" y="344"/>
                  </a:lnTo>
                  <a:lnTo>
                    <a:pt x="1327" y="287"/>
                  </a:lnTo>
                  <a:lnTo>
                    <a:pt x="299" y="437"/>
                  </a:lnTo>
                  <a:lnTo>
                    <a:pt x="242" y="494"/>
                  </a:lnTo>
                  <a:lnTo>
                    <a:pt x="185" y="528"/>
                  </a:lnTo>
                  <a:lnTo>
                    <a:pt x="2134" y="422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Freeform 43"/>
            <p:cNvSpPr>
              <a:spLocks/>
            </p:cNvSpPr>
            <p:nvPr/>
          </p:nvSpPr>
          <p:spPr bwMode="auto">
            <a:xfrm>
              <a:off x="2147" y="2367"/>
              <a:ext cx="489" cy="214"/>
            </a:xfrm>
            <a:custGeom>
              <a:avLst/>
              <a:gdLst>
                <a:gd name="T0" fmla="*/ 189 w 977"/>
                <a:gd name="T1" fmla="*/ 0 h 428"/>
                <a:gd name="T2" fmla="*/ 0 w 977"/>
                <a:gd name="T3" fmla="*/ 10 h 428"/>
                <a:gd name="T4" fmla="*/ 143 w 977"/>
                <a:gd name="T5" fmla="*/ 214 h 428"/>
                <a:gd name="T6" fmla="*/ 489 w 977"/>
                <a:gd name="T7" fmla="*/ 188 h 428"/>
                <a:gd name="T8" fmla="*/ 451 w 977"/>
                <a:gd name="T9" fmla="*/ 162 h 428"/>
                <a:gd name="T10" fmla="*/ 169 w 977"/>
                <a:gd name="T11" fmla="*/ 171 h 428"/>
                <a:gd name="T12" fmla="*/ 93 w 977"/>
                <a:gd name="T13" fmla="*/ 46 h 428"/>
                <a:gd name="T14" fmla="*/ 232 w 977"/>
                <a:gd name="T15" fmla="*/ 13 h 428"/>
                <a:gd name="T16" fmla="*/ 189 w 977"/>
                <a:gd name="T17" fmla="*/ 0 h 428"/>
                <a:gd name="T18" fmla="*/ 189 w 977"/>
                <a:gd name="T19" fmla="*/ 0 h 42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77" h="428">
                  <a:moveTo>
                    <a:pt x="377" y="0"/>
                  </a:moveTo>
                  <a:lnTo>
                    <a:pt x="0" y="19"/>
                  </a:lnTo>
                  <a:lnTo>
                    <a:pt x="285" y="428"/>
                  </a:lnTo>
                  <a:lnTo>
                    <a:pt x="977" y="375"/>
                  </a:lnTo>
                  <a:lnTo>
                    <a:pt x="901" y="323"/>
                  </a:lnTo>
                  <a:lnTo>
                    <a:pt x="337" y="342"/>
                  </a:lnTo>
                  <a:lnTo>
                    <a:pt x="186" y="92"/>
                  </a:lnTo>
                  <a:lnTo>
                    <a:pt x="464" y="25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Freeform 44"/>
            <p:cNvSpPr>
              <a:spLocks/>
            </p:cNvSpPr>
            <p:nvPr/>
          </p:nvSpPr>
          <p:spPr bwMode="auto">
            <a:xfrm>
              <a:off x="2985" y="2496"/>
              <a:ext cx="423" cy="55"/>
            </a:xfrm>
            <a:custGeom>
              <a:avLst/>
              <a:gdLst>
                <a:gd name="T0" fmla="*/ 0 w 846"/>
                <a:gd name="T1" fmla="*/ 55 h 108"/>
                <a:gd name="T2" fmla="*/ 73 w 846"/>
                <a:gd name="T3" fmla="*/ 46 h 108"/>
                <a:gd name="T4" fmla="*/ 217 w 846"/>
                <a:gd name="T5" fmla="*/ 28 h 108"/>
                <a:gd name="T6" fmla="*/ 360 w 846"/>
                <a:gd name="T7" fmla="*/ 9 h 108"/>
                <a:gd name="T8" fmla="*/ 423 w 846"/>
                <a:gd name="T9" fmla="*/ 0 h 108"/>
                <a:gd name="T10" fmla="*/ 106 w 846"/>
                <a:gd name="T11" fmla="*/ 12 h 108"/>
                <a:gd name="T12" fmla="*/ 0 w 846"/>
                <a:gd name="T13" fmla="*/ 55 h 108"/>
                <a:gd name="T14" fmla="*/ 0 w 846"/>
                <a:gd name="T15" fmla="*/ 55 h 1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46" h="108">
                  <a:moveTo>
                    <a:pt x="0" y="108"/>
                  </a:moveTo>
                  <a:lnTo>
                    <a:pt x="145" y="91"/>
                  </a:lnTo>
                  <a:lnTo>
                    <a:pt x="434" y="55"/>
                  </a:lnTo>
                  <a:lnTo>
                    <a:pt x="719" y="17"/>
                  </a:lnTo>
                  <a:lnTo>
                    <a:pt x="846" y="0"/>
                  </a:lnTo>
                  <a:lnTo>
                    <a:pt x="211" y="2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Freeform 45"/>
            <p:cNvSpPr>
              <a:spLocks/>
            </p:cNvSpPr>
            <p:nvPr/>
          </p:nvSpPr>
          <p:spPr bwMode="auto">
            <a:xfrm>
              <a:off x="2252" y="1200"/>
              <a:ext cx="1175" cy="291"/>
            </a:xfrm>
            <a:custGeom>
              <a:avLst/>
              <a:gdLst>
                <a:gd name="T0" fmla="*/ 1175 w 2350"/>
                <a:gd name="T1" fmla="*/ 63 h 582"/>
                <a:gd name="T2" fmla="*/ 983 w 2350"/>
                <a:gd name="T3" fmla="*/ 31 h 582"/>
                <a:gd name="T4" fmla="*/ 948 w 2350"/>
                <a:gd name="T5" fmla="*/ 3 h 582"/>
                <a:gd name="T6" fmla="*/ 896 w 2350"/>
                <a:gd name="T7" fmla="*/ 0 h 582"/>
                <a:gd name="T8" fmla="*/ 0 w 2350"/>
                <a:gd name="T9" fmla="*/ 199 h 582"/>
                <a:gd name="T10" fmla="*/ 290 w 2350"/>
                <a:gd name="T11" fmla="*/ 291 h 582"/>
                <a:gd name="T12" fmla="*/ 1049 w 2350"/>
                <a:gd name="T13" fmla="*/ 99 h 582"/>
                <a:gd name="T14" fmla="*/ 279 w 2350"/>
                <a:gd name="T15" fmla="*/ 248 h 582"/>
                <a:gd name="T16" fmla="*/ 200 w 2350"/>
                <a:gd name="T17" fmla="*/ 197 h 582"/>
                <a:gd name="T18" fmla="*/ 902 w 2350"/>
                <a:gd name="T19" fmla="*/ 28 h 582"/>
                <a:gd name="T20" fmla="*/ 951 w 2350"/>
                <a:gd name="T21" fmla="*/ 41 h 582"/>
                <a:gd name="T22" fmla="*/ 1175 w 2350"/>
                <a:gd name="T23" fmla="*/ 63 h 582"/>
                <a:gd name="T24" fmla="*/ 1175 w 2350"/>
                <a:gd name="T25" fmla="*/ 63 h 5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50" h="582">
                  <a:moveTo>
                    <a:pt x="2350" y="126"/>
                  </a:moveTo>
                  <a:lnTo>
                    <a:pt x="1966" y="61"/>
                  </a:lnTo>
                  <a:lnTo>
                    <a:pt x="1896" y="6"/>
                  </a:lnTo>
                  <a:lnTo>
                    <a:pt x="1791" y="0"/>
                  </a:lnTo>
                  <a:lnTo>
                    <a:pt x="0" y="397"/>
                  </a:lnTo>
                  <a:lnTo>
                    <a:pt x="580" y="582"/>
                  </a:lnTo>
                  <a:lnTo>
                    <a:pt x="2097" y="198"/>
                  </a:lnTo>
                  <a:lnTo>
                    <a:pt x="557" y="496"/>
                  </a:lnTo>
                  <a:lnTo>
                    <a:pt x="400" y="394"/>
                  </a:lnTo>
                  <a:lnTo>
                    <a:pt x="1803" y="55"/>
                  </a:lnTo>
                  <a:lnTo>
                    <a:pt x="1902" y="82"/>
                  </a:lnTo>
                  <a:lnTo>
                    <a:pt x="235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Freeform 46"/>
            <p:cNvSpPr>
              <a:spLocks/>
            </p:cNvSpPr>
            <p:nvPr/>
          </p:nvSpPr>
          <p:spPr bwMode="auto">
            <a:xfrm>
              <a:off x="3122" y="1798"/>
              <a:ext cx="609" cy="246"/>
            </a:xfrm>
            <a:custGeom>
              <a:avLst/>
              <a:gdLst>
                <a:gd name="T0" fmla="*/ 0 w 1217"/>
                <a:gd name="T1" fmla="*/ 246 h 492"/>
                <a:gd name="T2" fmla="*/ 175 w 1217"/>
                <a:gd name="T3" fmla="*/ 76 h 492"/>
                <a:gd name="T4" fmla="*/ 427 w 1217"/>
                <a:gd name="T5" fmla="*/ 0 h 492"/>
                <a:gd name="T6" fmla="*/ 609 w 1217"/>
                <a:gd name="T7" fmla="*/ 76 h 492"/>
                <a:gd name="T8" fmla="*/ 0 w 1217"/>
                <a:gd name="T9" fmla="*/ 246 h 492"/>
                <a:gd name="T10" fmla="*/ 0 w 1217"/>
                <a:gd name="T11" fmla="*/ 246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17" h="492">
                  <a:moveTo>
                    <a:pt x="0" y="492"/>
                  </a:moveTo>
                  <a:lnTo>
                    <a:pt x="350" y="152"/>
                  </a:lnTo>
                  <a:lnTo>
                    <a:pt x="854" y="0"/>
                  </a:lnTo>
                  <a:lnTo>
                    <a:pt x="1217" y="15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F7A8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Freeform 47"/>
            <p:cNvSpPr>
              <a:spLocks/>
            </p:cNvSpPr>
            <p:nvPr/>
          </p:nvSpPr>
          <p:spPr bwMode="auto">
            <a:xfrm>
              <a:off x="2825" y="1741"/>
              <a:ext cx="1083" cy="755"/>
            </a:xfrm>
            <a:custGeom>
              <a:avLst/>
              <a:gdLst>
                <a:gd name="T0" fmla="*/ 605 w 2165"/>
                <a:gd name="T1" fmla="*/ 0 h 1511"/>
                <a:gd name="T2" fmla="*/ 1061 w 2165"/>
                <a:gd name="T3" fmla="*/ 121 h 1511"/>
                <a:gd name="T4" fmla="*/ 1083 w 2165"/>
                <a:gd name="T5" fmla="*/ 193 h 1511"/>
                <a:gd name="T6" fmla="*/ 861 w 2165"/>
                <a:gd name="T7" fmla="*/ 268 h 1511"/>
                <a:gd name="T8" fmla="*/ 833 w 2165"/>
                <a:gd name="T9" fmla="*/ 325 h 1511"/>
                <a:gd name="T10" fmla="*/ 847 w 2165"/>
                <a:gd name="T11" fmla="*/ 389 h 1511"/>
                <a:gd name="T12" fmla="*/ 879 w 2165"/>
                <a:gd name="T13" fmla="*/ 436 h 1511"/>
                <a:gd name="T14" fmla="*/ 943 w 2165"/>
                <a:gd name="T15" fmla="*/ 471 h 1511"/>
                <a:gd name="T16" fmla="*/ 0 w 2165"/>
                <a:gd name="T17" fmla="*/ 755 h 1511"/>
                <a:gd name="T18" fmla="*/ 868 w 2165"/>
                <a:gd name="T19" fmla="*/ 461 h 1511"/>
                <a:gd name="T20" fmla="*/ 811 w 2165"/>
                <a:gd name="T21" fmla="*/ 425 h 1511"/>
                <a:gd name="T22" fmla="*/ 533 w 2165"/>
                <a:gd name="T23" fmla="*/ 485 h 1511"/>
                <a:gd name="T24" fmla="*/ 797 w 2165"/>
                <a:gd name="T25" fmla="*/ 385 h 1511"/>
                <a:gd name="T26" fmla="*/ 801 w 2165"/>
                <a:gd name="T27" fmla="*/ 304 h 1511"/>
                <a:gd name="T28" fmla="*/ 237 w 2165"/>
                <a:gd name="T29" fmla="*/ 428 h 1511"/>
                <a:gd name="T30" fmla="*/ 223 w 2165"/>
                <a:gd name="T31" fmla="*/ 368 h 1511"/>
                <a:gd name="T32" fmla="*/ 1057 w 2165"/>
                <a:gd name="T33" fmla="*/ 145 h 1511"/>
                <a:gd name="T34" fmla="*/ 632 w 2165"/>
                <a:gd name="T35" fmla="*/ 43 h 1511"/>
                <a:gd name="T36" fmla="*/ 305 w 2165"/>
                <a:gd name="T37" fmla="*/ 151 h 1511"/>
                <a:gd name="T38" fmla="*/ 605 w 2165"/>
                <a:gd name="T39" fmla="*/ 0 h 1511"/>
                <a:gd name="T40" fmla="*/ 605 w 2165"/>
                <a:gd name="T41" fmla="*/ 0 h 15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65" h="1511">
                  <a:moveTo>
                    <a:pt x="1209" y="0"/>
                  </a:moveTo>
                  <a:lnTo>
                    <a:pt x="2122" y="243"/>
                  </a:lnTo>
                  <a:lnTo>
                    <a:pt x="2165" y="386"/>
                  </a:lnTo>
                  <a:lnTo>
                    <a:pt x="1722" y="536"/>
                  </a:lnTo>
                  <a:lnTo>
                    <a:pt x="1665" y="650"/>
                  </a:lnTo>
                  <a:lnTo>
                    <a:pt x="1694" y="779"/>
                  </a:lnTo>
                  <a:lnTo>
                    <a:pt x="1758" y="872"/>
                  </a:lnTo>
                  <a:lnTo>
                    <a:pt x="1886" y="942"/>
                  </a:lnTo>
                  <a:lnTo>
                    <a:pt x="0" y="1511"/>
                  </a:lnTo>
                  <a:lnTo>
                    <a:pt x="1736" y="922"/>
                  </a:lnTo>
                  <a:lnTo>
                    <a:pt x="1622" y="851"/>
                  </a:lnTo>
                  <a:lnTo>
                    <a:pt x="1066" y="971"/>
                  </a:lnTo>
                  <a:lnTo>
                    <a:pt x="1593" y="771"/>
                  </a:lnTo>
                  <a:lnTo>
                    <a:pt x="1601" y="608"/>
                  </a:lnTo>
                  <a:lnTo>
                    <a:pt x="473" y="857"/>
                  </a:lnTo>
                  <a:lnTo>
                    <a:pt x="445" y="737"/>
                  </a:lnTo>
                  <a:lnTo>
                    <a:pt x="2114" y="291"/>
                  </a:lnTo>
                  <a:lnTo>
                    <a:pt x="1264" y="87"/>
                  </a:lnTo>
                  <a:lnTo>
                    <a:pt x="610" y="30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Freeform 48"/>
            <p:cNvSpPr>
              <a:spLocks/>
            </p:cNvSpPr>
            <p:nvPr/>
          </p:nvSpPr>
          <p:spPr bwMode="auto">
            <a:xfrm>
              <a:off x="3348" y="2415"/>
              <a:ext cx="191" cy="91"/>
            </a:xfrm>
            <a:custGeom>
              <a:avLst/>
              <a:gdLst>
                <a:gd name="T0" fmla="*/ 126 w 383"/>
                <a:gd name="T1" fmla="*/ 0 h 183"/>
                <a:gd name="T2" fmla="*/ 191 w 383"/>
                <a:gd name="T3" fmla="*/ 78 h 183"/>
                <a:gd name="T4" fmla="*/ 0 w 383"/>
                <a:gd name="T5" fmla="*/ 91 h 183"/>
                <a:gd name="T6" fmla="*/ 108 w 383"/>
                <a:gd name="T7" fmla="*/ 57 h 183"/>
                <a:gd name="T8" fmla="*/ 83 w 383"/>
                <a:gd name="T9" fmla="*/ 8 h 183"/>
                <a:gd name="T10" fmla="*/ 126 w 383"/>
                <a:gd name="T11" fmla="*/ 0 h 183"/>
                <a:gd name="T12" fmla="*/ 126 w 383"/>
                <a:gd name="T13" fmla="*/ 0 h 1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3" h="183">
                  <a:moveTo>
                    <a:pt x="253" y="0"/>
                  </a:moveTo>
                  <a:lnTo>
                    <a:pt x="383" y="156"/>
                  </a:lnTo>
                  <a:lnTo>
                    <a:pt x="0" y="183"/>
                  </a:lnTo>
                  <a:lnTo>
                    <a:pt x="217" y="114"/>
                  </a:lnTo>
                  <a:lnTo>
                    <a:pt x="166" y="1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4" name="Text Box 49"/>
          <p:cNvSpPr txBox="1">
            <a:spLocks noChangeArrowheads="1"/>
          </p:cNvSpPr>
          <p:nvPr/>
        </p:nvSpPr>
        <p:spPr bwMode="auto">
          <a:xfrm>
            <a:off x="2514600" y="1676400"/>
            <a:ext cx="59436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200" b="1"/>
              <a:t> </a:t>
            </a:r>
            <a:r>
              <a:rPr lang="en-US" sz="3200"/>
              <a:t>Tất cả trình biên dịch C đều chứa một thư viện hàm chuẩn </a:t>
            </a:r>
          </a:p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200"/>
              <a:t> Một hàm được viết bởi lập trình viên có thể được đặt trong thư viện và được dùng khi cần thiết</a:t>
            </a:r>
          </a:p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200"/>
              <a:t> Một số trình biên dịch cho phép thêm hàm vào thư viện chuẩn</a:t>
            </a:r>
          </a:p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200"/>
              <a:t> Một số trình biên dịch yêu cầu tạo  một thư viện riêng</a:t>
            </a:r>
          </a:p>
        </p:txBody>
      </p:sp>
      <p:sp>
        <p:nvSpPr>
          <p:cNvPr id="15365" name="Rectangle 53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8001000" cy="990600"/>
          </a:xfrm>
        </p:spPr>
        <p:txBody>
          <a:bodyPr/>
          <a:lstStyle/>
          <a:p>
            <a:pPr eaLnBrk="1" hangingPunct="1"/>
            <a:r>
              <a:rPr lang="en-US" smtClean="0"/>
              <a:t>Thư viện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D24C5826-FA3D-4E5C-903F-F8D9CF3ACAC8}" type="slidenum">
              <a:rPr lang="en-US" sz="900"/>
              <a:pPr eaLnBrk="1" hangingPunct="1"/>
              <a:t>14</a:t>
            </a:fld>
            <a:r>
              <a:rPr lang="en-US" sz="900"/>
              <a:t> of 26</a:t>
            </a: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Biên dịch và thi hành chương trình </a:t>
            </a:r>
          </a:p>
        </p:txBody>
      </p:sp>
      <p:pic>
        <p:nvPicPr>
          <p:cNvPr id="16388" name="Picture 3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4582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9185644A-D175-4302-ACBC-26C4F769A1D6}" type="slidenum">
              <a:rPr lang="en-US" sz="900"/>
              <a:pPr eaLnBrk="1" hangingPunct="1"/>
              <a:t>15</a:t>
            </a:fld>
            <a:r>
              <a:rPr lang="en-US" sz="900"/>
              <a:t> of 26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8305800" cy="762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Các bước lập trình giải quyết vấn đề</a:t>
            </a:r>
          </a:p>
        </p:txBody>
      </p:sp>
      <p:grpSp>
        <p:nvGrpSpPr>
          <p:cNvPr id="17412" name="Group 11"/>
          <p:cNvGrpSpPr>
            <a:grpSpLocks/>
          </p:cNvGrpSpPr>
          <p:nvPr/>
        </p:nvGrpSpPr>
        <p:grpSpPr bwMode="auto">
          <a:xfrm>
            <a:off x="5921375" y="1981200"/>
            <a:ext cx="2133600" cy="1974850"/>
            <a:chOff x="4224" y="864"/>
            <a:chExt cx="1344" cy="1244"/>
          </a:xfrm>
        </p:grpSpPr>
        <p:pic>
          <p:nvPicPr>
            <p:cNvPr id="17430" name="Picture 4" descr="bd06630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1056"/>
              <a:ext cx="1319" cy="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Text Box 9"/>
            <p:cNvSpPr txBox="1">
              <a:spLocks noChangeArrowheads="1"/>
            </p:cNvSpPr>
            <p:nvPr/>
          </p:nvSpPr>
          <p:spPr bwMode="auto">
            <a:xfrm>
              <a:off x="4512" y="864"/>
              <a:ext cx="10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</a:rPr>
                <a:t>Phòng học</a:t>
              </a:r>
            </a:p>
          </p:txBody>
        </p:sp>
      </p:grpSp>
      <p:grpSp>
        <p:nvGrpSpPr>
          <p:cNvPr id="17413" name="Group 21"/>
          <p:cNvGrpSpPr>
            <a:grpSpLocks/>
          </p:cNvGrpSpPr>
          <p:nvPr/>
        </p:nvGrpSpPr>
        <p:grpSpPr bwMode="auto">
          <a:xfrm>
            <a:off x="3857625" y="2209800"/>
            <a:ext cx="2465388" cy="1143000"/>
            <a:chOff x="2430" y="1392"/>
            <a:chExt cx="1553" cy="720"/>
          </a:xfrm>
        </p:grpSpPr>
        <p:pic>
          <p:nvPicPr>
            <p:cNvPr id="17427" name="Picture 5" descr="bd0639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0" y="1392"/>
              <a:ext cx="47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8" name="Text Box 10"/>
            <p:cNvSpPr txBox="1">
              <a:spLocks noChangeArrowheads="1"/>
            </p:cNvSpPr>
            <p:nvPr/>
          </p:nvSpPr>
          <p:spPr bwMode="auto">
            <a:xfrm>
              <a:off x="3005" y="1685"/>
              <a:ext cx="9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600">
                  <a:latin typeface="Tahoma" pitchFamily="34" charset="0"/>
                </a:rPr>
                <a:t>Rời phòng học</a:t>
              </a:r>
              <a:r>
                <a:rPr lang="en-US"/>
                <a:t> </a:t>
              </a:r>
            </a:p>
          </p:txBody>
        </p: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2962" y="1632"/>
              <a:ext cx="672" cy="144"/>
            </a:xfrm>
            <a:prstGeom prst="leftArrow">
              <a:avLst>
                <a:gd name="adj1" fmla="val 50000"/>
                <a:gd name="adj2" fmla="val 116667"/>
              </a:avLst>
            </a:prstGeom>
            <a:solidFill>
              <a:srgbClr val="D7D2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4" name="Group 22"/>
          <p:cNvGrpSpPr>
            <a:grpSpLocks/>
          </p:cNvGrpSpPr>
          <p:nvPr/>
        </p:nvGrpSpPr>
        <p:grpSpPr bwMode="auto">
          <a:xfrm>
            <a:off x="1600200" y="2971800"/>
            <a:ext cx="2681288" cy="1295400"/>
            <a:chOff x="1008" y="1872"/>
            <a:chExt cx="1689" cy="816"/>
          </a:xfrm>
        </p:grpSpPr>
        <p:pic>
          <p:nvPicPr>
            <p:cNvPr id="17424" name="Picture 7" descr="dd01419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8" t="23628" r="31721" b="31721"/>
            <a:stretch>
              <a:fillRect/>
            </a:stretch>
          </p:blipFill>
          <p:spPr bwMode="auto">
            <a:xfrm>
              <a:off x="1008" y="2208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5" name="Text Box 13"/>
            <p:cNvSpPr txBox="1">
              <a:spLocks noChangeArrowheads="1"/>
            </p:cNvSpPr>
            <p:nvPr/>
          </p:nvSpPr>
          <p:spPr bwMode="auto">
            <a:xfrm>
              <a:off x="1714" y="2060"/>
              <a:ext cx="9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</a:rPr>
                <a:t>Ðến cầu thang </a:t>
              </a:r>
            </a:p>
          </p:txBody>
        </p:sp>
        <p:sp>
          <p:nvSpPr>
            <p:cNvPr id="17426" name="AutoShape 15"/>
            <p:cNvSpPr>
              <a:spLocks noChangeArrowheads="1"/>
            </p:cNvSpPr>
            <p:nvPr/>
          </p:nvSpPr>
          <p:spPr bwMode="auto">
            <a:xfrm rot="-1439938">
              <a:off x="1488" y="1872"/>
              <a:ext cx="912" cy="144"/>
            </a:xfrm>
            <a:prstGeom prst="leftArrow">
              <a:avLst>
                <a:gd name="adj1" fmla="val 50000"/>
                <a:gd name="adj2" fmla="val 158333"/>
              </a:avLst>
            </a:prstGeom>
            <a:solidFill>
              <a:srgbClr val="D7D2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5" name="Text Box 17"/>
          <p:cNvSpPr txBox="1">
            <a:spLocks noChangeArrowheads="1"/>
          </p:cNvSpPr>
          <p:nvPr/>
        </p:nvSpPr>
        <p:spPr bwMode="auto">
          <a:xfrm>
            <a:off x="860425" y="4219575"/>
            <a:ext cx="1120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Xuống tầng hầm</a:t>
            </a:r>
            <a:r>
              <a:rPr lang="en-US"/>
              <a:t> </a:t>
            </a:r>
          </a:p>
        </p:txBody>
      </p:sp>
      <p:grpSp>
        <p:nvGrpSpPr>
          <p:cNvPr id="17416" name="Group 24"/>
          <p:cNvGrpSpPr>
            <a:grpSpLocks/>
          </p:cNvGrpSpPr>
          <p:nvPr/>
        </p:nvGrpSpPr>
        <p:grpSpPr bwMode="auto">
          <a:xfrm>
            <a:off x="2133600" y="4953000"/>
            <a:ext cx="3357563" cy="1611313"/>
            <a:chOff x="1344" y="3120"/>
            <a:chExt cx="2115" cy="1015"/>
          </a:xfrm>
        </p:grpSpPr>
        <p:grpSp>
          <p:nvGrpSpPr>
            <p:cNvPr id="17419" name="Group 23"/>
            <p:cNvGrpSpPr>
              <a:grpSpLocks/>
            </p:cNvGrpSpPr>
            <p:nvPr/>
          </p:nvGrpSpPr>
          <p:grpSpPr bwMode="auto">
            <a:xfrm>
              <a:off x="1344" y="3120"/>
              <a:ext cx="2115" cy="826"/>
              <a:chOff x="1344" y="3120"/>
              <a:chExt cx="2115" cy="826"/>
            </a:xfrm>
          </p:grpSpPr>
          <p:pic>
            <p:nvPicPr>
              <p:cNvPr id="17421" name="Picture 8" descr="pe02650_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6" y="3168"/>
                <a:ext cx="1073" cy="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22" name="AutoShape 16"/>
              <p:cNvSpPr>
                <a:spLocks noChangeArrowheads="1"/>
              </p:cNvSpPr>
              <p:nvPr/>
            </p:nvSpPr>
            <p:spPr bwMode="auto">
              <a:xfrm rot="1355487">
                <a:off x="1618" y="3120"/>
                <a:ext cx="768" cy="144"/>
              </a:xfrm>
              <a:prstGeom prst="rightArrow">
                <a:avLst>
                  <a:gd name="adj1" fmla="val 50000"/>
                  <a:gd name="adj2" fmla="val 133333"/>
                </a:avLst>
              </a:prstGeom>
              <a:solidFill>
                <a:srgbClr val="D7D2D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3" name="Text Box 18"/>
              <p:cNvSpPr txBox="1">
                <a:spLocks noChangeArrowheads="1"/>
              </p:cNvSpPr>
              <p:nvPr/>
            </p:nvSpPr>
            <p:spPr bwMode="auto">
              <a:xfrm>
                <a:off x="1344" y="3326"/>
                <a:ext cx="95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600">
                    <a:latin typeface="Tahoma" pitchFamily="34" charset="0"/>
                  </a:rPr>
                  <a:t>Ði đến quán </a:t>
                </a:r>
              </a:p>
              <a:p>
                <a:pPr algn="l" eaLnBrk="1" hangingPunct="1"/>
                <a:r>
                  <a:rPr lang="en-US" sz="1600">
                    <a:latin typeface="Tahoma" pitchFamily="34" charset="0"/>
                  </a:rPr>
                  <a:t>ăn tự phục vụ</a:t>
                </a:r>
                <a:r>
                  <a:rPr lang="en-US"/>
                  <a:t> </a:t>
                </a:r>
              </a:p>
            </p:txBody>
          </p:sp>
        </p:grpSp>
        <p:sp>
          <p:nvSpPr>
            <p:cNvPr id="17420" name="Text Box 19"/>
            <p:cNvSpPr txBox="1">
              <a:spLocks noChangeArrowheads="1"/>
            </p:cNvSpPr>
            <p:nvPr/>
          </p:nvSpPr>
          <p:spPr bwMode="auto">
            <a:xfrm>
              <a:off x="2587" y="3923"/>
              <a:ext cx="6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latin typeface="Tahoma" pitchFamily="34" charset="0"/>
                </a:rPr>
                <a:t>Cafeteria</a:t>
              </a:r>
            </a:p>
          </p:txBody>
        </p:sp>
      </p:grpSp>
      <p:sp>
        <p:nvSpPr>
          <p:cNvPr id="17417" name="Text Box 20"/>
          <p:cNvSpPr txBox="1">
            <a:spLocks noChangeArrowheads="1"/>
          </p:cNvSpPr>
          <p:nvPr/>
        </p:nvSpPr>
        <p:spPr bwMode="auto">
          <a:xfrm>
            <a:off x="228600" y="2130425"/>
            <a:ext cx="358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600">
                <a:latin typeface="Tahoma" pitchFamily="34" charset="0"/>
              </a:rPr>
              <a:t>Giải thuật gồm một tập hợp các bước thực hiện nhằm giải quyết một vấn đề. Thí dụ sau đây mô </a:t>
            </a:r>
            <a:br>
              <a:rPr lang="en-US" sz="1600">
                <a:latin typeface="Tahoma" pitchFamily="34" charset="0"/>
              </a:rPr>
            </a:br>
            <a:r>
              <a:rPr lang="en-US" sz="1600">
                <a:latin typeface="Tahoma" pitchFamily="34" charset="0"/>
              </a:rPr>
              <a:t>tả một giải thuật  </a:t>
            </a:r>
          </a:p>
        </p:txBody>
      </p:sp>
      <p:sp>
        <p:nvSpPr>
          <p:cNvPr id="17418" name="Text Box 25"/>
          <p:cNvSpPr txBox="1">
            <a:spLocks noChangeArrowheads="1"/>
          </p:cNvSpPr>
          <p:nvPr/>
        </p:nvSpPr>
        <p:spPr bwMode="auto">
          <a:xfrm>
            <a:off x="5562600" y="5057775"/>
            <a:ext cx="3352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b="1">
                <a:latin typeface="Tahoma" pitchFamily="34" charset="0"/>
              </a:rPr>
              <a:t>Ðây là các bước thực hiên khi một người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 b="1">
                <a:latin typeface="Tahoma" pitchFamily="34" charset="0"/>
              </a:rPr>
              <a:t>muốn đi đến quán ăn tự phục vụ từ phòng học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26879CAD-1A7A-4888-8954-E5D547415876}" type="slidenum">
              <a:rPr lang="en-US" sz="900"/>
              <a:pPr eaLnBrk="1" hangingPunct="1"/>
              <a:t>16</a:t>
            </a:fld>
            <a:r>
              <a:rPr lang="en-US" sz="900"/>
              <a:t> of 26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848600" cy="762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Giải quyết một vấn đề</a:t>
            </a:r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762000" y="1981200"/>
            <a:ext cx="5486400" cy="609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round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sz="3200" b="1"/>
              <a:t>Ðể giải quyết một vấn đề</a:t>
            </a:r>
          </a:p>
        </p:txBody>
      </p:sp>
      <p:sp>
        <p:nvSpPr>
          <p:cNvPr id="18437" name="Line 8"/>
          <p:cNvSpPr>
            <a:spLocks noChangeShapeType="1"/>
          </p:cNvSpPr>
          <p:nvPr/>
        </p:nvSpPr>
        <p:spPr bwMode="auto">
          <a:xfrm>
            <a:off x="1524000" y="33528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3733800" y="3124200"/>
            <a:ext cx="2514600" cy="609600"/>
          </a:xfrm>
          <a:prstGeom prst="rect">
            <a:avLst/>
          </a:prstGeom>
          <a:solidFill>
            <a:srgbClr val="FFFFFF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 sz="1800">
                <a:latin typeface="Tahoma" pitchFamily="34" charset="0"/>
              </a:rPr>
              <a:t>Hiểu vấn đề rõ ràng </a:t>
            </a:r>
          </a:p>
        </p:txBody>
      </p:sp>
      <p:sp>
        <p:nvSpPr>
          <p:cNvPr id="18439" name="Line 12"/>
          <p:cNvSpPr>
            <a:spLocks noChangeShapeType="1"/>
          </p:cNvSpPr>
          <p:nvPr/>
        </p:nvSpPr>
        <p:spPr bwMode="auto">
          <a:xfrm>
            <a:off x="1524000" y="42672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0" name="Rectangle 13"/>
          <p:cNvSpPr>
            <a:spLocks noChangeArrowheads="1"/>
          </p:cNvSpPr>
          <p:nvPr/>
        </p:nvSpPr>
        <p:spPr bwMode="auto">
          <a:xfrm>
            <a:off x="4038600" y="4038600"/>
            <a:ext cx="3048000" cy="5334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 sz="1800">
                <a:latin typeface="Tahoma" pitchFamily="34" charset="0"/>
              </a:rPr>
              <a:t>Thu thập thông tin thích hợp </a:t>
            </a:r>
          </a:p>
        </p:txBody>
      </p:sp>
      <p:sp>
        <p:nvSpPr>
          <p:cNvPr id="18441" name="Line 15"/>
          <p:cNvSpPr>
            <a:spLocks noChangeShapeType="1"/>
          </p:cNvSpPr>
          <p:nvPr/>
        </p:nvSpPr>
        <p:spPr bwMode="auto">
          <a:xfrm>
            <a:off x="1524000" y="51816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2" name="Rectangle 16"/>
          <p:cNvSpPr>
            <a:spLocks noChangeArrowheads="1"/>
          </p:cNvSpPr>
          <p:nvPr/>
        </p:nvSpPr>
        <p:spPr bwMode="auto">
          <a:xfrm>
            <a:off x="4572000" y="4876800"/>
            <a:ext cx="2514600" cy="5334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 sz="1800">
                <a:latin typeface="Tahoma" pitchFamily="34" charset="0"/>
              </a:rPr>
              <a:t>Xử lý thông tin</a:t>
            </a:r>
          </a:p>
        </p:txBody>
      </p:sp>
      <p:sp>
        <p:nvSpPr>
          <p:cNvPr id="18443" name="Rectangle 17"/>
          <p:cNvSpPr>
            <a:spLocks noChangeArrowheads="1"/>
          </p:cNvSpPr>
          <p:nvPr/>
        </p:nvSpPr>
        <p:spPr bwMode="auto">
          <a:xfrm>
            <a:off x="4876800" y="5791200"/>
            <a:ext cx="2590800" cy="5334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 sz="1800">
                <a:latin typeface="Tahoma" pitchFamily="34" charset="0"/>
              </a:rPr>
              <a:t>Ðạt được kết quả </a:t>
            </a:r>
          </a:p>
        </p:txBody>
      </p:sp>
      <p:sp>
        <p:nvSpPr>
          <p:cNvPr id="18444" name="Line 18"/>
          <p:cNvSpPr>
            <a:spLocks noChangeShapeType="1"/>
          </p:cNvSpPr>
          <p:nvPr/>
        </p:nvSpPr>
        <p:spPr bwMode="auto">
          <a:xfrm>
            <a:off x="1524000" y="60960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5" name="Line 19"/>
          <p:cNvSpPr>
            <a:spLocks noChangeShapeType="1"/>
          </p:cNvSpPr>
          <p:nvPr/>
        </p:nvSpPr>
        <p:spPr bwMode="auto">
          <a:xfrm>
            <a:off x="1524000" y="2667000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A9A89788-6D51-4386-A7A2-ED4A46C07D14}" type="slidenum">
              <a:rPr lang="en-US" sz="900"/>
              <a:pPr eaLnBrk="1" hangingPunct="1"/>
              <a:t>17</a:t>
            </a:fld>
            <a:r>
              <a:rPr lang="en-US" sz="900"/>
              <a:t> of 26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8001000" cy="8382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Mã giả (Pseudocode)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7200" y="1598613"/>
            <a:ext cx="838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3000"/>
              <a:t>Không là mã thật. Một phương pháp viết giải thuật sử dụng một tập hợp các từ tương tự mã thật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457200" y="4572000"/>
            <a:ext cx="8382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3000"/>
              <a:t>Mỗi đoạn mã giả phải bắt đầu với một từ BEGIN</a:t>
            </a:r>
          </a:p>
          <a:p>
            <a:pPr algn="l" eaLnBrk="1" hangingPunct="1"/>
            <a:r>
              <a:rPr lang="en-US" sz="3000"/>
              <a:t>Ðể hiển thị giá trị nào đó, từ DISPLAY được dùng</a:t>
            </a:r>
          </a:p>
          <a:p>
            <a:pPr algn="l" eaLnBrk="1" hangingPunct="1"/>
            <a:r>
              <a:rPr lang="en-US" sz="3000"/>
              <a:t>Mã giả kết thúc với từ END</a:t>
            </a:r>
          </a:p>
        </p:txBody>
      </p:sp>
      <p:grpSp>
        <p:nvGrpSpPr>
          <p:cNvPr id="19462" name="Group 17"/>
          <p:cNvGrpSpPr>
            <a:grpSpLocks/>
          </p:cNvGrpSpPr>
          <p:nvPr/>
        </p:nvGrpSpPr>
        <p:grpSpPr bwMode="auto">
          <a:xfrm>
            <a:off x="1295400" y="2819400"/>
            <a:ext cx="4565650" cy="1585913"/>
            <a:chOff x="816" y="1968"/>
            <a:chExt cx="2876" cy="999"/>
          </a:xfrm>
        </p:grpSpPr>
        <p:sp>
          <p:nvSpPr>
            <p:cNvPr id="19463" name="Text Box 14"/>
            <p:cNvSpPr txBox="1">
              <a:spLocks noChangeArrowheads="1"/>
            </p:cNvSpPr>
            <p:nvPr/>
          </p:nvSpPr>
          <p:spPr bwMode="auto">
            <a:xfrm>
              <a:off x="816" y="1968"/>
              <a:ext cx="28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800">
                  <a:latin typeface="Tahoma" pitchFamily="34" charset="0"/>
                </a:rPr>
                <a:t>BEGIN</a:t>
              </a:r>
            </a:p>
          </p:txBody>
        </p:sp>
        <p:sp>
          <p:nvSpPr>
            <p:cNvPr id="19464" name="Text Box 15"/>
            <p:cNvSpPr txBox="1">
              <a:spLocks noChangeArrowheads="1"/>
            </p:cNvSpPr>
            <p:nvPr/>
          </p:nvSpPr>
          <p:spPr bwMode="auto">
            <a:xfrm>
              <a:off x="824" y="2304"/>
              <a:ext cx="2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800">
                  <a:latin typeface="Tahoma" pitchFamily="34" charset="0"/>
                </a:rPr>
                <a:t>DISPLAY ‘Hello World !’</a:t>
              </a:r>
            </a:p>
          </p:txBody>
        </p:sp>
        <p:sp>
          <p:nvSpPr>
            <p:cNvPr id="19465" name="Text Box 16"/>
            <p:cNvSpPr txBox="1">
              <a:spLocks noChangeArrowheads="1"/>
            </p:cNvSpPr>
            <p:nvPr/>
          </p:nvSpPr>
          <p:spPr bwMode="auto">
            <a:xfrm>
              <a:off x="835" y="2640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2800">
                  <a:latin typeface="Tahoma" pitchFamily="34" charset="0"/>
                </a:rPr>
                <a:t>END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10A22CD2-FA27-4975-AE89-C73F57F98808}" type="slidenum">
              <a:rPr lang="en-US" sz="900"/>
              <a:pPr eaLnBrk="1" hangingPunct="1"/>
              <a:t>18</a:t>
            </a:fld>
            <a:r>
              <a:rPr lang="en-US" sz="900"/>
              <a:t> of 26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7696200" cy="8382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Lưu đồ (Flowcharts)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381000" y="1644650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200" b="1"/>
              <a:t>Lưu đồ là một hình ảnh minh hoạ cho giải thuật</a:t>
            </a:r>
            <a:r>
              <a:rPr lang="en-US" sz="3200"/>
              <a:t> 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3429000" y="2438400"/>
            <a:ext cx="2209800" cy="762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>
                <a:latin typeface="Tahoma" pitchFamily="34" charset="0"/>
              </a:rPr>
              <a:t>START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1371600" y="3886200"/>
            <a:ext cx="6324600" cy="762000"/>
          </a:xfrm>
          <a:prstGeom prst="parallelogram">
            <a:avLst>
              <a:gd name="adj" fmla="val 2075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>
                <a:latin typeface="Tahoma" pitchFamily="34" charset="0"/>
              </a:rPr>
              <a:t>DISPLAY ‘Hello World !’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3505200" y="5410200"/>
            <a:ext cx="2209800" cy="76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1">
                <a:latin typeface="Tahoma" pitchFamily="34" charset="0"/>
              </a:rPr>
              <a:t>STOP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4572000" y="3276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4572000" y="4648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5977F558-875F-451E-99F9-BE69B6FF30E6}" type="slidenum">
              <a:rPr lang="en-US" sz="900"/>
              <a:pPr eaLnBrk="1" hangingPunct="1"/>
              <a:t>19</a:t>
            </a:fld>
            <a:r>
              <a:rPr lang="en-US" sz="900"/>
              <a:t> of 26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Biểu tượng trong lưu đồ </a:t>
            </a:r>
          </a:p>
        </p:txBody>
      </p:sp>
      <p:sp>
        <p:nvSpPr>
          <p:cNvPr id="21508" name="Rectangle 30"/>
          <p:cNvSpPr>
            <a:spLocks noChangeArrowheads="1"/>
          </p:cNvSpPr>
          <p:nvPr/>
        </p:nvSpPr>
        <p:spPr bwMode="auto">
          <a:xfrm>
            <a:off x="2881313" y="194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09" name="Rectangle 32"/>
          <p:cNvSpPr>
            <a:spLocks noChangeArrowheads="1"/>
          </p:cNvSpPr>
          <p:nvPr/>
        </p:nvSpPr>
        <p:spPr bwMode="auto">
          <a:xfrm>
            <a:off x="0" y="1833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1510" name="Picture 36" descr="FlowChart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3475" y="1782763"/>
            <a:ext cx="6915150" cy="4552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35392893-72CD-4C22-B818-0DD73E984303}" type="slidenum">
              <a:rPr lang="en-US" sz="900"/>
              <a:pPr eaLnBrk="1" hangingPunct="1"/>
              <a:t>2</a:t>
            </a:fld>
            <a:r>
              <a:rPr lang="en-US" sz="900"/>
              <a:t> of 26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43800" cy="762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Mục Tiêu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74088" cy="4572000"/>
          </a:xfrm>
        </p:spPr>
        <p:txBody>
          <a:bodyPr/>
          <a:lstStyle/>
          <a:p>
            <a:pPr eaLnBrk="1" hangingPunct="1"/>
            <a:r>
              <a:rPr lang="en-US" smtClean="0"/>
              <a:t>Phân biệt sự khác nhau giữa Câu lệnh, Chương trình và Phần mềm</a:t>
            </a:r>
          </a:p>
          <a:p>
            <a:pPr eaLnBrk="1" hangingPunct="1"/>
            <a:r>
              <a:rPr lang="en-US" smtClean="0"/>
              <a:t>Biết được quá trình hình thành ngôn ngữ C</a:t>
            </a:r>
          </a:p>
          <a:p>
            <a:pPr eaLnBrk="1" hangingPunct="1"/>
            <a:r>
              <a:rPr lang="en-US" smtClean="0"/>
              <a:t>Biết được khi nào dùng C và tại sao</a:t>
            </a:r>
          </a:p>
          <a:p>
            <a:pPr eaLnBrk="1" hangingPunct="1"/>
            <a:r>
              <a:rPr lang="en-US" smtClean="0"/>
              <a:t>Nắm được cấu trúc ngôn ngữ C</a:t>
            </a:r>
            <a:endParaRPr lang="en-GB" i="1" smtClean="0"/>
          </a:p>
          <a:p>
            <a:pPr eaLnBrk="1" hangingPunct="1"/>
            <a:r>
              <a:rPr lang="en-GB" smtClean="0"/>
              <a:t>Hiểu rõ khái niệm giải thuật (algorithms)</a:t>
            </a:r>
          </a:p>
          <a:p>
            <a:pPr eaLnBrk="1" hangingPunct="1"/>
            <a:r>
              <a:rPr lang="en-GB" smtClean="0"/>
              <a:t>Vẽ lưu đồ (flowchart)</a:t>
            </a:r>
          </a:p>
          <a:p>
            <a:pPr eaLnBrk="1" hangingPunct="1"/>
            <a:r>
              <a:rPr lang="en-GB" smtClean="0"/>
              <a:t>Sử dụng được các ký hiệu dùng trong lưu đồ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79860980-3D41-45CB-A0AD-47DB3C525803}" type="slidenum">
              <a:rPr lang="en-US" sz="900"/>
              <a:pPr eaLnBrk="1" hangingPunct="1"/>
              <a:t>20</a:t>
            </a:fld>
            <a:r>
              <a:rPr lang="en-US" sz="900"/>
              <a:t> of 26</a:t>
            </a: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304800"/>
            <a:ext cx="7658100" cy="9906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Lưu đồ cộng hai số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114550" y="1928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990600" y="1666875"/>
          <a:ext cx="7391400" cy="463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Bitmap Image" r:id="rId4" imgW="3932261" imgH="2400508" progId="Paint.Picture">
                  <p:embed/>
                </p:oleObj>
              </mc:Choice>
              <mc:Fallback>
                <p:oleObj name="Bitmap Image" r:id="rId4" imgW="3932261" imgH="240050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66875"/>
                        <a:ext cx="7391400" cy="463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2A795737-790A-4D28-9151-10963BC26DC2}" type="slidenum">
              <a:rPr lang="en-US" sz="900"/>
              <a:pPr eaLnBrk="1" hangingPunct="1"/>
              <a:t>21</a:t>
            </a:fld>
            <a:r>
              <a:rPr lang="en-US" sz="900"/>
              <a:t> of 26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467600" cy="6858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Cấu trúc IF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9600" y="2286000"/>
            <a:ext cx="4495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GB">
                <a:cs typeface="Times New Roman" pitchFamily="18" charset="0"/>
              </a:rPr>
              <a:t>BEGIN</a:t>
            </a:r>
            <a:endParaRPr lang="en-GB">
              <a:cs typeface="Arial" charset="0"/>
            </a:endParaRPr>
          </a:p>
          <a:p>
            <a:pPr indent="457200" algn="l" eaLnBrk="0" hangingPunct="0"/>
            <a:r>
              <a:rPr lang="en-GB">
                <a:cs typeface="Times New Roman" pitchFamily="18" charset="0"/>
              </a:rPr>
              <a:t>INPUT num</a:t>
            </a:r>
            <a:endParaRPr lang="en-GB">
              <a:cs typeface="Arial" charset="0"/>
            </a:endParaRPr>
          </a:p>
          <a:p>
            <a:pPr indent="457200" algn="l" eaLnBrk="0" hangingPunct="0"/>
            <a:r>
              <a:rPr lang="en-GB">
                <a:cs typeface="Times New Roman" pitchFamily="18" charset="0"/>
              </a:rPr>
              <a:t>r = num MOD 2</a:t>
            </a:r>
            <a:endParaRPr lang="en-GB">
              <a:cs typeface="Arial" charset="0"/>
            </a:endParaRPr>
          </a:p>
          <a:p>
            <a:pPr indent="457200" algn="l" eaLnBrk="0" hangingPunct="0"/>
            <a:r>
              <a:rPr lang="en-GB" b="1">
                <a:cs typeface="Times New Roman" pitchFamily="18" charset="0"/>
              </a:rPr>
              <a:t>IF </a:t>
            </a:r>
            <a:r>
              <a:rPr lang="en-GB">
                <a:cs typeface="Times New Roman" pitchFamily="18" charset="0"/>
              </a:rPr>
              <a:t>r=0</a:t>
            </a:r>
            <a:endParaRPr lang="en-GB">
              <a:cs typeface="Arial" charset="0"/>
            </a:endParaRPr>
          </a:p>
          <a:p>
            <a:pPr indent="457200" algn="l" eaLnBrk="0" hangingPunct="0"/>
            <a:r>
              <a:rPr lang="en-GB">
                <a:cs typeface="Times New Roman" pitchFamily="18" charset="0"/>
              </a:rPr>
              <a:t>	Display “Number is even”</a:t>
            </a:r>
            <a:endParaRPr lang="en-GB">
              <a:cs typeface="Arial" charset="0"/>
            </a:endParaRPr>
          </a:p>
          <a:p>
            <a:pPr indent="457200" algn="l" eaLnBrk="0" hangingPunct="0"/>
            <a:r>
              <a:rPr lang="en-GB" b="1">
                <a:cs typeface="Times New Roman" pitchFamily="18" charset="0"/>
              </a:rPr>
              <a:t>END IF</a:t>
            </a:r>
            <a:endParaRPr lang="en-GB">
              <a:cs typeface="Arial" charset="0"/>
            </a:endParaRPr>
          </a:p>
          <a:p>
            <a:pPr indent="457200" algn="l" eaLnBrk="0" hangingPunct="0"/>
            <a:r>
              <a:rPr lang="en-GB">
                <a:cs typeface="Times New Roman" pitchFamily="18" charset="0"/>
              </a:rPr>
              <a:t>END</a:t>
            </a:r>
            <a:endParaRPr lang="en-GB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3676650" y="203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4770438" y="1600200"/>
          <a:ext cx="3992562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r:id="rId4" imgW="1799771" imgH="2815771" progId="Pacestar.Diagram">
                  <p:embed/>
                </p:oleObj>
              </mc:Choice>
              <mc:Fallback>
                <p:oleObj r:id="rId4" imgW="1799771" imgH="2815771" progId="Pacestar.Diagram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1600200"/>
                        <a:ext cx="3992562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5514975" y="45720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</a:rPr>
              <a:t>Yes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010400" y="4343400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latin typeface="Tahoma" pitchFamily="34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7E0065A2-178C-4E85-9E6D-5ABC2C0CA7D0}" type="slidenum">
              <a:rPr lang="en-US" sz="900"/>
              <a:pPr eaLnBrk="1" hangingPunct="1"/>
              <a:t>22</a:t>
            </a:fld>
            <a:r>
              <a:rPr lang="en-US" sz="900"/>
              <a:t> of 26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00100"/>
            <a:ext cx="8001000" cy="381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Cấu trúc IF…ELSE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85800" y="2286000"/>
            <a:ext cx="4267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>
                <a:cs typeface="Times New Roman" pitchFamily="18" charset="0"/>
              </a:rPr>
              <a:t>BEGIN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Times New Roman" pitchFamily="18" charset="0"/>
              </a:rPr>
              <a:t>INPUT num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Times New Roman" pitchFamily="18" charset="0"/>
              </a:rPr>
              <a:t>r=num MOD 2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 b="1">
                <a:cs typeface="Times New Roman" pitchFamily="18" charset="0"/>
              </a:rPr>
              <a:t>IF</a:t>
            </a:r>
            <a:r>
              <a:rPr lang="en-GB">
                <a:cs typeface="Times New Roman" pitchFamily="18" charset="0"/>
              </a:rPr>
              <a:t> r=0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Times New Roman" pitchFamily="18" charset="0"/>
              </a:rPr>
              <a:t>   DISPLAY “Even Number”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 b="1">
                <a:cs typeface="Times New Roman" pitchFamily="18" charset="0"/>
              </a:rPr>
              <a:t>ELSE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Times New Roman" pitchFamily="18" charset="0"/>
              </a:rPr>
              <a:t>   DISPLAY “Odd Number”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 b="1">
                <a:cs typeface="Times New Roman" pitchFamily="18" charset="0"/>
              </a:rPr>
              <a:t>END IF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Times New Roman" pitchFamily="18" charset="0"/>
              </a:rPr>
              <a:t>END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676650" y="203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4582" name="Group 10"/>
          <p:cNvGrpSpPr>
            <a:grpSpLocks/>
          </p:cNvGrpSpPr>
          <p:nvPr/>
        </p:nvGrpSpPr>
        <p:grpSpPr bwMode="auto">
          <a:xfrm>
            <a:off x="4343400" y="1600200"/>
            <a:ext cx="4419600" cy="4953000"/>
            <a:chOff x="1968" y="1606"/>
            <a:chExt cx="3744" cy="2522"/>
          </a:xfrm>
        </p:grpSpPr>
        <p:graphicFrame>
          <p:nvGraphicFramePr>
            <p:cNvPr id="24583" name="Object 6"/>
            <p:cNvGraphicFramePr>
              <a:graphicFrameLocks noChangeAspect="1"/>
            </p:cNvGraphicFramePr>
            <p:nvPr/>
          </p:nvGraphicFramePr>
          <p:xfrm>
            <a:off x="1968" y="1606"/>
            <a:ext cx="3744" cy="2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6" r:id="rId4" imgW="4078514" imgH="3048000" progId="Pacestar.Diagram">
                    <p:embed/>
                  </p:oleObj>
                </mc:Choice>
                <mc:Fallback>
                  <p:oleObj r:id="rId4" imgW="4078514" imgH="3048000" progId="Pacestar.Diagram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606"/>
                          <a:ext cx="3744" cy="25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2971" y="2688"/>
              <a:ext cx="5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</a:rPr>
                <a:t>Yes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4261" y="2688"/>
              <a:ext cx="4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latin typeface="Tahoma" pitchFamily="34" charset="0"/>
                </a:rPr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4E13D8E1-70C0-45DB-96A0-DE68A55E5BFD}" type="slidenum">
              <a:rPr lang="en-US" sz="900"/>
              <a:pPr eaLnBrk="1" hangingPunct="1"/>
              <a:t>23</a:t>
            </a:fld>
            <a:r>
              <a:rPr lang="en-US" sz="900"/>
              <a:t> of 26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620000" cy="11430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Ða điều kiện sử dụng </a:t>
            </a:r>
            <a:r>
              <a:rPr lang="en-GB" sz="3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AND/OR</a:t>
            </a:r>
            <a:endParaRPr lang="en-US" sz="3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762000" y="1905000"/>
            <a:ext cx="80010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 sz="3000">
                <a:cs typeface="Courier New" pitchFamily="49" charset="0"/>
              </a:rPr>
              <a:t>BEGIN</a:t>
            </a:r>
            <a:endParaRPr lang="en-US" sz="3000">
              <a:cs typeface="Times New Roman" pitchFamily="18" charset="0"/>
            </a:endParaRPr>
          </a:p>
          <a:p>
            <a:pPr algn="l"/>
            <a:r>
              <a:rPr lang="en-GB" sz="3000">
                <a:cs typeface="Courier New" pitchFamily="49" charset="0"/>
              </a:rPr>
              <a:t>INPUT yearsWithUs</a:t>
            </a:r>
            <a:endParaRPr lang="en-US" sz="3000">
              <a:cs typeface="Times New Roman" pitchFamily="18" charset="0"/>
            </a:endParaRPr>
          </a:p>
          <a:p>
            <a:pPr algn="l"/>
            <a:r>
              <a:rPr lang="en-GB" sz="3000">
                <a:cs typeface="Courier New" pitchFamily="49" charset="0"/>
              </a:rPr>
              <a:t>INPUT bizDone</a:t>
            </a:r>
            <a:endParaRPr lang="en-US" sz="3000">
              <a:cs typeface="Times New Roman" pitchFamily="18" charset="0"/>
            </a:endParaRPr>
          </a:p>
          <a:p>
            <a:pPr algn="l"/>
            <a:r>
              <a:rPr lang="en-GB" sz="3000">
                <a:cs typeface="Courier New" pitchFamily="49" charset="0"/>
              </a:rPr>
              <a:t>IF yearsWithUs &gt;= 10 </a:t>
            </a:r>
            <a:r>
              <a:rPr lang="en-GB" sz="3000" b="1">
                <a:cs typeface="Courier New" pitchFamily="49" charset="0"/>
              </a:rPr>
              <a:t>AND</a:t>
            </a:r>
            <a:r>
              <a:rPr lang="en-GB" sz="3000">
                <a:cs typeface="Courier New" pitchFamily="49" charset="0"/>
              </a:rPr>
              <a:t> bizDone &gt;=5000000</a:t>
            </a:r>
            <a:endParaRPr lang="en-US" sz="3000">
              <a:cs typeface="Times New Roman" pitchFamily="18" charset="0"/>
            </a:endParaRPr>
          </a:p>
          <a:p>
            <a:pPr algn="l"/>
            <a:r>
              <a:rPr lang="en-GB" sz="3000">
                <a:cs typeface="Courier New" pitchFamily="49" charset="0"/>
              </a:rPr>
              <a:t>	DISPLAY “Classified as an MVS”</a:t>
            </a:r>
            <a:endParaRPr lang="en-US" sz="3000">
              <a:cs typeface="Times New Roman" pitchFamily="18" charset="0"/>
            </a:endParaRPr>
          </a:p>
          <a:p>
            <a:pPr algn="l"/>
            <a:r>
              <a:rPr lang="en-GB" sz="3000">
                <a:cs typeface="Courier New" pitchFamily="49" charset="0"/>
              </a:rPr>
              <a:t>ELSE	</a:t>
            </a:r>
            <a:endParaRPr lang="en-US" sz="3000">
              <a:cs typeface="Times New Roman" pitchFamily="18" charset="0"/>
            </a:endParaRPr>
          </a:p>
          <a:p>
            <a:pPr algn="l"/>
            <a:r>
              <a:rPr lang="en-GB" sz="3000">
                <a:cs typeface="Courier New" pitchFamily="49" charset="0"/>
              </a:rPr>
              <a:t>	DISPLAY “A little more effort required!”</a:t>
            </a:r>
            <a:endParaRPr lang="en-US" sz="3000">
              <a:cs typeface="Times New Roman" pitchFamily="18" charset="0"/>
            </a:endParaRPr>
          </a:p>
          <a:p>
            <a:pPr algn="l"/>
            <a:r>
              <a:rPr lang="en-GB" sz="3000">
                <a:cs typeface="Courier New" pitchFamily="49" charset="0"/>
              </a:rPr>
              <a:t>END IF</a:t>
            </a:r>
            <a:endParaRPr lang="en-US" sz="3000">
              <a:cs typeface="Times New Roman" pitchFamily="18" charset="0"/>
            </a:endParaRPr>
          </a:p>
          <a:p>
            <a:pPr algn="l"/>
            <a:r>
              <a:rPr lang="en-GB" sz="3000">
                <a:cs typeface="Courier New" pitchFamily="49" charset="0"/>
              </a:rPr>
              <a:t>END</a:t>
            </a:r>
            <a:r>
              <a:rPr lang="en-US" sz="3000">
                <a:cs typeface="Times New Roman" pitchFamily="18" charset="0"/>
              </a:rPr>
              <a:t>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676650" y="203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541588" y="2062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030A1EC8-381A-4C39-AC5D-5730BE75F6AB}" type="slidenum">
              <a:rPr lang="en-US" sz="900"/>
              <a:pPr eaLnBrk="1" hangingPunct="1"/>
              <a:t>24</a:t>
            </a:fld>
            <a:r>
              <a:rPr lang="en-US" sz="900"/>
              <a:t> of 26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19100"/>
            <a:ext cx="7772400" cy="8001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Cấu trúc IF lồng nhau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685800" y="1600200"/>
            <a:ext cx="80010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GB">
                <a:cs typeface="Courier New" pitchFamily="49" charset="0"/>
              </a:rPr>
              <a:t>BEGIN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INPUT yearsWithUs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INPUT bizDone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IF yearsWithUs &gt;= 10 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	IF bizDone &gt;=5000000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		DISPLAY “Classified as an MVS”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	ELSE 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		DISPLAY “A little more effort required!”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END IF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ELSE	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	DISPLAY “A little more effort required!”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END IF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GB">
                <a:cs typeface="Courier New" pitchFamily="49" charset="0"/>
              </a:rPr>
              <a:t>END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3676650" y="203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2541588" y="2062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EF8BCF6E-B618-4E32-9E1A-0CF52C7F55B2}" type="slidenum">
              <a:rPr lang="en-US" sz="900"/>
              <a:pPr eaLnBrk="1" hangingPunct="1"/>
              <a:t>25</a:t>
            </a:fld>
            <a:r>
              <a:rPr lang="en-US" sz="900"/>
              <a:t> of 26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19100"/>
            <a:ext cx="7620000" cy="8001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Cấu trúc IF lồng nhau</a:t>
            </a: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(tt.)</a:t>
            </a:r>
          </a:p>
        </p:txBody>
      </p: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1798638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3" name="Rectangle 261"/>
          <p:cNvSpPr>
            <a:spLocks noChangeArrowheads="1"/>
          </p:cNvSpPr>
          <p:nvPr/>
        </p:nvSpPr>
        <p:spPr bwMode="auto">
          <a:xfrm>
            <a:off x="0" y="123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4" name="Line 295"/>
          <p:cNvSpPr>
            <a:spLocks noChangeShapeType="1"/>
          </p:cNvSpPr>
          <p:nvPr/>
        </p:nvSpPr>
        <p:spPr bwMode="auto">
          <a:xfrm>
            <a:off x="-3200400" y="5688013"/>
            <a:ext cx="0" cy="712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289"/>
          <p:cNvSpPr>
            <a:spLocks noChangeShapeType="1"/>
          </p:cNvSpPr>
          <p:nvPr/>
        </p:nvSpPr>
        <p:spPr bwMode="auto">
          <a:xfrm>
            <a:off x="5410200" y="556260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AutoShape 267"/>
          <p:cNvSpPr>
            <a:spLocks noChangeArrowheads="1"/>
          </p:cNvSpPr>
          <p:nvPr/>
        </p:nvSpPr>
        <p:spPr bwMode="auto">
          <a:xfrm>
            <a:off x="4198938" y="1508125"/>
            <a:ext cx="981075" cy="39687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latin typeface="Tahoma" pitchFamily="34" charset="0"/>
              </a:rPr>
              <a:t>START</a:t>
            </a:r>
          </a:p>
        </p:txBody>
      </p:sp>
      <p:sp>
        <p:nvSpPr>
          <p:cNvPr id="27657" name="AutoShape 268"/>
          <p:cNvSpPr>
            <a:spLocks noChangeArrowheads="1"/>
          </p:cNvSpPr>
          <p:nvPr/>
        </p:nvSpPr>
        <p:spPr bwMode="auto">
          <a:xfrm>
            <a:off x="3738563" y="2825750"/>
            <a:ext cx="1905000" cy="282575"/>
          </a:xfrm>
          <a:prstGeom prst="flowChartInputOutpu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</a:rPr>
              <a:t>INPUT bizDone</a:t>
            </a:r>
          </a:p>
        </p:txBody>
      </p:sp>
      <p:sp>
        <p:nvSpPr>
          <p:cNvPr id="27658" name="AutoShape 269"/>
          <p:cNvSpPr>
            <a:spLocks noChangeArrowheads="1"/>
          </p:cNvSpPr>
          <p:nvPr/>
        </p:nvSpPr>
        <p:spPr bwMode="auto">
          <a:xfrm>
            <a:off x="3581400" y="3352800"/>
            <a:ext cx="2286000" cy="635000"/>
          </a:xfrm>
          <a:prstGeom prst="flowChartDecision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latin typeface="Tahoma" pitchFamily="34" charset="0"/>
              </a:rPr>
              <a:t>YearsWithUs &gt;= 10 </a:t>
            </a:r>
          </a:p>
        </p:txBody>
      </p:sp>
      <p:sp>
        <p:nvSpPr>
          <p:cNvPr id="27659" name="AutoShape 271"/>
          <p:cNvSpPr>
            <a:spLocks noChangeArrowheads="1"/>
          </p:cNvSpPr>
          <p:nvPr/>
        </p:nvSpPr>
        <p:spPr bwMode="auto">
          <a:xfrm>
            <a:off x="1744663" y="4464050"/>
            <a:ext cx="2208212" cy="641350"/>
          </a:xfrm>
          <a:prstGeom prst="flowChartDecision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latin typeface="Tahoma" pitchFamily="34" charset="0"/>
              </a:rPr>
              <a:t>bizDone &gt; 5000000</a:t>
            </a:r>
          </a:p>
        </p:txBody>
      </p:sp>
      <p:sp>
        <p:nvSpPr>
          <p:cNvPr id="27660" name="AutoShape 272"/>
          <p:cNvSpPr>
            <a:spLocks noChangeArrowheads="1"/>
          </p:cNvSpPr>
          <p:nvPr/>
        </p:nvSpPr>
        <p:spPr bwMode="auto">
          <a:xfrm>
            <a:off x="3021013" y="5256213"/>
            <a:ext cx="4724400" cy="284162"/>
          </a:xfrm>
          <a:prstGeom prst="flowChartInputOutpu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Tahoma" pitchFamily="34" charset="0"/>
              </a:rPr>
              <a:t>DISPLAY “A Little more effort required”</a:t>
            </a:r>
          </a:p>
        </p:txBody>
      </p:sp>
      <p:sp>
        <p:nvSpPr>
          <p:cNvPr id="27661" name="AutoShape 273"/>
          <p:cNvSpPr>
            <a:spLocks noChangeArrowheads="1"/>
          </p:cNvSpPr>
          <p:nvPr/>
        </p:nvSpPr>
        <p:spPr bwMode="auto">
          <a:xfrm>
            <a:off x="4876800" y="6080125"/>
            <a:ext cx="1066800" cy="396875"/>
          </a:xfrm>
          <a:prstGeom prst="flowChartAlternateProcess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>
                <a:latin typeface="Tahoma" pitchFamily="34" charset="0"/>
              </a:rPr>
              <a:t>STOP</a:t>
            </a:r>
          </a:p>
        </p:txBody>
      </p:sp>
      <p:sp>
        <p:nvSpPr>
          <p:cNvPr id="27662" name="Line 275"/>
          <p:cNvSpPr>
            <a:spLocks noChangeShapeType="1"/>
          </p:cNvSpPr>
          <p:nvPr/>
        </p:nvSpPr>
        <p:spPr bwMode="auto">
          <a:xfrm>
            <a:off x="6324600" y="36703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278"/>
          <p:cNvSpPr>
            <a:spLocks noChangeShapeType="1"/>
          </p:cNvSpPr>
          <p:nvPr/>
        </p:nvSpPr>
        <p:spPr bwMode="auto">
          <a:xfrm>
            <a:off x="5410200" y="4800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279"/>
          <p:cNvSpPr>
            <a:spLocks noChangeShapeType="1"/>
          </p:cNvSpPr>
          <p:nvPr/>
        </p:nvSpPr>
        <p:spPr bwMode="auto">
          <a:xfrm flipH="1">
            <a:off x="2847975" y="3670300"/>
            <a:ext cx="73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280"/>
          <p:cNvSpPr>
            <a:spLocks noChangeShapeType="1"/>
          </p:cNvSpPr>
          <p:nvPr/>
        </p:nvSpPr>
        <p:spPr bwMode="auto">
          <a:xfrm>
            <a:off x="2847975" y="3670300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282"/>
          <p:cNvSpPr txBox="1">
            <a:spLocks noChangeArrowheads="1"/>
          </p:cNvSpPr>
          <p:nvPr/>
        </p:nvSpPr>
        <p:spPr bwMode="auto">
          <a:xfrm>
            <a:off x="5903913" y="3430588"/>
            <a:ext cx="393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Tahoma" pitchFamily="34" charset="0"/>
              </a:rPr>
              <a:t>NO</a:t>
            </a:r>
          </a:p>
        </p:txBody>
      </p:sp>
      <p:sp>
        <p:nvSpPr>
          <p:cNvPr id="27667" name="Text Box 283"/>
          <p:cNvSpPr txBox="1">
            <a:spLocks noChangeArrowheads="1"/>
          </p:cNvSpPr>
          <p:nvPr/>
        </p:nvSpPr>
        <p:spPr bwMode="auto">
          <a:xfrm>
            <a:off x="3052763" y="3430588"/>
            <a:ext cx="441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Tahoma" pitchFamily="34" charset="0"/>
              </a:rPr>
              <a:t>YES</a:t>
            </a:r>
          </a:p>
        </p:txBody>
      </p:sp>
      <p:sp>
        <p:nvSpPr>
          <p:cNvPr id="27668" name="Text Box 284"/>
          <p:cNvSpPr txBox="1">
            <a:spLocks noChangeArrowheads="1"/>
          </p:cNvSpPr>
          <p:nvPr/>
        </p:nvSpPr>
        <p:spPr bwMode="auto">
          <a:xfrm>
            <a:off x="3732213" y="4462463"/>
            <a:ext cx="393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Tahoma" pitchFamily="34" charset="0"/>
              </a:rPr>
              <a:t>NO</a:t>
            </a:r>
          </a:p>
        </p:txBody>
      </p:sp>
      <p:sp>
        <p:nvSpPr>
          <p:cNvPr id="27669" name="Text Box 285"/>
          <p:cNvSpPr txBox="1">
            <a:spLocks noChangeArrowheads="1"/>
          </p:cNvSpPr>
          <p:nvPr/>
        </p:nvSpPr>
        <p:spPr bwMode="auto">
          <a:xfrm>
            <a:off x="1371600" y="4857750"/>
            <a:ext cx="441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latin typeface="Tahoma" pitchFamily="34" charset="0"/>
              </a:rPr>
              <a:t>YES</a:t>
            </a:r>
          </a:p>
        </p:txBody>
      </p:sp>
      <p:sp>
        <p:nvSpPr>
          <p:cNvPr id="27670" name="Line 286"/>
          <p:cNvSpPr>
            <a:spLocks noChangeShapeType="1"/>
          </p:cNvSpPr>
          <p:nvPr/>
        </p:nvSpPr>
        <p:spPr bwMode="auto">
          <a:xfrm>
            <a:off x="79248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AutoShape 270"/>
          <p:cNvSpPr>
            <a:spLocks noChangeArrowheads="1"/>
          </p:cNvSpPr>
          <p:nvPr/>
        </p:nvSpPr>
        <p:spPr bwMode="auto">
          <a:xfrm>
            <a:off x="3789363" y="4200525"/>
            <a:ext cx="4629150" cy="284163"/>
          </a:xfrm>
          <a:prstGeom prst="flowChartInputOutpu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latin typeface="Tahoma" pitchFamily="34" charset="0"/>
              </a:rPr>
              <a:t>DISPLAY “A Little more effort required”</a:t>
            </a:r>
          </a:p>
        </p:txBody>
      </p:sp>
      <p:sp>
        <p:nvSpPr>
          <p:cNvPr id="27672" name="Line 287"/>
          <p:cNvSpPr>
            <a:spLocks noChangeShapeType="1"/>
          </p:cNvSpPr>
          <p:nvPr/>
        </p:nvSpPr>
        <p:spPr bwMode="auto">
          <a:xfrm>
            <a:off x="8382000" y="4343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90"/>
          <p:cNvSpPr>
            <a:spLocks noChangeShapeType="1"/>
          </p:cNvSpPr>
          <p:nvPr/>
        </p:nvSpPr>
        <p:spPr bwMode="auto">
          <a:xfrm>
            <a:off x="47244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91"/>
          <p:cNvSpPr>
            <a:spLocks noChangeShapeType="1"/>
          </p:cNvSpPr>
          <p:nvPr/>
        </p:nvSpPr>
        <p:spPr bwMode="auto">
          <a:xfrm>
            <a:off x="4724400" y="24384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92"/>
          <p:cNvSpPr>
            <a:spLocks noChangeShapeType="1"/>
          </p:cNvSpPr>
          <p:nvPr/>
        </p:nvSpPr>
        <p:spPr bwMode="auto">
          <a:xfrm>
            <a:off x="4724400" y="31162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AutoShape 294"/>
          <p:cNvSpPr>
            <a:spLocks noChangeArrowheads="1"/>
          </p:cNvSpPr>
          <p:nvPr/>
        </p:nvSpPr>
        <p:spPr bwMode="auto">
          <a:xfrm>
            <a:off x="152400" y="5715000"/>
            <a:ext cx="3883025" cy="284163"/>
          </a:xfrm>
          <a:prstGeom prst="flowChartInputOutpu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Tahoma" pitchFamily="34" charset="0"/>
              </a:rPr>
              <a:t>DISPLAY “Classified as an MVS”</a:t>
            </a:r>
          </a:p>
        </p:txBody>
      </p:sp>
      <p:sp>
        <p:nvSpPr>
          <p:cNvPr id="27677" name="AutoShape 303"/>
          <p:cNvSpPr>
            <a:spLocks noChangeArrowheads="1"/>
          </p:cNvSpPr>
          <p:nvPr/>
        </p:nvSpPr>
        <p:spPr bwMode="auto">
          <a:xfrm>
            <a:off x="3478213" y="2190750"/>
            <a:ext cx="2422525" cy="284163"/>
          </a:xfrm>
          <a:prstGeom prst="flowChartInputOutpu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Tahoma" pitchFamily="34" charset="0"/>
              </a:rPr>
              <a:t>INPUT YearsWithUs</a:t>
            </a:r>
          </a:p>
        </p:txBody>
      </p:sp>
      <p:sp>
        <p:nvSpPr>
          <p:cNvPr id="27678" name="Line 304"/>
          <p:cNvSpPr>
            <a:spLocks noChangeShapeType="1"/>
          </p:cNvSpPr>
          <p:nvPr/>
        </p:nvSpPr>
        <p:spPr bwMode="auto">
          <a:xfrm>
            <a:off x="58674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305"/>
          <p:cNvSpPr>
            <a:spLocks noChangeShapeType="1"/>
          </p:cNvSpPr>
          <p:nvPr/>
        </p:nvSpPr>
        <p:spPr bwMode="auto">
          <a:xfrm>
            <a:off x="3886200" y="4800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306"/>
          <p:cNvSpPr>
            <a:spLocks noChangeShapeType="1"/>
          </p:cNvSpPr>
          <p:nvPr/>
        </p:nvSpPr>
        <p:spPr bwMode="auto">
          <a:xfrm>
            <a:off x="1752600" y="4800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07"/>
          <p:cNvSpPr>
            <a:spLocks noChangeShapeType="1"/>
          </p:cNvSpPr>
          <p:nvPr/>
        </p:nvSpPr>
        <p:spPr bwMode="auto">
          <a:xfrm>
            <a:off x="1752600" y="6248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308"/>
          <p:cNvSpPr>
            <a:spLocks noChangeShapeType="1"/>
          </p:cNvSpPr>
          <p:nvPr/>
        </p:nvSpPr>
        <p:spPr bwMode="auto">
          <a:xfrm>
            <a:off x="1752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309"/>
          <p:cNvSpPr>
            <a:spLocks noChangeShapeType="1"/>
          </p:cNvSpPr>
          <p:nvPr/>
        </p:nvSpPr>
        <p:spPr bwMode="auto">
          <a:xfrm flipH="1">
            <a:off x="5943600" y="6248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1A6F10BB-30DF-42A9-BCB7-3C4909BCD71D}" type="slidenum">
              <a:rPr lang="en-US" sz="900"/>
              <a:pPr eaLnBrk="1" hangingPunct="1"/>
              <a:t>26</a:t>
            </a:fld>
            <a:r>
              <a:rPr lang="en-US" sz="900"/>
              <a:t> of 26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010400" cy="7239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Vòng lặp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57200" y="2286000"/>
            <a:ext cx="3810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>
                <a:cs typeface="Courier New" pitchFamily="49" charset="0"/>
              </a:rPr>
              <a:t>BEGIN</a:t>
            </a:r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Courier New" pitchFamily="49" charset="0"/>
              </a:rPr>
              <a:t>cnt=0</a:t>
            </a:r>
            <a:endParaRPr lang="en-US">
              <a:cs typeface="Times New Roman" pitchFamily="18" charset="0"/>
            </a:endParaRPr>
          </a:p>
          <a:p>
            <a:pPr algn="just"/>
            <a:r>
              <a:rPr lang="en-US" b="1">
                <a:cs typeface="Courier New" pitchFamily="49" charset="0"/>
              </a:rPr>
              <a:t>WHILE </a:t>
            </a:r>
            <a:r>
              <a:rPr lang="en-US">
                <a:cs typeface="Courier New" pitchFamily="49" charset="0"/>
              </a:rPr>
              <a:t>(cnt &lt; 1000)</a:t>
            </a:r>
            <a:endParaRPr lang="en-US">
              <a:cs typeface="Times New Roman" pitchFamily="18" charset="0"/>
            </a:endParaRPr>
          </a:p>
          <a:p>
            <a:pPr algn="just"/>
            <a:r>
              <a:rPr lang="en-US" b="1">
                <a:cs typeface="Courier New" pitchFamily="49" charset="0"/>
              </a:rPr>
              <a:t>DO</a:t>
            </a:r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Courier New" pitchFamily="49" charset="0"/>
              </a:rPr>
              <a:t>	DISPLAY “Scooby”</a:t>
            </a:r>
            <a:endParaRPr lang="en-US">
              <a:cs typeface="Times New Roman" pitchFamily="18" charset="0"/>
            </a:endParaRPr>
          </a:p>
          <a:p>
            <a:pPr algn="just"/>
            <a:r>
              <a:rPr lang="en-US">
                <a:cs typeface="Courier New" pitchFamily="49" charset="0"/>
              </a:rPr>
              <a:t>	cnt=cnt+1</a:t>
            </a:r>
            <a:endParaRPr lang="en-US">
              <a:cs typeface="Times New Roman" pitchFamily="18" charset="0"/>
            </a:endParaRPr>
          </a:p>
          <a:p>
            <a:pPr algn="just"/>
            <a:r>
              <a:rPr lang="en-US" b="1">
                <a:cs typeface="Courier New" pitchFamily="49" charset="0"/>
              </a:rPr>
              <a:t>END DO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US">
                <a:cs typeface="Courier New" pitchFamily="49" charset="0"/>
              </a:rPr>
              <a:t>END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3676650" y="203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3589338" y="2168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4343400" y="1600200"/>
          <a:ext cx="42672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r:id="rId4" imgW="1973943" imgH="2931886" progId="Pacestar.Diagram">
                  <p:embed/>
                </p:oleObj>
              </mc:Choice>
              <mc:Fallback>
                <p:oleObj r:id="rId4" imgW="1973943" imgH="2931886" progId="Pacestar.Diagram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600200"/>
                        <a:ext cx="42672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6324600" y="3810000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</a:rPr>
              <a:t>Yes</a:t>
            </a: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7391400" y="3048000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Tahoma" pitchFamily="34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D28DFECD-A1EC-4CF8-A11A-BF8A388EB73C}" type="slidenum">
              <a:rPr lang="en-US" sz="900"/>
              <a:pPr eaLnBrk="1" hangingPunct="1"/>
              <a:t>3</a:t>
            </a:fld>
            <a:r>
              <a:rPr lang="en-US" sz="900"/>
              <a:t> of 26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8001000" cy="8382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Phần mềm, chương trình, câu lệnh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914400" y="1752600"/>
            <a:ext cx="7543800" cy="4343400"/>
            <a:chOff x="2241" y="3429"/>
            <a:chExt cx="7920" cy="2700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2241" y="3429"/>
              <a:ext cx="7920" cy="27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5301" y="3529"/>
              <a:ext cx="1620" cy="4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latin typeface="Comic Sans MS" pitchFamily="66" charset="0"/>
                </a:rPr>
                <a:t>Software</a:t>
              </a: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V="1">
              <a:off x="3861" y="4869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H="1" flipV="1">
              <a:off x="5301" y="4869"/>
              <a:ext cx="72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H="1" flipV="1">
              <a:off x="7641" y="4869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 flipV="1">
              <a:off x="5121" y="3969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H="1" flipV="1">
              <a:off x="6381" y="3969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6561" y="4362"/>
              <a:ext cx="1620" cy="47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latin typeface="Comic Sans MS" pitchFamily="66" charset="0"/>
                </a:rPr>
                <a:t>Program 2</a:t>
              </a:r>
            </a:p>
          </p:txBody>
        </p:sp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4041" y="4375"/>
              <a:ext cx="1620" cy="46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latin typeface="Comic Sans MS" pitchFamily="66" charset="0"/>
                </a:rPr>
                <a:t>Program 1</a:t>
              </a: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3141" y="5375"/>
              <a:ext cx="1620" cy="46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latin typeface="Comic Sans MS" pitchFamily="66" charset="0"/>
                </a:rPr>
                <a:t>  Commands</a:t>
              </a:r>
            </a:p>
          </p:txBody>
        </p:sp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5481" y="5375"/>
              <a:ext cx="1620" cy="48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latin typeface="Comic Sans MS" pitchFamily="66" charset="0"/>
                </a:rPr>
                <a:t>  Commands</a:t>
              </a: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7641" y="5375"/>
              <a:ext cx="1620" cy="49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>
                  <a:latin typeface="Comic Sans MS" pitchFamily="66" charset="0"/>
                </a:rPr>
                <a:t>   Commands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C611B78A-AB5F-4B4A-BAB9-9B0841793944}" type="slidenum">
              <a:rPr lang="en-US" sz="900"/>
              <a:pPr eaLnBrk="1" hangingPunct="1"/>
              <a:t>4</a:t>
            </a:fld>
            <a:r>
              <a:rPr lang="en-US" sz="900"/>
              <a:t> of 26</a:t>
            </a: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71628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Bắt đầu C</a:t>
            </a:r>
          </a:p>
        </p:txBody>
      </p:sp>
      <p:grpSp>
        <p:nvGrpSpPr>
          <p:cNvPr id="6148" name="Group 12"/>
          <p:cNvGrpSpPr>
            <a:grpSpLocks/>
          </p:cNvGrpSpPr>
          <p:nvPr/>
        </p:nvGrpSpPr>
        <p:grpSpPr bwMode="auto">
          <a:xfrm>
            <a:off x="1219200" y="2743200"/>
            <a:ext cx="1143000" cy="838200"/>
            <a:chOff x="768" y="1392"/>
            <a:chExt cx="720" cy="528"/>
          </a:xfrm>
        </p:grpSpPr>
        <p:sp>
          <p:nvSpPr>
            <p:cNvPr id="6156" name="Rectangle 13"/>
            <p:cNvSpPr>
              <a:spLocks noChangeArrowheads="1"/>
            </p:cNvSpPr>
            <p:nvPr/>
          </p:nvSpPr>
          <p:spPr bwMode="auto">
            <a:xfrm>
              <a:off x="768" y="1392"/>
              <a:ext cx="144" cy="4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7" name="AutoShape 14"/>
            <p:cNvSpPr>
              <a:spLocks noChangeArrowheads="1"/>
            </p:cNvSpPr>
            <p:nvPr/>
          </p:nvSpPr>
          <p:spPr bwMode="auto">
            <a:xfrm>
              <a:off x="768" y="1728"/>
              <a:ext cx="720" cy="192"/>
            </a:xfrm>
            <a:prstGeom prst="rightArrow">
              <a:avLst>
                <a:gd name="adj1" fmla="val 50000"/>
                <a:gd name="adj2" fmla="val 9375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149" name="Group 15"/>
          <p:cNvGrpSpPr>
            <a:grpSpLocks/>
          </p:cNvGrpSpPr>
          <p:nvPr/>
        </p:nvGrpSpPr>
        <p:grpSpPr bwMode="auto">
          <a:xfrm>
            <a:off x="1131888" y="3733800"/>
            <a:ext cx="1230312" cy="1008063"/>
            <a:chOff x="713" y="2016"/>
            <a:chExt cx="775" cy="635"/>
          </a:xfrm>
        </p:grpSpPr>
        <p:sp>
          <p:nvSpPr>
            <p:cNvPr id="6154" name="Rectangle 16"/>
            <p:cNvSpPr>
              <a:spLocks noChangeArrowheads="1"/>
            </p:cNvSpPr>
            <p:nvPr/>
          </p:nvSpPr>
          <p:spPr bwMode="auto">
            <a:xfrm>
              <a:off x="768" y="2016"/>
              <a:ext cx="720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55" name="AutoShape 17"/>
            <p:cNvSpPr>
              <a:spLocks noChangeArrowheads="1"/>
            </p:cNvSpPr>
            <p:nvPr/>
          </p:nvSpPr>
          <p:spPr bwMode="auto">
            <a:xfrm>
              <a:off x="713" y="2027"/>
              <a:ext cx="240" cy="624"/>
            </a:xfrm>
            <a:prstGeom prst="downArrow">
              <a:avLst>
                <a:gd name="adj1" fmla="val 50000"/>
                <a:gd name="adj2" fmla="val 6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6150" name="Object 24"/>
          <p:cNvGraphicFramePr>
            <a:graphicFrameLocks noChangeAspect="1"/>
          </p:cNvGraphicFramePr>
          <p:nvPr/>
        </p:nvGraphicFramePr>
        <p:xfrm>
          <a:off x="4038600" y="5562600"/>
          <a:ext cx="4572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Bitmap Image" r:id="rId4" imgW="2728196" imgH="449619" progId="Paint.Picture">
                  <p:embed/>
                </p:oleObj>
              </mc:Choice>
              <mc:Fallback>
                <p:oleObj name="Bitmap Image" r:id="rId4" imgW="2728196" imgH="449619" progId="Paint.Picture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62600"/>
                        <a:ext cx="45720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25"/>
          <p:cNvSpPr txBox="1">
            <a:spLocks noChangeArrowheads="1"/>
          </p:cNvSpPr>
          <p:nvPr/>
        </p:nvSpPr>
        <p:spPr bwMode="auto">
          <a:xfrm>
            <a:off x="457200" y="480060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/>
              <a:t>C – Dennis Ritchie</a:t>
            </a:r>
          </a:p>
        </p:txBody>
      </p:sp>
      <p:sp>
        <p:nvSpPr>
          <p:cNvPr id="6152" name="Text Box 26"/>
          <p:cNvSpPr txBox="1">
            <a:spLocks noChangeArrowheads="1"/>
          </p:cNvSpPr>
          <p:nvPr/>
        </p:nvSpPr>
        <p:spPr bwMode="auto">
          <a:xfrm>
            <a:off x="2590800" y="335280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/>
              <a:t>B – Ken Thompson</a:t>
            </a:r>
          </a:p>
        </p:txBody>
      </p:sp>
      <p:sp>
        <p:nvSpPr>
          <p:cNvPr id="6153" name="Text Box 27"/>
          <p:cNvSpPr txBox="1">
            <a:spLocks noChangeArrowheads="1"/>
          </p:cNvSpPr>
          <p:nvPr/>
        </p:nvSpPr>
        <p:spPr bwMode="auto">
          <a:xfrm>
            <a:off x="457200" y="20574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/>
              <a:t>BPCL – Martin Richards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7209A62B-94A1-455A-BD68-F0A7BC598FC5}" type="slidenum">
              <a:rPr lang="en-US" sz="900"/>
              <a:pPr eaLnBrk="1" hangingPunct="1"/>
              <a:t>5</a:t>
            </a:fld>
            <a:r>
              <a:rPr lang="en-US" sz="900"/>
              <a:t> of 26</a:t>
            </a: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Các lĩnh vực ứng dụng của C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752600"/>
            <a:ext cx="8229600" cy="469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000">
                <a:cs typeface="Times New Roman" pitchFamily="18" charset="0"/>
              </a:rPr>
              <a:t> C </a:t>
            </a:r>
            <a:r>
              <a:rPr lang="en-US" sz="3000"/>
              <a:t>được dùng để lập trình hệ thống</a:t>
            </a:r>
          </a:p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000"/>
              <a:t> Một chương trình hệ thống làm thành một phần hệ điều hành hoặc các tiện ích hỗ trợ của hệ điều hành</a:t>
            </a:r>
          </a:p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000"/>
              <a:t> Hệ điều hành (Operating Systems), trình thông dịch (Interpreters), trình soạn thảo (Editors), trình Hợp Ngữ (Assembly) được gọi là chương trình hệ thống</a:t>
            </a:r>
          </a:p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000"/>
              <a:t> Hệ điều hành UNIX được phát triển d</a:t>
            </a:r>
            <a:r>
              <a:rPr lang="en-US" sz="3200"/>
              <a:t>ựa</a:t>
            </a:r>
            <a:r>
              <a:rPr lang="en-US"/>
              <a:t> </a:t>
            </a:r>
            <a:r>
              <a:rPr lang="en-US" sz="3000"/>
              <a:t>vào C</a:t>
            </a:r>
          </a:p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000"/>
              <a:t> Có các trình biên dịch dành cho hầu hết các loại hệ thống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F4258FF6-64AE-4DFD-BEF0-63A77E077127}" type="slidenum">
              <a:rPr lang="en-US" sz="900"/>
              <a:pPr eaLnBrk="1" hangingPunct="1"/>
              <a:t>6</a:t>
            </a:fld>
            <a:r>
              <a:rPr lang="en-US" sz="900"/>
              <a:t> of 26</a:t>
            </a: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Ngôn ngữ cấp trung 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3190875" y="2120900"/>
            <a:ext cx="3284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/>
              <a:t>Ngôn ngữ cấp cao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3074988" y="5334000"/>
            <a:ext cx="3436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b="1"/>
              <a:t>Ngôn ngữ hợp ngữ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4038600" y="3200400"/>
            <a:ext cx="1066800" cy="15557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600" b="1">
                <a:solidFill>
                  <a:srgbClr val="000066"/>
                </a:solidFill>
                <a:latin typeface="Tahoma" pitchFamily="34" charset="0"/>
              </a:rPr>
              <a:t>C</a:t>
            </a:r>
          </a:p>
        </p:txBody>
      </p:sp>
      <p:sp>
        <p:nvSpPr>
          <p:cNvPr id="8199" name="Line 15"/>
          <p:cNvSpPr>
            <a:spLocks noChangeShapeType="1"/>
          </p:cNvSpPr>
          <p:nvPr/>
        </p:nvSpPr>
        <p:spPr bwMode="auto">
          <a:xfrm>
            <a:off x="685800" y="5105400"/>
            <a:ext cx="8001000" cy="0"/>
          </a:xfrm>
          <a:prstGeom prst="line">
            <a:avLst/>
          </a:prstGeom>
          <a:noFill/>
          <a:ln w="76200">
            <a:solidFill>
              <a:srgbClr val="C0C0C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16"/>
          <p:cNvSpPr>
            <a:spLocks noChangeShapeType="1"/>
          </p:cNvSpPr>
          <p:nvPr/>
        </p:nvSpPr>
        <p:spPr bwMode="auto">
          <a:xfrm>
            <a:off x="685800" y="2895600"/>
            <a:ext cx="8001000" cy="0"/>
          </a:xfrm>
          <a:prstGeom prst="line">
            <a:avLst/>
          </a:prstGeom>
          <a:noFill/>
          <a:ln w="76200">
            <a:solidFill>
              <a:srgbClr val="C0C0C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032D9FC8-AC88-4CBE-9AA2-818347B7D2D9}" type="slidenum">
              <a:rPr lang="en-US" sz="900"/>
              <a:pPr eaLnBrk="1" hangingPunct="1"/>
              <a:t>7</a:t>
            </a:fld>
            <a:r>
              <a:rPr lang="en-US" sz="900"/>
              <a:t> of 26</a:t>
            </a:r>
          </a:p>
        </p:txBody>
      </p:sp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75898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Ngôn ngữ có cấu trúc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04800" y="1600200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200">
                <a:solidFill>
                  <a:srgbClr val="FFFE00"/>
                </a:solidFill>
                <a:cs typeface="Times New Roman" pitchFamily="18" charset="0"/>
              </a:rPr>
              <a:t> </a:t>
            </a:r>
            <a:r>
              <a:rPr lang="en-US" sz="3200">
                <a:cs typeface="Times New Roman" pitchFamily="18" charset="0"/>
              </a:rPr>
              <a:t>C cho ph</a:t>
            </a:r>
            <a:r>
              <a:rPr lang="en-US" sz="3200"/>
              <a:t>ép </a:t>
            </a:r>
            <a:r>
              <a:rPr lang="en-US" sz="3000"/>
              <a:t>tổng hợp</a:t>
            </a:r>
            <a:r>
              <a:rPr lang="en-US"/>
              <a:t> </a:t>
            </a:r>
            <a:r>
              <a:rPr lang="en-US" sz="3200"/>
              <a:t>mã lệ</a:t>
            </a:r>
            <a:r>
              <a:rPr lang="en-US" sz="3000"/>
              <a:t>nh </a:t>
            </a:r>
            <a:r>
              <a:rPr lang="en-US" sz="3200"/>
              <a:t>và dữ liệu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04800" y="2438400"/>
            <a:ext cx="56388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200" b="1">
                <a:solidFill>
                  <a:srgbClr val="FFFE00"/>
                </a:solidFill>
                <a:cs typeface="Times New Roman" pitchFamily="18" charset="0"/>
              </a:rPr>
              <a:t> </a:t>
            </a:r>
            <a:r>
              <a:rPr lang="en-US" sz="3200"/>
              <a:t>Nó có khả năng tập hợp và ẩn đi tất cả thông tin, lệnh khỏi phần còn lại của chương trình để dùng cho những tác v</a:t>
            </a:r>
            <a:r>
              <a:rPr lang="en-US" sz="3000"/>
              <a:t>ụ </a:t>
            </a:r>
            <a:r>
              <a:rPr lang="en-US" sz="3200"/>
              <a:t>riêng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04800" y="4724400"/>
            <a:ext cx="77724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200" b="1">
                <a:solidFill>
                  <a:srgbClr val="FFFE00"/>
                </a:solidFill>
                <a:cs typeface="Times New Roman" pitchFamily="18" charset="0"/>
              </a:rPr>
              <a:t> </a:t>
            </a:r>
            <a:r>
              <a:rPr lang="en-US" sz="3200"/>
              <a:t>Chương trình C có thể được chia nhỏ thành những hàm (functions) hay những khối mã (code </a:t>
            </a:r>
            <a:r>
              <a:rPr lang="en-US" sz="3200">
                <a:cs typeface="Times New Roman" pitchFamily="18" charset="0"/>
              </a:rPr>
              <a:t>blocks).</a:t>
            </a:r>
          </a:p>
        </p:txBody>
      </p:sp>
      <p:pic>
        <p:nvPicPr>
          <p:cNvPr id="9223" name="Picture 6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398713"/>
            <a:ext cx="297180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120A815D-25A8-417E-89C5-EFBC95E752C3}" type="slidenum">
              <a:rPr lang="en-US" sz="900"/>
              <a:pPr eaLnBrk="1" hangingPunct="1"/>
              <a:t>8</a:t>
            </a:fld>
            <a:r>
              <a:rPr lang="en-US" sz="900"/>
              <a:t> of 26</a:t>
            </a: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678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Đặc điểm của C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305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000" b="1">
                <a:cs typeface="Times New Roman" pitchFamily="18" charset="0"/>
              </a:rPr>
              <a:t>C  </a:t>
            </a:r>
            <a:r>
              <a:rPr lang="en-US" sz="3000">
                <a:cs typeface="Times New Roman" pitchFamily="18" charset="0"/>
              </a:rPr>
              <a:t>c</a:t>
            </a:r>
            <a:r>
              <a:rPr lang="en-US" sz="3000"/>
              <a:t>ó</a:t>
            </a:r>
            <a:r>
              <a:rPr lang="en-US" sz="3000">
                <a:cs typeface="Times New Roman" pitchFamily="18" charset="0"/>
              </a:rPr>
              <a:t> 32 t</a:t>
            </a:r>
            <a:r>
              <a:rPr lang="en-US" sz="3000"/>
              <a:t>ừ khóa</a:t>
            </a:r>
          </a:p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000"/>
              <a:t>Những từ khóa này kết hợp với cú pháp của C hình thành ngôn ngữ C</a:t>
            </a:r>
          </a:p>
          <a:p>
            <a:pPr algn="l" eaLnBrk="1" hangingPunct="1">
              <a:buClr>
                <a:schemeClr val="tx2"/>
              </a:buClr>
              <a:buSzPct val="125000"/>
              <a:buFont typeface="Wingdings" pitchFamily="2" charset="2"/>
              <a:buChar char="§"/>
            </a:pPr>
            <a:r>
              <a:rPr lang="en-US" sz="3000"/>
              <a:t>Các quy tắc được áp dụng cho các chương trình C</a:t>
            </a:r>
          </a:p>
        </p:txBody>
      </p:sp>
      <p:sp>
        <p:nvSpPr>
          <p:cNvPr id="10245" name="Text Box 14"/>
          <p:cNvSpPr txBox="1">
            <a:spLocks noChangeArrowheads="1"/>
          </p:cNvSpPr>
          <p:nvPr/>
        </p:nvSpPr>
        <p:spPr bwMode="auto">
          <a:xfrm>
            <a:off x="228600" y="3581400"/>
            <a:ext cx="4648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l" eaLnBrk="1" hangingPunct="1">
              <a:buClr>
                <a:schemeClr val="tx1"/>
              </a:buClr>
              <a:buSzPct val="125000"/>
              <a:buFontTx/>
              <a:buChar char="•"/>
            </a:pPr>
            <a:r>
              <a:rPr lang="en-US"/>
              <a:t> Tất cả từ khóa là chữ thường </a:t>
            </a:r>
          </a:p>
          <a:p>
            <a:pPr lvl="1" algn="l" eaLnBrk="1" hangingPunct="1">
              <a:buClr>
                <a:schemeClr val="tx1"/>
              </a:buClr>
              <a:buSzPct val="125000"/>
              <a:buFontTx/>
              <a:buChar char="•"/>
            </a:pPr>
            <a:r>
              <a:rPr lang="en-US"/>
              <a:t> Ðoạn mã trong chương trình C có phân biệt chữ thường, chữ hoa, do while khác DO WHILE </a:t>
            </a:r>
          </a:p>
          <a:p>
            <a:pPr lvl="1" algn="l" eaLnBrk="1" hangingPunct="1">
              <a:buClr>
                <a:schemeClr val="tx1"/>
              </a:buClr>
              <a:buSzPct val="125000"/>
              <a:buFontTx/>
              <a:buChar char="•"/>
            </a:pPr>
            <a:r>
              <a:rPr lang="en-US"/>
              <a:t>Từ khóa không thể dùng đặt tên biến (variable name) hoặc tên hàm (function name) </a:t>
            </a:r>
          </a:p>
        </p:txBody>
      </p:sp>
      <p:sp>
        <p:nvSpPr>
          <p:cNvPr id="10246" name="Text Box 16"/>
          <p:cNvSpPr txBox="1">
            <a:spLocks noChangeArrowheads="1"/>
          </p:cNvSpPr>
          <p:nvPr/>
        </p:nvSpPr>
        <p:spPr bwMode="auto">
          <a:xfrm>
            <a:off x="5105400" y="3886200"/>
            <a:ext cx="3733800" cy="2047875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1600" b="1">
                <a:latin typeface="Courier New" pitchFamily="49" charset="0"/>
              </a:rPr>
              <a:t>main()</a:t>
            </a:r>
          </a:p>
          <a:p>
            <a:pPr algn="l" eaLnBrk="1" hangingPunct="1"/>
            <a:r>
              <a:rPr lang="en-US" sz="1600" b="1">
                <a:latin typeface="Courier New" pitchFamily="49" charset="0"/>
              </a:rPr>
              <a:t>{</a:t>
            </a:r>
          </a:p>
          <a:p>
            <a:pPr algn="l" eaLnBrk="1" hangingPunct="1"/>
            <a:r>
              <a:rPr lang="en-US" sz="1600" b="1">
                <a:latin typeface="Courier New" pitchFamily="49" charset="0"/>
              </a:rPr>
              <a:t>/* This is a sample Program*/</a:t>
            </a:r>
          </a:p>
          <a:p>
            <a:pPr algn="l" eaLnBrk="1" hangingPunct="1"/>
            <a:r>
              <a:rPr lang="en-US" sz="1600" b="1">
                <a:latin typeface="Courier New" pitchFamily="49" charset="0"/>
              </a:rPr>
              <a:t>      int i,j;</a:t>
            </a:r>
          </a:p>
          <a:p>
            <a:pPr algn="l" eaLnBrk="1" hangingPunct="1"/>
            <a:r>
              <a:rPr lang="en-US" sz="1600" b="1">
                <a:latin typeface="Courier New" pitchFamily="49" charset="0"/>
              </a:rPr>
              <a:t>      i=100;</a:t>
            </a:r>
          </a:p>
          <a:p>
            <a:pPr algn="l" eaLnBrk="1" hangingPunct="1"/>
            <a:r>
              <a:rPr lang="en-US" sz="1600" b="1">
                <a:latin typeface="Courier New" pitchFamily="49" charset="0"/>
              </a:rPr>
              <a:t>      j=200;</a:t>
            </a:r>
          </a:p>
          <a:p>
            <a:pPr algn="l" eaLnBrk="1" hangingPunct="1"/>
            <a:r>
              <a:rPr lang="en-US" sz="1600" b="1">
                <a:latin typeface="Courier New" pitchFamily="49" charset="0"/>
              </a:rPr>
              <a:t>        :</a:t>
            </a:r>
          </a:p>
          <a:p>
            <a:pPr algn="l" eaLnBrk="1" hangingPunct="1"/>
            <a:r>
              <a:rPr lang="en-US" sz="1600" b="1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900"/>
              <a:t>Lập trình cơ bản C/Chương 1/ </a:t>
            </a:r>
            <a:fld id="{F3B88EC5-057A-4D6F-AE10-3B4475055DC9}" type="slidenum">
              <a:rPr lang="en-US" sz="900"/>
              <a:pPr eaLnBrk="1" hangingPunct="1"/>
              <a:t>9</a:t>
            </a:fld>
            <a:r>
              <a:rPr lang="en-US" sz="900"/>
              <a:t> of 26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7543800" cy="68738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Cấu trúc chương trình C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4000" b="1" smtClean="0"/>
              <a:t>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Chương trình C được chia nhỏ thành những đơn vị gọi là hàm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Không kể có bao nhiêu hàm trong chương trình, Hệ điều hành luôn trao quyền điều khiển cho hàm main() khi một chương trình C được thực thi.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Theo sau tên hàm là dấu ngoặc đơn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mtClean="0"/>
              <a:t>Dấu ngoặc đơn có thể có chứa hay không chứa những tham số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3072</TotalTime>
  <Words>1309</Words>
  <Application>Microsoft Office PowerPoint</Application>
  <PresentationFormat>On-screen Show (4:3)</PresentationFormat>
  <Paragraphs>207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Times New Roman</vt:lpstr>
      <vt:lpstr>Arial</vt:lpstr>
      <vt:lpstr>Wingdings</vt:lpstr>
      <vt:lpstr>Tahoma</vt:lpstr>
      <vt:lpstr>Comic Sans MS</vt:lpstr>
      <vt:lpstr>Courier New</vt:lpstr>
      <vt:lpstr>Blends</vt:lpstr>
      <vt:lpstr>Bitmap Image</vt:lpstr>
      <vt:lpstr>Pacestar.Diagram</vt:lpstr>
      <vt:lpstr>Khái niệm cơ bản C</vt:lpstr>
      <vt:lpstr>Mục Tiêu</vt:lpstr>
      <vt:lpstr>Phần mềm, chương trình, câu lệnh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Cấu trúc chương trình C</vt:lpstr>
      <vt:lpstr>PowerPoint Presentation</vt:lpstr>
      <vt:lpstr>PowerPoint Presentation</vt:lpstr>
      <vt:lpstr>PowerPoint Presentation</vt:lpstr>
      <vt:lpstr>Thư viện C</vt:lpstr>
      <vt:lpstr>PowerPoint Presentation</vt:lpstr>
      <vt:lpstr>Các bước lập trình giải quyết vấn đề</vt:lpstr>
      <vt:lpstr>Giải quyết một vấn đề</vt:lpstr>
      <vt:lpstr>Mã giả (Pseudocode)</vt:lpstr>
      <vt:lpstr>Lưu đồ (Flowcharts)</vt:lpstr>
      <vt:lpstr>Biểu tượng trong lưu đồ </vt:lpstr>
      <vt:lpstr>Lưu đồ cộng hai số</vt:lpstr>
      <vt:lpstr> Cấu trúc IF</vt:lpstr>
      <vt:lpstr> Cấu trúc IF…ELSE</vt:lpstr>
      <vt:lpstr>Ða điều kiện sử dụng AND/OR</vt:lpstr>
      <vt:lpstr>Cấu trúc IF lồng nhau</vt:lpstr>
      <vt:lpstr>Cấu trúc IF lồng nhau (tt.)</vt:lpstr>
      <vt:lpstr> Vòng lặp</vt:lpstr>
    </vt:vector>
  </TitlesOfParts>
  <Company>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Concepts</dc:title>
  <dc:creator>radha</dc:creator>
  <cp:lastModifiedBy>HienND</cp:lastModifiedBy>
  <cp:revision>250</cp:revision>
  <cp:lastPrinted>1601-01-01T00:00:00Z</cp:lastPrinted>
  <dcterms:created xsi:type="dcterms:W3CDTF">2001-02-20T09:46:25Z</dcterms:created>
  <dcterms:modified xsi:type="dcterms:W3CDTF">2013-07-02T17:30:38Z</dcterms:modified>
</cp:coreProperties>
</file>