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9"/>
  </p:notesMasterIdLst>
  <p:handoutMasterIdLst>
    <p:handoutMasterId r:id="rId30"/>
  </p:handoutMasterIdLst>
  <p:sldIdLst>
    <p:sldId id="256" r:id="rId2"/>
    <p:sldId id="257" r:id="rId3"/>
    <p:sldId id="264" r:id="rId4"/>
    <p:sldId id="265" r:id="rId5"/>
    <p:sldId id="296" r:id="rId6"/>
    <p:sldId id="294" r:id="rId7"/>
    <p:sldId id="295" r:id="rId8"/>
    <p:sldId id="279" r:id="rId9"/>
    <p:sldId id="266" r:id="rId10"/>
    <p:sldId id="280" r:id="rId11"/>
    <p:sldId id="297" r:id="rId12"/>
    <p:sldId id="293" r:id="rId13"/>
    <p:sldId id="281" r:id="rId14"/>
    <p:sldId id="267" r:id="rId15"/>
    <p:sldId id="268" r:id="rId16"/>
    <p:sldId id="282" r:id="rId17"/>
    <p:sldId id="283" r:id="rId18"/>
    <p:sldId id="285" r:id="rId19"/>
    <p:sldId id="284" r:id="rId20"/>
    <p:sldId id="286" r:id="rId21"/>
    <p:sldId id="269" r:id="rId22"/>
    <p:sldId id="287" r:id="rId23"/>
    <p:sldId id="288" r:id="rId24"/>
    <p:sldId id="292" r:id="rId25"/>
    <p:sldId id="289" r:id="rId26"/>
    <p:sldId id="290" r:id="rId27"/>
    <p:sldId id="298" r:id="rId2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99FF"/>
    <a:srgbClr val="ADD3D1"/>
    <a:srgbClr val="D7D2DC"/>
    <a:srgbClr val="FFFFCC"/>
    <a:srgbClr val="A5C1F3"/>
    <a:srgbClr val="E49CB1"/>
    <a:srgbClr val="EBE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71385" autoAdjust="0"/>
  </p:normalViewPr>
  <p:slideViewPr>
    <p:cSldViewPr>
      <p:cViewPr>
        <p:scale>
          <a:sx n="75" d="100"/>
          <a:sy n="75" d="100"/>
        </p:scale>
        <p:origin x="-372"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200" d="100"/>
        <a:sy n="200" d="100"/>
      </p:scale>
      <p:origin x="0" y="0"/>
    </p:cViewPr>
  </p:notesTextViewPr>
  <p:sorterViewPr>
    <p:cViewPr>
      <p:scale>
        <a:sx n="66" d="100"/>
        <a:sy n="66" d="100"/>
      </p:scale>
      <p:origin x="0" y="0"/>
    </p:cViewPr>
  </p:sorterViewPr>
  <p:notesViewPr>
    <p:cSldViewPr>
      <p:cViewPr varScale="1">
        <p:scale>
          <a:sx n="45" d="100"/>
          <a:sy n="45" d="100"/>
        </p:scale>
        <p:origin x="-143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50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50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50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C7E86C1B-7134-45AC-823C-E4101099CEC3}" type="slidenum">
              <a:rPr lang="en-US"/>
              <a:pPr>
                <a:defRPr/>
              </a:pPr>
              <a:t>‹#›</a:t>
            </a:fld>
            <a:endParaRPr lang="en-US"/>
          </a:p>
        </p:txBody>
      </p:sp>
    </p:spTree>
    <p:extLst>
      <p:ext uri="{BB962C8B-B14F-4D97-AF65-F5344CB8AC3E}">
        <p14:creationId xmlns:p14="http://schemas.microsoft.com/office/powerpoint/2010/main" val="3905852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536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536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35054E-243D-441B-8EB2-43425674E3FA}" type="slidenum">
              <a:rPr lang="en-US"/>
              <a:pPr>
                <a:defRPr/>
              </a:pPr>
              <a:t>‹#›</a:t>
            </a:fld>
            <a:endParaRPr lang="en-US"/>
          </a:p>
        </p:txBody>
      </p:sp>
    </p:spTree>
    <p:extLst>
      <p:ext uri="{BB962C8B-B14F-4D97-AF65-F5344CB8AC3E}">
        <p14:creationId xmlns:p14="http://schemas.microsoft.com/office/powerpoint/2010/main" val="8531623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p:spPr>
        <p:txBody>
          <a:bodyPr/>
          <a:lstStyle/>
          <a:p>
            <a:r>
              <a:rPr lang="en-US"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biến</a:t>
            </a:r>
            <a:r>
              <a:rPr lang="en-US" baseline="0" dirty="0" smtClean="0"/>
              <a:t>:</a:t>
            </a:r>
          </a:p>
          <a:p>
            <a:r>
              <a:rPr lang="en-US" baseline="0" dirty="0" smtClean="0"/>
              <a:t> &lt;</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&gt; &lt;</a:t>
            </a:r>
            <a:r>
              <a:rPr lang="en-US" baseline="0" dirty="0" err="1" smtClean="0"/>
              <a:t>tên</a:t>
            </a:r>
            <a:r>
              <a:rPr lang="en-US" baseline="0" dirty="0" smtClean="0"/>
              <a:t> </a:t>
            </a:r>
            <a:r>
              <a:rPr lang="en-US" baseline="0" dirty="0" err="1" smtClean="0"/>
              <a:t>biến</a:t>
            </a:r>
            <a:r>
              <a:rPr lang="en-US" baseline="0" dirty="0" smtClean="0"/>
              <a:t>&gt; = [&lt;</a:t>
            </a:r>
            <a:r>
              <a:rPr lang="en-US" baseline="0" dirty="0" err="1" smtClean="0"/>
              <a:t>Giá</a:t>
            </a:r>
            <a:r>
              <a:rPr lang="en-US" baseline="0" dirty="0" smtClean="0"/>
              <a:t> </a:t>
            </a:r>
            <a:r>
              <a:rPr lang="en-US" baseline="0" dirty="0" err="1" smtClean="0"/>
              <a:t>trị</a:t>
            </a:r>
            <a:r>
              <a:rPr lang="en-US" baseline="0" dirty="0" smtClean="0"/>
              <a:t>&gt;]</a:t>
            </a:r>
          </a:p>
          <a:p>
            <a:r>
              <a:rPr lang="en-US" baseline="0" dirty="0" err="1" smtClean="0"/>
              <a:t>Vd</a:t>
            </a:r>
            <a:r>
              <a:rPr lang="en-US" baseline="0" dirty="0" smtClean="0"/>
              <a:t>: </a:t>
            </a:r>
            <a:r>
              <a:rPr lang="en-US" baseline="0" dirty="0" err="1" smtClean="0"/>
              <a:t>int</a:t>
            </a:r>
            <a:r>
              <a:rPr lang="en-US" baseline="0" dirty="0" smtClean="0"/>
              <a:t> a=10;</a:t>
            </a:r>
          </a:p>
          <a:p>
            <a:r>
              <a:rPr lang="en-US" baseline="0" dirty="0" smtClean="0"/>
              <a:t>      double </a:t>
            </a:r>
            <a:r>
              <a:rPr lang="en-US" baseline="0" dirty="0" err="1" smtClean="0"/>
              <a:t>kq</a:t>
            </a:r>
            <a:r>
              <a:rPr lang="en-US" baseline="0" smtClean="0"/>
              <a:t>;</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Rot="1" noChangeAspect="1" noChangeArrowheads="1" noTextEdit="1"/>
          </p:cNvSpPr>
          <p:nvPr>
            <p:ph type="sldImg"/>
          </p:nvPr>
        </p:nvSpPr>
        <p:spPr>
          <a:ln/>
        </p:spPr>
      </p:sp>
      <p:sp>
        <p:nvSpPr>
          <p:cNvPr id="33795"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sz="4800"/>
            </a:lvl1pPr>
          </a:lstStyle>
          <a:p>
            <a:pPr lvl="0"/>
            <a:r>
              <a:rPr lang="en-US" noProof="0" smtClean="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400"/>
            </a:lvl1pPr>
          </a:lstStyle>
          <a:p>
            <a:pPr lvl="0"/>
            <a:r>
              <a:rPr lang="en-US" noProof="0" smtClean="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solidFill>
                  <a:schemeClr val="bg2"/>
                </a:solidFill>
                <a:latin typeface="Tahoma" pitchFamily="34" charset="0"/>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smtClean="0">
                <a:solidFill>
                  <a:schemeClr val="bg2"/>
                </a:solidFill>
                <a:latin typeface="Tahoma" pitchFamily="34" charset="0"/>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solidFill>
                  <a:schemeClr val="bg2"/>
                </a:solidFill>
                <a:latin typeface="Tahoma" pitchFamily="34" charset="0"/>
              </a:defRPr>
            </a:lvl1pPr>
          </a:lstStyle>
          <a:p>
            <a:pPr>
              <a:defRPr/>
            </a:pPr>
            <a:fld id="{FCFEABB4-2F76-4CDB-8C0B-D76A9475925B}" type="slidenum">
              <a:rPr lang="en-US"/>
              <a:pPr>
                <a:defRPr/>
              </a:pPr>
              <a:t>‹#›</a:t>
            </a:fld>
            <a:endParaRPr lang="en-US"/>
          </a:p>
        </p:txBody>
      </p:sp>
    </p:spTree>
    <p:extLst>
      <p:ext uri="{BB962C8B-B14F-4D97-AF65-F5344CB8AC3E}">
        <p14:creationId xmlns:p14="http://schemas.microsoft.com/office/powerpoint/2010/main" val="254142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32D39820-1D58-4350-83D3-BF33B9384F66}" type="slidenum">
              <a:rPr lang="en-US"/>
              <a:pPr>
                <a:defRPr/>
              </a:pPr>
              <a:t>‹#›</a:t>
            </a:fld>
            <a:r>
              <a:rPr lang="en-US"/>
              <a:t> of 22</a:t>
            </a:r>
          </a:p>
        </p:txBody>
      </p:sp>
    </p:spTree>
    <p:extLst>
      <p:ext uri="{BB962C8B-B14F-4D97-AF65-F5344CB8AC3E}">
        <p14:creationId xmlns:p14="http://schemas.microsoft.com/office/powerpoint/2010/main" val="140793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533400"/>
            <a:ext cx="211455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533400"/>
            <a:ext cx="61912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1AB534CC-820D-4A39-BFFA-DD4FAFCA7919}" type="slidenum">
              <a:rPr lang="en-US"/>
              <a:pPr>
                <a:defRPr/>
              </a:pPr>
              <a:t>‹#›</a:t>
            </a:fld>
            <a:r>
              <a:rPr lang="en-US"/>
              <a:t> of 22</a:t>
            </a:r>
          </a:p>
        </p:txBody>
      </p:sp>
    </p:spTree>
    <p:extLst>
      <p:ext uri="{BB962C8B-B14F-4D97-AF65-F5344CB8AC3E}">
        <p14:creationId xmlns:p14="http://schemas.microsoft.com/office/powerpoint/2010/main" val="184888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533400"/>
            <a:ext cx="7688262" cy="8096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828800"/>
            <a:ext cx="8229600" cy="4267200"/>
          </a:xfrm>
        </p:spPr>
        <p:txBody>
          <a:bodyPr/>
          <a:lstStyle/>
          <a:p>
            <a:pPr lvl="0"/>
            <a:endParaRPr lang="en-US" noProof="0" smtClean="0"/>
          </a:p>
        </p:txBody>
      </p:sp>
      <p:sp>
        <p:nvSpPr>
          <p:cNvPr id="4"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B6747587-660D-41B6-8D99-0CE17E48B36A}" type="slidenum">
              <a:rPr lang="en-US"/>
              <a:pPr>
                <a:defRPr/>
              </a:pPr>
              <a:t>‹#›</a:t>
            </a:fld>
            <a:r>
              <a:rPr lang="en-US"/>
              <a:t> of 22</a:t>
            </a:r>
          </a:p>
        </p:txBody>
      </p:sp>
    </p:spTree>
    <p:extLst>
      <p:ext uri="{BB962C8B-B14F-4D97-AF65-F5344CB8AC3E}">
        <p14:creationId xmlns:p14="http://schemas.microsoft.com/office/powerpoint/2010/main" val="100544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7864B502-68C0-4AA2-9219-BFE772C83963}" type="slidenum">
              <a:rPr lang="en-US"/>
              <a:pPr>
                <a:defRPr/>
              </a:pPr>
              <a:t>‹#›</a:t>
            </a:fld>
            <a:r>
              <a:rPr lang="en-US"/>
              <a:t> of 22</a:t>
            </a:r>
          </a:p>
        </p:txBody>
      </p:sp>
    </p:spTree>
    <p:extLst>
      <p:ext uri="{BB962C8B-B14F-4D97-AF65-F5344CB8AC3E}">
        <p14:creationId xmlns:p14="http://schemas.microsoft.com/office/powerpoint/2010/main" val="252157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B7DF5C80-608E-40ED-9BBC-E74CBE11C2CD}" type="slidenum">
              <a:rPr lang="en-US"/>
              <a:pPr>
                <a:defRPr/>
              </a:pPr>
              <a:t>‹#›</a:t>
            </a:fld>
            <a:r>
              <a:rPr lang="en-US"/>
              <a:t> of 22</a:t>
            </a:r>
          </a:p>
        </p:txBody>
      </p:sp>
    </p:spTree>
    <p:extLst>
      <p:ext uri="{BB962C8B-B14F-4D97-AF65-F5344CB8AC3E}">
        <p14:creationId xmlns:p14="http://schemas.microsoft.com/office/powerpoint/2010/main" val="269524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0386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828800"/>
            <a:ext cx="40386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882115AA-5157-42B4-BAD5-4EC7B17035C0}" type="slidenum">
              <a:rPr lang="en-US"/>
              <a:pPr>
                <a:defRPr/>
              </a:pPr>
              <a:t>‹#›</a:t>
            </a:fld>
            <a:r>
              <a:rPr lang="en-US"/>
              <a:t> of 22</a:t>
            </a:r>
          </a:p>
        </p:txBody>
      </p:sp>
    </p:spTree>
    <p:extLst>
      <p:ext uri="{BB962C8B-B14F-4D97-AF65-F5344CB8AC3E}">
        <p14:creationId xmlns:p14="http://schemas.microsoft.com/office/powerpoint/2010/main" val="95555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E4E58DAA-24C3-4CD9-B1D3-A3C5A3889496}" type="slidenum">
              <a:rPr lang="en-US"/>
              <a:pPr>
                <a:defRPr/>
              </a:pPr>
              <a:t>‹#›</a:t>
            </a:fld>
            <a:r>
              <a:rPr lang="en-US"/>
              <a:t> of 22</a:t>
            </a:r>
          </a:p>
        </p:txBody>
      </p:sp>
    </p:spTree>
    <p:extLst>
      <p:ext uri="{BB962C8B-B14F-4D97-AF65-F5344CB8AC3E}">
        <p14:creationId xmlns:p14="http://schemas.microsoft.com/office/powerpoint/2010/main" val="334466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6AE7BCE9-4C8D-4DCA-B5DB-E032945A46B7}" type="slidenum">
              <a:rPr lang="en-US"/>
              <a:pPr>
                <a:defRPr/>
              </a:pPr>
              <a:t>‹#›</a:t>
            </a:fld>
            <a:r>
              <a:rPr lang="en-US"/>
              <a:t> of 22</a:t>
            </a:r>
          </a:p>
        </p:txBody>
      </p:sp>
    </p:spTree>
    <p:extLst>
      <p:ext uri="{BB962C8B-B14F-4D97-AF65-F5344CB8AC3E}">
        <p14:creationId xmlns:p14="http://schemas.microsoft.com/office/powerpoint/2010/main" val="10307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FF768AD2-7B37-4181-A9D6-C8FC82F0B829}" type="slidenum">
              <a:rPr lang="en-US"/>
              <a:pPr>
                <a:defRPr/>
              </a:pPr>
              <a:t>‹#›</a:t>
            </a:fld>
            <a:r>
              <a:rPr lang="en-US"/>
              <a:t> of 22</a:t>
            </a:r>
          </a:p>
        </p:txBody>
      </p:sp>
    </p:spTree>
    <p:extLst>
      <p:ext uri="{BB962C8B-B14F-4D97-AF65-F5344CB8AC3E}">
        <p14:creationId xmlns:p14="http://schemas.microsoft.com/office/powerpoint/2010/main" val="25705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01A0B6E6-2D74-4014-8B1D-533DADED3FDE}" type="slidenum">
              <a:rPr lang="en-US"/>
              <a:pPr>
                <a:defRPr/>
              </a:pPr>
              <a:t>‹#›</a:t>
            </a:fld>
            <a:r>
              <a:rPr lang="en-US"/>
              <a:t> of 22</a:t>
            </a:r>
          </a:p>
        </p:txBody>
      </p:sp>
    </p:spTree>
    <p:extLst>
      <p:ext uri="{BB962C8B-B14F-4D97-AF65-F5344CB8AC3E}">
        <p14:creationId xmlns:p14="http://schemas.microsoft.com/office/powerpoint/2010/main" val="301097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ftr" sz="quarter" idx="10"/>
          </p:nvPr>
        </p:nvSpPr>
        <p:spPr>
          <a:ln/>
        </p:spPr>
        <p:txBody>
          <a:bodyPr/>
          <a:lstStyle>
            <a:lvl1pPr>
              <a:defRPr/>
            </a:lvl1pPr>
          </a:lstStyle>
          <a:p>
            <a:pPr>
              <a:defRPr/>
            </a:pPr>
            <a:r>
              <a:rPr lang="en-US"/>
              <a:t> Lập trình cơ bản C/Chương 2/ </a:t>
            </a:r>
            <a:fld id="{D680FFAE-7C33-4BCD-8F18-74F11C332B28}" type="slidenum">
              <a:rPr lang="en-US"/>
              <a:pPr>
                <a:defRPr/>
              </a:pPr>
              <a:t>‹#›</a:t>
            </a:fld>
            <a:r>
              <a:rPr lang="en-US"/>
              <a:t> of 22</a:t>
            </a:r>
          </a:p>
        </p:txBody>
      </p:sp>
    </p:spTree>
    <p:extLst>
      <p:ext uri="{BB962C8B-B14F-4D97-AF65-F5344CB8AC3E}">
        <p14:creationId xmlns:p14="http://schemas.microsoft.com/office/powerpoint/2010/main" val="354554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77946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1027" name="Rectangle 3"/>
          <p:cNvSpPr>
            <a:spLocks noChangeArrowheads="1"/>
          </p:cNvSpPr>
          <p:nvPr/>
        </p:nvSpPr>
        <p:spPr bwMode="ltGray">
          <a:xfrm>
            <a:off x="800100" y="77946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1028" name="Rectangle 4"/>
          <p:cNvSpPr>
            <a:spLocks noChangeArrowheads="1"/>
          </p:cNvSpPr>
          <p:nvPr/>
        </p:nvSpPr>
        <p:spPr bwMode="ltGray">
          <a:xfrm>
            <a:off x="541338" y="120173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1029" name="Rectangle 5"/>
          <p:cNvSpPr>
            <a:spLocks noChangeArrowheads="1"/>
          </p:cNvSpPr>
          <p:nvPr/>
        </p:nvSpPr>
        <p:spPr bwMode="ltGray">
          <a:xfrm>
            <a:off x="911225" y="120173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1030" name="Rectangle 6"/>
          <p:cNvSpPr>
            <a:spLocks noChangeArrowheads="1"/>
          </p:cNvSpPr>
          <p:nvPr/>
        </p:nvSpPr>
        <p:spPr bwMode="ltGray">
          <a:xfrm>
            <a:off x="127000" y="112871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1031" name="Rectangle 7"/>
          <p:cNvSpPr>
            <a:spLocks noChangeArrowheads="1"/>
          </p:cNvSpPr>
          <p:nvPr/>
        </p:nvSpPr>
        <p:spPr bwMode="gray">
          <a:xfrm>
            <a:off x="762000" y="5476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1032" name="Rectangle 8"/>
          <p:cNvSpPr>
            <a:spLocks noChangeArrowheads="1"/>
          </p:cNvSpPr>
          <p:nvPr/>
        </p:nvSpPr>
        <p:spPr bwMode="gray">
          <a:xfrm>
            <a:off x="442913" y="146208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atin typeface="Tahoma" pitchFamily="34" charset="0"/>
            </a:endParaRPr>
          </a:p>
        </p:txBody>
      </p:sp>
      <p:sp>
        <p:nvSpPr>
          <p:cNvPr id="64521" name="Rectangle 9"/>
          <p:cNvSpPr>
            <a:spLocks noGrp="1" noChangeArrowheads="1"/>
          </p:cNvSpPr>
          <p:nvPr>
            <p:ph type="title"/>
          </p:nvPr>
        </p:nvSpPr>
        <p:spPr bwMode="auto">
          <a:xfrm>
            <a:off x="1150938" y="533400"/>
            <a:ext cx="7688262"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381000" y="1828800"/>
            <a:ext cx="8229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9" name="Rectangle 17"/>
          <p:cNvSpPr>
            <a:spLocks noGrp="1" noChangeArrowheads="1"/>
          </p:cNvSpPr>
          <p:nvPr>
            <p:ph type="ftr" sz="quarter" idx="3"/>
          </p:nvPr>
        </p:nvSpPr>
        <p:spPr bwMode="auto">
          <a:xfrm>
            <a:off x="3505200" y="6400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smtClean="0"/>
            </a:lvl1pPr>
          </a:lstStyle>
          <a:p>
            <a:pPr>
              <a:defRPr/>
            </a:pPr>
            <a:r>
              <a:rPr lang="en-US"/>
              <a:t> Lập trình cơ bản C/Chương 2/ </a:t>
            </a:r>
            <a:fld id="{210AEFAB-2F63-4720-8656-B8FD195EEB57}" type="slidenum">
              <a:rPr lang="en-US"/>
              <a:pPr>
                <a:defRPr/>
              </a:pPr>
              <a:t>‹#›</a:t>
            </a:fld>
            <a:r>
              <a:rPr lang="en-US"/>
              <a:t> of 22</a:t>
            </a:r>
          </a:p>
        </p:txBody>
      </p:sp>
    </p:spTree>
  </p:cSld>
  <p:clrMap bg1="lt1" tx1="dk1" bg2="lt2" tx2="dk2" accent1="accent1" accent2="accent2" accent3="accent3" accent4="accent4" accent5="accent5" accent6="accent6" hlink="hlink" folHlink="folHlink"/>
  <p:sldLayoutIdLst>
    <p:sldLayoutId id="2147483682"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5pPr>
      <a:lvl6pPr marL="4572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6pPr>
      <a:lvl7pPr marL="9144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7pPr>
      <a:lvl8pPr marL="13716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8pPr>
      <a:lvl9pPr marL="1828800" algn="l" rtl="0" fontAlgn="base">
        <a:spcBef>
          <a:spcPct val="0"/>
        </a:spcBef>
        <a:spcAft>
          <a:spcPct val="0"/>
        </a:spcAft>
        <a:defRPr sz="4000" b="1">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35000"/>
        <a:buFont typeface="Wingdings" pitchFamily="2" charset="2"/>
        <a:buChar char="u"/>
        <a:defRPr sz="3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Char char="•"/>
        <a:defRPr sz="26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0" name="Rectangle 8"/>
          <p:cNvSpPr>
            <a:spLocks noGrp="1" noChangeArrowheads="1"/>
          </p:cNvSpPr>
          <p:nvPr>
            <p:ph type="ctrTitle"/>
          </p:nvPr>
        </p:nvSpPr>
        <p:spPr>
          <a:xfrm>
            <a:off x="990600" y="2057400"/>
            <a:ext cx="7772400" cy="1143000"/>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ctr" eaLnBrk="1" hangingPunct="1">
              <a:defRPr/>
            </a:pPr>
            <a:r>
              <a:rPr lang="en-US" sz="5000" smtClean="0"/>
              <a:t>Biến và Kiểu Dữ Liệu</a:t>
            </a:r>
          </a:p>
        </p:txBody>
      </p:sp>
      <p:sp>
        <p:nvSpPr>
          <p:cNvPr id="3075" name="Rectangle 9"/>
          <p:cNvSpPr>
            <a:spLocks noGrp="1" noChangeArrowheads="1"/>
          </p:cNvSpPr>
          <p:nvPr>
            <p:ph type="subTitle" idx="1"/>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buSzPct val="60000"/>
            </a:pPr>
            <a:r>
              <a:rPr lang="en-US" b="1" smtClean="0"/>
              <a:t>Chương 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650E90DE-8335-42D4-B5F3-DF4F59D41726}" type="slidenum">
              <a:rPr lang="en-US" sz="900"/>
              <a:pPr eaLnBrk="1" hangingPunct="1"/>
              <a:t>10</a:t>
            </a:fld>
            <a:r>
              <a:rPr lang="en-US" sz="900"/>
              <a:t> of 22</a:t>
            </a:r>
          </a:p>
        </p:txBody>
      </p:sp>
      <p:sp>
        <p:nvSpPr>
          <p:cNvPr id="133122" name="Rectangle 2"/>
          <p:cNvSpPr>
            <a:spLocks noGrp="1" noChangeArrowheads="1"/>
          </p:cNvSpPr>
          <p:nvPr>
            <p:ph type="title"/>
          </p:nvPr>
        </p:nvSpPr>
        <p:spPr/>
        <p:txBody>
          <a:bodyPr/>
          <a:lstStyle/>
          <a:p>
            <a:pPr eaLnBrk="1" hangingPunct="1">
              <a:defRPr/>
            </a:pPr>
            <a:r>
              <a:rPr lang="en-US" smtClean="0"/>
              <a:t>Định danh </a:t>
            </a:r>
          </a:p>
        </p:txBody>
      </p:sp>
      <p:pic>
        <p:nvPicPr>
          <p:cNvPr id="12292"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6294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C347479E-605A-4172-992B-17EC9F5AC073}" type="slidenum">
              <a:rPr lang="en-US" sz="900"/>
              <a:pPr eaLnBrk="1" hangingPunct="1"/>
              <a:t>11</a:t>
            </a:fld>
            <a:r>
              <a:rPr lang="en-US" sz="900"/>
              <a:t> of 22</a:t>
            </a:r>
          </a:p>
        </p:txBody>
      </p:sp>
      <p:sp>
        <p:nvSpPr>
          <p:cNvPr id="167938" name="Rectangle 2"/>
          <p:cNvSpPr>
            <a:spLocks noGrp="1" noChangeArrowheads="1"/>
          </p:cNvSpPr>
          <p:nvPr>
            <p:ph type="title"/>
          </p:nvPr>
        </p:nvSpPr>
        <p:spPr/>
        <p:txBody>
          <a:bodyPr/>
          <a:lstStyle/>
          <a:p>
            <a:pPr eaLnBrk="1" hangingPunct="1">
              <a:defRPr/>
            </a:pPr>
            <a:r>
              <a:rPr lang="en-US" smtClean="0"/>
              <a:t>Từ khóa </a:t>
            </a:r>
          </a:p>
        </p:txBody>
      </p:sp>
      <p:sp>
        <p:nvSpPr>
          <p:cNvPr id="13316" name="Rectangle 3"/>
          <p:cNvSpPr>
            <a:spLocks noGrp="1" noChangeArrowheads="1"/>
          </p:cNvSpPr>
          <p:nvPr>
            <p:ph type="body" idx="1"/>
          </p:nvPr>
        </p:nvSpPr>
        <p:spPr>
          <a:xfrm>
            <a:off x="528638" y="1905000"/>
            <a:ext cx="7567612" cy="3886200"/>
          </a:xfrm>
        </p:spPr>
        <p:txBody>
          <a:bodyPr/>
          <a:lstStyle/>
          <a:p>
            <a:pPr algn="just" eaLnBrk="1" hangingPunct="1">
              <a:lnSpc>
                <a:spcPct val="90000"/>
              </a:lnSpc>
            </a:pPr>
            <a:r>
              <a:rPr lang="en-US" smtClean="0">
                <a:cs typeface="Times New Roman" pitchFamily="18" charset="0"/>
              </a:rPr>
              <a:t>T</a:t>
            </a:r>
            <a:r>
              <a:rPr lang="en-US" smtClean="0"/>
              <a:t>ừ khóa</a:t>
            </a:r>
            <a:r>
              <a:rPr lang="en-US" smtClean="0">
                <a:cs typeface="Times New Roman" pitchFamily="18" charset="0"/>
              </a:rPr>
              <a:t>: </a:t>
            </a:r>
            <a:r>
              <a:rPr lang="en-US" smtClean="0"/>
              <a:t>Tất cả các ngôn ngữ dành một số từ nhất định cho mục đích riêng</a:t>
            </a:r>
            <a:endParaRPr lang="en-US" smtClean="0">
              <a:cs typeface="Times New Roman" pitchFamily="18" charset="0"/>
            </a:endParaRPr>
          </a:p>
          <a:p>
            <a:pPr algn="just" eaLnBrk="1" hangingPunct="1">
              <a:lnSpc>
                <a:spcPct val="90000"/>
              </a:lnSpc>
            </a:pPr>
            <a:r>
              <a:rPr lang="en-US" smtClean="0"/>
              <a:t>Những từ này có một ý nghĩa đặc biệt trong ngữ cảnh của một ngôn ngữ cụ thể </a:t>
            </a:r>
          </a:p>
          <a:p>
            <a:pPr algn="just" eaLnBrk="1" hangingPunct="1">
              <a:lnSpc>
                <a:spcPct val="90000"/>
              </a:lnSpc>
            </a:pPr>
            <a:r>
              <a:rPr lang="en-US" smtClean="0"/>
              <a:t>Sẽ không có xung đột nếu từ khóa và tên biến khác nhau. Ví dụ từ </a:t>
            </a:r>
            <a:r>
              <a:rPr lang="en-US" i="1" smtClean="0"/>
              <a:t>integer</a:t>
            </a:r>
            <a:r>
              <a:rPr lang="en-US" smtClean="0"/>
              <a:t> cho tên biến thì hoàn toàn hợp lệ ngay cả khi mà từ khóa là </a:t>
            </a:r>
            <a:r>
              <a:rPr lang="en-US" smtClean="0">
                <a:cs typeface="Times New Roman" pitchFamily="18" charset="0"/>
              </a:rPr>
              <a:t>int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C753F779-FDAE-4510-8C85-E15EF6568859}" type="slidenum">
              <a:rPr lang="en-US" sz="900"/>
              <a:pPr eaLnBrk="1" hangingPunct="1"/>
              <a:t>12</a:t>
            </a:fld>
            <a:r>
              <a:rPr lang="en-US" sz="900"/>
              <a:t> of 22</a:t>
            </a:r>
          </a:p>
        </p:txBody>
      </p:sp>
      <p:sp>
        <p:nvSpPr>
          <p:cNvPr id="161794" name="Rectangle 2"/>
          <p:cNvSpPr>
            <a:spLocks noGrp="1" noChangeArrowheads="1"/>
          </p:cNvSpPr>
          <p:nvPr>
            <p:ph type="title"/>
          </p:nvPr>
        </p:nvSpPr>
        <p:spPr/>
        <p:txBody>
          <a:bodyPr/>
          <a:lstStyle/>
          <a:p>
            <a:pPr eaLnBrk="1" hangingPunct="1">
              <a:defRPr/>
            </a:pPr>
            <a:r>
              <a:rPr lang="en-US" smtClean="0"/>
              <a:t>Từ khóa </a:t>
            </a: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2870A573-F7D5-4D0E-9AFC-258C361EC391}" type="slidenum">
              <a:rPr lang="en-US" sz="900"/>
              <a:pPr eaLnBrk="1" hangingPunct="1"/>
              <a:t>13</a:t>
            </a:fld>
            <a:r>
              <a:rPr lang="en-US" sz="900"/>
              <a:t> of 22</a:t>
            </a:r>
          </a:p>
        </p:txBody>
      </p:sp>
      <p:sp>
        <p:nvSpPr>
          <p:cNvPr id="134146" name="Rectangle 2"/>
          <p:cNvSpPr>
            <a:spLocks noGrp="1" noChangeArrowheads="1"/>
          </p:cNvSpPr>
          <p:nvPr>
            <p:ph type="title"/>
          </p:nvPr>
        </p:nvSpPr>
        <p:spPr/>
        <p:txBody>
          <a:bodyPr/>
          <a:lstStyle/>
          <a:p>
            <a:pPr eaLnBrk="1" hangingPunct="1">
              <a:defRPr/>
            </a:pPr>
            <a:r>
              <a:rPr lang="en-US" smtClean="0"/>
              <a:t>Kiểu dữ liệu</a:t>
            </a:r>
          </a:p>
        </p:txBody>
      </p:sp>
      <p:sp>
        <p:nvSpPr>
          <p:cNvPr id="15364" name="Rectangle 3"/>
          <p:cNvSpPr>
            <a:spLocks noGrp="1" noChangeArrowheads="1"/>
          </p:cNvSpPr>
          <p:nvPr>
            <p:ph type="body" idx="1"/>
          </p:nvPr>
        </p:nvSpPr>
        <p:spPr>
          <a:xfrm>
            <a:off x="609600" y="1901825"/>
            <a:ext cx="7848600" cy="4648200"/>
          </a:xfrm>
          <a:noFill/>
        </p:spPr>
        <p:txBody>
          <a:bodyPr>
            <a:spAutoFit/>
          </a:bodyPr>
          <a:lstStyle/>
          <a:p>
            <a:pPr algn="just" eaLnBrk="1" hangingPunct="1">
              <a:lnSpc>
                <a:spcPct val="90000"/>
              </a:lnSpc>
              <a:spcBef>
                <a:spcPct val="0"/>
              </a:spcBef>
            </a:pPr>
            <a:r>
              <a:rPr lang="en-US" smtClean="0"/>
              <a:t>Các kiểu dữ liệu khác nhau được lưu trữ trong biến là:</a:t>
            </a:r>
            <a:endParaRPr lang="en-US" smtClean="0">
              <a:cs typeface="Times New Roman" pitchFamily="18" charset="0"/>
            </a:endParaRPr>
          </a:p>
          <a:p>
            <a:pPr lvl="1" eaLnBrk="1" hangingPunct="1">
              <a:lnSpc>
                <a:spcPct val="90000"/>
              </a:lnSpc>
              <a:spcBef>
                <a:spcPct val="0"/>
              </a:spcBef>
            </a:pPr>
            <a:r>
              <a:rPr lang="en-US" sz="2800" smtClean="0"/>
              <a:t>Số (Numbers)</a:t>
            </a:r>
          </a:p>
          <a:p>
            <a:pPr lvl="2" eaLnBrk="1" hangingPunct="1">
              <a:lnSpc>
                <a:spcPct val="90000"/>
              </a:lnSpc>
              <a:spcBef>
                <a:spcPct val="0"/>
              </a:spcBef>
            </a:pPr>
            <a:r>
              <a:rPr lang="en-US" smtClean="0"/>
              <a:t>Số nguyên.</a:t>
            </a:r>
          </a:p>
          <a:p>
            <a:pPr lvl="2" eaLnBrk="1" hangingPunct="1">
              <a:lnSpc>
                <a:spcPct val="90000"/>
              </a:lnSpc>
              <a:spcBef>
                <a:spcPct val="0"/>
              </a:spcBef>
              <a:buFontTx/>
              <a:buNone/>
            </a:pPr>
            <a:r>
              <a:rPr lang="en-US" smtClean="0"/>
              <a:t>		Ví dụ : 10 hay 178993455</a:t>
            </a:r>
          </a:p>
          <a:p>
            <a:pPr lvl="2" eaLnBrk="1" hangingPunct="1">
              <a:lnSpc>
                <a:spcPct val="90000"/>
              </a:lnSpc>
              <a:spcBef>
                <a:spcPct val="0"/>
              </a:spcBef>
            </a:pPr>
            <a:r>
              <a:rPr lang="en-US" smtClean="0"/>
              <a:t>Số thực. </a:t>
            </a:r>
          </a:p>
          <a:p>
            <a:pPr lvl="2" eaLnBrk="1" hangingPunct="1">
              <a:lnSpc>
                <a:spcPct val="90000"/>
              </a:lnSpc>
              <a:spcBef>
                <a:spcPct val="0"/>
              </a:spcBef>
              <a:buFontTx/>
              <a:buNone/>
            </a:pPr>
            <a:r>
              <a:rPr lang="en-US" smtClean="0"/>
              <a:t>		Ví dụ, 15.22 hay 15463452.25</a:t>
            </a:r>
          </a:p>
          <a:p>
            <a:pPr lvl="2" eaLnBrk="1" hangingPunct="1">
              <a:lnSpc>
                <a:spcPct val="90000"/>
              </a:lnSpc>
              <a:spcBef>
                <a:spcPct val="0"/>
              </a:spcBef>
            </a:pPr>
            <a:r>
              <a:rPr lang="en-US" smtClean="0"/>
              <a:t>Số dương</a:t>
            </a:r>
          </a:p>
          <a:p>
            <a:pPr lvl="2" eaLnBrk="1" hangingPunct="1">
              <a:lnSpc>
                <a:spcPct val="90000"/>
              </a:lnSpc>
              <a:spcBef>
                <a:spcPct val="0"/>
              </a:spcBef>
            </a:pPr>
            <a:r>
              <a:rPr lang="en-US" smtClean="0"/>
              <a:t>Số âm</a:t>
            </a:r>
          </a:p>
          <a:p>
            <a:pPr lvl="1" eaLnBrk="1" hangingPunct="1">
              <a:lnSpc>
                <a:spcPct val="90000"/>
              </a:lnSpc>
              <a:spcBef>
                <a:spcPct val="0"/>
              </a:spcBef>
            </a:pPr>
            <a:r>
              <a:rPr lang="en-US" sz="2800" smtClean="0"/>
              <a:t>Tên. Ví dụ : John</a:t>
            </a:r>
          </a:p>
          <a:p>
            <a:pPr lvl="1" eaLnBrk="1" hangingPunct="1">
              <a:lnSpc>
                <a:spcPct val="90000"/>
              </a:lnSpc>
              <a:spcBef>
                <a:spcPct val="0"/>
              </a:spcBef>
            </a:pPr>
            <a:r>
              <a:rPr lang="en-US" sz="2800" smtClean="0"/>
              <a:t>Giá trị luận lý :</a:t>
            </a:r>
          </a:p>
          <a:p>
            <a:pPr lvl="1" eaLnBrk="1" hangingPunct="1">
              <a:lnSpc>
                <a:spcPct val="90000"/>
              </a:lnSpc>
              <a:spcBef>
                <a:spcPct val="0"/>
              </a:spcBef>
              <a:buFont typeface="Wingdings" pitchFamily="2" charset="2"/>
              <a:buNone/>
            </a:pPr>
            <a:r>
              <a:rPr lang="en-US" sz="2800" smtClean="0"/>
              <a:t>		</a:t>
            </a:r>
            <a:r>
              <a:rPr lang="en-US" sz="2600" smtClean="0"/>
              <a:t>Ví dụ : Y hay 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B67600D1-7012-43B6-B060-5A959E3D0C74}" type="slidenum">
              <a:rPr lang="en-US" sz="900"/>
              <a:pPr eaLnBrk="1" hangingPunct="1"/>
              <a:t>14</a:t>
            </a:fld>
            <a:r>
              <a:rPr lang="en-US" sz="900"/>
              <a:t> of 22</a:t>
            </a:r>
          </a:p>
        </p:txBody>
      </p:sp>
      <p:sp>
        <p:nvSpPr>
          <p:cNvPr id="117762" name="Rectangle 2"/>
          <p:cNvSpPr>
            <a:spLocks noGrp="1" noChangeArrowheads="1"/>
          </p:cNvSpPr>
          <p:nvPr>
            <p:ph type="title"/>
          </p:nvPr>
        </p:nvSpPr>
        <p:spPr>
          <a:xfrm>
            <a:off x="1150938" y="809625"/>
            <a:ext cx="7688262" cy="533400"/>
          </a:xfrm>
        </p:spPr>
        <p:txBody>
          <a:bodyPr/>
          <a:lstStyle/>
          <a:p>
            <a:pPr eaLnBrk="1" hangingPunct="1">
              <a:defRPr/>
            </a:pPr>
            <a:r>
              <a:rPr lang="en-US" smtClean="0"/>
              <a:t>Kiểu dữ liệu (tt.)</a:t>
            </a:r>
          </a:p>
        </p:txBody>
      </p:sp>
      <p:sp>
        <p:nvSpPr>
          <p:cNvPr id="16388" name="Rectangle 4"/>
          <p:cNvSpPr>
            <a:spLocks noChangeArrowheads="1"/>
          </p:cNvSpPr>
          <p:nvPr/>
        </p:nvSpPr>
        <p:spPr bwMode="auto">
          <a:xfrm>
            <a:off x="1066800" y="4267200"/>
            <a:ext cx="7086600" cy="762000"/>
          </a:xfrm>
          <a:prstGeom prst="rect">
            <a:avLst/>
          </a:prstGeom>
          <a:solidFill>
            <a:srgbClr val="EBE0F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latin typeface="Tahoma" pitchFamily="34" charset="0"/>
              </a:rPr>
              <a:t>kiểu dữ liệu	     tên biến</a:t>
            </a:r>
            <a:r>
              <a:rPr lang="en-US" sz="3600">
                <a:latin typeface="Tahoma" pitchFamily="34" charset="0"/>
              </a:rPr>
              <a:t> </a:t>
            </a:r>
          </a:p>
        </p:txBody>
      </p:sp>
      <p:sp>
        <p:nvSpPr>
          <p:cNvPr id="16389" name="AutoShape 8"/>
          <p:cNvSpPr>
            <a:spLocks noChangeArrowheads="1"/>
          </p:cNvSpPr>
          <p:nvPr/>
        </p:nvSpPr>
        <p:spPr bwMode="auto">
          <a:xfrm>
            <a:off x="1052513" y="5181600"/>
            <a:ext cx="7100887" cy="609600"/>
          </a:xfrm>
          <a:prstGeom prst="roundRect">
            <a:avLst>
              <a:gd name="adj" fmla="val 16667"/>
            </a:avLst>
          </a:prstGeom>
          <a:solidFill>
            <a:srgbClr val="EBE0F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3600" b="1">
                <a:latin typeface="Tahoma" pitchFamily="34" charset="0"/>
              </a:rPr>
              <a:t>			int	   varName</a:t>
            </a:r>
          </a:p>
        </p:txBody>
      </p:sp>
      <p:sp>
        <p:nvSpPr>
          <p:cNvPr id="16390" name="Rectangle 9"/>
          <p:cNvSpPr>
            <a:spLocks noChangeArrowheads="1"/>
          </p:cNvSpPr>
          <p:nvPr/>
        </p:nvSpPr>
        <p:spPr bwMode="auto">
          <a:xfrm>
            <a:off x="457200" y="18288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lnSpc>
                <a:spcPct val="90000"/>
              </a:lnSpc>
              <a:buClr>
                <a:schemeClr val="folHlink"/>
              </a:buClr>
              <a:buFont typeface="Wingdings" pitchFamily="2" charset="2"/>
              <a:buChar char="§"/>
            </a:pPr>
            <a:r>
              <a:rPr lang="en-US" sz="3200"/>
              <a:t>Kiểu dữ liệu mô tả loại dữ liệu sẽ được lưu trong biến</a:t>
            </a:r>
            <a:r>
              <a:rPr lang="en-US"/>
              <a:t> </a:t>
            </a:r>
            <a:endParaRPr lang="en-US" sz="3200"/>
          </a:p>
          <a:p>
            <a:pPr marL="342900" indent="-342900" algn="just">
              <a:lnSpc>
                <a:spcPct val="90000"/>
              </a:lnSpc>
              <a:buClr>
                <a:schemeClr val="folHlink"/>
              </a:buClr>
              <a:buFont typeface="Wingdings" pitchFamily="2" charset="2"/>
              <a:buChar char="§"/>
            </a:pPr>
            <a:r>
              <a:rPr lang="en-US" sz="3200"/>
              <a:t>Tên biến đặt sau kiểu dữ liệu</a:t>
            </a:r>
          </a:p>
          <a:p>
            <a:pPr marL="342900" indent="-342900" algn="just">
              <a:lnSpc>
                <a:spcPct val="90000"/>
              </a:lnSpc>
              <a:buClr>
                <a:schemeClr val="folHlink"/>
              </a:buClr>
              <a:buFont typeface="Wingdings" pitchFamily="2" charset="2"/>
              <a:buChar char="§"/>
            </a:pPr>
            <a:r>
              <a:rPr lang="en-US" sz="3200"/>
              <a:t>Ví dụ : tên biến “varName” đứng sau kiểu dữ liệu “int”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E380174D-3A4A-4AFA-A04D-A8217E9B44D2}" type="slidenum">
              <a:rPr lang="en-US" sz="900"/>
              <a:pPr eaLnBrk="1" hangingPunct="1"/>
              <a:t>15</a:t>
            </a:fld>
            <a:r>
              <a:rPr lang="en-US" sz="900"/>
              <a:t> of 22</a:t>
            </a:r>
          </a:p>
        </p:txBody>
      </p:sp>
      <p:sp>
        <p:nvSpPr>
          <p:cNvPr id="17411" name="Rectangle 14"/>
          <p:cNvSpPr>
            <a:spLocks noChangeArrowheads="1"/>
          </p:cNvSpPr>
          <p:nvPr/>
        </p:nvSpPr>
        <p:spPr bwMode="auto">
          <a:xfrm>
            <a:off x="7086600" y="5257800"/>
            <a:ext cx="1752600" cy="838200"/>
          </a:xfrm>
          <a:prstGeom prst="rect">
            <a:avLst/>
          </a:prstGeom>
          <a:solidFill>
            <a:srgbClr val="ADD3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latin typeface="Courier New" pitchFamily="49" charset="0"/>
              </a:rPr>
              <a:t>void</a:t>
            </a:r>
          </a:p>
        </p:txBody>
      </p:sp>
      <p:sp>
        <p:nvSpPr>
          <p:cNvPr id="17412" name="Rectangle 13"/>
          <p:cNvSpPr>
            <a:spLocks noChangeArrowheads="1"/>
          </p:cNvSpPr>
          <p:nvPr/>
        </p:nvSpPr>
        <p:spPr bwMode="auto">
          <a:xfrm>
            <a:off x="5486400" y="5181600"/>
            <a:ext cx="1752600" cy="838200"/>
          </a:xfrm>
          <a:prstGeom prst="rect">
            <a:avLst/>
          </a:prstGeom>
          <a:solidFill>
            <a:srgbClr val="D7D2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latin typeface="Courier New" pitchFamily="49" charset="0"/>
              </a:rPr>
              <a:t>char</a:t>
            </a:r>
          </a:p>
        </p:txBody>
      </p:sp>
      <p:sp>
        <p:nvSpPr>
          <p:cNvPr id="17413" name="Rectangle 15"/>
          <p:cNvSpPr>
            <a:spLocks noChangeArrowheads="1"/>
          </p:cNvSpPr>
          <p:nvPr/>
        </p:nvSpPr>
        <p:spPr bwMode="auto">
          <a:xfrm>
            <a:off x="3429000" y="5334000"/>
            <a:ext cx="2209800" cy="838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latin typeface="Courier New" pitchFamily="49" charset="0"/>
              </a:rPr>
              <a:t>double</a:t>
            </a:r>
          </a:p>
        </p:txBody>
      </p:sp>
      <p:sp>
        <p:nvSpPr>
          <p:cNvPr id="118786" name="Rectangle 2"/>
          <p:cNvSpPr>
            <a:spLocks noGrp="1" noChangeArrowheads="1"/>
          </p:cNvSpPr>
          <p:nvPr>
            <p:ph type="title"/>
          </p:nvPr>
        </p:nvSpPr>
        <p:spPr/>
        <p:txBody>
          <a:bodyPr/>
          <a:lstStyle/>
          <a:p>
            <a:pPr eaLnBrk="1" hangingPunct="1">
              <a:defRPr/>
            </a:pPr>
            <a:r>
              <a:rPr lang="en-US" smtClean="0"/>
              <a:t>Kiểu dữ liệu cơ bản</a:t>
            </a:r>
          </a:p>
        </p:txBody>
      </p:sp>
      <p:sp>
        <p:nvSpPr>
          <p:cNvPr id="17415" name="Oval 3"/>
          <p:cNvSpPr>
            <a:spLocks noChangeArrowheads="1"/>
          </p:cNvSpPr>
          <p:nvPr/>
        </p:nvSpPr>
        <p:spPr bwMode="auto">
          <a:xfrm>
            <a:off x="1447800" y="1524000"/>
            <a:ext cx="6248400" cy="1219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t>Kiểu dữ liệu cơ bản</a:t>
            </a:r>
          </a:p>
        </p:txBody>
      </p:sp>
      <p:sp>
        <p:nvSpPr>
          <p:cNvPr id="17416" name="Rectangle 11"/>
          <p:cNvSpPr>
            <a:spLocks noChangeArrowheads="1"/>
          </p:cNvSpPr>
          <p:nvPr/>
        </p:nvSpPr>
        <p:spPr bwMode="auto">
          <a:xfrm>
            <a:off x="1752600" y="5181600"/>
            <a:ext cx="1752600" cy="838200"/>
          </a:xfrm>
          <a:prstGeom prst="rect">
            <a:avLst/>
          </a:prstGeom>
          <a:solidFill>
            <a:srgbClr val="A5C1F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latin typeface="Courier New" pitchFamily="49" charset="0"/>
              </a:rPr>
              <a:t>float</a:t>
            </a:r>
          </a:p>
        </p:txBody>
      </p:sp>
      <p:sp>
        <p:nvSpPr>
          <p:cNvPr id="17417" name="Rectangle 12"/>
          <p:cNvSpPr>
            <a:spLocks noChangeArrowheads="1"/>
          </p:cNvSpPr>
          <p:nvPr/>
        </p:nvSpPr>
        <p:spPr bwMode="auto">
          <a:xfrm>
            <a:off x="76200" y="4953000"/>
            <a:ext cx="1752600" cy="838200"/>
          </a:xfrm>
          <a:prstGeom prst="rect">
            <a:avLst/>
          </a:prstGeom>
          <a:solidFill>
            <a:srgbClr val="E49CB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b="1">
                <a:latin typeface="Courier New" pitchFamily="49" charset="0"/>
              </a:rPr>
              <a:t>int</a:t>
            </a:r>
          </a:p>
        </p:txBody>
      </p:sp>
      <p:sp>
        <p:nvSpPr>
          <p:cNvPr id="17418" name="Line 8"/>
          <p:cNvSpPr>
            <a:spLocks noChangeShapeType="1"/>
          </p:cNvSpPr>
          <p:nvPr/>
        </p:nvSpPr>
        <p:spPr bwMode="auto">
          <a:xfrm flipH="1">
            <a:off x="3048000" y="2743200"/>
            <a:ext cx="1524000" cy="2438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5"/>
          <p:cNvSpPr>
            <a:spLocks noChangeShapeType="1"/>
          </p:cNvSpPr>
          <p:nvPr/>
        </p:nvSpPr>
        <p:spPr bwMode="auto">
          <a:xfrm flipH="1">
            <a:off x="1143000" y="2743200"/>
            <a:ext cx="3429000" cy="2209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0"/>
          <p:cNvSpPr>
            <a:spLocks noChangeShapeType="1"/>
          </p:cNvSpPr>
          <p:nvPr/>
        </p:nvSpPr>
        <p:spPr bwMode="auto">
          <a:xfrm>
            <a:off x="4572000" y="2743200"/>
            <a:ext cx="3276600" cy="2514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9"/>
          <p:cNvSpPr>
            <a:spLocks noChangeShapeType="1"/>
          </p:cNvSpPr>
          <p:nvPr/>
        </p:nvSpPr>
        <p:spPr bwMode="auto">
          <a:xfrm>
            <a:off x="4572000" y="2743200"/>
            <a:ext cx="1408113" cy="2438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7"/>
          <p:cNvSpPr>
            <a:spLocks noChangeShapeType="1"/>
          </p:cNvSpPr>
          <p:nvPr/>
        </p:nvSpPr>
        <p:spPr bwMode="auto">
          <a:xfrm>
            <a:off x="4572000" y="2743200"/>
            <a:ext cx="0" cy="2590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48C5988C-52A9-420D-BC1B-87D903A87B91}" type="slidenum">
              <a:rPr lang="en-US" sz="900"/>
              <a:pPr eaLnBrk="1" hangingPunct="1"/>
              <a:t>16</a:t>
            </a:fld>
            <a:r>
              <a:rPr lang="en-US" sz="900"/>
              <a:t> of 22</a:t>
            </a:r>
          </a:p>
        </p:txBody>
      </p:sp>
      <p:sp>
        <p:nvSpPr>
          <p:cNvPr id="135170" name="Rectangle 2"/>
          <p:cNvSpPr>
            <a:spLocks noGrp="1" noChangeArrowheads="1"/>
          </p:cNvSpPr>
          <p:nvPr>
            <p:ph type="title"/>
          </p:nvPr>
        </p:nvSpPr>
        <p:spPr>
          <a:xfrm>
            <a:off x="1150938" y="809625"/>
            <a:ext cx="7688262" cy="533400"/>
          </a:xfrm>
        </p:spPr>
        <p:txBody>
          <a:bodyPr/>
          <a:lstStyle/>
          <a:p>
            <a:pPr eaLnBrk="1" hangingPunct="1">
              <a:defRPr/>
            </a:pPr>
            <a:r>
              <a:rPr lang="en-US" smtClean="0"/>
              <a:t>Kiểu</a:t>
            </a:r>
            <a:r>
              <a:rPr lang="en-US" smtClean="0">
                <a:cs typeface="Times New Roman" pitchFamily="18" charset="0"/>
              </a:rPr>
              <a:t> số nguyên (int)</a:t>
            </a:r>
            <a:r>
              <a:rPr lang="en-US" smtClean="0"/>
              <a:t> </a:t>
            </a:r>
          </a:p>
        </p:txBody>
      </p:sp>
      <p:sp>
        <p:nvSpPr>
          <p:cNvPr id="18436" name="Rectangle 3"/>
          <p:cNvSpPr>
            <a:spLocks noGrp="1" noChangeArrowheads="1"/>
          </p:cNvSpPr>
          <p:nvPr>
            <p:ph type="body" idx="1"/>
          </p:nvPr>
        </p:nvSpPr>
        <p:spPr>
          <a:xfrm>
            <a:off x="762000" y="1905000"/>
            <a:ext cx="7696200" cy="3962400"/>
          </a:xfrm>
        </p:spPr>
        <p:txBody>
          <a:bodyPr/>
          <a:lstStyle/>
          <a:p>
            <a:pPr eaLnBrk="1" hangingPunct="1">
              <a:lnSpc>
                <a:spcPct val="90000"/>
              </a:lnSpc>
              <a:spcBef>
                <a:spcPct val="0"/>
              </a:spcBef>
            </a:pPr>
            <a:r>
              <a:rPr lang="en-US" smtClean="0"/>
              <a:t>Lưu trữ dữ liệu số </a:t>
            </a:r>
            <a:r>
              <a:rPr lang="en-US" b="1" smtClean="0">
                <a:cs typeface="Times New Roman" pitchFamily="18" charset="0"/>
              </a:rPr>
              <a:t>		</a:t>
            </a:r>
          </a:p>
          <a:p>
            <a:pPr eaLnBrk="1" hangingPunct="1">
              <a:lnSpc>
                <a:spcPct val="90000"/>
              </a:lnSpc>
              <a:spcBef>
                <a:spcPct val="0"/>
              </a:spcBef>
              <a:buFont typeface="Wingdings" pitchFamily="2" charset="2"/>
              <a:buNone/>
            </a:pPr>
            <a:r>
              <a:rPr lang="en-US" b="1" smtClean="0">
                <a:cs typeface="Times New Roman" pitchFamily="18" charset="0"/>
              </a:rPr>
              <a:t>		int num;</a:t>
            </a:r>
          </a:p>
          <a:p>
            <a:pPr eaLnBrk="1" hangingPunct="1">
              <a:lnSpc>
                <a:spcPct val="90000"/>
              </a:lnSpc>
              <a:spcBef>
                <a:spcPct val="0"/>
              </a:spcBef>
            </a:pPr>
            <a:r>
              <a:rPr lang="en-US" smtClean="0"/>
              <a:t>Không thể lưu trữ bất cứ kiểu dữ liệu nào khác như </a:t>
            </a:r>
            <a:r>
              <a:rPr lang="en-US" smtClean="0">
                <a:cs typeface="Times New Roman" pitchFamily="18" charset="0"/>
              </a:rPr>
              <a:t>“Alan” hoặc “abc”</a:t>
            </a:r>
          </a:p>
          <a:p>
            <a:pPr eaLnBrk="1" hangingPunct="1">
              <a:lnSpc>
                <a:spcPct val="90000"/>
              </a:lnSpc>
              <a:spcBef>
                <a:spcPct val="0"/>
              </a:spcBef>
            </a:pPr>
            <a:r>
              <a:rPr lang="en-US" smtClean="0">
                <a:cs typeface="Times New Roman" pitchFamily="18" charset="0"/>
              </a:rPr>
              <a:t>Chi</a:t>
            </a:r>
            <a:r>
              <a:rPr lang="en-GB" smtClean="0"/>
              <a:t>ế</a:t>
            </a:r>
            <a:r>
              <a:rPr lang="en-US" smtClean="0">
                <a:cs typeface="Times New Roman" pitchFamily="18" charset="0"/>
              </a:rPr>
              <a:t>m 16 bits (2 bytes) </a:t>
            </a:r>
            <a:r>
              <a:rPr lang="en-US" smtClean="0"/>
              <a:t>bộ nhớ</a:t>
            </a:r>
            <a:endParaRPr lang="en-US" smtClean="0">
              <a:cs typeface="Times New Roman" pitchFamily="18" charset="0"/>
            </a:endParaRPr>
          </a:p>
          <a:p>
            <a:pPr eaLnBrk="1" hangingPunct="1">
              <a:lnSpc>
                <a:spcPct val="90000"/>
              </a:lnSpc>
              <a:spcBef>
                <a:spcPct val="0"/>
              </a:spcBef>
            </a:pPr>
            <a:r>
              <a:rPr lang="en-US" smtClean="0">
                <a:cs typeface="Times New Roman" pitchFamily="18" charset="0"/>
              </a:rPr>
              <a:t>Biểu diễn các s</a:t>
            </a:r>
            <a:r>
              <a:rPr lang="en-US" smtClean="0"/>
              <a:t>ố nguyên trong phạm vi</a:t>
            </a:r>
          </a:p>
          <a:p>
            <a:pPr eaLnBrk="1" hangingPunct="1">
              <a:lnSpc>
                <a:spcPct val="90000"/>
              </a:lnSpc>
              <a:spcBef>
                <a:spcPct val="0"/>
              </a:spcBef>
              <a:buFont typeface="Wingdings" pitchFamily="2" charset="2"/>
              <a:buNone/>
            </a:pPr>
            <a:r>
              <a:rPr lang="en-US" smtClean="0"/>
              <a:t>     -32768 tới 32767</a:t>
            </a:r>
          </a:p>
          <a:p>
            <a:pPr eaLnBrk="1" hangingPunct="1">
              <a:lnSpc>
                <a:spcPct val="90000"/>
              </a:lnSpc>
              <a:spcBef>
                <a:spcPct val="0"/>
              </a:spcBef>
            </a:pPr>
            <a:r>
              <a:rPr lang="en-US" smtClean="0"/>
              <a:t>Ví dụ </a:t>
            </a:r>
            <a:r>
              <a:rPr lang="en-US" smtClean="0">
                <a:cs typeface="Times New Roman" pitchFamily="18" charset="0"/>
              </a:rPr>
              <a:t>: 12322, 0, -232 </a:t>
            </a: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CD7FED23-D826-4C14-B31D-F4AE4C82AF7E}" type="slidenum">
              <a:rPr lang="en-US" sz="900"/>
              <a:pPr eaLnBrk="1" hangingPunct="1"/>
              <a:t>17</a:t>
            </a:fld>
            <a:r>
              <a:rPr lang="en-US" sz="900"/>
              <a:t> of 22</a:t>
            </a:r>
          </a:p>
        </p:txBody>
      </p:sp>
      <p:sp>
        <p:nvSpPr>
          <p:cNvPr id="136194" name="Rectangle 2"/>
          <p:cNvSpPr>
            <a:spLocks noGrp="1" noChangeArrowheads="1"/>
          </p:cNvSpPr>
          <p:nvPr>
            <p:ph type="title"/>
          </p:nvPr>
        </p:nvSpPr>
        <p:spPr>
          <a:xfrm>
            <a:off x="1150938" y="457200"/>
            <a:ext cx="7612062" cy="885825"/>
          </a:xfrm>
        </p:spPr>
        <p:txBody>
          <a:bodyPr/>
          <a:lstStyle/>
          <a:p>
            <a:pPr eaLnBrk="1" hangingPunct="1">
              <a:defRPr/>
            </a:pPr>
            <a:r>
              <a:rPr lang="en-US" smtClean="0"/>
              <a:t>Kiểu số thực (float)</a:t>
            </a:r>
          </a:p>
        </p:txBody>
      </p:sp>
      <p:sp>
        <p:nvSpPr>
          <p:cNvPr id="19460" name="Rectangle 3"/>
          <p:cNvSpPr>
            <a:spLocks noGrp="1" noChangeArrowheads="1"/>
          </p:cNvSpPr>
          <p:nvPr>
            <p:ph type="body" idx="1"/>
          </p:nvPr>
        </p:nvSpPr>
        <p:spPr>
          <a:xfrm>
            <a:off x="528638" y="1752600"/>
            <a:ext cx="7788275" cy="4572000"/>
          </a:xfrm>
        </p:spPr>
        <p:txBody>
          <a:bodyPr/>
          <a:lstStyle/>
          <a:p>
            <a:pPr eaLnBrk="1" hangingPunct="1"/>
            <a:r>
              <a:rPr lang="en-US" smtClean="0"/>
              <a:t>Lưu trữ dữ liệu số chứa phần thập phân </a:t>
            </a:r>
          </a:p>
          <a:p>
            <a:pPr eaLnBrk="1" hangingPunct="1">
              <a:buFont typeface="Wingdings" pitchFamily="2" charset="2"/>
              <a:buNone/>
            </a:pPr>
            <a:r>
              <a:rPr lang="en-US" smtClean="0"/>
              <a:t>		</a:t>
            </a:r>
            <a:r>
              <a:rPr lang="en-US" b="1" smtClean="0">
                <a:cs typeface="Times New Roman" pitchFamily="18" charset="0"/>
              </a:rPr>
              <a:t>float num;</a:t>
            </a:r>
          </a:p>
          <a:p>
            <a:pPr eaLnBrk="1" hangingPunct="1"/>
            <a:r>
              <a:rPr lang="en-US" smtClean="0"/>
              <a:t>Có độ chính xác tới 6 con số</a:t>
            </a:r>
            <a:endParaRPr lang="en-US" smtClean="0">
              <a:cs typeface="Times New Roman" pitchFamily="18" charset="0"/>
            </a:endParaRPr>
          </a:p>
          <a:p>
            <a:pPr eaLnBrk="1" hangingPunct="1"/>
            <a:r>
              <a:rPr lang="en-US" smtClean="0">
                <a:cs typeface="Times New Roman" pitchFamily="18" charset="0"/>
              </a:rPr>
              <a:t>Chi</a:t>
            </a:r>
            <a:r>
              <a:rPr lang="en-GB" smtClean="0"/>
              <a:t>ế</a:t>
            </a:r>
            <a:r>
              <a:rPr lang="en-US" smtClean="0">
                <a:cs typeface="Times New Roman" pitchFamily="18" charset="0"/>
              </a:rPr>
              <a:t>m 32 bits (4 bytes) </a:t>
            </a:r>
            <a:r>
              <a:rPr lang="en-US" smtClean="0"/>
              <a:t>bộ nhớ</a:t>
            </a:r>
          </a:p>
          <a:p>
            <a:pPr eaLnBrk="1" hangingPunct="1"/>
            <a:r>
              <a:rPr lang="en-GB" smtClean="0"/>
              <a:t>3.4E-38 đến 3.4E+38</a:t>
            </a:r>
            <a:r>
              <a:rPr lang="en-US" smtClean="0"/>
              <a:t> (10 mũ  dương 38)</a:t>
            </a:r>
          </a:p>
          <a:p>
            <a:pPr eaLnBrk="1" hangingPunct="1"/>
            <a:r>
              <a:rPr lang="en-US" smtClean="0"/>
              <a:t>Ví dụ </a:t>
            </a:r>
            <a:r>
              <a:rPr lang="en-US" smtClean="0">
                <a:cs typeface="Times New Roman" pitchFamily="18" charset="0"/>
              </a:rPr>
              <a:t>: 23.05, 56.5, 32 </a:t>
            </a:r>
            <a:r>
              <a:rPr lang="en-US"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9620E735-B86B-4802-8D8E-8455D3E8AED9}" type="slidenum">
              <a:rPr lang="en-US" sz="900"/>
              <a:pPr eaLnBrk="1" hangingPunct="1"/>
              <a:t>18</a:t>
            </a:fld>
            <a:r>
              <a:rPr lang="en-US" sz="900"/>
              <a:t> of 22</a:t>
            </a:r>
          </a:p>
        </p:txBody>
      </p:sp>
      <p:sp>
        <p:nvSpPr>
          <p:cNvPr id="138242" name="Rectangle 2"/>
          <p:cNvSpPr>
            <a:spLocks noGrp="1" noChangeArrowheads="1"/>
          </p:cNvSpPr>
          <p:nvPr>
            <p:ph type="title"/>
          </p:nvPr>
        </p:nvSpPr>
        <p:spPr>
          <a:xfrm>
            <a:off x="1150938" y="754063"/>
            <a:ext cx="7688262" cy="588962"/>
          </a:xfrm>
        </p:spPr>
        <p:txBody>
          <a:bodyPr/>
          <a:lstStyle/>
          <a:p>
            <a:pPr eaLnBrk="1" hangingPunct="1">
              <a:defRPr/>
            </a:pPr>
            <a:r>
              <a:rPr lang="en-US" smtClean="0"/>
              <a:t>Kiểu số thực (</a:t>
            </a:r>
            <a:r>
              <a:rPr lang="en-US" smtClean="0">
                <a:cs typeface="Times New Roman" pitchFamily="18" charset="0"/>
              </a:rPr>
              <a:t>double)</a:t>
            </a:r>
            <a:r>
              <a:rPr lang="en-US" smtClean="0"/>
              <a:t> </a:t>
            </a:r>
          </a:p>
        </p:txBody>
      </p:sp>
      <p:sp>
        <p:nvSpPr>
          <p:cNvPr id="20484" name="Rectangle 3"/>
          <p:cNvSpPr>
            <a:spLocks noGrp="1" noChangeArrowheads="1"/>
          </p:cNvSpPr>
          <p:nvPr>
            <p:ph type="body" idx="1"/>
          </p:nvPr>
        </p:nvSpPr>
        <p:spPr>
          <a:xfrm>
            <a:off x="747713" y="2409825"/>
            <a:ext cx="7348537" cy="3071813"/>
          </a:xfrm>
        </p:spPr>
        <p:txBody>
          <a:bodyPr/>
          <a:lstStyle/>
          <a:p>
            <a:pPr eaLnBrk="1" hangingPunct="1">
              <a:lnSpc>
                <a:spcPct val="90000"/>
              </a:lnSpc>
            </a:pPr>
            <a:r>
              <a:rPr lang="en-US" sz="2800" smtClean="0"/>
              <a:t>Lưu trữ dữ liệu số chứa phần thập phân</a:t>
            </a:r>
          </a:p>
          <a:p>
            <a:pPr eaLnBrk="1" hangingPunct="1">
              <a:lnSpc>
                <a:spcPct val="90000"/>
              </a:lnSpc>
              <a:buFont typeface="Wingdings" pitchFamily="2" charset="2"/>
              <a:buNone/>
            </a:pPr>
            <a:r>
              <a:rPr lang="en-US" sz="2800" smtClean="0"/>
              <a:t>		 	</a:t>
            </a:r>
            <a:r>
              <a:rPr lang="en-US" sz="2800" b="1" smtClean="0">
                <a:cs typeface="Courier New" pitchFamily="49" charset="0"/>
              </a:rPr>
              <a:t>double num;</a:t>
            </a:r>
            <a:endParaRPr lang="en-US" sz="2800" b="1" smtClean="0">
              <a:cs typeface="Times New Roman" pitchFamily="18" charset="0"/>
            </a:endParaRPr>
          </a:p>
          <a:p>
            <a:pPr eaLnBrk="1" hangingPunct="1">
              <a:lnSpc>
                <a:spcPct val="90000"/>
              </a:lnSpc>
            </a:pPr>
            <a:r>
              <a:rPr lang="en-US" sz="2800" smtClean="0"/>
              <a:t>Có độ chính xác tới 10 con số</a:t>
            </a:r>
            <a:endParaRPr lang="en-US" sz="2800" smtClean="0">
              <a:cs typeface="Times New Roman" pitchFamily="18" charset="0"/>
            </a:endParaRPr>
          </a:p>
          <a:p>
            <a:pPr eaLnBrk="1" hangingPunct="1">
              <a:lnSpc>
                <a:spcPct val="90000"/>
              </a:lnSpc>
            </a:pPr>
            <a:r>
              <a:rPr lang="en-US" sz="2800" smtClean="0">
                <a:cs typeface="Times New Roman" pitchFamily="18" charset="0"/>
              </a:rPr>
              <a:t>Chi</a:t>
            </a:r>
            <a:r>
              <a:rPr lang="en-GB" sz="2800" smtClean="0"/>
              <a:t>ế</a:t>
            </a:r>
            <a:r>
              <a:rPr lang="en-US" sz="2800" smtClean="0">
                <a:cs typeface="Times New Roman" pitchFamily="18" charset="0"/>
              </a:rPr>
              <a:t>m 64 bits (8 bytes) </a:t>
            </a:r>
            <a:r>
              <a:rPr lang="en-US" sz="2800" smtClean="0"/>
              <a:t>bộ nhớ </a:t>
            </a:r>
            <a:r>
              <a:rPr lang="en-US" sz="2800" smtClean="0">
                <a:cs typeface="Times New Roman" pitchFamily="18" charset="0"/>
              </a:rPr>
              <a:t> </a:t>
            </a:r>
          </a:p>
          <a:p>
            <a:pPr eaLnBrk="1" hangingPunct="1">
              <a:lnSpc>
                <a:spcPct val="90000"/>
              </a:lnSpc>
            </a:pPr>
            <a:r>
              <a:rPr lang="en-GB" sz="2800" smtClean="0"/>
              <a:t>1.7E-308 đến 1.7E+308</a:t>
            </a:r>
            <a:r>
              <a:rPr lang="en-US" sz="2800" smtClean="0"/>
              <a:t> </a:t>
            </a:r>
            <a:endParaRPr lang="en-US" sz="2800" smtClean="0">
              <a:cs typeface="Times New Roman" pitchFamily="18" charset="0"/>
            </a:endParaRPr>
          </a:p>
          <a:p>
            <a:pPr eaLnBrk="1" hangingPunct="1">
              <a:lnSpc>
                <a:spcPct val="90000"/>
              </a:lnSpc>
            </a:pPr>
            <a:r>
              <a:rPr lang="en-US" sz="2800" smtClean="0"/>
              <a:t>Ví dụ </a:t>
            </a:r>
            <a:r>
              <a:rPr lang="en-US" sz="2800" smtClean="0">
                <a:cs typeface="Times New Roman" pitchFamily="18" charset="0"/>
              </a:rPr>
              <a:t>: 23.05, 56.5, 32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3F3E4739-A054-4AC1-975B-1C6D12659676}" type="slidenum">
              <a:rPr lang="en-US" sz="900"/>
              <a:pPr eaLnBrk="1" hangingPunct="1"/>
              <a:t>19</a:t>
            </a:fld>
            <a:r>
              <a:rPr lang="en-US" sz="900"/>
              <a:t> of 22</a:t>
            </a:r>
          </a:p>
        </p:txBody>
      </p:sp>
      <p:sp>
        <p:nvSpPr>
          <p:cNvPr id="137218" name="Rectangle 2"/>
          <p:cNvSpPr>
            <a:spLocks noGrp="1" noChangeArrowheads="1"/>
          </p:cNvSpPr>
          <p:nvPr>
            <p:ph type="title"/>
          </p:nvPr>
        </p:nvSpPr>
        <p:spPr>
          <a:xfrm>
            <a:off x="1143000" y="533400"/>
            <a:ext cx="7620000" cy="809625"/>
          </a:xfrm>
        </p:spPr>
        <p:txBody>
          <a:bodyPr/>
          <a:lstStyle/>
          <a:p>
            <a:pPr eaLnBrk="1" hangingPunct="1">
              <a:defRPr/>
            </a:pPr>
            <a:r>
              <a:rPr lang="en-US" smtClean="0"/>
              <a:t>Kiểu ký tự (</a:t>
            </a:r>
            <a:r>
              <a:rPr lang="en-US" smtClean="0">
                <a:cs typeface="Times New Roman" pitchFamily="18" charset="0"/>
              </a:rPr>
              <a:t>char</a:t>
            </a:r>
            <a:r>
              <a:rPr lang="en-US" smtClean="0"/>
              <a:t> )</a:t>
            </a:r>
          </a:p>
        </p:txBody>
      </p:sp>
      <p:sp>
        <p:nvSpPr>
          <p:cNvPr id="21508" name="Rectangle 3"/>
          <p:cNvSpPr>
            <a:spLocks noGrp="1" noChangeArrowheads="1"/>
          </p:cNvSpPr>
          <p:nvPr>
            <p:ph type="body" idx="1"/>
          </p:nvPr>
        </p:nvSpPr>
        <p:spPr>
          <a:xfrm>
            <a:off x="454025" y="2068513"/>
            <a:ext cx="8156575" cy="4027487"/>
          </a:xfrm>
        </p:spPr>
        <p:txBody>
          <a:bodyPr/>
          <a:lstStyle/>
          <a:p>
            <a:pPr eaLnBrk="1" hangingPunct="1"/>
            <a:r>
              <a:rPr lang="en-US" smtClean="0"/>
              <a:t>Lưu trữ một ký tự đơn</a:t>
            </a:r>
            <a:r>
              <a:rPr lang="en-US" smtClean="0">
                <a:cs typeface="Times New Roman" pitchFamily="18" charset="0"/>
              </a:rPr>
              <a:t> </a:t>
            </a:r>
            <a:endParaRPr lang="en-US" smtClean="0"/>
          </a:p>
          <a:p>
            <a:pPr eaLnBrk="1" hangingPunct="1">
              <a:buFont typeface="Wingdings" pitchFamily="2" charset="2"/>
              <a:buNone/>
            </a:pPr>
            <a:r>
              <a:rPr lang="en-US" smtClean="0"/>
              <a:t>		 	</a:t>
            </a:r>
            <a:r>
              <a:rPr lang="en-US" b="1" smtClean="0">
                <a:cs typeface="Courier New" pitchFamily="49" charset="0"/>
              </a:rPr>
              <a:t>char gender;</a:t>
            </a:r>
            <a:endParaRPr lang="en-US" b="1" smtClean="0">
              <a:cs typeface="Times New Roman" pitchFamily="18" charset="0"/>
            </a:endParaRPr>
          </a:p>
          <a:p>
            <a:pPr algn="just" eaLnBrk="1" hangingPunct="1">
              <a:buFont typeface="Wingdings" pitchFamily="2" charset="2"/>
              <a:buNone/>
            </a:pPr>
            <a:r>
              <a:rPr lang="en-US" b="1" smtClean="0">
                <a:cs typeface="Courier New" pitchFamily="49" charset="0"/>
              </a:rPr>
              <a:t>			gender='M';</a:t>
            </a:r>
            <a:endParaRPr lang="en-US" b="1" smtClean="0">
              <a:cs typeface="Times New Roman" pitchFamily="18" charset="0"/>
            </a:endParaRPr>
          </a:p>
          <a:p>
            <a:pPr eaLnBrk="1" hangingPunct="1"/>
            <a:r>
              <a:rPr lang="en-US" smtClean="0">
                <a:cs typeface="Times New Roman" pitchFamily="18" charset="0"/>
              </a:rPr>
              <a:t>Chiếm 8 bits (1 byte) </a:t>
            </a:r>
            <a:r>
              <a:rPr lang="en-US" smtClean="0"/>
              <a:t>bộ nhớ </a:t>
            </a:r>
            <a:r>
              <a:rPr lang="en-US" smtClean="0">
                <a:cs typeface="Times New Roman" pitchFamily="18" charset="0"/>
              </a:rPr>
              <a:t> </a:t>
            </a:r>
          </a:p>
          <a:p>
            <a:pPr eaLnBrk="1" hangingPunct="1"/>
            <a:r>
              <a:rPr lang="en-US" smtClean="0"/>
              <a:t>Ví dụ</a:t>
            </a:r>
            <a:r>
              <a:rPr lang="en-US" smtClean="0">
                <a:cs typeface="Times New Roman" pitchFamily="18" charset="0"/>
              </a:rPr>
              <a:t>: ‘a’, ‘m’, ‘$’ ‘%’ , ‘1’, ’5’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C4313667-F1D8-4987-B268-FAA010CD7E5B}" type="slidenum">
              <a:rPr lang="en-US" sz="900"/>
              <a:pPr eaLnBrk="1" hangingPunct="1"/>
              <a:t>2</a:t>
            </a:fld>
            <a:r>
              <a:rPr lang="en-US" sz="900"/>
              <a:t> of 22</a:t>
            </a:r>
          </a:p>
        </p:txBody>
      </p:sp>
      <p:sp>
        <p:nvSpPr>
          <p:cNvPr id="96258" name="Rectangle 2"/>
          <p:cNvSpPr>
            <a:spLocks noGrp="1" noChangeArrowheads="1"/>
          </p:cNvSpPr>
          <p:nvPr>
            <p:ph type="title"/>
          </p:nvPr>
        </p:nvSpPr>
        <p:spPr>
          <a:xfrm>
            <a:off x="1219200" y="533400"/>
            <a:ext cx="7620000" cy="838200"/>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Mục Tiêu</a:t>
            </a:r>
          </a:p>
        </p:txBody>
      </p:sp>
      <p:sp>
        <p:nvSpPr>
          <p:cNvPr id="4100" name="Rectangle 3"/>
          <p:cNvSpPr>
            <a:spLocks noGrp="1" noChangeArrowheads="1"/>
          </p:cNvSpPr>
          <p:nvPr>
            <p:ph type="body" idx="1"/>
          </p:nvPr>
        </p:nvSpPr>
        <p:spPr>
          <a:xfrm>
            <a:off x="601663" y="2343150"/>
            <a:ext cx="7642225" cy="2838450"/>
          </a:xfrm>
        </p:spPr>
        <p:txBody>
          <a:bodyPr/>
          <a:lstStyle/>
          <a:p>
            <a:pPr eaLnBrk="1" hangingPunct="1"/>
            <a:r>
              <a:rPr lang="en-GB" smtClean="0">
                <a:solidFill>
                  <a:srgbClr val="000000"/>
                </a:solidFill>
                <a:cs typeface="Times New Roman" pitchFamily="18" charset="0"/>
              </a:rPr>
              <a:t>Hiểu </a:t>
            </a:r>
            <a:r>
              <a:rPr lang="en-GB" smtClean="0"/>
              <a:t>được biến (</a:t>
            </a:r>
            <a:r>
              <a:rPr lang="en-GB" smtClean="0">
                <a:solidFill>
                  <a:srgbClr val="000000"/>
                </a:solidFill>
                <a:cs typeface="Times New Roman" pitchFamily="18" charset="0"/>
              </a:rPr>
              <a:t>variables) </a:t>
            </a:r>
          </a:p>
          <a:p>
            <a:pPr eaLnBrk="1" hangingPunct="1"/>
            <a:r>
              <a:rPr lang="en-GB" smtClean="0"/>
              <a:t>Phân biệt biến và hằng (constants) </a:t>
            </a:r>
            <a:r>
              <a:rPr lang="en-US" smtClean="0">
                <a:solidFill>
                  <a:srgbClr val="000000"/>
                </a:solidFill>
                <a:cs typeface="Times New Roman" pitchFamily="18" charset="0"/>
              </a:rPr>
              <a:t> </a:t>
            </a:r>
            <a:endParaRPr lang="en-GB" smtClean="0">
              <a:solidFill>
                <a:srgbClr val="000000"/>
              </a:solidFill>
              <a:cs typeface="Times New Roman" pitchFamily="18" charset="0"/>
            </a:endParaRPr>
          </a:p>
          <a:p>
            <a:pPr eaLnBrk="1" hangingPunct="1"/>
            <a:r>
              <a:rPr lang="en-US" smtClean="0"/>
              <a:t>Liệt kê các kiểu dữ liệu khác nhau và sử dụng chúng trong chương trình C</a:t>
            </a:r>
            <a:endParaRPr lang="en-US" smtClean="0">
              <a:cs typeface="Times New Roman" pitchFamily="18" charset="0"/>
            </a:endParaRPr>
          </a:p>
          <a:p>
            <a:pPr eaLnBrk="1" hangingPunct="1"/>
            <a:r>
              <a:rPr lang="en-US" smtClean="0"/>
              <a:t>Hiểu và sử dụng các toán tử số học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5FF78689-D610-40D3-8CB5-5AD96A613E86}" type="slidenum">
              <a:rPr lang="en-US" sz="900"/>
              <a:pPr eaLnBrk="1" hangingPunct="1"/>
              <a:t>20</a:t>
            </a:fld>
            <a:r>
              <a:rPr lang="en-US" sz="900"/>
              <a:t> of 22</a:t>
            </a:r>
          </a:p>
        </p:txBody>
      </p:sp>
      <p:sp>
        <p:nvSpPr>
          <p:cNvPr id="139266" name="Rectangle 2"/>
          <p:cNvSpPr>
            <a:spLocks noGrp="1" noChangeArrowheads="1"/>
          </p:cNvSpPr>
          <p:nvPr>
            <p:ph type="title"/>
          </p:nvPr>
        </p:nvSpPr>
        <p:spPr/>
        <p:txBody>
          <a:bodyPr/>
          <a:lstStyle/>
          <a:p>
            <a:pPr eaLnBrk="1" hangingPunct="1">
              <a:defRPr/>
            </a:pPr>
            <a:r>
              <a:rPr lang="en-US" smtClean="0"/>
              <a:t>Kiểu </a:t>
            </a:r>
            <a:r>
              <a:rPr lang="en-US" smtClean="0">
                <a:cs typeface="Times New Roman" pitchFamily="18" charset="0"/>
              </a:rPr>
              <a:t>void</a:t>
            </a:r>
            <a:r>
              <a:rPr lang="en-US" smtClean="0"/>
              <a:t> </a:t>
            </a:r>
          </a:p>
        </p:txBody>
      </p:sp>
      <p:sp>
        <p:nvSpPr>
          <p:cNvPr id="22532" name="Rectangle 3"/>
          <p:cNvSpPr>
            <a:spLocks noGrp="1" noChangeArrowheads="1"/>
          </p:cNvSpPr>
          <p:nvPr>
            <p:ph type="body" idx="1"/>
          </p:nvPr>
        </p:nvSpPr>
        <p:spPr>
          <a:xfrm>
            <a:off x="381000" y="2743200"/>
            <a:ext cx="8229600" cy="2209800"/>
          </a:xfrm>
        </p:spPr>
        <p:txBody>
          <a:bodyPr/>
          <a:lstStyle/>
          <a:p>
            <a:pPr marL="0" indent="571500" eaLnBrk="1" hangingPunct="1"/>
            <a:r>
              <a:rPr lang="en-US" smtClean="0"/>
              <a:t>Không lưu bất cứ dữ liệu gì	</a:t>
            </a:r>
          </a:p>
          <a:p>
            <a:pPr marL="0" indent="571500" eaLnBrk="1" hangingPunct="1"/>
            <a:r>
              <a:rPr lang="en-US" smtClean="0"/>
              <a:t>Báo cho trình biên dịch không có giá trị trả về</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BAC227E7-9831-41D5-8594-ACA54D5A63F3}" type="slidenum">
              <a:rPr lang="en-US" sz="900"/>
              <a:pPr eaLnBrk="1" hangingPunct="1"/>
              <a:t>21</a:t>
            </a:fld>
            <a:r>
              <a:rPr lang="en-US" sz="900"/>
              <a:t> of 22</a:t>
            </a:r>
          </a:p>
        </p:txBody>
      </p:sp>
      <p:sp>
        <p:nvSpPr>
          <p:cNvPr id="119810" name="Rectangle 2"/>
          <p:cNvSpPr>
            <a:spLocks noGrp="1" noChangeArrowheads="1"/>
          </p:cNvSpPr>
          <p:nvPr>
            <p:ph type="title"/>
          </p:nvPr>
        </p:nvSpPr>
        <p:spPr/>
        <p:txBody>
          <a:bodyPr/>
          <a:lstStyle/>
          <a:p>
            <a:pPr eaLnBrk="1" hangingPunct="1">
              <a:defRPr/>
            </a:pPr>
            <a:r>
              <a:rPr lang="en-US" smtClean="0"/>
              <a:t>Những kiểu dữ liệu dẫn xuất</a:t>
            </a:r>
          </a:p>
        </p:txBody>
      </p:sp>
      <p:grpSp>
        <p:nvGrpSpPr>
          <p:cNvPr id="23556" name="Group 48"/>
          <p:cNvGrpSpPr>
            <a:grpSpLocks/>
          </p:cNvGrpSpPr>
          <p:nvPr/>
        </p:nvGrpSpPr>
        <p:grpSpPr bwMode="auto">
          <a:xfrm>
            <a:off x="457200" y="1981200"/>
            <a:ext cx="8270875" cy="3994150"/>
            <a:chOff x="288" y="1248"/>
            <a:chExt cx="5210" cy="2516"/>
          </a:xfrm>
        </p:grpSpPr>
        <p:grpSp>
          <p:nvGrpSpPr>
            <p:cNvPr id="23557" name="Group 15"/>
            <p:cNvGrpSpPr>
              <a:grpSpLocks/>
            </p:cNvGrpSpPr>
            <p:nvPr/>
          </p:nvGrpSpPr>
          <p:grpSpPr bwMode="auto">
            <a:xfrm>
              <a:off x="1920" y="2688"/>
              <a:ext cx="192" cy="192"/>
              <a:chOff x="2160" y="1536"/>
              <a:chExt cx="192" cy="192"/>
            </a:xfrm>
          </p:grpSpPr>
          <p:sp>
            <p:nvSpPr>
              <p:cNvPr id="23591" name="Line 16"/>
              <p:cNvSpPr>
                <a:spLocks noChangeShapeType="1"/>
              </p:cNvSpPr>
              <p:nvPr/>
            </p:nvSpPr>
            <p:spPr bwMode="auto">
              <a:xfrm>
                <a:off x="2256" y="153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2" name="Line 17"/>
              <p:cNvSpPr>
                <a:spLocks noChangeShapeType="1"/>
              </p:cNvSpPr>
              <p:nvPr/>
            </p:nvSpPr>
            <p:spPr bwMode="auto">
              <a:xfrm>
                <a:off x="2160" y="16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58" name="Group 24"/>
            <p:cNvGrpSpPr>
              <a:grpSpLocks/>
            </p:cNvGrpSpPr>
            <p:nvPr/>
          </p:nvGrpSpPr>
          <p:grpSpPr bwMode="auto">
            <a:xfrm>
              <a:off x="3408" y="2736"/>
              <a:ext cx="384" cy="96"/>
              <a:chOff x="3408" y="1584"/>
              <a:chExt cx="384" cy="96"/>
            </a:xfrm>
          </p:grpSpPr>
          <p:sp>
            <p:nvSpPr>
              <p:cNvPr id="23589" name="Line 25"/>
              <p:cNvSpPr>
                <a:spLocks noChangeShapeType="1"/>
              </p:cNvSpPr>
              <p:nvPr/>
            </p:nvSpPr>
            <p:spPr bwMode="auto">
              <a:xfrm>
                <a:off x="3408" y="158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Line 26"/>
              <p:cNvSpPr>
                <a:spLocks noChangeShapeType="1"/>
              </p:cNvSpPr>
              <p:nvPr/>
            </p:nvSpPr>
            <p:spPr bwMode="auto">
              <a:xfrm>
                <a:off x="3408" y="1680"/>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59" name="Text Box 33"/>
            <p:cNvSpPr txBox="1">
              <a:spLocks noChangeArrowheads="1"/>
            </p:cNvSpPr>
            <p:nvPr/>
          </p:nvSpPr>
          <p:spPr bwMode="auto">
            <a:xfrm>
              <a:off x="2563" y="2640"/>
              <a:ext cx="461"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int</a:t>
              </a:r>
            </a:p>
          </p:txBody>
        </p:sp>
        <p:sp>
          <p:nvSpPr>
            <p:cNvPr id="23560" name="Text Box 34"/>
            <p:cNvSpPr txBox="1">
              <a:spLocks noChangeArrowheads="1"/>
            </p:cNvSpPr>
            <p:nvPr/>
          </p:nvSpPr>
          <p:spPr bwMode="auto">
            <a:xfrm>
              <a:off x="753" y="2592"/>
              <a:ext cx="543"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short</a:t>
              </a:r>
            </a:p>
          </p:txBody>
        </p:sp>
        <p:sp>
          <p:nvSpPr>
            <p:cNvPr id="23561" name="Text Box 35"/>
            <p:cNvSpPr txBox="1">
              <a:spLocks noChangeArrowheads="1"/>
            </p:cNvSpPr>
            <p:nvPr/>
          </p:nvSpPr>
          <p:spPr bwMode="auto">
            <a:xfrm>
              <a:off x="3984" y="2592"/>
              <a:ext cx="1490" cy="4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800" b="1"/>
                <a:t>short int </a:t>
              </a:r>
            </a:p>
            <a:p>
              <a:pPr algn="ctr" eaLnBrk="1" hangingPunct="1"/>
              <a:r>
                <a:rPr lang="en-US" sz="1800" b="1"/>
                <a:t>(</a:t>
              </a:r>
              <a:r>
                <a:rPr lang="en-US" sz="1600" b="1"/>
                <a:t>chiếm ít bộ nhớ hơn int</a:t>
              </a:r>
              <a:r>
                <a:rPr lang="en-US" sz="1800" b="1"/>
                <a:t>)</a:t>
              </a:r>
            </a:p>
          </p:txBody>
        </p:sp>
        <p:grpSp>
          <p:nvGrpSpPr>
            <p:cNvPr id="23562" name="Group 7"/>
            <p:cNvGrpSpPr>
              <a:grpSpLocks/>
            </p:cNvGrpSpPr>
            <p:nvPr/>
          </p:nvGrpSpPr>
          <p:grpSpPr bwMode="auto">
            <a:xfrm>
              <a:off x="1920" y="1392"/>
              <a:ext cx="192" cy="192"/>
              <a:chOff x="2160" y="1536"/>
              <a:chExt cx="192" cy="192"/>
            </a:xfrm>
          </p:grpSpPr>
          <p:sp>
            <p:nvSpPr>
              <p:cNvPr id="23587" name="Line 4"/>
              <p:cNvSpPr>
                <a:spLocks noChangeShapeType="1"/>
              </p:cNvSpPr>
              <p:nvPr/>
            </p:nvSpPr>
            <p:spPr bwMode="auto">
              <a:xfrm>
                <a:off x="2256" y="153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8" name="Line 5"/>
              <p:cNvSpPr>
                <a:spLocks noChangeShapeType="1"/>
              </p:cNvSpPr>
              <p:nvPr/>
            </p:nvSpPr>
            <p:spPr bwMode="auto">
              <a:xfrm>
                <a:off x="2160" y="16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3" name="Group 10"/>
            <p:cNvGrpSpPr>
              <a:grpSpLocks/>
            </p:cNvGrpSpPr>
            <p:nvPr/>
          </p:nvGrpSpPr>
          <p:grpSpPr bwMode="auto">
            <a:xfrm>
              <a:off x="3408" y="1440"/>
              <a:ext cx="384" cy="96"/>
              <a:chOff x="3408" y="1584"/>
              <a:chExt cx="384" cy="96"/>
            </a:xfrm>
          </p:grpSpPr>
          <p:sp>
            <p:nvSpPr>
              <p:cNvPr id="23585" name="Line 8"/>
              <p:cNvSpPr>
                <a:spLocks noChangeShapeType="1"/>
              </p:cNvSpPr>
              <p:nvPr/>
            </p:nvSpPr>
            <p:spPr bwMode="auto">
              <a:xfrm>
                <a:off x="3408" y="158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6" name="Line 9"/>
              <p:cNvSpPr>
                <a:spLocks noChangeShapeType="1"/>
              </p:cNvSpPr>
              <p:nvPr/>
            </p:nvSpPr>
            <p:spPr bwMode="auto">
              <a:xfrm>
                <a:off x="3408" y="1680"/>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4" name="AutoShape 11"/>
            <p:cNvSpPr>
              <a:spLocks noChangeArrowheads="1"/>
            </p:cNvSpPr>
            <p:nvPr/>
          </p:nvSpPr>
          <p:spPr bwMode="auto">
            <a:xfrm>
              <a:off x="3888" y="1284"/>
              <a:ext cx="1488" cy="384"/>
            </a:xfrm>
            <a:prstGeom prst="flowChartTerminator">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Kiểu dữ liệu dẫn xuất</a:t>
              </a:r>
            </a:p>
          </p:txBody>
        </p:sp>
        <p:sp>
          <p:nvSpPr>
            <p:cNvPr id="23565" name="AutoShape 39"/>
            <p:cNvSpPr>
              <a:spLocks noChangeArrowheads="1"/>
            </p:cNvSpPr>
            <p:nvPr/>
          </p:nvSpPr>
          <p:spPr bwMode="auto">
            <a:xfrm>
              <a:off x="2208" y="1296"/>
              <a:ext cx="1104" cy="384"/>
            </a:xfrm>
            <a:prstGeom prst="roundRect">
              <a:avLst>
                <a:gd name="adj" fmla="val 16667"/>
              </a:avLst>
            </a:prstGeom>
            <a:solidFill>
              <a:srgbClr val="D7D2D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Kiểu dữ liệu </a:t>
              </a:r>
            </a:p>
            <a:p>
              <a:pPr algn="ctr"/>
              <a:r>
                <a:rPr lang="en-US" sz="1600" b="1"/>
                <a:t>cơ bản</a:t>
              </a:r>
              <a:r>
                <a:rPr lang="en-US" sz="1800" b="1"/>
                <a:t> </a:t>
              </a:r>
            </a:p>
          </p:txBody>
        </p:sp>
        <p:sp>
          <p:nvSpPr>
            <p:cNvPr id="23566" name="Rectangle 40"/>
            <p:cNvSpPr>
              <a:spLocks noChangeArrowheads="1"/>
            </p:cNvSpPr>
            <p:nvPr/>
          </p:nvSpPr>
          <p:spPr bwMode="auto">
            <a:xfrm>
              <a:off x="288" y="1248"/>
              <a:ext cx="1536" cy="480"/>
            </a:xfrm>
            <a:prstGeom prst="rect">
              <a:avLst/>
            </a:prstGeom>
            <a:solidFill>
              <a:srgbClr val="ADD3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Bộ bổ từ</a:t>
              </a:r>
              <a:r>
                <a:rPr lang="en-US" sz="1600"/>
                <a:t> (</a:t>
              </a:r>
              <a:r>
                <a:rPr lang="en-US" sz="1600" b="1"/>
                <a:t>Modifiers) </a:t>
              </a:r>
            </a:p>
            <a:p>
              <a:pPr algn="ctr"/>
              <a:r>
                <a:rPr lang="en-US" sz="1600" b="1"/>
                <a:t>kiểu dữ liệu</a:t>
              </a:r>
              <a:r>
                <a:rPr lang="en-US"/>
                <a:t> </a:t>
              </a:r>
              <a:r>
                <a:rPr lang="en-US" sz="1600" b="1"/>
                <a:t> </a:t>
              </a:r>
            </a:p>
          </p:txBody>
        </p:sp>
        <p:grpSp>
          <p:nvGrpSpPr>
            <p:cNvPr id="23567" name="Group 12"/>
            <p:cNvGrpSpPr>
              <a:grpSpLocks/>
            </p:cNvGrpSpPr>
            <p:nvPr/>
          </p:nvGrpSpPr>
          <p:grpSpPr bwMode="auto">
            <a:xfrm>
              <a:off x="1920" y="2016"/>
              <a:ext cx="192" cy="192"/>
              <a:chOff x="2160" y="1536"/>
              <a:chExt cx="192" cy="192"/>
            </a:xfrm>
          </p:grpSpPr>
          <p:sp>
            <p:nvSpPr>
              <p:cNvPr id="23583" name="Line 13"/>
              <p:cNvSpPr>
                <a:spLocks noChangeShapeType="1"/>
              </p:cNvSpPr>
              <p:nvPr/>
            </p:nvSpPr>
            <p:spPr bwMode="auto">
              <a:xfrm>
                <a:off x="2256" y="153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4" name="Line 14"/>
              <p:cNvSpPr>
                <a:spLocks noChangeShapeType="1"/>
              </p:cNvSpPr>
              <p:nvPr/>
            </p:nvSpPr>
            <p:spPr bwMode="auto">
              <a:xfrm>
                <a:off x="2160" y="16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8" name="Group 21"/>
            <p:cNvGrpSpPr>
              <a:grpSpLocks/>
            </p:cNvGrpSpPr>
            <p:nvPr/>
          </p:nvGrpSpPr>
          <p:grpSpPr bwMode="auto">
            <a:xfrm>
              <a:off x="3408" y="2064"/>
              <a:ext cx="384" cy="96"/>
              <a:chOff x="3408" y="1584"/>
              <a:chExt cx="384" cy="96"/>
            </a:xfrm>
          </p:grpSpPr>
          <p:sp>
            <p:nvSpPr>
              <p:cNvPr id="23581" name="Line 22"/>
              <p:cNvSpPr>
                <a:spLocks noChangeShapeType="1"/>
              </p:cNvSpPr>
              <p:nvPr/>
            </p:nvSpPr>
            <p:spPr bwMode="auto">
              <a:xfrm>
                <a:off x="3408" y="158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2" name="Line 23"/>
              <p:cNvSpPr>
                <a:spLocks noChangeShapeType="1"/>
              </p:cNvSpPr>
              <p:nvPr/>
            </p:nvSpPr>
            <p:spPr bwMode="auto">
              <a:xfrm>
                <a:off x="3408" y="1680"/>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9" name="Text Box 30"/>
            <p:cNvSpPr txBox="1">
              <a:spLocks noChangeArrowheads="1"/>
            </p:cNvSpPr>
            <p:nvPr/>
          </p:nvSpPr>
          <p:spPr bwMode="auto">
            <a:xfrm>
              <a:off x="2588" y="1952"/>
              <a:ext cx="388"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int </a:t>
              </a:r>
            </a:p>
          </p:txBody>
        </p:sp>
        <p:sp>
          <p:nvSpPr>
            <p:cNvPr id="23570" name="Text Box 32"/>
            <p:cNvSpPr txBox="1">
              <a:spLocks noChangeArrowheads="1"/>
            </p:cNvSpPr>
            <p:nvPr/>
          </p:nvSpPr>
          <p:spPr bwMode="auto">
            <a:xfrm>
              <a:off x="3984" y="1872"/>
              <a:ext cx="1440" cy="4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800" b="1"/>
                <a:t>unsigned int </a:t>
              </a:r>
            </a:p>
            <a:p>
              <a:pPr algn="ctr" eaLnBrk="1" hangingPunct="1"/>
              <a:r>
                <a:rPr lang="en-US" sz="1800" b="1"/>
                <a:t>(</a:t>
              </a:r>
              <a:r>
                <a:rPr lang="en-US" sz="1600" b="1"/>
                <a:t>chỉ là số dương</a:t>
              </a:r>
              <a:r>
                <a:rPr lang="en-US" sz="1800" b="1"/>
                <a:t>)</a:t>
              </a:r>
            </a:p>
          </p:txBody>
        </p:sp>
        <p:sp>
          <p:nvSpPr>
            <p:cNvPr id="23571" name="Text Box 41"/>
            <p:cNvSpPr txBox="1">
              <a:spLocks noChangeArrowheads="1"/>
            </p:cNvSpPr>
            <p:nvPr/>
          </p:nvSpPr>
          <p:spPr bwMode="auto">
            <a:xfrm>
              <a:off x="635" y="1952"/>
              <a:ext cx="853"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unsigned</a:t>
              </a:r>
            </a:p>
          </p:txBody>
        </p:sp>
        <p:grpSp>
          <p:nvGrpSpPr>
            <p:cNvPr id="23572" name="Group 18"/>
            <p:cNvGrpSpPr>
              <a:grpSpLocks/>
            </p:cNvGrpSpPr>
            <p:nvPr/>
          </p:nvGrpSpPr>
          <p:grpSpPr bwMode="auto">
            <a:xfrm>
              <a:off x="1920" y="3408"/>
              <a:ext cx="192" cy="192"/>
              <a:chOff x="2160" y="1536"/>
              <a:chExt cx="192" cy="192"/>
            </a:xfrm>
          </p:grpSpPr>
          <p:sp>
            <p:nvSpPr>
              <p:cNvPr id="23579" name="Line 19"/>
              <p:cNvSpPr>
                <a:spLocks noChangeShapeType="1"/>
              </p:cNvSpPr>
              <p:nvPr/>
            </p:nvSpPr>
            <p:spPr bwMode="auto">
              <a:xfrm>
                <a:off x="2256" y="153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20"/>
              <p:cNvSpPr>
                <a:spLocks noChangeShapeType="1"/>
              </p:cNvSpPr>
              <p:nvPr/>
            </p:nvSpPr>
            <p:spPr bwMode="auto">
              <a:xfrm>
                <a:off x="2160" y="16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73" name="Group 27"/>
            <p:cNvGrpSpPr>
              <a:grpSpLocks/>
            </p:cNvGrpSpPr>
            <p:nvPr/>
          </p:nvGrpSpPr>
          <p:grpSpPr bwMode="auto">
            <a:xfrm>
              <a:off x="3408" y="3456"/>
              <a:ext cx="384" cy="96"/>
              <a:chOff x="3408" y="1584"/>
              <a:chExt cx="384" cy="96"/>
            </a:xfrm>
          </p:grpSpPr>
          <p:sp>
            <p:nvSpPr>
              <p:cNvPr id="23577" name="Line 28"/>
              <p:cNvSpPr>
                <a:spLocks noChangeShapeType="1"/>
              </p:cNvSpPr>
              <p:nvPr/>
            </p:nvSpPr>
            <p:spPr bwMode="auto">
              <a:xfrm>
                <a:off x="3408" y="158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29"/>
              <p:cNvSpPr>
                <a:spLocks noChangeShapeType="1"/>
              </p:cNvSpPr>
              <p:nvPr/>
            </p:nvSpPr>
            <p:spPr bwMode="auto">
              <a:xfrm>
                <a:off x="3408" y="1680"/>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74" name="Text Box 36"/>
            <p:cNvSpPr txBox="1">
              <a:spLocks noChangeArrowheads="1"/>
            </p:cNvSpPr>
            <p:nvPr/>
          </p:nvSpPr>
          <p:spPr bwMode="auto">
            <a:xfrm>
              <a:off x="2316" y="3360"/>
              <a:ext cx="948"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int/double</a:t>
              </a:r>
            </a:p>
          </p:txBody>
        </p:sp>
        <p:sp>
          <p:nvSpPr>
            <p:cNvPr id="23575" name="Text Box 38"/>
            <p:cNvSpPr txBox="1">
              <a:spLocks noChangeArrowheads="1"/>
            </p:cNvSpPr>
            <p:nvPr/>
          </p:nvSpPr>
          <p:spPr bwMode="auto">
            <a:xfrm>
              <a:off x="3936" y="3168"/>
              <a:ext cx="1562" cy="5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b="1"/>
                <a:t>Long int /longdouble</a:t>
              </a:r>
            </a:p>
            <a:p>
              <a:pPr algn="ctr" eaLnBrk="1" hangingPunct="1"/>
              <a:r>
                <a:rPr lang="en-US" sz="1600" b="1"/>
                <a:t>(chiếm  nhiều</a:t>
              </a:r>
              <a:r>
                <a:rPr lang="en-US" sz="1600"/>
                <a:t> </a:t>
              </a:r>
              <a:r>
                <a:rPr lang="en-US" sz="1600" b="1"/>
                <a:t>bộ nhớ hơn</a:t>
              </a:r>
              <a:r>
                <a:rPr lang="en-US"/>
                <a:t> </a:t>
              </a:r>
              <a:endParaRPr lang="en-US" sz="1600" b="1"/>
            </a:p>
            <a:p>
              <a:pPr algn="ctr" eaLnBrk="1" hangingPunct="1"/>
              <a:r>
                <a:rPr lang="en-US" sz="1600" b="1"/>
                <a:t>int/double)</a:t>
              </a:r>
            </a:p>
          </p:txBody>
        </p:sp>
        <p:sp>
          <p:nvSpPr>
            <p:cNvPr id="23576" name="Text Box 42"/>
            <p:cNvSpPr txBox="1">
              <a:spLocks noChangeArrowheads="1"/>
            </p:cNvSpPr>
            <p:nvPr/>
          </p:nvSpPr>
          <p:spPr bwMode="auto">
            <a:xfrm>
              <a:off x="780" y="3312"/>
              <a:ext cx="468"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long</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4F69F2FE-AB91-46B7-8E3C-E610C5C26D93}" type="slidenum">
              <a:rPr lang="en-US" sz="900"/>
              <a:pPr eaLnBrk="1" hangingPunct="1"/>
              <a:t>22</a:t>
            </a:fld>
            <a:r>
              <a:rPr lang="en-US" sz="900"/>
              <a:t> of 22</a:t>
            </a:r>
          </a:p>
        </p:txBody>
      </p:sp>
      <p:sp>
        <p:nvSpPr>
          <p:cNvPr id="140290" name="Rectangle 2"/>
          <p:cNvSpPr>
            <a:spLocks noGrp="1" noChangeArrowheads="1"/>
          </p:cNvSpPr>
          <p:nvPr>
            <p:ph type="title"/>
          </p:nvPr>
        </p:nvSpPr>
        <p:spPr>
          <a:xfrm>
            <a:off x="1295400" y="304800"/>
            <a:ext cx="7315200" cy="1219200"/>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Các kiểu dữ liệu signed và unsigned</a:t>
            </a:r>
          </a:p>
        </p:txBody>
      </p:sp>
      <p:sp>
        <p:nvSpPr>
          <p:cNvPr id="24580" name="Rectangle 3"/>
          <p:cNvSpPr>
            <a:spLocks noGrp="1" noChangeArrowheads="1"/>
          </p:cNvSpPr>
          <p:nvPr>
            <p:ph type="body" idx="1"/>
          </p:nvPr>
        </p:nvSpPr>
        <p:spPr>
          <a:xfrm>
            <a:off x="457200" y="1752600"/>
            <a:ext cx="8229600" cy="4343400"/>
          </a:xfrm>
        </p:spPr>
        <p:txBody>
          <a:bodyPr/>
          <a:lstStyle/>
          <a:p>
            <a:pPr eaLnBrk="1" hangingPunct="1">
              <a:lnSpc>
                <a:spcPct val="90000"/>
              </a:lnSpc>
            </a:pPr>
            <a:r>
              <a:rPr lang="en-US" smtClean="0"/>
              <a:t>Kiểu unsigned chỉ rõ rằng một biến chỉ có thể nhận giá trị dương </a:t>
            </a:r>
          </a:p>
          <a:p>
            <a:pPr lvl="2" algn="just" eaLnBrk="1" hangingPunct="1">
              <a:lnSpc>
                <a:spcPct val="90000"/>
              </a:lnSpc>
              <a:buFontTx/>
              <a:buNone/>
            </a:pPr>
            <a:r>
              <a:rPr lang="en-US" sz="2800" smtClean="0">
                <a:cs typeface="Courier New" pitchFamily="49" charset="0"/>
              </a:rPr>
              <a:t>unsigned int varNum;</a:t>
            </a:r>
            <a:endParaRPr lang="en-US" sz="2800" smtClean="0">
              <a:cs typeface="Times New Roman" pitchFamily="18" charset="0"/>
            </a:endParaRPr>
          </a:p>
          <a:p>
            <a:pPr lvl="2" algn="just" eaLnBrk="1" hangingPunct="1">
              <a:lnSpc>
                <a:spcPct val="90000"/>
              </a:lnSpc>
              <a:buFontTx/>
              <a:buNone/>
            </a:pPr>
            <a:r>
              <a:rPr lang="en-US" sz="2800" smtClean="0">
                <a:cs typeface="Courier New" pitchFamily="49" charset="0"/>
              </a:rPr>
              <a:t>varNum=23123;</a:t>
            </a:r>
          </a:p>
          <a:p>
            <a:pPr algn="just" eaLnBrk="1" hangingPunct="1">
              <a:lnSpc>
                <a:spcPct val="90000"/>
              </a:lnSpc>
            </a:pPr>
            <a:r>
              <a:rPr lang="en-US" smtClean="0"/>
              <a:t>varNum được cấp phát 2 bytes</a:t>
            </a:r>
            <a:r>
              <a:rPr lang="en-US" sz="2800" smtClean="0">
                <a:cs typeface="Times New Roman" pitchFamily="18" charset="0"/>
              </a:rPr>
              <a:t> </a:t>
            </a:r>
          </a:p>
          <a:p>
            <a:pPr algn="just" eaLnBrk="1" hangingPunct="1">
              <a:lnSpc>
                <a:spcPct val="90000"/>
              </a:lnSpc>
            </a:pPr>
            <a:r>
              <a:rPr lang="en-US" smtClean="0"/>
              <a:t>Bổ từ unsigned có thể được dùng với kiểu dữ liệu int và float </a:t>
            </a:r>
          </a:p>
          <a:p>
            <a:pPr algn="just" eaLnBrk="1" hangingPunct="1">
              <a:lnSpc>
                <a:spcPct val="90000"/>
              </a:lnSpc>
            </a:pPr>
            <a:r>
              <a:rPr lang="en-US" smtClean="0"/>
              <a:t>Kiểu unsigned int hỗ trợ dữ liệu trong phạm vi từ 0 đến 65535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2F9A60E7-14B4-40B0-B94C-9A9A190AD2C6}" type="slidenum">
              <a:rPr lang="en-US" sz="900"/>
              <a:pPr eaLnBrk="1" hangingPunct="1"/>
              <a:t>23</a:t>
            </a:fld>
            <a:r>
              <a:rPr lang="en-US" sz="900"/>
              <a:t> of 22</a:t>
            </a:r>
          </a:p>
        </p:txBody>
      </p:sp>
      <p:sp>
        <p:nvSpPr>
          <p:cNvPr id="141314" name="Rectangle 2"/>
          <p:cNvSpPr>
            <a:spLocks noGrp="1" noChangeArrowheads="1"/>
          </p:cNvSpPr>
          <p:nvPr>
            <p:ph type="title"/>
          </p:nvPr>
        </p:nvSpPr>
        <p:spPr>
          <a:xfrm>
            <a:off x="1150938" y="228600"/>
            <a:ext cx="7612062" cy="1295400"/>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Những kiểu dữ liệu long (dài) </a:t>
            </a:r>
            <a:br>
              <a:rPr lang="en-US" smtClean="0"/>
            </a:br>
            <a:r>
              <a:rPr lang="en-US" smtClean="0"/>
              <a:t>và short (ngắn) </a:t>
            </a:r>
          </a:p>
        </p:txBody>
      </p:sp>
      <p:sp>
        <p:nvSpPr>
          <p:cNvPr id="25604" name="Rectangle 3"/>
          <p:cNvSpPr>
            <a:spLocks noGrp="1" noChangeArrowheads="1"/>
          </p:cNvSpPr>
          <p:nvPr>
            <p:ph type="body" idx="1"/>
          </p:nvPr>
        </p:nvSpPr>
        <p:spPr>
          <a:xfrm>
            <a:off x="609600" y="1752600"/>
            <a:ext cx="8153400" cy="3581400"/>
          </a:xfrm>
        </p:spPr>
        <p:txBody>
          <a:bodyPr/>
          <a:lstStyle/>
          <a:p>
            <a:pPr eaLnBrk="1" hangingPunct="1"/>
            <a:r>
              <a:rPr lang="en-US" b="1" smtClean="0">
                <a:cs typeface="Times New Roman" pitchFamily="18" charset="0"/>
              </a:rPr>
              <a:t>short</a:t>
            </a:r>
            <a:r>
              <a:rPr lang="en-US" smtClean="0">
                <a:cs typeface="Times New Roman" pitchFamily="18" charset="0"/>
              </a:rPr>
              <a:t> </a:t>
            </a:r>
            <a:r>
              <a:rPr lang="en-US" b="1" smtClean="0">
                <a:cs typeface="Times New Roman" pitchFamily="18" charset="0"/>
              </a:rPr>
              <a:t>int</a:t>
            </a:r>
            <a:r>
              <a:rPr lang="en-US" smtClean="0">
                <a:cs typeface="Times New Roman" pitchFamily="18" charset="0"/>
              </a:rPr>
              <a:t> </a:t>
            </a:r>
            <a:r>
              <a:rPr lang="en-US" smtClean="0"/>
              <a:t>chiếm giữ</a:t>
            </a:r>
            <a:r>
              <a:rPr lang="en-US" sz="3600" smtClean="0"/>
              <a:t> </a:t>
            </a:r>
            <a:r>
              <a:rPr lang="en-US" smtClean="0">
                <a:cs typeface="Times New Roman" pitchFamily="18" charset="0"/>
              </a:rPr>
              <a:t>8 bits (1 byte)</a:t>
            </a:r>
            <a:r>
              <a:rPr lang="en-US" smtClean="0"/>
              <a:t> </a:t>
            </a:r>
          </a:p>
          <a:p>
            <a:pPr lvl="1" eaLnBrk="1" hangingPunct="1"/>
            <a:r>
              <a:rPr lang="en-US" smtClean="0"/>
              <a:t>Cho phép số có phạm vi từ -128 tới 127 </a:t>
            </a:r>
          </a:p>
          <a:p>
            <a:pPr eaLnBrk="1" hangingPunct="1"/>
            <a:r>
              <a:rPr lang="en-US" b="1" smtClean="0">
                <a:cs typeface="Times New Roman" pitchFamily="18" charset="0"/>
              </a:rPr>
              <a:t>long int </a:t>
            </a:r>
            <a:r>
              <a:rPr lang="en-US" smtClean="0"/>
              <a:t>chiếm giữ</a:t>
            </a:r>
            <a:r>
              <a:rPr lang="en-US" sz="3600" smtClean="0"/>
              <a:t> </a:t>
            </a:r>
            <a:r>
              <a:rPr lang="en-US" smtClean="0">
                <a:cs typeface="Times New Roman" pitchFamily="18" charset="0"/>
              </a:rPr>
              <a:t>32 bits (4 bytes)</a:t>
            </a:r>
          </a:p>
          <a:p>
            <a:pPr lvl="1" eaLnBrk="1" hangingPunct="1"/>
            <a:r>
              <a:rPr lang="en-US" smtClean="0">
                <a:cs typeface="Times New Roman" pitchFamily="18" charset="0"/>
              </a:rPr>
              <a:t>-2,147,483,648 v</a:t>
            </a:r>
            <a:r>
              <a:rPr lang="en-US" smtClean="0">
                <a:latin typeface="Tahoma" pitchFamily="34" charset="0"/>
              </a:rPr>
              <a:t>à</a:t>
            </a:r>
            <a:r>
              <a:rPr lang="en-US" smtClean="0">
                <a:cs typeface="Times New Roman" pitchFamily="18" charset="0"/>
              </a:rPr>
              <a:t> 2,147,483,647 </a:t>
            </a:r>
          </a:p>
          <a:p>
            <a:pPr eaLnBrk="1" hangingPunct="1"/>
            <a:r>
              <a:rPr lang="en-US" b="1" smtClean="0">
                <a:cs typeface="Times New Roman" pitchFamily="18" charset="0"/>
              </a:rPr>
              <a:t>long double</a:t>
            </a:r>
            <a:r>
              <a:rPr lang="en-US" smtClean="0">
                <a:cs typeface="Times New Roman" pitchFamily="18" charset="0"/>
              </a:rPr>
              <a:t> </a:t>
            </a:r>
            <a:r>
              <a:rPr lang="en-US" smtClean="0"/>
              <a:t>chiếm </a:t>
            </a:r>
            <a:r>
              <a:rPr lang="en-US" smtClean="0">
                <a:cs typeface="Times New Roman" pitchFamily="18" charset="0"/>
              </a:rPr>
              <a:t>128 bits (16 bytes)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4E336C46-A2C2-405D-811E-530C21405F33}" type="slidenum">
              <a:rPr lang="en-US" sz="900"/>
              <a:pPr eaLnBrk="1" hangingPunct="1"/>
              <a:t>24</a:t>
            </a:fld>
            <a:r>
              <a:rPr lang="en-US" sz="900"/>
              <a:t> of 22</a:t>
            </a:r>
          </a:p>
        </p:txBody>
      </p:sp>
      <p:sp>
        <p:nvSpPr>
          <p:cNvPr id="148482" name="Rectangle 2"/>
          <p:cNvSpPr>
            <a:spLocks noGrp="1" noChangeArrowheads="1"/>
          </p:cNvSpPr>
          <p:nvPr>
            <p:ph type="title"/>
          </p:nvPr>
        </p:nvSpPr>
        <p:spPr>
          <a:xfrm>
            <a:off x="1143000" y="533400"/>
            <a:ext cx="7543800" cy="838200"/>
          </a:xfrm>
        </p:spPr>
        <p:txBody>
          <a:bodyPr/>
          <a:lstStyle/>
          <a:p>
            <a:pPr eaLnBrk="1" hangingPunct="1">
              <a:defRPr/>
            </a:pPr>
            <a:r>
              <a:rPr lang="en-US" smtClean="0"/>
              <a:t>Kiểu dữ liệu &amp; phạm vi giá trị</a:t>
            </a:r>
          </a:p>
        </p:txBody>
      </p:sp>
      <p:sp>
        <p:nvSpPr>
          <p:cNvPr id="26628" name="Rectangle 97"/>
          <p:cNvSpPr>
            <a:spLocks noChangeArrowheads="1"/>
          </p:cNvSpPr>
          <p:nvPr/>
        </p:nvSpPr>
        <p:spPr bwMode="auto">
          <a:xfrm>
            <a:off x="0" y="2174875"/>
            <a:ext cx="9144000" cy="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1439863" algn="l"/>
                <a:tab pos="1727200" algn="l"/>
                <a:tab pos="1800225" algn="l"/>
                <a:tab pos="2160588" algn="l"/>
                <a:tab pos="2520950" algn="l"/>
              </a:tabLst>
            </a:pPr>
            <a:endParaRPr lang="en-US">
              <a:latin typeface="Arial" charset="0"/>
            </a:endParaRPr>
          </a:p>
        </p:txBody>
      </p:sp>
      <p:graphicFrame>
        <p:nvGraphicFramePr>
          <p:cNvPr id="148783" name="Group 303"/>
          <p:cNvGraphicFramePr>
            <a:graphicFrameLocks noGrp="1"/>
          </p:cNvGraphicFramePr>
          <p:nvPr/>
        </p:nvGraphicFramePr>
        <p:xfrm>
          <a:off x="533400" y="1676400"/>
          <a:ext cx="8001000" cy="4500566"/>
        </p:xfrm>
        <a:graphic>
          <a:graphicData uri="http://schemas.openxmlformats.org/drawingml/2006/table">
            <a:tbl>
              <a:tblPr/>
              <a:tblGrid>
                <a:gridCol w="2660650"/>
                <a:gridCol w="2160588"/>
                <a:gridCol w="3179762"/>
              </a:tblGrid>
              <a:tr h="70113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Kiểu</a:t>
                      </a:r>
                      <a:endParaRPr kumimoji="0" lang="en-US" sz="20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Dung lượng</a:t>
                      </a:r>
                    </a:p>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tính bằng bit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Phạm vi </a:t>
                      </a:r>
                      <a:endParaRPr kumimoji="0" lang="en-US" sz="20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char</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-128 tới 127</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Unsigned ch</a:t>
                      </a:r>
                      <a:r>
                        <a:rPr kumimoji="0" lang="en-US" sz="2400" b="0" i="0" u="none" strike="noStrike" cap="none" normalizeH="0" baseline="0" smtClean="0">
                          <a:ln>
                            <a:noFill/>
                          </a:ln>
                          <a:solidFill>
                            <a:schemeClr val="tx1"/>
                          </a:solidFill>
                          <a:effectLst/>
                          <a:latin typeface="Times New Roman" pitchFamily="18" charset="0"/>
                        </a:rPr>
                        <a:t>ar</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 tới 255</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signed char</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-128 tới 127</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-32,768 tới 32,767</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unsigned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 tới 65,535</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signed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Giống như kiểu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short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Giống như kiểu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8572">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unsigned short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 tới 65, 535</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B1A3AA9B-4FD4-4251-B1CD-624B513FA46B}" type="slidenum">
              <a:rPr lang="en-US" sz="900"/>
              <a:pPr eaLnBrk="1" hangingPunct="1"/>
              <a:t>25</a:t>
            </a:fld>
            <a:r>
              <a:rPr lang="en-US" sz="900"/>
              <a:t> of 22</a:t>
            </a:r>
          </a:p>
        </p:txBody>
      </p:sp>
      <p:sp>
        <p:nvSpPr>
          <p:cNvPr id="142338" name="Rectangle 2"/>
          <p:cNvSpPr>
            <a:spLocks noGrp="1" noChangeArrowheads="1"/>
          </p:cNvSpPr>
          <p:nvPr>
            <p:ph type="title"/>
          </p:nvPr>
        </p:nvSpPr>
        <p:spPr>
          <a:xfrm>
            <a:off x="1150938" y="533400"/>
            <a:ext cx="7612062" cy="838200"/>
          </a:xfrm>
        </p:spPr>
        <p:txBody>
          <a:bodyPr/>
          <a:lstStyle/>
          <a:p>
            <a:pPr eaLnBrk="1" hangingPunct="1">
              <a:defRPr/>
            </a:pPr>
            <a:r>
              <a:rPr lang="en-US" sz="3600" smtClean="0"/>
              <a:t>Kiểu dữ liệu &amp; phạm vi giá trị (tt.)</a:t>
            </a:r>
          </a:p>
        </p:txBody>
      </p:sp>
      <p:graphicFrame>
        <p:nvGraphicFramePr>
          <p:cNvPr id="157838" name="Group 1166"/>
          <p:cNvGraphicFramePr>
            <a:graphicFrameLocks noGrp="1"/>
          </p:cNvGraphicFramePr>
          <p:nvPr>
            <p:ph idx="1"/>
          </p:nvPr>
        </p:nvGraphicFramePr>
        <p:xfrm>
          <a:off x="457200" y="1676400"/>
          <a:ext cx="8305800" cy="4637090"/>
        </p:xfrm>
        <a:graphic>
          <a:graphicData uri="http://schemas.openxmlformats.org/drawingml/2006/table">
            <a:tbl>
              <a:tblPr/>
              <a:tblGrid>
                <a:gridCol w="2555875"/>
                <a:gridCol w="1270000"/>
                <a:gridCol w="4479925"/>
              </a:tblGrid>
              <a:tr h="131082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Kiểu</a:t>
                      </a:r>
                      <a:endParaRPr kumimoji="0" lang="en-US" sz="20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Dung lượng</a:t>
                      </a:r>
                    </a:p>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tính bằng bit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Phạm vi</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signed short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Giống như kiểu short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92">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long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-2,147,483,648 tới 2,147,483,647</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signed long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0 tới 4,294,967,295</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7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unsigned long int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Giống như kiểu long int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float</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 con số thập phân</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double</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64</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 con số thập phân</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long double</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 con số thập phân</a:t>
                      </a:r>
                      <a:endParaRPr kumimoji="0" lang="en-US" sz="24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F3CA00FD-2972-4FEC-8EC6-651C8F66C663}" type="slidenum">
              <a:rPr lang="en-US" sz="900"/>
              <a:pPr eaLnBrk="1" hangingPunct="1"/>
              <a:t>26</a:t>
            </a:fld>
            <a:r>
              <a:rPr lang="en-US" sz="900"/>
              <a:t> of 22</a:t>
            </a:r>
          </a:p>
        </p:txBody>
      </p:sp>
      <p:sp>
        <p:nvSpPr>
          <p:cNvPr id="143362" name="Rectangle 2"/>
          <p:cNvSpPr>
            <a:spLocks noGrp="1" noChangeArrowheads="1"/>
          </p:cNvSpPr>
          <p:nvPr>
            <p:ph type="title"/>
          </p:nvPr>
        </p:nvSpPr>
        <p:spPr/>
        <p:txBody>
          <a:bodyPr/>
          <a:lstStyle/>
          <a:p>
            <a:pPr eaLnBrk="1" hangingPunct="1">
              <a:defRPr/>
            </a:pPr>
            <a:r>
              <a:rPr lang="en-US" smtClean="0"/>
              <a:t>Ví dụ về cách khai báo biến</a:t>
            </a:r>
          </a:p>
        </p:txBody>
      </p:sp>
      <p:sp>
        <p:nvSpPr>
          <p:cNvPr id="28676" name="Rectangle 4"/>
          <p:cNvSpPr>
            <a:spLocks noChangeArrowheads="1"/>
          </p:cNvSpPr>
          <p:nvPr/>
        </p:nvSpPr>
        <p:spPr bwMode="auto">
          <a:xfrm>
            <a:off x="457200" y="1828800"/>
            <a:ext cx="8229600" cy="44783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tabLst>
                <a:tab pos="342900" algn="l"/>
                <a:tab pos="685800" algn="l"/>
                <a:tab pos="1028700" algn="l"/>
                <a:tab pos="1943100" algn="l"/>
              </a:tabLst>
            </a:pPr>
            <a:r>
              <a:rPr lang="en-US" sz="3200">
                <a:cs typeface="Times New Roman" pitchFamily="18" charset="0"/>
              </a:rPr>
              <a:t>	</a:t>
            </a:r>
            <a:r>
              <a:rPr lang="en-US" sz="3200">
                <a:cs typeface="Courier New" pitchFamily="49" charset="0"/>
              </a:rPr>
              <a:t>main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char abc;	 /*abc of type character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int xyz;	  	 /*xyz of type integer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float length;  /*length of type float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double area;	 /*area of type double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long liteyrs;   /*liteyrs of type long int */</a:t>
            </a:r>
            <a:endParaRPr lang="en-US" sz="3200">
              <a:cs typeface="Times New Roman" pitchFamily="18" charset="0"/>
            </a:endParaRPr>
          </a:p>
          <a:p>
            <a:pPr algn="just" eaLnBrk="0" hangingPunct="0">
              <a:tabLst>
                <a:tab pos="342900" algn="l"/>
                <a:tab pos="685800" algn="l"/>
                <a:tab pos="1028700" algn="l"/>
                <a:tab pos="1943100" algn="l"/>
              </a:tabLst>
            </a:pPr>
            <a:r>
              <a:rPr lang="en-US" sz="3200">
                <a:cs typeface="Courier New" pitchFamily="49" charset="0"/>
              </a:rPr>
              <a:t>		short arm;	 /*arm of type short integer*/</a:t>
            </a:r>
            <a:endParaRPr lang="en-US" sz="3200">
              <a:cs typeface="Times New Roman" pitchFamily="18" charset="0"/>
            </a:endParaRPr>
          </a:p>
          <a:p>
            <a:pPr eaLnBrk="0" hangingPunct="0">
              <a:tabLst>
                <a:tab pos="342900" algn="l"/>
                <a:tab pos="685800" algn="l"/>
                <a:tab pos="1028700" algn="l"/>
                <a:tab pos="1943100" algn="l"/>
              </a:tabLst>
            </a:pPr>
            <a:r>
              <a:rPr lang="en-US" sz="3200">
                <a:cs typeface="Courier New" pitchFamily="49" charset="0"/>
              </a:rPr>
              <a:t>	}</a:t>
            </a:r>
            <a:r>
              <a:rPr lang="en-US" sz="320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A64A3911-6312-43FA-A020-5874FBFAB6BD}" type="slidenum">
              <a:rPr lang="en-US" sz="900"/>
              <a:pPr eaLnBrk="1" hangingPunct="1"/>
              <a:t>27</a:t>
            </a:fld>
            <a:r>
              <a:rPr lang="en-US" sz="900"/>
              <a:t> of 22</a:t>
            </a:r>
          </a:p>
        </p:txBody>
      </p:sp>
      <p:sp>
        <p:nvSpPr>
          <p:cNvPr id="168962" name="Rectangle 2"/>
          <p:cNvSpPr>
            <a:spLocks noGrp="1" noChangeArrowheads="1"/>
          </p:cNvSpPr>
          <p:nvPr>
            <p:ph type="title"/>
          </p:nvPr>
        </p:nvSpPr>
        <p:spPr/>
        <p:txBody>
          <a:bodyPr/>
          <a:lstStyle/>
          <a:p>
            <a:pPr eaLnBrk="1" hangingPunct="1">
              <a:defRPr/>
            </a:pPr>
            <a:r>
              <a:rPr lang="en-US" sz="3600" smtClean="0"/>
              <a:t>Các toán tử số học </a:t>
            </a:r>
            <a:r>
              <a:rPr lang="en-US" sz="2400" smtClean="0"/>
              <a:t>(Arithmetic Operators)</a:t>
            </a:r>
          </a:p>
        </p:txBody>
      </p:sp>
      <p:sp>
        <p:nvSpPr>
          <p:cNvPr id="29700" name="Rectangle 3"/>
          <p:cNvSpPr>
            <a:spLocks noChangeArrowheads="1"/>
          </p:cNvSpPr>
          <p:nvPr/>
        </p:nvSpPr>
        <p:spPr bwMode="auto">
          <a:xfrm>
            <a:off x="457200" y="1828800"/>
            <a:ext cx="8229600"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tabLst>
                <a:tab pos="342900" algn="l"/>
                <a:tab pos="685800" algn="l"/>
                <a:tab pos="1028700" algn="l"/>
                <a:tab pos="1943100" algn="l"/>
              </a:tabLst>
            </a:pPr>
            <a:r>
              <a:rPr lang="en-US" sz="3200">
                <a:cs typeface="Times New Roman" pitchFamily="18" charset="0"/>
              </a:rPr>
              <a:t>	</a:t>
            </a:r>
            <a:endParaRPr lang="en-US" sz="3200"/>
          </a:p>
        </p:txBody>
      </p:sp>
      <p:graphicFrame>
        <p:nvGraphicFramePr>
          <p:cNvPr id="169051" name="Group 91"/>
          <p:cNvGraphicFramePr>
            <a:graphicFrameLocks noGrp="1"/>
          </p:cNvGraphicFramePr>
          <p:nvPr>
            <p:ph idx="1"/>
          </p:nvPr>
        </p:nvGraphicFramePr>
        <p:xfrm>
          <a:off x="381000" y="1828800"/>
          <a:ext cx="8229600" cy="4114800"/>
        </p:xfrm>
        <a:graphic>
          <a:graphicData uri="http://schemas.openxmlformats.org/drawingml/2006/table">
            <a:tbl>
              <a:tblPr/>
              <a:tblGrid>
                <a:gridCol w="2057400"/>
                <a:gridCol w="2057400"/>
                <a:gridCol w="2057400"/>
                <a:gridCol w="2057400"/>
              </a:tblGrid>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Toán tử 1 ngôi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Chức năng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Toán tử 2 ngôi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Chức năng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L</a:t>
                      </a:r>
                      <a:r>
                        <a:rPr kumimoji="0" lang="en-US" sz="2800" b="0" i="0" u="none" strike="noStrike" cap="none" normalizeH="0" baseline="0" smtClean="0">
                          <a:ln>
                            <a:noFill/>
                          </a:ln>
                          <a:solidFill>
                            <a:schemeClr val="tx1"/>
                          </a:solidFill>
                          <a:effectLst/>
                          <a:latin typeface="Times New Roman" pitchFamily="18" charset="0"/>
                        </a:rPr>
                        <a:t>ấy đối số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C</a:t>
                      </a:r>
                      <a:r>
                        <a:rPr kumimoji="0" lang="en-US" sz="2800" b="0" i="0" u="none" strike="noStrike" cap="none" normalizeH="0" baseline="0" smtClean="0">
                          <a:ln>
                            <a:noFill/>
                          </a:ln>
                          <a:solidFill>
                            <a:schemeClr val="tx1"/>
                          </a:solidFill>
                          <a:effectLst/>
                          <a:latin typeface="Times New Roman" pitchFamily="18" charset="0"/>
                        </a:rPr>
                        <a:t>ộng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Tăng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Trừ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Giảm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Nhân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Lấy phần dư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Chia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rPr>
                        <a:t>Lấy số mũ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96CB59BF-96FE-445C-9C40-F786473A8498}" type="slidenum">
              <a:rPr lang="en-US" sz="900"/>
              <a:pPr eaLnBrk="1" hangingPunct="1"/>
              <a:t>3</a:t>
            </a:fld>
            <a:r>
              <a:rPr lang="en-US" sz="900"/>
              <a:t> of 22</a:t>
            </a:r>
          </a:p>
        </p:txBody>
      </p:sp>
      <p:sp>
        <p:nvSpPr>
          <p:cNvPr id="112642"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defRPr/>
            </a:pPr>
            <a:r>
              <a:rPr lang="en-US" smtClean="0"/>
              <a:t>Biến</a:t>
            </a:r>
          </a:p>
        </p:txBody>
      </p:sp>
      <p:sp>
        <p:nvSpPr>
          <p:cNvPr id="5124" name="AutoShape 7"/>
          <p:cNvSpPr>
            <a:spLocks noChangeArrowheads="1"/>
          </p:cNvSpPr>
          <p:nvPr/>
        </p:nvSpPr>
        <p:spPr bwMode="auto">
          <a:xfrm>
            <a:off x="1828800" y="1828800"/>
            <a:ext cx="3048000" cy="838200"/>
          </a:xfrm>
          <a:prstGeom prst="curvedDownArrow">
            <a:avLst>
              <a:gd name="adj1" fmla="val 72727"/>
              <a:gd name="adj2" fmla="val 145455"/>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Text Box 8"/>
          <p:cNvSpPr txBox="1">
            <a:spLocks noChangeArrowheads="1"/>
          </p:cNvSpPr>
          <p:nvPr/>
        </p:nvSpPr>
        <p:spPr bwMode="auto">
          <a:xfrm>
            <a:off x="685800" y="3581400"/>
            <a:ext cx="1219200"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b="1"/>
              <a:t>Dữ liệu</a:t>
            </a:r>
          </a:p>
        </p:txBody>
      </p:sp>
      <p:sp>
        <p:nvSpPr>
          <p:cNvPr id="5126" name="Text Box 10"/>
          <p:cNvSpPr txBox="1">
            <a:spLocks noChangeArrowheads="1"/>
          </p:cNvSpPr>
          <p:nvPr/>
        </p:nvSpPr>
        <p:spPr bwMode="auto">
          <a:xfrm>
            <a:off x="6484938" y="2268538"/>
            <a:ext cx="96837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b="1"/>
              <a:t>Bộ nhớ</a:t>
            </a:r>
          </a:p>
        </p:txBody>
      </p:sp>
      <p:sp>
        <p:nvSpPr>
          <p:cNvPr id="5127" name="Text Box 12"/>
          <p:cNvSpPr txBox="1">
            <a:spLocks noChangeArrowheads="1"/>
          </p:cNvSpPr>
          <p:nvPr/>
        </p:nvSpPr>
        <p:spPr bwMode="auto">
          <a:xfrm>
            <a:off x="1371600" y="5119688"/>
            <a:ext cx="70866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Mỗi vị trí trong bộ nhớ là duy nhất</a:t>
            </a:r>
          </a:p>
        </p:txBody>
      </p:sp>
      <p:sp>
        <p:nvSpPr>
          <p:cNvPr id="5128" name="Rectangle 13"/>
          <p:cNvSpPr>
            <a:spLocks noChangeArrowheads="1"/>
          </p:cNvSpPr>
          <p:nvPr/>
        </p:nvSpPr>
        <p:spPr bwMode="auto">
          <a:xfrm>
            <a:off x="228600" y="5705475"/>
            <a:ext cx="8763000" cy="466725"/>
          </a:xfrm>
          <a:prstGeom prst="rect">
            <a:avLst/>
          </a:prstGeom>
          <a:solidFill>
            <a:srgbClr val="DAC5F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Biến cho phép cung cấp một tên có ý nghĩa cho mỗi vị trí nhớ</a:t>
            </a:r>
          </a:p>
        </p:txBody>
      </p:sp>
      <p:graphicFrame>
        <p:nvGraphicFramePr>
          <p:cNvPr id="112699" name="Group 59"/>
          <p:cNvGraphicFramePr>
            <a:graphicFrameLocks noGrp="1"/>
          </p:cNvGraphicFramePr>
          <p:nvPr/>
        </p:nvGraphicFramePr>
        <p:xfrm>
          <a:off x="2590800" y="2709863"/>
          <a:ext cx="4876800" cy="2319338"/>
        </p:xfrm>
        <a:graphic>
          <a:graphicData uri="http://schemas.openxmlformats.org/drawingml/2006/table">
            <a:tbl>
              <a:tblPr/>
              <a:tblGrid>
                <a:gridCol w="1219200"/>
                <a:gridCol w="1219200"/>
                <a:gridCol w="1312863"/>
                <a:gridCol w="1125537"/>
              </a:tblGrid>
              <a:tr h="619125">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05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1" name="Rectangle 51"/>
          <p:cNvSpPr>
            <a:spLocks noChangeArrowheads="1"/>
          </p:cNvSpPr>
          <p:nvPr/>
        </p:nvSpPr>
        <p:spPr bwMode="auto">
          <a:xfrm>
            <a:off x="1828800" y="3505200"/>
            <a:ext cx="685800" cy="533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latin typeface="Tahoma" pitchFamily="34" charset="0"/>
              </a:rPr>
              <a:t>15</a:t>
            </a:r>
          </a:p>
        </p:txBody>
      </p:sp>
      <p:sp>
        <p:nvSpPr>
          <p:cNvPr id="5152" name="Text Box 15"/>
          <p:cNvSpPr txBox="1">
            <a:spLocks noChangeArrowheads="1"/>
          </p:cNvSpPr>
          <p:nvPr/>
        </p:nvSpPr>
        <p:spPr bwMode="auto">
          <a:xfrm>
            <a:off x="3810000" y="4203700"/>
            <a:ext cx="1143000" cy="9159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800" b="1"/>
              <a:t>Dữ liệu trong bộ nhớ</a:t>
            </a:r>
          </a:p>
        </p:txBody>
      </p:sp>
      <p:sp>
        <p:nvSpPr>
          <p:cNvPr id="5153" name="Rectangle 52"/>
          <p:cNvSpPr>
            <a:spLocks noChangeArrowheads="1"/>
          </p:cNvSpPr>
          <p:nvPr/>
        </p:nvSpPr>
        <p:spPr bwMode="auto">
          <a:xfrm>
            <a:off x="3833813" y="3505200"/>
            <a:ext cx="1093787" cy="5095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b="1">
                <a:latin typeface="Tahoma" pitchFamily="34" charset="0"/>
              </a:rPr>
              <a:t>15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579C634F-3D60-42F6-A354-C42D6AED2EFB}" type="slidenum">
              <a:rPr lang="en-US" sz="900"/>
              <a:pPr eaLnBrk="1" hangingPunct="1"/>
              <a:t>4</a:t>
            </a:fld>
            <a:r>
              <a:rPr lang="en-US" sz="900"/>
              <a:t> of 22</a:t>
            </a:r>
          </a:p>
        </p:txBody>
      </p:sp>
      <p:sp>
        <p:nvSpPr>
          <p:cNvPr id="113666" name="Rectangle 2"/>
          <p:cNvSpPr>
            <a:spLocks noGrp="1" noChangeArrowheads="1"/>
          </p:cNvSpPr>
          <p:nvPr>
            <p:ph type="title"/>
          </p:nvPr>
        </p:nvSpPr>
        <p:spPr/>
        <p:txBody>
          <a:bodyPr/>
          <a:lstStyle/>
          <a:p>
            <a:pPr eaLnBrk="1" hangingPunct="1">
              <a:defRPr/>
            </a:pPr>
            <a:r>
              <a:rPr lang="en-US" smtClean="0"/>
              <a:t>Ví dụ</a:t>
            </a:r>
          </a:p>
        </p:txBody>
      </p:sp>
      <p:sp>
        <p:nvSpPr>
          <p:cNvPr id="6148" name="Text Box 6"/>
          <p:cNvSpPr txBox="1">
            <a:spLocks noChangeArrowheads="1"/>
          </p:cNvSpPr>
          <p:nvPr/>
        </p:nvSpPr>
        <p:spPr bwMode="auto">
          <a:xfrm>
            <a:off x="457200" y="3733800"/>
            <a:ext cx="8382000" cy="2647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t> A, B và C là các biến trong đoạn mã giả trên</a:t>
            </a:r>
          </a:p>
          <a:p>
            <a:pPr eaLnBrk="1" hangingPunct="1">
              <a:buFontTx/>
              <a:buChar char="•"/>
            </a:pPr>
            <a:r>
              <a:rPr lang="en-US"/>
              <a:t> Tên biến giúp chúng ta truy cập vào bộ nhớ mà không cần dùng địa chỉ của chúng</a:t>
            </a:r>
          </a:p>
          <a:p>
            <a:pPr eaLnBrk="1" hangingPunct="1">
              <a:buFontTx/>
              <a:buChar char="•"/>
            </a:pPr>
            <a:r>
              <a:rPr lang="en-US"/>
              <a:t> Hệ điều hành đảm nhiệm việc cấp bộ nhớ còn trống cho những biến này</a:t>
            </a:r>
          </a:p>
          <a:p>
            <a:pPr eaLnBrk="1" hangingPunct="1">
              <a:buFontTx/>
              <a:buChar char="•"/>
            </a:pPr>
            <a:r>
              <a:rPr lang="en-US"/>
              <a:t> Ðể tham chiếu đến một giá trị cụ thể trong bộ nhớ, chúng ta chỉ cần dùng tên của biến</a:t>
            </a:r>
          </a:p>
        </p:txBody>
      </p:sp>
      <p:grpSp>
        <p:nvGrpSpPr>
          <p:cNvPr id="6149" name="Group 20"/>
          <p:cNvGrpSpPr>
            <a:grpSpLocks/>
          </p:cNvGrpSpPr>
          <p:nvPr/>
        </p:nvGrpSpPr>
        <p:grpSpPr bwMode="auto">
          <a:xfrm>
            <a:off x="1828800" y="1524000"/>
            <a:ext cx="5334000" cy="2209800"/>
            <a:chOff x="912" y="1248"/>
            <a:chExt cx="3360" cy="1440"/>
          </a:xfrm>
        </p:grpSpPr>
        <p:sp>
          <p:nvSpPr>
            <p:cNvPr id="6150" name="Rectangle 21"/>
            <p:cNvSpPr>
              <a:spLocks noChangeArrowheads="1"/>
            </p:cNvSpPr>
            <p:nvPr/>
          </p:nvSpPr>
          <p:spPr bwMode="auto">
            <a:xfrm>
              <a:off x="912" y="1248"/>
              <a:ext cx="3360" cy="1440"/>
            </a:xfrm>
            <a:prstGeom prst="rect">
              <a:avLst/>
            </a:prstGeom>
            <a:solidFill>
              <a:srgbClr val="DAC5F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ahoma" pitchFamily="34" charset="0"/>
              </a:endParaRPr>
            </a:p>
          </p:txBody>
        </p:sp>
        <p:sp>
          <p:nvSpPr>
            <p:cNvPr id="6151" name="Text Box 22"/>
            <p:cNvSpPr txBox="1">
              <a:spLocks noChangeArrowheads="1"/>
            </p:cNvSpPr>
            <p:nvPr/>
          </p:nvSpPr>
          <p:spPr bwMode="auto">
            <a:xfrm>
              <a:off x="1159" y="1266"/>
              <a:ext cx="506" cy="2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t>BEGIN</a:t>
              </a:r>
            </a:p>
          </p:txBody>
        </p:sp>
        <p:sp>
          <p:nvSpPr>
            <p:cNvPr id="6152" name="Text Box 23"/>
            <p:cNvSpPr txBox="1">
              <a:spLocks noChangeArrowheads="1"/>
            </p:cNvSpPr>
            <p:nvPr/>
          </p:nvSpPr>
          <p:spPr bwMode="auto">
            <a:xfrm>
              <a:off x="1184" y="1455"/>
              <a:ext cx="1611" cy="2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t>DISPlAY ‘Enter 2  numbers’</a:t>
              </a:r>
            </a:p>
          </p:txBody>
        </p:sp>
        <p:sp>
          <p:nvSpPr>
            <p:cNvPr id="6153" name="Text Box 24"/>
            <p:cNvSpPr txBox="1">
              <a:spLocks noChangeArrowheads="1"/>
            </p:cNvSpPr>
            <p:nvPr/>
          </p:nvSpPr>
          <p:spPr bwMode="auto">
            <a:xfrm>
              <a:off x="1143" y="1639"/>
              <a:ext cx="1125"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INPUT A, B</a:t>
              </a:r>
            </a:p>
          </p:txBody>
        </p:sp>
        <p:sp>
          <p:nvSpPr>
            <p:cNvPr id="6154" name="Text Box 25"/>
            <p:cNvSpPr txBox="1">
              <a:spLocks noChangeArrowheads="1"/>
            </p:cNvSpPr>
            <p:nvPr/>
          </p:nvSpPr>
          <p:spPr bwMode="auto">
            <a:xfrm>
              <a:off x="1140" y="1883"/>
              <a:ext cx="932"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b="1"/>
                <a:t>C = A + B</a:t>
              </a:r>
            </a:p>
          </p:txBody>
        </p:sp>
        <p:sp>
          <p:nvSpPr>
            <p:cNvPr id="6155" name="Text Box 26"/>
            <p:cNvSpPr txBox="1">
              <a:spLocks noChangeArrowheads="1"/>
            </p:cNvSpPr>
            <p:nvPr/>
          </p:nvSpPr>
          <p:spPr bwMode="auto">
            <a:xfrm>
              <a:off x="1156" y="2136"/>
              <a:ext cx="804" cy="2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t>DISPLAY  C</a:t>
              </a:r>
            </a:p>
          </p:txBody>
        </p:sp>
        <p:sp>
          <p:nvSpPr>
            <p:cNvPr id="6156" name="Text Box 27"/>
            <p:cNvSpPr txBox="1">
              <a:spLocks noChangeArrowheads="1"/>
            </p:cNvSpPr>
            <p:nvPr/>
          </p:nvSpPr>
          <p:spPr bwMode="auto">
            <a:xfrm>
              <a:off x="1165" y="2328"/>
              <a:ext cx="378" cy="2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a:t>END</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DCABD3AD-B8B0-4E9C-A536-CE33B9637925}" type="slidenum">
              <a:rPr lang="en-US" sz="900"/>
              <a:pPr eaLnBrk="1" hangingPunct="1"/>
              <a:t>5</a:t>
            </a:fld>
            <a:r>
              <a:rPr lang="en-US" sz="900"/>
              <a:t> of 22</a:t>
            </a:r>
          </a:p>
        </p:txBody>
      </p:sp>
      <p:sp>
        <p:nvSpPr>
          <p:cNvPr id="165890" name="Rectangle 2"/>
          <p:cNvSpPr>
            <a:spLocks noGrp="1" noChangeArrowheads="1"/>
          </p:cNvSpPr>
          <p:nvPr>
            <p:ph type="title"/>
          </p:nvPr>
        </p:nvSpPr>
        <p:spPr/>
        <p:txBody>
          <a:bodyPr/>
          <a:lstStyle/>
          <a:p>
            <a:pPr eaLnBrk="1" hangingPunct="1">
              <a:defRPr/>
            </a:pPr>
            <a:r>
              <a:rPr lang="en-US" smtClean="0"/>
              <a:t>Khai báo</a:t>
            </a:r>
          </a:p>
        </p:txBody>
      </p:sp>
      <p:sp>
        <p:nvSpPr>
          <p:cNvPr id="7172" name="Text Box 3"/>
          <p:cNvSpPr txBox="1">
            <a:spLocks noChangeArrowheads="1"/>
          </p:cNvSpPr>
          <p:nvPr/>
        </p:nvSpPr>
        <p:spPr bwMode="auto">
          <a:xfrm>
            <a:off x="457200" y="1905000"/>
            <a:ext cx="8382000" cy="35036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b="1"/>
              <a:t> &lt;kiểu dữ liệu&gt;  &lt;tên biến&gt; [=&lt;giá trị 1&gt;]</a:t>
            </a:r>
          </a:p>
          <a:p>
            <a:pPr eaLnBrk="1" hangingPunct="1"/>
            <a:endParaRPr lang="en-US" sz="3200" b="1"/>
          </a:p>
          <a:p>
            <a:pPr eaLnBrk="1" hangingPunct="1">
              <a:buFontTx/>
              <a:buChar char="•"/>
            </a:pPr>
            <a:r>
              <a:rPr lang="en-US" sz="3200" b="1"/>
              <a:t>Ví dụ: </a:t>
            </a:r>
          </a:p>
          <a:p>
            <a:pPr eaLnBrk="1" hangingPunct="1"/>
            <a:r>
              <a:rPr lang="en-US" sz="3200" b="1"/>
              <a:t>	int a = 3;</a:t>
            </a:r>
          </a:p>
          <a:p>
            <a:pPr eaLnBrk="1" hangingPunct="1"/>
            <a:r>
              <a:rPr lang="en-US" sz="3200" b="1"/>
              <a:t>	int b;</a:t>
            </a:r>
          </a:p>
          <a:p>
            <a:pPr eaLnBrk="1" hangingPunct="1"/>
            <a:r>
              <a:rPr lang="en-US" sz="3200" b="1"/>
              <a:t>	int a=3, b=4;</a:t>
            </a:r>
          </a:p>
          <a:p>
            <a:pPr eaLnBrk="1" hangingPunct="1"/>
            <a:r>
              <a:rPr lang="en-US" sz="3200" b="1"/>
              <a:t>	char c = ‘A’;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8F7A4E05-15DF-474E-A853-0DBDBE8DD0AD}" type="slidenum">
              <a:rPr lang="en-US" sz="900"/>
              <a:pPr eaLnBrk="1" hangingPunct="1"/>
              <a:t>6</a:t>
            </a:fld>
            <a:r>
              <a:rPr lang="en-US" sz="900"/>
              <a:t> of 22</a:t>
            </a:r>
          </a:p>
        </p:txBody>
      </p:sp>
      <p:sp>
        <p:nvSpPr>
          <p:cNvPr id="163842" name="Rectangle 2"/>
          <p:cNvSpPr>
            <a:spLocks noGrp="1" noChangeArrowheads="1"/>
          </p:cNvSpPr>
          <p:nvPr>
            <p:ph type="title"/>
          </p:nvPr>
        </p:nvSpPr>
        <p:spPr/>
        <p:txBody>
          <a:bodyPr/>
          <a:lstStyle/>
          <a:p>
            <a:pPr marL="914400" indent="-914400" eaLnBrk="1" hangingPunct="1">
              <a:defRPr/>
            </a:pPr>
            <a:r>
              <a:rPr lang="en-US" smtClean="0"/>
              <a:t>Hằng</a:t>
            </a:r>
          </a:p>
        </p:txBody>
      </p:sp>
      <p:sp>
        <p:nvSpPr>
          <p:cNvPr id="8196" name="Rectangle 3"/>
          <p:cNvSpPr>
            <a:spLocks noGrp="1" noChangeArrowheads="1"/>
          </p:cNvSpPr>
          <p:nvPr>
            <p:ph type="body" idx="1"/>
          </p:nvPr>
        </p:nvSpPr>
        <p:spPr>
          <a:xfrm>
            <a:off x="601663" y="2138363"/>
            <a:ext cx="8313737" cy="3314700"/>
          </a:xfrm>
        </p:spPr>
        <p:txBody>
          <a:bodyPr/>
          <a:lstStyle/>
          <a:p>
            <a:pPr eaLnBrk="1" hangingPunct="1">
              <a:lnSpc>
                <a:spcPct val="90000"/>
              </a:lnSpc>
              <a:spcBef>
                <a:spcPct val="0"/>
              </a:spcBef>
            </a:pPr>
            <a:r>
              <a:rPr lang="en-US" smtClean="0"/>
              <a:t>Một </a:t>
            </a:r>
            <a:r>
              <a:rPr lang="en-US" b="1" smtClean="0"/>
              <a:t>hằng</a:t>
            </a:r>
            <a:r>
              <a:rPr lang="en-US" smtClean="0"/>
              <a:t> (</a:t>
            </a:r>
            <a:r>
              <a:rPr lang="en-US" smtClean="0">
                <a:cs typeface="Times New Roman" pitchFamily="18" charset="0"/>
              </a:rPr>
              <a:t>constant</a:t>
            </a:r>
            <a:r>
              <a:rPr lang="en-US" smtClean="0"/>
              <a:t>) là một giá trị không bao giờ thay đổi trong thời gian tồn tại của nó.</a:t>
            </a:r>
          </a:p>
          <a:p>
            <a:pPr eaLnBrk="1" hangingPunct="1">
              <a:lnSpc>
                <a:spcPct val="90000"/>
              </a:lnSpc>
              <a:spcBef>
                <a:spcPct val="0"/>
              </a:spcBef>
              <a:buFont typeface="Wingdings" pitchFamily="2" charset="2"/>
              <a:buNone/>
            </a:pPr>
            <a:endParaRPr lang="en-US" smtClean="0"/>
          </a:p>
          <a:p>
            <a:pPr eaLnBrk="1" hangingPunct="1">
              <a:lnSpc>
                <a:spcPct val="90000"/>
              </a:lnSpc>
              <a:spcBef>
                <a:spcPct val="0"/>
              </a:spcBef>
            </a:pPr>
            <a:r>
              <a:rPr lang="en-US" smtClean="0"/>
              <a:t>Định nghĩa hằng: sử dụng từ khóa </a:t>
            </a:r>
            <a:r>
              <a:rPr lang="en-US" b="1" smtClean="0"/>
              <a:t>const </a:t>
            </a:r>
          </a:p>
          <a:p>
            <a:pPr eaLnBrk="1" hangingPunct="1">
              <a:lnSpc>
                <a:spcPct val="90000"/>
              </a:lnSpc>
              <a:spcBef>
                <a:spcPct val="0"/>
              </a:spcBef>
              <a:buFont typeface="Wingdings" pitchFamily="2" charset="2"/>
              <a:buNone/>
            </a:pPr>
            <a:endParaRPr lang="en-US" b="1" smtClean="0"/>
          </a:p>
          <a:p>
            <a:pPr eaLnBrk="1" hangingPunct="1">
              <a:lnSpc>
                <a:spcPct val="90000"/>
              </a:lnSpc>
              <a:spcBef>
                <a:spcPct val="0"/>
              </a:spcBef>
              <a:buFont typeface="Wingdings" pitchFamily="2" charset="2"/>
              <a:buNone/>
            </a:pPr>
            <a:r>
              <a:rPr lang="en-US" b="1" smtClean="0"/>
              <a:t>	const &lt;kiểu dữ liệu&gt; &lt;tên hằng&gt; = &lt;giá trị&gt;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7468865F-A781-4ACE-9C40-1C478534B35B}" type="slidenum">
              <a:rPr lang="en-US" sz="900"/>
              <a:pPr eaLnBrk="1" hangingPunct="1"/>
              <a:t>7</a:t>
            </a:fld>
            <a:r>
              <a:rPr lang="en-US" sz="900"/>
              <a:t> of 22</a:t>
            </a:r>
          </a:p>
        </p:txBody>
      </p:sp>
      <p:sp>
        <p:nvSpPr>
          <p:cNvPr id="164866" name="Rectangle 2"/>
          <p:cNvSpPr>
            <a:spLocks noGrp="1" noChangeArrowheads="1"/>
          </p:cNvSpPr>
          <p:nvPr>
            <p:ph type="title"/>
          </p:nvPr>
        </p:nvSpPr>
        <p:spPr/>
        <p:txBody>
          <a:bodyPr/>
          <a:lstStyle/>
          <a:p>
            <a:pPr marL="914400" indent="-914400" eaLnBrk="1" hangingPunct="1">
              <a:defRPr/>
            </a:pPr>
            <a:r>
              <a:rPr lang="en-US" smtClean="0"/>
              <a:t>Hằng</a:t>
            </a:r>
          </a:p>
        </p:txBody>
      </p:sp>
      <p:sp>
        <p:nvSpPr>
          <p:cNvPr id="9220" name="Rectangle 3"/>
          <p:cNvSpPr>
            <a:spLocks noGrp="1" noChangeArrowheads="1"/>
          </p:cNvSpPr>
          <p:nvPr>
            <p:ph type="body" idx="1"/>
          </p:nvPr>
        </p:nvSpPr>
        <p:spPr>
          <a:xfrm>
            <a:off x="601663" y="2138363"/>
            <a:ext cx="7818437" cy="4033837"/>
          </a:xfrm>
        </p:spPr>
        <p:txBody>
          <a:bodyPr/>
          <a:lstStyle/>
          <a:p>
            <a:pPr eaLnBrk="1" hangingPunct="1">
              <a:lnSpc>
                <a:spcPct val="90000"/>
              </a:lnSpc>
              <a:spcBef>
                <a:spcPct val="0"/>
              </a:spcBef>
              <a:buFont typeface="Wingdings" pitchFamily="2" charset="2"/>
              <a:buNone/>
            </a:pPr>
            <a:r>
              <a:rPr lang="en-US" smtClean="0">
                <a:cs typeface="Times New Roman" pitchFamily="18" charset="0"/>
              </a:rPr>
              <a:t>C</a:t>
            </a:r>
            <a:r>
              <a:rPr lang="en-US" smtClean="0"/>
              <a:t>ác ví dụ</a:t>
            </a:r>
            <a:endParaRPr lang="en-US" smtClean="0">
              <a:cs typeface="Times New Roman" pitchFamily="18" charset="0"/>
            </a:endParaRPr>
          </a:p>
          <a:p>
            <a:pPr lvl="1" eaLnBrk="1" hangingPunct="1">
              <a:lnSpc>
                <a:spcPct val="90000"/>
              </a:lnSpc>
              <a:spcBef>
                <a:spcPct val="0"/>
              </a:spcBef>
            </a:pPr>
            <a:r>
              <a:rPr lang="en-US" smtClean="0">
                <a:cs typeface="Times New Roman" pitchFamily="18" charset="0"/>
              </a:rPr>
              <a:t>c</a:t>
            </a:r>
            <a:r>
              <a:rPr lang="en-US" smtClean="0"/>
              <a:t>onst int a= </a:t>
            </a:r>
            <a:r>
              <a:rPr lang="en-US" smtClean="0">
                <a:cs typeface="Times New Roman" pitchFamily="18" charset="0"/>
              </a:rPr>
              <a:t>5; </a:t>
            </a:r>
            <a:r>
              <a:rPr lang="en-US" b="1" smtClean="0">
                <a:cs typeface="Times New Roman" pitchFamily="18" charset="0"/>
              </a:rPr>
              <a:t> </a:t>
            </a:r>
            <a:r>
              <a:rPr lang="en-US" b="1" smtClean="0"/>
              <a:t>hằng số</a:t>
            </a:r>
            <a:r>
              <a:rPr lang="en-US" smtClean="0"/>
              <a:t> </a:t>
            </a:r>
            <a:r>
              <a:rPr lang="en-US" b="1" smtClean="0"/>
              <a:t>nguyên</a:t>
            </a:r>
            <a:endParaRPr lang="en-US" b="1" smtClean="0">
              <a:cs typeface="Times New Roman" pitchFamily="18" charset="0"/>
            </a:endParaRPr>
          </a:p>
          <a:p>
            <a:pPr lvl="1" eaLnBrk="1" hangingPunct="1">
              <a:lnSpc>
                <a:spcPct val="90000"/>
              </a:lnSpc>
              <a:spcBef>
                <a:spcPct val="0"/>
              </a:spcBef>
            </a:pPr>
            <a:r>
              <a:rPr lang="en-US" smtClean="0">
                <a:cs typeface="Times New Roman" pitchFamily="18" charset="0"/>
              </a:rPr>
              <a:t>c</a:t>
            </a:r>
            <a:r>
              <a:rPr lang="en-US" smtClean="0"/>
              <a:t>onst float x = </a:t>
            </a:r>
            <a:r>
              <a:rPr lang="en-US" smtClean="0">
                <a:cs typeface="Times New Roman" pitchFamily="18" charset="0"/>
              </a:rPr>
              <a:t>5.3;	</a:t>
            </a:r>
            <a:r>
              <a:rPr lang="en-US" b="1" smtClean="0">
                <a:cs typeface="Times New Roman" pitchFamily="18" charset="0"/>
              </a:rPr>
              <a:t> </a:t>
            </a:r>
            <a:r>
              <a:rPr lang="en-US" b="1" smtClean="0"/>
              <a:t>hằng số</a:t>
            </a:r>
            <a:r>
              <a:rPr lang="en-US" smtClean="0"/>
              <a:t> </a:t>
            </a:r>
            <a:r>
              <a:rPr lang="en-US" b="1" smtClean="0"/>
              <a:t>thực</a:t>
            </a:r>
            <a:endParaRPr lang="en-US" b="1" smtClean="0">
              <a:cs typeface="Times New Roman" pitchFamily="18" charset="0"/>
            </a:endParaRPr>
          </a:p>
          <a:p>
            <a:pPr lvl="1" eaLnBrk="1" hangingPunct="1">
              <a:lnSpc>
                <a:spcPct val="90000"/>
              </a:lnSpc>
              <a:spcBef>
                <a:spcPct val="0"/>
              </a:spcBef>
            </a:pPr>
            <a:r>
              <a:rPr lang="en-US" smtClean="0"/>
              <a:t>const char c = </a:t>
            </a:r>
            <a:r>
              <a:rPr lang="en-US" smtClean="0">
                <a:cs typeface="Times New Roman" pitchFamily="18" charset="0"/>
              </a:rPr>
              <a:t>‘1’;	</a:t>
            </a:r>
            <a:r>
              <a:rPr lang="en-US" b="1" smtClean="0">
                <a:cs typeface="Times New Roman" pitchFamily="18" charset="0"/>
              </a:rPr>
              <a:t>h</a:t>
            </a:r>
            <a:r>
              <a:rPr lang="en-US" b="1" smtClean="0"/>
              <a:t>ằng ký tự</a:t>
            </a:r>
            <a:endParaRPr lang="en-US" b="1" smtClean="0">
              <a:cs typeface="Times New Roman" pitchFamily="18" charset="0"/>
            </a:endParaRPr>
          </a:p>
          <a:p>
            <a:pPr eaLnBrk="1" hangingPunct="1">
              <a:lnSpc>
                <a:spcPct val="90000"/>
              </a:lnSpc>
              <a:spcBef>
                <a:spcPct val="0"/>
              </a:spcBef>
            </a:pPr>
            <a:r>
              <a:rPr lang="en-US" smtClean="0"/>
              <a:t>Hằng trong hệ 16 được bắt đầu bằng 0x. </a:t>
            </a:r>
          </a:p>
          <a:p>
            <a:pPr eaLnBrk="1" hangingPunct="1">
              <a:lnSpc>
                <a:spcPct val="90000"/>
              </a:lnSpc>
              <a:spcBef>
                <a:spcPct val="0"/>
              </a:spcBef>
              <a:buFont typeface="Wingdings" pitchFamily="2" charset="2"/>
              <a:buNone/>
            </a:pPr>
            <a:r>
              <a:rPr lang="en-US" smtClean="0"/>
              <a:t>     Ví dụ: 0xa5 = 10*16 + 5 =165. </a:t>
            </a:r>
          </a:p>
          <a:p>
            <a:pPr eaLnBrk="1" hangingPunct="1">
              <a:lnSpc>
                <a:spcPct val="90000"/>
              </a:lnSpc>
              <a:spcBef>
                <a:spcPct val="0"/>
              </a:spcBef>
            </a:pPr>
            <a:r>
              <a:rPr lang="en-US" smtClean="0"/>
              <a:t>Hằng trong hệ 8 bắt đầu bằng 0. </a:t>
            </a:r>
          </a:p>
          <a:p>
            <a:pPr eaLnBrk="1" hangingPunct="1">
              <a:lnSpc>
                <a:spcPct val="90000"/>
              </a:lnSpc>
              <a:spcBef>
                <a:spcPct val="0"/>
              </a:spcBef>
              <a:buFont typeface="Wingdings" pitchFamily="2" charset="2"/>
              <a:buNone/>
            </a:pPr>
            <a:r>
              <a:rPr lang="en-US" smtClean="0"/>
              <a:t>    Ví dụ: 0345 = 3*64+4*16+5=229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D6861B6F-DDA9-4DE6-9D05-77608B8F97C6}" type="slidenum">
              <a:rPr lang="en-US" sz="900"/>
              <a:pPr eaLnBrk="1" hangingPunct="1"/>
              <a:t>8</a:t>
            </a:fld>
            <a:r>
              <a:rPr lang="en-US" sz="900"/>
              <a:t> of 22</a:t>
            </a:r>
          </a:p>
        </p:txBody>
      </p:sp>
      <p:sp>
        <p:nvSpPr>
          <p:cNvPr id="10243" name="Rectangle 4"/>
          <p:cNvSpPr>
            <a:spLocks noGrp="1" noChangeArrowheads="1"/>
          </p:cNvSpPr>
          <p:nvPr>
            <p:ph type="body" idx="1"/>
          </p:nvPr>
        </p:nvSpPr>
        <p:spPr>
          <a:xfrm>
            <a:off x="609600" y="1752600"/>
            <a:ext cx="7861300" cy="4533900"/>
          </a:xfrm>
          <a:noFill/>
        </p:spPr>
        <p:txBody>
          <a:bodyPr>
            <a:spAutoFit/>
          </a:bodyPr>
          <a:lstStyle/>
          <a:p>
            <a:pPr algn="just" eaLnBrk="1" hangingPunct="1">
              <a:lnSpc>
                <a:spcPct val="80000"/>
              </a:lnSpc>
            </a:pPr>
            <a:r>
              <a:rPr lang="en-US" sz="2000" smtClean="0"/>
              <a:t>Tên của các biến (variables), các hàm (functions), các nhãn (labels) và các đối tượng khác nhau do người dùng định nghĩa gọi là định danh</a:t>
            </a:r>
            <a:endParaRPr lang="en-US" sz="2000" smtClean="0">
              <a:cs typeface="Times New Roman" pitchFamily="18" charset="0"/>
            </a:endParaRPr>
          </a:p>
          <a:p>
            <a:pPr algn="just" eaLnBrk="1" hangingPunct="1">
              <a:lnSpc>
                <a:spcPct val="80000"/>
              </a:lnSpc>
            </a:pPr>
            <a:r>
              <a:rPr lang="en-US" sz="2000" smtClean="0">
                <a:cs typeface="Times New Roman" pitchFamily="18" charset="0"/>
              </a:rPr>
              <a:t>V</a:t>
            </a:r>
            <a:r>
              <a:rPr lang="en-US" sz="2000" smtClean="0"/>
              <a:t>í dụ về các định danh đúng</a:t>
            </a:r>
            <a:endParaRPr lang="en-US" sz="2000" smtClean="0">
              <a:cs typeface="Times New Roman" pitchFamily="18" charset="0"/>
            </a:endParaRPr>
          </a:p>
          <a:p>
            <a:pPr lvl="1" algn="just" eaLnBrk="1" hangingPunct="1">
              <a:lnSpc>
                <a:spcPct val="80000"/>
              </a:lnSpc>
            </a:pPr>
            <a:r>
              <a:rPr lang="en-US" sz="2100" smtClean="0">
                <a:cs typeface="Times New Roman" pitchFamily="18" charset="0"/>
              </a:rPr>
              <a:t>arena </a:t>
            </a:r>
          </a:p>
          <a:p>
            <a:pPr lvl="1" algn="just" eaLnBrk="1" hangingPunct="1">
              <a:lnSpc>
                <a:spcPct val="80000"/>
              </a:lnSpc>
            </a:pPr>
            <a:r>
              <a:rPr lang="en-US" sz="2100" smtClean="0">
                <a:cs typeface="Times New Roman" pitchFamily="18" charset="0"/>
              </a:rPr>
              <a:t>s_count</a:t>
            </a:r>
          </a:p>
          <a:p>
            <a:pPr lvl="1" algn="just" eaLnBrk="1" hangingPunct="1">
              <a:lnSpc>
                <a:spcPct val="80000"/>
              </a:lnSpc>
            </a:pPr>
            <a:r>
              <a:rPr lang="en-US" sz="2100" smtClean="0">
                <a:cs typeface="Times New Roman" pitchFamily="18" charset="0"/>
              </a:rPr>
              <a:t>marks40</a:t>
            </a:r>
          </a:p>
          <a:p>
            <a:pPr lvl="1" algn="just" eaLnBrk="1" hangingPunct="1">
              <a:lnSpc>
                <a:spcPct val="80000"/>
              </a:lnSpc>
            </a:pPr>
            <a:r>
              <a:rPr lang="en-US" sz="2100" smtClean="0">
                <a:cs typeface="Times New Roman" pitchFamily="18" charset="0"/>
              </a:rPr>
              <a:t>class_one</a:t>
            </a:r>
          </a:p>
          <a:p>
            <a:pPr algn="just" eaLnBrk="1" hangingPunct="1">
              <a:lnSpc>
                <a:spcPct val="80000"/>
              </a:lnSpc>
            </a:pPr>
            <a:r>
              <a:rPr lang="en-US" sz="2000" smtClean="0">
                <a:cs typeface="Times New Roman" pitchFamily="18" charset="0"/>
              </a:rPr>
              <a:t> V</a:t>
            </a:r>
            <a:r>
              <a:rPr lang="en-US" sz="2000" smtClean="0"/>
              <a:t>í dụ về các định danh sai</a:t>
            </a:r>
            <a:endParaRPr lang="en-US" sz="2000" smtClean="0">
              <a:cs typeface="Times New Roman" pitchFamily="18" charset="0"/>
            </a:endParaRPr>
          </a:p>
          <a:p>
            <a:pPr lvl="1" algn="just" eaLnBrk="1" hangingPunct="1">
              <a:lnSpc>
                <a:spcPct val="80000"/>
              </a:lnSpc>
            </a:pPr>
            <a:r>
              <a:rPr lang="en-US" sz="2100" smtClean="0">
                <a:cs typeface="Times New Roman" pitchFamily="18" charset="0"/>
              </a:rPr>
              <a:t>1sttest</a:t>
            </a:r>
          </a:p>
          <a:p>
            <a:pPr lvl="1" algn="just" eaLnBrk="1" hangingPunct="1">
              <a:lnSpc>
                <a:spcPct val="80000"/>
              </a:lnSpc>
            </a:pPr>
            <a:r>
              <a:rPr lang="en-US" sz="2100" smtClean="0">
                <a:cs typeface="Times New Roman" pitchFamily="18" charset="0"/>
              </a:rPr>
              <a:t>oh!god</a:t>
            </a:r>
          </a:p>
          <a:p>
            <a:pPr lvl="1" algn="just" eaLnBrk="1" hangingPunct="1">
              <a:lnSpc>
                <a:spcPct val="80000"/>
              </a:lnSpc>
            </a:pPr>
            <a:r>
              <a:rPr lang="en-US" sz="2100" smtClean="0">
                <a:cs typeface="Times New Roman" pitchFamily="18" charset="0"/>
              </a:rPr>
              <a:t>start... end</a:t>
            </a:r>
          </a:p>
          <a:p>
            <a:pPr algn="just" eaLnBrk="1" hangingPunct="1">
              <a:lnSpc>
                <a:spcPct val="80000"/>
              </a:lnSpc>
            </a:pPr>
            <a:r>
              <a:rPr lang="en-US" sz="2000" smtClean="0"/>
              <a:t>Các định danh có thể có bất cứ chiều dài nào theo quy ước, nhưng số ký tự trong một biến được nhận diện bởi trình biên dịch thì thay đổi theo trình biên dịch</a:t>
            </a:r>
            <a:endParaRPr lang="en-US" sz="2000" smtClean="0">
              <a:cs typeface="Times New Roman" pitchFamily="18" charset="0"/>
            </a:endParaRPr>
          </a:p>
          <a:p>
            <a:pPr algn="just" eaLnBrk="1" hangingPunct="1">
              <a:lnSpc>
                <a:spcPct val="80000"/>
              </a:lnSpc>
            </a:pPr>
            <a:r>
              <a:rPr lang="en-US" sz="2000" smtClean="0"/>
              <a:t>Các định danh trong C có phân biệt chữ hoa và chữ thường </a:t>
            </a:r>
          </a:p>
        </p:txBody>
      </p:sp>
      <p:sp>
        <p:nvSpPr>
          <p:cNvPr id="131074" name="Rectangle 2"/>
          <p:cNvSpPr>
            <a:spLocks noGrp="1" noChangeArrowheads="1"/>
          </p:cNvSpPr>
          <p:nvPr>
            <p:ph type="title"/>
          </p:nvPr>
        </p:nvSpPr>
        <p:spPr/>
        <p:txBody>
          <a:bodyPr/>
          <a:lstStyle/>
          <a:p>
            <a:pPr eaLnBrk="1" hangingPunct="1">
              <a:defRPr/>
            </a:pPr>
            <a:r>
              <a:rPr lang="en-US" smtClean="0"/>
              <a:t>Định danh</a:t>
            </a:r>
          </a:p>
        </p:txBody>
      </p:sp>
      <p:sp>
        <p:nvSpPr>
          <p:cNvPr id="10245" name="Rectangle 6"/>
          <p:cNvSpPr>
            <a:spLocks noChangeArrowheads="1"/>
          </p:cNvSpPr>
          <p:nvPr/>
        </p:nvSpPr>
        <p:spPr bwMode="auto">
          <a:xfrm>
            <a:off x="3124200" y="4495800"/>
            <a:ext cx="3200400" cy="228600"/>
          </a:xfrm>
          <a:prstGeom prst="rect">
            <a:avLst/>
          </a:prstGeom>
          <a:solidFill>
            <a:srgbClr val="EBE0FC"/>
          </a:solidFill>
          <a:ln w="9525">
            <a:solidFill>
              <a:srgbClr val="EBE0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Tahoma" pitchFamily="34" charset="0"/>
              </a:rPr>
              <a:t>Không hợp lệ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900"/>
              <a:t> Lập trình cơ bản C/Chương 2/ </a:t>
            </a:r>
            <a:fld id="{B9B5C171-786B-4491-8657-732C88DD9155}" type="slidenum">
              <a:rPr lang="en-US" sz="900"/>
              <a:pPr eaLnBrk="1" hangingPunct="1"/>
              <a:t>9</a:t>
            </a:fld>
            <a:r>
              <a:rPr lang="en-US" sz="900"/>
              <a:t> of 22</a:t>
            </a:r>
          </a:p>
        </p:txBody>
      </p:sp>
      <p:sp>
        <p:nvSpPr>
          <p:cNvPr id="115714" name="Rectangle 2"/>
          <p:cNvSpPr>
            <a:spLocks noGrp="1" noChangeArrowheads="1"/>
          </p:cNvSpPr>
          <p:nvPr>
            <p:ph type="title"/>
          </p:nvPr>
        </p:nvSpPr>
        <p:spPr>
          <a:xfrm>
            <a:off x="990600" y="533400"/>
            <a:ext cx="7953375" cy="838200"/>
          </a:xfrm>
          <a:solidFill>
            <a:schemeClr val="bg1"/>
          </a:solidFill>
        </p:spPr>
        <p:txBody>
          <a:bodyPr/>
          <a:lstStyle/>
          <a:p>
            <a:pPr eaLnBrk="1" hangingPunct="1">
              <a:defRPr/>
            </a:pPr>
            <a:r>
              <a:rPr lang="en-US" smtClean="0"/>
              <a:t>Các nguyên tắc đặt tên định danh</a:t>
            </a:r>
          </a:p>
        </p:txBody>
      </p:sp>
      <p:sp>
        <p:nvSpPr>
          <p:cNvPr id="11268" name="Rectangle 4"/>
          <p:cNvSpPr>
            <a:spLocks noChangeArrowheads="1"/>
          </p:cNvSpPr>
          <p:nvPr/>
        </p:nvSpPr>
        <p:spPr bwMode="auto">
          <a:xfrm>
            <a:off x="381000" y="1828800"/>
            <a:ext cx="84582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BE0F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3200"/>
              <a:t>Tên biến phải bắt đầu bằng một ký tự alphabet </a:t>
            </a:r>
          </a:p>
        </p:txBody>
      </p:sp>
      <p:sp>
        <p:nvSpPr>
          <p:cNvPr id="115717" name="Rectangle 5"/>
          <p:cNvSpPr>
            <a:spLocks noChangeArrowheads="1"/>
          </p:cNvSpPr>
          <p:nvPr/>
        </p:nvSpPr>
        <p:spPr bwMode="auto">
          <a:xfrm>
            <a:off x="381000" y="3200400"/>
            <a:ext cx="8458200" cy="53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BE0F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3200"/>
              <a:t>Nên tránh đặt tên biến trùng tên các từ khoá </a:t>
            </a:r>
            <a:endParaRPr lang="en-US" sz="3200"/>
          </a:p>
        </p:txBody>
      </p:sp>
      <p:sp>
        <p:nvSpPr>
          <p:cNvPr id="115718" name="Rectangle 6"/>
          <p:cNvSpPr>
            <a:spLocks noChangeArrowheads="1"/>
          </p:cNvSpPr>
          <p:nvPr/>
        </p:nvSpPr>
        <p:spPr bwMode="auto">
          <a:xfrm>
            <a:off x="381000" y="2514600"/>
            <a:ext cx="8458200" cy="53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BE0F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a:t>Theo sau ký tự đầu có thể là các ký tự chữ, số …</a:t>
            </a:r>
          </a:p>
        </p:txBody>
      </p:sp>
      <p:sp>
        <p:nvSpPr>
          <p:cNvPr id="115719" name="Rectangle 7"/>
          <p:cNvSpPr>
            <a:spLocks noChangeArrowheads="1"/>
          </p:cNvSpPr>
          <p:nvPr/>
        </p:nvSpPr>
        <p:spPr bwMode="auto">
          <a:xfrm>
            <a:off x="381000" y="3886200"/>
            <a:ext cx="8458200" cy="53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BE0F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3200"/>
              <a:t>Tên biến nên mô tả được ý nghĩa của nó</a:t>
            </a:r>
          </a:p>
        </p:txBody>
      </p:sp>
      <p:sp>
        <p:nvSpPr>
          <p:cNvPr id="115720" name="Rectangle 8"/>
          <p:cNvSpPr>
            <a:spLocks noChangeArrowheads="1"/>
          </p:cNvSpPr>
          <p:nvPr/>
        </p:nvSpPr>
        <p:spPr bwMode="auto">
          <a:xfrm>
            <a:off x="381000" y="4572000"/>
            <a:ext cx="8458200" cy="530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BE0F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3200"/>
              <a:t>Tránh dùng các ký tự gây lầm lẫn</a:t>
            </a:r>
          </a:p>
        </p:txBody>
      </p:sp>
      <p:sp>
        <p:nvSpPr>
          <p:cNvPr id="115721" name="Rectangle 9"/>
          <p:cNvSpPr>
            <a:spLocks noChangeArrowheads="1"/>
          </p:cNvSpPr>
          <p:nvPr/>
        </p:nvSpPr>
        <p:spPr bwMode="auto">
          <a:xfrm>
            <a:off x="381000" y="5257800"/>
            <a:ext cx="845661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BE0F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a:t>Nên áp dụng các quy ước đặt tên biến chuẩn khi lập trình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8">
                                            <p:txEl>
                                              <p:pRg st="0" end="0"/>
                                            </p:txEl>
                                          </p:spTgt>
                                        </p:tgtEl>
                                        <p:attrNameLst>
                                          <p:attrName>style.visibility</p:attrName>
                                        </p:attrNameLst>
                                      </p:cBhvr>
                                      <p:to>
                                        <p:strVal val="visible"/>
                                      </p:to>
                                    </p:set>
                                    <p:animEffect transition="in" filter="blinds(horizontal)">
                                      <p:cBhvr>
                                        <p:cTn id="7" dur="500"/>
                                        <p:tgtEl>
                                          <p:spTgt spid="1157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7">
                                            <p:txEl>
                                              <p:pRg st="0" end="0"/>
                                            </p:txEl>
                                          </p:spTgt>
                                        </p:tgtEl>
                                        <p:attrNameLst>
                                          <p:attrName>style.visibility</p:attrName>
                                        </p:attrNameLst>
                                      </p:cBhvr>
                                      <p:to>
                                        <p:strVal val="visible"/>
                                      </p:to>
                                    </p:set>
                                    <p:animEffect transition="in" filter="blinds(horizontal)">
                                      <p:cBhvr>
                                        <p:cTn id="12" dur="500"/>
                                        <p:tgtEl>
                                          <p:spTgt spid="115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9">
                                            <p:txEl>
                                              <p:pRg st="0" end="0"/>
                                            </p:txEl>
                                          </p:spTgt>
                                        </p:tgtEl>
                                        <p:attrNameLst>
                                          <p:attrName>style.visibility</p:attrName>
                                        </p:attrNameLst>
                                      </p:cBhvr>
                                      <p:to>
                                        <p:strVal val="visible"/>
                                      </p:to>
                                    </p:set>
                                    <p:animEffect transition="in" filter="blinds(horizontal)">
                                      <p:cBhvr>
                                        <p:cTn id="17" dur="500"/>
                                        <p:tgtEl>
                                          <p:spTgt spid="1157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5720">
                                            <p:txEl>
                                              <p:pRg st="0" end="0"/>
                                            </p:txEl>
                                          </p:spTgt>
                                        </p:tgtEl>
                                        <p:attrNameLst>
                                          <p:attrName>style.visibility</p:attrName>
                                        </p:attrNameLst>
                                      </p:cBhvr>
                                      <p:to>
                                        <p:strVal val="visible"/>
                                      </p:to>
                                    </p:set>
                                    <p:animEffect transition="in" filter="blinds(horizontal)">
                                      <p:cBhvr>
                                        <p:cTn id="22" dur="500"/>
                                        <p:tgtEl>
                                          <p:spTgt spid="1157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5721">
                                            <p:txEl>
                                              <p:pRg st="0" end="0"/>
                                            </p:txEl>
                                          </p:spTgt>
                                        </p:tgtEl>
                                        <p:attrNameLst>
                                          <p:attrName>style.visibility</p:attrName>
                                        </p:attrNameLst>
                                      </p:cBhvr>
                                      <p:to>
                                        <p:strVal val="visible"/>
                                      </p:to>
                                    </p:set>
                                    <p:animEffect transition="in" filter="blinds(horizontal)">
                                      <p:cBhvr>
                                        <p:cTn id="27" dur="500"/>
                                        <p:tgtEl>
                                          <p:spTgt spid="1157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3215</TotalTime>
  <Words>1338</Words>
  <Application>Microsoft Office PowerPoint</Application>
  <PresentationFormat>On-screen Show (4:3)</PresentationFormat>
  <Paragraphs>283</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Blends</vt:lpstr>
      <vt:lpstr>Biến và Kiểu Dữ Liệu</vt:lpstr>
      <vt:lpstr>Mục Tiêu</vt:lpstr>
      <vt:lpstr>Biến</vt:lpstr>
      <vt:lpstr>Ví dụ</vt:lpstr>
      <vt:lpstr>Khai báo</vt:lpstr>
      <vt:lpstr>Hằng</vt:lpstr>
      <vt:lpstr>Hằng</vt:lpstr>
      <vt:lpstr>Định danh</vt:lpstr>
      <vt:lpstr>Các nguyên tắc đặt tên định danh</vt:lpstr>
      <vt:lpstr>Định danh </vt:lpstr>
      <vt:lpstr>Từ khóa </vt:lpstr>
      <vt:lpstr>Từ khóa </vt:lpstr>
      <vt:lpstr>Kiểu dữ liệu</vt:lpstr>
      <vt:lpstr>Kiểu dữ liệu (tt.)</vt:lpstr>
      <vt:lpstr>Kiểu dữ liệu cơ bản</vt:lpstr>
      <vt:lpstr>Kiểu số nguyên (int) </vt:lpstr>
      <vt:lpstr>Kiểu số thực (float)</vt:lpstr>
      <vt:lpstr>Kiểu số thực (double) </vt:lpstr>
      <vt:lpstr>Kiểu ký tự (char )</vt:lpstr>
      <vt:lpstr>Kiểu void </vt:lpstr>
      <vt:lpstr>Những kiểu dữ liệu dẫn xuất</vt:lpstr>
      <vt:lpstr>Các kiểu dữ liệu signed và unsigned</vt:lpstr>
      <vt:lpstr>Những kiểu dữ liệu long (dài)  và short (ngắn) </vt:lpstr>
      <vt:lpstr>Kiểu dữ liệu &amp; phạm vi giá trị</vt:lpstr>
      <vt:lpstr>Kiểu dữ liệu &amp; phạm vi giá trị (tt.)</vt:lpstr>
      <vt:lpstr>Ví dụ về cách khai báo biến</vt:lpstr>
      <vt:lpstr>Các toán tử số học (Arithmetic Operators)</vt:lpstr>
    </vt:vector>
  </TitlesOfParts>
  <Company>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 Concepts</dc:title>
  <dc:creator>radha</dc:creator>
  <cp:lastModifiedBy>Windows User</cp:lastModifiedBy>
  <cp:revision>283</cp:revision>
  <cp:lastPrinted>1601-01-01T00:00:00Z</cp:lastPrinted>
  <dcterms:created xsi:type="dcterms:W3CDTF">2001-02-20T09:46:25Z</dcterms:created>
  <dcterms:modified xsi:type="dcterms:W3CDTF">2017-09-28T06:43:22Z</dcterms:modified>
</cp:coreProperties>
</file>