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4" r:id="rId5"/>
    <p:sldId id="259" r:id="rId6"/>
    <p:sldId id="260" r:id="rId7"/>
    <p:sldId id="271" r:id="rId8"/>
    <p:sldId id="263" r:id="rId9"/>
    <p:sldId id="265" r:id="rId10"/>
    <p:sldId id="294" r:id="rId11"/>
    <p:sldId id="267" r:id="rId12"/>
    <p:sldId id="276" r:id="rId13"/>
    <p:sldId id="292" r:id="rId14"/>
    <p:sldId id="273" r:id="rId15"/>
    <p:sldId id="278" r:id="rId16"/>
    <p:sldId id="275" r:id="rId17"/>
    <p:sldId id="293" r:id="rId18"/>
    <p:sldId id="279" r:id="rId19"/>
    <p:sldId id="280" r:id="rId20"/>
    <p:sldId id="281" r:id="rId21"/>
    <p:sldId id="289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66"/>
    <a:srgbClr val="99FF66"/>
    <a:srgbClr val="0000FF"/>
    <a:srgbClr val="19ACE7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107" autoAdjust="0"/>
  </p:normalViewPr>
  <p:slideViewPr>
    <p:cSldViewPr>
      <p:cViewPr>
        <p:scale>
          <a:sx n="84" d="100"/>
          <a:sy n="84" d="100"/>
        </p:scale>
        <p:origin x="-89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8"/>
    </p:cViewPr>
  </p:sorterViewPr>
  <p:notesViewPr>
    <p:cSldViewPr>
      <p:cViewPr varScale="1">
        <p:scale>
          <a:sx n="45" d="100"/>
          <a:sy n="45" d="100"/>
        </p:scale>
        <p:origin x="-143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54F46F-BE3D-490E-B079-057D8F187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217E05-183D-4F91-A55E-D0C6B5C2E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22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Operators and Expression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F3103A-8886-4CB6-8B72-A25DE1D54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62AC3810-C3AC-4C07-A535-979453BF62E2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37227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81000"/>
            <a:ext cx="21145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912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F1C86088-0DFB-404C-812C-902090BD51EF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63324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5FC4-EED1-4272-8A19-7C6AA0C6D6D2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01443-2C32-4F91-8E98-5EA4B1F62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D1422-37DC-4981-B1B0-8FBED244B788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339BC-6CAF-4BD1-9A00-8C440F2B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4A93-A38E-493B-BB7E-767B2C752CA2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D5A0B-9998-41D3-97E3-02E5C15E3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7EF8C-2B4A-435B-91E4-2897F52646AC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C4A96-FEF4-482F-91B3-9DE918F84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6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67C0-4A47-45C3-AC7E-F8B86019C9FE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DBF95-249F-43D6-9115-5D5D2AF16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2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A0B6-D8CA-428C-8124-1A9D7AE9D990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B3BAC-56CC-4986-97C5-450930480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98791-D227-49DD-9EED-31C638D9A923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B1AD4-22EB-4AB8-AB8E-E120D9B06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F6B6E-D4C1-4594-9784-492141A92075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9D69-231D-4F55-B8F4-D299E5519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B0C496C4-06AB-46D8-B4EC-83073560308B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58262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1835-F151-4655-B0CF-EC8DD4D31E34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AF9C-B635-4A13-8988-AB7FC1BC7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2A30A-10A7-45C0-9347-CE79CF72D89A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BE8EB-E4E3-461B-8EEE-3380EAFFF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7ADC1-2C6F-46E1-968F-C477B22A2C00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96520-5AA2-4CF1-BC11-49E7BA71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26F990E0-1E9B-4EF4-A0BA-EF2CEE6F8C8D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20282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2A696ACA-A029-4AD5-B5E6-EB6E96D14E95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20411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04B8E4B6-AC44-41FD-852B-78585A29ED2E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2214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10ED5993-1E74-431B-BA3E-3126544AAD63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237613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74AC71C9-5478-4306-9ED2-E7B299CE7D6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53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50174A51-4B87-4260-9342-BC261D272A37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11250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5468486B-8ED6-4701-A287-DC590AAB0D91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25349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en-US" sz="2400"/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30288" y="381000"/>
            <a:ext cx="7885112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Lập trình cơ bản C/Chương 3/ </a:t>
            </a:r>
            <a:fld id="{4EB1679F-5691-4A1A-A9D4-FE058A446A9E}" type="slidenum">
              <a:rPr lang="en-US"/>
              <a:pPr>
                <a:defRPr/>
              </a:pPr>
              <a:t>‹#›</a:t>
            </a:fld>
            <a:r>
              <a:rPr lang="en-US"/>
              <a:t> of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22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531072-B10F-47C5-9B65-9E75F0136268}" type="datetimeFigureOut">
              <a:rPr lang="en-US"/>
              <a:pPr>
                <a:defRPr/>
              </a:pPr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95EE8-0A4A-48B8-BB49-86C8F5669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lang="en-US" sz="1400" smtClean="0">
                <a:solidFill>
                  <a:schemeClr val="bg2"/>
                </a:solidFill>
              </a:rPr>
              <a:t>Operators and Expression</a:t>
            </a:r>
          </a:p>
        </p:txBody>
      </p:sp>
      <p:sp>
        <p:nvSpPr>
          <p:cNvPr id="512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fld id="{A2BC7B80-63A6-492A-A187-82117F9C4584}" type="slidenum">
              <a:rPr lang="en-US" sz="1400" smtClean="0">
                <a:solidFill>
                  <a:schemeClr val="bg2"/>
                </a:solidFill>
              </a:rPr>
              <a:pPr/>
              <a:t>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Toán tử và Biểu thức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Chương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15735AB3-0ED1-4A21-A28C-4E97F8758428}" type="slidenum">
              <a:rPr lang="en-US"/>
              <a:pPr>
                <a:defRPr/>
              </a:pPr>
              <a:t>10</a:t>
            </a:fld>
            <a:r>
              <a:rPr lang="en-US"/>
              <a:t> of 25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Toán tử luận lý là những ký hiệu dùng để kết hợp hay phủ định biểu thức chứa các toán tử quan hệ</a:t>
            </a:r>
            <a:endParaRPr 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69988" y="381000"/>
            <a:ext cx="7745412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quan hệ và luận lý (tt.)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8153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Những biểu thức dùng toán tử luận lý trả về </a:t>
            </a:r>
            <a:br>
              <a:rPr lang="en-US" sz="2800" b="1">
                <a:latin typeface="Times New Roman" pitchFamily="18" charset="0"/>
              </a:rPr>
            </a:br>
            <a:r>
              <a:rPr lang="en-US" sz="2800" b="1">
                <a:latin typeface="Times New Roman" pitchFamily="18" charset="0"/>
              </a:rPr>
              <a:t>0 thay cho false và 1 thay cho true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8458200" y="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endParaRPr lang="en-US" sz="1800"/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2057400" y="4800600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Ví dụ:</a:t>
            </a:r>
            <a:r>
              <a:rPr lang="en-US" sz="2800"/>
              <a:t> </a:t>
            </a:r>
            <a:r>
              <a:rPr lang="en-US" sz="2600"/>
              <a:t>if (a&gt;10) &amp;&amp; (a&lt;20)</a:t>
            </a:r>
          </a:p>
        </p:txBody>
      </p:sp>
      <p:graphicFrame>
        <p:nvGraphicFramePr>
          <p:cNvPr id="14426" name="Group 90"/>
          <p:cNvGraphicFramePr>
            <a:graphicFrameLocks noGrp="1"/>
          </p:cNvGraphicFramePr>
          <p:nvPr/>
        </p:nvGraphicFramePr>
        <p:xfrm>
          <a:off x="685800" y="2506663"/>
          <a:ext cx="8001000" cy="2178050"/>
        </p:xfrm>
        <a:graphic>
          <a:graphicData uri="http://schemas.openxmlformats.org/drawingml/2006/table">
            <a:tbl>
              <a:tblPr/>
              <a:tblGrid>
                <a:gridCol w="1333500"/>
                <a:gridCol w="6667500"/>
              </a:tblGrid>
              <a:tr h="3887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  <a:tab pos="914400" algn="l"/>
                          <a:tab pos="25146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  <a:tab pos="914400" algn="l"/>
                          <a:tab pos="25146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r"/>
                          <a:tab pos="25146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Kết quả là True khi cả 2 điều kiện đều đúng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r"/>
                          <a:tab pos="25146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 Kết quả là True khi chỉ một trong hai điều kiện là đúng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r"/>
                          <a:tab pos="25146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Tác động trên các giá trị riêng lẻ, chuyển đổi  True thành False và ngược lại.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8EC76AE3-4512-4666-8587-1682FE73210F}" type="slidenum">
              <a:rPr lang="en-US"/>
              <a:pPr>
                <a:defRPr/>
              </a:pPr>
              <a:t>11</a:t>
            </a:fld>
            <a:r>
              <a:rPr lang="en-US"/>
              <a:t> of 25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luận lý nhị phân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>
                <a:latin typeface="Times New Roman" pitchFamily="18" charset="0"/>
              </a:rPr>
              <a:t>Dữ liệu chỉ được xử lý sau khi đã chuyển đổi giá trị SỐ thành giá trị NHỊ PHÂN</a:t>
            </a:r>
            <a:endParaRPr kumimoji="1" lang="en-US" b="1">
              <a:latin typeface="Times New Roman" pitchFamily="18" charset="0"/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267200" y="2362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1091" name="Group 131"/>
          <p:cNvGraphicFramePr>
            <a:graphicFrameLocks noGrp="1"/>
          </p:cNvGraphicFramePr>
          <p:nvPr/>
        </p:nvGraphicFramePr>
        <p:xfrm>
          <a:off x="457200" y="2514600"/>
          <a:ext cx="8305800" cy="3851275"/>
        </p:xfrm>
        <a:graphic>
          <a:graphicData uri="http://schemas.openxmlformats.org/drawingml/2006/table">
            <a:tbl>
              <a:tblPr/>
              <a:tblGrid>
                <a:gridCol w="2667000"/>
                <a:gridCol w="5638800"/>
              </a:tblGrid>
              <a:tr h="396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Toán 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tử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Mô 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tả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AND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&amp; y)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 vị trí của bit trả về kết quả là 1 nếu bit của hai toán hạng là 1.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| y)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 vị trí của bit trả về kết quả là 1 nếu bit của một trong hai toán hạng là 1.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NOT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~ x)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Ðảo ngược giá trị của toán hạng (1 thành 0 và ngược lại).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XOR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^ y)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 vị trí của bit chỉ trả về kết quả là 1 nếu bit của một trong hai toán hạng là 1 mà không không phải cả hai toán hạng cùng là 1.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C2B277E5-437F-4E05-8ECF-37D3684DF34E}" type="slidenum">
              <a:rPr lang="en-US"/>
              <a:pPr>
                <a:defRPr/>
              </a:pPr>
              <a:t>12</a:t>
            </a:fld>
            <a:r>
              <a:rPr lang="en-US"/>
              <a:t> of 25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066800" y="457200"/>
            <a:ext cx="7315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luận lý nhị phân (tt.)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838200" y="1828800"/>
            <a:ext cx="74676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Ví dụ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>
                <a:latin typeface="Times New Roman" pitchFamily="18" charset="0"/>
              </a:rPr>
              <a:t> 10 &amp; 15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1010 &amp; 1111</a:t>
            </a:r>
            <a:r>
              <a:rPr lang="en-US">
                <a:sym typeface="Wingdings" pitchFamily="2" charset="2"/>
              </a:rPr>
              <a:t>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1010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10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>
                <a:latin typeface="Times New Roman" pitchFamily="18" charset="0"/>
              </a:rPr>
              <a:t> 10 | 15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1010</a:t>
            </a:r>
            <a:r>
              <a:rPr lang="en-US">
                <a:latin typeface="Times New Roman" pitchFamily="18" charset="0"/>
                <a:sym typeface="Wingdings" pitchFamily="2" charset="2"/>
              </a:rPr>
              <a:t> | 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1111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1111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 15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>
                <a:latin typeface="Times New Roman" pitchFamily="18" charset="0"/>
              </a:rPr>
              <a:t> 10 ^ 15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 1010</a:t>
            </a:r>
            <a:r>
              <a:rPr lang="en-US">
                <a:latin typeface="Times New Roman" pitchFamily="18" charset="0"/>
                <a:sym typeface="Wingdings" pitchFamily="2" charset="2"/>
              </a:rPr>
              <a:t> ^ 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1111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0101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 5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>
                <a:latin typeface="Times New Roman" pitchFamily="18" charset="0"/>
              </a:rPr>
              <a:t> ~ </a:t>
            </a:r>
            <a:r>
              <a:rPr lang="en-US" b="1">
                <a:latin typeface="Arial Narrow" pitchFamily="34" charset="0"/>
              </a:rPr>
              <a:t>10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~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1010</a:t>
            </a:r>
            <a:r>
              <a:rPr lang="en-US">
                <a:latin typeface="Times New Roman" pitchFamily="18" charset="0"/>
                <a:sym typeface="Wingdings" pitchFamily="2" charset="2"/>
              </a:rPr>
              <a:t> 1…11110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101</a:t>
            </a:r>
            <a:r>
              <a:rPr lang="en-US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b="1">
                <a:latin typeface="Arial Narrow" pitchFamily="34" charset="0"/>
                <a:sym typeface="Wingdings" pitchFamily="2" charset="2"/>
              </a:rPr>
              <a:t>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46A3A9FB-8805-4995-819B-C23A44DAA7E2}" type="slidenum">
              <a:rPr lang="en-US"/>
              <a:pPr>
                <a:defRPr/>
              </a:pPr>
              <a:t>13</a:t>
            </a:fld>
            <a:r>
              <a:rPr lang="en-US"/>
              <a:t> of 25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9200" y="381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Chuyển đổi kiểu 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33400" y="1309688"/>
            <a:ext cx="807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342900" algn="l"/>
              </a:tabLst>
            </a:pPr>
            <a:r>
              <a:rPr lang="en-US" sz="1800" b="1">
                <a:latin typeface="Times New Roman" pitchFamily="18" charset="0"/>
              </a:rPr>
              <a:t>Qui tắc chuyển đổi kiểu tự động trình bày dưới đây nhằm xác định giá trị biểu thức:</a:t>
            </a:r>
          </a:p>
          <a:p>
            <a:pPr marL="457200" indent="-457200" algn="l">
              <a:buFontTx/>
              <a:buAutoNum type="alphaLcPeriod"/>
              <a:tabLst>
                <a:tab pos="342900" algn="l"/>
              </a:tabLst>
            </a:pPr>
            <a:r>
              <a:rPr lang="en-US" sz="1800">
                <a:latin typeface="Times New Roman" pitchFamily="18" charset="0"/>
              </a:rPr>
              <a:t> char và short được chuyển thành int và float được chuyển thành double.</a:t>
            </a:r>
          </a:p>
          <a:p>
            <a:pPr marL="457200" indent="-457200" algn="l">
              <a:buFontTx/>
              <a:buAutoNum type="alphaLcPeriod"/>
              <a:tabLst>
                <a:tab pos="342900" algn="l"/>
              </a:tabLst>
            </a:pPr>
            <a:r>
              <a:rPr lang="en-US" sz="1800">
                <a:latin typeface="Times New Roman" pitchFamily="18" charset="0"/>
              </a:rPr>
              <a:t> Nếu có một toán hạng là double,  toán hạng còn lại sẽ được chuyển thành double, và kết quả là double.</a:t>
            </a:r>
          </a:p>
          <a:p>
            <a:pPr marL="457200" indent="-457200" algn="l">
              <a:buFontTx/>
              <a:buAutoNum type="alphaLcPeriod"/>
              <a:tabLst>
                <a:tab pos="342900" algn="l"/>
              </a:tabLst>
            </a:pPr>
            <a:r>
              <a:rPr lang="en-US" sz="1800">
                <a:latin typeface="Times New Roman" pitchFamily="18" charset="0"/>
              </a:rPr>
              <a:t> Nếu có một toán hạng là long,  toán hạng còn lại sẽ được chuyển thành long, và kết quả là long. </a:t>
            </a:r>
          </a:p>
          <a:p>
            <a:pPr marL="457200" indent="-457200" algn="l">
              <a:buFontTx/>
              <a:buAutoNum type="alphaLcPeriod"/>
              <a:tabLst>
                <a:tab pos="342900" algn="l"/>
              </a:tabLst>
            </a:pPr>
            <a:r>
              <a:rPr lang="en-US" sz="1800">
                <a:latin typeface="Times New Roman" pitchFamily="18" charset="0"/>
              </a:rPr>
              <a:t> Nếu có một toán hạng là unsigned,  toán hạng  còn lại sẽ được chuyển thành unsigned và kết quả cũng là unsigned.</a:t>
            </a:r>
          </a:p>
          <a:p>
            <a:pPr marL="457200" indent="-457200" algn="l">
              <a:buFontTx/>
              <a:buAutoNum type="alphaLcPeriod"/>
              <a:tabLst>
                <a:tab pos="342900" algn="l"/>
              </a:tabLst>
            </a:pPr>
            <a:r>
              <a:rPr lang="en-US" sz="1800">
                <a:latin typeface="Times New Roman" pitchFamily="18" charset="0"/>
              </a:rPr>
              <a:t> Nếu tất cả toán hạng kiểu int, kết quả là int. </a:t>
            </a:r>
          </a:p>
        </p:txBody>
      </p:sp>
      <p:sp>
        <p:nvSpPr>
          <p:cNvPr id="17413" name="Text Box 21"/>
          <p:cNvSpPr txBox="1">
            <a:spLocks noChangeArrowheads="1"/>
          </p:cNvSpPr>
          <p:nvPr/>
        </p:nvSpPr>
        <p:spPr bwMode="auto">
          <a:xfrm>
            <a:off x="609600" y="46482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/>
              <a:t> </a:t>
            </a:r>
            <a:r>
              <a:rPr lang="en-US" b="1">
                <a:latin typeface="Times New Roman" pitchFamily="18" charset="0"/>
              </a:rPr>
              <a:t>Ví dụ</a:t>
            </a:r>
          </a:p>
        </p:txBody>
      </p:sp>
      <p:pic>
        <p:nvPicPr>
          <p:cNvPr id="174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1FD2A132-DB2E-4B2C-BCA4-A07E5F7A7A92}" type="slidenum">
              <a:rPr lang="en-US"/>
              <a:pPr>
                <a:defRPr/>
              </a:pPr>
              <a:t>14</a:t>
            </a:fld>
            <a:r>
              <a:rPr lang="en-US"/>
              <a:t> of 25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19200" y="3810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Ép kiểu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305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2800">
                <a:latin typeface="Times New Roman" pitchFamily="18" charset="0"/>
              </a:rPr>
              <a:t>Một biểu thức được ép thành một kiểu nhất định bằng cách dùng kỹ thuật ép kiểu (</a:t>
            </a:r>
            <a:r>
              <a:rPr lang="en-US" sz="2800" b="1">
                <a:latin typeface="Times New Roman" pitchFamily="18" charset="0"/>
              </a:rPr>
              <a:t>cast). </a:t>
            </a:r>
          </a:p>
          <a:p>
            <a:pPr algn="l"/>
            <a:r>
              <a:rPr lang="en-US" sz="2800">
                <a:latin typeface="Times New Roman" pitchFamily="18" charset="0"/>
              </a:rPr>
              <a:t>Cú pháp :</a:t>
            </a:r>
          </a:p>
          <a:p>
            <a:r>
              <a:rPr lang="en-US" sz="2800" b="1">
                <a:latin typeface="Times New Roman" pitchFamily="18" charset="0"/>
              </a:rPr>
              <a:t>(kiểu dữ liệu) cast</a:t>
            </a:r>
            <a:endParaRPr lang="en-US" sz="2800" b="1">
              <a:solidFill>
                <a:schemeClr val="hlink"/>
              </a:solidFill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Kiểu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 Bất cứ kiểu dữ liệu hợp lệ trong C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57200" y="3886200"/>
            <a:ext cx="40386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Ví dụ: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 float x,f;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 f = 3.14159;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 x = (int) f; 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Giá trị của x sẽ là 3 (số nguyên)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733800" y="4114800"/>
            <a:ext cx="4724400" cy="13493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lvl="1" algn="l" eaLnBrk="1" hangingPunct="1"/>
            <a:r>
              <a:rPr lang="en-US" sz="2000" b="1">
                <a:latin typeface="Times New Roman" pitchFamily="18" charset="0"/>
              </a:rPr>
              <a:t>Giá trị số nguyên trả về bởi (int) f được chuyển thành số thực khi nó được toán tử GÁN xử lý. Song, giá trị của f  vẫn không đổi.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 flipV="1">
            <a:off x="2133600" y="4876800"/>
            <a:ext cx="1524000" cy="762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01D3C9F2-D2BF-4825-A8DE-5C2BCCBEAA83}" type="slidenum">
              <a:rPr lang="en-US"/>
              <a:pPr>
                <a:defRPr/>
              </a:pPr>
              <a:t>15</a:t>
            </a:fld>
            <a:r>
              <a:rPr lang="en-US"/>
              <a:t> of 25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54113" y="319088"/>
            <a:ext cx="69992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của toán tử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305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7813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>
                <a:latin typeface="Times New Roman" pitchFamily="18" charset="0"/>
              </a:rPr>
              <a:t> Độ ưu tiên tạo nên cấu trúc phân cấp của loại toán tử này so với loại toán tử khác khi tính giá trị một biểu thức số học</a:t>
            </a:r>
          </a:p>
          <a:p>
            <a:pPr algn="l"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>
                <a:latin typeface="Times New Roman" pitchFamily="18" charset="0"/>
              </a:rPr>
              <a:t>Nó đề cập đến thứ tự thực thi các toán tử trong C</a:t>
            </a:r>
          </a:p>
          <a:p>
            <a:pPr algn="l"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>
                <a:latin typeface="Times New Roman" pitchFamily="18" charset="0"/>
              </a:rPr>
              <a:t>Độ ưu tiên của các toán tử này được thay đổi bởi các dấu ngoặc đơn trong biểu thức</a:t>
            </a:r>
          </a:p>
        </p:txBody>
      </p:sp>
      <p:graphicFrame>
        <p:nvGraphicFramePr>
          <p:cNvPr id="27058" name="Group 434"/>
          <p:cNvGraphicFramePr>
            <a:graphicFrameLocks noGrp="1"/>
          </p:cNvGraphicFramePr>
          <p:nvPr/>
        </p:nvGraphicFramePr>
        <p:xfrm>
          <a:off x="609600" y="3581400"/>
          <a:ext cx="8001000" cy="2743200"/>
        </p:xfrm>
        <a:graphic>
          <a:graphicData uri="http://schemas.openxmlformats.org/drawingml/2006/table">
            <a:tbl>
              <a:tblPr/>
              <a:tblGrid>
                <a:gridCol w="1928813"/>
                <a:gridCol w="2663825"/>
                <a:gridCol w="3408362"/>
              </a:tblGrid>
              <a:tr h="419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Loại toán tử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 kết hợp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 ngôi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  ++   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Phải đến trái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 ngôi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Trái đến phải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 ngôi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   /  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Trái đến phải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 ngôi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Trái đến phải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 ngôi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Phải đến trái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923B260E-04D8-485F-9A58-62997E5EB0E3}" type="slidenum">
              <a:rPr lang="en-US"/>
              <a:pPr>
                <a:defRPr/>
              </a:pPr>
              <a:t>16</a:t>
            </a:fld>
            <a:r>
              <a:rPr lang="en-US"/>
              <a:t> of 25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30313" y="381000"/>
            <a:ext cx="7913687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của toán tử (tt.)</a:t>
            </a:r>
          </a:p>
        </p:txBody>
      </p:sp>
      <p:sp>
        <p:nvSpPr>
          <p:cNvPr id="20484" name="WordArt 47"/>
          <p:cNvSpPr>
            <a:spLocks noChangeArrowheads="1" noChangeShapeType="1" noTextEdit="1"/>
          </p:cNvSpPr>
          <p:nvPr/>
        </p:nvSpPr>
        <p:spPr bwMode="auto">
          <a:xfrm>
            <a:off x="1371600" y="1905000"/>
            <a:ext cx="14478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kern="10" spc="-36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D3D3D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"/>
                <a:cs typeface="Arial"/>
              </a:rPr>
              <a:t>Ví dụ</a:t>
            </a:r>
          </a:p>
        </p:txBody>
      </p:sp>
      <p:sp>
        <p:nvSpPr>
          <p:cNvPr id="20485" name="WordArt 48"/>
          <p:cNvSpPr>
            <a:spLocks noChangeArrowheads="1" noChangeShapeType="1" noTextEdit="1"/>
          </p:cNvSpPr>
          <p:nvPr/>
        </p:nvSpPr>
        <p:spPr bwMode="auto">
          <a:xfrm>
            <a:off x="3733800" y="1676400"/>
            <a:ext cx="350520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spc="720">
                <a:gradFill rotWithShape="1">
                  <a:gsLst>
                    <a:gs pos="0">
                      <a:srgbClr val="5D5D5D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-8 * 4 % 2 - 3</a:t>
            </a:r>
          </a:p>
        </p:txBody>
      </p:sp>
      <p:pic>
        <p:nvPicPr>
          <p:cNvPr id="20486" name="Picture 50" descr="Prece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7056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AD3F50F2-ABBD-47C1-AD95-B8B87452A81D}" type="slidenum">
              <a:rPr lang="en-US"/>
              <a:pPr>
                <a:defRPr/>
              </a:pPr>
              <a:t>17</a:t>
            </a:fld>
            <a:r>
              <a:rPr lang="en-US"/>
              <a:t> of 25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8486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của toán tử so sánh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533400" y="160020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b="1">
                <a:latin typeface="Times New Roman" pitchFamily="18" charset="0"/>
              </a:rPr>
              <a:t>Độ ưu tiên của toán tử so sánh (quan hệ) luôn được tính từ trái sang phải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600200" y="3124200"/>
            <a:ext cx="6248400" cy="1752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2941"/>
                  <a:invGamma/>
                </a:schemeClr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FF7C692B-5AAE-4220-A36C-5E7D18A78977}" type="slidenum">
              <a:rPr lang="en-US"/>
              <a:pPr>
                <a:defRPr/>
              </a:pPr>
              <a:t>18</a:t>
            </a:fld>
            <a:r>
              <a:rPr lang="en-US"/>
              <a:t> of 25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của toán tử luận lý</a:t>
            </a:r>
          </a:p>
        </p:txBody>
      </p:sp>
      <p:graphicFrame>
        <p:nvGraphicFramePr>
          <p:cNvPr id="45062" name="Group 6"/>
          <p:cNvGraphicFramePr>
            <a:graphicFrameLocks noGrp="1"/>
          </p:cNvGraphicFramePr>
          <p:nvPr/>
        </p:nvGraphicFramePr>
        <p:xfrm>
          <a:off x="457200" y="1784350"/>
          <a:ext cx="8305800" cy="2341563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585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Thứ tự ưu tiên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Toán tử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</a:tr>
              <a:tr h="585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9" name="Rectangle 68"/>
          <p:cNvSpPr>
            <a:spLocks noChangeArrowheads="1"/>
          </p:cNvSpPr>
          <p:nvPr/>
        </p:nvSpPr>
        <p:spPr bwMode="auto">
          <a:xfrm>
            <a:off x="533400" y="4265613"/>
            <a:ext cx="8077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sz="3600" b="1">
                <a:latin typeface="Times New Roman" pitchFamily="18" charset="0"/>
              </a:rPr>
              <a:t>Khi có nhiều toán tử luận lý trong một điều kiện, ta áp dụng quy tắc tính từ phải sang trái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ACB9DD20-BA6B-4AA9-92A9-321C555636E1}" type="slidenum">
              <a:rPr lang="en-US"/>
              <a:pPr>
                <a:defRPr/>
              </a:pPr>
              <a:t>19</a:t>
            </a:fld>
            <a:r>
              <a:rPr lang="en-US"/>
              <a:t> of 25</a:t>
            </a:r>
          </a:p>
        </p:txBody>
      </p:sp>
      <p:sp>
        <p:nvSpPr>
          <p:cNvPr id="23555" name="Rectangle 21"/>
          <p:cNvSpPr>
            <a:spLocks noChangeArrowheads="1"/>
          </p:cNvSpPr>
          <p:nvPr/>
        </p:nvSpPr>
        <p:spPr bwMode="auto">
          <a:xfrm>
            <a:off x="609600" y="1878013"/>
            <a:ext cx="77724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Xét biểu thức sau: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False OR True AND NOT False AND True</a:t>
            </a:r>
          </a:p>
          <a:p>
            <a:pPr marL="457200" indent="-457200" algn="l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Ðiều kiện này được tính như sau: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False OR True AND [NOT False] AND True</a:t>
            </a:r>
          </a:p>
          <a:p>
            <a:pPr marL="457200" indent="-457200" algn="l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NOT có độ ưu tiên cao nhất.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False OR True AND [True AND True]</a:t>
            </a:r>
          </a:p>
          <a:p>
            <a:pPr marL="457200" indent="-457200" algn="l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Ở đây, AND có độ ưu tiên cao nhất, những toán tử có cùng ưu tiên được tính từ phải sang trái.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False OR [True AND True]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 [False OR True]</a:t>
            </a:r>
          </a:p>
          <a:p>
            <a:pPr marL="457200" indent="-457200">
              <a:lnSpc>
                <a:spcPct val="90000"/>
              </a:lnSpc>
              <a:tabLst>
                <a:tab pos="228600" algn="l"/>
              </a:tabLst>
            </a:pP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143000" y="4572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của toán tử luận lý (tt.)</a:t>
            </a:r>
          </a:p>
        </p:txBody>
      </p:sp>
      <p:sp>
        <p:nvSpPr>
          <p:cNvPr id="23557" name="Text Box 1028"/>
          <p:cNvSpPr txBox="1">
            <a:spLocks noChangeArrowheads="1"/>
          </p:cNvSpPr>
          <p:nvPr/>
        </p:nvSpPr>
        <p:spPr bwMode="auto">
          <a:xfrm>
            <a:off x="4038600" y="5867400"/>
            <a:ext cx="1143000" cy="55721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C889F004-C2CE-4613-BA74-9839E2A12B99}" type="slidenum">
              <a:rPr lang="en-US"/>
              <a:pPr>
                <a:defRPr/>
              </a:pPr>
              <a:t>2</a:t>
            </a:fld>
            <a:r>
              <a:rPr lang="en-US"/>
              <a:t> 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19200" y="395288"/>
            <a:ext cx="74676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Mục Tiêu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1724025"/>
            <a:ext cx="88392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lvl="1" algn="l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Hiểu được toán tử gán  </a:t>
            </a:r>
          </a:p>
          <a:p>
            <a:pPr lvl="1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Hiểu được biểu thức số học</a:t>
            </a:r>
          </a:p>
          <a:p>
            <a:pPr lvl="1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Nắm được toán tử quan hệ và luận lý (Relational and Logical Operators)</a:t>
            </a:r>
          </a:p>
          <a:p>
            <a:pPr lvl="1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Nắm được toán tử luận lý nhị phân và biểu thức</a:t>
            </a: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(Bitwise Logical Operators and Expression)</a:t>
            </a:r>
          </a:p>
          <a:p>
            <a:pPr lvl="1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Hiểu được khái niệm ép kiểu (Cast)</a:t>
            </a:r>
            <a:endParaRPr lang="en-US" i="1">
              <a:latin typeface="Times New Roman" pitchFamily="18" charset="0"/>
            </a:endParaRPr>
          </a:p>
          <a:p>
            <a:pPr lvl="1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</a:rPr>
              <a:t> Hiểu được đ</a:t>
            </a:r>
            <a:r>
              <a:rPr lang="en-US"/>
              <a:t>ộ</a:t>
            </a:r>
            <a:r>
              <a:rPr lang="en-US">
                <a:latin typeface="Times New Roman" pitchFamily="18" charset="0"/>
              </a:rPr>
              <a:t> ưu tiên của các toán tử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82534F32-DE7C-4011-883B-36333D4789FD}" type="slidenum">
              <a:rPr lang="en-US"/>
              <a:pPr>
                <a:defRPr/>
              </a:pPr>
              <a:t>20</a:t>
            </a:fld>
            <a:r>
              <a:rPr lang="en-US"/>
              <a:t> of 25</a:t>
            </a:r>
          </a:p>
        </p:txBody>
      </p:sp>
      <p:graphicFrame>
        <p:nvGraphicFramePr>
          <p:cNvPr id="53291" name="Group 43"/>
          <p:cNvGraphicFramePr>
            <a:graphicFrameLocks noGrp="1"/>
          </p:cNvGraphicFramePr>
          <p:nvPr/>
        </p:nvGraphicFramePr>
        <p:xfrm>
          <a:off x="533400" y="3124200"/>
          <a:ext cx="8153400" cy="2276475"/>
        </p:xfrm>
        <a:graphic>
          <a:graphicData uri="http://schemas.openxmlformats.org/drawingml/2006/table">
            <a:tbl>
              <a:tblPr/>
              <a:tblGrid>
                <a:gridCol w="3733800"/>
                <a:gridCol w="4419600"/>
              </a:tblGrid>
              <a:tr h="685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Thứ tự ưu tiên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Kiểu toán tử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</a:tr>
              <a:tr h="530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Số học </a:t>
                      </a: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(Arithmetic)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 sánh </a:t>
                      </a: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(Comparison)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Luận lý </a:t>
                      </a: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(Logical)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33400" y="1849438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b="1">
                <a:latin typeface="Times New Roman" pitchFamily="18" charset="0"/>
              </a:rPr>
              <a:t>Khi một biểu thức có nhiều loại toán tử thì độ ưu tiên</a:t>
            </a:r>
            <a:r>
              <a:rPr lang="en-US" b="1" i="1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giữa chúng phải được thiết lập.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066800" y="304800"/>
            <a:ext cx="7620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giữa các toán tử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0B4586BE-39AA-487B-A8F5-0564D4C134E7}" type="slidenum">
              <a:rPr lang="en-US"/>
              <a:pPr>
                <a:defRPr/>
              </a:pPr>
              <a:t>21</a:t>
            </a:fld>
            <a:r>
              <a:rPr lang="en-US"/>
              <a:t> of 25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giữa các toán tử (tt.)</a:t>
            </a:r>
          </a:p>
        </p:txBody>
      </p:sp>
      <p:sp>
        <p:nvSpPr>
          <p:cNvPr id="25604" name="Rectangle 22"/>
          <p:cNvSpPr>
            <a:spLocks noChangeArrowheads="1"/>
          </p:cNvSpPr>
          <p:nvPr/>
        </p:nvSpPr>
        <p:spPr bwMode="auto">
          <a:xfrm>
            <a:off x="533400" y="1752600"/>
            <a:ext cx="81534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Ví dụ :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2*3+4/2 &gt; 3 AND 3&lt;5 OR 10&lt;9</a:t>
            </a:r>
          </a:p>
          <a:p>
            <a:pPr algn="l"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Việc tính toán như sau :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[2*3+4/2] &gt; 3 AND 3&lt;5 OR 10&lt;9</a:t>
            </a:r>
          </a:p>
          <a:p>
            <a:pPr algn="l"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Toán tử số học sẽ được tính trước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[[2*3]+[4/2]] &gt; 3 AND 3&lt;5 OR 10&lt;9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[6+2] &gt;3 AND 3&lt;5 OR 10&lt;9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[8 &gt;3] AND [3&lt;5] OR [10&lt;9]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2268D163-A252-4177-947E-28B6ACD410AB}" type="slidenum">
              <a:rPr lang="en-US"/>
              <a:pPr>
                <a:defRPr/>
              </a:pPr>
              <a:t>22</a:t>
            </a:fld>
            <a:r>
              <a:rPr lang="en-US"/>
              <a:t> of 25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685800" y="1901825"/>
            <a:ext cx="8001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Kế đến là toán tử so sánh có cùng độ ưu tiên. Ta áp dụng quy tắc tính từ trái sang phải.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True AND True OR False</a:t>
            </a:r>
          </a:p>
          <a:p>
            <a:pPr algn="l">
              <a:tabLst>
                <a:tab pos="228600" algn="l"/>
              </a:tabLst>
            </a:pPr>
            <a:r>
              <a:rPr lang="en-US" sz="2800">
                <a:latin typeface="Times New Roman" pitchFamily="18" charset="0"/>
              </a:rPr>
              <a:t>Cuối cùng là toán tử kiểu luận lý. AND sẽ có độ ưu tiên cao hơn OR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[True AND True] OR False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True OR False</a:t>
            </a:r>
          </a:p>
          <a:p>
            <a:pPr>
              <a:tabLst>
                <a:tab pos="228600" algn="l"/>
              </a:tabLst>
            </a:pPr>
            <a:r>
              <a:rPr lang="en-US" sz="280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143000" y="304800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Độ ưu tiên giữa các toán tử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EEB442D6-A9F9-4CB1-949B-DB53719121C5}" type="slidenum">
              <a:rPr lang="en-US"/>
              <a:pPr>
                <a:defRPr/>
              </a:pPr>
              <a:t>23</a:t>
            </a:fld>
            <a:r>
              <a:rPr lang="en-US"/>
              <a:t> of 25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43000" y="38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Thay đổi độ ưu tiên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09600" y="1670050"/>
            <a:ext cx="81534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4763" indent="51276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</a:rPr>
              <a:t>Dấu ngoặc đơn ( ) có độ ưu tiên cao nhất</a:t>
            </a:r>
          </a:p>
          <a:p>
            <a:pPr marL="4763" indent="51276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</a:rPr>
              <a:t>Độ ưu tiên của các toán tử có thể được thay đổi bởi dấu ngoặc đơn</a:t>
            </a:r>
          </a:p>
          <a:p>
            <a:pPr marL="4763" indent="51276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</a:rPr>
              <a:t>Toán tử có độ ưu tiên thấp hơn nếu đặt trong dấu ngoặc đơn sẽ được thực thi trước</a:t>
            </a:r>
          </a:p>
          <a:p>
            <a:pPr marL="4763" indent="51276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</a:rPr>
              <a:t>Khi các cặp ngoặc đơn lồng nhau </a:t>
            </a:r>
            <a:r>
              <a:rPr lang="en-US" sz="2200" b="1">
                <a:latin typeface="Times New Roman" pitchFamily="18" charset="0"/>
              </a:rPr>
              <a:t>( ( ( ) ) ), </a:t>
            </a:r>
            <a:r>
              <a:rPr lang="en-US" sz="2800">
                <a:latin typeface="Times New Roman" pitchFamily="18" charset="0"/>
              </a:rPr>
              <a:t>cặp ngoặc đơn trong cùng nhất sẽ được thực thi trước</a:t>
            </a:r>
          </a:p>
          <a:p>
            <a:pPr marL="4763" indent="51276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>
                <a:latin typeface="Times New Roman" pitchFamily="18" charset="0"/>
              </a:rPr>
              <a:t>Nếu trong biểu thức có nhiều cặp ngoặc đơn thì việc thực thi sẽ theo thứ tự từ trái sang phải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A920ACB0-E772-4C6D-B838-5C096675BA44}" type="slidenum">
              <a:rPr lang="en-US"/>
              <a:pPr>
                <a:defRPr/>
              </a:pPr>
              <a:t>24</a:t>
            </a:fld>
            <a:r>
              <a:rPr lang="en-US"/>
              <a:t> of 25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19050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2800" b="1">
                <a:latin typeface="Times New Roman" pitchFamily="18" charset="0"/>
              </a:rPr>
              <a:t>Ví dụ :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eaLnBrk="1" hangingPunct="1"/>
            <a:endParaRPr lang="en-US" sz="1900" b="1">
              <a:solidFill>
                <a:schemeClr val="tx2"/>
              </a:solidFill>
            </a:endParaRPr>
          </a:p>
          <a:p>
            <a:pPr eaLnBrk="1" hangingPunct="1"/>
            <a:r>
              <a:rPr lang="en-US" sz="1900" b="1">
                <a:solidFill>
                  <a:schemeClr val="tx2"/>
                </a:solidFill>
              </a:rPr>
              <a:t>5+9*3^2-4 &gt; 10 AND (2+2^4-8/4 &gt; 6 OR (2&lt;6 AND 10&gt;11))</a:t>
            </a:r>
          </a:p>
          <a:p>
            <a:pPr algn="l"/>
            <a:endParaRPr lang="en-US" sz="2800">
              <a:latin typeface="Times New Roman" pitchFamily="18" charset="0"/>
            </a:endParaRPr>
          </a:p>
          <a:p>
            <a:pPr algn="l"/>
            <a:r>
              <a:rPr lang="en-US" sz="2800">
                <a:latin typeface="Times New Roman" pitchFamily="18" charset="0"/>
              </a:rPr>
              <a:t>Cách tính :</a:t>
            </a:r>
          </a:p>
          <a:p>
            <a:r>
              <a:rPr lang="en-US" sz="1900" b="1">
                <a:solidFill>
                  <a:schemeClr val="tx2"/>
                </a:solidFill>
              </a:rPr>
              <a:t>1)  5+9*3^2-4 &gt; 10 AND (2+2^4-8/4 &gt; 6 OR (True AND False))</a:t>
            </a:r>
            <a:endParaRPr lang="en-US" sz="1900" b="1"/>
          </a:p>
          <a:p>
            <a:pPr algn="l"/>
            <a:endParaRPr lang="en-US" sz="2800">
              <a:latin typeface="Times New Roman" pitchFamily="18" charset="0"/>
            </a:endParaRPr>
          </a:p>
          <a:p>
            <a:pPr algn="l"/>
            <a:r>
              <a:rPr lang="en-US" sz="2800">
                <a:latin typeface="Times New Roman" pitchFamily="18" charset="0"/>
              </a:rPr>
              <a:t>Dấu ngoặc đơn bên trong sẽ được tính trước </a:t>
            </a:r>
          </a:p>
          <a:p>
            <a:r>
              <a:rPr lang="en-US" sz="1900" b="1">
                <a:solidFill>
                  <a:schemeClr val="tx2"/>
                </a:solidFill>
              </a:rPr>
              <a:t>2)  5+9*3^2-4 &gt; 10 AND (2+2^4-8/4 &gt; 6 OR False)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6705600" y="5715000"/>
            <a:ext cx="2133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143000" y="38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Thay đổi độ ưu tiên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89CBBB41-2AA3-4002-89BA-745460459BD6}" type="slidenum">
              <a:rPr lang="en-US"/>
              <a:pPr>
                <a:defRPr/>
              </a:pPr>
              <a:t>25</a:t>
            </a:fld>
            <a:r>
              <a:rPr lang="en-US"/>
              <a:t> of 25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533400" y="1828800"/>
            <a:ext cx="83058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3)  5+9*3^2-4 &gt;10 AND (2+16-8/4 &gt; 6 OR False)</a:t>
            </a:r>
          </a:p>
          <a:p>
            <a:pPr marL="457200" indent="-457200" algn="l" eaLnBrk="1" hangingPunct="1">
              <a:lnSpc>
                <a:spcPct val="150000"/>
              </a:lnSpc>
            </a:pPr>
            <a:r>
              <a:rPr lang="en-US" sz="2800">
                <a:latin typeface="Times New Roman" pitchFamily="18" charset="0"/>
              </a:rPr>
              <a:t>Kế đến dấu ngoặc đơn ở ngoài được tính đến</a:t>
            </a:r>
            <a:r>
              <a:rPr lang="en-US" sz="2800"/>
              <a:t> </a:t>
            </a:r>
          </a:p>
          <a:p>
            <a:pPr marL="457200" indent="-457200">
              <a:buFontTx/>
              <a:buAutoNum type="arabicParenR" startAt="4"/>
            </a:pPr>
            <a:r>
              <a:rPr lang="en-US" sz="2000" b="1">
                <a:solidFill>
                  <a:schemeClr val="tx2"/>
                </a:solidFill>
              </a:rPr>
              <a:t>  5+9*3^2-4 &gt; 10 AND (2+16-2 &gt; 6 OR False)</a:t>
            </a:r>
            <a:br>
              <a:rPr lang="en-US" sz="2000" b="1">
                <a:solidFill>
                  <a:schemeClr val="tx2"/>
                </a:solidFill>
              </a:rPr>
            </a:br>
            <a:endParaRPr lang="en-US" sz="2000" b="1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arenR" startAt="5"/>
            </a:pPr>
            <a:r>
              <a:rPr lang="en-US" sz="2000" b="1">
                <a:solidFill>
                  <a:schemeClr val="tx2"/>
                </a:solidFill>
              </a:rPr>
              <a:t>  5+9*3^2-4 &gt; 10 AND (18-2 &gt; 6 OR False)</a:t>
            </a:r>
            <a:br>
              <a:rPr lang="en-US" sz="2000" b="1">
                <a:solidFill>
                  <a:schemeClr val="tx2"/>
                </a:solidFill>
              </a:rPr>
            </a:br>
            <a:endParaRPr lang="en-US" sz="2000" b="1">
              <a:solidFill>
                <a:schemeClr val="tx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tx2"/>
                </a:solidFill>
              </a:rPr>
              <a:t>6)  5+9*3^2-4 &gt; 10 AND (16 &gt; 6 OR False)</a:t>
            </a:r>
          </a:p>
          <a:p>
            <a:pPr marL="457200" indent="-457200"/>
            <a:endParaRPr lang="en-US" sz="2000" b="1">
              <a:solidFill>
                <a:schemeClr val="tx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tx2"/>
                </a:solidFill>
              </a:rPr>
              <a:t>7)  5+9*3^2-4 &gt; 10 AND (True OR False)</a:t>
            </a:r>
          </a:p>
          <a:p>
            <a:pPr marL="457200" indent="-457200"/>
            <a:endParaRPr lang="en-US" sz="2000" b="1">
              <a:solidFill>
                <a:schemeClr val="tx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tx2"/>
                </a:solidFill>
              </a:rPr>
              <a:t>8)  5+9*3^2-4 &gt; 10 AND True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143000" y="38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Thay đổi độ ưu tiên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86F62C24-9E68-473B-AFFA-0598728E58C9}" type="slidenum">
              <a:rPr lang="en-US"/>
              <a:pPr>
                <a:defRPr/>
              </a:pPr>
              <a:t>26</a:t>
            </a:fld>
            <a:r>
              <a:rPr lang="en-US"/>
              <a:t> of 25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685800" y="1828800"/>
            <a:ext cx="76962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eaLnBrk="1" hangingPunct="1">
              <a:buFontTx/>
              <a:buAutoNum type="arabicParenR" startAt="9"/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5+9*9-4&gt;10 AND True</a:t>
            </a:r>
          </a:p>
          <a:p>
            <a:pPr marL="457200" indent="-457200" eaLnBrk="1" hangingPunct="1">
              <a:tabLst>
                <a:tab pos="228600" algn="l"/>
              </a:tabLst>
            </a:pPr>
            <a:endParaRPr lang="en-US" sz="2000" b="1">
              <a:solidFill>
                <a:schemeClr val="tx2"/>
              </a:solidFill>
            </a:endParaRPr>
          </a:p>
          <a:p>
            <a:pPr marL="457200" indent="-457200" algn="l" eaLnBrk="1" hangingPunct="1">
              <a:tabLst>
                <a:tab pos="228600" algn="l"/>
              </a:tabLst>
            </a:pPr>
            <a:r>
              <a:rPr lang="en-US" sz="2800" b="1">
                <a:latin typeface="Times New Roman" pitchFamily="18" charset="0"/>
              </a:rPr>
              <a:t>Biểu thức bên trái được tính trước</a:t>
            </a:r>
            <a:endParaRPr lang="en-US" sz="2000" b="1">
              <a:latin typeface="Times New Roman" pitchFamily="18" charset="0"/>
            </a:endParaRPr>
          </a:p>
          <a:p>
            <a:pPr marL="457200" indent="-457200" eaLnBrk="1" hangingPunct="1">
              <a:buFontTx/>
              <a:buAutoNum type="arabicParenR" startAt="10"/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5+81-4&gt;10 AND True</a:t>
            </a:r>
          </a:p>
          <a:p>
            <a:pPr marL="457200" indent="-457200" eaLnBrk="1" hangingPunct="1">
              <a:tabLst>
                <a:tab pos="228600" algn="l"/>
              </a:tabLst>
            </a:pPr>
            <a:endParaRPr lang="en-US" sz="2000" b="1">
              <a:solidFill>
                <a:schemeClr val="tx2"/>
              </a:solidFill>
            </a:endParaRPr>
          </a:p>
          <a:p>
            <a:pPr marL="457200" indent="-457200" eaLnBrk="1" hangingPunct="1"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11)  86-4&gt;10 AND True</a:t>
            </a:r>
          </a:p>
          <a:p>
            <a:pPr marL="457200" indent="-457200" eaLnBrk="1" hangingPunct="1">
              <a:tabLst>
                <a:tab pos="228600" algn="l"/>
              </a:tabLst>
            </a:pPr>
            <a:endParaRPr lang="en-US" sz="2000" b="1">
              <a:solidFill>
                <a:schemeClr val="tx2"/>
              </a:solidFill>
            </a:endParaRPr>
          </a:p>
          <a:p>
            <a:pPr marL="457200" indent="-457200" eaLnBrk="1" hangingPunct="1"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12)  82&gt;10 AND True</a:t>
            </a:r>
          </a:p>
          <a:p>
            <a:pPr marL="457200" indent="-457200" eaLnBrk="1" hangingPunct="1">
              <a:tabLst>
                <a:tab pos="228600" algn="l"/>
              </a:tabLst>
            </a:pPr>
            <a:endParaRPr lang="en-US" sz="2000" b="1">
              <a:solidFill>
                <a:schemeClr val="tx2"/>
              </a:solidFill>
            </a:endParaRPr>
          </a:p>
          <a:p>
            <a:pPr marL="457200" indent="-457200" eaLnBrk="1" hangingPunct="1"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13) True AND True</a:t>
            </a:r>
          </a:p>
          <a:p>
            <a:pPr marL="457200" indent="-457200" eaLnBrk="1" hangingPunct="1">
              <a:tabLst>
                <a:tab pos="228600" algn="l"/>
              </a:tabLst>
            </a:pPr>
            <a:endParaRPr lang="en-US" sz="2000" b="1">
              <a:solidFill>
                <a:schemeClr val="tx2"/>
              </a:solidFill>
            </a:endParaRPr>
          </a:p>
          <a:p>
            <a:pPr marL="457200" indent="-457200" eaLnBrk="1" hangingPunct="1">
              <a:tabLst>
                <a:tab pos="228600" algn="l"/>
              </a:tabLst>
            </a:pPr>
            <a:r>
              <a:rPr lang="en-US" sz="2000" b="1">
                <a:solidFill>
                  <a:schemeClr val="tx2"/>
                </a:solidFill>
              </a:rPr>
              <a:t>14) True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143000" y="38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Thay đổi độ ưu tiên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48C411DE-02F6-4511-A9C8-2F4285F64E82}" type="slidenum">
              <a:rPr lang="en-US"/>
              <a:pPr>
                <a:defRPr/>
              </a:pPr>
              <a:t>3</a:t>
            </a:fld>
            <a:r>
              <a:rPr lang="en-US"/>
              <a:t> of 25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65225" y="395288"/>
            <a:ext cx="6911975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Biểu thức (Expressions)</a:t>
            </a:r>
          </a:p>
        </p:txBody>
      </p:sp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381000" y="17653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FFFE00"/>
                </a:solidFill>
                <a:latin typeface="Times New Roman" pitchFamily="18" charset="0"/>
              </a:rPr>
              <a:t>       </a:t>
            </a:r>
            <a:r>
              <a:rPr lang="en-US" b="1">
                <a:latin typeface="Times New Roman" pitchFamily="18" charset="0"/>
              </a:rPr>
              <a:t>Sự kết hợp các toán tử và các toán hạng</a:t>
            </a:r>
            <a:endParaRPr lang="en-US" sz="2800" b="1">
              <a:solidFill>
                <a:srgbClr val="F1550F"/>
              </a:solidFill>
            </a:endParaRPr>
          </a:p>
        </p:txBody>
      </p:sp>
      <p:sp>
        <p:nvSpPr>
          <p:cNvPr id="7173" name="Text Box 20"/>
          <p:cNvSpPr txBox="1">
            <a:spLocks noChangeArrowheads="1"/>
          </p:cNvSpPr>
          <p:nvPr/>
        </p:nvSpPr>
        <p:spPr bwMode="auto">
          <a:xfrm>
            <a:off x="5470525" y="2403475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429000" y="4191000"/>
            <a:ext cx="2590800" cy="1814513"/>
            <a:chOff x="2160" y="2640"/>
            <a:chExt cx="1632" cy="1143"/>
          </a:xfrm>
        </p:grpSpPr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 flipV="1">
              <a:off x="2160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2928" y="2640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 flipV="1">
              <a:off x="2928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2256" y="3456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Toán hạng 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86200" y="2514600"/>
            <a:ext cx="1676400" cy="1066800"/>
            <a:chOff x="3886200" y="2514600"/>
            <a:chExt cx="1676400" cy="1066800"/>
          </a:xfrm>
        </p:grpSpPr>
        <p:sp>
          <p:nvSpPr>
            <p:cNvPr id="7177" name="Line 16"/>
            <p:cNvSpPr>
              <a:spLocks noChangeShapeType="1"/>
            </p:cNvSpPr>
            <p:nvPr/>
          </p:nvSpPr>
          <p:spPr bwMode="auto">
            <a:xfrm flipH="1">
              <a:off x="4114800" y="30480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8" name="Line 17"/>
            <p:cNvSpPr>
              <a:spLocks noChangeShapeType="1"/>
            </p:cNvSpPr>
            <p:nvPr/>
          </p:nvSpPr>
          <p:spPr bwMode="auto">
            <a:xfrm>
              <a:off x="4724400" y="30480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9" name="Text Box 21"/>
            <p:cNvSpPr txBox="1">
              <a:spLocks noChangeArrowheads="1"/>
            </p:cNvSpPr>
            <p:nvPr/>
          </p:nvSpPr>
          <p:spPr bwMode="auto">
            <a:xfrm>
              <a:off x="3886200" y="2514600"/>
              <a:ext cx="1676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Toán Tử</a:t>
              </a:r>
            </a:p>
          </p:txBody>
        </p:sp>
      </p:grpSp>
      <p:sp>
        <p:nvSpPr>
          <p:cNvPr id="7176" name="Text Box 24"/>
          <p:cNvSpPr txBox="1">
            <a:spLocks noChangeArrowheads="1"/>
          </p:cNvSpPr>
          <p:nvPr/>
        </p:nvSpPr>
        <p:spPr bwMode="auto">
          <a:xfrm>
            <a:off x="2057400" y="3276600"/>
            <a:ext cx="5257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Ví dụ</a:t>
            </a:r>
            <a:r>
              <a:rPr lang="en-US" sz="1800" b="1"/>
              <a:t>:</a:t>
            </a:r>
            <a:r>
              <a:rPr lang="en-US" sz="6600" b="1">
                <a:solidFill>
                  <a:srgbClr val="F1550F"/>
                </a:solidFill>
                <a:latin typeface="Times New Roman" pitchFamily="18" charset="0"/>
              </a:rPr>
              <a:t>  2 * y + 5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232FA825-68FB-4041-A69B-B910789BE138}" type="slidenum">
              <a:rPr lang="en-US"/>
              <a:pPr>
                <a:defRPr/>
              </a:pPr>
              <a:t>4</a:t>
            </a:fld>
            <a:r>
              <a:rPr lang="en-US"/>
              <a:t> of 25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gán</a:t>
            </a:r>
          </a:p>
        </p:txBody>
      </p:sp>
      <p:sp>
        <p:nvSpPr>
          <p:cNvPr id="8196" name="WordArt 4"/>
          <p:cNvSpPr>
            <a:spLocks noChangeArrowheads="1" noChangeShapeType="1" noTextEdit="1"/>
          </p:cNvSpPr>
          <p:nvPr/>
        </p:nvSpPr>
        <p:spPr bwMode="auto">
          <a:xfrm>
            <a:off x="1023938" y="3086100"/>
            <a:ext cx="70961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spc="720">
                <a:gradFill rotWithShape="1">
                  <a:gsLst>
                    <a:gs pos="0">
                      <a:srgbClr val="4D4D4D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variable_name = expression;</a:t>
            </a:r>
          </a:p>
        </p:txBody>
      </p:sp>
      <p:sp>
        <p:nvSpPr>
          <p:cNvPr id="8197" name="Oval 10"/>
          <p:cNvSpPr>
            <a:spLocks noChangeArrowheads="1"/>
          </p:cNvSpPr>
          <p:nvPr/>
        </p:nvSpPr>
        <p:spPr bwMode="auto">
          <a:xfrm>
            <a:off x="4495800" y="28956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13"/>
          <p:cNvGrpSpPr>
            <a:grpSpLocks/>
          </p:cNvGrpSpPr>
          <p:nvPr/>
        </p:nvGrpSpPr>
        <p:grpSpPr bwMode="auto">
          <a:xfrm>
            <a:off x="1066800" y="3581400"/>
            <a:ext cx="7543800" cy="2438400"/>
            <a:chOff x="672" y="2064"/>
            <a:chExt cx="4752" cy="1536"/>
          </a:xfrm>
        </p:grpSpPr>
        <p:sp>
          <p:nvSpPr>
            <p:cNvPr id="8205" name="Line 5"/>
            <p:cNvSpPr>
              <a:spLocks noChangeShapeType="1"/>
            </p:cNvSpPr>
            <p:nvPr/>
          </p:nvSpPr>
          <p:spPr bwMode="auto">
            <a:xfrm flipH="1">
              <a:off x="1200" y="2160"/>
              <a:ext cx="6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6"/>
            <p:cNvSpPr>
              <a:spLocks noChangeShapeType="1"/>
            </p:cNvSpPr>
            <p:nvPr/>
          </p:nvSpPr>
          <p:spPr bwMode="auto">
            <a:xfrm>
              <a:off x="3840" y="2112"/>
              <a:ext cx="6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Line 7"/>
            <p:cNvSpPr>
              <a:spLocks noChangeShapeType="1"/>
            </p:cNvSpPr>
            <p:nvPr/>
          </p:nvSpPr>
          <p:spPr bwMode="auto">
            <a:xfrm>
              <a:off x="3120" y="206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672" y="2832"/>
              <a:ext cx="94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tx1">
                          <a:alpha val="50000"/>
                        </a:schemeClr>
                      </a:gs>
                      <a:gs pos="100000">
                        <a:srgbClr val="5D5D5D"/>
                      </a:gs>
                    </a:gsLst>
                    <a:lin ang="5400000" scaled="1"/>
                  </a:gra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lvalue</a:t>
              </a:r>
            </a:p>
          </p:txBody>
        </p:sp>
        <p:sp>
          <p:nvSpPr>
            <p:cNvPr id="820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482" y="2832"/>
              <a:ext cx="94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tx1">
                          <a:alpha val="50000"/>
                        </a:schemeClr>
                      </a:gs>
                      <a:gs pos="100000">
                        <a:srgbClr val="757575"/>
                      </a:gs>
                    </a:gsLst>
                    <a:lin ang="5400000" scaled="1"/>
                  </a:gra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rvalue</a:t>
              </a:r>
            </a:p>
          </p:txBody>
        </p:sp>
        <p:sp>
          <p:nvSpPr>
            <p:cNvPr id="821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304" y="2784"/>
              <a:ext cx="1848" cy="8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3D3D3D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Assignment</a:t>
              </a:r>
            </a:p>
            <a:p>
              <a:r>
                <a:rPr 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3D3D3D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operator</a:t>
              </a:r>
            </a:p>
          </p:txBody>
        </p:sp>
      </p:grp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>
                <a:solidFill>
                  <a:srgbClr val="FFFE00"/>
                </a:solidFill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Toán tử gán (=) có thể được dùng với bất kỳ biểu thức C hợp lệ nào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1066800" y="56007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1800" b="1">
                <a:latin typeface="Times New Roman" pitchFamily="18" charset="0"/>
              </a:rPr>
              <a:t>(Giá trị trái)</a:t>
            </a:r>
          </a:p>
        </p:txBody>
      </p:sp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7086600" y="556895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1800" b="1">
                <a:latin typeface="Times New Roman" pitchFamily="18" charset="0"/>
              </a:rPr>
              <a:t>(Giá trị phải)</a:t>
            </a: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4343400" y="6024563"/>
            <a:ext cx="152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1800" b="1">
                <a:latin typeface="Times New Roman" pitchFamily="18" charset="0"/>
              </a:rPr>
              <a:t>(Toán tử gán)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914400" y="38100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r"/>
            <a:r>
              <a:rPr lang="en-US" sz="1800" b="1">
                <a:latin typeface="Times New Roman" pitchFamily="18" charset="0"/>
              </a:rPr>
              <a:t>(Tên biến)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1800" b="1">
                <a:latin typeface="Times New Roman" pitchFamily="18" charset="0"/>
              </a:rPr>
              <a:t>(Biểu thức)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904C6503-3AB4-4D00-8692-C522915F0A06}" type="slidenum">
              <a:rPr lang="en-US"/>
              <a:pPr>
                <a:defRPr/>
              </a:pPr>
              <a:t>5</a:t>
            </a:fld>
            <a:r>
              <a:rPr lang="en-US"/>
              <a:t> of 25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3735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Gán liên tiếp</a:t>
            </a:r>
          </a:p>
        </p:txBody>
      </p:sp>
      <p:sp>
        <p:nvSpPr>
          <p:cNvPr id="9220" name="WordArt 4"/>
          <p:cNvSpPr>
            <a:spLocks noChangeArrowheads="1" noChangeShapeType="1" noTextEdit="1"/>
          </p:cNvSpPr>
          <p:nvPr/>
        </p:nvSpPr>
        <p:spPr bwMode="auto">
          <a:xfrm>
            <a:off x="1066800" y="3009900"/>
            <a:ext cx="571500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spc="720">
                <a:gradFill rotWithShape="1">
                  <a:gsLst>
                    <a:gs pos="0">
                      <a:srgbClr val="4D4D4D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a = b = c = 10;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010400" y="2362200"/>
            <a:ext cx="14716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1000">
                <a:latin typeface="Times New Roman" pitchFamily="18" charset="0"/>
                <a:sym typeface="Wingdings" pitchFamily="2" charset="2"/>
              </a:rPr>
              <a:t></a:t>
            </a:r>
            <a:endParaRPr lang="en-US" sz="11000">
              <a:latin typeface="Times New Roman" pitchFamily="18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09600" y="3810000"/>
            <a:ext cx="8229600" cy="1104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Tuy nhiên, không thể áp dụng quy tắc trên khi khai báo biến </a:t>
            </a:r>
          </a:p>
        </p:txBody>
      </p:sp>
      <p:sp>
        <p:nvSpPr>
          <p:cNvPr id="9223" name="WordArt 8"/>
          <p:cNvSpPr>
            <a:spLocks noChangeArrowheads="1" noChangeShapeType="1" noTextEdit="1"/>
          </p:cNvSpPr>
          <p:nvPr/>
        </p:nvSpPr>
        <p:spPr bwMode="auto">
          <a:xfrm>
            <a:off x="609600" y="5067300"/>
            <a:ext cx="6629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rgbClr val="3D3D3D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int a = int b = int b = int c = 10</a:t>
            </a:r>
          </a:p>
        </p:txBody>
      </p:sp>
      <p:sp>
        <p:nvSpPr>
          <p:cNvPr id="9224" name="WordArt 11"/>
          <p:cNvSpPr>
            <a:spLocks noChangeArrowheads="1" noChangeShapeType="1" noTextEdit="1"/>
          </p:cNvSpPr>
          <p:nvPr/>
        </p:nvSpPr>
        <p:spPr bwMode="auto">
          <a:xfrm>
            <a:off x="7772400" y="5105400"/>
            <a:ext cx="7620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8000" b="1" kern="10" spc="1601"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X</a:t>
            </a: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609600" y="1600200"/>
            <a:ext cx="8229600" cy="1104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Nhiều biến có thể được gán v</a:t>
            </a:r>
            <a:r>
              <a:rPr lang="en-US"/>
              <a:t>ớ</a:t>
            </a:r>
            <a:r>
              <a:rPr lang="en-US">
                <a:latin typeface="Times New Roman" pitchFamily="18" charset="0"/>
              </a:rPr>
              <a:t>i cùng một giá trị trong một câu lệnh đơn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7FC07D26-B4B2-4BCD-B24D-30F4A48A2F07}" type="slidenum">
              <a:rPr lang="en-US"/>
              <a:pPr>
                <a:defRPr/>
              </a:pPr>
              <a:t>6</a:t>
            </a:fld>
            <a:r>
              <a:rPr lang="en-US"/>
              <a:t> of 25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629285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Bốn Kiểu Toán Tử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33400" y="1981200"/>
            <a:ext cx="4038600" cy="1447800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Số học </a:t>
            </a:r>
          </a:p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(Arithmetic)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31813" y="3813175"/>
            <a:ext cx="4040187" cy="14446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Quan hệ </a:t>
            </a:r>
          </a:p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(Relational)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724400" y="1984375"/>
            <a:ext cx="4040188" cy="14446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Luận Lý</a:t>
            </a:r>
          </a:p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(Logical)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724400" y="3810000"/>
            <a:ext cx="4040188" cy="14446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Nhị phân</a:t>
            </a:r>
          </a:p>
          <a:p>
            <a:pPr eaLnBrk="1" hangingPunct="1"/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(Bitwise)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48FD9B52-A8BE-4ED8-AAAD-90A98D3AEF90}" type="slidenum">
              <a:rPr lang="en-US"/>
              <a:pPr>
                <a:defRPr/>
              </a:pPr>
              <a:t>7</a:t>
            </a:fld>
            <a:r>
              <a:rPr lang="en-US"/>
              <a:t> of 25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143000" y="381000"/>
            <a:ext cx="7467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Biểu thức số học</a:t>
            </a:r>
          </a:p>
        </p:txBody>
      </p:sp>
      <p:sp>
        <p:nvSpPr>
          <p:cNvPr id="11268" name="Text Box 13"/>
          <p:cNvSpPr txBox="1">
            <a:spLocks noChangeArrowheads="1"/>
          </p:cNvSpPr>
          <p:nvPr/>
        </p:nvSpPr>
        <p:spPr bwMode="auto">
          <a:xfrm>
            <a:off x="457200" y="1706563"/>
            <a:ext cx="8458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Biểu thức số học có thể được biểu diễn trong C bằng cách sử dụng các toán tử số học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Ví dụ :</a:t>
            </a:r>
          </a:p>
        </p:txBody>
      </p:sp>
      <p:sp>
        <p:nvSpPr>
          <p:cNvPr id="11269" name="Text Box 18"/>
          <p:cNvSpPr txBox="1">
            <a:spLocks noChangeArrowheads="1"/>
          </p:cNvSpPr>
          <p:nvPr/>
        </p:nvSpPr>
        <p:spPr bwMode="auto">
          <a:xfrm>
            <a:off x="1219200" y="5029200"/>
            <a:ext cx="6019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3000" b="1"/>
              <a:t>a * (b + c/d) - 22</a:t>
            </a:r>
          </a:p>
        </p:txBody>
      </p: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1219200" y="3565525"/>
            <a:ext cx="3686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3000" b="1"/>
              <a:t>++i % 7</a:t>
            </a:r>
          </a:p>
        </p:txBody>
      </p:sp>
      <p:sp>
        <p:nvSpPr>
          <p:cNvPr id="11271" name="Text Box 20"/>
          <p:cNvSpPr txBox="1">
            <a:spLocks noChangeArrowheads="1"/>
          </p:cNvSpPr>
          <p:nvPr/>
        </p:nvSpPr>
        <p:spPr bwMode="auto">
          <a:xfrm>
            <a:off x="1219200" y="4251325"/>
            <a:ext cx="7494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3000" b="1"/>
              <a:t>5 + (c = 3 + 8)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5DAE8AFD-2CAA-4430-97C9-0A0B4838CA31}" type="slidenum">
              <a:rPr lang="en-US"/>
              <a:pPr>
                <a:defRPr/>
              </a:pPr>
              <a:t>8</a:t>
            </a:fld>
            <a:r>
              <a:rPr lang="en-US"/>
              <a:t> of 25</a:t>
            </a:r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7451725" y="381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endParaRPr lang="en-US" sz="1800"/>
          </a:p>
        </p:txBody>
      </p:sp>
      <p:sp>
        <p:nvSpPr>
          <p:cNvPr id="12411" name="Text Box 123"/>
          <p:cNvSpPr txBox="1">
            <a:spLocks noChangeArrowheads="1"/>
          </p:cNvSpPr>
          <p:nvPr/>
        </p:nvSpPr>
        <p:spPr bwMode="auto">
          <a:xfrm>
            <a:off x="1143000" y="304800"/>
            <a:ext cx="7467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số học</a:t>
            </a:r>
          </a:p>
        </p:txBody>
      </p:sp>
      <p:pic>
        <p:nvPicPr>
          <p:cNvPr id="12293" name="Picture 12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Lập trình cơ bản C/Chương 3/ </a:t>
            </a:r>
            <a:fld id="{2C7546FF-398F-485F-94B0-9CD51F924864}" type="slidenum">
              <a:rPr lang="en-US"/>
              <a:pPr>
                <a:defRPr/>
              </a:pPr>
              <a:t>9</a:t>
            </a:fld>
            <a:r>
              <a:rPr lang="en-US"/>
              <a:t> of 25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7467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Toán tử quan hệ và luận lý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451725" y="381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endParaRPr lang="en-US" sz="18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3600" b="1">
                <a:latin typeface="Times New Roman" pitchFamily="18" charset="0"/>
              </a:rPr>
              <a:t>Ðược dùng để :</a:t>
            </a:r>
          </a:p>
          <a:p>
            <a:pPr algn="l"/>
            <a:r>
              <a:rPr lang="en-US" sz="2800">
                <a:latin typeface="Times New Roman" pitchFamily="18" charset="0"/>
              </a:rPr>
              <a:t>Kiểm tra mối quan hệ giữa hai biến hay giữa một biến và một hằng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678113" y="2819400"/>
            <a:ext cx="3417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l"/>
            <a:r>
              <a:rPr lang="en-US" sz="3600" b="1">
                <a:latin typeface="Times New Roman" pitchFamily="18" charset="0"/>
              </a:rPr>
              <a:t>Toán tử quan hệ</a:t>
            </a:r>
          </a:p>
        </p:txBody>
      </p:sp>
      <p:graphicFrame>
        <p:nvGraphicFramePr>
          <p:cNvPr id="73734" name="Group 6"/>
          <p:cNvGraphicFramePr>
            <a:graphicFrameLocks noGrp="1"/>
          </p:cNvGraphicFramePr>
          <p:nvPr/>
        </p:nvGraphicFramePr>
        <p:xfrm>
          <a:off x="914400" y="3505200"/>
          <a:ext cx="7543800" cy="2687638"/>
        </p:xfrm>
        <a:graphic>
          <a:graphicData uri="http://schemas.openxmlformats.org/drawingml/2006/table">
            <a:tbl>
              <a:tblPr/>
              <a:tblGrid>
                <a:gridCol w="1751013"/>
                <a:gridCol w="5792787"/>
              </a:tblGrid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Lớn hơn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Lớn hơn hoặc bằng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Nhỏ hơn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Nhỏ hơn hoặc bằng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 bằng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2527</TotalTime>
  <Words>1881</Words>
  <Application>Microsoft Office PowerPoint</Application>
  <PresentationFormat>On-screen Show (4:3)</PresentationFormat>
  <Paragraphs>259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Tahoma</vt:lpstr>
      <vt:lpstr>Times New Roman</vt:lpstr>
      <vt:lpstr>Arial</vt:lpstr>
      <vt:lpstr>Wingdings</vt:lpstr>
      <vt:lpstr>Calibri</vt:lpstr>
      <vt:lpstr>Batang</vt:lpstr>
      <vt:lpstr>굴림</vt:lpstr>
      <vt:lpstr>Arial Narrow</vt:lpstr>
      <vt:lpstr>Blends</vt:lpstr>
      <vt:lpstr>Custom Design</vt:lpstr>
      <vt:lpstr>Toán tử và Biểu thức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HienND</cp:lastModifiedBy>
  <cp:revision>516</cp:revision>
  <dcterms:created xsi:type="dcterms:W3CDTF">2001-05-18T04:09:45Z</dcterms:created>
  <dcterms:modified xsi:type="dcterms:W3CDTF">2013-07-02T17:35:16Z</dcterms:modified>
</cp:coreProperties>
</file>