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handoutMasterIdLst>
    <p:handoutMasterId r:id="rId32"/>
  </p:handoutMasterIdLst>
  <p:sldIdLst>
    <p:sldId id="256" r:id="rId2"/>
    <p:sldId id="292" r:id="rId3"/>
    <p:sldId id="293" r:id="rId4"/>
    <p:sldId id="294" r:id="rId5"/>
    <p:sldId id="295" r:id="rId6"/>
    <p:sldId id="296" r:id="rId7"/>
    <p:sldId id="297" r:id="rId8"/>
    <p:sldId id="298" r:id="rId9"/>
    <p:sldId id="301" r:id="rId10"/>
    <p:sldId id="303" r:id="rId11"/>
    <p:sldId id="302" r:id="rId12"/>
    <p:sldId id="304" r:id="rId13"/>
    <p:sldId id="318" r:id="rId14"/>
    <p:sldId id="305" r:id="rId15"/>
    <p:sldId id="306" r:id="rId16"/>
    <p:sldId id="307" r:id="rId17"/>
    <p:sldId id="308" r:id="rId18"/>
    <p:sldId id="319" r:id="rId19"/>
    <p:sldId id="309" r:id="rId20"/>
    <p:sldId id="310" r:id="rId21"/>
    <p:sldId id="311" r:id="rId22"/>
    <p:sldId id="312" r:id="rId23"/>
    <p:sldId id="313" r:id="rId24"/>
    <p:sldId id="314" r:id="rId25"/>
    <p:sldId id="315" r:id="rId26"/>
    <p:sldId id="316" r:id="rId27"/>
    <p:sldId id="317" r:id="rId28"/>
    <p:sldId id="300" r:id="rId29"/>
    <p:sldId id="299" r:id="rId30"/>
  </p:sldIdLst>
  <p:sldSz cx="9144000" cy="6858000" type="screen4x3"/>
  <p:notesSz cx="6858000" cy="9144000"/>
  <p:defaultTextStyle>
    <a:defPPr>
      <a:defRPr lang="en-US"/>
    </a:defPPr>
    <a:lvl1pPr algn="l" rtl="0" eaLnBrk="0" fontAlgn="base" hangingPunct="0">
      <a:spcBef>
        <a:spcPct val="0"/>
      </a:spcBef>
      <a:spcAft>
        <a:spcPct val="0"/>
      </a:spcAft>
      <a:defRPr sz="5400" kern="1200">
        <a:solidFill>
          <a:schemeClr val="tx1"/>
        </a:solidFill>
        <a:latin typeface="Times New Roman" pitchFamily="18" charset="0"/>
        <a:ea typeface="+mn-ea"/>
        <a:cs typeface="Times New Roman" pitchFamily="18" charset="0"/>
      </a:defRPr>
    </a:lvl1pPr>
    <a:lvl2pPr marL="457200" algn="l" rtl="0" eaLnBrk="0" fontAlgn="base" hangingPunct="0">
      <a:spcBef>
        <a:spcPct val="0"/>
      </a:spcBef>
      <a:spcAft>
        <a:spcPct val="0"/>
      </a:spcAft>
      <a:defRPr sz="5400" kern="1200">
        <a:solidFill>
          <a:schemeClr val="tx1"/>
        </a:solidFill>
        <a:latin typeface="Times New Roman" pitchFamily="18" charset="0"/>
        <a:ea typeface="+mn-ea"/>
        <a:cs typeface="Times New Roman" pitchFamily="18" charset="0"/>
      </a:defRPr>
    </a:lvl2pPr>
    <a:lvl3pPr marL="914400" algn="l" rtl="0" eaLnBrk="0" fontAlgn="base" hangingPunct="0">
      <a:spcBef>
        <a:spcPct val="0"/>
      </a:spcBef>
      <a:spcAft>
        <a:spcPct val="0"/>
      </a:spcAft>
      <a:defRPr sz="5400" kern="1200">
        <a:solidFill>
          <a:schemeClr val="tx1"/>
        </a:solidFill>
        <a:latin typeface="Times New Roman" pitchFamily="18" charset="0"/>
        <a:ea typeface="+mn-ea"/>
        <a:cs typeface="Times New Roman" pitchFamily="18" charset="0"/>
      </a:defRPr>
    </a:lvl3pPr>
    <a:lvl4pPr marL="1371600" algn="l" rtl="0" eaLnBrk="0" fontAlgn="base" hangingPunct="0">
      <a:spcBef>
        <a:spcPct val="0"/>
      </a:spcBef>
      <a:spcAft>
        <a:spcPct val="0"/>
      </a:spcAft>
      <a:defRPr sz="5400" kern="1200">
        <a:solidFill>
          <a:schemeClr val="tx1"/>
        </a:solidFill>
        <a:latin typeface="Times New Roman" pitchFamily="18" charset="0"/>
        <a:ea typeface="+mn-ea"/>
        <a:cs typeface="Times New Roman" pitchFamily="18" charset="0"/>
      </a:defRPr>
    </a:lvl4pPr>
    <a:lvl5pPr marL="1828800" algn="l" rtl="0" eaLnBrk="0" fontAlgn="base" hangingPunct="0">
      <a:spcBef>
        <a:spcPct val="0"/>
      </a:spcBef>
      <a:spcAft>
        <a:spcPct val="0"/>
      </a:spcAft>
      <a:defRPr sz="5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5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5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5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5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22C2C2"/>
    <a:srgbClr val="FF0066"/>
    <a:srgbClr val="99FF66"/>
    <a:srgbClr val="0000FF"/>
    <a:srgbClr val="19ACE7"/>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599" autoAdjust="0"/>
  </p:normalViewPr>
  <p:slideViewPr>
    <p:cSldViewPr>
      <p:cViewPr>
        <p:scale>
          <a:sx n="50" d="100"/>
          <a:sy n="50" d="100"/>
        </p:scale>
        <p:origin x="-1794" y="-43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43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43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435F7D3-EC26-467F-A73E-D43591252408}" type="slidenum">
              <a:rPr lang="en-US"/>
              <a:pPr>
                <a:defRPr/>
              </a:pPr>
              <a:t>‹#›</a:t>
            </a:fld>
            <a:endParaRPr lang="en-US"/>
          </a:p>
        </p:txBody>
      </p:sp>
    </p:spTree>
    <p:extLst>
      <p:ext uri="{BB962C8B-B14F-4D97-AF65-F5344CB8AC3E}">
        <p14:creationId xmlns:p14="http://schemas.microsoft.com/office/powerpoint/2010/main" val="2672331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327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432AF1E-25B5-48DA-9608-33905436C904}" type="slidenum">
              <a:rPr lang="en-US"/>
              <a:pPr>
                <a:defRPr/>
              </a:pPr>
              <a:t>‹#›</a:t>
            </a:fld>
            <a:endParaRPr lang="en-US"/>
          </a:p>
        </p:txBody>
      </p:sp>
    </p:spTree>
    <p:extLst>
      <p:ext uri="{BB962C8B-B14F-4D97-AF65-F5344CB8AC3E}">
        <p14:creationId xmlns:p14="http://schemas.microsoft.com/office/powerpoint/2010/main" val="2515372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40" name="Rectangle 12"/>
          <p:cNvSpPr>
            <a:spLocks noGrp="1" noChangeArrowheads="1"/>
          </p:cNvSpPr>
          <p:nvPr>
            <p:ph type="ctrTitle"/>
          </p:nvPr>
        </p:nvSpPr>
        <p:spPr>
          <a:xfrm>
            <a:off x="1447800" y="1676400"/>
            <a:ext cx="7772400" cy="1462088"/>
          </a:xfrm>
        </p:spPr>
        <p:txBody>
          <a:bodyPr/>
          <a:lstStyle>
            <a:lvl1pPr>
              <a:defRPr sz="5000"/>
            </a:lvl1pPr>
          </a:lstStyle>
          <a:p>
            <a:pPr lvl="0"/>
            <a:r>
              <a:rPr lang="en-US" noProof="0" smtClean="0"/>
              <a:t>Click to edit Master title style</a:t>
            </a:r>
          </a:p>
        </p:txBody>
      </p:sp>
      <p:sp>
        <p:nvSpPr>
          <p:cNvPr id="48141" name="Rectangle 13"/>
          <p:cNvSpPr>
            <a:spLocks noGrp="1" noChangeArrowheads="1"/>
          </p:cNvSpPr>
          <p:nvPr>
            <p:ph type="subTitle" idx="1"/>
          </p:nvPr>
        </p:nvSpPr>
        <p:spPr>
          <a:xfrm>
            <a:off x="1524000" y="3429000"/>
            <a:ext cx="6400800" cy="1752600"/>
          </a:xfrm>
        </p:spPr>
        <p:txBody>
          <a:bodyPr/>
          <a:lstStyle>
            <a:lvl1pPr marL="0" indent="0" algn="ctr">
              <a:buFont typeface="Wingdings" pitchFamily="2" charset="2"/>
              <a:buNone/>
              <a:defRPr sz="4400"/>
            </a:lvl1pPr>
          </a:lstStyle>
          <a:p>
            <a:pPr lvl="0"/>
            <a:r>
              <a:rPr lang="en-US" noProof="0" smtClean="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smtClean="0">
                <a:solidFill>
                  <a:schemeClr val="bg2"/>
                </a:solidFill>
              </a:defRPr>
            </a:lvl1pPr>
          </a:lstStyle>
          <a:p>
            <a:pPr>
              <a:defRPr/>
            </a:pPr>
            <a:r>
              <a:rPr lang="en-US"/>
              <a:t>Input and Output in C</a:t>
            </a:r>
          </a:p>
        </p:txBody>
      </p:sp>
      <p:sp>
        <p:nvSpPr>
          <p:cNvPr id="16" name="Rectangle 16"/>
          <p:cNvSpPr>
            <a:spLocks noGrp="1" noChangeArrowheads="1"/>
          </p:cNvSpPr>
          <p:nvPr>
            <p:ph type="sldNum" sz="quarter" idx="12"/>
          </p:nvPr>
        </p:nvSpPr>
        <p:spPr bwMode="auto">
          <a:xfrm>
            <a:off x="4953000" y="6248400"/>
            <a:ext cx="381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r>
              <a:rPr lang="en-US"/>
              <a:t>Input and Output in C </a:t>
            </a:r>
            <a:fld id="{6A0A9932-74BD-4092-9298-ACAC52CFCD2D}" type="slidenum">
              <a:rPr lang="en-US"/>
              <a:pPr>
                <a:defRPr/>
              </a:pPr>
              <a:t>‹#›</a:t>
            </a:fld>
            <a:r>
              <a:rPr lang="en-US"/>
              <a:t> / of 27</a:t>
            </a:r>
          </a:p>
        </p:txBody>
      </p:sp>
    </p:spTree>
    <p:extLst>
      <p:ext uri="{BB962C8B-B14F-4D97-AF65-F5344CB8AC3E}">
        <p14:creationId xmlns:p14="http://schemas.microsoft.com/office/powerpoint/2010/main" val="6768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72BF78DB-5CDE-4F9F-B123-5F9AEEF2CFCC}" type="slidenum">
              <a:rPr lang="en-US"/>
              <a:pPr>
                <a:defRPr/>
              </a:pPr>
              <a:t>‹#›</a:t>
            </a:fld>
            <a:r>
              <a:rPr lang="en-US"/>
              <a:t> of 27</a:t>
            </a:r>
          </a:p>
        </p:txBody>
      </p:sp>
    </p:spTree>
    <p:extLst>
      <p:ext uri="{BB962C8B-B14F-4D97-AF65-F5344CB8AC3E}">
        <p14:creationId xmlns:p14="http://schemas.microsoft.com/office/powerpoint/2010/main" val="418854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457200"/>
            <a:ext cx="196215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57200"/>
            <a:ext cx="573405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7F49AD8A-2562-42C0-93F4-14208C9DE243}" type="slidenum">
              <a:rPr lang="en-US"/>
              <a:pPr>
                <a:defRPr/>
              </a:pPr>
              <a:t>‹#›</a:t>
            </a:fld>
            <a:r>
              <a:rPr lang="en-US"/>
              <a:t> of 27</a:t>
            </a:r>
          </a:p>
        </p:txBody>
      </p:sp>
    </p:spTree>
    <p:extLst>
      <p:ext uri="{BB962C8B-B14F-4D97-AF65-F5344CB8AC3E}">
        <p14:creationId xmlns:p14="http://schemas.microsoft.com/office/powerpoint/2010/main" val="61089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315200" cy="7000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76400"/>
            <a:ext cx="7848600" cy="3962400"/>
          </a:xfrm>
        </p:spPr>
        <p:txBody>
          <a:bodyPr/>
          <a:lstStyle/>
          <a:p>
            <a:pPr lvl="0"/>
            <a:endParaRPr lang="en-US" noProof="0" smtClean="0"/>
          </a:p>
        </p:txBody>
      </p:sp>
      <p:sp>
        <p:nvSpPr>
          <p:cNvPr id="4"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7B1A6316-1915-45AE-9D6E-1375C300EB98}" type="slidenum">
              <a:rPr lang="en-US"/>
              <a:pPr>
                <a:defRPr/>
              </a:pPr>
              <a:t>‹#›</a:t>
            </a:fld>
            <a:r>
              <a:rPr lang="en-US"/>
              <a:t> of 27</a:t>
            </a:r>
          </a:p>
        </p:txBody>
      </p:sp>
    </p:spTree>
    <p:extLst>
      <p:ext uri="{BB962C8B-B14F-4D97-AF65-F5344CB8AC3E}">
        <p14:creationId xmlns:p14="http://schemas.microsoft.com/office/powerpoint/2010/main" val="25082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4FCBEA3E-5889-4B9A-AB26-9C7BD78741FF}" type="slidenum">
              <a:rPr lang="en-US"/>
              <a:pPr>
                <a:defRPr/>
              </a:pPr>
              <a:t>‹#›</a:t>
            </a:fld>
            <a:r>
              <a:rPr lang="en-US"/>
              <a:t> of 27</a:t>
            </a:r>
          </a:p>
        </p:txBody>
      </p:sp>
    </p:spTree>
    <p:extLst>
      <p:ext uri="{BB962C8B-B14F-4D97-AF65-F5344CB8AC3E}">
        <p14:creationId xmlns:p14="http://schemas.microsoft.com/office/powerpoint/2010/main" val="334437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DE5CD285-1D63-40DA-89BF-9E5DC5C3E95D}" type="slidenum">
              <a:rPr lang="en-US"/>
              <a:pPr>
                <a:defRPr/>
              </a:pPr>
              <a:t>‹#›</a:t>
            </a:fld>
            <a:r>
              <a:rPr lang="en-US"/>
              <a:t> of 27</a:t>
            </a:r>
          </a:p>
        </p:txBody>
      </p:sp>
    </p:spTree>
    <p:extLst>
      <p:ext uri="{BB962C8B-B14F-4D97-AF65-F5344CB8AC3E}">
        <p14:creationId xmlns:p14="http://schemas.microsoft.com/office/powerpoint/2010/main" val="293654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76400"/>
            <a:ext cx="3848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676400"/>
            <a:ext cx="3848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03E0799C-6689-4623-AE50-AC7995516829}" type="slidenum">
              <a:rPr lang="en-US"/>
              <a:pPr>
                <a:defRPr/>
              </a:pPr>
              <a:t>‹#›</a:t>
            </a:fld>
            <a:r>
              <a:rPr lang="en-US"/>
              <a:t> of 27</a:t>
            </a:r>
          </a:p>
        </p:txBody>
      </p:sp>
    </p:spTree>
    <p:extLst>
      <p:ext uri="{BB962C8B-B14F-4D97-AF65-F5344CB8AC3E}">
        <p14:creationId xmlns:p14="http://schemas.microsoft.com/office/powerpoint/2010/main" val="223520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496A0460-B310-4DB6-9E8E-E63775B5B0FB}" type="slidenum">
              <a:rPr lang="en-US"/>
              <a:pPr>
                <a:defRPr/>
              </a:pPr>
              <a:t>‹#›</a:t>
            </a:fld>
            <a:r>
              <a:rPr lang="en-US"/>
              <a:t> of 27</a:t>
            </a:r>
          </a:p>
        </p:txBody>
      </p:sp>
    </p:spTree>
    <p:extLst>
      <p:ext uri="{BB962C8B-B14F-4D97-AF65-F5344CB8AC3E}">
        <p14:creationId xmlns:p14="http://schemas.microsoft.com/office/powerpoint/2010/main" val="284114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AA3C2AE7-ABF1-4157-9E15-1E3E84B1B291}" type="slidenum">
              <a:rPr lang="en-US"/>
              <a:pPr>
                <a:defRPr/>
              </a:pPr>
              <a:t>‹#›</a:t>
            </a:fld>
            <a:r>
              <a:rPr lang="en-US"/>
              <a:t> of 27</a:t>
            </a:r>
          </a:p>
        </p:txBody>
      </p:sp>
    </p:spTree>
    <p:extLst>
      <p:ext uri="{BB962C8B-B14F-4D97-AF65-F5344CB8AC3E}">
        <p14:creationId xmlns:p14="http://schemas.microsoft.com/office/powerpoint/2010/main" val="184224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7D7E4EE5-45B6-40E3-91E2-426F0157F78B}" type="slidenum">
              <a:rPr lang="en-US"/>
              <a:pPr>
                <a:defRPr/>
              </a:pPr>
              <a:t>‹#›</a:t>
            </a:fld>
            <a:r>
              <a:rPr lang="en-US"/>
              <a:t> of 27</a:t>
            </a:r>
          </a:p>
        </p:txBody>
      </p:sp>
    </p:spTree>
    <p:extLst>
      <p:ext uri="{BB962C8B-B14F-4D97-AF65-F5344CB8AC3E}">
        <p14:creationId xmlns:p14="http://schemas.microsoft.com/office/powerpoint/2010/main" val="55507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C8D17E7D-65A5-44FC-AF27-C08126AAD481}" type="slidenum">
              <a:rPr lang="en-US"/>
              <a:pPr>
                <a:defRPr/>
              </a:pPr>
              <a:t>‹#›</a:t>
            </a:fld>
            <a:r>
              <a:rPr lang="en-US"/>
              <a:t> of 27</a:t>
            </a:r>
          </a:p>
        </p:txBody>
      </p:sp>
    </p:spTree>
    <p:extLst>
      <p:ext uri="{BB962C8B-B14F-4D97-AF65-F5344CB8AC3E}">
        <p14:creationId xmlns:p14="http://schemas.microsoft.com/office/powerpoint/2010/main" val="96037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US"/>
              <a:t>Elementary Programming with C/Session 4/ </a:t>
            </a:r>
            <a:fld id="{890050DD-9A21-4527-9803-89B957AC1367}" type="slidenum">
              <a:rPr lang="en-US"/>
              <a:pPr>
                <a:defRPr/>
              </a:pPr>
              <a:t>‹#›</a:t>
            </a:fld>
            <a:r>
              <a:rPr lang="en-US"/>
              <a:t> of 27</a:t>
            </a:r>
          </a:p>
        </p:txBody>
      </p:sp>
    </p:spTree>
    <p:extLst>
      <p:ext uri="{BB962C8B-B14F-4D97-AF65-F5344CB8AC3E}">
        <p14:creationId xmlns:p14="http://schemas.microsoft.com/office/powerpoint/2010/main" val="322571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5937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1027" name="Rectangle 3"/>
          <p:cNvSpPr>
            <a:spLocks noChangeArrowheads="1"/>
          </p:cNvSpPr>
          <p:nvPr/>
        </p:nvSpPr>
        <p:spPr bwMode="ltGray">
          <a:xfrm>
            <a:off x="800100" y="59372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1028" name="Rectangle 4"/>
          <p:cNvSpPr>
            <a:spLocks noChangeArrowheads="1"/>
          </p:cNvSpPr>
          <p:nvPr/>
        </p:nvSpPr>
        <p:spPr bwMode="ltGray">
          <a:xfrm>
            <a:off x="541338" y="10668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1029" name="Rectangle 5"/>
          <p:cNvSpPr>
            <a:spLocks noChangeArrowheads="1"/>
          </p:cNvSpPr>
          <p:nvPr/>
        </p:nvSpPr>
        <p:spPr bwMode="ltGray">
          <a:xfrm>
            <a:off x="911225" y="10668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1030" name="Rectangle 6"/>
          <p:cNvSpPr>
            <a:spLocks noChangeArrowheads="1"/>
          </p:cNvSpPr>
          <p:nvPr/>
        </p:nvSpPr>
        <p:spPr bwMode="ltGray">
          <a:xfrm>
            <a:off x="127000" y="990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1031" name="Rectangle 7"/>
          <p:cNvSpPr>
            <a:spLocks noChangeArrowheads="1"/>
          </p:cNvSpPr>
          <p:nvPr/>
        </p:nvSpPr>
        <p:spPr bwMode="gray">
          <a:xfrm>
            <a:off x="762000" y="4714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1032" name="Rectangle 8"/>
          <p:cNvSpPr>
            <a:spLocks noChangeArrowheads="1"/>
          </p:cNvSpPr>
          <p:nvPr/>
        </p:nvSpPr>
        <p:spPr bwMode="gray">
          <a:xfrm>
            <a:off x="442913" y="12779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47113" name="Rectangle 9"/>
          <p:cNvSpPr>
            <a:spLocks noGrp="1" noChangeArrowheads="1"/>
          </p:cNvSpPr>
          <p:nvPr>
            <p:ph type="title"/>
          </p:nvPr>
        </p:nvSpPr>
        <p:spPr bwMode="auto">
          <a:xfrm>
            <a:off x="1066800" y="457200"/>
            <a:ext cx="73152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914400" y="1676400"/>
            <a:ext cx="7848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19" name="Rectangle 15"/>
          <p:cNvSpPr>
            <a:spLocks noGrp="1" noChangeArrowheads="1"/>
          </p:cNvSpPr>
          <p:nvPr>
            <p:ph type="ftr" sz="quarter" idx="3"/>
          </p:nvPr>
        </p:nvSpPr>
        <p:spPr bwMode="auto">
          <a:xfrm>
            <a:off x="33528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smtClean="0"/>
            </a:lvl1pPr>
          </a:lstStyle>
          <a:p>
            <a:pPr>
              <a:defRPr/>
            </a:pPr>
            <a:r>
              <a:rPr lang="en-US"/>
              <a:t>Elementary Programming with C/Session 4/ </a:t>
            </a:r>
            <a:fld id="{9BBEF52A-EE61-4926-A64A-FF43A91F562C}" type="slidenum">
              <a:rPr lang="en-US"/>
              <a:pPr>
                <a:defRPr/>
              </a:pPr>
              <a:t>‹#›</a:t>
            </a:fld>
            <a:r>
              <a:rPr lang="en-US"/>
              <a:t> of 27</a:t>
            </a:r>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5pPr>
      <a:lvl6pPr marL="4572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6pPr>
      <a:lvl7pPr marL="9144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7pPr>
      <a:lvl8pPr marL="13716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8pPr>
      <a:lvl9pPr marL="18288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3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6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1400">
                <a:solidFill>
                  <a:schemeClr val="bg2"/>
                </a:solidFill>
              </a:rPr>
              <a:t>Input and Output in C</a:t>
            </a:r>
          </a:p>
        </p:txBody>
      </p:sp>
      <p:sp>
        <p:nvSpPr>
          <p:cNvPr id="3075" name="Rectangle 16"/>
          <p:cNvSpPr>
            <a:spLocks noGrp="1" noChangeArrowheads="1"/>
          </p:cNvSpPr>
          <p:nvPr>
            <p:ph type="sldNum" sz="quarter" idx="12"/>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1400">
                <a:solidFill>
                  <a:schemeClr val="bg2"/>
                </a:solidFill>
              </a:rPr>
              <a:t>Input and Output in C </a:t>
            </a:r>
            <a:fld id="{9789B6D1-55AC-4CD3-9A89-EADA446EAAAC}" type="slidenum">
              <a:rPr lang="en-US" sz="1400">
                <a:solidFill>
                  <a:schemeClr val="bg2"/>
                </a:solidFill>
              </a:rPr>
              <a:pPr/>
              <a:t>1</a:t>
            </a:fld>
            <a:r>
              <a:rPr lang="en-US" sz="1400">
                <a:solidFill>
                  <a:schemeClr val="bg2"/>
                </a:solidFill>
              </a:rPr>
              <a:t> / of 27</a:t>
            </a:r>
          </a:p>
        </p:txBody>
      </p:sp>
      <p:sp>
        <p:nvSpPr>
          <p:cNvPr id="2052" name="Rectangle 4"/>
          <p:cNvSpPr>
            <a:spLocks noGrp="1" noChangeArrowheads="1"/>
          </p:cNvSpPr>
          <p:nvPr>
            <p:ph type="ctrTitle"/>
          </p:nvPr>
        </p:nvSpPr>
        <p:spPr>
          <a:xfrm>
            <a:off x="1066800" y="1981200"/>
            <a:ext cx="7010400" cy="1157288"/>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Nhập và Xuất trong C</a:t>
            </a:r>
          </a:p>
        </p:txBody>
      </p:sp>
      <p:sp>
        <p:nvSpPr>
          <p:cNvPr id="3077" name="Rectangle 5"/>
          <p:cNvSpPr>
            <a:spLocks noGrp="1" noChangeArrowheads="1"/>
          </p:cNvSpPr>
          <p:nvPr>
            <p:ph type="subTitle" idx="1"/>
          </p:nvPr>
        </p:nvSpPr>
        <p:spPr>
          <a:xfrm>
            <a:off x="1524000" y="3657600"/>
            <a:ext cx="6400800" cy="1524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b="1" smtClean="0"/>
              <a:t>Chương 4</a:t>
            </a:r>
            <a:endParaRPr lang="en-US" sz="66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41FE4CBC-318F-4AC0-8519-E7199B4A48A6}" type="slidenum">
              <a:rPr lang="en-US" sz="900"/>
              <a:pPr/>
              <a:t>10</a:t>
            </a:fld>
            <a:r>
              <a:rPr lang="en-US" sz="900"/>
              <a:t> of 27</a:t>
            </a:r>
          </a:p>
        </p:txBody>
      </p:sp>
      <p:sp>
        <p:nvSpPr>
          <p:cNvPr id="82946" name="Rectangle 2"/>
          <p:cNvSpPr>
            <a:spLocks noGrp="1" noChangeArrowheads="1"/>
          </p:cNvSpPr>
          <p:nvPr>
            <p:ph type="title"/>
          </p:nvPr>
        </p:nvSpPr>
        <p:spPr>
          <a:xfrm>
            <a:off x="1135063" y="473075"/>
            <a:ext cx="6180137" cy="669925"/>
          </a:xfrm>
        </p:spPr>
        <p:txBody>
          <a:bodyPr/>
          <a:lstStyle/>
          <a:p>
            <a:pPr eaLnBrk="1" hangingPunct="1">
              <a:defRPr/>
            </a:pPr>
            <a:r>
              <a:rPr lang="en-US" smtClean="0"/>
              <a:t>Mã định dạng (tt.)</a:t>
            </a:r>
          </a:p>
        </p:txBody>
      </p:sp>
      <p:graphicFrame>
        <p:nvGraphicFramePr>
          <p:cNvPr id="83115" name="Group 171"/>
          <p:cNvGraphicFramePr>
            <a:graphicFrameLocks noGrp="1"/>
          </p:cNvGraphicFramePr>
          <p:nvPr>
            <p:ph idx="1"/>
          </p:nvPr>
        </p:nvGraphicFramePr>
        <p:xfrm>
          <a:off x="685800" y="1524000"/>
          <a:ext cx="7859713" cy="5029200"/>
        </p:xfrm>
        <a:graphic>
          <a:graphicData uri="http://schemas.openxmlformats.org/drawingml/2006/table">
            <a:tbl>
              <a:tblPr/>
              <a:tblGrid>
                <a:gridCol w="377825"/>
                <a:gridCol w="2506663"/>
                <a:gridCol w="1081087"/>
                <a:gridCol w="1370013"/>
                <a:gridCol w="865187"/>
                <a:gridCol w="865188"/>
                <a:gridCol w="79375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900" b="1" i="0" u="none" strike="noStrike" cap="none" normalizeH="0" baseline="0" smtClean="0">
                          <a:ln>
                            <a:noFill/>
                          </a:ln>
                          <a:solidFill>
                            <a:schemeClr val="tx1"/>
                          </a:solidFill>
                          <a:effectLst/>
                          <a:latin typeface="Tahoma" pitchFamily="34" charset="0"/>
                          <a:cs typeface="Times New Roman" pitchFamily="18" charset="0"/>
                        </a:rPr>
                        <a:t>STT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100" b="1" i="0" u="none" strike="noStrike" cap="none" normalizeH="0" baseline="0" smtClean="0">
                          <a:ln>
                            <a:noFill/>
                          </a:ln>
                          <a:solidFill>
                            <a:schemeClr val="tx1"/>
                          </a:solidFill>
                          <a:effectLst/>
                          <a:latin typeface="Tahoma" pitchFamily="34" charset="0"/>
                          <a:cs typeface="Times New Roman" pitchFamily="18" charset="0"/>
                        </a:rPr>
                        <a:t>Lệnh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100" b="1" i="0" u="none" strike="noStrike" cap="none" normalizeH="0" baseline="0" smtClean="0">
                          <a:ln>
                            <a:noFill/>
                          </a:ln>
                          <a:solidFill>
                            <a:schemeClr val="tx1"/>
                          </a:solidFill>
                          <a:effectLst/>
                          <a:latin typeface="Tahoma" pitchFamily="34" charset="0"/>
                          <a:cs typeface="Times New Roman" pitchFamily="18" charset="0"/>
                        </a:rPr>
                        <a:t>Chuỗi điều khiển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100" b="1" i="0" u="none" strike="noStrike" cap="none" normalizeH="0" baseline="0" smtClean="0">
                          <a:ln>
                            <a:noFill/>
                          </a:ln>
                          <a:solidFill>
                            <a:schemeClr val="tx1"/>
                          </a:solidFill>
                          <a:effectLst/>
                          <a:latin typeface="Tahoma" pitchFamily="34" charset="0"/>
                          <a:cs typeface="Times New Roman" pitchFamily="18" charset="0"/>
                        </a:rPr>
                        <a:t>Nội dung chuỗi điều khiển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000" b="1" i="0" u="none" strike="noStrike" cap="none" normalizeH="0" baseline="0" smtClean="0">
                          <a:ln>
                            <a:noFill/>
                          </a:ln>
                          <a:solidFill>
                            <a:schemeClr val="tx1"/>
                          </a:solidFill>
                          <a:effectLst/>
                          <a:latin typeface="Tahoma" pitchFamily="34" charset="0"/>
                          <a:cs typeface="Times New Roman" pitchFamily="18" charset="0"/>
                        </a:rPr>
                        <a:t>Danh sách đối số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000" b="1" i="0" u="none" strike="noStrike" cap="none" normalizeH="0" baseline="0" smtClean="0">
                          <a:ln>
                            <a:noFill/>
                          </a:ln>
                          <a:solidFill>
                            <a:schemeClr val="tx1"/>
                          </a:solidFill>
                          <a:effectLst/>
                          <a:latin typeface="Tahoma" pitchFamily="34" charset="0"/>
                          <a:cs typeface="Times New Roman" pitchFamily="18" charset="0"/>
                        </a:rPr>
                        <a:t>Giải thích danh sách đối số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000" b="1" i="0" u="none" strike="noStrike" cap="none" normalizeH="0" baseline="0" smtClean="0">
                          <a:ln>
                            <a:noFill/>
                          </a:ln>
                          <a:solidFill>
                            <a:schemeClr val="tx1"/>
                          </a:solidFill>
                          <a:effectLst/>
                          <a:latin typeface="Tahoma" pitchFamily="34" charset="0"/>
                          <a:cs typeface="Times New Roman" pitchFamily="18" charset="0"/>
                        </a:rPr>
                        <a:t>Hiển thị trên màn hình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printf(“%d”,300);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Chỉ chứa lệnh định dạng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Hằng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printf(“%d”,10+5);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Chỉ chứa lệnh định dạng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 + 5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Biểu thức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printf(“Good Morning Mr. Lee.”);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Good Morning Mr. Lee.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Chỉ chứa các ký tự văn bản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Rỗng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Rỗng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Good Morning Mr. Lee.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int  count = 100;</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printf(“%d”,count);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Chỉ chứa lệnh định dạng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count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Biến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printf(“\nhello”);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\nhello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Chứa ký tự không được in và các ký tự văn bản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Rỗng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Rỗng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hello on a new line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#define str “Good Apple “</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printf(“%s”,str);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Chỉ chứa lệnh định dạng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Hằng ký hiệu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Good Apple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17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int count,stud_num;</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count=0;</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stud_num=100;</a:t>
                      </a:r>
                    </a:p>
                    <a:p>
                      <a:pPr marL="0" marR="0" lvl="0" indent="0" algn="l" defTabSz="914400" rtl="0" eaLnBrk="0" fontAlgn="base" latinLnBrk="0" hangingPunct="0">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printf(“%d %d\n”,count, stud_num);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 %d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Chứa lệnh định dạng và ký tự không được 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count, stud_num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Hai biến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0 , 100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4A87D393-649B-4396-B24E-CA3503574CB4}" type="slidenum">
              <a:rPr lang="en-US" sz="900"/>
              <a:pPr/>
              <a:t>11</a:t>
            </a:fld>
            <a:r>
              <a:rPr lang="en-US" sz="900"/>
              <a:t> of 27</a:t>
            </a:r>
          </a:p>
        </p:txBody>
      </p:sp>
      <p:sp>
        <p:nvSpPr>
          <p:cNvPr id="80898" name="Rectangle 2"/>
          <p:cNvSpPr>
            <a:spLocks noGrp="1" noChangeArrowheads="1"/>
          </p:cNvSpPr>
          <p:nvPr>
            <p:ph type="title"/>
          </p:nvPr>
        </p:nvSpPr>
        <p:spPr>
          <a:xfrm>
            <a:off x="1066800" y="396875"/>
            <a:ext cx="587533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Các ký tự đặc biệt</a:t>
            </a:r>
          </a:p>
        </p:txBody>
      </p:sp>
      <p:graphicFrame>
        <p:nvGraphicFramePr>
          <p:cNvPr id="80928" name="Group 32"/>
          <p:cNvGraphicFramePr>
            <a:graphicFrameLocks noGrp="1"/>
          </p:cNvGraphicFramePr>
          <p:nvPr>
            <p:ph idx="1"/>
          </p:nvPr>
        </p:nvGraphicFramePr>
        <p:xfrm>
          <a:off x="1089025" y="2268538"/>
          <a:ext cx="7356475" cy="2468562"/>
        </p:xfrm>
        <a:graphic>
          <a:graphicData uri="http://schemas.openxmlformats.org/drawingml/2006/table">
            <a:tbl>
              <a:tblPr/>
              <a:tblGrid>
                <a:gridCol w="2046288"/>
                <a:gridCol w="5310187"/>
              </a:tblGrid>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4800" b="1" i="0" u="none" strike="noStrike" cap="none" normalizeH="0" baseline="0" smtClean="0">
                          <a:ln>
                            <a:noFill/>
                          </a:ln>
                          <a:solidFill>
                            <a:schemeClr val="tx1"/>
                          </a:solidFill>
                          <a:effectLst/>
                          <a:latin typeface="Times New Roman" pitchFamily="18" charset="0"/>
                          <a:cs typeface="Times New Roman" pitchFamily="18" charset="0"/>
                        </a:rPr>
                        <a: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4800" b="0" i="0" u="none" strike="noStrike" cap="none" normalizeH="0" baseline="0" smtClean="0">
                          <a:ln>
                            <a:noFill/>
                          </a:ln>
                          <a:solidFill>
                            <a:schemeClr val="tx1"/>
                          </a:solidFill>
                          <a:effectLst/>
                          <a:latin typeface="Times New Roman" pitchFamily="18" charset="0"/>
                          <a:cs typeface="Times New Roman" pitchFamily="18" charset="0"/>
                        </a:rPr>
                        <a:t>In ra ký tự </a:t>
                      </a:r>
                      <a:r>
                        <a:rPr kumimoji="0" lang="en-US" sz="4800" b="1" i="0" u="none" strike="noStrike" cap="none" normalizeH="0" baseline="0" smtClean="0">
                          <a:ln>
                            <a:noFill/>
                          </a:ln>
                          <a:solidFill>
                            <a:schemeClr val="tx2"/>
                          </a:solidFill>
                          <a:effectLst/>
                          <a:latin typeface="Times New Roman" pitchFamily="18" charset="0"/>
                          <a:cs typeface="Times New Roman" pitchFamily="18" charset="0"/>
                        </a:rPr>
                        <a:t>\</a:t>
                      </a:r>
                      <a:endParaRPr kumimoji="0" lang="en-US" sz="4800" b="0" i="0" u="none" strike="noStrike" cap="none" normalizeH="0" baseline="0" smtClean="0">
                        <a:ln>
                          <a:noFill/>
                        </a:ln>
                        <a:solidFill>
                          <a:schemeClr val="tx2"/>
                        </a:solidFill>
                        <a:effectLst/>
                        <a:latin typeface="Times New Roman" pitchFamily="18" charset="0"/>
                        <a:cs typeface="Times New Roman" pitchFamily="18"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4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4800" b="1" i="0" u="none" strike="noStrike" cap="none" normalizeH="0" baseline="0" smtClean="0">
                          <a:ln>
                            <a:noFill/>
                          </a:ln>
                          <a:solidFill>
                            <a:schemeClr val="tx1"/>
                          </a:solidFill>
                          <a:effectLst/>
                          <a:latin typeface="Tahoma"/>
                          <a:cs typeface="Times New Roman" pitchFamily="18" charset="0"/>
                        </a:rPr>
                        <a:t>“</a:t>
                      </a:r>
                      <a:endParaRPr kumimoji="0" lang="en-US" sz="4800" b="1" i="0" u="none" strike="noStrike" cap="none" normalizeH="0" baseline="0" smtClean="0">
                        <a:ln>
                          <a:noFill/>
                        </a:ln>
                        <a:solidFill>
                          <a:schemeClr val="tx1"/>
                        </a:solidFill>
                        <a:effectLst/>
                        <a:latin typeface="Times New Roman" pitchFamily="18" charset="0"/>
                        <a:cs typeface="Times New Roman" pitchFamily="18"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4800" b="0" i="0" u="none" strike="noStrike" cap="none" normalizeH="0" baseline="0" smtClean="0">
                          <a:ln>
                            <a:noFill/>
                          </a:ln>
                          <a:solidFill>
                            <a:schemeClr val="tx1"/>
                          </a:solidFill>
                          <a:effectLst/>
                          <a:latin typeface="Times New Roman" pitchFamily="18" charset="0"/>
                          <a:cs typeface="Times New Roman" pitchFamily="18" charset="0"/>
                        </a:rPr>
                        <a:t>In ra ký tự </a:t>
                      </a:r>
                      <a:r>
                        <a:rPr kumimoji="0" lang="en-US" sz="4800" b="1" i="0" u="none" strike="noStrike" cap="none" normalizeH="0" baseline="0" smtClean="0">
                          <a:ln>
                            <a:noFill/>
                          </a:ln>
                          <a:solidFill>
                            <a:schemeClr val="tx2"/>
                          </a:solidFill>
                          <a:effectLst/>
                          <a:latin typeface="Tahoma"/>
                          <a:cs typeface="Times New Roman" pitchFamily="18" charset="0"/>
                        </a:rPr>
                        <a:t>“</a:t>
                      </a:r>
                      <a:r>
                        <a:rPr kumimoji="0" lang="en-US" sz="4800" b="0" i="0" u="none" strike="noStrike" cap="none" normalizeH="0" baseline="0" smtClean="0">
                          <a:ln>
                            <a:noFill/>
                          </a:ln>
                          <a:solidFill>
                            <a:schemeClr val="tx1"/>
                          </a:solidFill>
                          <a:effectLst/>
                          <a:latin typeface="Times New Roman" pitchFamily="18" charset="0"/>
                          <a:cs typeface="Times New Roman"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4800" b="1" i="0" u="none" strike="noStrike" cap="none" normalizeH="0" baseline="0" smtClean="0">
                          <a:ln>
                            <a:noFill/>
                          </a:ln>
                          <a:solidFill>
                            <a:schemeClr val="tx1"/>
                          </a:solidFill>
                          <a:effectLst/>
                          <a:latin typeface="Times New Roman" pitchFamily="18" charset="0"/>
                          <a:cs typeface="Times New Roman" pitchFamily="18" charset="0"/>
                        </a:rPr>
                        <a: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4800" b="0" i="0" u="none" strike="noStrike" cap="none" normalizeH="0" baseline="0" smtClean="0">
                          <a:ln>
                            <a:noFill/>
                          </a:ln>
                          <a:solidFill>
                            <a:schemeClr val="tx1"/>
                          </a:solidFill>
                          <a:effectLst/>
                          <a:latin typeface="Times New Roman" pitchFamily="18" charset="0"/>
                          <a:cs typeface="Times New Roman" pitchFamily="18" charset="0"/>
                        </a:rPr>
                        <a:t>In ra ký tự </a:t>
                      </a:r>
                      <a:r>
                        <a:rPr kumimoji="0" lang="en-US" sz="4800" b="1" i="0" u="none" strike="noStrike" cap="none" normalizeH="0" baseline="0" smtClean="0">
                          <a:ln>
                            <a:noFill/>
                          </a:ln>
                          <a:solidFill>
                            <a:schemeClr val="hlink"/>
                          </a:solidFill>
                          <a:effectLst/>
                          <a:latin typeface="Times New Roman" pitchFamily="18" charset="0"/>
                          <a:cs typeface="Times New Roman" pitchFamily="18" charset="0"/>
                        </a:rPr>
                        <a:t> </a:t>
                      </a:r>
                      <a:r>
                        <a:rPr kumimoji="0" lang="en-US" sz="4800" b="1" i="0" u="none" strike="noStrike" cap="none" normalizeH="0" baseline="0" smtClean="0">
                          <a:ln>
                            <a:noFill/>
                          </a:ln>
                          <a:solidFill>
                            <a:schemeClr val="tx2"/>
                          </a:solidFill>
                          <a:effectLst/>
                          <a:latin typeface="Times New Roman" pitchFamily="18" charset="0"/>
                          <a:cs typeface="Times New Roman" pitchFamily="18" charset="0"/>
                        </a:rPr>
                        <a:t>%</a:t>
                      </a:r>
                      <a:endParaRPr kumimoji="0" lang="en-US" sz="4800" b="0" i="0" u="none" strike="noStrike" cap="none" normalizeH="0" baseline="0" smtClean="0">
                        <a:ln>
                          <a:noFill/>
                        </a:ln>
                        <a:solidFill>
                          <a:schemeClr val="tx2"/>
                        </a:solidFill>
                        <a:effectLst/>
                        <a:latin typeface="Times New Roman" pitchFamily="18" charset="0"/>
                        <a:cs typeface="Times New Roman" pitchFamily="18"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53A1AB38-2C24-4DB7-B8FB-EAE29B589D32}" type="slidenum">
              <a:rPr lang="en-US" sz="900"/>
              <a:pPr/>
              <a:t>12</a:t>
            </a:fld>
            <a:r>
              <a:rPr lang="en-US" sz="900"/>
              <a:t> of 27</a:t>
            </a:r>
          </a:p>
        </p:txBody>
      </p:sp>
      <p:sp>
        <p:nvSpPr>
          <p:cNvPr id="84994" name="Rectangle 2"/>
          <p:cNvSpPr>
            <a:spLocks noGrp="1" noChangeArrowheads="1"/>
          </p:cNvSpPr>
          <p:nvPr>
            <p:ph type="title"/>
          </p:nvPr>
        </p:nvSpPr>
        <p:spPr>
          <a:xfrm>
            <a:off x="1143000" y="396875"/>
            <a:ext cx="588168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Ví dụ cho hàm printf()</a:t>
            </a:r>
          </a:p>
        </p:txBody>
      </p:sp>
      <p:sp>
        <p:nvSpPr>
          <p:cNvPr id="14340" name="Rectangle 3"/>
          <p:cNvSpPr>
            <a:spLocks noGrp="1" noChangeArrowheads="1"/>
          </p:cNvSpPr>
          <p:nvPr>
            <p:ph type="body" idx="1"/>
          </p:nvPr>
        </p:nvSpPr>
        <p:spPr>
          <a:xfrm>
            <a:off x="1055688" y="1752600"/>
            <a:ext cx="7389812" cy="4495800"/>
          </a:xfrm>
        </p:spPr>
        <p:txBody>
          <a:bodyPr/>
          <a:lstStyle/>
          <a:p>
            <a:pPr>
              <a:lnSpc>
                <a:spcPct val="90000"/>
              </a:lnSpc>
              <a:spcBef>
                <a:spcPct val="0"/>
              </a:spcBef>
              <a:buClrTx/>
              <a:buSzTx/>
              <a:buFontTx/>
              <a:buNone/>
            </a:pPr>
            <a:r>
              <a:rPr lang="en-US" sz="2400" b="1" smtClean="0"/>
              <a:t>Chương trình hiển thị số nguyên, thập phân, ký tự và chuỗi</a:t>
            </a:r>
          </a:p>
          <a:p>
            <a:pPr>
              <a:lnSpc>
                <a:spcPct val="90000"/>
              </a:lnSpc>
              <a:spcBef>
                <a:spcPct val="0"/>
              </a:spcBef>
              <a:buClrTx/>
              <a:buSzTx/>
              <a:buFontTx/>
              <a:buNone/>
            </a:pPr>
            <a:endParaRPr lang="en-US" sz="2400" b="1" smtClean="0"/>
          </a:p>
          <a:p>
            <a:pPr>
              <a:lnSpc>
                <a:spcPct val="90000"/>
              </a:lnSpc>
              <a:spcBef>
                <a:spcPct val="0"/>
              </a:spcBef>
              <a:buClrTx/>
              <a:buSzTx/>
              <a:buFontTx/>
              <a:buNone/>
            </a:pPr>
            <a:r>
              <a:rPr lang="en-US" sz="2000" b="1" smtClean="0">
                <a:latin typeface="Courier New" pitchFamily="49" charset="0"/>
                <a:cs typeface="Times New Roman" pitchFamily="18" charset="0"/>
              </a:rPr>
              <a:t>#include &lt;stdio.h&gt;</a:t>
            </a:r>
          </a:p>
          <a:p>
            <a:pPr>
              <a:lnSpc>
                <a:spcPct val="90000"/>
              </a:lnSpc>
              <a:spcBef>
                <a:spcPct val="0"/>
              </a:spcBef>
              <a:buClrTx/>
              <a:buSzTx/>
              <a:buFontTx/>
              <a:buNone/>
            </a:pPr>
            <a:r>
              <a:rPr lang="en-US" sz="2000" b="1" smtClean="0">
                <a:latin typeface="Courier New" pitchFamily="49" charset="0"/>
                <a:cs typeface="Times New Roman" pitchFamily="18" charset="0"/>
              </a:rPr>
              <a:t>void main()</a:t>
            </a:r>
          </a:p>
          <a:p>
            <a:pPr>
              <a:lnSpc>
                <a:spcPct val="90000"/>
              </a:lnSpc>
              <a:spcBef>
                <a:spcPct val="0"/>
              </a:spcBef>
              <a:buClrTx/>
              <a:buSzTx/>
              <a:buFontTx/>
              <a:buNone/>
            </a:pPr>
            <a:r>
              <a:rPr lang="en-US" sz="2000" b="1" smtClean="0">
                <a:latin typeface="Courier New" pitchFamily="49" charset="0"/>
                <a:cs typeface="Times New Roman" pitchFamily="18" charset="0"/>
              </a:rPr>
              <a:t>{</a:t>
            </a:r>
          </a:p>
          <a:p>
            <a:pPr>
              <a:lnSpc>
                <a:spcPct val="90000"/>
              </a:lnSpc>
              <a:spcBef>
                <a:spcPct val="0"/>
              </a:spcBef>
              <a:buClrTx/>
              <a:buSzTx/>
              <a:buFontTx/>
              <a:buNone/>
            </a:pPr>
            <a:r>
              <a:rPr lang="en-US" sz="2000" b="1" smtClean="0">
                <a:latin typeface="Courier New" pitchFamily="49" charset="0"/>
                <a:cs typeface="Times New Roman" pitchFamily="18" charset="0"/>
              </a:rPr>
              <a:t>		int a = 10;</a:t>
            </a:r>
          </a:p>
          <a:p>
            <a:pPr>
              <a:lnSpc>
                <a:spcPct val="90000"/>
              </a:lnSpc>
              <a:spcBef>
                <a:spcPct val="0"/>
              </a:spcBef>
              <a:buClrTx/>
              <a:buSzTx/>
              <a:buFontTx/>
              <a:buNone/>
            </a:pPr>
            <a:r>
              <a:rPr lang="en-US" sz="2000" b="1" smtClean="0">
                <a:latin typeface="Courier New" pitchFamily="49" charset="0"/>
                <a:cs typeface="Times New Roman" pitchFamily="18" charset="0"/>
              </a:rPr>
              <a:t>		float b = 24.67892345;</a:t>
            </a:r>
          </a:p>
          <a:p>
            <a:pPr>
              <a:lnSpc>
                <a:spcPct val="90000"/>
              </a:lnSpc>
              <a:spcBef>
                <a:spcPct val="0"/>
              </a:spcBef>
              <a:buClrTx/>
              <a:buSzTx/>
              <a:buFontTx/>
              <a:buNone/>
            </a:pPr>
            <a:r>
              <a:rPr lang="en-US" sz="2000" b="1" smtClean="0">
                <a:latin typeface="Courier New" pitchFamily="49" charset="0"/>
                <a:cs typeface="Times New Roman" pitchFamily="18" charset="0"/>
              </a:rPr>
              <a:t>		char ch = ‘A’;</a:t>
            </a:r>
          </a:p>
          <a:p>
            <a:pPr>
              <a:lnSpc>
                <a:spcPct val="90000"/>
              </a:lnSpc>
              <a:spcBef>
                <a:spcPct val="0"/>
              </a:spcBef>
              <a:buClrTx/>
              <a:buSzTx/>
              <a:buFontTx/>
              <a:buNone/>
            </a:pPr>
            <a:r>
              <a:rPr lang="en-US" sz="2000" b="1" smtClean="0">
                <a:latin typeface="Courier New" pitchFamily="49" charset="0"/>
                <a:cs typeface="Times New Roman" pitchFamily="18" charset="0"/>
              </a:rPr>
              <a:t>		</a:t>
            </a:r>
            <a:r>
              <a:rPr lang="pt-BR" sz="2000" b="1" smtClean="0">
                <a:latin typeface="Courier New" pitchFamily="49" charset="0"/>
                <a:cs typeface="Times New Roman" pitchFamily="18" charset="0"/>
              </a:rPr>
              <a:t>printf(“Integer data = %d”, a);</a:t>
            </a:r>
            <a:endParaRPr lang="en-US" sz="2000" b="1" smtClean="0">
              <a:latin typeface="Courier New" pitchFamily="49" charset="0"/>
              <a:cs typeface="Times New Roman" pitchFamily="18" charset="0"/>
            </a:endParaRPr>
          </a:p>
          <a:p>
            <a:pPr>
              <a:lnSpc>
                <a:spcPct val="90000"/>
              </a:lnSpc>
              <a:spcBef>
                <a:spcPct val="0"/>
              </a:spcBef>
              <a:buClrTx/>
              <a:buSzTx/>
              <a:buFontTx/>
              <a:buNone/>
            </a:pPr>
            <a:r>
              <a:rPr lang="pt-BR" sz="2000" b="1" smtClean="0">
                <a:latin typeface="Courier New" pitchFamily="49" charset="0"/>
                <a:cs typeface="Times New Roman" pitchFamily="18" charset="0"/>
              </a:rPr>
              <a:t>		</a:t>
            </a:r>
            <a:r>
              <a:rPr lang="en-US" sz="2000" b="1" smtClean="0">
                <a:latin typeface="Courier New" pitchFamily="49" charset="0"/>
                <a:cs typeface="Times New Roman" pitchFamily="18" charset="0"/>
              </a:rPr>
              <a:t>printf(“Float Data = %f”,b);</a:t>
            </a:r>
          </a:p>
          <a:p>
            <a:pPr>
              <a:lnSpc>
                <a:spcPct val="90000"/>
              </a:lnSpc>
              <a:spcBef>
                <a:spcPct val="0"/>
              </a:spcBef>
              <a:buClrTx/>
              <a:buSzTx/>
              <a:buFontTx/>
              <a:buNone/>
            </a:pPr>
            <a:r>
              <a:rPr lang="en-US" sz="2000" b="1" smtClean="0">
                <a:latin typeface="Courier New" pitchFamily="49" charset="0"/>
                <a:cs typeface="Times New Roman" pitchFamily="18" charset="0"/>
              </a:rPr>
              <a:t>		printf(“Character = %c”,ch);</a:t>
            </a:r>
          </a:p>
          <a:p>
            <a:pPr>
              <a:lnSpc>
                <a:spcPct val="90000"/>
              </a:lnSpc>
              <a:spcBef>
                <a:spcPct val="0"/>
              </a:spcBef>
              <a:buClrTx/>
              <a:buSzTx/>
              <a:buFontTx/>
              <a:buNone/>
            </a:pPr>
            <a:r>
              <a:rPr lang="en-US" sz="2000" b="1" smtClean="0">
                <a:latin typeface="Courier New" pitchFamily="49" charset="0"/>
                <a:cs typeface="Times New Roman" pitchFamily="18" charset="0"/>
              </a:rPr>
              <a:t>		printf(“This prints the string”);</a:t>
            </a:r>
          </a:p>
          <a:p>
            <a:pPr>
              <a:lnSpc>
                <a:spcPct val="90000"/>
              </a:lnSpc>
              <a:spcBef>
                <a:spcPct val="0"/>
              </a:spcBef>
              <a:buClrTx/>
              <a:buSzTx/>
              <a:buFontTx/>
              <a:buNone/>
            </a:pPr>
            <a:r>
              <a:rPr lang="en-US" sz="2000" b="1" smtClean="0">
                <a:latin typeface="Courier New" pitchFamily="49" charset="0"/>
                <a:cs typeface="Times New Roman" pitchFamily="18" charset="0"/>
              </a:rPr>
              <a:t>		printf(“%s”,”This also prints a string”);</a:t>
            </a:r>
          </a:p>
          <a:p>
            <a:pPr>
              <a:lnSpc>
                <a:spcPct val="90000"/>
              </a:lnSpc>
              <a:spcBef>
                <a:spcPct val="0"/>
              </a:spcBef>
              <a:buClrTx/>
              <a:buSzTx/>
              <a:buFontTx/>
              <a:buNone/>
            </a:pPr>
            <a:r>
              <a:rPr lang="en-US" sz="2000" b="1" smtClean="0">
                <a:latin typeface="Courier New" pitchFamily="49" charset="0"/>
                <a:cs typeface="Times New Roman" pitchFamily="18" charset="0"/>
              </a:rPr>
              <a:t>}</a:t>
            </a:r>
            <a:endParaRPr 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CBB7623C-1687-441B-B277-FBFA6B2B13CA}" type="slidenum">
              <a:rPr lang="en-US" sz="900"/>
              <a:pPr/>
              <a:t>13</a:t>
            </a:fld>
            <a:r>
              <a:rPr lang="en-US" sz="900"/>
              <a:t> of 27</a:t>
            </a:r>
          </a:p>
        </p:txBody>
      </p:sp>
      <p:sp>
        <p:nvSpPr>
          <p:cNvPr id="99330" name="Rectangle 2"/>
          <p:cNvSpPr>
            <a:spLocks noGrp="1" noChangeArrowheads="1"/>
          </p:cNvSpPr>
          <p:nvPr>
            <p:ph type="title"/>
          </p:nvPr>
        </p:nvSpPr>
        <p:spPr>
          <a:xfrm>
            <a:off x="1143000" y="396875"/>
            <a:ext cx="588168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Ví dụ cho hàm printf()</a:t>
            </a:r>
          </a:p>
        </p:txBody>
      </p:sp>
      <p:sp>
        <p:nvSpPr>
          <p:cNvPr id="15364" name="Rectangle 3"/>
          <p:cNvSpPr>
            <a:spLocks noGrp="1" noChangeArrowheads="1"/>
          </p:cNvSpPr>
          <p:nvPr>
            <p:ph type="body" idx="1"/>
          </p:nvPr>
        </p:nvSpPr>
        <p:spPr>
          <a:xfrm>
            <a:off x="304800" y="1752600"/>
            <a:ext cx="8140700" cy="4495800"/>
          </a:xfrm>
        </p:spPr>
        <p:txBody>
          <a:bodyPr/>
          <a:lstStyle/>
          <a:p>
            <a:pPr>
              <a:spcBef>
                <a:spcPct val="0"/>
              </a:spcBef>
              <a:buClrTx/>
              <a:buSzTx/>
              <a:buFontTx/>
              <a:buNone/>
            </a:pPr>
            <a:r>
              <a:rPr lang="en-US" sz="3600" b="1" smtClean="0"/>
              <a:t>K</a:t>
            </a:r>
            <a:r>
              <a:rPr lang="en-US" sz="4400" b="1" smtClean="0"/>
              <a:t>ết quả hiện ra ở màn hình là:</a:t>
            </a:r>
            <a:endParaRPr lang="en-US" sz="3600" b="1" smtClean="0"/>
          </a:p>
          <a:p>
            <a:pPr>
              <a:spcBef>
                <a:spcPct val="0"/>
              </a:spcBef>
              <a:buClrTx/>
              <a:buSzTx/>
              <a:buFontTx/>
              <a:buNone/>
            </a:pPr>
            <a:endParaRPr lang="en-US" sz="3600" b="1" smtClean="0"/>
          </a:p>
          <a:p>
            <a:pPr>
              <a:spcBef>
                <a:spcPct val="0"/>
              </a:spcBef>
              <a:buClrTx/>
              <a:buSzTx/>
              <a:buFontTx/>
              <a:buNone/>
            </a:pPr>
            <a:endParaRPr lang="en-US" b="1" smtClean="0">
              <a:latin typeface="Courier New" pitchFamily="49" charset="0"/>
              <a:cs typeface="Times New Roman" pitchFamily="18" charset="0"/>
            </a:endParaRPr>
          </a:p>
          <a:p>
            <a:pPr>
              <a:spcBef>
                <a:spcPct val="0"/>
              </a:spcBef>
              <a:buClrTx/>
              <a:buSzTx/>
              <a:buFontTx/>
              <a:buNone/>
            </a:pPr>
            <a:r>
              <a:rPr lang="en-US" b="1" smtClean="0">
                <a:latin typeface="Courier New" pitchFamily="49" charset="0"/>
                <a:cs typeface="Times New Roman" pitchFamily="18" charset="0"/>
              </a:rPr>
              <a:t>		</a:t>
            </a:r>
            <a:r>
              <a:rPr lang="pt-BR" b="1" smtClean="0">
                <a:latin typeface="Courier New" pitchFamily="49" charset="0"/>
                <a:cs typeface="Times New Roman" pitchFamily="18" charset="0"/>
              </a:rPr>
              <a:t>Integer data = 10</a:t>
            </a:r>
            <a:endParaRPr lang="en-US" b="1" smtClean="0">
              <a:latin typeface="Courier New" pitchFamily="49" charset="0"/>
              <a:cs typeface="Times New Roman" pitchFamily="18" charset="0"/>
            </a:endParaRPr>
          </a:p>
          <a:p>
            <a:pPr>
              <a:spcBef>
                <a:spcPct val="0"/>
              </a:spcBef>
              <a:buClrTx/>
              <a:buSzTx/>
              <a:buFontTx/>
              <a:buNone/>
            </a:pPr>
            <a:r>
              <a:rPr lang="pt-BR" b="1" smtClean="0">
                <a:latin typeface="Courier New" pitchFamily="49" charset="0"/>
                <a:cs typeface="Times New Roman" pitchFamily="18" charset="0"/>
              </a:rPr>
              <a:t>		</a:t>
            </a:r>
            <a:r>
              <a:rPr lang="en-US" b="1" smtClean="0">
                <a:latin typeface="Courier New" pitchFamily="49" charset="0"/>
                <a:cs typeface="Times New Roman" pitchFamily="18" charset="0"/>
              </a:rPr>
              <a:t>Float Data = 24.678923</a:t>
            </a:r>
          </a:p>
          <a:p>
            <a:pPr>
              <a:spcBef>
                <a:spcPct val="0"/>
              </a:spcBef>
              <a:buClrTx/>
              <a:buSzTx/>
              <a:buFontTx/>
              <a:buNone/>
            </a:pPr>
            <a:r>
              <a:rPr lang="en-US" b="1" smtClean="0">
                <a:latin typeface="Courier New" pitchFamily="49" charset="0"/>
                <a:cs typeface="Times New Roman" pitchFamily="18" charset="0"/>
              </a:rPr>
              <a:t>		Character = A</a:t>
            </a:r>
          </a:p>
          <a:p>
            <a:pPr>
              <a:spcBef>
                <a:spcPct val="0"/>
              </a:spcBef>
              <a:buClrTx/>
              <a:buSzTx/>
              <a:buFontTx/>
              <a:buNone/>
            </a:pPr>
            <a:r>
              <a:rPr lang="en-US" b="1" smtClean="0">
                <a:latin typeface="Courier New" pitchFamily="49" charset="0"/>
                <a:cs typeface="Times New Roman" pitchFamily="18" charset="0"/>
              </a:rPr>
              <a:t>		This prints the string</a:t>
            </a:r>
          </a:p>
          <a:p>
            <a:pPr>
              <a:spcBef>
                <a:spcPct val="0"/>
              </a:spcBef>
              <a:buClrTx/>
              <a:buSzTx/>
              <a:buFontTx/>
              <a:buNone/>
            </a:pPr>
            <a:r>
              <a:rPr lang="en-US" b="1" smtClean="0">
                <a:latin typeface="Courier New" pitchFamily="49" charset="0"/>
                <a:cs typeface="Times New Roman" pitchFamily="18" charset="0"/>
              </a:rPr>
              <a:t>		This also prints a string</a:t>
            </a:r>
          </a:p>
          <a:p>
            <a:pPr>
              <a:spcBef>
                <a:spcPct val="0"/>
              </a:spcBef>
              <a:buClrTx/>
              <a:buSzTx/>
              <a:buFontTx/>
              <a:buNone/>
            </a:pPr>
            <a:endParaRPr lang="en-US" b="1" smtClean="0">
              <a:latin typeface="Courier New"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D02D3164-7784-47BD-920C-9BD760ECB638}" type="slidenum">
              <a:rPr lang="en-US" sz="900"/>
              <a:pPr/>
              <a:t>14</a:t>
            </a:fld>
            <a:r>
              <a:rPr lang="en-US" sz="900"/>
              <a:t> of 27</a:t>
            </a:r>
          </a:p>
        </p:txBody>
      </p:sp>
      <p:sp>
        <p:nvSpPr>
          <p:cNvPr id="86018" name="Rectangle 2"/>
          <p:cNvSpPr>
            <a:spLocks noGrp="1" noChangeArrowheads="1"/>
          </p:cNvSpPr>
          <p:nvPr>
            <p:ph type="title"/>
          </p:nvPr>
        </p:nvSpPr>
        <p:spPr>
          <a:xfrm>
            <a:off x="1143000" y="396875"/>
            <a:ext cx="649128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Bổ từ trong hàm printf( )</a:t>
            </a:r>
          </a:p>
        </p:txBody>
      </p:sp>
      <p:sp>
        <p:nvSpPr>
          <p:cNvPr id="16388" name="Rectangle 3"/>
          <p:cNvSpPr>
            <a:spLocks noGrp="1" noChangeArrowheads="1"/>
          </p:cNvSpPr>
          <p:nvPr>
            <p:ph type="body" idx="1"/>
          </p:nvPr>
        </p:nvSpPr>
        <p:spPr>
          <a:xfrm>
            <a:off x="914400" y="1676400"/>
            <a:ext cx="7600950" cy="4191000"/>
          </a:xfrm>
        </p:spPr>
        <p:txBody>
          <a:bodyPr/>
          <a:lstStyle/>
          <a:p>
            <a:pPr>
              <a:lnSpc>
                <a:spcPct val="90000"/>
              </a:lnSpc>
              <a:spcBef>
                <a:spcPct val="0"/>
              </a:spcBef>
              <a:buClrTx/>
              <a:buSzTx/>
              <a:buFontTx/>
              <a:buNone/>
            </a:pPr>
            <a:r>
              <a:rPr lang="en-US" b="1" smtClean="0">
                <a:solidFill>
                  <a:schemeClr val="tx2"/>
                </a:solidFill>
                <a:cs typeface="Times New Roman" pitchFamily="18" charset="0"/>
              </a:rPr>
              <a:t>1. Bổ  từ ‘-‘ </a:t>
            </a:r>
          </a:p>
          <a:p>
            <a:pPr>
              <a:lnSpc>
                <a:spcPct val="90000"/>
              </a:lnSpc>
              <a:spcBef>
                <a:spcPct val="0"/>
              </a:spcBef>
              <a:buClrTx/>
              <a:buSzTx/>
              <a:buFontTx/>
              <a:buNone/>
            </a:pPr>
            <a:r>
              <a:rPr lang="en-US" sz="2800" smtClean="0">
                <a:cs typeface="Times New Roman" pitchFamily="18" charset="0"/>
              </a:rPr>
              <a:t>   Phần tử dữ liệu sẽ được canh lề trái, phần tử sẽ được in bắt đầu từ vị trí bên trái trong cùng của trường.</a:t>
            </a:r>
          </a:p>
          <a:p>
            <a:pPr>
              <a:lnSpc>
                <a:spcPct val="90000"/>
              </a:lnSpc>
              <a:spcBef>
                <a:spcPct val="0"/>
              </a:spcBef>
              <a:buClrTx/>
              <a:buSzTx/>
              <a:buFontTx/>
              <a:buNone/>
            </a:pPr>
            <a:endParaRPr lang="en-US" sz="2800" smtClean="0">
              <a:cs typeface="Times New Roman" pitchFamily="18" charset="0"/>
            </a:endParaRPr>
          </a:p>
          <a:p>
            <a:pPr>
              <a:lnSpc>
                <a:spcPct val="90000"/>
              </a:lnSpc>
              <a:spcBef>
                <a:spcPct val="0"/>
              </a:spcBef>
              <a:buClrTx/>
              <a:buSzTx/>
              <a:buFontTx/>
              <a:buNone/>
            </a:pPr>
            <a:r>
              <a:rPr lang="en-US" b="1" smtClean="0">
                <a:solidFill>
                  <a:schemeClr val="tx2"/>
                </a:solidFill>
                <a:cs typeface="Times New Roman" pitchFamily="18" charset="0"/>
              </a:rPr>
              <a:t>2. Bổ từ xác định độ rộng trường</a:t>
            </a:r>
            <a:endParaRPr lang="en-US" smtClean="0">
              <a:solidFill>
                <a:schemeClr val="tx2"/>
              </a:solidFill>
              <a:cs typeface="Times New Roman" pitchFamily="18" charset="0"/>
            </a:endParaRPr>
          </a:p>
          <a:p>
            <a:pPr>
              <a:lnSpc>
                <a:spcPct val="90000"/>
              </a:lnSpc>
              <a:spcBef>
                <a:spcPct val="0"/>
              </a:spcBef>
              <a:buClrTx/>
              <a:buSzTx/>
              <a:buFontTx/>
              <a:buNone/>
            </a:pPr>
            <a:r>
              <a:rPr lang="en-US" sz="3600" smtClean="0">
                <a:cs typeface="Times New Roman" pitchFamily="18" charset="0"/>
              </a:rPr>
              <a:t>   </a:t>
            </a:r>
            <a:r>
              <a:rPr lang="en-US" sz="2800" smtClean="0">
                <a:cs typeface="Times New Roman" pitchFamily="18" charset="0"/>
              </a:rPr>
              <a:t>Có thể được sử dụng với kiểu float, double hoặc mảng ký tự (chuỗi). Độ rộng trường là một số nguyên xác định độ rộng nhỏ nhất cho phần tử dữ liệu.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6D6DFC74-F0ED-4DA4-BFD3-2E9D90775122}" type="slidenum">
              <a:rPr lang="en-US" sz="900"/>
              <a:pPr/>
              <a:t>15</a:t>
            </a:fld>
            <a:r>
              <a:rPr lang="en-US" sz="900"/>
              <a:t> of 27</a:t>
            </a:r>
          </a:p>
        </p:txBody>
      </p:sp>
      <p:sp>
        <p:nvSpPr>
          <p:cNvPr id="87042" name="Rectangle 2"/>
          <p:cNvSpPr>
            <a:spLocks noGrp="1" noChangeArrowheads="1"/>
          </p:cNvSpPr>
          <p:nvPr>
            <p:ph type="title"/>
          </p:nvPr>
        </p:nvSpPr>
        <p:spPr>
          <a:xfrm>
            <a:off x="1143000" y="320675"/>
            <a:ext cx="6796088" cy="8223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Bổ từ trong hàm printf( ) (tt.)</a:t>
            </a:r>
          </a:p>
        </p:txBody>
      </p:sp>
      <p:sp>
        <p:nvSpPr>
          <p:cNvPr id="17412" name="Rectangle 3"/>
          <p:cNvSpPr>
            <a:spLocks noGrp="1" noChangeArrowheads="1"/>
          </p:cNvSpPr>
          <p:nvPr>
            <p:ph type="body" idx="1"/>
          </p:nvPr>
        </p:nvSpPr>
        <p:spPr>
          <a:xfrm>
            <a:off x="685800" y="1447800"/>
            <a:ext cx="8077200" cy="4648200"/>
          </a:xfrm>
          <a:extLst>
            <a:ext uri="{91240B29-F687-4F45-9708-019B960494DF}">
              <a14:hiddenLine xmlns:a14="http://schemas.microsoft.com/office/drawing/2010/main" w="9525">
                <a:solidFill>
                  <a:srgbClr val="FF0000"/>
                </a:solidFill>
                <a:miter lim="800000"/>
                <a:headEnd/>
                <a:tailEnd/>
              </a14:hiddenLine>
            </a:ext>
          </a:extLst>
        </p:spPr>
        <p:txBody>
          <a:bodyPr/>
          <a:lstStyle/>
          <a:p>
            <a:pPr>
              <a:lnSpc>
                <a:spcPct val="90000"/>
              </a:lnSpc>
              <a:spcBef>
                <a:spcPct val="0"/>
              </a:spcBef>
              <a:buClrTx/>
              <a:buSzTx/>
              <a:buFontTx/>
              <a:buNone/>
            </a:pPr>
            <a:r>
              <a:rPr lang="en-US" sz="2800" b="1" smtClean="0">
                <a:solidFill>
                  <a:schemeClr val="tx2"/>
                </a:solidFill>
                <a:cs typeface="Times New Roman" pitchFamily="18" charset="0"/>
              </a:rPr>
              <a:t>3.</a:t>
            </a:r>
            <a:r>
              <a:rPr lang="en-US" sz="2800" smtClean="0">
                <a:solidFill>
                  <a:schemeClr val="tx2"/>
                </a:solidFill>
                <a:cs typeface="Times New Roman" pitchFamily="18" charset="0"/>
              </a:rPr>
              <a:t> </a:t>
            </a:r>
            <a:r>
              <a:rPr lang="en-US" sz="2800" b="1" smtClean="0">
                <a:solidFill>
                  <a:schemeClr val="tx2"/>
                </a:solidFill>
                <a:cs typeface="Times New Roman" pitchFamily="18" charset="0"/>
              </a:rPr>
              <a:t>Độ chính xác</a:t>
            </a:r>
          </a:p>
          <a:p>
            <a:pPr>
              <a:lnSpc>
                <a:spcPct val="90000"/>
              </a:lnSpc>
              <a:spcBef>
                <a:spcPct val="0"/>
              </a:spcBef>
              <a:buClrTx/>
              <a:buSzTx/>
              <a:buFontTx/>
              <a:buNone/>
            </a:pPr>
            <a:r>
              <a:rPr lang="en-US" sz="2800" smtClean="0">
                <a:cs typeface="Times New Roman" pitchFamily="18" charset="0"/>
              </a:rPr>
              <a:t>    </a:t>
            </a:r>
            <a:r>
              <a:rPr lang="en-US" sz="2600" smtClean="0">
                <a:cs typeface="Times New Roman" pitchFamily="18" charset="0"/>
              </a:rPr>
              <a:t>Được sử dụng với kiểu float, double hoặc mảng ký tự (chuỗi). Nếu dùng với kiểu float hay double, chuỗi con số xác định số lượng lớn nhất các con số được in bên phải dấu chấm thập phân.</a:t>
            </a:r>
          </a:p>
          <a:p>
            <a:pPr>
              <a:lnSpc>
                <a:spcPct val="90000"/>
              </a:lnSpc>
              <a:spcBef>
                <a:spcPct val="0"/>
              </a:spcBef>
              <a:buClrTx/>
              <a:buSzTx/>
              <a:buFontTx/>
              <a:buNone/>
            </a:pPr>
            <a:r>
              <a:rPr lang="en-US" sz="2800" b="1" smtClean="0">
                <a:solidFill>
                  <a:schemeClr val="tx2"/>
                </a:solidFill>
                <a:cs typeface="Times New Roman" pitchFamily="18" charset="0"/>
              </a:rPr>
              <a:t>4. Bổ từ</a:t>
            </a:r>
            <a:r>
              <a:rPr lang="en-US" sz="2800" smtClean="0">
                <a:solidFill>
                  <a:schemeClr val="tx2"/>
                </a:solidFill>
                <a:cs typeface="Times New Roman" pitchFamily="18" charset="0"/>
              </a:rPr>
              <a:t> </a:t>
            </a:r>
            <a:r>
              <a:rPr lang="en-US" sz="2800" b="1" smtClean="0">
                <a:solidFill>
                  <a:schemeClr val="tx2"/>
                </a:solidFill>
                <a:cs typeface="Times New Roman" pitchFamily="18" charset="0"/>
              </a:rPr>
              <a:t>‘0’ </a:t>
            </a:r>
          </a:p>
          <a:p>
            <a:pPr>
              <a:lnSpc>
                <a:spcPct val="90000"/>
              </a:lnSpc>
              <a:spcBef>
                <a:spcPct val="0"/>
              </a:spcBef>
              <a:buClrTx/>
              <a:buSzTx/>
              <a:buFontTx/>
              <a:buNone/>
            </a:pPr>
            <a:r>
              <a:rPr lang="en-US" sz="2800" smtClean="0">
                <a:cs typeface="Times New Roman" pitchFamily="18" charset="0"/>
              </a:rPr>
              <a:t>    </a:t>
            </a:r>
            <a:r>
              <a:rPr lang="en-US" sz="2600" smtClean="0">
                <a:cs typeface="Times New Roman" pitchFamily="18" charset="0"/>
              </a:rPr>
              <a:t>Mặc định thì khoảng trống sẽ được thêm vào một trường. Nếu người dùng muốn thêm số 0 vào trường thì bổ từ ‘0’ được dùng</a:t>
            </a:r>
          </a:p>
          <a:p>
            <a:pPr>
              <a:lnSpc>
                <a:spcPct val="90000"/>
              </a:lnSpc>
              <a:spcBef>
                <a:spcPct val="0"/>
              </a:spcBef>
              <a:buClrTx/>
              <a:buSzTx/>
              <a:buFontTx/>
              <a:buNone/>
            </a:pPr>
            <a:r>
              <a:rPr lang="en-US" sz="2800" b="1" smtClean="0">
                <a:solidFill>
                  <a:schemeClr val="tx2"/>
                </a:solidFill>
                <a:cs typeface="Times New Roman" pitchFamily="18" charset="0"/>
              </a:rPr>
              <a:t>5. Bổ từ</a:t>
            </a:r>
            <a:r>
              <a:rPr lang="en-US" sz="2800" smtClean="0">
                <a:solidFill>
                  <a:schemeClr val="tx2"/>
                </a:solidFill>
                <a:cs typeface="Times New Roman" pitchFamily="18" charset="0"/>
              </a:rPr>
              <a:t> </a:t>
            </a:r>
            <a:r>
              <a:rPr lang="en-US" sz="2800" b="1" smtClean="0">
                <a:solidFill>
                  <a:schemeClr val="tx2"/>
                </a:solidFill>
                <a:cs typeface="Times New Roman" pitchFamily="18" charset="0"/>
              </a:rPr>
              <a:t>‘l’ </a:t>
            </a:r>
          </a:p>
          <a:p>
            <a:pPr>
              <a:lnSpc>
                <a:spcPct val="90000"/>
              </a:lnSpc>
              <a:spcBef>
                <a:spcPct val="0"/>
              </a:spcBef>
              <a:buClrTx/>
              <a:buSzTx/>
              <a:buFontTx/>
              <a:buNone/>
            </a:pPr>
            <a:r>
              <a:rPr lang="en-US" sz="2800" smtClean="0">
                <a:cs typeface="Times New Roman" pitchFamily="18" charset="0"/>
              </a:rPr>
              <a:t>    </a:t>
            </a:r>
            <a:r>
              <a:rPr lang="en-US" sz="2600" smtClean="0">
                <a:cs typeface="Times New Roman" pitchFamily="18" charset="0"/>
              </a:rPr>
              <a:t>Bổ từ này có thể được dùng hiển thị các đối số nguyên kiểu int hay double. Mã định dạng tương ứng là %ld</a:t>
            </a:r>
          </a:p>
          <a:p>
            <a:pPr>
              <a:lnSpc>
                <a:spcPct val="90000"/>
              </a:lnSpc>
              <a:spcBef>
                <a:spcPct val="0"/>
              </a:spcBef>
              <a:buClrTx/>
              <a:buSzTx/>
              <a:buFontTx/>
              <a:buNone/>
            </a:pPr>
            <a:endParaRPr lang="en-US" sz="2600" smtClean="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BF56D6F3-0D87-47A4-98F4-F7ECF2256D8B}" type="slidenum">
              <a:rPr lang="en-US" sz="900"/>
              <a:pPr/>
              <a:t>16</a:t>
            </a:fld>
            <a:r>
              <a:rPr lang="en-US" sz="900"/>
              <a:t> of 27</a:t>
            </a:r>
          </a:p>
        </p:txBody>
      </p:sp>
      <p:sp>
        <p:nvSpPr>
          <p:cNvPr id="88066" name="Rectangle 2"/>
          <p:cNvSpPr>
            <a:spLocks noGrp="1" noChangeArrowheads="1"/>
          </p:cNvSpPr>
          <p:nvPr>
            <p:ph type="title"/>
          </p:nvPr>
        </p:nvSpPr>
        <p:spPr>
          <a:xfrm>
            <a:off x="1143000" y="320675"/>
            <a:ext cx="6872288" cy="8223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Bổ từ trong hàm printf( ) (tt.)</a:t>
            </a:r>
          </a:p>
        </p:txBody>
      </p:sp>
      <p:sp>
        <p:nvSpPr>
          <p:cNvPr id="18436" name="Rectangle 3"/>
          <p:cNvSpPr>
            <a:spLocks noGrp="1" noChangeArrowheads="1"/>
          </p:cNvSpPr>
          <p:nvPr>
            <p:ph type="body" idx="1"/>
          </p:nvPr>
        </p:nvSpPr>
        <p:spPr>
          <a:xfrm>
            <a:off x="1143000" y="1600200"/>
            <a:ext cx="7302500" cy="4343400"/>
          </a:xfrm>
        </p:spPr>
        <p:txBody>
          <a:bodyPr/>
          <a:lstStyle/>
          <a:p>
            <a:pPr>
              <a:spcBef>
                <a:spcPct val="0"/>
              </a:spcBef>
              <a:buClrTx/>
              <a:buSzTx/>
              <a:buFontTx/>
              <a:buNone/>
            </a:pPr>
            <a:r>
              <a:rPr lang="en-US" b="1" smtClean="0">
                <a:solidFill>
                  <a:schemeClr val="tx2"/>
                </a:solidFill>
                <a:cs typeface="Times New Roman" pitchFamily="18" charset="0"/>
              </a:rPr>
              <a:t>6. Bổ  từ ‘h’</a:t>
            </a:r>
          </a:p>
          <a:p>
            <a:pPr>
              <a:spcBef>
                <a:spcPct val="0"/>
              </a:spcBef>
              <a:buClrTx/>
              <a:buSzTx/>
              <a:buFontTx/>
              <a:buNone/>
            </a:pPr>
            <a:r>
              <a:rPr lang="en-US" b="1" smtClean="0">
                <a:solidFill>
                  <a:schemeClr val="tx2"/>
                </a:solidFill>
                <a:cs typeface="Times New Roman" pitchFamily="18" charset="0"/>
              </a:rPr>
              <a:t>  </a:t>
            </a:r>
            <a:r>
              <a:rPr lang="en-US" sz="4400" smtClean="0">
                <a:cs typeface="Times New Roman" pitchFamily="18" charset="0"/>
              </a:rPr>
              <a:t> </a:t>
            </a:r>
            <a:r>
              <a:rPr lang="en-US" sz="2800" smtClean="0">
                <a:cs typeface="Times New Roman" pitchFamily="18" charset="0"/>
              </a:rPr>
              <a:t>Bổ từ này được sử dụng để hiển thị dạng short int. Mã định dạng tương ứng như là %hd</a:t>
            </a:r>
          </a:p>
          <a:p>
            <a:pPr>
              <a:spcBef>
                <a:spcPct val="0"/>
              </a:spcBef>
              <a:buClrTx/>
              <a:buSzTx/>
              <a:buFontTx/>
              <a:buNone/>
            </a:pPr>
            <a:endParaRPr lang="en-US" sz="2800" smtClean="0">
              <a:cs typeface="Times New Roman" pitchFamily="18" charset="0"/>
            </a:endParaRPr>
          </a:p>
          <a:p>
            <a:pPr>
              <a:spcBef>
                <a:spcPct val="0"/>
              </a:spcBef>
              <a:buClrTx/>
              <a:buSzTx/>
              <a:buFontTx/>
              <a:buNone/>
            </a:pPr>
            <a:r>
              <a:rPr lang="en-US" b="1" smtClean="0">
                <a:solidFill>
                  <a:schemeClr val="tx2"/>
                </a:solidFill>
                <a:cs typeface="Times New Roman" pitchFamily="18" charset="0"/>
              </a:rPr>
              <a:t>7. Bổ  từ</a:t>
            </a:r>
            <a:r>
              <a:rPr lang="en-US" smtClean="0">
                <a:solidFill>
                  <a:schemeClr val="tx2"/>
                </a:solidFill>
                <a:cs typeface="Times New Roman" pitchFamily="18" charset="0"/>
              </a:rPr>
              <a:t> </a:t>
            </a:r>
            <a:r>
              <a:rPr lang="en-US" b="1" smtClean="0">
                <a:solidFill>
                  <a:schemeClr val="tx2"/>
                </a:solidFill>
                <a:cs typeface="Times New Roman" pitchFamily="18" charset="0"/>
              </a:rPr>
              <a:t>‘*’ </a:t>
            </a:r>
            <a:endParaRPr lang="en-US" smtClean="0">
              <a:solidFill>
                <a:schemeClr val="tx2"/>
              </a:solidFill>
              <a:cs typeface="Times New Roman" pitchFamily="18" charset="0"/>
            </a:endParaRPr>
          </a:p>
          <a:p>
            <a:pPr>
              <a:spcBef>
                <a:spcPct val="0"/>
              </a:spcBef>
              <a:buClrTx/>
              <a:buSzTx/>
              <a:buFontTx/>
              <a:buNone/>
            </a:pPr>
            <a:r>
              <a:rPr lang="en-US" sz="2800" smtClean="0">
                <a:cs typeface="Times New Roman" pitchFamily="18" charset="0"/>
              </a:rPr>
              <a:t>   Nếu người dùng không muốn xác định độ rộng trường nhưng muốn chương trình xác định điều đó, bổ từ này được sử dụng</a:t>
            </a:r>
          </a:p>
          <a:p>
            <a:pPr eaLnBrk="1" hangingPunct="1">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2F65B8B7-C3FE-454D-B263-349B6D19BC4B}" type="slidenum">
              <a:rPr lang="en-US" sz="900"/>
              <a:pPr/>
              <a:t>17</a:t>
            </a:fld>
            <a:r>
              <a:rPr lang="en-US" sz="900"/>
              <a:t> of 27</a:t>
            </a:r>
          </a:p>
        </p:txBody>
      </p:sp>
      <p:sp>
        <p:nvSpPr>
          <p:cNvPr id="89090" name="Rectangle 2"/>
          <p:cNvSpPr>
            <a:spLocks noGrp="1" noChangeArrowheads="1"/>
          </p:cNvSpPr>
          <p:nvPr>
            <p:ph type="title"/>
          </p:nvPr>
        </p:nvSpPr>
        <p:spPr>
          <a:xfrm>
            <a:off x="1143000" y="396875"/>
            <a:ext cx="580548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Ví dụ về các bổ từ</a:t>
            </a:r>
          </a:p>
        </p:txBody>
      </p:sp>
      <p:sp>
        <p:nvSpPr>
          <p:cNvPr id="19460" name="Rectangle 3"/>
          <p:cNvSpPr>
            <a:spLocks noGrp="1" noChangeArrowheads="1"/>
          </p:cNvSpPr>
          <p:nvPr>
            <p:ph type="body" idx="1"/>
          </p:nvPr>
        </p:nvSpPr>
        <p:spPr>
          <a:xfrm>
            <a:off x="381000" y="1600200"/>
            <a:ext cx="8382000" cy="4521200"/>
          </a:xfrm>
          <a:solidFill>
            <a:schemeClr val="bg1"/>
          </a:solidFill>
        </p:spPr>
        <p:txBody>
          <a:bodyPr>
            <a:spAutoFit/>
          </a:bodyPr>
          <a:lstStyle/>
          <a:p>
            <a:pPr>
              <a:lnSpc>
                <a:spcPct val="80000"/>
              </a:lnSpc>
              <a:spcBef>
                <a:spcPct val="0"/>
              </a:spcBef>
              <a:buClrTx/>
              <a:buSzTx/>
              <a:buFontTx/>
              <a:buNone/>
            </a:pPr>
            <a:r>
              <a:rPr lang="en-US" sz="2000" b="1" smtClean="0">
                <a:solidFill>
                  <a:schemeClr val="tx2"/>
                </a:solidFill>
                <a:cs typeface="Times New Roman" pitchFamily="18" charset="0"/>
              </a:rPr>
              <a:t>/* This program demonstrate the use of Modifiers in printf() */</a:t>
            </a:r>
          </a:p>
          <a:p>
            <a:pPr>
              <a:lnSpc>
                <a:spcPct val="80000"/>
              </a:lnSpc>
              <a:spcBef>
                <a:spcPct val="0"/>
              </a:spcBef>
              <a:buClrTx/>
              <a:buSzTx/>
              <a:buFontTx/>
              <a:buNone/>
            </a:pPr>
            <a:endParaRPr lang="en-US" sz="2000" b="1" smtClean="0">
              <a:latin typeface="Courier New" pitchFamily="49" charset="0"/>
              <a:cs typeface="Times New Roman" pitchFamily="18" charset="0"/>
            </a:endParaRPr>
          </a:p>
          <a:p>
            <a:pPr>
              <a:lnSpc>
                <a:spcPct val="80000"/>
              </a:lnSpc>
              <a:spcBef>
                <a:spcPct val="0"/>
              </a:spcBef>
              <a:buClrTx/>
              <a:buSzTx/>
              <a:buFontTx/>
              <a:buNone/>
            </a:pPr>
            <a:r>
              <a:rPr lang="en-US" sz="1900" b="1" smtClean="0">
                <a:latin typeface="Courier New" pitchFamily="49" charset="0"/>
                <a:cs typeface="Times New Roman" pitchFamily="18" charset="0"/>
              </a:rPr>
              <a:t>#include &lt;stdio.h&gt;</a:t>
            </a:r>
          </a:p>
          <a:p>
            <a:pPr>
              <a:lnSpc>
                <a:spcPct val="80000"/>
              </a:lnSpc>
              <a:spcBef>
                <a:spcPct val="0"/>
              </a:spcBef>
              <a:buClrTx/>
              <a:buSzTx/>
              <a:buFontTx/>
              <a:buNone/>
            </a:pPr>
            <a:r>
              <a:rPr lang="en-US" sz="1900" b="1" smtClean="0">
                <a:latin typeface="Courier New" pitchFamily="49" charset="0"/>
                <a:cs typeface="Times New Roman" pitchFamily="18" charset="0"/>
              </a:rPr>
              <a:t>void main(){</a:t>
            </a:r>
          </a:p>
          <a:p>
            <a:pPr>
              <a:lnSpc>
                <a:spcPct val="80000"/>
              </a:lnSpc>
              <a:spcBef>
                <a:spcPct val="0"/>
              </a:spcBef>
              <a:buClrTx/>
              <a:buSzTx/>
              <a:buFontTx/>
              <a:buNone/>
            </a:pPr>
            <a:r>
              <a:rPr lang="en-US" sz="1900" b="1" smtClean="0">
                <a:latin typeface="Courier New" pitchFamily="49" charset="0"/>
                <a:cs typeface="Times New Roman" pitchFamily="18" charset="0"/>
              </a:rPr>
              <a:t>	printf(“The number 555 in various forms:\n”);</a:t>
            </a:r>
          </a:p>
          <a:p>
            <a:pPr>
              <a:lnSpc>
                <a:spcPct val="80000"/>
              </a:lnSpc>
              <a:spcBef>
                <a:spcPct val="0"/>
              </a:spcBef>
              <a:buClrTx/>
              <a:buSzTx/>
              <a:buFontTx/>
              <a:buNone/>
            </a:pPr>
            <a:r>
              <a:rPr lang="en-US" sz="1900" b="1" smtClean="0">
                <a:latin typeface="Courier New" pitchFamily="49" charset="0"/>
                <a:cs typeface="Times New Roman" pitchFamily="18" charset="0"/>
              </a:rPr>
              <a:t>	printf(“Without any modifier: \n”);</a:t>
            </a:r>
          </a:p>
          <a:p>
            <a:pPr>
              <a:lnSpc>
                <a:spcPct val="80000"/>
              </a:lnSpc>
              <a:spcBef>
                <a:spcPct val="0"/>
              </a:spcBef>
              <a:buClrTx/>
              <a:buSzTx/>
              <a:buFontTx/>
              <a:buNone/>
            </a:pPr>
            <a:r>
              <a:rPr lang="en-US" sz="1900" b="1" smtClean="0">
                <a:latin typeface="Courier New" pitchFamily="49" charset="0"/>
                <a:cs typeface="Times New Roman" pitchFamily="18" charset="0"/>
              </a:rPr>
              <a:t>	printf(“[%d]\n”,555);</a:t>
            </a:r>
          </a:p>
          <a:p>
            <a:pPr>
              <a:lnSpc>
                <a:spcPct val="80000"/>
              </a:lnSpc>
              <a:spcBef>
                <a:spcPct val="0"/>
              </a:spcBef>
              <a:buClrTx/>
              <a:buSzTx/>
              <a:buFontTx/>
              <a:buNone/>
            </a:pPr>
            <a:r>
              <a:rPr lang="en-US" sz="1900" b="1" smtClean="0">
                <a:latin typeface="Courier New" pitchFamily="49" charset="0"/>
                <a:cs typeface="Times New Roman" pitchFamily="18" charset="0"/>
              </a:rPr>
              <a:t>	printf(“With – modifier :\n”);</a:t>
            </a:r>
          </a:p>
          <a:p>
            <a:pPr>
              <a:lnSpc>
                <a:spcPct val="80000"/>
              </a:lnSpc>
              <a:spcBef>
                <a:spcPct val="0"/>
              </a:spcBef>
              <a:buClrTx/>
              <a:buSzTx/>
              <a:buFontTx/>
              <a:buNone/>
            </a:pPr>
            <a:r>
              <a:rPr lang="en-US" sz="1900" b="1" smtClean="0">
                <a:latin typeface="Courier New" pitchFamily="49" charset="0"/>
                <a:cs typeface="Times New Roman" pitchFamily="18" charset="0"/>
              </a:rPr>
              <a:t>	printf(“[%-d]\n”,555);</a:t>
            </a:r>
          </a:p>
          <a:p>
            <a:pPr>
              <a:lnSpc>
                <a:spcPct val="80000"/>
              </a:lnSpc>
              <a:spcBef>
                <a:spcPct val="0"/>
              </a:spcBef>
              <a:buClrTx/>
              <a:buSzTx/>
              <a:buFontTx/>
              <a:buNone/>
            </a:pPr>
            <a:r>
              <a:rPr lang="en-US" sz="1900" b="1" smtClean="0">
                <a:latin typeface="Courier New" pitchFamily="49" charset="0"/>
                <a:cs typeface="Times New Roman" pitchFamily="18" charset="0"/>
              </a:rPr>
              <a:t>	printf(“With digit string 10 as modifier :\n”);</a:t>
            </a:r>
          </a:p>
          <a:p>
            <a:pPr>
              <a:lnSpc>
                <a:spcPct val="80000"/>
              </a:lnSpc>
              <a:spcBef>
                <a:spcPct val="0"/>
              </a:spcBef>
              <a:buClrTx/>
              <a:buSzTx/>
              <a:buFontTx/>
              <a:buNone/>
            </a:pPr>
            <a:r>
              <a:rPr lang="en-US" sz="1900" b="1" smtClean="0">
                <a:latin typeface="Courier New" pitchFamily="49" charset="0"/>
                <a:cs typeface="Times New Roman" pitchFamily="18" charset="0"/>
              </a:rPr>
              <a:t>	printf(“[%10d]\n”,555);</a:t>
            </a:r>
          </a:p>
          <a:p>
            <a:pPr>
              <a:lnSpc>
                <a:spcPct val="80000"/>
              </a:lnSpc>
              <a:spcBef>
                <a:spcPct val="0"/>
              </a:spcBef>
              <a:buClrTx/>
              <a:buSzTx/>
              <a:buFontTx/>
              <a:buNone/>
            </a:pPr>
            <a:r>
              <a:rPr lang="en-US" sz="1900" b="1" smtClean="0">
                <a:latin typeface="Courier New" pitchFamily="49" charset="0"/>
                <a:cs typeface="Times New Roman" pitchFamily="18" charset="0"/>
              </a:rPr>
              <a:t>	printf(“With 0 as modifier : \n”);</a:t>
            </a:r>
          </a:p>
          <a:p>
            <a:pPr>
              <a:lnSpc>
                <a:spcPct val="80000"/>
              </a:lnSpc>
              <a:spcBef>
                <a:spcPct val="0"/>
              </a:spcBef>
              <a:buClrTx/>
              <a:buSzTx/>
              <a:buFontTx/>
              <a:buNone/>
            </a:pPr>
            <a:r>
              <a:rPr lang="en-US" sz="1900" b="1" smtClean="0">
                <a:latin typeface="Courier New" pitchFamily="49" charset="0"/>
                <a:cs typeface="Times New Roman" pitchFamily="18" charset="0"/>
              </a:rPr>
              <a:t>	printf(“[%0d]\n”,555);</a:t>
            </a:r>
          </a:p>
          <a:p>
            <a:pPr>
              <a:lnSpc>
                <a:spcPct val="80000"/>
              </a:lnSpc>
              <a:spcBef>
                <a:spcPct val="0"/>
              </a:spcBef>
              <a:buClrTx/>
              <a:buSzTx/>
              <a:buFontTx/>
              <a:buNone/>
            </a:pPr>
            <a:r>
              <a:rPr lang="en-US" sz="1900" b="1" smtClean="0">
                <a:latin typeface="Courier New" pitchFamily="49" charset="0"/>
                <a:cs typeface="Times New Roman" pitchFamily="18" charset="0"/>
              </a:rPr>
              <a:t>	printf(“With 0 and digit string 10 as modifiers :\n”);</a:t>
            </a:r>
          </a:p>
          <a:p>
            <a:pPr>
              <a:lnSpc>
                <a:spcPct val="80000"/>
              </a:lnSpc>
              <a:spcBef>
                <a:spcPct val="0"/>
              </a:spcBef>
              <a:buClrTx/>
              <a:buSzTx/>
              <a:buFontTx/>
              <a:buNone/>
            </a:pPr>
            <a:r>
              <a:rPr lang="en-US" sz="1900" b="1" smtClean="0">
                <a:latin typeface="Courier New" pitchFamily="49" charset="0"/>
                <a:cs typeface="Times New Roman" pitchFamily="18" charset="0"/>
              </a:rPr>
              <a:t>	printf(“[%010d]\n”,555);</a:t>
            </a:r>
          </a:p>
          <a:p>
            <a:pPr>
              <a:lnSpc>
                <a:spcPct val="80000"/>
              </a:lnSpc>
              <a:spcBef>
                <a:spcPct val="0"/>
              </a:spcBef>
              <a:buClrTx/>
              <a:buSzTx/>
              <a:buFontTx/>
              <a:buNone/>
            </a:pPr>
            <a:r>
              <a:rPr lang="en-US" sz="1900" b="1" smtClean="0">
                <a:latin typeface="Courier New" pitchFamily="49" charset="0"/>
                <a:cs typeface="Times New Roman" pitchFamily="18" charset="0"/>
              </a:rPr>
              <a:t>	printf(“With -,0 and digit string 10 as modifiers:\n”);</a:t>
            </a:r>
          </a:p>
          <a:p>
            <a:pPr>
              <a:lnSpc>
                <a:spcPct val="80000"/>
              </a:lnSpc>
              <a:spcBef>
                <a:spcPct val="0"/>
              </a:spcBef>
              <a:buClrTx/>
              <a:buSzTx/>
              <a:buFontTx/>
              <a:buNone/>
            </a:pPr>
            <a:r>
              <a:rPr lang="en-US" sz="1900" b="1" smtClean="0">
                <a:latin typeface="Courier New" pitchFamily="49" charset="0"/>
                <a:cs typeface="Times New Roman" pitchFamily="18" charset="0"/>
              </a:rPr>
              <a:t>	printf(“[%-010d]\n”,555);</a:t>
            </a:r>
          </a:p>
          <a:p>
            <a:pPr>
              <a:lnSpc>
                <a:spcPct val="80000"/>
              </a:lnSpc>
              <a:spcBef>
                <a:spcPct val="0"/>
              </a:spcBef>
              <a:buClrTx/>
              <a:buSzTx/>
              <a:buFontTx/>
              <a:buNone/>
            </a:pPr>
            <a:r>
              <a:rPr lang="en-US" sz="1900" b="1" smtClean="0">
                <a:latin typeface="Courier New" pitchFamily="49" charset="0"/>
                <a:cs typeface="Times New Roman" pitchFamily="18" charset="0"/>
              </a:rPr>
              <a:t>}</a:t>
            </a:r>
            <a:endParaRPr lang="en-US" sz="1900" smtClean="0">
              <a:latin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9485D36A-22BB-4387-BE2F-19541198BC89}" type="slidenum">
              <a:rPr lang="en-US" sz="900"/>
              <a:pPr/>
              <a:t>18</a:t>
            </a:fld>
            <a:r>
              <a:rPr lang="en-US" sz="900"/>
              <a:t> of 27</a:t>
            </a:r>
          </a:p>
        </p:txBody>
      </p:sp>
      <p:sp>
        <p:nvSpPr>
          <p:cNvPr id="100354" name="Rectangle 2"/>
          <p:cNvSpPr>
            <a:spLocks noGrp="1" noChangeArrowheads="1"/>
          </p:cNvSpPr>
          <p:nvPr>
            <p:ph type="title"/>
          </p:nvPr>
        </p:nvSpPr>
        <p:spPr>
          <a:xfrm>
            <a:off x="1143000" y="396875"/>
            <a:ext cx="580548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Ví dụ về các bổ từ</a:t>
            </a:r>
          </a:p>
        </p:txBody>
      </p:sp>
      <p:sp>
        <p:nvSpPr>
          <p:cNvPr id="20484" name="Rectangle 3"/>
          <p:cNvSpPr>
            <a:spLocks noGrp="1" noChangeArrowheads="1"/>
          </p:cNvSpPr>
          <p:nvPr>
            <p:ph type="body" idx="1"/>
          </p:nvPr>
        </p:nvSpPr>
        <p:spPr>
          <a:xfrm>
            <a:off x="381000" y="1600200"/>
            <a:ext cx="8382000" cy="1158875"/>
          </a:xfrm>
          <a:solidFill>
            <a:schemeClr val="bg1"/>
          </a:solidFill>
        </p:spPr>
        <p:txBody>
          <a:bodyPr>
            <a:spAutoFit/>
          </a:bodyPr>
          <a:lstStyle/>
          <a:p>
            <a:pPr>
              <a:spcBef>
                <a:spcPct val="0"/>
              </a:spcBef>
              <a:buClrTx/>
              <a:buSzTx/>
              <a:buFontTx/>
              <a:buNone/>
            </a:pPr>
            <a:r>
              <a:rPr lang="en-US" sz="3600" b="1" smtClean="0">
                <a:solidFill>
                  <a:schemeClr val="tx2"/>
                </a:solidFill>
                <a:cs typeface="Times New Roman" pitchFamily="18" charset="0"/>
              </a:rPr>
              <a:t>K</a:t>
            </a:r>
            <a:r>
              <a:rPr lang="en-US" b="1" smtClean="0"/>
              <a:t>ết quả hiện ra màn hình:</a:t>
            </a:r>
            <a:endParaRPr lang="en-US" sz="3600" b="1" smtClean="0">
              <a:solidFill>
                <a:schemeClr val="tx2"/>
              </a:solidFill>
              <a:cs typeface="Times New Roman" pitchFamily="18" charset="0"/>
            </a:endParaRPr>
          </a:p>
          <a:p>
            <a:pPr>
              <a:spcBef>
                <a:spcPct val="0"/>
              </a:spcBef>
              <a:buClrTx/>
              <a:buSzTx/>
              <a:buFontTx/>
              <a:buNone/>
            </a:pPr>
            <a:endParaRPr lang="en-US" sz="3400" smtClean="0">
              <a:latin typeface="Courier New" pitchFamily="49" charset="0"/>
            </a:endParaRPr>
          </a:p>
        </p:txBody>
      </p:sp>
      <p:pic>
        <p:nvPicPr>
          <p:cNvPr id="2048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49513"/>
            <a:ext cx="7924800"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3F0E5EBC-086A-4FC7-A234-2E8F7C9A0B34}" type="slidenum">
              <a:rPr lang="en-US" sz="900"/>
              <a:pPr/>
              <a:t>19</a:t>
            </a:fld>
            <a:r>
              <a:rPr lang="en-US" sz="900"/>
              <a:t> of 27</a:t>
            </a:r>
          </a:p>
        </p:txBody>
      </p:sp>
      <p:sp>
        <p:nvSpPr>
          <p:cNvPr id="90114" name="Rectangle 2"/>
          <p:cNvSpPr>
            <a:spLocks noGrp="1" noChangeArrowheads="1"/>
          </p:cNvSpPr>
          <p:nvPr>
            <p:ph type="title"/>
          </p:nvPr>
        </p:nvSpPr>
        <p:spPr>
          <a:xfrm>
            <a:off x="1135063" y="396875"/>
            <a:ext cx="3894137" cy="746125"/>
          </a:xfrm>
        </p:spPr>
        <p:txBody>
          <a:bodyPr/>
          <a:lstStyle/>
          <a:p>
            <a:pPr eaLnBrk="1" hangingPunct="1">
              <a:defRPr/>
            </a:pPr>
            <a:r>
              <a:rPr lang="en-US" smtClean="0"/>
              <a:t>scanf( )</a:t>
            </a:r>
          </a:p>
        </p:txBody>
      </p:sp>
      <p:sp>
        <p:nvSpPr>
          <p:cNvPr id="21508" name="Rectangle 3"/>
          <p:cNvSpPr>
            <a:spLocks noGrp="1" noChangeArrowheads="1"/>
          </p:cNvSpPr>
          <p:nvPr>
            <p:ph type="body" idx="1"/>
          </p:nvPr>
        </p:nvSpPr>
        <p:spPr>
          <a:xfrm>
            <a:off x="1143000" y="1752600"/>
            <a:ext cx="6937375" cy="4191000"/>
          </a:xfrm>
        </p:spPr>
        <p:txBody>
          <a:bodyPr/>
          <a:lstStyle/>
          <a:p>
            <a:pPr eaLnBrk="1" hangingPunct="1"/>
            <a:r>
              <a:rPr lang="en-US" smtClean="0"/>
              <a:t>Được sử dụng để nhập dữ liệu</a:t>
            </a:r>
          </a:p>
          <a:p>
            <a:pPr eaLnBrk="1" hangingPunct="1">
              <a:spcBef>
                <a:spcPct val="0"/>
              </a:spcBef>
              <a:buClrTx/>
              <a:buSzTx/>
              <a:buFontTx/>
              <a:buNone/>
            </a:pPr>
            <a:r>
              <a:rPr lang="en-US" smtClean="0"/>
              <a:t>   Dạng tổng quát của hàm scanf() </a:t>
            </a:r>
          </a:p>
          <a:p>
            <a:pPr eaLnBrk="1" hangingPunct="1">
              <a:spcBef>
                <a:spcPct val="0"/>
              </a:spcBef>
              <a:buClrTx/>
              <a:buSzTx/>
              <a:buFontTx/>
              <a:buNone/>
            </a:pPr>
            <a:r>
              <a:rPr lang="en-US" smtClean="0">
                <a:solidFill>
                  <a:srgbClr val="FF0066"/>
                </a:solidFill>
              </a:rPr>
              <a:t>   </a:t>
            </a:r>
            <a:r>
              <a:rPr lang="en-US" smtClean="0">
                <a:solidFill>
                  <a:schemeClr val="tx2"/>
                </a:solidFill>
              </a:rPr>
              <a:t>scanf(“control string”, argument list);</a:t>
            </a:r>
            <a:r>
              <a:rPr lang="en-US" smtClean="0">
                <a:solidFill>
                  <a:srgbClr val="FF0066"/>
                </a:solidFill>
              </a:rPr>
              <a:t> </a:t>
            </a:r>
          </a:p>
          <a:p>
            <a:pPr eaLnBrk="1" hangingPunct="1">
              <a:spcBef>
                <a:spcPct val="0"/>
              </a:spcBef>
              <a:buClrTx/>
              <a:buSzTx/>
              <a:buFontTx/>
              <a:buNone/>
            </a:pPr>
            <a:endParaRPr lang="en-US" smtClean="0">
              <a:solidFill>
                <a:srgbClr val="FF0066"/>
              </a:solidFill>
            </a:endParaRPr>
          </a:p>
          <a:p>
            <a:pPr eaLnBrk="1" hangingPunct="1"/>
            <a:r>
              <a:rPr lang="en-US" smtClean="0"/>
              <a:t> Những định dạng dùng trong hàm printf() cũng được sử dụng với cùng cú pháp trong hàm scanf()</a:t>
            </a:r>
          </a:p>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A6EF62E0-984B-454E-9DC4-221E25607683}" type="slidenum">
              <a:rPr lang="en-US" sz="900"/>
              <a:pPr/>
              <a:t>2</a:t>
            </a:fld>
            <a:r>
              <a:rPr lang="en-US" sz="900"/>
              <a:t> of 27</a:t>
            </a:r>
          </a:p>
        </p:txBody>
      </p:sp>
      <p:sp>
        <p:nvSpPr>
          <p:cNvPr id="67586" name="Rectangle 2"/>
          <p:cNvSpPr>
            <a:spLocks noGrp="1" noChangeArrowheads="1"/>
          </p:cNvSpPr>
          <p:nvPr>
            <p:ph type="title"/>
          </p:nvPr>
        </p:nvSpPr>
        <p:spPr>
          <a:xfrm>
            <a:off x="1204913" y="457200"/>
            <a:ext cx="6491287" cy="731838"/>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z="3600" smtClean="0"/>
              <a:t>Mục tiêu của bài học</a:t>
            </a:r>
          </a:p>
        </p:txBody>
      </p:sp>
      <p:sp>
        <p:nvSpPr>
          <p:cNvPr id="4100" name="Rectangle 3"/>
          <p:cNvSpPr>
            <a:spLocks noGrp="1" noChangeArrowheads="1"/>
          </p:cNvSpPr>
          <p:nvPr>
            <p:ph type="body" idx="1"/>
          </p:nvPr>
        </p:nvSpPr>
        <p:spPr>
          <a:xfrm>
            <a:off x="1089025" y="2268538"/>
            <a:ext cx="6862763" cy="2246312"/>
          </a:xfrm>
        </p:spPr>
        <p:txBody>
          <a:bodyPr/>
          <a:lstStyle/>
          <a:p>
            <a:pPr eaLnBrk="1" hangingPunct="1">
              <a:spcBef>
                <a:spcPct val="0"/>
              </a:spcBef>
              <a:buClr>
                <a:srgbClr val="0000FF"/>
              </a:buClr>
              <a:buSzTx/>
              <a:buFont typeface="Wingdings" pitchFamily="2" charset="2"/>
              <a:buChar char="§"/>
            </a:pPr>
            <a:r>
              <a:rPr lang="en-US" smtClean="0">
                <a:cs typeface="Times New Roman" pitchFamily="18" charset="0"/>
              </a:rPr>
              <a:t> </a:t>
            </a:r>
            <a:r>
              <a:rPr lang="en-US" sz="2800" smtClean="0">
                <a:cs typeface="Times New Roman" pitchFamily="18" charset="0"/>
              </a:rPr>
              <a:t>Tìm hiểu các hàm định dạng Nhập/Xuất </a:t>
            </a:r>
          </a:p>
          <a:p>
            <a:pPr algn="ctr" eaLnBrk="1" hangingPunct="1">
              <a:spcBef>
                <a:spcPct val="0"/>
              </a:spcBef>
              <a:buClr>
                <a:srgbClr val="0000FF"/>
              </a:buClr>
              <a:buSzTx/>
              <a:buFont typeface="Wingdings" pitchFamily="2" charset="2"/>
              <a:buNone/>
            </a:pPr>
            <a:r>
              <a:rPr lang="en-US" sz="2400" b="1" smtClean="0">
                <a:latin typeface="Tahoma" pitchFamily="34" charset="0"/>
                <a:cs typeface="Times New Roman" pitchFamily="18" charset="0"/>
              </a:rPr>
              <a:t>scanf(), printf()</a:t>
            </a:r>
          </a:p>
          <a:p>
            <a:pPr eaLnBrk="1" hangingPunct="1">
              <a:spcBef>
                <a:spcPct val="0"/>
              </a:spcBef>
              <a:buClr>
                <a:srgbClr val="0000FF"/>
              </a:buClr>
              <a:buSzTx/>
              <a:buFont typeface="Wingdings" pitchFamily="2" charset="2"/>
              <a:buNone/>
            </a:pPr>
            <a:endParaRPr lang="en-US" sz="2800" b="1" smtClean="0">
              <a:cs typeface="Times New Roman" pitchFamily="18" charset="0"/>
            </a:endParaRPr>
          </a:p>
          <a:p>
            <a:pPr eaLnBrk="1" hangingPunct="1">
              <a:spcBef>
                <a:spcPct val="0"/>
              </a:spcBef>
              <a:buClr>
                <a:srgbClr val="0000FF"/>
              </a:buClr>
              <a:buSzTx/>
              <a:buFont typeface="Wingdings" pitchFamily="2" charset="2"/>
              <a:buChar char="§"/>
            </a:pPr>
            <a:r>
              <a:rPr lang="en-US" sz="2800" smtClean="0">
                <a:cs typeface="Times New Roman" pitchFamily="18" charset="0"/>
              </a:rPr>
              <a:t> Sử dụng các hàm Nhập/Xuất ký tự </a:t>
            </a:r>
          </a:p>
          <a:p>
            <a:pPr algn="ctr" eaLnBrk="1" hangingPunct="1">
              <a:spcBef>
                <a:spcPct val="0"/>
              </a:spcBef>
              <a:buClr>
                <a:srgbClr val="0000FF"/>
              </a:buClr>
              <a:buSzTx/>
              <a:buFont typeface="Wingdings" pitchFamily="2" charset="2"/>
              <a:buNone/>
            </a:pPr>
            <a:r>
              <a:rPr lang="en-US" sz="2400" b="1" smtClean="0">
                <a:latin typeface="Tahoma" pitchFamily="34" charset="0"/>
                <a:cs typeface="Times New Roman" pitchFamily="18" charset="0"/>
              </a:rPr>
              <a:t>getchar(), putchar()</a:t>
            </a:r>
          </a:p>
          <a:p>
            <a:pPr eaLnBrk="1" hangingPunct="1">
              <a:spcBef>
                <a:spcPct val="0"/>
              </a:spcBef>
              <a:buClr>
                <a:srgbClr val="0000FF"/>
              </a:buClr>
              <a:buSzTx/>
              <a:buFont typeface="Wingdings" pitchFamily="2" charset="2"/>
              <a:buNone/>
            </a:pPr>
            <a:endParaRPr lang="en-US" sz="2800" smtClean="0">
              <a:cs typeface="Times New Roman" pitchFamily="18" charset="0"/>
            </a:endParaRPr>
          </a:p>
          <a:p>
            <a:pPr eaLnBrk="1" hangingPunct="1">
              <a:spcBef>
                <a:spcPct val="0"/>
              </a:spcBef>
              <a:buClr>
                <a:srgbClr val="0000FF"/>
              </a:buClr>
              <a:buSzTx/>
              <a:buFont typeface="Wingdings" pitchFamily="2" charset="2"/>
              <a:buNone/>
            </a:pPr>
            <a:endParaRPr lang="en-US" sz="2800" smtClean="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85596A00-7773-436F-A756-EB57231B62F1}" type="slidenum">
              <a:rPr lang="en-US" sz="900"/>
              <a:pPr/>
              <a:t>20</a:t>
            </a:fld>
            <a:r>
              <a:rPr lang="en-US" sz="900"/>
              <a:t> of 27</a:t>
            </a:r>
          </a:p>
        </p:txBody>
      </p:sp>
      <p:sp>
        <p:nvSpPr>
          <p:cNvPr id="91138" name="Rectangle 2"/>
          <p:cNvSpPr>
            <a:spLocks noGrp="1" noChangeArrowheads="1"/>
          </p:cNvSpPr>
          <p:nvPr>
            <p:ph type="title"/>
          </p:nvPr>
        </p:nvSpPr>
        <p:spPr>
          <a:xfrm>
            <a:off x="1143000" y="152400"/>
            <a:ext cx="7543800" cy="1127125"/>
          </a:xfrm>
          <a:solidFill>
            <a:schemeClr val="bg1"/>
          </a:solidFill>
        </p:spPr>
        <p:txBody>
          <a:bodyPr>
            <a:spAutoFit/>
          </a:bodyPr>
          <a:lstStyle/>
          <a:p>
            <a:pPr eaLnBrk="1" hangingPunct="1">
              <a:defRPr/>
            </a:pPr>
            <a:r>
              <a:rPr lang="en-US" sz="3400" smtClean="0"/>
              <a:t>Sự khác nhau về danh sách đối số giữa printf( ) và scanf( )</a:t>
            </a:r>
          </a:p>
        </p:txBody>
      </p:sp>
      <p:sp>
        <p:nvSpPr>
          <p:cNvPr id="22532" name="Rectangle 3"/>
          <p:cNvSpPr>
            <a:spLocks noGrp="1" noChangeArrowheads="1"/>
          </p:cNvSpPr>
          <p:nvPr>
            <p:ph type="body" idx="1"/>
          </p:nvPr>
        </p:nvSpPr>
        <p:spPr>
          <a:xfrm>
            <a:off x="533400" y="1752600"/>
            <a:ext cx="8077200" cy="4267200"/>
          </a:xfrm>
        </p:spPr>
        <p:txBody>
          <a:bodyPr/>
          <a:lstStyle/>
          <a:p>
            <a:pPr eaLnBrk="1" hangingPunct="1"/>
            <a:r>
              <a:rPr lang="en-US" sz="2800" smtClean="0"/>
              <a:t>printf() sử dụng các tên biến, hằng, hằng biểu tượng và các biểu thức </a:t>
            </a:r>
          </a:p>
          <a:p>
            <a:pPr eaLnBrk="1" hangingPunct="1"/>
            <a:r>
              <a:rPr lang="en-US" sz="2800" smtClean="0"/>
              <a:t> scanf() sử dụng các con trỏ tới biến</a:t>
            </a:r>
          </a:p>
          <a:p>
            <a:pPr eaLnBrk="1" hangingPunct="1">
              <a:buFont typeface="Wingdings" pitchFamily="2" charset="2"/>
              <a:buNone/>
            </a:pPr>
            <a:r>
              <a:rPr lang="en-US" sz="2800" u="sng" smtClean="0">
                <a:solidFill>
                  <a:schemeClr val="tx2"/>
                </a:solidFill>
                <a:cs typeface="Times New Roman" pitchFamily="18" charset="0"/>
              </a:rPr>
              <a:t>Danh sách đối số trong scanf() phải theo qui tắc :</a:t>
            </a:r>
          </a:p>
          <a:p>
            <a:pPr>
              <a:spcBef>
                <a:spcPct val="0"/>
              </a:spcBef>
              <a:buClr>
                <a:srgbClr val="0000FF"/>
              </a:buClr>
              <a:buSzTx/>
              <a:buFont typeface="Wingdings" pitchFamily="2" charset="2"/>
              <a:buChar char="§"/>
            </a:pPr>
            <a:r>
              <a:rPr lang="en-US" sz="2800" smtClean="0">
                <a:cs typeface="Times New Roman" pitchFamily="18" charset="0"/>
              </a:rPr>
              <a:t>Đọc giá trị vào một biến có kiểu dữ liệu cơ sở, sử dụng ký hiệu </a:t>
            </a:r>
            <a:r>
              <a:rPr lang="en-US" sz="2800" b="1" smtClean="0">
                <a:solidFill>
                  <a:schemeClr val="tx2"/>
                </a:solidFill>
                <a:cs typeface="Times New Roman" pitchFamily="18" charset="0"/>
              </a:rPr>
              <a:t>&amp;</a:t>
            </a:r>
            <a:r>
              <a:rPr lang="en-US" sz="2800" smtClean="0">
                <a:cs typeface="Times New Roman" pitchFamily="18" charset="0"/>
              </a:rPr>
              <a:t> trước tên biến</a:t>
            </a:r>
          </a:p>
          <a:p>
            <a:pPr>
              <a:spcBef>
                <a:spcPct val="0"/>
              </a:spcBef>
              <a:buClr>
                <a:srgbClr val="0000FF"/>
              </a:buClr>
              <a:buSzTx/>
              <a:buFont typeface="Wingdings" pitchFamily="2" charset="2"/>
              <a:buChar char="§"/>
            </a:pPr>
            <a:r>
              <a:rPr lang="en-US" sz="2800" smtClean="0">
                <a:cs typeface="Times New Roman" pitchFamily="18" charset="0"/>
              </a:rPr>
              <a:t>Đọc giá trị vào một biến có kiểu dữ liệu dẫn xuất, không sử dụng </a:t>
            </a:r>
            <a:r>
              <a:rPr lang="en-US" sz="2800" b="1" smtClean="0">
                <a:solidFill>
                  <a:schemeClr val="tx2"/>
                </a:solidFill>
                <a:cs typeface="Times New Roman" pitchFamily="18" charset="0"/>
              </a:rPr>
              <a:t>&amp;</a:t>
            </a:r>
            <a:r>
              <a:rPr lang="en-US" sz="2800" smtClean="0">
                <a:solidFill>
                  <a:schemeClr val="tx2"/>
                </a:solidFill>
                <a:cs typeface="Times New Roman" pitchFamily="18" charset="0"/>
              </a:rPr>
              <a:t> </a:t>
            </a:r>
            <a:r>
              <a:rPr lang="en-US" sz="2800" smtClean="0">
                <a:cs typeface="Times New Roman" pitchFamily="18" charset="0"/>
              </a:rPr>
              <a:t>trước tên biến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277745F9-5914-423C-A56C-79B567D0E756}" type="slidenum">
              <a:rPr lang="en-US" sz="900"/>
              <a:pPr/>
              <a:t>21</a:t>
            </a:fld>
            <a:r>
              <a:rPr lang="en-US" sz="900"/>
              <a:t> of 27</a:t>
            </a:r>
          </a:p>
        </p:txBody>
      </p:sp>
      <p:sp>
        <p:nvSpPr>
          <p:cNvPr id="23555" name="Rectangle 3"/>
          <p:cNvSpPr>
            <a:spLocks noGrp="1" noChangeArrowheads="1"/>
          </p:cNvSpPr>
          <p:nvPr>
            <p:ph type="body" idx="1"/>
          </p:nvPr>
        </p:nvSpPr>
        <p:spPr>
          <a:xfrm>
            <a:off x="762000" y="2286000"/>
            <a:ext cx="7543800" cy="1524000"/>
          </a:xfrm>
        </p:spPr>
        <p:txBody>
          <a:bodyPr/>
          <a:lstStyle/>
          <a:p>
            <a:pPr eaLnBrk="1" hangingPunct="1"/>
            <a:r>
              <a:rPr lang="en-US" smtClean="0"/>
              <a:t>Không có tuỳ chọn  %g </a:t>
            </a:r>
          </a:p>
          <a:p>
            <a:pPr eaLnBrk="1" hangingPunct="1"/>
            <a:r>
              <a:rPr lang="en-US" smtClean="0"/>
              <a:t>Mã định dạng %f và %e là giống nhau</a:t>
            </a:r>
          </a:p>
        </p:txBody>
      </p:sp>
      <p:sp>
        <p:nvSpPr>
          <p:cNvPr id="92164" name="Rectangle 4"/>
          <p:cNvSpPr>
            <a:spLocks noChangeArrowheads="1"/>
          </p:cNvSpPr>
          <p:nvPr/>
        </p:nvSpPr>
        <p:spPr bwMode="auto">
          <a:xfrm>
            <a:off x="1143000" y="76200"/>
            <a:ext cx="7543800" cy="1158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eaLnBrk="1" hangingPunct="1">
              <a:defRPr/>
            </a:pPr>
            <a:r>
              <a:rPr lang="en-US" sz="3400" b="1">
                <a:solidFill>
                  <a:schemeClr val="tx2"/>
                </a:solidFill>
                <a:effectLst>
                  <a:outerShdw blurRad="38100" dist="38100" dir="2700000" algn="tl">
                    <a:srgbClr val="C0C0C0"/>
                  </a:outerShdw>
                </a:effectLst>
              </a:rPr>
              <a:t>Sự khác nhau về </a:t>
            </a:r>
            <a:r>
              <a:rPr lang="en-US" sz="3600" b="1">
                <a:solidFill>
                  <a:schemeClr val="tx2"/>
                </a:solidFill>
                <a:effectLst>
                  <a:outerShdw blurRad="38100" dist="38100" dir="2700000" algn="tl">
                    <a:srgbClr val="C0C0C0"/>
                  </a:outerShdw>
                </a:effectLst>
              </a:rPr>
              <a:t>các lệnh định dạng</a:t>
            </a:r>
            <a:r>
              <a:rPr lang="en-US" sz="3400" b="1">
                <a:solidFill>
                  <a:schemeClr val="tx2"/>
                </a:solidFill>
                <a:effectLst>
                  <a:outerShdw blurRad="38100" dist="38100" dir="2700000" algn="tl">
                    <a:srgbClr val="C0C0C0"/>
                  </a:outerShdw>
                </a:effectLst>
              </a:rPr>
              <a:t> giữa printf( ) và scanf(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E33166B7-81BD-49DA-AF7A-417F27F0CEE9}" type="slidenum">
              <a:rPr lang="en-US" sz="900"/>
              <a:pPr/>
              <a:t>22</a:t>
            </a:fld>
            <a:r>
              <a:rPr lang="en-US" sz="900"/>
              <a:t> of 27</a:t>
            </a:r>
          </a:p>
        </p:txBody>
      </p:sp>
      <p:sp>
        <p:nvSpPr>
          <p:cNvPr id="93186" name="Rectangle 2"/>
          <p:cNvSpPr>
            <a:spLocks noGrp="1" noChangeArrowheads="1"/>
          </p:cNvSpPr>
          <p:nvPr>
            <p:ph type="title"/>
          </p:nvPr>
        </p:nvSpPr>
        <p:spPr>
          <a:xfrm>
            <a:off x="1143000" y="442913"/>
            <a:ext cx="6096000" cy="700087"/>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Ví dụ với hàm scanf( )</a:t>
            </a:r>
          </a:p>
        </p:txBody>
      </p:sp>
      <p:sp>
        <p:nvSpPr>
          <p:cNvPr id="24580" name="Rectangle 3"/>
          <p:cNvSpPr>
            <a:spLocks noGrp="1" noChangeArrowheads="1"/>
          </p:cNvSpPr>
          <p:nvPr>
            <p:ph type="body" idx="1"/>
          </p:nvPr>
        </p:nvSpPr>
        <p:spPr>
          <a:xfrm>
            <a:off x="762000" y="1752600"/>
            <a:ext cx="7924800" cy="3657600"/>
          </a:xfrm>
        </p:spPr>
        <p:txBody>
          <a:bodyPr/>
          <a:lstStyle/>
          <a:p>
            <a:pPr>
              <a:lnSpc>
                <a:spcPct val="90000"/>
              </a:lnSpc>
              <a:spcBef>
                <a:spcPct val="0"/>
              </a:spcBef>
              <a:buClrTx/>
              <a:buSzTx/>
              <a:buFontTx/>
              <a:buNone/>
            </a:pPr>
            <a:r>
              <a:rPr lang="en-US" sz="2400" b="1" smtClean="0">
                <a:latin typeface="Courier New" pitchFamily="49" charset="0"/>
                <a:cs typeface="Times New Roman" pitchFamily="18" charset="0"/>
              </a:rPr>
              <a:t>#include &lt;stdio.h&gt;</a:t>
            </a:r>
          </a:p>
          <a:p>
            <a:pPr>
              <a:lnSpc>
                <a:spcPct val="90000"/>
              </a:lnSpc>
              <a:spcBef>
                <a:spcPct val="0"/>
              </a:spcBef>
              <a:buClrTx/>
              <a:buSzTx/>
              <a:buFontTx/>
              <a:buNone/>
            </a:pPr>
            <a:r>
              <a:rPr lang="en-US" sz="2400" b="1" smtClean="0">
                <a:latin typeface="Courier New" pitchFamily="49" charset="0"/>
                <a:cs typeface="Times New Roman" pitchFamily="18" charset="0"/>
              </a:rPr>
              <a:t>void main(){</a:t>
            </a:r>
          </a:p>
          <a:p>
            <a:pPr>
              <a:lnSpc>
                <a:spcPct val="90000"/>
              </a:lnSpc>
              <a:spcBef>
                <a:spcPct val="0"/>
              </a:spcBef>
              <a:buClrTx/>
              <a:buSzTx/>
              <a:buFontTx/>
              <a:buNone/>
            </a:pPr>
            <a:r>
              <a:rPr lang="en-US" sz="2400" b="1" smtClean="0">
                <a:latin typeface="Courier New" pitchFamily="49" charset="0"/>
                <a:cs typeface="Times New Roman" pitchFamily="18" charset="0"/>
              </a:rPr>
              <a:t>	int a;</a:t>
            </a:r>
          </a:p>
          <a:p>
            <a:pPr>
              <a:lnSpc>
                <a:spcPct val="90000"/>
              </a:lnSpc>
              <a:spcBef>
                <a:spcPct val="0"/>
              </a:spcBef>
              <a:buClrTx/>
              <a:buSzTx/>
              <a:buFontTx/>
              <a:buNone/>
            </a:pPr>
            <a:r>
              <a:rPr lang="en-US" sz="2400" b="1" smtClean="0">
                <a:latin typeface="Courier New" pitchFamily="49" charset="0"/>
                <a:cs typeface="Times New Roman" pitchFamily="18" charset="0"/>
              </a:rPr>
              <a:t>	float d;</a:t>
            </a:r>
          </a:p>
          <a:p>
            <a:pPr>
              <a:lnSpc>
                <a:spcPct val="90000"/>
              </a:lnSpc>
              <a:spcBef>
                <a:spcPct val="0"/>
              </a:spcBef>
              <a:buClrTx/>
              <a:buSzTx/>
              <a:buFontTx/>
              <a:buNone/>
            </a:pPr>
            <a:r>
              <a:rPr lang="en-US" sz="2400" b="1" smtClean="0">
                <a:latin typeface="Courier New" pitchFamily="49" charset="0"/>
                <a:cs typeface="Times New Roman" pitchFamily="18" charset="0"/>
              </a:rPr>
              <a:t>	char ch, name[40];</a:t>
            </a:r>
          </a:p>
          <a:p>
            <a:pPr>
              <a:lnSpc>
                <a:spcPct val="90000"/>
              </a:lnSpc>
              <a:spcBef>
                <a:spcPct val="0"/>
              </a:spcBef>
              <a:buClrTx/>
              <a:buSzTx/>
              <a:buFontTx/>
              <a:buNone/>
            </a:pPr>
            <a:r>
              <a:rPr lang="en-US" sz="2400" b="1" smtClean="0">
                <a:latin typeface="Courier New" pitchFamily="49" charset="0"/>
                <a:cs typeface="Times New Roman" pitchFamily="18" charset="0"/>
              </a:rPr>
              <a:t>	printf(“Please enter the data\n”);</a:t>
            </a:r>
          </a:p>
          <a:p>
            <a:pPr>
              <a:lnSpc>
                <a:spcPct val="90000"/>
              </a:lnSpc>
              <a:spcBef>
                <a:spcPct val="0"/>
              </a:spcBef>
              <a:buClrTx/>
              <a:buSzTx/>
              <a:buFontTx/>
              <a:buNone/>
            </a:pPr>
            <a:r>
              <a:rPr lang="en-US" sz="2400" b="1" smtClean="0">
                <a:latin typeface="Courier New" pitchFamily="49" charset="0"/>
                <a:cs typeface="Times New Roman" pitchFamily="18" charset="0"/>
              </a:rPr>
              <a:t>	</a:t>
            </a:r>
            <a:r>
              <a:rPr lang="en-US" sz="2400" b="1" smtClean="0">
                <a:solidFill>
                  <a:schemeClr val="hlink"/>
                </a:solidFill>
                <a:latin typeface="Courier New" pitchFamily="49" charset="0"/>
                <a:cs typeface="Times New Roman" pitchFamily="18" charset="0"/>
              </a:rPr>
              <a:t>scanf(“%d %f %c %s”,&amp;a,&amp;d,&amp;ch,name);</a:t>
            </a:r>
          </a:p>
          <a:p>
            <a:pPr>
              <a:lnSpc>
                <a:spcPct val="90000"/>
              </a:lnSpc>
              <a:spcBef>
                <a:spcPct val="0"/>
              </a:spcBef>
              <a:buClrTx/>
              <a:buSzTx/>
              <a:buFontTx/>
              <a:buNone/>
            </a:pPr>
            <a:r>
              <a:rPr lang="en-US" sz="2400" b="1" smtClean="0">
                <a:latin typeface="Courier New" pitchFamily="49" charset="0"/>
                <a:cs typeface="Times New Roman" pitchFamily="18" charset="0"/>
              </a:rPr>
              <a:t>	printf(“\n The values accepted are:</a:t>
            </a:r>
          </a:p>
          <a:p>
            <a:pPr>
              <a:lnSpc>
                <a:spcPct val="90000"/>
              </a:lnSpc>
              <a:spcBef>
                <a:spcPct val="0"/>
              </a:spcBef>
              <a:buClrTx/>
              <a:buSzTx/>
              <a:buFontTx/>
              <a:buNone/>
            </a:pPr>
            <a:r>
              <a:rPr lang="en-US" sz="2400" b="1" smtClean="0">
                <a:latin typeface="Courier New" pitchFamily="49" charset="0"/>
                <a:cs typeface="Times New Roman" pitchFamily="18" charset="0"/>
              </a:rPr>
              <a:t>			%d,%f,%c,%s”,a, d,ch,name);</a:t>
            </a:r>
          </a:p>
          <a:p>
            <a:pPr>
              <a:lnSpc>
                <a:spcPct val="90000"/>
              </a:lnSpc>
              <a:spcBef>
                <a:spcPct val="0"/>
              </a:spcBef>
              <a:buClrTx/>
              <a:buSzTx/>
              <a:buFontTx/>
              <a:buNone/>
            </a:pPr>
            <a:r>
              <a:rPr lang="en-US" sz="2400" b="1" smtClean="0">
                <a:latin typeface="Courier New" pitchFamily="49" charset="0"/>
                <a:cs typeface="Times New Roman" pitchFamily="18" charset="0"/>
              </a:rPr>
              <a:t>}</a:t>
            </a:r>
            <a:endParaRPr lang="en-US" sz="2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CD7431D0-E87C-4A63-B590-F48C910F0CBB}" type="slidenum">
              <a:rPr lang="en-US" sz="900"/>
              <a:pPr/>
              <a:t>23</a:t>
            </a:fld>
            <a:r>
              <a:rPr lang="en-US" sz="900"/>
              <a:t> of 27</a:t>
            </a:r>
          </a:p>
        </p:txBody>
      </p:sp>
      <p:sp>
        <p:nvSpPr>
          <p:cNvPr id="94210" name="Rectangle 2"/>
          <p:cNvSpPr>
            <a:spLocks noGrp="1" noChangeArrowheads="1"/>
          </p:cNvSpPr>
          <p:nvPr>
            <p:ph type="title"/>
          </p:nvPr>
        </p:nvSpPr>
        <p:spPr>
          <a:xfrm>
            <a:off x="1143000" y="290513"/>
            <a:ext cx="6705600" cy="852487"/>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Vùng đệm Nhập/Xuất</a:t>
            </a:r>
          </a:p>
        </p:txBody>
      </p:sp>
      <p:sp>
        <p:nvSpPr>
          <p:cNvPr id="25604" name="Rectangle 3"/>
          <p:cNvSpPr>
            <a:spLocks noGrp="1" noChangeArrowheads="1"/>
          </p:cNvSpPr>
          <p:nvPr>
            <p:ph type="body" idx="1"/>
          </p:nvPr>
        </p:nvSpPr>
        <p:spPr>
          <a:xfrm>
            <a:off x="609600" y="1828800"/>
            <a:ext cx="8001000" cy="4038600"/>
          </a:xfrm>
        </p:spPr>
        <p:txBody>
          <a:bodyPr/>
          <a:lstStyle/>
          <a:p>
            <a:pPr eaLnBrk="1" hangingPunct="1">
              <a:spcBef>
                <a:spcPct val="0"/>
              </a:spcBef>
              <a:buClr>
                <a:srgbClr val="0000FF"/>
              </a:buClr>
              <a:buSzTx/>
              <a:buFont typeface="Wingdings" pitchFamily="2" charset="2"/>
              <a:buChar char="§"/>
            </a:pPr>
            <a:r>
              <a:rPr lang="en-US" smtClean="0"/>
              <a:t>Được sử dụng để đọc và viết các ký tự ASCII</a:t>
            </a:r>
          </a:p>
          <a:p>
            <a:pPr eaLnBrk="1" hangingPunct="1">
              <a:spcBef>
                <a:spcPct val="0"/>
              </a:spcBef>
              <a:buClr>
                <a:srgbClr val="0000FF"/>
              </a:buClr>
              <a:buSzTx/>
              <a:buFont typeface="Wingdings" pitchFamily="2" charset="2"/>
              <a:buChar char="§"/>
            </a:pPr>
            <a:r>
              <a:rPr lang="en-US" smtClean="0"/>
              <a:t>Một vùng đệm (buffer) là một không gian lưu trữ tạm thời trong bộ nhớ hoặc trên thẻ điều khiển thiết bị</a:t>
            </a:r>
          </a:p>
          <a:p>
            <a:pPr eaLnBrk="1" hangingPunct="1">
              <a:spcBef>
                <a:spcPct val="0"/>
              </a:spcBef>
              <a:buClr>
                <a:srgbClr val="0000FF"/>
              </a:buClr>
              <a:buSzTx/>
              <a:buFont typeface="Wingdings" pitchFamily="2" charset="2"/>
              <a:buChar char="§"/>
            </a:pPr>
            <a:r>
              <a:rPr lang="en-US" smtClean="0"/>
              <a:t>Bộ đệm Nhập/Xuất có thể chia làm :</a:t>
            </a:r>
          </a:p>
          <a:p>
            <a:pPr lvl="1" eaLnBrk="1" hangingPunct="1"/>
            <a:r>
              <a:rPr lang="en-US" sz="2800" smtClean="0">
                <a:solidFill>
                  <a:schemeClr val="tx2"/>
                </a:solidFill>
              </a:rPr>
              <a:t> Console I/O</a:t>
            </a:r>
          </a:p>
          <a:p>
            <a:pPr lvl="1" eaLnBrk="1" hangingPunct="1"/>
            <a:r>
              <a:rPr lang="en-US" sz="2800" smtClean="0">
                <a:solidFill>
                  <a:schemeClr val="tx2"/>
                </a:solidFill>
              </a:rPr>
              <a:t> Buffered File I/O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9B03B9DA-2E4D-41EE-9A2E-9864CA36C123}" type="slidenum">
              <a:rPr lang="en-US" sz="900"/>
              <a:pPr/>
              <a:t>24</a:t>
            </a:fld>
            <a:r>
              <a:rPr lang="en-US" sz="900"/>
              <a:t> of 27</a:t>
            </a:r>
          </a:p>
        </p:txBody>
      </p:sp>
      <p:sp>
        <p:nvSpPr>
          <p:cNvPr id="95234"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Console I/O</a:t>
            </a:r>
          </a:p>
        </p:txBody>
      </p:sp>
      <p:sp>
        <p:nvSpPr>
          <p:cNvPr id="26628" name="Rectangle 3"/>
          <p:cNvSpPr>
            <a:spLocks noGrp="1" noChangeArrowheads="1"/>
          </p:cNvSpPr>
          <p:nvPr>
            <p:ph type="body" idx="1"/>
          </p:nvPr>
        </p:nvSpPr>
        <p:spPr>
          <a:xfrm>
            <a:off x="533400" y="2133600"/>
            <a:ext cx="8153400" cy="3352800"/>
          </a:xfrm>
        </p:spPr>
        <p:txBody>
          <a:bodyPr/>
          <a:lstStyle/>
          <a:p>
            <a:pPr eaLnBrk="1" hangingPunct="1"/>
            <a:r>
              <a:rPr lang="en-US" smtClean="0"/>
              <a:t>Các hàm Console I/O chuyển các thao tác đến thiết bị xuất nhập chuẩn của hệ thống</a:t>
            </a:r>
          </a:p>
          <a:p>
            <a:pPr eaLnBrk="1" hangingPunct="1"/>
            <a:r>
              <a:rPr lang="en-US" smtClean="0">
                <a:cs typeface="Times New Roman" pitchFamily="18" charset="0"/>
              </a:rPr>
              <a:t>Trong ‘C’ các hàm </a:t>
            </a:r>
            <a:r>
              <a:rPr lang="en-US" smtClean="0">
                <a:solidFill>
                  <a:schemeClr val="tx2"/>
                </a:solidFill>
                <a:cs typeface="Times New Roman" pitchFamily="18" charset="0"/>
              </a:rPr>
              <a:t>console I/O</a:t>
            </a:r>
            <a:r>
              <a:rPr lang="en-US" smtClean="0">
                <a:solidFill>
                  <a:srgbClr val="FF0066"/>
                </a:solidFill>
                <a:cs typeface="Times New Roman" pitchFamily="18" charset="0"/>
              </a:rPr>
              <a:t> </a:t>
            </a:r>
            <a:r>
              <a:rPr lang="en-US" smtClean="0">
                <a:cs typeface="Times New Roman" pitchFamily="18" charset="0"/>
              </a:rPr>
              <a:t>đơn giản nhất là:</a:t>
            </a:r>
          </a:p>
          <a:p>
            <a:pPr lvl="1">
              <a:spcBef>
                <a:spcPct val="0"/>
              </a:spcBef>
              <a:buClr>
                <a:srgbClr val="0000FF"/>
              </a:buClr>
              <a:buSzTx/>
              <a:buFont typeface="Wingdings" pitchFamily="2" charset="2"/>
              <a:buChar char="§"/>
            </a:pPr>
            <a:r>
              <a:rPr lang="en-US" sz="2800" b="1" smtClean="0">
                <a:solidFill>
                  <a:schemeClr val="tx2"/>
                </a:solidFill>
                <a:cs typeface="Times New Roman" pitchFamily="18" charset="0"/>
              </a:rPr>
              <a:t>getchar( ) -</a:t>
            </a:r>
            <a:r>
              <a:rPr lang="en-US" sz="2800" smtClean="0">
                <a:solidFill>
                  <a:schemeClr val="tx2"/>
                </a:solidFill>
                <a:cs typeface="Times New Roman" pitchFamily="18" charset="0"/>
              </a:rPr>
              <a:t> đọc một và chỉ một ký tự từ bàn phím</a:t>
            </a:r>
          </a:p>
          <a:p>
            <a:pPr lvl="1">
              <a:spcBef>
                <a:spcPct val="0"/>
              </a:spcBef>
              <a:buClr>
                <a:srgbClr val="0000FF"/>
              </a:buClr>
              <a:buSzTx/>
              <a:buFont typeface="Wingdings" pitchFamily="2" charset="2"/>
              <a:buChar char="§"/>
            </a:pPr>
            <a:r>
              <a:rPr lang="en-US" sz="2800" b="1" smtClean="0">
                <a:solidFill>
                  <a:schemeClr val="tx2"/>
                </a:solidFill>
                <a:cs typeface="Times New Roman" pitchFamily="18" charset="0"/>
              </a:rPr>
              <a:t>putchar( ) -</a:t>
            </a:r>
            <a:r>
              <a:rPr lang="en-US" sz="2800" smtClean="0">
                <a:solidFill>
                  <a:schemeClr val="tx2"/>
                </a:solidFill>
                <a:cs typeface="Times New Roman" pitchFamily="18" charset="0"/>
              </a:rPr>
              <a:t> xuất một ký tự lên màn hình</a:t>
            </a:r>
            <a:endParaRPr lang="en-US" sz="2800" smtClean="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90D2F10B-F6FB-4DF4-87FE-F14D2B373AB1}" type="slidenum">
              <a:rPr lang="en-US" sz="900"/>
              <a:pPr/>
              <a:t>25</a:t>
            </a:fld>
            <a:r>
              <a:rPr lang="en-US" sz="900"/>
              <a:t> of 27</a:t>
            </a:r>
          </a:p>
        </p:txBody>
      </p:sp>
      <p:sp>
        <p:nvSpPr>
          <p:cNvPr id="96258" name="Rectangle 2"/>
          <p:cNvSpPr>
            <a:spLocks noGrp="1" noChangeArrowheads="1"/>
          </p:cNvSpPr>
          <p:nvPr>
            <p:ph type="title"/>
          </p:nvPr>
        </p:nvSpPr>
        <p:spPr>
          <a:xfrm>
            <a:off x="1143000" y="457200"/>
            <a:ext cx="4267200" cy="700088"/>
          </a:xfrm>
        </p:spPr>
        <p:txBody>
          <a:bodyPr/>
          <a:lstStyle/>
          <a:p>
            <a:pPr eaLnBrk="1" hangingPunct="1">
              <a:defRPr/>
            </a:pPr>
            <a:r>
              <a:rPr lang="en-US" smtClean="0"/>
              <a:t>getchar( )</a:t>
            </a:r>
          </a:p>
        </p:txBody>
      </p:sp>
      <p:sp>
        <p:nvSpPr>
          <p:cNvPr id="27652" name="Rectangle 3"/>
          <p:cNvSpPr>
            <a:spLocks noGrp="1" noChangeArrowheads="1"/>
          </p:cNvSpPr>
          <p:nvPr>
            <p:ph type="body" idx="1"/>
          </p:nvPr>
        </p:nvSpPr>
        <p:spPr>
          <a:xfrm>
            <a:off x="762000" y="1905000"/>
            <a:ext cx="7772400" cy="3429000"/>
          </a:xfrm>
        </p:spPr>
        <p:txBody>
          <a:bodyPr/>
          <a:lstStyle/>
          <a:p>
            <a:pPr eaLnBrk="1" hangingPunct="1"/>
            <a:r>
              <a:rPr lang="en-US" smtClean="0"/>
              <a:t>Dùng đọc dữ liệu nhập, một ký tự từ bàn phím</a:t>
            </a:r>
          </a:p>
          <a:p>
            <a:pPr eaLnBrk="1" hangingPunct="1"/>
            <a:r>
              <a:rPr lang="en-US" smtClean="0"/>
              <a:t>Các ký tự đặt trong vùng đệm đến khi người dùng gõ phím enter</a:t>
            </a:r>
          </a:p>
          <a:p>
            <a:pPr eaLnBrk="1" hangingPunct="1">
              <a:spcBef>
                <a:spcPct val="0"/>
              </a:spcBef>
              <a:buClr>
                <a:srgbClr val="0000FF"/>
              </a:buClr>
              <a:buSzTx/>
              <a:buFont typeface="Wingdings" pitchFamily="2" charset="2"/>
              <a:buChar char="§"/>
            </a:pPr>
            <a:r>
              <a:rPr lang="en-US" smtClean="0"/>
              <a:t>Hàm getchar( ) không có đối số, nhưng vẫn phải có cặp dấu ngoặc (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026A6AB7-4F7B-463B-8725-96A24E5C43DD}" type="slidenum">
              <a:rPr lang="en-US" sz="900"/>
              <a:pPr/>
              <a:t>26</a:t>
            </a:fld>
            <a:r>
              <a:rPr lang="en-US" sz="900"/>
              <a:t> of 27</a:t>
            </a:r>
          </a:p>
        </p:txBody>
      </p:sp>
      <p:sp>
        <p:nvSpPr>
          <p:cNvPr id="97282"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Ví dụ hàm getchar()</a:t>
            </a:r>
          </a:p>
        </p:txBody>
      </p:sp>
      <p:sp>
        <p:nvSpPr>
          <p:cNvPr id="28676" name="Rectangle 3"/>
          <p:cNvSpPr>
            <a:spLocks noGrp="1" noChangeArrowheads="1"/>
          </p:cNvSpPr>
          <p:nvPr>
            <p:ph type="body" idx="1"/>
          </p:nvPr>
        </p:nvSpPr>
        <p:spPr>
          <a:xfrm>
            <a:off x="381000" y="1716088"/>
            <a:ext cx="8458200" cy="4456112"/>
          </a:xfrm>
        </p:spPr>
        <p:txBody>
          <a:bodyPr/>
          <a:lstStyle/>
          <a:p>
            <a:pPr>
              <a:spcBef>
                <a:spcPct val="0"/>
              </a:spcBef>
              <a:buClrTx/>
              <a:buSzTx/>
              <a:buFontTx/>
              <a:buNone/>
            </a:pPr>
            <a:r>
              <a:rPr lang="en-US" sz="2000" b="1" smtClean="0">
                <a:latin typeface="Courier New" pitchFamily="49" charset="0"/>
                <a:cs typeface="Times New Roman" pitchFamily="18" charset="0"/>
              </a:rPr>
              <a:t>/*Program to demonstrate the use of getchar()*/</a:t>
            </a:r>
          </a:p>
          <a:p>
            <a:pPr>
              <a:spcBef>
                <a:spcPct val="0"/>
              </a:spcBef>
              <a:buClrTx/>
              <a:buSzTx/>
              <a:buFontTx/>
              <a:buNone/>
            </a:pPr>
            <a:endParaRPr lang="en-US" sz="2000" b="1" smtClean="0">
              <a:latin typeface="Courier New" pitchFamily="49" charset="0"/>
              <a:cs typeface="Times New Roman" pitchFamily="18" charset="0"/>
            </a:endParaRPr>
          </a:p>
          <a:p>
            <a:pPr>
              <a:spcBef>
                <a:spcPct val="0"/>
              </a:spcBef>
              <a:buClrTx/>
              <a:buSzTx/>
              <a:buFontTx/>
              <a:buNone/>
            </a:pPr>
            <a:r>
              <a:rPr lang="en-US" sz="2400" b="1" smtClean="0">
                <a:latin typeface="Courier New" pitchFamily="49" charset="0"/>
                <a:cs typeface="Times New Roman" pitchFamily="18" charset="0"/>
              </a:rPr>
              <a:t>#include &lt;stdio.h&gt;</a:t>
            </a:r>
          </a:p>
          <a:p>
            <a:pPr>
              <a:spcBef>
                <a:spcPct val="0"/>
              </a:spcBef>
              <a:buClrTx/>
              <a:buSzTx/>
              <a:buFontTx/>
              <a:buNone/>
            </a:pPr>
            <a:r>
              <a:rPr lang="en-US" sz="2400" b="1" smtClean="0">
                <a:latin typeface="Courier New" pitchFamily="49" charset="0"/>
                <a:cs typeface="Times New Roman" pitchFamily="18" charset="0"/>
              </a:rPr>
              <a:t>void main()</a:t>
            </a:r>
          </a:p>
          <a:p>
            <a:pPr>
              <a:spcBef>
                <a:spcPct val="0"/>
              </a:spcBef>
              <a:buClrTx/>
              <a:buSzTx/>
              <a:buFontTx/>
              <a:buNone/>
            </a:pPr>
            <a:r>
              <a:rPr lang="en-US" sz="2400" b="1" smtClean="0">
                <a:latin typeface="Courier New" pitchFamily="49" charset="0"/>
                <a:cs typeface="Times New Roman" pitchFamily="18" charset="0"/>
              </a:rPr>
              <a:t>{</a:t>
            </a:r>
          </a:p>
          <a:p>
            <a:pPr>
              <a:spcBef>
                <a:spcPct val="0"/>
              </a:spcBef>
              <a:buClrTx/>
              <a:buSzTx/>
              <a:buFontTx/>
              <a:buNone/>
            </a:pPr>
            <a:r>
              <a:rPr lang="en-US" sz="2400" b="1" smtClean="0">
                <a:latin typeface="Courier New" pitchFamily="49" charset="0"/>
                <a:cs typeface="Times New Roman" pitchFamily="18" charset="0"/>
              </a:rPr>
              <a:t>	char letter;</a:t>
            </a:r>
          </a:p>
          <a:p>
            <a:pPr>
              <a:spcBef>
                <a:spcPct val="0"/>
              </a:spcBef>
              <a:buClrTx/>
              <a:buSzTx/>
              <a:buFontTx/>
              <a:buNone/>
            </a:pPr>
            <a:r>
              <a:rPr lang="en-US" sz="2400" b="1" smtClean="0">
                <a:latin typeface="Courier New" pitchFamily="49" charset="0"/>
                <a:cs typeface="Times New Roman" pitchFamily="18" charset="0"/>
              </a:rPr>
              <a:t>	printf(“\nPlease enter any character:“);</a:t>
            </a:r>
          </a:p>
          <a:p>
            <a:pPr>
              <a:spcBef>
                <a:spcPct val="0"/>
              </a:spcBef>
              <a:buClrTx/>
              <a:buSzTx/>
              <a:buFontTx/>
              <a:buNone/>
            </a:pPr>
            <a:r>
              <a:rPr lang="en-US" sz="2400" b="1" smtClean="0">
                <a:latin typeface="Courier New" pitchFamily="49" charset="0"/>
                <a:cs typeface="Times New Roman" pitchFamily="18" charset="0"/>
              </a:rPr>
              <a:t>	</a:t>
            </a:r>
            <a:r>
              <a:rPr lang="en-US" sz="2400" b="1" smtClean="0">
                <a:solidFill>
                  <a:schemeClr val="hlink"/>
                </a:solidFill>
                <a:latin typeface="Courier New" pitchFamily="49" charset="0"/>
                <a:cs typeface="Times New Roman" pitchFamily="18" charset="0"/>
              </a:rPr>
              <a:t>letter = getchar();</a:t>
            </a:r>
          </a:p>
          <a:p>
            <a:pPr>
              <a:spcBef>
                <a:spcPct val="0"/>
              </a:spcBef>
              <a:buClrTx/>
              <a:buSzTx/>
              <a:buFontTx/>
              <a:buNone/>
            </a:pPr>
            <a:r>
              <a:rPr lang="en-US" sz="2400" b="1" smtClean="0">
                <a:latin typeface="Courier New" pitchFamily="49" charset="0"/>
                <a:cs typeface="Times New Roman" pitchFamily="18" charset="0"/>
              </a:rPr>
              <a:t>	printf(“\nThe character entered by you </a:t>
            </a:r>
          </a:p>
          <a:p>
            <a:pPr>
              <a:spcBef>
                <a:spcPct val="0"/>
              </a:spcBef>
              <a:buClrTx/>
              <a:buSzTx/>
              <a:buFontTx/>
              <a:buNone/>
            </a:pPr>
            <a:r>
              <a:rPr lang="en-US" sz="2400" b="1" smtClean="0">
                <a:latin typeface="Courier New" pitchFamily="49" charset="0"/>
                <a:cs typeface="Times New Roman" pitchFamily="18" charset="0"/>
              </a:rPr>
              <a:t>is %c“, letter);</a:t>
            </a:r>
          </a:p>
          <a:p>
            <a:pPr>
              <a:spcBef>
                <a:spcPct val="0"/>
              </a:spcBef>
              <a:buClrTx/>
              <a:buSzTx/>
              <a:buFontTx/>
              <a:buNone/>
            </a:pPr>
            <a:r>
              <a:rPr lang="en-US" sz="2400" b="1" smtClean="0">
                <a:latin typeface="Courier New" pitchFamily="49" charset="0"/>
                <a:cs typeface="Times New Roman" pitchFamily="18" charset="0"/>
              </a:rPr>
              <a:t>}</a:t>
            </a:r>
            <a:endParaRPr lang="en-US" sz="2400" b="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D5A61316-3C3D-4EE5-9D99-B2E195CDACB2}" type="slidenum">
              <a:rPr lang="en-US" sz="900"/>
              <a:pPr/>
              <a:t>27</a:t>
            </a:fld>
            <a:r>
              <a:rPr lang="en-US" sz="900"/>
              <a:t> of 27</a:t>
            </a:r>
          </a:p>
        </p:txBody>
      </p:sp>
      <p:sp>
        <p:nvSpPr>
          <p:cNvPr id="98306" name="Rectangle 2"/>
          <p:cNvSpPr>
            <a:spLocks noGrp="1" noChangeArrowheads="1"/>
          </p:cNvSpPr>
          <p:nvPr>
            <p:ph type="title"/>
          </p:nvPr>
        </p:nvSpPr>
        <p:spPr>
          <a:xfrm>
            <a:off x="1066800" y="304800"/>
            <a:ext cx="6400800" cy="852488"/>
          </a:xfrm>
        </p:spPr>
        <p:txBody>
          <a:bodyPr/>
          <a:lstStyle/>
          <a:p>
            <a:pPr eaLnBrk="1" hangingPunct="1">
              <a:defRPr/>
            </a:pPr>
            <a:r>
              <a:rPr lang="en-US" smtClean="0"/>
              <a:t>putchar( )</a:t>
            </a:r>
          </a:p>
        </p:txBody>
      </p:sp>
      <p:sp>
        <p:nvSpPr>
          <p:cNvPr id="29700" name="Rectangle 3"/>
          <p:cNvSpPr>
            <a:spLocks noGrp="1" noChangeArrowheads="1"/>
          </p:cNvSpPr>
          <p:nvPr>
            <p:ph type="body" idx="1"/>
          </p:nvPr>
        </p:nvSpPr>
        <p:spPr>
          <a:xfrm>
            <a:off x="762000" y="1752600"/>
            <a:ext cx="7620000" cy="3962400"/>
          </a:xfrm>
        </p:spPr>
        <p:txBody>
          <a:bodyPr/>
          <a:lstStyle/>
          <a:p>
            <a:pPr eaLnBrk="1" hangingPunct="1"/>
            <a:r>
              <a:rPr lang="en-US" smtClean="0"/>
              <a:t>Hàm xuất ký tự trong ‘C’</a:t>
            </a:r>
          </a:p>
          <a:p>
            <a:pPr eaLnBrk="1" hangingPunct="1"/>
            <a:r>
              <a:rPr lang="en-US" smtClean="0"/>
              <a:t>Có một đối số</a:t>
            </a:r>
          </a:p>
          <a:p>
            <a:pPr>
              <a:spcBef>
                <a:spcPct val="0"/>
              </a:spcBef>
              <a:buClrTx/>
              <a:buSzTx/>
              <a:buFontTx/>
              <a:buNone/>
            </a:pPr>
            <a:endParaRPr lang="en-US" b="1" smtClean="0">
              <a:solidFill>
                <a:schemeClr val="tx2"/>
              </a:solidFill>
            </a:endParaRPr>
          </a:p>
          <a:p>
            <a:pPr>
              <a:spcBef>
                <a:spcPct val="0"/>
              </a:spcBef>
              <a:buClrTx/>
              <a:buSzTx/>
              <a:buFontTx/>
              <a:buNone/>
            </a:pPr>
            <a:r>
              <a:rPr lang="en-US" b="1" smtClean="0">
                <a:solidFill>
                  <a:schemeClr val="tx2"/>
                </a:solidFill>
              </a:rPr>
              <a:t>Đối số của một hàm putchar( ) có thể là :</a:t>
            </a:r>
          </a:p>
          <a:p>
            <a:pPr eaLnBrk="1" hangingPunct="1"/>
            <a:r>
              <a:rPr lang="en-US" smtClean="0"/>
              <a:t>Một hằng ký tự đơn</a:t>
            </a:r>
          </a:p>
          <a:p>
            <a:pPr eaLnBrk="1" hangingPunct="1"/>
            <a:r>
              <a:rPr lang="en-US" smtClean="0"/>
              <a:t>Một mã định dạng </a:t>
            </a:r>
          </a:p>
          <a:p>
            <a:pPr eaLnBrk="1" hangingPunct="1"/>
            <a:r>
              <a:rPr lang="en-US" smtClean="0"/>
              <a:t>Một biến ký tự</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0DDECAA6-2595-402F-9F3C-EBA11337E8FE}" type="slidenum">
              <a:rPr lang="en-US" sz="900"/>
              <a:pPr/>
              <a:t>28</a:t>
            </a:fld>
            <a:r>
              <a:rPr lang="en-US" sz="900"/>
              <a:t> of 27</a:t>
            </a:r>
          </a:p>
        </p:txBody>
      </p:sp>
      <p:sp>
        <p:nvSpPr>
          <p:cNvPr id="76834" name="Rectangle 34"/>
          <p:cNvSpPr>
            <a:spLocks noGrp="1" noChangeArrowheads="1"/>
          </p:cNvSpPr>
          <p:nvPr>
            <p:ph type="title"/>
          </p:nvPr>
        </p:nvSpPr>
        <p:spPr>
          <a:xfrm>
            <a:off x="1066800" y="76200"/>
            <a:ext cx="7239000" cy="12192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Các tùy chọn </a:t>
            </a:r>
            <a:br>
              <a:rPr lang="en-US" smtClean="0"/>
            </a:br>
            <a:r>
              <a:rPr lang="en-US" smtClean="0"/>
              <a:t>và chức năng của putchar( ) </a:t>
            </a:r>
          </a:p>
        </p:txBody>
      </p:sp>
      <p:graphicFrame>
        <p:nvGraphicFramePr>
          <p:cNvPr id="76854" name="Group 54"/>
          <p:cNvGraphicFramePr>
            <a:graphicFrameLocks noGrp="1"/>
          </p:cNvGraphicFramePr>
          <p:nvPr>
            <p:ph idx="1"/>
          </p:nvPr>
        </p:nvGraphicFramePr>
        <p:xfrm>
          <a:off x="762000" y="1828800"/>
          <a:ext cx="7812088" cy="4451350"/>
        </p:xfrm>
        <a:graphic>
          <a:graphicData uri="http://schemas.openxmlformats.org/drawingml/2006/table">
            <a:tbl>
              <a:tblPr/>
              <a:tblGrid>
                <a:gridCol w="1962150"/>
                <a:gridCol w="2170113"/>
                <a:gridCol w="3679825"/>
              </a:tblGrid>
              <a:tr h="5182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hlink"/>
                          </a:solidFill>
                          <a:effectLst/>
                          <a:latin typeface="Times New Roman" pitchFamily="18" charset="0"/>
                          <a:ea typeface="Batang" pitchFamily="18" charset="-127"/>
                          <a:cs typeface="Times New Roman" pitchFamily="18" charset="0"/>
                        </a:rPr>
                        <a:t>Tham số</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hlink"/>
                          </a:solidFill>
                          <a:effectLst/>
                          <a:latin typeface="Times New Roman" pitchFamily="18" charset="0"/>
                          <a:ea typeface="Batang" pitchFamily="18" charset="-127"/>
                          <a:cs typeface="Times New Roman" pitchFamily="18" charset="0"/>
                        </a:rPr>
                        <a:t>Hàm</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hlink"/>
                          </a:solidFill>
                          <a:effectLst/>
                          <a:latin typeface="Times New Roman" pitchFamily="18" charset="0"/>
                          <a:ea typeface="Batang" pitchFamily="18" charset="-127"/>
                          <a:cs typeface="Times New Roman" pitchFamily="18" charset="0"/>
                        </a:rPr>
                        <a:t>Chức năng</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Bi</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ế</a:t>
                      </a: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n ký t</a:t>
                      </a:r>
                      <a:r>
                        <a:rPr kumimoji="0" lang="en-US" sz="2800" b="0" i="0" u="none" strike="noStrike" cap="none" normalizeH="0" baseline="0" smtClean="0">
                          <a:ln>
                            <a:noFill/>
                          </a:ln>
                          <a:solidFill>
                            <a:schemeClr val="tx1"/>
                          </a:solidFill>
                          <a:effectLst/>
                          <a:latin typeface="Times New Roman" pitchFamily="18" charset="0"/>
                        </a:rPr>
                        <a:t>ự</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putchar(c)</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Hi</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ển thị nội dung biến ký tự c</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H</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ằng ký tự</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putchar(‘A’)</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H</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ằng ký tự A</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H</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ằng số</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putchar(‘5’)</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H</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ằng số 5</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3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M</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ã định dạng</a:t>
                      </a: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putchar(‘\t’)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Ch</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èn ký tự khoảng trắng</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3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M</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ã định dạng</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putchar(‘\n’)</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Ch</a:t>
                      </a:r>
                      <a:r>
                        <a:rPr kumimoji="0" lang="en-US" sz="28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rPr>
                        <a:t>èn ký tự xuống dòng</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3D61431E-A1E9-422E-88F4-6C82957F2A81}" type="slidenum">
              <a:rPr lang="en-US" sz="900"/>
              <a:pPr/>
              <a:t>29</a:t>
            </a:fld>
            <a:r>
              <a:rPr lang="en-US" sz="900"/>
              <a:t> of 27</a:t>
            </a:r>
          </a:p>
        </p:txBody>
      </p:sp>
      <p:sp>
        <p:nvSpPr>
          <p:cNvPr id="75778" name="Rectangle 2"/>
          <p:cNvSpPr>
            <a:spLocks noGrp="1" noChangeArrowheads="1"/>
          </p:cNvSpPr>
          <p:nvPr>
            <p:ph type="title"/>
          </p:nvPr>
        </p:nvSpPr>
        <p:spPr>
          <a:xfrm>
            <a:off x="1066800" y="457200"/>
            <a:ext cx="5943600" cy="700088"/>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putchar( )</a:t>
            </a:r>
          </a:p>
        </p:txBody>
      </p:sp>
      <p:sp>
        <p:nvSpPr>
          <p:cNvPr id="31748" name="Rectangle 3"/>
          <p:cNvSpPr>
            <a:spLocks noGrp="1" noChangeArrowheads="1"/>
          </p:cNvSpPr>
          <p:nvPr>
            <p:ph type="body" idx="1"/>
          </p:nvPr>
        </p:nvSpPr>
        <p:spPr>
          <a:xfrm>
            <a:off x="685800" y="1600200"/>
            <a:ext cx="7848600" cy="4495800"/>
          </a:xfrm>
          <a:solidFill>
            <a:schemeClr val="bg1"/>
          </a:solidFill>
        </p:spPr>
        <p:txBody>
          <a:bodyPr/>
          <a:lstStyle/>
          <a:p>
            <a:pPr>
              <a:lnSpc>
                <a:spcPct val="80000"/>
              </a:lnSpc>
              <a:spcBef>
                <a:spcPct val="0"/>
              </a:spcBef>
              <a:buClrTx/>
              <a:buSzTx/>
              <a:buFontTx/>
              <a:buNone/>
            </a:pPr>
            <a:r>
              <a:rPr lang="en-US" sz="2400" b="1" smtClean="0">
                <a:solidFill>
                  <a:schemeClr val="tx2"/>
                </a:solidFill>
                <a:latin typeface="Courier New" pitchFamily="49" charset="0"/>
                <a:cs typeface="Times New Roman" pitchFamily="18" charset="0"/>
              </a:rPr>
              <a:t>/* This program demonstrates the use of constants and escape sequences in putchar()*/</a:t>
            </a:r>
          </a:p>
          <a:p>
            <a:pPr>
              <a:lnSpc>
                <a:spcPct val="80000"/>
              </a:lnSpc>
              <a:spcBef>
                <a:spcPct val="0"/>
              </a:spcBef>
              <a:buClrTx/>
              <a:buSzTx/>
              <a:buFontTx/>
              <a:buNone/>
            </a:pPr>
            <a:r>
              <a:rPr lang="en-US" sz="2000" b="1" smtClean="0">
                <a:latin typeface="Courier New" pitchFamily="49" charset="0"/>
                <a:cs typeface="Times New Roman" pitchFamily="18" charset="0"/>
              </a:rPr>
              <a:t>#include &lt;stdio.h&gt;</a:t>
            </a:r>
          </a:p>
          <a:p>
            <a:pPr>
              <a:lnSpc>
                <a:spcPct val="80000"/>
              </a:lnSpc>
              <a:spcBef>
                <a:spcPct val="0"/>
              </a:spcBef>
              <a:buClrTx/>
              <a:buSzTx/>
              <a:buFontTx/>
              <a:buNone/>
            </a:pPr>
            <a:r>
              <a:rPr lang="en-US" sz="2000" b="1" smtClean="0">
                <a:latin typeface="Courier New" pitchFamily="49" charset="0"/>
                <a:cs typeface="Times New Roman" pitchFamily="18" charset="0"/>
              </a:rPr>
              <a:t>void main(){</a:t>
            </a:r>
          </a:p>
          <a:p>
            <a:pPr>
              <a:lnSpc>
                <a:spcPct val="80000"/>
              </a:lnSpc>
              <a:spcBef>
                <a:spcPct val="0"/>
              </a:spcBef>
              <a:buClrTx/>
              <a:buSzTx/>
              <a:buFontTx/>
              <a:buNone/>
            </a:pPr>
            <a:r>
              <a:rPr lang="en-US" sz="2000" b="1" smtClean="0">
                <a:latin typeface="Courier New" pitchFamily="49" charset="0"/>
                <a:cs typeface="Times New Roman" pitchFamily="18" charset="0"/>
              </a:rPr>
              <a:t>	putchar(‘H’); putchar(‘\n’);</a:t>
            </a:r>
          </a:p>
          <a:p>
            <a:pPr>
              <a:lnSpc>
                <a:spcPct val="80000"/>
              </a:lnSpc>
              <a:spcBef>
                <a:spcPct val="0"/>
              </a:spcBef>
              <a:buClrTx/>
              <a:buSzTx/>
              <a:buFontTx/>
              <a:buNone/>
            </a:pPr>
            <a:r>
              <a:rPr lang="en-US" sz="2000" b="1" smtClean="0">
                <a:latin typeface="Courier New" pitchFamily="49" charset="0"/>
                <a:cs typeface="Times New Roman" pitchFamily="18" charset="0"/>
              </a:rPr>
              <a:t>	putchar(‘\t’);</a:t>
            </a:r>
          </a:p>
          <a:p>
            <a:pPr>
              <a:lnSpc>
                <a:spcPct val="80000"/>
              </a:lnSpc>
              <a:spcBef>
                <a:spcPct val="0"/>
              </a:spcBef>
              <a:buClrTx/>
              <a:buSzTx/>
              <a:buFontTx/>
              <a:buNone/>
            </a:pPr>
            <a:r>
              <a:rPr lang="en-US" sz="2000" b="1" smtClean="0">
                <a:latin typeface="Courier New" pitchFamily="49" charset="0"/>
                <a:cs typeface="Times New Roman" pitchFamily="18" charset="0"/>
              </a:rPr>
              <a:t>	putchar(‘E’); putchar(‘\n’);</a:t>
            </a:r>
          </a:p>
          <a:p>
            <a:pPr>
              <a:lnSpc>
                <a:spcPct val="80000"/>
              </a:lnSpc>
              <a:spcBef>
                <a:spcPct val="0"/>
              </a:spcBef>
              <a:buClrTx/>
              <a:buSzTx/>
              <a:buFontTx/>
              <a:buNone/>
            </a:pPr>
            <a:r>
              <a:rPr lang="en-US" sz="2000" b="1" smtClean="0">
                <a:solidFill>
                  <a:schemeClr val="tx2"/>
                </a:solidFill>
              </a:rPr>
              <a:t>Ví dụ</a:t>
            </a:r>
          </a:p>
          <a:p>
            <a:pPr>
              <a:lnSpc>
                <a:spcPct val="80000"/>
              </a:lnSpc>
              <a:spcBef>
                <a:spcPct val="0"/>
              </a:spcBef>
              <a:buClrTx/>
              <a:buSzTx/>
              <a:buFontTx/>
              <a:buNone/>
            </a:pPr>
            <a:r>
              <a:rPr lang="en-US" sz="2000" b="1" smtClean="0">
                <a:latin typeface="Courier New" pitchFamily="49" charset="0"/>
                <a:cs typeface="Times New Roman" pitchFamily="18" charset="0"/>
              </a:rPr>
              <a:t>	putchar(‘\t’); putchar(‘\t’);</a:t>
            </a:r>
          </a:p>
          <a:p>
            <a:pPr>
              <a:lnSpc>
                <a:spcPct val="80000"/>
              </a:lnSpc>
              <a:spcBef>
                <a:spcPct val="0"/>
              </a:spcBef>
              <a:buClrTx/>
              <a:buSzTx/>
              <a:buFontTx/>
              <a:buNone/>
            </a:pPr>
            <a:r>
              <a:rPr lang="en-US" sz="2000" b="1" smtClean="0">
                <a:latin typeface="Courier New" pitchFamily="49" charset="0"/>
                <a:cs typeface="Times New Roman" pitchFamily="18" charset="0"/>
              </a:rPr>
              <a:t>	putchar(‘L’); putchar(‘\n’);</a:t>
            </a:r>
          </a:p>
          <a:p>
            <a:pPr>
              <a:lnSpc>
                <a:spcPct val="80000"/>
              </a:lnSpc>
              <a:spcBef>
                <a:spcPct val="0"/>
              </a:spcBef>
              <a:buClrTx/>
              <a:buSzTx/>
              <a:buFontTx/>
              <a:buNone/>
            </a:pPr>
            <a:r>
              <a:rPr lang="en-US" sz="2000" b="1" smtClean="0">
                <a:latin typeface="Courier New" pitchFamily="49" charset="0"/>
                <a:cs typeface="Times New Roman" pitchFamily="18" charset="0"/>
              </a:rPr>
              <a:t>	putchar(‘\t’); putchar(‘\t’); putchar(‘\t’);</a:t>
            </a:r>
          </a:p>
          <a:p>
            <a:pPr>
              <a:lnSpc>
                <a:spcPct val="80000"/>
              </a:lnSpc>
              <a:spcBef>
                <a:spcPct val="0"/>
              </a:spcBef>
              <a:buClrTx/>
              <a:buSzTx/>
              <a:buFontTx/>
              <a:buNone/>
            </a:pPr>
            <a:r>
              <a:rPr lang="en-US" sz="2000" b="1" smtClean="0">
                <a:latin typeface="Courier New" pitchFamily="49" charset="0"/>
                <a:cs typeface="Times New Roman" pitchFamily="18" charset="0"/>
              </a:rPr>
              <a:t>	putchar(‘L’); putchar(‘\n’);</a:t>
            </a:r>
          </a:p>
          <a:p>
            <a:pPr>
              <a:lnSpc>
                <a:spcPct val="80000"/>
              </a:lnSpc>
              <a:spcBef>
                <a:spcPct val="0"/>
              </a:spcBef>
              <a:buClrTx/>
              <a:buSzTx/>
              <a:buFontTx/>
              <a:buNone/>
            </a:pPr>
            <a:r>
              <a:rPr lang="en-US" sz="2000" b="1" smtClean="0">
                <a:latin typeface="Courier New" pitchFamily="49" charset="0"/>
                <a:cs typeface="Times New Roman" pitchFamily="18" charset="0"/>
              </a:rPr>
              <a:t>	putchar(‘\t’); putchar(‘\t’); putchar(‘\t’);</a:t>
            </a:r>
          </a:p>
          <a:p>
            <a:pPr>
              <a:lnSpc>
                <a:spcPct val="80000"/>
              </a:lnSpc>
              <a:spcBef>
                <a:spcPct val="0"/>
              </a:spcBef>
              <a:buClrTx/>
              <a:buSzTx/>
              <a:buFontTx/>
              <a:buNone/>
            </a:pPr>
            <a:r>
              <a:rPr lang="en-US" sz="2000" b="1" smtClean="0">
                <a:latin typeface="Courier New" pitchFamily="49" charset="0"/>
                <a:cs typeface="Times New Roman" pitchFamily="18" charset="0"/>
              </a:rPr>
              <a:t>	putchar(‘\t’);</a:t>
            </a:r>
          </a:p>
          <a:p>
            <a:pPr>
              <a:lnSpc>
                <a:spcPct val="80000"/>
              </a:lnSpc>
              <a:spcBef>
                <a:spcPct val="0"/>
              </a:spcBef>
              <a:buClrTx/>
              <a:buSzTx/>
              <a:buFontTx/>
              <a:buNone/>
            </a:pPr>
            <a:r>
              <a:rPr lang="en-US" sz="2000" b="1" smtClean="0">
                <a:latin typeface="Courier New" pitchFamily="49" charset="0"/>
                <a:cs typeface="Times New Roman" pitchFamily="18" charset="0"/>
              </a:rPr>
              <a:t>	putchar(‘O’);</a:t>
            </a:r>
          </a:p>
          <a:p>
            <a:pPr>
              <a:lnSpc>
                <a:spcPct val="80000"/>
              </a:lnSpc>
              <a:spcBef>
                <a:spcPct val="0"/>
              </a:spcBef>
              <a:buClrTx/>
              <a:buSzTx/>
              <a:buFontTx/>
              <a:buNone/>
            </a:pPr>
            <a:r>
              <a:rPr lang="en-US" sz="2000" b="1" smtClean="0">
                <a:latin typeface="Courier New" pitchFamily="49" charset="0"/>
                <a:cs typeface="Times New Roman" pitchFamily="18" charset="0"/>
              </a:rPr>
              <a:t>}</a:t>
            </a:r>
          </a:p>
          <a:p>
            <a:pPr eaLnBrk="1" hangingPunct="1">
              <a:lnSpc>
                <a:spcPct val="80000"/>
              </a:lnSpc>
              <a:buFont typeface="Wingdings" pitchFamily="2" charset="2"/>
              <a:buNone/>
            </a:pPr>
            <a:endParaRPr lang="en-US" sz="2000" smtClean="0">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4A502E67-2E8B-4A87-AFC6-51F95799A23F}" type="slidenum">
              <a:rPr lang="en-US" sz="900"/>
              <a:pPr/>
              <a:t>3</a:t>
            </a:fld>
            <a:r>
              <a:rPr lang="en-US" sz="900"/>
              <a:t> of 27</a:t>
            </a:r>
          </a:p>
        </p:txBody>
      </p:sp>
      <p:sp>
        <p:nvSpPr>
          <p:cNvPr id="68610" name="Rectangle 2"/>
          <p:cNvSpPr>
            <a:spLocks noGrp="1" noChangeArrowheads="1"/>
          </p:cNvSpPr>
          <p:nvPr>
            <p:ph type="title"/>
          </p:nvPr>
        </p:nvSpPr>
        <p:spPr>
          <a:xfrm>
            <a:off x="1204913" y="411163"/>
            <a:ext cx="6003925" cy="731837"/>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z="3600" smtClean="0"/>
              <a:t>Nhập/Xuất chuẩn</a:t>
            </a:r>
          </a:p>
        </p:txBody>
      </p:sp>
      <p:sp>
        <p:nvSpPr>
          <p:cNvPr id="5124" name="Text Box 4"/>
          <p:cNvSpPr txBox="1">
            <a:spLocks noChangeArrowheads="1"/>
          </p:cNvSpPr>
          <p:nvPr/>
        </p:nvSpPr>
        <p:spPr bwMode="auto">
          <a:xfrm>
            <a:off x="533400" y="1447800"/>
            <a:ext cx="8229600"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96875">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pPr>
              <a:buClr>
                <a:srgbClr val="0000FF"/>
              </a:buClr>
              <a:buFont typeface="Wingdings" pitchFamily="2" charset="2"/>
              <a:buChar char="§"/>
            </a:pPr>
            <a:r>
              <a:rPr lang="en-US" sz="3200"/>
              <a:t>Thư viện chuẩn trong C</a:t>
            </a:r>
            <a:r>
              <a:rPr lang="en-US"/>
              <a:t> </a:t>
            </a:r>
            <a:r>
              <a:rPr lang="en-US" sz="3200"/>
              <a:t>cung cấp các hàm xử lý cho việc nhập và xuất.</a:t>
            </a:r>
          </a:p>
          <a:p>
            <a:pPr>
              <a:buClr>
                <a:srgbClr val="0000FF"/>
              </a:buClr>
              <a:buFont typeface="Wingdings" pitchFamily="2" charset="2"/>
              <a:buChar char="§"/>
            </a:pPr>
            <a:r>
              <a:rPr lang="en-US" sz="3200"/>
              <a:t>Thư viện chuẩn có các hàm I/O, dùng để quản lý việc nhập, xuất, các thao tác trên ký tự và chuỗi.</a:t>
            </a:r>
          </a:p>
          <a:p>
            <a:pPr>
              <a:buClr>
                <a:srgbClr val="0000FF"/>
              </a:buClr>
              <a:buFont typeface="Wingdings" pitchFamily="2" charset="2"/>
              <a:buChar char="§"/>
            </a:pPr>
            <a:r>
              <a:rPr lang="en-US" sz="3200"/>
              <a:t>Thiết bị nhập chuẩn thường là bàn phím.</a:t>
            </a:r>
          </a:p>
          <a:p>
            <a:pPr>
              <a:buClr>
                <a:srgbClr val="0000FF"/>
              </a:buClr>
              <a:buFont typeface="Wingdings" pitchFamily="2" charset="2"/>
              <a:buChar char="§"/>
            </a:pPr>
            <a:r>
              <a:rPr lang="en-US" sz="3200"/>
              <a:t>Thiết bị xuất chuẩn thường là màn hình (console).</a:t>
            </a:r>
          </a:p>
          <a:p>
            <a:pPr>
              <a:buClr>
                <a:srgbClr val="0000FF"/>
              </a:buClr>
              <a:buFont typeface="Wingdings" pitchFamily="2" charset="2"/>
              <a:buChar char="§"/>
            </a:pPr>
            <a:r>
              <a:rPr lang="en-US" sz="3200"/>
              <a:t>Nhập và xuất có thể được xử lý qua các tập tin thay vì từ các thiết bị chuẩn.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06743AC2-FE68-45C5-B581-2AA99D21A43D}" type="slidenum">
              <a:rPr lang="en-US" sz="900"/>
              <a:pPr/>
              <a:t>4</a:t>
            </a:fld>
            <a:r>
              <a:rPr lang="en-US" sz="900"/>
              <a:t> of 27</a:t>
            </a:r>
          </a:p>
        </p:txBody>
      </p:sp>
      <p:sp>
        <p:nvSpPr>
          <p:cNvPr id="69634" name="Rectangle 2"/>
          <p:cNvSpPr>
            <a:spLocks noGrp="1" noChangeArrowheads="1"/>
          </p:cNvSpPr>
          <p:nvPr>
            <p:ph type="title"/>
          </p:nvPr>
        </p:nvSpPr>
        <p:spPr>
          <a:xfrm>
            <a:off x="1143000" y="396875"/>
            <a:ext cx="6262688"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z="3600" smtClean="0"/>
              <a:t>Tập tin Header &lt;stdio.h&gt;</a:t>
            </a:r>
          </a:p>
        </p:txBody>
      </p:sp>
      <p:sp>
        <p:nvSpPr>
          <p:cNvPr id="6148" name="Rectangle 3"/>
          <p:cNvSpPr>
            <a:spLocks noGrp="1" noChangeArrowheads="1"/>
          </p:cNvSpPr>
          <p:nvPr>
            <p:ph type="body" idx="1"/>
          </p:nvPr>
        </p:nvSpPr>
        <p:spPr>
          <a:xfrm>
            <a:off x="1055688" y="2149475"/>
            <a:ext cx="7389812" cy="2779713"/>
          </a:xfrm>
        </p:spPr>
        <p:txBody>
          <a:bodyPr/>
          <a:lstStyle/>
          <a:p>
            <a:pPr>
              <a:lnSpc>
                <a:spcPct val="90000"/>
              </a:lnSpc>
              <a:spcBef>
                <a:spcPct val="0"/>
              </a:spcBef>
              <a:buClr>
                <a:srgbClr val="0000FF"/>
              </a:buClr>
              <a:buSzTx/>
              <a:buFont typeface="Wingdings" pitchFamily="2" charset="2"/>
              <a:buChar char="§"/>
            </a:pPr>
            <a:r>
              <a:rPr lang="en-US" sz="2800" smtClean="0"/>
              <a:t>#include &lt;stdio.h&gt;</a:t>
            </a:r>
          </a:p>
          <a:p>
            <a:pPr lvl="1">
              <a:lnSpc>
                <a:spcPct val="90000"/>
              </a:lnSpc>
              <a:spcBef>
                <a:spcPct val="0"/>
              </a:spcBef>
              <a:buClr>
                <a:srgbClr val="0000FF"/>
              </a:buClr>
              <a:buSzTx/>
              <a:buFontTx/>
              <a:buChar char="•"/>
            </a:pPr>
            <a:r>
              <a:rPr lang="en-US" sz="2600" smtClean="0">
                <a:solidFill>
                  <a:schemeClr val="tx2"/>
                </a:solidFill>
              </a:rPr>
              <a:t>Đây là câu lệnh tiền xử lý</a:t>
            </a:r>
          </a:p>
          <a:p>
            <a:pPr eaLnBrk="1" hangingPunct="1">
              <a:lnSpc>
                <a:spcPct val="90000"/>
              </a:lnSpc>
              <a:spcBef>
                <a:spcPct val="0"/>
              </a:spcBef>
              <a:buClr>
                <a:srgbClr val="0000FF"/>
              </a:buClr>
              <a:buSzTx/>
              <a:buFont typeface="Wingdings" pitchFamily="2" charset="2"/>
              <a:buChar char="§"/>
            </a:pPr>
            <a:r>
              <a:rPr lang="en-US" sz="2800" smtClean="0">
                <a:solidFill>
                  <a:schemeClr val="tx2"/>
                </a:solidFill>
              </a:rPr>
              <a:t>stdio.h</a:t>
            </a:r>
            <a:r>
              <a:rPr lang="en-US" sz="2800" smtClean="0"/>
              <a:t> là tập tin header (header file) </a:t>
            </a:r>
          </a:p>
          <a:p>
            <a:pPr eaLnBrk="1" hangingPunct="1">
              <a:lnSpc>
                <a:spcPct val="90000"/>
              </a:lnSpc>
              <a:spcBef>
                <a:spcPct val="0"/>
              </a:spcBef>
              <a:buClr>
                <a:srgbClr val="0000FF"/>
              </a:buClr>
              <a:buSzTx/>
              <a:buFont typeface="Wingdings" pitchFamily="2" charset="2"/>
              <a:buChar char="§"/>
            </a:pPr>
            <a:r>
              <a:rPr lang="en-US" sz="2800" smtClean="0"/>
              <a:t>Chứa các macro sử dụng cho nhiều hàm nhập/xuất trong C</a:t>
            </a:r>
          </a:p>
          <a:p>
            <a:pPr eaLnBrk="1" hangingPunct="1">
              <a:lnSpc>
                <a:spcPct val="90000"/>
              </a:lnSpc>
              <a:spcBef>
                <a:spcPct val="0"/>
              </a:spcBef>
              <a:buClr>
                <a:srgbClr val="0000FF"/>
              </a:buClr>
              <a:buSzTx/>
              <a:buFont typeface="Wingdings" pitchFamily="2" charset="2"/>
              <a:buChar char="§"/>
            </a:pPr>
            <a:r>
              <a:rPr lang="en-US" sz="2800" smtClean="0"/>
              <a:t>Các macro trong stdio.h giúp các hàm </a:t>
            </a:r>
            <a:r>
              <a:rPr lang="en-US" sz="2800" smtClean="0">
                <a:solidFill>
                  <a:schemeClr val="tx2"/>
                </a:solidFill>
              </a:rPr>
              <a:t>printf(), scanf(), putchar(), getchar()</a:t>
            </a:r>
            <a:r>
              <a:rPr lang="en-US" sz="2800" smtClean="0"/>
              <a:t> thực thi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FB4E6F88-6DEC-4E52-825E-699EF400A315}" type="slidenum">
              <a:rPr lang="en-US" sz="900"/>
              <a:pPr/>
              <a:t>5</a:t>
            </a:fld>
            <a:r>
              <a:rPr lang="en-US" sz="900"/>
              <a:t> of 27</a:t>
            </a:r>
          </a:p>
        </p:txBody>
      </p:sp>
      <p:sp>
        <p:nvSpPr>
          <p:cNvPr id="70658" name="Rectangle 2"/>
          <p:cNvSpPr>
            <a:spLocks noGrp="1" noChangeArrowheads="1"/>
          </p:cNvSpPr>
          <p:nvPr>
            <p:ph type="title"/>
          </p:nvPr>
        </p:nvSpPr>
        <p:spPr>
          <a:xfrm>
            <a:off x="1066800" y="381000"/>
            <a:ext cx="7094538" cy="8223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Nhập/Xuất được định dạng</a:t>
            </a:r>
          </a:p>
        </p:txBody>
      </p:sp>
      <p:sp>
        <p:nvSpPr>
          <p:cNvPr id="7172" name="Rectangle 3"/>
          <p:cNvSpPr>
            <a:spLocks noGrp="1" noChangeArrowheads="1"/>
          </p:cNvSpPr>
          <p:nvPr>
            <p:ph type="body" idx="1"/>
          </p:nvPr>
        </p:nvSpPr>
        <p:spPr>
          <a:xfrm>
            <a:off x="1055688" y="2505075"/>
            <a:ext cx="7389812" cy="1831975"/>
          </a:xfrm>
        </p:spPr>
        <p:txBody>
          <a:bodyPr/>
          <a:lstStyle/>
          <a:p>
            <a:pPr eaLnBrk="1" hangingPunct="1">
              <a:lnSpc>
                <a:spcPct val="90000"/>
              </a:lnSpc>
            </a:pPr>
            <a:r>
              <a:rPr lang="en-US" sz="2800" b="1" smtClean="0">
                <a:solidFill>
                  <a:schemeClr val="tx2"/>
                </a:solidFill>
              </a:rPr>
              <a:t>printf( )</a:t>
            </a:r>
            <a:r>
              <a:rPr lang="en-US" sz="2800" smtClean="0"/>
              <a:t> – Dùng cho xuất có định dạng</a:t>
            </a:r>
          </a:p>
          <a:p>
            <a:pPr eaLnBrk="1" hangingPunct="1">
              <a:lnSpc>
                <a:spcPct val="90000"/>
              </a:lnSpc>
            </a:pPr>
            <a:r>
              <a:rPr lang="en-US" sz="2800" b="1" smtClean="0">
                <a:solidFill>
                  <a:schemeClr val="tx2"/>
                </a:solidFill>
              </a:rPr>
              <a:t>scanf( )</a:t>
            </a:r>
            <a:r>
              <a:rPr lang="en-US" sz="2800" smtClean="0"/>
              <a:t> – Sử dụng để nhập có định dạng</a:t>
            </a:r>
          </a:p>
          <a:p>
            <a:pPr eaLnBrk="1" hangingPunct="1">
              <a:lnSpc>
                <a:spcPct val="90000"/>
              </a:lnSpc>
            </a:pPr>
            <a:r>
              <a:rPr lang="en-US" sz="2800" b="1" i="1" smtClean="0">
                <a:solidFill>
                  <a:schemeClr val="tx2"/>
                </a:solidFill>
              </a:rPr>
              <a:t>Các đặc tả định dạng</a:t>
            </a:r>
            <a:r>
              <a:rPr lang="en-US" sz="2800" b="1" i="1" smtClean="0">
                <a:solidFill>
                  <a:schemeClr val="folHlink"/>
                </a:solidFill>
              </a:rPr>
              <a:t> </a:t>
            </a:r>
            <a:r>
              <a:rPr lang="en-US" sz="2800" b="1" i="1" smtClean="0"/>
              <a:t> -</a:t>
            </a:r>
            <a:r>
              <a:rPr lang="en-US" sz="2800" b="1" smtClean="0"/>
              <a:t> </a:t>
            </a:r>
            <a:r>
              <a:rPr lang="en-US" sz="2800" smtClean="0"/>
              <a:t>qui định dạng thức mà theo đó giá trị của biến được nhập vào và in ra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BC551D94-EA27-44BF-8185-B3DE84559516}" type="slidenum">
              <a:rPr lang="en-US" sz="900"/>
              <a:pPr/>
              <a:t>6</a:t>
            </a:fld>
            <a:r>
              <a:rPr lang="en-US" sz="900"/>
              <a:t> of 27</a:t>
            </a:r>
          </a:p>
        </p:txBody>
      </p:sp>
      <p:sp>
        <p:nvSpPr>
          <p:cNvPr id="71682" name="Rectangle 2"/>
          <p:cNvSpPr>
            <a:spLocks noGrp="1" noChangeArrowheads="1"/>
          </p:cNvSpPr>
          <p:nvPr>
            <p:ph type="title"/>
          </p:nvPr>
        </p:nvSpPr>
        <p:spPr>
          <a:xfrm>
            <a:off x="1204913" y="396875"/>
            <a:ext cx="6034087" cy="746125"/>
          </a:xfrm>
        </p:spPr>
        <p:txBody>
          <a:bodyPr/>
          <a:lstStyle/>
          <a:p>
            <a:pPr eaLnBrk="1" hangingPunct="1">
              <a:defRPr/>
            </a:pPr>
            <a:r>
              <a:rPr lang="en-US" smtClean="0"/>
              <a:t>printf ( )</a:t>
            </a:r>
          </a:p>
        </p:txBody>
      </p:sp>
      <p:sp>
        <p:nvSpPr>
          <p:cNvPr id="8196" name="Rectangle 3"/>
          <p:cNvSpPr>
            <a:spLocks noGrp="1" noChangeArrowheads="1"/>
          </p:cNvSpPr>
          <p:nvPr>
            <p:ph type="body" idx="1"/>
          </p:nvPr>
        </p:nvSpPr>
        <p:spPr>
          <a:xfrm>
            <a:off x="914400" y="1676400"/>
            <a:ext cx="7531100" cy="4267200"/>
          </a:xfrm>
        </p:spPr>
        <p:txBody>
          <a:bodyPr/>
          <a:lstStyle/>
          <a:p>
            <a:pPr eaLnBrk="1" hangingPunct="1">
              <a:lnSpc>
                <a:spcPct val="90000"/>
              </a:lnSpc>
              <a:spcBef>
                <a:spcPct val="0"/>
              </a:spcBef>
              <a:buClr>
                <a:srgbClr val="0000FF"/>
              </a:buClr>
              <a:buSzTx/>
              <a:buFont typeface="Wingdings" pitchFamily="2" charset="2"/>
              <a:buChar char="§"/>
            </a:pPr>
            <a:r>
              <a:rPr lang="en-US" sz="2600" smtClean="0"/>
              <a:t>Được dùng để hiển thị dữ liệu ra thiết bị xuất chuẩn như màn hình (console)</a:t>
            </a:r>
          </a:p>
          <a:p>
            <a:pPr eaLnBrk="1" hangingPunct="1">
              <a:lnSpc>
                <a:spcPct val="90000"/>
              </a:lnSpc>
              <a:spcBef>
                <a:spcPct val="0"/>
              </a:spcBef>
              <a:buClr>
                <a:srgbClr val="0000FF"/>
              </a:buClr>
              <a:buSzTx/>
              <a:buFont typeface="Wingdings" pitchFamily="2" charset="2"/>
              <a:buNone/>
            </a:pPr>
            <a:endParaRPr lang="en-US" sz="800" smtClean="0"/>
          </a:p>
          <a:p>
            <a:pPr algn="ctr">
              <a:lnSpc>
                <a:spcPct val="90000"/>
              </a:lnSpc>
              <a:spcBef>
                <a:spcPct val="0"/>
              </a:spcBef>
              <a:buClrTx/>
              <a:buSzTx/>
              <a:buFontTx/>
              <a:buNone/>
            </a:pPr>
            <a:r>
              <a:rPr lang="en-US" sz="2400" u="sng" smtClean="0">
                <a:solidFill>
                  <a:schemeClr val="tx2"/>
                </a:solidFill>
                <a:latin typeface="Tahoma" pitchFamily="34" charset="0"/>
              </a:rPr>
              <a:t>Cú pháp</a:t>
            </a:r>
            <a:r>
              <a:rPr lang="en-US" sz="2400" smtClean="0">
                <a:solidFill>
                  <a:schemeClr val="tx2"/>
                </a:solidFill>
                <a:latin typeface="Tahoma" pitchFamily="34" charset="0"/>
              </a:rPr>
              <a:t> </a:t>
            </a:r>
            <a:r>
              <a:rPr lang="en-US" sz="2400" smtClean="0">
                <a:solidFill>
                  <a:schemeClr val="tx2"/>
                </a:solidFill>
                <a:latin typeface="Tahoma" pitchFamily="34" charset="0"/>
                <a:sym typeface="Wingdings" pitchFamily="2" charset="2"/>
              </a:rPr>
              <a:t> </a:t>
            </a:r>
            <a:r>
              <a:rPr lang="en-US" sz="2400" smtClean="0">
                <a:solidFill>
                  <a:schemeClr val="tx2"/>
                </a:solidFill>
                <a:latin typeface="Tahoma" pitchFamily="34" charset="0"/>
              </a:rPr>
              <a:t>printf ( “control string”, argument list);</a:t>
            </a:r>
          </a:p>
          <a:p>
            <a:pPr algn="ctr">
              <a:lnSpc>
                <a:spcPct val="90000"/>
              </a:lnSpc>
              <a:spcBef>
                <a:spcPct val="0"/>
              </a:spcBef>
              <a:buClrTx/>
              <a:buSzTx/>
              <a:buFontTx/>
              <a:buNone/>
            </a:pPr>
            <a:endParaRPr lang="en-US" sz="800" smtClean="0">
              <a:solidFill>
                <a:schemeClr val="tx2"/>
              </a:solidFill>
              <a:latin typeface="Tahoma" pitchFamily="34" charset="0"/>
            </a:endParaRPr>
          </a:p>
          <a:p>
            <a:pPr eaLnBrk="1" hangingPunct="1">
              <a:lnSpc>
                <a:spcPct val="90000"/>
              </a:lnSpc>
              <a:spcBef>
                <a:spcPct val="0"/>
              </a:spcBef>
              <a:buClr>
                <a:srgbClr val="0000FF"/>
              </a:buClr>
              <a:buSzTx/>
              <a:buFont typeface="Wingdings" pitchFamily="2" charset="2"/>
              <a:buChar char="§"/>
            </a:pPr>
            <a:r>
              <a:rPr lang="en-US" sz="2600" smtClean="0"/>
              <a:t>Danh sách đối số (argument list) chứa hằng, biến, biểu thức hoặc các hàm phân cách bởi dấu phẩy</a:t>
            </a:r>
          </a:p>
          <a:p>
            <a:pPr eaLnBrk="1" hangingPunct="1">
              <a:lnSpc>
                <a:spcPct val="90000"/>
              </a:lnSpc>
              <a:spcBef>
                <a:spcPct val="0"/>
              </a:spcBef>
              <a:buClr>
                <a:srgbClr val="0000FF"/>
              </a:buClr>
              <a:buSzTx/>
              <a:buFont typeface="Wingdings" pitchFamily="2" charset="2"/>
              <a:buChar char="§"/>
            </a:pPr>
            <a:r>
              <a:rPr lang="en-US" sz="2600" smtClean="0"/>
              <a:t>Phải có một lệnh định dạng trong  “</a:t>
            </a:r>
            <a:r>
              <a:rPr lang="en-US" sz="2600" i="1" smtClean="0"/>
              <a:t>control string</a:t>
            </a:r>
            <a:r>
              <a:rPr lang="en-US" sz="2600" smtClean="0"/>
              <a:t>” cho mỗi đối số trong danh sách</a:t>
            </a:r>
          </a:p>
          <a:p>
            <a:pPr eaLnBrk="1" hangingPunct="1">
              <a:lnSpc>
                <a:spcPct val="90000"/>
              </a:lnSpc>
              <a:spcBef>
                <a:spcPct val="0"/>
              </a:spcBef>
              <a:buClr>
                <a:srgbClr val="0000FF"/>
              </a:buClr>
              <a:buSzTx/>
              <a:buFont typeface="Wingdings" pitchFamily="2" charset="2"/>
              <a:buChar char="§"/>
            </a:pPr>
            <a:r>
              <a:rPr lang="en-US" sz="2600" smtClean="0"/>
              <a:t>Các lệnh định dạng phải khớp với danh sách đối số về số lượng, kiểu và thứ tự.</a:t>
            </a:r>
          </a:p>
          <a:p>
            <a:pPr eaLnBrk="1" hangingPunct="1">
              <a:lnSpc>
                <a:spcPct val="90000"/>
              </a:lnSpc>
              <a:spcBef>
                <a:spcPct val="0"/>
              </a:spcBef>
              <a:buClr>
                <a:srgbClr val="0000FF"/>
              </a:buClr>
              <a:buSzTx/>
              <a:buFont typeface="Wingdings" pitchFamily="2" charset="2"/>
              <a:buChar char="§"/>
            </a:pPr>
            <a:r>
              <a:rPr lang="en-US" sz="2600" i="1" smtClean="0"/>
              <a:t>control string </a:t>
            </a:r>
            <a:r>
              <a:rPr lang="en-US" sz="2600" smtClean="0"/>
              <a:t>luôn được đặt trong dấu nhấy kép “ ”, đây là dấu phân cách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665D35BB-13E4-45A0-8A05-756F9CFBFD90}" type="slidenum">
              <a:rPr lang="en-US" sz="900"/>
              <a:pPr/>
              <a:t>7</a:t>
            </a:fld>
            <a:r>
              <a:rPr lang="en-US" sz="900"/>
              <a:t> of 27</a:t>
            </a:r>
          </a:p>
        </p:txBody>
      </p:sp>
      <p:sp>
        <p:nvSpPr>
          <p:cNvPr id="72706" name="Rectangle 2"/>
          <p:cNvSpPr>
            <a:spLocks noGrp="1" noChangeArrowheads="1"/>
          </p:cNvSpPr>
          <p:nvPr>
            <p:ph type="title"/>
          </p:nvPr>
        </p:nvSpPr>
        <p:spPr>
          <a:xfrm>
            <a:off x="1143000" y="320675"/>
            <a:ext cx="5881688" cy="822325"/>
          </a:xfrm>
        </p:spPr>
        <p:txBody>
          <a:bodyPr/>
          <a:lstStyle/>
          <a:p>
            <a:pPr eaLnBrk="1" hangingPunct="1">
              <a:defRPr/>
            </a:pPr>
            <a:r>
              <a:rPr lang="en-US" smtClean="0"/>
              <a:t>printf ( ) (tt.)</a:t>
            </a:r>
          </a:p>
        </p:txBody>
      </p:sp>
      <p:sp>
        <p:nvSpPr>
          <p:cNvPr id="9220" name="Rectangle 3"/>
          <p:cNvSpPr>
            <a:spLocks noGrp="1" noChangeArrowheads="1"/>
          </p:cNvSpPr>
          <p:nvPr>
            <p:ph type="body" idx="1"/>
          </p:nvPr>
        </p:nvSpPr>
        <p:spPr/>
        <p:txBody>
          <a:bodyPr/>
          <a:lstStyle/>
          <a:p>
            <a:pPr marL="609600" indent="-609600" algn="ctr" eaLnBrk="1" hangingPunct="1">
              <a:buFont typeface="Wingdings" pitchFamily="2" charset="2"/>
              <a:buNone/>
            </a:pPr>
            <a:r>
              <a:rPr lang="en-US" sz="2800" smtClean="0"/>
              <a:t>     </a:t>
            </a:r>
            <a:r>
              <a:rPr lang="en-US" sz="2800" b="1" i="1" smtClean="0"/>
              <a:t>control string</a:t>
            </a:r>
            <a:r>
              <a:rPr lang="en-US" sz="2800" b="1" smtClean="0"/>
              <a:t> chứa một trong ba kiểu phần tử sau:</a:t>
            </a:r>
            <a:r>
              <a:rPr lang="en-US" sz="2800" smtClean="0"/>
              <a:t> </a:t>
            </a:r>
          </a:p>
          <a:p>
            <a:pPr marL="609600" indent="-609600" eaLnBrk="1" hangingPunct="1">
              <a:spcBef>
                <a:spcPct val="0"/>
              </a:spcBef>
              <a:buClr>
                <a:srgbClr val="0000FF"/>
              </a:buClr>
              <a:buSzTx/>
              <a:buFontTx/>
              <a:buAutoNum type="arabicPeriod"/>
            </a:pPr>
            <a:r>
              <a:rPr lang="en-US" sz="2800" smtClean="0">
                <a:cs typeface="Times New Roman" pitchFamily="18" charset="0"/>
              </a:rPr>
              <a:t>Các ký tự </a:t>
            </a:r>
            <a:r>
              <a:rPr lang="en-US" sz="2800" b="1" i="1" smtClean="0">
                <a:cs typeface="Times New Roman" pitchFamily="18" charset="0"/>
              </a:rPr>
              <a:t>văn bản</a:t>
            </a:r>
            <a:r>
              <a:rPr lang="en-US" sz="2800" smtClean="0">
                <a:cs typeface="Times New Roman" pitchFamily="18" charset="0"/>
              </a:rPr>
              <a:t> :</a:t>
            </a:r>
          </a:p>
          <a:p>
            <a:pPr marL="609600" indent="-609600" eaLnBrk="1" hangingPunct="1">
              <a:spcBef>
                <a:spcPct val="0"/>
              </a:spcBef>
              <a:buClrTx/>
              <a:buSzTx/>
              <a:buFontTx/>
              <a:buNone/>
            </a:pPr>
            <a:r>
              <a:rPr lang="en-US" sz="2800" smtClean="0">
                <a:cs typeface="Times New Roman" pitchFamily="18" charset="0"/>
              </a:rPr>
              <a:t>      gồm các ký tự có thể in được</a:t>
            </a:r>
          </a:p>
          <a:p>
            <a:pPr marL="609600" indent="-609600" eaLnBrk="1" hangingPunct="1">
              <a:spcBef>
                <a:spcPct val="0"/>
              </a:spcBef>
              <a:buClr>
                <a:srgbClr val="0000FF"/>
              </a:buClr>
              <a:buSzTx/>
              <a:buFontTx/>
              <a:buAutoNum type="arabicPeriod" startAt="2"/>
            </a:pPr>
            <a:r>
              <a:rPr lang="en-US" sz="2800" smtClean="0">
                <a:cs typeface="Times New Roman" pitchFamily="18" charset="0"/>
              </a:rPr>
              <a:t>Các </a:t>
            </a:r>
            <a:r>
              <a:rPr lang="en-US" sz="2800" b="1" i="1" smtClean="0">
                <a:cs typeface="Times New Roman" pitchFamily="18" charset="0"/>
              </a:rPr>
              <a:t>lệnh định dạng </a:t>
            </a:r>
            <a:r>
              <a:rPr lang="en-US" sz="2800" smtClean="0">
                <a:cs typeface="Times New Roman" pitchFamily="18" charset="0"/>
              </a:rPr>
              <a:t>:</a:t>
            </a:r>
          </a:p>
          <a:p>
            <a:pPr marL="609600" indent="-609600" eaLnBrk="1" hangingPunct="1">
              <a:spcBef>
                <a:spcPct val="0"/>
              </a:spcBef>
              <a:buClr>
                <a:srgbClr val="0000FF"/>
              </a:buClr>
              <a:buSzTx/>
              <a:buFontTx/>
              <a:buNone/>
            </a:pPr>
            <a:r>
              <a:rPr lang="en-US" sz="2800" smtClean="0">
                <a:cs typeface="Times New Roman" pitchFamily="18" charset="0"/>
              </a:rPr>
              <a:t>      bắt đầu với ký hiệu % và theo sau là một mã định dạng tương ứng cho từng phần tử dữ liệu</a:t>
            </a:r>
          </a:p>
          <a:p>
            <a:pPr marL="609600" indent="-609600" eaLnBrk="1" hangingPunct="1">
              <a:spcBef>
                <a:spcPct val="0"/>
              </a:spcBef>
              <a:buClr>
                <a:srgbClr val="0000FF"/>
              </a:buClr>
              <a:buSzTx/>
              <a:buFontTx/>
              <a:buAutoNum type="arabicPeriod" startAt="3"/>
            </a:pPr>
            <a:r>
              <a:rPr lang="en-US" sz="2800" smtClean="0">
                <a:cs typeface="Times New Roman" pitchFamily="18" charset="0"/>
              </a:rPr>
              <a:t>Các </a:t>
            </a:r>
            <a:r>
              <a:rPr lang="en-US" sz="2800" b="1" i="1" smtClean="0">
                <a:cs typeface="Times New Roman" pitchFamily="18" charset="0"/>
              </a:rPr>
              <a:t>ký tự không in được</a:t>
            </a:r>
            <a:r>
              <a:rPr lang="en-US" sz="2800" smtClean="0">
                <a:cs typeface="Times New Roman" pitchFamily="18" charset="0"/>
              </a:rPr>
              <a:t> :</a:t>
            </a:r>
          </a:p>
          <a:p>
            <a:pPr marL="609600" indent="-609600" eaLnBrk="1" hangingPunct="1">
              <a:spcBef>
                <a:spcPct val="0"/>
              </a:spcBef>
              <a:buClr>
                <a:srgbClr val="0000FF"/>
              </a:buClr>
              <a:buSzTx/>
              <a:buFontTx/>
              <a:buNone/>
            </a:pPr>
            <a:r>
              <a:rPr lang="en-US" sz="2800" smtClean="0">
                <a:cs typeface="Times New Roman" pitchFamily="18" charset="0"/>
              </a:rPr>
              <a:t>      gồm tab, blank và new_line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D4284510-B10D-4B43-8877-6D3A707A1EA2}" type="slidenum">
              <a:rPr lang="en-US" sz="900"/>
              <a:pPr/>
              <a:t>8</a:t>
            </a:fld>
            <a:r>
              <a:rPr lang="en-US" sz="900"/>
              <a:t> of 27</a:t>
            </a:r>
          </a:p>
        </p:txBody>
      </p:sp>
      <p:sp>
        <p:nvSpPr>
          <p:cNvPr id="73730" name="Rectangle 2"/>
          <p:cNvSpPr>
            <a:spLocks noGrp="1" noChangeArrowheads="1"/>
          </p:cNvSpPr>
          <p:nvPr>
            <p:ph type="title"/>
          </p:nvPr>
        </p:nvSpPr>
        <p:spPr>
          <a:xfrm>
            <a:off x="1204913" y="396875"/>
            <a:ext cx="5348287"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Mã định dạng</a:t>
            </a:r>
          </a:p>
        </p:txBody>
      </p:sp>
      <p:graphicFrame>
        <p:nvGraphicFramePr>
          <p:cNvPr id="73816" name="Group 88"/>
          <p:cNvGraphicFramePr>
            <a:graphicFrameLocks noGrp="1"/>
          </p:cNvGraphicFramePr>
          <p:nvPr>
            <p:ph idx="1"/>
          </p:nvPr>
        </p:nvGraphicFramePr>
        <p:xfrm>
          <a:off x="685800" y="1447800"/>
          <a:ext cx="7924800" cy="4754563"/>
        </p:xfrm>
        <a:graphic>
          <a:graphicData uri="http://schemas.openxmlformats.org/drawingml/2006/table">
            <a:tbl>
              <a:tblPr/>
              <a:tblGrid>
                <a:gridCol w="5653088"/>
                <a:gridCol w="954087"/>
                <a:gridCol w="1317625"/>
              </a:tblGrid>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Định dạng</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printf()</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scanf()</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Ký tự đơn (single character)</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%c</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Chuỗi (string)</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%s</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%s</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Số nguyên có dấu (signed decimal integer)</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%d</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%d</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51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Kiểu float - dạng dấu chấm thập phân (decimal notation)</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%f</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%f hoặc %e</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Kiểu float - dạng dấu chấm thập phân</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%lf</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%lf</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Kiểu float - dạng lũy thừa (exponential notation)</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%e</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%f or %e</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Kiểu float ( %f  hay %e , khi ngắn hơn)</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%g</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900" b="0" i="0" u="none" strike="noStrike" cap="none" normalizeH="0" baseline="0" smtClean="0">
                        <a:ln>
                          <a:noFill/>
                        </a:ln>
                        <a:solidFill>
                          <a:schemeClr val="tx1"/>
                        </a:solidFill>
                        <a:effectLst/>
                        <a:latin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Số nguyên không dấu (unsigned decimal integer)</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%u</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%u</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51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Số nguyên hệ 16 không dấu - sử dụng “ABCDEF” (unsigned hexadecimal integer)</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%x</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%x</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Số nguyên hệ 8 không dấu (unsigned octal integer)</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%o</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1900" b="0" i="0" u="none" strike="noStrike" cap="none" normalizeH="0" baseline="0" smtClean="0">
                          <a:ln>
                            <a:noFill/>
                          </a:ln>
                          <a:solidFill>
                            <a:schemeClr val="tx1"/>
                          </a:solidFill>
                          <a:effectLst/>
                          <a:latin typeface="Times New Roman" pitchFamily="18" charset="0"/>
                          <a:cs typeface="Times New Roman" pitchFamily="18" charset="0"/>
                        </a:rPr>
                        <a:t>%o</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94" name="Text Box 55"/>
          <p:cNvSpPr txBox="1">
            <a:spLocks noChangeArrowheads="1"/>
          </p:cNvSpPr>
          <p:nvPr/>
        </p:nvSpPr>
        <p:spPr bwMode="auto">
          <a:xfrm>
            <a:off x="533400" y="6172200"/>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pPr>
              <a:spcBef>
                <a:spcPct val="50000"/>
              </a:spcBef>
              <a:buClr>
                <a:srgbClr val="0000FF"/>
              </a:buClr>
              <a:buFont typeface="Wingdings" pitchFamily="2" charset="2"/>
              <a:buNone/>
            </a:pPr>
            <a:r>
              <a:rPr lang="en-US" sz="2000" b="1"/>
              <a:t>Trong bảng trên : c, d, f, lf, e, g, u, s, o và x là các bộ đặc tả kiểu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lvl1pPr>
              <a:defRPr sz="5400">
                <a:solidFill>
                  <a:schemeClr val="tx1"/>
                </a:solidFill>
                <a:latin typeface="Times New Roman" pitchFamily="18" charset="0"/>
                <a:cs typeface="Times New Roman" pitchFamily="18" charset="0"/>
              </a:defRPr>
            </a:lvl1pPr>
            <a:lvl2pPr marL="742950" indent="-285750">
              <a:defRPr sz="5400">
                <a:solidFill>
                  <a:schemeClr val="tx1"/>
                </a:solidFill>
                <a:latin typeface="Times New Roman" pitchFamily="18" charset="0"/>
                <a:cs typeface="Times New Roman" pitchFamily="18" charset="0"/>
              </a:defRPr>
            </a:lvl2pPr>
            <a:lvl3pPr marL="1143000" indent="-228600">
              <a:defRPr sz="5400">
                <a:solidFill>
                  <a:schemeClr val="tx1"/>
                </a:solidFill>
                <a:latin typeface="Times New Roman" pitchFamily="18" charset="0"/>
                <a:cs typeface="Times New Roman" pitchFamily="18" charset="0"/>
              </a:defRPr>
            </a:lvl3pPr>
            <a:lvl4pPr marL="1600200" indent="-228600">
              <a:defRPr sz="5400">
                <a:solidFill>
                  <a:schemeClr val="tx1"/>
                </a:solidFill>
                <a:latin typeface="Times New Roman" pitchFamily="18" charset="0"/>
                <a:cs typeface="Times New Roman" pitchFamily="18" charset="0"/>
              </a:defRPr>
            </a:lvl4pPr>
            <a:lvl5pPr marL="2057400" indent="-228600">
              <a:defRPr sz="5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5400">
                <a:solidFill>
                  <a:schemeClr val="tx1"/>
                </a:solidFill>
                <a:latin typeface="Times New Roman" pitchFamily="18" charset="0"/>
                <a:cs typeface="Times New Roman" pitchFamily="18" charset="0"/>
              </a:defRPr>
            </a:lvl9pPr>
          </a:lstStyle>
          <a:p>
            <a:r>
              <a:rPr lang="en-US" sz="900"/>
              <a:t>Elementary Programming with C/Session 4/ </a:t>
            </a:r>
            <a:fld id="{CF554FD8-E09C-4EE3-B5EF-232C4AA1147B}" type="slidenum">
              <a:rPr lang="en-US" sz="900"/>
              <a:pPr/>
              <a:t>9</a:t>
            </a:fld>
            <a:r>
              <a:rPr lang="en-US" sz="900"/>
              <a:t> of 27</a:t>
            </a:r>
          </a:p>
        </p:txBody>
      </p:sp>
      <p:sp>
        <p:nvSpPr>
          <p:cNvPr id="78850" name="Rectangle 2"/>
          <p:cNvSpPr>
            <a:spLocks noGrp="1" noChangeArrowheads="1"/>
          </p:cNvSpPr>
          <p:nvPr>
            <p:ph type="title"/>
          </p:nvPr>
        </p:nvSpPr>
        <p:spPr>
          <a:xfrm>
            <a:off x="1135063" y="396875"/>
            <a:ext cx="6637337" cy="746125"/>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Mã định dạng (tt.)</a:t>
            </a:r>
          </a:p>
        </p:txBody>
      </p:sp>
      <p:graphicFrame>
        <p:nvGraphicFramePr>
          <p:cNvPr id="78882" name="Group 34"/>
          <p:cNvGraphicFramePr>
            <a:graphicFrameLocks noGrp="1"/>
          </p:cNvGraphicFramePr>
          <p:nvPr>
            <p:ph idx="1"/>
          </p:nvPr>
        </p:nvGraphicFramePr>
        <p:xfrm>
          <a:off x="950913" y="1909763"/>
          <a:ext cx="7354887" cy="4040187"/>
        </p:xfrm>
        <a:graphic>
          <a:graphicData uri="http://schemas.openxmlformats.org/drawingml/2006/table">
            <a:tbl>
              <a:tblPr/>
              <a:tblGrid>
                <a:gridCol w="1776412"/>
                <a:gridCol w="5578475"/>
              </a:tblGrid>
              <a:tr h="76212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200" b="1" i="0" u="none" strike="noStrike" cap="none" normalizeH="0" baseline="0" smtClean="0">
                          <a:ln>
                            <a:noFill/>
                          </a:ln>
                          <a:solidFill>
                            <a:schemeClr val="tx1"/>
                          </a:solidFill>
                          <a:effectLst/>
                          <a:latin typeface="Times New Roman" pitchFamily="18" charset="0"/>
                          <a:cs typeface="Times New Roman" pitchFamily="18" charset="0"/>
                        </a:rPr>
                        <a:t>Mã định dạng</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200" b="1" i="0" u="none" strike="noStrike" cap="none" normalizeH="0" baseline="0" smtClean="0">
                          <a:ln>
                            <a:noFill/>
                          </a:ln>
                          <a:solidFill>
                            <a:schemeClr val="tx1"/>
                          </a:solidFill>
                          <a:effectLst/>
                          <a:latin typeface="Times New Roman" pitchFamily="18" charset="0"/>
                          <a:cs typeface="Times New Roman" pitchFamily="18" charset="0"/>
                        </a:rPr>
                        <a:t>Các qui ước in</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26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%d</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Các con số trong số nguyên</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54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Các chữ số phần nguyên sẽ được in ra. Phần thập phân sẽ chỉ in 6 chữ số. Nếu phần thập phân ít hơn 6 chữ số, nó sẽ được thêm các chữ số 0 vào từ bên phải, ngược lại nó sẽ làm tròn số từ bên phải.</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3262">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%e</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Một con số bên trái của dấu chấm thập phân và 6 vị trí bên phải, như %f ở trên</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2584</TotalTime>
  <Words>2077</Words>
  <Application>Microsoft Office PowerPoint</Application>
  <PresentationFormat>On-screen Show (4:3)</PresentationFormat>
  <Paragraphs>345</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Arial</vt:lpstr>
      <vt:lpstr>Wingdings</vt:lpstr>
      <vt:lpstr>Tahoma</vt:lpstr>
      <vt:lpstr>Courier New</vt:lpstr>
      <vt:lpstr>Batang</vt:lpstr>
      <vt:lpstr>Blends</vt:lpstr>
      <vt:lpstr>Nhập và Xuất trong C</vt:lpstr>
      <vt:lpstr>Mục tiêu của bài học</vt:lpstr>
      <vt:lpstr>Nhập/Xuất chuẩn</vt:lpstr>
      <vt:lpstr>Tập tin Header &lt;stdio.h&gt;</vt:lpstr>
      <vt:lpstr>Nhập/Xuất được định dạng</vt:lpstr>
      <vt:lpstr>printf ( )</vt:lpstr>
      <vt:lpstr>printf ( ) (tt.)</vt:lpstr>
      <vt:lpstr>Mã định dạng</vt:lpstr>
      <vt:lpstr>Mã định dạng (tt.)</vt:lpstr>
      <vt:lpstr>Mã định dạng (tt.)</vt:lpstr>
      <vt:lpstr>Các ký tự đặc biệt</vt:lpstr>
      <vt:lpstr>Ví dụ cho hàm printf()</vt:lpstr>
      <vt:lpstr>Ví dụ cho hàm printf()</vt:lpstr>
      <vt:lpstr>Bổ từ trong hàm printf( )</vt:lpstr>
      <vt:lpstr>Bổ từ trong hàm printf( ) (tt.)</vt:lpstr>
      <vt:lpstr>Bổ từ trong hàm printf( ) (tt.)</vt:lpstr>
      <vt:lpstr>Ví dụ về các bổ từ</vt:lpstr>
      <vt:lpstr>Ví dụ về các bổ từ</vt:lpstr>
      <vt:lpstr>scanf( )</vt:lpstr>
      <vt:lpstr>Sự khác nhau về danh sách đối số giữa printf( ) và scanf( )</vt:lpstr>
      <vt:lpstr>PowerPoint Presentation</vt:lpstr>
      <vt:lpstr>Ví dụ với hàm scanf( )</vt:lpstr>
      <vt:lpstr>Vùng đệm Nhập/Xuất</vt:lpstr>
      <vt:lpstr>Console I/O</vt:lpstr>
      <vt:lpstr>getchar( )</vt:lpstr>
      <vt:lpstr>Ví dụ hàm getchar()</vt:lpstr>
      <vt:lpstr>putchar( )</vt:lpstr>
      <vt:lpstr>Các tùy chọn  và chức năng của putchar( ) </vt:lpstr>
      <vt:lpstr>putchar( )</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Shindore</dc:creator>
  <cp:lastModifiedBy>HienND</cp:lastModifiedBy>
  <cp:revision>628</cp:revision>
  <dcterms:created xsi:type="dcterms:W3CDTF">2001-05-18T04:09:45Z</dcterms:created>
  <dcterms:modified xsi:type="dcterms:W3CDTF">2013-07-02T17:35:51Z</dcterms:modified>
</cp:coreProperties>
</file>