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317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80" r:id="rId11"/>
    <p:sldId id="281" r:id="rId12"/>
    <p:sldId id="282" r:id="rId13"/>
    <p:sldId id="286" r:id="rId14"/>
    <p:sldId id="287" r:id="rId15"/>
    <p:sldId id="292" r:id="rId16"/>
    <p:sldId id="288" r:id="rId17"/>
    <p:sldId id="290" r:id="rId18"/>
    <p:sldId id="293" r:id="rId19"/>
    <p:sldId id="291" r:id="rId20"/>
    <p:sldId id="294" r:id="rId21"/>
    <p:sldId id="28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99FF"/>
    <a:srgbClr val="3333FF"/>
    <a:srgbClr val="FF0066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4258" autoAdjust="0"/>
    <p:restoredTop sz="94724" autoAdjust="0"/>
  </p:normalViewPr>
  <p:slideViewPr>
    <p:cSldViewPr>
      <p:cViewPr varScale="1">
        <p:scale>
          <a:sx n="66" d="100"/>
          <a:sy n="66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440F306-1B3C-4313-9853-94405CFF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5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04672E-8A50-437F-A102-07D658009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4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595B176E-5BFB-472C-AA90-4A3B5DCE0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1745EB9B-2A5E-4355-9FE7-6BF790B3D3E3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91251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5089D147-9C9C-445B-A469-DBF04B02E810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79208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0295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0600"/>
            <a:ext cx="43815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C9406F9F-5BB0-4845-9912-9B657519FA7E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4276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2577B42B-684B-4920-93E5-675AA685542D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71429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E56A40AA-537E-488B-AF85-AA4050AB805C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5437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06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110BC2C8-832F-4D4E-BE41-2B8705D79600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1589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4775D924-6C28-43DC-8459-B0F7A45B067A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4448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DB2FF8BF-7BBF-41D5-AA30-B54F06FC76D5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6794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DE632A45-0022-4AA6-961D-0359AE7F7A48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4166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BB47063E-E73F-4D81-87A4-F744BAB42117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81989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CD6DAE9E-2E94-4B88-886B-B889C2544670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7644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8029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541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88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/>
            </a:lvl1pPr>
          </a:lstStyle>
          <a:p>
            <a:pPr>
              <a:defRPr/>
            </a:pPr>
            <a:r>
              <a:rPr lang="en-US"/>
              <a:t>Elementary Programming with C/Session 6/ </a:t>
            </a:r>
            <a:fld id="{74DD8201-69A8-4B26-8171-80F445DB23A9}" type="slidenum">
              <a:rPr lang="en-US"/>
              <a:pPr>
                <a:defRPr/>
              </a:pPr>
              <a:t>‹#›</a:t>
            </a:fld>
            <a:r>
              <a:rPr lang="en-US"/>
              <a:t> of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6600" smtClean="0"/>
              <a:t>Vòng lặp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4800" b="1" smtClean="0">
                <a:latin typeface="Times New Roman" pitchFamily="18" charset="0"/>
              </a:rPr>
              <a:t>Chương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A27C6586-7BEE-4DBF-A1AB-750916CB459C}" type="slidenum">
              <a:rPr lang="en-US"/>
              <a:pPr/>
              <a:t>10</a:t>
            </a:fld>
            <a:r>
              <a:rPr lang="en-US"/>
              <a:t> of 21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38200" y="1528763"/>
            <a:ext cx="7924800" cy="4652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main()  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int i, j, k;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i = 0;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printf("Enter no. of rows :");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scanf("%d", &amp;i);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printf("\n");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for (j = 0; j &lt; i ; j++){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	printf("\n");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	for (k = 0; k &lt;= j; k++) </a:t>
            </a:r>
            <a:r>
              <a:rPr lang="en-US" sz="1600" b="1">
                <a:latin typeface="Courier New" pitchFamily="49" charset="0"/>
              </a:rPr>
              <a:t>/*inner for loop*/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	printf("*");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300" b="1">
                <a:latin typeface="Courier New" pitchFamily="49" charset="0"/>
              </a:rPr>
              <a:t>	}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914400" y="0"/>
            <a:ext cx="74374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Vòng lặp for lồng nhau -</a:t>
            </a: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smtClean="0">
                <a:solidFill>
                  <a:srgbClr val="FF0066"/>
                </a:solidFill>
              </a:rPr>
              <a:t>Ví dụ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BC235527-3AAF-401F-9D24-38D8829F5F84}" type="slidenum">
              <a:rPr lang="en-US"/>
              <a:pPr/>
              <a:t>11</a:t>
            </a:fld>
            <a:r>
              <a:rPr lang="en-US"/>
              <a:t> of 21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914400" y="1997075"/>
            <a:ext cx="7696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4000">
                <a:solidFill>
                  <a:srgbClr val="3333FF"/>
                </a:solidFill>
              </a:rPr>
              <a:t>	</a:t>
            </a:r>
            <a:r>
              <a:rPr lang="en-US" sz="4400">
                <a:solidFill>
                  <a:schemeClr val="folHlink"/>
                </a:solidFill>
              </a:rPr>
              <a:t>while (condition is true)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4400">
                <a:solidFill>
                  <a:schemeClr val="folHlink"/>
                </a:solidFill>
              </a:rPr>
              <a:t>						statement </a:t>
            </a:r>
            <a:r>
              <a:rPr lang="en-US" sz="4400">
                <a:solidFill>
                  <a:schemeClr val="hlink"/>
                </a:solidFill>
              </a:rPr>
              <a:t>;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1219200" y="3733800"/>
            <a:ext cx="7010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2900" algn="l"/>
              </a:tabLst>
            </a:pPr>
            <a:r>
              <a:rPr lang="en-US" sz="3600"/>
              <a:t>Vòng lặp  while lặp lại các lệnh trong khi một biểu thức điều kiện mang giá trị True</a:t>
            </a:r>
            <a:endParaRPr lang="en-US" sz="48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14400" y="76200"/>
            <a:ext cx="5580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Vòng lặp while  </a:t>
            </a:r>
          </a:p>
        </p:txBody>
      </p:sp>
      <p:sp>
        <p:nvSpPr>
          <p:cNvPr id="13318" name="Text Box 9"/>
          <p:cNvSpPr txBox="1">
            <a:spLocks noChangeArrowheads="1"/>
          </p:cNvSpPr>
          <p:nvPr/>
        </p:nvSpPr>
        <p:spPr bwMode="auto">
          <a:xfrm>
            <a:off x="990600" y="1173163"/>
            <a:ext cx="190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0066"/>
                </a:solidFill>
              </a:rPr>
              <a:t>Cú pháp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0A07201D-83AE-4A03-878D-CC4F9557EDF7}" type="slidenum">
              <a:rPr lang="en-US"/>
              <a:pPr/>
              <a:t>12</a:t>
            </a:fld>
            <a:r>
              <a:rPr lang="en-US"/>
              <a:t> of 21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762000" y="1660525"/>
            <a:ext cx="8153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/*A simple program using the while loop*/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#include &lt;stdio.h&gt;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main() {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	int count = 1;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	while( count &lt;= 10)  {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	  printf(“\n This is iteration 							%d\n”,count);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	  count++;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		printf(“\n The loop is completed.\n”);</a:t>
            </a:r>
          </a:p>
          <a:p>
            <a:pPr>
              <a:tabLst>
                <a:tab pos="342900" algn="l"/>
              </a:tabLst>
            </a:pPr>
            <a:r>
              <a:rPr lang="en-US" sz="2400" b="1">
                <a:latin typeface="Courier New" pitchFamily="49" charset="0"/>
              </a:rPr>
              <a:t>   }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143000" y="14288"/>
            <a:ext cx="7543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Vòng lặp while -</a:t>
            </a:r>
            <a:r>
              <a:rPr lang="en-US" sz="4400" b="1" smtClean="0">
                <a:solidFill>
                  <a:srgbClr val="FF0066"/>
                </a:solidFill>
              </a:rPr>
              <a:t>Ví dụ</a:t>
            </a:r>
            <a:endParaRPr lang="en-US" sz="4400" b="1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965F584F-F709-4B9D-9D91-55E05D746C0E}" type="slidenum">
              <a:rPr lang="en-US"/>
              <a:pPr/>
              <a:t>13</a:t>
            </a:fld>
            <a:r>
              <a:rPr lang="en-US"/>
              <a:t> of 21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38200" y="0"/>
            <a:ext cx="7543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Vòng lặp do…while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762000" y="3201988"/>
            <a:ext cx="8001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/>
              <a:t> Trong vòng lặp </a:t>
            </a:r>
            <a:r>
              <a:rPr lang="en-US" sz="2800">
                <a:solidFill>
                  <a:schemeClr val="hlink"/>
                </a:solidFill>
              </a:rPr>
              <a:t>do while</a:t>
            </a:r>
            <a:r>
              <a:rPr lang="en-US" sz="2800"/>
              <a:t> phần thân của vòng lặp được thực thi trước khi biểu thức điều kiện được kiểm tra</a:t>
            </a:r>
            <a:endParaRPr lang="en-US" sz="2800">
              <a:solidFill>
                <a:srgbClr val="FF0066"/>
              </a:solidFill>
            </a:endParaRPr>
          </a:p>
          <a:p>
            <a:pPr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800"/>
              <a:t> Khi điều kiện mang giá trị False, vòng lặp </a:t>
            </a:r>
            <a:r>
              <a:rPr lang="en-US" sz="2800" b="1">
                <a:solidFill>
                  <a:schemeClr val="hlink"/>
                </a:solidFill>
              </a:rPr>
              <a:t>do while</a:t>
            </a:r>
            <a:r>
              <a:rPr lang="en-US" sz="2800"/>
              <a:t> sẽ được kết thúc,</a:t>
            </a:r>
            <a:r>
              <a:rPr lang="en-US" sz="2800" b="1"/>
              <a:t> </a:t>
            </a:r>
            <a:r>
              <a:rPr lang="en-US" sz="2800"/>
              <a:t>và điều khiển chuyển đến lệnh xuất hiện ngay sau lệnh  </a:t>
            </a:r>
            <a:r>
              <a:rPr lang="en-US" sz="2800">
                <a:solidFill>
                  <a:schemeClr val="hlink"/>
                </a:solidFill>
              </a:rPr>
              <a:t>while</a:t>
            </a:r>
            <a:endParaRPr lang="en-US" sz="280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990600" y="914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</a:rPr>
              <a:t>Cú pháp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2832100" y="1155700"/>
            <a:ext cx="44910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600" b="1">
                <a:solidFill>
                  <a:srgbClr val="FF0066"/>
                </a:solidFill>
              </a:rPr>
              <a:t>do{</a:t>
            </a:r>
          </a:p>
          <a:p>
            <a:r>
              <a:rPr lang="en-US" sz="3600" b="1">
                <a:solidFill>
                  <a:srgbClr val="FF0066"/>
                </a:solidFill>
              </a:rPr>
              <a:t>        statement;</a:t>
            </a:r>
          </a:p>
          <a:p>
            <a:r>
              <a:rPr lang="en-US" sz="3600" b="1">
                <a:solidFill>
                  <a:srgbClr val="FF0066"/>
                </a:solidFill>
              </a:rPr>
              <a:t>     } while 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2BEDA245-6481-4B46-9C61-60232C1991E3}" type="slidenum">
              <a:rPr lang="en-US"/>
              <a:pPr/>
              <a:t>14</a:t>
            </a:fld>
            <a:r>
              <a:rPr lang="en-US"/>
              <a:t> of 21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762000" y="1279525"/>
            <a:ext cx="7924800" cy="496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main 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int num1, num2;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  num2 = 0;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do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     printf( "\nEnter a number : 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     scanf(“%d”,&amp;num1);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     printf( " No. is %d",num1);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     num2++;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} while (num1 != 0);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printf ("\nThe total numbers entered were 					%d",--num2);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/*num2 is decremented before printing because count for last integer (0) is not to be considered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}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143000" y="14288"/>
            <a:ext cx="7543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Vòng lặp do…while - </a:t>
            </a:r>
            <a:r>
              <a:rPr lang="en-US" sz="4400" b="1" smtClean="0">
                <a:solidFill>
                  <a:srgbClr val="FF0066"/>
                </a:solidFill>
              </a:rPr>
              <a:t>Ví dụ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E9498EBD-C513-47BD-A7DA-5BC216F5377A}" type="slidenum">
              <a:rPr lang="en-US"/>
              <a:pPr/>
              <a:t>15</a:t>
            </a:fld>
            <a:r>
              <a:rPr lang="en-US"/>
              <a:t> of 21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990600" y="106363"/>
            <a:ext cx="81534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lệnh chuyển điều khiển  </a:t>
            </a:r>
          </a:p>
        </p:txBody>
      </p:sp>
      <p:sp>
        <p:nvSpPr>
          <p:cNvPr id="17412" name="WordArt 6"/>
          <p:cNvSpPr>
            <a:spLocks noChangeArrowheads="1" noChangeShapeType="1" noTextEdit="1"/>
          </p:cNvSpPr>
          <p:nvPr/>
        </p:nvSpPr>
        <p:spPr bwMode="auto">
          <a:xfrm>
            <a:off x="2362200" y="950913"/>
            <a:ext cx="1747838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return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4365625" y="876300"/>
            <a:ext cx="3036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800">
                <a:latin typeface="Tahoma" pitchFamily="34" charset="0"/>
              </a:rPr>
              <a:t>expression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990600" y="2152650"/>
            <a:ext cx="77724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Lệnh return được sử dụng để trở về từ một hàm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Thực hiện lệnh return để trở về vị trí mà tại đó hàm được gọi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Lệnh return có thể có một giá trị đi cùng, giá trị này được trả về cho chương trình gọi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3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BD4D7A60-3CEB-4B63-943B-D30C9BA883A3}" type="slidenum">
              <a:rPr lang="en-US"/>
              <a:pPr/>
              <a:t>16</a:t>
            </a:fld>
            <a:r>
              <a:rPr lang="en-US"/>
              <a:t> of 21</a:t>
            </a:r>
          </a:p>
        </p:txBody>
      </p:sp>
      <p:sp>
        <p:nvSpPr>
          <p:cNvPr id="18435" name="WordArt 16"/>
          <p:cNvSpPr>
            <a:spLocks noChangeArrowheads="1" noChangeShapeType="1" noTextEdit="1"/>
          </p:cNvSpPr>
          <p:nvPr/>
        </p:nvSpPr>
        <p:spPr bwMode="auto">
          <a:xfrm>
            <a:off x="2514600" y="1066800"/>
            <a:ext cx="1747838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goto</a:t>
            </a:r>
          </a:p>
        </p:txBody>
      </p:sp>
      <p:sp>
        <p:nvSpPr>
          <p:cNvPr id="18436" name="Text Box 17"/>
          <p:cNvSpPr txBox="1">
            <a:spLocks noChangeArrowheads="1"/>
          </p:cNvSpPr>
          <p:nvPr/>
        </p:nvSpPr>
        <p:spPr bwMode="auto">
          <a:xfrm>
            <a:off x="4532313" y="968375"/>
            <a:ext cx="127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label</a:t>
            </a:r>
          </a:p>
        </p:txBody>
      </p:sp>
      <p:sp>
        <p:nvSpPr>
          <p:cNvPr id="18437" name="Text Box 18"/>
          <p:cNvSpPr txBox="1">
            <a:spLocks noChangeArrowheads="1"/>
          </p:cNvSpPr>
          <p:nvPr/>
        </p:nvSpPr>
        <p:spPr bwMode="auto">
          <a:xfrm>
            <a:off x="685800" y="1979613"/>
            <a:ext cx="81534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Lệnh goto chuyển điều khiển đến một câu lệnh bất kỳ khác bên trong cùng một hàm trong một chương trình C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Điều này thật ra vi phạm đến qui luật của một ngôn ngữ lập trình cấu trúc.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Chúng làm giảm độ tin cậy của chương trình và chương trình khó  bảo trì.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1066800" y="152400"/>
            <a:ext cx="8077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lệnh chuyển điều khiển (tt.)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87EFC19F-DA40-44D8-973D-FE76E7F3A9C3}" type="slidenum">
              <a:rPr lang="en-US"/>
              <a:pPr/>
              <a:t>17</a:t>
            </a:fld>
            <a:r>
              <a:rPr lang="en-US"/>
              <a:t> of 21</a:t>
            </a:r>
          </a:p>
        </p:txBody>
      </p:sp>
      <p:sp>
        <p:nvSpPr>
          <p:cNvPr id="19459" name="WordArt 5"/>
          <p:cNvSpPr>
            <a:spLocks noChangeArrowheads="1" noChangeShapeType="1" noTextEdit="1"/>
          </p:cNvSpPr>
          <p:nvPr/>
        </p:nvSpPr>
        <p:spPr bwMode="auto">
          <a:xfrm>
            <a:off x="2454275" y="1012825"/>
            <a:ext cx="1747838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break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4419600" y="990600"/>
            <a:ext cx="2325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statement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85800" y="2016125"/>
            <a:ext cx="82296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Lệnh break được sử dụng để kết thúc một mệnh đề </a:t>
            </a:r>
            <a:r>
              <a:rPr lang="en-US" sz="3400" b="1" i="1">
                <a:solidFill>
                  <a:schemeClr val="tx2"/>
                </a:solidFill>
              </a:rPr>
              <a:t>case</a:t>
            </a:r>
            <a:r>
              <a:rPr lang="en-US" sz="3400">
                <a:solidFill>
                  <a:schemeClr val="tx2"/>
                </a:solidFill>
              </a:rPr>
              <a:t> trong câu lệnh </a:t>
            </a:r>
            <a:r>
              <a:rPr lang="en-US" sz="3400" b="1" i="1">
                <a:solidFill>
                  <a:schemeClr val="tx2"/>
                </a:solidFill>
              </a:rPr>
              <a:t>switch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Nó cũng có thể được sử dụng để kết thúc ngang giữa vòng lặp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Khi gặp lệnh break, vòng lặp sẽ kết thúc ngay và điều khiển  được chuyển đến lệnh kế tiếp bên ngoài vòng lặp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143000" y="106363"/>
            <a:ext cx="79248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lệnh chuyển điều khiển (tt.)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A5D4193B-4A73-4348-956B-0083C22E5AEC}" type="slidenum">
              <a:rPr lang="en-US"/>
              <a:pPr/>
              <a:t>18</a:t>
            </a:fld>
            <a:r>
              <a:rPr lang="en-US"/>
              <a:t> of 21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95400" y="7620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Lệnh break – Ví dụ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52400" y="1833563"/>
            <a:ext cx="8991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main 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	int count1, count2;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	for(count1 = 1, count2 = 0; 				    count1 &lt;=100; count1++)</a:t>
            </a:r>
            <a:r>
              <a:rPr lang="sv-SE" sz="2400" b="1">
                <a:latin typeface="Courier New" pitchFamily="49" charset="0"/>
              </a:rPr>
              <a:t>{</a:t>
            </a:r>
            <a:endParaRPr lang="en-US" sz="2400" b="1">
              <a:latin typeface="Courier New" pitchFamily="49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sv-SE" sz="2400" b="1">
                <a:latin typeface="Courier New" pitchFamily="49" charset="0"/>
              </a:rPr>
              <a:t>			printf("Enter %d count2: ",count1);</a:t>
            </a:r>
            <a:endParaRPr lang="en-US" sz="2400" b="1">
              <a:latin typeface="Courier New" pitchFamily="49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sv-SE" sz="2400" b="1">
                <a:latin typeface="Courier New" pitchFamily="49" charset="0"/>
              </a:rPr>
              <a:t>			</a:t>
            </a:r>
            <a:r>
              <a:rPr lang="en-US" sz="2400" b="1">
                <a:latin typeface="Courier New" pitchFamily="49" charset="0"/>
              </a:rPr>
              <a:t>scanf("%d", &amp;count2);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		if(count2==100) break;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b="1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AD9D76A8-1A51-4A13-9AE1-10901ECA6A36}" type="slidenum">
              <a:rPr lang="en-US"/>
              <a:pPr/>
              <a:t>19</a:t>
            </a:fld>
            <a:r>
              <a:rPr lang="en-US"/>
              <a:t> of 21</a:t>
            </a:r>
          </a:p>
        </p:txBody>
      </p:sp>
      <p:sp>
        <p:nvSpPr>
          <p:cNvPr id="21507" name="WordArt 11"/>
          <p:cNvSpPr>
            <a:spLocks noChangeArrowheads="1" noChangeShapeType="1" noTextEdit="1"/>
          </p:cNvSpPr>
          <p:nvPr/>
        </p:nvSpPr>
        <p:spPr bwMode="auto">
          <a:xfrm>
            <a:off x="2514600" y="990600"/>
            <a:ext cx="1981200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continue</a:t>
            </a:r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4648200" y="1028700"/>
            <a:ext cx="2325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statement</a:t>
            </a:r>
          </a:p>
        </p:txBody>
      </p: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838200" y="2133600"/>
            <a:ext cx="79248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Lệnh </a:t>
            </a:r>
            <a:r>
              <a:rPr lang="en-US" sz="3400" b="1" i="1">
                <a:solidFill>
                  <a:schemeClr val="tx2"/>
                </a:solidFill>
              </a:rPr>
              <a:t>continue </a:t>
            </a:r>
            <a:r>
              <a:rPr lang="en-US" sz="3400">
                <a:solidFill>
                  <a:schemeClr val="tx2"/>
                </a:solidFill>
              </a:rPr>
              <a:t>dùng để bắt đầu thực hiện lần lặp kế tiếp của vòng lặp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Khi gặp lệnh </a:t>
            </a:r>
            <a:r>
              <a:rPr lang="en-US" sz="3400" b="1" i="1">
                <a:solidFill>
                  <a:schemeClr val="tx2"/>
                </a:solidFill>
              </a:rPr>
              <a:t>continue</a:t>
            </a:r>
            <a:r>
              <a:rPr lang="en-US" sz="3400">
                <a:solidFill>
                  <a:schemeClr val="tx2"/>
                </a:solidFill>
              </a:rPr>
              <a:t>, các câu lệnh còn lại trong thân vòng lặp bị bỏ qua và điều khiển được chuyển đến lần lặp kế tiếp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990600" y="152400"/>
            <a:ext cx="7924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lệnh chuyển điều khiển (tt.)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A23D10EB-60AC-4B65-ABBF-CA5E3CE24224}" type="slidenum">
              <a:rPr lang="en-US"/>
              <a:pPr/>
              <a:t>2</a:t>
            </a:fld>
            <a:r>
              <a:rPr lang="en-US"/>
              <a:t> of 21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Mục tiêu của bài học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Times New Roman" pitchFamily="18" charset="0"/>
              </a:rPr>
              <a:t>Tìm hiểu về vòng lặp ‘for’ trong C</a:t>
            </a:r>
          </a:p>
          <a:p>
            <a:pPr eaLnBrk="1" hangingPunct="1"/>
            <a:r>
              <a:rPr lang="en-US" sz="3400" smtClean="0">
                <a:latin typeface="Times New Roman" pitchFamily="18" charset="0"/>
              </a:rPr>
              <a:t>Làm việc với toán tử dấu phẩy (</a:t>
            </a:r>
            <a:r>
              <a:rPr lang="en-US" sz="3400" b="1" smtClean="0">
                <a:latin typeface="Times New Roman" pitchFamily="18" charset="0"/>
              </a:rPr>
              <a:t>,</a:t>
            </a:r>
            <a:r>
              <a:rPr lang="en-US" sz="340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z="3400" smtClean="0">
                <a:latin typeface="Times New Roman" pitchFamily="18" charset="0"/>
              </a:rPr>
              <a:t>Tìm hiểu về các vòng lặp lồng nhau</a:t>
            </a:r>
          </a:p>
          <a:p>
            <a:pPr eaLnBrk="1" hangingPunct="1"/>
            <a:r>
              <a:rPr lang="en-US" sz="3400" smtClean="0">
                <a:latin typeface="Times New Roman" pitchFamily="18" charset="0"/>
              </a:rPr>
              <a:t>Tìm hiểu về vòng lặp ‘while’ và ‘do-while’</a:t>
            </a:r>
          </a:p>
          <a:p>
            <a:pPr eaLnBrk="1" hangingPunct="1"/>
            <a:r>
              <a:rPr lang="en-US" sz="3400" smtClean="0">
                <a:latin typeface="Times New Roman" pitchFamily="18" charset="0"/>
              </a:rPr>
              <a:t>Làm việc với các lệnh break và continue</a:t>
            </a:r>
          </a:p>
          <a:p>
            <a:pPr eaLnBrk="1" hangingPunct="1"/>
            <a:r>
              <a:rPr lang="en-US" sz="3400" smtClean="0">
                <a:latin typeface="Times New Roman" pitchFamily="18" charset="0"/>
              </a:rPr>
              <a:t>Tìm hiểu về hàm exit()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3F462DDB-6811-4945-8FF0-B994746EEC3C}" type="slidenum">
              <a:rPr lang="en-US"/>
              <a:pPr/>
              <a:t>20</a:t>
            </a:fld>
            <a:r>
              <a:rPr lang="en-US"/>
              <a:t> of 21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219200" y="14288"/>
            <a:ext cx="7239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Lệnh continue – Ví dụ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914400" y="1600200"/>
            <a:ext cx="7696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main ()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	int num;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	for(num = 1;num&lt;=100; num++){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		if(num % 9 == 0) 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			continue;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		printf("%d\t",num);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800" b="1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21B73FBA-F338-4CF1-8F70-23F8F0693540}" type="slidenum">
              <a:rPr lang="en-US"/>
              <a:pPr/>
              <a:t>21</a:t>
            </a:fld>
            <a:r>
              <a:rPr lang="en-US"/>
              <a:t> of 21</a:t>
            </a:r>
          </a:p>
        </p:txBody>
      </p:sp>
      <p:sp>
        <p:nvSpPr>
          <p:cNvPr id="23555" name="WordArt 5"/>
          <p:cNvSpPr>
            <a:spLocks noChangeArrowheads="1" noChangeShapeType="1" noTextEdit="1"/>
          </p:cNvSpPr>
          <p:nvPr/>
        </p:nvSpPr>
        <p:spPr bwMode="auto">
          <a:xfrm>
            <a:off x="3962400" y="1089025"/>
            <a:ext cx="1981200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exit()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2551113" y="990600"/>
            <a:ext cx="1146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hàm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762000" y="1984375"/>
            <a:ext cx="8153400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Hàm exit() được sử dụng để thoát khỏi chương trình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400">
                <a:solidFill>
                  <a:schemeClr val="tx2"/>
                </a:solidFill>
              </a:rPr>
              <a:t>Sử dụng hàm này sẽ kết thúc ngay chương trình và điều khiển được chuyển về cho hệ điều hành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065213" y="152400"/>
            <a:ext cx="8078787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lệnh chuyển điều khiển (tt)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55718C6A-3C7A-471B-BB86-0A18ACFF47AA}" type="slidenum">
              <a:rPr lang="en-US"/>
              <a:pPr/>
              <a:t>3</a:t>
            </a:fld>
            <a:r>
              <a:rPr lang="en-US"/>
              <a:t> of 21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Vòng lặp là gì?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620000" cy="39624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3333FF"/>
              </a:buClr>
              <a:buSzTx/>
              <a:buFont typeface="Wingdings" pitchFamily="2" charset="2"/>
              <a:buNone/>
            </a:pPr>
            <a:r>
              <a:rPr lang="en-US" sz="4000" b="1" smtClean="0">
                <a:solidFill>
                  <a:srgbClr val="FF0066"/>
                </a:solidFill>
                <a:latin typeface="Times New Roman" pitchFamily="18" charset="0"/>
              </a:rPr>
              <a:t>Một đoạn mã lệnh trong chương trình thực hiện lặp đi lặp lại cho đến khi một điều kiện xác định được thỏa mãn</a:t>
            </a:r>
            <a:endParaRPr lang="en-US" sz="40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6809E3CE-F307-4025-857D-763254F6DBBB}" type="slidenum">
              <a:rPr lang="en-US"/>
              <a:pPr/>
              <a:t>4</a:t>
            </a:fld>
            <a:r>
              <a:rPr lang="en-US"/>
              <a:t> of 21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3 kiểu cấu trúc vòng lặp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990600" y="2286000"/>
            <a:ext cx="7010400" cy="3810000"/>
            <a:chOff x="960" y="1109"/>
            <a:chExt cx="4416" cy="2400"/>
          </a:xfrm>
        </p:grpSpPr>
        <p:sp>
          <p:nvSpPr>
            <p:cNvPr id="6150" name="AutoShape 5"/>
            <p:cNvSpPr>
              <a:spLocks noChangeArrowheads="1"/>
            </p:cNvSpPr>
            <p:nvPr/>
          </p:nvSpPr>
          <p:spPr bwMode="auto">
            <a:xfrm>
              <a:off x="960" y="1109"/>
              <a:ext cx="4416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sz="4800">
                  <a:solidFill>
                    <a:schemeClr val="folHlink"/>
                  </a:solidFill>
                  <a:latin typeface="Tahoma" pitchFamily="34" charset="0"/>
                </a:rPr>
                <a:t>Vòng lặp</a:t>
              </a:r>
              <a:r>
                <a:rPr lang="en-US" sz="4800">
                  <a:latin typeface="Tahoma" pitchFamily="34" charset="0"/>
                </a:rPr>
                <a:t> </a:t>
              </a:r>
              <a:r>
                <a:rPr lang="en-US" sz="4800">
                  <a:solidFill>
                    <a:schemeClr val="bg2"/>
                  </a:solidFill>
                  <a:latin typeface="Tahoma" pitchFamily="34" charset="0"/>
                </a:rPr>
                <a:t>for</a:t>
              </a:r>
              <a:endParaRPr lang="en-US" sz="48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6151" name="AutoShape 6"/>
            <p:cNvSpPr>
              <a:spLocks noChangeArrowheads="1"/>
            </p:cNvSpPr>
            <p:nvPr/>
          </p:nvSpPr>
          <p:spPr bwMode="auto">
            <a:xfrm>
              <a:off x="960" y="1925"/>
              <a:ext cx="4368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sz="4400">
                  <a:solidFill>
                    <a:schemeClr val="folHlink"/>
                  </a:solidFill>
                  <a:latin typeface="Tahoma" pitchFamily="34" charset="0"/>
                </a:rPr>
                <a:t>Vòng lặp</a:t>
              </a:r>
              <a:r>
                <a:rPr lang="en-US" sz="4400">
                  <a:latin typeface="Tahoma" pitchFamily="34" charset="0"/>
                </a:rPr>
                <a:t> </a:t>
              </a:r>
              <a:r>
                <a:rPr lang="en-US" sz="4400">
                  <a:solidFill>
                    <a:schemeClr val="bg2"/>
                  </a:solidFill>
                  <a:latin typeface="Tahoma" pitchFamily="34" charset="0"/>
                </a:rPr>
                <a:t>while</a:t>
              </a:r>
              <a:r>
                <a:rPr lang="en-US" sz="4400">
                  <a:latin typeface="Tahoma" pitchFamily="34" charset="0"/>
                </a:rPr>
                <a:t> </a:t>
              </a:r>
              <a:endParaRPr lang="en-US" sz="4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6152" name="AutoShape 7"/>
            <p:cNvSpPr>
              <a:spLocks noChangeArrowheads="1"/>
            </p:cNvSpPr>
            <p:nvPr/>
          </p:nvSpPr>
          <p:spPr bwMode="auto">
            <a:xfrm>
              <a:off x="960" y="2741"/>
              <a:ext cx="4368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1" algn="ctr" eaLnBrk="1" hangingPunct="1">
                <a:buFont typeface="Wingdings" pitchFamily="2" charset="2"/>
                <a:buNone/>
              </a:pPr>
              <a:r>
                <a:rPr lang="en-US" sz="4400">
                  <a:solidFill>
                    <a:schemeClr val="folHlink"/>
                  </a:solidFill>
                  <a:latin typeface="Tahoma" pitchFamily="34" charset="0"/>
                </a:rPr>
                <a:t>Vòng lặp</a:t>
              </a:r>
              <a:r>
                <a:rPr lang="en-US" sz="4400">
                  <a:latin typeface="Tahoma" pitchFamily="34" charset="0"/>
                </a:rPr>
                <a:t> </a:t>
              </a:r>
              <a:r>
                <a:rPr lang="en-US" sz="4400">
                  <a:solidFill>
                    <a:schemeClr val="bg2"/>
                  </a:solidFill>
                  <a:latin typeface="Tahoma" pitchFamily="34" charset="0"/>
                </a:rPr>
                <a:t>do….while</a:t>
              </a:r>
              <a:r>
                <a:rPr lang="en-US" sz="4400">
                  <a:latin typeface="Tahoma" pitchFamily="34" charset="0"/>
                </a:rPr>
                <a:t> </a:t>
              </a:r>
              <a:endParaRPr lang="en-US" sz="4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196D6CF7-5A75-46F4-83FD-DB8449FFE236}" type="slidenum">
              <a:rPr lang="en-US"/>
              <a:pPr/>
              <a:t>5</a:t>
            </a:fld>
            <a:r>
              <a:rPr lang="en-US"/>
              <a:t> of 21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Vòng lặp for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7772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800" b="1" smtClean="0">
                <a:solidFill>
                  <a:srgbClr val="FF0066"/>
                </a:solidFill>
                <a:latin typeface="Times New Roman" pitchFamily="18" charset="0"/>
              </a:rPr>
              <a:t>Cú pháp: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</a:rPr>
              <a:t>for (initialize counter; conditional test; re-evaluation parameter){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b="1" smtClean="0">
                <a:latin typeface="Times New Roman" pitchFamily="18" charset="0"/>
              </a:rPr>
              <a:t>		</a:t>
            </a:r>
            <a:r>
              <a:rPr lang="en-US" sz="2400" b="1" smtClean="0">
                <a:latin typeface="Times New Roman" pitchFamily="18" charset="0"/>
              </a:rPr>
              <a:t>statement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</a:rPr>
              <a:t>}</a:t>
            </a:r>
            <a:endParaRPr lang="en-US" sz="2400" b="1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initialize counter</a:t>
            </a:r>
            <a:r>
              <a:rPr lang="en-US" sz="2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là một lệnh gán để khởi tạo biến điều khiển của vòng lặp trước khi đi vào vòng lặp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sz="28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conditional test  </a:t>
            </a:r>
            <a:r>
              <a:rPr lang="en-US" sz="28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là một biểu thức quan hệ để chỉ định khi nào vòng  lặp sẽ kết thúc</a:t>
            </a:r>
            <a:endParaRPr lang="en-US" sz="2800" b="1" smtClean="0">
              <a:solidFill>
                <a:srgbClr val="FF0066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2800" i="1" smtClean="0">
                <a:solidFill>
                  <a:schemeClr val="tx2"/>
                </a:solidFill>
                <a:latin typeface="Times New Roman" pitchFamily="18" charset="0"/>
              </a:rPr>
              <a:t>re-evaluation parameter </a:t>
            </a:r>
            <a:r>
              <a:rPr lang="en-US" sz="2800" smtClean="0">
                <a:solidFill>
                  <a:schemeClr val="tx2"/>
                </a:solidFill>
                <a:latin typeface="Times New Roman" pitchFamily="18" charset="0"/>
              </a:rPr>
              <a:t> định nghĩa cách thức thay đổi của biến điều khiển vòng lặp mỗi khi vòng lặp được thực thi</a:t>
            </a:r>
            <a:endParaRPr lang="en-US" sz="28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428BAAA0-73B7-4716-AA67-57230A22F483}" type="slidenum">
              <a:rPr lang="en-US"/>
              <a:pPr/>
              <a:t>6</a:t>
            </a:fld>
            <a:r>
              <a:rPr lang="en-US"/>
              <a:t> of 21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Vòng lặp for (tt.)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Ba phần của vòng lặp</a:t>
            </a:r>
            <a:r>
              <a:rPr lang="en-US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b="1" smtClean="0">
                <a:solidFill>
                  <a:schemeClr val="folHlink"/>
                </a:solidFill>
                <a:latin typeface="Times New Roman" pitchFamily="18" charset="0"/>
              </a:rPr>
              <a:t>for</a:t>
            </a:r>
            <a:r>
              <a:rPr lang="en-US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phải được phân cách bởi dấu chấm phẩy(</a:t>
            </a:r>
            <a:r>
              <a:rPr lang="en-US" smtClean="0">
                <a:solidFill>
                  <a:schemeClr val="folHlink"/>
                </a:solidFill>
                <a:latin typeface="Times New Roman" pitchFamily="18" charset="0"/>
              </a:rPr>
              <a:t>;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Phần lệnh tạo nên thân vòng lặp có thể là một lệnh đơn hoặc một lệnh ghép (một tập nhiều lệnh)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Vòng lặp </a:t>
            </a:r>
            <a:r>
              <a:rPr lang="en-US" b="1" smtClean="0">
                <a:solidFill>
                  <a:schemeClr val="folHlink"/>
                </a:solidFill>
                <a:latin typeface="Times New Roman" pitchFamily="18" charset="0"/>
              </a:rPr>
              <a:t>for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 tiếp tục được thực thi khi biểu thức kiểm tra điều kiện vẫn có giá trị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true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. Khi điều kiện trở thành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</a:rPr>
              <a:t> false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, chương trình thực hiện lệnh theo sau vòng lặp </a:t>
            </a:r>
            <a:r>
              <a:rPr lang="en-US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b="1" smtClean="0">
                <a:solidFill>
                  <a:schemeClr val="folHlink"/>
                </a:solidFill>
                <a:latin typeface="Times New Roman" pitchFamily="18" charset="0"/>
              </a:rPr>
              <a:t>for</a:t>
            </a:r>
            <a:endParaRPr lang="en-US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3CBF4C43-DD79-4751-9D68-A31CE09875CC}" type="slidenum">
              <a:rPr lang="en-US"/>
              <a:pPr/>
              <a:t>7</a:t>
            </a:fld>
            <a:r>
              <a:rPr lang="en-US"/>
              <a:t> of 21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Vòng lặp for - </a:t>
            </a:r>
            <a:r>
              <a:rPr lang="en-US" sz="4400" b="0" smtClean="0">
                <a:solidFill>
                  <a:schemeClr val="hlink"/>
                </a:solidFill>
                <a:cs typeface="Times New Roman" pitchFamily="18" charset="0"/>
              </a:rPr>
              <a:t>Ví dụ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820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/*This program demonstrates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solidFill>
                  <a:schemeClr val="tx2"/>
                </a:solidFill>
                <a:latin typeface="Courier New" pitchFamily="49" charset="0"/>
                <a:cs typeface="Times New Roman" pitchFamily="18" charset="0"/>
              </a:rPr>
              <a:t>the for loop in a C program*/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	main()	{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		int 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		printf(“\tThis is a 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		for(count = 1;count &lt;=6;count++)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			printf(“\n\t\t nice”);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smtClean="0">
                <a:latin typeface="Courier New" pitchFamily="49" charset="0"/>
                <a:cs typeface="Times New Roman" pitchFamily="18" charset="0"/>
              </a:rPr>
              <a:t>		printf(“\n\t\t world. </a:t>
            </a:r>
            <a:r>
              <a:rPr lang="pt-BR" sz="2800" b="1" smtClean="0">
                <a:latin typeface="Courier New" pitchFamily="49" charset="0"/>
                <a:cs typeface="Times New Roman" pitchFamily="18" charset="0"/>
              </a:rPr>
              <a:t>\n”);</a:t>
            </a:r>
            <a:endParaRPr lang="en-US" sz="2800" b="1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800" b="1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sz="2800" b="1" smtClean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C2BCDCCF-7925-458C-B0C6-88D123EE2B88}" type="slidenum">
              <a:rPr lang="en-US"/>
              <a:pPr/>
              <a:t>8</a:t>
            </a:fld>
            <a:r>
              <a:rPr lang="en-US"/>
              <a:t> of 21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Toán tử dấu phẩy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Vòng lặp 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có thể được mở rộng bằng cách chứa nhiều giá trị khởi tạo và nhiều biểu thức tăng trị trong đặc tả của vòng lặp for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800" b="1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sz="2800" b="1" smtClean="0">
                <a:solidFill>
                  <a:srgbClr val="0099FF"/>
                </a:solidFill>
                <a:latin typeface="Times New Roman" pitchFamily="18" charset="0"/>
                <a:cs typeface="Times New Roman" pitchFamily="18" charset="0"/>
              </a:rPr>
              <a:t>exprn1 , exprn2 </a:t>
            </a:r>
            <a:r>
              <a:rPr lang="en-US" sz="2800" b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#include &lt;stdio.h&gt;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	main() 	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		int i, j , max;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		printf(“Please enter the maximum value \n”);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		printf(“for which a table can be printed:“);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		scanf(“%d”, &amp;max);	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sv-SE" sz="2000" b="1" smtClean="0">
                <a:latin typeface="Courier New" pitchFamily="49" charset="0"/>
                <a:cs typeface="Times New Roman" pitchFamily="18" charset="0"/>
              </a:rPr>
              <a:t>for(i = 0 , j = max ; i &lt;=max ; i++, j--)</a:t>
            </a:r>
            <a:endParaRPr lang="en-US" sz="2000" b="1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2000" b="1" smtClean="0">
                <a:latin typeface="Courier New" pitchFamily="49" charset="0"/>
                <a:cs typeface="Times New Roman" pitchFamily="18" charset="0"/>
              </a:rPr>
              <a:t>			printf(”\n%d + %d = %d”,i, j, i + j);</a:t>
            </a:r>
            <a:endParaRPr lang="en-US" sz="2000" b="1" smtClean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v-SE" sz="2000" b="1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sz="2000" b="1" smtClean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/>
              <a:t>Elementary Programming with C/Session 6/ </a:t>
            </a:r>
            <a:fld id="{EFD627E7-E783-4D2E-8C14-9EB1543EFCCC}" type="slidenum">
              <a:rPr lang="en-US"/>
              <a:pPr/>
              <a:t>9</a:t>
            </a:fld>
            <a:r>
              <a:rPr lang="en-US"/>
              <a:t> of 21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Vòng lặp for lồng nhau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391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 vòng lặp for lồng nhau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khi nó có dạng như sau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 b="1" smtClean="0"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for (i = 1; i&lt;max1; i++)	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	   …		 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		for (j = 0; j &lt; = max2; j++){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		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		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897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Arial</vt:lpstr>
      <vt:lpstr>Tahoma</vt:lpstr>
      <vt:lpstr>Wingdings</vt:lpstr>
      <vt:lpstr>Courier New</vt:lpstr>
      <vt:lpstr>Blends</vt:lpstr>
      <vt:lpstr>Vòng lặp</vt:lpstr>
      <vt:lpstr>Mục tiêu của bài học</vt:lpstr>
      <vt:lpstr>Vòng lặp là gì?</vt:lpstr>
      <vt:lpstr>3 kiểu cấu trúc vòng lặp </vt:lpstr>
      <vt:lpstr>Vòng lặp for </vt:lpstr>
      <vt:lpstr>Vòng lặp for (tt.)</vt:lpstr>
      <vt:lpstr>Vòng lặp for - Ví dụ</vt:lpstr>
      <vt:lpstr>Toán tử dấu phẩy</vt:lpstr>
      <vt:lpstr>Vòng lặp for lồng nhau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HienND</cp:lastModifiedBy>
  <cp:revision>336</cp:revision>
  <dcterms:created xsi:type="dcterms:W3CDTF">2001-05-21T03:13:45Z</dcterms:created>
  <dcterms:modified xsi:type="dcterms:W3CDTF">2013-07-02T17:36:32Z</dcterms:modified>
</cp:coreProperties>
</file>