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5" r:id="rId10"/>
    <p:sldId id="264" r:id="rId11"/>
    <p:sldId id="276" r:id="rId12"/>
    <p:sldId id="266" r:id="rId13"/>
    <p:sldId id="27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57" autoAdjust="0"/>
    <p:restoredTop sz="94575" autoAdjust="0"/>
  </p:normalViewPr>
  <p:slideViewPr>
    <p:cSldViewPr>
      <p:cViewPr>
        <p:scale>
          <a:sx n="66" d="100"/>
          <a:sy n="66" d="100"/>
        </p:scale>
        <p:origin x="-192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DF68E51-FE77-43A1-A6DD-D19DD5D50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EAB91E3-84B6-45FC-83E3-C9C962EB5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60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7/ Slide </a:t>
            </a:r>
            <a:fld id="{81595356-075D-4436-942A-97876C6B717C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5217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048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7/ Slide </a:t>
            </a:r>
            <a:fld id="{96A398AE-9C20-4C6C-93D1-E22C8689E980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45798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7/ Slide </a:t>
            </a:r>
            <a:fld id="{A6438300-68DC-4E01-9F73-E0B15251C5DB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422024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7/ Slide </a:t>
            </a:r>
            <a:fld id="{4BBF3F15-31D1-44D6-AFBE-5E7BB8E0176F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89666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7/ Slide </a:t>
            </a:r>
            <a:fld id="{BD035CA6-F66A-4D5C-A48C-BBD48A623A09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04694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7/ Slide </a:t>
            </a:r>
            <a:fld id="{2AD6A0E2-F48F-4372-BA65-617F549815DF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416624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7/ Slide </a:t>
            </a:r>
            <a:fld id="{BD0F8E1A-307E-445F-8706-A60F2CB9C8AC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38863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7/ Slide </a:t>
            </a:r>
            <a:fld id="{79B2FA87-C6AE-4836-9D40-AC37BC3D53A8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888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7/ Slide </a:t>
            </a:r>
            <a:fld id="{2F60C81F-196E-46AC-BF83-51D32EBA75AD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3010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7/ Slide </a:t>
            </a:r>
            <a:fld id="{BED31406-9F64-4F31-8831-BB356701B04B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7628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47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877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008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Elementary Programming with C/Session 7/ Slide </a:t>
            </a:r>
            <a:fld id="{98CE6A85-B578-499F-A012-061F6CB35379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smtClean="0"/>
              <a:t>Mảng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Bài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B5EBB3F7-B7C2-493F-BA89-40F356A21A6A}" type="slidenum">
              <a:rPr lang="en-US"/>
              <a:pPr>
                <a:defRPr/>
              </a:pPr>
              <a:t>10</a:t>
            </a:fld>
            <a:r>
              <a:rPr lang="en-US"/>
              <a:t> of 21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/>
          </p:nvPr>
        </p:nvSpPr>
        <p:spPr>
          <a:xfrm>
            <a:off x="1198563" y="76200"/>
            <a:ext cx="7793037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/>
              <a:t>Khởi tạo mảng</a:t>
            </a:r>
          </a:p>
        </p:txBody>
      </p:sp>
      <p:sp>
        <p:nvSpPr>
          <p:cNvPr id="12292" name="Text Box 11"/>
          <p:cNvSpPr txBox="1">
            <a:spLocks noChangeArrowheads="1"/>
          </p:cNvSpPr>
          <p:nvPr/>
        </p:nvSpPr>
        <p:spPr bwMode="auto">
          <a:xfrm>
            <a:off x="1143000" y="5791200"/>
            <a:ext cx="7543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Char char="•"/>
            </a:pPr>
            <a:endParaRPr lang="en-US" sz="2400"/>
          </a:p>
          <a:p>
            <a:endParaRPr lang="en-US" sz="2400"/>
          </a:p>
          <a:p>
            <a:endParaRPr lang="en-US" sz="2400" b="1"/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609600" y="1447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900">
                <a:latin typeface="Times New Roman" pitchFamily="18" charset="0"/>
              </a:rPr>
              <a:t>Mỗi phần tử của một mảng auto cần được khởi tạo riêng rẽ.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900">
                <a:latin typeface="Times New Roman" pitchFamily="18" charset="0"/>
              </a:rPr>
              <a:t>Trong ví dụ sau các phần tử của mảng được gán giá trị bằng cách sử dụng vòng lặp </a:t>
            </a:r>
            <a:r>
              <a:rPr lang="en-US" sz="2900">
                <a:solidFill>
                  <a:schemeClr val="hlink"/>
                </a:solidFill>
                <a:latin typeface="Times New Roman" pitchFamily="18" charset="0"/>
              </a:rPr>
              <a:t>for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#include &lt;stdio.h&gt;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void main()  {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char alpha[26];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int i, j;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for(i=65,j=0; i&lt;91; i++,j++) {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		alpha[j] = i;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		printf(“The character now assigned is%c\n”,alpha[j]);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}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   getchar();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D2D0F90F-E253-45BF-BD53-1869B83A7794}" type="slidenum">
              <a:rPr lang="en-US"/>
              <a:pPr>
                <a:defRPr/>
              </a:pPr>
              <a:t>11</a:t>
            </a:fld>
            <a:r>
              <a:rPr lang="en-US"/>
              <a:t> of 21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76200"/>
            <a:ext cx="7793037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/>
              <a:t>Khởi tạo mảng (tt)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143000" y="5791200"/>
            <a:ext cx="7543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Char char="•"/>
            </a:pPr>
            <a:endParaRPr lang="en-US" sz="2400"/>
          </a:p>
          <a:p>
            <a:endParaRPr lang="en-US" sz="2400"/>
          </a:p>
          <a:p>
            <a:endParaRPr lang="en-US" sz="2400" b="1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" y="16764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600">
                <a:latin typeface="Times New Roman" pitchFamily="18" charset="0"/>
              </a:rPr>
              <a:t>Trong trường hợp mảng extern và static, các phần tử được tự động khởi tạo với giá trị 0</a:t>
            </a:r>
            <a:endParaRPr lang="en-US" sz="3600" b="1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57D2BBF3-2F37-49A0-96F1-492793B4F8EB}" type="slidenum">
              <a:rPr lang="en-US"/>
              <a:pPr>
                <a:defRPr/>
              </a:pPr>
              <a:t>12</a:t>
            </a:fld>
            <a:r>
              <a:rPr lang="en-US"/>
              <a:t> of 21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xfrm>
            <a:off x="1268413" y="619125"/>
            <a:ext cx="7339012" cy="523875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/>
              <a:t>Chuỗi/Mảng ký tự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38200" y="1768475"/>
            <a:ext cx="7620000" cy="3946525"/>
          </a:xfrm>
          <a:solidFill>
            <a:schemeClr val="bg1"/>
          </a:solidFill>
        </p:spPr>
        <p:txBody>
          <a:bodyPr/>
          <a:lstStyle/>
          <a:p>
            <a:pPr algn="just" eaLnBrk="1" hangingPunct="1"/>
            <a:r>
              <a:rPr lang="en-US" sz="3200" smtClean="0"/>
              <a:t>Chuỗi có thể được định nghĩa như là một mảng kiểu ký tự, được kết thúc bằng ký tự null</a:t>
            </a:r>
          </a:p>
          <a:p>
            <a:pPr algn="just" eaLnBrk="1" hangingPunct="1"/>
            <a:r>
              <a:rPr lang="en-US" sz="3200" smtClean="0"/>
              <a:t>Mỗi ký tự trong chuỗi chiếm một byte và ký tự cuối cùng của chuỗi là “\0” (null)</a:t>
            </a:r>
          </a:p>
          <a:p>
            <a:pPr algn="just" eaLnBrk="1" hangingPunct="1"/>
            <a:r>
              <a:rPr lang="en-US" sz="3200" smtClean="0"/>
              <a:t>Ví dụ: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343F55E2-C14A-4886-9758-9E0F91FFF53A}" type="slidenum">
              <a:rPr lang="en-US"/>
              <a:pPr>
                <a:defRPr/>
              </a:pPr>
              <a:t>13</a:t>
            </a:fld>
            <a:r>
              <a:rPr lang="en-US"/>
              <a:t> of 21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413" y="619125"/>
            <a:ext cx="7339012" cy="523875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/>
              <a:t>Chuỗi/Mảng ký tự (ví dụ)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38200" y="1981200"/>
            <a:ext cx="77724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void main(){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   char ary[5];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   int i;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   printf(“\n Enter string : “);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   scanf(“%s”,ary); 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   printf(“\n The string is %s \n\n”,ary);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   for (i=0; i&lt;5; i++)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	printf(“\t%d”, ary[i]);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A3B19933-CC89-45D9-905E-6C01308C349C}" type="slidenum">
              <a:rPr lang="en-US"/>
              <a:pPr>
                <a:defRPr/>
              </a:pPr>
              <a:t>14</a:t>
            </a:fld>
            <a:r>
              <a:rPr lang="en-US"/>
              <a:t> of 21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708150"/>
            <a:ext cx="8001000" cy="3503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</a:rPr>
              <a:t>Chạy chương trình:</a:t>
            </a:r>
          </a:p>
          <a:p>
            <a:pPr eaLnBrk="1" hangingPunct="1"/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	Enter string: </a:t>
            </a:r>
          </a:p>
          <a:p>
            <a:pPr lvl="1" eaLnBrk="1" hangingPunct="1"/>
            <a:r>
              <a:rPr lang="en-US" sz="3200">
                <a:latin typeface="Times New Roman" pitchFamily="18" charset="0"/>
              </a:rPr>
              <a:t>	Nếu dữ liệu nhập là “appl”, output của chương trình là:</a:t>
            </a:r>
          </a:p>
          <a:p>
            <a:pPr eaLnBrk="1" hangingPunct="1"/>
            <a:r>
              <a:rPr lang="en-US" sz="3200">
                <a:latin typeface="Times New Roman" pitchFamily="18" charset="0"/>
              </a:rPr>
              <a:t>	</a:t>
            </a:r>
            <a:r>
              <a:rPr lang="en-US" sz="3200">
                <a:solidFill>
                  <a:schemeClr val="folHlink"/>
                </a:solidFill>
                <a:latin typeface="Times New Roman" pitchFamily="18" charset="0"/>
              </a:rPr>
              <a:t>The string is appl</a:t>
            </a:r>
          </a:p>
          <a:p>
            <a:pPr eaLnBrk="1" hangingPunct="1"/>
            <a:r>
              <a:rPr lang="en-US" sz="3200">
                <a:latin typeface="Times New Roman" pitchFamily="18" charset="0"/>
              </a:rPr>
              <a:t>		</a:t>
            </a:r>
            <a:r>
              <a:rPr lang="en-US" sz="3200">
                <a:solidFill>
                  <a:schemeClr val="folHlink"/>
                </a:solidFill>
                <a:latin typeface="Times New Roman" pitchFamily="18" charset="0"/>
              </a:rPr>
              <a:t>97	112	112	108	0</a:t>
            </a:r>
          </a:p>
          <a:p>
            <a:pPr eaLnBrk="1" hangingPunct="1"/>
            <a:endParaRPr lang="en-US" sz="3200">
              <a:latin typeface="Times New Roman" pitchFamily="18" charset="0"/>
            </a:endParaRPr>
          </a:p>
        </p:txBody>
      </p:sp>
      <p:sp>
        <p:nvSpPr>
          <p:cNvPr id="14350" name="Rectangle 14"/>
          <p:cNvSpPr>
            <a:spLocks noGrp="1" noChangeArrowheads="1"/>
          </p:cNvSpPr>
          <p:nvPr>
            <p:ph type="title"/>
          </p:nvPr>
        </p:nvSpPr>
        <p:spPr>
          <a:xfrm>
            <a:off x="1066800" y="619125"/>
            <a:ext cx="7877175" cy="523875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/>
              <a:t>Chuỗi/Mảng ký tự  (tt)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DA571185-D1AD-4622-8648-99B38B466A5A}" type="slidenum">
              <a:rPr lang="en-US"/>
              <a:pPr>
                <a:defRPr/>
              </a:pPr>
              <a:t>15</a:t>
            </a:fld>
            <a:r>
              <a:rPr lang="en-US"/>
              <a:t> of 21</a:t>
            </a: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685800" y="2971800"/>
          <a:ext cx="815340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Bitmap Image" r:id="rId3" imgW="5695238" imgH="1219370" progId="Paint.Picture">
                  <p:embed/>
                </p:oleObj>
              </mc:Choice>
              <mc:Fallback>
                <p:oleObj name="Bitmap Image" r:id="rId3" imgW="5695238" imgH="121937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71800"/>
                        <a:ext cx="8153400" cy="2798763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619125"/>
            <a:ext cx="7877175" cy="523875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/>
              <a:t>Các hàm xử lý chuỗi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562100"/>
            <a:ext cx="8229600" cy="1309688"/>
          </a:xfrm>
        </p:spPr>
        <p:txBody>
          <a:bodyPr/>
          <a:lstStyle/>
          <a:p>
            <a:pPr eaLnBrk="1" hangingPunct="1"/>
            <a:r>
              <a:rPr lang="en-US" sz="3600" smtClean="0"/>
              <a:t>Các hàm xử lý chuỗi được tìm thấy trong thư viện chuẩn &lt;string.h&gt;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3D00B2E8-4A87-45CF-A10C-D168B9E72EEE}" type="slidenum">
              <a:rPr lang="en-US"/>
              <a:pPr>
                <a:defRPr/>
              </a:pPr>
              <a:t>16</a:t>
            </a:fld>
            <a:r>
              <a:rPr lang="en-US"/>
              <a:t> of 21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title"/>
          </p:nvPr>
        </p:nvSpPr>
        <p:spPr>
          <a:xfrm>
            <a:off x="1066800" y="706438"/>
            <a:ext cx="7877175" cy="436562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/>
              <a:t>Mảng hai chiều</a:t>
            </a:r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62000" y="1562100"/>
            <a:ext cx="8229600" cy="4021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Mảng đa chiều đơn giản nhất và thường được dùng nhất là mảng hai chiều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Mảng hai chiều có thể xem như là một mảng với mỗi phần tử là mảng một chiều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Về logic, một mảng hai chiều trông giống như một bảng </a:t>
            </a:r>
            <a:r>
              <a:rPr lang="en-US" sz="3200" smtClean="0">
                <a:cs typeface="Times New Roman" pitchFamily="18" charset="0"/>
              </a:rPr>
              <a:t>lịch trình </a:t>
            </a:r>
            <a:r>
              <a:rPr lang="en-US" sz="3200" smtClean="0"/>
              <a:t>xe lửa, gồm các dòng và các cột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Khai báo mảng hai chiều: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b="1" smtClean="0"/>
              <a:t>                   </a:t>
            </a:r>
            <a:r>
              <a:rPr lang="en-US" sz="3200" b="1" smtClean="0">
                <a:solidFill>
                  <a:schemeClr val="hlink"/>
                </a:solidFill>
              </a:rPr>
              <a:t>int temp[4][3];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F00CA8AE-FBCC-4316-9022-6DD6131B63D7}" type="slidenum">
              <a:rPr lang="en-US"/>
              <a:pPr>
                <a:defRPr/>
              </a:pPr>
              <a:t>17</a:t>
            </a:fld>
            <a:r>
              <a:rPr lang="en-US"/>
              <a:t> of 21</a:t>
            </a: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533400" y="4060825"/>
          <a:ext cx="8382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Bitmap Image" r:id="rId3" imgW="4525007" imgH="514422" progId="Paint.Picture">
                  <p:embed/>
                </p:oleObj>
              </mc:Choice>
              <mc:Fallback>
                <p:oleObj name="Bitmap Image" r:id="rId3" imgW="4525007" imgH="51442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60825"/>
                        <a:ext cx="8382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706438"/>
            <a:ext cx="7877175" cy="436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0" smtClean="0"/>
              <a:t>Khởi tạo mảng đa chiều </a:t>
            </a:r>
          </a:p>
        </p:txBody>
      </p:sp>
      <p:sp>
        <p:nvSpPr>
          <p:cNvPr id="1946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912100" cy="320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500" b="1" smtClean="0">
                <a:latin typeface="Courier New" pitchFamily="49" charset="0"/>
              </a:rPr>
              <a:t>int ary[3][4] ={1,2,3,4,5,6,7,8,9,10,11,12};</a:t>
            </a:r>
          </a:p>
          <a:p>
            <a:pPr eaLnBrk="1" hangingPunct="1">
              <a:buFont typeface="Wingdings" pitchFamily="2" charset="2"/>
              <a:buNone/>
            </a:pPr>
            <a:endParaRPr lang="en-US" sz="25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3200" smtClean="0"/>
              <a:t>Kết quả của phép gán trên như sau:</a:t>
            </a:r>
            <a:endParaRPr lang="en-US" sz="32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B8232E58-1BC9-4DA7-BA4B-96CD3ACD920E}" type="slidenum">
              <a:rPr lang="en-US"/>
              <a:pPr>
                <a:defRPr/>
              </a:pPr>
              <a:t>18</a:t>
            </a:fld>
            <a:r>
              <a:rPr lang="en-US"/>
              <a:t> of 21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2362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3400" smtClean="0"/>
              <a:t> </a:t>
            </a:r>
            <a:r>
              <a:rPr lang="en-US" sz="2600" b="1" smtClean="0">
                <a:latin typeface="Courier New" pitchFamily="49" charset="0"/>
              </a:rPr>
              <a:t>int ary[3][4] ={{1,2,3},{4,5,6},{7,8,3}};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mtClean="0"/>
              <a:t>Kết quả của phép gán trên như sau:</a:t>
            </a:r>
            <a:endParaRPr lang="en-US" sz="3400" b="1" smtClean="0">
              <a:latin typeface="Courier New" pitchFamily="49" charset="0"/>
            </a:endParaRP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title"/>
          </p:nvPr>
        </p:nvSpPr>
        <p:spPr>
          <a:xfrm>
            <a:off x="1066800" y="706438"/>
            <a:ext cx="7877175" cy="436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0" smtClean="0"/>
              <a:t>Khởi tạo mảng đa chiều (tt)</a:t>
            </a:r>
          </a:p>
        </p:txBody>
      </p:sp>
      <p:pic>
        <p:nvPicPr>
          <p:cNvPr id="2048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1488"/>
            <a:ext cx="84582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5DEF1439-6519-4F86-A5C5-D088FB464807}" type="slidenum">
              <a:rPr lang="en-US"/>
              <a:pPr>
                <a:defRPr/>
              </a:pPr>
              <a:t>19</a:t>
            </a:fld>
            <a:r>
              <a:rPr lang="en-US"/>
              <a:t> of 21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914400" y="2209800"/>
            <a:ext cx="754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600">
                <a:latin typeface="Times New Roman" pitchFamily="18" charset="0"/>
              </a:rPr>
              <a:t>Một mảng chuỗi hai chiều được khai báo theo cách sau:</a:t>
            </a:r>
          </a:p>
        </p:txBody>
      </p: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1066800" y="3733800"/>
            <a:ext cx="7761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>
                <a:solidFill>
                  <a:schemeClr val="hlink"/>
                </a:solidFill>
              </a:rPr>
              <a:t>char str_ary[25][80];</a:t>
            </a:r>
            <a:r>
              <a:rPr lang="en-US" sz="2800">
                <a:solidFill>
                  <a:schemeClr val="hlink"/>
                </a:solidFill>
              </a:rPr>
              <a:t> </a:t>
            </a:r>
            <a:endParaRPr lang="en-US" sz="2800"/>
          </a:p>
        </p:txBody>
      </p: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>
          <a:xfrm>
            <a:off x="1066800" y="706438"/>
            <a:ext cx="7877175" cy="436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0" smtClean="0"/>
              <a:t>Khởi tạo mảng đa chiều (tt)</a:t>
            </a:r>
          </a:p>
        </p:txBody>
      </p:sp>
      <p:sp>
        <p:nvSpPr>
          <p:cNvPr id="21510" name="Text Box 15"/>
          <p:cNvSpPr txBox="1">
            <a:spLocks noChangeArrowheads="1"/>
          </p:cNvSpPr>
          <p:nvPr/>
        </p:nvSpPr>
        <p:spPr bwMode="auto">
          <a:xfrm>
            <a:off x="0" y="12192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sz="4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1DB76A0C-348D-4455-B64D-F6066F7C69C2}" type="slidenum">
              <a:rPr lang="en-US"/>
              <a:pPr>
                <a:defRPr/>
              </a:pPr>
              <a:t>2</a:t>
            </a:fld>
            <a:r>
              <a:rPr lang="en-US"/>
              <a:t> of 21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/>
              <a:t>Mục tiêu của bài học</a:t>
            </a:r>
          </a:p>
        </p:txBody>
      </p:sp>
      <p:sp>
        <p:nvSpPr>
          <p:cNvPr id="410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305800" cy="4876800"/>
          </a:xfrm>
        </p:spPr>
        <p:txBody>
          <a:bodyPr/>
          <a:lstStyle/>
          <a:p>
            <a:pPr eaLnBrk="1" hangingPunct="1"/>
            <a:r>
              <a:rPr lang="en-US" sz="3200" smtClean="0">
                <a:cs typeface="Times New Roman" pitchFamily="18" charset="0"/>
              </a:rPr>
              <a:t>Các phần tử của mảng và các chỉ số </a:t>
            </a:r>
          </a:p>
          <a:p>
            <a:pPr eaLnBrk="1" hangingPunct="1"/>
            <a:r>
              <a:rPr lang="en-US" sz="3200" smtClean="0"/>
              <a:t>Khai báo mảng</a:t>
            </a:r>
          </a:p>
          <a:p>
            <a:pPr eaLnBrk="1" hangingPunct="1"/>
            <a:r>
              <a:rPr lang="en-US" sz="3200" smtClean="0">
                <a:cs typeface="Times New Roman" pitchFamily="18" charset="0"/>
              </a:rPr>
              <a:t>Cách quản lý mảng trong C</a:t>
            </a:r>
            <a:r>
              <a:rPr lang="en-US" sz="3200" smtClean="0"/>
              <a:t> </a:t>
            </a:r>
          </a:p>
          <a:p>
            <a:pPr eaLnBrk="1" hangingPunct="1"/>
            <a:r>
              <a:rPr lang="en-US" sz="3200" smtClean="0"/>
              <a:t>Cách khởi tạo mảng</a:t>
            </a:r>
          </a:p>
          <a:p>
            <a:pPr eaLnBrk="1" hangingPunct="1"/>
            <a:r>
              <a:rPr lang="en-US" sz="3200" smtClean="0"/>
              <a:t>Tìm hiểu chuỗi / mảng ký tự</a:t>
            </a:r>
          </a:p>
          <a:p>
            <a:pPr eaLnBrk="1" hangingPunct="1"/>
            <a:r>
              <a:rPr lang="en-US" sz="3200" smtClean="0"/>
              <a:t>Tìm hiểu mảng hai chiều</a:t>
            </a:r>
          </a:p>
          <a:p>
            <a:pPr eaLnBrk="1" hangingPunct="1"/>
            <a:r>
              <a:rPr lang="en-US" sz="3200" smtClean="0"/>
              <a:t>Cách khởi tạo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97432CA8-7288-4F77-AE04-F57971E5880E}" type="slidenum">
              <a:rPr lang="en-US"/>
              <a:pPr>
                <a:defRPr/>
              </a:pPr>
              <a:t>20</a:t>
            </a:fld>
            <a:r>
              <a:rPr lang="en-US"/>
              <a:t> of 21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619125"/>
            <a:ext cx="7877175" cy="5238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0" smtClean="0"/>
              <a:t>Mảng hai chiều - </a:t>
            </a:r>
            <a:r>
              <a:rPr lang="en-US" sz="4000" smtClean="0">
                <a:solidFill>
                  <a:schemeClr val="hlink"/>
                </a:solidFill>
                <a:effectLst/>
              </a:rPr>
              <a:t>Ví dụ</a:t>
            </a:r>
          </a:p>
        </p:txBody>
      </p:sp>
      <p:sp>
        <p:nvSpPr>
          <p:cNvPr id="22532" name="Rectangle 19"/>
          <p:cNvSpPr>
            <a:spLocks noChangeArrowheads="1"/>
          </p:cNvSpPr>
          <p:nvPr/>
        </p:nvSpPr>
        <p:spPr bwMode="auto">
          <a:xfrm>
            <a:off x="304800" y="1333500"/>
            <a:ext cx="8839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#include &lt;stdio.h&gt;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#include &lt;string.h&gt;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void main (){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int i, n = 0; 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int item;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char x[10][12];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char temp[12];			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clrscr();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printf(“Enter each string on a separate line\n\n”);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printf(“Type ‘END’ when over \n\n”);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	/* read in the list of strings */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do	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	printf(“String %d : ”, n+1);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	scanf(“%s”, x[n]);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} while (strcmp(x[n++], “END”));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/*reorder the list of strings */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                                         </a:t>
            </a:r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còn tiếp….</a:t>
            </a: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4445DE9D-5964-4BD0-9FEE-82D1AAA9FD99}" type="slidenum">
              <a:rPr lang="en-US"/>
              <a:pPr>
                <a:defRPr/>
              </a:pPr>
              <a:t>21</a:t>
            </a:fld>
            <a:r>
              <a:rPr lang="en-US"/>
              <a:t> of 21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219200" y="1219200"/>
            <a:ext cx="76200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n = n – 1;</a:t>
            </a:r>
          </a:p>
          <a:p>
            <a:r>
              <a:rPr lang="pt-BR" sz="2000" b="1">
                <a:latin typeface="Courier New" pitchFamily="49" charset="0"/>
              </a:rPr>
              <a:t>   for(item=0; item&lt;n-1; ++item)</a:t>
            </a:r>
            <a:r>
              <a:rPr lang="en-US" sz="2000" b="1">
                <a:latin typeface="Courier New" pitchFamily="49" charset="0"/>
              </a:rPr>
              <a:t> {</a:t>
            </a:r>
          </a:p>
          <a:p>
            <a:r>
              <a:rPr lang="en-US" sz="2000" b="1">
                <a:latin typeface="Courier New" pitchFamily="49" charset="0"/>
              </a:rPr>
              <a:t>      /* find lowest of remaining strings */</a:t>
            </a:r>
          </a:p>
          <a:p>
            <a:r>
              <a:rPr lang="en-US" sz="2000" b="1">
                <a:latin typeface="Courier New" pitchFamily="49" charset="0"/>
              </a:rPr>
              <a:t>	for(i=item+1; i&lt;n; ++i)	{</a:t>
            </a:r>
          </a:p>
          <a:p>
            <a:r>
              <a:rPr lang="en-US" sz="2000" b="1">
                <a:latin typeface="Courier New" pitchFamily="49" charset="0"/>
              </a:rPr>
              <a:t>		if(strcmp (x[item], x[i]) &gt; 0){</a:t>
            </a:r>
          </a:p>
          <a:p>
            <a:r>
              <a:rPr lang="en-US" sz="2000" b="1">
                <a:latin typeface="Courier New" pitchFamily="49" charset="0"/>
              </a:rPr>
              <a:t>			/*interchange two stings */</a:t>
            </a:r>
          </a:p>
          <a:p>
            <a:r>
              <a:rPr lang="en-US" sz="2000" b="1">
                <a:latin typeface="Courier New" pitchFamily="49" charset="0"/>
              </a:rPr>
              <a:t>			strcpy (temp, x[item]);</a:t>
            </a:r>
          </a:p>
          <a:p>
            <a:r>
              <a:rPr lang="en-US" sz="2000" b="1">
                <a:latin typeface="Courier New" pitchFamily="49" charset="0"/>
              </a:rPr>
              <a:t>			strcpy (x[item], x[i]);</a:t>
            </a:r>
          </a:p>
          <a:p>
            <a:r>
              <a:rPr lang="en-US" sz="2000" b="1">
                <a:latin typeface="Courier New" pitchFamily="49" charset="0"/>
              </a:rPr>
              <a:t>			strcpy (x[i], temp);</a:t>
            </a:r>
          </a:p>
          <a:p>
            <a:r>
              <a:rPr lang="en-US" sz="2000" b="1">
                <a:latin typeface="Courier New" pitchFamily="49" charset="0"/>
              </a:rPr>
              <a:t>	    	}</a:t>
            </a:r>
          </a:p>
          <a:p>
            <a:r>
              <a:rPr lang="en-US" sz="2000" b="1">
                <a:latin typeface="Courier New" pitchFamily="49" charset="0"/>
              </a:rPr>
              <a:t>	 }}</a:t>
            </a:r>
          </a:p>
          <a:p>
            <a:r>
              <a:rPr lang="en-US" sz="2000" b="1">
                <a:latin typeface="Courier New" pitchFamily="49" charset="0"/>
              </a:rPr>
              <a:t>/* Display the arranged list of strings */</a:t>
            </a:r>
          </a:p>
          <a:p>
            <a:r>
              <a:rPr lang="en-US" sz="2000" b="1">
                <a:latin typeface="Courier New" pitchFamily="49" charset="0"/>
              </a:rPr>
              <a:t>printf(“Recorded list of strings : \n”);</a:t>
            </a:r>
          </a:p>
          <a:p>
            <a:r>
              <a:rPr lang="en-US" sz="2000" b="1">
                <a:latin typeface="Courier New" pitchFamily="49" charset="0"/>
              </a:rPr>
              <a:t>     for(i = 0; i &lt; n ; ++i)  {</a:t>
            </a:r>
          </a:p>
          <a:p>
            <a:r>
              <a:rPr lang="en-US" sz="2000" b="1">
                <a:latin typeface="Courier New" pitchFamily="49" charset="0"/>
              </a:rPr>
              <a:t>	printf("\nString %d is %s", i+1, x[i]);</a:t>
            </a:r>
          </a:p>
          <a:p>
            <a:r>
              <a:rPr lang="en-US" sz="2000" b="1">
                <a:latin typeface="Courier New" pitchFamily="49" charset="0"/>
              </a:rPr>
              <a:t>     }</a:t>
            </a:r>
          </a:p>
          <a:p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>
          <a:xfrm>
            <a:off x="1066800" y="619125"/>
            <a:ext cx="7877175" cy="5238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0" smtClean="0"/>
              <a:t>Mảng hai chiều - </a:t>
            </a:r>
            <a:r>
              <a:rPr lang="en-US" sz="4000" smtClean="0">
                <a:solidFill>
                  <a:schemeClr val="hlink"/>
                </a:solidFill>
                <a:effectLst/>
              </a:rPr>
              <a:t>Ví dụ (tt.)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02ACE0E5-2145-48EC-AB28-426BA171BFD9}" type="slidenum">
              <a:rPr lang="en-US"/>
              <a:pPr>
                <a:defRPr/>
              </a:pPr>
              <a:t>3</a:t>
            </a:fld>
            <a:r>
              <a:rPr lang="en-US"/>
              <a:t> of 21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>
          <a:xfrm>
            <a:off x="1363663" y="366713"/>
            <a:ext cx="75723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/>
              <a:t>Các phần tử và chỉ số của mảng</a:t>
            </a:r>
          </a:p>
        </p:txBody>
      </p:sp>
      <p:sp>
        <p:nvSpPr>
          <p:cNvPr id="512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5029200"/>
          </a:xfrm>
        </p:spPr>
        <p:txBody>
          <a:bodyPr/>
          <a:lstStyle/>
          <a:p>
            <a:pPr algn="just" eaLnBrk="1" hangingPunct="1"/>
            <a:r>
              <a:rPr lang="en-US" sz="3000" smtClean="0"/>
              <a:t>Mỗi phần tử được xác định bằng một số thứ tự (còn gọi là chỉ số) duy nhất trong mảng</a:t>
            </a:r>
          </a:p>
          <a:p>
            <a:pPr algn="just" eaLnBrk="1" hangingPunct="1"/>
            <a:r>
              <a:rPr lang="en-US" sz="3000" smtClean="0"/>
              <a:t>Số chiều của mảng được xác định bằng số các chỉ số cần thiết để định danh duy nhất từng phần tử</a:t>
            </a:r>
          </a:p>
          <a:p>
            <a:pPr algn="just" eaLnBrk="1" hangingPunct="1"/>
            <a:r>
              <a:rPr lang="en-US" sz="3000" smtClean="0"/>
              <a:t>Chỉ số là một số nguyên dương trong [ ] đặt ngay sau tên mảng</a:t>
            </a:r>
          </a:p>
          <a:p>
            <a:pPr algn="just" eaLnBrk="1" hangingPunct="1"/>
            <a:r>
              <a:rPr lang="en-US" sz="3000" smtClean="0"/>
              <a:t>Chỉ số của mảng (trong C) được bắt đầu là 0</a:t>
            </a:r>
          </a:p>
          <a:p>
            <a:pPr eaLnBrk="1" hangingPunct="1"/>
            <a:r>
              <a:rPr lang="en-US" sz="2900" smtClean="0"/>
              <a:t>Mảng </a:t>
            </a:r>
            <a:r>
              <a:rPr lang="en-US" sz="2900" b="1" i="1" smtClean="0"/>
              <a:t>player</a:t>
            </a:r>
            <a:r>
              <a:rPr lang="en-US" sz="2900" smtClean="0"/>
              <a:t> với 11 phần tử </a:t>
            </a:r>
            <a:r>
              <a:rPr lang="en-US" sz="300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b="1" smtClean="0">
                <a:solidFill>
                  <a:schemeClr val="hlink"/>
                </a:solidFill>
              </a:rPr>
              <a:t>player[0], player[1], player[2],…. player[10]</a:t>
            </a:r>
            <a:endParaRPr lang="en-US" sz="3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7AAF9725-2CA0-4F75-85D7-E4CFE026834A}" type="slidenum">
              <a:rPr lang="en-US"/>
              <a:pPr>
                <a:defRPr/>
              </a:pPr>
              <a:t>4</a:t>
            </a:fld>
            <a:r>
              <a:rPr lang="en-US"/>
              <a:t> of 21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685800" y="237807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Khai báo mảng</a:t>
            </a:r>
          </a:p>
        </p:txBody>
      </p:sp>
      <p:sp>
        <p:nvSpPr>
          <p:cNvPr id="614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495800"/>
          </a:xfrm>
        </p:spPr>
        <p:txBody>
          <a:bodyPr/>
          <a:lstStyle/>
          <a:p>
            <a:pPr algn="just" eaLnBrk="1" hangingPunct="1"/>
            <a:r>
              <a:rPr lang="en-US" sz="4000" smtClean="0"/>
              <a:t>Các</a:t>
            </a:r>
            <a:r>
              <a:rPr lang="en-US" sz="4000" smtClean="0">
                <a:cs typeface="Times New Roman" pitchFamily="18" charset="0"/>
              </a:rPr>
              <a:t> đặc tính riêng của mảng </a:t>
            </a:r>
            <a:r>
              <a:rPr lang="en-US" sz="4000" smtClean="0"/>
              <a:t>cần được định nghĩa.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mtClean="0">
                <a:solidFill>
                  <a:schemeClr val="folHlink"/>
                </a:solidFill>
              </a:rPr>
              <a:t>    </a:t>
            </a:r>
            <a:r>
              <a:rPr lang="en-US" sz="3000" i="1" smtClean="0">
                <a:solidFill>
                  <a:schemeClr val="folHlink"/>
                </a:solidFill>
              </a:rPr>
              <a:t>Lớp lưu trữ 	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3000" i="1" smtClean="0">
                <a:solidFill>
                  <a:schemeClr val="folHlink"/>
                </a:solidFill>
              </a:rPr>
              <a:t>	Kiểu dữ liệu của các phần tử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3000" smtClean="0"/>
              <a:t>	</a:t>
            </a:r>
            <a:r>
              <a:rPr lang="en-US" sz="3000" i="1" smtClean="0">
                <a:solidFill>
                  <a:schemeClr val="folHlink"/>
                </a:solidFill>
              </a:rPr>
              <a:t>Tên mảng</a:t>
            </a:r>
            <a:r>
              <a:rPr lang="en-US" smtClean="0"/>
              <a:t>     	đại diện cho vị trí phần tử đầu tiên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3000" i="1" smtClean="0">
                <a:solidFill>
                  <a:schemeClr val="folHlink"/>
                </a:solidFill>
              </a:rPr>
              <a:t>Kích thước mảng</a:t>
            </a:r>
            <a:r>
              <a:rPr lang="en-US" smtClean="0"/>
              <a:t>    	một hằng số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9DB4C9B5-E4FA-4FBF-9C79-52A84036F4A6}" type="slidenum">
              <a:rPr lang="en-US"/>
              <a:pPr>
                <a:defRPr/>
              </a:pPr>
              <a:t>5</a:t>
            </a:fld>
            <a:r>
              <a:rPr lang="en-US"/>
              <a:t> of 21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631950"/>
            <a:ext cx="7848600" cy="38433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smtClean="0"/>
              <a:t>   Khai báo mảng giống như cách khai báo biến. Chỉ khác là tên mảng được theo sau bởi một hoặc nhiều biểu thức đặt trong cặp dấu ngoặc vuông [], để xác định kích thước của mảng.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smtClean="0">
                <a:solidFill>
                  <a:schemeClr val="accent1"/>
                </a:solidFill>
              </a:rPr>
              <a:t>		</a:t>
            </a:r>
            <a:r>
              <a:rPr lang="en-US" sz="4000" smtClean="0">
                <a:solidFill>
                  <a:schemeClr val="folHlink"/>
                </a:solidFill>
              </a:rPr>
              <a:t>int player[11];</a:t>
            </a:r>
          </a:p>
          <a:p>
            <a:pPr eaLnBrk="1" hangingPunct="1">
              <a:lnSpc>
                <a:spcPct val="90000"/>
              </a:lnSpc>
            </a:pPr>
            <a:endParaRPr lang="en-US" sz="4000" smtClean="0">
              <a:solidFill>
                <a:schemeClr val="folHlink"/>
              </a:solidFill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Khai báo mảng (tt.)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900F7FF4-8D44-4F91-85B1-027ECEEA7A66}" type="slidenum">
              <a:rPr lang="en-US"/>
              <a:pPr>
                <a:defRPr/>
              </a:pPr>
              <a:t>6</a:t>
            </a:fld>
            <a:r>
              <a:rPr lang="en-US"/>
              <a:t> of 21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1066800" y="619125"/>
            <a:ext cx="7877175" cy="523875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>
                <a:cs typeface="Times New Roman" pitchFamily="18" charset="0"/>
              </a:rPr>
              <a:t>Các qui tắc</a:t>
            </a:r>
            <a:endParaRPr lang="en-US" b="0" smtClean="0"/>
          </a:p>
        </p:txBody>
      </p:sp>
      <p:sp>
        <p:nvSpPr>
          <p:cNvPr id="81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62000" y="1562100"/>
            <a:ext cx="7848600" cy="3557588"/>
          </a:xfrm>
        </p:spPr>
        <p:txBody>
          <a:bodyPr/>
          <a:lstStyle/>
          <a:p>
            <a:pPr marL="466725" indent="-466725" algn="just" eaLnBrk="1" hangingPunct="1"/>
            <a:r>
              <a:rPr lang="en-US" sz="3400" smtClean="0"/>
              <a:t>Các phần tử của mảng có cùng kiểu dữ liệu</a:t>
            </a:r>
          </a:p>
          <a:p>
            <a:pPr marL="466725" indent="-466725" algn="just" eaLnBrk="1" hangingPunct="1"/>
            <a:r>
              <a:rPr lang="en-US" sz="3400" smtClean="0"/>
              <a:t>Mỗi phần tử của mảng có thể được sử dụng như một biến riêng lẻ</a:t>
            </a:r>
          </a:p>
          <a:p>
            <a:pPr marL="466725" indent="-466725" algn="just" eaLnBrk="1" hangingPunct="1"/>
            <a:r>
              <a:rPr lang="en-US" sz="3400" smtClean="0"/>
              <a:t>Kiểu dữ liệu của mảng có thể là </a:t>
            </a:r>
            <a:r>
              <a:rPr lang="en-US" sz="3400" smtClean="0">
                <a:solidFill>
                  <a:schemeClr val="hlink"/>
                </a:solidFill>
              </a:rPr>
              <a:t>int, char, float </a:t>
            </a:r>
            <a:r>
              <a:rPr lang="en-US" sz="3400" smtClean="0"/>
              <a:t>hoặc</a:t>
            </a:r>
            <a:r>
              <a:rPr lang="en-US" sz="3400" smtClean="0">
                <a:solidFill>
                  <a:schemeClr val="hlink"/>
                </a:solidFill>
              </a:rPr>
              <a:t> double</a:t>
            </a:r>
            <a:endParaRPr lang="en-US" sz="3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AF69B473-D7F3-4D77-8875-D47CE18C5078}" type="slidenum">
              <a:rPr lang="en-US"/>
              <a:pPr>
                <a:defRPr/>
              </a:pPr>
              <a:t>7</a:t>
            </a:fld>
            <a:r>
              <a:rPr lang="en-US"/>
              <a:t> of 21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15950" y="214947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title"/>
          </p:nvPr>
        </p:nvSpPr>
        <p:spPr>
          <a:xfrm>
            <a:off x="1066800" y="661988"/>
            <a:ext cx="7877175" cy="481012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/>
              <a:t>Quản lý mảng trong C </a:t>
            </a:r>
          </a:p>
        </p:txBody>
      </p:sp>
      <p:sp>
        <p:nvSpPr>
          <p:cNvPr id="922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62000" y="1562100"/>
            <a:ext cx="7848600" cy="4914900"/>
          </a:xfrm>
        </p:spPr>
        <p:txBody>
          <a:bodyPr/>
          <a:lstStyle/>
          <a:p>
            <a:pPr algn="just" eaLnBrk="1" hangingPunct="1"/>
            <a:r>
              <a:rPr lang="en-US" sz="3100" smtClean="0"/>
              <a:t>Trong ngôn ngữ C, mảng được </a:t>
            </a:r>
            <a:r>
              <a:rPr lang="en-US" sz="3100" smtClean="0">
                <a:cs typeface="Times New Roman" pitchFamily="18" charset="0"/>
              </a:rPr>
              <a:t>“đối xử” </a:t>
            </a:r>
            <a:r>
              <a:rPr lang="en-US" sz="3100" smtClean="0"/>
              <a:t>không giống hoàn toàn với biến</a:t>
            </a:r>
          </a:p>
          <a:p>
            <a:pPr algn="just" eaLnBrk="1" hangingPunct="1"/>
            <a:r>
              <a:rPr lang="en-US" sz="3100" smtClean="0"/>
              <a:t>Hai mảng có cùng kiểu và cùng kích thước cũng không được xem là tương đương nhau</a:t>
            </a:r>
          </a:p>
          <a:p>
            <a:pPr algn="just" eaLnBrk="1" hangingPunct="1"/>
            <a:r>
              <a:rPr lang="en-US" sz="3100" smtClean="0"/>
              <a:t>Không thể gán trực tiếp một mảng cho một mảng khác.</a:t>
            </a:r>
          </a:p>
          <a:p>
            <a:pPr algn="just" eaLnBrk="1" hangingPunct="1"/>
            <a:r>
              <a:rPr lang="en-US" sz="3100" smtClean="0"/>
              <a:t>Không thể gán trị cho toàn bộ mảng, mà phải gán trị cho từng phần tử của mảng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34C5EFD5-A361-4F4C-AC8B-5743C1409A0E}" type="slidenum">
              <a:rPr lang="en-US"/>
              <a:pPr>
                <a:defRPr/>
              </a:pPr>
              <a:t>8</a:t>
            </a:fld>
            <a:r>
              <a:rPr lang="en-US"/>
              <a:t> of 21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609600" y="1874838"/>
            <a:ext cx="8229600" cy="410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solidFill>
                  <a:schemeClr val="folHlink"/>
                </a:solidFill>
                <a:latin typeface="Courier New" pitchFamily="49" charset="0"/>
              </a:rPr>
              <a:t>/*Input values are accepted from the user into the array ary[10]*/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endParaRPr lang="en-US" sz="2400" b="1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void main(){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    int ary[10];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    int i, total, high;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    for(i=0; i&lt;10; i++)    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			printf(“\n Enter value: %d : ”, i+1);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			scanf(“%d”,&amp;ary[i]);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    }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Quản lý mảng trong C (tt)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7/ Slide </a:t>
            </a:r>
            <a:fld id="{1BF8568E-1419-4F82-BC76-A09574522E1B}" type="slidenum">
              <a:rPr lang="en-US"/>
              <a:pPr>
                <a:defRPr/>
              </a:pPr>
              <a:t>9</a:t>
            </a:fld>
            <a:r>
              <a:rPr lang="en-US"/>
              <a:t> of 21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533400" y="1949450"/>
            <a:ext cx="8229600" cy="405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/* Displays highest of the entered values */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     high = ary[0];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     for(i=1; i&lt;10; i++){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	if(ary[i] &gt; high) high = ary[i];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     }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     printf(“\nHighest value entered was %d”, high);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/*	prints average of values entered for ary[10] */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     for(i=0,total=0; i&lt;10; i++) total = total + ary[i];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     printf(“\nThe average of the elements of ary is%d”,total/i);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Quản lý mảng trong C (tt)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1018</Words>
  <Application>Microsoft Office PowerPoint</Application>
  <PresentationFormat>On-screen Show (4:3)</PresentationFormat>
  <Paragraphs>173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Blends</vt:lpstr>
      <vt:lpstr>Bitmap Image</vt:lpstr>
      <vt:lpstr>Mảng</vt:lpstr>
      <vt:lpstr>Mục tiêu của bài học</vt:lpstr>
      <vt:lpstr>Các phần tử và chỉ số của mảng</vt:lpstr>
      <vt:lpstr>Khai báo mảng</vt:lpstr>
      <vt:lpstr>Khai báo mảng (tt.)</vt:lpstr>
      <vt:lpstr>Các qui tắc</vt:lpstr>
      <vt:lpstr>Quản lý mảng trong C </vt:lpstr>
      <vt:lpstr>Quản lý mảng trong C (tt)</vt:lpstr>
      <vt:lpstr>Quản lý mảng trong C (tt)</vt:lpstr>
      <vt:lpstr>Khởi tạo mảng</vt:lpstr>
      <vt:lpstr>Khởi tạo mảng (tt)</vt:lpstr>
      <vt:lpstr>Chuỗi/Mảng ký tự </vt:lpstr>
      <vt:lpstr>Chuỗi/Mảng ký tự (ví dụ)</vt:lpstr>
      <vt:lpstr>Chuỗi/Mảng ký tự  (tt)</vt:lpstr>
      <vt:lpstr>Các hàm xử lý chuỗi</vt:lpstr>
      <vt:lpstr>Mảng hai chiều</vt:lpstr>
      <vt:lpstr>Khởi tạo mảng đa chiều </vt:lpstr>
      <vt:lpstr>Khởi tạo mảng đa chiều (tt)</vt:lpstr>
      <vt:lpstr>Khởi tạo mảng đa chiều (tt)</vt:lpstr>
      <vt:lpstr>Mảng hai chiều - Ví dụ</vt:lpstr>
      <vt:lpstr>Mảng hai chiều - Ví dụ (tt.)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</dc:creator>
  <cp:lastModifiedBy>Windows 10 Version 2</cp:lastModifiedBy>
  <cp:revision>279</cp:revision>
  <dcterms:created xsi:type="dcterms:W3CDTF">2001-05-26T17:24:09Z</dcterms:created>
  <dcterms:modified xsi:type="dcterms:W3CDTF">2016-10-10T06:44:08Z</dcterms:modified>
</cp:coreProperties>
</file>