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66" r:id="rId13"/>
    <p:sldId id="290" r:id="rId14"/>
    <p:sldId id="270" r:id="rId15"/>
    <p:sldId id="277" r:id="rId16"/>
    <p:sldId id="271" r:id="rId17"/>
    <p:sldId id="272" r:id="rId18"/>
    <p:sldId id="273" r:id="rId19"/>
    <p:sldId id="278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00"/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 autoAdjust="0"/>
    <p:restoredTop sz="94660" autoAdjust="0"/>
  </p:normalViewPr>
  <p:slideViewPr>
    <p:cSldViewPr>
      <p:cViewPr>
        <p:scale>
          <a:sx n="55" d="100"/>
          <a:sy n="55" d="100"/>
        </p:scale>
        <p:origin x="-217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76"/>
    </p:cViewPr>
  </p:sorterViewPr>
  <p:notesViewPr>
    <p:cSldViewPr>
      <p:cViewPr varScale="1">
        <p:scale>
          <a:sx n="36" d="100"/>
          <a:sy n="36" d="100"/>
        </p:scale>
        <p:origin x="-8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B615E252-4FF8-4127-990B-A3FC5E577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F948DCCC-0B2C-4341-8462-4F96D312C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7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19447AE9-A26B-40E7-8D17-3E527B320140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94652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3028619F-9A16-42E0-A754-5D80501956A0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876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304800"/>
            <a:ext cx="82296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753BC594-182C-4ECE-AA15-AC9D888C8C88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9987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DC1448CA-E565-4DF7-BFAB-F74311439F63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5589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6F5C3A7C-949D-4EBE-8317-A66F3D082EA3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5270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2C8CA22D-CFF8-4D89-B737-04D9CC7DDEB9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7249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602B8CA4-B470-4880-A6B3-E454CCA92DC4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7938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9C60645A-CFC5-44D8-82C0-255EF50F8AEF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400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FFCACCCF-6C37-43BE-88B5-F6F738A0184E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96998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A7951D42-EAF1-4830-AECC-62EF9E4DF74B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292146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82371BE7-821E-4C22-AD3E-1E83541BF2E5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47464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877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008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Elementary Programming with C/Session 8/ Slide </a:t>
            </a:r>
            <a:fld id="{4B9352D1-520A-46DB-8475-97D53B474A0E}" type="slidenum">
              <a:rPr lang="en-US"/>
              <a:pPr>
                <a:defRPr/>
              </a:pPr>
              <a:t>‹#›</a:t>
            </a:fld>
            <a:r>
              <a:rPr lang="en-US"/>
              <a:t> of 30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4800600" y="5410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7162800" cy="146208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6000" b="1" smtClean="0"/>
              <a:t>Con trỏ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 smtClean="0"/>
              <a:t>Bài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BD124713-7058-46C2-9FEA-4DBADEB53315}" type="slidenum">
              <a:rPr lang="en-US"/>
              <a:pPr>
                <a:defRPr/>
              </a:pPr>
              <a:t>10</a:t>
            </a:fld>
            <a:r>
              <a:rPr lang="en-US"/>
              <a:t> of 30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81000" y="1981200"/>
          <a:ext cx="8458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itmap Image" r:id="rId3" imgW="4839375" imgH="1095528" progId="Paint.Picture">
                  <p:embed/>
                </p:oleObj>
              </mc:Choice>
              <mc:Fallback>
                <p:oleObj name="Bitmap Image" r:id="rId3" imgW="4839375" imgH="109552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458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43000" y="395288"/>
            <a:ext cx="6477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Phép toán con trỏ (tt)</a:t>
            </a:r>
          </a:p>
        </p:txBody>
      </p:sp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381000" y="2057400"/>
          <a:ext cx="8382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Bitmap Image" r:id="rId5" imgW="5114286" imgH="1057423" progId="Paint.Picture">
                  <p:embed/>
                </p:oleObj>
              </mc:Choice>
              <mc:Fallback>
                <p:oleObj name="Bitmap Image" r:id="rId5" imgW="5114286" imgH="1057423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382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F36472D1-3E22-41E2-B1EB-F50606959337}" type="slidenum">
              <a:rPr lang="en-US"/>
              <a:pPr>
                <a:defRPr/>
              </a:pPr>
              <a:t>11</a:t>
            </a:fld>
            <a:r>
              <a:rPr lang="en-US"/>
              <a:t> of 30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772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Mỗi lần con trỏ được tăng trị, nó trỏ đến ô nhớ của phần tử kế tiếp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Mỗi lần con trỏ được giảm trị, nó trỏ đến ô nhớ của phần tử đứng trước nó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Tất cả con trỏ sẽ tăng hoặc giảm trị theo kích thước của kiểu dữ liệu mà chúng đang trỏ đến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143000" y="3810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Phép toán con trỏ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76A0633F-B5FA-4D05-913C-60FF39A5B040}" type="slidenum">
              <a:rPr lang="en-US"/>
              <a:pPr>
                <a:defRPr/>
              </a:pPr>
              <a:t>12</a:t>
            </a:fld>
            <a:r>
              <a:rPr lang="en-US"/>
              <a:t> of 30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9200" y="395288"/>
            <a:ext cx="7086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 sánh con trỏ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848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Hai con trỏ có thể được so sánh trong một biểu thức quan hệ nếu chúng trỏ đến các biến có cùng kiểu dữ liệu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Giả sử ptr_a và ptr_b là hai biến con trỏ trỏ đến các phần tử dữ liệu a và b. Trong trường hợp này, các phép so sánh sau là có thể: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endParaRPr lang="en-US" sz="2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3F6AF2F3-06D2-46DE-B8CC-2A1946ED3F95}" type="slidenum">
              <a:rPr lang="en-US"/>
              <a:pPr>
                <a:defRPr/>
              </a:pPr>
              <a:t>13</a:t>
            </a:fld>
            <a:r>
              <a:rPr lang="en-US"/>
              <a:t> of 30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219200" y="395288"/>
            <a:ext cx="7086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 sánh con trỏ (tt)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1828800"/>
          <a:ext cx="8229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Bitmap Image" r:id="rId3" imgW="5714286" imgH="1895238" progId="Paint.Picture">
                  <p:embed/>
                </p:oleObj>
              </mc:Choice>
              <mc:Fallback>
                <p:oleObj name="Bitmap Image" r:id="rId3" imgW="5714286" imgH="18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229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09600" y="1828800"/>
          <a:ext cx="8229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Bitmap Image" r:id="rId5" imgW="5687219" imgH="1876190" progId="Paint.Picture">
                  <p:embed/>
                </p:oleObj>
              </mc:Choice>
              <mc:Fallback>
                <p:oleObj name="Bitmap Image" r:id="rId5" imgW="5687219" imgH="18761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229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03EA17BA-F364-4F2A-B011-4A220BDB862C}" type="slidenum">
              <a:rPr lang="en-US"/>
              <a:pPr>
                <a:defRPr/>
              </a:pPr>
              <a:t>14</a:t>
            </a:fld>
            <a:r>
              <a:rPr lang="en-US"/>
              <a:t> of 30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43000" y="517525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và mảng một chiều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5800" y="1738313"/>
            <a:ext cx="7848600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971550" indent="-4000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4000">
                <a:latin typeface="Times New Roman" charset="0"/>
              </a:rPr>
              <a:t> </a:t>
            </a:r>
            <a:r>
              <a:rPr lang="en-US" sz="3200">
                <a:latin typeface="Times New Roman" charset="0"/>
              </a:rPr>
              <a:t>Địa chỉ của một phần tử mảng có thể được biểu diễn theo hai cách:</a:t>
            </a:r>
          </a:p>
          <a:p>
            <a:pPr lvl="1" eaLnBrk="1" hangingPunct="1">
              <a:buClr>
                <a:schemeClr val="tx2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Sử dụng ký hiệu &amp; trước một phần tử mảng.</a:t>
            </a:r>
          </a:p>
          <a:p>
            <a:pPr lvl="1" eaLnBrk="1" hangingPunct="1">
              <a:buClr>
                <a:schemeClr val="tx2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Sử dụng một biểu thức trong đó chỉ số của phần tử được cộng vào tên của mảng</a:t>
            </a:r>
            <a:r>
              <a:rPr lang="en-US" sz="4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DE254C69-9E72-4351-973E-DA401391A7B0}" type="slidenum">
              <a:rPr lang="en-US"/>
              <a:pPr>
                <a:defRPr/>
              </a:pPr>
              <a:t>15</a:t>
            </a:fld>
            <a:r>
              <a:rPr lang="en-US"/>
              <a:t> of 30</a:t>
            </a: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609600" y="1638300"/>
            <a:ext cx="8382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#include&lt;stdio.h&gt;</a:t>
            </a:r>
          </a:p>
          <a:p>
            <a:r>
              <a:rPr lang="en-US" sz="2400" b="1">
                <a:latin typeface="Courier New" pitchFamily="49" charset="0"/>
              </a:rPr>
              <a:t>void main(){</a:t>
            </a:r>
          </a:p>
          <a:p>
            <a:r>
              <a:rPr lang="en-US" sz="2400" b="1">
                <a:latin typeface="Courier New" pitchFamily="49" charset="0"/>
              </a:rPr>
              <a:t>	static int ary[10] 							={1,2,3,4,5,6,7,8,9,10};</a:t>
            </a:r>
          </a:p>
          <a:p>
            <a:r>
              <a:rPr lang="en-US" sz="2400" b="1">
                <a:latin typeface="Courier New" pitchFamily="49" charset="0"/>
              </a:rPr>
              <a:t>	int i;</a:t>
            </a:r>
          </a:p>
          <a:p>
            <a:r>
              <a:rPr lang="en-US" sz="2400" b="1">
                <a:latin typeface="Courier New" pitchFamily="49" charset="0"/>
              </a:rPr>
              <a:t>	for (i= 0;i&lt;10;i++){	  	printf(“\ni=%d,aryi]=%d,*(ary+i)=%d“,			i,ary[i],*(ary + i));	    	printf(“&amp;ary[i]=%X,ary+i=%X”,&amp;ary[i],			ary+i);</a:t>
            </a:r>
          </a:p>
          <a:p>
            <a:pPr lvl="1" indent="401638"/>
            <a:r>
              <a:rPr lang="en-US" sz="2400" b="1">
                <a:latin typeface="Courier New" pitchFamily="49" charset="0"/>
              </a:rPr>
              <a:t>	/*%X gives unsigned hexadecimal*/</a:t>
            </a:r>
          </a:p>
          <a:p>
            <a:r>
              <a:rPr lang="en-US" sz="2400" b="1">
                <a:latin typeface="Courier New" pitchFamily="49" charset="0"/>
              </a:rPr>
              <a:t>	}</a:t>
            </a:r>
          </a:p>
          <a:p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066800" y="517525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và mảng một chiều-</a:t>
            </a:r>
            <a:r>
              <a:rPr lang="en-US" b="1" smtClean="0">
                <a:solidFill>
                  <a:schemeClr val="hlink"/>
                </a:solidFill>
                <a:latin typeface="Tahoma" pitchFamily="34" charset="0"/>
              </a:rPr>
              <a:t>Ví dụ</a:t>
            </a:r>
            <a:endParaRPr lang="en-US" b="1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7F9A1DD0-D99F-4D49-A466-3A1FFE48BC01}" type="slidenum">
              <a:rPr lang="en-US"/>
              <a:pPr>
                <a:defRPr/>
              </a:pPr>
              <a:t>16</a:t>
            </a:fld>
            <a:r>
              <a:rPr lang="en-US"/>
              <a:t> of 30</a:t>
            </a:r>
          </a:p>
        </p:txBody>
      </p:sp>
      <p:graphicFrame>
        <p:nvGraphicFramePr>
          <p:cNvPr id="18435" name="Object 9"/>
          <p:cNvGraphicFramePr>
            <a:graphicFrameLocks noChangeAspect="1"/>
          </p:cNvGraphicFramePr>
          <p:nvPr/>
        </p:nvGraphicFramePr>
        <p:xfrm>
          <a:off x="304800" y="1828800"/>
          <a:ext cx="8686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Bitmap Image" r:id="rId3" imgW="4533333" imgH="1628571" progId="Paint.Picture">
                  <p:embed/>
                </p:oleObj>
              </mc:Choice>
              <mc:Fallback>
                <p:oleObj name="Bitmap Image" r:id="rId3" imgW="4533333" imgH="162857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8686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914400" y="44132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và mảng một chiều-ví dụ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F4961A7E-9E81-4982-A4D1-CBDD6B338AB6}" type="slidenum">
              <a:rPr lang="en-US"/>
              <a:pPr>
                <a:defRPr/>
              </a:pPr>
              <a:t>17</a:t>
            </a:fld>
            <a:r>
              <a:rPr lang="en-US"/>
              <a:t> of 30</a:t>
            </a:r>
          </a:p>
        </p:txBody>
      </p:sp>
      <p:sp>
        <p:nvSpPr>
          <p:cNvPr id="19459" name="Text Box 10"/>
          <p:cNvSpPr txBox="1">
            <a:spLocks noChangeArrowheads="1"/>
          </p:cNvSpPr>
          <p:nvPr/>
        </p:nvSpPr>
        <p:spPr bwMode="auto">
          <a:xfrm>
            <a:off x="609600" y="1539875"/>
            <a:ext cx="8229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 Mảng hai chiều có thể được định nghĩa như là một con trỏ trỏ tới một nhóm các mảng một chiều liên tiếp nhau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 Khai báo một mảng hai chiều có thể như sau:</a:t>
            </a:r>
          </a:p>
        </p:txBody>
      </p:sp>
      <p:sp>
        <p:nvSpPr>
          <p:cNvPr id="19460" name="Text Box 13"/>
          <p:cNvSpPr txBox="1">
            <a:spLocks noChangeArrowheads="1"/>
          </p:cNvSpPr>
          <p:nvPr/>
        </p:nvSpPr>
        <p:spPr bwMode="auto">
          <a:xfrm>
            <a:off x="3511550" y="4495800"/>
            <a:ext cx="1160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2800">
                <a:latin typeface="Times New Roman" charset="0"/>
              </a:rPr>
              <a:t>thay vì</a:t>
            </a: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1339850" y="3657600"/>
            <a:ext cx="6367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folHlink"/>
                </a:solidFill>
                <a:latin typeface="Times New Roman" charset="0"/>
              </a:rPr>
              <a:t>data_type  (*ptr_var) [expr 2];</a:t>
            </a:r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908050" y="5105400"/>
            <a:ext cx="709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folHlink"/>
                </a:solidFill>
                <a:latin typeface="Times New Roman" charset="0"/>
              </a:rPr>
              <a:t>data_type (*ptr_var) [expr1] [expr 2];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143000" y="441325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và mảng đa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B2DD5D22-3327-4A10-A53D-742BDFD31B14}" type="slidenum">
              <a:rPr lang="en-US"/>
              <a:pPr>
                <a:defRPr/>
              </a:pPr>
              <a:t>18</a:t>
            </a:fld>
            <a:r>
              <a:rPr lang="en-US"/>
              <a:t> of 30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43000" y="471488"/>
            <a:ext cx="5715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và chuỗi </a:t>
            </a:r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457200" y="1508125"/>
            <a:ext cx="845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</a:rPr>
              <a:t>#include &lt;string.h&gt;</a:t>
            </a:r>
          </a:p>
          <a:p>
            <a:r>
              <a:rPr lang="en-US" sz="2000" b="1">
                <a:latin typeface="Courier New" pitchFamily="49" charset="0"/>
              </a:rPr>
              <a:t>void main (){</a:t>
            </a:r>
          </a:p>
          <a:p>
            <a:r>
              <a:rPr lang="en-US" sz="2000" b="1">
                <a:latin typeface="Courier New" pitchFamily="49" charset="0"/>
              </a:rPr>
              <a:t>	char a, str[81], *ptr;</a:t>
            </a:r>
          </a:p>
          <a:p>
            <a:r>
              <a:rPr lang="en-US" sz="2000" b="1">
                <a:latin typeface="Courier New" pitchFamily="49" charset="0"/>
              </a:rPr>
              <a:t>	printf(“\nEnter a sentence:”);</a:t>
            </a:r>
          </a:p>
          <a:p>
            <a:r>
              <a:rPr lang="en-US" sz="2000" b="1">
                <a:latin typeface="Courier New" pitchFamily="49" charset="0"/>
              </a:rPr>
              <a:t>	gets(str);</a:t>
            </a:r>
          </a:p>
          <a:p>
            <a:r>
              <a:rPr lang="en-US" sz="2000" b="1">
                <a:latin typeface="Courier New" pitchFamily="49" charset="0"/>
              </a:rPr>
              <a:t>	printf(“\nEnter character to search for:”);</a:t>
            </a:r>
          </a:p>
          <a:p>
            <a:r>
              <a:rPr lang="en-US" sz="2000" b="1">
                <a:latin typeface="Courier New" pitchFamily="49" charset="0"/>
              </a:rPr>
              <a:t>	a = getche();</a:t>
            </a:r>
          </a:p>
          <a:p>
            <a:r>
              <a:rPr lang="en-US" sz="2000" b="1">
                <a:latin typeface="Courier New" pitchFamily="49" charset="0"/>
              </a:rPr>
              <a:t>	ptr = strchr(str,a);</a:t>
            </a:r>
          </a:p>
          <a:p>
            <a:r>
              <a:rPr lang="en-US" sz="2000" b="1">
                <a:latin typeface="Courier New" pitchFamily="49" charset="0"/>
              </a:rPr>
              <a:t>	/* return pointer to char*/</a:t>
            </a:r>
          </a:p>
          <a:p>
            <a:r>
              <a:rPr lang="en-US" sz="2000" b="1">
                <a:latin typeface="Courier New" pitchFamily="49" charset="0"/>
              </a:rPr>
              <a:t>	printf( “\nString starts at address: %u”,str);</a:t>
            </a:r>
          </a:p>
          <a:p>
            <a:r>
              <a:rPr lang="en-US" sz="2000" b="1">
                <a:latin typeface="Courier New" pitchFamily="49" charset="0"/>
              </a:rPr>
              <a:t>	printf(“\nFirst occurrence of the character is at address: %u ”,ptr);</a:t>
            </a:r>
          </a:p>
          <a:p>
            <a:r>
              <a:rPr lang="en-US" sz="2000" b="1">
                <a:latin typeface="Courier New" pitchFamily="49" charset="0"/>
              </a:rPr>
              <a:t>	printf(“\n Position of first occurrence(starting from 	0)is: % d”, ptr_str);</a:t>
            </a:r>
          </a:p>
          <a:p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81F7F38D-40A2-4445-9E1D-92020819ED0E}" type="slidenum">
              <a:rPr lang="en-US"/>
              <a:pPr>
                <a:defRPr/>
              </a:pPr>
              <a:t>19</a:t>
            </a:fld>
            <a:r>
              <a:rPr lang="en-US"/>
              <a:t> of 30</a:t>
            </a:r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685800" y="1981200"/>
          <a:ext cx="815340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Bitmap Image" r:id="rId3" imgW="3172268" imgH="905001" progId="Paint.Picture">
                  <p:embed/>
                </p:oleObj>
              </mc:Choice>
              <mc:Fallback>
                <p:oleObj name="Bitmap Image" r:id="rId3" imgW="3172268" imgH="90500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8153400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143000" y="471488"/>
            <a:ext cx="7010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và chuỗi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04E86C0B-8CDA-4C48-A8B7-DDA6476FFD1E}" type="slidenum">
              <a:rPr lang="en-US"/>
              <a:pPr>
                <a:defRPr/>
              </a:pPr>
              <a:t>2</a:t>
            </a:fld>
            <a:r>
              <a:rPr lang="en-US"/>
              <a:t> of 30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319088"/>
            <a:ext cx="5486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Mục tiêu bài học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84582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Tìm hiểu về con trỏ và khi nào thì sử dụng con trỏ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Cách sử dụng biến con trỏ và các toán tử con trỏ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Gán giá trị cho con trỏ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Phép toán trên con trỏ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So sánh con trỏ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Con trỏ và mảng một chiều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Con trỏ và mảng nhiều chiều</a:t>
            </a:r>
          </a:p>
          <a:p>
            <a:pPr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Tìm hiểu cách cấp phát bộ nhớ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CA0D6FB0-2097-47E4-A7C5-06A63177B603}" type="slidenum">
              <a:rPr lang="en-US"/>
              <a:pPr>
                <a:defRPr/>
              </a:pPr>
              <a:t>20</a:t>
            </a:fld>
            <a:r>
              <a:rPr lang="en-US"/>
              <a:t> of 30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43000" y="395288"/>
            <a:ext cx="7543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Cấp phát bộ nhớ </a:t>
            </a:r>
          </a:p>
        </p:txBody>
      </p:sp>
      <p:sp>
        <p:nvSpPr>
          <p:cNvPr id="22532" name="Text Box 10"/>
          <p:cNvSpPr txBox="1">
            <a:spLocks noChangeArrowheads="1"/>
          </p:cNvSpPr>
          <p:nvPr/>
        </p:nvSpPr>
        <p:spPr bwMode="auto">
          <a:xfrm>
            <a:off x="609600" y="1905000"/>
            <a:ext cx="8153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100000"/>
              </a:spcBef>
            </a:pPr>
            <a:r>
              <a:rPr lang="en-US" sz="3200">
                <a:latin typeface="Times New Roman" charset="0"/>
              </a:rPr>
              <a:t>Hàm </a:t>
            </a:r>
            <a:r>
              <a:rPr lang="en-US" sz="3200" b="1">
                <a:latin typeface="Times New Roman" charset="0"/>
              </a:rPr>
              <a:t>malloc()</a:t>
            </a:r>
            <a:r>
              <a:rPr lang="en-US" sz="3200">
                <a:latin typeface="Times New Roman" charset="0"/>
              </a:rPr>
              <a:t> là một trong các hàm được sử dụng thường xuyên nhất để thực hiện việc cấp phát bộ nhớ từ vùng nhớ còn tự do. </a:t>
            </a:r>
          </a:p>
          <a:p>
            <a:pPr algn="just">
              <a:lnSpc>
                <a:spcPct val="125000"/>
              </a:lnSpc>
              <a:spcBef>
                <a:spcPct val="100000"/>
              </a:spcBef>
            </a:pPr>
            <a:r>
              <a:rPr lang="en-US" sz="3200">
                <a:latin typeface="Times New Roman" charset="0"/>
              </a:rPr>
              <a:t>Tham số của hàm </a:t>
            </a:r>
            <a:r>
              <a:rPr lang="en-US" sz="3200" b="1">
                <a:latin typeface="Times New Roman" charset="0"/>
              </a:rPr>
              <a:t>malloc()</a:t>
            </a:r>
            <a:r>
              <a:rPr lang="en-US" sz="3200">
                <a:latin typeface="Times New Roman" charset="0"/>
              </a:rPr>
              <a:t> là một số nguyên xác định số bytes cần cấp phát</a:t>
            </a:r>
            <a:r>
              <a:rPr lang="en-US" sz="3600">
                <a:latin typeface="Times New Roman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0F75672E-496E-4551-8ABA-02206D26EC00}" type="slidenum">
              <a:rPr lang="en-US"/>
              <a:pPr>
                <a:defRPr/>
              </a:pPr>
              <a:t>21</a:t>
            </a:fld>
            <a:r>
              <a:rPr lang="en-US"/>
              <a:t> of 30</a:t>
            </a:r>
          </a:p>
        </p:txBody>
      </p:sp>
      <p:pic>
        <p:nvPicPr>
          <p:cNvPr id="23555" name="Picture 13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4409" r="6352" b="2194"/>
          <a:stretch>
            <a:fillRect/>
          </a:stretch>
        </p:blipFill>
        <p:spPr>
          <a:xfrm>
            <a:off x="762000" y="1524000"/>
            <a:ext cx="7848600" cy="4900613"/>
          </a:xfrm>
          <a:noFill/>
        </p:spPr>
      </p:pic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1066800" y="319088"/>
            <a:ext cx="7620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Cấp phát bộ nhớ 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7233A226-64B3-4A7D-B307-4CEC2896FA70}" type="slidenum">
              <a:rPr lang="en-US"/>
              <a:pPr>
                <a:defRPr/>
              </a:pPr>
              <a:t>22</a:t>
            </a:fld>
            <a:r>
              <a:rPr lang="en-US"/>
              <a:t> of 30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87463" y="395288"/>
            <a:ext cx="64087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free()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685800" y="1533525"/>
            <a:ext cx="7696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3200">
                <a:latin typeface="Times New Roman" charset="0"/>
              </a:rPr>
              <a:t>Hàm </a:t>
            </a:r>
            <a:r>
              <a:rPr lang="en-US" sz="3200" b="1">
                <a:latin typeface="Times New Roman" charset="0"/>
              </a:rPr>
              <a:t>free()</a:t>
            </a:r>
            <a:r>
              <a:rPr lang="en-US" sz="3200">
                <a:latin typeface="Times New Roman" charset="0"/>
              </a:rPr>
              <a:t>  được sử dụng để giải phóng bộ nhớ khi nó không cần dùng nữa</a:t>
            </a:r>
            <a:r>
              <a:rPr lang="en-US" altLang="ko-KR" sz="3200">
                <a:latin typeface="Times New Roman" charset="0"/>
                <a:ea typeface="Gulim" pitchFamily="34" charset="-127"/>
              </a:rPr>
              <a:t>. </a:t>
            </a:r>
          </a:p>
          <a:p>
            <a:r>
              <a:rPr lang="en-US" sz="3200" b="1">
                <a:latin typeface="Times New Roman" charset="0"/>
              </a:rPr>
              <a:t>Cú pháp:</a:t>
            </a:r>
          </a:p>
          <a:p>
            <a:pPr algn="ctr"/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void free(void*ptr);</a:t>
            </a:r>
          </a:p>
          <a:p>
            <a:r>
              <a:rPr lang="en-US" sz="3200">
                <a:latin typeface="Times New Roman" charset="0"/>
              </a:rPr>
              <a:t>Hàm này giải phóng không gian được trỏ bởi </a:t>
            </a:r>
            <a:r>
              <a:rPr lang="en-US" sz="3200" i="1">
                <a:latin typeface="Times New Roman" charset="0"/>
              </a:rPr>
              <a:t>ptr, </a:t>
            </a:r>
            <a:r>
              <a:rPr lang="en-US" sz="3200">
                <a:latin typeface="Times New Roman" charset="0"/>
              </a:rPr>
              <a:t>để dùng cho tương lai.     </a:t>
            </a:r>
          </a:p>
          <a:p>
            <a:endParaRPr lang="en-US" sz="3200" i="1">
              <a:latin typeface="Times New Roman" charset="0"/>
            </a:endParaRPr>
          </a:p>
          <a:p>
            <a:r>
              <a:rPr lang="en-US" sz="3200" i="1">
                <a:latin typeface="Times New Roman" charset="0"/>
              </a:rPr>
              <a:t>ptr</a:t>
            </a:r>
            <a:r>
              <a:rPr lang="en-US" sz="3200">
                <a:latin typeface="Times New Roman" charset="0"/>
              </a:rPr>
              <a:t> phải được dùng trước đó với lời gọi hàm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malloc(), calloc(), hoặc realloc()</a:t>
            </a:r>
            <a:r>
              <a:rPr lang="en-US" sz="3200">
                <a:latin typeface="Times New Roman" charset="0"/>
              </a:rPr>
              <a:t>. </a:t>
            </a:r>
            <a:endParaRPr lang="en-US" altLang="ko-KR" sz="3200" b="1">
              <a:latin typeface="Times New Roman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416A4C06-7DD8-47C6-A14E-99D4BB35657F}" type="slidenum">
              <a:rPr lang="en-US"/>
              <a:pPr>
                <a:defRPr/>
              </a:pPr>
              <a:t>23</a:t>
            </a:fld>
            <a:r>
              <a:rPr lang="en-US"/>
              <a:t> of 30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57200" y="1462088"/>
            <a:ext cx="8066088" cy="46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#include &lt;stdlib.h&gt; </a:t>
            </a:r>
            <a:r>
              <a:rPr lang="en-US" b="1">
                <a:latin typeface="Courier New" pitchFamily="49" charset="0"/>
              </a:rPr>
              <a:t>	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b="1" i="1">
                <a:latin typeface="Courier New" pitchFamily="49" charset="0"/>
              </a:rPr>
              <a:t>/*required for the malloc and free functions*/</a:t>
            </a:r>
            <a:endParaRPr lang="en-US" b="1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int main(){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int number;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int *ptr;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int i;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printf("How many ints would you like store? ");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scanf("%d", &amp;number);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ptr = (int *) malloc (number*sizeof(int));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i="1">
                <a:latin typeface="Courier New" pitchFamily="49" charset="0"/>
              </a:rPr>
              <a:t>	/*allocate memory */</a:t>
            </a:r>
            <a:r>
              <a:rPr lang="en-US" sz="2000" b="1">
                <a:latin typeface="Courier New" pitchFamily="49" charset="0"/>
              </a:rPr>
              <a:t>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	if(ptr!=NULL) 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  for(i=0 ; i&lt;number ; i++){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>
                <a:latin typeface="Courier New" pitchFamily="49" charset="0"/>
              </a:rPr>
              <a:t>      </a:t>
            </a:r>
            <a:r>
              <a:rPr lang="sv-SE" sz="2000" b="1">
                <a:latin typeface="Courier New" pitchFamily="49" charset="0"/>
              </a:rPr>
              <a:t>*(ptr+i) = i;</a:t>
            </a:r>
            <a:endParaRPr lang="en-US" sz="2000" b="1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sv-SE" sz="2000" b="1">
                <a:latin typeface="Courier New" pitchFamily="49" charset="0"/>
              </a:rPr>
              <a:t>  	  }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070725" y="60579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endParaRPr lang="en-US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705600" y="5948363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r>
              <a:rPr lang="en-US" sz="2400">
                <a:latin typeface="Times New Roman" charset="0"/>
              </a:rPr>
              <a:t>Còn tiếp…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211263" y="457200"/>
            <a:ext cx="79327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free() 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AF7D0FF8-C413-4311-9AFC-A0C65A02C4CD}" type="slidenum">
              <a:rPr lang="en-US"/>
              <a:pPr>
                <a:defRPr/>
              </a:pPr>
              <a:t>24</a:t>
            </a:fld>
            <a:r>
              <a:rPr lang="en-US"/>
              <a:t> of 30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838200" y="1758950"/>
            <a:ext cx="8001000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sz="2200" b="1">
                <a:latin typeface="Courier New" pitchFamily="49" charset="0"/>
              </a:rPr>
              <a:t>	for(i=number ; i&gt;0 ; i--) </a:t>
            </a:r>
            <a:r>
              <a:rPr lang="en-US" sz="2200" b="1">
                <a:latin typeface="Courier New" pitchFamily="49" charset="0"/>
              </a:rPr>
              <a:t>{</a:t>
            </a:r>
          </a:p>
          <a:p>
            <a:r>
              <a:rPr lang="en-US" sz="2200" b="1">
                <a:latin typeface="Courier New" pitchFamily="49" charset="0"/>
              </a:rPr>
              <a:t>    		printf("%d\n",*(ptr+(i-1))); </a:t>
            </a:r>
          </a:p>
          <a:p>
            <a:r>
              <a:rPr lang="en-US" sz="2200" b="1">
                <a:latin typeface="Courier New" pitchFamily="49" charset="0"/>
              </a:rPr>
              <a:t>		</a:t>
            </a:r>
            <a:r>
              <a:rPr lang="en-US" sz="2200" b="1" i="1">
                <a:latin typeface="Courier New" pitchFamily="49" charset="0"/>
              </a:rPr>
              <a:t>/* print out in reverse order */</a:t>
            </a:r>
            <a:endParaRPr lang="en-US" sz="2200" b="1"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	}</a:t>
            </a:r>
          </a:p>
          <a:p>
            <a:r>
              <a:rPr lang="en-US" sz="2200" b="1">
                <a:latin typeface="Courier New" pitchFamily="49" charset="0"/>
              </a:rPr>
              <a:t>    	free(ptr); </a:t>
            </a:r>
            <a:r>
              <a:rPr lang="en-US" sz="2200" b="1" i="1">
                <a:latin typeface="Courier New" pitchFamily="49" charset="0"/>
              </a:rPr>
              <a:t>/* free allocated memory */</a:t>
            </a:r>
            <a:endParaRPr lang="en-US" sz="2200" b="1"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    	return 0;</a:t>
            </a:r>
          </a:p>
          <a:p>
            <a:r>
              <a:rPr lang="en-US" sz="2200" b="1">
                <a:latin typeface="Courier New" pitchFamily="49" charset="0"/>
              </a:rPr>
              <a:t>}</a:t>
            </a:r>
          </a:p>
          <a:p>
            <a:r>
              <a:rPr lang="en-US" sz="2200" b="1">
                <a:latin typeface="Courier New" pitchFamily="49" charset="0"/>
              </a:rPr>
              <a:t>else {</a:t>
            </a:r>
          </a:p>
          <a:p>
            <a:r>
              <a:rPr lang="en-US" sz="2200" b="1">
                <a:latin typeface="Courier New" pitchFamily="49" charset="0"/>
              </a:rPr>
              <a:t>    printf("\nMemory allocation failed - 		not enough memory.\n");</a:t>
            </a:r>
          </a:p>
          <a:p>
            <a:r>
              <a:rPr lang="en-US" sz="2200" b="1">
                <a:latin typeface="Courier New" pitchFamily="49" charset="0"/>
              </a:rPr>
              <a:t>    return 1;</a:t>
            </a:r>
          </a:p>
          <a:p>
            <a:r>
              <a:rPr lang="en-US" sz="2200" b="1">
                <a:latin typeface="Courier New" pitchFamily="49" charset="0"/>
              </a:rPr>
              <a:t>  }</a:t>
            </a:r>
          </a:p>
          <a:p>
            <a:r>
              <a:rPr lang="en-US" sz="2200" b="1">
                <a:latin typeface="Courier New" pitchFamily="49" charset="0"/>
              </a:rPr>
              <a:t>}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135063" y="395288"/>
            <a:ext cx="77803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free()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A2A3DB50-97FC-4048-8A0D-2744E04AA2A3}" type="slidenum">
              <a:rPr lang="en-US"/>
              <a:pPr>
                <a:defRPr/>
              </a:pPr>
              <a:t>25</a:t>
            </a:fld>
            <a:r>
              <a:rPr lang="en-US"/>
              <a:t> of 30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135063" y="395288"/>
            <a:ext cx="64087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calloc() 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685800" y="1598613"/>
            <a:ext cx="8001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latin typeface="Times New Roman" charset="0"/>
              </a:rPr>
              <a:t>calloc</a:t>
            </a:r>
            <a:r>
              <a:rPr lang="en-US" sz="2800">
                <a:latin typeface="Times New Roman" charset="0"/>
              </a:rPr>
              <a:t> tương tự như </a:t>
            </a:r>
            <a:r>
              <a:rPr lang="en-US" sz="2800" b="1">
                <a:latin typeface="Times New Roman" charset="0"/>
              </a:rPr>
              <a:t>malloc</a:t>
            </a:r>
            <a:r>
              <a:rPr lang="en-US" sz="2800">
                <a:latin typeface="Times New Roman" charset="0"/>
              </a:rPr>
              <a:t>, nhưng điểm khác biệt chính là mặc nhiên giá trị 0 được lưu vào không gian bộ nhớ vừa cấp phát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3352800"/>
            <a:ext cx="8001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04813" indent="-404813">
              <a:buClr>
                <a:schemeClr val="folHlink"/>
              </a:buClr>
              <a:buFont typeface="Wingdings" charset="2"/>
              <a:buNone/>
            </a:pPr>
            <a:r>
              <a:rPr lang="en-US" sz="2800" b="1">
                <a:latin typeface="Times New Roman" charset="0"/>
              </a:rPr>
              <a:t>calloc</a:t>
            </a:r>
            <a:r>
              <a:rPr lang="en-US" sz="2800">
                <a:latin typeface="Times New Roman" charset="0"/>
              </a:rPr>
              <a:t> yêu cầu hai tham số</a:t>
            </a:r>
          </a:p>
          <a:p>
            <a:pPr marL="404813" indent="-404813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Tham số thứ nhất là số lượng các biến cần cấp phát bộ nhớ</a:t>
            </a:r>
          </a:p>
          <a:p>
            <a:pPr marL="404813" indent="-404813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Tham số thứ hai là kích thước của mỗi biến</a:t>
            </a:r>
          </a:p>
          <a:p>
            <a:pPr marL="404813" indent="-404813"/>
            <a:r>
              <a:rPr lang="en-US" sz="2800">
                <a:latin typeface="Times New Roman" charset="0"/>
              </a:rPr>
              <a:t>Cú pháp:</a:t>
            </a:r>
          </a:p>
          <a:p>
            <a:pPr marL="404813" indent="-404813"/>
            <a:r>
              <a:rPr lang="en-US" sz="2800" b="1">
                <a:solidFill>
                  <a:schemeClr val="folHlink"/>
                </a:solidFill>
                <a:latin typeface="Times New Roman" charset="0"/>
              </a:rPr>
              <a:t>	void *calloc( size_t num, size_t size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6F7C93FD-A8EE-4E89-A5BE-FC5CA0708EB2}" type="slidenum">
              <a:rPr lang="en-US"/>
              <a:pPr>
                <a:defRPr/>
              </a:pPr>
              <a:t>26</a:t>
            </a:fld>
            <a:r>
              <a:rPr lang="en-US"/>
              <a:t> of 30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81000" y="1512888"/>
            <a:ext cx="8229600" cy="511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#include &lt;stdio.h&gt;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#include &lt;stdlib.h&gt;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int main() 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float *calloc1, *calloc2;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int i;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calloc1 = (float *) calloc(3, sizeof(float));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calloc2 = (float *)calloc(3, sizeof(float));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if(calloc1!=NULL &amp;&amp; calloc2!=NULL){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for(i=0 ; i&lt;3 ; i++){</a:t>
            </a:r>
          </a:p>
          <a:p>
            <a:pPr indent="171450" algn="ctr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printf("calloc1[%d] holds %05.5f ",i, calloc1[i]);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	   printf("\ncalloc2[%d] holds %05.5f", 					i,*(calloc2+i));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} 									</a:t>
            </a:r>
            <a:r>
              <a:rPr lang="en-US" sz="2200" b="1">
                <a:latin typeface="Times New Roman" charset="0"/>
              </a:rPr>
              <a:t>Còn tiếp……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135063" y="457200"/>
            <a:ext cx="61801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calloc()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23015585-7C63-4752-8209-8C01E5D2CDED}" type="slidenum">
              <a:rPr lang="en-US"/>
              <a:pPr>
                <a:defRPr/>
              </a:pPr>
              <a:t>27</a:t>
            </a:fld>
            <a:r>
              <a:rPr lang="en-US"/>
              <a:t> of 30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762000" y="1733550"/>
            <a:ext cx="7772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  free(calloc1);</a:t>
            </a:r>
          </a:p>
          <a:p>
            <a:r>
              <a:rPr lang="en-US" sz="2800" b="1">
                <a:latin typeface="Courier New" pitchFamily="49" charset="0"/>
              </a:rPr>
              <a:t>  free(calloc2);</a:t>
            </a:r>
          </a:p>
          <a:p>
            <a:r>
              <a:rPr lang="en-US" sz="2800" b="1">
                <a:latin typeface="Courier New" pitchFamily="49" charset="0"/>
              </a:rPr>
              <a:t>  return 0;</a:t>
            </a:r>
          </a:p>
          <a:p>
            <a:r>
              <a:rPr lang="en-US" sz="2800" b="1">
                <a:latin typeface="Courier New" pitchFamily="49" charset="0"/>
              </a:rPr>
              <a:t>}</a:t>
            </a:r>
          </a:p>
          <a:p>
            <a:r>
              <a:rPr lang="en-US" sz="2800" b="1">
                <a:latin typeface="Courier New" pitchFamily="49" charset="0"/>
              </a:rPr>
              <a:t>else{</a:t>
            </a:r>
          </a:p>
          <a:p>
            <a:r>
              <a:rPr lang="en-US" sz="2800" b="1">
                <a:latin typeface="Courier New" pitchFamily="49" charset="0"/>
              </a:rPr>
              <a:t>    printf("Not enough memory\n");</a:t>
            </a:r>
          </a:p>
          <a:p>
            <a:r>
              <a:rPr lang="en-US" sz="2800" b="1">
                <a:latin typeface="Courier New" pitchFamily="49" charset="0"/>
              </a:rPr>
              <a:t>    return 1;</a:t>
            </a:r>
          </a:p>
          <a:p>
            <a:r>
              <a:rPr lang="en-US" sz="2800" b="1">
                <a:latin typeface="Courier New" pitchFamily="49" charset="0"/>
              </a:rPr>
              <a:t>  }</a:t>
            </a:r>
          </a:p>
          <a:p>
            <a:r>
              <a:rPr lang="en-US" sz="2800" b="1">
                <a:latin typeface="Courier New" pitchFamily="49" charset="0"/>
              </a:rPr>
              <a:t>}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135063" y="457200"/>
            <a:ext cx="61801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calloc()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460FD042-DB49-4BAF-974B-F728AC80F939}" type="slidenum">
              <a:rPr lang="en-US"/>
              <a:pPr>
                <a:defRPr/>
              </a:pPr>
              <a:t>28</a:t>
            </a:fld>
            <a:r>
              <a:rPr lang="en-US"/>
              <a:t> of 30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58863" y="395288"/>
            <a:ext cx="61801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realloc() 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609600" y="17510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latin typeface="Times New Roman" charset="0"/>
              </a:rPr>
              <a:t>Có thể cấp phát lại cho một vùng đã được cấp (thêm/bớt số bytes) bằng cách sử dụng hàm </a:t>
            </a:r>
            <a:r>
              <a:rPr lang="en-US" sz="2800" b="1">
                <a:latin typeface="Times New Roman" charset="0"/>
              </a:rPr>
              <a:t>realloc</a:t>
            </a:r>
            <a:r>
              <a:rPr lang="en-US" sz="2800">
                <a:latin typeface="Times New Roman" charset="0"/>
              </a:rPr>
              <a:t>, mà không làm mất dữ liệu. 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09600" y="3581400"/>
            <a:ext cx="81534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65138" indent="-465138">
              <a:buClr>
                <a:schemeClr val="folHlink"/>
              </a:buClr>
              <a:buFont typeface="Wingdings" charset="2"/>
              <a:buNone/>
            </a:pPr>
            <a:r>
              <a:rPr lang="en-US" sz="2800" b="1">
                <a:latin typeface="Times New Roman" charset="0"/>
              </a:rPr>
              <a:t>realloc</a:t>
            </a:r>
            <a:r>
              <a:rPr lang="en-US" sz="2800">
                <a:latin typeface="Times New Roman" charset="0"/>
              </a:rPr>
              <a:t> nhận hai tham số</a:t>
            </a:r>
          </a:p>
          <a:p>
            <a:pPr marL="465138" indent="-465138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Tham số thứ nhất là con trỏ tham chiếu đến bộ nhớ</a:t>
            </a:r>
          </a:p>
          <a:p>
            <a:pPr marL="465138" indent="-465138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Tham số thứ hai là tổng số byte muốn cấp phát</a:t>
            </a:r>
          </a:p>
          <a:p>
            <a:pPr marL="465138" indent="-465138">
              <a:buClr>
                <a:schemeClr val="folHlink"/>
              </a:buClr>
              <a:buFont typeface="Wingdings" charset="2"/>
              <a:buChar char="§"/>
            </a:pPr>
            <a:r>
              <a:rPr lang="en-US" sz="2800">
                <a:latin typeface="Times New Roman" charset="0"/>
              </a:rPr>
              <a:t>Cú pháp: </a:t>
            </a:r>
          </a:p>
          <a:p>
            <a:pPr marL="465138" indent="-465138">
              <a:buClr>
                <a:schemeClr val="folHlink"/>
              </a:buClr>
              <a:buFont typeface="Wingdings" charset="2"/>
              <a:buNone/>
            </a:pP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	void *realloc( void *ptr, size_t size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B1E5C132-F28C-4749-ABB9-FFD40EECBB6D}" type="slidenum">
              <a:rPr lang="en-US"/>
              <a:pPr>
                <a:defRPr/>
              </a:pPr>
              <a:t>29</a:t>
            </a:fld>
            <a:r>
              <a:rPr lang="en-US"/>
              <a:t> of 30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457200" y="1581150"/>
            <a:ext cx="86106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#include&lt;stdio.h&gt;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#include &lt;stdlib.h&gt;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int main(){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int *ptr;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int i;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ptr = (int *)calloc(5, sizeof(int *));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	if(ptr!=NULL) 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*ptr = 1;  *(ptr+1) = 2;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ptr[2] = 4;  ptr[3] = 8;  ptr[4] = 16;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ptr = (int *)realloc(ptr, 7*sizeof(int));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if(ptr!=NULL){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  printf("Now allocating more memory...\n");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200" b="1">
                <a:latin typeface="Courier New" pitchFamily="49" charset="0"/>
              </a:rPr>
              <a:t>      ptr[5] = 32; </a:t>
            </a:r>
            <a:r>
              <a:rPr lang="en-US" sz="2200" b="1" i="1">
                <a:latin typeface="Courier New" pitchFamily="49" charset="0"/>
              </a:rPr>
              <a:t>/* now it's legal! </a:t>
            </a:r>
            <a:r>
              <a:rPr lang="sv-SE" sz="2200" b="1" i="1">
                <a:latin typeface="Courier New" pitchFamily="49" charset="0"/>
              </a:rPr>
              <a:t>*/</a:t>
            </a:r>
            <a:endParaRPr lang="en-US" sz="2200" b="1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sv-SE" sz="2200" b="1">
                <a:latin typeface="Courier New" pitchFamily="49" charset="0"/>
              </a:rPr>
              <a:t>      ptr[6] = 64;</a:t>
            </a:r>
            <a:endParaRPr lang="en-US" sz="2200" b="1">
              <a:latin typeface="Courier New" pitchFamily="49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135063" y="457200"/>
            <a:ext cx="60277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realloc()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56DEA91A-9A6E-4312-B060-E15753786CFA}" type="slidenum">
              <a:rPr lang="en-US"/>
              <a:pPr>
                <a:defRPr/>
              </a:pPr>
              <a:t>3</a:t>
            </a:fld>
            <a:r>
              <a:rPr lang="en-US"/>
              <a:t> of 30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319088"/>
            <a:ext cx="6096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là gì?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481138"/>
            <a:ext cx="8382000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Con trỏ là một biến, nó chứa địa chỉ ô nhớ  của một biến khác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Nếu một biến chứa địa chỉ của một biến khác, thì biến này được gọi là con trỏ </a:t>
            </a:r>
            <a:r>
              <a:rPr lang="en-US" sz="3200" i="1">
                <a:latin typeface="Times New Roman" charset="0"/>
              </a:rPr>
              <a:t>trỏ đến</a:t>
            </a:r>
            <a:r>
              <a:rPr lang="en-US" sz="3200">
                <a:latin typeface="Times New Roman" charset="0"/>
              </a:rPr>
              <a:t> biến thứ hai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Con trỏ cung cấp phương thức truy xuất gián tiếp đến giá trị của một phần tử dữ liệu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Các con trỏ có thể trỏ đến các biến có kiểu dữ liệu cơ bản như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int, char,</a:t>
            </a:r>
            <a:r>
              <a:rPr lang="en-US" sz="3200">
                <a:latin typeface="Times New Roman" charset="0"/>
              </a:rPr>
              <a:t>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double, </a:t>
            </a:r>
            <a:r>
              <a:rPr lang="en-US" sz="3200">
                <a:latin typeface="Times New Roman" charset="0"/>
              </a:rPr>
              <a:t>hay dữ liệu tập hợp như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mảng</a:t>
            </a:r>
            <a:r>
              <a:rPr lang="en-US" sz="3200">
                <a:latin typeface="Times New Roman" charset="0"/>
              </a:rPr>
              <a:t> hoặc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cấu trúc</a:t>
            </a:r>
            <a:r>
              <a:rPr lang="en-US" sz="3200">
                <a:latin typeface="Times New Roman" charset="0"/>
              </a:rPr>
              <a:t>.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endParaRPr lang="en-US" sz="3200">
              <a:latin typeface="Times New Roman" charset="0"/>
            </a:endParaRP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endParaRPr lang="en-US" sz="32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D7B55244-FDD5-4CBA-B223-1098F6DDF63A}" type="slidenum">
              <a:rPr lang="en-US"/>
              <a:pPr>
                <a:defRPr/>
              </a:pPr>
              <a:t>30</a:t>
            </a:fld>
            <a:r>
              <a:rPr lang="en-US"/>
              <a:t> of 30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381000" y="1295400"/>
            <a:ext cx="8534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sz="2100" b="1">
                <a:latin typeface="Courier New" pitchFamily="49" charset="0"/>
              </a:rPr>
              <a:t>	for(i=0;i&lt;7;i++) {</a:t>
            </a:r>
            <a:endParaRPr lang="en-US" sz="2100" b="1">
              <a:latin typeface="Courier New" pitchFamily="49" charset="0"/>
            </a:endParaRPr>
          </a:p>
          <a:p>
            <a:r>
              <a:rPr lang="sv-SE" sz="2100" b="1">
                <a:latin typeface="Courier New" pitchFamily="49" charset="0"/>
              </a:rPr>
              <a:t>        printf("ptr[%d] holds %d\n", i, ptr[i]);</a:t>
            </a:r>
            <a:endParaRPr lang="en-US" sz="2100" b="1">
              <a:latin typeface="Courier New" pitchFamily="49" charset="0"/>
            </a:endParaRPr>
          </a:p>
          <a:p>
            <a:r>
              <a:rPr lang="en-US" sz="2100" b="1">
                <a:latin typeface="Courier New" pitchFamily="49" charset="0"/>
              </a:rPr>
              <a:t>	}</a:t>
            </a:r>
          </a:p>
          <a:p>
            <a:r>
              <a:rPr lang="en-US" sz="2100" b="1">
                <a:latin typeface="Courier New" pitchFamily="49" charset="0"/>
              </a:rPr>
              <a:t>      realloc(ptr,0); </a:t>
            </a:r>
          </a:p>
          <a:p>
            <a:r>
              <a:rPr lang="en-US" sz="2100" b="1">
                <a:latin typeface="Courier New" pitchFamily="49" charset="0"/>
              </a:rPr>
              <a:t>	</a:t>
            </a:r>
            <a:r>
              <a:rPr lang="en-US" sz="2100" b="1" i="1">
                <a:latin typeface="Courier New" pitchFamily="49" charset="0"/>
              </a:rPr>
              <a:t>/* same as free(ptr); - just fancier! */</a:t>
            </a:r>
            <a:endParaRPr lang="en-US" sz="2100" b="1">
              <a:latin typeface="Courier New" pitchFamily="49" charset="0"/>
            </a:endParaRPr>
          </a:p>
          <a:p>
            <a:r>
              <a:rPr lang="en-US" sz="2100" b="1">
                <a:latin typeface="Courier New" pitchFamily="49" charset="0"/>
              </a:rPr>
              <a:t>      return 0;</a:t>
            </a:r>
          </a:p>
          <a:p>
            <a:r>
              <a:rPr lang="en-US" sz="2100" b="1">
                <a:latin typeface="Courier New" pitchFamily="49" charset="0"/>
              </a:rPr>
              <a:t>    }</a:t>
            </a:r>
          </a:p>
          <a:p>
            <a:r>
              <a:rPr lang="en-US" sz="2100" b="1">
                <a:latin typeface="Courier New" pitchFamily="49" charset="0"/>
              </a:rPr>
              <a:t>    else {</a:t>
            </a:r>
          </a:p>
          <a:p>
            <a:r>
              <a:rPr lang="en-US" sz="2100" b="1">
                <a:latin typeface="Courier New" pitchFamily="49" charset="0"/>
              </a:rPr>
              <a:t>    printf("Not enough memory-realloc failed.\n");</a:t>
            </a:r>
          </a:p>
          <a:p>
            <a:r>
              <a:rPr lang="en-US" sz="2100" b="1">
                <a:latin typeface="Courier New" pitchFamily="49" charset="0"/>
              </a:rPr>
              <a:t>    return 1;</a:t>
            </a:r>
          </a:p>
          <a:p>
            <a:r>
              <a:rPr lang="en-US" sz="2100" b="1">
                <a:latin typeface="Courier New" pitchFamily="49" charset="0"/>
              </a:rPr>
              <a:t>    }</a:t>
            </a:r>
          </a:p>
          <a:p>
            <a:r>
              <a:rPr lang="en-US" sz="2100" b="1">
                <a:latin typeface="Courier New" pitchFamily="49" charset="0"/>
              </a:rPr>
              <a:t>  }</a:t>
            </a:r>
          </a:p>
          <a:p>
            <a:r>
              <a:rPr lang="en-US" sz="2100" b="1">
                <a:latin typeface="Courier New" pitchFamily="49" charset="0"/>
              </a:rPr>
              <a:t>else {</a:t>
            </a:r>
          </a:p>
          <a:p>
            <a:r>
              <a:rPr lang="en-US" sz="2100" b="1">
                <a:latin typeface="Courier New" pitchFamily="49" charset="0"/>
              </a:rPr>
              <a:t>    printf("Not enough memory-calloc failed.\n");</a:t>
            </a:r>
          </a:p>
          <a:p>
            <a:r>
              <a:rPr lang="en-US" sz="2100" b="1">
                <a:latin typeface="Courier New" pitchFamily="49" charset="0"/>
              </a:rPr>
              <a:t>    return 1;</a:t>
            </a:r>
          </a:p>
          <a:p>
            <a:r>
              <a:rPr lang="en-US" sz="2100" b="1">
                <a:latin typeface="Courier New" pitchFamily="49" charset="0"/>
              </a:rPr>
              <a:t>  }</a:t>
            </a:r>
          </a:p>
          <a:p>
            <a:r>
              <a:rPr lang="en-US" sz="2100" b="1">
                <a:latin typeface="Courier New" pitchFamily="49" charset="0"/>
              </a:rPr>
              <a:t>}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066800" y="395288"/>
            <a:ext cx="6172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Hàm realloc() - 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8BAD5A92-3E2D-4131-99A1-5821B50D5B8C}" type="slidenum">
              <a:rPr lang="en-US"/>
              <a:pPr>
                <a:defRPr/>
              </a:pPr>
              <a:t>4</a:t>
            </a:fld>
            <a:r>
              <a:rPr lang="en-US"/>
              <a:t> of 30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79500" y="457200"/>
            <a:ext cx="8064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 trỏ được sử dụng để làm gì?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5800" y="1635125"/>
            <a:ext cx="82296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6875" indent="-396875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400">
                <a:latin typeface="Times New Roman" charset="0"/>
              </a:rPr>
              <a:t>Các tình huống con trỏ có thể được sử dụng: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Để trả về nhiều hơn một giá trị từ một hàm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Để truyền mảng và chuỗi từ một hàm đến một hàm khác thuận tiện hơn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Để làm việc với các phần tử của mảng thay vì truy xuất trực tiếp vào các phần tử này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400">
                <a:latin typeface="Times New Roman" charset="0"/>
              </a:rPr>
              <a:t>Để cấp phát bộ nhớ và truy xuất bộ nhớ (Cấp phát bộ nhớ trực tiếp)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583E8968-17D3-4498-AB2F-BC6C36657E8F}" type="slidenum">
              <a:rPr lang="en-US"/>
              <a:pPr>
                <a:defRPr/>
              </a:pPr>
              <a:t>5</a:t>
            </a:fld>
            <a:r>
              <a:rPr lang="en-US"/>
              <a:t> of 30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395288"/>
            <a:ext cx="6324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Biến con trỏ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5800" y="1720850"/>
            <a:ext cx="8458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600">
                <a:latin typeface="Times New Roman" charset="0"/>
              </a:rPr>
              <a:t>Khai báo con trỏ: chỉ ra một kiểu cơ sở và một tên biến được đặt trước bởi dấu </a:t>
            </a:r>
            <a:r>
              <a:rPr lang="en-US" sz="3600" b="1">
                <a:solidFill>
                  <a:schemeClr val="folHlink"/>
                </a:solidFill>
                <a:latin typeface="Times New Roman" charset="0"/>
              </a:rPr>
              <a:t>*</a:t>
            </a:r>
          </a:p>
          <a:p>
            <a:pPr eaLnBrk="1" hangingPunct="1"/>
            <a:endParaRPr lang="en-US" sz="2400" b="1"/>
          </a:p>
          <a:p>
            <a:pPr eaLnBrk="1" hangingPunct="1"/>
            <a:r>
              <a:rPr lang="en-US" sz="2400" b="1"/>
              <a:t>Cú pháp khai báo tổng quát:</a:t>
            </a:r>
            <a:endParaRPr lang="en-US" sz="2400" b="1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-76200" y="30051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4000" b="1">
                <a:latin typeface="Times New Roman" charset="0"/>
              </a:rPr>
              <a:t> 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09600" y="4549775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00"/>
                </a:solidFill>
                <a:latin typeface="Times New Roman" charset="0"/>
              </a:rPr>
              <a:t> </a:t>
            </a:r>
            <a:r>
              <a:rPr lang="en-US" sz="3200" b="1">
                <a:latin typeface="Times New Roman" charset="0"/>
              </a:rPr>
              <a:t>Ví dụ: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2895600" y="3767138"/>
            <a:ext cx="3868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folHlink"/>
                </a:solidFill>
                <a:latin typeface="Courier New" pitchFamily="49" charset="0"/>
              </a:rPr>
              <a:t>type *name;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2911475" y="4986338"/>
            <a:ext cx="3533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folHlink"/>
                </a:solidFill>
                <a:latin typeface="Courier New" pitchFamily="49" charset="0"/>
              </a:rPr>
              <a:t>int *var2;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C12930F1-A158-493D-973A-128EC6AACDB7}" type="slidenum">
              <a:rPr lang="en-US"/>
              <a:pPr>
                <a:defRPr/>
              </a:pPr>
              <a:t>6</a:t>
            </a:fld>
            <a:r>
              <a:rPr lang="en-US"/>
              <a:t> of 30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219200" y="319088"/>
            <a:ext cx="6553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toán tử con trỏ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2438" y="1420813"/>
            <a:ext cx="853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 Hai toán tử đặc biệt được sử dụng với con trỏ:</a:t>
            </a:r>
            <a:r>
              <a:rPr lang="en-US" sz="3200">
                <a:solidFill>
                  <a:srgbClr val="FFFF00"/>
                </a:solidFill>
                <a:latin typeface="Times New Roman" charset="0"/>
              </a:rPr>
              <a:t>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452438" y="2590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 &amp; là toán tử một ngôi và nó trả về địa chỉ ô nhớ của toán hạng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528638" y="4114800"/>
            <a:ext cx="846296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200">
                <a:latin typeface="Times New Roman" charset="0"/>
              </a:rPr>
              <a:t>Toán tử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*</a:t>
            </a:r>
            <a:r>
              <a:rPr lang="en-US" sz="3200">
                <a:latin typeface="Times New Roman" charset="0"/>
              </a:rPr>
              <a:t> là phần bổ xung của toán tử </a:t>
            </a:r>
            <a:r>
              <a:rPr lang="en-US" sz="3200">
                <a:solidFill>
                  <a:schemeClr val="folHlink"/>
                </a:solidFill>
                <a:latin typeface="Times New Roman" charset="0"/>
              </a:rPr>
              <a:t>&amp;</a:t>
            </a:r>
            <a:r>
              <a:rPr lang="en-US" sz="3200">
                <a:latin typeface="Times New Roman" charset="0"/>
              </a:rPr>
              <a:t>. Đây là toán tử một ngôi và nó trả về giá trị chứa trong vùng nhớ được trỏ đến bởi biến con trỏ</a:t>
            </a:r>
          </a:p>
        </p:txBody>
      </p:sp>
      <p:grpSp>
        <p:nvGrpSpPr>
          <p:cNvPr id="8199" name="Group 19"/>
          <p:cNvGrpSpPr>
            <a:grpSpLocks/>
          </p:cNvGrpSpPr>
          <p:nvPr/>
        </p:nvGrpSpPr>
        <p:grpSpPr bwMode="auto">
          <a:xfrm>
            <a:off x="2895600" y="1941513"/>
            <a:ext cx="2363788" cy="790575"/>
            <a:chOff x="1824" y="1463"/>
            <a:chExt cx="1489" cy="498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2342" y="1508"/>
              <a:ext cx="41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Times New Roman" charset="0"/>
                </a:defRPr>
              </a:lvl9pPr>
            </a:lstStyle>
            <a:p>
              <a:r>
                <a:rPr lang="en-US" sz="3600"/>
                <a:t>và</a:t>
              </a:r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1824" y="1463"/>
              <a:ext cx="40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 b="1">
                  <a:solidFill>
                    <a:schemeClr val="folHlink"/>
                  </a:solidFill>
                  <a:latin typeface="Times New Roman" charset="0"/>
                </a:rPr>
                <a:t>&amp;</a:t>
              </a:r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2973" y="1481"/>
              <a:ext cx="3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 b="1">
                  <a:solidFill>
                    <a:schemeClr val="folHlink"/>
                  </a:solidFill>
                </a:rPr>
                <a:t>*</a:t>
              </a:r>
            </a:p>
          </p:txBody>
        </p:sp>
      </p:grpSp>
      <p:sp>
        <p:nvSpPr>
          <p:cNvPr id="8200" name="Rectangle 17"/>
          <p:cNvSpPr>
            <a:spLocks noChangeArrowheads="1"/>
          </p:cNvSpPr>
          <p:nvPr/>
        </p:nvSpPr>
        <p:spPr bwMode="auto">
          <a:xfrm>
            <a:off x="2667000" y="3429000"/>
            <a:ext cx="3605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folHlink"/>
                </a:solidFill>
                <a:latin typeface="Times New Roman" charset="0"/>
              </a:rPr>
              <a:t>var2 = &amp;var1;</a:t>
            </a:r>
          </a:p>
        </p:txBody>
      </p:sp>
      <p:sp>
        <p:nvSpPr>
          <p:cNvPr id="8201" name="Rectangle 18"/>
          <p:cNvSpPr>
            <a:spLocks noChangeArrowheads="1"/>
          </p:cNvSpPr>
          <p:nvPr/>
        </p:nvSpPr>
        <p:spPr bwMode="auto">
          <a:xfrm>
            <a:off x="2627313" y="5486400"/>
            <a:ext cx="3543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folHlink"/>
                </a:solidFill>
                <a:latin typeface="Times New Roman" charset="0"/>
              </a:rPr>
              <a:t>temp = *var2;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019CF349-4D61-4A94-BD4A-A2D26186FE8E}" type="slidenum">
              <a:rPr lang="en-US"/>
              <a:pPr>
                <a:defRPr/>
              </a:pPr>
              <a:t>7</a:t>
            </a:fld>
            <a:r>
              <a:rPr lang="en-US"/>
              <a:t> of 30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204913" y="319088"/>
            <a:ext cx="75580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Gán trị đối với con trỏ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497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4488" indent="-344488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600">
                <a:latin typeface="Times New Roman" charset="0"/>
              </a:rPr>
              <a:t>Các giá trị có thể được gán cho con trỏ thông qua toán tử </a:t>
            </a:r>
            <a:r>
              <a:rPr lang="en-US" sz="3600" b="1">
                <a:latin typeface="Times New Roman" charset="0"/>
              </a:rPr>
              <a:t>&amp;</a:t>
            </a:r>
            <a:r>
              <a:rPr lang="en-US" sz="3600">
                <a:latin typeface="Times New Roman" charset="0"/>
              </a:rPr>
              <a:t>.</a:t>
            </a:r>
            <a:endParaRPr lang="en-US" sz="3600">
              <a:solidFill>
                <a:srgbClr val="FFFF00"/>
              </a:solidFill>
              <a:latin typeface="Times New Roman" charset="0"/>
            </a:endParaRPr>
          </a:p>
          <a:p>
            <a:pPr algn="ctr"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600" b="1">
                <a:solidFill>
                  <a:schemeClr val="folHlink"/>
                </a:solidFill>
                <a:latin typeface="Times New Roman" charset="0"/>
              </a:rPr>
              <a:t>	ptr_var = &amp;var;</a:t>
            </a:r>
            <a:r>
              <a:rPr lang="en-US" sz="3600" b="1">
                <a:solidFill>
                  <a:schemeClr val="hlink"/>
                </a:solidFill>
                <a:latin typeface="Times New Roman" charset="0"/>
              </a:rPr>
              <a:t>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600">
                <a:latin typeface="Times New Roman" charset="0"/>
              </a:rPr>
              <a:t>Ở đây địa chỉ của var được lưu vào biến ptr_var.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600">
                <a:latin typeface="Times New Roman" charset="0"/>
              </a:rPr>
              <a:t>Cũng có thể gán giá trị cho con trỏ thông qua một biến con trỏ khác trỏ có cùng  kiểu.	    </a:t>
            </a:r>
            <a:r>
              <a:rPr lang="en-US" sz="3200" b="1">
                <a:solidFill>
                  <a:schemeClr val="folHlink"/>
                </a:solidFill>
                <a:latin typeface="Times New Roman" charset="0"/>
              </a:rPr>
              <a:t>ptr_var = &amp;var; </a:t>
            </a:r>
          </a:p>
          <a:p>
            <a:pPr algn="ctr"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200" b="1">
                <a:solidFill>
                  <a:schemeClr val="folHlink"/>
                </a:solidFill>
                <a:latin typeface="Times New Roman" charset="0"/>
              </a:rPr>
              <a:t>ptr_var2 = ptr_var;</a:t>
            </a:r>
            <a:endParaRPr lang="en-US" sz="3200">
              <a:solidFill>
                <a:schemeClr val="folHlink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618B4CB5-1B8C-4882-832F-3709BEE99388}" type="slidenum">
              <a:rPr lang="en-US"/>
              <a:pPr>
                <a:defRPr/>
              </a:pPr>
              <a:t>8</a:t>
            </a:fld>
            <a:r>
              <a:rPr lang="en-US"/>
              <a:t> of 30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772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4800">
                <a:latin typeface="Times New Roman" charset="0"/>
              </a:rPr>
              <a:t> </a:t>
            </a:r>
            <a:r>
              <a:rPr lang="en-US" sz="3600">
                <a:latin typeface="Times New Roman" charset="0"/>
              </a:rPr>
              <a:t>Có thể gán giá trị cho các biến thông qua con trỏ </a:t>
            </a:r>
          </a:p>
          <a:p>
            <a:pPr algn="ctr"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600" b="1">
                <a:solidFill>
                  <a:schemeClr val="folHlink"/>
                </a:solidFill>
                <a:latin typeface="Times New Roman" charset="0"/>
              </a:rPr>
              <a:t>*ptr_var = 10;</a:t>
            </a:r>
            <a:r>
              <a:rPr lang="en-US" sz="6000" b="1">
                <a:solidFill>
                  <a:schemeClr val="folHlink"/>
                </a:solidFill>
                <a:latin typeface="Times New Roman" charset="0"/>
              </a:rPr>
              <a:t>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endParaRPr lang="en-US" sz="3600">
              <a:solidFill>
                <a:schemeClr val="folHlink"/>
              </a:solidFill>
              <a:latin typeface="Times New Roman" charset="0"/>
            </a:endParaRP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600">
                <a:latin typeface="Times New Roman" charset="0"/>
              </a:rPr>
              <a:t>Câu lệnh trên gán giá trị 10 cho biến var nếu ptr_var đang trỏ đến var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204913" y="381000"/>
            <a:ext cx="79390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Gán</a:t>
            </a:r>
            <a:r>
              <a:rPr lang="en-US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trị đối với con trỏ (tt)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Elementary Programming with C/Session 8/ Slide </a:t>
            </a:r>
            <a:fld id="{81398B0B-2621-4251-A577-EA387BAE9404}" type="slidenum">
              <a:rPr lang="en-US"/>
              <a:pPr>
                <a:defRPr/>
              </a:pPr>
              <a:t>9</a:t>
            </a:fld>
            <a:r>
              <a:rPr lang="en-US"/>
              <a:t> of 30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Phép toán con trỏ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81534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6550" indent="-3365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Times New Roman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000">
                <a:latin typeface="Times New Roman" charset="0"/>
              </a:rPr>
              <a:t>Chỉ có thể thực hiện phép toán cộng và trừ trên con trỏ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000">
                <a:latin typeface="Times New Roman" charset="0"/>
              </a:rPr>
              <a:t>		</a:t>
            </a:r>
            <a:r>
              <a:rPr lang="en-US" sz="3000">
                <a:solidFill>
                  <a:schemeClr val="tx2"/>
                </a:solidFill>
                <a:latin typeface="Times New Roman" charset="0"/>
              </a:rPr>
              <a:t>int var, * ptr_var;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000">
                <a:solidFill>
                  <a:schemeClr val="tx2"/>
                </a:solidFill>
                <a:latin typeface="Times New Roman" charset="0"/>
              </a:rPr>
              <a:t>		ptr_var = &amp; var;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000">
                <a:solidFill>
                  <a:schemeClr val="tx2"/>
                </a:solidFill>
                <a:latin typeface="Times New Roman" charset="0"/>
              </a:rPr>
              <a:t>		var = 500;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None/>
            </a:pPr>
            <a:r>
              <a:rPr lang="en-US" sz="3000">
                <a:solidFill>
                  <a:schemeClr val="tx2"/>
                </a:solidFill>
                <a:latin typeface="Times New Roman" charset="0"/>
              </a:rPr>
              <a:t>		ptr_var ++; 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000">
                <a:latin typeface="Times New Roman" charset="0"/>
              </a:rPr>
              <a:t>Giả sử biến </a:t>
            </a:r>
            <a:r>
              <a:rPr lang="en-US" sz="3000" b="1">
                <a:latin typeface="Times New Roman" charset="0"/>
              </a:rPr>
              <a:t>var</a:t>
            </a:r>
            <a:r>
              <a:rPr lang="en-US" sz="3000">
                <a:latin typeface="Times New Roman" charset="0"/>
              </a:rPr>
              <a:t> được lưu trữ tại địa chỉ </a:t>
            </a:r>
            <a:r>
              <a:rPr lang="en-US" sz="3000" b="1">
                <a:latin typeface="Times New Roman" charset="0"/>
              </a:rPr>
              <a:t>1000</a:t>
            </a:r>
          </a:p>
          <a:p>
            <a:pPr eaLnBrk="1" hangingPunct="1">
              <a:buClr>
                <a:schemeClr val="folHlink"/>
              </a:buClr>
              <a:buFont typeface="Wingdings" charset="2"/>
              <a:buChar char="§"/>
            </a:pPr>
            <a:r>
              <a:rPr lang="en-US" sz="3000">
                <a:latin typeface="Times New Roman" charset="0"/>
              </a:rPr>
              <a:t>ptr_var lưu giá trị 1000. Vì số nguyên có kích thước là  2   bytes, nên sau biểu thức  “ptr_var++;” ptr_var sẽ có giá trị là 1002 mà không là 1001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</Template>
  <TotalTime>1601</TotalTime>
  <Words>1474</Words>
  <Application>Microsoft Office PowerPoint</Application>
  <PresentationFormat>On-screen Show (4:3)</PresentationFormat>
  <Paragraphs>243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Tahoma</vt:lpstr>
      <vt:lpstr>Times New Roman</vt:lpstr>
      <vt:lpstr>Arial</vt:lpstr>
      <vt:lpstr>Wingdings</vt:lpstr>
      <vt:lpstr>Courier New</vt:lpstr>
      <vt:lpstr>Gulim</vt:lpstr>
      <vt:lpstr>1_Blends</vt:lpstr>
      <vt:lpstr>Bitmap Image</vt:lpstr>
      <vt:lpstr>Con trỏ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HienND</cp:lastModifiedBy>
  <cp:revision>457</cp:revision>
  <dcterms:created xsi:type="dcterms:W3CDTF">2001-05-28T07:28:21Z</dcterms:created>
  <dcterms:modified xsi:type="dcterms:W3CDTF">2013-07-02T17:37:13Z</dcterms:modified>
</cp:coreProperties>
</file>