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9" r:id="rId11"/>
    <p:sldId id="270" r:id="rId12"/>
    <p:sldId id="268" r:id="rId13"/>
    <p:sldId id="271" r:id="rId14"/>
    <p:sldId id="272" r:id="rId15"/>
    <p:sldId id="265" r:id="rId16"/>
    <p:sldId id="266" r:id="rId17"/>
    <p:sldId id="267" r:id="rId18"/>
    <p:sldId id="273" r:id="rId19"/>
    <p:sldId id="274" r:id="rId20"/>
    <p:sldId id="275"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mn-ea"/>
        <a:cs typeface="Times New Roman" charset="0"/>
      </a:defRPr>
    </a:lvl1pPr>
    <a:lvl2pPr marL="457200" algn="l" rtl="0" eaLnBrk="0" fontAlgn="base" hangingPunct="0">
      <a:spcBef>
        <a:spcPct val="0"/>
      </a:spcBef>
      <a:spcAft>
        <a:spcPct val="0"/>
      </a:spcAft>
      <a:defRPr sz="2400" kern="1200">
        <a:solidFill>
          <a:schemeClr val="tx1"/>
        </a:solidFill>
        <a:latin typeface="Tahoma" pitchFamily="34" charset="0"/>
        <a:ea typeface="+mn-ea"/>
        <a:cs typeface="Times New Roman" charset="0"/>
      </a:defRPr>
    </a:lvl2pPr>
    <a:lvl3pPr marL="914400" algn="l" rtl="0" eaLnBrk="0" fontAlgn="base" hangingPunct="0">
      <a:spcBef>
        <a:spcPct val="0"/>
      </a:spcBef>
      <a:spcAft>
        <a:spcPct val="0"/>
      </a:spcAft>
      <a:defRPr sz="2400" kern="1200">
        <a:solidFill>
          <a:schemeClr val="tx1"/>
        </a:solidFill>
        <a:latin typeface="Tahoma" pitchFamily="34" charset="0"/>
        <a:ea typeface="+mn-ea"/>
        <a:cs typeface="Times New Roman" charset="0"/>
      </a:defRPr>
    </a:lvl3pPr>
    <a:lvl4pPr marL="1371600" algn="l" rtl="0" eaLnBrk="0" fontAlgn="base" hangingPunct="0">
      <a:spcBef>
        <a:spcPct val="0"/>
      </a:spcBef>
      <a:spcAft>
        <a:spcPct val="0"/>
      </a:spcAft>
      <a:defRPr sz="2400" kern="1200">
        <a:solidFill>
          <a:schemeClr val="tx1"/>
        </a:solidFill>
        <a:latin typeface="Tahoma" pitchFamily="34" charset="0"/>
        <a:ea typeface="+mn-ea"/>
        <a:cs typeface="Times New Roman" charset="0"/>
      </a:defRPr>
    </a:lvl4pPr>
    <a:lvl5pPr marL="1828800" algn="l" rtl="0" eaLnBrk="0" fontAlgn="base" hangingPunct="0">
      <a:spcBef>
        <a:spcPct val="0"/>
      </a:spcBef>
      <a:spcAft>
        <a:spcPct val="0"/>
      </a:spcAft>
      <a:defRPr sz="2400" kern="1200">
        <a:solidFill>
          <a:schemeClr val="tx1"/>
        </a:solidFill>
        <a:latin typeface="Tahoma" pitchFamily="34" charset="0"/>
        <a:ea typeface="+mn-ea"/>
        <a:cs typeface="Times New Roman" charset="0"/>
      </a:defRPr>
    </a:lvl5pPr>
    <a:lvl6pPr marL="2286000" algn="l" defTabSz="914400" rtl="0" eaLnBrk="1" latinLnBrk="0" hangingPunct="1">
      <a:defRPr sz="2400" kern="1200">
        <a:solidFill>
          <a:schemeClr val="tx1"/>
        </a:solidFill>
        <a:latin typeface="Tahoma" pitchFamily="34" charset="0"/>
        <a:ea typeface="+mn-ea"/>
        <a:cs typeface="Times New Roman" charset="0"/>
      </a:defRPr>
    </a:lvl6pPr>
    <a:lvl7pPr marL="2743200" algn="l" defTabSz="914400" rtl="0" eaLnBrk="1" latinLnBrk="0" hangingPunct="1">
      <a:defRPr sz="2400" kern="1200">
        <a:solidFill>
          <a:schemeClr val="tx1"/>
        </a:solidFill>
        <a:latin typeface="Tahoma" pitchFamily="34" charset="0"/>
        <a:ea typeface="+mn-ea"/>
        <a:cs typeface="Times New Roman" charset="0"/>
      </a:defRPr>
    </a:lvl7pPr>
    <a:lvl8pPr marL="3200400" algn="l" defTabSz="914400" rtl="0" eaLnBrk="1" latinLnBrk="0" hangingPunct="1">
      <a:defRPr sz="2400" kern="1200">
        <a:solidFill>
          <a:schemeClr val="tx1"/>
        </a:solidFill>
        <a:latin typeface="Tahoma" pitchFamily="34" charset="0"/>
        <a:ea typeface="+mn-ea"/>
        <a:cs typeface="Times New Roman" charset="0"/>
      </a:defRPr>
    </a:lvl8pPr>
    <a:lvl9pPr marL="3657600" algn="l" defTabSz="914400" rtl="0" eaLnBrk="1" latinLnBrk="0" hangingPunct="1">
      <a:defRPr sz="2400" kern="1200">
        <a:solidFill>
          <a:schemeClr val="tx1"/>
        </a:solidFill>
        <a:latin typeface="Tahoma" pitchFamily="34" charset="0"/>
        <a:ea typeface="+mn-ea"/>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6" autoAdjust="0"/>
    <p:restoredTop sz="94667" autoAdjust="0"/>
  </p:normalViewPr>
  <p:slideViewPr>
    <p:cSldViewPr>
      <p:cViewPr varScale="1">
        <p:scale>
          <a:sx n="70" d="100"/>
          <a:sy n="70" d="100"/>
        </p:scale>
        <p:origin x="-20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327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charset="0"/>
              </a:defRPr>
            </a:lvl1pPr>
          </a:lstStyle>
          <a:p>
            <a:pPr>
              <a:defRPr/>
            </a:pPr>
            <a:endParaRPr lang="en-US"/>
          </a:p>
        </p:txBody>
      </p:sp>
      <p:sp>
        <p:nvSpPr>
          <p:cNvPr id="327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327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charset="0"/>
              </a:defRPr>
            </a:lvl1pPr>
          </a:lstStyle>
          <a:p>
            <a:pPr>
              <a:defRPr/>
            </a:pPr>
            <a:fld id="{1B688C91-8C7E-4860-BB3A-C606D2244877}" type="slidenum">
              <a:rPr lang="en-US"/>
              <a:pPr>
                <a:defRPr/>
              </a:pPr>
              <a:t>‹#›</a:t>
            </a:fld>
            <a:endParaRPr lang="en-US"/>
          </a:p>
        </p:txBody>
      </p:sp>
    </p:spTree>
    <p:extLst>
      <p:ext uri="{BB962C8B-B14F-4D97-AF65-F5344CB8AC3E}">
        <p14:creationId xmlns:p14="http://schemas.microsoft.com/office/powerpoint/2010/main" val="996182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charset="0"/>
              </a:defRPr>
            </a:lvl1pPr>
          </a:lstStyle>
          <a:p>
            <a:pPr>
              <a:defRPr/>
            </a:pPr>
            <a:fld id="{FE07A451-9B7A-4E82-BE0F-9365212B49ED}" type="slidenum">
              <a:rPr lang="en-US"/>
              <a:pPr>
                <a:defRPr/>
              </a:pPr>
              <a:t>‹#›</a:t>
            </a:fld>
            <a:endParaRPr lang="en-US"/>
          </a:p>
        </p:txBody>
      </p:sp>
    </p:spTree>
    <p:extLst>
      <p:ext uri="{BB962C8B-B14F-4D97-AF65-F5344CB8AC3E}">
        <p14:creationId xmlns:p14="http://schemas.microsoft.com/office/powerpoint/2010/main" val="8949708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Rot="1" noChangeAspect="1" noChangeArrowheads="1" noTextEdit="1"/>
          </p:cNvSpPr>
          <p:nvPr>
            <p:ph type="sldImg"/>
          </p:nvPr>
        </p:nvSpPr>
        <p:spPr>
          <a:ln/>
        </p:spPr>
      </p:sp>
      <p:sp>
        <p:nvSpPr>
          <p:cNvPr id="24579" name="Rectangle 1027"/>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44"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18445"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smtClean="0">
                <a:solidFill>
                  <a:schemeClr val="bg2"/>
                </a:solidFill>
                <a:latin typeface="+mn-lt"/>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fld id="{B4C08F72-BE6F-4E75-8386-20765BB6190D}" type="slidenum">
              <a:rPr lang="en-US"/>
              <a:pPr>
                <a:defRPr/>
              </a:pPr>
              <a:t>‹#›</a:t>
            </a:fld>
            <a:endParaRPr lang="en-US"/>
          </a:p>
        </p:txBody>
      </p:sp>
    </p:spTree>
    <p:extLst>
      <p:ext uri="{BB962C8B-B14F-4D97-AF65-F5344CB8AC3E}">
        <p14:creationId xmlns:p14="http://schemas.microsoft.com/office/powerpoint/2010/main" val="16906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70AA14E3-EBF8-4D31-A1FA-C83F2CC1DC0F}" type="slidenum">
              <a:rPr lang="en-US"/>
              <a:pPr>
                <a:defRPr/>
              </a:pPr>
              <a:t>‹#›</a:t>
            </a:fld>
            <a:r>
              <a:rPr lang="en-US"/>
              <a:t> of 20</a:t>
            </a:r>
          </a:p>
        </p:txBody>
      </p:sp>
    </p:spTree>
    <p:extLst>
      <p:ext uri="{BB962C8B-B14F-4D97-AF65-F5344CB8AC3E}">
        <p14:creationId xmlns:p14="http://schemas.microsoft.com/office/powerpoint/2010/main" val="195473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BA575135-3B98-488D-81EA-AFFF5226289D}" type="slidenum">
              <a:rPr lang="en-US"/>
              <a:pPr>
                <a:defRPr/>
              </a:pPr>
              <a:t>‹#›</a:t>
            </a:fld>
            <a:r>
              <a:rPr lang="en-US"/>
              <a:t> of 20</a:t>
            </a:r>
          </a:p>
        </p:txBody>
      </p:sp>
    </p:spTree>
    <p:extLst>
      <p:ext uri="{BB962C8B-B14F-4D97-AF65-F5344CB8AC3E}">
        <p14:creationId xmlns:p14="http://schemas.microsoft.com/office/powerpoint/2010/main" val="270110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D3B4599D-FAA1-4A19-8F66-E717B7FDE1BC}" type="slidenum">
              <a:rPr lang="en-US"/>
              <a:pPr>
                <a:defRPr/>
              </a:pPr>
              <a:t>‹#›</a:t>
            </a:fld>
            <a:r>
              <a:rPr lang="en-US"/>
              <a:t> of 20</a:t>
            </a:r>
          </a:p>
        </p:txBody>
      </p:sp>
    </p:spTree>
    <p:extLst>
      <p:ext uri="{BB962C8B-B14F-4D97-AF65-F5344CB8AC3E}">
        <p14:creationId xmlns:p14="http://schemas.microsoft.com/office/powerpoint/2010/main" val="372122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5D5734F6-1D56-4D44-A711-000CD6A2224E}" type="slidenum">
              <a:rPr lang="en-US"/>
              <a:pPr>
                <a:defRPr/>
              </a:pPr>
              <a:t>‹#›</a:t>
            </a:fld>
            <a:r>
              <a:rPr lang="en-US"/>
              <a:t> of 20</a:t>
            </a:r>
          </a:p>
        </p:txBody>
      </p:sp>
    </p:spTree>
    <p:extLst>
      <p:ext uri="{BB962C8B-B14F-4D97-AF65-F5344CB8AC3E}">
        <p14:creationId xmlns:p14="http://schemas.microsoft.com/office/powerpoint/2010/main" val="370949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1027113"/>
            <a:ext cx="4495800"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27113"/>
            <a:ext cx="4495800"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0AA1FD0F-8DE8-4C88-A6A4-26433460EBDA}" type="slidenum">
              <a:rPr lang="en-US"/>
              <a:pPr>
                <a:defRPr/>
              </a:pPr>
              <a:t>‹#›</a:t>
            </a:fld>
            <a:r>
              <a:rPr lang="en-US"/>
              <a:t> of 20</a:t>
            </a:r>
          </a:p>
        </p:txBody>
      </p:sp>
    </p:spTree>
    <p:extLst>
      <p:ext uri="{BB962C8B-B14F-4D97-AF65-F5344CB8AC3E}">
        <p14:creationId xmlns:p14="http://schemas.microsoft.com/office/powerpoint/2010/main" val="20884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0D7F7CA9-AB40-4772-AD3E-371903D8FFE1}" type="slidenum">
              <a:rPr lang="en-US"/>
              <a:pPr>
                <a:defRPr/>
              </a:pPr>
              <a:t>‹#›</a:t>
            </a:fld>
            <a:r>
              <a:rPr lang="en-US"/>
              <a:t> of 20</a:t>
            </a:r>
          </a:p>
        </p:txBody>
      </p:sp>
    </p:spTree>
    <p:extLst>
      <p:ext uri="{BB962C8B-B14F-4D97-AF65-F5344CB8AC3E}">
        <p14:creationId xmlns:p14="http://schemas.microsoft.com/office/powerpoint/2010/main" val="301971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5205FE51-A15F-42C8-9CD1-469CF0DAA699}" type="slidenum">
              <a:rPr lang="en-US"/>
              <a:pPr>
                <a:defRPr/>
              </a:pPr>
              <a:t>‹#›</a:t>
            </a:fld>
            <a:r>
              <a:rPr lang="en-US"/>
              <a:t> of 20</a:t>
            </a:r>
          </a:p>
        </p:txBody>
      </p:sp>
    </p:spTree>
    <p:extLst>
      <p:ext uri="{BB962C8B-B14F-4D97-AF65-F5344CB8AC3E}">
        <p14:creationId xmlns:p14="http://schemas.microsoft.com/office/powerpoint/2010/main" val="397701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5CB77440-8C20-4C19-BB03-3C6DC900EC9C}" type="slidenum">
              <a:rPr lang="en-US"/>
              <a:pPr>
                <a:defRPr/>
              </a:pPr>
              <a:t>‹#›</a:t>
            </a:fld>
            <a:r>
              <a:rPr lang="en-US"/>
              <a:t> of 20</a:t>
            </a:r>
          </a:p>
        </p:txBody>
      </p:sp>
    </p:spTree>
    <p:extLst>
      <p:ext uri="{BB962C8B-B14F-4D97-AF65-F5344CB8AC3E}">
        <p14:creationId xmlns:p14="http://schemas.microsoft.com/office/powerpoint/2010/main" val="39267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02C1DED4-3EE8-44AE-B01E-C83B9452C545}" type="slidenum">
              <a:rPr lang="en-US"/>
              <a:pPr>
                <a:defRPr/>
              </a:pPr>
              <a:t>‹#›</a:t>
            </a:fld>
            <a:r>
              <a:rPr lang="en-US"/>
              <a:t> of 20</a:t>
            </a:r>
          </a:p>
        </p:txBody>
      </p:sp>
    </p:spTree>
    <p:extLst>
      <p:ext uri="{BB962C8B-B14F-4D97-AF65-F5344CB8AC3E}">
        <p14:creationId xmlns:p14="http://schemas.microsoft.com/office/powerpoint/2010/main" val="389531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ftr" sz="quarter" idx="10"/>
          </p:nvPr>
        </p:nvSpPr>
        <p:spPr>
          <a:ln/>
        </p:spPr>
        <p:txBody>
          <a:bodyPr/>
          <a:lstStyle>
            <a:lvl1pPr>
              <a:defRPr/>
            </a:lvl1pPr>
          </a:lstStyle>
          <a:p>
            <a:pPr>
              <a:defRPr/>
            </a:pPr>
            <a:r>
              <a:rPr lang="en-US"/>
              <a:t>Elementary Programming with C/Session 9/ Slide </a:t>
            </a:r>
            <a:fld id="{C5FA9988-0CD7-47B7-A4E3-7B6430DF3115}" type="slidenum">
              <a:rPr lang="en-US"/>
              <a:pPr>
                <a:defRPr/>
              </a:pPr>
              <a:t>‹#›</a:t>
            </a:fld>
            <a:r>
              <a:rPr lang="en-US"/>
              <a:t> of 20</a:t>
            </a:r>
          </a:p>
        </p:txBody>
      </p:sp>
    </p:spTree>
    <p:extLst>
      <p:ext uri="{BB962C8B-B14F-4D97-AF65-F5344CB8AC3E}">
        <p14:creationId xmlns:p14="http://schemas.microsoft.com/office/powerpoint/2010/main" val="76248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841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p>
        </p:txBody>
      </p:sp>
      <p:sp>
        <p:nvSpPr>
          <p:cNvPr id="1027" name="Rectangle 3"/>
          <p:cNvSpPr>
            <a:spLocks noChangeArrowheads="1"/>
          </p:cNvSpPr>
          <p:nvPr/>
        </p:nvSpPr>
        <p:spPr bwMode="ltGray">
          <a:xfrm>
            <a:off x="800100" y="1841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p>
        </p:txBody>
      </p:sp>
      <p:sp>
        <p:nvSpPr>
          <p:cNvPr id="1028" name="Rectangle 4"/>
          <p:cNvSpPr>
            <a:spLocks noChangeArrowheads="1"/>
          </p:cNvSpPr>
          <p:nvPr/>
        </p:nvSpPr>
        <p:spPr bwMode="ltGray">
          <a:xfrm>
            <a:off x="541338" y="6064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p>
        </p:txBody>
      </p:sp>
      <p:sp>
        <p:nvSpPr>
          <p:cNvPr id="1029" name="Rectangle 5"/>
          <p:cNvSpPr>
            <a:spLocks noChangeArrowheads="1"/>
          </p:cNvSpPr>
          <p:nvPr/>
        </p:nvSpPr>
        <p:spPr bwMode="ltGray">
          <a:xfrm>
            <a:off x="911225" y="6064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p>
        </p:txBody>
      </p:sp>
      <p:sp>
        <p:nvSpPr>
          <p:cNvPr id="1030" name="Rectangle 6"/>
          <p:cNvSpPr>
            <a:spLocks noChangeArrowheads="1"/>
          </p:cNvSpPr>
          <p:nvPr/>
        </p:nvSpPr>
        <p:spPr bwMode="ltGray">
          <a:xfrm>
            <a:off x="127000" y="5334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p>
        </p:txBody>
      </p:sp>
      <p:sp>
        <p:nvSpPr>
          <p:cNvPr id="1031" name="Rectangle 7"/>
          <p:cNvSpPr>
            <a:spLocks noChangeArrowheads="1"/>
          </p:cNvSpPr>
          <p:nvPr/>
        </p:nvSpPr>
        <p:spPr bwMode="gray">
          <a:xfrm>
            <a:off x="762000" y="762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p>
        </p:txBody>
      </p:sp>
      <p:sp>
        <p:nvSpPr>
          <p:cNvPr id="1032" name="Rectangle 8"/>
          <p:cNvSpPr>
            <a:spLocks noChangeArrowheads="1"/>
          </p:cNvSpPr>
          <p:nvPr/>
        </p:nvSpPr>
        <p:spPr bwMode="gray">
          <a:xfrm>
            <a:off x="442913" y="8667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p>
        </p:txBody>
      </p:sp>
      <p:sp>
        <p:nvSpPr>
          <p:cNvPr id="1033" name="Rectangle 9"/>
          <p:cNvSpPr>
            <a:spLocks noGrp="1" noChangeArrowheads="1"/>
          </p:cNvSpPr>
          <p:nvPr>
            <p:ph type="title"/>
          </p:nvPr>
        </p:nvSpPr>
        <p:spPr bwMode="auto">
          <a:xfrm>
            <a:off x="1150938" y="76200"/>
            <a:ext cx="77930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0" y="1027113"/>
            <a:ext cx="9144000" cy="522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25" name="Rectangle 17"/>
          <p:cNvSpPr>
            <a:spLocks noGrp="1" noChangeArrowheads="1"/>
          </p:cNvSpPr>
          <p:nvPr>
            <p:ph type="ftr" sz="quarter" idx="3"/>
          </p:nvPr>
        </p:nvSpPr>
        <p:spPr bwMode="auto">
          <a:xfrm>
            <a:off x="33528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charset="0"/>
              </a:defRPr>
            </a:lvl1pPr>
          </a:lstStyle>
          <a:p>
            <a:pPr>
              <a:defRPr/>
            </a:pPr>
            <a:r>
              <a:rPr lang="en-US"/>
              <a:t>Elementary Programming with C/Session 9/ Slide </a:t>
            </a:r>
            <a:fld id="{E56DD841-D10C-4B74-9DA3-C029E3FD1D5B}" type="slidenum">
              <a:rPr lang="en-US"/>
              <a:pPr>
                <a:defRPr/>
              </a:pPr>
              <a:t>‹#›</a:t>
            </a:fld>
            <a:r>
              <a:rPr lang="en-US"/>
              <a:t> of 20</a:t>
            </a:r>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sldNum" sz="quarter" idx="12"/>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fld id="{9F8A430E-08E4-45D3-910E-9255BA3810E1}" type="slidenum">
              <a:rPr lang="en-US" sz="1400">
                <a:solidFill>
                  <a:schemeClr val="bg2"/>
                </a:solidFill>
              </a:rPr>
              <a:pPr/>
              <a:t>1</a:t>
            </a:fld>
            <a:endParaRPr lang="en-US" sz="1400">
              <a:solidFill>
                <a:schemeClr val="bg2"/>
              </a:solidFill>
            </a:endParaRPr>
          </a:p>
        </p:txBody>
      </p:sp>
      <p:sp>
        <p:nvSpPr>
          <p:cNvPr id="5134" name="Rectangle 1038"/>
          <p:cNvSpPr>
            <a:spLocks noGrp="1" noChangeArrowheads="1"/>
          </p:cNvSpPr>
          <p:nvPr>
            <p:ph type="ctrTitle"/>
          </p:nvPr>
        </p:nvSpPr>
        <p:spPr/>
        <p:txBody>
          <a:bodyPr/>
          <a:lstStyle/>
          <a:p>
            <a:pPr eaLnBrk="1" hangingPunct="1">
              <a:defRPr/>
            </a:pPr>
            <a:r>
              <a:rPr lang="en-US" sz="6000" b="1" smtClean="0">
                <a:effectLst>
                  <a:outerShdw blurRad="38100" dist="38100" dir="2700000" algn="tl">
                    <a:srgbClr val="C0C0C0"/>
                  </a:outerShdw>
                </a:effectLst>
                <a:latin typeface="Times New Roman" charset="0"/>
              </a:rPr>
              <a:t>Hàm</a:t>
            </a:r>
          </a:p>
        </p:txBody>
      </p:sp>
      <p:sp>
        <p:nvSpPr>
          <p:cNvPr id="3076" name="Rectangle 1039"/>
          <p:cNvSpPr>
            <a:spLocks noGrp="1" noChangeArrowheads="1"/>
          </p:cNvSpPr>
          <p:nvPr>
            <p:ph type="subTitle" idx="1"/>
          </p:nvPr>
        </p:nvSpPr>
        <p:spPr/>
        <p:txBody>
          <a:bodyPr/>
          <a:lstStyle/>
          <a:p>
            <a:pPr eaLnBrk="1" hangingPunct="1"/>
            <a:r>
              <a:rPr lang="en-US" sz="4800" b="1" smtClean="0">
                <a:latin typeface="Times New Roman" charset="0"/>
              </a:rPr>
              <a:t>Bài 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9F48454E-6D5F-4B34-90CF-17BCDB3BFCBC}" type="slidenum">
              <a:rPr lang="en-US" sz="1200">
                <a:latin typeface="Times New Roman" charset="0"/>
              </a:rPr>
              <a:pPr/>
              <a:t>10</a:t>
            </a:fld>
            <a:r>
              <a:rPr lang="en-US" sz="1200">
                <a:latin typeface="Times New Roman" charset="0"/>
              </a:rPr>
              <a:t> of 20</a:t>
            </a:r>
          </a:p>
        </p:txBody>
      </p:sp>
      <p:sp>
        <p:nvSpPr>
          <p:cNvPr id="12291" name="Rectangle 3"/>
          <p:cNvSpPr>
            <a:spLocks noGrp="1" noChangeArrowheads="1"/>
          </p:cNvSpPr>
          <p:nvPr>
            <p:ph type="body" idx="1"/>
          </p:nvPr>
        </p:nvSpPr>
        <p:spPr>
          <a:xfrm>
            <a:off x="609600" y="1143000"/>
            <a:ext cx="8229600" cy="533400"/>
          </a:xfrm>
        </p:spPr>
        <p:txBody>
          <a:bodyPr/>
          <a:lstStyle/>
          <a:p>
            <a:pPr eaLnBrk="1" hangingPunct="1">
              <a:lnSpc>
                <a:spcPct val="80000"/>
              </a:lnSpc>
            </a:pPr>
            <a:r>
              <a:rPr lang="en-US" sz="3600" smtClean="0">
                <a:latin typeface="Times New Roman" charset="0"/>
              </a:rPr>
              <a:t>Xác định kiểu dữ liệu của các đối số</a:t>
            </a:r>
          </a:p>
        </p:txBody>
      </p:sp>
      <p:sp>
        <p:nvSpPr>
          <p:cNvPr id="24581" name="Text Box 5"/>
          <p:cNvSpPr txBox="1">
            <a:spLocks noChangeArrowheads="1"/>
          </p:cNvSpPr>
          <p:nvPr/>
        </p:nvSpPr>
        <p:spPr bwMode="auto">
          <a:xfrm>
            <a:off x="1143000" y="14288"/>
            <a:ext cx="479266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Nguyên mẫu hàm</a:t>
            </a:r>
          </a:p>
        </p:txBody>
      </p:sp>
      <p:sp>
        <p:nvSpPr>
          <p:cNvPr id="12293" name="Rectangle 6"/>
          <p:cNvSpPr>
            <a:spLocks noChangeArrowheads="1"/>
          </p:cNvSpPr>
          <p:nvPr/>
        </p:nvSpPr>
        <p:spPr bwMode="auto">
          <a:xfrm>
            <a:off x="1752600" y="1752600"/>
            <a:ext cx="4816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eaLnBrk="1" hangingPunct="1">
              <a:tabLst>
                <a:tab pos="342900" algn="l"/>
                <a:tab pos="685800" algn="l"/>
                <a:tab pos="1028700" algn="l"/>
              </a:tabLst>
            </a:pPr>
            <a:r>
              <a:rPr lang="fr-FR" sz="4000"/>
              <a:t>char abc(int x, nt y);</a:t>
            </a:r>
          </a:p>
        </p:txBody>
      </p:sp>
      <p:sp>
        <p:nvSpPr>
          <p:cNvPr id="12294" name="Rectangle 7"/>
          <p:cNvSpPr>
            <a:spLocks noChangeArrowheads="1"/>
          </p:cNvSpPr>
          <p:nvPr/>
        </p:nvSpPr>
        <p:spPr bwMode="auto">
          <a:xfrm>
            <a:off x="533400" y="2651125"/>
            <a:ext cx="82296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sz="3200">
                <a:solidFill>
                  <a:schemeClr val="tx2"/>
                </a:solidFill>
                <a:latin typeface="Times New Roman" charset="0"/>
              </a:rPr>
              <a:t>Thuận lợi :</a:t>
            </a:r>
          </a:p>
          <a:p>
            <a:pPr eaLnBrk="1" hangingPunct="1"/>
            <a:r>
              <a:rPr lang="en-US" sz="3200">
                <a:latin typeface="Times New Roman" charset="0"/>
              </a:rPr>
              <a:t>Bất kỳ sự chuyển kiểu không hợp lệ giữa các đối số được dùng để gọi hàm và kiểu  đã được định nghĩa cho các tham số của hàm sẽ được thông báo.</a:t>
            </a:r>
          </a:p>
        </p:txBody>
      </p:sp>
      <p:sp>
        <p:nvSpPr>
          <p:cNvPr id="12295" name="Rectangle 8"/>
          <p:cNvSpPr>
            <a:spLocks noChangeArrowheads="1"/>
          </p:cNvSpPr>
          <p:nvPr/>
        </p:nvSpPr>
        <p:spPr bwMode="auto">
          <a:xfrm>
            <a:off x="1524000" y="5257800"/>
            <a:ext cx="5289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eaLnBrk="1" hangingPunct="1">
              <a:tabLst>
                <a:tab pos="342900" algn="l"/>
                <a:tab pos="685800" algn="l"/>
                <a:tab pos="1028700" algn="l"/>
              </a:tabLst>
            </a:pPr>
            <a:r>
              <a:rPr lang="en-US" sz="4000"/>
              <a:t>	char noparam (void);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1EB4314E-2C5A-46A3-B59D-471748DB95C9}" type="slidenum">
              <a:rPr lang="en-US" sz="1200">
                <a:latin typeface="Times New Roman" charset="0"/>
              </a:rPr>
              <a:pPr/>
              <a:t>11</a:t>
            </a:fld>
            <a:r>
              <a:rPr lang="en-US" sz="1200">
                <a:latin typeface="Times New Roman" charset="0"/>
              </a:rPr>
              <a:t> of 20</a:t>
            </a:r>
          </a:p>
        </p:txBody>
      </p:sp>
      <p:sp>
        <p:nvSpPr>
          <p:cNvPr id="13315" name="Rectangle 3"/>
          <p:cNvSpPr>
            <a:spLocks noGrp="1" noChangeArrowheads="1"/>
          </p:cNvSpPr>
          <p:nvPr>
            <p:ph type="body" idx="1"/>
          </p:nvPr>
        </p:nvSpPr>
        <p:spPr>
          <a:xfrm>
            <a:off x="0" y="1066800"/>
            <a:ext cx="9144000" cy="4459288"/>
          </a:xfrm>
        </p:spPr>
        <p:txBody>
          <a:bodyPr/>
          <a:lstStyle/>
          <a:p>
            <a:pPr eaLnBrk="1" hangingPunct="1">
              <a:spcBef>
                <a:spcPct val="0"/>
              </a:spcBef>
            </a:pPr>
            <a:r>
              <a:rPr lang="en-US" sz="3000" smtClean="0">
                <a:latin typeface="Times New Roman" charset="0"/>
              </a:rPr>
              <a:t>Biến cục bộ</a:t>
            </a:r>
          </a:p>
          <a:p>
            <a:pPr lvl="1" eaLnBrk="1" hangingPunct="1">
              <a:spcBef>
                <a:spcPct val="0"/>
              </a:spcBef>
            </a:pPr>
            <a:r>
              <a:rPr lang="en-US" sz="3000" smtClean="0">
                <a:latin typeface="Times New Roman" charset="0"/>
              </a:rPr>
              <a:t>Được khai báo bên trong một hàm </a:t>
            </a:r>
          </a:p>
          <a:p>
            <a:pPr lvl="1" eaLnBrk="1" hangingPunct="1">
              <a:spcBef>
                <a:spcPct val="0"/>
              </a:spcBef>
            </a:pPr>
            <a:r>
              <a:rPr lang="en-US" sz="3000" smtClean="0">
                <a:latin typeface="Times New Roman" charset="0"/>
              </a:rPr>
              <a:t>Được tạo tại điểm vào của một khối và bị hủy tại điểm ra khỏi khối đó</a:t>
            </a:r>
          </a:p>
          <a:p>
            <a:pPr eaLnBrk="1" hangingPunct="1">
              <a:spcBef>
                <a:spcPct val="0"/>
              </a:spcBef>
            </a:pPr>
            <a:r>
              <a:rPr lang="en-US" sz="3000" smtClean="0">
                <a:latin typeface="Times New Roman" charset="0"/>
              </a:rPr>
              <a:t>Tham số hình thức</a:t>
            </a:r>
          </a:p>
          <a:p>
            <a:pPr lvl="1" eaLnBrk="1" hangingPunct="1">
              <a:spcBef>
                <a:spcPct val="0"/>
              </a:spcBef>
            </a:pPr>
            <a:r>
              <a:rPr lang="en-US" sz="3000" smtClean="0">
                <a:latin typeface="Times New Roman" charset="0"/>
              </a:rPr>
              <a:t>Được khai báo trong định nghĩa hàm như là các tham số</a:t>
            </a:r>
          </a:p>
          <a:p>
            <a:pPr lvl="1" eaLnBrk="1" hangingPunct="1">
              <a:spcBef>
                <a:spcPct val="0"/>
              </a:spcBef>
            </a:pPr>
            <a:r>
              <a:rPr lang="en-US" sz="3000" smtClean="0">
                <a:latin typeface="Times New Roman" charset="0"/>
              </a:rPr>
              <a:t>Hoạt động như một biến cục bộ bên trong một hàm</a:t>
            </a:r>
          </a:p>
          <a:p>
            <a:pPr eaLnBrk="1" hangingPunct="1">
              <a:spcBef>
                <a:spcPct val="0"/>
              </a:spcBef>
            </a:pPr>
            <a:r>
              <a:rPr lang="en-US" sz="3000" smtClean="0">
                <a:latin typeface="Times New Roman" charset="0"/>
              </a:rPr>
              <a:t>Biến toàn cục</a:t>
            </a:r>
          </a:p>
          <a:p>
            <a:pPr lvl="1" eaLnBrk="1" hangingPunct="1">
              <a:spcBef>
                <a:spcPct val="0"/>
              </a:spcBef>
            </a:pPr>
            <a:r>
              <a:rPr lang="en-US" sz="3000" smtClean="0">
                <a:latin typeface="Times New Roman" charset="0"/>
              </a:rPr>
              <a:t>Được khai báo bên ngoài tất cả các hàm</a:t>
            </a:r>
          </a:p>
          <a:p>
            <a:pPr lvl="1" eaLnBrk="1" hangingPunct="1">
              <a:spcBef>
                <a:spcPct val="0"/>
              </a:spcBef>
            </a:pPr>
            <a:r>
              <a:rPr lang="en-US" sz="3000" smtClean="0">
                <a:latin typeface="Times New Roman" charset="0"/>
              </a:rPr>
              <a:t>Lưu các giá trị tồn tại suốt thời gian thực thi của chương trình</a:t>
            </a:r>
          </a:p>
        </p:txBody>
      </p:sp>
      <p:sp>
        <p:nvSpPr>
          <p:cNvPr id="25604" name="Text Box 4"/>
          <p:cNvSpPr txBox="1">
            <a:spLocks noChangeArrowheads="1"/>
          </p:cNvSpPr>
          <p:nvPr/>
        </p:nvSpPr>
        <p:spPr bwMode="auto">
          <a:xfrm>
            <a:off x="1219200" y="90488"/>
            <a:ext cx="4876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Các biến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67EA30F9-7356-4BDE-B983-B573546C9960}" type="slidenum">
              <a:rPr lang="en-US" sz="1200">
                <a:latin typeface="Times New Roman" charset="0"/>
              </a:rPr>
              <a:pPr/>
              <a:t>12</a:t>
            </a:fld>
            <a:r>
              <a:rPr lang="en-US" sz="1200">
                <a:latin typeface="Times New Roman" charset="0"/>
              </a:rPr>
              <a:t> of 20</a:t>
            </a:r>
          </a:p>
        </p:txBody>
      </p:sp>
      <p:sp>
        <p:nvSpPr>
          <p:cNvPr id="23556" name="Text Box 4"/>
          <p:cNvSpPr txBox="1">
            <a:spLocks noChangeArrowheads="1"/>
          </p:cNvSpPr>
          <p:nvPr/>
        </p:nvSpPr>
        <p:spPr bwMode="auto">
          <a:xfrm>
            <a:off x="1219200" y="76200"/>
            <a:ext cx="34385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Lớp lưu trữ </a:t>
            </a:r>
          </a:p>
        </p:txBody>
      </p:sp>
      <p:sp>
        <p:nvSpPr>
          <p:cNvPr id="14340" name="Text Box 5"/>
          <p:cNvSpPr txBox="1">
            <a:spLocks noChangeArrowheads="1"/>
          </p:cNvSpPr>
          <p:nvPr/>
        </p:nvSpPr>
        <p:spPr bwMode="auto">
          <a:xfrm>
            <a:off x="152400" y="1143000"/>
            <a:ext cx="899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buClr>
                <a:schemeClr val="tx2"/>
              </a:buClr>
              <a:buSzPct val="125000"/>
              <a:buFont typeface="Wingdings" charset="2"/>
              <a:buChar char="§"/>
            </a:pPr>
            <a:r>
              <a:rPr lang="en-US" sz="3200">
                <a:latin typeface="Times New Roman" charset="0"/>
              </a:rPr>
              <a:t>Mỗi biến trong C có một tính chất được gọi là lớp lưu trữ</a:t>
            </a:r>
          </a:p>
        </p:txBody>
      </p:sp>
      <p:sp>
        <p:nvSpPr>
          <p:cNvPr id="14341" name="Text Box 6"/>
          <p:cNvSpPr txBox="1">
            <a:spLocks noChangeArrowheads="1"/>
          </p:cNvSpPr>
          <p:nvPr/>
        </p:nvSpPr>
        <p:spPr bwMode="auto">
          <a:xfrm>
            <a:off x="152400" y="2330450"/>
            <a:ext cx="868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buClr>
                <a:schemeClr val="tx2"/>
              </a:buClr>
              <a:buSzPct val="125000"/>
              <a:buFont typeface="Wingdings" charset="2"/>
              <a:buChar char="§"/>
            </a:pPr>
            <a:r>
              <a:rPr lang="en-US" sz="3200">
                <a:latin typeface="Times New Roman" charset="0"/>
              </a:rPr>
              <a:t>Lớp lưu trữ định nghĩa hai đặc tính của biến:</a:t>
            </a:r>
          </a:p>
        </p:txBody>
      </p:sp>
      <p:sp>
        <p:nvSpPr>
          <p:cNvPr id="14342" name="Text Box 7"/>
          <p:cNvSpPr txBox="1">
            <a:spLocks noChangeArrowheads="1"/>
          </p:cNvSpPr>
          <p:nvPr/>
        </p:nvSpPr>
        <p:spPr bwMode="auto">
          <a:xfrm>
            <a:off x="152400" y="31242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buClr>
                <a:schemeClr val="tx1"/>
              </a:buClr>
              <a:buFont typeface="Wingdings" charset="2"/>
              <a:buChar char="§"/>
            </a:pPr>
            <a:r>
              <a:rPr lang="en-US" sz="3200" b="1">
                <a:latin typeface="Times New Roman" charset="0"/>
              </a:rPr>
              <a:t>Thời gian sống</a:t>
            </a:r>
            <a:r>
              <a:rPr lang="en-US" sz="3200">
                <a:solidFill>
                  <a:schemeClr val="hlink"/>
                </a:solidFill>
                <a:latin typeface="Times New Roman" charset="0"/>
              </a:rPr>
              <a:t> </a:t>
            </a:r>
            <a:r>
              <a:rPr lang="en-US" sz="3200">
                <a:solidFill>
                  <a:schemeClr val="folHlink"/>
                </a:solidFill>
                <a:latin typeface="Times New Roman" charset="0"/>
              </a:rPr>
              <a:t>của một biến là khoảng thời gian nó duy trì một giá trị xác định</a:t>
            </a:r>
          </a:p>
        </p:txBody>
      </p:sp>
      <p:sp>
        <p:nvSpPr>
          <p:cNvPr id="14343" name="Text Box 8"/>
          <p:cNvSpPr txBox="1">
            <a:spLocks noChangeArrowheads="1"/>
          </p:cNvSpPr>
          <p:nvPr/>
        </p:nvSpPr>
        <p:spPr bwMode="auto">
          <a:xfrm>
            <a:off x="152400" y="4343400"/>
            <a:ext cx="85883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buClr>
                <a:schemeClr val="tx2"/>
              </a:buClr>
              <a:buFont typeface="Wingdings" charset="2"/>
              <a:buChar char="§"/>
            </a:pPr>
            <a:r>
              <a:rPr lang="en-US" sz="3200" b="1">
                <a:latin typeface="Times New Roman" charset="0"/>
              </a:rPr>
              <a:t>Tầm vực</a:t>
            </a:r>
            <a:r>
              <a:rPr lang="en-US" sz="3200">
                <a:solidFill>
                  <a:schemeClr val="hlink"/>
                </a:solidFill>
                <a:latin typeface="Times New Roman" charset="0"/>
              </a:rPr>
              <a:t> </a:t>
            </a:r>
            <a:r>
              <a:rPr lang="en-US" sz="3200">
                <a:solidFill>
                  <a:schemeClr val="folHlink"/>
                </a:solidFill>
                <a:latin typeface="Times New Roman" charset="0"/>
              </a:rPr>
              <a:t>của một biến xác định các phần của một chương trình có thể nhận ra biến đó</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BDB209F1-73FE-430A-BAA3-FCD982272C49}" type="slidenum">
              <a:rPr lang="en-US" sz="1200">
                <a:latin typeface="Times New Roman" charset="0"/>
              </a:rPr>
              <a:pPr/>
              <a:t>13</a:t>
            </a:fld>
            <a:r>
              <a:rPr lang="en-US" sz="1200">
                <a:latin typeface="Times New Roman" charset="0"/>
              </a:rPr>
              <a:t> of 20</a:t>
            </a:r>
          </a:p>
        </p:txBody>
      </p:sp>
      <p:sp>
        <p:nvSpPr>
          <p:cNvPr id="15363" name="Rectangle 3"/>
          <p:cNvSpPr>
            <a:spLocks noGrp="1" noChangeArrowheads="1"/>
          </p:cNvSpPr>
          <p:nvPr>
            <p:ph type="body" idx="1"/>
          </p:nvPr>
        </p:nvSpPr>
        <p:spPr>
          <a:xfrm>
            <a:off x="533400" y="1143000"/>
            <a:ext cx="7772400" cy="4114800"/>
          </a:xfrm>
        </p:spPr>
        <p:txBody>
          <a:bodyPr/>
          <a:lstStyle/>
          <a:p>
            <a:pPr marL="690563" indent="-690563" eaLnBrk="1" hangingPunct="1">
              <a:spcBef>
                <a:spcPct val="50000"/>
              </a:spcBef>
            </a:pPr>
            <a:r>
              <a:rPr lang="en-US" sz="4800" b="1" smtClean="0">
                <a:latin typeface="Times New Roman" charset="0"/>
              </a:rPr>
              <a:t>auto</a:t>
            </a:r>
          </a:p>
          <a:p>
            <a:pPr marL="690563" indent="-690563" eaLnBrk="1" hangingPunct="1">
              <a:spcBef>
                <a:spcPct val="50000"/>
              </a:spcBef>
            </a:pPr>
            <a:r>
              <a:rPr lang="en-US" sz="4800" b="1" smtClean="0">
                <a:latin typeface="Times New Roman" charset="0"/>
              </a:rPr>
              <a:t>extern</a:t>
            </a:r>
          </a:p>
          <a:p>
            <a:pPr marL="690563" indent="-690563" eaLnBrk="1" hangingPunct="1">
              <a:spcBef>
                <a:spcPct val="50000"/>
              </a:spcBef>
            </a:pPr>
            <a:r>
              <a:rPr lang="en-US" sz="4800" b="1" smtClean="0">
                <a:latin typeface="Times New Roman" charset="0"/>
              </a:rPr>
              <a:t>static</a:t>
            </a:r>
          </a:p>
          <a:p>
            <a:pPr marL="690563" indent="-690563" eaLnBrk="1" hangingPunct="1">
              <a:spcBef>
                <a:spcPct val="50000"/>
              </a:spcBef>
            </a:pPr>
            <a:r>
              <a:rPr lang="en-US" sz="4800" b="1" smtClean="0">
                <a:latin typeface="Times New Roman" charset="0"/>
              </a:rPr>
              <a:t>register</a:t>
            </a:r>
          </a:p>
        </p:txBody>
      </p:sp>
      <p:sp>
        <p:nvSpPr>
          <p:cNvPr id="26629" name="Text Box 5"/>
          <p:cNvSpPr txBox="1">
            <a:spLocks noChangeArrowheads="1"/>
          </p:cNvSpPr>
          <p:nvPr/>
        </p:nvSpPr>
        <p:spPr bwMode="auto">
          <a:xfrm>
            <a:off x="1295400" y="0"/>
            <a:ext cx="42005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Lớp lưu trữ - tt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2B70A6DD-79DE-42EA-A93D-98F9BDB689A3}" type="slidenum">
              <a:rPr lang="en-US" sz="1200">
                <a:latin typeface="Times New Roman" charset="0"/>
              </a:rPr>
              <a:pPr/>
              <a:t>14</a:t>
            </a:fld>
            <a:r>
              <a:rPr lang="en-US" sz="1200">
                <a:latin typeface="Times New Roman" charset="0"/>
              </a:rPr>
              <a:t> of 20</a:t>
            </a:r>
          </a:p>
        </p:txBody>
      </p:sp>
      <p:sp>
        <p:nvSpPr>
          <p:cNvPr id="16387" name="Rectangle 3"/>
          <p:cNvSpPr>
            <a:spLocks noGrp="1" noChangeArrowheads="1"/>
          </p:cNvSpPr>
          <p:nvPr>
            <p:ph type="body" idx="1"/>
          </p:nvPr>
        </p:nvSpPr>
        <p:spPr>
          <a:xfrm>
            <a:off x="228600" y="1103313"/>
            <a:ext cx="8610600" cy="5221287"/>
          </a:xfrm>
          <a:solidFill>
            <a:schemeClr val="bg1"/>
          </a:solidFill>
        </p:spPr>
        <p:txBody>
          <a:bodyPr/>
          <a:lstStyle/>
          <a:p>
            <a:pPr eaLnBrk="1" hangingPunct="1">
              <a:spcBef>
                <a:spcPct val="0"/>
              </a:spcBef>
            </a:pPr>
            <a:r>
              <a:rPr lang="en-US" sz="3400" smtClean="0">
                <a:latin typeface="Times New Roman" charset="0"/>
              </a:rPr>
              <a:t>Các qui luật phạm vi – là những qui luật </a:t>
            </a:r>
            <a:r>
              <a:rPr lang="en-US" sz="3400" smtClean="0">
                <a:latin typeface="Times New Roman" charset="0"/>
                <a:cs typeface="Times New Roman" charset="0"/>
              </a:rPr>
              <a:t>quyết định một đoạn mã lệnh có thể truy xuất đến một đoạn mã lệnh hay dữ liệu khác hay không</a:t>
            </a:r>
            <a:endParaRPr lang="en-US" sz="3400" smtClean="0">
              <a:latin typeface="Times New Roman" charset="0"/>
            </a:endParaRPr>
          </a:p>
          <a:p>
            <a:pPr eaLnBrk="1" hangingPunct="1">
              <a:spcBef>
                <a:spcPct val="0"/>
              </a:spcBef>
            </a:pPr>
            <a:r>
              <a:rPr lang="en-US" sz="3400" smtClean="0">
                <a:latin typeface="Times New Roman" charset="0"/>
              </a:rPr>
              <a:t>Mã lệnh bên trong một hàm là cục bộ với hàm đó</a:t>
            </a:r>
          </a:p>
          <a:p>
            <a:pPr eaLnBrk="1" hangingPunct="1">
              <a:spcBef>
                <a:spcPct val="0"/>
              </a:spcBef>
            </a:pPr>
            <a:r>
              <a:rPr lang="en-US" sz="3400" smtClean="0">
                <a:latin typeface="Times New Roman" charset="0"/>
              </a:rPr>
              <a:t>Hai hàm có phạm vi khác nhau</a:t>
            </a:r>
          </a:p>
          <a:p>
            <a:pPr eaLnBrk="1" hangingPunct="1">
              <a:spcBef>
                <a:spcPct val="0"/>
              </a:spcBef>
            </a:pPr>
            <a:r>
              <a:rPr lang="en-US" sz="3400" smtClean="0">
                <a:latin typeface="Times New Roman" charset="0"/>
              </a:rPr>
              <a:t>Hai hàm có cùng mức phạm vi</a:t>
            </a:r>
          </a:p>
          <a:p>
            <a:pPr eaLnBrk="1" hangingPunct="1">
              <a:spcBef>
                <a:spcPct val="0"/>
              </a:spcBef>
            </a:pPr>
            <a:r>
              <a:rPr lang="en-US" sz="3400" smtClean="0">
                <a:latin typeface="Times New Roman" charset="0"/>
              </a:rPr>
              <a:t>Một hàm không thể được định nghĩa bên trong một hàm khác</a:t>
            </a:r>
          </a:p>
        </p:txBody>
      </p:sp>
      <p:sp>
        <p:nvSpPr>
          <p:cNvPr id="27653" name="Text Box 5"/>
          <p:cNvSpPr txBox="1">
            <a:spLocks noChangeArrowheads="1"/>
          </p:cNvSpPr>
          <p:nvPr/>
        </p:nvSpPr>
        <p:spPr bwMode="auto">
          <a:xfrm>
            <a:off x="914400" y="152400"/>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eaLnBrk="1" hangingPunct="1">
              <a:defRPr/>
            </a:pPr>
            <a:r>
              <a:rPr lang="en-US" sz="4800" b="1" smtClean="0">
                <a:solidFill>
                  <a:schemeClr val="tx2"/>
                </a:solidFill>
                <a:effectLst>
                  <a:outerShdw blurRad="38100" dist="38100" dir="2700000" algn="tl">
                    <a:srgbClr val="C0C0C0"/>
                  </a:outerShdw>
                </a:effectLst>
              </a:rPr>
              <a:t>Các qui luật phạm vi của hàm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5AF09995-326F-4B4C-B484-81A038E006E2}" type="slidenum">
              <a:rPr lang="en-US" sz="1200">
                <a:latin typeface="Times New Roman" charset="0"/>
              </a:rPr>
              <a:pPr/>
              <a:t>15</a:t>
            </a:fld>
            <a:r>
              <a:rPr lang="en-US" sz="1200">
                <a:latin typeface="Times New Roman" charset="0"/>
              </a:rPr>
              <a:t> of 20</a:t>
            </a:r>
          </a:p>
        </p:txBody>
      </p:sp>
      <p:sp>
        <p:nvSpPr>
          <p:cNvPr id="13320" name="Text Box 8"/>
          <p:cNvSpPr txBox="1">
            <a:spLocks noChangeArrowheads="1"/>
          </p:cNvSpPr>
          <p:nvPr/>
        </p:nvSpPr>
        <p:spPr bwMode="auto">
          <a:xfrm>
            <a:off x="1219200" y="0"/>
            <a:ext cx="2438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Gọi hàm</a:t>
            </a:r>
          </a:p>
        </p:txBody>
      </p:sp>
      <p:sp>
        <p:nvSpPr>
          <p:cNvPr id="17412" name="Rectangle 1026"/>
          <p:cNvSpPr>
            <a:spLocks noChangeArrowheads="1"/>
          </p:cNvSpPr>
          <p:nvPr/>
        </p:nvSpPr>
        <p:spPr bwMode="auto">
          <a:xfrm>
            <a:off x="838200" y="1554163"/>
            <a:ext cx="8077200" cy="192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690563" indent="-690563">
              <a:spcBef>
                <a:spcPct val="50000"/>
              </a:spcBef>
              <a:buClr>
                <a:schemeClr val="tx2"/>
              </a:buClr>
              <a:buSzPct val="125000"/>
              <a:buFont typeface="Wingdings" charset="2"/>
              <a:buChar char="§"/>
            </a:pPr>
            <a:r>
              <a:rPr lang="en-US" sz="4800">
                <a:latin typeface="Times New Roman" charset="0"/>
              </a:rPr>
              <a:t>Truyền tham trị </a:t>
            </a:r>
          </a:p>
          <a:p>
            <a:pPr marL="690563" indent="-690563">
              <a:spcBef>
                <a:spcPct val="50000"/>
              </a:spcBef>
              <a:buClr>
                <a:schemeClr val="tx2"/>
              </a:buClr>
              <a:buSzPct val="125000"/>
              <a:buFont typeface="Wingdings" charset="2"/>
              <a:buChar char="§"/>
            </a:pPr>
            <a:r>
              <a:rPr lang="en-US" sz="4800">
                <a:latin typeface="Times New Roman" charset="0"/>
              </a:rPr>
              <a:t>Truyền tham chiếu</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EB79894F-9733-40C3-891C-9ABF9A3B0AEA}" type="slidenum">
              <a:rPr lang="en-US" sz="1200">
                <a:latin typeface="Times New Roman" charset="0"/>
              </a:rPr>
              <a:pPr/>
              <a:t>16</a:t>
            </a:fld>
            <a:r>
              <a:rPr lang="en-US" sz="1200">
                <a:latin typeface="Times New Roman" charset="0"/>
              </a:rPr>
              <a:t> of 20</a:t>
            </a:r>
          </a:p>
        </p:txBody>
      </p:sp>
      <p:sp>
        <p:nvSpPr>
          <p:cNvPr id="14338" name="Text Box 2"/>
          <p:cNvSpPr txBox="1">
            <a:spLocks noChangeArrowheads="1"/>
          </p:cNvSpPr>
          <p:nvPr/>
        </p:nvSpPr>
        <p:spPr bwMode="auto">
          <a:xfrm>
            <a:off x="1143000" y="0"/>
            <a:ext cx="5283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Truyền bằng giá trị</a:t>
            </a:r>
          </a:p>
        </p:txBody>
      </p:sp>
      <p:sp>
        <p:nvSpPr>
          <p:cNvPr id="18436" name="Text Box 3"/>
          <p:cNvSpPr txBox="1">
            <a:spLocks noChangeArrowheads="1"/>
          </p:cNvSpPr>
          <p:nvPr/>
        </p:nvSpPr>
        <p:spPr bwMode="auto">
          <a:xfrm>
            <a:off x="-76200" y="11430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6400" indent="-406400">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spcBef>
                <a:spcPct val="50000"/>
              </a:spcBef>
              <a:buClr>
                <a:schemeClr val="tx2"/>
              </a:buClr>
              <a:buSzPct val="125000"/>
              <a:buFont typeface="Wingdings" charset="2"/>
              <a:buChar char="§"/>
            </a:pPr>
            <a:r>
              <a:rPr lang="en-US" sz="3200">
                <a:latin typeface="Times New Roman" charset="0"/>
              </a:rPr>
              <a:t>Mặc nhiên trong C, tất cả các đối số được truyền    bằng giá trị</a:t>
            </a:r>
          </a:p>
        </p:txBody>
      </p:sp>
      <p:sp>
        <p:nvSpPr>
          <p:cNvPr id="18437" name="Text Box 4"/>
          <p:cNvSpPr txBox="1">
            <a:spLocks noChangeArrowheads="1"/>
          </p:cNvSpPr>
          <p:nvPr/>
        </p:nvSpPr>
        <p:spPr bwMode="auto">
          <a:xfrm>
            <a:off x="-76200" y="22860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spcBef>
                <a:spcPct val="50000"/>
              </a:spcBef>
              <a:buClr>
                <a:schemeClr val="tx2"/>
              </a:buClr>
              <a:buSzPct val="125000"/>
              <a:buFont typeface="Wingdings" charset="2"/>
              <a:buChar char="§"/>
            </a:pPr>
            <a:r>
              <a:rPr lang="en-US" sz="3200">
                <a:latin typeface="Times New Roman" charset="0"/>
              </a:rPr>
              <a:t>Khi các đối số được truyền đến hàm được gọi, các giá trị được truyền thông qua các biến tạm</a:t>
            </a:r>
          </a:p>
        </p:txBody>
      </p:sp>
      <p:sp>
        <p:nvSpPr>
          <p:cNvPr id="18438" name="Text Box 5"/>
          <p:cNvSpPr txBox="1">
            <a:spLocks noChangeArrowheads="1"/>
          </p:cNvSpPr>
          <p:nvPr/>
        </p:nvSpPr>
        <p:spPr bwMode="auto">
          <a:xfrm>
            <a:off x="-76200" y="3459163"/>
            <a:ext cx="937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spcBef>
                <a:spcPct val="50000"/>
              </a:spcBef>
              <a:buClr>
                <a:schemeClr val="tx2"/>
              </a:buClr>
              <a:buSzPct val="125000"/>
              <a:buFont typeface="Wingdings" charset="2"/>
              <a:buChar char="§"/>
            </a:pPr>
            <a:r>
              <a:rPr lang="en-US" sz="3200">
                <a:latin typeface="Times New Roman" charset="0"/>
              </a:rPr>
              <a:t>  Mọi sự thao tác chỉ được thực hiện trên các biến tạm</a:t>
            </a:r>
          </a:p>
        </p:txBody>
      </p:sp>
      <p:sp>
        <p:nvSpPr>
          <p:cNvPr id="18439" name="Text Box 6"/>
          <p:cNvSpPr txBox="1">
            <a:spLocks noChangeArrowheads="1"/>
          </p:cNvSpPr>
          <p:nvPr/>
        </p:nvSpPr>
        <p:spPr bwMode="auto">
          <a:xfrm>
            <a:off x="-76200" y="4267200"/>
            <a:ext cx="91440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spcBef>
                <a:spcPct val="50000"/>
              </a:spcBef>
              <a:buClr>
                <a:schemeClr val="tx2"/>
              </a:buClr>
              <a:buSzPct val="125000"/>
              <a:buFont typeface="Wingdings" charset="2"/>
              <a:buChar char="§"/>
            </a:pPr>
            <a:r>
              <a:rPr lang="en-US" sz="3200">
                <a:latin typeface="Times New Roman" charset="0"/>
              </a:rPr>
              <a:t>Các đối số được gọi là truyền bằng giá trị khi giá trị của biến được truyền đến hàm được gọi và bất kỳ sự thay đổi trên giá trị này không ảnh hưởng đến giá trị gốc của biến được truyền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85B76129-E0C7-4C64-869C-4643A8F01C50}" type="slidenum">
              <a:rPr lang="en-US" sz="1200">
                <a:latin typeface="Times New Roman" charset="0"/>
              </a:rPr>
              <a:pPr/>
              <a:t>17</a:t>
            </a:fld>
            <a:r>
              <a:rPr lang="en-US" sz="1200">
                <a:latin typeface="Times New Roman" charset="0"/>
              </a:rPr>
              <a:t> of 20</a:t>
            </a:r>
          </a:p>
        </p:txBody>
      </p:sp>
      <p:sp>
        <p:nvSpPr>
          <p:cNvPr id="15362" name="Text Box 2"/>
          <p:cNvSpPr txBox="1">
            <a:spLocks noChangeArrowheads="1"/>
          </p:cNvSpPr>
          <p:nvPr/>
        </p:nvSpPr>
        <p:spPr bwMode="auto">
          <a:xfrm>
            <a:off x="1143000" y="0"/>
            <a:ext cx="66055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Truyền bằng tham chiếu</a:t>
            </a:r>
          </a:p>
        </p:txBody>
      </p:sp>
      <p:sp>
        <p:nvSpPr>
          <p:cNvPr id="19460" name="Text Box 3"/>
          <p:cNvSpPr txBox="1">
            <a:spLocks noChangeArrowheads="1"/>
          </p:cNvSpPr>
          <p:nvPr/>
        </p:nvSpPr>
        <p:spPr bwMode="auto">
          <a:xfrm>
            <a:off x="76200" y="1143000"/>
            <a:ext cx="9067800" cy="50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sz="2400">
                <a:solidFill>
                  <a:schemeClr val="tx1"/>
                </a:solidFill>
                <a:latin typeface="Tahoma" pitchFamily="34" charset="0"/>
                <a:cs typeface="Times New Roman" charset="0"/>
              </a:defRPr>
            </a:lvl1pPr>
            <a:lvl2pPr marL="461963">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algn="just" eaLnBrk="1" hangingPunct="1">
              <a:buClr>
                <a:schemeClr val="tx2"/>
              </a:buClr>
              <a:buSzPct val="125000"/>
              <a:buFont typeface="Wingdings" charset="2"/>
              <a:buChar char="§"/>
            </a:pPr>
            <a:r>
              <a:rPr lang="en-US" sz="4000">
                <a:latin typeface="Times New Roman" charset="0"/>
              </a:rPr>
              <a:t>Với truyền tham chiếu, hàm cho phép truy xuất đến địa chỉ thực trong bộ nhớ của đối số và vì vậy có thể thay đổi giá trị của các đối số của hàm gọi</a:t>
            </a:r>
          </a:p>
          <a:p>
            <a:pPr algn="just" eaLnBrk="1" hangingPunct="1">
              <a:buClr>
                <a:schemeClr val="tx2"/>
              </a:buClr>
              <a:buSzPct val="125000"/>
              <a:buFont typeface="Wingdings" charset="2"/>
              <a:buChar char="§"/>
            </a:pPr>
            <a:r>
              <a:rPr lang="en-US" sz="3600">
                <a:latin typeface="Times New Roman" charset="0"/>
              </a:rPr>
              <a:t>Định nghĩa</a:t>
            </a:r>
            <a:r>
              <a:rPr lang="en-US" sz="4000">
                <a:latin typeface="Times New Roman" charset="0"/>
              </a:rPr>
              <a:t> </a:t>
            </a:r>
          </a:p>
          <a:p>
            <a:pPr lvl="1" algn="just" eaLnBrk="1" hangingPunct="1">
              <a:lnSpc>
                <a:spcPct val="120000"/>
              </a:lnSpc>
              <a:buClr>
                <a:schemeClr val="tx2"/>
              </a:buClr>
              <a:buSzPct val="125000"/>
              <a:buFont typeface="Wingdings" charset="2"/>
              <a:buNone/>
            </a:pPr>
            <a:r>
              <a:rPr lang="en-US" sz="4000">
                <a:latin typeface="Times New Roman" charset="0"/>
              </a:rPr>
              <a:t>	</a:t>
            </a:r>
            <a:r>
              <a:rPr lang="en-US" sz="4200" b="1">
                <a:solidFill>
                  <a:schemeClr val="hlink"/>
                </a:solidFill>
                <a:latin typeface="Times New Roman" charset="0"/>
              </a:rPr>
              <a:t>getstr(char *ptr_str, int *ptr_int);</a:t>
            </a:r>
          </a:p>
          <a:p>
            <a:pPr algn="just" eaLnBrk="1" hangingPunct="1">
              <a:buClr>
                <a:schemeClr val="tx2"/>
              </a:buClr>
              <a:buSzPct val="125000"/>
              <a:buFont typeface="Wingdings" charset="2"/>
              <a:buChar char="§"/>
            </a:pPr>
            <a:r>
              <a:rPr lang="en-US" sz="3600">
                <a:latin typeface="Times New Roman" charset="0"/>
              </a:rPr>
              <a:t>Gọi</a:t>
            </a:r>
          </a:p>
          <a:p>
            <a:pPr algn="just" eaLnBrk="1" hangingPunct="1">
              <a:buClr>
                <a:schemeClr val="tx2"/>
              </a:buClr>
              <a:buSzPct val="125000"/>
              <a:buFont typeface="Wingdings" charset="2"/>
              <a:buNone/>
            </a:pPr>
            <a:r>
              <a:rPr lang="en-US" sz="4000">
                <a:latin typeface="Times New Roman" charset="0"/>
              </a:rPr>
              <a:t>		</a:t>
            </a:r>
            <a:r>
              <a:rPr lang="en-US" sz="4200" b="1">
                <a:solidFill>
                  <a:schemeClr val="hlink"/>
                </a:solidFill>
                <a:latin typeface="Times New Roman" charset="0"/>
              </a:rPr>
              <a:t>getstr(pstr, &amp;var);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59090AFB-D6DB-49D0-800F-7143BA3242B1}" type="slidenum">
              <a:rPr lang="en-US" sz="1200">
                <a:latin typeface="Times New Roman" charset="0"/>
              </a:rPr>
              <a:pPr/>
              <a:t>18</a:t>
            </a:fld>
            <a:r>
              <a:rPr lang="en-US" sz="1200">
                <a:latin typeface="Times New Roman" charset="0"/>
              </a:rPr>
              <a:t> of 20</a:t>
            </a:r>
          </a:p>
        </p:txBody>
      </p:sp>
      <p:sp>
        <p:nvSpPr>
          <p:cNvPr id="29698" name="Text Box 2"/>
          <p:cNvSpPr txBox="1">
            <a:spLocks noChangeArrowheads="1"/>
          </p:cNvSpPr>
          <p:nvPr/>
        </p:nvSpPr>
        <p:spPr bwMode="auto">
          <a:xfrm>
            <a:off x="1143000" y="14288"/>
            <a:ext cx="777081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Sự lồng nhau của lời gọi hàm</a:t>
            </a:r>
          </a:p>
        </p:txBody>
      </p:sp>
      <p:sp>
        <p:nvSpPr>
          <p:cNvPr id="20484" name="Rectangle 4"/>
          <p:cNvSpPr>
            <a:spLocks noChangeArrowheads="1"/>
          </p:cNvSpPr>
          <p:nvPr/>
        </p:nvSpPr>
        <p:spPr bwMode="auto">
          <a:xfrm>
            <a:off x="304800" y="1755775"/>
            <a:ext cx="42672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342900" algn="l"/>
                <a:tab pos="685800" algn="l"/>
                <a:tab pos="1028700" algn="l"/>
              </a:tabLst>
            </a:pPr>
            <a:r>
              <a:rPr lang="en-US" sz="3200" b="1">
                <a:latin typeface="Courier New" pitchFamily="49" charset="0"/>
              </a:rPr>
              <a:t>main()</a:t>
            </a:r>
          </a:p>
          <a:p>
            <a:pPr>
              <a:tabLst>
                <a:tab pos="342900" algn="l"/>
                <a:tab pos="685800" algn="l"/>
                <a:tab pos="1028700" algn="l"/>
              </a:tabLst>
            </a:pPr>
            <a:r>
              <a:rPr lang="en-US" sz="3200" b="1">
                <a:latin typeface="Courier New" pitchFamily="49" charset="0"/>
              </a:rPr>
              <a:t>	{</a:t>
            </a:r>
          </a:p>
          <a:p>
            <a:pPr>
              <a:tabLst>
                <a:tab pos="342900" algn="l"/>
                <a:tab pos="685800" algn="l"/>
                <a:tab pos="1028700" algn="l"/>
              </a:tabLst>
            </a:pPr>
            <a:r>
              <a:rPr lang="en-US" sz="3200" b="1">
                <a:latin typeface="Courier New" pitchFamily="49" charset="0"/>
              </a:rPr>
              <a:t>		…</a:t>
            </a:r>
          </a:p>
          <a:p>
            <a:pPr>
              <a:tabLst>
                <a:tab pos="342900" algn="l"/>
                <a:tab pos="685800" algn="l"/>
                <a:tab pos="1028700" algn="l"/>
              </a:tabLst>
            </a:pPr>
            <a:r>
              <a:rPr lang="en-US" sz="3200" b="1">
                <a:latin typeface="Courier New" pitchFamily="49" charset="0"/>
              </a:rPr>
              <a:t>	palindrome();</a:t>
            </a:r>
          </a:p>
          <a:p>
            <a:pPr>
              <a:tabLst>
                <a:tab pos="342900" algn="l"/>
                <a:tab pos="685800" algn="l"/>
                <a:tab pos="1028700" algn="l"/>
              </a:tabLst>
            </a:pPr>
            <a:r>
              <a:rPr lang="en-US" sz="3200" b="1">
                <a:latin typeface="Courier New" pitchFamily="49" charset="0"/>
              </a:rPr>
              <a:t>		…</a:t>
            </a:r>
          </a:p>
          <a:p>
            <a:pPr>
              <a:tabLst>
                <a:tab pos="342900" algn="l"/>
                <a:tab pos="685800" algn="l"/>
                <a:tab pos="1028700" algn="l"/>
              </a:tabLst>
            </a:pPr>
            <a:r>
              <a:rPr lang="en-US" sz="3200" b="1">
                <a:latin typeface="Courier New" pitchFamily="49" charset="0"/>
              </a:rPr>
              <a:t>	}</a:t>
            </a:r>
            <a:endParaRPr lang="en-US" sz="3200">
              <a:latin typeface="Courier New" pitchFamily="49" charset="0"/>
            </a:endParaRPr>
          </a:p>
        </p:txBody>
      </p:sp>
      <p:sp>
        <p:nvSpPr>
          <p:cNvPr id="20485" name="Rectangle 5"/>
          <p:cNvSpPr>
            <a:spLocks noChangeArrowheads="1"/>
          </p:cNvSpPr>
          <p:nvPr/>
        </p:nvSpPr>
        <p:spPr bwMode="auto">
          <a:xfrm>
            <a:off x="4267200" y="1371600"/>
            <a:ext cx="45720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b="1">
                <a:latin typeface="Courier New" pitchFamily="49" charset="0"/>
              </a:rPr>
              <a:t>palindrome()</a:t>
            </a:r>
          </a:p>
          <a:p>
            <a:r>
              <a:rPr lang="en-US" sz="3200" b="1">
                <a:latin typeface="Courier New" pitchFamily="49" charset="0"/>
              </a:rPr>
              <a:t>	{</a:t>
            </a:r>
          </a:p>
          <a:p>
            <a:r>
              <a:rPr lang="en-US" sz="3200" b="1">
                <a:latin typeface="Courier New" pitchFamily="49" charset="0"/>
              </a:rPr>
              <a:t>		…</a:t>
            </a:r>
          </a:p>
          <a:p>
            <a:r>
              <a:rPr lang="en-US" sz="3200" b="1">
                <a:latin typeface="Courier New" pitchFamily="49" charset="0"/>
              </a:rPr>
              <a:t>		getstr();</a:t>
            </a:r>
          </a:p>
          <a:p>
            <a:r>
              <a:rPr lang="en-US" sz="3200" b="1">
                <a:latin typeface="Courier New" pitchFamily="49" charset="0"/>
              </a:rPr>
              <a:t>		reverse();</a:t>
            </a:r>
          </a:p>
          <a:p>
            <a:r>
              <a:rPr lang="en-US" sz="3200" b="1">
                <a:latin typeface="Courier New" pitchFamily="49" charset="0"/>
              </a:rPr>
              <a:t>		cmp();</a:t>
            </a:r>
          </a:p>
          <a:p>
            <a:r>
              <a:rPr lang="en-US" sz="3200" b="1">
                <a:latin typeface="Courier New" pitchFamily="49" charset="0"/>
              </a:rPr>
              <a:t>		…</a:t>
            </a:r>
          </a:p>
          <a:p>
            <a:r>
              <a:rPr lang="en-US" sz="3200" b="1">
                <a:latin typeface="Courier New" pitchFamily="49"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1E413705-9895-47AE-89BA-B18A5B7F2B8F}" type="slidenum">
              <a:rPr lang="en-US" sz="1200">
                <a:latin typeface="Times New Roman" charset="0"/>
              </a:rPr>
              <a:pPr/>
              <a:t>19</a:t>
            </a:fld>
            <a:r>
              <a:rPr lang="en-US" sz="1200">
                <a:latin typeface="Times New Roman" charset="0"/>
              </a:rPr>
              <a:t> of 20</a:t>
            </a:r>
          </a:p>
        </p:txBody>
      </p:sp>
      <p:sp>
        <p:nvSpPr>
          <p:cNvPr id="30722" name="Text Box 2"/>
          <p:cNvSpPr txBox="1">
            <a:spLocks noChangeArrowheads="1"/>
          </p:cNvSpPr>
          <p:nvPr/>
        </p:nvSpPr>
        <p:spPr bwMode="auto">
          <a:xfrm>
            <a:off x="1143000" y="-60325"/>
            <a:ext cx="8153400" cy="13112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eaLnBrk="1" hangingPunct="1">
              <a:defRPr/>
            </a:pPr>
            <a:r>
              <a:rPr lang="en-US" sz="4000" b="1" smtClean="0">
                <a:solidFill>
                  <a:schemeClr val="tx2"/>
                </a:solidFill>
                <a:effectLst>
                  <a:outerShdw blurRad="38100" dist="38100" dir="2700000" algn="tl">
                    <a:srgbClr val="C0C0C0"/>
                  </a:outerShdw>
                </a:effectLst>
              </a:rPr>
              <a:t>Các hàm trong chương trình </a:t>
            </a:r>
          </a:p>
          <a:p>
            <a:pPr eaLnBrk="1" hangingPunct="1">
              <a:defRPr/>
            </a:pPr>
            <a:r>
              <a:rPr lang="en-US" sz="4000" b="1" smtClean="0">
                <a:solidFill>
                  <a:schemeClr val="tx2"/>
                </a:solidFill>
                <a:effectLst>
                  <a:outerShdw blurRad="38100" dist="38100" dir="2700000" algn="tl">
                    <a:srgbClr val="C0C0C0"/>
                  </a:outerShdw>
                </a:effectLst>
              </a:rPr>
              <a:t>có nhiều tập tin</a:t>
            </a:r>
          </a:p>
        </p:txBody>
      </p:sp>
      <p:sp>
        <p:nvSpPr>
          <p:cNvPr id="21508" name="Rectangle 7"/>
          <p:cNvSpPr>
            <a:spLocks noChangeArrowheads="1"/>
          </p:cNvSpPr>
          <p:nvPr/>
        </p:nvSpPr>
        <p:spPr bwMode="auto">
          <a:xfrm>
            <a:off x="0" y="1449388"/>
            <a:ext cx="9144000"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7663" indent="-347663" eaLnBrk="1" hangingPunct="1">
              <a:lnSpc>
                <a:spcPct val="110000"/>
              </a:lnSpc>
              <a:buClr>
                <a:schemeClr val="tx2"/>
              </a:buClr>
              <a:buSzPct val="125000"/>
              <a:buFont typeface="Wingdings" charset="2"/>
              <a:buChar char="§"/>
            </a:pPr>
            <a:r>
              <a:rPr lang="en-US" sz="3200">
                <a:latin typeface="Times New Roman" charset="0"/>
              </a:rPr>
              <a:t>Các hàm cũng có thể được định nghĩa là </a:t>
            </a:r>
            <a:r>
              <a:rPr lang="en-US" sz="3200" b="1">
                <a:latin typeface="Times New Roman" charset="0"/>
              </a:rPr>
              <a:t>static </a:t>
            </a:r>
            <a:r>
              <a:rPr lang="en-US" sz="3200">
                <a:latin typeface="Times New Roman" charset="0"/>
              </a:rPr>
              <a:t>hoặc </a:t>
            </a:r>
            <a:r>
              <a:rPr lang="en-US" sz="3200" b="1">
                <a:latin typeface="Times New Roman" charset="0"/>
              </a:rPr>
              <a:t>external</a:t>
            </a:r>
            <a:endParaRPr lang="en-US" sz="3200">
              <a:latin typeface="Times New Roman" charset="0"/>
            </a:endParaRPr>
          </a:p>
          <a:p>
            <a:pPr marL="347663" indent="-347663" eaLnBrk="1" hangingPunct="1">
              <a:lnSpc>
                <a:spcPct val="110000"/>
              </a:lnSpc>
              <a:buClr>
                <a:schemeClr val="tx2"/>
              </a:buClr>
              <a:buSzPct val="125000"/>
              <a:buFont typeface="Wingdings" charset="2"/>
              <a:buChar char="§"/>
            </a:pPr>
            <a:r>
              <a:rPr lang="en-US" sz="3200">
                <a:latin typeface="Times New Roman" charset="0"/>
              </a:rPr>
              <a:t>Các hàm tĩnh (static) chỉ được nhận biết bên trong tập tin chương trình và phạm vi của nó không vượt ra khỏi tập tin chương trình	</a:t>
            </a:r>
          </a:p>
          <a:p>
            <a:pPr marL="347663" indent="-347663" eaLnBrk="1" hangingPunct="1">
              <a:lnSpc>
                <a:spcPct val="110000"/>
              </a:lnSpc>
            </a:pPr>
            <a:r>
              <a:rPr lang="en-US" sz="3200">
                <a:latin typeface="Times New Roman" charset="0"/>
              </a:rPr>
              <a:t>	</a:t>
            </a:r>
            <a:r>
              <a:rPr lang="en-US" sz="3200" b="1">
                <a:solidFill>
                  <a:schemeClr val="folHlink"/>
                </a:solidFill>
                <a:latin typeface="Times New Roman" charset="0"/>
              </a:rPr>
              <a:t>static fn _type fn_name (argument list);</a:t>
            </a:r>
          </a:p>
          <a:p>
            <a:pPr marL="347663" indent="-347663" eaLnBrk="1" hangingPunct="1">
              <a:lnSpc>
                <a:spcPct val="110000"/>
              </a:lnSpc>
              <a:buClr>
                <a:schemeClr val="tx2"/>
              </a:buClr>
              <a:buSzPct val="125000"/>
              <a:buFont typeface="Wingdings" charset="2"/>
              <a:buChar char="§"/>
            </a:pPr>
            <a:r>
              <a:rPr lang="en-US" sz="3200">
                <a:latin typeface="Times New Roman" charset="0"/>
              </a:rPr>
              <a:t>Hàm ngoại (external) được nhận biết bởi tất cả các tập tin của chương trình</a:t>
            </a:r>
          </a:p>
          <a:p>
            <a:pPr marL="461963" lvl="1" eaLnBrk="1" hangingPunct="1">
              <a:lnSpc>
                <a:spcPct val="110000"/>
              </a:lnSpc>
              <a:buClr>
                <a:schemeClr val="tx2"/>
              </a:buClr>
              <a:buSzPct val="125000"/>
              <a:buFont typeface="Wingdings" charset="2"/>
              <a:buNone/>
            </a:pPr>
            <a:r>
              <a:rPr lang="en-US" sz="3200" b="1">
                <a:solidFill>
                  <a:schemeClr val="folHlink"/>
                </a:solidFill>
                <a:latin typeface="Times New Roman" charset="0"/>
              </a:rPr>
              <a:t>extern fn_type fn_name (argument list);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BDCD046E-F49F-4019-AC4C-3EFFCF10909C}" type="slidenum">
              <a:rPr lang="en-US" sz="1200">
                <a:latin typeface="Times New Roman" charset="0"/>
              </a:rPr>
              <a:pPr/>
              <a:t>2</a:t>
            </a:fld>
            <a:r>
              <a:rPr lang="en-US" sz="1200">
                <a:latin typeface="Times New Roman" charset="0"/>
              </a:rPr>
              <a:t> of 20</a:t>
            </a:r>
          </a:p>
        </p:txBody>
      </p:sp>
      <p:sp>
        <p:nvSpPr>
          <p:cNvPr id="5122" name="Text Box 2"/>
          <p:cNvSpPr txBox="1">
            <a:spLocks noChangeArrowheads="1"/>
          </p:cNvSpPr>
          <p:nvPr/>
        </p:nvSpPr>
        <p:spPr bwMode="auto">
          <a:xfrm>
            <a:off x="1295400" y="14288"/>
            <a:ext cx="560387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Mục tiêu của bài học</a:t>
            </a:r>
          </a:p>
        </p:txBody>
      </p:sp>
      <p:sp>
        <p:nvSpPr>
          <p:cNvPr id="4100" name="Rectangle 7"/>
          <p:cNvSpPr>
            <a:spLocks noChangeArrowheads="1"/>
          </p:cNvSpPr>
          <p:nvPr/>
        </p:nvSpPr>
        <p:spPr bwMode="auto">
          <a:xfrm>
            <a:off x="609600" y="1295400"/>
            <a:ext cx="815340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66725" indent="-466725">
              <a:buClr>
                <a:schemeClr val="tx2"/>
              </a:buClr>
              <a:buFont typeface="Wingdings" charset="2"/>
              <a:buChar char="§"/>
            </a:pPr>
            <a:r>
              <a:rPr lang="en-US" sz="3000">
                <a:latin typeface="Times New Roman" charset="0"/>
              </a:rPr>
              <a:t>Tìm hiểu cách sử dụng hàm</a:t>
            </a:r>
          </a:p>
          <a:p>
            <a:pPr marL="466725" indent="-466725">
              <a:buClr>
                <a:schemeClr val="tx2"/>
              </a:buClr>
              <a:buFont typeface="Wingdings" charset="2"/>
              <a:buChar char="§"/>
            </a:pPr>
            <a:r>
              <a:rPr lang="en-US" sz="3000">
                <a:latin typeface="Times New Roman" charset="0"/>
              </a:rPr>
              <a:t>Tìm hiểu cấu trúc của hàm</a:t>
            </a:r>
          </a:p>
          <a:p>
            <a:pPr marL="466725" indent="-466725">
              <a:buClr>
                <a:schemeClr val="tx2"/>
              </a:buClr>
              <a:buFont typeface="Wingdings" charset="2"/>
              <a:buChar char="§"/>
            </a:pPr>
            <a:r>
              <a:rPr lang="en-US" sz="3000">
                <a:latin typeface="Times New Roman" charset="0"/>
              </a:rPr>
              <a:t>Khai báo hàm và các nguyên mẫu hàm</a:t>
            </a:r>
          </a:p>
          <a:p>
            <a:pPr marL="466725" indent="-466725">
              <a:buClr>
                <a:schemeClr val="tx2"/>
              </a:buClr>
              <a:buFont typeface="Wingdings" charset="2"/>
              <a:buChar char="§"/>
            </a:pPr>
            <a:r>
              <a:rPr lang="en-US" sz="3000">
                <a:latin typeface="Times New Roman" charset="0"/>
              </a:rPr>
              <a:t>Tìm hiểu các kiểu khác nhau của biến</a:t>
            </a:r>
          </a:p>
          <a:p>
            <a:pPr marL="466725" indent="-466725">
              <a:buClr>
                <a:schemeClr val="tx2"/>
              </a:buClr>
              <a:buFont typeface="Wingdings" charset="2"/>
              <a:buChar char="§"/>
            </a:pPr>
            <a:r>
              <a:rPr lang="en-US" sz="3000">
                <a:latin typeface="Times New Roman" charset="0"/>
              </a:rPr>
              <a:t>Hàm được gọi như thế nào</a:t>
            </a:r>
          </a:p>
          <a:p>
            <a:pPr marL="466725" indent="-466725">
              <a:buClr>
                <a:schemeClr val="tx2"/>
              </a:buClr>
              <a:buFont typeface="Wingdings" charset="2"/>
              <a:buChar char="§"/>
            </a:pPr>
            <a:r>
              <a:rPr lang="en-US" sz="3000">
                <a:latin typeface="Times New Roman" charset="0"/>
              </a:rPr>
              <a:t>Truyền bằng giá trị</a:t>
            </a:r>
          </a:p>
          <a:p>
            <a:pPr marL="466725" indent="-466725">
              <a:buClr>
                <a:schemeClr val="tx2"/>
              </a:buClr>
              <a:buFont typeface="Wingdings" charset="2"/>
              <a:buChar char="§"/>
            </a:pPr>
            <a:r>
              <a:rPr lang="en-US" sz="3000">
                <a:latin typeface="Times New Roman" charset="0"/>
              </a:rPr>
              <a:t>Truyền bằng tham chiếu</a:t>
            </a:r>
          </a:p>
          <a:p>
            <a:pPr marL="466725" indent="-466725">
              <a:buClr>
                <a:schemeClr val="tx2"/>
              </a:buClr>
              <a:buFont typeface="Wingdings" charset="2"/>
              <a:buChar char="§"/>
            </a:pPr>
            <a:r>
              <a:rPr lang="en-US" sz="3000">
                <a:latin typeface="Times New Roman" charset="0"/>
              </a:rPr>
              <a:t>Tìm hiểu về các qui tắc về phạm vi của hàm</a:t>
            </a:r>
          </a:p>
          <a:p>
            <a:pPr marL="466725" indent="-466725">
              <a:buClr>
                <a:schemeClr val="tx2"/>
              </a:buClr>
              <a:buFont typeface="Wingdings" charset="2"/>
              <a:buChar char="§"/>
            </a:pPr>
            <a:r>
              <a:rPr lang="en-US" sz="3000">
                <a:latin typeface="Times New Roman" charset="0"/>
              </a:rPr>
              <a:t>Các hàm trong các chương trình có nhiều tập tin</a:t>
            </a:r>
          </a:p>
          <a:p>
            <a:pPr marL="466725" indent="-466725">
              <a:buClr>
                <a:schemeClr val="tx2"/>
              </a:buClr>
              <a:buFont typeface="Wingdings" charset="2"/>
              <a:buChar char="§"/>
            </a:pPr>
            <a:r>
              <a:rPr lang="en-US" sz="3000">
                <a:latin typeface="Times New Roman" charset="0"/>
              </a:rPr>
              <a:t>Các lớp lưu trữ</a:t>
            </a:r>
          </a:p>
          <a:p>
            <a:pPr marL="466725" indent="-466725">
              <a:buClr>
                <a:schemeClr val="tx2"/>
              </a:buClr>
              <a:buFont typeface="Wingdings" charset="2"/>
              <a:buChar char="§"/>
            </a:pPr>
            <a:r>
              <a:rPr lang="en-US" sz="3000">
                <a:latin typeface="Times New Roman" charset="0"/>
              </a:rPr>
              <a:t>Con trỏ hàm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E9660619-01A7-41FC-8413-A195EC57863F}" type="slidenum">
              <a:rPr lang="en-US" sz="1200">
                <a:latin typeface="Times New Roman" charset="0"/>
              </a:rPr>
              <a:pPr/>
              <a:t>20</a:t>
            </a:fld>
            <a:r>
              <a:rPr lang="en-US" sz="1200">
                <a:latin typeface="Times New Roman" charset="0"/>
              </a:rPr>
              <a:t> of 20</a:t>
            </a:r>
          </a:p>
        </p:txBody>
      </p:sp>
      <p:sp>
        <p:nvSpPr>
          <p:cNvPr id="31746" name="Text Box 2"/>
          <p:cNvSpPr txBox="1">
            <a:spLocks noChangeArrowheads="1"/>
          </p:cNvSpPr>
          <p:nvPr/>
        </p:nvSpPr>
        <p:spPr bwMode="auto">
          <a:xfrm>
            <a:off x="1295400" y="90488"/>
            <a:ext cx="350361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Con trỏ hàm</a:t>
            </a:r>
          </a:p>
        </p:txBody>
      </p:sp>
      <p:sp>
        <p:nvSpPr>
          <p:cNvPr id="22532" name="Rectangle 3"/>
          <p:cNvSpPr>
            <a:spLocks noChangeArrowheads="1"/>
          </p:cNvSpPr>
          <p:nvPr/>
        </p:nvSpPr>
        <p:spPr bwMode="auto">
          <a:xfrm>
            <a:off x="0" y="944563"/>
            <a:ext cx="9144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7663" indent="-347663" eaLnBrk="1" hangingPunct="1">
              <a:buClr>
                <a:schemeClr val="tx2"/>
              </a:buClr>
              <a:buSzPct val="125000"/>
              <a:buFont typeface="Wingdings" charset="2"/>
              <a:buChar char="§"/>
            </a:pPr>
            <a:r>
              <a:rPr lang="en-US" sz="3600">
                <a:latin typeface="Times New Roman" charset="0"/>
              </a:rPr>
              <a:t>Lưu địa chỉ bắt đầu của hàm</a:t>
            </a:r>
          </a:p>
          <a:p>
            <a:pPr marL="347663" indent="-347663" eaLnBrk="1" hangingPunct="1">
              <a:buClr>
                <a:schemeClr val="tx2"/>
              </a:buClr>
              <a:buSzPct val="125000"/>
              <a:buFont typeface="Wingdings" charset="2"/>
              <a:buChar char="§"/>
            </a:pPr>
            <a:r>
              <a:rPr lang="en-US" sz="3600">
                <a:latin typeface="Times New Roman" charset="0"/>
              </a:rPr>
              <a:t>Hàm có một vị trí vật lý trong bộ nhớ, vị trí này có thể gán cho một con trỏ</a:t>
            </a:r>
          </a:p>
        </p:txBody>
      </p:sp>
      <p:sp>
        <p:nvSpPr>
          <p:cNvPr id="22533" name="Rectangle 4"/>
          <p:cNvSpPr>
            <a:spLocks noChangeArrowheads="1"/>
          </p:cNvSpPr>
          <p:nvPr/>
        </p:nvSpPr>
        <p:spPr bwMode="auto">
          <a:xfrm>
            <a:off x="4148138" y="3962400"/>
            <a:ext cx="5072062"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t>void check(char *a, char *b, int (*cmp)())</a:t>
            </a:r>
          </a:p>
          <a:p>
            <a:r>
              <a:rPr lang="en-US" sz="1800" b="1"/>
              <a:t>{</a:t>
            </a:r>
          </a:p>
          <a:p>
            <a:r>
              <a:rPr lang="en-US" sz="1800" b="1"/>
              <a:t>printf(“testing for equality \n”);</a:t>
            </a:r>
          </a:p>
          <a:p>
            <a:r>
              <a:rPr lang="en-US" sz="1800" b="1"/>
              <a:t>if (!(*cmp)(a,b)) </a:t>
            </a:r>
          </a:p>
          <a:p>
            <a:r>
              <a:rPr lang="en-US" sz="1800" b="1"/>
              <a:t>	printf(“Equal”);</a:t>
            </a:r>
          </a:p>
          <a:p>
            <a:r>
              <a:rPr lang="en-US" sz="1800" b="1"/>
              <a:t>else </a:t>
            </a:r>
          </a:p>
          <a:p>
            <a:r>
              <a:rPr lang="en-US" sz="1800" b="1"/>
              <a:t>	printf(“Not Equal”);</a:t>
            </a:r>
          </a:p>
          <a:p>
            <a:r>
              <a:rPr lang="en-US" sz="1800" b="1"/>
              <a:t>}</a:t>
            </a:r>
          </a:p>
        </p:txBody>
      </p:sp>
      <p:sp>
        <p:nvSpPr>
          <p:cNvPr id="22534" name="Rectangle 5"/>
          <p:cNvSpPr>
            <a:spLocks noChangeArrowheads="1"/>
          </p:cNvSpPr>
          <p:nvPr/>
        </p:nvSpPr>
        <p:spPr bwMode="auto">
          <a:xfrm>
            <a:off x="0" y="2743200"/>
            <a:ext cx="91440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Courier New" pitchFamily="49" charset="0"/>
              </a:rPr>
              <a:t>#include &lt;stdio.h&gt;</a:t>
            </a:r>
          </a:p>
          <a:p>
            <a:r>
              <a:rPr lang="en-US" b="1">
                <a:latin typeface="Courier New" pitchFamily="49" charset="0"/>
              </a:rPr>
              <a:t>#include &lt;string.h&gt;</a:t>
            </a:r>
          </a:p>
          <a:p>
            <a:r>
              <a:rPr lang="en-US" b="1">
                <a:latin typeface="Courier New" pitchFamily="49" charset="0"/>
              </a:rPr>
              <a:t>void check(char *a, char *b, int (*cmp)());</a:t>
            </a:r>
          </a:p>
          <a:p>
            <a:r>
              <a:rPr lang="en-US" b="1">
                <a:latin typeface="Courier New" pitchFamily="49" charset="0"/>
              </a:rPr>
              <a:t>main() {</a:t>
            </a:r>
          </a:p>
          <a:p>
            <a:r>
              <a:rPr lang="en-US" b="1">
                <a:latin typeface="Courier New" pitchFamily="49" charset="0"/>
              </a:rPr>
              <a:t>	char sl[80];</a:t>
            </a:r>
          </a:p>
          <a:p>
            <a:r>
              <a:rPr lang="en-US" b="1">
                <a:latin typeface="Courier New" pitchFamily="49" charset="0"/>
              </a:rPr>
              <a:t>	int (*p)();</a:t>
            </a:r>
          </a:p>
          <a:p>
            <a:r>
              <a:rPr lang="en-US" b="1">
                <a:latin typeface="Courier New" pitchFamily="49" charset="0"/>
              </a:rPr>
              <a:t>	p = strcmp;</a:t>
            </a:r>
          </a:p>
          <a:p>
            <a:r>
              <a:rPr lang="en-US" b="1">
                <a:latin typeface="Courier New" pitchFamily="49" charset="0"/>
              </a:rPr>
              <a:t>	gets(s1);</a:t>
            </a:r>
          </a:p>
          <a:p>
            <a:r>
              <a:rPr lang="en-US" b="1">
                <a:latin typeface="Courier New" pitchFamily="49" charset="0"/>
              </a:rPr>
              <a:t>	gets(s2);</a:t>
            </a:r>
          </a:p>
          <a:p>
            <a:r>
              <a:rPr lang="en-US" b="1">
                <a:latin typeface="Courier New" pitchFamily="49" charset="0"/>
              </a:rPr>
              <a:t>	check(s1, s2, p);</a:t>
            </a:r>
          </a:p>
          <a:p>
            <a:r>
              <a:rPr lang="en-US" b="1">
                <a:latin typeface="Courier New"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7D033C3D-7469-4280-B716-96CDC8D4BAF1}" type="slidenum">
              <a:rPr lang="en-US" sz="1200">
                <a:latin typeface="Times New Roman" charset="0"/>
              </a:rPr>
              <a:pPr/>
              <a:t>3</a:t>
            </a:fld>
            <a:r>
              <a:rPr lang="en-US" sz="1200">
                <a:latin typeface="Times New Roman" charset="0"/>
              </a:rPr>
              <a:t> of 20</a:t>
            </a:r>
          </a:p>
        </p:txBody>
      </p:sp>
      <p:sp>
        <p:nvSpPr>
          <p:cNvPr id="6146" name="Text Box 2"/>
          <p:cNvSpPr txBox="1">
            <a:spLocks noChangeArrowheads="1"/>
          </p:cNvSpPr>
          <p:nvPr/>
        </p:nvSpPr>
        <p:spPr bwMode="auto">
          <a:xfrm>
            <a:off x="1371600" y="90488"/>
            <a:ext cx="3429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Hàm </a:t>
            </a:r>
          </a:p>
        </p:txBody>
      </p:sp>
      <p:sp>
        <p:nvSpPr>
          <p:cNvPr id="5124" name="Rectangle 15"/>
          <p:cNvSpPr>
            <a:spLocks noChangeArrowheads="1"/>
          </p:cNvSpPr>
          <p:nvPr/>
        </p:nvSpPr>
        <p:spPr bwMode="auto">
          <a:xfrm>
            <a:off x="228600" y="1219200"/>
            <a:ext cx="876300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36550" indent="-336550" eaLnBrk="1" hangingPunct="1">
              <a:buClr>
                <a:schemeClr val="tx2"/>
              </a:buClr>
              <a:buSzPct val="125000"/>
              <a:buFont typeface="Wingdings" charset="2"/>
              <a:buChar char="§"/>
            </a:pPr>
            <a:r>
              <a:rPr lang="en-US" sz="3000">
                <a:latin typeface="Times New Roman" charset="0"/>
              </a:rPr>
              <a:t>Hàm là một đoạn chương trình thực hiện một tác vụ được định nghĩa cụ thể </a:t>
            </a:r>
          </a:p>
          <a:p>
            <a:pPr marL="336550" indent="-336550" eaLnBrk="1" hangingPunct="1">
              <a:buClr>
                <a:schemeClr val="tx2"/>
              </a:buClr>
              <a:buSzPct val="125000"/>
              <a:buFont typeface="Wingdings" charset="2"/>
              <a:buChar char="§"/>
            </a:pPr>
            <a:r>
              <a:rPr lang="en-US" sz="3000">
                <a:latin typeface="Times New Roman" charset="0"/>
              </a:rPr>
              <a:t>Các hàm được sử dụng để rút gọn cho một chuỗi các chỉ thị được thực hiện nhiều lần</a:t>
            </a:r>
          </a:p>
          <a:p>
            <a:pPr marL="336550" indent="-336550" eaLnBrk="1" hangingPunct="1">
              <a:buClr>
                <a:schemeClr val="tx2"/>
              </a:buClr>
              <a:buSzPct val="125000"/>
              <a:buFont typeface="Wingdings" charset="2"/>
              <a:buChar char="§"/>
            </a:pPr>
            <a:r>
              <a:rPr lang="en-US" sz="3000">
                <a:latin typeface="Times New Roman" charset="0"/>
              </a:rPr>
              <a:t>Hàm dễ viết và dễ hiểu</a:t>
            </a:r>
          </a:p>
          <a:p>
            <a:pPr marL="336550" indent="-336550" eaLnBrk="1" hangingPunct="1">
              <a:buClr>
                <a:schemeClr val="tx2"/>
              </a:buClr>
              <a:buSzPct val="125000"/>
              <a:buFont typeface="Wingdings" charset="2"/>
              <a:buChar char="§"/>
            </a:pPr>
            <a:r>
              <a:rPr lang="en-US" sz="3000">
                <a:latin typeface="Times New Roman" charset="0"/>
              </a:rPr>
              <a:t>Việc gở lỗi chương trình trở nên dễ dàng hơn khi cấu trúc của chương trình rõ ràng với hình thức lập trình theo module </a:t>
            </a:r>
          </a:p>
          <a:p>
            <a:pPr marL="336550" indent="-336550" eaLnBrk="1" hangingPunct="1">
              <a:buClr>
                <a:schemeClr val="tx2"/>
              </a:buClr>
              <a:buSzPct val="125000"/>
              <a:buFont typeface="Wingdings" charset="2"/>
              <a:buChar char="§"/>
            </a:pPr>
            <a:r>
              <a:rPr lang="en-US" sz="3000">
                <a:latin typeface="Times New Roman" charset="0"/>
              </a:rPr>
              <a:t>Chương trình cấu tạo từ các hàm cũng dễ dàng bảo trì, bởi vì sự sửa đổi khi có yêu cầu được giới hạn trong từng hàm của chương trình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902D01C6-D434-49B0-A215-DA86DE50E65B}" type="slidenum">
              <a:rPr lang="en-US" sz="1200">
                <a:latin typeface="Times New Roman" charset="0"/>
              </a:rPr>
              <a:pPr/>
              <a:t>4</a:t>
            </a:fld>
            <a:r>
              <a:rPr lang="en-US" sz="1200">
                <a:latin typeface="Times New Roman" charset="0"/>
              </a:rPr>
              <a:t> of 20</a:t>
            </a:r>
          </a:p>
        </p:txBody>
      </p:sp>
      <p:sp>
        <p:nvSpPr>
          <p:cNvPr id="7170" name="Text Box 2"/>
          <p:cNvSpPr txBox="1">
            <a:spLocks noChangeArrowheads="1"/>
          </p:cNvSpPr>
          <p:nvPr/>
        </p:nvSpPr>
        <p:spPr bwMode="auto">
          <a:xfrm>
            <a:off x="1143000" y="90488"/>
            <a:ext cx="380841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eaLnBrk="1" hangingPunct="1">
              <a:defRPr/>
            </a:pPr>
            <a:r>
              <a:rPr lang="en-US" sz="4800" b="1" smtClean="0">
                <a:solidFill>
                  <a:schemeClr val="tx2"/>
                </a:solidFill>
                <a:effectLst>
                  <a:outerShdw blurRad="38100" dist="38100" dir="2700000" algn="tl">
                    <a:srgbClr val="C0C0C0"/>
                  </a:outerShdw>
                </a:effectLst>
              </a:rPr>
              <a:t>Cấu trúc hàm</a:t>
            </a:r>
          </a:p>
        </p:txBody>
      </p:sp>
      <p:sp>
        <p:nvSpPr>
          <p:cNvPr id="6148" name="Text Box 4"/>
          <p:cNvSpPr txBox="1">
            <a:spLocks noChangeArrowheads="1"/>
          </p:cNvSpPr>
          <p:nvPr/>
        </p:nvSpPr>
        <p:spPr bwMode="auto">
          <a:xfrm>
            <a:off x="0" y="914400"/>
            <a:ext cx="91440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algn="just" eaLnBrk="1" hangingPunct="1">
              <a:spcBef>
                <a:spcPct val="50000"/>
              </a:spcBef>
              <a:buClr>
                <a:schemeClr val="tx2"/>
              </a:buClr>
              <a:buSzPct val="125000"/>
              <a:buFont typeface="Wingdings" charset="2"/>
              <a:buChar char="§"/>
            </a:pPr>
            <a:r>
              <a:rPr lang="en-US" sz="3400">
                <a:latin typeface="Times New Roman" charset="0"/>
              </a:rPr>
              <a:t>Cú pháp tổng quát của một hàm trong C như sau:</a:t>
            </a:r>
          </a:p>
        </p:txBody>
      </p:sp>
      <p:sp>
        <p:nvSpPr>
          <p:cNvPr id="6149" name="Text Box 9"/>
          <p:cNvSpPr txBox="1">
            <a:spLocks noChangeArrowheads="1"/>
          </p:cNvSpPr>
          <p:nvPr/>
        </p:nvSpPr>
        <p:spPr bwMode="auto">
          <a:xfrm>
            <a:off x="381000" y="3429000"/>
            <a:ext cx="868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algn="just" eaLnBrk="1" hangingPunct="1">
              <a:spcBef>
                <a:spcPct val="50000"/>
              </a:spcBef>
              <a:buClr>
                <a:schemeClr val="tx2"/>
              </a:buClr>
              <a:buSzPct val="125000"/>
              <a:buFont typeface="Wingdings" charset="2"/>
              <a:buChar char="§"/>
            </a:pPr>
            <a:r>
              <a:rPr lang="en-US" sz="3000" i="1">
                <a:latin typeface="Times New Roman" charset="0"/>
              </a:rPr>
              <a:t>type_specifier </a:t>
            </a:r>
            <a:r>
              <a:rPr lang="en-US" sz="3000">
                <a:latin typeface="Times New Roman" charset="0"/>
              </a:rPr>
              <a:t>xác định kiểu dữ liệu của giá trị mà hàm sẽ trả về.</a:t>
            </a:r>
          </a:p>
        </p:txBody>
      </p:sp>
      <p:sp>
        <p:nvSpPr>
          <p:cNvPr id="6150" name="Text Box 11"/>
          <p:cNvSpPr txBox="1">
            <a:spLocks noChangeArrowheads="1"/>
          </p:cNvSpPr>
          <p:nvPr/>
        </p:nvSpPr>
        <p:spPr bwMode="auto">
          <a:xfrm>
            <a:off x="381000" y="4495800"/>
            <a:ext cx="868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algn="just" eaLnBrk="1" hangingPunct="1">
              <a:spcBef>
                <a:spcPct val="50000"/>
              </a:spcBef>
              <a:buClr>
                <a:schemeClr val="tx2"/>
              </a:buClr>
              <a:buSzPct val="125000"/>
              <a:buFont typeface="Wingdings" charset="2"/>
              <a:buChar char="§"/>
            </a:pPr>
            <a:r>
              <a:rPr lang="en-US" sz="3000">
                <a:latin typeface="Times New Roman" charset="0"/>
              </a:rPr>
              <a:t>Một tên hàm hợp lệ được gán cho định danh của hàm</a:t>
            </a:r>
          </a:p>
        </p:txBody>
      </p:sp>
      <p:grpSp>
        <p:nvGrpSpPr>
          <p:cNvPr id="6151" name="Group 1026"/>
          <p:cNvGrpSpPr>
            <a:grpSpLocks/>
          </p:cNvGrpSpPr>
          <p:nvPr/>
        </p:nvGrpSpPr>
        <p:grpSpPr bwMode="auto">
          <a:xfrm>
            <a:off x="304800" y="1600200"/>
            <a:ext cx="8534400" cy="1752600"/>
            <a:chOff x="1440" y="1670"/>
            <a:chExt cx="3312" cy="986"/>
          </a:xfrm>
        </p:grpSpPr>
        <p:graphicFrame>
          <p:nvGraphicFramePr>
            <p:cNvPr id="6153" name="Object 5"/>
            <p:cNvGraphicFramePr>
              <a:graphicFrameLocks noChangeAspect="1"/>
            </p:cNvGraphicFramePr>
            <p:nvPr/>
          </p:nvGraphicFramePr>
          <p:xfrm>
            <a:off x="1440" y="1670"/>
            <a:ext cx="3312" cy="986"/>
          </p:xfrm>
          <a:graphic>
            <a:graphicData uri="http://schemas.openxmlformats.org/presentationml/2006/ole">
              <mc:AlternateContent xmlns:mc="http://schemas.openxmlformats.org/markup-compatibility/2006">
                <mc:Choice xmlns:v="urn:schemas-microsoft-com:vml" Requires="v">
                  <p:oleObj spid="_x0000_s6158" name="Bitmap Image" r:id="rId3" imgW="2561905" imgH="762106" progId="Paint.Picture">
                    <p:embed/>
                  </p:oleObj>
                </mc:Choice>
                <mc:Fallback>
                  <p:oleObj name="Bitmap Image" r:id="rId3" imgW="2561905" imgH="76210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670"/>
                          <a:ext cx="3312" cy="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Oval 6"/>
            <p:cNvSpPr>
              <a:spLocks noChangeArrowheads="1"/>
            </p:cNvSpPr>
            <p:nvPr/>
          </p:nvSpPr>
          <p:spPr bwMode="auto">
            <a:xfrm>
              <a:off x="1440" y="1670"/>
              <a:ext cx="1200" cy="288"/>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Oval 7"/>
            <p:cNvSpPr>
              <a:spLocks noChangeArrowheads="1"/>
            </p:cNvSpPr>
            <p:nvPr/>
          </p:nvSpPr>
          <p:spPr bwMode="auto">
            <a:xfrm>
              <a:off x="2544" y="1670"/>
              <a:ext cx="1200" cy="288"/>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Oval 8"/>
            <p:cNvSpPr>
              <a:spLocks noChangeArrowheads="1"/>
            </p:cNvSpPr>
            <p:nvPr/>
          </p:nvSpPr>
          <p:spPr bwMode="auto">
            <a:xfrm>
              <a:off x="3648" y="1670"/>
              <a:ext cx="1056" cy="288"/>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52" name="Text Box 13"/>
          <p:cNvSpPr txBox="1">
            <a:spLocks noChangeArrowheads="1"/>
          </p:cNvSpPr>
          <p:nvPr/>
        </p:nvSpPr>
        <p:spPr bwMode="auto">
          <a:xfrm>
            <a:off x="381000" y="5181600"/>
            <a:ext cx="868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algn="just" eaLnBrk="1" hangingPunct="1">
              <a:spcBef>
                <a:spcPct val="50000"/>
              </a:spcBef>
              <a:buClr>
                <a:schemeClr val="tx2"/>
              </a:buClr>
              <a:buSzPct val="125000"/>
              <a:buFont typeface="Wingdings" charset="2"/>
              <a:buChar char="§"/>
            </a:pPr>
            <a:r>
              <a:rPr lang="en-US" sz="3000">
                <a:latin typeface="Times New Roman" charset="0"/>
              </a:rPr>
              <a:t>Các đối số xuất hiện trong cặp dấu ngoặc () được gọi là các tham số hình thức.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63520F7B-3A30-445C-99A4-173DD931C020}" type="slidenum">
              <a:rPr lang="en-US" sz="1200">
                <a:latin typeface="Times New Roman" charset="0"/>
              </a:rPr>
              <a:pPr/>
              <a:t>5</a:t>
            </a:fld>
            <a:r>
              <a:rPr lang="en-US" sz="1200">
                <a:latin typeface="Times New Roman" charset="0"/>
              </a:rPr>
              <a:t> of 20</a:t>
            </a:r>
          </a:p>
        </p:txBody>
      </p:sp>
      <p:sp>
        <p:nvSpPr>
          <p:cNvPr id="8194" name="Text Box 2"/>
          <p:cNvSpPr txBox="1">
            <a:spLocks noChangeArrowheads="1"/>
          </p:cNvSpPr>
          <p:nvPr/>
        </p:nvSpPr>
        <p:spPr bwMode="auto">
          <a:xfrm>
            <a:off x="1143000" y="90488"/>
            <a:ext cx="523081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Các đối số của hàm</a:t>
            </a:r>
          </a:p>
        </p:txBody>
      </p:sp>
      <p:sp>
        <p:nvSpPr>
          <p:cNvPr id="7172" name="Text Box 6"/>
          <p:cNvSpPr txBox="1">
            <a:spLocks noChangeArrowheads="1"/>
          </p:cNvSpPr>
          <p:nvPr/>
        </p:nvSpPr>
        <p:spPr bwMode="auto">
          <a:xfrm>
            <a:off x="381000" y="5029200"/>
            <a:ext cx="8458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buClr>
                <a:schemeClr val="tx2"/>
              </a:buClr>
              <a:buSzPct val="125000"/>
              <a:buFont typeface="Wingdings" charset="2"/>
              <a:buChar char="§"/>
            </a:pPr>
            <a:r>
              <a:rPr lang="en-US" sz="2800">
                <a:latin typeface="Times New Roman" charset="0"/>
              </a:rPr>
              <a:t>Chương trình tính bình phương của các số từ 1 đến 10</a:t>
            </a:r>
          </a:p>
          <a:p>
            <a:pPr eaLnBrk="1" hangingPunct="1">
              <a:buClr>
                <a:schemeClr val="tx2"/>
              </a:buClr>
              <a:buSzPct val="125000"/>
              <a:buFont typeface="Wingdings" charset="2"/>
              <a:buChar char="§"/>
            </a:pPr>
            <a:r>
              <a:rPr lang="en-US" sz="2800">
                <a:latin typeface="Times New Roman" charset="0"/>
              </a:rPr>
              <a:t>Dữ liệu được truyền từ hàm main() đến hàm squarer()</a:t>
            </a:r>
          </a:p>
          <a:p>
            <a:pPr eaLnBrk="1" hangingPunct="1">
              <a:buClr>
                <a:schemeClr val="tx2"/>
              </a:buClr>
              <a:buSzPct val="125000"/>
              <a:buFont typeface="Wingdings" charset="2"/>
              <a:buChar char="§"/>
            </a:pPr>
            <a:r>
              <a:rPr lang="en-US" sz="2800">
                <a:latin typeface="Times New Roman" charset="0"/>
              </a:rPr>
              <a:t>Hàm thao tác trên dữ liệu sử dụng các đối số</a:t>
            </a:r>
          </a:p>
        </p:txBody>
      </p:sp>
      <p:grpSp>
        <p:nvGrpSpPr>
          <p:cNvPr id="7173" name="Group 27"/>
          <p:cNvGrpSpPr>
            <a:grpSpLocks/>
          </p:cNvGrpSpPr>
          <p:nvPr/>
        </p:nvGrpSpPr>
        <p:grpSpPr bwMode="auto">
          <a:xfrm>
            <a:off x="76200" y="1066800"/>
            <a:ext cx="9067800" cy="4038600"/>
            <a:chOff x="1392" y="1200"/>
            <a:chExt cx="3984" cy="2163"/>
          </a:xfrm>
        </p:grpSpPr>
        <p:grpSp>
          <p:nvGrpSpPr>
            <p:cNvPr id="7174" name="Group 25"/>
            <p:cNvGrpSpPr>
              <a:grpSpLocks/>
            </p:cNvGrpSpPr>
            <p:nvPr/>
          </p:nvGrpSpPr>
          <p:grpSpPr bwMode="auto">
            <a:xfrm>
              <a:off x="1392" y="1200"/>
              <a:ext cx="3984" cy="2163"/>
              <a:chOff x="1392" y="1200"/>
              <a:chExt cx="3984" cy="2163"/>
            </a:xfrm>
          </p:grpSpPr>
          <p:graphicFrame>
            <p:nvGraphicFramePr>
              <p:cNvPr id="7182" name="Object 3"/>
              <p:cNvGraphicFramePr>
                <a:graphicFrameLocks noChangeAspect="1"/>
              </p:cNvGraphicFramePr>
              <p:nvPr/>
            </p:nvGraphicFramePr>
            <p:xfrm>
              <a:off x="1392" y="1248"/>
              <a:ext cx="3984" cy="2115"/>
            </p:xfrm>
            <a:graphic>
              <a:graphicData uri="http://schemas.openxmlformats.org/presentationml/2006/ole">
                <mc:AlternateContent xmlns:mc="http://schemas.openxmlformats.org/markup-compatibility/2006">
                  <mc:Choice xmlns:v="urn:schemas-microsoft-com:vml" Requires="v">
                    <p:oleObj spid="_x0000_s7185" name="Bitmap Image" r:id="rId3" imgW="4466667" imgH="2371429" progId="Paint.Picture">
                      <p:embed/>
                    </p:oleObj>
                  </mc:Choice>
                  <mc:Fallback>
                    <p:oleObj name="Bitmap Image" r:id="rId3" imgW="4466667" imgH="237142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248"/>
                            <a:ext cx="3984" cy="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3" name="Rectangle 5"/>
              <p:cNvSpPr>
                <a:spLocks noChangeArrowheads="1"/>
              </p:cNvSpPr>
              <p:nvPr/>
            </p:nvSpPr>
            <p:spPr bwMode="auto">
              <a:xfrm>
                <a:off x="1392" y="1200"/>
                <a:ext cx="3984" cy="2112"/>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75" name="AutoShape 9"/>
            <p:cNvSpPr>
              <a:spLocks noChangeArrowheads="1"/>
            </p:cNvSpPr>
            <p:nvPr/>
          </p:nvSpPr>
          <p:spPr bwMode="auto">
            <a:xfrm>
              <a:off x="1536" y="1584"/>
              <a:ext cx="144" cy="712"/>
            </a:xfrm>
            <a:prstGeom prst="downArrow">
              <a:avLst>
                <a:gd name="adj1" fmla="val 50000"/>
                <a:gd name="adj2" fmla="val 123611"/>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Oval 12"/>
            <p:cNvSpPr>
              <a:spLocks noChangeArrowheads="1"/>
            </p:cNvSpPr>
            <p:nvPr/>
          </p:nvSpPr>
          <p:spPr bwMode="auto">
            <a:xfrm>
              <a:off x="1986" y="2352"/>
              <a:ext cx="576" cy="192"/>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Oval 15"/>
            <p:cNvSpPr>
              <a:spLocks noChangeArrowheads="1"/>
            </p:cNvSpPr>
            <p:nvPr/>
          </p:nvSpPr>
          <p:spPr bwMode="auto">
            <a:xfrm>
              <a:off x="4918" y="1920"/>
              <a:ext cx="288" cy="192"/>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Line 17"/>
            <p:cNvSpPr>
              <a:spLocks noChangeShapeType="1"/>
            </p:cNvSpPr>
            <p:nvPr/>
          </p:nvSpPr>
          <p:spPr bwMode="auto">
            <a:xfrm>
              <a:off x="2554" y="2438"/>
              <a:ext cx="528"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9" name="Line 18"/>
            <p:cNvSpPr>
              <a:spLocks noChangeShapeType="1"/>
            </p:cNvSpPr>
            <p:nvPr/>
          </p:nvSpPr>
          <p:spPr bwMode="auto">
            <a:xfrm>
              <a:off x="5040" y="2112"/>
              <a:ext cx="0" cy="48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80" name="Text Box 19"/>
            <p:cNvSpPr txBox="1">
              <a:spLocks noChangeArrowheads="1"/>
            </p:cNvSpPr>
            <p:nvPr/>
          </p:nvSpPr>
          <p:spPr bwMode="auto">
            <a:xfrm>
              <a:off x="3062" y="2313"/>
              <a:ext cx="90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buClr>
                  <a:schemeClr val="tx2"/>
                </a:buClr>
                <a:buSzPct val="125000"/>
                <a:buFont typeface="Wingdings" charset="2"/>
                <a:buNone/>
              </a:pPr>
              <a:r>
                <a:rPr lang="en-US" sz="2000">
                  <a:latin typeface="Times New Roman" charset="0"/>
                </a:rPr>
                <a:t>Actual Arguments</a:t>
              </a:r>
            </a:p>
          </p:txBody>
        </p:sp>
        <p:sp>
          <p:nvSpPr>
            <p:cNvPr id="7181" name="Text Box 20"/>
            <p:cNvSpPr txBox="1">
              <a:spLocks noChangeArrowheads="1"/>
            </p:cNvSpPr>
            <p:nvPr/>
          </p:nvSpPr>
          <p:spPr bwMode="auto">
            <a:xfrm>
              <a:off x="3936" y="2539"/>
              <a:ext cx="92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buClr>
                  <a:schemeClr val="tx2"/>
                </a:buClr>
                <a:buSzPct val="125000"/>
                <a:buFont typeface="Wingdings" charset="2"/>
                <a:buNone/>
              </a:pPr>
              <a:r>
                <a:rPr lang="en-US" sz="2000">
                  <a:latin typeface="Times New Roman" charset="0"/>
                </a:rPr>
                <a:t>Formal Arguments</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178AC328-E0E2-4307-B4C6-33A0C599EBD5}" type="slidenum">
              <a:rPr lang="en-US" sz="1200">
                <a:latin typeface="Times New Roman" charset="0"/>
              </a:rPr>
              <a:pPr/>
              <a:t>6</a:t>
            </a:fld>
            <a:r>
              <a:rPr lang="en-US" sz="1200">
                <a:latin typeface="Times New Roman" charset="0"/>
              </a:rPr>
              <a:t> of 20</a:t>
            </a:r>
          </a:p>
        </p:txBody>
      </p:sp>
      <p:sp>
        <p:nvSpPr>
          <p:cNvPr id="9218" name="Text Box 2"/>
          <p:cNvSpPr txBox="1">
            <a:spLocks noChangeArrowheads="1"/>
          </p:cNvSpPr>
          <p:nvPr/>
        </p:nvSpPr>
        <p:spPr bwMode="auto">
          <a:xfrm>
            <a:off x="1143000" y="182563"/>
            <a:ext cx="7162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eaLnBrk="1" hangingPunct="1">
              <a:defRPr/>
            </a:pPr>
            <a:r>
              <a:rPr lang="en-US" sz="4800" b="1" smtClean="0">
                <a:solidFill>
                  <a:schemeClr val="tx2"/>
                </a:solidFill>
                <a:effectLst>
                  <a:outerShdw blurRad="38100" dist="38100" dir="2700000" algn="tl">
                    <a:srgbClr val="C0C0C0"/>
                  </a:outerShdw>
                </a:effectLst>
              </a:rPr>
              <a:t>Sự trở về từ một hàm</a:t>
            </a:r>
          </a:p>
        </p:txBody>
      </p:sp>
      <p:grpSp>
        <p:nvGrpSpPr>
          <p:cNvPr id="8196" name="Group 5"/>
          <p:cNvGrpSpPr>
            <a:grpSpLocks/>
          </p:cNvGrpSpPr>
          <p:nvPr/>
        </p:nvGrpSpPr>
        <p:grpSpPr bwMode="auto">
          <a:xfrm>
            <a:off x="2286000" y="1219200"/>
            <a:ext cx="3886200" cy="2971800"/>
            <a:chOff x="1920" y="1056"/>
            <a:chExt cx="1920" cy="1564"/>
          </a:xfrm>
        </p:grpSpPr>
        <p:graphicFrame>
          <p:nvGraphicFramePr>
            <p:cNvPr id="8198" name="Object 3"/>
            <p:cNvGraphicFramePr>
              <a:graphicFrameLocks noChangeAspect="1"/>
            </p:cNvGraphicFramePr>
            <p:nvPr/>
          </p:nvGraphicFramePr>
          <p:xfrm>
            <a:off x="1920" y="1056"/>
            <a:ext cx="1920" cy="1564"/>
          </p:xfrm>
          <a:graphic>
            <a:graphicData uri="http://schemas.openxmlformats.org/presentationml/2006/ole">
              <mc:AlternateContent xmlns:mc="http://schemas.openxmlformats.org/markup-compatibility/2006">
                <mc:Choice xmlns:v="urn:schemas-microsoft-com:vml" Requires="v">
                  <p:oleObj spid="_x0000_s8201" name="Bitmap Image" r:id="rId3" imgW="1390844" imgH="1133633" progId="Paint.Picture">
                    <p:embed/>
                  </p:oleObj>
                </mc:Choice>
                <mc:Fallback>
                  <p:oleObj name="Bitmap Image" r:id="rId3" imgW="1390844" imgH="113363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1056"/>
                          <a:ext cx="1920" cy="1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Oval 4"/>
            <p:cNvSpPr>
              <a:spLocks noChangeArrowheads="1"/>
            </p:cNvSpPr>
            <p:nvPr/>
          </p:nvSpPr>
          <p:spPr bwMode="auto">
            <a:xfrm>
              <a:off x="2304" y="2092"/>
              <a:ext cx="1488" cy="336"/>
            </a:xfrm>
            <a:prstGeom prst="ellipse">
              <a:avLst/>
            </a:prstGeom>
            <a:noFill/>
            <a:ln w="317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Text Box 6"/>
          <p:cNvSpPr txBox="1">
            <a:spLocks noChangeArrowheads="1"/>
          </p:cNvSpPr>
          <p:nvPr/>
        </p:nvSpPr>
        <p:spPr bwMode="auto">
          <a:xfrm>
            <a:off x="609600" y="4359275"/>
            <a:ext cx="83820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6550" indent="-336550">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algn="just" eaLnBrk="1" hangingPunct="1">
              <a:buClr>
                <a:schemeClr val="tx2"/>
              </a:buClr>
              <a:buSzPct val="125000"/>
              <a:buFont typeface="Wingdings" charset="2"/>
              <a:buChar char="§"/>
            </a:pPr>
            <a:r>
              <a:rPr lang="en-US" sz="3200">
                <a:latin typeface="Times New Roman" charset="0"/>
              </a:rPr>
              <a:t>Lệnh return ngay lập tức chuyển điều khiển từ hàm trở về chương trình gọi.</a:t>
            </a:r>
          </a:p>
          <a:p>
            <a:pPr algn="just" eaLnBrk="1" hangingPunct="1">
              <a:buClr>
                <a:schemeClr val="tx2"/>
              </a:buClr>
              <a:buSzPct val="125000"/>
              <a:buFont typeface="Wingdings" charset="2"/>
              <a:buChar char="§"/>
            </a:pPr>
            <a:r>
              <a:rPr lang="en-US" sz="3200">
                <a:latin typeface="Times New Roman" charset="0"/>
              </a:rPr>
              <a:t>Giá trị đặt trong cặp dấu ngoặc () theo sau lệnh return được trả về cho chương trình gọi.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6203377A-C5C4-4D5F-AA91-5DFB885CA7D9}" type="slidenum">
              <a:rPr lang="en-US" sz="1200">
                <a:latin typeface="Times New Roman" charset="0"/>
              </a:rPr>
              <a:pPr/>
              <a:t>7</a:t>
            </a:fld>
            <a:r>
              <a:rPr lang="en-US" sz="1200">
                <a:latin typeface="Times New Roman" charset="0"/>
              </a:rPr>
              <a:t> of 20</a:t>
            </a:r>
          </a:p>
        </p:txBody>
      </p:sp>
      <p:sp>
        <p:nvSpPr>
          <p:cNvPr id="10242" name="Text Box 2"/>
          <p:cNvSpPr txBox="1">
            <a:spLocks noChangeArrowheads="1"/>
          </p:cNvSpPr>
          <p:nvPr/>
        </p:nvSpPr>
        <p:spPr bwMode="auto">
          <a:xfrm>
            <a:off x="1295400" y="14288"/>
            <a:ext cx="576897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Kiểu dữ liệu của hàm</a:t>
            </a:r>
          </a:p>
        </p:txBody>
      </p:sp>
      <p:grpSp>
        <p:nvGrpSpPr>
          <p:cNvPr id="9220" name="Group 9"/>
          <p:cNvGrpSpPr>
            <a:grpSpLocks/>
          </p:cNvGrpSpPr>
          <p:nvPr/>
        </p:nvGrpSpPr>
        <p:grpSpPr bwMode="auto">
          <a:xfrm>
            <a:off x="1524000" y="914400"/>
            <a:ext cx="6172200" cy="2590800"/>
            <a:chOff x="1296" y="1296"/>
            <a:chExt cx="3312" cy="986"/>
          </a:xfrm>
        </p:grpSpPr>
        <p:graphicFrame>
          <p:nvGraphicFramePr>
            <p:cNvPr id="9222" name="Object 7"/>
            <p:cNvGraphicFramePr>
              <a:graphicFrameLocks noChangeAspect="1"/>
            </p:cNvGraphicFramePr>
            <p:nvPr/>
          </p:nvGraphicFramePr>
          <p:xfrm>
            <a:off x="1296" y="1296"/>
            <a:ext cx="3312" cy="986"/>
          </p:xfrm>
          <a:graphic>
            <a:graphicData uri="http://schemas.openxmlformats.org/presentationml/2006/ole">
              <mc:AlternateContent xmlns:mc="http://schemas.openxmlformats.org/markup-compatibility/2006">
                <mc:Choice xmlns:v="urn:schemas-microsoft-com:vml" Requires="v">
                  <p:oleObj spid="_x0000_s9225" name="Bitmap Image" r:id="rId3" imgW="2561905" imgH="762106" progId="Paint.Picture">
                    <p:embed/>
                  </p:oleObj>
                </mc:Choice>
                <mc:Fallback>
                  <p:oleObj name="Bitmap Image" r:id="rId3" imgW="2561905" imgH="762106"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1296"/>
                          <a:ext cx="3312" cy="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Oval 9"/>
            <p:cNvSpPr>
              <a:spLocks noChangeArrowheads="1"/>
            </p:cNvSpPr>
            <p:nvPr/>
          </p:nvSpPr>
          <p:spPr bwMode="auto">
            <a:xfrm>
              <a:off x="1296" y="1296"/>
              <a:ext cx="1200" cy="288"/>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21" name="Text Box 10"/>
          <p:cNvSpPr txBox="1">
            <a:spLocks noChangeArrowheads="1"/>
          </p:cNvSpPr>
          <p:nvPr/>
        </p:nvSpPr>
        <p:spPr bwMode="auto">
          <a:xfrm>
            <a:off x="457200" y="3124200"/>
            <a:ext cx="84582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algn="just" eaLnBrk="1" hangingPunct="1">
              <a:buClr>
                <a:schemeClr val="tx2"/>
              </a:buClr>
              <a:buSzPct val="125000"/>
              <a:buFont typeface="Wingdings" charset="2"/>
              <a:buChar char="§"/>
            </a:pPr>
            <a:r>
              <a:rPr lang="en-US" sz="3000">
                <a:latin typeface="Times New Roman" charset="0"/>
              </a:rPr>
              <a:t> </a:t>
            </a:r>
            <a:r>
              <a:rPr lang="en-US" sz="3000" i="1">
                <a:latin typeface="Times New Roman" charset="0"/>
              </a:rPr>
              <a:t>type_specifier </a:t>
            </a:r>
            <a:r>
              <a:rPr lang="en-US" sz="3000">
                <a:latin typeface="Times New Roman" charset="0"/>
              </a:rPr>
              <a:t>không xuất hiện trước hàm squarer(), vì squarer() trả về một giá trị kiểu số nguyên int</a:t>
            </a:r>
          </a:p>
          <a:p>
            <a:pPr algn="just" eaLnBrk="1" hangingPunct="1">
              <a:buClr>
                <a:schemeClr val="tx2"/>
              </a:buClr>
              <a:buSzPct val="125000"/>
              <a:buFont typeface="Wingdings" charset="2"/>
              <a:buChar char="§"/>
            </a:pPr>
            <a:r>
              <a:rPr lang="en-US" sz="3000" i="1">
                <a:latin typeface="Times New Roman" charset="0"/>
              </a:rPr>
              <a:t> type_specifier </a:t>
            </a:r>
            <a:r>
              <a:rPr lang="en-US" sz="3000">
                <a:latin typeface="Times New Roman" charset="0"/>
              </a:rPr>
              <a:t>là không bắt buộc nếu kiểu của giá trị trả về là một số nguyên hoặc nếu không có giá trị trả về </a:t>
            </a:r>
          </a:p>
          <a:p>
            <a:pPr algn="just" eaLnBrk="1" hangingPunct="1">
              <a:buClr>
                <a:schemeClr val="tx2"/>
              </a:buClr>
              <a:buSzPct val="125000"/>
              <a:buFont typeface="Wingdings" charset="2"/>
              <a:buChar char="§"/>
            </a:pPr>
            <a:r>
              <a:rPr lang="en-US" sz="3000">
                <a:latin typeface="Times New Roman" charset="0"/>
              </a:rPr>
              <a:t> Tuy nhiên, để tránh sự không nhất quán, một kiểu dữ liệu nên được xác định.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608BE581-AE91-4142-AC62-552009E3B647}" type="slidenum">
              <a:rPr lang="en-US" sz="1200">
                <a:latin typeface="Times New Roman" charset="0"/>
              </a:rPr>
              <a:pPr/>
              <a:t>8</a:t>
            </a:fld>
            <a:r>
              <a:rPr lang="en-US" sz="1200">
                <a:latin typeface="Times New Roman" charset="0"/>
              </a:rPr>
              <a:t> of 20</a:t>
            </a:r>
          </a:p>
        </p:txBody>
      </p:sp>
      <p:sp>
        <p:nvSpPr>
          <p:cNvPr id="11266" name="Text Box 2"/>
          <p:cNvSpPr txBox="1">
            <a:spLocks noChangeArrowheads="1"/>
          </p:cNvSpPr>
          <p:nvPr/>
        </p:nvSpPr>
        <p:spPr bwMode="auto">
          <a:xfrm>
            <a:off x="1066800" y="14288"/>
            <a:ext cx="24384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Gọi hàm</a:t>
            </a:r>
          </a:p>
        </p:txBody>
      </p:sp>
      <p:sp>
        <p:nvSpPr>
          <p:cNvPr id="10244" name="Text Box 3"/>
          <p:cNvSpPr txBox="1">
            <a:spLocks noChangeArrowheads="1"/>
          </p:cNvSpPr>
          <p:nvPr/>
        </p:nvSpPr>
        <p:spPr bwMode="auto">
          <a:xfrm>
            <a:off x="381000" y="974725"/>
            <a:ext cx="8610600" cy="4892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6400" indent="-406400">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spcBef>
                <a:spcPct val="50000"/>
              </a:spcBef>
              <a:buClr>
                <a:schemeClr val="tx2"/>
              </a:buClr>
              <a:buSzPct val="125000"/>
              <a:buFont typeface="Wingdings" charset="2"/>
              <a:buChar char="§"/>
            </a:pPr>
            <a:r>
              <a:rPr lang="en-US" sz="3000">
                <a:latin typeface="Times New Roman" charset="0"/>
              </a:rPr>
              <a:t>Dấu chấm phẩy được đặt cuối câu lệnh khi gọi hàm, nhưng không dùng cho định nghĩa hàm</a:t>
            </a:r>
          </a:p>
          <a:p>
            <a:pPr eaLnBrk="1" hangingPunct="1">
              <a:spcBef>
                <a:spcPct val="50000"/>
              </a:spcBef>
              <a:buClr>
                <a:schemeClr val="tx2"/>
              </a:buClr>
              <a:buSzPct val="125000"/>
              <a:buFont typeface="Wingdings" charset="2"/>
              <a:buChar char="§"/>
            </a:pPr>
            <a:r>
              <a:rPr lang="en-US" sz="3000">
                <a:latin typeface="Times New Roman" charset="0"/>
              </a:rPr>
              <a:t>Cặp dấu ngoặc () là bắt buộc theo sau tên hàm, cho dù hàm có đối số hay không</a:t>
            </a:r>
          </a:p>
          <a:p>
            <a:pPr eaLnBrk="1" hangingPunct="1">
              <a:spcBef>
                <a:spcPct val="50000"/>
              </a:spcBef>
              <a:buClr>
                <a:schemeClr val="tx2"/>
              </a:buClr>
              <a:buSzPct val="125000"/>
              <a:buFont typeface="Wingdings" charset="2"/>
              <a:buChar char="§"/>
            </a:pPr>
            <a:r>
              <a:rPr lang="en-US" sz="3000">
                <a:latin typeface="Times New Roman" charset="0"/>
              </a:rPr>
              <a:t>Nhiều nhất một giá trị được trả về</a:t>
            </a:r>
          </a:p>
          <a:p>
            <a:pPr eaLnBrk="1" hangingPunct="1">
              <a:spcBef>
                <a:spcPct val="50000"/>
              </a:spcBef>
              <a:buClr>
                <a:schemeClr val="tx2"/>
              </a:buClr>
              <a:buSzPct val="125000"/>
              <a:buFont typeface="Wingdings" charset="2"/>
              <a:buChar char="§"/>
            </a:pPr>
            <a:r>
              <a:rPr lang="en-US" sz="3000">
                <a:latin typeface="Times New Roman" charset="0"/>
              </a:rPr>
              <a:t>Chương trình có thể có nhiều hơn một hàm</a:t>
            </a:r>
          </a:p>
          <a:p>
            <a:pPr eaLnBrk="1" hangingPunct="1">
              <a:spcBef>
                <a:spcPct val="50000"/>
              </a:spcBef>
              <a:buClr>
                <a:schemeClr val="tx2"/>
              </a:buClr>
              <a:buSzPct val="125000"/>
              <a:buFont typeface="Wingdings" charset="2"/>
              <a:buChar char="§"/>
            </a:pPr>
            <a:r>
              <a:rPr lang="en-US" sz="3000">
                <a:latin typeface="Times New Roman" charset="0"/>
              </a:rPr>
              <a:t>Hàm gọi đến một hàm khác được gọi là </a:t>
            </a:r>
            <a:r>
              <a:rPr lang="en-US" sz="3000" i="1">
                <a:latin typeface="Times New Roman" charset="0"/>
              </a:rPr>
              <a:t>hàm gọi</a:t>
            </a:r>
          </a:p>
          <a:p>
            <a:pPr eaLnBrk="1" hangingPunct="1">
              <a:spcBef>
                <a:spcPct val="50000"/>
              </a:spcBef>
              <a:buClr>
                <a:schemeClr val="tx2"/>
              </a:buClr>
              <a:buSzPct val="125000"/>
              <a:buFont typeface="Wingdings" charset="2"/>
              <a:buChar char="§"/>
            </a:pPr>
            <a:r>
              <a:rPr lang="en-US" sz="3000">
                <a:latin typeface="Times New Roman" charset="0"/>
              </a:rPr>
              <a:t>Hàm đang được gọi đến được gọi là </a:t>
            </a:r>
            <a:r>
              <a:rPr lang="en-US" sz="3000" i="1">
                <a:latin typeface="Times New Roman" charset="0"/>
              </a:rPr>
              <a:t>hàm được gọi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p:spPr>
        <p:txBody>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1200">
                <a:latin typeface="Times New Roman" charset="0"/>
              </a:rPr>
              <a:t>Elementary Programming with C/Session 9/ Slide </a:t>
            </a:r>
            <a:fld id="{36F82002-AFD4-40D3-8C73-080DDD7DA9DC}" type="slidenum">
              <a:rPr lang="en-US" sz="1200">
                <a:latin typeface="Times New Roman" charset="0"/>
              </a:rPr>
              <a:pPr/>
              <a:t>9</a:t>
            </a:fld>
            <a:r>
              <a:rPr lang="en-US" sz="1200">
                <a:latin typeface="Times New Roman" charset="0"/>
              </a:rPr>
              <a:t> of 20</a:t>
            </a:r>
          </a:p>
        </p:txBody>
      </p:sp>
      <p:sp>
        <p:nvSpPr>
          <p:cNvPr id="12290" name="Text Box 2"/>
          <p:cNvSpPr txBox="1">
            <a:spLocks noChangeArrowheads="1"/>
          </p:cNvSpPr>
          <p:nvPr/>
        </p:nvSpPr>
        <p:spPr bwMode="auto">
          <a:xfrm>
            <a:off x="1219200" y="90488"/>
            <a:ext cx="38798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4800" b="1">
                <a:solidFill>
                  <a:schemeClr val="tx2"/>
                </a:solidFill>
                <a:effectLst>
                  <a:outerShdw blurRad="38100" dist="38100" dir="2700000" algn="tl">
                    <a:srgbClr val="C0C0C0"/>
                  </a:outerShdw>
                </a:effectLst>
                <a:latin typeface="Times New Roman" charset="0"/>
              </a:rPr>
              <a:t>Khai báo hàm</a:t>
            </a:r>
          </a:p>
        </p:txBody>
      </p:sp>
      <p:sp>
        <p:nvSpPr>
          <p:cNvPr id="11268" name="Text Box 3"/>
          <p:cNvSpPr txBox="1">
            <a:spLocks noChangeArrowheads="1"/>
          </p:cNvSpPr>
          <p:nvPr/>
        </p:nvSpPr>
        <p:spPr bwMode="auto">
          <a:xfrm>
            <a:off x="0" y="10668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6550" indent="-336550">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spcBef>
                <a:spcPct val="50000"/>
              </a:spcBef>
              <a:buClr>
                <a:schemeClr val="tx2"/>
              </a:buClr>
              <a:buSzPct val="125000"/>
              <a:buFont typeface="Wingdings" charset="2"/>
              <a:buChar char="§"/>
            </a:pPr>
            <a:r>
              <a:rPr lang="en-US" sz="3200">
                <a:latin typeface="Times New Roman" charset="0"/>
              </a:rPr>
              <a:t>Việc khai báo hàm là bắt buộc khi hàm được sử dụng trước khi nó được định nghĩa</a:t>
            </a:r>
          </a:p>
        </p:txBody>
      </p:sp>
      <p:sp>
        <p:nvSpPr>
          <p:cNvPr id="11269" name="Text Box 6"/>
          <p:cNvSpPr txBox="1">
            <a:spLocks noChangeArrowheads="1"/>
          </p:cNvSpPr>
          <p:nvPr/>
        </p:nvSpPr>
        <p:spPr bwMode="auto">
          <a:xfrm>
            <a:off x="76200" y="2133600"/>
            <a:ext cx="4800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6550" indent="-336550">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spcBef>
                <a:spcPct val="50000"/>
              </a:spcBef>
              <a:buClr>
                <a:schemeClr val="tx2"/>
              </a:buClr>
              <a:buSzPct val="125000"/>
              <a:buFont typeface="Wingdings" charset="2"/>
              <a:buChar char="§"/>
            </a:pPr>
            <a:r>
              <a:rPr lang="en-US" sz="3200">
                <a:latin typeface="Times New Roman" charset="0"/>
              </a:rPr>
              <a:t>Hàm address() được gọi trước khi nó được định nghĩa</a:t>
            </a:r>
          </a:p>
        </p:txBody>
      </p:sp>
      <p:sp>
        <p:nvSpPr>
          <p:cNvPr id="11270" name="Text Box 7"/>
          <p:cNvSpPr txBox="1">
            <a:spLocks noChangeArrowheads="1"/>
          </p:cNvSpPr>
          <p:nvPr/>
        </p:nvSpPr>
        <p:spPr bwMode="auto">
          <a:xfrm>
            <a:off x="0" y="3657600"/>
            <a:ext cx="5029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6550" indent="-336550">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spcBef>
                <a:spcPct val="50000"/>
              </a:spcBef>
              <a:buClr>
                <a:schemeClr val="tx2"/>
              </a:buClr>
              <a:buSzPct val="125000"/>
              <a:buFont typeface="Wingdings" charset="2"/>
              <a:buChar char="§"/>
            </a:pPr>
            <a:r>
              <a:rPr lang="en-US" sz="3200">
                <a:latin typeface="Times New Roman" charset="0"/>
              </a:rPr>
              <a:t>Một số trình biên dịch C sẽ thông báo lỗi nếu hàm không được khai báo trước khi gọi</a:t>
            </a:r>
          </a:p>
        </p:txBody>
      </p:sp>
      <p:sp>
        <p:nvSpPr>
          <p:cNvPr id="11271" name="Text Box 11"/>
          <p:cNvSpPr txBox="1">
            <a:spLocks noChangeArrowheads="1"/>
          </p:cNvSpPr>
          <p:nvPr/>
        </p:nvSpPr>
        <p:spPr bwMode="auto">
          <a:xfrm>
            <a:off x="0" y="56388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6550" indent="-336550">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pPr eaLnBrk="1" hangingPunct="1">
              <a:spcBef>
                <a:spcPct val="50000"/>
              </a:spcBef>
              <a:buClr>
                <a:schemeClr val="tx2"/>
              </a:buClr>
              <a:buSzPct val="125000"/>
              <a:buFont typeface="Wingdings" charset="2"/>
              <a:buChar char="§"/>
            </a:pPr>
            <a:r>
              <a:rPr lang="en-US" sz="3200">
                <a:latin typeface="Times New Roman" charset="0"/>
              </a:rPr>
              <a:t>Điều này còn được gọi là sự khai báo không tường minh</a:t>
            </a:r>
          </a:p>
        </p:txBody>
      </p:sp>
      <p:sp>
        <p:nvSpPr>
          <p:cNvPr id="11272" name="Text Box 12"/>
          <p:cNvSpPr txBox="1">
            <a:spLocks noChangeArrowheads="1"/>
          </p:cNvSpPr>
          <p:nvPr/>
        </p:nvSpPr>
        <p:spPr bwMode="auto">
          <a:xfrm>
            <a:off x="5105400" y="1931988"/>
            <a:ext cx="4495800"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cs typeface="Times New Roman" charset="0"/>
              </a:defRPr>
            </a:lvl1pPr>
            <a:lvl2pPr marL="742950" indent="-285750">
              <a:defRPr sz="2400">
                <a:solidFill>
                  <a:schemeClr val="tx1"/>
                </a:solidFill>
                <a:latin typeface="Tahoma" pitchFamily="34" charset="0"/>
                <a:cs typeface="Times New Roman" charset="0"/>
              </a:defRPr>
            </a:lvl2pPr>
            <a:lvl3pPr marL="1143000" indent="-228600">
              <a:defRPr sz="2400">
                <a:solidFill>
                  <a:schemeClr val="tx1"/>
                </a:solidFill>
                <a:latin typeface="Tahoma" pitchFamily="34" charset="0"/>
                <a:cs typeface="Times New Roman" charset="0"/>
              </a:defRPr>
            </a:lvl3pPr>
            <a:lvl4pPr marL="1600200" indent="-228600">
              <a:defRPr sz="2400">
                <a:solidFill>
                  <a:schemeClr val="tx1"/>
                </a:solidFill>
                <a:latin typeface="Tahoma" pitchFamily="34" charset="0"/>
                <a:cs typeface="Times New Roman" charset="0"/>
              </a:defRPr>
            </a:lvl4pPr>
            <a:lvl5pPr marL="2057400" indent="-228600">
              <a:defRPr sz="2400">
                <a:solidFill>
                  <a:schemeClr val="tx1"/>
                </a:solidFill>
                <a:latin typeface="Tahoma" pitchFamily="34" charset="0"/>
                <a:cs typeface="Times New Roman"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charset="0"/>
              </a:defRPr>
            </a:lvl9pPr>
          </a:lstStyle>
          <a:p>
            <a:r>
              <a:rPr lang="en-US" sz="2800" b="1">
                <a:solidFill>
                  <a:schemeClr val="tx2"/>
                </a:solidFill>
                <a:latin typeface="Courier New" pitchFamily="49" charset="0"/>
              </a:rPr>
              <a:t>#include &lt;stdio.h&gt;</a:t>
            </a:r>
          </a:p>
          <a:p>
            <a:r>
              <a:rPr lang="en-US" sz="2800" b="1">
                <a:solidFill>
                  <a:schemeClr val="tx2"/>
                </a:solidFill>
                <a:latin typeface="Courier New" pitchFamily="49" charset="0"/>
              </a:rPr>
              <a:t>Main(){</a:t>
            </a:r>
          </a:p>
          <a:p>
            <a:r>
              <a:rPr lang="en-US" sz="2800" b="1">
                <a:solidFill>
                  <a:schemeClr val="tx2"/>
                </a:solidFill>
                <a:latin typeface="Courier New" pitchFamily="49" charset="0"/>
              </a:rPr>
              <a:t>	…</a:t>
            </a:r>
          </a:p>
          <a:p>
            <a:r>
              <a:rPr lang="en-US" sz="2800" b="1">
                <a:solidFill>
                  <a:schemeClr val="tx2"/>
                </a:solidFill>
                <a:latin typeface="Courier New" pitchFamily="49" charset="0"/>
              </a:rPr>
              <a:t>	address()</a:t>
            </a:r>
          </a:p>
          <a:p>
            <a:r>
              <a:rPr lang="en-US" sz="2800" b="1">
                <a:solidFill>
                  <a:schemeClr val="tx2"/>
                </a:solidFill>
                <a:latin typeface="Courier New" pitchFamily="49" charset="0"/>
              </a:rPr>
              <a:t>	…</a:t>
            </a:r>
          </a:p>
          <a:p>
            <a:r>
              <a:rPr lang="en-US" sz="2800" b="1">
                <a:solidFill>
                  <a:schemeClr val="tx2"/>
                </a:solidFill>
                <a:latin typeface="Courier New" pitchFamily="49" charset="0"/>
              </a:rPr>
              <a:t>}</a:t>
            </a:r>
          </a:p>
          <a:p>
            <a:r>
              <a:rPr lang="en-US" sz="2800" b="1">
                <a:solidFill>
                  <a:schemeClr val="tx2"/>
                </a:solidFill>
                <a:latin typeface="Courier New" pitchFamily="49" charset="0"/>
              </a:rPr>
              <a:t>address(){</a:t>
            </a:r>
          </a:p>
          <a:p>
            <a:r>
              <a:rPr lang="en-US" sz="2800" b="1">
                <a:solidFill>
                  <a:schemeClr val="tx2"/>
                </a:solidFill>
                <a:latin typeface="Courier New" pitchFamily="49" charset="0"/>
              </a:rPr>
              <a:t>	…</a:t>
            </a:r>
          </a:p>
          <a:p>
            <a:r>
              <a:rPr lang="en-US" sz="2800" b="1">
                <a:solidFill>
                  <a:schemeClr val="tx2"/>
                </a:solidFill>
                <a:latin typeface="Courier New"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1844</TotalTime>
  <Words>1314</Words>
  <Application>Microsoft Office PowerPoint</Application>
  <PresentationFormat>On-screen Show (4:3)</PresentationFormat>
  <Paragraphs>169</Paragraphs>
  <Slides>20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Blends</vt:lpstr>
      <vt:lpstr>Bitmap Image</vt:lpstr>
      <vt:lpstr>Hàm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Aptech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Shindore</dc:creator>
  <cp:lastModifiedBy>Windows User</cp:lastModifiedBy>
  <cp:revision>261</cp:revision>
  <dcterms:created xsi:type="dcterms:W3CDTF">2001-05-22T11:31:30Z</dcterms:created>
  <dcterms:modified xsi:type="dcterms:W3CDTF">2018-09-25T09:31:01Z</dcterms:modified>
</cp:coreProperties>
</file>