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69" r:id="rId15"/>
    <p:sldId id="272" r:id="rId16"/>
    <p:sldId id="271" r:id="rId17"/>
    <p:sldId id="273" r:id="rId18"/>
    <p:sldId id="275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66FF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46" autoAdjust="0"/>
    <p:restoredTop sz="94575" autoAdjust="0"/>
  </p:normalViewPr>
  <p:slideViewPr>
    <p:cSldViewPr>
      <p:cViewPr varScale="1">
        <p:scale>
          <a:sx n="66" d="100"/>
          <a:sy n="66" d="100"/>
        </p:scale>
        <p:origin x="-19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C6CDF5E-A56E-478C-9352-E96CF593E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37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4239B12-A780-4D96-BF03-EECC3908B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62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 sz="5400"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5A80FFC2-A3C6-4F7F-84C3-0B632992C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4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1/ Slide </a:t>
            </a:r>
            <a:fld id="{FA46C741-0263-47F0-B354-EBC204453E05}" type="slidenum">
              <a:rPr lang="en-US"/>
              <a:pPr>
                <a:defRPr/>
              </a:pPr>
              <a:t>‹#›</a:t>
            </a:fld>
            <a:r>
              <a:rPr lang="en-US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31143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1/ Slide </a:t>
            </a:r>
            <a:fld id="{7736EB9E-B8FD-4DA4-A09C-08E9C78CF29B}" type="slidenum">
              <a:rPr lang="en-US"/>
              <a:pPr>
                <a:defRPr/>
              </a:pPr>
              <a:t>‹#›</a:t>
            </a:fld>
            <a:r>
              <a:rPr lang="en-US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325966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1/ Slide </a:t>
            </a:r>
            <a:fld id="{49286712-953A-463E-9C8B-4F3347B591B1}" type="slidenum">
              <a:rPr lang="en-US"/>
              <a:pPr>
                <a:defRPr/>
              </a:pPr>
              <a:t>‹#›</a:t>
            </a:fld>
            <a:r>
              <a:rPr lang="en-US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338279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1/ Slide </a:t>
            </a:r>
            <a:fld id="{EA93D968-7ED2-4B2F-8ACE-8E6AD340F2AB}" type="slidenum">
              <a:rPr lang="en-US"/>
              <a:pPr>
                <a:defRPr/>
              </a:pPr>
              <a:t>‹#›</a:t>
            </a:fld>
            <a:r>
              <a:rPr lang="en-US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11997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90600"/>
            <a:ext cx="4495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495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1/ Slide </a:t>
            </a:r>
            <a:fld id="{03D6ECF6-05CC-4D9A-8B23-3C0B8B68BAF4}" type="slidenum">
              <a:rPr lang="en-US"/>
              <a:pPr>
                <a:defRPr/>
              </a:pPr>
              <a:t>‹#›</a:t>
            </a:fld>
            <a:r>
              <a:rPr lang="en-US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362103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1/ Slide </a:t>
            </a:r>
            <a:fld id="{EC43C5E5-3D0D-4956-A2FB-C1CE036BDE45}" type="slidenum">
              <a:rPr lang="en-US"/>
              <a:pPr>
                <a:defRPr/>
              </a:pPr>
              <a:t>‹#›</a:t>
            </a:fld>
            <a:r>
              <a:rPr lang="en-US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18965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1/ Slide </a:t>
            </a:r>
            <a:fld id="{645B1025-5A9E-4288-8EC5-9CD2799CB904}" type="slidenum">
              <a:rPr lang="en-US"/>
              <a:pPr>
                <a:defRPr/>
              </a:pPr>
              <a:t>‹#›</a:t>
            </a:fld>
            <a:r>
              <a:rPr lang="en-US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241067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1/ Slide </a:t>
            </a:r>
            <a:fld id="{4776C322-76D4-451D-B628-8AF92A288253}" type="slidenum">
              <a:rPr lang="en-US"/>
              <a:pPr>
                <a:defRPr/>
              </a:pPr>
              <a:t>‹#›</a:t>
            </a:fld>
            <a:r>
              <a:rPr lang="en-US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247501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1/ Slide </a:t>
            </a:r>
            <a:fld id="{65E4844E-10FE-446F-AF44-4C0DA1E31268}" type="slidenum">
              <a:rPr lang="en-US"/>
              <a:pPr>
                <a:defRPr/>
              </a:pPr>
              <a:t>‹#›</a:t>
            </a:fld>
            <a:r>
              <a:rPr lang="en-US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158541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1/ Slide </a:t>
            </a:r>
            <a:fld id="{CEA52EFD-B7B4-4B42-B13E-2EE933DBE3A3}" type="slidenum">
              <a:rPr lang="en-US"/>
              <a:pPr>
                <a:defRPr/>
              </a:pPr>
              <a:t>‹#›</a:t>
            </a:fld>
            <a:r>
              <a:rPr lang="en-US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350048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841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84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064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06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33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76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66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90600"/>
            <a:ext cx="9144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5" name="Text Box 14"/>
          <p:cNvSpPr txBox="1">
            <a:spLocks noChangeArrowheads="1"/>
          </p:cNvSpPr>
          <p:nvPr userDrawn="1"/>
        </p:nvSpPr>
        <p:spPr bwMode="auto">
          <a:xfrm>
            <a:off x="4800600" y="63246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/>
          </a:p>
        </p:txBody>
      </p:sp>
      <p:sp>
        <p:nvSpPr>
          <p:cNvPr id="29713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r>
              <a:rPr lang="en-US"/>
              <a:t>Elementary Programming with C/Session 1/ Slide </a:t>
            </a:r>
            <a:fld id="{1A0192D4-77D3-4DE5-8C62-4F0462560AFC}" type="slidenum">
              <a:rPr lang="en-US"/>
              <a:pPr>
                <a:defRPr/>
              </a:pPr>
              <a:t>‹#›</a:t>
            </a:fld>
            <a:r>
              <a:rPr lang="en-US"/>
              <a:t> of 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8000" b="1" smtClean="0"/>
              <a:t>Chuỗi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4800" smtClean="0"/>
              <a:t>Bài 10</a:t>
            </a:r>
          </a:p>
          <a:p>
            <a:pPr eaLnBrk="1" hangingPunct="1"/>
            <a:endParaRPr lang="en-US" sz="4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D870974F-A307-452F-A536-9210A6B4FF69}" type="slidenum">
              <a:rPr lang="en-US"/>
              <a:pPr/>
              <a:t>10</a:t>
            </a:fld>
            <a:r>
              <a:rPr lang="en-US"/>
              <a:t> of 20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371600" y="76200"/>
            <a:ext cx="37719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Hàm strchr() 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533400" y="1366838"/>
            <a:ext cx="8305800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858838" indent="-401638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800"/>
              <a:t> </a:t>
            </a:r>
            <a:r>
              <a:rPr lang="en-US" sz="3600"/>
              <a:t>Xác định vị trí xuất hiện của một ký tự trong một chuỗi. </a:t>
            </a: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600"/>
              <a:t> Cú pháp:	</a:t>
            </a:r>
            <a:r>
              <a:rPr lang="en-US" sz="3600" b="1">
                <a:solidFill>
                  <a:schemeClr val="folHlink"/>
                </a:solidFill>
              </a:rPr>
              <a:t>s</a:t>
            </a:r>
            <a:r>
              <a:rPr lang="en-US" sz="3600" b="1">
                <a:solidFill>
                  <a:schemeClr val="folHlink"/>
                </a:solidFill>
                <a:cs typeface="Courier New" pitchFamily="49" charset="0"/>
              </a:rPr>
              <a:t>trchr(str, chr);</a:t>
            </a:r>
            <a:endParaRPr lang="en-US" sz="3600">
              <a:solidFill>
                <a:schemeClr val="folHlink"/>
              </a:solidFill>
            </a:endParaRP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600"/>
              <a:t> Hàm trả về :</a:t>
            </a:r>
          </a:p>
          <a:p>
            <a:pPr lvl="1" algn="just" eaLnBrk="1" hangingPunct="1">
              <a:buClr>
                <a:schemeClr val="hlink"/>
              </a:buClr>
              <a:buFontTx/>
              <a:buChar char="•"/>
            </a:pPr>
            <a:r>
              <a:rPr lang="en-US" sz="3600"/>
              <a:t>con trỏ trỏ đến vị trí tìm được đầu tiên của ký tự (trỏ bởi </a:t>
            </a:r>
            <a:r>
              <a:rPr lang="en-US" sz="3600" b="1"/>
              <a:t>chr</a:t>
            </a:r>
            <a:r>
              <a:rPr lang="en-US" sz="3600"/>
              <a:t>) trong chuỗi </a:t>
            </a:r>
            <a:r>
              <a:rPr lang="en-US" sz="3600" b="1"/>
              <a:t>str</a:t>
            </a:r>
            <a:r>
              <a:rPr lang="en-US" sz="3600"/>
              <a:t>. </a:t>
            </a:r>
          </a:p>
          <a:p>
            <a:pPr lvl="1" algn="just" eaLnBrk="1" hangingPunct="1">
              <a:buClr>
                <a:schemeClr val="hlink"/>
              </a:buClr>
              <a:buFontTx/>
              <a:buChar char="•"/>
            </a:pPr>
            <a:r>
              <a:rPr lang="en-US" sz="3600"/>
              <a:t>NULL nếu </a:t>
            </a:r>
            <a:r>
              <a:rPr lang="en-US" sz="3600" b="1"/>
              <a:t>chr</a:t>
            </a:r>
            <a:r>
              <a:rPr lang="en-US" sz="3600"/>
              <a:t> không có trong chuỗi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7DB23C3C-167E-4A46-A700-B9FADA752B2B}" type="slidenum">
              <a:rPr lang="en-US"/>
              <a:pPr/>
              <a:t>11</a:t>
            </a:fld>
            <a:r>
              <a:rPr lang="en-US"/>
              <a:t> of 20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219200" y="14288"/>
            <a:ext cx="36544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Hàm strcpy()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236663"/>
            <a:ext cx="8229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4000"/>
              <a:t> Sao chép giá trị trong một chuỗi vào một chuỗi khác.</a:t>
            </a: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4000"/>
              <a:t> Cú pháp:</a:t>
            </a: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4000"/>
              <a:t>			</a:t>
            </a:r>
            <a:r>
              <a:rPr lang="en-US" sz="4400" b="1">
                <a:solidFill>
                  <a:schemeClr val="folHlink"/>
                </a:solidFill>
              </a:rPr>
              <a:t>s</a:t>
            </a:r>
            <a:r>
              <a:rPr lang="en-US" sz="4400" b="1">
                <a:solidFill>
                  <a:schemeClr val="folHlink"/>
                </a:solidFill>
                <a:cs typeface="Courier New" pitchFamily="49" charset="0"/>
              </a:rPr>
              <a:t>trcpy(str1, str2);</a:t>
            </a:r>
            <a:endParaRPr lang="en-US" sz="4400">
              <a:solidFill>
                <a:schemeClr val="folHlink"/>
              </a:solidFill>
            </a:endParaRP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4000"/>
              <a:t> Giá trị của str2 được chép vào str1</a:t>
            </a: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4000"/>
              <a:t> Hàm trả về </a:t>
            </a:r>
            <a:r>
              <a:rPr lang="en-US" sz="4000" b="1"/>
              <a:t>str1</a:t>
            </a:r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59AA9D48-43E8-4D04-8B03-69CA0FFA6CA7}" type="slidenum">
              <a:rPr lang="en-US"/>
              <a:pPr/>
              <a:t>12</a:t>
            </a:fld>
            <a:r>
              <a:rPr lang="en-US"/>
              <a:t> of 20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066800" y="0"/>
            <a:ext cx="36718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Hàm strlen()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82296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4400"/>
              <a:t> Xác định chiều dài của chuỗi.</a:t>
            </a: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4400"/>
              <a:t> Cú pháp:	</a:t>
            </a:r>
          </a:p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4800" b="1">
                <a:solidFill>
                  <a:schemeClr val="folHlink"/>
                </a:solidFill>
              </a:rPr>
              <a:t>s</a:t>
            </a:r>
            <a:r>
              <a:rPr lang="en-US" sz="4800" b="1">
                <a:solidFill>
                  <a:schemeClr val="folHlink"/>
                </a:solidFill>
                <a:cs typeface="Courier New" pitchFamily="49" charset="0"/>
              </a:rPr>
              <a:t>trlen(str);</a:t>
            </a:r>
            <a:endParaRPr lang="en-US" sz="4800">
              <a:solidFill>
                <a:schemeClr val="folHlink"/>
              </a:solidFill>
            </a:endParaRP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4400"/>
              <a:t> Hàm trả về một giá trị nguyên là độ dài của </a:t>
            </a:r>
            <a:r>
              <a:rPr lang="en-US" sz="4400" b="1"/>
              <a:t>str</a:t>
            </a:r>
            <a:r>
              <a:rPr lang="en-US" sz="4000" b="1"/>
              <a:t>.</a:t>
            </a:r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77ED7F24-81AA-41C8-989D-5C97DE8DD02E}" type="slidenum">
              <a:rPr lang="en-US"/>
              <a:pPr/>
              <a:t>13</a:t>
            </a:fld>
            <a:r>
              <a:rPr lang="en-US"/>
              <a:t> of 20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400"/>
              <a:t> Khi mảng được truyền vào hàm như một đối số, chỉ có địa chỉ của mảng được truyền.</a:t>
            </a: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400"/>
              <a:t>Tên mảng chính là là địa chỉ của mảng. </a:t>
            </a:r>
          </a:p>
          <a:p>
            <a:r>
              <a:rPr lang="en-US" sz="3400"/>
              <a:t>	void main()  {</a:t>
            </a:r>
          </a:p>
          <a:p>
            <a:r>
              <a:rPr lang="en-US" sz="3400"/>
              <a:t>		int ary[10];</a:t>
            </a:r>
          </a:p>
          <a:p>
            <a:r>
              <a:rPr lang="en-US" sz="3400"/>
              <a:t>		…		</a:t>
            </a:r>
          </a:p>
          <a:p>
            <a:r>
              <a:rPr lang="en-US" sz="3400"/>
              <a:t>		fn_ary(ary);</a:t>
            </a:r>
          </a:p>
          <a:p>
            <a:r>
              <a:rPr lang="en-US" sz="3400"/>
              <a:t>		…</a:t>
            </a:r>
          </a:p>
          <a:p>
            <a:r>
              <a:rPr lang="en-US" sz="3400"/>
              <a:t>	}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079500" y="0"/>
            <a:ext cx="80645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Truyền Mảng vào Hàm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6A11971B-932C-40D8-AD59-B36E941D9932}" type="slidenum">
              <a:rPr lang="en-US"/>
              <a:pPr/>
              <a:t>14</a:t>
            </a:fld>
            <a:r>
              <a:rPr lang="en-US"/>
              <a:t> of 20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066800" y="14288"/>
            <a:ext cx="80645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Truyền Mảng vào Hàm - tt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#include&lt;stdio.h&gt;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void  main() {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int num[5], ctr, sum=0;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int sum_arr(int num_arr[]);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	/* Function declaration */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clrscr();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for(ctr=0;ctr&lt;5;ctr++) {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	/*Accepts numbers into the array */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	printf("\nEnter number %d:",ctr+1);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	scanf("%d", &amp;num[ctr]);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167E67A1-ED7F-44E0-B804-89819E0C52D7}" type="slidenum">
              <a:rPr lang="en-US"/>
              <a:pPr/>
              <a:t>15</a:t>
            </a:fld>
            <a:r>
              <a:rPr lang="en-US"/>
              <a:t> of 20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6868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sum=sum_arr(num);/*Invokes the function*/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printf("\nThe sum of the array is %d",sum);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getch();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}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int sum_arr(int num_arr[]){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/*Function definition*/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int i, total;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for(i=0,total=0;i&lt;5;i++)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	/* Calculates the sum */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	total+=num_arr[i];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return total;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	/* Returns the sum to main() */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079500" y="14288"/>
            <a:ext cx="80645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Truyền Mảng vào Hàm -tt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08CA9659-5E01-4F52-A800-16397426FD36}" type="slidenum">
              <a:rPr lang="en-US"/>
              <a:pPr/>
              <a:t>16</a:t>
            </a:fld>
            <a:r>
              <a:rPr lang="en-US"/>
              <a:t> of 20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5800" y="1163638"/>
            <a:ext cx="8001000" cy="470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en-US" sz="3600"/>
              <a:t>Kết quả của chương trình trên:</a:t>
            </a:r>
            <a:endParaRPr lang="en-US" sz="3600">
              <a:ea typeface="MS Mincho" pitchFamily="49" charset="-128"/>
            </a:endParaRPr>
          </a:p>
          <a:p>
            <a:pPr lvl="1" algn="just" eaLnBrk="1" hangingPunct="1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en-US" sz="3600">
                <a:solidFill>
                  <a:schemeClr val="folHlink"/>
                </a:solidFill>
                <a:cs typeface="Courier New" pitchFamily="49" charset="0"/>
              </a:rPr>
              <a:t>Enter number 1: 5</a:t>
            </a:r>
            <a:endParaRPr lang="en-US" sz="3600">
              <a:solidFill>
                <a:schemeClr val="folHlink"/>
              </a:solidFill>
            </a:endParaRPr>
          </a:p>
          <a:p>
            <a:pPr lvl="1" algn="just" eaLnBrk="1" hangingPunct="1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en-US" sz="3600">
                <a:solidFill>
                  <a:schemeClr val="folHlink"/>
                </a:solidFill>
                <a:cs typeface="Courier New" pitchFamily="49" charset="0"/>
              </a:rPr>
              <a:t>Enter number 2: 10</a:t>
            </a:r>
            <a:endParaRPr lang="en-US" sz="3600">
              <a:solidFill>
                <a:schemeClr val="folHlink"/>
              </a:solidFill>
            </a:endParaRPr>
          </a:p>
          <a:p>
            <a:pPr lvl="1" algn="just" eaLnBrk="1" hangingPunct="1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en-US" sz="3600">
                <a:solidFill>
                  <a:schemeClr val="folHlink"/>
                </a:solidFill>
                <a:cs typeface="Courier New" pitchFamily="49" charset="0"/>
              </a:rPr>
              <a:t>Enter number 3: 13</a:t>
            </a:r>
            <a:endParaRPr lang="en-US" sz="3600">
              <a:solidFill>
                <a:schemeClr val="folHlink"/>
              </a:solidFill>
            </a:endParaRPr>
          </a:p>
          <a:p>
            <a:pPr lvl="1" algn="just" eaLnBrk="1" hangingPunct="1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en-US" sz="3600">
                <a:solidFill>
                  <a:schemeClr val="folHlink"/>
                </a:solidFill>
                <a:cs typeface="Courier New" pitchFamily="49" charset="0"/>
              </a:rPr>
              <a:t>Enter number 4: 26</a:t>
            </a:r>
            <a:endParaRPr lang="en-US" sz="3600">
              <a:solidFill>
                <a:schemeClr val="folHlink"/>
              </a:solidFill>
            </a:endParaRPr>
          </a:p>
          <a:p>
            <a:pPr lvl="1" algn="just" eaLnBrk="1" hangingPunct="1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en-US" sz="3600">
                <a:solidFill>
                  <a:schemeClr val="folHlink"/>
                </a:solidFill>
                <a:cs typeface="Courier New" pitchFamily="49" charset="0"/>
              </a:rPr>
              <a:t>Enter number 5: 21</a:t>
            </a:r>
            <a:endParaRPr lang="en-US" sz="3600">
              <a:solidFill>
                <a:schemeClr val="folHlink"/>
              </a:solidFill>
            </a:endParaRPr>
          </a:p>
          <a:p>
            <a:pPr lvl="1" algn="just" eaLnBrk="1" hangingPunct="1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en-US" sz="3600">
                <a:solidFill>
                  <a:schemeClr val="folHlink"/>
                </a:solidFill>
                <a:cs typeface="Courier New" pitchFamily="49" charset="0"/>
              </a:rPr>
              <a:t>The sum of the array is 75</a:t>
            </a:r>
            <a:endParaRPr lang="en-US" sz="3600">
              <a:solidFill>
                <a:schemeClr val="folHlink"/>
              </a:solidFill>
              <a:ea typeface="MS Mincho" pitchFamily="49" charset="-128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079500" y="76200"/>
            <a:ext cx="80645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Truyền Mảng vào Hàm - 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F804ACF1-C2F5-4301-A0E3-B0155406C6D6}" type="slidenum">
              <a:rPr lang="en-US"/>
              <a:pPr/>
              <a:t>17</a:t>
            </a:fld>
            <a:r>
              <a:rPr lang="en-US"/>
              <a:t> of 20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990600" y="76200"/>
            <a:ext cx="79930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Ví dụ Truyền Mảng vào Hàm 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533400" y="1057275"/>
            <a:ext cx="86106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#include&lt;stdio.h&gt;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#include&lt;string.h&gt;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void  main() {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char lines[5][20];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int ctr, longctr=0;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int longest(char lines_arr[][20]); 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	/* Function declaration */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clrscr();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for(ctr=0;ctr&lt;5;ctr++)  {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	/*Accepts string values into the array*/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	printf("\nEnter string %d:",ctr+1);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	scanf("%s", lines[ctr]);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436056AF-B6DF-4273-8FCC-C50EE2D07B1D}" type="slidenum">
              <a:rPr lang="en-US"/>
              <a:pPr/>
              <a:t>18</a:t>
            </a:fld>
            <a:r>
              <a:rPr lang="en-US"/>
              <a:t> of 20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62000" y="1190625"/>
            <a:ext cx="8229600" cy="485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longctr=longest(lines);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/*Passes the array to the function*/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printf("\n The longest string is %s", lines[longctr]);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getch();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}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int longest(char lines_arr[][20]) {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2600" b="1">
                <a:solidFill>
                  <a:schemeClr val="tx2"/>
                </a:solidFill>
                <a:latin typeface="Courier New" pitchFamily="49" charset="0"/>
                <a:ea typeface="MS Mincho" pitchFamily="49" charset="-128"/>
              </a:rPr>
              <a:t>/*Function definition*/</a:t>
            </a:r>
            <a:endParaRPr lang="en-US" sz="26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int i=0, l_ctr=0, prev_len, new_len;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prev_len=strlen(lines_arr[i]);</a:t>
            </a: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2600" b="1">
                <a:solidFill>
                  <a:schemeClr val="tx2"/>
                </a:solidFill>
                <a:latin typeface="Courier New" pitchFamily="49" charset="0"/>
                <a:ea typeface="MS Mincho" pitchFamily="49" charset="-128"/>
              </a:rPr>
              <a:t>/*Determines the length of the first element*/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990600" y="76200"/>
            <a:ext cx="79930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Vd Truyền Mảng vào Hàm - 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0B5FECEB-C81F-40C3-A9B8-46DF7D2506AC}" type="slidenum">
              <a:rPr lang="en-US"/>
              <a:pPr/>
              <a:t>19</a:t>
            </a:fld>
            <a:r>
              <a:rPr lang="en-US"/>
              <a:t> of 20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38200" y="1295400"/>
            <a:ext cx="7924800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2800" b="1">
                <a:latin typeface="Courier New" pitchFamily="49" charset="0"/>
                <a:ea typeface="MS Mincho" pitchFamily="49" charset="-128"/>
              </a:rPr>
              <a:t>for(i++;i&lt;5;i++)  {</a:t>
            </a:r>
            <a:endParaRPr lang="en-US" sz="2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ea typeface="MS Mincho" pitchFamily="49" charset="-128"/>
              </a:rPr>
              <a:t>		new_len=strlen(lines_arr[i]);</a:t>
            </a:r>
            <a:endParaRPr lang="en-US" sz="2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  <a:ea typeface="MS Mincho" pitchFamily="49" charset="-128"/>
              </a:rPr>
              <a:t>/* Determines the length of the next element */</a:t>
            </a:r>
            <a:endParaRPr lang="en-US" sz="20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2000" b="1">
              <a:latin typeface="Courier New" pitchFamily="49" charset="0"/>
              <a:ea typeface="MS Mincho" pitchFamily="49" charset="-128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2800" b="1">
                <a:latin typeface="Courier New" pitchFamily="49" charset="0"/>
                <a:ea typeface="MS Mincho" pitchFamily="49" charset="-128"/>
              </a:rPr>
              <a:t>if(new_len &gt; prev_len)	 l_ctr=i;</a:t>
            </a:r>
            <a:r>
              <a:rPr lang="en-US" sz="2400" b="1">
                <a:latin typeface="Courier New" pitchFamily="49" charset="0"/>
                <a:ea typeface="MS Mincho" pitchFamily="49" charset="-128"/>
              </a:rPr>
              <a:t> 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  <a:ea typeface="MS Mincho" pitchFamily="49" charset="-128"/>
              </a:rPr>
              <a:t>/* Stores the subscript of the longer string */</a:t>
            </a:r>
            <a:endParaRPr lang="en-US" sz="20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		</a:t>
            </a:r>
            <a:r>
              <a:rPr lang="en-US" sz="2800" b="1">
                <a:latin typeface="Courier New" pitchFamily="49" charset="0"/>
                <a:ea typeface="MS Mincho" pitchFamily="49" charset="-128"/>
              </a:rPr>
              <a:t>prev_len=new_len;</a:t>
            </a:r>
            <a:endParaRPr lang="en-US" sz="2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ea typeface="MS Mincho" pitchFamily="49" charset="-128"/>
              </a:rPr>
              <a:t>	}</a:t>
            </a:r>
            <a:endParaRPr lang="en-US" sz="2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2800" b="1">
                <a:latin typeface="Courier New" pitchFamily="49" charset="0"/>
                <a:ea typeface="MS Mincho" pitchFamily="49" charset="-128"/>
              </a:rPr>
              <a:t>return l_ctr;</a:t>
            </a:r>
            <a:endParaRPr lang="en-US" sz="2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  <a:ea typeface="MS Mincho" pitchFamily="49" charset="-128"/>
              </a:rPr>
              <a:t>/* Returns the subscript of the longest string */</a:t>
            </a:r>
            <a:endParaRPr lang="en-US" sz="20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914400" y="76200"/>
            <a:ext cx="79930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Vd Truyền Mảng vào Hàm - 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8DCEAB94-36A1-4295-9BFC-C9C5DEEF0EB0}" type="slidenum">
              <a:rPr lang="en-US"/>
              <a:pPr/>
              <a:t>2</a:t>
            </a:fld>
            <a:r>
              <a:rPr lang="en-US"/>
              <a:t> of 20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14288"/>
            <a:ext cx="6705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Mục tiêu bài học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85800" y="1304925"/>
            <a:ext cx="81534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08000" indent="-5080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600"/>
              <a:t>Giải thích biến và hằng chuỗi.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600"/>
              <a:t>Giải thích con trỏ đến chuỗi.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600"/>
              <a:t>Thực hiện các thao tác nhập/xuất chuỗi.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600"/>
              <a:t>Giải thích các hàm thao tác</a:t>
            </a:r>
            <a:r>
              <a:rPr lang="en-US" sz="3600" i="1"/>
              <a:t> </a:t>
            </a:r>
            <a:r>
              <a:rPr lang="en-US" sz="3600"/>
              <a:t>chuỗi. 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600"/>
              <a:t>Giải thích cách thức truyền mảng vào hàm. 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600"/>
              <a:t>Mô tả cách thức sử dụng chuỗi như các đối số của hàm.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267547A1-6D9C-4934-AF3F-BB25A1107FCE}" type="slidenum">
              <a:rPr lang="en-US"/>
              <a:pPr/>
              <a:t>20</a:t>
            </a:fld>
            <a:r>
              <a:rPr lang="en-US"/>
              <a:t> of 20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924800" cy="414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800"/>
              <a:t>Kết quả của chương trình trên:</a:t>
            </a:r>
            <a:endParaRPr lang="en-US" sz="3800">
              <a:ea typeface="MS Mincho" pitchFamily="49" charset="-128"/>
            </a:endParaRPr>
          </a:p>
          <a:p>
            <a:pPr lvl="1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800">
                <a:solidFill>
                  <a:schemeClr val="folHlink"/>
                </a:solidFill>
                <a:cs typeface="Courier New" pitchFamily="49" charset="0"/>
              </a:rPr>
              <a:t>Enter string 1: The</a:t>
            </a:r>
            <a:endParaRPr lang="en-US" sz="3800">
              <a:solidFill>
                <a:schemeClr val="folHlink"/>
              </a:solidFill>
            </a:endParaRPr>
          </a:p>
          <a:p>
            <a:pPr lvl="1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800">
                <a:solidFill>
                  <a:schemeClr val="folHlink"/>
                </a:solidFill>
                <a:cs typeface="Courier New" pitchFamily="49" charset="0"/>
              </a:rPr>
              <a:t>Enter string 2: Sigma</a:t>
            </a:r>
            <a:endParaRPr lang="en-US" sz="3800">
              <a:solidFill>
                <a:schemeClr val="folHlink"/>
              </a:solidFill>
            </a:endParaRPr>
          </a:p>
          <a:p>
            <a:pPr lvl="1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800">
                <a:solidFill>
                  <a:schemeClr val="folHlink"/>
                </a:solidFill>
                <a:cs typeface="Courier New" pitchFamily="49" charset="0"/>
              </a:rPr>
              <a:t>Enter string 3: Protocol</a:t>
            </a:r>
            <a:endParaRPr lang="en-US" sz="3800">
              <a:solidFill>
                <a:schemeClr val="folHlink"/>
              </a:solidFill>
            </a:endParaRPr>
          </a:p>
          <a:p>
            <a:pPr lvl="1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800">
                <a:solidFill>
                  <a:schemeClr val="folHlink"/>
                </a:solidFill>
                <a:cs typeface="Courier New" pitchFamily="49" charset="0"/>
              </a:rPr>
              <a:t>Enter string 4: Robert</a:t>
            </a:r>
            <a:endParaRPr lang="en-US" sz="3800">
              <a:solidFill>
                <a:schemeClr val="folHlink"/>
              </a:solidFill>
            </a:endParaRPr>
          </a:p>
          <a:p>
            <a:pPr lvl="1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800">
                <a:solidFill>
                  <a:schemeClr val="folHlink"/>
                </a:solidFill>
                <a:cs typeface="Courier New" pitchFamily="49" charset="0"/>
              </a:rPr>
              <a:t>Enter string 5: Ludlum</a:t>
            </a:r>
            <a:endParaRPr lang="en-US" sz="3800">
              <a:solidFill>
                <a:schemeClr val="folHlink"/>
              </a:solidFill>
            </a:endParaRPr>
          </a:p>
          <a:p>
            <a:pPr lvl="1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800">
                <a:solidFill>
                  <a:schemeClr val="folHlink"/>
                </a:solidFill>
                <a:cs typeface="Courier New" pitchFamily="49" charset="0"/>
              </a:rPr>
              <a:t>The longest string is Protocol</a:t>
            </a:r>
            <a:endParaRPr lang="en-US" sz="3800">
              <a:solidFill>
                <a:schemeClr val="folHlink"/>
              </a:solidFill>
              <a:ea typeface="MS Mincho" pitchFamily="49" charset="-128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058863" y="76200"/>
            <a:ext cx="79930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Vd Truyền Mảng vào Hàm - 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8E28580B-2B73-4C81-B39A-B04FF6EEA9C3}" type="slidenum">
              <a:rPr lang="en-US"/>
              <a:pPr/>
              <a:t>3</a:t>
            </a:fld>
            <a:r>
              <a:rPr lang="en-US"/>
              <a:t> of 20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279525" y="90488"/>
            <a:ext cx="44354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Các Biến Chuỗi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81000" y="1270000"/>
            <a:ext cx="86106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6725" indent="-466725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400"/>
              <a:t>Chuỗi là mảng ký tự kết thúc bởi ký tự </a:t>
            </a:r>
            <a:r>
              <a:rPr lang="en-US" sz="3400">
                <a:solidFill>
                  <a:schemeClr val="folHlink"/>
                </a:solidFill>
              </a:rPr>
              <a:t>null</a:t>
            </a:r>
            <a:r>
              <a:rPr lang="en-US" sz="3400"/>
              <a:t> (‘\0’).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300"/>
              <a:t>Có thể gán các hằng chuỗi cho các biến chuỗi.</a:t>
            </a:r>
            <a:r>
              <a:rPr lang="en-US" sz="3400"/>
              <a:t>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400"/>
              <a:t>Hằng chuỗi là một chuỗi các ký tự nằm trong dấu nháy kép.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400"/>
              <a:t>Ký tự null ‘\0’ được tự động thêm vào biểu diễn bên trong của chuỗi.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400"/>
              <a:t>Khi khai báo một biến chuỗi, hãy dành thêm một phần tử trống cho ký tự kết thúc.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CD8209FC-8E6B-4EAB-B5C7-EC2FD4B1DD42}" type="slidenum">
              <a:rPr lang="en-US"/>
              <a:pPr/>
              <a:t>4</a:t>
            </a:fld>
            <a:r>
              <a:rPr lang="en-US"/>
              <a:t> of 20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208088" y="90488"/>
            <a:ext cx="572611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Khai Báo Biến Chuỗi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6962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6400" indent="-4064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4800"/>
              <a:t> </a:t>
            </a:r>
            <a:r>
              <a:rPr lang="en-US" sz="3600"/>
              <a:t>Khai báo một biến chuỗi tiêu biểu:</a:t>
            </a:r>
            <a:endParaRPr lang="en-US" sz="3600">
              <a:cs typeface="Courier New" pitchFamily="49" charset="0"/>
            </a:endParaRP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600">
                <a:cs typeface="Courier New" pitchFamily="49" charset="0"/>
              </a:rPr>
              <a:t>			</a:t>
            </a:r>
            <a:r>
              <a:rPr lang="en-US" sz="3600" b="1">
                <a:solidFill>
                  <a:schemeClr val="folHlink"/>
                </a:solidFill>
                <a:cs typeface="Courier New" pitchFamily="49" charset="0"/>
              </a:rPr>
              <a:t>char str[10];</a:t>
            </a:r>
            <a:endParaRPr lang="en-US" sz="3600">
              <a:solidFill>
                <a:schemeClr val="folHlink"/>
              </a:solidFill>
            </a:endParaRP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600" b="1"/>
              <a:t> str</a:t>
            </a:r>
            <a:r>
              <a:rPr lang="en-US" sz="3600"/>
              <a:t> là một biến mảng ký tự có thể lưu giữ tối đa 10 ký tự bao gồm cả ký tự kết thúc.</a:t>
            </a:r>
            <a:r>
              <a:rPr lang="en-US" sz="4800"/>
              <a:t> 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19D209F1-19D8-47E7-BB99-1F2EB583B0B7}" type="slidenum">
              <a:rPr lang="en-US"/>
              <a:pPr/>
              <a:t>5</a:t>
            </a:fld>
            <a:r>
              <a:rPr lang="en-US"/>
              <a:t> of 20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79500" y="152400"/>
            <a:ext cx="8064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Các thao tác Nhập/Xuất chuỗi</a:t>
            </a:r>
          </a:p>
        </p:txBody>
      </p: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533400" y="1219200"/>
            <a:ext cx="8382000" cy="508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 Sử dụng các hàm trong thư viện nhập/xuất chuẩn </a:t>
            </a:r>
            <a:r>
              <a:rPr lang="en-US" sz="3200">
                <a:solidFill>
                  <a:schemeClr val="folHlink"/>
                </a:solidFill>
              </a:rPr>
              <a:t>stdio.h</a:t>
            </a:r>
            <a:r>
              <a:rPr lang="en-US" sz="3200"/>
              <a:t> để thực hiện các thao tác nhập/xuất chuỗi.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 Hàm gets() là cách đơn giản nhất để nhập vào một chuỗi thông qua thiết bị nhập chuẩn.</a:t>
            </a: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 Các ký tự được nhập vào cho đến khi ấn phím Enter</a:t>
            </a: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 Hàm gets() thay thế ký tự sang dòng mới ‘\n’ bằng ký tự ‘\0’</a:t>
            </a: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 Cú pháp:</a:t>
            </a:r>
            <a:r>
              <a:rPr lang="en-US" sz="3200">
                <a:cs typeface="Courier New" pitchFamily="49" charset="0"/>
              </a:rPr>
              <a:t>		</a:t>
            </a:r>
            <a:r>
              <a:rPr lang="en-US" sz="4000" b="1">
                <a:solidFill>
                  <a:schemeClr val="folHlink"/>
                </a:solidFill>
                <a:cs typeface="Courier New" pitchFamily="49" charset="0"/>
              </a:rPr>
              <a:t>gets(str);</a:t>
            </a:r>
            <a:endParaRPr lang="en-US" sz="4000" b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59C1D8CB-C833-4358-8A68-AF1974576A50}" type="slidenum">
              <a:rPr lang="en-US"/>
              <a:pPr/>
              <a:t>6</a:t>
            </a:fld>
            <a:r>
              <a:rPr lang="en-US"/>
              <a:t> of 20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025525" y="212725"/>
            <a:ext cx="8118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Các thao tác Nhập/Xuất chuỗi - tt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8382000" cy="51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 Hàm puts() được dùng để hiển thị một chuỗi trên thiết bị xuất chuẩn.</a:t>
            </a: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 Cú pháp :</a:t>
            </a:r>
            <a:r>
              <a:rPr lang="en-US" sz="3200">
                <a:cs typeface="Courier New" pitchFamily="49" charset="0"/>
              </a:rPr>
              <a:t>	</a:t>
            </a:r>
            <a:r>
              <a:rPr lang="en-US" sz="3600" b="1">
                <a:solidFill>
                  <a:schemeClr val="folHlink"/>
                </a:solidFill>
                <a:cs typeface="Courier New" pitchFamily="49" charset="0"/>
              </a:rPr>
              <a:t>puts(str);</a:t>
            </a:r>
            <a:endParaRPr lang="en-US" sz="3200" b="1">
              <a:solidFill>
                <a:schemeClr val="folHlink"/>
              </a:solidFill>
            </a:endParaRP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 Các hàm scanf() và printf() được sử dụng để nhập và hiển thị các kiểu dữ liệu hỗn hợp trong cùng một câu lệnh.</a:t>
            </a: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 Cú pháp để nhập chuỗi:</a:t>
            </a: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200">
                <a:cs typeface="Courier New" pitchFamily="49" charset="0"/>
              </a:rPr>
              <a:t>			</a:t>
            </a:r>
            <a:r>
              <a:rPr lang="en-US" sz="3600" b="1">
                <a:solidFill>
                  <a:schemeClr val="folHlink"/>
                </a:solidFill>
                <a:cs typeface="Courier New" pitchFamily="49" charset="0"/>
              </a:rPr>
              <a:t>scanf(“%s”, str);</a:t>
            </a:r>
            <a:endParaRPr lang="en-US" sz="3600" b="1">
              <a:solidFill>
                <a:schemeClr val="folHlink"/>
              </a:solidFill>
            </a:endParaRP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 Cú pháp để hiển thị chuỗi:</a:t>
            </a: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600">
                <a:cs typeface="Courier New" pitchFamily="49" charset="0"/>
              </a:rPr>
              <a:t>			</a:t>
            </a:r>
            <a:r>
              <a:rPr lang="en-US" sz="3600" b="1">
                <a:solidFill>
                  <a:schemeClr val="folHlink"/>
                </a:solidFill>
                <a:cs typeface="Courier New" pitchFamily="49" charset="0"/>
              </a:rPr>
              <a:t>printf(“%s”, str);</a:t>
            </a:r>
            <a:r>
              <a:rPr lang="en-US" sz="3600">
                <a:solidFill>
                  <a:schemeClr val="folHlink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91390791-6181-4A0A-96D9-1697DAFB9FBD}" type="slidenum">
              <a:rPr lang="en-US"/>
              <a:pPr/>
              <a:t>7</a:t>
            </a:fld>
            <a:r>
              <a:rPr lang="en-US"/>
              <a:t> of 20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371600" y="90488"/>
            <a:ext cx="49593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Các hàm về chuỗi 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8153400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600"/>
              <a:t>Các hàm xử lý chuỗi nằm trong tập tin </a:t>
            </a:r>
            <a:r>
              <a:rPr lang="en-US" sz="3600" b="1"/>
              <a:t>string.h</a:t>
            </a:r>
            <a:r>
              <a:rPr lang="en-US" sz="3600"/>
              <a:t>. Một số thao tác được thực hiện bởi các hàm này là:</a:t>
            </a:r>
          </a:p>
          <a:p>
            <a:pPr lvl="2" algn="just" eaLnBrk="1" hangingPunct="1">
              <a:buClr>
                <a:schemeClr val="hlink"/>
              </a:buClr>
              <a:buFontTx/>
              <a:buChar char="•"/>
            </a:pPr>
            <a:r>
              <a:rPr lang="en-US" sz="3600"/>
              <a:t>  Ghép chuỗi</a:t>
            </a:r>
          </a:p>
          <a:p>
            <a:pPr lvl="2" algn="just" eaLnBrk="1" hangingPunct="1">
              <a:buClr>
                <a:schemeClr val="hlink"/>
              </a:buClr>
              <a:buFontTx/>
              <a:buChar char="•"/>
            </a:pPr>
            <a:r>
              <a:rPr lang="en-US" sz="3600"/>
              <a:t>  So sánh chuỗi</a:t>
            </a:r>
          </a:p>
          <a:p>
            <a:pPr lvl="2" algn="just" eaLnBrk="1" hangingPunct="1">
              <a:buClr>
                <a:schemeClr val="hlink"/>
              </a:buClr>
              <a:buFontTx/>
              <a:buChar char="•"/>
            </a:pPr>
            <a:r>
              <a:rPr lang="en-US" sz="3600"/>
              <a:t>  Xác định vị trị một ký tự trong chuỗi</a:t>
            </a:r>
          </a:p>
          <a:p>
            <a:pPr lvl="2" algn="just" eaLnBrk="1" hangingPunct="1">
              <a:buClr>
                <a:schemeClr val="hlink"/>
              </a:buClr>
              <a:buFontTx/>
              <a:buChar char="•"/>
            </a:pPr>
            <a:r>
              <a:rPr lang="en-US" sz="3600"/>
              <a:t>  Sao chép một chuỗi sang chuỗi khác</a:t>
            </a:r>
          </a:p>
          <a:p>
            <a:pPr lvl="2" algn="just" eaLnBrk="1" hangingPunct="1">
              <a:buClr>
                <a:schemeClr val="hlink"/>
              </a:buClr>
              <a:buFontTx/>
              <a:buChar char="•"/>
            </a:pPr>
            <a:r>
              <a:rPr lang="en-US" sz="3600"/>
              <a:t>  Tính chiều dài chuỗi</a:t>
            </a:r>
            <a:r>
              <a:rPr lang="en-US" sz="40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54538EAE-95DF-41BD-AE64-B2C136F26CEF}" type="slidenum">
              <a:rPr lang="en-US"/>
              <a:pPr/>
              <a:t>8</a:t>
            </a:fld>
            <a:r>
              <a:rPr lang="en-US"/>
              <a:t> of 20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143000" y="76200"/>
            <a:ext cx="39751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Hàm strcat()   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2296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6725" indent="-466725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4000"/>
              <a:t>Nối hai giá trị chuỗi vào một chuỗi.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4000"/>
              <a:t>Cú pháp:	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4000" b="1">
                <a:solidFill>
                  <a:schemeClr val="hlink"/>
                </a:solidFill>
              </a:rPr>
              <a:t>			</a:t>
            </a:r>
            <a:r>
              <a:rPr lang="en-US" sz="4000" b="1">
                <a:solidFill>
                  <a:schemeClr val="folHlink"/>
                </a:solidFill>
              </a:rPr>
              <a:t>s</a:t>
            </a:r>
            <a:r>
              <a:rPr lang="en-US" sz="4000" b="1">
                <a:solidFill>
                  <a:schemeClr val="folHlink"/>
                </a:solidFill>
                <a:cs typeface="Courier New" pitchFamily="49" charset="0"/>
              </a:rPr>
              <a:t>trcat(str1, str2);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4000"/>
              <a:t>Nối str2 vào cuối chuỗi str1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4000"/>
              <a:t>Trả về str1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r>
              <a:rPr lang="en-US"/>
              <a:t>Elementary Programming with C/Session 1/ Slide </a:t>
            </a:r>
            <a:fld id="{8FB3C735-9DD9-4B8C-B3D2-171B712AB0E6}" type="slidenum">
              <a:rPr lang="en-US"/>
              <a:pPr/>
              <a:t>9</a:t>
            </a:fld>
            <a:r>
              <a:rPr lang="en-US"/>
              <a:t> of 20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323975" y="14288"/>
            <a:ext cx="40100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Hàm strcmp()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33400" y="1228725"/>
            <a:ext cx="83058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600"/>
              <a:t>So sánh hai chuỗi và trả về một giá trị số nguyên dựa trên kết quả của sự so sánh.</a:t>
            </a: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600"/>
              <a:t>Cú pháp:</a:t>
            </a: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600"/>
              <a:t>			</a:t>
            </a:r>
            <a:r>
              <a:rPr lang="en-US" sz="3600" b="1">
                <a:solidFill>
                  <a:schemeClr val="folHlink"/>
                </a:solidFill>
              </a:rPr>
              <a:t>s</a:t>
            </a:r>
            <a:r>
              <a:rPr lang="en-US" sz="3600" b="1">
                <a:solidFill>
                  <a:schemeClr val="folHlink"/>
                </a:solidFill>
                <a:cs typeface="Courier New" pitchFamily="49" charset="0"/>
              </a:rPr>
              <a:t>trcmp(str1, str2);</a:t>
            </a:r>
            <a:endParaRPr lang="en-US" sz="3600">
              <a:solidFill>
                <a:schemeClr val="folHlink"/>
              </a:solidFill>
            </a:endParaRPr>
          </a:p>
          <a:p>
            <a:pPr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600"/>
              <a:t>Hàm trả về một giá trị:</a:t>
            </a:r>
          </a:p>
          <a:p>
            <a:pPr lvl="1" algn="just" eaLnBrk="1" hangingPunct="1">
              <a:buClr>
                <a:schemeClr val="hlink"/>
              </a:buClr>
              <a:buFontTx/>
              <a:buChar char="•"/>
            </a:pPr>
            <a:r>
              <a:rPr lang="en-US" sz="3600"/>
              <a:t>   Nhỏ hơn 0, nếu str1&lt;str2</a:t>
            </a:r>
          </a:p>
          <a:p>
            <a:pPr lvl="1" algn="just" eaLnBrk="1" hangingPunct="1">
              <a:buClr>
                <a:schemeClr val="hlink"/>
              </a:buClr>
              <a:buFontTx/>
              <a:buChar char="•"/>
            </a:pPr>
            <a:r>
              <a:rPr lang="en-US" sz="3600"/>
              <a:t>   0, nếu str1 giống str2</a:t>
            </a:r>
          </a:p>
          <a:p>
            <a:pPr lvl="1" algn="just" eaLnBrk="1" hangingPunct="1">
              <a:buClr>
                <a:schemeClr val="hlink"/>
              </a:buClr>
              <a:buFontTx/>
              <a:buChar char="•"/>
            </a:pPr>
            <a:r>
              <a:rPr lang="en-US" sz="3600"/>
              <a:t>   Lớn hơn 0, nếu str1&gt;str2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1507</TotalTime>
  <Words>821</Words>
  <Application>Microsoft Office PowerPoint</Application>
  <PresentationFormat>On-screen Show (4:3)</PresentationFormat>
  <Paragraphs>178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Times New Roman</vt:lpstr>
      <vt:lpstr>Arial</vt:lpstr>
      <vt:lpstr>Wingdings</vt:lpstr>
      <vt:lpstr>Tahoma</vt:lpstr>
      <vt:lpstr>Courier New</vt:lpstr>
      <vt:lpstr>MS Mincho</vt:lpstr>
      <vt:lpstr>1_Blends</vt:lpstr>
      <vt:lpstr>Chuỗi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Shindore</dc:creator>
  <cp:lastModifiedBy>HienND</cp:lastModifiedBy>
  <cp:revision>459</cp:revision>
  <dcterms:created xsi:type="dcterms:W3CDTF">2001-05-28T07:28:21Z</dcterms:created>
  <dcterms:modified xsi:type="dcterms:W3CDTF">2013-07-02T17:37:51Z</dcterms:modified>
</cp:coreProperties>
</file>