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256" r:id="rId2"/>
    <p:sldId id="277" r:id="rId3"/>
    <p:sldId id="257" r:id="rId4"/>
    <p:sldId id="258" r:id="rId5"/>
    <p:sldId id="278" r:id="rId6"/>
    <p:sldId id="260" r:id="rId7"/>
    <p:sldId id="280" r:id="rId8"/>
    <p:sldId id="295" r:id="rId9"/>
    <p:sldId id="281" r:id="rId10"/>
    <p:sldId id="282" r:id="rId11"/>
    <p:sldId id="283" r:id="rId12"/>
    <p:sldId id="284" r:id="rId13"/>
    <p:sldId id="285" r:id="rId14"/>
    <p:sldId id="286" r:id="rId15"/>
    <p:sldId id="287" r:id="rId16"/>
    <p:sldId id="279" r:id="rId17"/>
    <p:sldId id="289" r:id="rId18"/>
    <p:sldId id="292" r:id="rId19"/>
    <p:sldId id="293" r:id="rId20"/>
    <p:sldId id="294"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8000"/>
    <a:srgbClr val="FF66FF"/>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76" autoAdjust="0"/>
    <p:restoredTop sz="94660" autoAdjust="0"/>
  </p:normalViewPr>
  <p:slideViewPr>
    <p:cSldViewPr>
      <p:cViewPr>
        <p:scale>
          <a:sx n="50" d="100"/>
          <a:sy n="50" d="100"/>
        </p:scale>
        <p:origin x="-2370"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839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839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839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5EF117D4-1789-49EB-ADC9-D512966F1304}" type="slidenum">
              <a:rPr lang="en-US"/>
              <a:pPr>
                <a:defRPr/>
              </a:pPr>
              <a:t>‹#›</a:t>
            </a:fld>
            <a:endParaRPr lang="en-US"/>
          </a:p>
        </p:txBody>
      </p:sp>
    </p:spTree>
    <p:extLst>
      <p:ext uri="{BB962C8B-B14F-4D97-AF65-F5344CB8AC3E}">
        <p14:creationId xmlns:p14="http://schemas.microsoft.com/office/powerpoint/2010/main" val="361048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DCD81942-F91D-46F2-844D-0D7B5956FE04}" type="slidenum">
              <a:rPr lang="en-US"/>
              <a:pPr>
                <a:defRPr/>
              </a:pPr>
              <a:t>‹#›</a:t>
            </a:fld>
            <a:endParaRPr lang="en-US"/>
          </a:p>
        </p:txBody>
      </p:sp>
    </p:spTree>
    <p:extLst>
      <p:ext uri="{BB962C8B-B14F-4D97-AF65-F5344CB8AC3E}">
        <p14:creationId xmlns:p14="http://schemas.microsoft.com/office/powerpoint/2010/main" val="1366712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3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307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smtClean="0">
                <a:solidFill>
                  <a:schemeClr val="bg2"/>
                </a:solidFill>
                <a:latin typeface="+mn-lt"/>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F44B6ABF-613D-49E1-882B-7036D301E5BA}" type="slidenum">
              <a:rPr lang="en-US"/>
              <a:pPr>
                <a:defRPr/>
              </a:pPr>
              <a:t>‹#›</a:t>
            </a:fld>
            <a:endParaRPr lang="en-US"/>
          </a:p>
        </p:txBody>
      </p:sp>
    </p:spTree>
    <p:extLst>
      <p:ext uri="{BB962C8B-B14F-4D97-AF65-F5344CB8AC3E}">
        <p14:creationId xmlns:p14="http://schemas.microsoft.com/office/powerpoint/2010/main" val="356785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09A9BAB4-0B2A-456E-A6E1-5E1FA6707653}" type="slidenum">
              <a:rPr lang="en-US"/>
              <a:pPr>
                <a:defRPr/>
              </a:pPr>
              <a:t>‹#›</a:t>
            </a:fld>
            <a:r>
              <a:rPr lang="en-US"/>
              <a:t> of 23</a:t>
            </a:r>
          </a:p>
        </p:txBody>
      </p:sp>
    </p:spTree>
    <p:extLst>
      <p:ext uri="{BB962C8B-B14F-4D97-AF65-F5344CB8AC3E}">
        <p14:creationId xmlns:p14="http://schemas.microsoft.com/office/powerpoint/2010/main" val="101715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C557CA9F-4F47-4EEA-81A4-4EE78F3C5DB8}" type="slidenum">
              <a:rPr lang="en-US"/>
              <a:pPr>
                <a:defRPr/>
              </a:pPr>
              <a:t>‹#›</a:t>
            </a:fld>
            <a:r>
              <a:rPr lang="en-US"/>
              <a:t> of 23</a:t>
            </a:r>
          </a:p>
        </p:txBody>
      </p:sp>
    </p:spTree>
    <p:extLst>
      <p:ext uri="{BB962C8B-B14F-4D97-AF65-F5344CB8AC3E}">
        <p14:creationId xmlns:p14="http://schemas.microsoft.com/office/powerpoint/2010/main" val="326855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735682A1-FC5B-4194-95A8-D812CC1837CC}" type="slidenum">
              <a:rPr lang="en-US"/>
              <a:pPr>
                <a:defRPr/>
              </a:pPr>
              <a:t>‹#›</a:t>
            </a:fld>
            <a:r>
              <a:rPr lang="en-US"/>
              <a:t> of 23</a:t>
            </a:r>
          </a:p>
        </p:txBody>
      </p:sp>
    </p:spTree>
    <p:extLst>
      <p:ext uri="{BB962C8B-B14F-4D97-AF65-F5344CB8AC3E}">
        <p14:creationId xmlns:p14="http://schemas.microsoft.com/office/powerpoint/2010/main" val="161191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48DA2B69-770B-4F20-B585-97795D00FA14}" type="slidenum">
              <a:rPr lang="en-US"/>
              <a:pPr>
                <a:defRPr/>
              </a:pPr>
              <a:t>‹#›</a:t>
            </a:fld>
            <a:r>
              <a:rPr lang="en-US"/>
              <a:t> of 23</a:t>
            </a:r>
          </a:p>
        </p:txBody>
      </p:sp>
    </p:spTree>
    <p:extLst>
      <p:ext uri="{BB962C8B-B14F-4D97-AF65-F5344CB8AC3E}">
        <p14:creationId xmlns:p14="http://schemas.microsoft.com/office/powerpoint/2010/main" val="70706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954088"/>
            <a:ext cx="4495800" cy="544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54088"/>
            <a:ext cx="4495800" cy="544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4ACC2723-3F58-4481-AFB9-482D1E45CE47}" type="slidenum">
              <a:rPr lang="en-US"/>
              <a:pPr>
                <a:defRPr/>
              </a:pPr>
              <a:t>‹#›</a:t>
            </a:fld>
            <a:r>
              <a:rPr lang="en-US"/>
              <a:t> of 23</a:t>
            </a:r>
          </a:p>
        </p:txBody>
      </p:sp>
    </p:spTree>
    <p:extLst>
      <p:ext uri="{BB962C8B-B14F-4D97-AF65-F5344CB8AC3E}">
        <p14:creationId xmlns:p14="http://schemas.microsoft.com/office/powerpoint/2010/main" val="180691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98ACCBDE-CA0E-48B8-900F-D4DE9C506858}" type="slidenum">
              <a:rPr lang="en-US"/>
              <a:pPr>
                <a:defRPr/>
              </a:pPr>
              <a:t>‹#›</a:t>
            </a:fld>
            <a:r>
              <a:rPr lang="en-US"/>
              <a:t> of 23</a:t>
            </a:r>
          </a:p>
        </p:txBody>
      </p:sp>
    </p:spTree>
    <p:extLst>
      <p:ext uri="{BB962C8B-B14F-4D97-AF65-F5344CB8AC3E}">
        <p14:creationId xmlns:p14="http://schemas.microsoft.com/office/powerpoint/2010/main" val="44011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67986E07-BE6C-468D-9CD0-83F0B3B4C3ED}" type="slidenum">
              <a:rPr lang="en-US"/>
              <a:pPr>
                <a:defRPr/>
              </a:pPr>
              <a:t>‹#›</a:t>
            </a:fld>
            <a:r>
              <a:rPr lang="en-US"/>
              <a:t> of 23</a:t>
            </a:r>
          </a:p>
        </p:txBody>
      </p:sp>
    </p:spTree>
    <p:extLst>
      <p:ext uri="{BB962C8B-B14F-4D97-AF65-F5344CB8AC3E}">
        <p14:creationId xmlns:p14="http://schemas.microsoft.com/office/powerpoint/2010/main" val="368496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ftr" sz="quarter" idx="10"/>
          </p:nvPr>
        </p:nvSpPr>
        <p:spPr>
          <a:ln/>
        </p:spPr>
        <p:txBody>
          <a:bodyPr/>
          <a:lstStyle>
            <a:lvl1pPr>
              <a:defRPr/>
            </a:lvl1pPr>
          </a:lstStyle>
          <a:p>
            <a:pPr>
              <a:defRPr/>
            </a:pPr>
            <a:r>
              <a:rPr lang="en-US" dirty="0" smtClean="0"/>
              <a:t>Elementary Programming with C/Session 11/ Slide </a:t>
            </a:r>
            <a:fld id="{50671863-2D3E-4952-B384-417CDB1A0374}" type="slidenum">
              <a:rPr lang="en-US" smtClean="0"/>
              <a:pPr>
                <a:defRPr/>
              </a:pPr>
              <a:t>‹#›</a:t>
            </a:fld>
            <a:r>
              <a:rPr lang="en-US" dirty="0" smtClean="0"/>
              <a:t> of 20</a:t>
            </a:r>
            <a:endParaRPr lang="en-US" dirty="0"/>
          </a:p>
        </p:txBody>
      </p:sp>
    </p:spTree>
    <p:extLst>
      <p:ext uri="{BB962C8B-B14F-4D97-AF65-F5344CB8AC3E}">
        <p14:creationId xmlns:p14="http://schemas.microsoft.com/office/powerpoint/2010/main" val="29136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743709A6-1652-4946-B0B9-FB149FA8572D}" type="slidenum">
              <a:rPr lang="en-US"/>
              <a:pPr>
                <a:defRPr/>
              </a:pPr>
              <a:t>‹#›</a:t>
            </a:fld>
            <a:r>
              <a:rPr lang="en-US"/>
              <a:t> of 23</a:t>
            </a:r>
          </a:p>
        </p:txBody>
      </p:sp>
    </p:spTree>
    <p:extLst>
      <p:ext uri="{BB962C8B-B14F-4D97-AF65-F5344CB8AC3E}">
        <p14:creationId xmlns:p14="http://schemas.microsoft.com/office/powerpoint/2010/main" val="7863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8"/>
          <p:cNvSpPr>
            <a:spLocks noGrp="1" noChangeArrowheads="1"/>
          </p:cNvSpPr>
          <p:nvPr>
            <p:ph type="ftr" sz="quarter" idx="10"/>
          </p:nvPr>
        </p:nvSpPr>
        <p:spPr>
          <a:ln/>
        </p:spPr>
        <p:txBody>
          <a:bodyPr/>
          <a:lstStyle>
            <a:lvl1pPr>
              <a:defRPr/>
            </a:lvl1pPr>
          </a:lstStyle>
          <a:p>
            <a:pPr>
              <a:defRPr/>
            </a:pPr>
            <a:r>
              <a:rPr lang="en-US"/>
              <a:t>Elementary Programming with C/Session 11/ Slide </a:t>
            </a:r>
            <a:fld id="{45D23D66-FFBC-4186-BC5F-42933D159F6D}" type="slidenum">
              <a:rPr lang="en-US"/>
              <a:pPr>
                <a:defRPr/>
              </a:pPr>
              <a:t>‹#›</a:t>
            </a:fld>
            <a:r>
              <a:rPr lang="en-US"/>
              <a:t> of 23</a:t>
            </a:r>
          </a:p>
        </p:txBody>
      </p:sp>
    </p:spTree>
    <p:extLst>
      <p:ext uri="{BB962C8B-B14F-4D97-AF65-F5344CB8AC3E}">
        <p14:creationId xmlns:p14="http://schemas.microsoft.com/office/powerpoint/2010/main" val="387006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42913" y="107950"/>
            <a:ext cx="447675"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7" name="Rectangle 3"/>
          <p:cNvSpPr>
            <a:spLocks noChangeArrowheads="1"/>
          </p:cNvSpPr>
          <p:nvPr/>
        </p:nvSpPr>
        <p:spPr bwMode="ltGray">
          <a:xfrm>
            <a:off x="825500" y="107950"/>
            <a:ext cx="33496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8" name="Rectangle 4"/>
          <p:cNvSpPr>
            <a:spLocks noChangeArrowheads="1"/>
          </p:cNvSpPr>
          <p:nvPr/>
        </p:nvSpPr>
        <p:spPr bwMode="ltGray">
          <a:xfrm>
            <a:off x="566738" y="530225"/>
            <a:ext cx="431800"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9" name="Rectangle 5"/>
          <p:cNvSpPr>
            <a:spLocks noChangeArrowheads="1"/>
          </p:cNvSpPr>
          <p:nvPr/>
        </p:nvSpPr>
        <p:spPr bwMode="ltGray">
          <a:xfrm>
            <a:off x="936625" y="530225"/>
            <a:ext cx="37623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0" name="Rectangle 6"/>
          <p:cNvSpPr>
            <a:spLocks noChangeArrowheads="1"/>
          </p:cNvSpPr>
          <p:nvPr/>
        </p:nvSpPr>
        <p:spPr bwMode="ltGray">
          <a:xfrm>
            <a:off x="152400" y="457200"/>
            <a:ext cx="57150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1" name="Rectangle 7"/>
          <p:cNvSpPr>
            <a:spLocks noChangeArrowheads="1"/>
          </p:cNvSpPr>
          <p:nvPr/>
        </p:nvSpPr>
        <p:spPr bwMode="gray">
          <a:xfrm>
            <a:off x="787400" y="0"/>
            <a:ext cx="7461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2" name="Rectangle 8"/>
          <p:cNvSpPr>
            <a:spLocks noChangeArrowheads="1"/>
          </p:cNvSpPr>
          <p:nvPr/>
        </p:nvSpPr>
        <p:spPr bwMode="gray">
          <a:xfrm>
            <a:off x="468313" y="790575"/>
            <a:ext cx="8399462"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29705" name="Rectangle 9"/>
          <p:cNvSpPr>
            <a:spLocks noGrp="1" noChangeArrowheads="1"/>
          </p:cNvSpPr>
          <p:nvPr>
            <p:ph type="title"/>
          </p:nvPr>
        </p:nvSpPr>
        <p:spPr bwMode="auto">
          <a:xfrm>
            <a:off x="1176338" y="0"/>
            <a:ext cx="7956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0" y="954088"/>
            <a:ext cx="9144000" cy="5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Text Box 14"/>
          <p:cNvSpPr txBox="1">
            <a:spLocks noChangeArrowheads="1"/>
          </p:cNvSpPr>
          <p:nvPr userDrawn="1"/>
        </p:nvSpPr>
        <p:spPr bwMode="auto">
          <a:xfrm>
            <a:off x="4826000" y="5334000"/>
            <a:ext cx="427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spcBef>
                <a:spcPct val="50000"/>
              </a:spcBef>
            </a:pPr>
            <a:endParaRPr lang="en-US" sz="2400">
              <a:latin typeface="Times New Roman" pitchFamily="18" charset="0"/>
            </a:endParaRPr>
          </a:p>
        </p:txBody>
      </p:sp>
      <p:sp>
        <p:nvSpPr>
          <p:cNvPr id="29714" name="Rectangle 18"/>
          <p:cNvSpPr>
            <a:spLocks noGrp="1" noChangeArrowheads="1"/>
          </p:cNvSpPr>
          <p:nvPr>
            <p:ph type="ftr" sz="quarter" idx="3"/>
          </p:nvPr>
        </p:nvSpPr>
        <p:spPr bwMode="auto">
          <a:xfrm>
            <a:off x="3378200" y="64008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mj-lt"/>
              </a:defRPr>
            </a:lvl1pPr>
          </a:lstStyle>
          <a:p>
            <a:pPr>
              <a:defRPr/>
            </a:pPr>
            <a:r>
              <a:rPr lang="en-US" dirty="0" smtClean="0"/>
              <a:t>Elementary Programming with C/Session 11/ Slide </a:t>
            </a:r>
            <a:fld id="{2CE2BB3C-3D20-490F-994F-EED5C40E00F5}" type="slidenum">
              <a:rPr lang="en-US" smtClean="0"/>
              <a:pPr>
                <a:defRPr/>
              </a:pPr>
              <a:t>‹#›</a:t>
            </a:fld>
            <a:r>
              <a:rPr lang="en-US" dirty="0" smtClean="0"/>
              <a:t> of 20</a:t>
            </a:r>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5pPr>
      <a:lvl6pPr marL="4572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6pPr>
      <a:lvl7pPr marL="9144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7pPr>
      <a:lvl8pPr marL="13716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8pPr>
      <a:lvl9pPr marL="1828800" algn="l" rtl="0" fontAlgn="base">
        <a:spcBef>
          <a:spcPct val="0"/>
        </a:spcBef>
        <a:spcAft>
          <a:spcPct val="0"/>
        </a:spcAft>
        <a:defRPr sz="4800" b="1">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990600" y="1676400"/>
            <a:ext cx="8153400" cy="1462088"/>
          </a:xfrm>
        </p:spPr>
        <p:txBody>
          <a:bodyPr/>
          <a:lstStyle/>
          <a:p>
            <a:pPr eaLnBrk="1" hangingPunct="1">
              <a:defRPr/>
            </a:pPr>
            <a:r>
              <a:rPr lang="en-US" sz="5400" dirty="0" err="1" smtClean="0">
                <a:cs typeface="Times New Roman" pitchFamily="18" charset="0"/>
              </a:rPr>
              <a:t>Kiểu</a:t>
            </a:r>
            <a:r>
              <a:rPr lang="en-US" sz="5400" dirty="0" smtClean="0">
                <a:cs typeface="Times New Roman" pitchFamily="18" charset="0"/>
              </a:rPr>
              <a:t> </a:t>
            </a:r>
            <a:r>
              <a:rPr lang="en-US" sz="5400" dirty="0" err="1" smtClean="0">
                <a:cs typeface="Times New Roman" pitchFamily="18" charset="0"/>
              </a:rPr>
              <a:t>dữ</a:t>
            </a:r>
            <a:r>
              <a:rPr lang="en-US" sz="5400" dirty="0" smtClean="0">
                <a:cs typeface="Times New Roman" pitchFamily="18" charset="0"/>
              </a:rPr>
              <a:t> </a:t>
            </a:r>
            <a:r>
              <a:rPr lang="en-US" sz="5400" dirty="0" err="1" smtClean="0">
                <a:cs typeface="Times New Roman" pitchFamily="18" charset="0"/>
              </a:rPr>
              <a:t>liệu</a:t>
            </a:r>
            <a:r>
              <a:rPr lang="en-US" sz="5400" dirty="0" smtClean="0">
                <a:cs typeface="Times New Roman" pitchFamily="18" charset="0"/>
              </a:rPr>
              <a:t> </a:t>
            </a:r>
            <a:r>
              <a:rPr lang="en-US" sz="5400" dirty="0" err="1" smtClean="0">
                <a:cs typeface="Times New Roman" pitchFamily="18" charset="0"/>
              </a:rPr>
              <a:t>cấu</a:t>
            </a:r>
            <a:r>
              <a:rPr lang="en-US" sz="5400" dirty="0" smtClean="0">
                <a:cs typeface="Times New Roman" pitchFamily="18" charset="0"/>
              </a:rPr>
              <a:t> </a:t>
            </a:r>
            <a:r>
              <a:rPr lang="en-US" sz="5400" dirty="0" err="1" smtClean="0">
                <a:cs typeface="Times New Roman" pitchFamily="18" charset="0"/>
              </a:rPr>
              <a:t>trúc</a:t>
            </a:r>
            <a:endParaRPr lang="en-US" sz="5400" dirty="0" smtClean="0"/>
          </a:p>
        </p:txBody>
      </p:sp>
      <p:sp>
        <p:nvSpPr>
          <p:cNvPr id="3075" name="Rectangle 6"/>
          <p:cNvSpPr>
            <a:spLocks noGrp="1" noChangeArrowheads="1"/>
          </p:cNvSpPr>
          <p:nvPr>
            <p:ph type="subTitle" idx="1"/>
          </p:nvPr>
        </p:nvSpPr>
        <p:spPr/>
        <p:txBody>
          <a:bodyPr/>
          <a:lstStyle/>
          <a:p>
            <a:pPr eaLnBrk="1" hangingPunct="1"/>
            <a:r>
              <a:rPr lang="en-US" sz="4800" b="1" dirty="0" err="1" smtClean="0">
                <a:latin typeface="Times New Roman" pitchFamily="18" charset="0"/>
              </a:rPr>
              <a:t>Bài</a:t>
            </a:r>
            <a:r>
              <a:rPr lang="en-US" sz="4800" b="1" dirty="0" smtClean="0">
                <a:latin typeface="Times New Roman" pitchFamily="18" charset="0"/>
              </a:rPr>
              <a:t> 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98A1B640-A7C8-44B0-900C-A48306DAA39A}" type="slidenum">
              <a:rPr lang="en-US"/>
              <a:pPr>
                <a:defRPr/>
              </a:pPr>
              <a:t>10</a:t>
            </a:fld>
            <a:r>
              <a:rPr lang="en-US"/>
              <a:t> of 23</a:t>
            </a:r>
          </a:p>
        </p:txBody>
      </p:sp>
      <p:sp>
        <p:nvSpPr>
          <p:cNvPr id="12291" name="Text Box 3"/>
          <p:cNvSpPr txBox="1">
            <a:spLocks noChangeArrowheads="1"/>
          </p:cNvSpPr>
          <p:nvPr/>
        </p:nvSpPr>
        <p:spPr bwMode="auto">
          <a:xfrm>
            <a:off x="457200" y="1751013"/>
            <a:ext cx="8610600"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buClr>
                <a:schemeClr val="folHlink"/>
              </a:buClr>
              <a:buFont typeface="Wingdings" pitchFamily="2" charset="2"/>
              <a:buChar char="§"/>
            </a:pPr>
            <a:r>
              <a:rPr lang="en-US" sz="3200">
                <a:latin typeface="Times New Roman" pitchFamily="18" charset="0"/>
              </a:rPr>
              <a:t>Trong trường hợp không thể dùng câu lệnh gán trực tiếp, thì có thể sử </a:t>
            </a:r>
            <a:r>
              <a:rPr lang="vi-VN" sz="3200">
                <a:latin typeface="Times New Roman" pitchFamily="18" charset="0"/>
              </a:rPr>
              <a:t>dụng</a:t>
            </a:r>
            <a:r>
              <a:rPr lang="en-US" sz="3200">
                <a:latin typeface="Times New Roman" pitchFamily="18" charset="0"/>
              </a:rPr>
              <a:t> hàm tạo sẵn </a:t>
            </a:r>
            <a:r>
              <a:rPr lang="en-US" sz="3200" b="1">
                <a:latin typeface="Times New Roman" pitchFamily="18" charset="0"/>
              </a:rPr>
              <a:t>memcpy()</a:t>
            </a:r>
            <a:endParaRPr lang="en-US" sz="3200">
              <a:latin typeface="Times New Roman" pitchFamily="18" charset="0"/>
            </a:endParaRPr>
          </a:p>
          <a:p>
            <a:pPr eaLnBrk="1" hangingPunct="1">
              <a:buClr>
                <a:schemeClr val="folHlink"/>
              </a:buClr>
              <a:buFont typeface="Wingdings" pitchFamily="2" charset="2"/>
              <a:buChar char="§"/>
            </a:pPr>
            <a:r>
              <a:rPr lang="en-US" sz="3200">
                <a:latin typeface="Times New Roman" pitchFamily="18" charset="0"/>
              </a:rPr>
              <a:t>Cú pháp:</a:t>
            </a:r>
            <a:endParaRPr lang="en-US" sz="3200">
              <a:latin typeface="Times New Roman" pitchFamily="18" charset="0"/>
              <a:cs typeface="Courier New" pitchFamily="49" charset="0"/>
            </a:endParaRPr>
          </a:p>
          <a:p>
            <a:pPr eaLnBrk="1" hangingPunct="1">
              <a:buClr>
                <a:schemeClr val="folHlink"/>
              </a:buClr>
              <a:buFont typeface="Wingdings" pitchFamily="2" charset="2"/>
              <a:buNone/>
            </a:pPr>
            <a:r>
              <a:rPr lang="en-US" sz="3200" b="1">
                <a:solidFill>
                  <a:schemeClr val="hlink"/>
                </a:solidFill>
                <a:latin typeface="Times New Roman" pitchFamily="18" charset="0"/>
                <a:cs typeface="Courier New" pitchFamily="49" charset="0"/>
              </a:rPr>
              <a:t>	</a:t>
            </a:r>
            <a:r>
              <a:rPr lang="en-US" sz="3600" b="1">
                <a:solidFill>
                  <a:schemeClr val="folHlink"/>
                </a:solidFill>
                <a:latin typeface="Times New Roman" pitchFamily="18" charset="0"/>
                <a:cs typeface="Courier New" pitchFamily="49" charset="0"/>
              </a:rPr>
              <a:t>memcpy (char * destn, char &amp;source, int nbytes);</a:t>
            </a:r>
            <a:endParaRPr lang="en-US" sz="3600">
              <a:solidFill>
                <a:schemeClr val="folHlink"/>
              </a:solidFill>
              <a:latin typeface="Times New Roman" pitchFamily="18" charset="0"/>
              <a:cs typeface="Courier New" pitchFamily="49" charset="0"/>
            </a:endParaRPr>
          </a:p>
          <a:p>
            <a:pPr eaLnBrk="1" hangingPunct="1">
              <a:buClr>
                <a:schemeClr val="folHlink"/>
              </a:buClr>
              <a:buFont typeface="Wingdings" pitchFamily="2" charset="2"/>
              <a:buChar char="§"/>
            </a:pPr>
            <a:r>
              <a:rPr lang="en-US" sz="3200">
                <a:latin typeface="Times New Roman" pitchFamily="18" charset="0"/>
              </a:rPr>
              <a:t>Ví dụ:</a:t>
            </a:r>
            <a:endParaRPr lang="en-US" sz="3200">
              <a:latin typeface="Times New Roman" pitchFamily="18" charset="0"/>
              <a:cs typeface="Courier New" pitchFamily="49" charset="0"/>
            </a:endParaRPr>
          </a:p>
          <a:p>
            <a:pPr eaLnBrk="1" hangingPunct="1">
              <a:buClr>
                <a:schemeClr val="folHlink"/>
              </a:buClr>
              <a:buFont typeface="Wingdings" pitchFamily="2" charset="2"/>
              <a:buNone/>
            </a:pPr>
            <a:r>
              <a:rPr lang="en-US" sz="3200" b="1">
                <a:solidFill>
                  <a:schemeClr val="hlink"/>
                </a:solidFill>
                <a:latin typeface="Times New Roman" pitchFamily="18" charset="0"/>
              </a:rPr>
              <a:t>	</a:t>
            </a:r>
            <a:r>
              <a:rPr lang="en-US" sz="3600" b="1">
                <a:solidFill>
                  <a:schemeClr val="folHlink"/>
                </a:solidFill>
                <a:latin typeface="Times New Roman" pitchFamily="18" charset="0"/>
                <a:cs typeface="Courier New" pitchFamily="49" charset="0"/>
              </a:rPr>
              <a:t>memcpy (&amp;books2, &amp;books1, sizeof(struct cat));</a:t>
            </a:r>
          </a:p>
        </p:txBody>
      </p:sp>
      <p:sp>
        <p:nvSpPr>
          <p:cNvPr id="63492" name="Text Box 4"/>
          <p:cNvSpPr txBox="1">
            <a:spLocks noChangeArrowheads="1"/>
          </p:cNvSpPr>
          <p:nvPr/>
        </p:nvSpPr>
        <p:spPr bwMode="auto">
          <a:xfrm>
            <a:off x="862013" y="0"/>
            <a:ext cx="8281987" cy="1524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Câu Lệnh Gán Sử Dụng </a:t>
            </a:r>
            <a:br>
              <a:rPr lang="en-US" sz="4800" b="1" smtClean="0">
                <a:solidFill>
                  <a:schemeClr val="tx2"/>
                </a:solidFill>
                <a:effectLst>
                  <a:outerShdw blurRad="38100" dist="38100" dir="2700000" algn="tl">
                    <a:srgbClr val="C0C0C0"/>
                  </a:outerShdw>
                </a:effectLst>
              </a:rPr>
            </a:br>
            <a:r>
              <a:rPr lang="en-US" sz="4800" b="1" smtClean="0">
                <a:solidFill>
                  <a:schemeClr val="tx2"/>
                </a:solidFill>
                <a:effectLst>
                  <a:outerShdw blurRad="38100" dist="38100" dir="2700000" algn="tl">
                    <a:srgbClr val="C0C0C0"/>
                  </a:outerShdw>
                </a:effectLst>
              </a:rPr>
              <a:t>Các Cấu Trúc - 2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pPr>
              <a:defRPr/>
            </a:pPr>
            <a:r>
              <a:rPr lang="en-US"/>
              <a:t>Elementary Programming with C/Session 11/ Slide </a:t>
            </a:r>
            <a:fld id="{0396EFFF-2C95-4F75-B7C6-AF90D0A2C20F}" type="slidenum">
              <a:rPr lang="en-US"/>
              <a:pPr>
                <a:defRPr/>
              </a:pPr>
              <a:t>11</a:t>
            </a:fld>
            <a:r>
              <a:rPr lang="en-US"/>
              <a:t> of 23</a:t>
            </a:r>
          </a:p>
        </p:txBody>
      </p:sp>
      <p:sp>
        <p:nvSpPr>
          <p:cNvPr id="64514" name="Text Box 2"/>
          <p:cNvSpPr txBox="1">
            <a:spLocks noChangeArrowheads="1"/>
          </p:cNvSpPr>
          <p:nvPr/>
        </p:nvSpPr>
        <p:spPr bwMode="auto">
          <a:xfrm>
            <a:off x="914400" y="13335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400" b="1" smtClean="0">
                <a:solidFill>
                  <a:schemeClr val="tx2"/>
                </a:solidFill>
                <a:effectLst>
                  <a:outerShdw blurRad="38100" dist="38100" dir="2700000" algn="tl">
                    <a:srgbClr val="C0C0C0"/>
                  </a:outerShdw>
                </a:effectLst>
              </a:rPr>
              <a:t>Cấu Trúc Lồng Trong Cấu Trúc </a:t>
            </a:r>
          </a:p>
        </p:txBody>
      </p:sp>
      <p:sp>
        <p:nvSpPr>
          <p:cNvPr id="13316" name="Text Box 3"/>
          <p:cNvSpPr txBox="1">
            <a:spLocks noChangeArrowheads="1"/>
          </p:cNvSpPr>
          <p:nvPr/>
        </p:nvSpPr>
        <p:spPr bwMode="auto">
          <a:xfrm>
            <a:off x="381000" y="930275"/>
            <a:ext cx="8610600" cy="974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2900">
                <a:latin typeface="Times New Roman" pitchFamily="18" charset="0"/>
              </a:rPr>
              <a:t>Một cấu trúc có thể lồng trong một cấu trúc khác. Tuy nhiên, một cấu trúc không thể lồng trong chính nó. </a:t>
            </a:r>
          </a:p>
        </p:txBody>
      </p:sp>
      <p:sp>
        <p:nvSpPr>
          <p:cNvPr id="13317" name="Text Box 10"/>
          <p:cNvSpPr txBox="1">
            <a:spLocks noChangeArrowheads="1"/>
          </p:cNvSpPr>
          <p:nvPr/>
        </p:nvSpPr>
        <p:spPr bwMode="auto">
          <a:xfrm>
            <a:off x="228600" y="4130675"/>
            <a:ext cx="86868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2900">
                <a:latin typeface="Times New Roman" pitchFamily="18" charset="0"/>
              </a:rPr>
              <a:t>Việc truy cập vào các phần tử của cấu trúc này tương tự như với cấu trúc bình thường khác, </a:t>
            </a:r>
          </a:p>
        </p:txBody>
      </p:sp>
      <p:sp>
        <p:nvSpPr>
          <p:cNvPr id="13318" name="Rectangle 11"/>
          <p:cNvSpPr>
            <a:spLocks noChangeArrowheads="1"/>
          </p:cNvSpPr>
          <p:nvPr/>
        </p:nvSpPr>
        <p:spPr bwMode="auto">
          <a:xfrm>
            <a:off x="1524000" y="1738313"/>
            <a:ext cx="61722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342900" algn="l"/>
                <a:tab pos="685800" algn="l"/>
                <a:tab pos="1028700" algn="l"/>
              </a:tabLst>
            </a:pPr>
            <a:r>
              <a:rPr lang="en-US" sz="3000">
                <a:solidFill>
                  <a:schemeClr val="folHlink"/>
                </a:solidFill>
                <a:latin typeface="Times New Roman" pitchFamily="18" charset="0"/>
              </a:rPr>
              <a:t>	struct issue	{</a:t>
            </a:r>
          </a:p>
          <a:p>
            <a:pPr>
              <a:tabLst>
                <a:tab pos="342900" algn="l"/>
                <a:tab pos="685800" algn="l"/>
                <a:tab pos="1028700" algn="l"/>
              </a:tabLst>
            </a:pPr>
            <a:r>
              <a:rPr lang="en-US" sz="3000">
                <a:solidFill>
                  <a:schemeClr val="folHlink"/>
                </a:solidFill>
                <a:latin typeface="Times New Roman" pitchFamily="18" charset="0"/>
              </a:rPr>
              <a:t>		char borrower [20];</a:t>
            </a:r>
          </a:p>
          <a:p>
            <a:pPr>
              <a:tabLst>
                <a:tab pos="342900" algn="l"/>
                <a:tab pos="685800" algn="l"/>
                <a:tab pos="1028700" algn="l"/>
              </a:tabLst>
            </a:pPr>
            <a:r>
              <a:rPr lang="en-US" sz="3000">
                <a:solidFill>
                  <a:schemeClr val="folHlink"/>
                </a:solidFill>
                <a:latin typeface="Times New Roman" pitchFamily="18" charset="0"/>
              </a:rPr>
              <a:t>		char dt_of_issue[8];</a:t>
            </a:r>
          </a:p>
          <a:p>
            <a:pPr>
              <a:tabLst>
                <a:tab pos="342900" algn="l"/>
                <a:tab pos="685800" algn="l"/>
                <a:tab pos="1028700" algn="l"/>
              </a:tabLst>
            </a:pPr>
            <a:r>
              <a:rPr lang="en-US" sz="3000">
                <a:solidFill>
                  <a:schemeClr val="folHlink"/>
                </a:solidFill>
                <a:latin typeface="Times New Roman" pitchFamily="18" charset="0"/>
              </a:rPr>
              <a:t>		struct cat books;</a:t>
            </a:r>
          </a:p>
          <a:p>
            <a:pPr>
              <a:tabLst>
                <a:tab pos="342900" algn="l"/>
                <a:tab pos="685800" algn="l"/>
                <a:tab pos="1028700" algn="l"/>
              </a:tabLst>
            </a:pPr>
            <a:r>
              <a:rPr lang="en-US" sz="3000">
                <a:solidFill>
                  <a:schemeClr val="folHlink"/>
                </a:solidFill>
                <a:latin typeface="Times New Roman" pitchFamily="18" charset="0"/>
              </a:rPr>
              <a:t>	}issl; </a:t>
            </a:r>
          </a:p>
        </p:txBody>
      </p:sp>
      <p:sp>
        <p:nvSpPr>
          <p:cNvPr id="13319" name="Rectangle 12"/>
          <p:cNvSpPr>
            <a:spLocks noChangeArrowheads="1"/>
          </p:cNvSpPr>
          <p:nvPr/>
        </p:nvSpPr>
        <p:spPr bwMode="auto">
          <a:xfrm>
            <a:off x="2895600" y="4983163"/>
            <a:ext cx="2184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1" hangingPunct="1">
              <a:tabLst>
                <a:tab pos="342900" algn="l"/>
                <a:tab pos="685800" algn="l"/>
                <a:tab pos="1028700" algn="l"/>
              </a:tabLst>
            </a:pPr>
            <a:r>
              <a:rPr lang="en-US" sz="3000">
                <a:solidFill>
                  <a:schemeClr val="folHlink"/>
                </a:solidFill>
                <a:latin typeface="Times New Roman" pitchFamily="18" charset="0"/>
              </a:rPr>
              <a:t>issl.borrower</a:t>
            </a:r>
          </a:p>
        </p:txBody>
      </p:sp>
      <p:sp>
        <p:nvSpPr>
          <p:cNvPr id="13320" name="Text Box 14"/>
          <p:cNvSpPr txBox="1">
            <a:spLocks noChangeArrowheads="1"/>
          </p:cNvSpPr>
          <p:nvPr/>
        </p:nvSpPr>
        <p:spPr bwMode="auto">
          <a:xfrm>
            <a:off x="228600" y="5426075"/>
            <a:ext cx="85344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2900">
                <a:latin typeface="Times New Roman" pitchFamily="18" charset="0"/>
              </a:rPr>
              <a:t>Để truy cập vào phần tử của cấu trúc cat là một phần của cấu trúc issl , </a:t>
            </a:r>
          </a:p>
        </p:txBody>
      </p:sp>
      <p:sp>
        <p:nvSpPr>
          <p:cNvPr id="13321" name="Rectangle 15"/>
          <p:cNvSpPr>
            <a:spLocks noChangeArrowheads="1"/>
          </p:cNvSpPr>
          <p:nvPr/>
        </p:nvSpPr>
        <p:spPr bwMode="auto">
          <a:xfrm>
            <a:off x="2895600" y="6089650"/>
            <a:ext cx="28622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sz="3000">
                <a:solidFill>
                  <a:schemeClr val="folHlink"/>
                </a:solidFill>
                <a:latin typeface="Times New Roman" pitchFamily="18" charset="0"/>
              </a:rPr>
              <a:t>issl.books.author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E0344C35-348E-46F1-A6D9-680274FBEC07}" type="slidenum">
              <a:rPr lang="en-US"/>
              <a:pPr>
                <a:defRPr/>
              </a:pPr>
              <a:t>12</a:t>
            </a:fld>
            <a:r>
              <a:rPr lang="en-US"/>
              <a:t> of 23</a:t>
            </a:r>
          </a:p>
        </p:txBody>
      </p:sp>
      <p:sp>
        <p:nvSpPr>
          <p:cNvPr id="65538" name="Text Box 2"/>
          <p:cNvSpPr txBox="1">
            <a:spLocks noChangeArrowheads="1"/>
          </p:cNvSpPr>
          <p:nvPr/>
        </p:nvSpPr>
        <p:spPr bwMode="auto">
          <a:xfrm>
            <a:off x="1090613" y="0"/>
            <a:ext cx="80533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Truyền tham số kiểu cấu trúc </a:t>
            </a:r>
          </a:p>
        </p:txBody>
      </p:sp>
      <p:sp>
        <p:nvSpPr>
          <p:cNvPr id="14340" name="Text Box 3"/>
          <p:cNvSpPr txBox="1">
            <a:spLocks noChangeArrowheads="1"/>
          </p:cNvSpPr>
          <p:nvPr/>
        </p:nvSpPr>
        <p:spPr bwMode="auto">
          <a:xfrm>
            <a:off x="609600" y="1244600"/>
            <a:ext cx="78486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600">
                <a:latin typeface="Times New Roman" pitchFamily="18" charset="0"/>
              </a:rPr>
              <a:t>Tham số của hàm có thể là một cấu trúc. </a:t>
            </a:r>
          </a:p>
          <a:p>
            <a:pPr algn="just" eaLnBrk="1" hangingPunct="1">
              <a:buClr>
                <a:schemeClr val="folHlink"/>
              </a:buClr>
              <a:buFont typeface="Wingdings" pitchFamily="2" charset="2"/>
              <a:buChar char="§"/>
            </a:pPr>
            <a:r>
              <a:rPr lang="en-US" sz="3600">
                <a:latin typeface="Times New Roman" pitchFamily="18" charset="0"/>
              </a:rPr>
              <a:t>Là một phương tiện hữu dụng khi  muốn truyền một nhóm các thành phần dữ liệu có quan hệ logic với nhau thông qua một biến thay vì phải truyền từng thành phần một </a:t>
            </a:r>
          </a:p>
          <a:p>
            <a:pPr algn="just" eaLnBrk="1" hangingPunct="1">
              <a:buClr>
                <a:schemeClr val="folHlink"/>
              </a:buClr>
              <a:buFont typeface="Wingdings" pitchFamily="2" charset="2"/>
              <a:buChar char="§"/>
            </a:pPr>
            <a:r>
              <a:rPr lang="en-US" sz="3600">
                <a:latin typeface="Times New Roman" pitchFamily="18" charset="0"/>
              </a:rPr>
              <a:t>Kiểu của tham số thực phải trùng với kiểu của tham số hình thức.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62B12D49-145F-498A-91BD-E834DDB229EF}" type="slidenum">
              <a:rPr lang="en-US"/>
              <a:pPr>
                <a:defRPr/>
              </a:pPr>
              <a:t>13</a:t>
            </a:fld>
            <a:r>
              <a:rPr lang="en-US"/>
              <a:t> of 23</a:t>
            </a:r>
          </a:p>
        </p:txBody>
      </p:sp>
      <p:sp>
        <p:nvSpPr>
          <p:cNvPr id="66562" name="Text Box 2"/>
          <p:cNvSpPr txBox="1">
            <a:spLocks noChangeArrowheads="1"/>
          </p:cNvSpPr>
          <p:nvPr/>
        </p:nvSpPr>
        <p:spPr bwMode="auto">
          <a:xfrm>
            <a:off x="1295400" y="0"/>
            <a:ext cx="45354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Mảng Cấu Trúc </a:t>
            </a:r>
          </a:p>
        </p:txBody>
      </p:sp>
      <p:sp>
        <p:nvSpPr>
          <p:cNvPr id="15364" name="Text Box 3"/>
          <p:cNvSpPr txBox="1">
            <a:spLocks noChangeArrowheads="1"/>
          </p:cNvSpPr>
          <p:nvPr/>
        </p:nvSpPr>
        <p:spPr bwMode="auto">
          <a:xfrm>
            <a:off x="381000" y="1136650"/>
            <a:ext cx="86106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600">
                <a:latin typeface="Times New Roman" pitchFamily="18" charset="0"/>
              </a:rPr>
              <a:t>Một áp dụng thường gặp là mảng cấu trúc</a:t>
            </a:r>
          </a:p>
          <a:p>
            <a:pPr algn="just" eaLnBrk="1" hangingPunct="1">
              <a:buClr>
                <a:schemeClr val="folHlink"/>
              </a:buClr>
              <a:buFont typeface="Wingdings" pitchFamily="2" charset="2"/>
              <a:buChar char="§"/>
            </a:pPr>
            <a:r>
              <a:rPr lang="en-US" sz="3600">
                <a:latin typeface="Times New Roman" pitchFamily="18" charset="0"/>
              </a:rPr>
              <a:t>Một kiểu cấu trúc phải được định nghĩa trước, sau đó một biến mảng có kiểu đó mới được khai báo</a:t>
            </a:r>
          </a:p>
          <a:p>
            <a:pPr algn="just" eaLnBrk="1" hangingPunct="1">
              <a:buClr>
                <a:schemeClr val="folHlink"/>
              </a:buClr>
              <a:buFont typeface="Wingdings" pitchFamily="2" charset="2"/>
              <a:buChar char="§"/>
            </a:pPr>
            <a:r>
              <a:rPr lang="en-US" sz="3600">
                <a:latin typeface="Times New Roman" pitchFamily="18" charset="0"/>
              </a:rPr>
              <a:t>Ví dụ:	</a:t>
            </a:r>
            <a:r>
              <a:rPr lang="en-US" sz="3600" b="1">
                <a:solidFill>
                  <a:schemeClr val="folHlink"/>
                </a:solidFill>
                <a:latin typeface="Times New Roman" pitchFamily="18" charset="0"/>
              </a:rPr>
              <a:t>struct cat books[50];</a:t>
            </a:r>
            <a:endParaRPr lang="en-US" sz="1600">
              <a:solidFill>
                <a:schemeClr val="folHlink"/>
              </a:solidFill>
              <a:latin typeface="Times New Roman" pitchFamily="18" charset="0"/>
            </a:endParaRPr>
          </a:p>
          <a:p>
            <a:pPr algn="just" eaLnBrk="1" hangingPunct="1">
              <a:buClr>
                <a:schemeClr val="folHlink"/>
              </a:buClr>
              <a:buFont typeface="Wingdings" pitchFamily="2" charset="2"/>
              <a:buChar char="§"/>
            </a:pPr>
            <a:r>
              <a:rPr lang="en-US" sz="3600">
                <a:latin typeface="Times New Roman" pitchFamily="18" charset="0"/>
              </a:rPr>
              <a:t>Để truy cập vào thành phần author của phần tử thứ tư của mảng </a:t>
            </a:r>
            <a:r>
              <a:rPr lang="en-US" sz="3600" b="1">
                <a:latin typeface="Times New Roman" pitchFamily="18" charset="0"/>
              </a:rPr>
              <a:t>books</a:t>
            </a:r>
            <a:r>
              <a:rPr lang="en-US" sz="3600">
                <a:latin typeface="Times New Roman" pitchFamily="18" charset="0"/>
              </a:rPr>
              <a:t>:</a:t>
            </a:r>
            <a:endParaRPr lang="en-US" sz="1200">
              <a:latin typeface="Times New Roman" pitchFamily="18" charset="0"/>
            </a:endParaRPr>
          </a:p>
          <a:p>
            <a:pPr algn="just" eaLnBrk="1" hangingPunct="1">
              <a:buClr>
                <a:schemeClr val="folHlink"/>
              </a:buClr>
              <a:buFont typeface="Wingdings" pitchFamily="2" charset="2"/>
              <a:buNone/>
            </a:pPr>
            <a:r>
              <a:rPr lang="en-US" sz="3600">
                <a:latin typeface="Times New Roman" pitchFamily="18" charset="0"/>
                <a:cs typeface="Courier New" pitchFamily="49" charset="0"/>
              </a:rPr>
              <a:t>		</a:t>
            </a:r>
            <a:r>
              <a:rPr lang="en-US" sz="3600" b="1">
                <a:solidFill>
                  <a:schemeClr val="folHlink"/>
                </a:solidFill>
                <a:latin typeface="Times New Roman" pitchFamily="18" charset="0"/>
                <a:cs typeface="Courier New" pitchFamily="49" charset="0"/>
              </a:rPr>
              <a:t>books[4].author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a:t>Elementary Programming with C/Session 11/ Slide </a:t>
            </a:r>
            <a:fld id="{1548F256-19F0-4268-A0C1-4B049E71812D}" type="slidenum">
              <a:rPr lang="en-US"/>
              <a:pPr>
                <a:defRPr/>
              </a:pPr>
              <a:t>14</a:t>
            </a:fld>
            <a:r>
              <a:rPr lang="en-US"/>
              <a:t> of 23</a:t>
            </a:r>
          </a:p>
        </p:txBody>
      </p:sp>
      <p:sp>
        <p:nvSpPr>
          <p:cNvPr id="67586" name="Text Box 2"/>
          <p:cNvSpPr txBox="1">
            <a:spLocks noChangeArrowheads="1"/>
          </p:cNvSpPr>
          <p:nvPr/>
        </p:nvSpPr>
        <p:spPr bwMode="auto">
          <a:xfrm>
            <a:off x="914400" y="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Khởi Tạo Các Mảng Cấu Trúc  </a:t>
            </a:r>
          </a:p>
        </p:txBody>
      </p:sp>
      <p:sp>
        <p:nvSpPr>
          <p:cNvPr id="16388" name="Text Box 3"/>
          <p:cNvSpPr txBox="1">
            <a:spLocks noChangeArrowheads="1"/>
          </p:cNvSpPr>
          <p:nvPr/>
        </p:nvSpPr>
        <p:spPr bwMode="auto">
          <a:xfrm>
            <a:off x="381000" y="1235075"/>
            <a:ext cx="8610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200">
                <a:latin typeface="Times New Roman" pitchFamily="18" charset="0"/>
              </a:rPr>
              <a:t>Mảng cấu trúc được khởi tạo bằng cách liệt kê danh sách các giá trị phần tử của nó trong một cặp dấu móc</a:t>
            </a:r>
          </a:p>
          <a:p>
            <a:pPr algn="just" eaLnBrk="1" hangingPunct="1">
              <a:buClr>
                <a:schemeClr val="folHlink"/>
              </a:buClr>
              <a:buFont typeface="Wingdings" pitchFamily="2" charset="2"/>
              <a:buChar char="§"/>
            </a:pPr>
            <a:r>
              <a:rPr lang="en-US" sz="3200">
                <a:latin typeface="Times New Roman" pitchFamily="18" charset="0"/>
              </a:rPr>
              <a:t> Ví dụ:</a:t>
            </a:r>
          </a:p>
        </p:txBody>
      </p:sp>
      <p:sp>
        <p:nvSpPr>
          <p:cNvPr id="16389" name="Text Box 4"/>
          <p:cNvSpPr txBox="1">
            <a:spLocks noChangeArrowheads="1"/>
          </p:cNvSpPr>
          <p:nvPr/>
        </p:nvSpPr>
        <p:spPr bwMode="auto">
          <a:xfrm>
            <a:off x="609600" y="3181350"/>
            <a:ext cx="81534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buClr>
                <a:schemeClr val="folHlink"/>
              </a:buClr>
              <a:buFont typeface="Wingdings" pitchFamily="2" charset="2"/>
              <a:buNone/>
            </a:pPr>
            <a:r>
              <a:rPr lang="en-US" sz="3200">
                <a:solidFill>
                  <a:schemeClr val="hlink"/>
                </a:solidFill>
                <a:latin typeface="Times New Roman" pitchFamily="18" charset="0"/>
              </a:rPr>
              <a:t>		</a:t>
            </a:r>
            <a:r>
              <a:rPr lang="en-US" sz="3200">
                <a:solidFill>
                  <a:schemeClr val="folHlink"/>
                </a:solidFill>
                <a:latin typeface="Times New Roman" pitchFamily="18" charset="0"/>
                <a:cs typeface="Courier New" pitchFamily="49" charset="0"/>
              </a:rPr>
              <a:t>struct unit {</a:t>
            </a:r>
          </a:p>
          <a:p>
            <a:pPr eaLnBrk="1" hangingPunct="1">
              <a:buClr>
                <a:schemeClr val="folHlink"/>
              </a:buClr>
              <a:buFont typeface="Wingdings" pitchFamily="2" charset="2"/>
              <a:buNone/>
            </a:pPr>
            <a:r>
              <a:rPr lang="en-US" sz="3200">
                <a:solidFill>
                  <a:schemeClr val="folHlink"/>
                </a:solidFill>
                <a:latin typeface="Times New Roman" pitchFamily="18" charset="0"/>
                <a:cs typeface="Courier New" pitchFamily="49" charset="0"/>
              </a:rPr>
              <a:t>			char ch;</a:t>
            </a:r>
            <a:endParaRPr lang="en-US" sz="3200">
              <a:solidFill>
                <a:schemeClr val="folHlink"/>
              </a:solidFill>
              <a:latin typeface="Times New Roman" pitchFamily="18" charset="0"/>
            </a:endParaRPr>
          </a:p>
          <a:p>
            <a:pPr eaLnBrk="1" hangingPunct="1">
              <a:buClr>
                <a:schemeClr val="folHlink"/>
              </a:buClr>
              <a:buFont typeface="Wingdings" pitchFamily="2" charset="2"/>
              <a:buNone/>
            </a:pPr>
            <a:r>
              <a:rPr lang="en-US" sz="3200">
                <a:solidFill>
                  <a:schemeClr val="folHlink"/>
                </a:solidFill>
                <a:latin typeface="Times New Roman" pitchFamily="18" charset="0"/>
                <a:cs typeface="Courier New" pitchFamily="49" charset="0"/>
              </a:rPr>
              <a:t>			int i;	</a:t>
            </a:r>
          </a:p>
          <a:p>
            <a:pPr eaLnBrk="1" hangingPunct="1">
              <a:buClr>
                <a:schemeClr val="folHlink"/>
              </a:buClr>
              <a:buFont typeface="Wingdings" pitchFamily="2" charset="2"/>
              <a:buNone/>
            </a:pPr>
            <a:r>
              <a:rPr lang="en-US" sz="3200">
                <a:solidFill>
                  <a:schemeClr val="folHlink"/>
                </a:solidFill>
                <a:latin typeface="Times New Roman" pitchFamily="18" charset="0"/>
                <a:cs typeface="Courier New" pitchFamily="49" charset="0"/>
              </a:rPr>
              <a:t>     };	</a:t>
            </a:r>
          </a:p>
          <a:p>
            <a:pPr eaLnBrk="1" hangingPunct="1">
              <a:buClr>
                <a:schemeClr val="folHlink"/>
              </a:buClr>
              <a:buFont typeface="Wingdings" pitchFamily="2" charset="2"/>
              <a:buNone/>
            </a:pPr>
            <a:r>
              <a:rPr lang="en-US" sz="3200">
                <a:solidFill>
                  <a:schemeClr val="folHlink"/>
                </a:solidFill>
                <a:latin typeface="Times New Roman" pitchFamily="18" charset="0"/>
                <a:cs typeface="Courier New" pitchFamily="49" charset="0"/>
              </a:rPr>
              <a:t>struct unit series [3] =</a:t>
            </a:r>
          </a:p>
          <a:p>
            <a:pPr eaLnBrk="1" hangingPunct="1">
              <a:buClr>
                <a:schemeClr val="folHlink"/>
              </a:buClr>
              <a:buFont typeface="Wingdings" pitchFamily="2" charset="2"/>
              <a:buNone/>
            </a:pPr>
            <a:r>
              <a:rPr lang="en-US" sz="3200">
                <a:solidFill>
                  <a:schemeClr val="hlink"/>
                </a:solidFill>
                <a:latin typeface="Times New Roman" pitchFamily="18" charset="0"/>
                <a:cs typeface="Courier New" pitchFamily="49" charset="0"/>
              </a:rPr>
              <a:t>			</a:t>
            </a:r>
            <a:r>
              <a:rPr lang="en-US" sz="3200">
                <a:solidFill>
                  <a:schemeClr val="folHlink"/>
                </a:solidFill>
                <a:latin typeface="Times New Roman" pitchFamily="18" charset="0"/>
                <a:cs typeface="Courier New" pitchFamily="49" charset="0"/>
              </a:rPr>
              <a:t>{{‘a’, 100}{‘b’, 200}{‘c’, 300}};</a:t>
            </a:r>
            <a:endParaRPr lang="en-US" sz="320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AEF9464E-6D27-4B6B-B644-383E1A7A9631}" type="slidenum">
              <a:rPr lang="en-US"/>
              <a:pPr>
                <a:defRPr/>
              </a:pPr>
              <a:t>15</a:t>
            </a:fld>
            <a:r>
              <a:rPr lang="en-US"/>
              <a:t> of 23</a:t>
            </a:r>
          </a:p>
        </p:txBody>
      </p:sp>
      <p:sp>
        <p:nvSpPr>
          <p:cNvPr id="68610" name="Text Box 1026"/>
          <p:cNvSpPr txBox="1">
            <a:spLocks noChangeArrowheads="1"/>
          </p:cNvSpPr>
          <p:nvPr/>
        </p:nvSpPr>
        <p:spPr bwMode="auto">
          <a:xfrm>
            <a:off x="990600" y="0"/>
            <a:ext cx="6762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Con Trỏ Đến Cấu Trúc </a:t>
            </a:r>
          </a:p>
        </p:txBody>
      </p:sp>
      <p:sp>
        <p:nvSpPr>
          <p:cNvPr id="17412" name="Text Box 1027"/>
          <p:cNvSpPr txBox="1">
            <a:spLocks noChangeArrowheads="1"/>
          </p:cNvSpPr>
          <p:nvPr/>
        </p:nvSpPr>
        <p:spPr bwMode="auto">
          <a:xfrm>
            <a:off x="381000" y="1054100"/>
            <a:ext cx="84582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200">
                <a:latin typeface="Times New Roman" pitchFamily="18" charset="0"/>
              </a:rPr>
              <a:t>Con trỏ cấu trúc được khai báo bằng cách đặt dấu * trước tên của biến cấu trúc.</a:t>
            </a:r>
          </a:p>
          <a:p>
            <a:pPr algn="just" eaLnBrk="1" hangingPunct="1">
              <a:buClr>
                <a:schemeClr val="folHlink"/>
              </a:buClr>
              <a:buFont typeface="Wingdings" pitchFamily="2" charset="2"/>
              <a:buChar char="§"/>
            </a:pPr>
            <a:r>
              <a:rPr lang="en-US" sz="3200">
                <a:latin typeface="Times New Roman" pitchFamily="18" charset="0"/>
              </a:rPr>
              <a:t>Toán tử -&gt; được dùng để truy cập vào các phần tử của một cấu trúc sử dụng một con trỏ</a:t>
            </a:r>
          </a:p>
          <a:p>
            <a:pPr algn="just" eaLnBrk="1" hangingPunct="1">
              <a:buClr>
                <a:schemeClr val="folHlink"/>
              </a:buClr>
              <a:buFont typeface="Wingdings" pitchFamily="2" charset="2"/>
              <a:buChar char="§"/>
            </a:pPr>
            <a:r>
              <a:rPr lang="en-US" sz="3200">
                <a:latin typeface="Times New Roman" pitchFamily="18" charset="0"/>
              </a:rPr>
              <a:t>Ví dụ:</a:t>
            </a:r>
            <a:r>
              <a:rPr lang="en-US" sz="3200" b="1">
                <a:cs typeface="Courier New" pitchFamily="49" charset="0"/>
              </a:rPr>
              <a:t>	</a:t>
            </a:r>
            <a:r>
              <a:rPr lang="en-US" sz="3200" b="1">
                <a:solidFill>
                  <a:schemeClr val="folHlink"/>
                </a:solidFill>
                <a:latin typeface="Courier New" pitchFamily="49" charset="0"/>
                <a:cs typeface="Courier New" pitchFamily="49" charset="0"/>
              </a:rPr>
              <a:t>struct cat *ptr_bk;</a:t>
            </a:r>
            <a:endParaRPr lang="en-US" sz="3200" b="1">
              <a:solidFill>
                <a:schemeClr val="folHlink"/>
              </a:solidFill>
              <a:latin typeface="Courier New" pitchFamily="49" charset="0"/>
            </a:endParaRPr>
          </a:p>
          <a:p>
            <a:pPr algn="just" eaLnBrk="1" hangingPunct="1">
              <a:buClr>
                <a:schemeClr val="folHlink"/>
              </a:buClr>
              <a:buFont typeface="Wingdings" pitchFamily="2" charset="2"/>
              <a:buNone/>
            </a:pPr>
            <a:r>
              <a:rPr lang="en-US" sz="3200" b="1">
                <a:solidFill>
                  <a:schemeClr val="folHlink"/>
                </a:solidFill>
                <a:latin typeface="Courier New" pitchFamily="49" charset="0"/>
              </a:rPr>
              <a:t> 		</a:t>
            </a:r>
            <a:r>
              <a:rPr lang="en-US" sz="3200" b="1">
                <a:solidFill>
                  <a:schemeClr val="folHlink"/>
                </a:solidFill>
                <a:latin typeface="Courier New" pitchFamily="49" charset="0"/>
                <a:cs typeface="Courier New" pitchFamily="49" charset="0"/>
              </a:rPr>
              <a:t>ptr_bk = &amp;books;</a:t>
            </a:r>
          </a:p>
          <a:p>
            <a:pPr algn="just" eaLnBrk="1" hangingPunct="1">
              <a:buClr>
                <a:schemeClr val="folHlink"/>
              </a:buClr>
              <a:buFont typeface="Wingdings" pitchFamily="2" charset="2"/>
              <a:buNone/>
            </a:pPr>
            <a:r>
              <a:rPr lang="en-US" sz="3200" b="1">
                <a:solidFill>
                  <a:schemeClr val="folHlink"/>
                </a:solidFill>
                <a:latin typeface="Courier New" pitchFamily="49" charset="0"/>
                <a:cs typeface="Courier New" pitchFamily="49" charset="0"/>
              </a:rPr>
              <a:t>		printf(“%s”,ptr_bk-&gt;author);</a:t>
            </a:r>
            <a:endParaRPr lang="en-US" sz="1600">
              <a:solidFill>
                <a:schemeClr val="folHlink"/>
              </a:solidFill>
              <a:latin typeface="Courier New" pitchFamily="49" charset="0"/>
            </a:endParaRPr>
          </a:p>
          <a:p>
            <a:pPr algn="just" eaLnBrk="1" hangingPunct="1">
              <a:buClr>
                <a:schemeClr val="folHlink"/>
              </a:buClr>
              <a:buFont typeface="Wingdings" pitchFamily="2" charset="2"/>
              <a:buChar char="§"/>
            </a:pPr>
            <a:r>
              <a:rPr lang="en-US" sz="3200">
                <a:latin typeface="Times New Roman" pitchFamily="18" charset="0"/>
              </a:rPr>
              <a:t>Con trỏ cấu trúc được truyền vào hàm, cho phép hàm thay đổi trực tiếp các phần tử của cấu trúc.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F1D1E37F-FBB8-4BCD-8C17-9B614ADCC928}" type="slidenum">
              <a:rPr lang="en-US"/>
              <a:pPr>
                <a:defRPr/>
              </a:pPr>
              <a:t>16</a:t>
            </a:fld>
            <a:r>
              <a:rPr lang="en-US"/>
              <a:t> of 23</a:t>
            </a:r>
          </a:p>
        </p:txBody>
      </p:sp>
      <p:sp>
        <p:nvSpPr>
          <p:cNvPr id="60418" name="Text Box 2"/>
          <p:cNvSpPr txBox="1">
            <a:spLocks noChangeArrowheads="1"/>
          </p:cNvSpPr>
          <p:nvPr/>
        </p:nvSpPr>
        <p:spPr bwMode="auto">
          <a:xfrm>
            <a:off x="990600" y="0"/>
            <a:ext cx="49466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Từ Khóa typedef </a:t>
            </a:r>
          </a:p>
        </p:txBody>
      </p:sp>
      <p:sp>
        <p:nvSpPr>
          <p:cNvPr id="18436" name="Text Box 3"/>
          <p:cNvSpPr txBox="1">
            <a:spLocks noChangeArrowheads="1"/>
          </p:cNvSpPr>
          <p:nvPr/>
        </p:nvSpPr>
        <p:spPr bwMode="auto">
          <a:xfrm>
            <a:off x="685800" y="1247775"/>
            <a:ext cx="81534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200">
                <a:latin typeface="Times New Roman" pitchFamily="18" charset="0"/>
              </a:rPr>
              <a:t> Một kiểu dữ liệu có thể được định nghĩa bằng cách sử dụng từ khóa </a:t>
            </a:r>
            <a:r>
              <a:rPr lang="en-US" sz="3200">
                <a:solidFill>
                  <a:schemeClr val="folHlink"/>
                </a:solidFill>
                <a:latin typeface="Times New Roman" pitchFamily="18" charset="0"/>
              </a:rPr>
              <a:t>typedef</a:t>
            </a:r>
          </a:p>
          <a:p>
            <a:pPr algn="just" eaLnBrk="1" hangingPunct="1">
              <a:buClr>
                <a:schemeClr val="folHlink"/>
              </a:buClr>
              <a:buFont typeface="Wingdings" pitchFamily="2" charset="2"/>
              <a:buChar char="§"/>
            </a:pPr>
            <a:r>
              <a:rPr lang="en-US" sz="3000">
                <a:latin typeface="Times New Roman" pitchFamily="18" charset="0"/>
              </a:rPr>
              <a:t> </a:t>
            </a:r>
            <a:r>
              <a:rPr lang="en-US" sz="3200">
                <a:latin typeface="Times New Roman" pitchFamily="18" charset="0"/>
              </a:rPr>
              <a:t>Nó không tạo ra một kiểu dữ liệu mới, mà định nghĩa một tên mới cho một kiểu đã có. </a:t>
            </a:r>
          </a:p>
          <a:p>
            <a:pPr algn="just" eaLnBrk="1" hangingPunct="1">
              <a:buClr>
                <a:schemeClr val="folHlink"/>
              </a:buClr>
              <a:buFont typeface="Wingdings" pitchFamily="2" charset="2"/>
              <a:buChar char="§"/>
            </a:pPr>
            <a:r>
              <a:rPr lang="en-US" sz="3200">
                <a:latin typeface="Times New Roman" pitchFamily="18" charset="0"/>
              </a:rPr>
              <a:t> Cú pháp:     </a:t>
            </a:r>
            <a:r>
              <a:rPr lang="en-US" sz="3600" b="1">
                <a:solidFill>
                  <a:schemeClr val="folHlink"/>
                </a:solidFill>
                <a:latin typeface="Times New Roman" pitchFamily="18" charset="0"/>
                <a:cs typeface="Courier New" pitchFamily="49" charset="0"/>
              </a:rPr>
              <a:t>typedef type name;</a:t>
            </a:r>
            <a:endParaRPr lang="en-US" sz="3600" b="1">
              <a:solidFill>
                <a:schemeClr val="folHlink"/>
              </a:solidFill>
              <a:latin typeface="Times New Roman" pitchFamily="18" charset="0"/>
            </a:endParaRPr>
          </a:p>
          <a:p>
            <a:pPr algn="just" eaLnBrk="1" hangingPunct="1">
              <a:buClr>
                <a:schemeClr val="folHlink"/>
              </a:buClr>
              <a:buFont typeface="Wingdings" pitchFamily="2" charset="2"/>
              <a:buChar char="§"/>
            </a:pPr>
            <a:r>
              <a:rPr lang="en-US" sz="3200">
                <a:latin typeface="Times New Roman" pitchFamily="18" charset="0"/>
              </a:rPr>
              <a:t> Ví dụ:</a:t>
            </a:r>
            <a:r>
              <a:rPr lang="en-US" sz="3200" b="1">
                <a:latin typeface="Times New Roman" pitchFamily="18" charset="0"/>
                <a:cs typeface="Courier New" pitchFamily="49" charset="0"/>
              </a:rPr>
              <a:t>		</a:t>
            </a:r>
            <a:r>
              <a:rPr lang="en-US" sz="3600" b="1">
                <a:solidFill>
                  <a:schemeClr val="folHlink"/>
                </a:solidFill>
                <a:latin typeface="Times New Roman" pitchFamily="18" charset="0"/>
                <a:cs typeface="Courier New" pitchFamily="49" charset="0"/>
              </a:rPr>
              <a:t>typedef float deci;</a:t>
            </a:r>
            <a:endParaRPr lang="en-US" sz="3600" b="1">
              <a:solidFill>
                <a:schemeClr val="folHlink"/>
              </a:solidFill>
              <a:latin typeface="Times New Roman" pitchFamily="18" charset="0"/>
            </a:endParaRPr>
          </a:p>
          <a:p>
            <a:pPr algn="just" eaLnBrk="1" hangingPunct="1">
              <a:buClr>
                <a:schemeClr val="folHlink"/>
              </a:buClr>
              <a:buFont typeface="Wingdings" pitchFamily="2" charset="2"/>
              <a:buChar char="§"/>
            </a:pPr>
            <a:r>
              <a:rPr lang="en-US" sz="3200">
                <a:solidFill>
                  <a:schemeClr val="folHlink"/>
                </a:solidFill>
                <a:latin typeface="Times New Roman" pitchFamily="18" charset="0"/>
              </a:rPr>
              <a:t> </a:t>
            </a:r>
            <a:r>
              <a:rPr lang="en-US" sz="3600">
                <a:solidFill>
                  <a:schemeClr val="folHlink"/>
                </a:solidFill>
                <a:latin typeface="Times New Roman" pitchFamily="18" charset="0"/>
              </a:rPr>
              <a:t>typedef</a:t>
            </a:r>
            <a:r>
              <a:rPr lang="en-US" sz="3600">
                <a:latin typeface="Times New Roman" pitchFamily="18" charset="0"/>
              </a:rPr>
              <a:t> không thể sử dụng với </a:t>
            </a:r>
            <a:r>
              <a:rPr lang="en-US" sz="3600" i="1">
                <a:solidFill>
                  <a:schemeClr val="folHlink"/>
                </a:solidFill>
                <a:latin typeface="Times New Roman" pitchFamily="18" charset="0"/>
              </a:rPr>
              <a:t>storage classes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00E0C7B7-C323-4991-8982-61CF8B72671B}" type="slidenum">
              <a:rPr lang="en-US"/>
              <a:pPr>
                <a:defRPr/>
              </a:pPr>
              <a:t>17</a:t>
            </a:fld>
            <a:r>
              <a:rPr lang="en-US"/>
              <a:t> of 23</a:t>
            </a:r>
          </a:p>
        </p:txBody>
      </p:sp>
      <p:sp>
        <p:nvSpPr>
          <p:cNvPr id="70658" name="Text Box 2"/>
          <p:cNvSpPr txBox="1">
            <a:spLocks noChangeArrowheads="1"/>
          </p:cNvSpPr>
          <p:nvPr/>
        </p:nvSpPr>
        <p:spPr bwMode="auto">
          <a:xfrm>
            <a:off x="990600" y="0"/>
            <a:ext cx="44053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Sắp xếp mảng </a:t>
            </a:r>
          </a:p>
        </p:txBody>
      </p:sp>
      <p:sp>
        <p:nvSpPr>
          <p:cNvPr id="19460" name="Text Box 3"/>
          <p:cNvSpPr txBox="1">
            <a:spLocks noChangeArrowheads="1"/>
          </p:cNvSpPr>
          <p:nvPr/>
        </p:nvSpPr>
        <p:spPr bwMode="auto">
          <a:xfrm>
            <a:off x="381000" y="1066800"/>
            <a:ext cx="8458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2800">
                <a:latin typeface="Times New Roman" pitchFamily="18" charset="0"/>
              </a:rPr>
              <a:t>Sắp xếp liên quan đến việc thay đổi vị trí các phần tử theo thứ tự xácđịnh như tăng dần hay giảm dần</a:t>
            </a:r>
          </a:p>
          <a:p>
            <a:pPr algn="just" eaLnBrk="1" hangingPunct="1">
              <a:buClr>
                <a:schemeClr val="folHlink"/>
              </a:buClr>
              <a:buFont typeface="Wingdings" pitchFamily="2" charset="2"/>
              <a:buChar char="§"/>
            </a:pPr>
            <a:r>
              <a:rPr lang="en-US" sz="2800">
                <a:latin typeface="Times New Roman" pitchFamily="18" charset="0"/>
              </a:rPr>
              <a:t>Dữ liệu trong mảng sẽ dễ dàng tìm thấy hơn nếu mảng được sắp xếp </a:t>
            </a:r>
          </a:p>
          <a:p>
            <a:pPr algn="just" eaLnBrk="1" hangingPunct="1">
              <a:buClr>
                <a:schemeClr val="folHlink"/>
              </a:buClr>
              <a:buFont typeface="Wingdings" pitchFamily="2" charset="2"/>
              <a:buChar char="§"/>
            </a:pPr>
            <a:r>
              <a:rPr lang="en-US" sz="2800">
                <a:latin typeface="Times New Roman" pitchFamily="18" charset="0"/>
              </a:rPr>
              <a:t>Hai phương pháp sắp xếp mảng được trình bày: Bubble Sort và Insertion Sort</a:t>
            </a:r>
          </a:p>
          <a:p>
            <a:pPr algn="just" eaLnBrk="1" hangingPunct="1">
              <a:buClr>
                <a:schemeClr val="folHlink"/>
              </a:buClr>
              <a:buFont typeface="Wingdings" pitchFamily="2" charset="2"/>
              <a:buChar char="§"/>
            </a:pPr>
            <a:r>
              <a:rPr lang="en-US" sz="2800">
                <a:latin typeface="Times New Roman" pitchFamily="18" charset="0"/>
              </a:rPr>
              <a:t>Trong phương pháp Bubble sort, việc so sánh bắt đầu từ phần tử dưới cùng và phần tử có giá trị nhỏ hơn sẽ chuyển dần lên trên (nổi bọt)</a:t>
            </a:r>
          </a:p>
          <a:p>
            <a:pPr algn="just" eaLnBrk="1" hangingPunct="1">
              <a:buClr>
                <a:schemeClr val="folHlink"/>
              </a:buClr>
              <a:buFont typeface="Wingdings" pitchFamily="2" charset="2"/>
              <a:buChar char="§"/>
            </a:pPr>
            <a:r>
              <a:rPr lang="en-US" sz="2800">
                <a:latin typeface="Times New Roman" pitchFamily="18" charset="0"/>
              </a:rPr>
              <a:t>Trong phương pháp Insertion sort, mỗi phần tử trong mảng được xem xét, và đặt vào vị trí đúng của nó giữa các phần tử đã được sắp xếp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a:t>Elementary Programming with C/Session 11/ Slide </a:t>
            </a:r>
            <a:fld id="{67D0FC71-FB40-43CA-81DC-D745EA6B55CF}" type="slidenum">
              <a:rPr lang="en-US"/>
              <a:pPr>
                <a:defRPr/>
              </a:pPr>
              <a:t>18</a:t>
            </a:fld>
            <a:r>
              <a:rPr lang="en-US"/>
              <a:t> of 23</a:t>
            </a:r>
          </a:p>
        </p:txBody>
      </p:sp>
      <p:sp>
        <p:nvSpPr>
          <p:cNvPr id="73730" name="Text Box 2"/>
          <p:cNvSpPr txBox="1">
            <a:spLocks noChangeArrowheads="1"/>
          </p:cNvSpPr>
          <p:nvPr/>
        </p:nvSpPr>
        <p:spPr bwMode="auto">
          <a:xfrm>
            <a:off x="1066800" y="14288"/>
            <a:ext cx="4648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Bubble Sort </a:t>
            </a:r>
          </a:p>
        </p:txBody>
      </p:sp>
      <p:sp>
        <p:nvSpPr>
          <p:cNvPr id="20484" name="Rectangle 6"/>
          <p:cNvSpPr>
            <a:spLocks noChangeArrowheads="1"/>
          </p:cNvSpPr>
          <p:nvPr/>
        </p:nvSpPr>
        <p:spPr bwMode="auto">
          <a:xfrm>
            <a:off x="2695575" y="31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0485" name="Object 5"/>
          <p:cNvGraphicFramePr>
            <a:graphicFrameLocks noChangeAspect="1"/>
          </p:cNvGraphicFramePr>
          <p:nvPr/>
        </p:nvGraphicFramePr>
        <p:xfrm>
          <a:off x="1066800" y="838200"/>
          <a:ext cx="7162800" cy="5791200"/>
        </p:xfrm>
        <a:graphic>
          <a:graphicData uri="http://schemas.openxmlformats.org/presentationml/2006/ole">
            <mc:AlternateContent xmlns:mc="http://schemas.openxmlformats.org/markup-compatibility/2006">
              <mc:Choice xmlns:v="urn:schemas-microsoft-com:vml" Requires="v">
                <p:oleObj spid="_x0000_s20487" r:id="rId3" imgW="3753374" imgH="6219048" progId="Paint.Picture">
                  <p:embed/>
                </p:oleObj>
              </mc:Choice>
              <mc:Fallback>
                <p:oleObj r:id="rId3" imgW="3753374" imgH="6219048"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838200"/>
                        <a:ext cx="7162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a:t>Elementary Programming with C/Session 11/ Slide </a:t>
            </a:r>
            <a:fld id="{D0D1823C-3FEE-4DF6-B94B-0761C5294DDD}" type="slidenum">
              <a:rPr lang="en-US"/>
              <a:pPr>
                <a:defRPr/>
              </a:pPr>
              <a:t>19</a:t>
            </a:fld>
            <a:r>
              <a:rPr lang="en-US"/>
              <a:t> of 23</a:t>
            </a:r>
          </a:p>
        </p:txBody>
      </p:sp>
      <p:sp>
        <p:nvSpPr>
          <p:cNvPr id="74754" name="Text Box 2"/>
          <p:cNvSpPr txBox="1">
            <a:spLocks noChangeArrowheads="1"/>
          </p:cNvSpPr>
          <p:nvPr/>
        </p:nvSpPr>
        <p:spPr bwMode="auto">
          <a:xfrm>
            <a:off x="1219200" y="0"/>
            <a:ext cx="5943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Bubble Sort - tt</a:t>
            </a:r>
          </a:p>
        </p:txBody>
      </p:sp>
      <p:sp>
        <p:nvSpPr>
          <p:cNvPr id="21508" name="Rectangle 3"/>
          <p:cNvSpPr>
            <a:spLocks noChangeArrowheads="1"/>
          </p:cNvSpPr>
          <p:nvPr/>
        </p:nvSpPr>
        <p:spPr bwMode="auto">
          <a:xfrm>
            <a:off x="269557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509" name="Text Box 4"/>
          <p:cNvSpPr txBox="1">
            <a:spLocks noChangeArrowheads="1"/>
          </p:cNvSpPr>
          <p:nvPr/>
        </p:nvSpPr>
        <p:spPr bwMode="auto">
          <a:xfrm>
            <a:off x="533400" y="1181100"/>
            <a:ext cx="8763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buClr>
                <a:schemeClr val="folHlink"/>
              </a:buClr>
              <a:buFont typeface="Wingdings" pitchFamily="2" charset="2"/>
              <a:buNone/>
            </a:pPr>
            <a:r>
              <a:rPr lang="en-US" sz="2400" b="1">
                <a:latin typeface="Courier New" pitchFamily="49" charset="0"/>
                <a:ea typeface="MS Mincho" pitchFamily="49" charset="-128"/>
              </a:rPr>
              <a:t>#include &lt;stdio.h&gt;</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void main()</a:t>
            </a:r>
            <a:r>
              <a:rPr lang="en-US" sz="2400" b="1">
                <a:latin typeface="Courier New" pitchFamily="49" charset="0"/>
                <a:cs typeface="Courier New" pitchFamily="49" charset="0"/>
              </a:rPr>
              <a:t> </a:t>
            </a:r>
            <a:r>
              <a:rPr lang="en-US" sz="2400" b="1">
                <a:latin typeface="Courier New" pitchFamily="49" charset="0"/>
                <a:ea typeface="MS Mincho" pitchFamily="49" charset="-128"/>
              </a:rPr>
              <a:t>{</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int i,j,temp,arr_num[5]={23,90,9,25,16};</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clrscr();</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for(i=3;i&gt;=0;i--) /* Tracks every pass */</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for(j=4;j&gt;=4-i;j--) {</a:t>
            </a:r>
          </a:p>
          <a:p>
            <a:pPr eaLnBrk="1" hangingPunct="1">
              <a:buClr>
                <a:schemeClr val="folHlink"/>
              </a:buClr>
              <a:buFont typeface="Wingdings" pitchFamily="2" charset="2"/>
              <a:buNone/>
            </a:pPr>
            <a:r>
              <a:rPr lang="en-US" sz="2400" b="1">
                <a:latin typeface="Courier New" pitchFamily="49" charset="0"/>
                <a:ea typeface="MS Mincho" pitchFamily="49" charset="-128"/>
              </a:rPr>
              <a:t>			/* Compares elements */</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if(arr_num[j]&lt;arr_num[j-1])</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	temp=arr_num[j];</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arr_num[j]=arr_num[j-1];</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arr_num[j-1]=temp;</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a:t>
            </a:r>
            <a:endParaRPr lang="en-US" sz="2400" b="1">
              <a:latin typeface="Courier New" pitchFamily="49" charset="0"/>
              <a:cs typeface="Courier New" pitchFamily="49" charset="0"/>
            </a:endParaRPr>
          </a:p>
          <a:p>
            <a:pPr eaLnBrk="1" hangingPunct="1">
              <a:buClr>
                <a:schemeClr val="folHlink"/>
              </a:buClr>
              <a:buFont typeface="Wingdings" pitchFamily="2" charset="2"/>
              <a:buNone/>
            </a:pPr>
            <a:r>
              <a:rPr lang="en-US" sz="2400" b="1">
                <a:latin typeface="Courier New" pitchFamily="49" charset="0"/>
                <a:ea typeface="MS Mincho" pitchFamily="49" charset="-128"/>
              </a:rPr>
              <a:t>			}</a:t>
            </a:r>
            <a:r>
              <a:rPr lang="en-US" sz="2400">
                <a:ea typeface="MS Mincho" pitchFamily="49" charset="-128"/>
              </a:rPr>
              <a:t>                                             </a:t>
            </a:r>
            <a:r>
              <a:rPr lang="en-US" sz="2400" b="1">
                <a:latin typeface="Times New Roman" pitchFamily="18" charset="0"/>
                <a:ea typeface="MS Mincho" pitchFamily="49" charset="-128"/>
              </a:rPr>
              <a:t>Contd…..</a:t>
            </a:r>
            <a:r>
              <a:rPr lang="en-US" sz="2400">
                <a:ea typeface="MS Mincho" pitchFamily="49" charset="-128"/>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E9F6FC0E-5BD6-4B79-8F47-4E6A5F819979}" type="slidenum">
              <a:rPr lang="en-US"/>
              <a:pPr>
                <a:defRPr/>
              </a:pPr>
              <a:t>2</a:t>
            </a:fld>
            <a:r>
              <a:rPr lang="en-US"/>
              <a:t> of 23</a:t>
            </a:r>
          </a:p>
        </p:txBody>
      </p:sp>
      <p:sp>
        <p:nvSpPr>
          <p:cNvPr id="58370" name="Text Box 1026"/>
          <p:cNvSpPr txBox="1">
            <a:spLocks noChangeArrowheads="1"/>
          </p:cNvSpPr>
          <p:nvPr/>
        </p:nvSpPr>
        <p:spPr bwMode="auto">
          <a:xfrm>
            <a:off x="1447800" y="-61913"/>
            <a:ext cx="33162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Mục tiêu - 1</a:t>
            </a:r>
          </a:p>
        </p:txBody>
      </p:sp>
      <p:sp>
        <p:nvSpPr>
          <p:cNvPr id="4100" name="Text Box 1027"/>
          <p:cNvSpPr txBox="1">
            <a:spLocks noChangeArrowheads="1"/>
          </p:cNvSpPr>
          <p:nvPr/>
        </p:nvSpPr>
        <p:spPr bwMode="auto">
          <a:xfrm>
            <a:off x="533400" y="1127125"/>
            <a:ext cx="8382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Char char="§"/>
            </a:pPr>
            <a:r>
              <a:rPr lang="en-US" sz="3000">
                <a:latin typeface="Times New Roman" pitchFamily="18" charset="0"/>
              </a:rPr>
              <a:t>Tìm hiểu kiểu dữ liệu cấu trúc và công dụng</a:t>
            </a:r>
          </a:p>
          <a:p>
            <a:pPr>
              <a:buClr>
                <a:schemeClr val="folHlink"/>
              </a:buClr>
              <a:buFont typeface="Wingdings" pitchFamily="2" charset="2"/>
              <a:buChar char="§"/>
            </a:pPr>
            <a:r>
              <a:rPr lang="en-US" sz="3000">
                <a:latin typeface="Times New Roman" pitchFamily="18" charset="0"/>
              </a:rPr>
              <a:t>Định nghĩa cấu trúc </a:t>
            </a:r>
          </a:p>
          <a:p>
            <a:pPr>
              <a:buClr>
                <a:schemeClr val="folHlink"/>
              </a:buClr>
              <a:buFont typeface="Wingdings" pitchFamily="2" charset="2"/>
              <a:buChar char="§"/>
            </a:pPr>
            <a:r>
              <a:rPr lang="en-US" sz="3000">
                <a:latin typeface="Times New Roman" pitchFamily="18" charset="0"/>
              </a:rPr>
              <a:t>Khai báo các biến kiểu cấu trúc </a:t>
            </a:r>
          </a:p>
          <a:p>
            <a:pPr>
              <a:buClr>
                <a:schemeClr val="folHlink"/>
              </a:buClr>
              <a:buFont typeface="Wingdings" pitchFamily="2" charset="2"/>
              <a:buChar char="§"/>
            </a:pPr>
            <a:r>
              <a:rPr lang="en-US" sz="3000">
                <a:latin typeface="Times New Roman" pitchFamily="18" charset="0"/>
              </a:rPr>
              <a:t>Cách truy cập vào các phần tử của cấu trúc </a:t>
            </a:r>
          </a:p>
          <a:p>
            <a:pPr>
              <a:buClr>
                <a:schemeClr val="folHlink"/>
              </a:buClr>
              <a:buFont typeface="Wingdings" pitchFamily="2" charset="2"/>
              <a:buChar char="§"/>
            </a:pPr>
            <a:r>
              <a:rPr lang="en-US" sz="3000">
                <a:latin typeface="Times New Roman" pitchFamily="18" charset="0"/>
              </a:rPr>
              <a:t>Khởi tạo biến cấu trúc </a:t>
            </a:r>
          </a:p>
          <a:p>
            <a:pPr>
              <a:buClr>
                <a:schemeClr val="folHlink"/>
              </a:buClr>
              <a:buFont typeface="Wingdings" pitchFamily="2" charset="2"/>
              <a:buChar char="§"/>
            </a:pPr>
            <a:r>
              <a:rPr lang="en-US" sz="3000">
                <a:latin typeface="Times New Roman" pitchFamily="18" charset="0"/>
              </a:rPr>
              <a:t>Sử dụng biến cấu trúc trong câu lệnh gán </a:t>
            </a:r>
          </a:p>
          <a:p>
            <a:pPr>
              <a:buClr>
                <a:schemeClr val="folHlink"/>
              </a:buClr>
              <a:buFont typeface="Wingdings" pitchFamily="2" charset="2"/>
              <a:buChar char="§"/>
            </a:pPr>
            <a:r>
              <a:rPr lang="en-US" sz="3000">
                <a:latin typeface="Times New Roman" pitchFamily="18" charset="0"/>
              </a:rPr>
              <a:t>Cách truyền tham số cấu trúc </a:t>
            </a:r>
          </a:p>
          <a:p>
            <a:pPr>
              <a:buClr>
                <a:schemeClr val="folHlink"/>
              </a:buClr>
              <a:buFont typeface="Wingdings" pitchFamily="2" charset="2"/>
              <a:buChar char="§"/>
            </a:pPr>
            <a:r>
              <a:rPr lang="en-US" sz="3000">
                <a:latin typeface="Times New Roman" pitchFamily="18" charset="0"/>
              </a:rPr>
              <a:t>Sử dụng mảng các cấu trúc </a:t>
            </a:r>
          </a:p>
          <a:p>
            <a:pPr>
              <a:buClr>
                <a:schemeClr val="folHlink"/>
              </a:buClr>
              <a:buFont typeface="Wingdings" pitchFamily="2" charset="2"/>
              <a:buChar char="§"/>
            </a:pPr>
            <a:r>
              <a:rPr lang="en-US" sz="3000">
                <a:latin typeface="Times New Roman" pitchFamily="18" charset="0"/>
              </a:rPr>
              <a:t>Tìm hiểu cách khởi tạo mảng các cấu trúc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a:t>Elementary Programming with C/Session 11/ Slide </a:t>
            </a:r>
            <a:fld id="{7BD1DF6B-5429-4DFC-97A1-3D0E4BA580E1}" type="slidenum">
              <a:rPr lang="en-US"/>
              <a:pPr>
                <a:defRPr/>
              </a:pPr>
              <a:t>20</a:t>
            </a:fld>
            <a:r>
              <a:rPr lang="en-US"/>
              <a:t> of 23</a:t>
            </a:r>
          </a:p>
        </p:txBody>
      </p:sp>
      <p:sp>
        <p:nvSpPr>
          <p:cNvPr id="75778" name="Text Box 2"/>
          <p:cNvSpPr txBox="1">
            <a:spLocks noChangeArrowheads="1"/>
          </p:cNvSpPr>
          <p:nvPr/>
        </p:nvSpPr>
        <p:spPr bwMode="auto">
          <a:xfrm>
            <a:off x="1219200" y="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Bubble Sort - tt</a:t>
            </a:r>
          </a:p>
        </p:txBody>
      </p:sp>
      <p:sp>
        <p:nvSpPr>
          <p:cNvPr id="22532" name="Rectangle 3"/>
          <p:cNvSpPr>
            <a:spLocks noChangeArrowheads="1"/>
          </p:cNvSpPr>
          <p:nvPr/>
        </p:nvSpPr>
        <p:spPr bwMode="auto">
          <a:xfrm>
            <a:off x="269557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533" name="Text Box 4"/>
          <p:cNvSpPr txBox="1">
            <a:spLocks noChangeArrowheads="1"/>
          </p:cNvSpPr>
          <p:nvPr/>
        </p:nvSpPr>
        <p:spPr bwMode="auto">
          <a:xfrm>
            <a:off x="685800" y="1371600"/>
            <a:ext cx="81534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None/>
            </a:pPr>
            <a:r>
              <a:rPr lang="en-US" sz="3200">
                <a:ea typeface="MS Mincho" pitchFamily="49" charset="-128"/>
              </a:rPr>
              <a:t>	printf("\nThe sorted array");</a:t>
            </a:r>
            <a:endParaRPr lang="en-US" sz="3200">
              <a:cs typeface="Courier New" pitchFamily="49" charset="0"/>
            </a:endParaRPr>
          </a:p>
          <a:p>
            <a:pPr algn="just" eaLnBrk="1" hangingPunct="1">
              <a:buClr>
                <a:schemeClr val="folHlink"/>
              </a:buClr>
              <a:buFont typeface="Wingdings" pitchFamily="2" charset="2"/>
              <a:buNone/>
            </a:pPr>
            <a:r>
              <a:rPr lang="en-US" sz="3200">
                <a:ea typeface="MS Mincho" pitchFamily="49" charset="-128"/>
              </a:rPr>
              <a:t>	for(i=0;i&lt;5;i++)</a:t>
            </a:r>
            <a:endParaRPr lang="en-US" sz="3200">
              <a:cs typeface="Courier New" pitchFamily="49" charset="0"/>
            </a:endParaRPr>
          </a:p>
          <a:p>
            <a:pPr algn="just" eaLnBrk="1" hangingPunct="1">
              <a:buClr>
                <a:schemeClr val="folHlink"/>
              </a:buClr>
              <a:buFont typeface="Wingdings" pitchFamily="2" charset="2"/>
              <a:buNone/>
            </a:pPr>
            <a:r>
              <a:rPr lang="en-US" sz="3200">
                <a:ea typeface="MS Mincho" pitchFamily="49" charset="-128"/>
              </a:rPr>
              <a:t>			printf("\n%d", arr_num[i]);</a:t>
            </a:r>
            <a:endParaRPr lang="en-US" sz="3200">
              <a:cs typeface="Courier New" pitchFamily="49" charset="0"/>
            </a:endParaRPr>
          </a:p>
          <a:p>
            <a:pPr algn="just" eaLnBrk="1" hangingPunct="1">
              <a:buClr>
                <a:schemeClr val="folHlink"/>
              </a:buClr>
              <a:buFont typeface="Wingdings" pitchFamily="2" charset="2"/>
              <a:buNone/>
            </a:pPr>
            <a:r>
              <a:rPr lang="en-US" sz="3200">
                <a:ea typeface="MS Mincho" pitchFamily="49" charset="-128"/>
              </a:rPr>
              <a:t> </a:t>
            </a:r>
            <a:endParaRPr lang="en-US" sz="3200">
              <a:cs typeface="Courier New" pitchFamily="49" charset="0"/>
            </a:endParaRPr>
          </a:p>
          <a:p>
            <a:pPr algn="just" eaLnBrk="1" hangingPunct="1">
              <a:buClr>
                <a:schemeClr val="folHlink"/>
              </a:buClr>
              <a:buFont typeface="Wingdings" pitchFamily="2" charset="2"/>
              <a:buNone/>
            </a:pPr>
            <a:r>
              <a:rPr lang="en-US" sz="3200">
                <a:ea typeface="MS Mincho" pitchFamily="49" charset="-128"/>
              </a:rPr>
              <a:t>	getch();</a:t>
            </a:r>
            <a:endParaRPr lang="en-US" sz="3200">
              <a:cs typeface="Courier New" pitchFamily="49" charset="0"/>
            </a:endParaRPr>
          </a:p>
          <a:p>
            <a:pPr algn="just" eaLnBrk="1" hangingPunct="1">
              <a:buClr>
                <a:schemeClr val="folHlink"/>
              </a:buClr>
              <a:buFont typeface="Wingdings" pitchFamily="2" charset="2"/>
              <a:buNone/>
            </a:pPr>
            <a:r>
              <a:rPr lang="en-US" sz="3200">
                <a:ea typeface="MS Mincho" pitchFamily="49" charset="-128"/>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0A3C52C6-7631-4F9B-9724-20D9539A8289}" type="slidenum">
              <a:rPr lang="en-US"/>
              <a:pPr>
                <a:defRPr/>
              </a:pPr>
              <a:t>3</a:t>
            </a:fld>
            <a:r>
              <a:rPr lang="en-US"/>
              <a:t> of 23</a:t>
            </a:r>
          </a:p>
        </p:txBody>
      </p:sp>
      <p:sp>
        <p:nvSpPr>
          <p:cNvPr id="5122" name="Text Box 2"/>
          <p:cNvSpPr txBox="1">
            <a:spLocks noChangeArrowheads="1"/>
          </p:cNvSpPr>
          <p:nvPr/>
        </p:nvSpPr>
        <p:spPr bwMode="auto">
          <a:xfrm>
            <a:off x="1219200" y="-61913"/>
            <a:ext cx="6096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Mục tiêu - 2</a:t>
            </a:r>
          </a:p>
        </p:txBody>
      </p:sp>
      <p:sp>
        <p:nvSpPr>
          <p:cNvPr id="5124" name="Text Box 3"/>
          <p:cNvSpPr txBox="1">
            <a:spLocks noChangeArrowheads="1"/>
          </p:cNvSpPr>
          <p:nvPr/>
        </p:nvSpPr>
        <p:spPr bwMode="auto">
          <a:xfrm>
            <a:off x="609600" y="1143000"/>
            <a:ext cx="85344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buClr>
                <a:schemeClr val="folHlink"/>
              </a:buClr>
              <a:buFont typeface="Wingdings" pitchFamily="2" charset="2"/>
              <a:buChar char="§"/>
            </a:pPr>
            <a:r>
              <a:rPr lang="en-US" sz="3600" dirty="0">
                <a:latin typeface="Times New Roman" pitchFamily="18" charset="0"/>
              </a:rPr>
              <a:t> Con </a:t>
            </a:r>
            <a:r>
              <a:rPr lang="en-US" sz="3600" dirty="0" err="1">
                <a:latin typeface="Times New Roman" pitchFamily="18" charset="0"/>
              </a:rPr>
              <a:t>trỏ</a:t>
            </a:r>
            <a:r>
              <a:rPr lang="en-US" sz="3600" dirty="0">
                <a:latin typeface="Times New Roman" pitchFamily="18" charset="0"/>
              </a:rPr>
              <a:t> </a:t>
            </a:r>
            <a:r>
              <a:rPr lang="en-US" sz="3600" dirty="0" err="1">
                <a:latin typeface="Times New Roman" pitchFamily="18" charset="0"/>
              </a:rPr>
              <a:t>cấu</a:t>
            </a:r>
            <a:r>
              <a:rPr lang="en-US" sz="3600" dirty="0">
                <a:latin typeface="Times New Roman" pitchFamily="18" charset="0"/>
              </a:rPr>
              <a:t> </a:t>
            </a:r>
            <a:r>
              <a:rPr lang="en-US" sz="3600" dirty="0" err="1">
                <a:latin typeface="Times New Roman" pitchFamily="18" charset="0"/>
              </a:rPr>
              <a:t>trúc</a:t>
            </a:r>
            <a:endParaRPr lang="en-US" sz="3600" dirty="0">
              <a:latin typeface="Times New Roman" pitchFamily="18" charset="0"/>
            </a:endParaRPr>
          </a:p>
          <a:p>
            <a:pPr>
              <a:buClr>
                <a:schemeClr val="folHlink"/>
              </a:buClr>
              <a:buFont typeface="Wingdings" pitchFamily="2" charset="2"/>
              <a:buChar char="§"/>
            </a:pPr>
            <a:r>
              <a:rPr lang="en-US" sz="3600" dirty="0">
                <a:latin typeface="Times New Roman" pitchFamily="18" charset="0"/>
              </a:rPr>
              <a:t> </a:t>
            </a:r>
            <a:r>
              <a:rPr lang="en-US" sz="3600" dirty="0" err="1">
                <a:latin typeface="Times New Roman" pitchFamily="18" charset="0"/>
              </a:rPr>
              <a:t>Cách</a:t>
            </a:r>
            <a:r>
              <a:rPr lang="en-US" sz="3600" dirty="0">
                <a:latin typeface="Times New Roman" pitchFamily="18" charset="0"/>
              </a:rPr>
              <a:t> </a:t>
            </a:r>
            <a:r>
              <a:rPr lang="en-US" sz="3600" dirty="0" err="1">
                <a:latin typeface="Times New Roman" pitchFamily="18" charset="0"/>
              </a:rPr>
              <a:t>truyền</a:t>
            </a:r>
            <a:r>
              <a:rPr lang="en-US" sz="3600" dirty="0">
                <a:latin typeface="Times New Roman" pitchFamily="18" charset="0"/>
              </a:rPr>
              <a:t> </a:t>
            </a:r>
            <a:r>
              <a:rPr lang="en-US" sz="3600" dirty="0" err="1">
                <a:latin typeface="Times New Roman" pitchFamily="18" charset="0"/>
              </a:rPr>
              <a:t>tham</a:t>
            </a:r>
            <a:r>
              <a:rPr lang="en-US" sz="3600" dirty="0">
                <a:latin typeface="Times New Roman" pitchFamily="18" charset="0"/>
              </a:rPr>
              <a:t> </a:t>
            </a:r>
            <a:r>
              <a:rPr lang="en-US" sz="3600" dirty="0" err="1">
                <a:latin typeface="Times New Roman" pitchFamily="18" charset="0"/>
              </a:rPr>
              <a:t>số</a:t>
            </a:r>
            <a:r>
              <a:rPr lang="en-US" sz="3600" dirty="0">
                <a:latin typeface="Times New Roman" pitchFamily="18" charset="0"/>
              </a:rPr>
              <a:t> </a:t>
            </a:r>
            <a:r>
              <a:rPr lang="en-US" sz="3600" dirty="0" err="1">
                <a:latin typeface="Times New Roman" pitchFamily="18" charset="0"/>
              </a:rPr>
              <a:t>kiểu</a:t>
            </a:r>
            <a:r>
              <a:rPr lang="en-US" sz="3600" dirty="0">
                <a:latin typeface="Times New Roman" pitchFamily="18" charset="0"/>
              </a:rPr>
              <a:t> con </a:t>
            </a:r>
            <a:r>
              <a:rPr lang="en-US" sz="3600" dirty="0" err="1">
                <a:latin typeface="Times New Roman" pitchFamily="18" charset="0"/>
              </a:rPr>
              <a:t>trỏ</a:t>
            </a:r>
            <a:r>
              <a:rPr lang="en-US" sz="3600" dirty="0">
                <a:latin typeface="Times New Roman" pitchFamily="18" charset="0"/>
              </a:rPr>
              <a:t> </a:t>
            </a:r>
            <a:r>
              <a:rPr lang="en-US" sz="3600" dirty="0" err="1">
                <a:latin typeface="Times New Roman" pitchFamily="18" charset="0"/>
              </a:rPr>
              <a:t>cấu</a:t>
            </a:r>
            <a:r>
              <a:rPr lang="en-US" sz="3600" dirty="0">
                <a:latin typeface="Times New Roman" pitchFamily="18" charset="0"/>
              </a:rPr>
              <a:t> </a:t>
            </a:r>
            <a:r>
              <a:rPr lang="en-US" sz="3600" dirty="0" err="1">
                <a:latin typeface="Times New Roman" pitchFamily="18" charset="0"/>
              </a:rPr>
              <a:t>trúc</a:t>
            </a:r>
            <a:endParaRPr lang="en-US" sz="3600" dirty="0">
              <a:latin typeface="Times New Roman" pitchFamily="18" charset="0"/>
            </a:endParaRPr>
          </a:p>
          <a:p>
            <a:pPr>
              <a:buClr>
                <a:schemeClr val="folHlink"/>
              </a:buClr>
              <a:buFont typeface="Wingdings" pitchFamily="2" charset="2"/>
              <a:buChar char="§"/>
            </a:pPr>
            <a:r>
              <a:rPr lang="en-US" sz="3600" dirty="0">
                <a:latin typeface="Times New Roman" pitchFamily="18" charset="0"/>
              </a:rPr>
              <a:t> </a:t>
            </a:r>
            <a:r>
              <a:rPr lang="en-US" sz="3600" dirty="0" err="1">
                <a:latin typeface="Times New Roman" pitchFamily="18" charset="0"/>
              </a:rPr>
              <a:t>Tìm</a:t>
            </a:r>
            <a:r>
              <a:rPr lang="en-US" sz="3600" dirty="0">
                <a:latin typeface="Times New Roman" pitchFamily="18" charset="0"/>
              </a:rPr>
              <a:t> </a:t>
            </a:r>
            <a:r>
              <a:rPr lang="en-US" sz="3600" dirty="0" err="1">
                <a:latin typeface="Times New Roman" pitchFamily="18" charset="0"/>
              </a:rPr>
              <a:t>hiểu</a:t>
            </a:r>
            <a:r>
              <a:rPr lang="en-US" sz="3600" dirty="0">
                <a:latin typeface="Times New Roman" pitchFamily="18" charset="0"/>
              </a:rPr>
              <a:t> </a:t>
            </a:r>
            <a:r>
              <a:rPr lang="en-US" sz="3600" dirty="0" err="1">
                <a:latin typeface="Times New Roman" pitchFamily="18" charset="0"/>
              </a:rPr>
              <a:t>từ</a:t>
            </a:r>
            <a:r>
              <a:rPr lang="en-US" sz="3600" dirty="0">
                <a:latin typeface="Times New Roman" pitchFamily="18" charset="0"/>
              </a:rPr>
              <a:t> </a:t>
            </a:r>
            <a:r>
              <a:rPr lang="en-US" sz="3600" dirty="0" err="1">
                <a:latin typeface="Times New Roman" pitchFamily="18" charset="0"/>
              </a:rPr>
              <a:t>khóa</a:t>
            </a:r>
            <a:r>
              <a:rPr lang="en-US" sz="3600" dirty="0">
                <a:latin typeface="Times New Roman" pitchFamily="18" charset="0"/>
              </a:rPr>
              <a:t> </a:t>
            </a:r>
            <a:r>
              <a:rPr lang="en-US" sz="3600" dirty="0" err="1">
                <a:latin typeface="Times New Roman" pitchFamily="18" charset="0"/>
              </a:rPr>
              <a:t>typedef</a:t>
            </a:r>
            <a:r>
              <a:rPr lang="en-US" sz="3600" dirty="0">
                <a:latin typeface="Times New Roman" pitchFamily="18" charset="0"/>
              </a:rPr>
              <a:t> </a:t>
            </a:r>
          </a:p>
          <a:p>
            <a:pPr>
              <a:buClr>
                <a:schemeClr val="folHlink"/>
              </a:buClr>
              <a:buFont typeface="Wingdings" pitchFamily="2" charset="2"/>
              <a:buChar char="§"/>
            </a:pPr>
            <a:r>
              <a:rPr lang="en-US" sz="3600" dirty="0">
                <a:latin typeface="Times New Roman" pitchFamily="18" charset="0"/>
              </a:rPr>
              <a:t> </a:t>
            </a:r>
            <a:r>
              <a:rPr lang="en-US" sz="3600" dirty="0" err="1">
                <a:latin typeface="Times New Roman" pitchFamily="18" charset="0"/>
              </a:rPr>
              <a:t>Sắp</a:t>
            </a:r>
            <a:r>
              <a:rPr lang="en-US" sz="3600" dirty="0">
                <a:latin typeface="Times New Roman" pitchFamily="18" charset="0"/>
              </a:rPr>
              <a:t> </a:t>
            </a:r>
            <a:r>
              <a:rPr lang="en-US" sz="3600" dirty="0" err="1">
                <a:latin typeface="Times New Roman" pitchFamily="18" charset="0"/>
              </a:rPr>
              <a:t>xếp</a:t>
            </a:r>
            <a:r>
              <a:rPr lang="en-US" sz="3600" dirty="0">
                <a:latin typeface="Times New Roman" pitchFamily="18" charset="0"/>
              </a:rPr>
              <a:t> </a:t>
            </a:r>
            <a:r>
              <a:rPr lang="en-US" sz="3600" dirty="0" err="1">
                <a:latin typeface="Times New Roman" pitchFamily="18" charset="0"/>
              </a:rPr>
              <a:t>mảng</a:t>
            </a:r>
            <a:r>
              <a:rPr lang="en-US" sz="3600" dirty="0">
                <a:latin typeface="Times New Roman" pitchFamily="18" charset="0"/>
              </a:rPr>
              <a:t> </a:t>
            </a:r>
            <a:r>
              <a:rPr lang="en-US" sz="3600" dirty="0" err="1">
                <a:latin typeface="Times New Roman" pitchFamily="18" charset="0"/>
              </a:rPr>
              <a:t>bằng</a:t>
            </a:r>
            <a:r>
              <a:rPr lang="en-US" sz="3600" dirty="0">
                <a:latin typeface="Times New Roman" pitchFamily="18" charset="0"/>
              </a:rPr>
              <a:t> </a:t>
            </a:r>
            <a:r>
              <a:rPr lang="en-US" sz="3600" dirty="0" err="1">
                <a:latin typeface="Times New Roman" pitchFamily="18" charset="0"/>
              </a:rPr>
              <a:t>phương</a:t>
            </a:r>
            <a:r>
              <a:rPr lang="en-US" sz="3600" dirty="0">
                <a:latin typeface="Times New Roman" pitchFamily="18" charset="0"/>
              </a:rPr>
              <a:t> </a:t>
            </a:r>
            <a:r>
              <a:rPr lang="en-US" sz="3600" dirty="0" err="1">
                <a:latin typeface="Times New Roman" pitchFamily="18" charset="0"/>
              </a:rPr>
              <a:t>pháp</a:t>
            </a:r>
            <a:r>
              <a:rPr lang="en-US" sz="3600" dirty="0">
                <a:latin typeface="Times New Roman" pitchFamily="18" charset="0"/>
              </a:rPr>
              <a:t> Bubble </a:t>
            </a:r>
            <a:r>
              <a:rPr lang="en-US" sz="3600" dirty="0" smtClean="0">
                <a:latin typeface="Times New Roman" pitchFamily="18" charset="0"/>
              </a:rPr>
              <a:t>sort.  </a:t>
            </a:r>
            <a:endParaRPr lang="en-US" sz="3600" dirty="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Footer Placeholder 1"/>
          <p:cNvSpPr>
            <a:spLocks noGrp="1"/>
          </p:cNvSpPr>
          <p:nvPr>
            <p:ph type="ftr" sz="quarter" idx="10"/>
          </p:nvPr>
        </p:nvSpPr>
        <p:spPr/>
        <p:txBody>
          <a:bodyPr/>
          <a:lstStyle/>
          <a:p>
            <a:pPr>
              <a:defRPr/>
            </a:pPr>
            <a:r>
              <a:rPr lang="en-US"/>
              <a:t>Elementary Programming with C/Session 11/ Slide </a:t>
            </a:r>
            <a:fld id="{D8693B73-0753-45BA-937B-EC6A3EF1CF94}" type="slidenum">
              <a:rPr lang="en-US"/>
              <a:pPr>
                <a:defRPr/>
              </a:pPr>
              <a:t>4</a:t>
            </a:fld>
            <a:r>
              <a:rPr lang="en-US"/>
              <a:t> of 23</a:t>
            </a:r>
          </a:p>
        </p:txBody>
      </p:sp>
      <p:sp>
        <p:nvSpPr>
          <p:cNvPr id="6146" name="Text Box 2"/>
          <p:cNvSpPr txBox="1">
            <a:spLocks noChangeArrowheads="1"/>
          </p:cNvSpPr>
          <p:nvPr/>
        </p:nvSpPr>
        <p:spPr bwMode="auto">
          <a:xfrm>
            <a:off x="1219200" y="0"/>
            <a:ext cx="28590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Cấu Trúc </a:t>
            </a:r>
          </a:p>
        </p:txBody>
      </p:sp>
      <p:sp>
        <p:nvSpPr>
          <p:cNvPr id="6148" name="Text Box 3"/>
          <p:cNvSpPr txBox="1">
            <a:spLocks noChangeArrowheads="1"/>
          </p:cNvSpPr>
          <p:nvPr/>
        </p:nvSpPr>
        <p:spPr bwMode="auto">
          <a:xfrm>
            <a:off x="228600" y="1050925"/>
            <a:ext cx="8915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buClr>
                <a:schemeClr val="folHlink"/>
              </a:buClr>
              <a:buFont typeface="Wingdings" pitchFamily="2" charset="2"/>
              <a:buChar char="§"/>
            </a:pPr>
            <a:r>
              <a:rPr lang="en-US" sz="3000">
                <a:latin typeface="Times New Roman" pitchFamily="18" charset="0"/>
              </a:rPr>
              <a:t>Một cấu trúc bao gồm các mẫu dữ liệu, không nhất thiết cùng kiểu, được nhóm lại với nhau. </a:t>
            </a:r>
          </a:p>
          <a:p>
            <a:pPr eaLnBrk="1" hangingPunct="1">
              <a:buClr>
                <a:schemeClr val="folHlink"/>
              </a:buClr>
              <a:buFont typeface="Wingdings" pitchFamily="2" charset="2"/>
              <a:buChar char="§"/>
            </a:pPr>
            <a:r>
              <a:rPr lang="en-US" sz="3000">
                <a:latin typeface="Times New Roman" pitchFamily="18" charset="0"/>
              </a:rPr>
              <a:t>Một cấu trúc có thể bao gồm nhiều mẫu dữ liệu như vậy.</a:t>
            </a:r>
          </a:p>
        </p:txBody>
      </p:sp>
      <p:grpSp>
        <p:nvGrpSpPr>
          <p:cNvPr id="6149" name="Group 42"/>
          <p:cNvGrpSpPr>
            <a:grpSpLocks/>
          </p:cNvGrpSpPr>
          <p:nvPr/>
        </p:nvGrpSpPr>
        <p:grpSpPr bwMode="auto">
          <a:xfrm>
            <a:off x="-19050" y="3276600"/>
            <a:ext cx="933450" cy="1011238"/>
            <a:chOff x="212" y="2256"/>
            <a:chExt cx="508" cy="573"/>
          </a:xfrm>
        </p:grpSpPr>
        <p:sp>
          <p:nvSpPr>
            <p:cNvPr id="6184" name="Rectangle 7"/>
            <p:cNvSpPr>
              <a:spLocks noChangeArrowheads="1"/>
            </p:cNvSpPr>
            <p:nvPr/>
          </p:nvSpPr>
          <p:spPr bwMode="auto">
            <a:xfrm>
              <a:off x="480" y="2256"/>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1</a:t>
              </a:r>
            </a:p>
          </p:txBody>
        </p:sp>
        <p:sp>
          <p:nvSpPr>
            <p:cNvPr id="6185" name="Text Box 36"/>
            <p:cNvSpPr txBox="1">
              <a:spLocks noChangeArrowheads="1"/>
            </p:cNvSpPr>
            <p:nvPr/>
          </p:nvSpPr>
          <p:spPr bwMode="auto">
            <a:xfrm>
              <a:off x="212" y="2570"/>
              <a:ext cx="42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r>
                <a:rPr lang="en-US" sz="2400" b="1">
                  <a:solidFill>
                    <a:srgbClr val="660066"/>
                  </a:solidFill>
                  <a:latin typeface="Times New Roman" pitchFamily="18" charset="0"/>
                </a:rPr>
                <a:t>Biến</a:t>
              </a:r>
            </a:p>
          </p:txBody>
        </p:sp>
      </p:grpSp>
      <p:grpSp>
        <p:nvGrpSpPr>
          <p:cNvPr id="6150" name="Group 43"/>
          <p:cNvGrpSpPr>
            <a:grpSpLocks/>
          </p:cNvGrpSpPr>
          <p:nvPr/>
        </p:nvGrpSpPr>
        <p:grpSpPr bwMode="auto">
          <a:xfrm>
            <a:off x="1263650" y="3276600"/>
            <a:ext cx="1474788" cy="3521075"/>
            <a:chOff x="1056" y="2256"/>
            <a:chExt cx="803" cy="1994"/>
          </a:xfrm>
        </p:grpSpPr>
        <p:grpSp>
          <p:nvGrpSpPr>
            <p:cNvPr id="6174" name="Group 8"/>
            <p:cNvGrpSpPr>
              <a:grpSpLocks/>
            </p:cNvGrpSpPr>
            <p:nvPr/>
          </p:nvGrpSpPr>
          <p:grpSpPr bwMode="auto">
            <a:xfrm>
              <a:off x="1056" y="2256"/>
              <a:ext cx="240" cy="1994"/>
              <a:chOff x="816" y="1824"/>
              <a:chExt cx="240" cy="1994"/>
            </a:xfrm>
          </p:grpSpPr>
          <p:sp>
            <p:nvSpPr>
              <p:cNvPr id="6176" name="Rectangle 9"/>
              <p:cNvSpPr>
                <a:spLocks noChangeArrowheads="1"/>
              </p:cNvSpPr>
              <p:nvPr/>
            </p:nvSpPr>
            <p:spPr bwMode="auto">
              <a:xfrm>
                <a:off x="816" y="182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I</a:t>
                </a:r>
              </a:p>
            </p:txBody>
          </p:sp>
          <p:sp>
            <p:nvSpPr>
              <p:cNvPr id="6177" name="Rectangle 10"/>
              <p:cNvSpPr>
                <a:spLocks noChangeArrowheads="1"/>
              </p:cNvSpPr>
              <p:nvPr/>
            </p:nvSpPr>
            <p:spPr bwMode="auto">
              <a:xfrm>
                <a:off x="816" y="207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L</a:t>
                </a:r>
              </a:p>
            </p:txBody>
          </p:sp>
          <p:sp>
            <p:nvSpPr>
              <p:cNvPr id="6178" name="Rectangle 11"/>
              <p:cNvSpPr>
                <a:spLocks noChangeArrowheads="1"/>
              </p:cNvSpPr>
              <p:nvPr/>
            </p:nvSpPr>
            <p:spPr bwMode="auto">
              <a:xfrm>
                <a:off x="816" y="2322"/>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L</a:t>
                </a:r>
              </a:p>
            </p:txBody>
          </p:sp>
          <p:sp>
            <p:nvSpPr>
              <p:cNvPr id="6179" name="Rectangle 12"/>
              <p:cNvSpPr>
                <a:spLocks noChangeArrowheads="1"/>
              </p:cNvSpPr>
              <p:nvPr/>
            </p:nvSpPr>
            <p:spPr bwMode="auto">
              <a:xfrm>
                <a:off x="816" y="2572"/>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U</a:t>
                </a:r>
              </a:p>
            </p:txBody>
          </p:sp>
          <p:sp>
            <p:nvSpPr>
              <p:cNvPr id="6180" name="Rectangle 13"/>
              <p:cNvSpPr>
                <a:spLocks noChangeArrowheads="1"/>
              </p:cNvSpPr>
              <p:nvPr/>
            </p:nvSpPr>
            <p:spPr bwMode="auto">
              <a:xfrm>
                <a:off x="816" y="2830"/>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S</a:t>
                </a:r>
              </a:p>
            </p:txBody>
          </p:sp>
          <p:sp>
            <p:nvSpPr>
              <p:cNvPr id="6181" name="Rectangle 14"/>
              <p:cNvSpPr>
                <a:spLocks noChangeArrowheads="1"/>
              </p:cNvSpPr>
              <p:nvPr/>
            </p:nvSpPr>
            <p:spPr bwMode="auto">
              <a:xfrm>
                <a:off x="816" y="3080"/>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I</a:t>
                </a:r>
              </a:p>
            </p:txBody>
          </p:sp>
          <p:sp>
            <p:nvSpPr>
              <p:cNvPr id="6182" name="Rectangle 15"/>
              <p:cNvSpPr>
                <a:spLocks noChangeArrowheads="1"/>
              </p:cNvSpPr>
              <p:nvPr/>
            </p:nvSpPr>
            <p:spPr bwMode="auto">
              <a:xfrm>
                <a:off x="816" y="3328"/>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O</a:t>
                </a:r>
              </a:p>
            </p:txBody>
          </p:sp>
          <p:sp>
            <p:nvSpPr>
              <p:cNvPr id="6183" name="Rectangle 16"/>
              <p:cNvSpPr>
                <a:spLocks noChangeArrowheads="1"/>
              </p:cNvSpPr>
              <p:nvPr/>
            </p:nvSpPr>
            <p:spPr bwMode="auto">
              <a:xfrm>
                <a:off x="816" y="3578"/>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N</a:t>
                </a:r>
              </a:p>
            </p:txBody>
          </p:sp>
        </p:grpSp>
        <p:sp>
          <p:nvSpPr>
            <p:cNvPr id="6175" name="Text Box 37"/>
            <p:cNvSpPr txBox="1">
              <a:spLocks noChangeArrowheads="1"/>
            </p:cNvSpPr>
            <p:nvPr/>
          </p:nvSpPr>
          <p:spPr bwMode="auto">
            <a:xfrm>
              <a:off x="1344" y="3984"/>
              <a:ext cx="51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r>
                <a:rPr lang="en-US" sz="2400" b="1">
                  <a:solidFill>
                    <a:srgbClr val="660066"/>
                  </a:solidFill>
                  <a:latin typeface="Times New Roman" pitchFamily="18" charset="0"/>
                </a:rPr>
                <a:t>Mảng</a:t>
              </a:r>
            </a:p>
          </p:txBody>
        </p:sp>
      </p:grpSp>
      <p:grpSp>
        <p:nvGrpSpPr>
          <p:cNvPr id="6151" name="Group 17"/>
          <p:cNvGrpSpPr>
            <a:grpSpLocks/>
          </p:cNvGrpSpPr>
          <p:nvPr/>
        </p:nvGrpSpPr>
        <p:grpSpPr bwMode="auto">
          <a:xfrm>
            <a:off x="2270125" y="3276600"/>
            <a:ext cx="6850063" cy="423863"/>
            <a:chOff x="1546" y="1824"/>
            <a:chExt cx="3730" cy="240"/>
          </a:xfrm>
        </p:grpSpPr>
        <p:sp>
          <p:nvSpPr>
            <p:cNvPr id="6159" name="Rectangle 18"/>
            <p:cNvSpPr>
              <a:spLocks noChangeArrowheads="1"/>
            </p:cNvSpPr>
            <p:nvPr/>
          </p:nvSpPr>
          <p:spPr bwMode="auto">
            <a:xfrm>
              <a:off x="1546"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I</a:t>
              </a:r>
            </a:p>
          </p:txBody>
        </p:sp>
        <p:sp>
          <p:nvSpPr>
            <p:cNvPr id="6160" name="Rectangle 19"/>
            <p:cNvSpPr>
              <a:spLocks noChangeArrowheads="1"/>
            </p:cNvSpPr>
            <p:nvPr/>
          </p:nvSpPr>
          <p:spPr bwMode="auto">
            <a:xfrm>
              <a:off x="1794"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L</a:t>
              </a:r>
            </a:p>
          </p:txBody>
        </p:sp>
        <p:sp>
          <p:nvSpPr>
            <p:cNvPr id="6161" name="Rectangle 20"/>
            <p:cNvSpPr>
              <a:spLocks noChangeArrowheads="1"/>
            </p:cNvSpPr>
            <p:nvPr/>
          </p:nvSpPr>
          <p:spPr bwMode="auto">
            <a:xfrm>
              <a:off x="2044"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L</a:t>
              </a:r>
            </a:p>
          </p:txBody>
        </p:sp>
        <p:sp>
          <p:nvSpPr>
            <p:cNvPr id="6162" name="Rectangle 21"/>
            <p:cNvSpPr>
              <a:spLocks noChangeArrowheads="1"/>
            </p:cNvSpPr>
            <p:nvPr/>
          </p:nvSpPr>
          <p:spPr bwMode="auto">
            <a:xfrm>
              <a:off x="2292"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U</a:t>
              </a:r>
            </a:p>
          </p:txBody>
        </p:sp>
        <p:sp>
          <p:nvSpPr>
            <p:cNvPr id="6163" name="Rectangle 22"/>
            <p:cNvSpPr>
              <a:spLocks noChangeArrowheads="1"/>
            </p:cNvSpPr>
            <p:nvPr/>
          </p:nvSpPr>
          <p:spPr bwMode="auto">
            <a:xfrm>
              <a:off x="2542"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S</a:t>
              </a:r>
            </a:p>
          </p:txBody>
        </p:sp>
        <p:sp>
          <p:nvSpPr>
            <p:cNvPr id="6164" name="Rectangle 23"/>
            <p:cNvSpPr>
              <a:spLocks noChangeArrowheads="1"/>
            </p:cNvSpPr>
            <p:nvPr/>
          </p:nvSpPr>
          <p:spPr bwMode="auto">
            <a:xfrm>
              <a:off x="2790"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I</a:t>
              </a:r>
            </a:p>
          </p:txBody>
        </p:sp>
        <p:sp>
          <p:nvSpPr>
            <p:cNvPr id="6165" name="Rectangle 24"/>
            <p:cNvSpPr>
              <a:spLocks noChangeArrowheads="1"/>
            </p:cNvSpPr>
            <p:nvPr/>
          </p:nvSpPr>
          <p:spPr bwMode="auto">
            <a:xfrm>
              <a:off x="3040"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O</a:t>
              </a:r>
            </a:p>
          </p:txBody>
        </p:sp>
        <p:sp>
          <p:nvSpPr>
            <p:cNvPr id="6166" name="Rectangle 25"/>
            <p:cNvSpPr>
              <a:spLocks noChangeArrowheads="1"/>
            </p:cNvSpPr>
            <p:nvPr/>
          </p:nvSpPr>
          <p:spPr bwMode="auto">
            <a:xfrm>
              <a:off x="3292"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N</a:t>
              </a:r>
            </a:p>
          </p:txBody>
        </p:sp>
        <p:sp>
          <p:nvSpPr>
            <p:cNvPr id="6167" name="Rectangle 26"/>
            <p:cNvSpPr>
              <a:spLocks noChangeArrowheads="1"/>
            </p:cNvSpPr>
            <p:nvPr/>
          </p:nvSpPr>
          <p:spPr bwMode="auto">
            <a:xfrm>
              <a:off x="3542"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B</a:t>
              </a:r>
            </a:p>
          </p:txBody>
        </p:sp>
        <p:sp>
          <p:nvSpPr>
            <p:cNvPr id="6168" name="Rectangle 27"/>
            <p:cNvSpPr>
              <a:spLocks noChangeArrowheads="1"/>
            </p:cNvSpPr>
            <p:nvPr/>
          </p:nvSpPr>
          <p:spPr bwMode="auto">
            <a:xfrm>
              <a:off x="3790"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A</a:t>
              </a:r>
            </a:p>
          </p:txBody>
        </p:sp>
        <p:sp>
          <p:nvSpPr>
            <p:cNvPr id="6169" name="Rectangle 28"/>
            <p:cNvSpPr>
              <a:spLocks noChangeArrowheads="1"/>
            </p:cNvSpPr>
            <p:nvPr/>
          </p:nvSpPr>
          <p:spPr bwMode="auto">
            <a:xfrm>
              <a:off x="4040"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C</a:t>
              </a:r>
            </a:p>
          </p:txBody>
        </p:sp>
        <p:sp>
          <p:nvSpPr>
            <p:cNvPr id="6170" name="Rectangle 29"/>
            <p:cNvSpPr>
              <a:spLocks noChangeArrowheads="1"/>
            </p:cNvSpPr>
            <p:nvPr/>
          </p:nvSpPr>
          <p:spPr bwMode="auto">
            <a:xfrm>
              <a:off x="4288"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H</a:t>
              </a:r>
            </a:p>
          </p:txBody>
        </p:sp>
        <p:sp>
          <p:nvSpPr>
            <p:cNvPr id="6171" name="Rectangle 30"/>
            <p:cNvSpPr>
              <a:spLocks noChangeArrowheads="1"/>
            </p:cNvSpPr>
            <p:nvPr/>
          </p:nvSpPr>
          <p:spPr bwMode="auto">
            <a:xfrm>
              <a:off x="4538"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Rectangle 31"/>
            <p:cNvSpPr>
              <a:spLocks noChangeArrowheads="1"/>
            </p:cNvSpPr>
            <p:nvPr/>
          </p:nvSpPr>
          <p:spPr bwMode="auto">
            <a:xfrm>
              <a:off x="4786"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solidFill>
                    <a:schemeClr val="bg2"/>
                  </a:solidFill>
                  <a:latin typeface="Times New Roman" pitchFamily="18" charset="0"/>
                </a:rPr>
                <a:t>1</a:t>
              </a:r>
            </a:p>
          </p:txBody>
        </p:sp>
        <p:sp>
          <p:nvSpPr>
            <p:cNvPr id="6173" name="Rectangle 32"/>
            <p:cNvSpPr>
              <a:spLocks noChangeArrowheads="1"/>
            </p:cNvSpPr>
            <p:nvPr/>
          </p:nvSpPr>
          <p:spPr bwMode="auto">
            <a:xfrm>
              <a:off x="5036"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52" name="WordArt 33"/>
          <p:cNvSpPr>
            <a:spLocks noChangeArrowheads="1" noChangeShapeType="1" noTextEdit="1"/>
          </p:cNvSpPr>
          <p:nvPr/>
        </p:nvSpPr>
        <p:spPr bwMode="auto">
          <a:xfrm rot="5400000">
            <a:off x="3829050" y="2387600"/>
            <a:ext cx="593725" cy="3438525"/>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a:t>
            </a:r>
          </a:p>
        </p:txBody>
      </p:sp>
      <p:sp>
        <p:nvSpPr>
          <p:cNvPr id="6153" name="WordArt 34"/>
          <p:cNvSpPr>
            <a:spLocks noChangeArrowheads="1" noChangeShapeType="1" noTextEdit="1"/>
          </p:cNvSpPr>
          <p:nvPr/>
        </p:nvSpPr>
        <p:spPr bwMode="auto">
          <a:xfrm rot="5400000">
            <a:off x="6039644" y="3225006"/>
            <a:ext cx="593725" cy="1763713"/>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00FFFF">
                    <a:alpha val="50195"/>
                  </a:srgbClr>
                </a:solidFill>
                <a:effectLst>
                  <a:outerShdw dist="45791" dir="2021404" algn="ctr" rotWithShape="0">
                    <a:srgbClr val="9999FF"/>
                  </a:outerShdw>
                </a:effectLst>
                <a:latin typeface="Arial Black"/>
              </a:rPr>
              <a:t>}</a:t>
            </a:r>
          </a:p>
        </p:txBody>
      </p:sp>
      <p:sp>
        <p:nvSpPr>
          <p:cNvPr id="6154" name="AutoShape 35"/>
          <p:cNvSpPr>
            <a:spLocks noChangeArrowheads="1"/>
          </p:cNvSpPr>
          <p:nvPr/>
        </p:nvSpPr>
        <p:spPr bwMode="auto">
          <a:xfrm>
            <a:off x="7315200" y="3733800"/>
            <a:ext cx="441325" cy="1016000"/>
          </a:xfrm>
          <a:prstGeom prst="downArrow">
            <a:avLst>
              <a:gd name="adj1" fmla="val 50000"/>
              <a:gd name="adj2" fmla="val 57554"/>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Text Box 38"/>
          <p:cNvSpPr txBox="1">
            <a:spLocks noChangeArrowheads="1"/>
          </p:cNvSpPr>
          <p:nvPr/>
        </p:nvSpPr>
        <p:spPr bwMode="auto">
          <a:xfrm>
            <a:off x="3449638" y="4648200"/>
            <a:ext cx="1274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r>
              <a:rPr lang="en-US" sz="2400">
                <a:solidFill>
                  <a:schemeClr val="folHlink"/>
                </a:solidFill>
                <a:latin typeface="Times New Roman" pitchFamily="18" charset="0"/>
              </a:rPr>
              <a:t>Tên sách</a:t>
            </a:r>
          </a:p>
        </p:txBody>
      </p:sp>
      <p:sp>
        <p:nvSpPr>
          <p:cNvPr id="6156" name="Text Box 39"/>
          <p:cNvSpPr txBox="1">
            <a:spLocks noChangeArrowheads="1"/>
          </p:cNvSpPr>
          <p:nvPr/>
        </p:nvSpPr>
        <p:spPr bwMode="auto">
          <a:xfrm>
            <a:off x="5846763" y="4648200"/>
            <a:ext cx="1087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r>
              <a:rPr lang="en-US" sz="2400">
                <a:solidFill>
                  <a:schemeClr val="folHlink"/>
                </a:solidFill>
                <a:latin typeface="Times New Roman" pitchFamily="18" charset="0"/>
              </a:rPr>
              <a:t>Tác giả</a:t>
            </a:r>
          </a:p>
        </p:txBody>
      </p:sp>
      <p:sp>
        <p:nvSpPr>
          <p:cNvPr id="6157" name="Text Box 40"/>
          <p:cNvSpPr txBox="1">
            <a:spLocks noChangeArrowheads="1"/>
          </p:cNvSpPr>
          <p:nvPr/>
        </p:nvSpPr>
        <p:spPr bwMode="auto">
          <a:xfrm>
            <a:off x="7213600" y="4816475"/>
            <a:ext cx="1223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ctr" eaLnBrk="1" hangingPunct="1"/>
            <a:r>
              <a:rPr lang="en-US" sz="2400">
                <a:solidFill>
                  <a:schemeClr val="folHlink"/>
                </a:solidFill>
                <a:latin typeface="Times New Roman" pitchFamily="18" charset="0"/>
              </a:rPr>
              <a:t>Lần </a:t>
            </a:r>
          </a:p>
          <a:p>
            <a:pPr algn="ctr" eaLnBrk="1" hangingPunct="1"/>
            <a:r>
              <a:rPr lang="en-US" sz="2400">
                <a:solidFill>
                  <a:schemeClr val="folHlink"/>
                </a:solidFill>
                <a:latin typeface="Times New Roman" pitchFamily="18" charset="0"/>
              </a:rPr>
              <a:t>xuất bản</a:t>
            </a:r>
          </a:p>
        </p:txBody>
      </p:sp>
      <p:sp>
        <p:nvSpPr>
          <p:cNvPr id="6158" name="WordArt 41"/>
          <p:cNvSpPr>
            <a:spLocks noChangeArrowheads="1" noChangeShapeType="1" noTextEdit="1"/>
          </p:cNvSpPr>
          <p:nvPr/>
        </p:nvSpPr>
        <p:spPr bwMode="auto">
          <a:xfrm>
            <a:off x="3778250" y="5257800"/>
            <a:ext cx="3349625" cy="720725"/>
          </a:xfrm>
          <a:prstGeom prst="rect">
            <a:avLst/>
          </a:prstGeom>
        </p:spPr>
        <p:txBody>
          <a:bodyPr wrap="none" fromWordArt="1">
            <a:prstTxWarp prst="textPlain">
              <a:avLst>
                <a:gd name="adj" fmla="val 50000"/>
              </a:avLst>
            </a:prstTxWarp>
          </a:bodyPr>
          <a:lstStyle/>
          <a:p>
            <a:pPr algn="ctr"/>
            <a:r>
              <a:rPr lang="en-US" sz="3600" b="1" kern="10">
                <a:ln w="12700">
                  <a:solidFill>
                    <a:srgbClr val="EAEAEA"/>
                  </a:solidFill>
                  <a:round/>
                  <a:headEnd/>
                  <a:tailEnd/>
                </a:ln>
                <a:solidFill>
                  <a:srgbClr val="800080"/>
                </a:solidFill>
                <a:effectLst>
                  <a:outerShdw dist="35921" dir="2700000" sy="50000" kx="2115830" algn="bl" rotWithShape="0">
                    <a:srgbClr val="C0C0C0"/>
                  </a:outerShdw>
                </a:effectLst>
                <a:latin typeface="Arial"/>
                <a:cs typeface="Arial"/>
              </a:rPr>
              <a:t>Cấu trúc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A68C8332-2492-4C41-B778-686D23198475}" type="slidenum">
              <a:rPr lang="en-US"/>
              <a:pPr>
                <a:defRPr/>
              </a:pPr>
              <a:t>5</a:t>
            </a:fld>
            <a:r>
              <a:rPr lang="en-US"/>
              <a:t> of 23</a:t>
            </a:r>
          </a:p>
        </p:txBody>
      </p:sp>
      <p:sp>
        <p:nvSpPr>
          <p:cNvPr id="59394" name="Text Box 1026"/>
          <p:cNvSpPr txBox="1">
            <a:spLocks noChangeArrowheads="1"/>
          </p:cNvSpPr>
          <p:nvPr/>
        </p:nvSpPr>
        <p:spPr bwMode="auto">
          <a:xfrm>
            <a:off x="1219200" y="0"/>
            <a:ext cx="58594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Định Nghĩa Cấu Trúc</a:t>
            </a:r>
          </a:p>
        </p:txBody>
      </p:sp>
      <p:sp>
        <p:nvSpPr>
          <p:cNvPr id="7172" name="Text Box 1027"/>
          <p:cNvSpPr txBox="1">
            <a:spLocks noChangeArrowheads="1"/>
          </p:cNvSpPr>
          <p:nvPr/>
        </p:nvSpPr>
        <p:spPr bwMode="auto">
          <a:xfrm>
            <a:off x="533400" y="1004888"/>
            <a:ext cx="84582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200">
                <a:latin typeface="Times New Roman" pitchFamily="18" charset="0"/>
              </a:rPr>
              <a:t>Việc định nghĩa cấu trúc sẽ tạo ra kiểu dữ liệu mới cho phép người dùng sử dụng chúng để khai báo các biến kiểu cấu trúc . </a:t>
            </a:r>
          </a:p>
          <a:p>
            <a:pPr algn="just" eaLnBrk="1" hangingPunct="1">
              <a:buClr>
                <a:schemeClr val="folHlink"/>
              </a:buClr>
              <a:buFont typeface="Wingdings" pitchFamily="2" charset="2"/>
              <a:buChar char="§"/>
            </a:pPr>
            <a:r>
              <a:rPr lang="en-US" sz="3200">
                <a:latin typeface="Times New Roman" pitchFamily="18" charset="0"/>
              </a:rPr>
              <a:t>Các biến trong cấu trúc được gọi là các </a:t>
            </a:r>
            <a:r>
              <a:rPr lang="en-US" sz="3200">
                <a:solidFill>
                  <a:schemeClr val="tx2"/>
                </a:solidFill>
                <a:latin typeface="Times New Roman" pitchFamily="18" charset="0"/>
              </a:rPr>
              <a:t>phần tử của cấu trúc</a:t>
            </a:r>
            <a:r>
              <a:rPr lang="en-US" sz="3200" b="1">
                <a:latin typeface="Times New Roman" pitchFamily="18" charset="0"/>
              </a:rPr>
              <a:t> </a:t>
            </a:r>
            <a:r>
              <a:rPr lang="en-US" sz="3200">
                <a:latin typeface="Times New Roman" pitchFamily="18" charset="0"/>
              </a:rPr>
              <a:t>hay </a:t>
            </a:r>
            <a:r>
              <a:rPr lang="en-US" sz="3200">
                <a:solidFill>
                  <a:schemeClr val="tx2"/>
                </a:solidFill>
                <a:latin typeface="Times New Roman" pitchFamily="18" charset="0"/>
              </a:rPr>
              <a:t>thành phần của cấu trúc</a:t>
            </a:r>
            <a:r>
              <a:rPr lang="en-US" sz="3200">
                <a:latin typeface="Times New Roman" pitchFamily="18" charset="0"/>
              </a:rPr>
              <a:t> </a:t>
            </a:r>
          </a:p>
          <a:p>
            <a:pPr algn="just" eaLnBrk="1" hangingPunct="1">
              <a:buClr>
                <a:schemeClr val="folHlink"/>
              </a:buClr>
              <a:buFont typeface="Wingdings" pitchFamily="2" charset="2"/>
              <a:buChar char="§"/>
            </a:pPr>
            <a:r>
              <a:rPr lang="en-US" sz="3200">
                <a:latin typeface="Times New Roman" pitchFamily="18" charset="0"/>
              </a:rPr>
              <a:t>Ví dụ:</a:t>
            </a:r>
          </a:p>
          <a:p>
            <a:pPr lvl="1" algn="just" eaLnBrk="1" hangingPunct="1">
              <a:buClr>
                <a:schemeClr val="folHlink"/>
              </a:buClr>
              <a:buFont typeface="Wingdings" pitchFamily="2" charset="2"/>
              <a:buNone/>
            </a:pPr>
            <a:r>
              <a:rPr lang="en-US" sz="2800" b="1">
                <a:solidFill>
                  <a:schemeClr val="folHlink"/>
                </a:solidFill>
                <a:latin typeface="Times New Roman" pitchFamily="18" charset="0"/>
                <a:cs typeface="Courier New" pitchFamily="49" charset="0"/>
              </a:rPr>
              <a:t>struct cat {	</a:t>
            </a:r>
          </a:p>
          <a:p>
            <a:pPr lvl="1" algn="just" eaLnBrk="1" hangingPunct="1">
              <a:buClr>
                <a:schemeClr val="folHlink"/>
              </a:buClr>
              <a:buFont typeface="Wingdings" pitchFamily="2" charset="2"/>
              <a:buNone/>
            </a:pPr>
            <a:r>
              <a:rPr lang="en-US" sz="2800" b="1">
                <a:solidFill>
                  <a:schemeClr val="folHlink"/>
                </a:solidFill>
                <a:latin typeface="Times New Roman" pitchFamily="18" charset="0"/>
                <a:cs typeface="Courier New" pitchFamily="49" charset="0"/>
              </a:rPr>
              <a:t>		char bk_name [25];</a:t>
            </a:r>
            <a:endParaRPr lang="en-US" sz="2800" b="1">
              <a:solidFill>
                <a:schemeClr val="folHlink"/>
              </a:solidFill>
              <a:latin typeface="Times New Roman" pitchFamily="18" charset="0"/>
            </a:endParaRPr>
          </a:p>
          <a:p>
            <a:pPr lvl="1" algn="just" eaLnBrk="1" hangingPunct="1">
              <a:buClr>
                <a:schemeClr val="folHlink"/>
              </a:buClr>
              <a:buFont typeface="Wingdings" pitchFamily="2" charset="2"/>
              <a:buNone/>
            </a:pPr>
            <a:r>
              <a:rPr lang="en-US" sz="2800" b="1">
                <a:solidFill>
                  <a:schemeClr val="folHlink"/>
                </a:solidFill>
                <a:latin typeface="Times New Roman" pitchFamily="18" charset="0"/>
                <a:cs typeface="Courier New" pitchFamily="49" charset="0"/>
              </a:rPr>
              <a:t>		char author [20];</a:t>
            </a:r>
            <a:endParaRPr lang="en-US" sz="2800" b="1">
              <a:solidFill>
                <a:schemeClr val="folHlink"/>
              </a:solidFill>
              <a:latin typeface="Times New Roman" pitchFamily="18" charset="0"/>
            </a:endParaRPr>
          </a:p>
          <a:p>
            <a:pPr lvl="1" algn="just" eaLnBrk="1" hangingPunct="1">
              <a:buClr>
                <a:schemeClr val="folHlink"/>
              </a:buClr>
              <a:buFont typeface="Wingdings" pitchFamily="2" charset="2"/>
              <a:buNone/>
            </a:pPr>
            <a:r>
              <a:rPr lang="en-US" sz="2800" b="1">
                <a:solidFill>
                  <a:schemeClr val="folHlink"/>
                </a:solidFill>
                <a:latin typeface="Times New Roman" pitchFamily="18" charset="0"/>
                <a:cs typeface="Courier New" pitchFamily="49" charset="0"/>
              </a:rPr>
              <a:t>		int edn;</a:t>
            </a:r>
            <a:endParaRPr lang="en-US" sz="2800" b="1">
              <a:solidFill>
                <a:schemeClr val="folHlink"/>
              </a:solidFill>
              <a:latin typeface="Times New Roman" pitchFamily="18" charset="0"/>
            </a:endParaRPr>
          </a:p>
          <a:p>
            <a:pPr lvl="1" algn="just" eaLnBrk="1" hangingPunct="1">
              <a:buClr>
                <a:schemeClr val="folHlink"/>
              </a:buClr>
              <a:buFont typeface="Wingdings" pitchFamily="2" charset="2"/>
              <a:buNone/>
            </a:pPr>
            <a:r>
              <a:rPr lang="en-US" sz="2800" b="1">
                <a:solidFill>
                  <a:schemeClr val="folHlink"/>
                </a:solidFill>
                <a:latin typeface="Times New Roman" pitchFamily="18" charset="0"/>
                <a:cs typeface="Courier New" pitchFamily="49" charset="0"/>
              </a:rPr>
              <a:t>		float price;</a:t>
            </a:r>
          </a:p>
          <a:p>
            <a:pPr lvl="1" algn="just" eaLnBrk="1" hangingPunct="1">
              <a:buClr>
                <a:schemeClr val="folHlink"/>
              </a:buClr>
              <a:buFont typeface="Wingdings" pitchFamily="2" charset="2"/>
              <a:buNone/>
            </a:pPr>
            <a:r>
              <a:rPr lang="en-US" sz="2800" b="1">
                <a:solidFill>
                  <a:schemeClr val="folHlink"/>
                </a:solidFill>
                <a:latin typeface="Times New Roman" pitchFamily="18" charset="0"/>
                <a:cs typeface="Courier New" pitchFamily="49" charset="0"/>
              </a:rPr>
              <a:t>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pPr>
              <a:defRPr/>
            </a:pPr>
            <a:r>
              <a:rPr lang="en-US"/>
              <a:t>Elementary Programming with C/Session 11/ Slide </a:t>
            </a:r>
            <a:fld id="{5F8E2525-01E2-4220-97C9-DD9C41FC06C8}" type="slidenum">
              <a:rPr lang="en-US"/>
              <a:pPr>
                <a:defRPr/>
              </a:pPr>
              <a:t>6</a:t>
            </a:fld>
            <a:r>
              <a:rPr lang="en-US"/>
              <a:t> of 23</a:t>
            </a:r>
          </a:p>
        </p:txBody>
      </p:sp>
      <p:sp>
        <p:nvSpPr>
          <p:cNvPr id="38914" name="Text Box 2"/>
          <p:cNvSpPr txBox="1">
            <a:spLocks noChangeArrowheads="1"/>
          </p:cNvSpPr>
          <p:nvPr/>
        </p:nvSpPr>
        <p:spPr bwMode="auto">
          <a:xfrm>
            <a:off x="1193800" y="90488"/>
            <a:ext cx="6807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800" b="1" smtClean="0">
                <a:solidFill>
                  <a:schemeClr val="tx2"/>
                </a:solidFill>
                <a:effectLst>
                  <a:outerShdw blurRad="38100" dist="38100" dir="2700000" algn="tl">
                    <a:srgbClr val="C0C0C0"/>
                  </a:outerShdw>
                </a:effectLst>
              </a:rPr>
              <a:t>Khai Báo Biến Cấu Trúc </a:t>
            </a:r>
          </a:p>
        </p:txBody>
      </p:sp>
      <p:sp>
        <p:nvSpPr>
          <p:cNvPr id="8196" name="Text Box 3"/>
          <p:cNvSpPr txBox="1">
            <a:spLocks noChangeArrowheads="1"/>
          </p:cNvSpPr>
          <p:nvPr/>
        </p:nvSpPr>
        <p:spPr bwMode="auto">
          <a:xfrm>
            <a:off x="304800" y="900113"/>
            <a:ext cx="8763000" cy="2528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eaLnBrk="1" hangingPunct="1">
              <a:buClr>
                <a:schemeClr val="folHlink"/>
              </a:buClr>
              <a:buFont typeface="Wingdings" pitchFamily="2" charset="2"/>
              <a:buChar char="§"/>
            </a:pPr>
            <a:r>
              <a:rPr lang="en-US" sz="3200">
                <a:latin typeface="Times New Roman" pitchFamily="18" charset="0"/>
              </a:rPr>
              <a:t>Khi một cấu trúc đã được định nghĩa, chúng ta có thể khai báo một hoặc nhiều biến kiểu này.</a:t>
            </a:r>
          </a:p>
          <a:p>
            <a:pPr eaLnBrk="1" hangingPunct="1">
              <a:buClr>
                <a:schemeClr val="folHlink"/>
              </a:buClr>
              <a:buFont typeface="Wingdings" pitchFamily="2" charset="2"/>
              <a:buChar char="§"/>
            </a:pPr>
            <a:r>
              <a:rPr lang="en-US" sz="3200">
                <a:latin typeface="Times New Roman" pitchFamily="18" charset="0"/>
              </a:rPr>
              <a:t>Ví dụ: </a:t>
            </a:r>
            <a:r>
              <a:rPr lang="en-US" sz="3200" b="1">
                <a:solidFill>
                  <a:schemeClr val="folHlink"/>
                </a:solidFill>
                <a:latin typeface="Times New Roman" pitchFamily="18" charset="0"/>
                <a:cs typeface="Courier New" pitchFamily="49" charset="0"/>
              </a:rPr>
              <a:t>struct cat books1;</a:t>
            </a:r>
            <a:endParaRPr lang="en-US" sz="3200">
              <a:solidFill>
                <a:schemeClr val="folHlink"/>
              </a:solidFill>
              <a:latin typeface="Times New Roman" pitchFamily="18" charset="0"/>
            </a:endParaRPr>
          </a:p>
          <a:p>
            <a:pPr algn="just" eaLnBrk="1" hangingPunct="1">
              <a:buClr>
                <a:schemeClr val="folHlink"/>
              </a:buClr>
              <a:buFont typeface="Wingdings" pitchFamily="2" charset="2"/>
              <a:buChar char="§"/>
            </a:pPr>
            <a:r>
              <a:rPr lang="en-US" sz="3200">
                <a:latin typeface="Times New Roman" pitchFamily="18" charset="0"/>
              </a:rPr>
              <a:t>Câu lệnh này sẽ dành đủ vùng nhớ để lưu trữ tất cả các mục trong một cấu trúc.</a:t>
            </a:r>
          </a:p>
        </p:txBody>
      </p:sp>
      <p:sp>
        <p:nvSpPr>
          <p:cNvPr id="8197" name="Text Box 4"/>
          <p:cNvSpPr txBox="1">
            <a:spLocks noChangeArrowheads="1"/>
          </p:cNvSpPr>
          <p:nvPr/>
        </p:nvSpPr>
        <p:spPr bwMode="auto">
          <a:xfrm>
            <a:off x="68263" y="3505200"/>
            <a:ext cx="48768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r>
              <a:rPr lang="en-US" sz="3200">
                <a:solidFill>
                  <a:schemeClr val="folHlink"/>
                </a:solidFill>
                <a:latin typeface="Times New Roman" pitchFamily="18" charset="0"/>
              </a:rPr>
              <a:t>struct cat {	</a:t>
            </a:r>
          </a:p>
          <a:p>
            <a:r>
              <a:rPr lang="en-US" sz="3200">
                <a:solidFill>
                  <a:schemeClr val="folHlink"/>
                </a:solidFill>
                <a:latin typeface="Times New Roman" pitchFamily="18" charset="0"/>
              </a:rPr>
              <a:t>	char bk_name[25];</a:t>
            </a:r>
          </a:p>
          <a:p>
            <a:r>
              <a:rPr lang="en-US" sz="3200">
                <a:solidFill>
                  <a:schemeClr val="folHlink"/>
                </a:solidFill>
                <a:latin typeface="Times New Roman" pitchFamily="18" charset="0"/>
              </a:rPr>
              <a:t>	char author[20];</a:t>
            </a:r>
          </a:p>
          <a:p>
            <a:r>
              <a:rPr lang="en-US" sz="3200">
                <a:solidFill>
                  <a:schemeClr val="folHlink"/>
                </a:solidFill>
                <a:latin typeface="Times New Roman" pitchFamily="18" charset="0"/>
              </a:rPr>
              <a:t>	int edn;</a:t>
            </a:r>
          </a:p>
          <a:p>
            <a:r>
              <a:rPr lang="en-US" sz="3200">
                <a:solidFill>
                  <a:schemeClr val="folHlink"/>
                </a:solidFill>
                <a:latin typeface="Times New Roman" pitchFamily="18" charset="0"/>
              </a:rPr>
              <a:t>	float price;</a:t>
            </a:r>
          </a:p>
          <a:p>
            <a:r>
              <a:rPr lang="en-US" sz="3200">
                <a:solidFill>
                  <a:schemeClr val="folHlink"/>
                </a:solidFill>
                <a:latin typeface="Times New Roman" pitchFamily="18" charset="0"/>
              </a:rPr>
              <a:t>} books1, books2;</a:t>
            </a:r>
          </a:p>
        </p:txBody>
      </p:sp>
      <p:sp>
        <p:nvSpPr>
          <p:cNvPr id="8198" name="WordArt 5"/>
          <p:cNvSpPr>
            <a:spLocks noChangeArrowheads="1" noChangeShapeType="1" noTextEdit="1"/>
          </p:cNvSpPr>
          <p:nvPr/>
        </p:nvSpPr>
        <p:spPr bwMode="auto">
          <a:xfrm>
            <a:off x="3649663" y="3505200"/>
            <a:ext cx="2438400" cy="5334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Cách khác</a:t>
            </a:r>
          </a:p>
        </p:txBody>
      </p:sp>
      <p:sp>
        <p:nvSpPr>
          <p:cNvPr id="8199" name="Text Box 6"/>
          <p:cNvSpPr txBox="1">
            <a:spLocks noChangeArrowheads="1"/>
          </p:cNvSpPr>
          <p:nvPr/>
        </p:nvSpPr>
        <p:spPr bwMode="auto">
          <a:xfrm>
            <a:off x="4676775" y="4191000"/>
            <a:ext cx="443071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ctr"/>
            <a:r>
              <a:rPr lang="en-US" sz="3200">
                <a:solidFill>
                  <a:schemeClr val="folHlink"/>
                </a:solidFill>
                <a:latin typeface="Times New Roman" pitchFamily="18" charset="0"/>
              </a:rPr>
              <a:t>struct cat books1, books2;</a:t>
            </a:r>
            <a:endParaRPr lang="en-US" sz="3200" b="1">
              <a:solidFill>
                <a:schemeClr val="folHlink"/>
              </a:solidFill>
              <a:latin typeface="Times New Roman" pitchFamily="18" charset="0"/>
            </a:endParaRPr>
          </a:p>
          <a:p>
            <a:pPr algn="ctr"/>
            <a:r>
              <a:rPr lang="en-US" sz="3200" b="1">
                <a:latin typeface="Times New Roman" pitchFamily="18" charset="0"/>
              </a:rPr>
              <a:t>hoặc </a:t>
            </a:r>
          </a:p>
          <a:p>
            <a:pPr algn="ctr"/>
            <a:r>
              <a:rPr lang="en-US" sz="3200">
                <a:solidFill>
                  <a:schemeClr val="hlink"/>
                </a:solidFill>
                <a:latin typeface="Times New Roman" pitchFamily="18" charset="0"/>
              </a:rPr>
              <a:t>	</a:t>
            </a:r>
            <a:r>
              <a:rPr lang="en-US" sz="3200">
                <a:solidFill>
                  <a:schemeClr val="folHlink"/>
                </a:solidFill>
                <a:latin typeface="Times New Roman" pitchFamily="18" charset="0"/>
              </a:rPr>
              <a:t>struct cat books1;</a:t>
            </a:r>
          </a:p>
          <a:p>
            <a:pPr algn="ctr"/>
            <a:r>
              <a:rPr lang="en-US" sz="3200">
                <a:solidFill>
                  <a:schemeClr val="folHlink"/>
                </a:solidFill>
                <a:latin typeface="Times New Roman" pitchFamily="18" charset="0"/>
              </a:rPr>
              <a:t>	struct cat books2; </a:t>
            </a:r>
          </a:p>
        </p:txBody>
      </p:sp>
      <p:sp>
        <p:nvSpPr>
          <p:cNvPr id="8200" name="Line 7"/>
          <p:cNvSpPr>
            <a:spLocks noChangeShapeType="1"/>
          </p:cNvSpPr>
          <p:nvPr/>
        </p:nvSpPr>
        <p:spPr bwMode="auto">
          <a:xfrm flipH="1">
            <a:off x="2362200" y="36576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1" name="Line 8"/>
          <p:cNvSpPr>
            <a:spLocks noChangeShapeType="1"/>
          </p:cNvSpPr>
          <p:nvPr/>
        </p:nvSpPr>
        <p:spPr bwMode="auto">
          <a:xfrm>
            <a:off x="6088063" y="3962400"/>
            <a:ext cx="685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B8F41E5B-9E0A-430F-8F3E-89CB787FCC62}" type="slidenum">
              <a:rPr lang="en-US"/>
              <a:pPr>
                <a:defRPr/>
              </a:pPr>
              <a:t>7</a:t>
            </a:fld>
            <a:r>
              <a:rPr lang="en-US"/>
              <a:t> of 23</a:t>
            </a:r>
          </a:p>
        </p:txBody>
      </p:sp>
      <p:sp>
        <p:nvSpPr>
          <p:cNvPr id="61442" name="Text Box 2"/>
          <p:cNvSpPr txBox="1">
            <a:spLocks noChangeArrowheads="1"/>
          </p:cNvSpPr>
          <p:nvPr/>
        </p:nvSpPr>
        <p:spPr bwMode="auto">
          <a:xfrm>
            <a:off x="914400" y="60325"/>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400" b="1" smtClean="0">
                <a:solidFill>
                  <a:schemeClr val="tx2"/>
                </a:solidFill>
                <a:effectLst>
                  <a:outerShdw blurRad="38100" dist="38100" dir="2700000" algn="tl">
                    <a:srgbClr val="C0C0C0"/>
                  </a:outerShdw>
                </a:effectLst>
              </a:rPr>
              <a:t>Truy Cập Phần Tử của Cấu Trúc</a:t>
            </a:r>
          </a:p>
        </p:txBody>
      </p:sp>
      <p:sp>
        <p:nvSpPr>
          <p:cNvPr id="9220" name="Text Box 3"/>
          <p:cNvSpPr txBox="1">
            <a:spLocks noChangeArrowheads="1"/>
          </p:cNvSpPr>
          <p:nvPr/>
        </p:nvSpPr>
        <p:spPr bwMode="auto">
          <a:xfrm>
            <a:off x="609600" y="1152525"/>
            <a:ext cx="8153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600">
                <a:latin typeface="Times New Roman" pitchFamily="18" charset="0"/>
              </a:rPr>
              <a:t> Các phần tử của cấu trúc được truy cập thông qua việc sử dụng </a:t>
            </a:r>
            <a:r>
              <a:rPr lang="en-US" sz="3600" b="1">
                <a:latin typeface="Times New Roman" pitchFamily="18" charset="0"/>
              </a:rPr>
              <a:t>toán tử chấm</a:t>
            </a:r>
            <a:r>
              <a:rPr lang="en-US" sz="3600">
                <a:latin typeface="Times New Roman" pitchFamily="18" charset="0"/>
              </a:rPr>
              <a:t> (.), toán tử này còn được gọi là </a:t>
            </a:r>
            <a:r>
              <a:rPr lang="en-US" sz="3600" b="1">
                <a:latin typeface="Times New Roman" pitchFamily="18" charset="0"/>
              </a:rPr>
              <a:t>toán tử thành viên</a:t>
            </a:r>
            <a:r>
              <a:rPr lang="en-US" sz="3600">
                <a:latin typeface="Times New Roman" pitchFamily="18" charset="0"/>
              </a:rPr>
              <a:t> - </a:t>
            </a:r>
            <a:r>
              <a:rPr lang="en-US" sz="3600" b="1">
                <a:latin typeface="Times New Roman" pitchFamily="18" charset="0"/>
              </a:rPr>
              <a:t>membership</a:t>
            </a:r>
            <a:r>
              <a:rPr lang="en-US" sz="3600">
                <a:latin typeface="Times New Roman" pitchFamily="18" charset="0"/>
              </a:rPr>
              <a:t>. </a:t>
            </a:r>
          </a:p>
          <a:p>
            <a:pPr algn="just" eaLnBrk="1" hangingPunct="1">
              <a:buClr>
                <a:schemeClr val="folHlink"/>
              </a:buClr>
              <a:buFont typeface="Wingdings" pitchFamily="2" charset="2"/>
              <a:buChar char="§"/>
            </a:pPr>
            <a:r>
              <a:rPr lang="en-US" sz="3600">
                <a:latin typeface="Times New Roman" pitchFamily="18" charset="0"/>
              </a:rPr>
              <a:t> Cú pháp:</a:t>
            </a:r>
          </a:p>
          <a:p>
            <a:pPr algn="just" eaLnBrk="1" hangingPunct="1">
              <a:buClr>
                <a:schemeClr val="folHlink"/>
              </a:buClr>
              <a:buFont typeface="Wingdings" pitchFamily="2" charset="2"/>
              <a:buNone/>
            </a:pPr>
            <a:r>
              <a:rPr lang="en-US" sz="3600">
                <a:latin typeface="Times New Roman" pitchFamily="18" charset="0"/>
              </a:rPr>
              <a:t>		</a:t>
            </a:r>
            <a:r>
              <a:rPr lang="en-US" sz="3600" b="1">
                <a:solidFill>
                  <a:schemeClr val="folHlink"/>
                </a:solidFill>
                <a:latin typeface="Times New Roman" pitchFamily="18" charset="0"/>
                <a:cs typeface="Courier New" pitchFamily="49" charset="0"/>
              </a:rPr>
              <a:t>structure_name.element_name</a:t>
            </a:r>
            <a:endParaRPr lang="en-US" sz="3600">
              <a:solidFill>
                <a:schemeClr val="folHlink"/>
              </a:solidFill>
              <a:latin typeface="Times New Roman" pitchFamily="18" charset="0"/>
            </a:endParaRPr>
          </a:p>
          <a:p>
            <a:pPr algn="just" eaLnBrk="1" hangingPunct="1">
              <a:buClr>
                <a:schemeClr val="folHlink"/>
              </a:buClr>
              <a:buFont typeface="Wingdings" pitchFamily="2" charset="2"/>
              <a:buChar char="§"/>
            </a:pPr>
            <a:r>
              <a:rPr lang="en-US" sz="3600">
                <a:latin typeface="Times New Roman" pitchFamily="18" charset="0"/>
              </a:rPr>
              <a:t> Ví dụ:</a:t>
            </a:r>
          </a:p>
          <a:p>
            <a:pPr algn="just" eaLnBrk="1" hangingPunct="1">
              <a:buClr>
                <a:schemeClr val="folHlink"/>
              </a:buClr>
              <a:buFont typeface="Wingdings" pitchFamily="2" charset="2"/>
              <a:buNone/>
            </a:pPr>
            <a:r>
              <a:rPr lang="en-US" sz="3600" b="1">
                <a:solidFill>
                  <a:schemeClr val="hlink"/>
                </a:solidFill>
                <a:latin typeface="Times New Roman" pitchFamily="18" charset="0"/>
              </a:rPr>
              <a:t>		</a:t>
            </a:r>
            <a:r>
              <a:rPr lang="en-US" sz="3600" b="1">
                <a:solidFill>
                  <a:schemeClr val="folHlink"/>
                </a:solidFill>
                <a:latin typeface="Times New Roman" pitchFamily="18" charset="0"/>
                <a:cs typeface="Courier New" pitchFamily="49" charset="0"/>
              </a:rPr>
              <a:t>scanf(“%s”, books1.bk_name);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Elementary Programming with C/Session 11/ Slide </a:t>
            </a:r>
            <a:fld id="{DE690B42-C8F5-4B14-ABA5-271518D2AF54}" type="slidenum">
              <a:rPr lang="en-US"/>
              <a:pPr>
                <a:defRPr/>
              </a:pPr>
              <a:t>8</a:t>
            </a:fld>
            <a:r>
              <a:rPr lang="en-US"/>
              <a:t> of 23</a:t>
            </a:r>
          </a:p>
        </p:txBody>
      </p:sp>
      <p:sp>
        <p:nvSpPr>
          <p:cNvPr id="76802" name="Rectangle 2"/>
          <p:cNvSpPr>
            <a:spLocks noGrp="1" noChangeArrowheads="1"/>
          </p:cNvSpPr>
          <p:nvPr>
            <p:ph type="title"/>
          </p:nvPr>
        </p:nvSpPr>
        <p:spPr>
          <a:xfrm>
            <a:off x="1066800" y="76200"/>
            <a:ext cx="8153400" cy="685800"/>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Khởi Tạo Cấu Trúc </a:t>
            </a:r>
          </a:p>
        </p:txBody>
      </p:sp>
      <p:sp>
        <p:nvSpPr>
          <p:cNvPr id="10244" name="Rectangle 3"/>
          <p:cNvSpPr>
            <a:spLocks noGrp="1" noChangeArrowheads="1"/>
          </p:cNvSpPr>
          <p:nvPr>
            <p:ph type="body" idx="1"/>
          </p:nvPr>
        </p:nvSpPr>
        <p:spPr>
          <a:xfrm>
            <a:off x="533400" y="1116013"/>
            <a:ext cx="8610600" cy="5065712"/>
          </a:xfrm>
          <a:noFill/>
        </p:spPr>
        <p:txBody>
          <a:bodyPr>
            <a:spAutoFit/>
          </a:bodyPr>
          <a:lstStyle/>
          <a:p>
            <a:pPr eaLnBrk="1" hangingPunct="1">
              <a:lnSpc>
                <a:spcPct val="80000"/>
              </a:lnSpc>
            </a:pPr>
            <a:r>
              <a:rPr lang="en-US" smtClean="0">
                <a:latin typeface="Times New Roman" pitchFamily="18" charset="0"/>
                <a:cs typeface="Times New Roman" pitchFamily="18" charset="0"/>
              </a:rPr>
              <a:t>Giống như các biến khác và mảng, các biến kiểu cấu trúc có thể được khởi tạo tại thời điểm khai báo</a:t>
            </a:r>
            <a:endParaRPr lang="en-US" smtClean="0">
              <a:latin typeface="Times New Roman" pitchFamily="18" charset="0"/>
            </a:endParaRPr>
          </a:p>
          <a:p>
            <a:pPr lvl="1" eaLnBrk="1" hangingPunct="1">
              <a:lnSpc>
                <a:spcPct val="80000"/>
              </a:lnSpc>
              <a:buFont typeface="Wingdings" pitchFamily="2" charset="2"/>
              <a:buNone/>
            </a:pPr>
            <a:r>
              <a:rPr lang="en-US" sz="3200" smtClean="0">
                <a:solidFill>
                  <a:schemeClr val="folHlink"/>
                </a:solidFill>
                <a:latin typeface="Times New Roman" pitchFamily="18" charset="0"/>
              </a:rPr>
              <a:t>struct employee </a:t>
            </a:r>
          </a:p>
          <a:p>
            <a:pPr lvl="1" eaLnBrk="1" hangingPunct="1">
              <a:lnSpc>
                <a:spcPct val="80000"/>
              </a:lnSpc>
              <a:buFont typeface="Wingdings" pitchFamily="2" charset="2"/>
              <a:buNone/>
            </a:pPr>
            <a:r>
              <a:rPr lang="en-US" sz="3200" smtClean="0">
                <a:solidFill>
                  <a:schemeClr val="folHlink"/>
                </a:solidFill>
                <a:latin typeface="Times New Roman" pitchFamily="18" charset="0"/>
              </a:rPr>
              <a:t>	{	int no;</a:t>
            </a:r>
          </a:p>
          <a:p>
            <a:pPr lvl="1" eaLnBrk="1" hangingPunct="1">
              <a:lnSpc>
                <a:spcPct val="80000"/>
              </a:lnSpc>
              <a:buFont typeface="Wingdings" pitchFamily="2" charset="2"/>
              <a:buNone/>
            </a:pPr>
            <a:r>
              <a:rPr lang="en-US" sz="3200" smtClean="0">
                <a:solidFill>
                  <a:schemeClr val="folHlink"/>
                </a:solidFill>
                <a:latin typeface="Times New Roman" pitchFamily="18" charset="0"/>
              </a:rPr>
              <a:t>		char name [20];</a:t>
            </a:r>
          </a:p>
          <a:p>
            <a:pPr lvl="1" eaLnBrk="1" hangingPunct="1">
              <a:lnSpc>
                <a:spcPct val="80000"/>
              </a:lnSpc>
              <a:buFont typeface="Wingdings" pitchFamily="2" charset="2"/>
              <a:buNone/>
            </a:pPr>
            <a:r>
              <a:rPr lang="en-US" sz="3200" smtClean="0">
                <a:solidFill>
                  <a:schemeClr val="folHlink"/>
                </a:solidFill>
                <a:latin typeface="Times New Roman" pitchFamily="18" charset="0"/>
              </a:rPr>
              <a:t>	};</a:t>
            </a:r>
          </a:p>
          <a:p>
            <a:pPr eaLnBrk="1" hangingPunct="1">
              <a:lnSpc>
                <a:spcPct val="80000"/>
              </a:lnSpc>
            </a:pPr>
            <a:r>
              <a:rPr lang="en-US" smtClean="0">
                <a:latin typeface="Times New Roman" pitchFamily="18" charset="0"/>
                <a:cs typeface="Times New Roman" pitchFamily="18" charset="0"/>
              </a:rPr>
              <a:t>Các biến </a:t>
            </a:r>
            <a:r>
              <a:rPr lang="en-US" b="1" smtClean="0">
                <a:latin typeface="Times New Roman" pitchFamily="18" charset="0"/>
                <a:cs typeface="Times New Roman" pitchFamily="18" charset="0"/>
              </a:rPr>
              <a:t>emp1</a:t>
            </a:r>
            <a:r>
              <a:rPr lang="en-US" smtClean="0">
                <a:latin typeface="Times New Roman" pitchFamily="18" charset="0"/>
                <a:cs typeface="Times New Roman" pitchFamily="18" charset="0"/>
              </a:rPr>
              <a:t> và </a:t>
            </a:r>
            <a:r>
              <a:rPr lang="en-US" b="1" smtClean="0">
                <a:latin typeface="Times New Roman" pitchFamily="18" charset="0"/>
                <a:cs typeface="Times New Roman" pitchFamily="18" charset="0"/>
              </a:rPr>
              <a:t>emp2</a:t>
            </a:r>
            <a:r>
              <a:rPr lang="en-US" smtClean="0">
                <a:latin typeface="Times New Roman" pitchFamily="18" charset="0"/>
                <a:cs typeface="Times New Roman" pitchFamily="18" charset="0"/>
              </a:rPr>
              <a:t> có kiểu </a:t>
            </a:r>
            <a:r>
              <a:rPr lang="en-US" b="1" smtClean="0">
                <a:latin typeface="Times New Roman" pitchFamily="18" charset="0"/>
                <a:cs typeface="Times New Roman" pitchFamily="18" charset="0"/>
              </a:rPr>
              <a:t>employee</a:t>
            </a:r>
            <a:r>
              <a:rPr lang="en-US" smtClean="0">
                <a:latin typeface="Times New Roman" pitchFamily="18" charset="0"/>
                <a:cs typeface="Times New Roman" pitchFamily="18" charset="0"/>
              </a:rPr>
              <a:t> có thể được khai báo và khởi tạo như sau:</a:t>
            </a:r>
            <a:r>
              <a:rPr lang="en-US" smtClean="0">
                <a:latin typeface="Times New Roman" pitchFamily="18" charset="0"/>
              </a:rPr>
              <a:t>  </a:t>
            </a:r>
          </a:p>
          <a:p>
            <a:pPr eaLnBrk="1" hangingPunct="1">
              <a:lnSpc>
                <a:spcPct val="80000"/>
              </a:lnSpc>
              <a:buFont typeface="Wingdings" pitchFamily="2" charset="2"/>
              <a:buNone/>
            </a:pPr>
            <a:r>
              <a:rPr lang="en-US" smtClean="0">
                <a:latin typeface="Times New Roman" pitchFamily="18" charset="0"/>
              </a:rPr>
              <a:t>	</a:t>
            </a:r>
            <a:r>
              <a:rPr lang="en-US" smtClean="0">
                <a:solidFill>
                  <a:schemeClr val="folHlink"/>
                </a:solidFill>
                <a:latin typeface="Times New Roman" pitchFamily="18" charset="0"/>
              </a:rPr>
              <a:t>struct employee emp1 = {346, “Abraham”};</a:t>
            </a:r>
          </a:p>
          <a:p>
            <a:pPr eaLnBrk="1" hangingPunct="1">
              <a:lnSpc>
                <a:spcPct val="80000"/>
              </a:lnSpc>
              <a:buFont typeface="Wingdings" pitchFamily="2" charset="2"/>
              <a:buNone/>
            </a:pPr>
            <a:r>
              <a:rPr lang="en-US" smtClean="0">
                <a:solidFill>
                  <a:schemeClr val="folHlink"/>
                </a:solidFill>
                <a:latin typeface="Times New Roman" pitchFamily="18" charset="0"/>
              </a:rPr>
              <a:t>	struct employee emp2 = {347, “John”};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a:t>Elementary Programming with C/Session 11/ Slide </a:t>
            </a:r>
            <a:fld id="{0FB84B35-CB92-41FA-B544-44F28C476861}" type="slidenum">
              <a:rPr lang="en-US"/>
              <a:pPr>
                <a:defRPr/>
              </a:pPr>
              <a:t>9</a:t>
            </a:fld>
            <a:r>
              <a:rPr lang="en-US"/>
              <a:t> of 23</a:t>
            </a:r>
          </a:p>
        </p:txBody>
      </p:sp>
      <p:sp>
        <p:nvSpPr>
          <p:cNvPr id="62466" name="Text Box 2"/>
          <p:cNvSpPr txBox="1">
            <a:spLocks noChangeArrowheads="1"/>
          </p:cNvSpPr>
          <p:nvPr/>
        </p:nvSpPr>
        <p:spPr bwMode="auto">
          <a:xfrm>
            <a:off x="862013" y="0"/>
            <a:ext cx="8281987" cy="1447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itchFamily="18" charset="0"/>
                <a:cs typeface="Times New Roman" pitchFamily="18" charset="0"/>
              </a:defRPr>
            </a:lvl1pPr>
            <a:lvl2pPr>
              <a:defRPr sz="2400">
                <a:solidFill>
                  <a:schemeClr val="tx1"/>
                </a:solidFill>
                <a:latin typeface="Times New Roman" pitchFamily="18" charset="0"/>
                <a:cs typeface="Times New Roman" pitchFamily="18" charset="0"/>
              </a:defRPr>
            </a:lvl2pPr>
            <a:lvl3pPr>
              <a:defRPr sz="2400">
                <a:solidFill>
                  <a:schemeClr val="tx1"/>
                </a:solidFill>
                <a:latin typeface="Times New Roman" pitchFamily="18" charset="0"/>
                <a:cs typeface="Times New Roman" pitchFamily="18" charset="0"/>
              </a:defRPr>
            </a:lvl3pPr>
            <a:lvl4pPr>
              <a:defRPr sz="2400">
                <a:solidFill>
                  <a:schemeClr val="tx1"/>
                </a:solidFill>
                <a:latin typeface="Times New Roman" pitchFamily="18" charset="0"/>
                <a:cs typeface="Times New Roman" pitchFamily="18" charset="0"/>
              </a:defRPr>
            </a:lvl4pPr>
            <a:lvl5pPr>
              <a:defRPr sz="2400">
                <a:solidFill>
                  <a:schemeClr val="tx1"/>
                </a:solidFill>
                <a:latin typeface="Times New Roman" pitchFamily="18" charset="0"/>
                <a:cs typeface="Times New Roman" pitchFamily="18" charset="0"/>
              </a:defRPr>
            </a:lvl5pPr>
            <a:lvl6pPr marL="457200" fontAlgn="base">
              <a:spcBef>
                <a:spcPct val="0"/>
              </a:spcBef>
              <a:spcAft>
                <a:spcPct val="0"/>
              </a:spcAft>
              <a:defRPr sz="2400">
                <a:solidFill>
                  <a:schemeClr val="tx1"/>
                </a:solidFill>
                <a:latin typeface="Times New Roman" pitchFamily="18" charset="0"/>
                <a:cs typeface="Times New Roman" pitchFamily="18" charset="0"/>
              </a:defRPr>
            </a:lvl6pPr>
            <a:lvl7pPr marL="914400" fontAlgn="base">
              <a:spcBef>
                <a:spcPct val="0"/>
              </a:spcBef>
              <a:spcAft>
                <a:spcPct val="0"/>
              </a:spcAft>
              <a:defRPr sz="2400">
                <a:solidFill>
                  <a:schemeClr val="tx1"/>
                </a:solidFill>
                <a:latin typeface="Times New Roman" pitchFamily="18" charset="0"/>
                <a:cs typeface="Times New Roman" pitchFamily="18" charset="0"/>
              </a:defRPr>
            </a:lvl7pPr>
            <a:lvl8pPr marL="1371600" fontAlgn="base">
              <a:spcBef>
                <a:spcPct val="0"/>
              </a:spcBef>
              <a:spcAft>
                <a:spcPct val="0"/>
              </a:spcAft>
              <a:defRPr sz="2400">
                <a:solidFill>
                  <a:schemeClr val="tx1"/>
                </a:solidFill>
                <a:latin typeface="Times New Roman" pitchFamily="18" charset="0"/>
                <a:cs typeface="Times New Roman" pitchFamily="18" charset="0"/>
              </a:defRPr>
            </a:lvl8pPr>
            <a:lvl9pPr marL="18288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defRPr/>
            </a:pPr>
            <a:r>
              <a:rPr lang="en-US" sz="4400" b="1" smtClean="0">
                <a:solidFill>
                  <a:schemeClr val="tx2"/>
                </a:solidFill>
                <a:effectLst>
                  <a:outerShdw blurRad="38100" dist="38100" dir="2700000" algn="tl">
                    <a:srgbClr val="C0C0C0"/>
                  </a:outerShdw>
                </a:effectLst>
              </a:rPr>
              <a:t>Câu Lệnh Gán Sử Dụng </a:t>
            </a:r>
            <a:br>
              <a:rPr lang="en-US" sz="4400" b="1" smtClean="0">
                <a:solidFill>
                  <a:schemeClr val="tx2"/>
                </a:solidFill>
                <a:effectLst>
                  <a:outerShdw blurRad="38100" dist="38100" dir="2700000" algn="tl">
                    <a:srgbClr val="C0C0C0"/>
                  </a:outerShdw>
                </a:effectLst>
              </a:rPr>
            </a:br>
            <a:r>
              <a:rPr lang="en-US" sz="4400" b="1" smtClean="0">
                <a:solidFill>
                  <a:schemeClr val="tx2"/>
                </a:solidFill>
                <a:effectLst>
                  <a:outerShdw blurRad="38100" dist="38100" dir="2700000" algn="tl">
                    <a:srgbClr val="C0C0C0"/>
                  </a:outerShdw>
                </a:effectLst>
              </a:rPr>
              <a:t>Các Cấu Trúc - 1</a:t>
            </a:r>
          </a:p>
        </p:txBody>
      </p:sp>
      <p:sp>
        <p:nvSpPr>
          <p:cNvPr id="11268" name="Text Box 3"/>
          <p:cNvSpPr txBox="1">
            <a:spLocks noChangeArrowheads="1"/>
          </p:cNvSpPr>
          <p:nvPr/>
        </p:nvSpPr>
        <p:spPr bwMode="auto">
          <a:xfrm>
            <a:off x="457200" y="1754188"/>
            <a:ext cx="8382000" cy="403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defRPr>
                <a:solidFill>
                  <a:schemeClr val="tx1"/>
                </a:solidFill>
                <a:latin typeface="Tahoma" pitchFamily="34" charset="0"/>
                <a:cs typeface="Times New Roman" pitchFamily="18" charset="0"/>
              </a:defRPr>
            </a:lvl1pPr>
            <a:lvl2pPr marL="742950" indent="-285750">
              <a:defRPr>
                <a:solidFill>
                  <a:schemeClr val="tx1"/>
                </a:solidFill>
                <a:latin typeface="Tahoma" pitchFamily="34" charset="0"/>
                <a:cs typeface="Times New Roman" pitchFamily="18" charset="0"/>
              </a:defRPr>
            </a:lvl2pPr>
            <a:lvl3pPr marL="1143000" indent="-228600">
              <a:defRPr>
                <a:solidFill>
                  <a:schemeClr val="tx1"/>
                </a:solidFill>
                <a:latin typeface="Tahoma" pitchFamily="34" charset="0"/>
                <a:cs typeface="Times New Roman" pitchFamily="18" charset="0"/>
              </a:defRPr>
            </a:lvl3pPr>
            <a:lvl4pPr marL="1600200" indent="-228600">
              <a:defRPr>
                <a:solidFill>
                  <a:schemeClr val="tx1"/>
                </a:solidFill>
                <a:latin typeface="Tahoma" pitchFamily="34" charset="0"/>
                <a:cs typeface="Times New Roman" pitchFamily="18" charset="0"/>
              </a:defRPr>
            </a:lvl4pPr>
            <a:lvl5pPr marL="2057400" indent="-228600">
              <a:defRPr>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a:solidFill>
                  <a:schemeClr val="tx1"/>
                </a:solidFill>
                <a:latin typeface="Tahoma" pitchFamily="34" charset="0"/>
                <a:cs typeface="Times New Roman" pitchFamily="18" charset="0"/>
              </a:defRPr>
            </a:lvl9pPr>
          </a:lstStyle>
          <a:p>
            <a:pPr algn="just" eaLnBrk="1" hangingPunct="1">
              <a:buClr>
                <a:schemeClr val="folHlink"/>
              </a:buClr>
              <a:buFont typeface="Wingdings" pitchFamily="2" charset="2"/>
              <a:buChar char="§"/>
            </a:pPr>
            <a:r>
              <a:rPr lang="en-US" sz="3700">
                <a:latin typeface="Times New Roman" pitchFamily="18" charset="0"/>
              </a:rPr>
              <a:t> Có thể sử dụng câu lệnh gán đơn giản để gán giá trị của một biến cấu trúc cho một biến khác có cùng kiểu</a:t>
            </a:r>
          </a:p>
          <a:p>
            <a:pPr algn="just" eaLnBrk="1" hangingPunct="1">
              <a:buClr>
                <a:schemeClr val="folHlink"/>
              </a:buClr>
              <a:buFont typeface="Wingdings" pitchFamily="2" charset="2"/>
              <a:buChar char="§"/>
            </a:pPr>
            <a:r>
              <a:rPr lang="en-US" sz="3700">
                <a:latin typeface="Times New Roman" pitchFamily="18" charset="0"/>
              </a:rPr>
              <a:t> Chẳng hạn, nếu </a:t>
            </a:r>
            <a:r>
              <a:rPr lang="en-US" sz="3700" b="1">
                <a:latin typeface="Times New Roman" pitchFamily="18" charset="0"/>
              </a:rPr>
              <a:t>books1</a:t>
            </a:r>
            <a:r>
              <a:rPr lang="en-US" sz="3700">
                <a:latin typeface="Times New Roman" pitchFamily="18" charset="0"/>
              </a:rPr>
              <a:t> và </a:t>
            </a:r>
            <a:r>
              <a:rPr lang="en-US" sz="3700" b="1">
                <a:latin typeface="Times New Roman" pitchFamily="18" charset="0"/>
              </a:rPr>
              <a:t>books2</a:t>
            </a:r>
            <a:r>
              <a:rPr lang="en-US" sz="3700">
                <a:latin typeface="Times New Roman" pitchFamily="18" charset="0"/>
              </a:rPr>
              <a:t> là các biến cấu trúc có cùng kiểu, thì câu lệnh sau là hợp lệ </a:t>
            </a:r>
          </a:p>
          <a:p>
            <a:pPr algn="ctr" eaLnBrk="1" hangingPunct="1">
              <a:buClr>
                <a:schemeClr val="folHlink"/>
              </a:buClr>
              <a:buFont typeface="Wingdings" pitchFamily="2" charset="2"/>
              <a:buNone/>
            </a:pPr>
            <a:r>
              <a:rPr lang="en-US" sz="3700">
                <a:latin typeface="Times New Roman" pitchFamily="18" charset="0"/>
                <a:cs typeface="Courier New" pitchFamily="49" charset="0"/>
              </a:rPr>
              <a:t>		</a:t>
            </a:r>
            <a:r>
              <a:rPr lang="en-US" sz="3700" b="1">
                <a:solidFill>
                  <a:schemeClr val="folHlink"/>
                </a:solidFill>
                <a:latin typeface="Times New Roman" pitchFamily="18" charset="0"/>
                <a:cs typeface="Courier New" pitchFamily="49" charset="0"/>
              </a:rPr>
              <a:t>books2 = books1;</a:t>
            </a:r>
            <a:endParaRPr lang="en-US" sz="3700">
              <a:solidFill>
                <a:schemeClr val="folHlink"/>
              </a:solidFill>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2361</TotalTime>
  <Words>1108</Words>
  <Application>Microsoft Office PowerPoint</Application>
  <PresentationFormat>On-screen Show (4:3)</PresentationFormat>
  <Paragraphs>191</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1_Blends</vt:lpstr>
      <vt:lpstr>Bitmap Image</vt:lpstr>
      <vt:lpstr>Kiểu dữ liệu cấu trúc</vt:lpstr>
      <vt:lpstr>PowerPoint Presentation</vt:lpstr>
      <vt:lpstr>PowerPoint Presentation</vt:lpstr>
      <vt:lpstr>PowerPoint Presentation</vt:lpstr>
      <vt:lpstr>PowerPoint Presentation</vt:lpstr>
      <vt:lpstr>PowerPoint Presentation</vt:lpstr>
      <vt:lpstr>PowerPoint Presentation</vt:lpstr>
      <vt:lpstr>Khởi Tạo Cấu Trúc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Shindore</dc:creator>
  <cp:lastModifiedBy>HienND</cp:lastModifiedBy>
  <cp:revision>619</cp:revision>
  <dcterms:created xsi:type="dcterms:W3CDTF">2001-05-28T07:28:21Z</dcterms:created>
  <dcterms:modified xsi:type="dcterms:W3CDTF">2013-07-02T17:42:35Z</dcterms:modified>
</cp:coreProperties>
</file>