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handoutMasterIdLst>
    <p:handoutMasterId r:id="rId31"/>
  </p:handoutMasterIdLst>
  <p:sldIdLst>
    <p:sldId id="256" r:id="rId2"/>
    <p:sldId id="277" r:id="rId3"/>
    <p:sldId id="278" r:id="rId4"/>
    <p:sldId id="279" r:id="rId5"/>
    <p:sldId id="280" r:id="rId6"/>
    <p:sldId id="282" r:id="rId7"/>
    <p:sldId id="283" r:id="rId8"/>
    <p:sldId id="281" r:id="rId9"/>
    <p:sldId id="284" r:id="rId10"/>
    <p:sldId id="285" r:id="rId11"/>
    <p:sldId id="286" r:id="rId12"/>
    <p:sldId id="288" r:id="rId13"/>
    <p:sldId id="287" r:id="rId14"/>
    <p:sldId id="289" r:id="rId15"/>
    <p:sldId id="305" r:id="rId16"/>
    <p:sldId id="306" r:id="rId17"/>
    <p:sldId id="300" r:id="rId18"/>
    <p:sldId id="290" r:id="rId19"/>
    <p:sldId id="292" r:id="rId20"/>
    <p:sldId id="291" r:id="rId21"/>
    <p:sldId id="293" r:id="rId22"/>
    <p:sldId id="295" r:id="rId23"/>
    <p:sldId id="294" r:id="rId24"/>
    <p:sldId id="296" r:id="rId25"/>
    <p:sldId id="298" r:id="rId26"/>
    <p:sldId id="299" r:id="rId27"/>
    <p:sldId id="303" r:id="rId28"/>
    <p:sldId id="304"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6ADA"/>
    <a:srgbClr val="660066"/>
    <a:srgbClr val="008000"/>
    <a:srgbClr val="FF66FF"/>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autoAdjust="0"/>
    <p:restoredTop sz="94660" autoAdjust="0"/>
  </p:normalViewPr>
  <p:slideViewPr>
    <p:cSldViewPr>
      <p:cViewPr>
        <p:scale>
          <a:sx n="50" d="100"/>
          <a:sy n="50" d="100"/>
        </p:scale>
        <p:origin x="-2322"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126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1126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126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34B04D11-9F22-4110-A242-11D3B1FA1A97}" type="slidenum">
              <a:rPr lang="en-US"/>
              <a:pPr>
                <a:defRPr/>
              </a:pPr>
              <a:t>‹#›</a:t>
            </a:fld>
            <a:endParaRPr lang="en-US"/>
          </a:p>
        </p:txBody>
      </p:sp>
    </p:spTree>
    <p:extLst>
      <p:ext uri="{BB962C8B-B14F-4D97-AF65-F5344CB8AC3E}">
        <p14:creationId xmlns:p14="http://schemas.microsoft.com/office/powerpoint/2010/main" val="2417537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5BDD3724-5D0E-433E-99DE-03F719E5DC5E}" type="slidenum">
              <a:rPr lang="en-US"/>
              <a:pPr>
                <a:defRPr/>
              </a:pPr>
              <a:t>‹#›</a:t>
            </a:fld>
            <a:endParaRPr lang="en-US"/>
          </a:p>
        </p:txBody>
      </p:sp>
    </p:spTree>
    <p:extLst>
      <p:ext uri="{BB962C8B-B14F-4D97-AF65-F5344CB8AC3E}">
        <p14:creationId xmlns:p14="http://schemas.microsoft.com/office/powerpoint/2010/main" val="31668418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noTextEdit="1"/>
          </p:cNvSpPr>
          <p:nvPr>
            <p:ph type="sldImg"/>
          </p:nvPr>
        </p:nvSpPr>
        <p:spPr>
          <a:ln/>
        </p:spPr>
      </p:sp>
      <p:sp>
        <p:nvSpPr>
          <p:cNvPr id="3277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32" name="Rectangle 12"/>
          <p:cNvSpPr>
            <a:spLocks noGrp="1" noChangeArrowheads="1"/>
          </p:cNvSpPr>
          <p:nvPr>
            <p:ph type="ctrTitle"/>
          </p:nvPr>
        </p:nvSpPr>
        <p:spPr>
          <a:xfrm>
            <a:off x="990600" y="1676400"/>
            <a:ext cx="7772400" cy="1462088"/>
          </a:xfrm>
        </p:spPr>
        <p:txBody>
          <a:bodyPr/>
          <a:lstStyle>
            <a:lvl1pPr>
              <a:defRPr sz="5400" b="0"/>
            </a:lvl1pPr>
          </a:lstStyle>
          <a:p>
            <a:pPr lvl="0"/>
            <a:r>
              <a:rPr lang="en-US" noProof="0" smtClean="0"/>
              <a:t>Click to edit Master title style</a:t>
            </a:r>
          </a:p>
        </p:txBody>
      </p:sp>
      <p:sp>
        <p:nvSpPr>
          <p:cNvPr id="307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3600" b="1"/>
            </a:lvl1pPr>
          </a:lstStyle>
          <a:p>
            <a:pPr lvl="0"/>
            <a:r>
              <a:rPr lang="en-US" noProof="0" smtClean="0"/>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smtClean="0">
                <a:solidFill>
                  <a:schemeClr val="bg2"/>
                </a:solidFill>
                <a:latin typeface="+mn-lt"/>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solidFill>
                  <a:schemeClr val="bg2"/>
                </a:solidFill>
              </a:defRPr>
            </a:lvl1pPr>
          </a:lstStyle>
          <a:p>
            <a:pPr>
              <a:defRPr/>
            </a:pPr>
            <a:fld id="{5616F66F-D621-413F-9FD4-CF4719D18D58}" type="slidenum">
              <a:rPr lang="en-US"/>
              <a:pPr>
                <a:defRPr/>
              </a:pPr>
              <a:t>‹#›</a:t>
            </a:fld>
            <a:endParaRPr lang="en-US"/>
          </a:p>
        </p:txBody>
      </p:sp>
    </p:spTree>
    <p:extLst>
      <p:ext uri="{BB962C8B-B14F-4D97-AF65-F5344CB8AC3E}">
        <p14:creationId xmlns:p14="http://schemas.microsoft.com/office/powerpoint/2010/main" val="265803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ftr" sz="quarter" idx="10"/>
          </p:nvPr>
        </p:nvSpPr>
        <p:spPr>
          <a:ln/>
        </p:spPr>
        <p:txBody>
          <a:bodyPr/>
          <a:lstStyle>
            <a:lvl1pPr>
              <a:defRPr/>
            </a:lvl1pPr>
          </a:lstStyle>
          <a:p>
            <a:pPr>
              <a:defRPr/>
            </a:pPr>
            <a:r>
              <a:rPr lang="en-US"/>
              <a:t>Elementary Programming with C/Session 12/ Slide </a:t>
            </a:r>
            <a:fld id="{004944A7-9EF3-4515-916A-1671C657748C}" type="slidenum">
              <a:rPr lang="en-US"/>
              <a:pPr>
                <a:defRPr/>
              </a:pPr>
              <a:t>‹#›</a:t>
            </a:fld>
            <a:r>
              <a:rPr lang="en-US"/>
              <a:t> of 28</a:t>
            </a:r>
          </a:p>
        </p:txBody>
      </p:sp>
    </p:spTree>
    <p:extLst>
      <p:ext uri="{BB962C8B-B14F-4D97-AF65-F5344CB8AC3E}">
        <p14:creationId xmlns:p14="http://schemas.microsoft.com/office/powerpoint/2010/main" val="75917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ftr" sz="quarter" idx="10"/>
          </p:nvPr>
        </p:nvSpPr>
        <p:spPr>
          <a:ln/>
        </p:spPr>
        <p:txBody>
          <a:bodyPr/>
          <a:lstStyle>
            <a:lvl1pPr>
              <a:defRPr/>
            </a:lvl1pPr>
          </a:lstStyle>
          <a:p>
            <a:pPr>
              <a:defRPr/>
            </a:pPr>
            <a:r>
              <a:rPr lang="en-US"/>
              <a:t>Elementary Programming with C/Session 12/ Slide </a:t>
            </a:r>
            <a:fld id="{DA22A38B-4BB9-4A05-886B-13B165684D78}" type="slidenum">
              <a:rPr lang="en-US"/>
              <a:pPr>
                <a:defRPr/>
              </a:pPr>
              <a:t>‹#›</a:t>
            </a:fld>
            <a:r>
              <a:rPr lang="en-US"/>
              <a:t> of 28</a:t>
            </a:r>
          </a:p>
        </p:txBody>
      </p:sp>
    </p:spTree>
    <p:extLst>
      <p:ext uri="{BB962C8B-B14F-4D97-AF65-F5344CB8AC3E}">
        <p14:creationId xmlns:p14="http://schemas.microsoft.com/office/powerpoint/2010/main" val="310168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ftr" sz="quarter" idx="10"/>
          </p:nvPr>
        </p:nvSpPr>
        <p:spPr>
          <a:ln/>
        </p:spPr>
        <p:txBody>
          <a:bodyPr/>
          <a:lstStyle>
            <a:lvl1pPr>
              <a:defRPr/>
            </a:lvl1pPr>
          </a:lstStyle>
          <a:p>
            <a:pPr>
              <a:defRPr/>
            </a:pPr>
            <a:r>
              <a:rPr lang="en-US"/>
              <a:t>Elementary Programming with C/Session 12/ Slide </a:t>
            </a:r>
            <a:fld id="{8B7F4B9F-EA9B-486C-B829-08CC30394EA1}" type="slidenum">
              <a:rPr lang="en-US"/>
              <a:pPr>
                <a:defRPr/>
              </a:pPr>
              <a:t>‹#›</a:t>
            </a:fld>
            <a:r>
              <a:rPr lang="en-US"/>
              <a:t> of 28</a:t>
            </a:r>
          </a:p>
        </p:txBody>
      </p:sp>
    </p:spTree>
    <p:extLst>
      <p:ext uri="{BB962C8B-B14F-4D97-AF65-F5344CB8AC3E}">
        <p14:creationId xmlns:p14="http://schemas.microsoft.com/office/powerpoint/2010/main" val="142046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7"/>
          <p:cNvSpPr>
            <a:spLocks noGrp="1" noChangeArrowheads="1"/>
          </p:cNvSpPr>
          <p:nvPr>
            <p:ph type="ftr" sz="quarter" idx="10"/>
          </p:nvPr>
        </p:nvSpPr>
        <p:spPr>
          <a:ln/>
        </p:spPr>
        <p:txBody>
          <a:bodyPr/>
          <a:lstStyle>
            <a:lvl1pPr>
              <a:defRPr/>
            </a:lvl1pPr>
          </a:lstStyle>
          <a:p>
            <a:pPr>
              <a:defRPr/>
            </a:pPr>
            <a:r>
              <a:rPr lang="en-US"/>
              <a:t>Elementary Programming with C/Session 12/ Slide </a:t>
            </a:r>
            <a:fld id="{CDB6F9A9-8380-4D7B-9C39-F01E36FCFCE1}" type="slidenum">
              <a:rPr lang="en-US"/>
              <a:pPr>
                <a:defRPr/>
              </a:pPr>
              <a:t>‹#›</a:t>
            </a:fld>
            <a:r>
              <a:rPr lang="en-US"/>
              <a:t> of 28</a:t>
            </a:r>
          </a:p>
        </p:txBody>
      </p:sp>
    </p:spTree>
    <p:extLst>
      <p:ext uri="{BB962C8B-B14F-4D97-AF65-F5344CB8AC3E}">
        <p14:creationId xmlns:p14="http://schemas.microsoft.com/office/powerpoint/2010/main" val="47811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914400"/>
            <a:ext cx="44958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4958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7"/>
          <p:cNvSpPr>
            <a:spLocks noGrp="1" noChangeArrowheads="1"/>
          </p:cNvSpPr>
          <p:nvPr>
            <p:ph type="ftr" sz="quarter" idx="10"/>
          </p:nvPr>
        </p:nvSpPr>
        <p:spPr>
          <a:ln/>
        </p:spPr>
        <p:txBody>
          <a:bodyPr/>
          <a:lstStyle>
            <a:lvl1pPr>
              <a:defRPr/>
            </a:lvl1pPr>
          </a:lstStyle>
          <a:p>
            <a:pPr>
              <a:defRPr/>
            </a:pPr>
            <a:r>
              <a:rPr lang="en-US"/>
              <a:t>Elementary Programming with C/Session 12/ Slide </a:t>
            </a:r>
            <a:fld id="{9AEB53F4-C908-4A3D-99DA-12AB30CDF6B7}" type="slidenum">
              <a:rPr lang="en-US"/>
              <a:pPr>
                <a:defRPr/>
              </a:pPr>
              <a:t>‹#›</a:t>
            </a:fld>
            <a:r>
              <a:rPr lang="en-US"/>
              <a:t> of 28</a:t>
            </a:r>
          </a:p>
        </p:txBody>
      </p:sp>
    </p:spTree>
    <p:extLst>
      <p:ext uri="{BB962C8B-B14F-4D97-AF65-F5344CB8AC3E}">
        <p14:creationId xmlns:p14="http://schemas.microsoft.com/office/powerpoint/2010/main" val="41687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7"/>
          <p:cNvSpPr>
            <a:spLocks noGrp="1" noChangeArrowheads="1"/>
          </p:cNvSpPr>
          <p:nvPr>
            <p:ph type="ftr" sz="quarter" idx="10"/>
          </p:nvPr>
        </p:nvSpPr>
        <p:spPr>
          <a:ln/>
        </p:spPr>
        <p:txBody>
          <a:bodyPr/>
          <a:lstStyle>
            <a:lvl1pPr>
              <a:defRPr/>
            </a:lvl1pPr>
          </a:lstStyle>
          <a:p>
            <a:pPr>
              <a:defRPr/>
            </a:pPr>
            <a:r>
              <a:rPr lang="en-US"/>
              <a:t>Elementary Programming with C/Session 12/ Slide </a:t>
            </a:r>
            <a:fld id="{39E30865-0B54-4DE5-BE1A-D0E34A174238}" type="slidenum">
              <a:rPr lang="en-US"/>
              <a:pPr>
                <a:defRPr/>
              </a:pPr>
              <a:t>‹#›</a:t>
            </a:fld>
            <a:r>
              <a:rPr lang="en-US"/>
              <a:t> of 28</a:t>
            </a:r>
          </a:p>
        </p:txBody>
      </p:sp>
    </p:spTree>
    <p:extLst>
      <p:ext uri="{BB962C8B-B14F-4D97-AF65-F5344CB8AC3E}">
        <p14:creationId xmlns:p14="http://schemas.microsoft.com/office/powerpoint/2010/main" val="36392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7"/>
          <p:cNvSpPr>
            <a:spLocks noGrp="1" noChangeArrowheads="1"/>
          </p:cNvSpPr>
          <p:nvPr>
            <p:ph type="ftr" sz="quarter" idx="10"/>
          </p:nvPr>
        </p:nvSpPr>
        <p:spPr>
          <a:ln/>
        </p:spPr>
        <p:txBody>
          <a:bodyPr/>
          <a:lstStyle>
            <a:lvl1pPr>
              <a:defRPr/>
            </a:lvl1pPr>
          </a:lstStyle>
          <a:p>
            <a:pPr>
              <a:defRPr/>
            </a:pPr>
            <a:r>
              <a:rPr lang="en-US"/>
              <a:t>Elementary Programming with C/Session 12/ Slide </a:t>
            </a:r>
            <a:fld id="{259F549B-F5E8-415D-B104-381DD2B4E989}" type="slidenum">
              <a:rPr lang="en-US"/>
              <a:pPr>
                <a:defRPr/>
              </a:pPr>
              <a:t>‹#›</a:t>
            </a:fld>
            <a:r>
              <a:rPr lang="en-US"/>
              <a:t> of 28</a:t>
            </a:r>
          </a:p>
        </p:txBody>
      </p:sp>
    </p:spTree>
    <p:extLst>
      <p:ext uri="{BB962C8B-B14F-4D97-AF65-F5344CB8AC3E}">
        <p14:creationId xmlns:p14="http://schemas.microsoft.com/office/powerpoint/2010/main" val="359586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ftr" sz="quarter" idx="10"/>
          </p:nvPr>
        </p:nvSpPr>
        <p:spPr>
          <a:ln/>
        </p:spPr>
        <p:txBody>
          <a:bodyPr/>
          <a:lstStyle>
            <a:lvl1pPr>
              <a:defRPr/>
            </a:lvl1pPr>
          </a:lstStyle>
          <a:p>
            <a:pPr>
              <a:defRPr/>
            </a:pPr>
            <a:r>
              <a:rPr lang="en-US"/>
              <a:t>Elementary Programming with C/Session 12/ Slide </a:t>
            </a:r>
            <a:fld id="{9BF549AA-1A03-4FCF-8BFF-79B2608F7644}" type="slidenum">
              <a:rPr lang="en-US"/>
              <a:pPr>
                <a:defRPr/>
              </a:pPr>
              <a:t>‹#›</a:t>
            </a:fld>
            <a:r>
              <a:rPr lang="en-US"/>
              <a:t> of 28</a:t>
            </a:r>
          </a:p>
        </p:txBody>
      </p:sp>
    </p:spTree>
    <p:extLst>
      <p:ext uri="{BB962C8B-B14F-4D97-AF65-F5344CB8AC3E}">
        <p14:creationId xmlns:p14="http://schemas.microsoft.com/office/powerpoint/2010/main" val="33427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ftr" sz="quarter" idx="10"/>
          </p:nvPr>
        </p:nvSpPr>
        <p:spPr>
          <a:ln/>
        </p:spPr>
        <p:txBody>
          <a:bodyPr/>
          <a:lstStyle>
            <a:lvl1pPr>
              <a:defRPr/>
            </a:lvl1pPr>
          </a:lstStyle>
          <a:p>
            <a:pPr>
              <a:defRPr/>
            </a:pPr>
            <a:r>
              <a:rPr lang="en-US"/>
              <a:t>Elementary Programming with C/Session 12/ Slide </a:t>
            </a:r>
            <a:fld id="{9B54EC7F-723B-4435-A5DE-8FD48D75C664}" type="slidenum">
              <a:rPr lang="en-US"/>
              <a:pPr>
                <a:defRPr/>
              </a:pPr>
              <a:t>‹#›</a:t>
            </a:fld>
            <a:r>
              <a:rPr lang="en-US"/>
              <a:t> of 28</a:t>
            </a:r>
          </a:p>
        </p:txBody>
      </p:sp>
    </p:spTree>
    <p:extLst>
      <p:ext uri="{BB962C8B-B14F-4D97-AF65-F5344CB8AC3E}">
        <p14:creationId xmlns:p14="http://schemas.microsoft.com/office/powerpoint/2010/main" val="225473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ftr" sz="quarter" idx="10"/>
          </p:nvPr>
        </p:nvSpPr>
        <p:spPr>
          <a:ln/>
        </p:spPr>
        <p:txBody>
          <a:bodyPr/>
          <a:lstStyle>
            <a:lvl1pPr>
              <a:defRPr/>
            </a:lvl1pPr>
          </a:lstStyle>
          <a:p>
            <a:pPr>
              <a:defRPr/>
            </a:pPr>
            <a:r>
              <a:rPr lang="en-US"/>
              <a:t>Elementary Programming with C/Session 12/ Slide </a:t>
            </a:r>
            <a:fld id="{6CE5BC99-5863-4853-8B49-148D7DBA6F3C}" type="slidenum">
              <a:rPr lang="en-US"/>
              <a:pPr>
                <a:defRPr/>
              </a:pPr>
              <a:t>‹#›</a:t>
            </a:fld>
            <a:r>
              <a:rPr lang="en-US"/>
              <a:t> of 28</a:t>
            </a:r>
          </a:p>
        </p:txBody>
      </p:sp>
    </p:spTree>
    <p:extLst>
      <p:ext uri="{BB962C8B-B14F-4D97-AF65-F5344CB8AC3E}">
        <p14:creationId xmlns:p14="http://schemas.microsoft.com/office/powerpoint/2010/main" val="216478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29705" name="Rectangle 9"/>
          <p:cNvSpPr>
            <a:spLocks noGrp="1" noChangeArrowheads="1"/>
          </p:cNvSpPr>
          <p:nvPr>
            <p:ph type="title"/>
          </p:nvPr>
        </p:nvSpPr>
        <p:spPr bwMode="auto">
          <a:xfrm>
            <a:off x="990600" y="0"/>
            <a:ext cx="815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0" y="914400"/>
            <a:ext cx="9144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5" name="Text Box 14"/>
          <p:cNvSpPr txBox="1">
            <a:spLocks noChangeArrowheads="1"/>
          </p:cNvSpPr>
          <p:nvPr userDrawn="1"/>
        </p:nvSpPr>
        <p:spPr bwMode="auto">
          <a:xfrm>
            <a:off x="4800600" y="63246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eaLnBrk="1" hangingPunct="1">
              <a:spcBef>
                <a:spcPct val="50000"/>
              </a:spcBef>
            </a:pPr>
            <a:endParaRPr lang="en-US" sz="2400">
              <a:latin typeface="Times New Roman" pitchFamily="18" charset="0"/>
            </a:endParaRPr>
          </a:p>
        </p:txBody>
      </p:sp>
      <p:sp>
        <p:nvSpPr>
          <p:cNvPr id="29713" name="Rectangle 17"/>
          <p:cNvSpPr>
            <a:spLocks noGrp="1" noChangeArrowheads="1"/>
          </p:cNvSpPr>
          <p:nvPr>
            <p:ph type="ftr" sz="quarter" idx="3"/>
          </p:nvPr>
        </p:nvSpPr>
        <p:spPr bwMode="auto">
          <a:xfrm>
            <a:off x="3581400" y="6400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mj-lt"/>
              </a:defRPr>
            </a:lvl1pPr>
          </a:lstStyle>
          <a:p>
            <a:pPr>
              <a:defRPr/>
            </a:pPr>
            <a:r>
              <a:rPr lang="en-US"/>
              <a:t>Elementary Programming with C/Session 12/ Slide </a:t>
            </a:r>
            <a:fld id="{55240396-EE4C-4D0C-8B66-9B348A6B0302}" type="slidenum">
              <a:rPr lang="en-US"/>
              <a:pPr>
                <a:defRPr/>
              </a:pPr>
              <a:t>‹#›</a:t>
            </a:fld>
            <a:r>
              <a:rPr lang="en-US"/>
              <a:t> of 28</a:t>
            </a:r>
          </a:p>
        </p:txBody>
      </p:sp>
    </p:spTree>
  </p:cSld>
  <p:clrMap bg1="lt1" tx1="dk1" bg2="lt2" tx2="dk2" accent1="accent1" accent2="accent2" accent3="accent3" accent4="accent4" accent5="accent5" accent6="accent6" hlink="hlink" folHlink="folHlink"/>
  <p:sldLayoutIdLst>
    <p:sldLayoutId id="2147483676"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dt="0"/>
  <p:txStyles>
    <p:titleStyle>
      <a:lvl1pPr algn="l"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5pPr>
      <a:lvl6pPr marL="457200" algn="l" rtl="0" fontAlgn="base">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6pPr>
      <a:lvl7pPr marL="914400" algn="l" rtl="0" fontAlgn="base">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7pPr>
      <a:lvl8pPr marL="1371600" algn="l" rtl="0" fontAlgn="base">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8pPr>
      <a:lvl9pPr marL="1828800" algn="l" rtl="0" fontAlgn="base">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z="7200" b="1" smtClean="0"/>
              <a:t>Quản lý tập tin </a:t>
            </a:r>
          </a:p>
        </p:txBody>
      </p:sp>
      <p:sp>
        <p:nvSpPr>
          <p:cNvPr id="3075" name="Rectangle 6"/>
          <p:cNvSpPr>
            <a:spLocks noGrp="1" noChangeArrowheads="1"/>
          </p:cNvSpPr>
          <p:nvPr>
            <p:ph type="subTitle" idx="1"/>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0"/>
              </a:spcBef>
              <a:buClrTx/>
              <a:buSzTx/>
              <a:buFontTx/>
              <a:buNone/>
            </a:pPr>
            <a:r>
              <a:rPr lang="en-US" sz="4800" smtClean="0">
                <a:latin typeface="Times New Roman" pitchFamily="18" charset="0"/>
              </a:rPr>
              <a:t>Bài 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1"/>
          <p:cNvSpPr>
            <a:spLocks noGrp="1"/>
          </p:cNvSpPr>
          <p:nvPr>
            <p:ph type="ftr" sz="quarter" idx="10"/>
          </p:nvPr>
        </p:nvSpPr>
        <p:spPr/>
        <p:txBody>
          <a:bodyPr/>
          <a:lstStyle/>
          <a:p>
            <a:pPr>
              <a:defRPr/>
            </a:pPr>
            <a:r>
              <a:rPr lang="en-US"/>
              <a:t>Elementary Programming with C/Session 12/ Slide </a:t>
            </a:r>
            <a:fld id="{32CB8799-9E67-49E5-8741-E404B7EB69A2}" type="slidenum">
              <a:rPr lang="en-US"/>
              <a:pPr>
                <a:defRPr/>
              </a:pPr>
              <a:t>10</a:t>
            </a:fld>
            <a:r>
              <a:rPr lang="en-US"/>
              <a:t> of 28</a:t>
            </a:r>
          </a:p>
        </p:txBody>
      </p:sp>
      <p:sp>
        <p:nvSpPr>
          <p:cNvPr id="83970" name="Text Box 2"/>
          <p:cNvSpPr txBox="1">
            <a:spLocks noChangeArrowheads="1"/>
          </p:cNvSpPr>
          <p:nvPr/>
        </p:nvSpPr>
        <p:spPr bwMode="auto">
          <a:xfrm>
            <a:off x="1006475" y="-76200"/>
            <a:ext cx="72231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Mở Một Tập Tin Văn Bản </a:t>
            </a:r>
          </a:p>
        </p:txBody>
      </p:sp>
      <p:sp>
        <p:nvSpPr>
          <p:cNvPr id="12292" name="Text Box 3"/>
          <p:cNvSpPr txBox="1">
            <a:spLocks noChangeArrowheads="1"/>
          </p:cNvSpPr>
          <p:nvPr/>
        </p:nvSpPr>
        <p:spPr bwMode="auto">
          <a:xfrm>
            <a:off x="0" y="762000"/>
            <a:ext cx="9144000" cy="2378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000">
                <a:latin typeface="Times New Roman" pitchFamily="18" charset="0"/>
              </a:rPr>
              <a:t> Hàm fopen()</a:t>
            </a:r>
            <a:r>
              <a:rPr lang="en-US" sz="3000" b="1">
                <a:latin typeface="Times New Roman" pitchFamily="18" charset="0"/>
              </a:rPr>
              <a:t> </a:t>
            </a:r>
            <a:r>
              <a:rPr lang="en-US" sz="3000">
                <a:latin typeface="Times New Roman" pitchFamily="18" charset="0"/>
              </a:rPr>
              <a:t>mở một stream để sử dụng và liên kết một tập tin với stream đó </a:t>
            </a:r>
          </a:p>
          <a:p>
            <a:pPr algn="just">
              <a:buClr>
                <a:schemeClr val="folHlink"/>
              </a:buClr>
              <a:buFont typeface="Wingdings" pitchFamily="2" charset="2"/>
              <a:buChar char="§"/>
            </a:pPr>
            <a:r>
              <a:rPr lang="en-US" sz="3000">
                <a:latin typeface="Times New Roman" pitchFamily="18" charset="0"/>
              </a:rPr>
              <a:t> Hàm fopen() trả về con trỏ kết hợp với tập tin</a:t>
            </a:r>
          </a:p>
          <a:p>
            <a:pPr algn="just">
              <a:buClr>
                <a:schemeClr val="folHlink"/>
              </a:buClr>
              <a:buFont typeface="Wingdings" pitchFamily="2" charset="2"/>
              <a:buChar char="§"/>
            </a:pPr>
            <a:r>
              <a:rPr lang="en-US" sz="3000">
                <a:latin typeface="Times New Roman" pitchFamily="18" charset="0"/>
              </a:rPr>
              <a:t> Nguyên mẫu của hàm fopen()</a:t>
            </a:r>
            <a:r>
              <a:rPr lang="en-US" sz="3000" b="1">
                <a:latin typeface="Times New Roman" pitchFamily="18" charset="0"/>
              </a:rPr>
              <a:t> </a:t>
            </a:r>
            <a:r>
              <a:rPr lang="en-US" sz="3000">
                <a:latin typeface="Times New Roman" pitchFamily="18" charset="0"/>
              </a:rPr>
              <a:t>là:</a:t>
            </a:r>
          </a:p>
          <a:p>
            <a:pPr algn="just">
              <a:buClr>
                <a:schemeClr val="folHlink"/>
              </a:buClr>
              <a:buFont typeface="Wingdings" pitchFamily="2" charset="2"/>
              <a:buNone/>
            </a:pPr>
            <a:r>
              <a:rPr lang="en-US" sz="3000">
                <a:solidFill>
                  <a:schemeClr val="hlink"/>
                </a:solidFill>
                <a:latin typeface="Times New Roman" pitchFamily="18" charset="0"/>
              </a:rPr>
              <a:t>	</a:t>
            </a:r>
            <a:r>
              <a:rPr lang="en-US" sz="3000">
                <a:solidFill>
                  <a:schemeClr val="folHlink"/>
                </a:solidFill>
                <a:latin typeface="Times New Roman" pitchFamily="18" charset="0"/>
                <a:cs typeface="Courier New" pitchFamily="49" charset="0"/>
              </a:rPr>
              <a:t>FILE *fopen(const char *filename, const char  *mode);</a:t>
            </a:r>
          </a:p>
        </p:txBody>
      </p:sp>
      <p:graphicFrame>
        <p:nvGraphicFramePr>
          <p:cNvPr id="84216" name="Group 248"/>
          <p:cNvGraphicFramePr>
            <a:graphicFrameLocks noGrp="1"/>
          </p:cNvGraphicFramePr>
          <p:nvPr/>
        </p:nvGraphicFramePr>
        <p:xfrm>
          <a:off x="609600" y="3200400"/>
          <a:ext cx="8229600" cy="3505200"/>
        </p:xfrm>
        <a:graphic>
          <a:graphicData uri="http://schemas.openxmlformats.org/drawingml/2006/table">
            <a:tbl>
              <a:tblPr/>
              <a:tblGrid>
                <a:gridCol w="1219200"/>
                <a:gridCol w="701040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Chế độ</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Ý nghĩa</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Mở một tập tin văn bản để đọc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90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2800" b="0" i="0" u="none" strike="noStrike" cap="none" normalizeH="0" baseline="0" smtClean="0">
                          <a:ln>
                            <a:noFill/>
                          </a:ln>
                          <a:solidFill>
                            <a:schemeClr val="tx1"/>
                          </a:solidFill>
                          <a:effectLst/>
                          <a:latin typeface="Times New Roman" pitchFamily="18" charset="0"/>
                          <a:cs typeface="Times New Roman" pitchFamily="18" charset="0"/>
                        </a:rPr>
                        <a:t>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Tạo một tập tin văn bản để ghi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Nối vào một tập tin văn bản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90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Mở một tập tin văn bản để đọc/ghi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2800" b="0" i="0" u="none" strike="noStrike" cap="none" normalizeH="0" baseline="0" smtClean="0">
                          <a:ln>
                            <a:noFill/>
                          </a:ln>
                          <a:solidFill>
                            <a:schemeClr val="tx1"/>
                          </a:solidFill>
                          <a:effectLst/>
                          <a:latin typeface="Times New Roman" pitchFamily="18" charset="0"/>
                          <a:cs typeface="Times New Roman" pitchFamily="18" charset="0"/>
                        </a:rPr>
                        <a:t>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Tạo một tập tin văn bản để đọc/ghi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a+f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Nối hoặc tạo một tập tin văn bản để đọc/ghi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B941157C-1F52-4BC2-99C7-A7CDB53CC071}" type="slidenum">
              <a:rPr lang="en-US"/>
              <a:pPr>
                <a:defRPr/>
              </a:pPr>
              <a:t>11</a:t>
            </a:fld>
            <a:r>
              <a:rPr lang="en-US"/>
              <a:t> of 28</a:t>
            </a:r>
          </a:p>
        </p:txBody>
      </p:sp>
      <p:sp>
        <p:nvSpPr>
          <p:cNvPr id="84994" name="Text Box 2"/>
          <p:cNvSpPr txBox="1">
            <a:spLocks noChangeArrowheads="1"/>
          </p:cNvSpPr>
          <p:nvPr/>
        </p:nvSpPr>
        <p:spPr bwMode="auto">
          <a:xfrm>
            <a:off x="1090613" y="-61913"/>
            <a:ext cx="767238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Đóng Một Tập Tin Văn Bản </a:t>
            </a:r>
          </a:p>
        </p:txBody>
      </p:sp>
      <p:sp>
        <p:nvSpPr>
          <p:cNvPr id="13316" name="Text Box 3"/>
          <p:cNvSpPr txBox="1">
            <a:spLocks noChangeArrowheads="1"/>
          </p:cNvSpPr>
          <p:nvPr/>
        </p:nvSpPr>
        <p:spPr bwMode="auto">
          <a:xfrm>
            <a:off x="457200" y="993775"/>
            <a:ext cx="8382000" cy="510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2700">
                <a:latin typeface="Times New Roman" pitchFamily="18" charset="0"/>
              </a:rPr>
              <a:t>Việc đóng một tập tin sau khi sử dụng là một điều quan trọng</a:t>
            </a:r>
          </a:p>
          <a:p>
            <a:pPr algn="just">
              <a:buClr>
                <a:schemeClr val="folHlink"/>
              </a:buClr>
              <a:buFont typeface="Wingdings" pitchFamily="2" charset="2"/>
              <a:buChar char="§"/>
            </a:pPr>
            <a:r>
              <a:rPr lang="en-US" sz="2700">
                <a:latin typeface="Times New Roman" pitchFamily="18" charset="0"/>
              </a:rPr>
              <a:t>Thao tác này sẽ giải phóng tài nguyên và làm giảm nguy cơ vượt quá giới hạn số tập tin có thể mở.</a:t>
            </a:r>
          </a:p>
          <a:p>
            <a:pPr algn="just">
              <a:buClr>
                <a:schemeClr val="folHlink"/>
              </a:buClr>
              <a:buFont typeface="Wingdings" pitchFamily="2" charset="2"/>
              <a:buChar char="§"/>
            </a:pPr>
            <a:r>
              <a:rPr lang="en-US" sz="2700">
                <a:latin typeface="Times New Roman" pitchFamily="18" charset="0"/>
              </a:rPr>
              <a:t>Đóng một stream sẽ làm sạch và chép vùng đệm kết hợp của nó ra ngoài, một thao tác quan trọng để tránh mất dữ liệu khi ghi ra đĩa</a:t>
            </a:r>
          </a:p>
          <a:p>
            <a:pPr algn="just">
              <a:buClr>
                <a:schemeClr val="folHlink"/>
              </a:buClr>
              <a:buFont typeface="Wingdings" pitchFamily="2" charset="2"/>
              <a:buChar char="§"/>
            </a:pPr>
            <a:r>
              <a:rPr lang="en-US" sz="2700">
                <a:latin typeface="Times New Roman" pitchFamily="18" charset="0"/>
              </a:rPr>
              <a:t>Hàm fclose() đóng một stream đã được mở bằng hàm fopen()</a:t>
            </a:r>
          </a:p>
          <a:p>
            <a:pPr algn="just">
              <a:buClr>
                <a:schemeClr val="folHlink"/>
              </a:buClr>
              <a:buFont typeface="Wingdings" pitchFamily="2" charset="2"/>
              <a:buChar char="§"/>
            </a:pPr>
            <a:r>
              <a:rPr lang="en-US" sz="2700">
                <a:latin typeface="Times New Roman" pitchFamily="18" charset="0"/>
              </a:rPr>
              <a:t>Nguyên mẫu của hàm fclose() là :</a:t>
            </a:r>
            <a:endParaRPr lang="en-US" sz="2700">
              <a:latin typeface="Times New Roman" pitchFamily="18" charset="0"/>
              <a:cs typeface="Courier New" pitchFamily="49" charset="0"/>
            </a:endParaRPr>
          </a:p>
          <a:p>
            <a:pPr algn="just">
              <a:buClr>
                <a:schemeClr val="folHlink"/>
              </a:buClr>
              <a:buFont typeface="Wingdings" pitchFamily="2" charset="2"/>
              <a:buNone/>
            </a:pPr>
            <a:r>
              <a:rPr lang="en-US" sz="2700">
                <a:latin typeface="Times New Roman" pitchFamily="18" charset="0"/>
                <a:cs typeface="Courier New" pitchFamily="49" charset="0"/>
              </a:rPr>
              <a:t>		</a:t>
            </a:r>
            <a:r>
              <a:rPr lang="en-US" sz="3200" b="1">
                <a:solidFill>
                  <a:schemeClr val="folHlink"/>
                </a:solidFill>
                <a:latin typeface="Times New Roman" pitchFamily="18" charset="0"/>
                <a:cs typeface="Courier New" pitchFamily="49" charset="0"/>
              </a:rPr>
              <a:t>int  fclose(FILE *fp); </a:t>
            </a:r>
            <a:endParaRPr lang="en-US" sz="3200" b="1">
              <a:solidFill>
                <a:schemeClr val="folHlink"/>
              </a:solidFill>
              <a:latin typeface="Times New Roman" pitchFamily="18" charset="0"/>
            </a:endParaRPr>
          </a:p>
          <a:p>
            <a:pPr algn="just">
              <a:buClr>
                <a:schemeClr val="folHlink"/>
              </a:buClr>
              <a:buFont typeface="Wingdings" pitchFamily="2" charset="2"/>
              <a:buChar char="§"/>
            </a:pPr>
            <a:r>
              <a:rPr lang="en-US" sz="2700">
                <a:latin typeface="Times New Roman" pitchFamily="18" charset="0"/>
              </a:rPr>
              <a:t>Hàm fcloseall() đóng tất cả các streams đang mở</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44976E5D-31AA-4CE1-821D-D673A465E044}" type="slidenum">
              <a:rPr lang="en-US"/>
              <a:pPr>
                <a:defRPr/>
              </a:pPr>
              <a:t>12</a:t>
            </a:fld>
            <a:r>
              <a:rPr lang="en-US"/>
              <a:t> of 28</a:t>
            </a:r>
          </a:p>
        </p:txBody>
      </p:sp>
      <p:sp>
        <p:nvSpPr>
          <p:cNvPr id="87042" name="Text Box 1026"/>
          <p:cNvSpPr txBox="1">
            <a:spLocks noChangeArrowheads="1"/>
          </p:cNvSpPr>
          <p:nvPr/>
        </p:nvSpPr>
        <p:spPr bwMode="auto">
          <a:xfrm>
            <a:off x="914400" y="762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000" b="1" smtClean="0">
                <a:solidFill>
                  <a:schemeClr val="tx2"/>
                </a:solidFill>
                <a:effectLst>
                  <a:outerShdw blurRad="38100" dist="38100" dir="2700000" algn="tl">
                    <a:srgbClr val="C0C0C0"/>
                  </a:outerShdw>
                </a:effectLst>
              </a:rPr>
              <a:t>Ghi Một Ký Tự – Tập Tin Văn Bản  </a:t>
            </a:r>
          </a:p>
        </p:txBody>
      </p:sp>
      <p:sp>
        <p:nvSpPr>
          <p:cNvPr id="14340" name="Text Box 1027"/>
          <p:cNvSpPr txBox="1">
            <a:spLocks noChangeArrowheads="1"/>
          </p:cNvSpPr>
          <p:nvPr/>
        </p:nvSpPr>
        <p:spPr bwMode="auto">
          <a:xfrm>
            <a:off x="609600" y="1260475"/>
            <a:ext cx="8382000"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600">
                <a:latin typeface="Times New Roman" pitchFamily="18" charset="0"/>
              </a:rPr>
              <a:t> Streams có thể được ghi vào tập tin theo cách từng ký tự một hoặc theo từng chuỗi </a:t>
            </a:r>
          </a:p>
          <a:p>
            <a:pPr algn="just">
              <a:buClr>
                <a:schemeClr val="folHlink"/>
              </a:buClr>
              <a:buFont typeface="Wingdings" pitchFamily="2" charset="2"/>
              <a:buChar char="§"/>
            </a:pPr>
            <a:r>
              <a:rPr lang="en-US" sz="3600">
                <a:latin typeface="Times New Roman" pitchFamily="18" charset="0"/>
              </a:rPr>
              <a:t> Hàm fputc() được sử dụng để ghi các ký tự vào tập tin đã được mở trước đó bằng hàm fopen(). </a:t>
            </a:r>
          </a:p>
          <a:p>
            <a:pPr algn="just">
              <a:buClr>
                <a:schemeClr val="folHlink"/>
              </a:buClr>
              <a:buFont typeface="Wingdings" pitchFamily="2" charset="2"/>
              <a:buChar char="§"/>
            </a:pPr>
            <a:r>
              <a:rPr lang="en-US" sz="3600">
                <a:latin typeface="Times New Roman" pitchFamily="18" charset="0"/>
              </a:rPr>
              <a:t> Nguyên mẫu của hàm này là: </a:t>
            </a:r>
          </a:p>
          <a:p>
            <a:pPr algn="just">
              <a:buClr>
                <a:schemeClr val="folHlink"/>
              </a:buClr>
              <a:buFont typeface="Wingdings" pitchFamily="2" charset="2"/>
              <a:buNone/>
            </a:pPr>
            <a:r>
              <a:rPr lang="en-US" sz="3600">
                <a:latin typeface="Times New Roman" pitchFamily="18" charset="0"/>
                <a:cs typeface="Courier New" pitchFamily="49" charset="0"/>
              </a:rPr>
              <a:t>		</a:t>
            </a:r>
            <a:r>
              <a:rPr lang="en-US" sz="4000" b="1">
                <a:solidFill>
                  <a:schemeClr val="folHlink"/>
                </a:solidFill>
                <a:latin typeface="Times New Roman" pitchFamily="18" charset="0"/>
                <a:cs typeface="Courier New" pitchFamily="49" charset="0"/>
              </a:rPr>
              <a:t>int fputc(int ch, FILE *fp);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B13F9317-7B5A-4A51-BA08-F6939831468D}" type="slidenum">
              <a:rPr lang="en-US"/>
              <a:pPr>
                <a:defRPr/>
              </a:pPr>
              <a:t>13</a:t>
            </a:fld>
            <a:r>
              <a:rPr lang="en-US"/>
              <a:t> of 28</a:t>
            </a:r>
          </a:p>
        </p:txBody>
      </p:sp>
      <p:sp>
        <p:nvSpPr>
          <p:cNvPr id="15363" name="Text Box 3"/>
          <p:cNvSpPr txBox="1">
            <a:spLocks noChangeArrowheads="1"/>
          </p:cNvSpPr>
          <p:nvPr/>
        </p:nvSpPr>
        <p:spPr bwMode="auto">
          <a:xfrm>
            <a:off x="381000" y="1146175"/>
            <a:ext cx="8382000"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400">
                <a:latin typeface="Times New Roman" pitchFamily="18" charset="0"/>
              </a:rPr>
              <a:t>Hàm fgetc() được dùng để đọc các ký tự từ một tập tin đã được mở bằng hàm fopen() ở chế độ đọc</a:t>
            </a:r>
          </a:p>
          <a:p>
            <a:pPr algn="just">
              <a:buClr>
                <a:schemeClr val="folHlink"/>
              </a:buClr>
              <a:buFont typeface="Wingdings" pitchFamily="2" charset="2"/>
              <a:buChar char="§"/>
            </a:pPr>
            <a:r>
              <a:rPr lang="en-US" sz="3400">
                <a:latin typeface="Times New Roman" pitchFamily="18" charset="0"/>
              </a:rPr>
              <a:t>Nguyên mẫu của hàm là</a:t>
            </a:r>
            <a:r>
              <a:rPr lang="en-GB" sz="3400">
                <a:latin typeface="Times New Roman" pitchFamily="18" charset="0"/>
              </a:rPr>
              <a:t>:</a:t>
            </a:r>
            <a:endParaRPr lang="en-US" sz="3400">
              <a:latin typeface="Times New Roman" pitchFamily="18" charset="0"/>
            </a:endParaRPr>
          </a:p>
          <a:p>
            <a:pPr algn="just">
              <a:buClr>
                <a:schemeClr val="folHlink"/>
              </a:buClr>
              <a:buFont typeface="Wingdings" pitchFamily="2" charset="2"/>
              <a:buNone/>
            </a:pPr>
            <a:r>
              <a:rPr lang="en-US" sz="3400">
                <a:latin typeface="Times New Roman" pitchFamily="18" charset="0"/>
                <a:cs typeface="Courier New" pitchFamily="49" charset="0"/>
              </a:rPr>
              <a:t>		</a:t>
            </a:r>
            <a:r>
              <a:rPr lang="en-US" sz="3600" b="1">
                <a:solidFill>
                  <a:schemeClr val="folHlink"/>
                </a:solidFill>
                <a:latin typeface="Times New Roman" pitchFamily="18" charset="0"/>
                <a:cs typeface="Courier New" pitchFamily="49" charset="0"/>
              </a:rPr>
              <a:t>int fgetc(int ch, FILE *fp);</a:t>
            </a:r>
            <a:endParaRPr lang="en-US" sz="3600">
              <a:solidFill>
                <a:schemeClr val="folHlink"/>
              </a:solidFill>
              <a:latin typeface="Times New Roman" pitchFamily="18" charset="0"/>
            </a:endParaRPr>
          </a:p>
          <a:p>
            <a:pPr algn="just">
              <a:buClr>
                <a:schemeClr val="folHlink"/>
              </a:buClr>
              <a:buFont typeface="Wingdings" pitchFamily="2" charset="2"/>
              <a:buChar char="§"/>
            </a:pPr>
            <a:r>
              <a:rPr lang="en-US" sz="3400">
                <a:latin typeface="Times New Roman" pitchFamily="18" charset="0"/>
              </a:rPr>
              <a:t>Hàm fgetc() trả về ký tự kế tiếp của vị trí hiện hành trong stream input, và tăng con trỏ định vị trí bên trong tập tin lên </a:t>
            </a:r>
            <a:endParaRPr lang="en-GB" sz="3400">
              <a:latin typeface="Times New Roman" pitchFamily="18" charset="0"/>
            </a:endParaRPr>
          </a:p>
        </p:txBody>
      </p:sp>
      <p:sp>
        <p:nvSpPr>
          <p:cNvPr id="86020" name="Text Box 4"/>
          <p:cNvSpPr txBox="1">
            <a:spLocks noChangeArrowheads="1"/>
          </p:cNvSpPr>
          <p:nvPr/>
        </p:nvSpPr>
        <p:spPr bwMode="auto">
          <a:xfrm>
            <a:off x="1055688" y="60325"/>
            <a:ext cx="81645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000" b="1" smtClean="0">
                <a:solidFill>
                  <a:schemeClr val="tx2"/>
                </a:solidFill>
                <a:effectLst>
                  <a:outerShdw blurRad="38100" dist="38100" dir="2700000" algn="tl">
                    <a:srgbClr val="C0C0C0"/>
                  </a:outerShdw>
                </a:effectLst>
              </a:rPr>
              <a:t>Đọc Một Ký Tự – Tập Tin Văn Bản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66DF9954-663D-4C43-B9FF-159945776501}" type="slidenum">
              <a:rPr lang="en-US"/>
              <a:pPr>
                <a:defRPr/>
              </a:pPr>
              <a:t>14</a:t>
            </a:fld>
            <a:r>
              <a:rPr lang="en-US"/>
              <a:t> of 28</a:t>
            </a:r>
          </a:p>
        </p:txBody>
      </p:sp>
      <p:sp>
        <p:nvSpPr>
          <p:cNvPr id="88066" name="Text Box 2"/>
          <p:cNvSpPr txBox="1">
            <a:spLocks noChangeArrowheads="1"/>
          </p:cNvSpPr>
          <p:nvPr/>
        </p:nvSpPr>
        <p:spPr bwMode="auto">
          <a:xfrm>
            <a:off x="1066800" y="14288"/>
            <a:ext cx="5507038"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Nhập Xuất Chuỗi </a:t>
            </a:r>
          </a:p>
        </p:txBody>
      </p:sp>
      <p:sp>
        <p:nvSpPr>
          <p:cNvPr id="16388" name="Text Box 3"/>
          <p:cNvSpPr txBox="1">
            <a:spLocks noChangeArrowheads="1"/>
          </p:cNvSpPr>
          <p:nvPr/>
        </p:nvSpPr>
        <p:spPr bwMode="auto">
          <a:xfrm>
            <a:off x="381000" y="1082675"/>
            <a:ext cx="8534400"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GB" sz="3200">
                <a:latin typeface="Times New Roman" pitchFamily="18" charset="0"/>
              </a:rPr>
              <a:t> Các hàm fputs() and fgets() </a:t>
            </a:r>
            <a:r>
              <a:rPr lang="en-US" sz="3200">
                <a:latin typeface="Times New Roman" pitchFamily="18" charset="0"/>
              </a:rPr>
              <a:t>ghi vào và đọc ra các chuỗi ký tự từ tập tin trên đĩa</a:t>
            </a:r>
            <a:endParaRPr lang="en-GB" sz="3200">
              <a:latin typeface="Times New Roman" pitchFamily="18" charset="0"/>
            </a:endParaRPr>
          </a:p>
          <a:p>
            <a:pPr algn="just">
              <a:buClr>
                <a:schemeClr val="folHlink"/>
              </a:buClr>
              <a:buFont typeface="Wingdings" pitchFamily="2" charset="2"/>
              <a:buChar char="§"/>
            </a:pPr>
            <a:r>
              <a:rPr lang="en-US" sz="3200">
                <a:latin typeface="Times New Roman" pitchFamily="18" charset="0"/>
              </a:rPr>
              <a:t> Hàm fputs() viết toàn bộ chuỗi vào stream đã định</a:t>
            </a:r>
          </a:p>
          <a:p>
            <a:pPr algn="just">
              <a:buClr>
                <a:schemeClr val="folHlink"/>
              </a:buClr>
              <a:buFont typeface="Wingdings" pitchFamily="2" charset="2"/>
              <a:buChar char="§"/>
            </a:pPr>
            <a:r>
              <a:rPr lang="en-US" sz="3200">
                <a:latin typeface="Times New Roman" pitchFamily="18" charset="0"/>
              </a:rPr>
              <a:t> Hàm fgets() đọc một chuỗi từ stream đã cho cho đến khi đọc được một ký tự sang dòng mới hoặc sau khi đã đọc được length-1 ký tự.</a:t>
            </a:r>
          </a:p>
          <a:p>
            <a:pPr algn="just">
              <a:buClr>
                <a:schemeClr val="folHlink"/>
              </a:buClr>
              <a:buFont typeface="Wingdings" pitchFamily="2" charset="2"/>
              <a:buChar char="§"/>
            </a:pPr>
            <a:r>
              <a:rPr lang="en-GB" sz="3200">
                <a:latin typeface="Times New Roman" pitchFamily="18" charset="0"/>
              </a:rPr>
              <a:t> Nguyên mẫu của các hàm này là:</a:t>
            </a:r>
            <a:endParaRPr lang="en-US" sz="1600">
              <a:latin typeface="Times New Roman" pitchFamily="18" charset="0"/>
            </a:endParaRPr>
          </a:p>
          <a:p>
            <a:pPr algn="just">
              <a:buClr>
                <a:schemeClr val="folHlink"/>
              </a:buClr>
              <a:buFont typeface="Wingdings" pitchFamily="2" charset="2"/>
              <a:buNone/>
            </a:pPr>
            <a:r>
              <a:rPr lang="en-US" sz="3600" b="1">
                <a:solidFill>
                  <a:schemeClr val="hlink"/>
                </a:solidFill>
                <a:latin typeface="Times New Roman" pitchFamily="18" charset="0"/>
                <a:cs typeface="Courier New" pitchFamily="49" charset="0"/>
              </a:rPr>
              <a:t>	</a:t>
            </a:r>
            <a:r>
              <a:rPr lang="en-US" sz="3200" b="1">
                <a:solidFill>
                  <a:schemeClr val="folHlink"/>
                </a:solidFill>
                <a:latin typeface="Times New Roman" pitchFamily="18" charset="0"/>
                <a:cs typeface="Courier New" pitchFamily="49" charset="0"/>
              </a:rPr>
              <a:t>int fputs(const char *str, FILE *fp);</a:t>
            </a:r>
            <a:endParaRPr lang="en-US" sz="3200" b="1">
              <a:solidFill>
                <a:schemeClr val="folHlink"/>
              </a:solidFill>
              <a:latin typeface="Times New Roman" pitchFamily="18" charset="0"/>
            </a:endParaRPr>
          </a:p>
          <a:p>
            <a:pPr algn="just">
              <a:buClr>
                <a:schemeClr val="folHlink"/>
              </a:buClr>
              <a:buFont typeface="Wingdings" pitchFamily="2" charset="2"/>
              <a:buNone/>
            </a:pPr>
            <a:r>
              <a:rPr lang="en-US" sz="3600" b="1">
                <a:solidFill>
                  <a:schemeClr val="folHlink"/>
                </a:solidFill>
                <a:latin typeface="Times New Roman" pitchFamily="18" charset="0"/>
              </a:rPr>
              <a:t>	</a:t>
            </a:r>
            <a:r>
              <a:rPr lang="en-US" sz="3200" b="1">
                <a:solidFill>
                  <a:schemeClr val="folHlink"/>
                </a:solidFill>
                <a:latin typeface="Times New Roman" pitchFamily="18" charset="0"/>
                <a:cs typeface="Courier New" pitchFamily="49" charset="0"/>
              </a:rPr>
              <a:t>char *fgets( char *str, int length, FILE *fp);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1"/>
          <p:cNvSpPr>
            <a:spLocks noGrp="1"/>
          </p:cNvSpPr>
          <p:nvPr>
            <p:ph type="ftr" sz="quarter" idx="10"/>
          </p:nvPr>
        </p:nvSpPr>
        <p:spPr/>
        <p:txBody>
          <a:bodyPr/>
          <a:lstStyle/>
          <a:p>
            <a:pPr>
              <a:defRPr/>
            </a:pPr>
            <a:r>
              <a:rPr lang="en-US"/>
              <a:t>Elementary Programming with C/Session 12/ Slide </a:t>
            </a:r>
            <a:fld id="{836885FF-45E8-46EA-9124-869DB00E9E2E}" type="slidenum">
              <a:rPr lang="en-US"/>
              <a:pPr>
                <a:defRPr/>
              </a:pPr>
              <a:t>15</a:t>
            </a:fld>
            <a:r>
              <a:rPr lang="en-US"/>
              <a:t> of 28</a:t>
            </a:r>
          </a:p>
        </p:txBody>
      </p:sp>
      <p:sp>
        <p:nvSpPr>
          <p:cNvPr id="104450" name="Text Box 2"/>
          <p:cNvSpPr txBox="1">
            <a:spLocks noChangeArrowheads="1"/>
          </p:cNvSpPr>
          <p:nvPr/>
        </p:nvSpPr>
        <p:spPr bwMode="auto">
          <a:xfrm>
            <a:off x="1066800" y="0"/>
            <a:ext cx="73675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Mở Một Tập Tin Nhị Phân </a:t>
            </a:r>
          </a:p>
        </p:txBody>
      </p:sp>
      <p:sp>
        <p:nvSpPr>
          <p:cNvPr id="17412" name="Text Box 3"/>
          <p:cNvSpPr txBox="1">
            <a:spLocks noChangeArrowheads="1"/>
          </p:cNvSpPr>
          <p:nvPr/>
        </p:nvSpPr>
        <p:spPr bwMode="auto">
          <a:xfrm>
            <a:off x="0" y="914400"/>
            <a:ext cx="9144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000">
                <a:latin typeface="Times New Roman" pitchFamily="18" charset="0"/>
              </a:rPr>
              <a:t> Hàm fopen() mở một stream để sử dụng và liên kết một tập tin với stream đó.</a:t>
            </a:r>
          </a:p>
          <a:p>
            <a:pPr algn="just">
              <a:buClr>
                <a:schemeClr val="folHlink"/>
              </a:buClr>
              <a:buFont typeface="Wingdings" pitchFamily="2" charset="2"/>
              <a:buChar char="§"/>
            </a:pPr>
            <a:r>
              <a:rPr lang="en-US" sz="2900">
                <a:latin typeface="Times New Roman" pitchFamily="18" charset="0"/>
              </a:rPr>
              <a:t> Hàm fopen() trả về một con trỏ tập tin kết hợp với tập tin.</a:t>
            </a:r>
          </a:p>
          <a:p>
            <a:pPr algn="just">
              <a:buClr>
                <a:schemeClr val="folHlink"/>
              </a:buClr>
              <a:buFont typeface="Wingdings" pitchFamily="2" charset="2"/>
              <a:buChar char="§"/>
            </a:pPr>
            <a:r>
              <a:rPr lang="en-US" sz="3000">
                <a:latin typeface="Times New Roman" pitchFamily="18" charset="0"/>
              </a:rPr>
              <a:t> Nguyên mẫu của hàm fopen() là: </a:t>
            </a:r>
          </a:p>
          <a:p>
            <a:pPr>
              <a:buClr>
                <a:schemeClr val="folHlink"/>
              </a:buClr>
              <a:buFont typeface="Wingdings" pitchFamily="2" charset="2"/>
              <a:buNone/>
            </a:pPr>
            <a:r>
              <a:rPr lang="en-US" sz="3000" b="1">
                <a:solidFill>
                  <a:schemeClr val="folHlink"/>
                </a:solidFill>
                <a:latin typeface="Times New Roman" pitchFamily="18" charset="0"/>
                <a:cs typeface="Courier New" pitchFamily="49" charset="0"/>
              </a:rPr>
              <a:t>FILE *fopen(const char *filename,const char  *mode);</a:t>
            </a:r>
          </a:p>
        </p:txBody>
      </p:sp>
      <p:graphicFrame>
        <p:nvGraphicFramePr>
          <p:cNvPr id="104634" name="Group 186"/>
          <p:cNvGraphicFramePr>
            <a:graphicFrameLocks noGrp="1"/>
          </p:cNvGraphicFramePr>
          <p:nvPr/>
        </p:nvGraphicFramePr>
        <p:xfrm>
          <a:off x="685800" y="3200400"/>
          <a:ext cx="7467600" cy="3505200"/>
        </p:xfrm>
        <a:graphic>
          <a:graphicData uri="http://schemas.openxmlformats.org/drawingml/2006/table">
            <a:tbl>
              <a:tblPr/>
              <a:tblGrid>
                <a:gridCol w="1219200"/>
                <a:gridCol w="6248400"/>
              </a:tblGrid>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Chế độ</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Ý nghĩa</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rb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Mở một tập tin nhị phân để đọc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2800" b="0" i="0" u="none" strike="noStrike" cap="none" normalizeH="0" baseline="0" smtClean="0">
                          <a:ln>
                            <a:noFill/>
                          </a:ln>
                          <a:solidFill>
                            <a:schemeClr val="tx1"/>
                          </a:solidFill>
                          <a:effectLst/>
                          <a:latin typeface="Times New Roman" pitchFamily="18" charset="0"/>
                          <a:cs typeface="Times New Roman" pitchFamily="18" charset="0"/>
                        </a:rPr>
                        <a:t>wb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Tạo một tập tin nhị phân để ghi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52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ab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Nối vào một tập tin nhị phân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r+b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Mở một tập tin nhị phân để đọc/ghi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2800" b="0" i="0" u="none" strike="noStrike" cap="none" normalizeH="0" baseline="0" smtClean="0">
                          <a:ln>
                            <a:noFill/>
                          </a:ln>
                          <a:solidFill>
                            <a:schemeClr val="tx1"/>
                          </a:solidFill>
                          <a:effectLst/>
                          <a:latin typeface="Times New Roman" pitchFamily="18" charset="0"/>
                          <a:cs typeface="Times New Roman" pitchFamily="18" charset="0"/>
                        </a:rPr>
                        <a:t>w+b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Tạo một tập tin nhị phân để đọc/ghi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a+b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Nối vào một tập tin nhị phân để đọc/ghi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D045DB6B-E714-4BA0-87B8-CCE4113C315D}" type="slidenum">
              <a:rPr lang="en-US"/>
              <a:pPr>
                <a:defRPr/>
              </a:pPr>
              <a:t>16</a:t>
            </a:fld>
            <a:r>
              <a:rPr lang="en-US"/>
              <a:t> of 28</a:t>
            </a:r>
          </a:p>
        </p:txBody>
      </p:sp>
      <p:sp>
        <p:nvSpPr>
          <p:cNvPr id="105474" name="Text Box 1026"/>
          <p:cNvSpPr txBox="1">
            <a:spLocks noChangeArrowheads="1"/>
          </p:cNvSpPr>
          <p:nvPr/>
        </p:nvSpPr>
        <p:spPr bwMode="auto">
          <a:xfrm>
            <a:off x="1163638" y="-76200"/>
            <a:ext cx="645636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Đóng Tập Tin Nhị Phân</a:t>
            </a:r>
          </a:p>
        </p:txBody>
      </p:sp>
      <p:sp>
        <p:nvSpPr>
          <p:cNvPr id="18436" name="Text Box 1027"/>
          <p:cNvSpPr txBox="1">
            <a:spLocks noChangeArrowheads="1"/>
          </p:cNvSpPr>
          <p:nvPr/>
        </p:nvSpPr>
        <p:spPr bwMode="auto">
          <a:xfrm>
            <a:off x="762000" y="1371600"/>
            <a:ext cx="7848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buClr>
                <a:schemeClr val="folHlink"/>
              </a:buClr>
              <a:buFont typeface="Wingdings" pitchFamily="2" charset="2"/>
              <a:buChar char="§"/>
            </a:pPr>
            <a:r>
              <a:rPr lang="en-US" sz="4000">
                <a:latin typeface="Times New Roman" pitchFamily="18" charset="0"/>
              </a:rPr>
              <a:t> Hàm fclose() đóng một stream đã được mở bằng hàm fopen()</a:t>
            </a:r>
          </a:p>
          <a:p>
            <a:pPr>
              <a:buClr>
                <a:schemeClr val="folHlink"/>
              </a:buClr>
              <a:buFont typeface="Wingdings" pitchFamily="2" charset="2"/>
              <a:buChar char="§"/>
            </a:pPr>
            <a:r>
              <a:rPr lang="en-US" sz="4000">
                <a:latin typeface="Times New Roman" pitchFamily="18" charset="0"/>
              </a:rPr>
              <a:t> </a:t>
            </a:r>
            <a:r>
              <a:rPr lang="en-US" sz="3800">
                <a:latin typeface="Times New Roman" pitchFamily="18" charset="0"/>
              </a:rPr>
              <a:t>Nguyên mẫu của hàm fclose() là:</a:t>
            </a:r>
            <a:r>
              <a:rPr lang="en-US" sz="4000">
                <a:latin typeface="Times New Roman" pitchFamily="18" charset="0"/>
              </a:rPr>
              <a:t> </a:t>
            </a:r>
            <a:endParaRPr lang="en-US" sz="4000">
              <a:latin typeface="Times New Roman" pitchFamily="18" charset="0"/>
              <a:cs typeface="Courier New" pitchFamily="49" charset="0"/>
            </a:endParaRPr>
          </a:p>
          <a:p>
            <a:pPr algn="ctr">
              <a:buClr>
                <a:schemeClr val="folHlink"/>
              </a:buClr>
              <a:buFont typeface="Wingdings" pitchFamily="2" charset="2"/>
              <a:buNone/>
            </a:pPr>
            <a:r>
              <a:rPr lang="en-US" sz="4000">
                <a:latin typeface="Times New Roman" pitchFamily="18" charset="0"/>
                <a:cs typeface="Courier New" pitchFamily="49" charset="0"/>
              </a:rPr>
              <a:t>	</a:t>
            </a:r>
            <a:r>
              <a:rPr lang="en-US" sz="4400" b="1">
                <a:solidFill>
                  <a:schemeClr val="folHlink"/>
                </a:solidFill>
                <a:latin typeface="Times New Roman" pitchFamily="18" charset="0"/>
                <a:cs typeface="Courier New" pitchFamily="49" charset="0"/>
              </a:rPr>
              <a:t>int  fclose(FILE *fp); </a:t>
            </a:r>
            <a:endParaRPr lang="en-US" sz="4400" b="1">
              <a:solidFill>
                <a:schemeClr val="folHlink"/>
              </a:solidFill>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6F11CC9B-C0DB-4638-8BB7-EC22E98824CF}" type="slidenum">
              <a:rPr lang="en-US"/>
              <a:pPr>
                <a:defRPr/>
              </a:pPr>
              <a:t>17</a:t>
            </a:fld>
            <a:r>
              <a:rPr lang="en-US"/>
              <a:t> of 28</a:t>
            </a:r>
          </a:p>
        </p:txBody>
      </p:sp>
      <p:sp>
        <p:nvSpPr>
          <p:cNvPr id="99330" name="Text Box 2"/>
          <p:cNvSpPr txBox="1">
            <a:spLocks noChangeArrowheads="1"/>
          </p:cNvSpPr>
          <p:nvPr/>
        </p:nvSpPr>
        <p:spPr bwMode="auto">
          <a:xfrm>
            <a:off x="990600" y="0"/>
            <a:ext cx="682783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GB" sz="4800" b="1" smtClean="0">
                <a:solidFill>
                  <a:schemeClr val="tx2"/>
                </a:solidFill>
                <a:effectLst>
                  <a:outerShdw blurRad="38100" dist="38100" dir="2700000" algn="tl">
                    <a:srgbClr val="C0C0C0"/>
                  </a:outerShdw>
                </a:effectLst>
              </a:rPr>
              <a:t>Hàm fread() và fwrite() </a:t>
            </a:r>
            <a:endParaRPr lang="en-US" sz="4800" b="1" smtClean="0">
              <a:solidFill>
                <a:schemeClr val="tx2"/>
              </a:solidFill>
              <a:effectLst>
                <a:outerShdw blurRad="38100" dist="38100" dir="2700000" algn="tl">
                  <a:srgbClr val="C0C0C0"/>
                </a:outerShdw>
              </a:effectLst>
            </a:endParaRPr>
          </a:p>
        </p:txBody>
      </p:sp>
      <p:sp>
        <p:nvSpPr>
          <p:cNvPr id="19460" name="Text Box 3"/>
          <p:cNvSpPr txBox="1">
            <a:spLocks noChangeArrowheads="1"/>
          </p:cNvSpPr>
          <p:nvPr/>
        </p:nvSpPr>
        <p:spPr bwMode="auto">
          <a:xfrm>
            <a:off x="76200" y="838200"/>
            <a:ext cx="9067800" cy="588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100">
                <a:latin typeface="Times New Roman" pitchFamily="18" charset="0"/>
              </a:rPr>
              <a:t>Hàm fread() và fwrite() là các hàm đọc hoặc ghi </a:t>
            </a:r>
            <a:r>
              <a:rPr lang="en-GB" sz="3100">
                <a:latin typeface="Times New Roman" pitchFamily="18" charset="0"/>
              </a:rPr>
              <a:t>dữ liệu</a:t>
            </a:r>
            <a:r>
              <a:rPr lang="en-US" sz="3100">
                <a:latin typeface="Times New Roman" pitchFamily="18" charset="0"/>
              </a:rPr>
              <a:t> không định dạng.</a:t>
            </a:r>
            <a:endParaRPr lang="en-GB" sz="3100">
              <a:latin typeface="Times New Roman" pitchFamily="18" charset="0"/>
            </a:endParaRPr>
          </a:p>
          <a:p>
            <a:pPr algn="just">
              <a:buClr>
                <a:schemeClr val="folHlink"/>
              </a:buClr>
              <a:buFont typeface="Wingdings" pitchFamily="2" charset="2"/>
              <a:buChar char="§"/>
            </a:pPr>
            <a:r>
              <a:rPr lang="en-US" sz="3100">
                <a:latin typeface="Times New Roman" pitchFamily="18" charset="0"/>
              </a:rPr>
              <a:t>Chúng được dùng để đọc ra và viết vào tập tin toàn bộ khối dữ liệu.</a:t>
            </a:r>
          </a:p>
          <a:p>
            <a:pPr algn="just">
              <a:buClr>
                <a:schemeClr val="folHlink"/>
              </a:buClr>
              <a:buFont typeface="Wingdings" pitchFamily="2" charset="2"/>
              <a:buChar char="§"/>
            </a:pPr>
            <a:r>
              <a:rPr lang="en-US" sz="3100">
                <a:latin typeface="Times New Roman" pitchFamily="18" charset="0"/>
              </a:rPr>
              <a:t>Hầu hết các chương trình ứng dụng hữu ích đều đọc và ghi các kiểu dữ liệu do người dùng định nghĩa, đặc biệt là các cấu trúc.</a:t>
            </a:r>
          </a:p>
          <a:p>
            <a:pPr algn="just">
              <a:buClr>
                <a:schemeClr val="folHlink"/>
              </a:buClr>
              <a:buFont typeface="Wingdings" pitchFamily="2" charset="2"/>
              <a:buChar char="§"/>
            </a:pPr>
            <a:r>
              <a:rPr lang="en-GB" sz="3100">
                <a:latin typeface="Times New Roman" pitchFamily="18" charset="0"/>
              </a:rPr>
              <a:t>Nguyên mẫu của các hàm này là:</a:t>
            </a:r>
            <a:endParaRPr lang="en-GB" sz="3100">
              <a:latin typeface="Times New Roman" pitchFamily="18" charset="0"/>
              <a:cs typeface="Courier New" pitchFamily="49" charset="0"/>
            </a:endParaRPr>
          </a:p>
          <a:p>
            <a:pPr>
              <a:buClr>
                <a:schemeClr val="folHlink"/>
              </a:buClr>
              <a:buFont typeface="Wingdings" pitchFamily="2" charset="2"/>
              <a:buNone/>
            </a:pPr>
            <a:r>
              <a:rPr lang="en-GB" sz="3300">
                <a:solidFill>
                  <a:schemeClr val="folHlink"/>
                </a:solidFill>
                <a:latin typeface="Times New Roman" pitchFamily="18" charset="0"/>
                <a:cs typeface="Courier New" pitchFamily="49" charset="0"/>
              </a:rPr>
              <a:t>size_t fread(void *buffer, size_t num_bytes, </a:t>
            </a:r>
          </a:p>
          <a:p>
            <a:pPr>
              <a:buClr>
                <a:schemeClr val="folHlink"/>
              </a:buClr>
              <a:buFont typeface="Wingdings" pitchFamily="2" charset="2"/>
              <a:buNone/>
            </a:pPr>
            <a:r>
              <a:rPr lang="en-GB" sz="3300">
                <a:solidFill>
                  <a:schemeClr val="folHlink"/>
                </a:solidFill>
                <a:latin typeface="Times New Roman" pitchFamily="18" charset="0"/>
                <a:cs typeface="Courier New" pitchFamily="49" charset="0"/>
              </a:rPr>
              <a:t>				size_t  count, FILE *fp);</a:t>
            </a:r>
            <a:endParaRPr lang="en-US" sz="3300">
              <a:solidFill>
                <a:schemeClr val="folHlink"/>
              </a:solidFill>
              <a:latin typeface="Times New Roman" pitchFamily="18" charset="0"/>
              <a:cs typeface="Courier New" pitchFamily="49" charset="0"/>
            </a:endParaRPr>
          </a:p>
          <a:p>
            <a:pPr>
              <a:buClr>
                <a:schemeClr val="folHlink"/>
              </a:buClr>
              <a:buFont typeface="Wingdings" pitchFamily="2" charset="2"/>
              <a:buNone/>
            </a:pPr>
            <a:r>
              <a:rPr lang="en-US" sz="3300">
                <a:solidFill>
                  <a:schemeClr val="folHlink"/>
                </a:solidFill>
                <a:latin typeface="Times New Roman" pitchFamily="18" charset="0"/>
                <a:cs typeface="Courier New" pitchFamily="49" charset="0"/>
              </a:rPr>
              <a:t>size_t fwrite(const void *buffer, size_t num_bytes, 			size_t  count, FILE *fp);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A97742C9-A5ED-4A2A-A741-00BA2A7C0C50}" type="slidenum">
              <a:rPr lang="en-US"/>
              <a:pPr>
                <a:defRPr/>
              </a:pPr>
              <a:t>18</a:t>
            </a:fld>
            <a:r>
              <a:rPr lang="en-US"/>
              <a:t> of 28</a:t>
            </a:r>
          </a:p>
        </p:txBody>
      </p:sp>
      <p:sp>
        <p:nvSpPr>
          <p:cNvPr id="89090" name="Text Box 2"/>
          <p:cNvSpPr txBox="1">
            <a:spLocks noChangeArrowheads="1"/>
          </p:cNvSpPr>
          <p:nvPr/>
        </p:nvSpPr>
        <p:spPr bwMode="auto">
          <a:xfrm>
            <a:off x="1066800" y="-76200"/>
            <a:ext cx="43100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Sử Dụng feof()  </a:t>
            </a:r>
          </a:p>
        </p:txBody>
      </p:sp>
      <p:sp>
        <p:nvSpPr>
          <p:cNvPr id="20484" name="Text Box 3"/>
          <p:cNvSpPr txBox="1">
            <a:spLocks noChangeArrowheads="1"/>
          </p:cNvSpPr>
          <p:nvPr/>
        </p:nvSpPr>
        <p:spPr bwMode="auto">
          <a:xfrm>
            <a:off x="457200" y="1203325"/>
            <a:ext cx="83058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GB" sz="4000">
                <a:latin typeface="Times New Roman" pitchFamily="18" charset="0"/>
              </a:rPr>
              <a:t>Hàm </a:t>
            </a:r>
            <a:r>
              <a:rPr lang="en-US" sz="4000">
                <a:latin typeface="Times New Roman" pitchFamily="18" charset="0"/>
              </a:rPr>
              <a:t>feof() trả về true nếu đã đến cuối tập tin, nếu không nó trả về false (0). </a:t>
            </a:r>
          </a:p>
          <a:p>
            <a:pPr algn="just">
              <a:buClr>
                <a:schemeClr val="folHlink"/>
              </a:buClr>
              <a:buFont typeface="Wingdings" pitchFamily="2" charset="2"/>
              <a:buChar char="§"/>
            </a:pPr>
            <a:r>
              <a:rPr lang="en-US" sz="4000">
                <a:latin typeface="Times New Roman" pitchFamily="18" charset="0"/>
              </a:rPr>
              <a:t>Hàm này được dùng trong khi đọc dữ liệu nhị phân.  </a:t>
            </a:r>
          </a:p>
          <a:p>
            <a:pPr algn="just">
              <a:buClr>
                <a:schemeClr val="folHlink"/>
              </a:buClr>
              <a:buFont typeface="Wingdings" pitchFamily="2" charset="2"/>
              <a:buChar char="§"/>
            </a:pPr>
            <a:r>
              <a:rPr lang="en-US" sz="4000">
                <a:latin typeface="Times New Roman" pitchFamily="18" charset="0"/>
              </a:rPr>
              <a:t>Nguyên mẫu là:</a:t>
            </a:r>
          </a:p>
          <a:p>
            <a:pPr algn="just">
              <a:buClr>
                <a:schemeClr val="folHlink"/>
              </a:buClr>
              <a:buFont typeface="Wingdings" pitchFamily="2" charset="2"/>
              <a:buNone/>
            </a:pPr>
            <a:r>
              <a:rPr lang="en-US" sz="4000" b="1">
                <a:solidFill>
                  <a:schemeClr val="hlink"/>
                </a:solidFill>
                <a:latin typeface="Times New Roman" pitchFamily="18" charset="0"/>
                <a:cs typeface="Courier New" pitchFamily="49" charset="0"/>
              </a:rPr>
              <a:t>			</a:t>
            </a:r>
            <a:r>
              <a:rPr lang="en-US" sz="4000" b="1">
                <a:solidFill>
                  <a:schemeClr val="folHlink"/>
                </a:solidFill>
                <a:latin typeface="Times New Roman" pitchFamily="18" charset="0"/>
                <a:cs typeface="Courier New" pitchFamily="49" charset="0"/>
              </a:rPr>
              <a:t>int feof (FILE *fp);</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116330D6-F67C-4C62-AAA4-3BB4BB985CB8}" type="slidenum">
              <a:rPr lang="en-US"/>
              <a:pPr>
                <a:defRPr/>
              </a:pPr>
              <a:t>19</a:t>
            </a:fld>
            <a:r>
              <a:rPr lang="en-US"/>
              <a:t> of 28</a:t>
            </a:r>
          </a:p>
        </p:txBody>
      </p:sp>
      <p:sp>
        <p:nvSpPr>
          <p:cNvPr id="91138" name="Text Box 1026"/>
          <p:cNvSpPr txBox="1">
            <a:spLocks noChangeArrowheads="1"/>
          </p:cNvSpPr>
          <p:nvPr/>
        </p:nvSpPr>
        <p:spPr bwMode="auto">
          <a:xfrm>
            <a:off x="1219200" y="0"/>
            <a:ext cx="41640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Hàm rewind()  </a:t>
            </a:r>
          </a:p>
        </p:txBody>
      </p:sp>
      <p:sp>
        <p:nvSpPr>
          <p:cNvPr id="21508" name="Text Box 1027"/>
          <p:cNvSpPr txBox="1">
            <a:spLocks noChangeArrowheads="1"/>
          </p:cNvSpPr>
          <p:nvPr/>
        </p:nvSpPr>
        <p:spPr bwMode="auto">
          <a:xfrm>
            <a:off x="381000" y="1219200"/>
            <a:ext cx="8458200" cy="342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buClr>
                <a:schemeClr val="folHlink"/>
              </a:buClr>
              <a:buFont typeface="Wingdings" pitchFamily="2" charset="2"/>
              <a:buChar char="§"/>
            </a:pPr>
            <a:r>
              <a:rPr lang="en-US" sz="4400">
                <a:latin typeface="Times New Roman" pitchFamily="18" charset="0"/>
              </a:rPr>
              <a:t> </a:t>
            </a:r>
            <a:r>
              <a:rPr lang="en-US" sz="4300">
                <a:latin typeface="Times New Roman" pitchFamily="18" charset="0"/>
              </a:rPr>
              <a:t>Hàm rewind() đặt lại con trỏ định vị trí bên trong tập tin về đầu tập tin</a:t>
            </a:r>
          </a:p>
          <a:p>
            <a:pPr>
              <a:buClr>
                <a:schemeClr val="folHlink"/>
              </a:buClr>
              <a:buFont typeface="Wingdings" pitchFamily="2" charset="2"/>
              <a:buChar char="§"/>
            </a:pPr>
            <a:r>
              <a:rPr lang="en-US" sz="4400">
                <a:latin typeface="Times New Roman" pitchFamily="18" charset="0"/>
              </a:rPr>
              <a:t> Nó lấy con trỏ tập tin làm đối số  </a:t>
            </a:r>
          </a:p>
          <a:p>
            <a:pPr>
              <a:buClr>
                <a:schemeClr val="folHlink"/>
              </a:buClr>
              <a:buFont typeface="Wingdings" pitchFamily="2" charset="2"/>
              <a:buChar char="§"/>
            </a:pPr>
            <a:r>
              <a:rPr lang="en-US" sz="4400">
                <a:latin typeface="Times New Roman" pitchFamily="18" charset="0"/>
              </a:rPr>
              <a:t> Cú pháp:</a:t>
            </a:r>
          </a:p>
          <a:p>
            <a:pPr>
              <a:buClr>
                <a:schemeClr val="folHlink"/>
              </a:buClr>
              <a:buFont typeface="Wingdings" pitchFamily="2" charset="2"/>
              <a:buNone/>
            </a:pPr>
            <a:r>
              <a:rPr lang="en-US" sz="4400" b="1">
                <a:solidFill>
                  <a:schemeClr val="hlink"/>
                </a:solidFill>
                <a:latin typeface="Times New Roman" pitchFamily="18" charset="0"/>
                <a:cs typeface="Courier New" pitchFamily="49" charset="0"/>
              </a:rPr>
              <a:t>				</a:t>
            </a:r>
            <a:r>
              <a:rPr lang="en-US" sz="4400" b="1">
                <a:solidFill>
                  <a:schemeClr val="folHlink"/>
                </a:solidFill>
                <a:latin typeface="Times New Roman" pitchFamily="18" charset="0"/>
                <a:cs typeface="Courier New" pitchFamily="49" charset="0"/>
              </a:rPr>
              <a:t>rewind(fp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56EF1221-EB2B-47F6-901A-09E57A63FA66}" type="slidenum">
              <a:rPr lang="en-US"/>
              <a:pPr>
                <a:defRPr/>
              </a:pPr>
              <a:t>2</a:t>
            </a:fld>
            <a:r>
              <a:rPr lang="en-US"/>
              <a:t> of 28</a:t>
            </a:r>
          </a:p>
        </p:txBody>
      </p:sp>
      <p:sp>
        <p:nvSpPr>
          <p:cNvPr id="58370" name="Text Box 2"/>
          <p:cNvSpPr txBox="1">
            <a:spLocks noChangeArrowheads="1"/>
          </p:cNvSpPr>
          <p:nvPr/>
        </p:nvSpPr>
        <p:spPr bwMode="auto">
          <a:xfrm>
            <a:off x="1295400" y="-61913"/>
            <a:ext cx="26558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Mục tiêu </a:t>
            </a:r>
          </a:p>
        </p:txBody>
      </p:sp>
      <p:sp>
        <p:nvSpPr>
          <p:cNvPr id="4100" name="Text Box 3"/>
          <p:cNvSpPr txBox="1">
            <a:spLocks noChangeArrowheads="1"/>
          </p:cNvSpPr>
          <p:nvPr/>
        </p:nvSpPr>
        <p:spPr bwMode="auto">
          <a:xfrm>
            <a:off x="533400" y="1168400"/>
            <a:ext cx="77724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buClr>
                <a:schemeClr val="folHlink"/>
              </a:buClr>
              <a:buFont typeface="Wingdings" pitchFamily="2" charset="2"/>
              <a:buChar char="§"/>
            </a:pPr>
            <a:r>
              <a:rPr lang="en-US" sz="3600">
                <a:latin typeface="Times New Roman" pitchFamily="18" charset="0"/>
              </a:rPr>
              <a:t>Giải thích  streams và file</a:t>
            </a:r>
          </a:p>
          <a:p>
            <a:pPr>
              <a:buClr>
                <a:schemeClr val="folHlink"/>
              </a:buClr>
              <a:buFont typeface="Wingdings" pitchFamily="2" charset="2"/>
              <a:buChar char="§"/>
            </a:pPr>
            <a:r>
              <a:rPr lang="en-US" sz="3600">
                <a:latin typeface="Times New Roman" pitchFamily="18" charset="0"/>
              </a:rPr>
              <a:t>Thảo luận về các streams văn bản và streams nhị phân </a:t>
            </a:r>
          </a:p>
          <a:p>
            <a:pPr>
              <a:buClr>
                <a:schemeClr val="folHlink"/>
              </a:buClr>
              <a:buFont typeface="Wingdings" pitchFamily="2" charset="2"/>
              <a:buChar char="§"/>
            </a:pPr>
            <a:r>
              <a:rPr lang="en-US" sz="3400">
                <a:latin typeface="Times New Roman" pitchFamily="18" charset="0"/>
              </a:rPr>
              <a:t>Giải thích các hàm xử lý tập tin</a:t>
            </a:r>
          </a:p>
          <a:p>
            <a:pPr>
              <a:buClr>
                <a:schemeClr val="folHlink"/>
              </a:buClr>
              <a:buFont typeface="Wingdings" pitchFamily="2" charset="2"/>
              <a:buChar char="§"/>
            </a:pPr>
            <a:r>
              <a:rPr lang="en-US" sz="3600">
                <a:latin typeface="Times New Roman" pitchFamily="18" charset="0"/>
              </a:rPr>
              <a:t>Giải thích về con trỏ tập tin </a:t>
            </a:r>
          </a:p>
          <a:p>
            <a:pPr>
              <a:buClr>
                <a:schemeClr val="folHlink"/>
              </a:buClr>
              <a:buFont typeface="Wingdings" pitchFamily="2" charset="2"/>
              <a:buChar char="§"/>
            </a:pPr>
            <a:r>
              <a:rPr lang="en-US" sz="3600">
                <a:latin typeface="Times New Roman" pitchFamily="18" charset="0"/>
              </a:rPr>
              <a:t>Thảo luận về con trỏ hiện hành </a:t>
            </a:r>
          </a:p>
          <a:p>
            <a:pPr>
              <a:buClr>
                <a:schemeClr val="folHlink"/>
              </a:buClr>
              <a:buFont typeface="Wingdings" pitchFamily="2" charset="2"/>
              <a:buChar char="§"/>
            </a:pPr>
            <a:r>
              <a:rPr lang="en-US" sz="3600">
                <a:latin typeface="Times New Roman" pitchFamily="18" charset="0"/>
              </a:rPr>
              <a:t>Giải thích về các đối số dòng lệnh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FA5259BD-129E-4F1E-817E-B5DF91DF034F}" type="slidenum">
              <a:rPr lang="en-US"/>
              <a:pPr>
                <a:defRPr/>
              </a:pPr>
              <a:t>20</a:t>
            </a:fld>
            <a:r>
              <a:rPr lang="en-US"/>
              <a:t> of 28</a:t>
            </a:r>
          </a:p>
        </p:txBody>
      </p:sp>
      <p:sp>
        <p:nvSpPr>
          <p:cNvPr id="90114" name="Text Box 2"/>
          <p:cNvSpPr txBox="1">
            <a:spLocks noChangeArrowheads="1"/>
          </p:cNvSpPr>
          <p:nvPr/>
        </p:nvSpPr>
        <p:spPr bwMode="auto">
          <a:xfrm>
            <a:off x="1295400" y="0"/>
            <a:ext cx="37703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Hàm ferror() </a:t>
            </a:r>
          </a:p>
        </p:txBody>
      </p:sp>
      <p:sp>
        <p:nvSpPr>
          <p:cNvPr id="22532" name="Text Box 3"/>
          <p:cNvSpPr txBox="1">
            <a:spLocks noChangeArrowheads="1"/>
          </p:cNvSpPr>
          <p:nvPr/>
        </p:nvSpPr>
        <p:spPr bwMode="auto">
          <a:xfrm>
            <a:off x="304800" y="1127125"/>
            <a:ext cx="86868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4000">
                <a:latin typeface="Times New Roman" pitchFamily="18" charset="0"/>
              </a:rPr>
              <a:t> Hàm </a:t>
            </a:r>
            <a:r>
              <a:rPr lang="en-US" sz="4000" b="1">
                <a:latin typeface="Times New Roman" pitchFamily="18" charset="0"/>
              </a:rPr>
              <a:t>ferror()</a:t>
            </a:r>
            <a:r>
              <a:rPr lang="en-US" sz="4000">
                <a:latin typeface="Times New Roman" pitchFamily="18" charset="0"/>
              </a:rPr>
              <a:t> xác định liệu một thao tác trên tập tin có sinh ra lỗi hay không </a:t>
            </a:r>
            <a:endParaRPr lang="en-US" sz="3200">
              <a:latin typeface="Times New Roman" pitchFamily="18" charset="0"/>
            </a:endParaRPr>
          </a:p>
          <a:p>
            <a:pPr algn="just">
              <a:buClr>
                <a:schemeClr val="folHlink"/>
              </a:buClr>
              <a:buFont typeface="Wingdings" pitchFamily="2" charset="2"/>
              <a:buChar char="§"/>
            </a:pPr>
            <a:r>
              <a:rPr lang="en-US" sz="4000">
                <a:latin typeface="Times New Roman" pitchFamily="18" charset="0"/>
              </a:rPr>
              <a:t> Vì mỗi thao tác đặt lại tình trạng lỗi, hàm </a:t>
            </a:r>
            <a:r>
              <a:rPr lang="en-US" sz="4000" b="1">
                <a:latin typeface="Times New Roman" pitchFamily="18" charset="0"/>
              </a:rPr>
              <a:t>ferror</a:t>
            </a:r>
            <a:r>
              <a:rPr lang="en-US" sz="4000">
                <a:latin typeface="Times New Roman" pitchFamily="18" charset="0"/>
              </a:rPr>
              <a:t>() phải được gọi ngay sau mỗi thao tác; nếu không, lỗi sẽ bị mất</a:t>
            </a:r>
            <a:endParaRPr lang="en-US" sz="2800">
              <a:latin typeface="Times New Roman" pitchFamily="18" charset="0"/>
            </a:endParaRPr>
          </a:p>
          <a:p>
            <a:pPr algn="just">
              <a:buClr>
                <a:schemeClr val="folHlink"/>
              </a:buClr>
              <a:buFont typeface="Wingdings" pitchFamily="2" charset="2"/>
              <a:buChar char="§"/>
            </a:pPr>
            <a:r>
              <a:rPr lang="en-US" sz="4000">
                <a:latin typeface="Times New Roman" pitchFamily="18" charset="0"/>
              </a:rPr>
              <a:t> Nguyên mẫu của hàm là:</a:t>
            </a:r>
            <a:endParaRPr lang="en-US" sz="2800">
              <a:latin typeface="Times New Roman" pitchFamily="18" charset="0"/>
            </a:endParaRPr>
          </a:p>
          <a:p>
            <a:pPr algn="ctr">
              <a:buClr>
                <a:schemeClr val="folHlink"/>
              </a:buClr>
              <a:buFont typeface="Wingdings" pitchFamily="2" charset="2"/>
              <a:buNone/>
            </a:pPr>
            <a:r>
              <a:rPr lang="en-US" sz="4000" b="1">
                <a:solidFill>
                  <a:schemeClr val="hlink"/>
                </a:solidFill>
                <a:latin typeface="Times New Roman" pitchFamily="18" charset="0"/>
                <a:cs typeface="Courier New" pitchFamily="49" charset="0"/>
              </a:rPr>
              <a:t>	</a:t>
            </a:r>
            <a:r>
              <a:rPr lang="en-US" sz="4000" b="1">
                <a:solidFill>
                  <a:schemeClr val="folHlink"/>
                </a:solidFill>
                <a:latin typeface="Times New Roman" pitchFamily="18" charset="0"/>
                <a:cs typeface="Courier New" pitchFamily="49" charset="0"/>
              </a:rPr>
              <a:t>int ferror(FILE *fp);</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2E6F4F09-5B02-47F1-BC26-914076D6DF5B}" type="slidenum">
              <a:rPr lang="en-US"/>
              <a:pPr>
                <a:defRPr/>
              </a:pPr>
              <a:t>21</a:t>
            </a:fld>
            <a:r>
              <a:rPr lang="en-US"/>
              <a:t> of 28</a:t>
            </a:r>
          </a:p>
        </p:txBody>
      </p:sp>
      <p:sp>
        <p:nvSpPr>
          <p:cNvPr id="92162" name="Text Box 2"/>
          <p:cNvSpPr txBox="1">
            <a:spLocks noChangeArrowheads="1"/>
          </p:cNvSpPr>
          <p:nvPr/>
        </p:nvSpPr>
        <p:spPr bwMode="auto">
          <a:xfrm>
            <a:off x="1219200" y="-76200"/>
            <a:ext cx="3810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GB" sz="4800" b="1" smtClean="0">
                <a:solidFill>
                  <a:schemeClr val="tx2"/>
                </a:solidFill>
                <a:effectLst>
                  <a:outerShdw blurRad="38100" dist="38100" dir="2700000" algn="tl">
                    <a:srgbClr val="C0C0C0"/>
                  </a:outerShdw>
                </a:effectLst>
              </a:rPr>
              <a:t>Xóa Tập Tin</a:t>
            </a:r>
            <a:r>
              <a:rPr lang="en-US" sz="4800" b="1" smtClean="0">
                <a:solidFill>
                  <a:schemeClr val="tx2"/>
                </a:solidFill>
                <a:effectLst>
                  <a:outerShdw blurRad="38100" dist="38100" dir="2700000" algn="tl">
                    <a:srgbClr val="C0C0C0"/>
                  </a:outerShdw>
                </a:effectLst>
              </a:rPr>
              <a:t>  </a:t>
            </a:r>
          </a:p>
        </p:txBody>
      </p:sp>
      <p:sp>
        <p:nvSpPr>
          <p:cNvPr id="23556" name="Text Box 3"/>
          <p:cNvSpPr txBox="1">
            <a:spLocks noChangeArrowheads="1"/>
          </p:cNvSpPr>
          <p:nvPr/>
        </p:nvSpPr>
        <p:spPr bwMode="auto">
          <a:xfrm>
            <a:off x="381000" y="1295400"/>
            <a:ext cx="84582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buClr>
                <a:schemeClr val="folHlink"/>
              </a:buClr>
              <a:buFont typeface="Wingdings" pitchFamily="2" charset="2"/>
              <a:buChar char="§"/>
            </a:pPr>
            <a:r>
              <a:rPr lang="en-US" sz="4400">
                <a:latin typeface="Times New Roman" pitchFamily="18" charset="0"/>
              </a:rPr>
              <a:t> Hàm remove() xóa một tập tin đã cho </a:t>
            </a:r>
          </a:p>
          <a:p>
            <a:pPr>
              <a:buClr>
                <a:schemeClr val="folHlink"/>
              </a:buClr>
              <a:buFont typeface="Wingdings" pitchFamily="2" charset="2"/>
              <a:buChar char="§"/>
            </a:pPr>
            <a:r>
              <a:rPr lang="en-US" sz="4400">
                <a:latin typeface="Times New Roman" pitchFamily="18" charset="0"/>
              </a:rPr>
              <a:t> Nguyên mẫu của hàm là:</a:t>
            </a:r>
          </a:p>
          <a:p>
            <a:pPr>
              <a:buClr>
                <a:schemeClr val="folHlink"/>
              </a:buClr>
              <a:buFont typeface="Wingdings" pitchFamily="2" charset="2"/>
              <a:buNone/>
            </a:pPr>
            <a:r>
              <a:rPr lang="en-US" sz="4400" b="1">
                <a:solidFill>
                  <a:schemeClr val="hlink"/>
                </a:solidFill>
                <a:latin typeface="Times New Roman" pitchFamily="18" charset="0"/>
                <a:cs typeface="Courier New" pitchFamily="49" charset="0"/>
              </a:rPr>
              <a:t>	</a:t>
            </a:r>
            <a:r>
              <a:rPr lang="en-US" sz="4400" b="1">
                <a:solidFill>
                  <a:schemeClr val="folHlink"/>
                </a:solidFill>
                <a:latin typeface="Times New Roman" pitchFamily="18" charset="0"/>
                <a:cs typeface="Courier New" pitchFamily="49" charset="0"/>
              </a:rPr>
              <a:t>int remove(char *filename);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DA915BE9-F156-444C-86A9-9549DDBC07AB}" type="slidenum">
              <a:rPr lang="en-US"/>
              <a:pPr>
                <a:defRPr/>
              </a:pPr>
              <a:t>22</a:t>
            </a:fld>
            <a:r>
              <a:rPr lang="en-US"/>
              <a:t> of 28</a:t>
            </a:r>
          </a:p>
        </p:txBody>
      </p:sp>
      <p:sp>
        <p:nvSpPr>
          <p:cNvPr id="94210" name="Text Box 1026"/>
          <p:cNvSpPr txBox="1">
            <a:spLocks noChangeArrowheads="1"/>
          </p:cNvSpPr>
          <p:nvPr/>
        </p:nvSpPr>
        <p:spPr bwMode="auto">
          <a:xfrm>
            <a:off x="1295400" y="-76200"/>
            <a:ext cx="57515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Làm Sạch các stream</a:t>
            </a:r>
          </a:p>
        </p:txBody>
      </p:sp>
      <p:sp>
        <p:nvSpPr>
          <p:cNvPr id="24580" name="Text Box 1027"/>
          <p:cNvSpPr txBox="1">
            <a:spLocks noChangeArrowheads="1"/>
          </p:cNvSpPr>
          <p:nvPr/>
        </p:nvSpPr>
        <p:spPr bwMode="auto">
          <a:xfrm>
            <a:off x="0" y="898525"/>
            <a:ext cx="9144000" cy="595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500">
                <a:latin typeface="Times New Roman" pitchFamily="18" charset="0"/>
              </a:rPr>
              <a:t>Hàm fflush() sẽ làm sạch vùng đệm và chép những gì có trong vùng đệm ra ngoài tùy theo kiểu tập tin</a:t>
            </a:r>
          </a:p>
          <a:p>
            <a:pPr algn="just">
              <a:buClr>
                <a:schemeClr val="folHlink"/>
              </a:buClr>
              <a:buFont typeface="Wingdings" pitchFamily="2" charset="2"/>
              <a:buChar char="§"/>
            </a:pPr>
            <a:r>
              <a:rPr lang="en-US" sz="3500">
                <a:latin typeface="Times New Roman" pitchFamily="18" charset="0"/>
              </a:rPr>
              <a:t>Một tập tin được mở để đọc sẽ có vùng đệm nhập liệu trống, trong khi một tập tin được mở để ghi thì vùng đệm xuất của nó sẽ được ghi vào tập tin </a:t>
            </a:r>
          </a:p>
          <a:p>
            <a:pPr algn="just">
              <a:buClr>
                <a:schemeClr val="folHlink"/>
              </a:buClr>
              <a:buFont typeface="Wingdings" pitchFamily="2" charset="2"/>
              <a:buChar char="§"/>
            </a:pPr>
            <a:r>
              <a:rPr lang="en-US" sz="3500">
                <a:latin typeface="Times New Roman" pitchFamily="18" charset="0"/>
              </a:rPr>
              <a:t>Nguyên mẫu của hàm là:</a:t>
            </a:r>
          </a:p>
          <a:p>
            <a:pPr algn="just">
              <a:buClr>
                <a:schemeClr val="folHlink"/>
              </a:buClr>
              <a:buFont typeface="Wingdings" pitchFamily="2" charset="2"/>
              <a:buNone/>
            </a:pPr>
            <a:r>
              <a:rPr lang="en-US" sz="3500" b="1">
                <a:solidFill>
                  <a:schemeClr val="hlink"/>
                </a:solidFill>
                <a:latin typeface="Times New Roman" pitchFamily="18" charset="0"/>
                <a:cs typeface="Courier New" pitchFamily="49" charset="0"/>
              </a:rPr>
              <a:t>	</a:t>
            </a:r>
            <a:r>
              <a:rPr lang="en-US" sz="3500" b="1">
                <a:solidFill>
                  <a:schemeClr val="folHlink"/>
                </a:solidFill>
                <a:latin typeface="Times New Roman" pitchFamily="18" charset="0"/>
                <a:cs typeface="Courier New" pitchFamily="49" charset="0"/>
              </a:rPr>
              <a:t>int fflush(FILE *fp);</a:t>
            </a:r>
            <a:endParaRPr lang="en-US" sz="3500">
              <a:solidFill>
                <a:schemeClr val="folHlink"/>
              </a:solidFill>
              <a:latin typeface="Times New Roman" pitchFamily="18" charset="0"/>
            </a:endParaRPr>
          </a:p>
          <a:p>
            <a:pPr algn="just">
              <a:buClr>
                <a:schemeClr val="folHlink"/>
              </a:buClr>
              <a:buFont typeface="Wingdings" pitchFamily="2" charset="2"/>
              <a:buChar char="§"/>
            </a:pPr>
            <a:r>
              <a:rPr lang="en-US" sz="3500">
                <a:latin typeface="Times New Roman" pitchFamily="18" charset="0"/>
              </a:rPr>
              <a:t>Hàm fflush(), không có đối số, sẽ làm sạch tất cả các tập tin đang mở để xuất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1BEDF0BA-8B4A-406F-BECD-5831A0F06EDA}" type="slidenum">
              <a:rPr lang="en-US"/>
              <a:pPr>
                <a:defRPr/>
              </a:pPr>
              <a:t>23</a:t>
            </a:fld>
            <a:r>
              <a:rPr lang="en-US"/>
              <a:t> of 28</a:t>
            </a:r>
          </a:p>
        </p:txBody>
      </p:sp>
      <p:sp>
        <p:nvSpPr>
          <p:cNvPr id="93186" name="Text Box 2"/>
          <p:cNvSpPr txBox="1">
            <a:spLocks noChangeArrowheads="1"/>
          </p:cNvSpPr>
          <p:nvPr/>
        </p:nvSpPr>
        <p:spPr bwMode="auto">
          <a:xfrm>
            <a:off x="1219200" y="0"/>
            <a:ext cx="5162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Các Stream Chuẩn</a:t>
            </a:r>
          </a:p>
        </p:txBody>
      </p:sp>
      <p:sp>
        <p:nvSpPr>
          <p:cNvPr id="25604" name="Text Box 3"/>
          <p:cNvSpPr txBox="1">
            <a:spLocks noChangeArrowheads="1"/>
          </p:cNvSpPr>
          <p:nvPr/>
        </p:nvSpPr>
        <p:spPr bwMode="auto">
          <a:xfrm>
            <a:off x="228600" y="1228725"/>
            <a:ext cx="86868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1660525" indent="-231775">
              <a:defRPr>
                <a:solidFill>
                  <a:schemeClr val="tx1"/>
                </a:solidFill>
                <a:latin typeface="Tahoma" pitchFamily="34" charset="0"/>
                <a:cs typeface="Times New Roman" pitchFamily="18" charset="0"/>
              </a:defRPr>
            </a:lvl5pPr>
            <a:lvl6pPr marL="2117725" indent="-231775" eaLnBrk="0" fontAlgn="base" hangingPunct="0">
              <a:spcBef>
                <a:spcPct val="0"/>
              </a:spcBef>
              <a:spcAft>
                <a:spcPct val="0"/>
              </a:spcAft>
              <a:defRPr>
                <a:solidFill>
                  <a:schemeClr val="tx1"/>
                </a:solidFill>
                <a:latin typeface="Tahoma" pitchFamily="34" charset="0"/>
                <a:cs typeface="Times New Roman" pitchFamily="18" charset="0"/>
              </a:defRPr>
            </a:lvl6pPr>
            <a:lvl7pPr marL="2574925" indent="-231775" eaLnBrk="0" fontAlgn="base" hangingPunct="0">
              <a:spcBef>
                <a:spcPct val="0"/>
              </a:spcBef>
              <a:spcAft>
                <a:spcPct val="0"/>
              </a:spcAft>
              <a:defRPr>
                <a:solidFill>
                  <a:schemeClr val="tx1"/>
                </a:solidFill>
                <a:latin typeface="Tahoma" pitchFamily="34" charset="0"/>
                <a:cs typeface="Times New Roman" pitchFamily="18" charset="0"/>
              </a:defRPr>
            </a:lvl7pPr>
            <a:lvl8pPr marL="3032125" indent="-231775" eaLnBrk="0" fontAlgn="base" hangingPunct="0">
              <a:spcBef>
                <a:spcPct val="0"/>
              </a:spcBef>
              <a:spcAft>
                <a:spcPct val="0"/>
              </a:spcAft>
              <a:defRPr>
                <a:solidFill>
                  <a:schemeClr val="tx1"/>
                </a:solidFill>
                <a:latin typeface="Tahoma" pitchFamily="34" charset="0"/>
                <a:cs typeface="Times New Roman" pitchFamily="18" charset="0"/>
              </a:defRPr>
            </a:lvl8pPr>
            <a:lvl9pPr marL="3489325" indent="-231775" eaLnBrk="0" fontAlgn="base" hangingPunct="0">
              <a:spcBef>
                <a:spcPct val="0"/>
              </a:spcBef>
              <a:spcAft>
                <a:spcPct val="0"/>
              </a:spcAft>
              <a:defRPr>
                <a:solidFill>
                  <a:schemeClr val="tx1"/>
                </a:solidFill>
                <a:latin typeface="Tahoma" pitchFamily="34" charset="0"/>
                <a:cs typeface="Times New Roman" pitchFamily="18" charset="0"/>
              </a:defRPr>
            </a:lvl9pPr>
          </a:lstStyle>
          <a:p>
            <a:pPr>
              <a:buClr>
                <a:schemeClr val="folHlink"/>
              </a:buClr>
              <a:buFont typeface="Wingdings" pitchFamily="2" charset="2"/>
              <a:buNone/>
            </a:pPr>
            <a:r>
              <a:rPr lang="en-US" sz="3600">
                <a:latin typeface="Times New Roman" pitchFamily="18" charset="0"/>
              </a:rPr>
              <a:t>  Mỗi khi một chương trình C bắt đầu thực thi dưới DOS, hệ điều hành sẽ tự động mở 5 stream đặc biệt:</a:t>
            </a:r>
          </a:p>
          <a:p>
            <a:pPr lvl="4" algn="just">
              <a:buClr>
                <a:schemeClr val="hlink"/>
              </a:buClr>
              <a:buFontTx/>
              <a:buChar char="•"/>
            </a:pPr>
            <a:r>
              <a:rPr lang="en-US" sz="3600">
                <a:latin typeface="Times New Roman" pitchFamily="18" charset="0"/>
              </a:rPr>
              <a:t>Nhập chuẩn (stdin)</a:t>
            </a:r>
          </a:p>
          <a:p>
            <a:pPr lvl="4" algn="just">
              <a:buClr>
                <a:schemeClr val="hlink"/>
              </a:buClr>
              <a:buFontTx/>
              <a:buChar char="•"/>
            </a:pPr>
            <a:r>
              <a:rPr lang="en-US" sz="3600">
                <a:latin typeface="Times New Roman" pitchFamily="18" charset="0"/>
              </a:rPr>
              <a:t>Xuất chuẩn (stdout)</a:t>
            </a:r>
          </a:p>
          <a:p>
            <a:pPr lvl="4" algn="just">
              <a:buClr>
                <a:schemeClr val="hlink"/>
              </a:buClr>
              <a:buFontTx/>
              <a:buChar char="•"/>
            </a:pPr>
            <a:r>
              <a:rPr lang="en-US" sz="3600">
                <a:latin typeface="Times New Roman" pitchFamily="18" charset="0"/>
              </a:rPr>
              <a:t>Lỗi chuẩn (stderr)</a:t>
            </a:r>
          </a:p>
          <a:p>
            <a:pPr lvl="4" algn="just">
              <a:buClr>
                <a:schemeClr val="hlink"/>
              </a:buClr>
              <a:buFontTx/>
              <a:buChar char="•"/>
            </a:pPr>
            <a:r>
              <a:rPr lang="en-US" sz="3600">
                <a:latin typeface="Times New Roman" pitchFamily="18" charset="0"/>
              </a:rPr>
              <a:t>Máy in chuẩn (stdprn) </a:t>
            </a:r>
          </a:p>
          <a:p>
            <a:pPr lvl="4" algn="just">
              <a:buClr>
                <a:schemeClr val="hlink"/>
              </a:buClr>
              <a:buFontTx/>
              <a:buChar char="•"/>
            </a:pPr>
            <a:r>
              <a:rPr lang="en-US" sz="3600">
                <a:latin typeface="Times New Roman" pitchFamily="18" charset="0"/>
              </a:rPr>
              <a:t>Thiết bị phụ trợ chuẩn (stdaux)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E347680F-DCB5-4620-9006-7C722B26F52B}" type="slidenum">
              <a:rPr lang="en-US"/>
              <a:pPr>
                <a:defRPr/>
              </a:pPr>
              <a:t>24</a:t>
            </a:fld>
            <a:r>
              <a:rPr lang="en-US"/>
              <a:t> of 28</a:t>
            </a:r>
          </a:p>
        </p:txBody>
      </p:sp>
      <p:sp>
        <p:nvSpPr>
          <p:cNvPr id="95234" name="Text Box 2"/>
          <p:cNvSpPr txBox="1">
            <a:spLocks noChangeArrowheads="1"/>
          </p:cNvSpPr>
          <p:nvPr/>
        </p:nvSpPr>
        <p:spPr bwMode="auto">
          <a:xfrm>
            <a:off x="1219200" y="0"/>
            <a:ext cx="7591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400" b="1" smtClean="0">
                <a:solidFill>
                  <a:schemeClr val="tx2"/>
                </a:solidFill>
                <a:effectLst>
                  <a:outerShdw blurRad="38100" dist="38100" dir="2700000" algn="tl">
                    <a:srgbClr val="C0C0C0"/>
                  </a:outerShdw>
                </a:effectLst>
              </a:rPr>
              <a:t>Con Trỏ Kích Hoạt Hiện Hành</a:t>
            </a:r>
          </a:p>
        </p:txBody>
      </p:sp>
      <p:sp>
        <p:nvSpPr>
          <p:cNvPr id="26628" name="Text Box 3"/>
          <p:cNvSpPr txBox="1">
            <a:spLocks noChangeArrowheads="1"/>
          </p:cNvSpPr>
          <p:nvPr/>
        </p:nvSpPr>
        <p:spPr bwMode="auto">
          <a:xfrm>
            <a:off x="0" y="984250"/>
            <a:ext cx="9144000"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600">
                <a:latin typeface="Times New Roman" pitchFamily="18" charset="0"/>
              </a:rPr>
              <a:t> Một con trỏ được duy trì trong cấu trúc FILE để lần theo vị trí nơi mà các thao tác nhập/xuất đang diễn ra</a:t>
            </a:r>
          </a:p>
          <a:p>
            <a:pPr algn="just">
              <a:buClr>
                <a:schemeClr val="folHlink"/>
              </a:buClr>
              <a:buFont typeface="Wingdings" pitchFamily="2" charset="2"/>
              <a:buChar char="§"/>
            </a:pPr>
            <a:r>
              <a:rPr lang="en-US" sz="3600">
                <a:latin typeface="Times New Roman" pitchFamily="18" charset="0"/>
              </a:rPr>
              <a:t> Mỗi khi một ký tự được đọc từ hay ghi vào một stream, con trỏ kích hoạt hiện hành (gọi là curp) được tăng lên</a:t>
            </a:r>
          </a:p>
          <a:p>
            <a:pPr algn="just">
              <a:buClr>
                <a:schemeClr val="folHlink"/>
              </a:buClr>
              <a:buFont typeface="Wingdings" pitchFamily="2" charset="2"/>
              <a:buChar char="§"/>
            </a:pPr>
            <a:r>
              <a:rPr lang="en-US" sz="3600">
                <a:latin typeface="Times New Roman" pitchFamily="18" charset="0"/>
              </a:rPr>
              <a:t> Vị trí hiện hành của con trỏ này có thể được tìm thấy bằng sự trợ giúp của hàm ftell(). </a:t>
            </a:r>
          </a:p>
          <a:p>
            <a:pPr algn="just">
              <a:buClr>
                <a:schemeClr val="folHlink"/>
              </a:buClr>
              <a:buFont typeface="Wingdings" pitchFamily="2" charset="2"/>
              <a:buChar char="§"/>
            </a:pPr>
            <a:r>
              <a:rPr lang="en-GB" sz="3600">
                <a:latin typeface="Times New Roman" pitchFamily="18" charset="0"/>
              </a:rPr>
              <a:t> Nguyên mẫu của hàm là:</a:t>
            </a:r>
            <a:endParaRPr lang="en-US" sz="3600">
              <a:latin typeface="Times New Roman" pitchFamily="18" charset="0"/>
            </a:endParaRPr>
          </a:p>
          <a:p>
            <a:pPr algn="ctr">
              <a:buClr>
                <a:schemeClr val="folHlink"/>
              </a:buClr>
              <a:buFont typeface="Wingdings" pitchFamily="2" charset="2"/>
              <a:buNone/>
            </a:pPr>
            <a:r>
              <a:rPr lang="en-GB" sz="3600">
                <a:solidFill>
                  <a:schemeClr val="hlink"/>
                </a:solidFill>
                <a:latin typeface="Times New Roman" pitchFamily="18" charset="0"/>
                <a:cs typeface="Courier New" pitchFamily="49" charset="0"/>
              </a:rPr>
              <a:t>	</a:t>
            </a:r>
            <a:r>
              <a:rPr lang="en-GB" sz="4000">
                <a:solidFill>
                  <a:schemeClr val="folHlink"/>
                </a:solidFill>
                <a:latin typeface="Times New Roman" pitchFamily="18" charset="0"/>
                <a:cs typeface="Courier New" pitchFamily="49" charset="0"/>
              </a:rPr>
              <a:t>long int ftell(FILE *fp);</a:t>
            </a:r>
            <a:endParaRPr lang="en-US" sz="4000">
              <a:solidFill>
                <a:schemeClr val="folHlink"/>
              </a:solidFill>
              <a:latin typeface="Times New Roman" pitchFamily="18"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D0C68DCB-618C-44D1-9366-0E810288B84C}" type="slidenum">
              <a:rPr lang="en-US"/>
              <a:pPr>
                <a:defRPr/>
              </a:pPr>
              <a:t>25</a:t>
            </a:fld>
            <a:r>
              <a:rPr lang="en-US"/>
              <a:t> of 28</a:t>
            </a:r>
          </a:p>
        </p:txBody>
      </p:sp>
      <p:sp>
        <p:nvSpPr>
          <p:cNvPr id="27651" name="Text Box 3"/>
          <p:cNvSpPr txBox="1">
            <a:spLocks noChangeArrowheads="1"/>
          </p:cNvSpPr>
          <p:nvPr/>
        </p:nvSpPr>
        <p:spPr bwMode="auto">
          <a:xfrm>
            <a:off x="533400" y="1066800"/>
            <a:ext cx="84582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buClr>
                <a:schemeClr val="folHlink"/>
              </a:buClr>
              <a:buFont typeface="Wingdings" pitchFamily="2" charset="2"/>
              <a:buChar char="§"/>
            </a:pPr>
            <a:r>
              <a:rPr lang="en-US" sz="3600">
                <a:latin typeface="Times New Roman" pitchFamily="18" charset="0"/>
              </a:rPr>
              <a:t>Hàm fseek() định lại vị trí của curp dời đi một số byte tính từ đầu, từ vị trí hiện hành hay từ cuối stream là tùy vào vị trí được qui định khi gọi hàm fseek() </a:t>
            </a:r>
          </a:p>
          <a:p>
            <a:pPr>
              <a:buClr>
                <a:schemeClr val="folHlink"/>
              </a:buClr>
              <a:buFont typeface="Wingdings" pitchFamily="2" charset="2"/>
              <a:buChar char="§"/>
            </a:pPr>
            <a:r>
              <a:rPr lang="en-US" sz="3600">
                <a:latin typeface="Times New Roman" pitchFamily="18" charset="0"/>
              </a:rPr>
              <a:t>Nguyên mẫu của hàm là</a:t>
            </a:r>
            <a:r>
              <a:rPr lang="en-GB" sz="3600">
                <a:latin typeface="Times New Roman" pitchFamily="18" charset="0"/>
              </a:rPr>
              <a:t>:</a:t>
            </a:r>
            <a:endParaRPr lang="en-US" sz="3600">
              <a:latin typeface="Times New Roman" pitchFamily="18" charset="0"/>
            </a:endParaRPr>
          </a:p>
          <a:p>
            <a:pPr>
              <a:buClr>
                <a:schemeClr val="folHlink"/>
              </a:buClr>
              <a:buFont typeface="Wingdings" pitchFamily="2" charset="2"/>
              <a:buNone/>
            </a:pPr>
            <a:r>
              <a:rPr lang="en-GB" sz="3600">
                <a:solidFill>
                  <a:schemeClr val="hlink"/>
                </a:solidFill>
                <a:latin typeface="Times New Roman" pitchFamily="18" charset="0"/>
                <a:cs typeface="Courier New" pitchFamily="49" charset="0"/>
              </a:rPr>
              <a:t>	</a:t>
            </a:r>
            <a:r>
              <a:rPr lang="en-GB" sz="4000">
                <a:solidFill>
                  <a:schemeClr val="folHlink"/>
                </a:solidFill>
                <a:latin typeface="Times New Roman" pitchFamily="18" charset="0"/>
                <a:cs typeface="Courier New" pitchFamily="49" charset="0"/>
              </a:rPr>
              <a:t>int fseek (FILE *fp, long int offset, 			int origin);</a:t>
            </a:r>
          </a:p>
        </p:txBody>
      </p:sp>
      <p:sp>
        <p:nvSpPr>
          <p:cNvPr id="97305" name="Text Box 25"/>
          <p:cNvSpPr txBox="1">
            <a:spLocks noChangeArrowheads="1"/>
          </p:cNvSpPr>
          <p:nvPr/>
        </p:nvSpPr>
        <p:spPr bwMode="auto">
          <a:xfrm>
            <a:off x="990600" y="0"/>
            <a:ext cx="74295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400" b="1" smtClean="0">
                <a:solidFill>
                  <a:schemeClr val="tx2"/>
                </a:solidFill>
                <a:effectLst>
                  <a:outerShdw blurRad="38100" dist="38100" dir="2700000" algn="tl">
                    <a:srgbClr val="C0C0C0"/>
                  </a:outerShdw>
                </a:effectLst>
              </a:rPr>
              <a:t>Đặt Lại Vị Trí Hiện Hành - 1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1"/>
          <p:cNvSpPr>
            <a:spLocks noGrp="1"/>
          </p:cNvSpPr>
          <p:nvPr>
            <p:ph type="ftr" sz="quarter" idx="10"/>
          </p:nvPr>
        </p:nvSpPr>
        <p:spPr/>
        <p:txBody>
          <a:bodyPr/>
          <a:lstStyle/>
          <a:p>
            <a:pPr>
              <a:defRPr/>
            </a:pPr>
            <a:r>
              <a:rPr lang="en-US"/>
              <a:t>Elementary Programming with C/Session 12/ Slide </a:t>
            </a:r>
            <a:fld id="{C09050FB-6EC6-42CE-A341-A2D93710710E}" type="slidenum">
              <a:rPr lang="en-US"/>
              <a:pPr>
                <a:defRPr/>
              </a:pPr>
              <a:t>26</a:t>
            </a:fld>
            <a:r>
              <a:rPr lang="en-US"/>
              <a:t> of 28</a:t>
            </a:r>
          </a:p>
        </p:txBody>
      </p:sp>
      <p:sp>
        <p:nvSpPr>
          <p:cNvPr id="28675" name="Text Box 3"/>
          <p:cNvSpPr txBox="1">
            <a:spLocks noChangeArrowheads="1"/>
          </p:cNvSpPr>
          <p:nvPr/>
        </p:nvSpPr>
        <p:spPr bwMode="auto">
          <a:xfrm>
            <a:off x="685800" y="1143000"/>
            <a:ext cx="8001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4000">
                <a:latin typeface="Times New Roman" pitchFamily="18" charset="0"/>
              </a:rPr>
              <a:t> origin chỉ định vị trí bắt đầu tìm kiếm và phải có giá trị như sau:</a:t>
            </a:r>
            <a:endParaRPr lang="en-US" sz="4000">
              <a:latin typeface="Times New Roman" pitchFamily="18" charset="0"/>
              <a:cs typeface="Courier New" pitchFamily="49" charset="0"/>
            </a:endParaRPr>
          </a:p>
        </p:txBody>
      </p:sp>
      <p:graphicFrame>
        <p:nvGraphicFramePr>
          <p:cNvPr id="98409" name="Group 105"/>
          <p:cNvGraphicFramePr>
            <a:graphicFrameLocks noGrp="1"/>
          </p:cNvGraphicFramePr>
          <p:nvPr/>
        </p:nvGraphicFramePr>
        <p:xfrm>
          <a:off x="457200" y="3200400"/>
          <a:ext cx="8382000" cy="2743200"/>
        </p:xfrm>
        <a:graphic>
          <a:graphicData uri="http://schemas.openxmlformats.org/drawingml/2006/table">
            <a:tbl>
              <a:tblPr/>
              <a:tblGrid>
                <a:gridCol w="4051300"/>
                <a:gridCol w="43307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bg1"/>
                          </a:solidFill>
                          <a:effectLst/>
                          <a:latin typeface="Times New Roman" pitchFamily="18" charset="0"/>
                        </a:rPr>
                        <a:t>Origin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bg1"/>
                          </a:solidFill>
                          <a:effectLst/>
                          <a:latin typeface="Times New Roman" pitchFamily="18" charset="0"/>
                        </a:rPr>
                        <a:t>Vị trí trong tập 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473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smtClean="0">
                          <a:ln>
                            <a:noFill/>
                          </a:ln>
                          <a:solidFill>
                            <a:schemeClr val="tx1"/>
                          </a:solidFill>
                          <a:effectLst/>
                          <a:latin typeface="Times New Roman" pitchFamily="18" charset="0"/>
                        </a:rPr>
                        <a:t>SEEK_SET hay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smtClean="0">
                          <a:ln>
                            <a:noFill/>
                          </a:ln>
                          <a:solidFill>
                            <a:schemeClr val="tx1"/>
                          </a:solidFill>
                          <a:effectLst/>
                          <a:latin typeface="Times New Roman" pitchFamily="18" charset="0"/>
                        </a:rPr>
                        <a:t>Bắt đầu tập 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smtClean="0">
                          <a:ln>
                            <a:noFill/>
                          </a:ln>
                          <a:solidFill>
                            <a:schemeClr val="tx1"/>
                          </a:solidFill>
                          <a:effectLst/>
                          <a:latin typeface="Times New Roman" pitchFamily="18" charset="0"/>
                        </a:rPr>
                        <a:t>SEEK_CUR hay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smtClean="0">
                          <a:ln>
                            <a:noFill/>
                          </a:ln>
                          <a:solidFill>
                            <a:schemeClr val="tx1"/>
                          </a:solidFill>
                          <a:effectLst/>
                          <a:latin typeface="Times New Roman" pitchFamily="18" charset="0"/>
                        </a:rPr>
                        <a:t>Vị trí của con trỏ trong tập tin hiện hành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smtClean="0">
                          <a:ln>
                            <a:noFill/>
                          </a:ln>
                          <a:solidFill>
                            <a:schemeClr val="tx1"/>
                          </a:solidFill>
                          <a:effectLst/>
                          <a:latin typeface="Times New Roman" pitchFamily="18" charset="0"/>
                        </a:rPr>
                        <a:t>SEEK_END hay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smtClean="0">
                          <a:ln>
                            <a:noFill/>
                          </a:ln>
                          <a:solidFill>
                            <a:schemeClr val="tx1"/>
                          </a:solidFill>
                          <a:effectLst/>
                          <a:latin typeface="Times New Roman" pitchFamily="18" charset="0"/>
                        </a:rPr>
                        <a:t>Cuối tập tin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393" name="Text Box 89"/>
          <p:cNvSpPr txBox="1">
            <a:spLocks noChangeArrowheads="1"/>
          </p:cNvSpPr>
          <p:nvPr/>
        </p:nvSpPr>
        <p:spPr bwMode="auto">
          <a:xfrm>
            <a:off x="1066800" y="0"/>
            <a:ext cx="7353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400" b="1" smtClean="0">
                <a:solidFill>
                  <a:schemeClr val="tx2"/>
                </a:solidFill>
                <a:effectLst>
                  <a:outerShdw blurRad="38100" dist="38100" dir="2700000" algn="tl">
                    <a:srgbClr val="C0C0C0"/>
                  </a:outerShdw>
                </a:effectLst>
              </a:rPr>
              <a:t>Đặt Lại Vị Trí Hiện Hành - 2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364CC8B9-34AB-4538-ACA1-993909BED482}" type="slidenum">
              <a:rPr lang="en-US"/>
              <a:pPr>
                <a:defRPr/>
              </a:pPr>
              <a:t>27</a:t>
            </a:fld>
            <a:r>
              <a:rPr lang="en-US"/>
              <a:t> of 28</a:t>
            </a:r>
          </a:p>
        </p:txBody>
      </p:sp>
      <p:sp>
        <p:nvSpPr>
          <p:cNvPr id="102402" name="Text Box 2"/>
          <p:cNvSpPr txBox="1">
            <a:spLocks noChangeArrowheads="1"/>
          </p:cNvSpPr>
          <p:nvPr/>
        </p:nvSpPr>
        <p:spPr bwMode="auto">
          <a:xfrm>
            <a:off x="1143000" y="-76200"/>
            <a:ext cx="60055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GB" sz="4800" b="1" smtClean="0">
                <a:solidFill>
                  <a:schemeClr val="tx2"/>
                </a:solidFill>
                <a:effectLst>
                  <a:outerShdw blurRad="38100" dist="38100" dir="2700000" algn="tl">
                    <a:srgbClr val="C0C0C0"/>
                  </a:outerShdw>
                </a:effectLst>
              </a:rPr>
              <a:t>fprintf() và fscanf()</a:t>
            </a:r>
            <a:r>
              <a:rPr lang="en-US" sz="4800" b="1" smtClean="0">
                <a:solidFill>
                  <a:schemeClr val="tx2"/>
                </a:solidFill>
                <a:effectLst>
                  <a:outerShdw blurRad="38100" dist="38100" dir="2700000" algn="tl">
                    <a:srgbClr val="C0C0C0"/>
                  </a:outerShdw>
                </a:effectLst>
              </a:rPr>
              <a:t>-1</a:t>
            </a:r>
          </a:p>
        </p:txBody>
      </p:sp>
      <p:sp>
        <p:nvSpPr>
          <p:cNvPr id="29700" name="Text Box 3"/>
          <p:cNvSpPr txBox="1">
            <a:spLocks noChangeArrowheads="1"/>
          </p:cNvSpPr>
          <p:nvPr/>
        </p:nvSpPr>
        <p:spPr bwMode="auto">
          <a:xfrm>
            <a:off x="533400" y="1187450"/>
            <a:ext cx="8305800"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600">
                <a:latin typeface="Times New Roman" pitchFamily="18" charset="0"/>
              </a:rPr>
              <a:t>Hệ thống nhập xuất có vùng đệm bao gồm các hàm </a:t>
            </a:r>
            <a:r>
              <a:rPr lang="en-US" sz="3600" b="1">
                <a:latin typeface="Times New Roman" pitchFamily="18" charset="0"/>
              </a:rPr>
              <a:t>fprintf</a:t>
            </a:r>
            <a:r>
              <a:rPr lang="en-US" sz="3600">
                <a:latin typeface="Times New Roman" pitchFamily="18" charset="0"/>
              </a:rPr>
              <a:t>() và </a:t>
            </a:r>
            <a:r>
              <a:rPr lang="en-US" sz="3600" b="1">
                <a:latin typeface="Times New Roman" pitchFamily="18" charset="0"/>
              </a:rPr>
              <a:t>fscanf</a:t>
            </a:r>
            <a:r>
              <a:rPr lang="en-US" sz="3600">
                <a:latin typeface="Times New Roman" pitchFamily="18" charset="0"/>
              </a:rPr>
              <a:t>() tương tự như hàm </a:t>
            </a:r>
            <a:r>
              <a:rPr lang="en-US" sz="3600" b="1">
                <a:latin typeface="Times New Roman" pitchFamily="18" charset="0"/>
              </a:rPr>
              <a:t>printf</a:t>
            </a:r>
            <a:r>
              <a:rPr lang="en-US" sz="3600">
                <a:latin typeface="Times New Roman" pitchFamily="18" charset="0"/>
              </a:rPr>
              <a:t>() và </a:t>
            </a:r>
            <a:r>
              <a:rPr lang="en-US" sz="3600" b="1">
                <a:latin typeface="Times New Roman" pitchFamily="18" charset="0"/>
              </a:rPr>
              <a:t>scanf</a:t>
            </a:r>
            <a:r>
              <a:rPr lang="en-US" sz="3600">
                <a:latin typeface="Times New Roman" pitchFamily="18" charset="0"/>
              </a:rPr>
              <a:t>() ngoại trừ rằng chúng thao tác trên tập tin</a:t>
            </a:r>
            <a:endParaRPr lang="en-GB" sz="3600">
              <a:latin typeface="Times New Roman" pitchFamily="18" charset="0"/>
            </a:endParaRPr>
          </a:p>
          <a:p>
            <a:pPr algn="just">
              <a:buClr>
                <a:schemeClr val="folHlink"/>
              </a:buClr>
              <a:buFont typeface="Wingdings" pitchFamily="2" charset="2"/>
              <a:buChar char="§"/>
            </a:pPr>
            <a:r>
              <a:rPr lang="en-GB" sz="3600">
                <a:latin typeface="Times New Roman" pitchFamily="18" charset="0"/>
              </a:rPr>
              <a:t>Nguyên mẫu của các hàm này là:</a:t>
            </a:r>
            <a:endParaRPr lang="en-US" sz="3600">
              <a:latin typeface="Times New Roman" pitchFamily="18" charset="0"/>
            </a:endParaRPr>
          </a:p>
          <a:p>
            <a:pPr>
              <a:buClr>
                <a:schemeClr val="folHlink"/>
              </a:buClr>
              <a:buFont typeface="Wingdings" pitchFamily="2" charset="2"/>
              <a:buNone/>
            </a:pPr>
            <a:r>
              <a:rPr lang="en-GB" sz="3400" b="1">
                <a:solidFill>
                  <a:schemeClr val="folHlink"/>
                </a:solidFill>
                <a:latin typeface="Times New Roman" pitchFamily="18" charset="0"/>
                <a:cs typeface="Courier New" pitchFamily="49" charset="0"/>
              </a:rPr>
              <a:t>int fprintf(FILE * fp, </a:t>
            </a:r>
          </a:p>
          <a:p>
            <a:pPr>
              <a:buClr>
                <a:schemeClr val="folHlink"/>
              </a:buClr>
              <a:buFont typeface="Wingdings" pitchFamily="2" charset="2"/>
              <a:buNone/>
            </a:pPr>
            <a:r>
              <a:rPr lang="en-GB" sz="3400" b="1">
                <a:solidFill>
                  <a:schemeClr val="folHlink"/>
                </a:solidFill>
                <a:latin typeface="Times New Roman" pitchFamily="18" charset="0"/>
                <a:cs typeface="Courier New" pitchFamily="49" charset="0"/>
              </a:rPr>
              <a:t>			const char *control_string,..);</a:t>
            </a:r>
            <a:endParaRPr lang="en-US" sz="3400" b="1">
              <a:solidFill>
                <a:schemeClr val="folHlink"/>
              </a:solidFill>
              <a:latin typeface="Times New Roman" pitchFamily="18" charset="0"/>
            </a:endParaRPr>
          </a:p>
          <a:p>
            <a:pPr>
              <a:buClr>
                <a:schemeClr val="folHlink"/>
              </a:buClr>
              <a:buFont typeface="Wingdings" pitchFamily="2" charset="2"/>
              <a:buNone/>
            </a:pPr>
            <a:r>
              <a:rPr lang="en-GB" sz="3400" b="1">
                <a:solidFill>
                  <a:schemeClr val="folHlink"/>
                </a:solidFill>
                <a:latin typeface="Times New Roman" pitchFamily="18" charset="0"/>
                <a:cs typeface="Courier New" pitchFamily="49" charset="0"/>
              </a:rPr>
              <a:t>int fscanf(FILE *fp, </a:t>
            </a:r>
          </a:p>
          <a:p>
            <a:pPr>
              <a:buClr>
                <a:schemeClr val="folHlink"/>
              </a:buClr>
              <a:buFont typeface="Wingdings" pitchFamily="2" charset="2"/>
              <a:buNone/>
            </a:pPr>
            <a:r>
              <a:rPr lang="en-GB" sz="3400" b="1">
                <a:solidFill>
                  <a:schemeClr val="folHlink"/>
                </a:solidFill>
                <a:latin typeface="Times New Roman" pitchFamily="18" charset="0"/>
                <a:cs typeface="Courier New" pitchFamily="49" charset="0"/>
              </a:rPr>
              <a:t>			const char *control_string,...);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47AC439B-93A2-45F8-ABD2-99AF2D02C5DC}" type="slidenum">
              <a:rPr lang="en-US"/>
              <a:pPr>
                <a:defRPr/>
              </a:pPr>
              <a:t>28</a:t>
            </a:fld>
            <a:r>
              <a:rPr lang="en-US"/>
              <a:t> of 28</a:t>
            </a:r>
          </a:p>
        </p:txBody>
      </p:sp>
      <p:sp>
        <p:nvSpPr>
          <p:cNvPr id="30723" name="Text Box 3"/>
          <p:cNvSpPr txBox="1">
            <a:spLocks noChangeArrowheads="1"/>
          </p:cNvSpPr>
          <p:nvPr/>
        </p:nvSpPr>
        <p:spPr bwMode="auto">
          <a:xfrm>
            <a:off x="304800" y="1117600"/>
            <a:ext cx="8763000"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400">
                <a:latin typeface="Times New Roman" pitchFamily="18" charset="0"/>
              </a:rPr>
              <a:t> Mặc dù fprintf() và fscanf() là cách dễ nhất nhưng không phải luôn luôn là hiệu quả nhất</a:t>
            </a:r>
            <a:endParaRPr lang="en-GB" sz="3400">
              <a:latin typeface="Times New Roman" pitchFamily="18" charset="0"/>
            </a:endParaRPr>
          </a:p>
          <a:p>
            <a:pPr algn="just">
              <a:buClr>
                <a:schemeClr val="folHlink"/>
              </a:buClr>
              <a:buFont typeface="Wingdings" pitchFamily="2" charset="2"/>
              <a:buChar char="§"/>
            </a:pPr>
            <a:r>
              <a:rPr lang="en-US" sz="3400">
                <a:latin typeface="Times New Roman" pitchFamily="18" charset="0"/>
              </a:rPr>
              <a:t> Mỗi lời gọi phải mất thêm một khoảng thời gian overhead, vì dữ liệu được ghi theo dạng ASCII có định dạng chứ không phải theo định dạng nhị phân</a:t>
            </a:r>
            <a:endParaRPr lang="en-GB" sz="3400">
              <a:latin typeface="Times New Roman" pitchFamily="18" charset="0"/>
            </a:endParaRPr>
          </a:p>
          <a:p>
            <a:pPr algn="just">
              <a:buClr>
                <a:schemeClr val="folHlink"/>
              </a:buClr>
              <a:buFont typeface="Wingdings" pitchFamily="2" charset="2"/>
              <a:buChar char="§"/>
            </a:pPr>
            <a:r>
              <a:rPr lang="en-US" sz="3400">
                <a:latin typeface="Times New Roman" pitchFamily="18" charset="0"/>
              </a:rPr>
              <a:t> Vì vậy, nếu tốc độ và độ lớn của tập tin là vấn đề đáng ngại, thì fread() và fwrite() sẽ là lựa chọn tốt hơn</a:t>
            </a:r>
            <a:endParaRPr lang="en-GB" sz="3400">
              <a:latin typeface="Times New Roman" pitchFamily="18" charset="0"/>
            </a:endParaRPr>
          </a:p>
        </p:txBody>
      </p:sp>
      <p:sp>
        <p:nvSpPr>
          <p:cNvPr id="103428" name="Text Box 4"/>
          <p:cNvSpPr txBox="1">
            <a:spLocks noChangeArrowheads="1"/>
          </p:cNvSpPr>
          <p:nvPr/>
        </p:nvSpPr>
        <p:spPr bwMode="auto">
          <a:xfrm>
            <a:off x="1066800" y="-76200"/>
            <a:ext cx="63865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GB" sz="4800" b="1" smtClean="0">
                <a:solidFill>
                  <a:schemeClr val="tx2"/>
                </a:solidFill>
                <a:effectLst>
                  <a:outerShdw blurRad="38100" dist="38100" dir="2700000" algn="tl">
                    <a:srgbClr val="C0C0C0"/>
                  </a:outerShdw>
                </a:effectLst>
              </a:rPr>
              <a:t>fprintf() và fscanf() </a:t>
            </a:r>
            <a:r>
              <a:rPr lang="en-US" sz="4800" b="1" smtClean="0">
                <a:solidFill>
                  <a:schemeClr val="tx2"/>
                </a:solidFill>
                <a:effectLst>
                  <a:outerShdw blurRad="38100" dist="38100" dir="2700000" algn="tl">
                    <a:srgbClr val="C0C0C0"/>
                  </a:outerShdw>
                </a:effectLst>
              </a:rPr>
              <a:t>- 2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B9180C23-C8EA-4BAF-B921-A5920FD51E27}" type="slidenum">
              <a:rPr lang="en-US"/>
              <a:pPr>
                <a:defRPr/>
              </a:pPr>
              <a:t>3</a:t>
            </a:fld>
            <a:r>
              <a:rPr lang="en-US"/>
              <a:t> of 28</a:t>
            </a:r>
          </a:p>
        </p:txBody>
      </p:sp>
      <p:sp>
        <p:nvSpPr>
          <p:cNvPr id="76802" name="Text Box 2"/>
          <p:cNvSpPr txBox="1">
            <a:spLocks noChangeArrowheads="1"/>
          </p:cNvSpPr>
          <p:nvPr/>
        </p:nvSpPr>
        <p:spPr bwMode="auto">
          <a:xfrm>
            <a:off x="1219200" y="-61913"/>
            <a:ext cx="53371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Nhập/Xuất Tập Tin</a:t>
            </a:r>
          </a:p>
        </p:txBody>
      </p:sp>
      <p:sp>
        <p:nvSpPr>
          <p:cNvPr id="5124" name="Text Box 3"/>
          <p:cNvSpPr txBox="1">
            <a:spLocks noChangeArrowheads="1"/>
          </p:cNvSpPr>
          <p:nvPr/>
        </p:nvSpPr>
        <p:spPr bwMode="auto">
          <a:xfrm>
            <a:off x="533400" y="1266825"/>
            <a:ext cx="8305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200">
                <a:latin typeface="Times New Roman" pitchFamily="18" charset="0"/>
              </a:rPr>
              <a:t>Tất cả các thao tác nhập/xuất trong C đều được thực hiện bằng các hàm trong thư viện chuẩn</a:t>
            </a:r>
          </a:p>
          <a:p>
            <a:pPr algn="just">
              <a:buClr>
                <a:schemeClr val="folHlink"/>
              </a:buClr>
              <a:buFont typeface="Wingdings" pitchFamily="2" charset="2"/>
              <a:buChar char="§"/>
            </a:pPr>
            <a:r>
              <a:rPr lang="en-US" sz="3200">
                <a:latin typeface="Times New Roman" pitchFamily="18" charset="0"/>
              </a:rPr>
              <a:t>Tiếp cận này làm cho hệ thống tập tin của C rất mạnh và uyển chuyển</a:t>
            </a:r>
          </a:p>
          <a:p>
            <a:pPr algn="just">
              <a:buClr>
                <a:schemeClr val="folHlink"/>
              </a:buClr>
              <a:buFont typeface="Wingdings" pitchFamily="2" charset="2"/>
              <a:buChar char="§"/>
            </a:pPr>
            <a:r>
              <a:rPr lang="en-US" sz="3200">
                <a:latin typeface="Times New Roman" pitchFamily="18" charset="0"/>
              </a:rPr>
              <a:t>Nhập/xuất trong C có thể theo 2 cách: dữ liệu có thể truyền ở dạng biễu diễn nhị phân bên trong của nó hay ở dạng văn bản mà con người có thể đọc được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30E5C059-B73E-4E1A-ACFD-9AEE2B2842E1}" type="slidenum">
              <a:rPr lang="en-US"/>
              <a:pPr>
                <a:defRPr/>
              </a:pPr>
              <a:t>4</a:t>
            </a:fld>
            <a:r>
              <a:rPr lang="en-US"/>
              <a:t> of 28</a:t>
            </a:r>
          </a:p>
        </p:txBody>
      </p:sp>
      <p:sp>
        <p:nvSpPr>
          <p:cNvPr id="77826" name="Text Box 2"/>
          <p:cNvSpPr txBox="1">
            <a:spLocks noChangeArrowheads="1"/>
          </p:cNvSpPr>
          <p:nvPr/>
        </p:nvSpPr>
        <p:spPr bwMode="auto">
          <a:xfrm>
            <a:off x="1295400" y="0"/>
            <a:ext cx="23161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Streams</a:t>
            </a:r>
          </a:p>
        </p:txBody>
      </p:sp>
      <p:sp>
        <p:nvSpPr>
          <p:cNvPr id="6148" name="Text Box 3"/>
          <p:cNvSpPr txBox="1">
            <a:spLocks noChangeArrowheads="1"/>
          </p:cNvSpPr>
          <p:nvPr/>
        </p:nvSpPr>
        <p:spPr bwMode="auto">
          <a:xfrm>
            <a:off x="533400" y="1285875"/>
            <a:ext cx="807720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2900">
                <a:latin typeface="Times New Roman" pitchFamily="18" charset="0"/>
              </a:rPr>
              <a:t> Hệ thống tập tin của C làm việc với rất nhiều thiết bị khác nhau bao gồm máy in, ổ đĩa, ổ băng từ và các thiết bị đầu cuối </a:t>
            </a:r>
          </a:p>
          <a:p>
            <a:pPr algn="just">
              <a:buClr>
                <a:schemeClr val="folHlink"/>
              </a:buClr>
              <a:buFont typeface="Wingdings" pitchFamily="2" charset="2"/>
              <a:buChar char="§"/>
            </a:pPr>
            <a:r>
              <a:rPr lang="en-US" sz="2900">
                <a:latin typeface="Times New Roman" pitchFamily="18" charset="0"/>
              </a:rPr>
              <a:t> Mặc dù tất cả các thiết bị đều khác nhau, hệ thống tập tin có vùng đệm sẽ chuyển mỗi thiết bị về một thiết bị logic gọi là một stream  </a:t>
            </a:r>
          </a:p>
          <a:p>
            <a:pPr algn="just">
              <a:buClr>
                <a:schemeClr val="folHlink"/>
              </a:buClr>
              <a:buFont typeface="Wingdings" pitchFamily="2" charset="2"/>
              <a:buChar char="§"/>
            </a:pPr>
            <a:r>
              <a:rPr lang="en-US" sz="2900">
                <a:latin typeface="Times New Roman" pitchFamily="18" charset="0"/>
              </a:rPr>
              <a:t> Vì mọi streams đều hoạt động tương tự, nên việc quản lý các thiết bị khác nhau rất dễ dàng</a:t>
            </a:r>
          </a:p>
          <a:p>
            <a:pPr algn="just">
              <a:buClr>
                <a:schemeClr val="folHlink"/>
              </a:buClr>
              <a:buFont typeface="Wingdings" pitchFamily="2" charset="2"/>
              <a:buChar char="§"/>
            </a:pPr>
            <a:r>
              <a:rPr lang="en-US" sz="2900">
                <a:latin typeface="Times New Roman" pitchFamily="18" charset="0"/>
              </a:rPr>
              <a:t> Có hai loại streams – stream văn bản và stream nhị phân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05608432-A79E-4A40-884E-92D4D9AD2072}" type="slidenum">
              <a:rPr lang="en-US"/>
              <a:pPr>
                <a:defRPr/>
              </a:pPr>
              <a:t>5</a:t>
            </a:fld>
            <a:r>
              <a:rPr lang="en-US"/>
              <a:t> of 28</a:t>
            </a:r>
          </a:p>
        </p:txBody>
      </p:sp>
      <p:sp>
        <p:nvSpPr>
          <p:cNvPr id="78850" name="Text Box 2"/>
          <p:cNvSpPr txBox="1">
            <a:spLocks noChangeArrowheads="1"/>
          </p:cNvSpPr>
          <p:nvPr/>
        </p:nvSpPr>
        <p:spPr bwMode="auto">
          <a:xfrm>
            <a:off x="1143000" y="0"/>
            <a:ext cx="47561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Streams Văn Bản</a:t>
            </a:r>
          </a:p>
        </p:txBody>
      </p:sp>
      <p:sp>
        <p:nvSpPr>
          <p:cNvPr id="7172" name="Text Box 3"/>
          <p:cNvSpPr txBox="1">
            <a:spLocks noChangeArrowheads="1"/>
          </p:cNvSpPr>
          <p:nvPr/>
        </p:nvSpPr>
        <p:spPr bwMode="auto">
          <a:xfrm>
            <a:off x="152400" y="1050925"/>
            <a:ext cx="8915400"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000">
                <a:latin typeface="Times New Roman" pitchFamily="18" charset="0"/>
              </a:rPr>
              <a:t>Một streams văn bản là một chuỗi các ký tự có thể được tổ chức thành các dòng kết thúc bằng một ký tự sang dòng mới </a:t>
            </a:r>
          </a:p>
          <a:p>
            <a:pPr algn="just">
              <a:buClr>
                <a:schemeClr val="folHlink"/>
              </a:buClr>
              <a:buFont typeface="Wingdings" pitchFamily="2" charset="2"/>
              <a:buChar char="§"/>
            </a:pPr>
            <a:r>
              <a:rPr lang="en-US" sz="3000">
                <a:latin typeface="Times New Roman" pitchFamily="18" charset="0"/>
              </a:rPr>
              <a:t>Trong một stream văn bản, có thể xảy ra một vài sự chuyển đổi ký tự khi môi trường yêu cầu </a:t>
            </a:r>
          </a:p>
          <a:p>
            <a:pPr algn="just">
              <a:buClr>
                <a:schemeClr val="folHlink"/>
              </a:buClr>
              <a:buFont typeface="Wingdings" pitchFamily="2" charset="2"/>
              <a:buChar char="§"/>
            </a:pPr>
            <a:r>
              <a:rPr lang="en-US" sz="3000">
                <a:latin typeface="Times New Roman" pitchFamily="18" charset="0"/>
              </a:rPr>
              <a:t>Vì vậy, mối quan hệ giữa các ký tự được ghi (hay đọc) và những ký tự ở thiết bị ngoại vi có thể không phải là mối quan hệ một-một </a:t>
            </a:r>
          </a:p>
          <a:p>
            <a:pPr algn="just">
              <a:buClr>
                <a:schemeClr val="folHlink"/>
              </a:buClr>
              <a:buFont typeface="Wingdings" pitchFamily="2" charset="2"/>
              <a:buChar char="§"/>
            </a:pPr>
            <a:r>
              <a:rPr lang="en-US" sz="3000">
                <a:latin typeface="Times New Roman" pitchFamily="18" charset="0"/>
              </a:rPr>
              <a:t>Và cũng vì sự chuyển đổi có thể xảy ra này, số lượng ký tự được ghi (hay đọc) có thể không giống như số lượng ký tự ở thiết bị ngoại vi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9C7BCCFD-1A4C-43EC-92FA-F7046D5D55CC}" type="slidenum">
              <a:rPr lang="en-US"/>
              <a:pPr>
                <a:defRPr/>
              </a:pPr>
              <a:t>6</a:t>
            </a:fld>
            <a:r>
              <a:rPr lang="en-US"/>
              <a:t> of 28</a:t>
            </a:r>
          </a:p>
        </p:txBody>
      </p:sp>
      <p:sp>
        <p:nvSpPr>
          <p:cNvPr id="80898" name="Text Box 2"/>
          <p:cNvSpPr txBox="1">
            <a:spLocks noChangeArrowheads="1"/>
          </p:cNvSpPr>
          <p:nvPr/>
        </p:nvSpPr>
        <p:spPr bwMode="auto">
          <a:xfrm>
            <a:off x="1295400" y="0"/>
            <a:ext cx="4927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Streams Nhị Phân</a:t>
            </a:r>
          </a:p>
        </p:txBody>
      </p:sp>
      <p:sp>
        <p:nvSpPr>
          <p:cNvPr id="8196" name="Text Box 3"/>
          <p:cNvSpPr txBox="1">
            <a:spLocks noChangeArrowheads="1"/>
          </p:cNvSpPr>
          <p:nvPr/>
        </p:nvSpPr>
        <p:spPr bwMode="auto">
          <a:xfrm>
            <a:off x="304800" y="1295400"/>
            <a:ext cx="8534400" cy="482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100">
                <a:latin typeface="Times New Roman" pitchFamily="18" charset="0"/>
              </a:rPr>
              <a:t> Một streams nhị phân là một chuỗi các byte với sự tương ứng một-một với thiết bị ngoại vi, nghĩa là, không có sự chuyển đổi ký tự.</a:t>
            </a:r>
          </a:p>
          <a:p>
            <a:pPr algn="just">
              <a:buClr>
                <a:schemeClr val="folHlink"/>
              </a:buClr>
              <a:buFont typeface="Wingdings" pitchFamily="2" charset="2"/>
              <a:buChar char="§"/>
            </a:pPr>
            <a:r>
              <a:rPr lang="en-US" sz="3100">
                <a:latin typeface="Times New Roman" pitchFamily="18" charset="0"/>
              </a:rPr>
              <a:t> Số lượng byte đọc (hay ghi) cũng sẽ giống như số lượng byte ở thiết bị ngoại vi </a:t>
            </a:r>
          </a:p>
          <a:p>
            <a:pPr algn="just">
              <a:buClr>
                <a:schemeClr val="folHlink"/>
              </a:buClr>
              <a:buFont typeface="Wingdings" pitchFamily="2" charset="2"/>
              <a:buChar char="§"/>
            </a:pPr>
            <a:r>
              <a:rPr lang="en-US" sz="3100">
                <a:latin typeface="Times New Roman" pitchFamily="18" charset="0"/>
              </a:rPr>
              <a:t> Các stream nhị phân là các chuỗi byte thuần túy, mà không có bất kỳ ký hiệu nào dùng để chỉ ra điểm kết thúc của tập tin hay kết thúc của mẫu tin </a:t>
            </a:r>
          </a:p>
          <a:p>
            <a:pPr algn="just">
              <a:buClr>
                <a:schemeClr val="folHlink"/>
              </a:buClr>
              <a:buFont typeface="Wingdings" pitchFamily="2" charset="2"/>
              <a:buChar char="§"/>
            </a:pPr>
            <a:r>
              <a:rPr lang="en-US" sz="3100">
                <a:latin typeface="Times New Roman" pitchFamily="18" charset="0"/>
              </a:rPr>
              <a:t> Kết thúc của tập tin được xác định bằng kích thước của tập tin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45C7F70E-91FF-4078-8CCA-E12888175CBC}" type="slidenum">
              <a:rPr lang="en-US"/>
              <a:pPr>
                <a:defRPr/>
              </a:pPr>
              <a:t>7</a:t>
            </a:fld>
            <a:r>
              <a:rPr lang="en-US"/>
              <a:t> of 28</a:t>
            </a:r>
          </a:p>
        </p:txBody>
      </p:sp>
      <p:sp>
        <p:nvSpPr>
          <p:cNvPr id="81922" name="Text Box 2"/>
          <p:cNvSpPr txBox="1">
            <a:spLocks noChangeArrowheads="1"/>
          </p:cNvSpPr>
          <p:nvPr/>
        </p:nvSpPr>
        <p:spPr bwMode="auto">
          <a:xfrm>
            <a:off x="1295400" y="-76200"/>
            <a:ext cx="23034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Tập Tin</a:t>
            </a:r>
          </a:p>
        </p:txBody>
      </p:sp>
      <p:sp>
        <p:nvSpPr>
          <p:cNvPr id="9220" name="Text Box 3"/>
          <p:cNvSpPr txBox="1">
            <a:spLocks noChangeArrowheads="1"/>
          </p:cNvSpPr>
          <p:nvPr/>
        </p:nvSpPr>
        <p:spPr bwMode="auto">
          <a:xfrm>
            <a:off x="381000" y="1054100"/>
            <a:ext cx="8610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3200">
                <a:latin typeface="Times New Roman" pitchFamily="18" charset="0"/>
              </a:rPr>
              <a:t> Một tập tin có thể tham chiếu đến bất cứ thứ gì từ một tập tin trên đĩa đến một thiết bị đầu cuối hay một máy in </a:t>
            </a:r>
          </a:p>
          <a:p>
            <a:pPr algn="just">
              <a:buClr>
                <a:schemeClr val="folHlink"/>
              </a:buClr>
              <a:buFont typeface="Wingdings" pitchFamily="2" charset="2"/>
              <a:buChar char="§"/>
            </a:pPr>
            <a:r>
              <a:rPr lang="en-US" sz="3200">
                <a:latin typeface="Times New Roman" pitchFamily="18" charset="0"/>
              </a:rPr>
              <a:t> Một tập tin kết hợp với một stream bằng cách thực hiện thao tác mở và ngưng kết hợp bằng thao tác đóng</a:t>
            </a:r>
          </a:p>
          <a:p>
            <a:pPr algn="just">
              <a:buClr>
                <a:schemeClr val="folHlink"/>
              </a:buClr>
              <a:buFont typeface="Wingdings" pitchFamily="2" charset="2"/>
              <a:buChar char="§"/>
            </a:pPr>
            <a:r>
              <a:rPr lang="en-US" sz="3200">
                <a:latin typeface="Times New Roman" pitchFamily="18" charset="0"/>
              </a:rPr>
              <a:t> Khi một chương trình kết thúc bình thường, tất cả các tập tin đều tự động đóng </a:t>
            </a:r>
          </a:p>
          <a:p>
            <a:pPr algn="just">
              <a:buClr>
                <a:schemeClr val="folHlink"/>
              </a:buClr>
              <a:buFont typeface="Wingdings" pitchFamily="2" charset="2"/>
              <a:buChar char="§"/>
            </a:pPr>
            <a:r>
              <a:rPr lang="en-US" sz="3200">
                <a:latin typeface="Times New Roman" pitchFamily="18" charset="0"/>
              </a:rPr>
              <a:t> Khi một chương trình kết thúc bất thường, các tập tin vẫn còn mở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1"/>
          <p:cNvSpPr>
            <a:spLocks noGrp="1"/>
          </p:cNvSpPr>
          <p:nvPr>
            <p:ph type="ftr" sz="quarter" idx="10"/>
          </p:nvPr>
        </p:nvSpPr>
        <p:spPr/>
        <p:txBody>
          <a:bodyPr/>
          <a:lstStyle/>
          <a:p>
            <a:pPr>
              <a:defRPr/>
            </a:pPr>
            <a:r>
              <a:rPr lang="en-US"/>
              <a:t>Elementary Programming with C/Session 12/ Slide </a:t>
            </a:r>
            <a:fld id="{66C76F66-88E6-492E-902F-874AF6EF407F}" type="slidenum">
              <a:rPr lang="en-US"/>
              <a:pPr>
                <a:defRPr/>
              </a:pPr>
              <a:t>8</a:t>
            </a:fld>
            <a:r>
              <a:rPr lang="en-US"/>
              <a:t> of 28</a:t>
            </a:r>
          </a:p>
        </p:txBody>
      </p:sp>
      <p:sp>
        <p:nvSpPr>
          <p:cNvPr id="79874" name="Text Box 2"/>
          <p:cNvSpPr txBox="1">
            <a:spLocks noChangeArrowheads="1"/>
          </p:cNvSpPr>
          <p:nvPr/>
        </p:nvSpPr>
        <p:spPr bwMode="auto">
          <a:xfrm>
            <a:off x="1096963" y="0"/>
            <a:ext cx="8047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Các Hàm Cơ Bản Về Tập Tin  </a:t>
            </a:r>
          </a:p>
        </p:txBody>
      </p:sp>
      <p:graphicFrame>
        <p:nvGraphicFramePr>
          <p:cNvPr id="80550" name="Group 678"/>
          <p:cNvGraphicFramePr>
            <a:graphicFrameLocks noGrp="1"/>
          </p:cNvGraphicFramePr>
          <p:nvPr/>
        </p:nvGraphicFramePr>
        <p:xfrm>
          <a:off x="762000" y="914400"/>
          <a:ext cx="7391400" cy="5522974"/>
        </p:xfrm>
        <a:graphic>
          <a:graphicData uri="http://schemas.openxmlformats.org/drawingml/2006/table">
            <a:tbl>
              <a:tblPr/>
              <a:tblGrid>
                <a:gridCol w="1219200"/>
                <a:gridCol w="6172200"/>
              </a:tblGrid>
              <a:tr h="3352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Tên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Chức năng</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524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fopen()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Mở một tập tin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30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fclose()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Đóng một tập tin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30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fputc()</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Ghi một ký tự vào một tập tin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30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fgetc()</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Đọc một ký tự từ một tập tin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460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fread()</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Đọc từ một tập tin vào một vùng đệm</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30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fwrite()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Ghi từ một vùng đệm vào tập tin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30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fseek()</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tìm một vị trí nào đó trong tập tin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30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fprintf()</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Hoạt động giống như printf(), nhưng trên một tập tin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30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fscanf()</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Hoạt động giống như scanf(), nhưng trên một tập tin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30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feof()</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Trả về true nếu đã đến cuối tập tin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460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ferror()</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Trả về true nếu xảy ra một lỗi</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30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rewind()</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Đặt lại con trỏ định vị trí bên trong tập tin về đầu tập tin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30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remove()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Xóa một tập tin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730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fflush()</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Ghi dữ liệu từ một vùng đệm bên trong vào một tập tin xác định</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12/ Slide </a:t>
            </a:r>
            <a:fld id="{F058BCC4-506D-44F7-8688-FC25CD557ECD}" type="slidenum">
              <a:rPr lang="en-US"/>
              <a:pPr>
                <a:defRPr/>
              </a:pPr>
              <a:t>9</a:t>
            </a:fld>
            <a:r>
              <a:rPr lang="en-US"/>
              <a:t> of 28</a:t>
            </a:r>
          </a:p>
        </p:txBody>
      </p:sp>
      <p:sp>
        <p:nvSpPr>
          <p:cNvPr id="82946" name="Text Box 2"/>
          <p:cNvSpPr txBox="1">
            <a:spLocks noChangeArrowheads="1"/>
          </p:cNvSpPr>
          <p:nvPr/>
        </p:nvSpPr>
        <p:spPr bwMode="auto">
          <a:xfrm>
            <a:off x="990600" y="14288"/>
            <a:ext cx="51054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Con Trỏ Tập Tin </a:t>
            </a:r>
          </a:p>
        </p:txBody>
      </p:sp>
      <p:sp>
        <p:nvSpPr>
          <p:cNvPr id="11268" name="Text Box 3"/>
          <p:cNvSpPr txBox="1">
            <a:spLocks noChangeArrowheads="1"/>
          </p:cNvSpPr>
          <p:nvPr/>
        </p:nvSpPr>
        <p:spPr bwMode="auto">
          <a:xfrm>
            <a:off x="304800" y="1019175"/>
            <a:ext cx="85344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a:buClr>
                <a:schemeClr val="folHlink"/>
              </a:buClr>
              <a:buFont typeface="Wingdings" pitchFamily="2" charset="2"/>
              <a:buChar char="§"/>
            </a:pPr>
            <a:r>
              <a:rPr lang="en-US" sz="2800">
                <a:latin typeface="Times New Roman" pitchFamily="18" charset="0"/>
              </a:rPr>
              <a:t>Một con trỏ tập tin phải cần cho việc đọc và ghi các tập tin</a:t>
            </a:r>
          </a:p>
          <a:p>
            <a:pPr algn="just">
              <a:buClr>
                <a:schemeClr val="folHlink"/>
              </a:buClr>
              <a:buFont typeface="Wingdings" pitchFamily="2" charset="2"/>
              <a:buChar char="§"/>
            </a:pPr>
            <a:r>
              <a:rPr lang="en-US" sz="3000">
                <a:latin typeface="Times New Roman" pitchFamily="18" charset="0"/>
              </a:rPr>
              <a:t>Nó là một con trỏ đến một cấu trúc chứa thông tin về tập tin. Thông tin bao gồm tên tập tin, vị trí hiện tại của tập tin, liệu tập tin có đang được đọc hay ghi, và liệu có bất kỳ lỗi nào xuất hiện hay đã đến cuối tập tin</a:t>
            </a:r>
          </a:p>
          <a:p>
            <a:pPr algn="just">
              <a:buClr>
                <a:schemeClr val="folHlink"/>
              </a:buClr>
              <a:buFont typeface="Wingdings" pitchFamily="2" charset="2"/>
              <a:buChar char="§"/>
            </a:pPr>
            <a:r>
              <a:rPr lang="en-US" sz="2800">
                <a:latin typeface="Times New Roman" pitchFamily="18" charset="0"/>
              </a:rPr>
              <a:t>Định nghĩa lấy từ studio.h bao gồm một khai báo cấu trúc tên FILE</a:t>
            </a:r>
          </a:p>
          <a:p>
            <a:pPr algn="just">
              <a:buClr>
                <a:schemeClr val="folHlink"/>
              </a:buClr>
              <a:buFont typeface="Wingdings" pitchFamily="2" charset="2"/>
              <a:buChar char="§"/>
            </a:pPr>
            <a:r>
              <a:rPr lang="en-US" sz="2800">
                <a:latin typeface="Times New Roman" pitchFamily="18" charset="0"/>
              </a:rPr>
              <a:t>Câu lệnh khai báo duy nhất cần thiết cho một con trỏ tập tin là:</a:t>
            </a:r>
            <a:r>
              <a:rPr lang="en-US" sz="2800">
                <a:latin typeface="Times New Roman" pitchFamily="18" charset="0"/>
                <a:cs typeface="Courier New" pitchFamily="49" charset="0"/>
              </a:rPr>
              <a:t>		</a:t>
            </a:r>
            <a:r>
              <a:rPr lang="en-US" sz="3200" b="1">
                <a:solidFill>
                  <a:schemeClr val="folHlink"/>
                </a:solidFill>
                <a:latin typeface="Times New Roman" pitchFamily="18" charset="0"/>
                <a:cs typeface="Courier New" pitchFamily="49" charset="0"/>
              </a:rPr>
              <a:t>FILE *fp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Times New Roman" pitchFamily="18"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1787</TotalTime>
  <Words>2333</Words>
  <Application>Microsoft Office PowerPoint</Application>
  <PresentationFormat>On-screen Show (4:3)</PresentationFormat>
  <Paragraphs>234</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Tahoma</vt:lpstr>
      <vt:lpstr>Times New Roman</vt:lpstr>
      <vt:lpstr>Arial</vt:lpstr>
      <vt:lpstr>Wingdings</vt:lpstr>
      <vt:lpstr>Courier New</vt:lpstr>
      <vt:lpstr>1_Blends</vt:lpstr>
      <vt:lpstr>Quản lý tập tin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Aptech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Shindore</dc:creator>
  <cp:lastModifiedBy>HienND</cp:lastModifiedBy>
  <cp:revision>777</cp:revision>
  <dcterms:created xsi:type="dcterms:W3CDTF">2001-05-28T07:28:21Z</dcterms:created>
  <dcterms:modified xsi:type="dcterms:W3CDTF">2013-07-02T17:38:33Z</dcterms:modified>
</cp:coreProperties>
</file>