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2" r:id="rId3"/>
    <p:sldId id="263" r:id="rId4"/>
    <p:sldId id="256" r:id="rId5"/>
    <p:sldId id="257" r:id="rId6"/>
    <p:sldId id="258" r:id="rId7"/>
    <p:sldId id="259" r:id="rId8"/>
    <p:sldId id="260" r:id="rId10"/>
    <p:sldId id="261" r:id="rId11"/>
    <p:sldId id="265"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9827B-4EB9-4E5B-A142-3D5374AD1A1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开题</a:t>
            </a:r>
            <a:r>
              <a:rPr lang="zh-CN" altLang="en-US"/>
              <a:t>报告</a:t>
            </a:r>
            <a:endParaRPr lang="zh-CN" altLang="en-US"/>
          </a:p>
        </p:txBody>
      </p:sp>
      <p:sp>
        <p:nvSpPr>
          <p:cNvPr id="3" name="副标题 2"/>
          <p:cNvSpPr>
            <a:spLocks noGrp="1"/>
          </p:cNvSpPr>
          <p:nvPr>
            <p:ph type="subTitle" idx="1"/>
          </p:nvPr>
        </p:nvSpPr>
        <p:spPr/>
        <p:txBody>
          <a:bodyPr/>
          <a:p>
            <a:endParaRPr lang="zh-CN" altLang="en-US"/>
          </a:p>
          <a:p>
            <a:r>
              <a:rPr lang="zh-CN" altLang="en-US"/>
              <a:t>张晙优</a:t>
            </a:r>
            <a:r>
              <a:rPr lang="en-US" altLang="zh-CN"/>
              <a:t> </a:t>
            </a:r>
            <a:r>
              <a:rPr lang="zh-CN" altLang="en-US"/>
              <a:t>印煜天</a:t>
            </a:r>
            <a:r>
              <a:rPr lang="en-US" altLang="zh-CN"/>
              <a:t> </a:t>
            </a:r>
            <a:r>
              <a:rPr lang="zh-CN" altLang="en-US"/>
              <a:t>刘丁铱</a:t>
            </a:r>
            <a:endParaRPr lang="zh-CN" altLang="en-US"/>
          </a:p>
          <a:p>
            <a:r>
              <a:rPr lang="en-US" altLang="zh-CN"/>
              <a:t>2022.4.29</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a:t>
            </a:r>
            <a:r>
              <a:rPr lang="zh-CN" altLang="en-US"/>
              <a:t>思路</a:t>
            </a:r>
            <a:endParaRPr lang="zh-CN" altLang="en-US"/>
          </a:p>
        </p:txBody>
      </p:sp>
      <p:sp>
        <p:nvSpPr>
          <p:cNvPr id="3" name="内容占位符 2"/>
          <p:cNvSpPr>
            <a:spLocks noGrp="1"/>
          </p:cNvSpPr>
          <p:nvPr>
            <p:ph idx="1"/>
          </p:nvPr>
        </p:nvSpPr>
        <p:spPr>
          <a:xfrm>
            <a:off x="838200" y="1438910"/>
            <a:ext cx="10515600" cy="4738370"/>
          </a:xfrm>
        </p:spPr>
        <p:txBody>
          <a:bodyPr>
            <a:normAutofit fontScale="90000" lnSpcReduction="10000"/>
          </a:bodyPr>
          <a:p>
            <a:r>
              <a:rPr lang="zh-CN" altLang="en-US"/>
              <a:t>通过查阅相关论文，发现求精确解的时间复杂度增长极快，于是考虑求近似</a:t>
            </a:r>
            <a:r>
              <a:rPr lang="zh-CN" altLang="en-US"/>
              <a:t>解</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采用遗传算法（</a:t>
            </a:r>
            <a:r>
              <a:rPr lang="en-US" altLang="zh-CN"/>
              <a:t>GA</a:t>
            </a:r>
            <a:r>
              <a:rPr lang="zh-CN" altLang="en-US"/>
              <a:t>）与禁忌搜索（</a:t>
            </a:r>
            <a:r>
              <a:rPr lang="en-US" altLang="zh-CN"/>
              <a:t>TS</a:t>
            </a:r>
            <a:r>
              <a:rPr lang="zh-CN" altLang="en-US"/>
              <a:t>）的论文较多，相关论述也比较详细，以研究这两者</a:t>
            </a:r>
            <a:r>
              <a:rPr lang="zh-CN" altLang="en-US"/>
              <a:t>为主</a:t>
            </a:r>
            <a:endParaRPr lang="zh-CN" altLang="en-US"/>
          </a:p>
        </p:txBody>
      </p:sp>
      <p:pic>
        <p:nvPicPr>
          <p:cNvPr id="4" name="图片 3"/>
          <p:cNvPicPr>
            <a:picLocks noChangeAspect="1"/>
          </p:cNvPicPr>
          <p:nvPr/>
        </p:nvPicPr>
        <p:blipFill>
          <a:blip r:embed="rId1"/>
          <a:stretch>
            <a:fillRect/>
          </a:stretch>
        </p:blipFill>
        <p:spPr>
          <a:xfrm>
            <a:off x="1134745" y="2115820"/>
            <a:ext cx="3216275" cy="29279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p:spPr>
        <p:txBody>
          <a:bodyPr/>
          <a:lstStyle/>
          <a:p>
            <a:r>
              <a:rPr lang="zh-CN" altLang="en-US" b="1" dirty="0"/>
              <a:t>遗传算法</a:t>
            </a:r>
            <a:endParaRPr lang="ko-KR" altLang="en-US" b="1" dirty="0"/>
          </a:p>
        </p:txBody>
      </p:sp>
      <p:pic>
        <p:nvPicPr>
          <p:cNvPr id="7" name="图片 6"/>
          <p:cNvPicPr>
            <a:picLocks noChangeAspect="1"/>
          </p:cNvPicPr>
          <p:nvPr/>
        </p:nvPicPr>
        <p:blipFill>
          <a:blip r:embed="rId1"/>
          <a:stretch>
            <a:fillRect/>
          </a:stretch>
        </p:blipFill>
        <p:spPr>
          <a:xfrm>
            <a:off x="6096000" y="961534"/>
            <a:ext cx="5484170" cy="729154"/>
          </a:xfrm>
          <a:prstGeom prst="rect">
            <a:avLst/>
          </a:prstGeom>
        </p:spPr>
      </p:pic>
      <p:pic>
        <p:nvPicPr>
          <p:cNvPr id="8" name="图片 7"/>
          <p:cNvPicPr>
            <a:picLocks noChangeAspect="1"/>
          </p:cNvPicPr>
          <p:nvPr/>
        </p:nvPicPr>
        <p:blipFill>
          <a:blip r:embed="rId2"/>
          <a:stretch>
            <a:fillRect/>
          </a:stretch>
        </p:blipFill>
        <p:spPr>
          <a:xfrm>
            <a:off x="6096000" y="1749195"/>
            <a:ext cx="5724635" cy="4134459"/>
          </a:xfrm>
          <a:prstGeom prst="rect">
            <a:avLst/>
          </a:prstGeom>
        </p:spPr>
      </p:pic>
      <p:sp>
        <p:nvSpPr>
          <p:cNvPr id="9" name="文本框 8"/>
          <p:cNvSpPr txBox="1"/>
          <p:nvPr/>
        </p:nvSpPr>
        <p:spPr>
          <a:xfrm>
            <a:off x="273828" y="1601656"/>
            <a:ext cx="5595802" cy="4708981"/>
          </a:xfrm>
          <a:prstGeom prst="rect">
            <a:avLst/>
          </a:prstGeom>
          <a:noFill/>
        </p:spPr>
        <p:txBody>
          <a:bodyPr wrap="square" rtlCol="0">
            <a:spAutoFit/>
          </a:bodyPr>
          <a:lstStyle/>
          <a:p>
            <a:r>
              <a:rPr lang="en-US" altLang="zh-CN" sz="2000" dirty="0"/>
              <a:t>• </a:t>
            </a:r>
            <a:r>
              <a:rPr lang="zh-CN" altLang="en-US" sz="2000" dirty="0"/>
              <a:t>遗传算法设计的五个基本要素：</a:t>
            </a:r>
            <a:endParaRPr lang="en-US" altLang="zh-CN" sz="2000" dirty="0"/>
          </a:p>
          <a:p>
            <a:r>
              <a:rPr lang="zh-CN" altLang="en-US" sz="2000" dirty="0"/>
              <a:t>编码和解码、初始群体设计、适应度函数设计、遗传操作设计和遗传参数设计（主要指种群大小和遗传操作概率）</a:t>
            </a:r>
            <a:endParaRPr lang="en-US" altLang="zh-CN" sz="2000" dirty="0"/>
          </a:p>
          <a:p>
            <a:endParaRPr lang="en-US" altLang="zh-CN" sz="2000" dirty="0"/>
          </a:p>
          <a:p>
            <a:r>
              <a:rPr lang="en-US" altLang="zh-CN" sz="2000" dirty="0"/>
              <a:t>•</a:t>
            </a:r>
            <a:r>
              <a:rPr lang="zh-CN" altLang="en-US" sz="2000" dirty="0"/>
              <a:t>区别于传统的搜索，遗传算法的三个特点：</a:t>
            </a:r>
            <a:endParaRPr lang="en-US" altLang="zh-CN" sz="2000" dirty="0"/>
          </a:p>
          <a:p>
            <a:r>
              <a:rPr lang="en-US" altLang="zh-CN" sz="2000" dirty="0"/>
              <a:t>(1)</a:t>
            </a:r>
            <a:r>
              <a:rPr lang="zh-CN" altLang="en-US" sz="2000" dirty="0"/>
              <a:t>遗传算法是对问题的编码“染色体”进行进化操作</a:t>
            </a:r>
            <a:r>
              <a:rPr lang="en-US" altLang="zh-CN" sz="2000" dirty="0"/>
              <a:t>,</a:t>
            </a:r>
            <a:r>
              <a:rPr lang="zh-CN" altLang="en-US" sz="2000" dirty="0"/>
              <a:t>对搜索问题的限制极少</a:t>
            </a:r>
            <a:r>
              <a:rPr lang="en-US" altLang="zh-CN" sz="2000" dirty="0"/>
              <a:t>,</a:t>
            </a:r>
            <a:r>
              <a:rPr lang="zh-CN" altLang="en-US" sz="2000" dirty="0"/>
              <a:t>这使得遗传算法不受函数约束条件的限制</a:t>
            </a:r>
            <a:r>
              <a:rPr lang="en-US" altLang="zh-CN" sz="2000" dirty="0"/>
              <a:t>,</a:t>
            </a:r>
            <a:r>
              <a:rPr lang="zh-CN" altLang="en-US" sz="2000" dirty="0"/>
              <a:t>如连续性、可导性等。</a:t>
            </a:r>
            <a:endParaRPr lang="en-US" altLang="zh-CN" sz="2000" dirty="0"/>
          </a:p>
          <a:p>
            <a:r>
              <a:rPr lang="en-US" altLang="zh-CN" sz="2000" dirty="0"/>
              <a:t>(2)</a:t>
            </a:r>
            <a:r>
              <a:rPr lang="zh-CN" altLang="en-US" sz="2000" dirty="0"/>
              <a:t>遗传算法同时对解空间内的一群解进行搜索</a:t>
            </a:r>
            <a:r>
              <a:rPr lang="en-US" altLang="zh-CN" sz="2000" dirty="0"/>
              <a:t>,</a:t>
            </a:r>
            <a:r>
              <a:rPr lang="zh-CN" altLang="en-US" sz="2000" dirty="0"/>
              <a:t>并且具有隐含并行搜索特性</a:t>
            </a:r>
            <a:r>
              <a:rPr lang="en-US" altLang="zh-CN" sz="2000" dirty="0"/>
              <a:t>,</a:t>
            </a:r>
            <a:r>
              <a:rPr lang="zh-CN" altLang="en-US" sz="2000" dirty="0"/>
              <a:t>因而能有效地防止收敛到局部最优解</a:t>
            </a:r>
            <a:r>
              <a:rPr lang="en-US" altLang="zh-CN" sz="2000" dirty="0"/>
              <a:t>,</a:t>
            </a:r>
            <a:r>
              <a:rPr lang="zh-CN" altLang="en-US" sz="2000" dirty="0"/>
              <a:t>并可能获得全局最优解。</a:t>
            </a:r>
            <a:endParaRPr lang="en-US" altLang="zh-CN" sz="2000" dirty="0"/>
          </a:p>
          <a:p>
            <a:r>
              <a:rPr lang="en-US" altLang="zh-CN" sz="2000" dirty="0"/>
              <a:t>(3)</a:t>
            </a:r>
            <a:r>
              <a:rPr lang="zh-CN" altLang="en-US" sz="2000" dirty="0"/>
              <a:t>遗传算法使用个体目标函数的适应度值信息和遗传操作按概率在解空间进行搜索</a:t>
            </a:r>
            <a:r>
              <a:rPr lang="en-US" altLang="zh-CN" sz="2000" dirty="0"/>
              <a:t>,</a:t>
            </a:r>
            <a:r>
              <a:rPr lang="zh-CN" altLang="en-US" sz="2000" dirty="0"/>
              <a:t>因而与随机或穷举搜索不同</a:t>
            </a:r>
            <a:r>
              <a:rPr lang="en-US" altLang="zh-CN" sz="2000" dirty="0"/>
              <a:t>,</a:t>
            </a:r>
            <a:r>
              <a:rPr lang="zh-CN" altLang="en-US" sz="2000" dirty="0"/>
              <a:t>是一种有目标、向的启发式搜索。</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p:spPr>
        <p:txBody>
          <a:bodyPr/>
          <a:lstStyle/>
          <a:p>
            <a:r>
              <a:rPr lang="zh-CN" altLang="en-US" b="1" dirty="0"/>
              <a:t>遗传算法</a:t>
            </a:r>
            <a:endParaRPr lang="ko-KR" altLang="en-US" b="1" dirty="0"/>
          </a:p>
        </p:txBody>
      </p:sp>
      <p:pic>
        <p:nvPicPr>
          <p:cNvPr id="4" name="图片 3"/>
          <p:cNvPicPr>
            <a:picLocks noChangeAspect="1"/>
          </p:cNvPicPr>
          <p:nvPr/>
        </p:nvPicPr>
        <p:blipFill>
          <a:blip r:embed="rId1"/>
          <a:stretch>
            <a:fillRect/>
          </a:stretch>
        </p:blipFill>
        <p:spPr>
          <a:xfrm>
            <a:off x="5369375" y="1554503"/>
            <a:ext cx="6675698" cy="4054191"/>
          </a:xfrm>
          <a:prstGeom prst="rect">
            <a:avLst/>
          </a:prstGeom>
        </p:spPr>
      </p:pic>
      <p:sp>
        <p:nvSpPr>
          <p:cNvPr id="5" name="矩形 4"/>
          <p:cNvSpPr/>
          <p:nvPr/>
        </p:nvSpPr>
        <p:spPr>
          <a:xfrm>
            <a:off x="389640" y="1554503"/>
            <a:ext cx="4672553" cy="4524315"/>
          </a:xfrm>
          <a:prstGeom prst="rect">
            <a:avLst/>
          </a:prstGeom>
        </p:spPr>
        <p:txBody>
          <a:bodyPr wrap="square">
            <a:spAutoFit/>
          </a:bodyPr>
          <a:lstStyle/>
          <a:p>
            <a:r>
              <a:rPr lang="zh-CN" altLang="en-US" b="1" dirty="0"/>
              <a:t>主动调度</a:t>
            </a:r>
            <a:r>
              <a:rPr lang="en-US" altLang="zh-CN" b="1" dirty="0"/>
              <a:t>(Active schedule):</a:t>
            </a:r>
            <a:r>
              <a:rPr lang="zh-CN" altLang="en-US" dirty="0"/>
              <a:t>如果在不推迟其它操作或破坏优先顺序的条件下</a:t>
            </a:r>
            <a:r>
              <a:rPr lang="en-US" altLang="zh-CN" dirty="0"/>
              <a:t>,</a:t>
            </a:r>
            <a:r>
              <a:rPr lang="zh-CN" altLang="en-US" dirty="0"/>
              <a:t>其中没有一个操作可以提前加工。</a:t>
            </a:r>
            <a:endParaRPr lang="en-US" altLang="zh-CN" dirty="0"/>
          </a:p>
          <a:p>
            <a:endParaRPr lang="en-US" altLang="zh-CN" b="1" dirty="0"/>
          </a:p>
          <a:p>
            <a:r>
              <a:rPr lang="zh-CN" altLang="en-US" b="1" dirty="0"/>
              <a:t>半主动调度</a:t>
            </a:r>
            <a:r>
              <a:rPr lang="en-US" altLang="zh-CN" b="1" dirty="0"/>
              <a:t>(Semi-active schedule):</a:t>
            </a:r>
            <a:r>
              <a:rPr lang="zh-CN" altLang="en-US" dirty="0"/>
              <a:t>如果在不改变机器上加工顺序的条件下</a:t>
            </a:r>
            <a:r>
              <a:rPr lang="en-US" altLang="zh-CN" dirty="0"/>
              <a:t>,</a:t>
            </a:r>
            <a:r>
              <a:rPr lang="zh-CN" altLang="en-US" dirty="0"/>
              <a:t>其中没有操作可以提前。</a:t>
            </a:r>
            <a:endParaRPr lang="en-US" altLang="zh-CN" dirty="0"/>
          </a:p>
          <a:p>
            <a:endParaRPr lang="en-US" altLang="zh-CN" dirty="0"/>
          </a:p>
          <a:p>
            <a:r>
              <a:rPr lang="zh-CN" altLang="en-US" b="1" dirty="0"/>
              <a:t>无延迟调度</a:t>
            </a:r>
            <a:r>
              <a:rPr lang="en-US" altLang="zh-CN" b="1" dirty="0"/>
              <a:t>(Non-delay schedule):</a:t>
            </a:r>
            <a:r>
              <a:rPr lang="zh-CN" altLang="en-US" dirty="0"/>
              <a:t>如果至少存在一个工件等待加工时</a:t>
            </a:r>
            <a:r>
              <a:rPr lang="en-US" altLang="zh-CN" dirty="0"/>
              <a:t>,</a:t>
            </a:r>
            <a:r>
              <a:rPr lang="zh-CN" altLang="en-US" dirty="0"/>
              <a:t>对应地不存在相应的处于空闲的机器。 </a:t>
            </a:r>
            <a:endParaRPr lang="en-US" altLang="zh-CN" dirty="0"/>
          </a:p>
          <a:p>
            <a:endParaRPr lang="en-US" altLang="zh-CN" dirty="0"/>
          </a:p>
          <a:p>
            <a:r>
              <a:rPr lang="zh-CN" altLang="en-US" b="1" dirty="0"/>
              <a:t>主动调度能通过左移半主动调度的工序但不延迟其它任何工序获得</a:t>
            </a:r>
            <a:r>
              <a:rPr lang="en-US" altLang="zh-CN" b="1" dirty="0"/>
              <a:t>,</a:t>
            </a:r>
            <a:r>
              <a:rPr lang="zh-CN" altLang="en-US" b="1" dirty="0"/>
              <a:t>这种移动被称为可允许左移。一个不存在可允许左移工序的半主动调就是主动调度。</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p:spPr>
        <p:txBody>
          <a:bodyPr/>
          <a:lstStyle/>
          <a:p>
            <a:r>
              <a:rPr lang="zh-CN" altLang="en-US" b="1" dirty="0"/>
              <a:t>遗传算法</a:t>
            </a:r>
            <a:endParaRPr lang="ko-KR" altLang="en-US" b="1" dirty="0"/>
          </a:p>
        </p:txBody>
      </p:sp>
      <p:sp>
        <p:nvSpPr>
          <p:cNvPr id="5" name="矩形 4"/>
          <p:cNvSpPr/>
          <p:nvPr/>
        </p:nvSpPr>
        <p:spPr>
          <a:xfrm>
            <a:off x="348792" y="1450809"/>
            <a:ext cx="5627802" cy="923330"/>
          </a:xfrm>
          <a:prstGeom prst="rect">
            <a:avLst/>
          </a:prstGeom>
        </p:spPr>
        <p:txBody>
          <a:bodyPr wrap="square">
            <a:spAutoFit/>
          </a:bodyPr>
          <a:lstStyle/>
          <a:p>
            <a:r>
              <a:rPr lang="zh-CN" altLang="en-US" dirty="0"/>
              <a:t>对于正规调度性能指标，如最大完工时间</a:t>
            </a:r>
            <a:r>
              <a:rPr lang="en-US" altLang="zh-CN" dirty="0" err="1"/>
              <a:t>Cmax</a:t>
            </a:r>
            <a:r>
              <a:rPr lang="zh-CN" altLang="en-US" dirty="0"/>
              <a:t>等</a:t>
            </a:r>
            <a:r>
              <a:rPr lang="en-US" altLang="zh-CN" dirty="0"/>
              <a:t>,</a:t>
            </a:r>
            <a:r>
              <a:rPr lang="zh-CN" altLang="en-US" dirty="0"/>
              <a:t>已有证明最优调度必在主动调度集中。无延迟调度集虽比主动调度集小</a:t>
            </a:r>
            <a:r>
              <a:rPr lang="en-US" altLang="zh-CN" dirty="0"/>
              <a:t>,</a:t>
            </a:r>
            <a:r>
              <a:rPr lang="zh-CN" altLang="en-US" dirty="0"/>
              <a:t>但是不能保证包括最优解。</a:t>
            </a:r>
            <a:endParaRPr lang="zh-CN" altLang="en-US" dirty="0"/>
          </a:p>
        </p:txBody>
      </p:sp>
      <p:pic>
        <p:nvPicPr>
          <p:cNvPr id="3" name="图片 2"/>
          <p:cNvPicPr>
            <a:picLocks noChangeAspect="1"/>
          </p:cNvPicPr>
          <p:nvPr/>
        </p:nvPicPr>
        <p:blipFill>
          <a:blip r:embed="rId1"/>
          <a:stretch>
            <a:fillRect/>
          </a:stretch>
        </p:blipFill>
        <p:spPr>
          <a:xfrm>
            <a:off x="0" y="2374139"/>
            <a:ext cx="6599492" cy="2636748"/>
          </a:xfrm>
          <a:prstGeom prst="rect">
            <a:avLst/>
          </a:prstGeom>
        </p:spPr>
      </p:pic>
      <p:pic>
        <p:nvPicPr>
          <p:cNvPr id="6" name="图片 5"/>
          <p:cNvPicPr>
            <a:picLocks noChangeAspect="1"/>
          </p:cNvPicPr>
          <p:nvPr/>
        </p:nvPicPr>
        <p:blipFill>
          <a:blip r:embed="rId2"/>
          <a:stretch>
            <a:fillRect/>
          </a:stretch>
        </p:blipFill>
        <p:spPr>
          <a:xfrm>
            <a:off x="6325385" y="1450809"/>
            <a:ext cx="5848701" cy="3560078"/>
          </a:xfrm>
          <a:prstGeom prst="rect">
            <a:avLst/>
          </a:prstGeom>
        </p:spPr>
      </p:pic>
      <p:sp>
        <p:nvSpPr>
          <p:cNvPr id="7" name="文本框 6"/>
          <p:cNvSpPr txBox="1"/>
          <p:nvPr/>
        </p:nvSpPr>
        <p:spPr>
          <a:xfrm>
            <a:off x="480768" y="5288437"/>
            <a:ext cx="9370242" cy="1200329"/>
          </a:xfrm>
          <a:prstGeom prst="rect">
            <a:avLst/>
          </a:prstGeom>
          <a:noFill/>
        </p:spPr>
        <p:txBody>
          <a:bodyPr wrap="square" rtlCol="0">
            <a:spAutoFit/>
          </a:bodyPr>
          <a:lstStyle/>
          <a:p>
            <a:r>
              <a:rPr lang="zh-CN" altLang="en-US" dirty="0"/>
              <a:t>引入</a:t>
            </a:r>
            <a:r>
              <a:rPr lang="zh-CN" altLang="en-US" b="1" dirty="0"/>
              <a:t>全主动调度</a:t>
            </a:r>
            <a:r>
              <a:rPr lang="en-US" altLang="zh-CN" b="1" dirty="0"/>
              <a:t>(Full-active schedule, FAS)</a:t>
            </a:r>
            <a:r>
              <a:rPr lang="zh-CN" altLang="en-US" dirty="0"/>
              <a:t> </a:t>
            </a:r>
            <a:r>
              <a:rPr lang="en-US" altLang="zh-CN" b="1" dirty="0"/>
              <a:t>:</a:t>
            </a:r>
            <a:r>
              <a:rPr lang="zh-CN" altLang="en-US" dirty="0"/>
              <a:t>一个不存在可允许左移工序和右移工序的调度。</a:t>
            </a:r>
            <a:endParaRPr lang="en-US" altLang="zh-CN" dirty="0"/>
          </a:p>
          <a:p>
            <a:r>
              <a:rPr lang="en-US" altLang="zh-CN" dirty="0"/>
              <a:t>(</a:t>
            </a:r>
            <a:r>
              <a:rPr lang="zh-CN" altLang="en-US" dirty="0"/>
              <a:t>全主动调度能通过右移主动调度的工序但不延迟其它任何工序获得</a:t>
            </a:r>
            <a:r>
              <a:rPr lang="en-US" altLang="zh-CN" dirty="0"/>
              <a:t>,</a:t>
            </a:r>
            <a:r>
              <a:rPr lang="zh-CN" altLang="en-US" dirty="0"/>
              <a:t>故全主动调度的最大完工时间小于或等于其对应的主动调度</a:t>
            </a:r>
            <a:r>
              <a:rPr lang="en-US" altLang="zh-CN" dirty="0"/>
              <a:t>)</a:t>
            </a:r>
            <a:r>
              <a:rPr lang="zh-CN" altLang="en-US" dirty="0"/>
              <a:t>可以进一步缩小搜索空间</a:t>
            </a: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p:spPr>
        <p:txBody>
          <a:bodyPr/>
          <a:lstStyle/>
          <a:p>
            <a:r>
              <a:rPr lang="zh-CN" altLang="en-US" b="1" dirty="0"/>
              <a:t>遗传算法</a:t>
            </a:r>
            <a:endParaRPr lang="ko-KR" altLang="en-US" b="1" dirty="0"/>
          </a:p>
        </p:txBody>
      </p:sp>
      <p:pic>
        <p:nvPicPr>
          <p:cNvPr id="4" name="图片 3"/>
          <p:cNvPicPr>
            <a:picLocks noChangeAspect="1"/>
          </p:cNvPicPr>
          <p:nvPr/>
        </p:nvPicPr>
        <p:blipFill>
          <a:blip r:embed="rId1"/>
          <a:stretch>
            <a:fillRect/>
          </a:stretch>
        </p:blipFill>
        <p:spPr>
          <a:xfrm>
            <a:off x="5947234" y="1218760"/>
            <a:ext cx="6104149" cy="5151566"/>
          </a:xfrm>
          <a:prstGeom prst="rect">
            <a:avLst/>
          </a:prstGeom>
        </p:spPr>
      </p:pic>
      <p:sp>
        <p:nvSpPr>
          <p:cNvPr id="8" name="矩形 7"/>
          <p:cNvSpPr/>
          <p:nvPr/>
        </p:nvSpPr>
        <p:spPr>
          <a:xfrm>
            <a:off x="375801" y="1506022"/>
            <a:ext cx="5355695" cy="3416320"/>
          </a:xfrm>
          <a:prstGeom prst="rect">
            <a:avLst/>
          </a:prstGeom>
        </p:spPr>
        <p:txBody>
          <a:bodyPr wrap="square">
            <a:spAutoFit/>
          </a:bodyPr>
          <a:lstStyle/>
          <a:p>
            <a:r>
              <a:rPr lang="zh-CN" altLang="en-US" b="1" dirty="0"/>
              <a:t>改进遗传算法</a:t>
            </a:r>
            <a:r>
              <a:rPr lang="en-US" altLang="zh-CN" b="1" dirty="0"/>
              <a:t>(Improved Genetic Algorithm, IGA)</a:t>
            </a:r>
            <a:r>
              <a:rPr lang="zh-CN" altLang="en-US" b="1" dirty="0"/>
              <a:t>：</a:t>
            </a:r>
            <a:endParaRPr lang="en-US" altLang="zh-CN" b="1" dirty="0"/>
          </a:p>
          <a:p>
            <a:r>
              <a:rPr lang="zh-CN" altLang="en-US" dirty="0"/>
              <a:t>从最优父代和所有</a:t>
            </a:r>
            <a:r>
              <a:rPr lang="en-US" altLang="zh-CN" dirty="0"/>
              <a:t>2n</a:t>
            </a:r>
            <a:r>
              <a:rPr lang="zh-CN" altLang="en-US" dirty="0"/>
              <a:t>个后代中选择最优的两个染色体作为下一代</a:t>
            </a:r>
            <a:endParaRPr lang="en-US" altLang="zh-CN" dirty="0"/>
          </a:p>
          <a:p>
            <a:endParaRPr lang="en-US" altLang="zh-CN" b="1" dirty="0"/>
          </a:p>
          <a:p>
            <a:r>
              <a:rPr lang="zh-CN" altLang="en-US" dirty="0"/>
              <a:t>传统的遗传算法中</a:t>
            </a:r>
            <a:r>
              <a:rPr lang="en-US" altLang="zh-CN" dirty="0"/>
              <a:t>,</a:t>
            </a:r>
            <a:r>
              <a:rPr lang="zh-CN" altLang="en-US" dirty="0"/>
              <a:t>交叉产生的子代总是被接受</a:t>
            </a:r>
            <a:r>
              <a:rPr lang="en-US" altLang="zh-CN" dirty="0"/>
              <a:t>,</a:t>
            </a:r>
            <a:r>
              <a:rPr lang="zh-CN" altLang="en-US" dirty="0"/>
              <a:t>即使是它们的适应度远低于父代的适应度</a:t>
            </a:r>
            <a:r>
              <a:rPr lang="en-US" altLang="zh-CN" dirty="0"/>
              <a:t>,</a:t>
            </a:r>
            <a:r>
              <a:rPr lang="zh-CN" altLang="en-US" dirty="0"/>
              <a:t>这可能造成优良解被丢失或破坏</a:t>
            </a:r>
            <a:r>
              <a:rPr lang="en-US" altLang="zh-CN" dirty="0"/>
              <a:t>,</a:t>
            </a:r>
            <a:r>
              <a:rPr lang="zh-CN" altLang="en-US" dirty="0"/>
              <a:t> 它易于早熟和收敛于较差解。</a:t>
            </a:r>
            <a:endParaRPr lang="en-US" altLang="zh-CN" dirty="0"/>
          </a:p>
          <a:p>
            <a:r>
              <a:rPr lang="zh-CN" altLang="en-US" dirty="0"/>
              <a:t>而改进遗传算法在从父代优的两个和所有</a:t>
            </a:r>
            <a:r>
              <a:rPr lang="en-US" altLang="zh-CN" dirty="0"/>
              <a:t>2n</a:t>
            </a:r>
            <a:r>
              <a:rPr lang="zh-CN" altLang="en-US" dirty="0"/>
              <a:t>个后代中选择最优的一个染色体作为下一代</a:t>
            </a:r>
            <a:r>
              <a:rPr lang="en-US" altLang="zh-CN" dirty="0"/>
              <a:t>(</a:t>
            </a:r>
            <a:r>
              <a:rPr lang="zh-CN" altLang="en-US" dirty="0"/>
              <a:t>两染色体适应度不同</a:t>
            </a:r>
            <a:r>
              <a:rPr lang="en-US" altLang="zh-CN" dirty="0"/>
              <a:t>),</a:t>
            </a:r>
            <a:r>
              <a:rPr lang="zh-CN" altLang="en-US" dirty="0"/>
              <a:t>这样既能将最优染色体保留到下一代</a:t>
            </a:r>
            <a:r>
              <a:rPr lang="en-US" altLang="zh-CN" dirty="0"/>
              <a:t>,</a:t>
            </a:r>
            <a:r>
              <a:rPr lang="zh-CN" altLang="en-US" dirty="0"/>
              <a:t>又能保证子代的多样性。</a:t>
            </a:r>
            <a:endParaRPr lang="en-US" altLang="zh-CN" b="1"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禁忌算法调度 </a:t>
            </a:r>
            <a:r>
              <a:rPr lang="en-US" altLang="zh-CN" dirty="0"/>
              <a:t>(Tabu Search)</a:t>
            </a:r>
            <a:endParaRPr lang="ko-KR" altLang="en-US" dirty="0"/>
          </a:p>
        </p:txBody>
      </p:sp>
      <p:sp>
        <p:nvSpPr>
          <p:cNvPr id="3" name="내용 개체 틀 2"/>
          <p:cNvSpPr>
            <a:spLocks noGrp="1"/>
          </p:cNvSpPr>
          <p:nvPr>
            <p:ph idx="1"/>
          </p:nvPr>
        </p:nvSpPr>
        <p:spPr>
          <a:xfrm>
            <a:off x="344108" y="1825625"/>
            <a:ext cx="5677244" cy="4351338"/>
          </a:xfrm>
        </p:spPr>
        <p:txBody>
          <a:bodyPr/>
          <a:lstStyle/>
          <a:p>
            <a:r>
              <a:rPr lang="zh-CN" altLang="en-US" dirty="0"/>
              <a:t>改进退火</a:t>
            </a:r>
            <a:r>
              <a:rPr lang="en-US" altLang="zh-CN" dirty="0"/>
              <a:t>/</a:t>
            </a:r>
            <a:r>
              <a:rPr lang="zh-CN" altLang="en-US" dirty="0"/>
              <a:t>遗传方式可能卡在</a:t>
            </a:r>
            <a:r>
              <a:rPr lang="en-US" altLang="zh-CN" dirty="0"/>
              <a:t>Local Minimum</a:t>
            </a:r>
            <a:r>
              <a:rPr lang="zh-CN" altLang="en-US" dirty="0"/>
              <a:t>的问题</a:t>
            </a:r>
            <a:endParaRPr lang="en-US" altLang="zh-CN" dirty="0"/>
          </a:p>
          <a:p>
            <a:r>
              <a:rPr lang="zh-CN" altLang="en-US" dirty="0"/>
              <a:t>局部搜索算法的扩展</a:t>
            </a:r>
            <a:endParaRPr lang="en-US" altLang="zh-CN" dirty="0"/>
          </a:p>
          <a:p>
            <a:pPr lvl="1"/>
            <a:r>
              <a:rPr lang="zh-CN" altLang="en-US" dirty="0"/>
              <a:t>体现算法的短期记忆功能</a:t>
            </a:r>
            <a:endParaRPr lang="en-US" altLang="zh-CN" dirty="0"/>
          </a:p>
          <a:p>
            <a:r>
              <a:rPr lang="en-US" altLang="zh-CN" dirty="0"/>
              <a:t>N5/N7 </a:t>
            </a:r>
            <a:r>
              <a:rPr lang="zh-CN" altLang="en-US" dirty="0"/>
              <a:t>结构，可以避免死循环</a:t>
            </a:r>
            <a:endParaRPr lang="en-US" altLang="zh-CN" dirty="0"/>
          </a:p>
          <a:p>
            <a:pPr marL="457200" lvl="1" indent="0">
              <a:buNone/>
            </a:pPr>
            <a:endParaRPr lang="ko-KR" altLang="en-US" dirty="0"/>
          </a:p>
        </p:txBody>
      </p:sp>
      <p:pic>
        <p:nvPicPr>
          <p:cNvPr id="5" name="그림 4"/>
          <p:cNvPicPr>
            <a:picLocks noChangeAspect="1"/>
          </p:cNvPicPr>
          <p:nvPr/>
        </p:nvPicPr>
        <p:blipFill>
          <a:blip r:embed="rId1"/>
          <a:stretch>
            <a:fillRect/>
          </a:stretch>
        </p:blipFill>
        <p:spPr>
          <a:xfrm>
            <a:off x="6021352" y="1661483"/>
            <a:ext cx="5751892" cy="4515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禁忌算法调度 </a:t>
            </a:r>
            <a:r>
              <a:rPr lang="en-US" altLang="zh-CN" dirty="0"/>
              <a:t>(Tabu Search)- Cont’d</a:t>
            </a:r>
            <a:endParaRPr lang="ko-KR" altLang="en-US" dirty="0"/>
          </a:p>
        </p:txBody>
      </p:sp>
      <p:sp>
        <p:nvSpPr>
          <p:cNvPr id="3" name="내용 개체 틀 2"/>
          <p:cNvSpPr>
            <a:spLocks noGrp="1"/>
          </p:cNvSpPr>
          <p:nvPr>
            <p:ph idx="1"/>
          </p:nvPr>
        </p:nvSpPr>
        <p:spPr/>
        <p:txBody>
          <a:bodyPr/>
          <a:lstStyle/>
          <a:p>
            <a:r>
              <a:rPr lang="zh-CN" altLang="en-US" dirty="0"/>
              <a:t>动态强化禁忌算法性能良好</a:t>
            </a:r>
            <a:endParaRPr lang="en-US" altLang="zh-CN" dirty="0"/>
          </a:p>
          <a:p>
            <a:r>
              <a:rPr lang="zh-CN" altLang="en-US" dirty="0"/>
              <a:t>对于工件数远大于机器数的调度问题，运用有效邻域结构和动态禁忌长度的动态强化禁忌搜索算法比多起点的禁忌算法或混合禁忌搜索算法更有效</a:t>
            </a:r>
            <a:endParaRPr lang="en-US" altLang="zh-CN" dirty="0"/>
          </a:p>
          <a:p>
            <a:r>
              <a:rPr lang="zh-CN" altLang="en-US" dirty="0"/>
              <a:t>大部分实际调度问题中工件数都远大于机器数</a:t>
            </a:r>
            <a:r>
              <a:rPr lang="en-US" altLang="zh-CN" dirty="0"/>
              <a:t>- </a:t>
            </a:r>
            <a:r>
              <a:rPr lang="zh-CN" altLang="en-US" dirty="0"/>
              <a:t>也能用于这次问题中</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混合</a:t>
            </a:r>
            <a:r>
              <a:rPr lang="zh-CN" altLang="en-US"/>
              <a:t>算法</a:t>
            </a:r>
            <a:endParaRPr lang="zh-CN" altLang="en-US"/>
          </a:p>
        </p:txBody>
      </p:sp>
      <p:sp>
        <p:nvSpPr>
          <p:cNvPr id="3" name="内容占位符 2"/>
          <p:cNvSpPr>
            <a:spLocks noGrp="1"/>
          </p:cNvSpPr>
          <p:nvPr>
            <p:ph idx="1"/>
          </p:nvPr>
        </p:nvSpPr>
        <p:spPr/>
        <p:txBody>
          <a:bodyPr/>
          <a:p>
            <a:r>
              <a:rPr lang="zh-CN" altLang="en-US"/>
              <a:t>研究较多的有</a:t>
            </a:r>
            <a:r>
              <a:rPr lang="en-US" altLang="zh-CN"/>
              <a:t>GATS</a:t>
            </a:r>
            <a:r>
              <a:rPr lang="zh-CN" altLang="en-US"/>
              <a:t>（遗传</a:t>
            </a:r>
            <a:r>
              <a:rPr lang="en-US" altLang="zh-CN"/>
              <a:t>-</a:t>
            </a:r>
            <a:r>
              <a:rPr lang="zh-CN" altLang="en-US"/>
              <a:t>禁忌搜索）与</a:t>
            </a:r>
            <a:r>
              <a:rPr lang="en-US" altLang="zh-CN"/>
              <a:t>TSSA</a:t>
            </a:r>
            <a:r>
              <a:rPr lang="zh-CN" altLang="en-US"/>
              <a:t>（禁忌搜索</a:t>
            </a:r>
            <a:r>
              <a:rPr lang="en-US" altLang="zh-CN"/>
              <a:t>-</a:t>
            </a:r>
            <a:r>
              <a:rPr lang="zh-CN" altLang="en-US"/>
              <a:t>退火）</a:t>
            </a:r>
            <a:endParaRPr lang="zh-CN" altLang="en-US"/>
          </a:p>
          <a:p>
            <a:r>
              <a:rPr lang="zh-CN" altLang="en-US"/>
              <a:t>大量实验表明</a:t>
            </a:r>
            <a:r>
              <a:rPr lang="en-US" altLang="zh-CN"/>
              <a:t>TSSA</a:t>
            </a:r>
            <a:r>
              <a:rPr lang="zh-CN" altLang="en-US"/>
              <a:t>比</a:t>
            </a:r>
            <a:r>
              <a:rPr lang="en-US" altLang="zh-CN"/>
              <a:t>GATS</a:t>
            </a:r>
            <a:r>
              <a:rPr lang="zh-CN" altLang="en-US"/>
              <a:t>更快，更简单且易于</a:t>
            </a:r>
            <a:r>
              <a:rPr lang="zh-CN" altLang="en-US"/>
              <a:t>执行；</a:t>
            </a:r>
            <a:endParaRPr lang="zh-CN" altLang="en-US"/>
          </a:p>
          <a:p>
            <a:r>
              <a:rPr lang="en-US" altLang="zh-CN"/>
              <a:t>GATS</a:t>
            </a:r>
            <a:r>
              <a:rPr lang="zh-CN" altLang="en-US"/>
              <a:t>在稍慢的代价</a:t>
            </a:r>
            <a:r>
              <a:rPr lang="zh-CN" altLang="en-US"/>
              <a:t>下能够给出更优的</a:t>
            </a:r>
            <a:r>
              <a:rPr lang="zh-CN" altLang="en-US"/>
              <a:t>解</a:t>
            </a:r>
            <a:endParaRPr lang="zh-CN" altLang="en-US"/>
          </a:p>
        </p:txBody>
      </p:sp>
    </p:spTree>
  </p:cSld>
  <p:clrMapOvr>
    <a:masterClrMapping/>
  </p:clrMapOvr>
</p:sld>
</file>

<file path=ppt/tags/tag1.xml><?xml version="1.0" encoding="utf-8"?>
<p:tagLst xmlns:p="http://schemas.openxmlformats.org/presentationml/2006/main">
  <p:tag name="COMMONDATA" val="eyJoZGlkIjoiMzllM2JiZTBlZjUxYzVmNjEyZWUyNzE2Yjg4NjIyY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Words>
  <Application>WPS 演示</Application>
  <PresentationFormat>宽屏</PresentationFormat>
  <Paragraphs>74</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Arial Unicode MS</vt:lpstr>
      <vt:lpstr>Calibri</vt:lpstr>
      <vt:lpstr>微软雅黑</vt:lpstr>
      <vt:lpstr>Office 主题</vt:lpstr>
      <vt:lpstr>PowerPoint 演示文稿</vt:lpstr>
      <vt:lpstr>PowerPoint 演示文稿</vt:lpstr>
      <vt:lpstr>遗传算法</vt:lpstr>
      <vt:lpstr>遗传算法</vt:lpstr>
      <vt:lpstr>遗传算法</vt:lpstr>
      <vt:lpstr>遗传算法</vt:lpstr>
      <vt:lpstr>禁忌算法调度 (Tabu Search)</vt:lpstr>
      <vt:lpstr>禁忌算法调度 (Tabu Search)- 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刘丁铱</dc:creator>
  <cp:lastModifiedBy>Noches</cp:lastModifiedBy>
  <cp:revision>2</cp:revision>
  <dcterms:created xsi:type="dcterms:W3CDTF">2022-04-29T04:55:00Z</dcterms:created>
  <dcterms:modified xsi:type="dcterms:W3CDTF">2022-04-29T05:39:36Z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A77266368DD54BD2AFE06C42183661DB</vt:lpwstr>
  </property>
  <property fmtid="{D5CDD505-2E9C-101B-9397-08002B2CF9AE}" pid="3" name="KSOProductBuildVer">
    <vt:lpwstr>2052-11.1.0.11636</vt:lpwstr>
  </property>
</Properties>
</file>