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7" r:id="rId7"/>
    <p:sldId id="259" r:id="rId8"/>
    <p:sldId id="266" r:id="rId9"/>
    <p:sldId id="261" r:id="rId10"/>
    <p:sldId id="262" r:id="rId11"/>
    <p:sldId id="263" r:id="rId12"/>
    <p:sldId id="268" r:id="rId13"/>
    <p:sldId id="265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88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9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656"/>
          <c:y val="0.0421333333333333"/>
          <c:w val="0.92144"/>
          <c:h val="0.844053333333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数据集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数据集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数据集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数据集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数据集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数据集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数据集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数据集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62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数据集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91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数据集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2581332"/>
        <c:axId val="594975697"/>
      </c:barChart>
      <c:catAx>
        <c:axId val="9325813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4975697"/>
        <c:crosses val="autoZero"/>
        <c:auto val="1"/>
        <c:lblAlgn val="ctr"/>
        <c:lblOffset val="100"/>
        <c:noMultiLvlLbl val="0"/>
      </c:catAx>
      <c:valAx>
        <c:axId val="59497569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25813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1747520"/>
            <a:ext cx="9799320" cy="1094740"/>
          </a:xfrm>
        </p:spPr>
        <p:txBody>
          <a:bodyPr/>
          <a:p>
            <a:r>
              <a:rPr lang="en-US" altLang="zh-CN"/>
              <a:t>Project Pre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4102100"/>
            <a:ext cx="9799320" cy="1021715"/>
          </a:xfrm>
        </p:spPr>
        <p:txBody>
          <a:bodyPr>
            <a:normAutofit/>
          </a:bodyPr>
          <a:p>
            <a:r>
              <a:rPr lang="zh-CN" altLang="en-US" sz="1800"/>
              <a:t>刘丁铱</a:t>
            </a:r>
            <a:r>
              <a:rPr lang="en-US" altLang="zh-CN" sz="1800"/>
              <a:t> </a:t>
            </a:r>
            <a:r>
              <a:rPr lang="zh-CN" altLang="en-US" sz="1800"/>
              <a:t>印煜天</a:t>
            </a:r>
            <a:r>
              <a:rPr lang="en-US" altLang="zh-CN" sz="1800"/>
              <a:t> </a:t>
            </a:r>
            <a:r>
              <a:rPr lang="zh-CN" altLang="en-US" sz="1800"/>
              <a:t>张晙</a:t>
            </a:r>
            <a:r>
              <a:rPr lang="zh-CN" altLang="en-US" sz="1800"/>
              <a:t>优</a:t>
            </a:r>
            <a:endParaRPr lang="zh-CN" altLang="en-US" sz="1800"/>
          </a:p>
          <a:p>
            <a:r>
              <a:rPr lang="en-US" altLang="zh-CN" sz="1800"/>
              <a:t>2022.6.10</a:t>
            </a:r>
            <a:endParaRPr lang="en-US" altLang="zh-CN" sz="18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抓紧完成插单</a:t>
            </a:r>
            <a:r>
              <a:rPr lang="zh-CN" altLang="en-US"/>
              <a:t>部分</a:t>
            </a:r>
            <a:endParaRPr lang="zh-CN" altLang="en-US"/>
          </a:p>
          <a:p>
            <a:r>
              <a:rPr lang="zh-CN" altLang="en-US"/>
              <a:t>对于插单与预先订单的</a:t>
            </a:r>
            <a:r>
              <a:rPr lang="zh-CN" altLang="en-US"/>
              <a:t>运行时间分配还可以进一步</a:t>
            </a:r>
            <a:r>
              <a:rPr lang="zh-CN" altLang="en-US"/>
              <a:t>调整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tabu search/path relinking algorithm to solve the job shop</a:t>
            </a:r>
            <a:r>
              <a:rPr lang="en-US" altLang="zh-CN"/>
              <a:t> </a:t>
            </a:r>
            <a:r>
              <a:rPr lang="zh-CN" altLang="en-US"/>
              <a:t>scheduling problem</a:t>
            </a:r>
            <a:r>
              <a:rPr lang="en-US" altLang="zh-CN"/>
              <a:t>,</a:t>
            </a:r>
            <a:r>
              <a:rPr lang="zh-CN" altLang="en-US"/>
              <a:t>Computers &amp; Operations Research</a:t>
            </a:r>
            <a:r>
              <a:rPr lang="en-US" altLang="zh-CN"/>
              <a:t>,</a:t>
            </a:r>
            <a:r>
              <a:rPr lang="zh-CN" altLang="en-US"/>
              <a:t>2015</a:t>
            </a:r>
            <a:r>
              <a:rPr lang="en-US" altLang="zh-CN"/>
              <a:t>,53:</a:t>
            </a:r>
            <a:r>
              <a:rPr lang="zh-CN" altLang="en-US"/>
              <a:t>154–164</a:t>
            </a:r>
            <a:endParaRPr lang="zh-CN" altLang="en-US"/>
          </a:p>
          <a:p>
            <a:r>
              <a:rPr lang="zh-CN" altLang="en-US"/>
              <a:t>A Two-Individual Based Evolutionary Algorithm for the Flexible Job Shop</a:t>
            </a:r>
            <a:r>
              <a:rPr lang="en-US" altLang="zh-CN"/>
              <a:t> </a:t>
            </a:r>
            <a:r>
              <a:rPr lang="zh-CN" altLang="en-US"/>
              <a:t>Scheduling Problem，</a:t>
            </a:r>
            <a:r>
              <a:rPr lang="en-US" altLang="zh-CN"/>
              <a:t>AAAI19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3154750"/>
            <a:ext cx="10969200" cy="705600"/>
          </a:xfrm>
        </p:spPr>
        <p:txBody>
          <a:bodyPr/>
          <a:p>
            <a:pPr algn="ctr"/>
            <a:r>
              <a:rPr lang="en-US" altLang="zh-CN"/>
              <a:t>Thanks for listening!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00625"/>
          </a:xfrm>
        </p:spPr>
        <p:txBody>
          <a:bodyPr/>
          <a:p>
            <a:r>
              <a:rPr lang="en-US" altLang="zh-CN">
                <a:sym typeface="+mn-ea"/>
              </a:rPr>
              <a:t>Master-Apprentice Evolutionary(MAE)+Path Relinking(PR)</a:t>
            </a:r>
            <a:r>
              <a:rPr lang="en-US" altLang="zh-CN">
                <a:sym typeface="+mn-ea"/>
              </a:rPr>
              <a:t>+Tabu Search(TS)</a:t>
            </a:r>
            <a:endParaRPr lang="en-US" altLang="zh-CN"/>
          </a:p>
          <a:p>
            <a:r>
              <a:rPr lang="zh-CN" altLang="en-US"/>
              <a:t>核心：</a:t>
            </a:r>
            <a:r>
              <a:rPr lang="en-US" altLang="zh-CN"/>
              <a:t>MAE</a:t>
            </a:r>
            <a:r>
              <a:rPr lang="zh-CN" altLang="zh-CN"/>
              <a:t>（大师</a:t>
            </a:r>
            <a:r>
              <a:rPr lang="en-US" altLang="zh-CN"/>
              <a:t>-</a:t>
            </a:r>
            <a:r>
              <a:rPr lang="zh-CN" altLang="en-US"/>
              <a:t>学徒进化）</a:t>
            </a:r>
            <a:endParaRPr lang="en-US" altLang="zh-CN"/>
          </a:p>
          <a:p>
            <a:pPr lvl="1"/>
            <a:r>
              <a:rPr lang="zh-CN" altLang="en-US"/>
              <a:t>与遗传算法需要管理一个种群不同，</a:t>
            </a:r>
            <a:r>
              <a:rPr lang="en-US" altLang="zh-CN"/>
              <a:t>MAE</a:t>
            </a:r>
            <a:r>
              <a:rPr lang="zh-CN" altLang="en-US"/>
              <a:t>只管理两个个体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73035" y="1969770"/>
            <a:ext cx="4176395" cy="4521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MAE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50760" y="1313815"/>
            <a:ext cx="4496435" cy="4867275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>
          <a:xfrm>
            <a:off x="608330" y="1314450"/>
            <a:ext cx="10968990" cy="4935220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此处的</a:t>
            </a:r>
            <a:r>
              <a:rPr lang="en-US" altLang="zh-CN"/>
              <a:t>“</a:t>
            </a:r>
            <a:r>
              <a:rPr lang="zh-CN" altLang="en-US"/>
              <a:t>约等于</a:t>
            </a:r>
            <a:r>
              <a:rPr lang="en-US" altLang="zh-CN"/>
              <a:t>”</a:t>
            </a:r>
            <a:r>
              <a:rPr lang="zh-CN" altLang="en-US"/>
              <a:t>具体实现为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/>
              <a:t>S</a:t>
            </a:r>
            <a:r>
              <a:rPr lang="en-US" altLang="zh-CN" baseline="-25000"/>
              <a:t>2</a:t>
            </a:r>
            <a:r>
              <a:rPr lang="zh-CN" altLang="en-US"/>
              <a:t>有</a:t>
            </a:r>
            <a:r>
              <a:rPr lang="en-US" altLang="zh-CN"/>
              <a:t>80%</a:t>
            </a:r>
            <a:r>
              <a:rPr lang="zh-CN" altLang="en-US"/>
              <a:t>以上工序安排</a:t>
            </a:r>
            <a:r>
              <a:rPr lang="zh-CN" altLang="en-US"/>
              <a:t>相同</a:t>
            </a:r>
            <a:endParaRPr lang="zh-CN" altLang="en-US"/>
          </a:p>
        </p:txBody>
      </p:sp>
      <p:pic>
        <p:nvPicPr>
          <p:cNvPr id="9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313815"/>
            <a:ext cx="4528820" cy="40176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对于两个解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/>
              <a:t>S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PR(S</a:t>
            </a:r>
            <a:r>
              <a:rPr lang="en-US" altLang="zh-CN" baseline="-25000"/>
              <a:t>1</a:t>
            </a:r>
            <a:r>
              <a:rPr lang="en-US" altLang="zh-CN"/>
              <a:t>,S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通过交换工序位置，找到比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zh-CN" altLang="en-US"/>
              <a:t>更</a:t>
            </a:r>
            <a:r>
              <a:rPr lang="en-US" altLang="zh-CN"/>
              <a:t>“</a:t>
            </a:r>
            <a:r>
              <a:rPr lang="zh-CN" altLang="en-US" b="1">
                <a:solidFill>
                  <a:srgbClr val="FF0000"/>
                </a:solidFill>
              </a:rPr>
              <a:t>接近</a:t>
            </a:r>
            <a:r>
              <a:rPr lang="en-US" altLang="zh-CN"/>
              <a:t>”S</a:t>
            </a:r>
            <a:r>
              <a:rPr lang="en-US" altLang="zh-CN" baseline="-25000"/>
              <a:t>2</a:t>
            </a:r>
            <a:r>
              <a:rPr lang="zh-CN" altLang="en-US"/>
              <a:t>的</a:t>
            </a:r>
            <a:r>
              <a:rPr lang="zh-CN" altLang="en-US"/>
              <a:t>解</a:t>
            </a:r>
            <a:endParaRPr lang="zh-CN" altLang="en-US"/>
          </a:p>
          <a:p>
            <a:r>
              <a:rPr lang="zh-CN" altLang="en-US"/>
              <a:t>距离的定义是</a:t>
            </a:r>
            <a:r>
              <a:rPr lang="zh-CN" altLang="en-US"/>
              <a:t>重点</a:t>
            </a:r>
            <a:endParaRPr lang="zh-CN" altLang="en-US"/>
          </a:p>
          <a:p>
            <a:r>
              <a:rPr lang="zh-CN" altLang="en-US"/>
              <a:t>首先定义</a:t>
            </a:r>
            <a:r>
              <a:rPr lang="zh-CN" altLang="en-US"/>
              <a:t>某一道工序的</a:t>
            </a:r>
            <a:r>
              <a:rPr lang="zh-CN" altLang="en-US"/>
              <a:t>距离</a:t>
            </a:r>
            <a:endParaRPr lang="zh-CN" altLang="en-US"/>
          </a:p>
          <a:p>
            <a:pPr lvl="1"/>
            <a:r>
              <a:rPr lang="zh-CN" altLang="en-US"/>
              <a:t>若该工序在</a:t>
            </a:r>
            <a:r>
              <a:rPr lang="en-US" altLang="zh-CN"/>
              <a:t>S1</a:t>
            </a:r>
            <a:r>
              <a:rPr lang="zh-CN" altLang="en-US"/>
              <a:t>，</a:t>
            </a:r>
            <a:r>
              <a:rPr lang="en-US" altLang="zh-CN"/>
              <a:t>S2</a:t>
            </a:r>
            <a:r>
              <a:rPr lang="zh-CN" altLang="en-US"/>
              <a:t>中在同一台机器上执行，距离定义为位置之差的绝对值，如下</a:t>
            </a:r>
            <a:r>
              <a:rPr lang="zh-CN" altLang="en-US"/>
              <a:t>图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若在不同机器上执行，距离定义为</a:t>
            </a:r>
            <a:r>
              <a:rPr lang="en-US" altLang="zh-CN"/>
              <a:t>path1</a:t>
            </a:r>
            <a:r>
              <a:rPr lang="zh-CN" altLang="en-US"/>
              <a:t>与</a:t>
            </a:r>
            <a:r>
              <a:rPr lang="en-US" altLang="zh-CN"/>
              <a:t>path2</a:t>
            </a:r>
            <a:r>
              <a:rPr lang="zh-CN" altLang="en-US"/>
              <a:t>中较小的一个，</a:t>
            </a:r>
            <a:r>
              <a:rPr lang="en-US" altLang="zh-CN"/>
              <a:t>path1</a:t>
            </a:r>
            <a:r>
              <a:rPr lang="zh-CN" altLang="en-US"/>
              <a:t>与</a:t>
            </a:r>
            <a:r>
              <a:rPr lang="en-US" altLang="zh-CN"/>
              <a:t>path2</a:t>
            </a:r>
            <a:r>
              <a:rPr lang="zh-CN" altLang="en-US"/>
              <a:t>定义如</a:t>
            </a:r>
            <a:r>
              <a:rPr lang="zh-CN" altLang="en-US"/>
              <a:t>下图：</a:t>
            </a:r>
            <a:endParaRPr lang="zh-CN" altLang="en-US"/>
          </a:p>
          <a:p>
            <a:pPr lvl="1"/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的距离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所有工序距离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之和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3347720"/>
            <a:ext cx="1954530" cy="819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4439920"/>
            <a:ext cx="2197735" cy="12230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主要参数为</a:t>
            </a:r>
            <a:r>
              <a:rPr lang="en-US" altLang="zh-CN"/>
              <a:t>α</a:t>
            </a:r>
            <a:r>
              <a:rPr lang="zh-CN" altLang="en-US"/>
              <a:t>、</a:t>
            </a:r>
            <a:r>
              <a:rPr lang="en-US" altLang="zh-CN"/>
              <a:t>β</a:t>
            </a:r>
            <a:r>
              <a:rPr lang="zh-CN" altLang="en-US"/>
              <a:t>、</a:t>
            </a:r>
            <a:r>
              <a:rPr lang="en-US" altLang="zh-CN"/>
              <a:t>γ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0210" y="755650"/>
            <a:ext cx="3520440" cy="5494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TS</a:t>
            </a:r>
            <a:endParaRPr lang="en-US" altLang="zh-CN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从邻域中产生候选解，邻域的选取是</a:t>
            </a:r>
            <a:r>
              <a:rPr lang="zh-CN" altLang="en-US"/>
              <a:t>重点</a:t>
            </a:r>
            <a:endParaRPr lang="zh-CN" altLang="en-US"/>
          </a:p>
          <a:p>
            <a:r>
              <a:rPr lang="zh-CN" altLang="en-US"/>
              <a:t>以关键块中的工序作为</a:t>
            </a:r>
            <a:r>
              <a:rPr lang="zh-CN" altLang="en-US"/>
              <a:t>邻域</a:t>
            </a:r>
            <a:endParaRPr lang="zh-CN" altLang="en-US"/>
          </a:p>
          <a:p>
            <a:pPr lvl="1"/>
            <a:r>
              <a:rPr lang="zh-CN" altLang="en-US" sz="1600"/>
              <a:t>关键块：关键路径中若干连续工序在同一机器上加工，</a:t>
            </a:r>
            <a:endParaRPr lang="zh-CN" altLang="en-US" sz="1600"/>
          </a:p>
          <a:p>
            <a:pPr marL="457200" lvl="1" indent="0">
              <a:buNone/>
            </a:pPr>
            <a:r>
              <a:rPr lang="en-US" altLang="zh-CN" sz="1600"/>
              <a:t>   </a:t>
            </a:r>
            <a:r>
              <a:rPr lang="zh-CN" altLang="en-US" sz="1600"/>
              <a:t>则称这些工序为关键块</a:t>
            </a:r>
            <a:endParaRPr lang="zh-CN" altLang="en-US" sz="1600"/>
          </a:p>
          <a:p>
            <a:pPr lvl="1"/>
            <a:r>
              <a:rPr lang="zh-CN" altLang="en-US" sz="1600"/>
              <a:t>关键路径：加工开始到加工结束所经历的路径，</a:t>
            </a:r>
            <a:endParaRPr lang="zh-CN" altLang="en-US" sz="1600"/>
          </a:p>
          <a:p>
            <a:pPr marL="457200" lvl="1" indent="0">
              <a:buNone/>
            </a:pPr>
            <a:r>
              <a:rPr lang="en-US" altLang="zh-CN" sz="1600"/>
              <a:t>   </a:t>
            </a:r>
            <a:r>
              <a:rPr lang="zh-CN" altLang="en-US" sz="1600"/>
              <a:t>路径上的点代表某道工序在某机器上</a:t>
            </a:r>
            <a:r>
              <a:rPr lang="zh-CN" altLang="en-US" sz="1600"/>
              <a:t>执行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1330" y="1490345"/>
            <a:ext cx="4229100" cy="3131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</a:t>
            </a:r>
            <a:r>
              <a:rPr lang="zh-CN" altLang="en-US"/>
              <a:t>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MAE</a:t>
            </a:r>
            <a:r>
              <a:rPr lang="zh-CN" altLang="en-US"/>
              <a:t>描述了学徒进化为大师的</a:t>
            </a:r>
            <a:r>
              <a:rPr lang="zh-CN" altLang="en-US"/>
              <a:t>过程</a:t>
            </a:r>
            <a:endParaRPr lang="zh-CN" altLang="en-US"/>
          </a:p>
          <a:p>
            <a:r>
              <a:rPr lang="en-US" altLang="zh-CN"/>
              <a:t>PR</a:t>
            </a:r>
            <a:r>
              <a:rPr lang="zh-CN" altLang="en-US"/>
              <a:t>在此过程中起着</a:t>
            </a:r>
            <a:r>
              <a:rPr lang="en-US" altLang="zh-CN"/>
              <a:t>“</a:t>
            </a:r>
            <a:r>
              <a:rPr lang="zh-CN" altLang="en-US"/>
              <a:t>模仿</a:t>
            </a:r>
            <a:r>
              <a:rPr lang="en-US" altLang="zh-CN"/>
              <a:t>”</a:t>
            </a:r>
            <a:r>
              <a:rPr lang="zh-CN" altLang="en-US"/>
              <a:t>的作用，即学徒模仿大师做出</a:t>
            </a:r>
            <a:r>
              <a:rPr lang="zh-CN" altLang="en-US"/>
              <a:t>改变</a:t>
            </a:r>
            <a:endParaRPr lang="zh-CN" altLang="en-US"/>
          </a:p>
          <a:p>
            <a:r>
              <a:rPr lang="en-US" altLang="zh-CN"/>
              <a:t>TS</a:t>
            </a:r>
            <a:r>
              <a:rPr lang="zh-CN" altLang="en-US"/>
              <a:t>在此过程中起着</a:t>
            </a:r>
            <a:r>
              <a:rPr lang="en-US" altLang="zh-CN"/>
              <a:t>“</a:t>
            </a:r>
            <a:r>
              <a:rPr lang="zh-CN" altLang="en-US"/>
              <a:t>总结</a:t>
            </a:r>
            <a:r>
              <a:rPr lang="en-US" altLang="zh-CN"/>
              <a:t>”</a:t>
            </a:r>
            <a:r>
              <a:rPr lang="zh-CN" altLang="en-US"/>
              <a:t>的作用，即学徒通过总结模仿的</a:t>
            </a:r>
            <a:r>
              <a:rPr lang="zh-CN" altLang="en-US"/>
              <a:t>过程找到最佳进化</a:t>
            </a:r>
            <a:r>
              <a:rPr lang="zh-CN" altLang="en-US"/>
              <a:t>方式</a:t>
            </a:r>
            <a:endParaRPr lang="zh-CN" altLang="en-US"/>
          </a:p>
          <a:p>
            <a:r>
              <a:rPr lang="zh-CN" altLang="en-US"/>
              <a:t>相比于</a:t>
            </a:r>
            <a:r>
              <a:rPr lang="en-US" altLang="zh-CN"/>
              <a:t>GA</a:t>
            </a:r>
            <a:r>
              <a:rPr lang="zh-CN" altLang="en-US"/>
              <a:t>的</a:t>
            </a:r>
            <a:r>
              <a:rPr lang="en-US" altLang="zh-CN"/>
              <a:t>“</a:t>
            </a:r>
            <a:r>
              <a:rPr lang="zh-CN" altLang="en-US"/>
              <a:t>自然选择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MAE</a:t>
            </a:r>
            <a:r>
              <a:rPr lang="zh-CN" altLang="en-US"/>
              <a:t>最大的区别在于主动演变，而非</a:t>
            </a:r>
            <a:r>
              <a:rPr lang="en-US" altLang="zh-CN"/>
              <a:t>kill</a:t>
            </a:r>
            <a:r>
              <a:rPr lang="zh-CN" altLang="en-US"/>
              <a:t>不适应的</a:t>
            </a:r>
            <a:r>
              <a:rPr lang="zh-CN" altLang="en-US"/>
              <a:t>个体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不准备</a:t>
            </a:r>
            <a:r>
              <a:rPr lang="zh-CN" altLang="en-US"/>
              <a:t>调整的</a:t>
            </a:r>
            <a:endParaRPr lang="zh-CN" altLang="en-US"/>
          </a:p>
          <a:p>
            <a:pPr lvl="1"/>
            <a:r>
              <a:rPr lang="en-US" altLang="zh-CN"/>
              <a:t>PR</a:t>
            </a:r>
            <a:r>
              <a:rPr lang="zh-CN" altLang="en-US"/>
              <a:t>中的</a:t>
            </a:r>
            <a:r>
              <a:rPr lang="en-US" altLang="zh-CN"/>
              <a:t>α</a:t>
            </a:r>
            <a:r>
              <a:rPr lang="zh-CN" altLang="en-US"/>
              <a:t>、</a:t>
            </a:r>
            <a:r>
              <a:rPr lang="en-US" altLang="zh-CN"/>
              <a:t>β</a:t>
            </a:r>
            <a:r>
              <a:rPr lang="zh-CN" altLang="en-US"/>
              <a:t>、</a:t>
            </a:r>
            <a:r>
              <a:rPr lang="en-US" altLang="zh-CN"/>
              <a:t>γ</a:t>
            </a:r>
            <a:r>
              <a:rPr lang="zh-CN" altLang="en-US"/>
              <a:t>，分别取为</a:t>
            </a:r>
            <a:r>
              <a:rPr lang="en-US" altLang="zh-CN"/>
              <a:t>0.4</a:t>
            </a:r>
            <a:r>
              <a:rPr lang="zh-CN" altLang="en-US"/>
              <a:t>、</a:t>
            </a:r>
            <a:r>
              <a:rPr lang="en-US" altLang="zh-CN"/>
              <a:t>0.6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，调整范围较小且调整后效果不明显，</a:t>
            </a:r>
            <a:r>
              <a:rPr lang="zh-CN" altLang="en-US"/>
              <a:t>因此沿用论文</a:t>
            </a:r>
            <a:r>
              <a:rPr lang="zh-CN" altLang="en-US"/>
              <a:t>数据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调整过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MAE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gen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：每个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cycle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gen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代，主要影响每个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cycle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得到解的质量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分别测试了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gen=15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。可能是测试用例本身的特性，在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gen=5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左右每个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cycle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得到解的质量就基本稳定，因此取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gen=5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以增加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cycle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次数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中的禁忌表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长度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过短会循环搜索，过长会陷入局部最优，大致测试后选择为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中的迭代次数（因为将迭代次数作为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终止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标志）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过小会影响解的质量，过大会浪费时间，测试了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10000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5000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500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后选择为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将插单视作预先给好的订单，限定运行时间为</a:t>
            </a:r>
            <a:r>
              <a:rPr lang="en-US" altLang="zh-CN"/>
              <a:t>60s</a:t>
            </a:r>
            <a:r>
              <a:rPr lang="zh-CN" altLang="en-US"/>
              <a:t>，得到的</a:t>
            </a:r>
            <a:r>
              <a:rPr lang="en-US" altLang="zh-CN"/>
              <a:t>makespan</a:t>
            </a:r>
            <a:r>
              <a:rPr lang="zh-CN" altLang="en-US"/>
              <a:t>最优如</a:t>
            </a:r>
            <a:r>
              <a:rPr lang="zh-CN" altLang="en-US"/>
              <a:t>下图</a:t>
            </a:r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2921000" y="1849120"/>
          <a:ext cx="6390005" cy="4833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9272.43937007874,&quot;width&quot;:8564.730708661416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PLACING_PICTURE_USER_VIEWPORT" val="{&quot;height&quot;:9272.43937007874,&quot;width&quot;:8564.730708661416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COMMONDATA" val="eyJoZGlkIjoiMzllM2JiZTBlZjUxYzVmNjEyZWUyNzE2Yjg4NjIyYjA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演示</Application>
  <PresentationFormat>宽屏</PresentationFormat>
  <Paragraphs>84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Project Pre</vt:lpstr>
      <vt:lpstr>算法框架</vt:lpstr>
      <vt:lpstr>MAE</vt:lpstr>
      <vt:lpstr>PR</vt:lpstr>
      <vt:lpstr>PowerPoint 演示文稿</vt:lpstr>
      <vt:lpstr>TS</vt:lpstr>
      <vt:lpstr>PowerPoint 演示文稿</vt:lpstr>
      <vt:lpstr>一些参数</vt:lpstr>
      <vt:lpstr>测试结果</vt:lpstr>
      <vt:lpstr>后续</vt:lpstr>
      <vt:lpstr>PowerPoint 演示文稿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Noches</cp:lastModifiedBy>
  <cp:revision>152</cp:revision>
  <dcterms:created xsi:type="dcterms:W3CDTF">2019-06-19T02:08:00Z</dcterms:created>
  <dcterms:modified xsi:type="dcterms:W3CDTF">2022-06-10T00:26:53Z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133AA82C597E4E18AA77B942D6543E1F</vt:lpwstr>
  </property>
</Properties>
</file>