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85" saveSubsetFonts="1" autoCompressPictures="0">
  <p:sldMasterIdLst>
    <p:sldMasterId id="2147483660" r:id="rId1"/>
  </p:sldMasterIdLst>
  <p:notesMasterIdLst>
    <p:notesMasterId r:id="rId35"/>
  </p:notesMasterIdLst>
  <p:sldIdLst>
    <p:sldId id="475" r:id="rId2"/>
    <p:sldId id="430" r:id="rId3"/>
    <p:sldId id="493" r:id="rId4"/>
    <p:sldId id="492" r:id="rId5"/>
    <p:sldId id="500" r:id="rId6"/>
    <p:sldId id="501" r:id="rId7"/>
    <p:sldId id="505" r:id="rId8"/>
    <p:sldId id="502" r:id="rId9"/>
    <p:sldId id="355" r:id="rId10"/>
    <p:sldId id="495" r:id="rId11"/>
    <p:sldId id="496" r:id="rId12"/>
    <p:sldId id="497" r:id="rId13"/>
    <p:sldId id="498" r:id="rId14"/>
    <p:sldId id="499" r:id="rId15"/>
    <p:sldId id="503" r:id="rId16"/>
    <p:sldId id="506" r:id="rId17"/>
    <p:sldId id="507" r:id="rId18"/>
    <p:sldId id="508" r:id="rId19"/>
    <p:sldId id="504" r:id="rId20"/>
    <p:sldId id="509" r:id="rId21"/>
    <p:sldId id="510" r:id="rId22"/>
    <p:sldId id="521" r:id="rId23"/>
    <p:sldId id="511" r:id="rId24"/>
    <p:sldId id="512" r:id="rId25"/>
    <p:sldId id="1620" r:id="rId26"/>
    <p:sldId id="513" r:id="rId27"/>
    <p:sldId id="514" r:id="rId28"/>
    <p:sldId id="515" r:id="rId29"/>
    <p:sldId id="516" r:id="rId30"/>
    <p:sldId id="517" r:id="rId31"/>
    <p:sldId id="518" r:id="rId32"/>
    <p:sldId id="519" r:id="rId33"/>
    <p:sldId id="52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9051"/>
    <a:srgbClr val="FFD579"/>
    <a:srgbClr val="76D6FF"/>
    <a:srgbClr val="FF9300"/>
    <a:srgbClr val="7030A0"/>
    <a:srgbClr val="FA8002"/>
    <a:srgbClr val="FF8000"/>
    <a:srgbClr val="057FFF"/>
    <a:srgbClr val="1D1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4715"/>
    <p:restoredTop sz="91640"/>
  </p:normalViewPr>
  <p:slideViewPr>
    <p:cSldViewPr snapToGrid="0" snapToObjects="1">
      <p:cViewPr>
        <p:scale>
          <a:sx n="110" d="100"/>
          <a:sy n="110" d="100"/>
        </p:scale>
        <p:origin x="3872" y="10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8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6FA2-1D2A-6549-80D6-0C23207994F6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E491D-C553-0E47-B5E2-359F3871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 clickers recorded, but without associated</a:t>
            </a:r>
            <a:r>
              <a:rPr lang="en-US" baseline="0" dirty="0" smtClean="0"/>
              <a:t> </a:t>
            </a:r>
            <a:r>
              <a:rPr lang="en-US" dirty="0" smtClean="0"/>
              <a:t>student name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9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15EB357-AE88-9F47-B131-36A4FB50D978}" type="slidenum">
              <a:rPr lang="en-US"/>
              <a:pPr/>
              <a:t>117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7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9440" y="3581400"/>
            <a:ext cx="5235138" cy="1905000"/>
          </a:xfrm>
        </p:spPr>
        <p:txBody>
          <a:bodyPr/>
          <a:lstStyle>
            <a:lvl1pPr marL="0" indent="0">
              <a:buFont typeface="Wingdings" charset="0"/>
              <a:buNone/>
              <a:defRPr sz="2800">
                <a:latin typeface="Palatino"/>
                <a:cs typeface="Palatino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512284"/>
            <a:ext cx="1966344" cy="1933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2018 by George B. Adams III</a:t>
            </a:r>
            <a:endParaRPr lang="en-US" dirty="0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05254"/>
            <a:ext cx="1905000" cy="200346"/>
          </a:xfrm>
        </p:spPr>
        <p:txBody>
          <a:bodyPr/>
          <a:lstStyle>
            <a:lvl1pPr>
              <a:defRPr/>
            </a:lvl1pPr>
          </a:lstStyle>
          <a:p>
            <a:fld id="{4D2D4257-6C15-224C-8DC2-DCD1A34E52A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8066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F17C3-15C2-DE46-A6A4-6FC2E4FFC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71EFE-CF74-014A-B355-1FE784D8A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2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48988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69362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CA18-62AE-B34C-A151-070DF961BC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4F1BF-07F9-B647-8658-AC5FA594F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5024-359D-6B46-98D1-05D86B9A1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AC6A8-8C03-6943-85EF-B4FF116F35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C3C6A-BBE0-B94A-B791-E44AA6B2D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C6648-A2D1-2B45-B1A1-07A4BC236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9F4B-0DFF-E349-9FC8-2EF87F8443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1627-C93F-144E-9BE4-AD3FCD384D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96147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47794" y="962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6830" y="96839"/>
            <a:ext cx="8240861" cy="74519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830" y="1171186"/>
            <a:ext cx="8247965" cy="492481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570" y="6505254"/>
            <a:ext cx="1986676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ea typeface="ＭＳ Ｐゴシック" charset="0"/>
              </a:rPr>
              <a:t>© 2018 by George B. Adams III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5522" y="6505254"/>
            <a:ext cx="1905000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D326016-910B-5547-A662-1BDDCCEB8203}" type="slidenum">
              <a:rPr lang="en-US" smtClean="0"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02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02 this week</a:t>
            </a:r>
            <a:endParaRPr lang="en-US" dirty="0"/>
          </a:p>
          <a:p>
            <a:r>
              <a:rPr lang="en-US" dirty="0" smtClean="0"/>
              <a:t>HW 01 due Thursday, Jan 18</a:t>
            </a:r>
            <a:endParaRPr lang="en-US" dirty="0"/>
          </a:p>
          <a:p>
            <a:r>
              <a:rPr lang="en-US" dirty="0" smtClean="0"/>
              <a:t>Read</a:t>
            </a:r>
            <a:r>
              <a:rPr lang="en-US" dirty="0"/>
              <a:t> </a:t>
            </a:r>
            <a:r>
              <a:rPr lang="en-US" dirty="0" smtClean="0"/>
              <a:t>chapter 4 (will come back to chapter 3)</a:t>
            </a:r>
          </a:p>
          <a:p>
            <a:r>
              <a:rPr lang="en-US" dirty="0"/>
              <a:t> </a:t>
            </a:r>
            <a:r>
              <a:rPr lang="en-US" dirty="0" smtClean="0"/>
              <a:t>Q&amp;A taking </a:t>
            </a:r>
            <a:r>
              <a:rPr lang="en-US" dirty="0"/>
              <a:t>place on </a:t>
            </a:r>
            <a:r>
              <a:rPr lang="en-US" dirty="0" smtClean="0"/>
              <a:t>Piazza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02 – A combinatorial logic circuit</a:t>
            </a:r>
            <a:endParaRPr lang="en-US" dirty="0"/>
          </a:p>
        </p:txBody>
      </p:sp>
      <p:pic>
        <p:nvPicPr>
          <p:cNvPr id="4" name="Content Placeholder 3" descr="lab-01 circui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72" b="-20572"/>
          <a:stretch>
            <a:fillRect/>
          </a:stretch>
        </p:blipFill>
        <p:spPr>
          <a:xfrm>
            <a:off x="457200" y="2336800"/>
            <a:ext cx="8229600" cy="4525963"/>
          </a:xfrm>
        </p:spPr>
      </p:pic>
      <p:sp>
        <p:nvSpPr>
          <p:cNvPr id="8" name="TextBox 7"/>
          <p:cNvSpPr txBox="1"/>
          <p:nvPr/>
        </p:nvSpPr>
        <p:spPr>
          <a:xfrm>
            <a:off x="9779000" y="-114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0200" y="1219200"/>
            <a:ext cx="85470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Look for the “words” of the schematic, link those words into the “statement of meaning,” see the grammar of abstraction used in the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for</a:t>
            </a:r>
            <a:r>
              <a:rPr lang="en-US" dirty="0">
                <a:solidFill>
                  <a:srgbClr val="0000FF"/>
                </a:solidFill>
              </a:rPr>
              <a:t> the “words” </a:t>
            </a:r>
            <a:r>
              <a:rPr lang="en-US" dirty="0" smtClean="0">
                <a:solidFill>
                  <a:srgbClr val="0000FF"/>
                </a:solidFill>
              </a:rPr>
              <a:t>in </a:t>
            </a:r>
            <a:r>
              <a:rPr lang="en-US" dirty="0">
                <a:solidFill>
                  <a:srgbClr val="0000FF"/>
                </a:solidFill>
              </a:rPr>
              <a:t>the </a:t>
            </a:r>
            <a:r>
              <a:rPr lang="en-US" dirty="0" smtClean="0">
                <a:solidFill>
                  <a:srgbClr val="0000FF"/>
                </a:solidFill>
              </a:rPr>
              <a:t>circuit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Content Placeholder 3" descr="lab-01 circui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72" b="-20572"/>
          <a:stretch>
            <a:fillRect/>
          </a:stretch>
        </p:blipFill>
        <p:spPr>
          <a:xfrm>
            <a:off x="457200" y="2336800"/>
            <a:ext cx="8229600" cy="4525963"/>
          </a:xfrm>
        </p:spPr>
      </p:pic>
      <p:sp>
        <p:nvSpPr>
          <p:cNvPr id="6" name="Rounded Rectangle 5"/>
          <p:cNvSpPr/>
          <p:nvPr/>
        </p:nvSpPr>
        <p:spPr>
          <a:xfrm>
            <a:off x="2616200" y="2781300"/>
            <a:ext cx="4749800" cy="3632200"/>
          </a:xfrm>
          <a:prstGeom prst="roundRect">
            <a:avLst/>
          </a:prstGeom>
          <a:solidFill>
            <a:srgbClr val="3366FF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6000" dirty="0" smtClean="0"/>
              <a:t>LOGIC GATES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9779000" y="-114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7500" y="1181100"/>
            <a:ext cx="85470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Lab instructions say – “</a:t>
            </a:r>
            <a:r>
              <a:rPr lang="en-US" sz="2800" dirty="0" smtClean="0">
                <a:solidFill>
                  <a:srgbClr val="0000FF"/>
                </a:solidFill>
              </a:rPr>
              <a:t>build </a:t>
            </a:r>
            <a:r>
              <a:rPr lang="en-US" sz="2800" dirty="0">
                <a:solidFill>
                  <a:srgbClr val="0000FF"/>
                </a:solidFill>
              </a:rPr>
              <a:t>a circuit using multiple two-input NAND gates</a:t>
            </a:r>
            <a:r>
              <a:rPr lang="en-US" sz="2800" dirty="0"/>
              <a:t> </a:t>
            </a:r>
            <a:r>
              <a:rPr lang="en-US" sz="2800" dirty="0" smtClean="0"/>
              <a:t>…” 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3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 “words” of input</a:t>
            </a:r>
            <a:endParaRPr lang="en-US" dirty="0"/>
          </a:p>
        </p:txBody>
      </p:sp>
      <p:pic>
        <p:nvPicPr>
          <p:cNvPr id="4" name="Content Placeholder 3" descr="lab-01 circui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72" b="-20572"/>
          <a:stretch>
            <a:fillRect/>
          </a:stretch>
        </p:blipFill>
        <p:spPr>
          <a:xfrm>
            <a:off x="457200" y="2336800"/>
            <a:ext cx="8229600" cy="4525963"/>
          </a:xfrm>
        </p:spPr>
      </p:pic>
      <p:sp>
        <p:nvSpPr>
          <p:cNvPr id="5" name="Rounded Rectangle 4"/>
          <p:cNvSpPr/>
          <p:nvPr/>
        </p:nvSpPr>
        <p:spPr>
          <a:xfrm>
            <a:off x="330200" y="2806700"/>
            <a:ext cx="2273300" cy="3632200"/>
          </a:xfrm>
          <a:prstGeom prst="roundRect">
            <a:avLst/>
          </a:prstGeom>
          <a:solidFill>
            <a:srgbClr val="008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6000" dirty="0" smtClean="0"/>
              <a:t>INPUT</a:t>
            </a:r>
            <a:endParaRPr lang="en-US" sz="6000" dirty="0"/>
          </a:p>
        </p:txBody>
      </p:sp>
      <p:sp>
        <p:nvSpPr>
          <p:cNvPr id="6" name="Rounded Rectangle 5"/>
          <p:cNvSpPr/>
          <p:nvPr/>
        </p:nvSpPr>
        <p:spPr>
          <a:xfrm>
            <a:off x="2616200" y="2781300"/>
            <a:ext cx="4749800" cy="3632200"/>
          </a:xfrm>
          <a:prstGeom prst="roundRect">
            <a:avLst/>
          </a:prstGeom>
          <a:solidFill>
            <a:srgbClr val="3366FF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79000" y="-114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0200" y="1219200"/>
            <a:ext cx="85470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Lab </a:t>
            </a:r>
            <a:r>
              <a:rPr lang="en-US" sz="2800" dirty="0"/>
              <a:t>reads – “build a circuit using multiple two-input NAND gates to implement … </a:t>
            </a:r>
            <a:r>
              <a:rPr lang="en-US" sz="2800" dirty="0" smtClean="0">
                <a:solidFill>
                  <a:srgbClr val="0000FF"/>
                </a:solidFill>
              </a:rPr>
              <a:t>the two</a:t>
            </a:r>
            <a:r>
              <a:rPr lang="en-US" sz="2800" dirty="0">
                <a:solidFill>
                  <a:srgbClr val="0000FF"/>
                </a:solidFill>
              </a:rPr>
              <a:t>-</a:t>
            </a:r>
            <a:r>
              <a:rPr lang="en-US" sz="2800" dirty="0" smtClean="0">
                <a:solidFill>
                  <a:srgbClr val="0000FF"/>
                </a:solidFill>
              </a:rPr>
              <a:t>input</a:t>
            </a:r>
            <a:r>
              <a:rPr lang="en-US" sz="2800" dirty="0" smtClean="0"/>
              <a:t> …” 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5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for the computed result – output</a:t>
            </a:r>
            <a:endParaRPr lang="en-US" dirty="0"/>
          </a:p>
        </p:txBody>
      </p:sp>
      <p:pic>
        <p:nvPicPr>
          <p:cNvPr id="4" name="Content Placeholder 3" descr="lab-01 circui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72" b="-20572"/>
          <a:stretch>
            <a:fillRect/>
          </a:stretch>
        </p:blipFill>
        <p:spPr>
          <a:xfrm>
            <a:off x="457200" y="2336800"/>
            <a:ext cx="8229600" cy="4525963"/>
          </a:xfrm>
        </p:spPr>
      </p:pic>
      <p:sp>
        <p:nvSpPr>
          <p:cNvPr id="5" name="Rounded Rectangle 4"/>
          <p:cNvSpPr/>
          <p:nvPr/>
        </p:nvSpPr>
        <p:spPr>
          <a:xfrm>
            <a:off x="330200" y="2806700"/>
            <a:ext cx="2273300" cy="3632200"/>
          </a:xfrm>
          <a:prstGeom prst="roundRect">
            <a:avLst/>
          </a:prstGeom>
          <a:solidFill>
            <a:srgbClr val="008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616200" y="2781300"/>
            <a:ext cx="4749800" cy="3632200"/>
          </a:xfrm>
          <a:prstGeom prst="roundRect">
            <a:avLst/>
          </a:prstGeom>
          <a:solidFill>
            <a:srgbClr val="3366FF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66000" y="2755900"/>
            <a:ext cx="1511300" cy="36322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5400" dirty="0" smtClean="0"/>
              <a:t>OUTPUT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9779000" y="-114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0200" y="1219200"/>
            <a:ext cx="85470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Lab </a:t>
            </a:r>
            <a:r>
              <a:rPr lang="en-US" sz="2800" dirty="0"/>
              <a:t>reads – “build a circuit using multiple two-input NAND gates to implement … </a:t>
            </a:r>
            <a:r>
              <a:rPr lang="en-US" sz="2800" dirty="0" smtClean="0"/>
              <a:t>the two</a:t>
            </a:r>
            <a:r>
              <a:rPr lang="en-US" sz="2800" dirty="0"/>
              <a:t>-input </a:t>
            </a:r>
            <a:r>
              <a:rPr lang="en-US" sz="2800" dirty="0" smtClean="0"/>
              <a:t>… </a:t>
            </a:r>
            <a:r>
              <a:rPr lang="en-US" sz="2800" dirty="0" smtClean="0">
                <a:solidFill>
                  <a:srgbClr val="0000FF"/>
                </a:solidFill>
              </a:rPr>
              <a:t>XNOR function.</a:t>
            </a:r>
            <a:r>
              <a:rPr lang="en-US" sz="2800" dirty="0" smtClean="0"/>
              <a:t>” 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938"/>
            <a:ext cx="8229600" cy="882927"/>
          </a:xfrm>
        </p:spPr>
        <p:txBody>
          <a:bodyPr/>
          <a:lstStyle/>
          <a:p>
            <a:pPr algn="l"/>
            <a:r>
              <a:rPr lang="en-US" dirty="0" smtClean="0"/>
              <a:t>See the grammar of the diagram</a:t>
            </a:r>
            <a:endParaRPr lang="en-US" dirty="0"/>
          </a:p>
        </p:txBody>
      </p:sp>
      <p:pic>
        <p:nvPicPr>
          <p:cNvPr id="4" name="Content Placeholder 3" descr="lab-01 circui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72" b="-20572"/>
          <a:stretch>
            <a:fillRect/>
          </a:stretch>
        </p:blipFill>
        <p:spPr>
          <a:xfrm>
            <a:off x="457200" y="2844800"/>
            <a:ext cx="8229600" cy="4525963"/>
          </a:xfrm>
        </p:spPr>
      </p:pic>
      <p:sp>
        <p:nvSpPr>
          <p:cNvPr id="5" name="Rounded Rectangle 4"/>
          <p:cNvSpPr/>
          <p:nvPr/>
        </p:nvSpPr>
        <p:spPr>
          <a:xfrm>
            <a:off x="330200" y="3225800"/>
            <a:ext cx="2273300" cy="3632200"/>
          </a:xfrm>
          <a:prstGeom prst="roundRect">
            <a:avLst/>
          </a:prstGeom>
          <a:solidFill>
            <a:srgbClr val="008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616200" y="3200400"/>
            <a:ext cx="4749800" cy="3657600"/>
          </a:xfrm>
          <a:prstGeom prst="roundRect">
            <a:avLst/>
          </a:prstGeom>
          <a:solidFill>
            <a:srgbClr val="3366FF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66000" y="3175000"/>
            <a:ext cx="1511300" cy="3683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79000" y="-114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700" y="964432"/>
            <a:ext cx="835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Flowing from left to right to enhance readability:</a:t>
            </a:r>
          </a:p>
          <a:p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009051"/>
                </a:solidFill>
              </a:rPr>
              <a:t>input</a:t>
            </a:r>
            <a:r>
              <a:rPr lang="en-US" sz="2800" dirty="0"/>
              <a:t>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dirty="0" smtClean="0">
                <a:solidFill>
                  <a:srgbClr val="0432FF"/>
                </a:solidFill>
              </a:rPr>
              <a:t>logic</a:t>
            </a:r>
            <a:r>
              <a:rPr lang="en-US" sz="2800" dirty="0"/>
              <a:t> </a:t>
            </a:r>
            <a:r>
              <a:rPr lang="en-US" sz="2800" dirty="0" smtClean="0">
                <a:sym typeface="Wingdings"/>
              </a:rPr>
              <a:t>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output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0425" y="16465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Now see hardware as software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948" y="2374900"/>
            <a:ext cx="8254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(inputs)</a:t>
            </a:r>
            <a:r>
              <a:rPr lang="en-US" sz="2800" dirty="0" smtClean="0"/>
              <a:t>, algorithm </a:t>
            </a:r>
            <a:r>
              <a:rPr lang="en-US" sz="2800" dirty="0" smtClean="0">
                <a:solidFill>
                  <a:srgbClr val="BFBFBF"/>
                </a:solidFill>
              </a:rPr>
              <a:t>(logic)</a:t>
            </a:r>
            <a:r>
              <a:rPr lang="en-US" sz="2800" dirty="0" smtClean="0"/>
              <a:t>, computed data </a:t>
            </a:r>
            <a:r>
              <a:rPr lang="en-US" sz="2800" dirty="0" smtClean="0">
                <a:solidFill>
                  <a:srgbClr val="BFBFBF"/>
                </a:solidFill>
              </a:rPr>
              <a:t>(output)</a:t>
            </a:r>
            <a:endParaRPr lang="en-US" sz="2800" dirty="0">
              <a:solidFill>
                <a:srgbClr val="BFBFB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4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NOT gate(s) in this circuit</a:t>
            </a:r>
            <a:endParaRPr lang="en-US" dirty="0"/>
          </a:p>
        </p:txBody>
      </p:sp>
      <p:pic>
        <p:nvPicPr>
          <p:cNvPr id="4" name="Content Placeholder 3" descr="lab-01 circui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20" b="-26620"/>
          <a:stretch>
            <a:fillRect/>
          </a:stretch>
        </p:blipFill>
        <p:spPr/>
      </p:pic>
      <p:sp>
        <p:nvSpPr>
          <p:cNvPr id="5" name="Oval 4"/>
          <p:cNvSpPr/>
          <p:nvPr/>
        </p:nvSpPr>
        <p:spPr>
          <a:xfrm>
            <a:off x="2943781" y="3325299"/>
            <a:ext cx="1486316" cy="1486316"/>
          </a:xfrm>
          <a:prstGeom prst="ellipse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89222" y="4165336"/>
            <a:ext cx="1486316" cy="1486316"/>
          </a:xfrm>
          <a:prstGeom prst="ellipse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characteristics of CMOS logic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9595"/>
            <a:ext cx="8270491" cy="52932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Two voltage levels </a:t>
            </a:r>
            <a:r>
              <a:rPr lang="en-US" dirty="0" smtClean="0">
                <a:solidFill>
                  <a:srgbClr val="0432FF"/>
                </a:solidFill>
              </a:rPr>
              <a:t>with a generous “gap” between the acceptable ranges of voltages</a:t>
            </a:r>
          </a:p>
          <a:p>
            <a:r>
              <a:rPr lang="en-US" dirty="0"/>
              <a:t>G</a:t>
            </a:r>
            <a:r>
              <a:rPr lang="en-US" dirty="0" smtClean="0"/>
              <a:t>ate output voltage level quality set by power supply/ground reference voltages, not input voltages, so </a:t>
            </a:r>
            <a:r>
              <a:rPr lang="en-US" dirty="0" smtClean="0">
                <a:solidFill>
                  <a:srgbClr val="0432FF"/>
                </a:solidFill>
              </a:rPr>
              <a:t>error cannot accumulate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Gates respond to new inputs </a:t>
            </a:r>
            <a:r>
              <a:rPr lang="en-US" i="1" dirty="0" smtClean="0">
                <a:solidFill>
                  <a:srgbClr val="0000FF"/>
                </a:solidFill>
              </a:rPr>
              <a:t>fast</a:t>
            </a:r>
            <a:r>
              <a:rPr lang="en-US" dirty="0" smtClean="0"/>
              <a:t>, typically in ~ 10</a:t>
            </a:r>
            <a:r>
              <a:rPr lang="en-US" baseline="30000" dirty="0" smtClean="0"/>
              <a:t>-10</a:t>
            </a:r>
            <a:r>
              <a:rPr lang="en-US" dirty="0" smtClean="0"/>
              <a:t> second for gates in a processor chip</a:t>
            </a:r>
          </a:p>
          <a:p>
            <a:r>
              <a:rPr lang="en-US" dirty="0" smtClean="0"/>
              <a:t>CMOS transistors are small, </a:t>
            </a:r>
            <a:r>
              <a:rPr lang="en-US" dirty="0" smtClean="0">
                <a:solidFill>
                  <a:srgbClr val="0000FF"/>
                </a:solidFill>
              </a:rPr>
              <a:t>billions fit on a chip</a:t>
            </a:r>
          </a:p>
          <a:p>
            <a:r>
              <a:rPr lang="en-US" dirty="0" smtClean="0"/>
              <a:t>CMOS gates require very little power, so </a:t>
            </a:r>
            <a:r>
              <a:rPr lang="en-US" dirty="0" smtClean="0">
                <a:solidFill>
                  <a:srgbClr val="0000FF"/>
                </a:solidFill>
              </a:rPr>
              <a:t>chip stays cool</a:t>
            </a:r>
          </a:p>
          <a:p>
            <a:r>
              <a:rPr lang="en-US" dirty="0" smtClean="0"/>
              <a:t>Chips are cheap to make in large quantities: thus, </a:t>
            </a:r>
            <a:r>
              <a:rPr lang="en-US" dirty="0" smtClean="0">
                <a:solidFill>
                  <a:srgbClr val="0432FF"/>
                </a:solidFill>
              </a:rPr>
              <a:t>popular HW is affordable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know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2700"/>
          </a:xfrm>
        </p:spPr>
        <p:txBody>
          <a:bodyPr>
            <a:normAutofit/>
          </a:bodyPr>
          <a:lstStyle/>
          <a:p>
            <a:r>
              <a:rPr lang="en-US" dirty="0" smtClean="0"/>
              <a:t>Grammar of the schematic</a:t>
            </a:r>
          </a:p>
          <a:p>
            <a:r>
              <a:rPr lang="en-US" dirty="0"/>
              <a:t>L</a:t>
            </a:r>
            <a:r>
              <a:rPr lang="en-US" dirty="0" smtClean="0"/>
              <a:t>ogic gates</a:t>
            </a:r>
            <a:br>
              <a:rPr lang="en-US" dirty="0" smtClean="0"/>
            </a:br>
            <a:r>
              <a:rPr lang="en-US" dirty="0" smtClean="0"/>
              <a:t>   AND, OR, NOT, NAND, NOR, XOR, XNOR</a:t>
            </a:r>
          </a:p>
          <a:p>
            <a:r>
              <a:rPr lang="en-US" dirty="0" smtClean="0"/>
              <a:t>Truth tables within truth tables</a:t>
            </a:r>
          </a:p>
          <a:p>
            <a:r>
              <a:rPr lang="en-US" dirty="0" smtClean="0"/>
              <a:t>Characteristics of digital logic gates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9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Truth </a:t>
            </a:r>
            <a:r>
              <a:rPr lang="en-US" dirty="0" smtClean="0">
                <a:latin typeface="Arial" charset="0"/>
                <a:cs typeface="Arial" charset="0"/>
              </a:rPr>
              <a:t>tables </a:t>
            </a:r>
            <a:r>
              <a:rPr lang="en-US" dirty="0">
                <a:latin typeface="Arial" charset="0"/>
                <a:cs typeface="Arial" charset="0"/>
              </a:rPr>
              <a:t>to Boolean </a:t>
            </a:r>
            <a:r>
              <a:rPr lang="en-US" dirty="0" smtClean="0">
                <a:latin typeface="Arial" charset="0"/>
                <a:cs typeface="Arial" charset="0"/>
              </a:rPr>
              <a:t>expressions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830" y="1171185"/>
            <a:ext cx="8247965" cy="5241189"/>
          </a:xfrm>
        </p:spPr>
        <p:txBody>
          <a:bodyPr/>
          <a:lstStyle/>
          <a:p>
            <a:r>
              <a:rPr lang="en-US" sz="2800" dirty="0" smtClean="0">
                <a:latin typeface="Arial" charset="0"/>
                <a:cs typeface="Arial" charset="0"/>
              </a:rPr>
              <a:t>You </a:t>
            </a:r>
            <a:r>
              <a:rPr lang="en-US" sz="2800" dirty="0">
                <a:latin typeface="Arial" charset="0"/>
                <a:cs typeface="Arial" charset="0"/>
              </a:rPr>
              <a:t>can represent </a:t>
            </a:r>
            <a:r>
              <a:rPr lang="en-US" sz="2800" dirty="0" smtClean="0">
                <a:latin typeface="Arial" charset="0"/>
                <a:cs typeface="Arial" charset="0"/>
              </a:rPr>
              <a:t>any Boolean </a:t>
            </a:r>
            <a:r>
              <a:rPr lang="en-US" sz="2800" dirty="0">
                <a:latin typeface="Arial" charset="0"/>
                <a:cs typeface="Arial" charset="0"/>
              </a:rPr>
              <a:t>function </a:t>
            </a:r>
            <a:r>
              <a:rPr lang="en-US" sz="2800" dirty="0" smtClean="0">
                <a:latin typeface="Arial" charset="0"/>
                <a:cs typeface="Arial" charset="0"/>
              </a:rPr>
              <a:t>as</a:t>
            </a:r>
            <a:endParaRPr lang="en-US" sz="2800" dirty="0">
              <a:latin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Sum of </a:t>
            </a:r>
            <a:r>
              <a:rPr lang="en-US" sz="2400" dirty="0" smtClean="0">
                <a:latin typeface="Arial" charset="0"/>
                <a:cs typeface="Arial" charset="0"/>
              </a:rPr>
              <a:t>products (SOP): </a:t>
            </a:r>
            <a:r>
              <a:rPr lang="en-US" sz="2400" dirty="0">
                <a:latin typeface="Arial" charset="0"/>
                <a:cs typeface="Arial" charset="0"/>
              </a:rPr>
              <a:t>Example z=</a:t>
            </a:r>
            <a:r>
              <a:rPr lang="en-US" sz="2400" dirty="0" err="1" smtClean="0">
                <a:latin typeface="Arial" charset="0"/>
                <a:cs typeface="Arial" charset="0"/>
              </a:rPr>
              <a:t>xy</a:t>
            </a:r>
            <a:r>
              <a:rPr lang="en-US" sz="2400" dirty="0" smtClean="0">
                <a:latin typeface="Arial" charset="0"/>
                <a:cs typeface="Arial" charset="0"/>
              </a:rPr>
              <a:t> + </a:t>
            </a:r>
            <a:r>
              <a:rPr lang="en-US" sz="2400" dirty="0" err="1" smtClean="0">
                <a:latin typeface="Arial" charset="0"/>
                <a:cs typeface="Arial" charset="0"/>
              </a:rPr>
              <a:t>xy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’</a:t>
            </a:r>
            <a:endParaRPr lang="en-US" altLang="ja-JP" sz="2400" dirty="0" smtClean="0">
              <a:latin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o</a:t>
            </a:r>
            <a:r>
              <a:rPr lang="en-US" sz="2400" dirty="0" smtClean="0">
                <a:latin typeface="Arial" charset="0"/>
                <a:cs typeface="Arial" charset="0"/>
              </a:rPr>
              <a:t>r as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Product of </a:t>
            </a:r>
            <a:r>
              <a:rPr lang="en-US" sz="2400" dirty="0" smtClean="0">
                <a:latin typeface="Arial" charset="0"/>
                <a:cs typeface="Arial" charset="0"/>
              </a:rPr>
              <a:t>sums (POS): Ex.  </a:t>
            </a:r>
            <a:r>
              <a:rPr lang="en-US" sz="2400" dirty="0">
                <a:latin typeface="Arial" charset="0"/>
                <a:cs typeface="Arial" charset="0"/>
              </a:rPr>
              <a:t>z=(</a:t>
            </a:r>
            <a:r>
              <a:rPr lang="en-US" sz="2400" dirty="0" err="1">
                <a:latin typeface="Arial" charset="0"/>
                <a:cs typeface="Arial" charset="0"/>
              </a:rPr>
              <a:t>x+y</a:t>
            </a:r>
            <a:r>
              <a:rPr lang="en-US" sz="2400" dirty="0">
                <a:latin typeface="Arial" charset="0"/>
                <a:cs typeface="Arial" charset="0"/>
              </a:rPr>
              <a:t>)(x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’</a:t>
            </a:r>
            <a:r>
              <a:rPr lang="en-US" altLang="ja-JP" sz="2400" dirty="0" smtClean="0">
                <a:latin typeface="Arial" charset="0"/>
                <a:cs typeface="Arial" charset="0"/>
              </a:rPr>
              <a:t>+ </a:t>
            </a:r>
            <a:r>
              <a:rPr lang="en-US" sz="2400" dirty="0" smtClean="0">
                <a:latin typeface="Arial" charset="0"/>
                <a:cs typeface="Arial" charset="0"/>
              </a:rPr>
              <a:t>y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latin typeface="Arial" charset="0"/>
                <a:cs typeface="Arial" charset="0"/>
              </a:rPr>
              <a:t>)</a:t>
            </a:r>
          </a:p>
          <a:p>
            <a:pPr lvl="2"/>
            <a:r>
              <a:rPr lang="en-US" sz="2000" dirty="0" smtClean="0">
                <a:latin typeface="Arial" charset="0"/>
                <a:cs typeface="Arial" charset="0"/>
              </a:rPr>
              <a:t>POS has an OR term for each 0 in the function; ANDs these terms together for all 0s in function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SOP and POS are generalizations of Disjunctive Normal Form and Conjunctive Normal Form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they allow for simplification of the expression, which is interesting because the corresponding hardware will be cheaper and likely faster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Sum of Products form Boolean expression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1" y="1078586"/>
            <a:ext cx="4760018" cy="5334068"/>
          </a:xfrm>
        </p:spPr>
        <p:txBody>
          <a:bodyPr/>
          <a:lstStyle/>
          <a:p>
            <a:r>
              <a:rPr lang="en-US" dirty="0" smtClean="0"/>
              <a:t>Sum of Products (SOP) form has one </a:t>
            </a:r>
            <a:r>
              <a:rPr lang="en-US" dirty="0" err="1" smtClean="0"/>
              <a:t>ANDed</a:t>
            </a:r>
            <a:r>
              <a:rPr lang="en-US" dirty="0" smtClean="0"/>
              <a:t> term for each 1 output of the function; then </a:t>
            </a:r>
            <a:r>
              <a:rPr lang="en-US" dirty="0" err="1" smtClean="0"/>
              <a:t>ORing</a:t>
            </a:r>
            <a:r>
              <a:rPr lang="en-US" dirty="0" smtClean="0"/>
              <a:t> these terms</a:t>
            </a:r>
            <a:br>
              <a:rPr lang="en-US" dirty="0" smtClean="0"/>
            </a:br>
            <a:r>
              <a:rPr lang="en-US" dirty="0" smtClean="0"/>
              <a:t>together gives an expression with all of</a:t>
            </a:r>
            <a:br>
              <a:rPr lang="en-US" dirty="0" smtClean="0"/>
            </a:br>
            <a:r>
              <a:rPr lang="en-US" dirty="0" smtClean="0"/>
              <a:t>the 1s</a:t>
            </a:r>
            <a:r>
              <a:rPr lang="en-US" dirty="0"/>
              <a:t> </a:t>
            </a:r>
            <a:r>
              <a:rPr lang="en-US" dirty="0" smtClean="0"/>
              <a:t>in the function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20794"/>
              </p:ext>
            </p:extLst>
          </p:nvPr>
        </p:nvGraphicFramePr>
        <p:xfrm>
          <a:off x="5372100" y="1200681"/>
          <a:ext cx="37719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69900"/>
                <a:gridCol w="457200"/>
                <a:gridCol w="2425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 smtClean="0"/>
                    </a:p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20044" y="1200681"/>
            <a:ext cx="2073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A’B’C’ + A’BC</a:t>
            </a:r>
          </a:p>
          <a:p>
            <a:pPr algn="ctr"/>
            <a:r>
              <a:rPr lang="en-US" sz="2800" dirty="0" smtClean="0"/>
              <a:t>+ ABC’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372100" y="2154788"/>
            <a:ext cx="1701800" cy="453052"/>
            <a:chOff x="5372100" y="2721948"/>
            <a:chExt cx="1701800" cy="453052"/>
          </a:xfrm>
        </p:grpSpPr>
        <p:sp>
          <p:nvSpPr>
            <p:cNvPr id="7" name="Rectangle 6"/>
            <p:cNvSpPr/>
            <p:nvPr/>
          </p:nvSpPr>
          <p:spPr>
            <a:xfrm>
              <a:off x="5372100" y="2721948"/>
              <a:ext cx="1308100" cy="453052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43700" y="2721948"/>
              <a:ext cx="330200" cy="453052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4800" y="3729588"/>
            <a:ext cx="1701800" cy="453052"/>
            <a:chOff x="5384800" y="4296748"/>
            <a:chExt cx="1701800" cy="453052"/>
          </a:xfrm>
        </p:grpSpPr>
        <p:sp>
          <p:nvSpPr>
            <p:cNvPr id="9" name="Rectangle 8"/>
            <p:cNvSpPr/>
            <p:nvPr/>
          </p:nvSpPr>
          <p:spPr>
            <a:xfrm>
              <a:off x="5384800" y="4296748"/>
              <a:ext cx="1308100" cy="453052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56400" y="4296748"/>
              <a:ext cx="330200" cy="453052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97500" y="5304388"/>
            <a:ext cx="1701800" cy="453052"/>
            <a:chOff x="5397500" y="5871548"/>
            <a:chExt cx="1701800" cy="453052"/>
          </a:xfrm>
        </p:grpSpPr>
        <p:sp>
          <p:nvSpPr>
            <p:cNvPr id="10" name="Rectangle 9"/>
            <p:cNvSpPr/>
            <p:nvPr/>
          </p:nvSpPr>
          <p:spPr>
            <a:xfrm>
              <a:off x="5397500" y="5871548"/>
              <a:ext cx="1308100" cy="453052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69100" y="5871548"/>
              <a:ext cx="330200" cy="453052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74694" y="5226581"/>
            <a:ext cx="868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ABC’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85104" y="2127781"/>
            <a:ext cx="1047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A’B’C’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74694" y="3689881"/>
            <a:ext cx="868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A’BC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grading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2640" cy="49123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graded solution evaluated on </a:t>
            </a:r>
            <a:r>
              <a:rPr lang="en-US" dirty="0"/>
              <a:t>a 3-point </a:t>
            </a:r>
            <a:r>
              <a:rPr lang="en-US" dirty="0" smtClean="0"/>
              <a:t>scale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0  – no solution shown; “Left it blank.”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1</a:t>
            </a:r>
            <a:r>
              <a:rPr lang="en-US" dirty="0"/>
              <a:t> </a:t>
            </a:r>
            <a:r>
              <a:rPr lang="en-US" dirty="0" smtClean="0"/>
              <a:t> – minimal </a:t>
            </a:r>
            <a:r>
              <a:rPr lang="en-US" dirty="0"/>
              <a:t>progress towards a correct </a:t>
            </a:r>
            <a:r>
              <a:rPr lang="en-US" dirty="0" smtClean="0"/>
              <a:t>answer shown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2</a:t>
            </a:r>
            <a:r>
              <a:rPr lang="en-US" dirty="0"/>
              <a:t> </a:t>
            </a:r>
            <a:r>
              <a:rPr lang="en-US" dirty="0" smtClean="0"/>
              <a:t> – substantial progress shown, </a:t>
            </a:r>
            <a:r>
              <a:rPr lang="en-US" dirty="0"/>
              <a:t>but either stopped </a:t>
            </a:r>
            <a:r>
              <a:rPr lang="en-US" dirty="0" smtClean="0"/>
              <a:t>short   	 of </a:t>
            </a:r>
            <a:r>
              <a:rPr lang="en-US" dirty="0"/>
              <a:t>a correct answer or reached an incorrect </a:t>
            </a:r>
            <a:r>
              <a:rPr lang="en-US" dirty="0" smtClean="0"/>
              <a:t>answer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3  – a </a:t>
            </a:r>
            <a:r>
              <a:rPr lang="en-US" dirty="0"/>
              <a:t>correct </a:t>
            </a:r>
            <a:r>
              <a:rPr lang="en-US" dirty="0" smtClean="0"/>
              <a:t>answer, </a:t>
            </a:r>
            <a:r>
              <a:rPr lang="en-US" dirty="0"/>
              <a:t>modulo </a:t>
            </a:r>
            <a:r>
              <a:rPr lang="en-US" dirty="0" smtClean="0"/>
              <a:t>inconsequential issues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Homework score reported in Blackboard as the percentage Earned Points/Available Points						       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22238"/>
            <a:ext cx="7543800" cy="67947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Sum of </a:t>
            </a:r>
            <a:r>
              <a:rPr lang="en-US" dirty="0" smtClean="0">
                <a:latin typeface="Arial" charset="0"/>
                <a:cs typeface="Arial" charset="0"/>
              </a:rPr>
              <a:t>Products (SOP) form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7078"/>
            <a:ext cx="8385870" cy="367506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C</a:t>
            </a:r>
            <a:r>
              <a:rPr lang="en-US" sz="2600" dirty="0" smtClean="0">
                <a:latin typeface="Arial" charset="0"/>
                <a:cs typeface="Arial" charset="0"/>
              </a:rPr>
              <a:t>reate Sum </a:t>
            </a:r>
            <a:r>
              <a:rPr lang="en-US" sz="2600" dirty="0">
                <a:latin typeface="Arial" charset="0"/>
                <a:cs typeface="Arial" charset="0"/>
              </a:rPr>
              <a:t>of </a:t>
            </a:r>
            <a:r>
              <a:rPr lang="en-US" sz="2600" dirty="0" smtClean="0">
                <a:latin typeface="Arial" charset="0"/>
                <a:cs typeface="Arial" charset="0"/>
              </a:rPr>
              <a:t>Products form</a:t>
            </a:r>
            <a:br>
              <a:rPr lang="en-US" sz="2600" dirty="0" smtClean="0">
                <a:latin typeface="Arial" charset="0"/>
                <a:cs typeface="Arial" charset="0"/>
              </a:rPr>
            </a:br>
            <a:r>
              <a:rPr lang="en-US" sz="2600" dirty="0" smtClean="0">
                <a:latin typeface="Arial" charset="0"/>
                <a:cs typeface="Arial" charset="0"/>
              </a:rPr>
              <a:t>(the OR of AND-terms) from </a:t>
            </a:r>
            <a:r>
              <a:rPr lang="en-US" sz="2600" dirty="0">
                <a:latin typeface="Arial" charset="0"/>
                <a:cs typeface="Arial" charset="0"/>
              </a:rPr>
              <a:t>a truth </a:t>
            </a:r>
            <a:r>
              <a:rPr lang="en-US" sz="2600" dirty="0" smtClean="0">
                <a:latin typeface="Arial" charset="0"/>
                <a:cs typeface="Arial" charset="0"/>
              </a:rPr>
              <a:t>table</a:t>
            </a:r>
            <a:endParaRPr lang="en-US" sz="26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  <a:cs typeface="Arial" charset="0"/>
              </a:rPr>
              <a:t>AND outputs 1 for a single input value combination, 0 else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  <a:cs typeface="Arial" charset="0"/>
              </a:rPr>
              <a:t>If input X = 1 </a:t>
            </a:r>
            <a:r>
              <a:rPr lang="en-US" sz="2200" dirty="0">
                <a:latin typeface="Arial" charset="0"/>
                <a:cs typeface="Arial" charset="0"/>
              </a:rPr>
              <a:t>then use </a:t>
            </a:r>
            <a:r>
              <a:rPr lang="en-US" sz="2200" dirty="0" smtClean="0">
                <a:latin typeface="Arial" charset="0"/>
                <a:cs typeface="Arial" charset="0"/>
              </a:rPr>
              <a:t>X in the AND term, </a:t>
            </a:r>
            <a:r>
              <a:rPr lang="en-US" sz="2200" dirty="0">
                <a:latin typeface="Arial" charset="0"/>
                <a:cs typeface="Arial" charset="0"/>
              </a:rPr>
              <a:t>if </a:t>
            </a:r>
            <a:r>
              <a:rPr lang="en-US" sz="2200" dirty="0" smtClean="0">
                <a:latin typeface="Arial" charset="0"/>
                <a:cs typeface="Arial" charset="0"/>
              </a:rPr>
              <a:t>X = 0 </a:t>
            </a:r>
            <a:r>
              <a:rPr lang="en-US" sz="2200" dirty="0">
                <a:latin typeface="Arial" charset="0"/>
                <a:cs typeface="Arial" charset="0"/>
              </a:rPr>
              <a:t>use </a:t>
            </a:r>
            <a:r>
              <a:rPr lang="en-US" sz="2200" dirty="0" smtClean="0">
                <a:latin typeface="Arial" charset="0"/>
                <a:cs typeface="Arial" charset="0"/>
              </a:rPr>
              <a:t>X’</a:t>
            </a:r>
            <a:endParaRPr lang="en-US" altLang="ja-JP" sz="2200" dirty="0" smtClean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  <a:cs typeface="Arial" charset="0"/>
              </a:rPr>
              <a:t>OR together AND-terms gives Boolean expression that generates every 1 in the output, and every 0 as side effect</a:t>
            </a:r>
            <a:endParaRPr lang="en-US" sz="2600" dirty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52550" y="3889376"/>
          <a:ext cx="20955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Z</a:t>
                      </a:r>
                      <a:endParaRPr lang="en-US" sz="2800" dirty="0"/>
                    </a:p>
                  </a:txBody>
                  <a:tcPr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352550" y="3898900"/>
            <a:ext cx="4587379" cy="2070100"/>
            <a:chOff x="1352550" y="3898900"/>
            <a:chExt cx="4587379" cy="2070100"/>
          </a:xfrm>
        </p:grpSpPr>
        <p:sp>
          <p:nvSpPr>
            <p:cNvPr id="3" name="TextBox 2"/>
            <p:cNvSpPr txBox="1"/>
            <p:nvPr/>
          </p:nvSpPr>
          <p:spPr>
            <a:xfrm>
              <a:off x="4013200" y="3898900"/>
              <a:ext cx="19267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Z = X’Y + XY’</a:t>
              </a:r>
              <a:endParaRPr lang="en-US" sz="28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409950" y="4422120"/>
              <a:ext cx="1339850" cy="81028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390900" y="4422120"/>
              <a:ext cx="2133600" cy="131067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352550" y="4953000"/>
              <a:ext cx="2038350" cy="4826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2550" y="5486400"/>
              <a:ext cx="2038350" cy="4826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089650" y="3889376"/>
            <a:ext cx="28691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432FF"/>
                </a:solidFill>
              </a:rPr>
              <a:t>What circuit corresponds to this equation?</a:t>
            </a:r>
            <a:endParaRPr lang="en-US" sz="28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581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22238"/>
            <a:ext cx="7543800" cy="686568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Product of Sums (POS) form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84173"/>
            <a:ext cx="8128000" cy="367506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C</a:t>
            </a:r>
            <a:r>
              <a:rPr lang="en-US" sz="2600" dirty="0" smtClean="0">
                <a:latin typeface="Arial" charset="0"/>
                <a:cs typeface="Arial" charset="0"/>
              </a:rPr>
              <a:t>reate Product of Sums form</a:t>
            </a:r>
            <a:br>
              <a:rPr lang="en-US" sz="2600" dirty="0" smtClean="0">
                <a:latin typeface="Arial" charset="0"/>
                <a:cs typeface="Arial" charset="0"/>
              </a:rPr>
            </a:br>
            <a:r>
              <a:rPr lang="en-US" sz="2600" dirty="0" smtClean="0">
                <a:latin typeface="Arial" charset="0"/>
                <a:cs typeface="Arial" charset="0"/>
              </a:rPr>
              <a:t>(the AND of OR-terms) from </a:t>
            </a:r>
            <a:r>
              <a:rPr lang="en-US" sz="2600" dirty="0">
                <a:latin typeface="Arial" charset="0"/>
                <a:cs typeface="Arial" charset="0"/>
              </a:rPr>
              <a:t>a truth </a:t>
            </a:r>
            <a:r>
              <a:rPr lang="en-US" sz="2600" dirty="0" smtClean="0">
                <a:latin typeface="Arial" charset="0"/>
                <a:cs typeface="Arial" charset="0"/>
              </a:rPr>
              <a:t>table</a:t>
            </a:r>
            <a:endParaRPr lang="en-US" sz="26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  <a:cs typeface="Arial" charset="0"/>
              </a:rPr>
              <a:t>OR outputs 0 for a single input value combination, 1 else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  <a:cs typeface="Arial" charset="0"/>
              </a:rPr>
              <a:t>If input X = 0 </a:t>
            </a:r>
            <a:r>
              <a:rPr lang="en-US" sz="2200" dirty="0">
                <a:latin typeface="Arial" charset="0"/>
                <a:cs typeface="Arial" charset="0"/>
              </a:rPr>
              <a:t>then use </a:t>
            </a:r>
            <a:r>
              <a:rPr lang="en-US" sz="2200" dirty="0" smtClean="0">
                <a:latin typeface="Arial" charset="0"/>
                <a:cs typeface="Arial" charset="0"/>
              </a:rPr>
              <a:t>X in the OR term, </a:t>
            </a:r>
            <a:r>
              <a:rPr lang="en-US" sz="2200" dirty="0">
                <a:latin typeface="Arial" charset="0"/>
                <a:cs typeface="Arial" charset="0"/>
              </a:rPr>
              <a:t>if </a:t>
            </a:r>
            <a:r>
              <a:rPr lang="en-US" sz="2200" dirty="0" smtClean="0">
                <a:latin typeface="Arial" charset="0"/>
                <a:cs typeface="Arial" charset="0"/>
              </a:rPr>
              <a:t>X = 1 </a:t>
            </a:r>
            <a:r>
              <a:rPr lang="en-US" sz="2200" dirty="0">
                <a:latin typeface="Arial" charset="0"/>
                <a:cs typeface="Arial" charset="0"/>
              </a:rPr>
              <a:t>use </a:t>
            </a:r>
            <a:r>
              <a:rPr lang="en-US" sz="2200" dirty="0" smtClean="0">
                <a:latin typeface="Arial" charset="0"/>
                <a:cs typeface="Arial" charset="0"/>
              </a:rPr>
              <a:t>X’</a:t>
            </a:r>
            <a:endParaRPr lang="en-US" altLang="ja-JP" sz="2200" dirty="0" smtClean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  <a:cs typeface="Arial" charset="0"/>
              </a:rPr>
              <a:t>AND together OR-terms gives Boolean expression that generates every 0 in the output, and every 1 as side effect</a:t>
            </a:r>
            <a:endParaRPr lang="en-US" sz="2600" dirty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52550" y="3889376"/>
          <a:ext cx="20955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Z</a:t>
                      </a:r>
                      <a:endParaRPr lang="en-US" sz="2800" dirty="0"/>
                    </a:p>
                  </a:txBody>
                  <a:tcPr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1352550" y="3898900"/>
            <a:ext cx="5374429" cy="2565400"/>
            <a:chOff x="1352550" y="3898900"/>
            <a:chExt cx="5374429" cy="2565400"/>
          </a:xfrm>
        </p:grpSpPr>
        <p:sp>
          <p:nvSpPr>
            <p:cNvPr id="3" name="TextBox 2"/>
            <p:cNvSpPr txBox="1"/>
            <p:nvPr/>
          </p:nvSpPr>
          <p:spPr>
            <a:xfrm>
              <a:off x="4013200" y="3898900"/>
              <a:ext cx="2713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Z = (X + Y)(X’ + Y’)</a:t>
              </a:r>
              <a:endParaRPr lang="en-US" sz="28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041900" y="4371320"/>
              <a:ext cx="0" cy="37848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352550" y="4419600"/>
              <a:ext cx="2038350" cy="4826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2550" y="5981700"/>
              <a:ext cx="2038350" cy="4826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 flipV="1">
              <a:off x="3390900" y="4648200"/>
              <a:ext cx="1651000" cy="10160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045200" y="4419600"/>
              <a:ext cx="0" cy="78740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416300" y="5207000"/>
              <a:ext cx="2628900" cy="105410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355868" y="5058418"/>
            <a:ext cx="2406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432FF"/>
                </a:solidFill>
              </a:rPr>
              <a:t>What circuit corresponds to this equation?</a:t>
            </a:r>
            <a:endParaRPr lang="en-US" sz="28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5483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any circuit using only NAND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9613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Convert SOP to only NAND by inverting twice and simplifying</a:t>
            </a:r>
            <a:endParaRPr lang="en-US" dirty="0" smtClean="0"/>
          </a:p>
          <a:p>
            <a:r>
              <a:rPr lang="en-US" dirty="0" smtClean="0"/>
              <a:t>Example (Lab 02):  </a:t>
            </a:r>
            <a:r>
              <a:rPr lang="en-US" dirty="0"/>
              <a:t>z = x XOR y = </a:t>
            </a:r>
            <a:r>
              <a:rPr lang="en-US" dirty="0" err="1"/>
              <a:t>xy</a:t>
            </a:r>
            <a:r>
              <a:rPr lang="en-US" dirty="0"/>
              <a:t>'+</a:t>
            </a:r>
            <a:r>
              <a:rPr lang="en-US" dirty="0" err="1" smtClean="0"/>
              <a:t>x'y</a:t>
            </a:r>
            <a:r>
              <a:rPr lang="en-US" dirty="0" smtClean="0"/>
              <a:t>  as SOP form</a:t>
            </a:r>
            <a:endParaRPr lang="en-US" dirty="0"/>
          </a:p>
          <a:p>
            <a:r>
              <a:rPr lang="en-US" dirty="0" smtClean="0"/>
              <a:t>Negate SOP twice and apply </a:t>
            </a:r>
            <a:r>
              <a:rPr lang="en-US" dirty="0"/>
              <a:t>De </a:t>
            </a:r>
            <a:r>
              <a:rPr lang="en-US" dirty="0" smtClean="0"/>
              <a:t>Morgan’s Law</a:t>
            </a:r>
            <a:endParaRPr lang="en-US" dirty="0"/>
          </a:p>
          <a:p>
            <a:r>
              <a:rPr lang="en-US" dirty="0" smtClean="0"/>
              <a:t>z </a:t>
            </a:r>
            <a:r>
              <a:rPr lang="en-US" dirty="0"/>
              <a:t>= ((</a:t>
            </a:r>
            <a:r>
              <a:rPr lang="en-US" dirty="0" err="1"/>
              <a:t>xy</a:t>
            </a:r>
            <a:r>
              <a:rPr lang="en-US" dirty="0"/>
              <a:t>'+</a:t>
            </a:r>
            <a:r>
              <a:rPr lang="en-US" dirty="0" err="1"/>
              <a:t>x'y</a:t>
            </a:r>
            <a:r>
              <a:rPr lang="en-US" dirty="0"/>
              <a:t>)')' = ((</a:t>
            </a:r>
            <a:r>
              <a:rPr lang="en-US" dirty="0" err="1"/>
              <a:t>xy</a:t>
            </a:r>
            <a:r>
              <a:rPr lang="en-US" dirty="0"/>
              <a:t>')'(</a:t>
            </a:r>
            <a:r>
              <a:rPr lang="en-US" dirty="0" err="1"/>
              <a:t>x'y</a:t>
            </a:r>
            <a:r>
              <a:rPr lang="en-US" dirty="0"/>
              <a:t>)'</a:t>
            </a:r>
            <a:r>
              <a:rPr lang="en-US" dirty="0" smtClean="0"/>
              <a:t>)’</a:t>
            </a:r>
            <a:br>
              <a:rPr lang="en-US" dirty="0" smtClean="0"/>
            </a:br>
            <a:r>
              <a:rPr lang="en-US" dirty="0" smtClean="0"/>
              <a:t>                          = </a:t>
            </a:r>
            <a:r>
              <a:rPr lang="en-US" dirty="0"/>
              <a:t>(x NAND y') NAND (x' NAND  y)</a:t>
            </a:r>
          </a:p>
          <a:p>
            <a:endParaRPr lang="en-US" dirty="0"/>
          </a:p>
          <a:p>
            <a:r>
              <a:rPr lang="en-US" dirty="0"/>
              <a:t>Also, since x'= (x x)' = x NAND x and y' = y NAND y </a:t>
            </a:r>
            <a:r>
              <a:rPr lang="en-US" dirty="0" smtClean="0"/>
              <a:t>then: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z = (x NAND (y NAND y)) NAND ((x NAND x) NAND y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Compare this expression with the Lab 02 circuit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8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Boolean </a:t>
            </a:r>
            <a:r>
              <a:rPr lang="en-US" dirty="0" smtClean="0">
                <a:latin typeface="Arial" charset="0"/>
                <a:cs typeface="Arial" charset="0"/>
              </a:rPr>
              <a:t>expression simplification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830" y="1157468"/>
            <a:ext cx="8247965" cy="534778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  <a:cs typeface="Arial" charset="0"/>
              </a:rPr>
              <a:t>Simplification can reduce the number of gates needed to implement a logic expression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  <a:cs typeface="Arial" charset="0"/>
              </a:rPr>
              <a:t>Example</a:t>
            </a:r>
            <a:r>
              <a:rPr lang="en-US" sz="2800" dirty="0">
                <a:latin typeface="Arial" charset="0"/>
                <a:cs typeface="Arial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z = </a:t>
            </a:r>
            <a:r>
              <a:rPr lang="en-US" sz="2400" dirty="0">
                <a:solidFill>
                  <a:srgbClr val="0432FF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2400" dirty="0">
                <a:solidFill>
                  <a:srgbClr val="0432FF"/>
                </a:solidFill>
                <a:latin typeface="Arial" charset="0"/>
                <a:cs typeface="Arial" charset="0"/>
              </a:rPr>
              <a:t>’</a:t>
            </a:r>
            <a:r>
              <a:rPr lang="en-US" sz="2400" dirty="0">
                <a:solidFill>
                  <a:srgbClr val="0432FF"/>
                </a:solidFill>
                <a:latin typeface="Arial" charset="0"/>
                <a:cs typeface="Arial" charset="0"/>
              </a:rPr>
              <a:t>b</a:t>
            </a:r>
            <a:r>
              <a:rPr lang="ja-JP" altLang="en-US" sz="2400" dirty="0">
                <a:solidFill>
                  <a:srgbClr val="0432FF"/>
                </a:solidFill>
                <a:latin typeface="Arial" charset="0"/>
                <a:cs typeface="Arial" charset="0"/>
              </a:rPr>
              <a:t>’</a:t>
            </a:r>
            <a:r>
              <a:rPr lang="en-US" sz="2400" dirty="0">
                <a:solidFill>
                  <a:srgbClr val="0432FF"/>
                </a:solidFill>
                <a:latin typeface="Arial" charset="0"/>
                <a:cs typeface="Arial" charset="0"/>
              </a:rPr>
              <a:t>c </a:t>
            </a:r>
            <a:r>
              <a:rPr lang="en-US" sz="2400" dirty="0" smtClean="0">
                <a:solidFill>
                  <a:srgbClr val="0432FF"/>
                </a:solidFill>
                <a:latin typeface="Arial" charset="0"/>
                <a:cs typeface="Arial" charset="0"/>
              </a:rPr>
              <a:t> +  </a:t>
            </a:r>
            <a:r>
              <a:rPr lang="en-US" sz="2400" dirty="0">
                <a:solidFill>
                  <a:srgbClr val="0432FF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2400" dirty="0">
                <a:solidFill>
                  <a:srgbClr val="0432FF"/>
                </a:solidFill>
                <a:latin typeface="Arial" charset="0"/>
                <a:cs typeface="Arial" charset="0"/>
              </a:rPr>
              <a:t>’</a:t>
            </a:r>
            <a:r>
              <a:rPr lang="en-US" sz="2400" dirty="0">
                <a:solidFill>
                  <a:srgbClr val="0432FF"/>
                </a:solidFill>
                <a:latin typeface="Arial" charset="0"/>
                <a:cs typeface="Arial" charset="0"/>
              </a:rPr>
              <a:t>b</a:t>
            </a:r>
            <a:r>
              <a:rPr lang="ja-JP" altLang="en-US" sz="2400" dirty="0" smtClean="0">
                <a:solidFill>
                  <a:srgbClr val="0432FF"/>
                </a:solidFill>
                <a:latin typeface="Arial" charset="0"/>
                <a:cs typeface="Arial" charset="0"/>
              </a:rPr>
              <a:t>’</a:t>
            </a:r>
            <a:r>
              <a:rPr lang="en-US" altLang="ja-JP" sz="2400" dirty="0" smtClean="0">
                <a:solidFill>
                  <a:srgbClr val="0432FF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0432FF"/>
                </a:solidFill>
                <a:latin typeface="Arial" charset="0"/>
                <a:cs typeface="Arial" charset="0"/>
              </a:rPr>
              <a:t>+  ac</a:t>
            </a:r>
            <a:r>
              <a:rPr lang="ja-JP" altLang="en-US" sz="2400" dirty="0" smtClean="0">
                <a:solidFill>
                  <a:srgbClr val="0432FF"/>
                </a:solidFill>
                <a:latin typeface="Arial" charset="0"/>
                <a:cs typeface="Arial" charset="0"/>
              </a:rPr>
              <a:t>’</a:t>
            </a:r>
            <a:r>
              <a:rPr lang="en-US" altLang="ja-JP" sz="2400" dirty="0" smtClean="0">
                <a:solidFill>
                  <a:srgbClr val="0432FF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0432FF"/>
                </a:solidFill>
                <a:latin typeface="Arial" charset="0"/>
                <a:cs typeface="Arial" charset="0"/>
              </a:rPr>
              <a:t>+  </a:t>
            </a:r>
            <a:r>
              <a:rPr lang="en-US" sz="2400" dirty="0" err="1">
                <a:solidFill>
                  <a:srgbClr val="0432FF"/>
                </a:solidFill>
                <a:latin typeface="Arial" charset="0"/>
                <a:cs typeface="Arial" charset="0"/>
              </a:rPr>
              <a:t>abc</a:t>
            </a:r>
            <a:r>
              <a:rPr lang="ja-JP" altLang="en-US" sz="2400" dirty="0" smtClean="0">
                <a:solidFill>
                  <a:srgbClr val="0432FF"/>
                </a:solidFill>
                <a:latin typeface="Arial" charset="0"/>
                <a:cs typeface="Arial" charset="0"/>
              </a:rPr>
              <a:t>’</a:t>
            </a:r>
            <a:r>
              <a:rPr lang="en-US" altLang="ja-JP" sz="2400" dirty="0" smtClean="0">
                <a:solidFill>
                  <a:srgbClr val="0432FF"/>
                </a:solidFill>
                <a:latin typeface="Arial" charset="0"/>
                <a:cs typeface="Arial" charset="0"/>
              </a:rPr>
              <a:t>; 4 </a:t>
            </a:r>
            <a:r>
              <a:rPr lang="en-US" altLang="ja-JP" sz="2400" dirty="0" err="1" smtClean="0">
                <a:solidFill>
                  <a:srgbClr val="0432FF"/>
                </a:solidFill>
                <a:latin typeface="Arial" charset="0"/>
                <a:cs typeface="Arial" charset="0"/>
              </a:rPr>
              <a:t>ANDs</a:t>
            </a:r>
            <a:r>
              <a:rPr lang="en-US" altLang="ja-JP" sz="2400" dirty="0" smtClean="0">
                <a:solidFill>
                  <a:srgbClr val="0432FF"/>
                </a:solidFill>
                <a:latin typeface="Arial" charset="0"/>
                <a:cs typeface="Arial" charset="0"/>
              </a:rPr>
              <a:t>, 1 (big) OR</a:t>
            </a:r>
            <a:endParaRPr lang="en-US" sz="2400" dirty="0">
              <a:solidFill>
                <a:srgbClr val="0432FF"/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   = a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b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(c+1) + ac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(1+b)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   = </a:t>
            </a:r>
            <a:r>
              <a:rPr lang="en-US" sz="2400" dirty="0">
                <a:solidFill>
                  <a:srgbClr val="009051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2400" dirty="0">
                <a:solidFill>
                  <a:srgbClr val="009051"/>
                </a:solidFill>
                <a:latin typeface="Arial" charset="0"/>
                <a:cs typeface="Arial" charset="0"/>
              </a:rPr>
              <a:t>’</a:t>
            </a:r>
            <a:r>
              <a:rPr lang="en-US" sz="2400" dirty="0">
                <a:solidFill>
                  <a:srgbClr val="009051"/>
                </a:solidFill>
                <a:latin typeface="Arial" charset="0"/>
                <a:cs typeface="Arial" charset="0"/>
              </a:rPr>
              <a:t>b</a:t>
            </a:r>
            <a:r>
              <a:rPr lang="ja-JP" altLang="en-US" sz="2400" dirty="0">
                <a:solidFill>
                  <a:srgbClr val="009051"/>
                </a:solidFill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solidFill>
                  <a:srgbClr val="009051"/>
                </a:solidFill>
                <a:latin typeface="Arial" charset="0"/>
                <a:cs typeface="Arial" charset="0"/>
              </a:rPr>
              <a:t>+ ac</a:t>
            </a:r>
            <a:r>
              <a:rPr lang="ja-JP" altLang="en-US" sz="2400" dirty="0" smtClean="0">
                <a:solidFill>
                  <a:srgbClr val="009051"/>
                </a:solidFill>
                <a:latin typeface="Arial" charset="0"/>
                <a:cs typeface="Arial" charset="0"/>
              </a:rPr>
              <a:t>’</a:t>
            </a:r>
            <a:r>
              <a:rPr lang="en-US" altLang="ja-JP" sz="2400" dirty="0" smtClean="0">
                <a:solidFill>
                  <a:srgbClr val="009051"/>
                </a:solidFill>
                <a:latin typeface="Arial" charset="0"/>
                <a:cs typeface="Arial" charset="0"/>
              </a:rPr>
              <a:t>			    ; 2 ANDs, 1 OR</a:t>
            </a:r>
            <a:br>
              <a:rPr lang="en-US" altLang="ja-JP" sz="2400" dirty="0" smtClean="0">
                <a:solidFill>
                  <a:srgbClr val="009051"/>
                </a:solidFill>
                <a:latin typeface="Arial" charset="0"/>
                <a:cs typeface="Arial" charset="0"/>
              </a:rPr>
            </a:br>
            <a:endParaRPr lang="en-US" sz="2400" dirty="0">
              <a:solidFill>
                <a:srgbClr val="009051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  <a:cs typeface="Arial" charset="0"/>
              </a:rPr>
              <a:t>Example</a:t>
            </a:r>
            <a:r>
              <a:rPr lang="en-US" sz="2800" dirty="0">
                <a:latin typeface="Arial" charset="0"/>
                <a:cs typeface="Arial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m = </a:t>
            </a:r>
            <a:r>
              <a:rPr lang="en-US" sz="2400" dirty="0">
                <a:solidFill>
                  <a:srgbClr val="0432FF"/>
                </a:solidFill>
                <a:latin typeface="Arial" charset="0"/>
                <a:cs typeface="Arial" charset="0"/>
              </a:rPr>
              <a:t>x</a:t>
            </a:r>
            <a:r>
              <a:rPr lang="ja-JP" altLang="en-US" sz="2400" dirty="0">
                <a:solidFill>
                  <a:srgbClr val="0432FF"/>
                </a:solidFill>
                <a:latin typeface="Arial" charset="0"/>
                <a:cs typeface="Arial" charset="0"/>
              </a:rPr>
              <a:t>’</a:t>
            </a:r>
            <a:r>
              <a:rPr lang="en-US" sz="2400" dirty="0" err="1">
                <a:solidFill>
                  <a:srgbClr val="0432FF"/>
                </a:solidFill>
                <a:latin typeface="Arial" charset="0"/>
                <a:cs typeface="Arial" charset="0"/>
              </a:rPr>
              <a:t>yz</a:t>
            </a:r>
            <a:r>
              <a:rPr lang="en-US" sz="2400" dirty="0">
                <a:solidFill>
                  <a:srgbClr val="0432FF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0432FF"/>
                </a:solidFill>
                <a:latin typeface="Arial" charset="0"/>
                <a:cs typeface="Arial" charset="0"/>
              </a:rPr>
              <a:t> +  </a:t>
            </a:r>
            <a:r>
              <a:rPr lang="en-US" sz="2400" dirty="0">
                <a:solidFill>
                  <a:srgbClr val="0432FF"/>
                </a:solidFill>
                <a:latin typeface="Arial" charset="0"/>
                <a:cs typeface="Arial" charset="0"/>
              </a:rPr>
              <a:t>x</a:t>
            </a:r>
            <a:r>
              <a:rPr lang="ja-JP" altLang="en-US" sz="2400" dirty="0">
                <a:solidFill>
                  <a:srgbClr val="0432FF"/>
                </a:solidFill>
                <a:latin typeface="Arial" charset="0"/>
                <a:cs typeface="Arial" charset="0"/>
              </a:rPr>
              <a:t>’</a:t>
            </a:r>
            <a:r>
              <a:rPr lang="en-US" sz="2400" dirty="0" err="1">
                <a:solidFill>
                  <a:srgbClr val="0432FF"/>
                </a:solidFill>
                <a:latin typeface="Arial" charset="0"/>
                <a:cs typeface="Arial" charset="0"/>
              </a:rPr>
              <a:t>yz</a:t>
            </a:r>
            <a:r>
              <a:rPr lang="ja-JP" altLang="en-US" sz="2400" dirty="0">
                <a:solidFill>
                  <a:srgbClr val="0432FF"/>
                </a:solidFill>
                <a:latin typeface="Arial" charset="0"/>
                <a:cs typeface="Arial" charset="0"/>
              </a:rPr>
              <a:t>’</a:t>
            </a:r>
            <a:r>
              <a:rPr lang="en-US" sz="2400" dirty="0">
                <a:solidFill>
                  <a:srgbClr val="0432FF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0432FF"/>
                </a:solidFill>
                <a:latin typeface="Arial" charset="0"/>
                <a:cs typeface="Arial" charset="0"/>
              </a:rPr>
              <a:t>+  x</a:t>
            </a:r>
            <a:r>
              <a:rPr lang="ja-JP" altLang="en-US" sz="2400" dirty="0" smtClean="0">
                <a:solidFill>
                  <a:srgbClr val="0432FF"/>
                </a:solidFill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solidFill>
                  <a:srgbClr val="0432FF"/>
                </a:solidFill>
                <a:latin typeface="Arial" charset="0"/>
                <a:cs typeface="Arial" charset="0"/>
              </a:rPr>
              <a:t>y</a:t>
            </a:r>
            <a:r>
              <a:rPr lang="ja-JP" altLang="en-US" sz="2400" dirty="0">
                <a:solidFill>
                  <a:srgbClr val="0432FF"/>
                </a:solidFill>
                <a:latin typeface="Arial" charset="0"/>
                <a:cs typeface="Arial" charset="0"/>
              </a:rPr>
              <a:t>’</a:t>
            </a:r>
            <a:r>
              <a:rPr lang="en-US" sz="2400" dirty="0">
                <a:solidFill>
                  <a:srgbClr val="0432FF"/>
                </a:solidFill>
                <a:latin typeface="Arial" charset="0"/>
                <a:cs typeface="Arial" charset="0"/>
              </a:rPr>
              <a:t> + </a:t>
            </a:r>
            <a:r>
              <a:rPr lang="en-US" sz="2400" dirty="0" smtClean="0">
                <a:solidFill>
                  <a:srgbClr val="0432FF"/>
                </a:solidFill>
                <a:latin typeface="Arial" charset="0"/>
                <a:cs typeface="Arial" charset="0"/>
              </a:rPr>
              <a:t> xyz  ; 4 </a:t>
            </a:r>
            <a:r>
              <a:rPr lang="en-US" sz="2400" dirty="0" err="1" smtClean="0">
                <a:solidFill>
                  <a:srgbClr val="0432FF"/>
                </a:solidFill>
                <a:latin typeface="Arial" charset="0"/>
                <a:cs typeface="Arial" charset="0"/>
              </a:rPr>
              <a:t>ANDs</a:t>
            </a:r>
            <a:r>
              <a:rPr lang="en-US" sz="2400" dirty="0" smtClean="0">
                <a:solidFill>
                  <a:srgbClr val="0432FF"/>
                </a:solidFill>
                <a:latin typeface="Arial" charset="0"/>
                <a:cs typeface="Arial" charset="0"/>
              </a:rPr>
              <a:t>, 1 big OR</a:t>
            </a:r>
            <a:endParaRPr lang="en-US" sz="2400" dirty="0">
              <a:solidFill>
                <a:srgbClr val="0432FF"/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    = x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y(</a:t>
            </a:r>
            <a:r>
              <a:rPr lang="en-US" sz="2400" dirty="0" err="1">
                <a:latin typeface="Arial" charset="0"/>
                <a:cs typeface="Arial" charset="0"/>
              </a:rPr>
              <a:t>z+z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) + x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y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 + xyz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    = </a:t>
            </a:r>
            <a:r>
              <a:rPr lang="en-US" sz="2400" dirty="0" smtClean="0">
                <a:latin typeface="Arial" charset="0"/>
                <a:cs typeface="Arial" charset="0"/>
              </a:rPr>
              <a:t>x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latin typeface="Arial" charset="0"/>
                <a:cs typeface="Arial" charset="0"/>
              </a:rPr>
              <a:t>y +  x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latin typeface="Arial" charset="0"/>
                <a:cs typeface="Arial" charset="0"/>
              </a:rPr>
              <a:t>y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 + xyz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    = x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cs typeface="Arial" charset="0"/>
              </a:rPr>
              <a:t>y+y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) + xyz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    = </a:t>
            </a:r>
            <a:r>
              <a:rPr lang="en-US" sz="2400" dirty="0">
                <a:solidFill>
                  <a:srgbClr val="009051"/>
                </a:solidFill>
                <a:latin typeface="Arial" charset="0"/>
                <a:cs typeface="Arial" charset="0"/>
              </a:rPr>
              <a:t>x</a:t>
            </a:r>
            <a:r>
              <a:rPr lang="ja-JP" altLang="en-US" sz="2400" dirty="0">
                <a:solidFill>
                  <a:srgbClr val="009051"/>
                </a:solidFill>
                <a:latin typeface="Arial" charset="0"/>
                <a:cs typeface="Arial" charset="0"/>
              </a:rPr>
              <a:t>’</a:t>
            </a:r>
            <a:r>
              <a:rPr lang="en-US" sz="2400" dirty="0">
                <a:solidFill>
                  <a:srgbClr val="009051"/>
                </a:solidFill>
                <a:latin typeface="Arial" charset="0"/>
                <a:cs typeface="Arial" charset="0"/>
              </a:rPr>
              <a:t> + </a:t>
            </a:r>
            <a:r>
              <a:rPr lang="en-US" sz="2400" dirty="0" smtClean="0">
                <a:solidFill>
                  <a:srgbClr val="009051"/>
                </a:solidFill>
                <a:latin typeface="Arial" charset="0"/>
                <a:cs typeface="Arial" charset="0"/>
              </a:rPr>
              <a:t>xyz			      ; 1 AND, 1 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355" y="355663"/>
            <a:ext cx="43180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Incompletely specified function; example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04536290"/>
              </p:ext>
            </p:extLst>
          </p:nvPr>
        </p:nvGraphicFramePr>
        <p:xfrm>
          <a:off x="5051081" y="571500"/>
          <a:ext cx="40386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-8045" y="1681225"/>
            <a:ext cx="5054600" cy="51892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Table input is all combinations of 4 binary digits </a:t>
            </a:r>
            <a:r>
              <a:rPr lang="en-US" dirty="0" smtClean="0"/>
              <a:t>(gold columns)</a:t>
            </a:r>
            <a:endParaRPr lang="en-US" dirty="0"/>
          </a:p>
          <a:p>
            <a:r>
              <a:rPr lang="en-US" dirty="0"/>
              <a:t>Function is to increment a </a:t>
            </a:r>
            <a:r>
              <a:rPr lang="en-US" dirty="0" smtClean="0"/>
              <a:t>decimal digit value modulo 10</a:t>
            </a:r>
            <a:endParaRPr lang="en-US" dirty="0"/>
          </a:p>
          <a:p>
            <a:r>
              <a:rPr lang="en-US" dirty="0"/>
              <a:t>Binary inputs </a:t>
            </a:r>
            <a:r>
              <a:rPr lang="en-US" dirty="0" smtClean="0"/>
              <a:t>combinations 1010 </a:t>
            </a:r>
            <a:r>
              <a:rPr lang="en-US" dirty="0"/>
              <a:t>through </a:t>
            </a:r>
            <a:r>
              <a:rPr lang="en-US" dirty="0" smtClean="0"/>
              <a:t>1111 do not represent a decimal digit, so we </a:t>
            </a:r>
            <a:r>
              <a:rPr lang="en-US" dirty="0">
                <a:solidFill>
                  <a:srgbClr val="0000FF"/>
                </a:solidFill>
              </a:rPr>
              <a:t>Don’t Care</a:t>
            </a:r>
            <a:r>
              <a:rPr lang="en-US" dirty="0"/>
              <a:t> how the circuit behaves for these </a:t>
            </a:r>
            <a:r>
              <a:rPr lang="en-US" dirty="0" smtClean="0"/>
              <a:t>cases, denote with X</a:t>
            </a:r>
            <a:endParaRPr lang="en-US" dirty="0"/>
          </a:p>
          <a:p>
            <a:r>
              <a:rPr lang="en-US" dirty="0" smtClean="0"/>
              <a:t>If we don’t care how it behaves, then </a:t>
            </a:r>
            <a:r>
              <a:rPr lang="en-US" dirty="0" smtClean="0">
                <a:solidFill>
                  <a:srgbClr val="0000FF"/>
                </a:solidFill>
              </a:rPr>
              <a:t>We Can Choose</a:t>
            </a:r>
            <a:r>
              <a:rPr lang="en-US" dirty="0" smtClean="0"/>
              <a:t> any way we want for how it behaves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Usually choose </a:t>
            </a:r>
            <a:r>
              <a:rPr lang="en-US" i="1" dirty="0" smtClean="0">
                <a:solidFill>
                  <a:srgbClr val="008000"/>
                </a:solidFill>
              </a:rPr>
              <a:t>simple and cheap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         e.g., replace X in Z by   Z = D’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51080" y="140038"/>
            <a:ext cx="200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 </a:t>
            </a:r>
            <a:r>
              <a:rPr lang="en-US" u="sng" dirty="0" smtClean="0"/>
              <a:t>           INPUTS____             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105085" y="141408"/>
            <a:ext cx="200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 </a:t>
            </a:r>
            <a:r>
              <a:rPr lang="en-US" u="sng" dirty="0" smtClean="0"/>
              <a:t>        OUTPUTS____             </a:t>
            </a:r>
            <a:endParaRPr lang="en-US" u="sn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024-359D-6B46-98D1-05D86B9A129A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02" y="344088"/>
            <a:ext cx="4318000" cy="11430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Example with don’t cares chosen, making the specification complete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4227242"/>
              </p:ext>
            </p:extLst>
          </p:nvPr>
        </p:nvGraphicFramePr>
        <p:xfrm>
          <a:off x="5062646" y="571500"/>
          <a:ext cx="40386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93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9300"/>
                        </a:solidFill>
                      </a:endParaRP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93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9300"/>
                        </a:solidFill>
                      </a:endParaRP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93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9300"/>
                        </a:solidFill>
                      </a:endParaRP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93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9300"/>
                        </a:solidFill>
                      </a:endParaRP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93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9300"/>
                        </a:solidFill>
                      </a:endParaRP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93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9300"/>
                        </a:solidFill>
                      </a:endParaRP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93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9300"/>
                        </a:solidFill>
                      </a:endParaRP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93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9300"/>
                        </a:solidFill>
                      </a:endParaRP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93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9300"/>
                        </a:solidFill>
                      </a:endParaRP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93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9300"/>
                        </a:solidFill>
                      </a:endParaRP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93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9300"/>
                        </a:solidFill>
                      </a:endParaRP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93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9300"/>
                        </a:solidFill>
                      </a:endParaRP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93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9300"/>
                        </a:solidFill>
                      </a:endParaRP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93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9300"/>
                        </a:solidFill>
                      </a:endParaRP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93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9300"/>
                        </a:solidFill>
                      </a:endParaRP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93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9300"/>
                        </a:solidFill>
                      </a:endParaRP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93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9300"/>
                        </a:solidFill>
                      </a:endParaRP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93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9300"/>
                        </a:solidFill>
                      </a:endParaRP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102" y="1553900"/>
            <a:ext cx="5054600" cy="51892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Trying for </a:t>
            </a:r>
            <a:r>
              <a:rPr lang="en-US" i="1" dirty="0" smtClean="0">
                <a:solidFill>
                  <a:srgbClr val="008000"/>
                </a:solidFill>
              </a:rPr>
              <a:t>simple and cheap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 smtClean="0"/>
              <a:t>e.g., replace X in Z by   Z = D’ because most of Z </a:t>
            </a:r>
            <a:r>
              <a:rPr lang="en-US" dirty="0"/>
              <a:t>already is </a:t>
            </a:r>
            <a:r>
              <a:rPr lang="en-US" dirty="0" smtClean="0"/>
              <a:t>  Z </a:t>
            </a:r>
            <a:r>
              <a:rPr lang="en-US" dirty="0"/>
              <a:t>= D</a:t>
            </a:r>
            <a:r>
              <a:rPr lang="en-US" dirty="0" smtClean="0"/>
              <a:t>’ so this choice means </a:t>
            </a:r>
            <a:r>
              <a:rPr lang="en-US" dirty="0" smtClean="0">
                <a:solidFill>
                  <a:srgbClr val="7030A0"/>
                </a:solidFill>
              </a:rPr>
              <a:t>the circuit to compute Z for all inputs is a NOT gate with input D</a:t>
            </a:r>
          </a:p>
          <a:p>
            <a:r>
              <a:rPr lang="en-US" dirty="0" smtClean="0">
                <a:solidFill>
                  <a:srgbClr val="FF9300"/>
                </a:solidFill>
              </a:rPr>
              <a:t>Choices for completely specifying W, X, and Y shown that yield cheap circuits; other cheap choices are available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62645" y="140038"/>
            <a:ext cx="200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 </a:t>
            </a:r>
            <a:r>
              <a:rPr lang="en-US" u="sng" dirty="0" smtClean="0"/>
              <a:t>           INPUTS____             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116650" y="141408"/>
            <a:ext cx="200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 </a:t>
            </a:r>
            <a:r>
              <a:rPr lang="en-US" u="sng" dirty="0" smtClean="0"/>
              <a:t>        OUTPUTS____             </a:t>
            </a:r>
            <a:endParaRPr lang="en-US" u="sn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024-359D-6B46-98D1-05D86B9A129A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6586003" y="509370"/>
            <a:ext cx="393539" cy="6280050"/>
          </a:xfrm>
          <a:prstGeom prst="round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8601924" y="499720"/>
            <a:ext cx="393539" cy="6280050"/>
          </a:xfrm>
          <a:prstGeom prst="round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6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cs typeface="Arial" charset="0"/>
              </a:rPr>
              <a:t>Karnaugh</a:t>
            </a:r>
            <a:r>
              <a:rPr lang="en-US" dirty="0">
                <a:latin typeface="Arial" charset="0"/>
                <a:cs typeface="Arial" charset="0"/>
              </a:rPr>
              <a:t> m</a:t>
            </a:r>
            <a:r>
              <a:rPr lang="en-US" dirty="0" smtClean="0">
                <a:latin typeface="Arial" charset="0"/>
                <a:cs typeface="Arial" charset="0"/>
              </a:rPr>
              <a:t>ap 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Visual technique for </a:t>
            </a:r>
            <a:r>
              <a:rPr lang="en-US" dirty="0">
                <a:latin typeface="Arial" charset="0"/>
                <a:cs typeface="Arial" charset="0"/>
              </a:rPr>
              <a:t>simplification of </a:t>
            </a:r>
            <a:r>
              <a:rPr lang="en-US" dirty="0" smtClean="0">
                <a:latin typeface="Arial" charset="0"/>
                <a:cs typeface="Arial" charset="0"/>
              </a:rPr>
              <a:t>Boolean expressions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Karnaugh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map </a:t>
            </a:r>
            <a:r>
              <a:rPr lang="en-US" dirty="0" smtClean="0">
                <a:latin typeface="Arial" charset="0"/>
                <a:cs typeface="Arial" charset="0"/>
              </a:rPr>
              <a:t>depicts </a:t>
            </a:r>
            <a:r>
              <a:rPr lang="en-US" dirty="0">
                <a:latin typeface="Arial" charset="0"/>
                <a:cs typeface="Arial" charset="0"/>
              </a:rPr>
              <a:t>truth </a:t>
            </a:r>
            <a:r>
              <a:rPr lang="en-US" dirty="0" smtClean="0">
                <a:latin typeface="Arial" charset="0"/>
                <a:cs typeface="Arial" charset="0"/>
              </a:rPr>
              <a:t>tables using algebraic adjacency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Adjacent columns or rows </a:t>
            </a:r>
            <a:r>
              <a:rPr lang="en-US" dirty="0" smtClean="0">
                <a:latin typeface="Arial" charset="0"/>
                <a:cs typeface="Arial" charset="0"/>
              </a:rPr>
              <a:t>in the map differ by only </a:t>
            </a:r>
            <a:r>
              <a:rPr lang="en-US" dirty="0">
                <a:latin typeface="Arial" charset="0"/>
                <a:cs typeface="Arial" charset="0"/>
              </a:rPr>
              <a:t>by one </a:t>
            </a:r>
            <a:r>
              <a:rPr lang="en-US" dirty="0" smtClean="0">
                <a:latin typeface="Arial" charset="0"/>
                <a:cs typeface="Arial" charset="0"/>
              </a:rPr>
              <a:t>variable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Makes refactoring obvious visually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1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44067" cy="4525963"/>
          </a:xfrm>
        </p:spPr>
        <p:txBody>
          <a:bodyPr/>
          <a:lstStyle/>
          <a:p>
            <a:r>
              <a:rPr lang="en-US" dirty="0" smtClean="0"/>
              <a:t>Given Sum of Products (SOP) expression</a:t>
            </a:r>
            <a:br>
              <a:rPr lang="en-US" dirty="0" smtClean="0"/>
            </a:br>
            <a:r>
              <a:rPr lang="en-US" dirty="0" smtClean="0"/>
              <a:t>R = X’Y’Z+X’YZ’+X’YZ+XYZ’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Create this truth table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Now, create a </a:t>
            </a:r>
            <a:r>
              <a:rPr lang="en-US" dirty="0" err="1" smtClean="0"/>
              <a:t>Karnaugh</a:t>
            </a:r>
            <a:r>
              <a:rPr lang="en-US" dirty="0" smtClean="0"/>
              <a:t> map and fill the map with the function, R, values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371167" y="1767841"/>
          <a:ext cx="207009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368300"/>
                <a:gridCol w="457200"/>
                <a:gridCol w="838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Z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86568"/>
          </a:xfrm>
        </p:spPr>
        <p:txBody>
          <a:bodyPr/>
          <a:lstStyle/>
          <a:p>
            <a:r>
              <a:rPr lang="en-US" dirty="0" err="1">
                <a:latin typeface="Arial" charset="0"/>
                <a:cs typeface="Arial" charset="0"/>
              </a:rPr>
              <a:t>Karnaugh</a:t>
            </a:r>
            <a:r>
              <a:rPr lang="en-US" dirty="0">
                <a:latin typeface="Arial" charset="0"/>
                <a:cs typeface="Arial" charset="0"/>
              </a:rPr>
              <a:t> m</a:t>
            </a:r>
            <a:r>
              <a:rPr lang="en-US" dirty="0" smtClean="0">
                <a:latin typeface="Arial" charset="0"/>
                <a:cs typeface="Arial" charset="0"/>
              </a:rPr>
              <a:t>ap for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R(X,Y,Z)</a:t>
            </a:r>
            <a:endParaRPr lang="en-US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200" dirty="0">
              <a:latin typeface="Arial" charset="0"/>
              <a:cs typeface="Arial" charset="0"/>
            </a:endParaRPr>
          </a:p>
        </p:txBody>
      </p:sp>
      <p:graphicFrame>
        <p:nvGraphicFramePr>
          <p:cNvPr id="691266" name="Group 66"/>
          <p:cNvGraphicFramePr>
            <a:graphicFrameLocks noGrp="1"/>
          </p:cNvGraphicFramePr>
          <p:nvPr>
            <p:ph sz="quarter" idx="2"/>
            <p:extLst/>
          </p:nvPr>
        </p:nvGraphicFramePr>
        <p:xfrm>
          <a:off x="4648200" y="1719263"/>
          <a:ext cx="4038600" cy="2128838"/>
        </p:xfrm>
        <a:graphic>
          <a:graphicData uri="http://schemas.openxmlformats.org/drawingml/2006/table">
            <a:tbl>
              <a:tblPr/>
              <a:tblGrid>
                <a:gridCol w="809625"/>
                <a:gridCol w="806450"/>
                <a:gridCol w="806450"/>
                <a:gridCol w="806450"/>
                <a:gridCol w="809625"/>
              </a:tblGrid>
              <a:tr h="1012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XY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57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473200" y="1590041"/>
          <a:ext cx="207009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368300"/>
                <a:gridCol w="457200"/>
                <a:gridCol w="838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Z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730500" y="2171700"/>
            <a:ext cx="3530599" cy="1600200"/>
            <a:chOff x="2730500" y="2171700"/>
            <a:chExt cx="3530599" cy="1600200"/>
          </a:xfrm>
        </p:grpSpPr>
        <p:sp>
          <p:nvSpPr>
            <p:cNvPr id="4" name="Rectangle 3"/>
            <p:cNvSpPr/>
            <p:nvPr/>
          </p:nvSpPr>
          <p:spPr>
            <a:xfrm>
              <a:off x="2730500" y="2171700"/>
              <a:ext cx="812799" cy="990600"/>
            </a:xfrm>
            <a:prstGeom prst="rect">
              <a:avLst/>
            </a:prstGeom>
            <a:solidFill>
              <a:srgbClr val="008000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48300" y="2781300"/>
              <a:ext cx="812799" cy="990600"/>
            </a:xfrm>
            <a:prstGeom prst="rect">
              <a:avLst/>
            </a:prstGeom>
            <a:solidFill>
              <a:srgbClr val="008000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30500" y="2794000"/>
            <a:ext cx="4343399" cy="1397000"/>
            <a:chOff x="2730500" y="1765300"/>
            <a:chExt cx="4343399" cy="1397000"/>
          </a:xfrm>
        </p:grpSpPr>
        <p:sp>
          <p:nvSpPr>
            <p:cNvPr id="20" name="Rectangle 19"/>
            <p:cNvSpPr/>
            <p:nvPr/>
          </p:nvSpPr>
          <p:spPr>
            <a:xfrm>
              <a:off x="2730500" y="2171700"/>
              <a:ext cx="812799" cy="990600"/>
            </a:xfrm>
            <a:prstGeom prst="rect">
              <a:avLst/>
            </a:prstGeom>
            <a:solidFill>
              <a:srgbClr val="660066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61100" y="1765300"/>
              <a:ext cx="812799" cy="990600"/>
            </a:xfrm>
            <a:prstGeom prst="rect">
              <a:avLst/>
            </a:prstGeom>
            <a:solidFill>
              <a:srgbClr val="660066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17800" y="2781300"/>
            <a:ext cx="5168899" cy="3441676"/>
            <a:chOff x="2730500" y="736600"/>
            <a:chExt cx="5168899" cy="3441676"/>
          </a:xfrm>
          <a:solidFill>
            <a:srgbClr val="FFFF00">
              <a:alpha val="30000"/>
            </a:srgbClr>
          </a:solidFill>
        </p:grpSpPr>
        <p:sp>
          <p:nvSpPr>
            <p:cNvPr id="23" name="Rectangle 22"/>
            <p:cNvSpPr/>
            <p:nvPr/>
          </p:nvSpPr>
          <p:spPr>
            <a:xfrm>
              <a:off x="2730500" y="3187676"/>
              <a:ext cx="812799" cy="9906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86600" y="736600"/>
              <a:ext cx="812799" cy="9906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7800" y="2781300"/>
            <a:ext cx="5981699" cy="2425724"/>
            <a:chOff x="2730500" y="-279400"/>
            <a:chExt cx="5981699" cy="2425724"/>
          </a:xfrm>
          <a:solidFill>
            <a:srgbClr val="FFFF00">
              <a:alpha val="30000"/>
            </a:srgbClr>
          </a:solidFill>
        </p:grpSpPr>
        <p:sp>
          <p:nvSpPr>
            <p:cNvPr id="26" name="Rectangle 25"/>
            <p:cNvSpPr/>
            <p:nvPr/>
          </p:nvSpPr>
          <p:spPr>
            <a:xfrm>
              <a:off x="2730500" y="1155724"/>
              <a:ext cx="812799" cy="99060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99400" y="-279400"/>
              <a:ext cx="812799" cy="99060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0174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79473"/>
          </a:xfrm>
        </p:spPr>
        <p:txBody>
          <a:bodyPr/>
          <a:lstStyle/>
          <a:p>
            <a:r>
              <a:rPr lang="en-US" dirty="0" err="1">
                <a:latin typeface="Arial" charset="0"/>
                <a:cs typeface="Arial" charset="0"/>
              </a:rPr>
              <a:t>Karnaugh</a:t>
            </a:r>
            <a:r>
              <a:rPr lang="en-US" dirty="0">
                <a:latin typeface="Arial" charset="0"/>
                <a:cs typeface="Arial" charset="0"/>
              </a:rPr>
              <a:t> m</a:t>
            </a:r>
            <a:r>
              <a:rPr lang="en-US" dirty="0" smtClean="0">
                <a:latin typeface="Arial" charset="0"/>
                <a:cs typeface="Arial" charset="0"/>
              </a:rPr>
              <a:t>ap for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R</a:t>
            </a:r>
            <a:endParaRPr lang="en-US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89400" y="4013201"/>
            <a:ext cx="4775200" cy="189229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Any 2 left-right or up-down adjacent 1s define 1 input that is both 0 and1, so can omit from the sum of products term </a:t>
            </a:r>
          </a:p>
          <a:p>
            <a:endParaRPr lang="en-US" sz="2800" dirty="0">
              <a:latin typeface="Arial" charset="0"/>
              <a:cs typeface="Arial" charset="0"/>
            </a:endParaRPr>
          </a:p>
        </p:txBody>
      </p:sp>
      <p:graphicFrame>
        <p:nvGraphicFramePr>
          <p:cNvPr id="691266" name="Group 66"/>
          <p:cNvGraphicFramePr>
            <a:graphicFrameLocks noGrp="1"/>
          </p:cNvGraphicFramePr>
          <p:nvPr>
            <p:ph sz="quarter" idx="2"/>
            <p:extLst/>
          </p:nvPr>
        </p:nvGraphicFramePr>
        <p:xfrm>
          <a:off x="4648200" y="1719263"/>
          <a:ext cx="4038600" cy="2128838"/>
        </p:xfrm>
        <a:graphic>
          <a:graphicData uri="http://schemas.openxmlformats.org/drawingml/2006/table">
            <a:tbl>
              <a:tblPr/>
              <a:tblGrid>
                <a:gridCol w="809625"/>
                <a:gridCol w="806450"/>
                <a:gridCol w="806450"/>
                <a:gridCol w="806450"/>
                <a:gridCol w="809625"/>
              </a:tblGrid>
              <a:tr h="1012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XY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57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473200" y="1590041"/>
          <a:ext cx="207009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368300"/>
                <a:gridCol w="457200"/>
                <a:gridCol w="838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Z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279900" y="2679700"/>
            <a:ext cx="4495800" cy="3774420"/>
            <a:chOff x="4279900" y="2679700"/>
            <a:chExt cx="4495800" cy="3774420"/>
          </a:xfrm>
        </p:grpSpPr>
        <p:sp>
          <p:nvSpPr>
            <p:cNvPr id="2" name="Oval 1"/>
            <p:cNvSpPr/>
            <p:nvPr/>
          </p:nvSpPr>
          <p:spPr>
            <a:xfrm>
              <a:off x="6350000" y="2679700"/>
              <a:ext cx="1435100" cy="6223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9900" y="5930900"/>
              <a:ext cx="449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X=0 and X=1 so oval is just YZ’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92600" y="2514600"/>
            <a:ext cx="4495800" cy="3952220"/>
            <a:chOff x="4279900" y="2501900"/>
            <a:chExt cx="4495800" cy="3952220"/>
          </a:xfrm>
        </p:grpSpPr>
        <p:sp>
          <p:nvSpPr>
            <p:cNvPr id="29" name="Oval 28"/>
            <p:cNvSpPr/>
            <p:nvPr/>
          </p:nvSpPr>
          <p:spPr>
            <a:xfrm rot="16200000">
              <a:off x="5930900" y="2908300"/>
              <a:ext cx="1435100" cy="6223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79900" y="5930900"/>
              <a:ext cx="449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Z</a:t>
              </a:r>
              <a:r>
                <a:rPr lang="en-US" sz="2800" dirty="0" smtClean="0">
                  <a:solidFill>
                    <a:srgbClr val="FF0000"/>
                  </a:solidFill>
                </a:rPr>
                <a:t>=0 and Z=1 so oval is just X’Y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79900" y="3276600"/>
            <a:ext cx="4495800" cy="3190220"/>
            <a:chOff x="4279900" y="3263900"/>
            <a:chExt cx="4495800" cy="3190220"/>
          </a:xfrm>
        </p:grpSpPr>
        <p:sp>
          <p:nvSpPr>
            <p:cNvPr id="32" name="Oval 31"/>
            <p:cNvSpPr/>
            <p:nvPr/>
          </p:nvSpPr>
          <p:spPr>
            <a:xfrm>
              <a:off x="5562600" y="3263900"/>
              <a:ext cx="1435100" cy="6223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79900" y="5930900"/>
              <a:ext cx="449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Y=0 and Y=1 so oval is just X’Z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61363" y="1691956"/>
            <a:ext cx="3094827" cy="1541210"/>
            <a:chOff x="4661363" y="1691956"/>
            <a:chExt cx="3094827" cy="1541210"/>
          </a:xfrm>
        </p:grpSpPr>
        <p:sp>
          <p:nvSpPr>
            <p:cNvPr id="4" name="TextBox 3"/>
            <p:cNvSpPr txBox="1"/>
            <p:nvPr/>
          </p:nvSpPr>
          <p:spPr>
            <a:xfrm>
              <a:off x="6605678" y="169564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89533" y="169195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61363" y="270994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0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5352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sing Blackboard for labs,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HW 01 text answers into the Word file; insert images of answer diagrams; then upload PDF or Word to correct place within Blackboard</a:t>
            </a:r>
          </a:p>
          <a:p>
            <a:pPr lvl="1"/>
            <a:r>
              <a:rPr lang="en-US" dirty="0" smtClean="0"/>
              <a:t>GTAs will score, typically within 1 week</a:t>
            </a:r>
          </a:p>
          <a:p>
            <a:r>
              <a:rPr lang="en-US" dirty="0" smtClean="0"/>
              <a:t>Lab 02 download assignment Word file from Blackboard; upload with inserted answers prior to start of your lab session next week</a:t>
            </a:r>
          </a:p>
          <a:p>
            <a:pPr lvl="1"/>
            <a:r>
              <a:rPr lang="en-US" dirty="0" smtClean="0"/>
              <a:t>GTA will open your file for discussion and scoring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33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658189"/>
          </a:xfrm>
        </p:spPr>
        <p:txBody>
          <a:bodyPr/>
          <a:lstStyle/>
          <a:p>
            <a:r>
              <a:rPr lang="en-US" dirty="0" err="1">
                <a:latin typeface="Arial" charset="0"/>
                <a:cs typeface="Arial" charset="0"/>
              </a:rPr>
              <a:t>Karnaugh</a:t>
            </a:r>
            <a:r>
              <a:rPr lang="en-US" dirty="0">
                <a:latin typeface="Arial" charset="0"/>
                <a:cs typeface="Arial" charset="0"/>
              </a:rPr>
              <a:t> m</a:t>
            </a:r>
            <a:r>
              <a:rPr lang="en-US" dirty="0" smtClean="0">
                <a:latin typeface="Arial" charset="0"/>
                <a:cs typeface="Arial" charset="0"/>
              </a:rPr>
              <a:t>ap adjacency</a:t>
            </a:r>
            <a:endParaRPr lang="en-US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1"/>
            <a:ext cx="4025900" cy="41909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Any two cells that differ by only 1 input variable are adjacent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Here are some adjacent cell pairs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Note that the left-right and top-bottom edges of this K-map are adjacent </a:t>
            </a:r>
          </a:p>
          <a:p>
            <a:endParaRPr lang="en-US" sz="2800" dirty="0">
              <a:latin typeface="Arial" charset="0"/>
              <a:cs typeface="Arial" charset="0"/>
            </a:endParaRPr>
          </a:p>
        </p:txBody>
      </p:sp>
      <p:graphicFrame>
        <p:nvGraphicFramePr>
          <p:cNvPr id="691266" name="Group 66"/>
          <p:cNvGraphicFramePr>
            <a:graphicFrameLocks noGrp="1"/>
          </p:cNvGraphicFramePr>
          <p:nvPr>
            <p:ph sz="quarter" idx="2"/>
            <p:extLst/>
          </p:nvPr>
        </p:nvGraphicFramePr>
        <p:xfrm>
          <a:off x="4648200" y="1719263"/>
          <a:ext cx="4038600" cy="2128838"/>
        </p:xfrm>
        <a:graphic>
          <a:graphicData uri="http://schemas.openxmlformats.org/drawingml/2006/table">
            <a:tbl>
              <a:tblPr/>
              <a:tblGrid>
                <a:gridCol w="809625"/>
                <a:gridCol w="806450"/>
                <a:gridCol w="806450"/>
                <a:gridCol w="806450"/>
                <a:gridCol w="809625"/>
              </a:tblGrid>
              <a:tr h="1012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XY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57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350000" y="2679700"/>
            <a:ext cx="1435100" cy="6223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12000" y="2692400"/>
            <a:ext cx="1435100" cy="6223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651369" y="2674823"/>
            <a:ext cx="4826691" cy="656547"/>
            <a:chOff x="4651369" y="2674823"/>
            <a:chExt cx="4826691" cy="656547"/>
          </a:xfrm>
        </p:grpSpPr>
        <p:sp>
          <p:nvSpPr>
            <p:cNvPr id="4" name="Block Arc 3"/>
            <p:cNvSpPr/>
            <p:nvPr/>
          </p:nvSpPr>
          <p:spPr>
            <a:xfrm rot="5400000">
              <a:off x="5103807" y="2231233"/>
              <a:ext cx="647699" cy="1552576"/>
            </a:xfrm>
            <a:prstGeom prst="blockArc">
              <a:avLst>
                <a:gd name="adj1" fmla="val 10800000"/>
                <a:gd name="adj2" fmla="val 144295"/>
                <a:gd name="adj3" fmla="val 70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/>
            <p:cNvSpPr/>
            <p:nvPr/>
          </p:nvSpPr>
          <p:spPr>
            <a:xfrm rot="16200000" flipH="1">
              <a:off x="8377922" y="2222385"/>
              <a:ext cx="647699" cy="1552576"/>
            </a:xfrm>
            <a:prstGeom prst="blockArc">
              <a:avLst>
                <a:gd name="adj1" fmla="val 10800000"/>
                <a:gd name="adj2" fmla="val 144295"/>
                <a:gd name="adj3" fmla="val 70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476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67237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K-map and bigger groupings</a:t>
            </a:r>
            <a:endParaRPr lang="en-US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37683"/>
            <a:ext cx="4025900" cy="497839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Any adjacent group of size 2</a:t>
            </a:r>
            <a:r>
              <a:rPr lang="en-US" sz="3600" baseline="30000" dirty="0" smtClean="0">
                <a:latin typeface="Arial" charset="0"/>
                <a:cs typeface="Arial" charset="0"/>
              </a:rPr>
              <a:t>j</a:t>
            </a:r>
            <a:r>
              <a:rPr lang="en-US" sz="2800" dirty="0" smtClean="0">
                <a:latin typeface="Arial" charset="0"/>
                <a:cs typeface="Arial" charset="0"/>
              </a:rPr>
              <a:t> is a valid simplification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For this map what groups are possible? 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XZ’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XZ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Y’Z’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Y’Z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X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Y’</a:t>
            </a:r>
            <a:endParaRPr lang="en-US" sz="28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691266" name="Group 66"/>
          <p:cNvGraphicFramePr>
            <a:graphicFrameLocks noGrp="1"/>
          </p:cNvGraphicFramePr>
          <p:nvPr>
            <p:ph sz="quarter" idx="2"/>
            <p:extLst/>
          </p:nvPr>
        </p:nvGraphicFramePr>
        <p:xfrm>
          <a:off x="4648200" y="1719263"/>
          <a:ext cx="4038600" cy="2128838"/>
        </p:xfrm>
        <a:graphic>
          <a:graphicData uri="http://schemas.openxmlformats.org/drawingml/2006/table">
            <a:tbl>
              <a:tblPr/>
              <a:tblGrid>
                <a:gridCol w="809625"/>
                <a:gridCol w="806450"/>
                <a:gridCol w="806450"/>
                <a:gridCol w="806450"/>
                <a:gridCol w="809625"/>
              </a:tblGrid>
              <a:tr h="1012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XY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57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7111982" y="3246302"/>
            <a:ext cx="1435100" cy="6223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12000" y="2692400"/>
            <a:ext cx="1435100" cy="6223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651369" y="2674823"/>
            <a:ext cx="4826691" cy="656547"/>
            <a:chOff x="4651369" y="2674823"/>
            <a:chExt cx="4826691" cy="656547"/>
          </a:xfrm>
        </p:grpSpPr>
        <p:sp>
          <p:nvSpPr>
            <p:cNvPr id="4" name="Block Arc 3"/>
            <p:cNvSpPr/>
            <p:nvPr/>
          </p:nvSpPr>
          <p:spPr>
            <a:xfrm rot="5400000">
              <a:off x="5103807" y="2231233"/>
              <a:ext cx="647699" cy="1552576"/>
            </a:xfrm>
            <a:prstGeom prst="blockArc">
              <a:avLst>
                <a:gd name="adj1" fmla="val 10800000"/>
                <a:gd name="adj2" fmla="val 144295"/>
                <a:gd name="adj3" fmla="val 70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/>
            <p:cNvSpPr/>
            <p:nvPr/>
          </p:nvSpPr>
          <p:spPr>
            <a:xfrm rot="16200000" flipH="1">
              <a:off x="8377922" y="2222385"/>
              <a:ext cx="647699" cy="1552576"/>
            </a:xfrm>
            <a:prstGeom prst="blockArc">
              <a:avLst>
                <a:gd name="adj1" fmla="val 10800000"/>
                <a:gd name="adj2" fmla="val 144295"/>
                <a:gd name="adj3" fmla="val 70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7465" y="3247290"/>
            <a:ext cx="4826691" cy="656547"/>
            <a:chOff x="4651369" y="2674823"/>
            <a:chExt cx="4826691" cy="656547"/>
          </a:xfrm>
        </p:grpSpPr>
        <p:sp>
          <p:nvSpPr>
            <p:cNvPr id="11" name="Block Arc 10"/>
            <p:cNvSpPr/>
            <p:nvPr/>
          </p:nvSpPr>
          <p:spPr>
            <a:xfrm rot="5400000">
              <a:off x="5103807" y="2231233"/>
              <a:ext cx="647699" cy="1552576"/>
            </a:xfrm>
            <a:prstGeom prst="blockArc">
              <a:avLst>
                <a:gd name="adj1" fmla="val 10800000"/>
                <a:gd name="adj2" fmla="val 144295"/>
                <a:gd name="adj3" fmla="val 70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Block Arc 11"/>
            <p:cNvSpPr/>
            <p:nvPr/>
          </p:nvSpPr>
          <p:spPr>
            <a:xfrm rot="16200000" flipH="1">
              <a:off x="8377922" y="2222385"/>
              <a:ext cx="647699" cy="1552576"/>
            </a:xfrm>
            <a:prstGeom prst="blockArc">
              <a:avLst>
                <a:gd name="adj1" fmla="val 10800000"/>
                <a:gd name="adj2" fmla="val 144295"/>
                <a:gd name="adj3" fmla="val 70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7082693" y="2633786"/>
            <a:ext cx="1574800" cy="1293446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747846" y="2692399"/>
            <a:ext cx="4642268" cy="1190873"/>
            <a:chOff x="4747846" y="2692399"/>
            <a:chExt cx="4642268" cy="1190873"/>
          </a:xfrm>
        </p:grpSpPr>
        <p:sp>
          <p:nvSpPr>
            <p:cNvPr id="6" name="Block Arc 5"/>
            <p:cNvSpPr/>
            <p:nvPr/>
          </p:nvSpPr>
          <p:spPr>
            <a:xfrm rot="5400000">
              <a:off x="4930041" y="2510204"/>
              <a:ext cx="1155701" cy="1520092"/>
            </a:xfrm>
            <a:prstGeom prst="blockArc">
              <a:avLst>
                <a:gd name="adj1" fmla="val 10800000"/>
                <a:gd name="adj2" fmla="val 21599987"/>
                <a:gd name="adj3" fmla="val 302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Block Arc 15"/>
            <p:cNvSpPr/>
            <p:nvPr/>
          </p:nvSpPr>
          <p:spPr>
            <a:xfrm rot="16200000" flipH="1">
              <a:off x="8052217" y="2545376"/>
              <a:ext cx="1155701" cy="1520092"/>
            </a:xfrm>
            <a:prstGeom prst="blockArc">
              <a:avLst>
                <a:gd name="adj1" fmla="val 10800000"/>
                <a:gd name="adj2" fmla="val 21599987"/>
                <a:gd name="adj3" fmla="val 302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33615" y="4816231"/>
            <a:ext cx="5453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 this truth table, in the form of a K-map, can be written in simplified SOP form (cover all the 1s) as  X + Y’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82774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2" grpId="0" animBg="1"/>
      <p:bldP spid="2" grpId="1" animBg="1"/>
      <p:bldP spid="15" grpId="0" animBg="1"/>
      <p:bldP spid="15" grpId="1" animBg="1"/>
      <p:bldP spid="3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679473"/>
          </a:xfrm>
        </p:spPr>
        <p:txBody>
          <a:bodyPr/>
          <a:lstStyle/>
          <a:p>
            <a:r>
              <a:rPr lang="en-US" dirty="0" err="1">
                <a:latin typeface="Arial" charset="0"/>
                <a:cs typeface="Arial" charset="0"/>
              </a:rPr>
              <a:t>Karnaugh</a:t>
            </a:r>
            <a:r>
              <a:rPr lang="en-US" dirty="0">
                <a:latin typeface="Arial" charset="0"/>
                <a:cs typeface="Arial" charset="0"/>
              </a:rPr>
              <a:t> m</a:t>
            </a:r>
            <a:r>
              <a:rPr lang="en-US" dirty="0" smtClean="0">
                <a:latin typeface="Arial" charset="0"/>
                <a:cs typeface="Arial" charset="0"/>
              </a:rPr>
              <a:t>ap and Don’t Care</a:t>
            </a:r>
            <a:endParaRPr lang="en-US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86527"/>
            <a:ext cx="4142154" cy="510539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K-map cells fill with X just fine, too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Find biggest cover groups using each X as best helps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This cover does not use X and yields</a:t>
            </a:r>
            <a:b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YZ + XY + XZ’</a:t>
            </a:r>
            <a:endParaRPr lang="en-US" sz="2800" dirty="0" smtClean="0">
              <a:solidFill>
                <a:srgbClr val="008000"/>
              </a:solidFill>
              <a:latin typeface="Arial" charset="0"/>
              <a:cs typeface="Arial" charset="0"/>
            </a:endParaRPr>
          </a:p>
          <a:p>
            <a:r>
              <a:rPr lang="en-US" sz="2800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This cover uses X, gives</a:t>
            </a:r>
            <a:br>
              <a:rPr lang="en-US" sz="2800" dirty="0" smtClean="0">
                <a:solidFill>
                  <a:srgbClr val="008000"/>
                </a:solidFill>
                <a:latin typeface="Arial" charset="0"/>
                <a:cs typeface="Arial" charset="0"/>
              </a:rPr>
            </a:br>
            <a:r>
              <a:rPr lang="en-US" sz="2800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X + YZ </a:t>
            </a:r>
            <a:br>
              <a:rPr lang="en-US" sz="2800" dirty="0" smtClean="0">
                <a:solidFill>
                  <a:srgbClr val="008000"/>
                </a:solidFill>
                <a:latin typeface="Arial" charset="0"/>
                <a:cs typeface="Arial" charset="0"/>
              </a:rPr>
            </a:br>
            <a:r>
              <a:rPr lang="en-US" sz="2800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a simpler expression and a simpler circuit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endParaRPr lang="en-US" sz="2800" dirty="0">
              <a:latin typeface="Arial" charset="0"/>
              <a:cs typeface="Arial" charset="0"/>
            </a:endParaRPr>
          </a:p>
        </p:txBody>
      </p:sp>
      <p:graphicFrame>
        <p:nvGraphicFramePr>
          <p:cNvPr id="691266" name="Group 66"/>
          <p:cNvGraphicFramePr>
            <a:graphicFrameLocks noGrp="1"/>
          </p:cNvGraphicFramePr>
          <p:nvPr>
            <p:ph sz="quarter" idx="2"/>
            <p:extLst/>
          </p:nvPr>
        </p:nvGraphicFramePr>
        <p:xfrm>
          <a:off x="4648200" y="1719263"/>
          <a:ext cx="4038600" cy="2128838"/>
        </p:xfrm>
        <a:graphic>
          <a:graphicData uri="http://schemas.openxmlformats.org/drawingml/2006/table">
            <a:tbl>
              <a:tblPr/>
              <a:tblGrid>
                <a:gridCol w="809625"/>
                <a:gridCol w="806450"/>
                <a:gridCol w="806450"/>
                <a:gridCol w="806450"/>
                <a:gridCol w="809625"/>
              </a:tblGrid>
              <a:tr h="1012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XY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57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355865" y="2576139"/>
            <a:ext cx="2230311" cy="1435100"/>
            <a:chOff x="6355865" y="2576139"/>
            <a:chExt cx="2230311" cy="1435100"/>
          </a:xfrm>
        </p:grpSpPr>
        <p:sp>
          <p:nvSpPr>
            <p:cNvPr id="2" name="Oval 1"/>
            <p:cNvSpPr/>
            <p:nvPr/>
          </p:nvSpPr>
          <p:spPr>
            <a:xfrm rot="5400000">
              <a:off x="6750529" y="2982539"/>
              <a:ext cx="1435100" cy="6223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151076" y="2692400"/>
              <a:ext cx="1435100" cy="6223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355865" y="3232629"/>
              <a:ext cx="1435100" cy="6223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59787" y="2633786"/>
            <a:ext cx="2297706" cy="1293446"/>
            <a:chOff x="6359787" y="2633786"/>
            <a:chExt cx="2297706" cy="1293446"/>
          </a:xfrm>
        </p:grpSpPr>
        <p:sp>
          <p:nvSpPr>
            <p:cNvPr id="13" name="Oval 12"/>
            <p:cNvSpPr/>
            <p:nvPr/>
          </p:nvSpPr>
          <p:spPr>
            <a:xfrm>
              <a:off x="7082693" y="2633786"/>
              <a:ext cx="1574800" cy="1293446"/>
            </a:xfrm>
            <a:prstGeom prst="ellipse">
              <a:avLst/>
            </a:prstGeom>
            <a:noFill/>
            <a:ln w="571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359787" y="3229695"/>
              <a:ext cx="1435100" cy="622300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52633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Value from unused </a:t>
            </a:r>
            <a:r>
              <a:rPr lang="en-US" dirty="0">
                <a:latin typeface="Arial" charset="0"/>
                <a:cs typeface="Arial" charset="0"/>
              </a:rPr>
              <a:t>g</a:t>
            </a:r>
            <a:r>
              <a:rPr lang="en-US" dirty="0" smtClean="0">
                <a:latin typeface="Arial" charset="0"/>
                <a:cs typeface="Arial" charset="0"/>
              </a:rPr>
              <a:t>ates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U</a:t>
            </a:r>
            <a:r>
              <a:rPr lang="en-US" dirty="0" smtClean="0">
                <a:latin typeface="Arial" charset="0"/>
                <a:cs typeface="Arial" charset="0"/>
              </a:rPr>
              <a:t>se “left over” </a:t>
            </a:r>
            <a:r>
              <a:rPr lang="en-US" dirty="0">
                <a:latin typeface="Arial" charset="0"/>
                <a:cs typeface="Arial" charset="0"/>
              </a:rPr>
              <a:t>gates </a:t>
            </a:r>
            <a:r>
              <a:rPr lang="en-US" dirty="0" smtClean="0">
                <a:latin typeface="Arial" charset="0"/>
                <a:cs typeface="Arial" charset="0"/>
              </a:rPr>
              <a:t>on a chip to </a:t>
            </a:r>
            <a:r>
              <a:rPr lang="en-US" dirty="0">
                <a:latin typeface="Arial" charset="0"/>
                <a:cs typeface="Arial" charset="0"/>
              </a:rPr>
              <a:t>do other operations instead of adding a new </a:t>
            </a:r>
            <a:r>
              <a:rPr lang="en-US" dirty="0" smtClean="0">
                <a:latin typeface="Arial" charset="0"/>
                <a:cs typeface="Arial" charset="0"/>
              </a:rPr>
              <a:t>chip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Example: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latin typeface="Arial" charset="0"/>
                <a:cs typeface="Arial" charset="0"/>
              </a:rPr>
              <a:t>X NAND </a:t>
            </a:r>
            <a:r>
              <a:rPr lang="en-US" dirty="0">
                <a:latin typeface="Arial" charset="0"/>
                <a:cs typeface="Arial" charset="0"/>
              </a:rPr>
              <a:t>1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= </a:t>
            </a:r>
            <a:r>
              <a:rPr lang="en-US" dirty="0" smtClean="0">
                <a:latin typeface="Arial" charset="0"/>
                <a:cs typeface="Arial" charset="0"/>
              </a:rPr>
              <a:t>X’  ; no need to use an inverter 				chip when there is a spare 				</a:t>
            </a:r>
            <a:r>
              <a:rPr lang="en-US" dirty="0" err="1" smtClean="0">
                <a:latin typeface="Arial" charset="0"/>
                <a:cs typeface="Arial" charset="0"/>
              </a:rPr>
              <a:t>NAND</a:t>
            </a:r>
            <a:r>
              <a:rPr lang="en-US" dirty="0" smtClean="0">
                <a:latin typeface="Arial" charset="0"/>
                <a:cs typeface="Arial" charset="0"/>
              </a:rPr>
              <a:t> gate in a chip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886673" y="3581400"/>
            <a:ext cx="6037905" cy="1905000"/>
          </a:xfrm>
        </p:spPr>
        <p:txBody>
          <a:bodyPr/>
          <a:lstStyle/>
          <a:p>
            <a:pPr algn="r"/>
            <a:r>
              <a:rPr lang="en-US" dirty="0" smtClean="0"/>
              <a:t>2018.01.17</a:t>
            </a:r>
          </a:p>
          <a:p>
            <a:r>
              <a:rPr lang="en-US" dirty="0" smtClean="0"/>
              <a:t>Oh what a tangled web we weave </a:t>
            </a:r>
            <a:r>
              <a:rPr lang="mr-IN" dirty="0" smtClean="0"/>
              <a:t>…</a:t>
            </a:r>
            <a:endParaRPr lang="en-US" dirty="0" smtClean="0"/>
          </a:p>
          <a:p>
            <a:pPr algn="r"/>
            <a:r>
              <a:rPr lang="en-US" dirty="0"/>
              <a:t>	</a:t>
            </a:r>
            <a:r>
              <a:rPr lang="en-US" sz="2400" dirty="0" smtClean="0"/>
              <a:t>Sir Walter Scott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1443038"/>
            <a:ext cx="7620000" cy="1600200"/>
          </a:xfrm>
        </p:spPr>
        <p:txBody>
          <a:bodyPr/>
          <a:lstStyle/>
          <a:p>
            <a:r>
              <a:rPr lang="en-US" dirty="0" smtClean="0"/>
              <a:t>Lecture 04 </a:t>
            </a:r>
            <a:r>
              <a:rPr lang="en-US" smtClean="0"/>
              <a:t>– Combinatorial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914900" cy="52752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way to </a:t>
            </a:r>
            <a:r>
              <a:rPr lang="en-US" i="1" dirty="0" smtClean="0"/>
              <a:t>define a Boolean function</a:t>
            </a:r>
          </a:p>
          <a:p>
            <a:r>
              <a:rPr lang="en-US" dirty="0"/>
              <a:t>V</a:t>
            </a:r>
            <a:r>
              <a:rPr lang="en-US" dirty="0" smtClean="0"/>
              <a:t>alue in consistent table organization</a:t>
            </a:r>
          </a:p>
          <a:p>
            <a:pPr lvl="1"/>
            <a:r>
              <a:rPr lang="en-US" dirty="0" smtClean="0"/>
              <a:t>List input variable columns in a useful order, then</a:t>
            </a:r>
          </a:p>
          <a:p>
            <a:pPr lvl="1"/>
            <a:r>
              <a:rPr lang="en-US" dirty="0" smtClean="0"/>
              <a:t>Have rightmost column “alternate” at 2</a:t>
            </a:r>
            <a:r>
              <a:rPr lang="en-US" baseline="30000" dirty="0" smtClean="0"/>
              <a:t>0</a:t>
            </a:r>
            <a:r>
              <a:rPr lang="en-US" dirty="0" smtClean="0"/>
              <a:t> interval, next column left at 2</a:t>
            </a:r>
            <a:r>
              <a:rPr lang="en-US" baseline="30000" dirty="0" smtClean="0"/>
              <a:t>1</a:t>
            </a:r>
            <a:r>
              <a:rPr lang="en-US" dirty="0" smtClean="0"/>
              <a:t> interval, and</a:t>
            </a:r>
            <a:br>
              <a:rPr lang="en-US" dirty="0" smtClean="0"/>
            </a:br>
            <a:r>
              <a:rPr lang="en-US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column at 2</a:t>
            </a:r>
            <a:r>
              <a:rPr lang="en-US" baseline="30000" dirty="0" smtClean="0"/>
              <a:t>k</a:t>
            </a:r>
            <a:r>
              <a:rPr lang="en-US" dirty="0" smtClean="0"/>
              <a:t> interval</a:t>
            </a:r>
            <a:endParaRPr lang="en-US" baseline="30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372100" y="1767841"/>
          <a:ext cx="37719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69900"/>
                <a:gridCol w="457200"/>
                <a:gridCol w="2425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ABC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(3-input</a:t>
                      </a:r>
                      <a:r>
                        <a:rPr lang="en-US" sz="2800" baseline="0" dirty="0" smtClean="0"/>
                        <a:t> AND)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73800" y="2743200"/>
            <a:ext cx="406400" cy="10033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29300" y="2743200"/>
            <a:ext cx="406400" cy="20320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84800" y="2743200"/>
            <a:ext cx="406400" cy="4064000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9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Tables for key 2-input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has tables for AND, OR, NOT, NAND, NOR</a:t>
            </a:r>
          </a:p>
          <a:p>
            <a:r>
              <a:rPr lang="en-US" dirty="0" smtClean="0"/>
              <a:t>Here are XOR and XNOR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308186" y="4050883"/>
          <a:ext cx="250190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967"/>
                <a:gridCol w="833967"/>
                <a:gridCol w="8339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A⊕B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245100" y="4070561"/>
          <a:ext cx="250190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73100"/>
                <a:gridCol w="1181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(A⊕B)’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xor-xn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28" y="2968975"/>
            <a:ext cx="4575708" cy="93837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96839"/>
            <a:ext cx="8717505" cy="745196"/>
          </a:xfrm>
        </p:spPr>
        <p:txBody>
          <a:bodyPr/>
          <a:lstStyle/>
          <a:p>
            <a:r>
              <a:rPr lang="en-US" dirty="0" smtClean="0"/>
              <a:t>De Morgan’s Laws and </a:t>
            </a:r>
            <a:r>
              <a:rPr lang="en-US" smtClean="0"/>
              <a:t>gate equivalences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78586"/>
            <a:ext cx="8247965" cy="4924814"/>
          </a:xfrm>
        </p:spPr>
        <p:txBody>
          <a:bodyPr/>
          <a:lstStyle/>
          <a:p>
            <a:r>
              <a:rPr lang="en-US" dirty="0" smtClean="0"/>
              <a:t>(AB)’ = A’ + B’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(A + B)’ = A’B’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87531"/>
              </p:ext>
            </p:extLst>
          </p:nvPr>
        </p:nvGraphicFramePr>
        <p:xfrm>
          <a:off x="1041586" y="1713057"/>
          <a:ext cx="4209157" cy="212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760"/>
                <a:gridCol w="531991"/>
                <a:gridCol w="1050828"/>
                <a:gridCol w="555375"/>
                <a:gridCol w="501299"/>
                <a:gridCol w="1047904"/>
              </a:tblGrid>
              <a:tr h="417408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A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B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(AB)’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A’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B’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A’ + B’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</a:tr>
              <a:tr h="417408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</a:tr>
              <a:tr h="417408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</a:tr>
              <a:tr h="417408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</a:tr>
              <a:tr h="417408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demorgans-law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96"/>
          <a:stretch/>
        </p:blipFill>
        <p:spPr>
          <a:xfrm>
            <a:off x="5414075" y="2405126"/>
            <a:ext cx="3473162" cy="939800"/>
          </a:xfrm>
          <a:prstGeom prst="rect">
            <a:avLst/>
          </a:prstGeom>
        </p:spPr>
      </p:pic>
      <p:pic>
        <p:nvPicPr>
          <p:cNvPr id="7" name="Picture 6" descr="demorgans-law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91"/>
          <a:stretch/>
        </p:blipFill>
        <p:spPr>
          <a:xfrm>
            <a:off x="5414075" y="5093999"/>
            <a:ext cx="3460463" cy="949318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68832"/>
              </p:ext>
            </p:extLst>
          </p:nvPr>
        </p:nvGraphicFramePr>
        <p:xfrm>
          <a:off x="1054286" y="4642582"/>
          <a:ext cx="4209157" cy="212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760"/>
                <a:gridCol w="531991"/>
                <a:gridCol w="1050828"/>
                <a:gridCol w="555375"/>
                <a:gridCol w="501299"/>
                <a:gridCol w="1047904"/>
              </a:tblGrid>
              <a:tr h="417408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A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B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(A + B)’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A’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B’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A’B’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</a:tr>
              <a:tr h="417408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</a:tr>
              <a:tr h="417408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</a:tr>
              <a:tr h="417408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</a:tr>
              <a:tr h="417408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1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0</a:t>
                      </a:r>
                      <a:endParaRPr lang="en-US" sz="2300" dirty="0"/>
                    </a:p>
                  </a:txBody>
                  <a:tcPr marL="73660" marR="73660" marT="36830" marB="3683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56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Seeing other functions in a 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632325"/>
          </a:xfrm>
        </p:spPr>
        <p:txBody>
          <a:bodyPr/>
          <a:lstStyle/>
          <a:p>
            <a:r>
              <a:rPr lang="en-US" dirty="0" smtClean="0"/>
              <a:t>Look at the truth table for NAND</a:t>
            </a:r>
          </a:p>
          <a:p>
            <a:r>
              <a:rPr lang="en-US" dirty="0" smtClean="0"/>
              <a:t>Do other truth tables lie within?</a:t>
            </a:r>
          </a:p>
          <a:p>
            <a:r>
              <a:rPr lang="en-US" dirty="0" smtClean="0"/>
              <a:t>Look for NOT in NAND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other functions exist within a truth table it means a circuit can be used for more than one purpose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680199" y="1493838"/>
          <a:ext cx="200660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1"/>
                <a:gridCol w="520700"/>
                <a:gridCol w="952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(AB)’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775200" y="2819400"/>
          <a:ext cx="12319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950"/>
                <a:gridCol w="615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A’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775200" y="3378200"/>
            <a:ext cx="1231900" cy="995679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9000" y="3086100"/>
            <a:ext cx="1447800" cy="998537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80199" y="3086100"/>
            <a:ext cx="558801" cy="998537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80199" y="2044700"/>
            <a:ext cx="2006601" cy="457200"/>
          </a:xfrm>
          <a:prstGeom prst="rect">
            <a:avLst/>
          </a:prstGeom>
          <a:solidFill>
            <a:srgbClr val="660066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92899" y="3606800"/>
            <a:ext cx="2006601" cy="457200"/>
          </a:xfrm>
          <a:prstGeom prst="rect">
            <a:avLst/>
          </a:prstGeom>
          <a:solidFill>
            <a:srgbClr val="660066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2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7" grpId="1" animBg="1"/>
      <p:bldP spid="9" grpId="0" animBg="1"/>
      <p:bldP spid="9" grpId="1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Combinatorial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Combinatorial logic</a:t>
            </a:r>
            <a:r>
              <a:rPr lang="en-US" dirty="0" smtClean="0"/>
              <a:t> – implements </a:t>
            </a:r>
            <a:r>
              <a:rPr lang="en-US" i="1" dirty="0" smtClean="0"/>
              <a:t>functions of logic inputs</a:t>
            </a:r>
            <a:r>
              <a:rPr lang="en-US" dirty="0" smtClean="0"/>
              <a:t> to generate a result or </a:t>
            </a:r>
            <a:r>
              <a:rPr lang="en-US" dirty="0"/>
              <a:t>output </a:t>
            </a:r>
            <a:r>
              <a:rPr lang="en-US" dirty="0" smtClean="0"/>
              <a:t>(defined by its truth table)</a:t>
            </a:r>
          </a:p>
          <a:p>
            <a:r>
              <a:rPr lang="en-US" dirty="0" smtClean="0"/>
              <a:t>Here, “combinatorial” means that the function, the computed result from the circuit, is defined by the combination of all the input values, and nothing else matters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2018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9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TM10203755">
  <a:themeElements>
    <a:clrScheme name="Office Them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53960</TotalTime>
  <Words>2319</Words>
  <Application>Microsoft Macintosh PowerPoint</Application>
  <PresentationFormat>On-screen Show (4:3)</PresentationFormat>
  <Paragraphs>901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ＭＳ Ｐゴシック</vt:lpstr>
      <vt:lpstr>Palatino</vt:lpstr>
      <vt:lpstr>Times New Roman</vt:lpstr>
      <vt:lpstr>Wingdings</vt:lpstr>
      <vt:lpstr>Arial</vt:lpstr>
      <vt:lpstr>TM10203755</vt:lpstr>
      <vt:lpstr>Week 02 assignments</vt:lpstr>
      <vt:lpstr>Homework grading method</vt:lpstr>
      <vt:lpstr>Using Blackboard for labs, assignments</vt:lpstr>
      <vt:lpstr>Lecture 04 – Combinatorial circuits</vt:lpstr>
      <vt:lpstr>Truth tables</vt:lpstr>
      <vt:lpstr>Tables for key 2-input functions</vt:lpstr>
      <vt:lpstr>De Morgan’s Laws and gate equivalences</vt:lpstr>
      <vt:lpstr>Seeing other functions in a truth table</vt:lpstr>
      <vt:lpstr>Combinatorial circuit</vt:lpstr>
      <vt:lpstr>Lab 02 – A combinatorial logic circuit</vt:lpstr>
      <vt:lpstr>Look for the “words” in the circuit</vt:lpstr>
      <vt:lpstr>Circuit diagram “words” of input</vt:lpstr>
      <vt:lpstr>Look for the computed result – output</vt:lpstr>
      <vt:lpstr>See the grammar of the diagram</vt:lpstr>
      <vt:lpstr>Find the NOT gate(s) in this circuit</vt:lpstr>
      <vt:lpstr>Key characteristics of CMOS logic gate</vt:lpstr>
      <vt:lpstr>What to know summary</vt:lpstr>
      <vt:lpstr>Truth tables to Boolean expressions</vt:lpstr>
      <vt:lpstr>Sum of Products form Boolean expression</vt:lpstr>
      <vt:lpstr>Sum of Products (SOP) form</vt:lpstr>
      <vt:lpstr>Product of Sums (POS) form</vt:lpstr>
      <vt:lpstr>Building any circuit using only NAND</vt:lpstr>
      <vt:lpstr>Boolean expression simplification</vt:lpstr>
      <vt:lpstr>Incompletely specified function; example</vt:lpstr>
      <vt:lpstr>Example with don’t cares chosen, making the specification complete</vt:lpstr>
      <vt:lpstr>Karnaugh map </vt:lpstr>
      <vt:lpstr>Example</vt:lpstr>
      <vt:lpstr>Karnaugh map for R(X,Y,Z)</vt:lpstr>
      <vt:lpstr>Karnaugh map for R</vt:lpstr>
      <vt:lpstr>Karnaugh map adjacency</vt:lpstr>
      <vt:lpstr>K-map and bigger groupings</vt:lpstr>
      <vt:lpstr>Karnaugh map and Don’t Care</vt:lpstr>
      <vt:lpstr>Value from unused gates</vt:lpstr>
    </vt:vector>
  </TitlesOfParts>
  <Company>Purdue University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CS250 Computer Architecture</dc:title>
  <dc:creator>George Adams</dc:creator>
  <cp:lastModifiedBy>George Bunch Adams III</cp:lastModifiedBy>
  <cp:revision>1362</cp:revision>
  <cp:lastPrinted>2017-10-17T21:59:48Z</cp:lastPrinted>
  <dcterms:created xsi:type="dcterms:W3CDTF">2017-01-09T11:24:18Z</dcterms:created>
  <dcterms:modified xsi:type="dcterms:W3CDTF">2018-01-16T02:15:39Z</dcterms:modified>
</cp:coreProperties>
</file>