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73" saveSubsetFonts="1" autoCompressPictures="0">
  <p:sldMasterIdLst>
    <p:sldMasterId id="2147483660" r:id="rId1"/>
  </p:sldMasterIdLst>
  <p:notesMasterIdLst>
    <p:notesMasterId r:id="rId25"/>
  </p:notesMasterIdLst>
  <p:sldIdLst>
    <p:sldId id="522" r:id="rId2"/>
    <p:sldId id="1702" r:id="rId3"/>
    <p:sldId id="1704" r:id="rId4"/>
    <p:sldId id="1705" r:id="rId5"/>
    <p:sldId id="1706" r:id="rId6"/>
    <p:sldId id="1707" r:id="rId7"/>
    <p:sldId id="1708" r:id="rId8"/>
    <p:sldId id="1688" r:id="rId9"/>
    <p:sldId id="1694" r:id="rId10"/>
    <p:sldId id="1691" r:id="rId11"/>
    <p:sldId id="1693" r:id="rId12"/>
    <p:sldId id="653" r:id="rId13"/>
    <p:sldId id="1695" r:id="rId14"/>
    <p:sldId id="1692" r:id="rId15"/>
    <p:sldId id="1697" r:id="rId16"/>
    <p:sldId id="1698" r:id="rId17"/>
    <p:sldId id="1699" r:id="rId18"/>
    <p:sldId id="1700" r:id="rId19"/>
    <p:sldId id="532" r:id="rId20"/>
    <p:sldId id="531" r:id="rId21"/>
    <p:sldId id="1696" r:id="rId22"/>
    <p:sldId id="775" r:id="rId23"/>
    <p:sldId id="151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F00"/>
    <a:srgbClr val="FF8000"/>
    <a:srgbClr val="4D6286"/>
    <a:srgbClr val="009051"/>
    <a:srgbClr val="FFD579"/>
    <a:srgbClr val="76D6FF"/>
    <a:srgbClr val="FF9300"/>
    <a:srgbClr val="7030A0"/>
    <a:srgbClr val="FA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5"/>
    <p:restoredTop sz="91475"/>
  </p:normalViewPr>
  <p:slideViewPr>
    <p:cSldViewPr snapToGrid="0" snapToObjects="1">
      <p:cViewPr>
        <p:scale>
          <a:sx n="100" d="100"/>
          <a:sy n="100" d="100"/>
        </p:scale>
        <p:origin x="3288" y="2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clickers recorded, but without associated</a:t>
            </a:r>
            <a:r>
              <a:rPr lang="en-US" baseline="0" dirty="0"/>
              <a:t> </a:t>
            </a:r>
            <a:r>
              <a:rPr lang="en-US" dirty="0"/>
              <a:t>student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5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SOP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279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clickers recorded, but without associated</a:t>
            </a:r>
            <a:r>
              <a:rPr lang="en-US" baseline="0" dirty="0"/>
              <a:t> </a:t>
            </a:r>
            <a:r>
              <a:rPr lang="en-US" dirty="0"/>
              <a:t>student 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– abbreviation for the Latin confer/</a:t>
            </a:r>
            <a:r>
              <a:rPr lang="en-US" dirty="0" err="1"/>
              <a:t>conferatur</a:t>
            </a:r>
            <a:r>
              <a:rPr lang="en-US" dirty="0"/>
              <a:t> meaning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2018 by George B. Adams III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ea typeface="ＭＳ Ｐゴシック" charset="0"/>
              </a:rPr>
              <a:t>© 2018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pPr algn="r"/>
            <a:r>
              <a:rPr lang="en-US" sz="2000" dirty="0"/>
              <a:t>2018.02.05</a:t>
            </a:r>
            <a:br>
              <a:rPr lang="en-US" sz="2000" dirty="0"/>
            </a:br>
            <a:endParaRPr lang="en-US" sz="2000" dirty="0"/>
          </a:p>
          <a:p>
            <a:pPr algn="r"/>
            <a:r>
              <a:rPr lang="en-US" sz="2400" dirty="0"/>
              <a:t>On mobile, what are the core </a:t>
            </a:r>
            <a:r>
              <a:rPr lang="en-US" sz="2400" dirty="0" err="1"/>
              <a:t>apps?It's</a:t>
            </a:r>
            <a:r>
              <a:rPr lang="en-US" sz="2400" dirty="0"/>
              <a:t> basically messaging, mapping and review data. </a:t>
            </a:r>
          </a:p>
          <a:p>
            <a:pPr algn="r"/>
            <a:r>
              <a:rPr lang="en-US" sz="2400" dirty="0">
                <a:latin typeface="Palatino" pitchFamily="2" charset="77"/>
                <a:ea typeface="Palatino" pitchFamily="2" charset="77"/>
              </a:rPr>
              <a:t>				– </a:t>
            </a:r>
            <a:r>
              <a:rPr lang="en-US" sz="2000" dirty="0">
                <a:latin typeface="Palatino" pitchFamily="2" charset="77"/>
                <a:ea typeface="Palatino" pitchFamily="2" charset="77"/>
              </a:rPr>
              <a:t>Jeremy </a:t>
            </a:r>
            <a:r>
              <a:rPr lang="en-US" sz="2000" dirty="0" err="1">
                <a:latin typeface="Palatino" pitchFamily="2" charset="77"/>
                <a:ea typeface="Palatino" pitchFamily="2" charset="77"/>
              </a:rPr>
              <a:t>Stoppelman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algn="r"/>
            <a:r>
              <a:rPr lang="en-US" sz="2000" dirty="0">
                <a:latin typeface="Palatino" pitchFamily="2" charset="77"/>
                <a:ea typeface="Palatino" pitchFamily="2" charset="77"/>
              </a:rPr>
              <a:t>    				  Yelp 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CEO and co-founder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8305800" cy="1600200"/>
          </a:xfrm>
        </p:spPr>
        <p:txBody>
          <a:bodyPr/>
          <a:lstStyle/>
          <a:p>
            <a:r>
              <a:rPr lang="en-US" dirty="0"/>
              <a:t>Lecture 12 – Review for Midterm 1</a:t>
            </a:r>
          </a:p>
        </p:txBody>
      </p:sp>
    </p:spTree>
    <p:extLst>
      <p:ext uri="{BB962C8B-B14F-4D97-AF65-F5344CB8AC3E}">
        <p14:creationId xmlns:p14="http://schemas.microsoft.com/office/powerpoint/2010/main" val="88520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215640"/>
            <a:ext cx="7620000" cy="2704165"/>
          </a:xfrm>
        </p:spPr>
        <p:txBody>
          <a:bodyPr/>
          <a:lstStyle/>
          <a:p>
            <a:pPr algn="r"/>
            <a:r>
              <a:rPr lang="en-US" sz="2000" dirty="0"/>
              <a:t>2018.02.09</a:t>
            </a:r>
            <a:br>
              <a:rPr lang="en-US" sz="2000" dirty="0"/>
            </a:br>
            <a:endParaRPr lang="en-US" sz="2000" dirty="0"/>
          </a:p>
          <a:p>
            <a:pPr algn="r"/>
            <a:r>
              <a:rPr lang="en-US" sz="2400" dirty="0"/>
              <a:t>It's about discipline.</a:t>
            </a:r>
          </a:p>
          <a:p>
            <a:pPr algn="r"/>
            <a:r>
              <a:rPr lang="en-US" sz="2400" dirty="0"/>
              <a:t>It's about following instructions.</a:t>
            </a:r>
          </a:p>
          <a:p>
            <a:pPr algn="r"/>
            <a:r>
              <a:rPr lang="en-US" sz="2400" dirty="0"/>
              <a:t>It's about the execution of the plan.</a:t>
            </a:r>
          </a:p>
          <a:p>
            <a:pPr algn="r"/>
            <a:r>
              <a:rPr lang="en-US" sz="2400" dirty="0"/>
              <a:t>That's what sport is.</a:t>
            </a:r>
          </a:p>
          <a:p>
            <a:pPr algn="r"/>
            <a:br>
              <a:rPr lang="en-US" sz="1800" dirty="0"/>
            </a:br>
            <a:r>
              <a:rPr lang="en-US" sz="2000" dirty="0"/>
              <a:t>– Ian Millar, Olympic athlete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72966" y="1443038"/>
            <a:ext cx="8671034" cy="1600200"/>
          </a:xfrm>
        </p:spPr>
        <p:txBody>
          <a:bodyPr/>
          <a:lstStyle/>
          <a:p>
            <a:r>
              <a:rPr lang="en-US" sz="3600" dirty="0"/>
              <a:t>Lecture 14 – 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1929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06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chapters 5, 6, and 7</a:t>
            </a:r>
          </a:p>
          <a:p>
            <a:r>
              <a:rPr lang="en-US" dirty="0"/>
              <a:t>HW 04 due Thursday, Feb 15</a:t>
            </a:r>
          </a:p>
          <a:p>
            <a:r>
              <a:rPr lang="en-US" dirty="0"/>
              <a:t>Lab 05 due Week 06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Instruction set architecture:  the set of operations that a processor circuit performs and their representation</a:t>
            </a:r>
          </a:p>
          <a:p>
            <a:endParaRPr lang="en-US" sz="2400" dirty="0"/>
          </a:p>
          <a:p>
            <a:r>
              <a:rPr lang="en-US" sz="2400" dirty="0"/>
              <a:t>The set of operations to perform is a design choice</a:t>
            </a:r>
          </a:p>
          <a:p>
            <a:pPr lvl="1"/>
            <a:r>
              <a:rPr lang="en-US" sz="1600" dirty="0"/>
              <a:t>More operations may provide improved performance, better marketability</a:t>
            </a:r>
          </a:p>
          <a:p>
            <a:pPr lvl="1"/>
            <a:r>
              <a:rPr lang="en-US" sz="1600" dirty="0"/>
              <a:t>More operations increase gate count, circuit design and validation effort, chip area (and chip area is a good proxy for chip cost), heat production</a:t>
            </a:r>
          </a:p>
          <a:p>
            <a:pPr lvl="1"/>
            <a:r>
              <a:rPr lang="en-US" sz="1600" dirty="0"/>
              <a:t>Deciding on the instruction set involves making complex trade offs</a:t>
            </a:r>
          </a:p>
          <a:p>
            <a:pPr lvl="1"/>
            <a:r>
              <a:rPr lang="en-US" sz="1600" dirty="0"/>
              <a:t>Cf., creeping featurism, greedy algorithm, backwards compatibility</a:t>
            </a:r>
            <a:br>
              <a:rPr lang="en-US" sz="1600" dirty="0"/>
            </a:br>
            <a:endParaRPr lang="en-US" sz="1600" dirty="0"/>
          </a:p>
          <a:p>
            <a:r>
              <a:rPr lang="en-US" sz="2400" dirty="0"/>
              <a:t>Instruction representation, or </a:t>
            </a:r>
            <a:r>
              <a:rPr lang="en-US" sz="2400" dirty="0">
                <a:solidFill>
                  <a:srgbClr val="0000FF"/>
                </a:solidFill>
              </a:rPr>
              <a:t>instruction format</a:t>
            </a:r>
            <a:endParaRPr lang="en-US" sz="2400" dirty="0"/>
          </a:p>
          <a:p>
            <a:pPr lvl="1"/>
            <a:r>
              <a:rPr lang="en-US" sz="2000" dirty="0"/>
              <a:t>Defines </a:t>
            </a:r>
            <a:r>
              <a:rPr lang="en-US" sz="2000" dirty="0">
                <a:solidFill>
                  <a:srgbClr val="0432FF"/>
                </a:solidFill>
              </a:rPr>
              <a:t>how the machine interprets bit strings as instructions</a:t>
            </a:r>
          </a:p>
          <a:p>
            <a:pPr lvl="1"/>
            <a:r>
              <a:rPr lang="en-US" sz="2000" dirty="0"/>
              <a:t>Defines </a:t>
            </a:r>
            <a:r>
              <a:rPr lang="en-US" sz="2000" dirty="0">
                <a:solidFill>
                  <a:srgbClr val="0432FF"/>
                </a:solidFill>
              </a:rPr>
              <a:t>the interface between software and hardware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970A-F60B-714A-93A7-37D4E9A3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364B-5799-614C-81FE-4DC14D61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balance achieved between two desirable but incompatible features; a compromise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“You can’t have everything.</a:t>
            </a:r>
          </a:p>
          <a:p>
            <a:pPr marL="0" indent="0">
              <a:buNone/>
            </a:pPr>
            <a:r>
              <a:rPr lang="en-US" dirty="0"/>
              <a:t>	    Where would you put it?”</a:t>
            </a:r>
          </a:p>
          <a:p>
            <a:pPr marL="0" indent="0">
              <a:buNone/>
            </a:pPr>
            <a:r>
              <a:rPr lang="en-US" dirty="0"/>
              <a:t>			    </a:t>
            </a:r>
            <a:r>
              <a:rPr lang="en-US" sz="2800" dirty="0"/>
              <a:t>– Steven Wright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	    	                  </a:t>
            </a:r>
            <a:r>
              <a:rPr lang="en-US" sz="2400" dirty="0"/>
              <a:t>comedian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9927-84CC-9441-9C88-A5EB0505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E3D0-A970-6847-B03D-83FFA71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970E-579D-5E42-9F41-954DC2DD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Fetch-Execute and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4D8F-781B-3942-A6F8-13AC4304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0" y="1093994"/>
            <a:ext cx="8247965" cy="4924814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</a:pPr>
            <a:r>
              <a:rPr lang="en-US" sz="2400" dirty="0"/>
              <a:t>Each iteration of the Fetch-Execute cycle model causes the machine (the circuit) to fetch one instruction and execute it</a:t>
            </a:r>
          </a:p>
          <a:p>
            <a:pPr>
              <a:lnSpc>
                <a:spcPts val="2400"/>
              </a:lnSpc>
              <a:spcBef>
                <a:spcPts val="400"/>
              </a:spcBef>
            </a:pPr>
            <a:r>
              <a:rPr lang="en-US" sz="2400" dirty="0"/>
              <a:t>A circuit corresponds to a truth table, therefore</a:t>
            </a:r>
            <a:br>
              <a:rPr lang="en-US" sz="2400" dirty="0"/>
            </a:br>
            <a:r>
              <a:rPr lang="en-US" sz="2400" dirty="0">
                <a:solidFill>
                  <a:srgbClr val="0432FF"/>
                </a:solidFill>
              </a:rPr>
              <a:t>each machine instruction defines precisely</a:t>
            </a:r>
          </a:p>
          <a:p>
            <a:pPr lvl="1">
              <a:lnSpc>
                <a:spcPts val="2000"/>
              </a:lnSpc>
              <a:spcBef>
                <a:spcPts val="400"/>
              </a:spcBef>
            </a:pPr>
            <a:r>
              <a:rPr lang="en-US" sz="2000" dirty="0"/>
              <a:t>The computation that the instruction performs</a:t>
            </a:r>
          </a:p>
          <a:p>
            <a:pPr lvl="2">
              <a:lnSpc>
                <a:spcPts val="2000"/>
              </a:lnSpc>
              <a:spcBef>
                <a:spcPts val="400"/>
              </a:spcBef>
            </a:pPr>
            <a:r>
              <a:rPr lang="en-US" sz="1800" dirty="0"/>
              <a:t>The detailed functionality of the computational circuit, including any possible error conditions and responses</a:t>
            </a:r>
          </a:p>
          <a:p>
            <a:pPr lvl="2">
              <a:lnSpc>
                <a:spcPts val="2000"/>
              </a:lnSpc>
              <a:spcBef>
                <a:spcPts val="400"/>
              </a:spcBef>
            </a:pPr>
            <a:r>
              <a:rPr lang="en-US" sz="1800" dirty="0"/>
              <a:t>All signals necessary to select among choices for the operand(s) for the computational circuit and to select among destinations for the result(s)</a:t>
            </a:r>
          </a:p>
          <a:p>
            <a:pPr lvl="1">
              <a:lnSpc>
                <a:spcPts val="2000"/>
              </a:lnSpc>
              <a:spcBef>
                <a:spcPts val="400"/>
              </a:spcBef>
            </a:pPr>
            <a:r>
              <a:rPr lang="en-US" sz="2000" dirty="0"/>
              <a:t>The operand(s) [if any]</a:t>
            </a:r>
          </a:p>
          <a:p>
            <a:pPr lvl="2">
              <a:lnSpc>
                <a:spcPts val="2000"/>
              </a:lnSpc>
              <a:spcBef>
                <a:spcPts val="400"/>
              </a:spcBef>
            </a:pPr>
            <a:r>
              <a:rPr lang="en-US" sz="1800" dirty="0"/>
              <a:t>Their representational form, acceptable values, and the wires that their bit strings will use to reach the computational circuit</a:t>
            </a:r>
          </a:p>
          <a:p>
            <a:pPr lvl="2">
              <a:lnSpc>
                <a:spcPts val="2000"/>
              </a:lnSpc>
              <a:spcBef>
                <a:spcPts val="400"/>
              </a:spcBef>
            </a:pPr>
            <a:r>
              <a:rPr lang="en-US" sz="1800" dirty="0"/>
              <a:t>How to find the operand bit string(s) and place a copy of them on the wires</a:t>
            </a:r>
            <a:endParaRPr lang="en-US" sz="1600" dirty="0"/>
          </a:p>
          <a:p>
            <a:pPr lvl="1">
              <a:lnSpc>
                <a:spcPts val="2000"/>
              </a:lnSpc>
              <a:spcBef>
                <a:spcPts val="400"/>
              </a:spcBef>
            </a:pPr>
            <a:r>
              <a:rPr lang="en-US" sz="2000" dirty="0"/>
              <a:t>The result(s)</a:t>
            </a:r>
          </a:p>
          <a:p>
            <a:pPr lvl="2">
              <a:lnSpc>
                <a:spcPts val="2000"/>
              </a:lnSpc>
              <a:spcBef>
                <a:spcPts val="400"/>
              </a:spcBef>
            </a:pPr>
            <a:r>
              <a:rPr lang="en-US" sz="1800" dirty="0"/>
              <a:t>The representational form of the result(s); machine instructions with multiple results are common</a:t>
            </a:r>
          </a:p>
          <a:p>
            <a:pPr lvl="2">
              <a:lnSpc>
                <a:spcPts val="2000"/>
              </a:lnSpc>
              <a:spcBef>
                <a:spcPts val="400"/>
              </a:spcBef>
            </a:pPr>
            <a:r>
              <a:rPr lang="en-US" sz="1800" dirty="0"/>
              <a:t>Where to store the result(s)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00FB-11AB-354D-B329-9E02ED55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F8B0-BBAC-9349-B148-23D79154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08C5-8004-D348-B63E-54632FE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is fixed; how make choices?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5B38-5E26-734E-9440-5CFDFDA8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0" y="1058370"/>
            <a:ext cx="8247965" cy="4924814"/>
          </a:xfrm>
        </p:spPr>
        <p:txBody>
          <a:bodyPr/>
          <a:lstStyle/>
          <a:p>
            <a:r>
              <a:rPr lang="en-US" sz="2400" dirty="0"/>
              <a:t>Today hardware is not re-configured when we want to execute a different program</a:t>
            </a:r>
          </a:p>
          <a:p>
            <a:r>
              <a:rPr lang="en-US" sz="2400" dirty="0"/>
              <a:t>In the past it was, because hardware was so expensive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A077-F24B-1F43-A0DB-7F1A1BBE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48443-7421-114E-9644-9D00457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E47B1F-F14D-2945-A513-34B5AA6F0654}"/>
              </a:ext>
            </a:extLst>
          </p:cNvPr>
          <p:cNvGrpSpPr/>
          <p:nvPr/>
        </p:nvGrpSpPr>
        <p:grpSpPr>
          <a:xfrm>
            <a:off x="556326" y="2297878"/>
            <a:ext cx="4236026" cy="4554044"/>
            <a:chOff x="556326" y="2297878"/>
            <a:chExt cx="4236026" cy="45540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639819-62DF-F44A-A2EC-B8870C66E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166" r="35390"/>
            <a:stretch/>
          </p:blipFill>
          <p:spPr>
            <a:xfrm>
              <a:off x="2215177" y="2297878"/>
              <a:ext cx="2577175" cy="45540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6FAA93-80A9-7C4B-83EB-2153186FEF81}"/>
                </a:ext>
              </a:extLst>
            </p:cNvPr>
            <p:cNvSpPr txBox="1"/>
            <p:nvPr/>
          </p:nvSpPr>
          <p:spPr>
            <a:xfrm>
              <a:off x="556326" y="2568699"/>
              <a:ext cx="152422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Plugboard</a:t>
              </a:r>
              <a:r>
                <a:rPr lang="en-US" dirty="0"/>
                <a:t> holds wires to connect to any of a computer’s hardware devices.  Like lab kit uses breadboard and wire to link any combination of devices in the kit.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23ED9-AC68-6043-84C5-B84FC6E6EEB5}"/>
              </a:ext>
            </a:extLst>
          </p:cNvPr>
          <p:cNvGrpSpPr/>
          <p:nvPr/>
        </p:nvGrpSpPr>
        <p:grpSpPr>
          <a:xfrm>
            <a:off x="5242626" y="2297878"/>
            <a:ext cx="3894770" cy="4554044"/>
            <a:chOff x="5242626" y="2297878"/>
            <a:chExt cx="3894770" cy="45540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9A8102-B5F3-CD48-85E0-38B1BB7BB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756" r="36778"/>
            <a:stretch/>
          </p:blipFill>
          <p:spPr>
            <a:xfrm>
              <a:off x="6498121" y="2297878"/>
              <a:ext cx="2639275" cy="45540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9E2A79-ADDF-9245-838B-37E50E36D762}"/>
                </a:ext>
              </a:extLst>
            </p:cNvPr>
            <p:cNvSpPr txBox="1"/>
            <p:nvPr/>
          </p:nvSpPr>
          <p:spPr>
            <a:xfrm>
              <a:off x="5242626" y="2568699"/>
              <a:ext cx="15242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Plugboard</a:t>
              </a:r>
              <a:r>
                <a:rPr lang="en-US" dirty="0"/>
                <a:t> holding the  wires of a specific program.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4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7D3E-BA9C-FB4C-9328-5A44F395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operands:  the 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FC53-051B-F54F-90DB-4AD76300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Multiplexer choses 1 of 2</a:t>
            </a:r>
            <a:r>
              <a:rPr lang="en-US" sz="2800" baseline="30000" dirty="0"/>
              <a:t>n</a:t>
            </a:r>
            <a:r>
              <a:rPr lang="en-US" sz="2800" dirty="0"/>
              <a:t> buses and sends bit string on that bus to the mux output bus</a:t>
            </a:r>
          </a:p>
          <a:p>
            <a:r>
              <a:rPr lang="en-US" sz="2800" dirty="0"/>
              <a:t>Allows all operand sources to be hardwired to the central computation circuits, yet specific operand(s) can be chosen electronically by </a:t>
            </a:r>
            <a:r>
              <a:rPr lang="en-US" sz="2800" dirty="0">
                <a:solidFill>
                  <a:srgbClr val="0432FF"/>
                </a:solidFill>
              </a:rPr>
              <a:t>pointing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3BB5-A86C-434A-A315-2FCB4873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72339-82DA-C849-9BBE-648A5EE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531C5-73A9-2743-96A7-87C0F6CFD7C3}"/>
              </a:ext>
            </a:extLst>
          </p:cNvPr>
          <p:cNvSpPr/>
          <p:nvPr/>
        </p:nvSpPr>
        <p:spPr bwMode="auto">
          <a:xfrm>
            <a:off x="2685436" y="4675852"/>
            <a:ext cx="4351276" cy="1162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Mux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440D9-24FC-1244-ACAF-F3173410CA46}"/>
              </a:ext>
            </a:extLst>
          </p:cNvPr>
          <p:cNvCxnSpPr>
            <a:cxnSpLocks/>
          </p:cNvCxnSpPr>
          <p:nvPr/>
        </p:nvCxnSpPr>
        <p:spPr bwMode="auto">
          <a:xfrm>
            <a:off x="2957615" y="4129786"/>
            <a:ext cx="0" cy="5460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B61195-3F8F-C34A-BD5A-63D2213812B4}"/>
              </a:ext>
            </a:extLst>
          </p:cNvPr>
          <p:cNvCxnSpPr>
            <a:cxnSpLocks/>
          </p:cNvCxnSpPr>
          <p:nvPr/>
        </p:nvCxnSpPr>
        <p:spPr bwMode="auto">
          <a:xfrm>
            <a:off x="3406346" y="4122291"/>
            <a:ext cx="0" cy="5507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4551F-1186-DC4A-A5FB-E87F1DD0AFBA}"/>
              </a:ext>
            </a:extLst>
          </p:cNvPr>
          <p:cNvCxnSpPr>
            <a:cxnSpLocks/>
          </p:cNvCxnSpPr>
          <p:nvPr/>
        </p:nvCxnSpPr>
        <p:spPr bwMode="auto">
          <a:xfrm>
            <a:off x="6761943" y="4107301"/>
            <a:ext cx="0" cy="5629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394803-AFBD-9A42-926F-A89E633FE4B9}"/>
              </a:ext>
            </a:extLst>
          </p:cNvPr>
          <p:cNvSpPr txBox="1"/>
          <p:nvPr/>
        </p:nvSpPr>
        <p:spPr>
          <a:xfrm>
            <a:off x="2764861" y="367433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58261-433D-6744-A638-868165F6E11C}"/>
              </a:ext>
            </a:extLst>
          </p:cNvPr>
          <p:cNvSpPr txBox="1"/>
          <p:nvPr/>
        </p:nvSpPr>
        <p:spPr>
          <a:xfrm>
            <a:off x="3213592" y="367151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F105F-062B-114A-BDB9-73FB9695689C}"/>
              </a:ext>
            </a:extLst>
          </p:cNvPr>
          <p:cNvSpPr txBox="1"/>
          <p:nvPr/>
        </p:nvSpPr>
        <p:spPr>
          <a:xfrm>
            <a:off x="6350213" y="3578749"/>
            <a:ext cx="98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3600" baseline="30000" dirty="0"/>
              <a:t>n</a:t>
            </a:r>
            <a:r>
              <a:rPr lang="en-US" sz="3600" dirty="0"/>
              <a:t>-1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D911B6-F963-204B-B7BF-1F726D39DD37}"/>
              </a:ext>
            </a:extLst>
          </p:cNvPr>
          <p:cNvCxnSpPr/>
          <p:nvPr/>
        </p:nvCxnSpPr>
        <p:spPr bwMode="auto">
          <a:xfrm>
            <a:off x="2160906" y="4828252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1791C0-47D5-E446-B7BE-A4F02485368C}"/>
              </a:ext>
            </a:extLst>
          </p:cNvPr>
          <p:cNvSpPr txBox="1"/>
          <p:nvPr/>
        </p:nvSpPr>
        <p:spPr>
          <a:xfrm>
            <a:off x="3716653" y="4019521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Input buses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F465A-3B01-AE4D-BF3A-7631F1F724FC}"/>
              </a:ext>
            </a:extLst>
          </p:cNvPr>
          <p:cNvCxnSpPr/>
          <p:nvPr/>
        </p:nvCxnSpPr>
        <p:spPr bwMode="auto">
          <a:xfrm>
            <a:off x="2172196" y="5037096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36902-96F1-0942-9D7C-B9A20CAC5B01}"/>
              </a:ext>
            </a:extLst>
          </p:cNvPr>
          <p:cNvCxnSpPr/>
          <p:nvPr/>
        </p:nvCxnSpPr>
        <p:spPr bwMode="auto">
          <a:xfrm>
            <a:off x="2183486" y="5697492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122EBC-9375-C84A-BC1B-393D854B4BF6}"/>
              </a:ext>
            </a:extLst>
          </p:cNvPr>
          <p:cNvSpPr txBox="1"/>
          <p:nvPr/>
        </p:nvSpPr>
        <p:spPr>
          <a:xfrm rot="16200000">
            <a:off x="1780527" y="4991051"/>
            <a:ext cx="65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/>
              <a:t>…</a:t>
            </a:r>
            <a:endParaRPr 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A0C90-C418-1344-BB01-08608679B01F}"/>
              </a:ext>
            </a:extLst>
          </p:cNvPr>
          <p:cNvSpPr txBox="1"/>
          <p:nvPr/>
        </p:nvSpPr>
        <p:spPr>
          <a:xfrm>
            <a:off x="1830714" y="448957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55B1A-12E3-D34F-8535-5F0FEF69F107}"/>
              </a:ext>
            </a:extLst>
          </p:cNvPr>
          <p:cNvSpPr txBox="1"/>
          <p:nvPr/>
        </p:nvSpPr>
        <p:spPr>
          <a:xfrm>
            <a:off x="1842004" y="474075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DD75F-F09A-644E-884A-2863D302F4CB}"/>
              </a:ext>
            </a:extLst>
          </p:cNvPr>
          <p:cNvSpPr txBox="1"/>
          <p:nvPr/>
        </p:nvSpPr>
        <p:spPr>
          <a:xfrm>
            <a:off x="1547083" y="5387041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9400F-DDDD-4E4C-B2C3-7DBAB81B2700}"/>
              </a:ext>
            </a:extLst>
          </p:cNvPr>
          <p:cNvCxnSpPr>
            <a:cxnSpLocks/>
          </p:cNvCxnSpPr>
          <p:nvPr/>
        </p:nvCxnSpPr>
        <p:spPr bwMode="auto">
          <a:xfrm>
            <a:off x="4852497" y="5797156"/>
            <a:ext cx="0" cy="5361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558727-AAC9-B04D-A589-6FF3630044A2}"/>
              </a:ext>
            </a:extLst>
          </p:cNvPr>
          <p:cNvSpPr txBox="1"/>
          <p:nvPr/>
        </p:nvSpPr>
        <p:spPr>
          <a:xfrm>
            <a:off x="3945599" y="6200238"/>
            <a:ext cx="1830950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Output bus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2F7ED-0FEB-714A-B553-7A12FD507864}"/>
              </a:ext>
            </a:extLst>
          </p:cNvPr>
          <p:cNvSpPr txBox="1"/>
          <p:nvPr/>
        </p:nvSpPr>
        <p:spPr>
          <a:xfrm rot="16200000">
            <a:off x="650950" y="4871956"/>
            <a:ext cx="1509601" cy="5232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Address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1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7D3E-BA9C-FB4C-9328-5A44F395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results:  the de-multiplexer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FC53-051B-F54F-90DB-4AD76300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De-multiplexer sends bit string on 1 input bus to 1 of of 2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demux</a:t>
            </a:r>
            <a:r>
              <a:rPr lang="en-US" sz="2800" dirty="0"/>
              <a:t> output buses</a:t>
            </a:r>
          </a:p>
          <a:p>
            <a:r>
              <a:rPr lang="en-US" sz="2800" dirty="0"/>
              <a:t>Allows all result destinations to be hardwired to the central computation circuits outputs, yet specific result destination can be chosen by </a:t>
            </a:r>
            <a:r>
              <a:rPr lang="en-US" sz="2800" dirty="0">
                <a:solidFill>
                  <a:srgbClr val="0432FF"/>
                </a:solidFill>
              </a:rPr>
              <a:t>pointing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3BB5-A86C-434A-A315-2FCB4873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570" y="6505254"/>
            <a:ext cx="1986676" cy="193316"/>
          </a:xfrm>
        </p:spPr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72339-82DA-C849-9BBE-648A5EE1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5522" y="6505254"/>
            <a:ext cx="1905000" cy="193316"/>
          </a:xfrm>
        </p:spPr>
        <p:txBody>
          <a:bodyPr/>
          <a:lstStyle/>
          <a:p>
            <a:fld id="{F616CA18-62AE-B34C-A151-070DF961BCFA}" type="slidenum">
              <a:rPr lang="en-US" smtClean="0"/>
              <a:pPr/>
              <a:t>289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531C5-73A9-2743-96A7-87C0F6CFD7C3}"/>
              </a:ext>
            </a:extLst>
          </p:cNvPr>
          <p:cNvSpPr/>
          <p:nvPr/>
        </p:nvSpPr>
        <p:spPr bwMode="auto">
          <a:xfrm>
            <a:off x="2685436" y="4434552"/>
            <a:ext cx="4351276" cy="1162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De-mux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440D9-24FC-1244-ACAF-F3173410CA46}"/>
              </a:ext>
            </a:extLst>
          </p:cNvPr>
          <p:cNvCxnSpPr>
            <a:cxnSpLocks/>
          </p:cNvCxnSpPr>
          <p:nvPr/>
        </p:nvCxnSpPr>
        <p:spPr bwMode="auto">
          <a:xfrm>
            <a:off x="2957615" y="5597365"/>
            <a:ext cx="0" cy="5460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B61195-3F8F-C34A-BD5A-63D2213812B4}"/>
              </a:ext>
            </a:extLst>
          </p:cNvPr>
          <p:cNvCxnSpPr>
            <a:cxnSpLocks/>
          </p:cNvCxnSpPr>
          <p:nvPr/>
        </p:nvCxnSpPr>
        <p:spPr bwMode="auto">
          <a:xfrm>
            <a:off x="3406346" y="5589870"/>
            <a:ext cx="0" cy="5507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4551F-1186-DC4A-A5FB-E87F1DD0AFBA}"/>
              </a:ext>
            </a:extLst>
          </p:cNvPr>
          <p:cNvCxnSpPr>
            <a:cxnSpLocks/>
          </p:cNvCxnSpPr>
          <p:nvPr/>
        </p:nvCxnSpPr>
        <p:spPr bwMode="auto">
          <a:xfrm>
            <a:off x="6761943" y="5574880"/>
            <a:ext cx="0" cy="56290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394803-AFBD-9A42-926F-A89E633FE4B9}"/>
              </a:ext>
            </a:extLst>
          </p:cNvPr>
          <p:cNvSpPr txBox="1"/>
          <p:nvPr/>
        </p:nvSpPr>
        <p:spPr>
          <a:xfrm>
            <a:off x="2764861" y="607129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58261-433D-6744-A638-868165F6E11C}"/>
              </a:ext>
            </a:extLst>
          </p:cNvPr>
          <p:cNvSpPr txBox="1"/>
          <p:nvPr/>
        </p:nvSpPr>
        <p:spPr>
          <a:xfrm>
            <a:off x="3213592" y="60684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F105F-062B-114A-BDB9-73FB9695689C}"/>
              </a:ext>
            </a:extLst>
          </p:cNvPr>
          <p:cNvSpPr txBox="1"/>
          <p:nvPr/>
        </p:nvSpPr>
        <p:spPr>
          <a:xfrm>
            <a:off x="6375613" y="5988413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3600" baseline="30000" dirty="0"/>
              <a:t>n</a:t>
            </a:r>
            <a:r>
              <a:rPr lang="en-US" sz="3600" dirty="0"/>
              <a:t>-1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D911B6-F963-204B-B7BF-1F726D39DD37}"/>
              </a:ext>
            </a:extLst>
          </p:cNvPr>
          <p:cNvCxnSpPr/>
          <p:nvPr/>
        </p:nvCxnSpPr>
        <p:spPr bwMode="auto">
          <a:xfrm>
            <a:off x="2160906" y="4586952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1791C0-47D5-E446-B7BE-A4F02485368C}"/>
              </a:ext>
            </a:extLst>
          </p:cNvPr>
          <p:cNvSpPr txBox="1"/>
          <p:nvPr/>
        </p:nvSpPr>
        <p:spPr>
          <a:xfrm>
            <a:off x="3716653" y="569030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/>
              <a:t>…</a:t>
            </a:r>
            <a:r>
              <a:rPr lang="en-US" sz="2800" dirty="0"/>
              <a:t> Output buses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F465A-3B01-AE4D-BF3A-7631F1F724FC}"/>
              </a:ext>
            </a:extLst>
          </p:cNvPr>
          <p:cNvCxnSpPr/>
          <p:nvPr/>
        </p:nvCxnSpPr>
        <p:spPr bwMode="auto">
          <a:xfrm>
            <a:off x="2172196" y="4795796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36902-96F1-0942-9D7C-B9A20CAC5B01}"/>
              </a:ext>
            </a:extLst>
          </p:cNvPr>
          <p:cNvCxnSpPr/>
          <p:nvPr/>
        </p:nvCxnSpPr>
        <p:spPr bwMode="auto">
          <a:xfrm>
            <a:off x="2183486" y="5456192"/>
            <a:ext cx="5475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122EBC-9375-C84A-BC1B-393D854B4BF6}"/>
              </a:ext>
            </a:extLst>
          </p:cNvPr>
          <p:cNvSpPr txBox="1"/>
          <p:nvPr/>
        </p:nvSpPr>
        <p:spPr>
          <a:xfrm rot="16200000">
            <a:off x="1780527" y="4749751"/>
            <a:ext cx="65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/>
              <a:t>…</a:t>
            </a:r>
            <a:endParaRPr 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A0C90-C418-1344-BB01-08608679B01F}"/>
              </a:ext>
            </a:extLst>
          </p:cNvPr>
          <p:cNvSpPr txBox="1"/>
          <p:nvPr/>
        </p:nvSpPr>
        <p:spPr>
          <a:xfrm>
            <a:off x="1830714" y="424827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55B1A-12E3-D34F-8535-5F0FEF69F107}"/>
              </a:ext>
            </a:extLst>
          </p:cNvPr>
          <p:cNvSpPr txBox="1"/>
          <p:nvPr/>
        </p:nvSpPr>
        <p:spPr>
          <a:xfrm>
            <a:off x="1842004" y="4499456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DD75F-F09A-644E-884A-2863D302F4CB}"/>
              </a:ext>
            </a:extLst>
          </p:cNvPr>
          <p:cNvSpPr txBox="1"/>
          <p:nvPr/>
        </p:nvSpPr>
        <p:spPr>
          <a:xfrm>
            <a:off x="1547083" y="5171141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9400F-DDDD-4E4C-B2C3-7DBAB81B2700}"/>
              </a:ext>
            </a:extLst>
          </p:cNvPr>
          <p:cNvCxnSpPr>
            <a:cxnSpLocks/>
          </p:cNvCxnSpPr>
          <p:nvPr/>
        </p:nvCxnSpPr>
        <p:spPr bwMode="auto">
          <a:xfrm>
            <a:off x="4852497" y="3914436"/>
            <a:ext cx="0" cy="5361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558727-AAC9-B04D-A589-6FF3630044A2}"/>
              </a:ext>
            </a:extLst>
          </p:cNvPr>
          <p:cNvSpPr txBox="1"/>
          <p:nvPr/>
        </p:nvSpPr>
        <p:spPr>
          <a:xfrm>
            <a:off x="4079449" y="3478069"/>
            <a:ext cx="1563249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Input bus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2F7ED-0FEB-714A-B553-7A12FD507864}"/>
              </a:ext>
            </a:extLst>
          </p:cNvPr>
          <p:cNvSpPr txBox="1"/>
          <p:nvPr/>
        </p:nvSpPr>
        <p:spPr>
          <a:xfrm rot="16200000">
            <a:off x="650950" y="4656056"/>
            <a:ext cx="1509601" cy="5232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Address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4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63F5-998D-854B-9290-CB6C5DE8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Storing (remembering) operands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675B-2474-B044-80CC-5E20DFE5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0" y="1171186"/>
            <a:ext cx="8334881" cy="4924814"/>
          </a:xfrm>
        </p:spPr>
        <p:txBody>
          <a:bodyPr/>
          <a:lstStyle/>
          <a:p>
            <a:r>
              <a:rPr lang="en-US" sz="2800" dirty="0"/>
              <a:t>Operands and results are always strings of bits</a:t>
            </a:r>
          </a:p>
          <a:p>
            <a:r>
              <a:rPr lang="en-US" sz="2800" dirty="0"/>
              <a:t>Bit strings can be stored in a collection of latches, called a </a:t>
            </a:r>
            <a:r>
              <a:rPr lang="en-US" sz="2800" dirty="0">
                <a:solidFill>
                  <a:srgbClr val="0432FF"/>
                </a:solidFill>
              </a:rPr>
              <a:t>register</a:t>
            </a:r>
          </a:p>
          <a:p>
            <a:r>
              <a:rPr lang="en-US" sz="2800" dirty="0"/>
              <a:t>Basic structure of execute circuit for 2-operand, 1-result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940B-73F5-884C-AC29-92734AE5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35C32-47E2-5F4B-B2B6-E4E86D1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A108C-3DA2-9840-BC57-C189D29F437B}"/>
              </a:ext>
            </a:extLst>
          </p:cNvPr>
          <p:cNvSpPr/>
          <p:nvPr/>
        </p:nvSpPr>
        <p:spPr bwMode="auto">
          <a:xfrm>
            <a:off x="1034321" y="3717561"/>
            <a:ext cx="344774" cy="1146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7DAB7-7A4E-2644-8FFA-115A66877322}"/>
              </a:ext>
            </a:extLst>
          </p:cNvPr>
          <p:cNvSpPr/>
          <p:nvPr/>
        </p:nvSpPr>
        <p:spPr bwMode="auto">
          <a:xfrm>
            <a:off x="1044315" y="5114143"/>
            <a:ext cx="344774" cy="1146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1FCCE-3EAF-1045-B039-F7597AC014FE}"/>
              </a:ext>
            </a:extLst>
          </p:cNvPr>
          <p:cNvSpPr/>
          <p:nvPr/>
        </p:nvSpPr>
        <p:spPr bwMode="auto">
          <a:xfrm>
            <a:off x="3410886" y="4246940"/>
            <a:ext cx="1131134" cy="15917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Computatoin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107FB-5979-A84A-8AB8-F5B61386B748}"/>
              </a:ext>
            </a:extLst>
          </p:cNvPr>
          <p:cNvSpPr/>
          <p:nvPr/>
        </p:nvSpPr>
        <p:spPr bwMode="auto">
          <a:xfrm>
            <a:off x="5841792" y="3637067"/>
            <a:ext cx="344774" cy="12316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72FC8-B490-9C49-88EB-263BBB1E658D}"/>
              </a:ext>
            </a:extLst>
          </p:cNvPr>
          <p:cNvSpPr/>
          <p:nvPr/>
        </p:nvSpPr>
        <p:spPr bwMode="auto">
          <a:xfrm>
            <a:off x="5841792" y="5114143"/>
            <a:ext cx="344774" cy="12316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Register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53C8D-9EB2-CA4F-BEC1-D7E5E7672DBB}"/>
              </a:ext>
            </a:extLst>
          </p:cNvPr>
          <p:cNvSpPr/>
          <p:nvPr/>
        </p:nvSpPr>
        <p:spPr bwMode="auto">
          <a:xfrm>
            <a:off x="2111114" y="3721308"/>
            <a:ext cx="344774" cy="1146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Mux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99314-2EE1-8E4B-82E6-7F9B00A8BD35}"/>
              </a:ext>
            </a:extLst>
          </p:cNvPr>
          <p:cNvSpPr/>
          <p:nvPr/>
        </p:nvSpPr>
        <p:spPr bwMode="auto">
          <a:xfrm>
            <a:off x="2104488" y="5112419"/>
            <a:ext cx="344774" cy="1146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Mux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EA24C2-619E-EA46-A0FC-680EFD3E3287}"/>
              </a:ext>
            </a:extLst>
          </p:cNvPr>
          <p:cNvCxnSpPr>
            <a:stCxn id="13" idx="3"/>
          </p:cNvCxnSpPr>
          <p:nvPr/>
        </p:nvCxnSpPr>
        <p:spPr bwMode="auto">
          <a:xfrm>
            <a:off x="2455888" y="4294682"/>
            <a:ext cx="954998" cy="3672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7AC2C2-A05B-B44A-8B12-DFDEA24266BD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2449262" y="5277309"/>
            <a:ext cx="951630" cy="4084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12B166-AFEB-1842-B3FD-BAE485039943}"/>
              </a:ext>
            </a:extLst>
          </p:cNvPr>
          <p:cNvCxnSpPr>
            <a:cxnSpLocks/>
          </p:cNvCxnSpPr>
          <p:nvPr/>
        </p:nvCxnSpPr>
        <p:spPr bwMode="auto">
          <a:xfrm>
            <a:off x="1399083" y="6042911"/>
            <a:ext cx="6954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C24B4-6A4A-F645-9A9C-170082D2ECF7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1379095" y="4290934"/>
            <a:ext cx="732019" cy="3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D5790-CAEA-4644-8ADD-88A2F8BA87EF}"/>
              </a:ext>
            </a:extLst>
          </p:cNvPr>
          <p:cNvSpPr/>
          <p:nvPr/>
        </p:nvSpPr>
        <p:spPr bwMode="auto">
          <a:xfrm>
            <a:off x="5016153" y="4457463"/>
            <a:ext cx="344774" cy="11467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Demux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B5093-31A2-8642-B9AC-F3275D080541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4503331" y="5017482"/>
            <a:ext cx="512822" cy="133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517492-F7F3-5C4E-844E-17551A3196D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flipV="1">
            <a:off x="5346770" y="4252913"/>
            <a:ext cx="495022" cy="3560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58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Improved register component: RS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 flip-flop is S’R’ latch controlled by a clock</a:t>
            </a:r>
          </a:p>
          <a:p>
            <a:pPr lvl="1"/>
            <a:r>
              <a:rPr lang="en-US" dirty="0"/>
              <a:t>If Clock=1, then</a:t>
            </a:r>
            <a:br>
              <a:rPr lang="en-US" dirty="0"/>
            </a:br>
            <a:r>
              <a:rPr lang="en-US" dirty="0"/>
              <a:t>S and R inverted</a:t>
            </a:r>
            <a:br>
              <a:rPr lang="en-US" dirty="0"/>
            </a:br>
            <a:r>
              <a:rPr lang="en-US" dirty="0"/>
              <a:t>and sent to </a:t>
            </a:r>
            <a:br>
              <a:rPr lang="en-US" dirty="0"/>
            </a:br>
            <a:r>
              <a:rPr lang="en-US" dirty="0"/>
              <a:t>latch</a:t>
            </a:r>
          </a:p>
          <a:p>
            <a:pPr lvl="1"/>
            <a:r>
              <a:rPr lang="en-US" dirty="0"/>
              <a:t>If Clock=0, then</a:t>
            </a:r>
            <a:br>
              <a:rPr lang="en-US" dirty="0"/>
            </a:br>
            <a:r>
              <a:rPr lang="en-US" dirty="0"/>
              <a:t>latch sees S’=1</a:t>
            </a:r>
            <a:br>
              <a:rPr lang="en-US" dirty="0"/>
            </a:br>
            <a:r>
              <a:rPr lang="en-US" dirty="0"/>
              <a:t>and R’=1</a:t>
            </a:r>
          </a:p>
          <a:p>
            <a:r>
              <a:rPr lang="en-US" dirty="0"/>
              <a:t>Characteristic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291</a:t>
            </a:fld>
            <a:endParaRPr lang="en-US"/>
          </a:p>
        </p:txBody>
      </p:sp>
      <p:pic>
        <p:nvPicPr>
          <p:cNvPr id="6" name="Picture 5" descr="clocked-rs-flip-fl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0" y="1913462"/>
            <a:ext cx="4150984" cy="225385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9353"/>
              </p:ext>
            </p:extLst>
          </p:nvPr>
        </p:nvGraphicFramePr>
        <p:xfrm>
          <a:off x="4694659" y="4482792"/>
          <a:ext cx="3743299" cy="191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 marL="76761" marR="76761" marT="38381" marB="383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Q(t)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marL="76761" marR="76761" marT="38381" marB="383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marL="76761" marR="76761" marT="38381" marB="383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marL="76761" marR="76761" marT="38381" marB="383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 marL="76761" marR="76761" marT="38381" marB="383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allowed</a:t>
                      </a:r>
                    </a:p>
                  </a:txBody>
                  <a:tcPr marL="76761" marR="76761" marT="38381" marB="383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2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04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chapter 3</a:t>
            </a:r>
          </a:p>
          <a:p>
            <a:r>
              <a:rPr lang="en-US" dirty="0"/>
              <a:t>HW 03 due Thursday, Feb 01</a:t>
            </a:r>
          </a:p>
          <a:p>
            <a:r>
              <a:rPr lang="en-US" dirty="0"/>
              <a:t>Lab 04 starts Jan. 30, due following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Edge-triggered, n-bit register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6722516" y="1837237"/>
            <a:ext cx="897466" cy="2175949"/>
            <a:chOff x="7171267" y="1837237"/>
            <a:chExt cx="897466" cy="2175949"/>
          </a:xfrm>
        </p:grpSpPr>
        <p:grpSp>
          <p:nvGrpSpPr>
            <p:cNvPr id="100" name="Group 99"/>
            <p:cNvGrpSpPr/>
            <p:nvPr/>
          </p:nvGrpSpPr>
          <p:grpSpPr>
            <a:xfrm>
              <a:off x="7332096" y="1837237"/>
              <a:ext cx="648130" cy="1269998"/>
              <a:chOff x="7332096" y="3945520"/>
              <a:chExt cx="648130" cy="126999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7797787" y="4377330"/>
                <a:ext cx="0" cy="8297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7332096" y="3945520"/>
                <a:ext cx="648130" cy="470126"/>
                <a:chOff x="7332096" y="3945520"/>
                <a:chExt cx="648130" cy="470126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7628447" y="3945520"/>
                  <a:ext cx="3517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R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7332096" y="3953981"/>
                  <a:ext cx="3260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7484502" y="4385791"/>
                <a:ext cx="0" cy="82972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171267" y="3115720"/>
              <a:ext cx="897466" cy="897466"/>
              <a:chOff x="7171267" y="3115720"/>
              <a:chExt cx="897466" cy="8974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171267" y="3115720"/>
                <a:ext cx="897466" cy="89746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22037" y="3149574"/>
                <a:ext cx="797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1-bit</a:t>
                </a:r>
              </a:p>
              <a:p>
                <a:r>
                  <a:rPr lang="en-US" sz="2400" dirty="0"/>
                  <a:t>latch</a:t>
                </a: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>
            <a:off x="8018073" y="2307395"/>
            <a:ext cx="14767" cy="2433993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35763" y="4013186"/>
            <a:ext cx="0" cy="7958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7950" y="4741418"/>
            <a:ext cx="495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0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503262" y="1845704"/>
            <a:ext cx="897466" cy="3357373"/>
            <a:chOff x="7171267" y="2175923"/>
            <a:chExt cx="897466" cy="3357373"/>
          </a:xfrm>
        </p:grpSpPr>
        <p:sp>
          <p:nvSpPr>
            <p:cNvPr id="25" name="Rectangle 24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1-bit</a:t>
              </a:r>
            </a:p>
            <a:p>
              <a:pPr algn="ctr"/>
              <a:r>
                <a:rPr lang="en-US" sz="2400" dirty="0"/>
                <a:t>F-F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6707" y="2175923"/>
              <a:ext cx="46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306701" y="5071631"/>
              <a:ext cx="495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84008" y="1845698"/>
            <a:ext cx="897466" cy="3357373"/>
            <a:chOff x="7171267" y="2175923"/>
            <a:chExt cx="897466" cy="3357373"/>
          </a:xfrm>
        </p:grpSpPr>
        <p:sp>
          <p:nvSpPr>
            <p:cNvPr id="36" name="Rectangle 35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1-bit</a:t>
              </a:r>
            </a:p>
            <a:p>
              <a:pPr algn="ctr"/>
              <a:r>
                <a:rPr lang="en-US" sz="2400" dirty="0"/>
                <a:t>F-F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06707" y="2175923"/>
              <a:ext cx="466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06701" y="5071631"/>
              <a:ext cx="495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845500" y="1845686"/>
            <a:ext cx="897466" cy="3357373"/>
            <a:chOff x="7171267" y="2175923"/>
            <a:chExt cx="897466" cy="3357373"/>
          </a:xfrm>
        </p:grpSpPr>
        <p:sp>
          <p:nvSpPr>
            <p:cNvPr id="58" name="Rectangle 57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1-bit</a:t>
              </a:r>
            </a:p>
            <a:p>
              <a:pPr algn="ctr"/>
              <a:r>
                <a:rPr lang="en-US" sz="2400" dirty="0"/>
                <a:t>F-F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06707" y="2175923"/>
              <a:ext cx="637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n-2</a:t>
              </a:r>
              <a:endParaRPr lang="en-US" sz="24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306701" y="5071631"/>
              <a:ext cx="66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n-2</a:t>
              </a:r>
              <a:endParaRPr lang="en-US" sz="24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26246" y="1845680"/>
            <a:ext cx="897466" cy="3357373"/>
            <a:chOff x="7171267" y="2175923"/>
            <a:chExt cx="897466" cy="3357373"/>
          </a:xfrm>
        </p:grpSpPr>
        <p:sp>
          <p:nvSpPr>
            <p:cNvPr id="69" name="Rectangle 68"/>
            <p:cNvSpPr/>
            <p:nvPr/>
          </p:nvSpPr>
          <p:spPr>
            <a:xfrm>
              <a:off x="7171267" y="3445933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806266" y="3107267"/>
              <a:ext cx="0" cy="33866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484514" y="2616200"/>
              <a:ext cx="0" cy="8297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484514" y="4343399"/>
              <a:ext cx="0" cy="7958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22037" y="3479787"/>
              <a:ext cx="7976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1-bit</a:t>
              </a:r>
            </a:p>
            <a:p>
              <a:pPr algn="ctr"/>
              <a:r>
                <a:rPr lang="en-US" sz="2400" dirty="0"/>
                <a:t>F-F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06707" y="2175923"/>
              <a:ext cx="637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n-1</a:t>
              </a:r>
              <a:endParaRPr lang="en-US" sz="24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7704670" y="3445933"/>
              <a:ext cx="93133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7797803" y="3445933"/>
              <a:ext cx="84664" cy="11853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806266" y="3107267"/>
              <a:ext cx="26246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306701" y="5071631"/>
              <a:ext cx="66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/>
                <a:t>n-1</a:t>
              </a:r>
              <a:endParaRPr lang="en-US" sz="2400" dirty="0"/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>
            <a:off x="6400728" y="2777024"/>
            <a:ext cx="95678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173008" y="2777018"/>
            <a:ext cx="96525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945287" y="2777012"/>
            <a:ext cx="973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489845" y="2777000"/>
            <a:ext cx="99065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86867" y="1845730"/>
            <a:ext cx="85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7537" y="4741438"/>
            <a:ext cx="107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217290" y="3513648"/>
            <a:ext cx="465692" cy="110066"/>
            <a:chOff x="3666041" y="3843861"/>
            <a:chExt cx="465692" cy="110066"/>
          </a:xfrm>
        </p:grpSpPr>
        <p:sp>
          <p:nvSpPr>
            <p:cNvPr id="90" name="Oval 89"/>
            <p:cNvSpPr/>
            <p:nvPr/>
          </p:nvSpPr>
          <p:spPr>
            <a:xfrm>
              <a:off x="4021667" y="3843861"/>
              <a:ext cx="110066" cy="11006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843854" y="3843861"/>
              <a:ext cx="110066" cy="11006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666041" y="3843861"/>
              <a:ext cx="110066" cy="11006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57200" y="5288174"/>
            <a:ext cx="8288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V-shape on clock input means edge-triggered</a:t>
            </a:r>
            <a:br>
              <a:rPr lang="en-US" sz="2400" dirty="0"/>
            </a:br>
            <a:r>
              <a:rPr lang="en-US" sz="2000" dirty="0"/>
              <a:t>Falling clock edge is when newly-stored A bit appears on Q output</a:t>
            </a: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6722480" y="1845710"/>
            <a:ext cx="2385013" cy="2167440"/>
            <a:chOff x="7171231" y="1845710"/>
            <a:chExt cx="2385013" cy="2167440"/>
          </a:xfrm>
        </p:grpSpPr>
        <p:grpSp>
          <p:nvGrpSpPr>
            <p:cNvPr id="105" name="Group 104"/>
            <p:cNvGrpSpPr/>
            <p:nvPr/>
          </p:nvGrpSpPr>
          <p:grpSpPr>
            <a:xfrm>
              <a:off x="7204192" y="1845710"/>
              <a:ext cx="2352052" cy="2133608"/>
              <a:chOff x="7204192" y="1845710"/>
              <a:chExt cx="2352052" cy="213360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306707" y="1845710"/>
                <a:ext cx="2249537" cy="1388544"/>
                <a:chOff x="7306707" y="1845710"/>
                <a:chExt cx="2249537" cy="1388544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7306707" y="1845710"/>
                  <a:ext cx="466744" cy="1270004"/>
                  <a:chOff x="7306707" y="1845710"/>
                  <a:chExt cx="466744" cy="1270004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7484514" y="2285987"/>
                    <a:ext cx="0" cy="82972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306707" y="1845710"/>
                    <a:ext cx="4667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baseline="-25000" dirty="0"/>
                      <a:t>0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7704670" y="2442309"/>
                  <a:ext cx="1851574" cy="791945"/>
                  <a:chOff x="7704670" y="2442309"/>
                  <a:chExt cx="1851574" cy="791945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806266" y="2442309"/>
                    <a:ext cx="1749978" cy="673411"/>
                    <a:chOff x="7806266" y="2442309"/>
                    <a:chExt cx="1749978" cy="673411"/>
                  </a:xfrm>
                </p:grpSpPr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989661" y="2442309"/>
                      <a:ext cx="156658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Edge-triggered</a:t>
                      </a:r>
                      <a:br>
                        <a:rPr lang="en-US" dirty="0"/>
                      </a:br>
                      <a:r>
                        <a:rPr lang="en-US" dirty="0"/>
                        <a:t>Clock</a:t>
                      </a:r>
                    </a:p>
                  </p:txBody>
                </p: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7806266" y="2777054"/>
                      <a:ext cx="0" cy="338666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7806266" y="2777054"/>
                      <a:ext cx="262467" cy="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7704670" y="3115720"/>
                    <a:ext cx="93133" cy="118534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7797803" y="3115720"/>
                    <a:ext cx="84664" cy="118534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7204192" y="3148321"/>
                <a:ext cx="797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1-bit</a:t>
                </a:r>
              </a:p>
              <a:p>
                <a:pPr algn="ctr"/>
                <a:r>
                  <a:rPr lang="en-US" sz="2400" dirty="0"/>
                  <a:t>F-F</a:t>
                </a: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7171231" y="3115684"/>
              <a:ext cx="897466" cy="89746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7CA6-33FC-654A-A1CE-BD1153C7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a machine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2BC8-0549-B247-B1DA-3644A25E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0" y="1171186"/>
            <a:ext cx="8240861" cy="4924814"/>
          </a:xfrm>
        </p:spPr>
        <p:txBody>
          <a:bodyPr/>
          <a:lstStyle/>
          <a:p>
            <a:r>
              <a:rPr lang="en-US" dirty="0"/>
              <a:t>A machine instruction specifies</a:t>
            </a:r>
          </a:p>
          <a:p>
            <a:pPr lvl="1"/>
            <a:r>
              <a:rPr lang="en-US" dirty="0"/>
              <a:t>Opcode – the operation to perform</a:t>
            </a:r>
          </a:p>
          <a:p>
            <a:pPr lvl="1"/>
            <a:r>
              <a:rPr lang="en-US" dirty="0"/>
              <a:t>Operand(s) [if any] – by value or by location if location is not fixed</a:t>
            </a:r>
          </a:p>
          <a:p>
            <a:pPr lvl="1"/>
            <a:r>
              <a:rPr lang="en-US" dirty="0"/>
              <a:t>Location for result, if any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5F12-9365-914C-B657-D23B4791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5A29-B71D-E442-AD79-91F3A882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Hardware was strongly </a:t>
            </a:r>
            <a:r>
              <a:rPr lang="en-US" i="1" dirty="0"/>
              <a:t>quantity limited </a:t>
            </a:r>
            <a:r>
              <a:rPr lang="en-US" dirty="0"/>
              <a:t>because</a:t>
            </a:r>
          </a:p>
          <a:p>
            <a:pPr lvl="1"/>
            <a:r>
              <a:rPr lang="en-US" dirty="0"/>
              <a:t>Cost per gate was high</a:t>
            </a:r>
          </a:p>
          <a:p>
            <a:pPr lvl="1"/>
            <a:r>
              <a:rPr lang="en-US" dirty="0"/>
              <a:t>Reliability of gates was low</a:t>
            </a:r>
          </a:p>
          <a:p>
            <a:pPr lvl="2"/>
            <a:r>
              <a:rPr lang="en-US" dirty="0"/>
              <a:t>Circuits with more than, say, a few thousand gates would likely contain a faulty gate</a:t>
            </a:r>
          </a:p>
          <a:p>
            <a:pPr lvl="2"/>
            <a:endParaRPr lang="en-US" dirty="0"/>
          </a:p>
          <a:p>
            <a:r>
              <a:rPr lang="en-US" dirty="0"/>
              <a:t>Computers were unfamiliar, hence used by a small community</a:t>
            </a:r>
          </a:p>
          <a:p>
            <a:r>
              <a:rPr lang="en-US" dirty="0"/>
              <a:t>Thus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Circuitry to execute instructions and to store useful amounts of instructions and data kept to a minimum</a:t>
            </a:r>
          </a:p>
          <a:p>
            <a:pPr lvl="1"/>
            <a:r>
              <a:rPr lang="en-US" dirty="0"/>
              <a:t>Users could be trusted with the whole system and were willing to deal with its lack of built in support for many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IBM 1401 circuit card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44" y="1171575"/>
            <a:ext cx="6565900" cy="4924425"/>
          </a:xfrm>
        </p:spPr>
      </p:pic>
    </p:spTree>
    <p:extLst>
      <p:ext uri="{BB962C8B-B14F-4D97-AF65-F5344CB8AC3E}">
        <p14:creationId xmlns:p14="http://schemas.microsoft.com/office/powerpoint/2010/main" val="10920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CF55-8DBB-BA40-9E56-EF0A3C1F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information on 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EA6E-E73E-F245-AC90-EAB6AF03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0" y="1171186"/>
            <a:ext cx="8321890" cy="4924814"/>
          </a:xfrm>
        </p:spPr>
        <p:txBody>
          <a:bodyPr/>
          <a:lstStyle/>
          <a:p>
            <a:r>
              <a:rPr lang="en-US" sz="2800" dirty="0"/>
              <a:t>Time:  Tues., Feb. 06, from 6:30pm to 7:30pm</a:t>
            </a:r>
          </a:p>
          <a:p>
            <a:r>
              <a:rPr lang="en-US" sz="2800" dirty="0"/>
              <a:t>PLACES, attend the room for your registered lecture section:</a:t>
            </a:r>
          </a:p>
          <a:p>
            <a:pPr lvl="1"/>
            <a:r>
              <a:rPr lang="en-US" sz="2400" dirty="0"/>
              <a:t>If you are registered for LE1 (CRN 13005) that meets at 2:30pm-3:20pm -- take midterm in FRNY G140</a:t>
            </a:r>
          </a:p>
          <a:p>
            <a:pPr lvl="1"/>
            <a:r>
              <a:rPr lang="en-US" sz="2400" dirty="0"/>
              <a:t>If you are registered for LE2 (CRN 11332) that meets at 11:30am-12:20pm -- take midterm in PHYS 114</a:t>
            </a:r>
          </a:p>
          <a:p>
            <a:r>
              <a:rPr lang="en-US" sz="2800" dirty="0"/>
              <a:t>Midterm 1 covers the following course material:</a:t>
            </a:r>
          </a:p>
          <a:p>
            <a:pPr lvl="1"/>
            <a:r>
              <a:rPr lang="en-US" sz="2400" dirty="0"/>
              <a:t>Lectures of Jan .08 through Feb. 02 (lectures 1 through 11)</a:t>
            </a:r>
          </a:p>
          <a:p>
            <a:pPr lvl="1"/>
            <a:r>
              <a:rPr lang="en-US" sz="2400" dirty="0"/>
              <a:t>Labs 01, 02, and 03</a:t>
            </a:r>
          </a:p>
          <a:p>
            <a:pPr lvl="1"/>
            <a:r>
              <a:rPr lang="en-US" sz="2400" dirty="0"/>
              <a:t>Homework assignments 01, 02, 03</a:t>
            </a:r>
          </a:p>
          <a:p>
            <a:pPr lvl="1"/>
            <a:r>
              <a:rPr lang="en-US" sz="2400" dirty="0"/>
              <a:t>Textbook chapters 1 through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5F25-9CA9-B14F-8F84-F65B8476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FD3F-82E8-6346-9FC9-B7011ACB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8903-E246-F442-8262-3B8E7E49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Midterm 1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FA7B-BA90-D442-8B96-349BD2C8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of midterm:</a:t>
            </a:r>
          </a:p>
          <a:p>
            <a:pPr lvl="1"/>
            <a:r>
              <a:rPr lang="en-US" dirty="0"/>
              <a:t>Questions will be a combination of multiple choice and free response formats</a:t>
            </a:r>
          </a:p>
          <a:p>
            <a:pPr lvl="1"/>
            <a:r>
              <a:rPr lang="en-US" dirty="0"/>
              <a:t>The midterm is closed book, closed notes, and no calculators</a:t>
            </a:r>
          </a:p>
          <a:p>
            <a:pPr lvl="1"/>
            <a:r>
              <a:rPr lang="en-US" dirty="0"/>
              <a:t>The TAs and I will not answer questions during the exam, so do not ask at that time.</a:t>
            </a:r>
          </a:p>
          <a:p>
            <a:r>
              <a:rPr lang="en-US" dirty="0"/>
              <a:t>Date of omitted lecture:  Wed., Feb. 07</a:t>
            </a:r>
          </a:p>
          <a:p>
            <a:r>
              <a:rPr lang="en-US" dirty="0"/>
              <a:t>Office hours in WTHR 172 on Wed. Feb. 07 are cancelled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AB26-D24E-F845-AC7D-0FBDCFA0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5D306-4148-1943-A7F0-E7BA92FD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B5B9-A7F1-4A47-A5AA-88E6B40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3656-D012-1E4D-B996-7C3C08A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Decoder and Ripple-carry adder</a:t>
            </a:r>
          </a:p>
          <a:p>
            <a:pPr lvl="1"/>
            <a:r>
              <a:rPr lang="en-US" dirty="0"/>
              <a:t>Propagation delay analysis</a:t>
            </a:r>
          </a:p>
          <a:p>
            <a:pPr lvl="1"/>
            <a:r>
              <a:rPr lang="en-US" dirty="0"/>
              <a:t>Number of gates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F0A7-3BE0-CF4C-9A16-25B5BA3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C90AF-9E04-C040-B565-BD8D68EB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active-high 2-to-4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37714" cy="5334068"/>
          </a:xfrm>
        </p:spPr>
        <p:txBody>
          <a:bodyPr/>
          <a:lstStyle/>
          <a:p>
            <a:r>
              <a:rPr lang="en-US" dirty="0"/>
              <a:t>Input is a 2-bit unsigned integer with bits XY, Output points to 2</a:t>
            </a:r>
            <a:r>
              <a:rPr lang="en-US" baseline="30000" dirty="0"/>
              <a:t>2</a:t>
            </a:r>
            <a:r>
              <a:rPr lang="en-US" dirty="0"/>
              <a:t>=4 locations: D0, D1, D2, D3</a:t>
            </a:r>
          </a:p>
          <a:p>
            <a:r>
              <a:rPr lang="en-US" dirty="0"/>
              <a:t>Truth table and circuit; 2 inputs, 2</a:t>
            </a:r>
            <a:r>
              <a:rPr lang="en-US" baseline="30000" dirty="0"/>
              <a:t>2</a:t>
            </a:r>
            <a:r>
              <a:rPr lang="en-US" dirty="0"/>
              <a:t> outputs, asserted output identified by logic 1 voltage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278</a:t>
            </a:fld>
            <a:endParaRPr lang="en-US"/>
          </a:p>
        </p:txBody>
      </p:sp>
      <p:pic>
        <p:nvPicPr>
          <p:cNvPr id="6" name="Content Placeholder 5" descr="2x4-deco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1707" y="3567439"/>
            <a:ext cx="4283088" cy="28316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33363" y="3567439"/>
          <a:ext cx="33781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solidFill>
                      <a:srgbClr val="C1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9B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9B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9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55A9FC-0573-2F43-901F-F8D0204A6B1A}"/>
              </a:ext>
            </a:extLst>
          </p:cNvPr>
          <p:cNvGrpSpPr/>
          <p:nvPr/>
        </p:nvGrpSpPr>
        <p:grpSpPr>
          <a:xfrm>
            <a:off x="5098473" y="1944745"/>
            <a:ext cx="3509863" cy="2956172"/>
            <a:chOff x="5098473" y="1944745"/>
            <a:chExt cx="3509863" cy="2956172"/>
          </a:xfrm>
        </p:grpSpPr>
        <p:pic>
          <p:nvPicPr>
            <p:cNvPr id="11" name="Content Placeholder 6" descr="74138 demux circuit.png">
              <a:extLst>
                <a:ext uri="{FF2B5EF4-FFF2-40B4-BE49-F238E27FC236}">
                  <a16:creationId xmlns:a16="http://schemas.microsoft.com/office/drawing/2014/main" id="{98F51691-1CD2-2141-A5DA-030E6ECC4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113189" y="1967833"/>
              <a:ext cx="3495147" cy="2933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18A00-7AA5-0B48-A8D5-344FA08FA8D9}"/>
                </a:ext>
              </a:extLst>
            </p:cNvPr>
            <p:cNvSpPr/>
            <p:nvPr/>
          </p:nvSpPr>
          <p:spPr bwMode="auto">
            <a:xfrm>
              <a:off x="5098473" y="3214255"/>
              <a:ext cx="1117600" cy="11730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6DF3CE-2752-794C-A6F6-3FA2AAA5C3EE}"/>
                </a:ext>
              </a:extLst>
            </p:cNvPr>
            <p:cNvSpPr/>
            <p:nvPr/>
          </p:nvSpPr>
          <p:spPr bwMode="auto">
            <a:xfrm>
              <a:off x="5098473" y="1944745"/>
              <a:ext cx="877454" cy="14542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A2</a:t>
              </a:r>
            </a:p>
            <a:p>
              <a:pPr marL="0" marR="0" indent="0" algn="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  <a:ea typeface="ＭＳ Ｐゴシック" charset="0"/>
                </a:rPr>
                <a:t>A1</a:t>
              </a:r>
            </a:p>
            <a:p>
              <a:pPr marL="0" marR="0" indent="0" algn="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A0</a:t>
              </a:r>
            </a:p>
            <a:p>
              <a:pPr marL="0" marR="0" indent="0" algn="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Active-low 3x8 decoder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457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Y7’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Y6’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Y4’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0685" y="5376333"/>
            <a:ext cx="750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address bits A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name</a:t>
            </a:r>
            <a:r>
              <a:rPr lang="en-US" sz="2400" dirty="0"/>
              <a:t> 2</a:t>
            </a:r>
            <a:r>
              <a:rPr lang="en-US" sz="2400" baseline="30000" dirty="0"/>
              <a:t>3</a:t>
            </a:r>
            <a:r>
              <a:rPr lang="en-US" sz="2400" dirty="0"/>
              <a:t> = 8 locations (8 rows)</a:t>
            </a:r>
          </a:p>
          <a:p>
            <a:r>
              <a:rPr lang="en-US" sz="2400" dirty="0"/>
              <a:t>Eight outputs, Y</a:t>
            </a:r>
            <a:r>
              <a:rPr lang="en-US" sz="2400" baseline="-25000" dirty="0"/>
              <a:t>7</a:t>
            </a:r>
            <a:r>
              <a:rPr lang="en-US" sz="2400" dirty="0"/>
              <a:t>Y</a:t>
            </a:r>
            <a:r>
              <a:rPr lang="en-US" sz="2400" baseline="-25000" dirty="0"/>
              <a:t>6</a:t>
            </a:r>
            <a:r>
              <a:rPr lang="en-US" sz="2400" dirty="0"/>
              <a:t> … Y</a:t>
            </a:r>
            <a:r>
              <a:rPr lang="en-US" sz="2400" baseline="-25000" dirty="0"/>
              <a:t>1</a:t>
            </a:r>
            <a:r>
              <a:rPr lang="en-US" sz="2400" dirty="0"/>
              <a:t>Y</a:t>
            </a:r>
            <a:r>
              <a:rPr lang="en-US" sz="2400" baseline="-25000" dirty="0"/>
              <a:t>0</a:t>
            </a:r>
            <a:r>
              <a:rPr lang="en-US" sz="2400" dirty="0"/>
              <a:t>, each </a:t>
            </a:r>
            <a:r>
              <a:rPr lang="en-US" sz="2400" dirty="0">
                <a:solidFill>
                  <a:srgbClr val="0000FF"/>
                </a:solidFill>
              </a:rPr>
              <a:t>point</a:t>
            </a:r>
            <a:r>
              <a:rPr lang="en-US" sz="2400" dirty="0"/>
              <a:t> to 1 distinct location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6085135" y="2046998"/>
            <a:ext cx="14124" cy="1387377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279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4ED7BF-43A6-E64E-B7FA-3EF268E01AF0}"/>
              </a:ext>
            </a:extLst>
          </p:cNvPr>
          <p:cNvCxnSpPr>
            <a:cxnSpLocks/>
          </p:cNvCxnSpPr>
          <p:nvPr/>
        </p:nvCxnSpPr>
        <p:spPr>
          <a:xfrm flipV="1">
            <a:off x="6985684" y="2060858"/>
            <a:ext cx="14124" cy="1387377"/>
          </a:xfrm>
          <a:prstGeom prst="line">
            <a:avLst/>
          </a:prstGeom>
          <a:ln w="57150" cmpd="sng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6DE1EA-F139-A149-821F-DCCF7A24CCE2}"/>
              </a:ext>
            </a:extLst>
          </p:cNvPr>
          <p:cNvCxnSpPr>
            <a:cxnSpLocks/>
          </p:cNvCxnSpPr>
          <p:nvPr/>
        </p:nvCxnSpPr>
        <p:spPr>
          <a:xfrm flipV="1">
            <a:off x="7900357" y="2028539"/>
            <a:ext cx="0" cy="2826198"/>
          </a:xfrm>
          <a:prstGeom prst="line">
            <a:avLst/>
          </a:prstGeom>
          <a:ln w="5715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E18EAF-A4DA-7B4E-9D7C-6AB36A203D53}"/>
              </a:ext>
            </a:extLst>
          </p:cNvPr>
          <p:cNvCxnSpPr>
            <a:cxnSpLocks/>
          </p:cNvCxnSpPr>
          <p:nvPr/>
        </p:nvCxnSpPr>
        <p:spPr>
          <a:xfrm flipV="1">
            <a:off x="8316272" y="2033164"/>
            <a:ext cx="0" cy="2826198"/>
          </a:xfrm>
          <a:prstGeom prst="line">
            <a:avLst/>
          </a:prstGeom>
          <a:ln w="57150" cmpd="sng"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856696-067E-A44D-AB33-D2A0067BE8B3}"/>
              </a:ext>
            </a:extLst>
          </p:cNvPr>
          <p:cNvSpPr txBox="1"/>
          <p:nvPr/>
        </p:nvSpPr>
        <p:spPr>
          <a:xfrm>
            <a:off x="596506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CAB2C-6FB6-8441-AC2E-F09CF41BE92A}"/>
              </a:ext>
            </a:extLst>
          </p:cNvPr>
          <p:cNvSpPr txBox="1"/>
          <p:nvPr/>
        </p:nvSpPr>
        <p:spPr>
          <a:xfrm rot="16200000">
            <a:off x="6329909" y="1242293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gate delay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B2336-6FD2-EA41-A563-55B7E392BEAD}"/>
              </a:ext>
            </a:extLst>
          </p:cNvPr>
          <p:cNvSpPr txBox="1"/>
          <p:nvPr/>
        </p:nvSpPr>
        <p:spPr>
          <a:xfrm rot="16200000">
            <a:off x="7186638" y="119149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gate delays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7EEC1-1E2C-1D4D-8C2C-7F109927BBA8}"/>
              </a:ext>
            </a:extLst>
          </p:cNvPr>
          <p:cNvSpPr txBox="1"/>
          <p:nvPr/>
        </p:nvSpPr>
        <p:spPr>
          <a:xfrm rot="16200000">
            <a:off x="7618502" y="1196105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gate delays</a:t>
            </a:r>
          </a:p>
        </p:txBody>
      </p:sp>
    </p:spTree>
    <p:extLst>
      <p:ext uri="{BB962C8B-B14F-4D97-AF65-F5344CB8AC3E}">
        <p14:creationId xmlns:p14="http://schemas.microsoft.com/office/powerpoint/2010/main" val="12315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pPr algn="r"/>
            <a:r>
              <a:rPr lang="en-US" sz="2000" dirty="0"/>
              <a:t>2018.02.06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8305800" cy="1600200"/>
          </a:xfrm>
        </p:spPr>
        <p:txBody>
          <a:bodyPr/>
          <a:lstStyle/>
          <a:p>
            <a:r>
              <a:rPr lang="en-US" dirty="0"/>
              <a:t>Lecture 13 – Evening midterm exam</a:t>
            </a:r>
          </a:p>
        </p:txBody>
      </p:sp>
    </p:spTree>
    <p:extLst>
      <p:ext uri="{BB962C8B-B14F-4D97-AF65-F5344CB8AC3E}">
        <p14:creationId xmlns:p14="http://schemas.microsoft.com/office/powerpoint/2010/main" val="29965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64ED-3198-384C-A6B3-E3616D1F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 status (11:00am Feb. 09)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5619-4D95-C64A-9FC8-E4815FFB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Scantron</a:t>
            </a:r>
            <a:r>
              <a:rPr lang="en-US" dirty="0"/>
              <a:t> sheets</a:t>
            </a:r>
          </a:p>
          <a:p>
            <a:pPr lvl="1"/>
            <a:r>
              <a:rPr lang="en-US" dirty="0"/>
              <a:t>Scanned Wednesday afternoon</a:t>
            </a:r>
          </a:p>
          <a:p>
            <a:pPr lvl="1"/>
            <a:r>
              <a:rPr lang="en-US" dirty="0"/>
              <a:t>Multiple choice question scores uploaded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Scanning completed Wednesday afternoon</a:t>
            </a:r>
          </a:p>
          <a:p>
            <a:pPr lvl="1"/>
            <a:r>
              <a:rPr lang="en-US" dirty="0"/>
              <a:t>I have scored 5 of 11 questions</a:t>
            </a:r>
          </a:p>
          <a:p>
            <a:r>
              <a:rPr lang="en-US" dirty="0"/>
              <a:t>Plan to “return” midterm and discuss Monday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614F-B579-DF4D-9B5F-FBEAD433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2018 by George B. Adams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B93A-AABC-1245-AB1A-B87C213D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4285"/>
      </p:ext>
    </p:extLst>
  </p:cSld>
  <p:clrMapOvr>
    <a:masterClrMapping/>
  </p:clrMapOvr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64349</TotalTime>
  <Words>1375</Words>
  <Application>Microsoft Macintosh PowerPoint</Application>
  <PresentationFormat>On-screen Show (4:3)</PresentationFormat>
  <Paragraphs>393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Calibri</vt:lpstr>
      <vt:lpstr>Mangal</vt:lpstr>
      <vt:lpstr>Palatino</vt:lpstr>
      <vt:lpstr>Times New Roman</vt:lpstr>
      <vt:lpstr>Wingdings</vt:lpstr>
      <vt:lpstr>TM10203755</vt:lpstr>
      <vt:lpstr>Lecture 12 – Review for Midterm 1</vt:lpstr>
      <vt:lpstr>Week 04 assignments</vt:lpstr>
      <vt:lpstr>Midterm 1 information on Blackboard</vt:lpstr>
      <vt:lpstr>More Midterm 1 information</vt:lpstr>
      <vt:lpstr>Examples</vt:lpstr>
      <vt:lpstr>Example:  active-high 2-to-4 decoder</vt:lpstr>
      <vt:lpstr>Active-low 3x8 decoder</vt:lpstr>
      <vt:lpstr>Lecture 13 – Evening midterm exam</vt:lpstr>
      <vt:lpstr>Midterm 1 status (11:00am Feb. 09)</vt:lpstr>
      <vt:lpstr>Lecture 14 – Instruction Set Architecture (ISA)</vt:lpstr>
      <vt:lpstr>Week 06 assignments</vt:lpstr>
      <vt:lpstr>Instruction set architecture (ISA)</vt:lpstr>
      <vt:lpstr>ISA trade off</vt:lpstr>
      <vt:lpstr>Fetch-Execute and the machine</vt:lpstr>
      <vt:lpstr>Hardware is fixed; how make choices?</vt:lpstr>
      <vt:lpstr>Choosing operands:  the multiplexer</vt:lpstr>
      <vt:lpstr>Saving results:  the de-multiplexer</vt:lpstr>
      <vt:lpstr>Storing (remembering) operands &amp; results</vt:lpstr>
      <vt:lpstr>Improved register component: RS Flip-Flop</vt:lpstr>
      <vt:lpstr>Edge-triggered, n-bit register</vt:lpstr>
      <vt:lpstr>Nature of a machine instruction</vt:lpstr>
      <vt:lpstr>Early computers</vt:lpstr>
      <vt:lpstr>Example:  IBM 1401 circuit card</vt:lpstr>
    </vt:vector>
  </TitlesOfParts>
  <Company>Purdue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1622</cp:revision>
  <cp:lastPrinted>2018-01-17T15:53:53Z</cp:lastPrinted>
  <dcterms:created xsi:type="dcterms:W3CDTF">2017-01-09T11:24:18Z</dcterms:created>
  <dcterms:modified xsi:type="dcterms:W3CDTF">2018-02-10T02:13:04Z</dcterms:modified>
</cp:coreProperties>
</file>