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93" saveSubsetFonts="1" autoCompressPictures="0">
  <p:sldMasterIdLst>
    <p:sldMasterId id="2147483660" r:id="rId1"/>
  </p:sldMasterIdLst>
  <p:notesMasterIdLst>
    <p:notesMasterId r:id="rId77"/>
  </p:notesMasterIdLst>
  <p:sldIdLst>
    <p:sldId id="1741" r:id="rId2"/>
    <p:sldId id="1701" r:id="rId3"/>
    <p:sldId id="1725" r:id="rId4"/>
    <p:sldId id="687" r:id="rId5"/>
    <p:sldId id="1711" r:id="rId6"/>
    <p:sldId id="1696" r:id="rId7"/>
    <p:sldId id="1721" r:id="rId8"/>
    <p:sldId id="1712" r:id="rId9"/>
    <p:sldId id="1713" r:id="rId10"/>
    <p:sldId id="1715" r:id="rId11"/>
    <p:sldId id="1716" r:id="rId12"/>
    <p:sldId id="1717" r:id="rId13"/>
    <p:sldId id="1718" r:id="rId14"/>
    <p:sldId id="1720" r:id="rId15"/>
    <p:sldId id="1722" r:id="rId16"/>
    <p:sldId id="1723" r:id="rId17"/>
    <p:sldId id="1714" r:id="rId18"/>
    <p:sldId id="1724" r:id="rId19"/>
    <p:sldId id="788" r:id="rId20"/>
    <p:sldId id="1710" r:id="rId21"/>
    <p:sldId id="1730" r:id="rId22"/>
    <p:sldId id="1731" r:id="rId23"/>
    <p:sldId id="1709" r:id="rId24"/>
    <p:sldId id="1727" r:id="rId25"/>
    <p:sldId id="1743" r:id="rId26"/>
    <p:sldId id="1744" r:id="rId27"/>
    <p:sldId id="1742" r:id="rId28"/>
    <p:sldId id="1728" r:id="rId29"/>
    <p:sldId id="644" r:id="rId30"/>
    <p:sldId id="701" r:id="rId31"/>
    <p:sldId id="1455" r:id="rId32"/>
    <p:sldId id="1456" r:id="rId33"/>
    <p:sldId id="1732" r:id="rId34"/>
    <p:sldId id="1745" r:id="rId35"/>
    <p:sldId id="669" r:id="rId36"/>
    <p:sldId id="1733" r:id="rId37"/>
    <p:sldId id="670" r:id="rId38"/>
    <p:sldId id="671" r:id="rId39"/>
    <p:sldId id="1735" r:id="rId40"/>
    <p:sldId id="672" r:id="rId41"/>
    <p:sldId id="673" r:id="rId42"/>
    <p:sldId id="1736" r:id="rId43"/>
    <p:sldId id="675" r:id="rId44"/>
    <p:sldId id="676" r:id="rId45"/>
    <p:sldId id="1748" r:id="rId46"/>
    <p:sldId id="1737" r:id="rId47"/>
    <p:sldId id="1738" r:id="rId48"/>
    <p:sldId id="1739" r:id="rId49"/>
    <p:sldId id="1740" r:id="rId50"/>
    <p:sldId id="677" r:id="rId51"/>
    <p:sldId id="1746" r:id="rId52"/>
    <p:sldId id="684" r:id="rId53"/>
    <p:sldId id="1497" r:id="rId54"/>
    <p:sldId id="1489" r:id="rId55"/>
    <p:sldId id="689" r:id="rId56"/>
    <p:sldId id="691" r:id="rId57"/>
    <p:sldId id="692" r:id="rId58"/>
    <p:sldId id="693" r:id="rId59"/>
    <p:sldId id="694" r:id="rId60"/>
    <p:sldId id="1495" r:id="rId61"/>
    <p:sldId id="695" r:id="rId62"/>
    <p:sldId id="696" r:id="rId63"/>
    <p:sldId id="699" r:id="rId64"/>
    <p:sldId id="700" r:id="rId65"/>
    <p:sldId id="724" r:id="rId66"/>
    <p:sldId id="725" r:id="rId67"/>
    <p:sldId id="726" r:id="rId68"/>
    <p:sldId id="1508" r:id="rId69"/>
    <p:sldId id="702" r:id="rId70"/>
    <p:sldId id="703" r:id="rId71"/>
    <p:sldId id="704" r:id="rId72"/>
    <p:sldId id="678" r:id="rId73"/>
    <p:sldId id="680" r:id="rId74"/>
    <p:sldId id="705" r:id="rId75"/>
    <p:sldId id="1749"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00"/>
    <a:srgbClr val="0432FF"/>
    <a:srgbClr val="0096FF"/>
    <a:srgbClr val="FA8002"/>
    <a:srgbClr val="FF8000"/>
    <a:srgbClr val="4D6286"/>
    <a:srgbClr val="009051"/>
    <a:srgbClr val="FFD579"/>
    <a:srgbClr val="76D6FF"/>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31"/>
    <p:restoredTop sz="91493"/>
  </p:normalViewPr>
  <p:slideViewPr>
    <p:cSldViewPr snapToGrid="0" snapToObjects="1">
      <p:cViewPr varScale="1">
        <p:scale>
          <a:sx n="89" d="100"/>
          <a:sy n="89" d="100"/>
        </p:scale>
        <p:origin x="1192" y="1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802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6FA2-1D2A-6549-80D6-0C23207994F6}" type="datetimeFigureOut">
              <a:rPr lang="en-US" smtClean="0"/>
              <a:t>2/12/18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E491D-C553-0E47-B5E2-359F38712AA4}" type="slidenum">
              <a:rPr lang="en-US" smtClean="0"/>
              <a:t>‹#›</a:t>
            </a:fld>
            <a:endParaRPr lang="en-US"/>
          </a:p>
        </p:txBody>
      </p:sp>
    </p:spTree>
    <p:extLst>
      <p:ext uri="{BB962C8B-B14F-4D97-AF65-F5344CB8AC3E}">
        <p14:creationId xmlns:p14="http://schemas.microsoft.com/office/powerpoint/2010/main" val="1386630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EDSAC - </a:t>
            </a:r>
          </a:p>
        </p:txBody>
      </p:sp>
      <p:sp>
        <p:nvSpPr>
          <p:cNvPr id="4" name="Slide Number Placeholder 3"/>
          <p:cNvSpPr>
            <a:spLocks noGrp="1"/>
          </p:cNvSpPr>
          <p:nvPr>
            <p:ph type="sldNum" sz="quarter" idx="10"/>
          </p:nvPr>
        </p:nvSpPr>
        <p:spPr/>
        <p:txBody>
          <a:bodyPr/>
          <a:lstStyle/>
          <a:p>
            <a:fld id="{308E491D-C553-0E47-B5E2-359F38712AA4}" type="slidenum">
              <a:rPr lang="en-US" smtClean="0"/>
              <a:t>294</a:t>
            </a:fld>
            <a:endParaRPr lang="en-US"/>
          </a:p>
        </p:txBody>
      </p:sp>
    </p:spTree>
    <p:extLst>
      <p:ext uri="{BB962C8B-B14F-4D97-AF65-F5344CB8AC3E}">
        <p14:creationId xmlns:p14="http://schemas.microsoft.com/office/powerpoint/2010/main" val="150722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clickers recorded, but without associated</a:t>
            </a:r>
            <a:r>
              <a:rPr lang="en-US" baseline="0" dirty="0"/>
              <a:t> </a:t>
            </a:r>
            <a:r>
              <a:rPr lang="en-US" dirty="0"/>
              <a:t>student name </a:t>
            </a:r>
          </a:p>
        </p:txBody>
      </p:sp>
      <p:sp>
        <p:nvSpPr>
          <p:cNvPr id="4" name="Slide Number Placeholder 3"/>
          <p:cNvSpPr>
            <a:spLocks noGrp="1"/>
          </p:cNvSpPr>
          <p:nvPr>
            <p:ph type="sldNum" sz="quarter" idx="10"/>
          </p:nvPr>
        </p:nvSpPr>
        <p:spPr/>
        <p:txBody>
          <a:bodyPr/>
          <a:lstStyle/>
          <a:p>
            <a:fld id="{308E491D-C553-0E47-B5E2-359F38712AA4}" type="slidenum">
              <a:rPr lang="en-US" smtClean="0"/>
              <a:t>295</a:t>
            </a:fld>
            <a:endParaRPr lang="en-US"/>
          </a:p>
        </p:txBody>
      </p:sp>
    </p:spTree>
    <p:extLst>
      <p:ext uri="{BB962C8B-B14F-4D97-AF65-F5344CB8AC3E}">
        <p14:creationId xmlns:p14="http://schemas.microsoft.com/office/powerpoint/2010/main" val="37976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single purpose computers often do not have</a:t>
            </a:r>
            <a:r>
              <a:rPr lang="en-US" baseline="0" dirty="0"/>
              <a:t> a HALT instruction:  Apple TV, a microwave oven controller, </a:t>
            </a:r>
            <a:r>
              <a:rPr lang="mr-IN" baseline="0" dirty="0"/>
              <a:t>…</a:t>
            </a:r>
            <a:endParaRPr lang="en-US" baseline="0" dirty="0"/>
          </a:p>
          <a:p>
            <a:r>
              <a:rPr lang="en-US" baseline="0" dirty="0"/>
              <a:t>For these computer systems, to stop execution we must remove the power source.</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321</a:t>
            </a:fld>
            <a:endParaRPr lang="en-US"/>
          </a:p>
        </p:txBody>
      </p:sp>
    </p:spTree>
    <p:extLst>
      <p:ext uri="{BB962C8B-B14F-4D97-AF65-F5344CB8AC3E}">
        <p14:creationId xmlns:p14="http://schemas.microsoft.com/office/powerpoint/2010/main" val="1584908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349</a:t>
            </a:fld>
            <a:endParaRPr lang="en-US"/>
          </a:p>
        </p:txBody>
      </p:sp>
    </p:spTree>
    <p:extLst>
      <p:ext uri="{BB962C8B-B14F-4D97-AF65-F5344CB8AC3E}">
        <p14:creationId xmlns:p14="http://schemas.microsoft.com/office/powerpoint/2010/main" val="103221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“Nobody” in the instruction:  unused offset field.</a:t>
            </a:r>
          </a:p>
          <a:p>
            <a:r>
              <a:rPr lang="en-US" dirty="0"/>
              <a:t>Circuit must</a:t>
            </a:r>
            <a:r>
              <a:rPr lang="en-US" baseline="0" dirty="0"/>
              <a:t> be designed to ignore content of this field for the ADD instruction.</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352</a:t>
            </a:fld>
            <a:endParaRPr lang="en-US"/>
          </a:p>
        </p:txBody>
      </p:sp>
    </p:spTree>
    <p:extLst>
      <p:ext uri="{BB962C8B-B14F-4D97-AF65-F5344CB8AC3E}">
        <p14:creationId xmlns:p14="http://schemas.microsoft.com/office/powerpoint/2010/main" val="48022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“Nobody” in the instruction:  unused offset field.</a:t>
            </a:r>
          </a:p>
          <a:p>
            <a:r>
              <a:rPr lang="en-US" dirty="0"/>
              <a:t>Circuit must</a:t>
            </a:r>
            <a:r>
              <a:rPr lang="en-US" baseline="0" dirty="0"/>
              <a:t> be designed to ignore content of this field for the ADD instruction.</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356</a:t>
            </a:fld>
            <a:endParaRPr lang="en-US"/>
          </a:p>
        </p:txBody>
      </p:sp>
    </p:spTree>
    <p:extLst>
      <p:ext uri="{BB962C8B-B14F-4D97-AF65-F5344CB8AC3E}">
        <p14:creationId xmlns:p14="http://schemas.microsoft.com/office/powerpoint/2010/main" val="75467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no</a:t>
            </a:r>
            <a:r>
              <a:rPr lang="en-US" baseline="0" dirty="0"/>
              <a:t> explicit types in hardware; you have to figure out the data type by context and thinking.</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362</a:t>
            </a:fld>
            <a:endParaRPr lang="en-US"/>
          </a:p>
        </p:txBody>
      </p:sp>
    </p:spTree>
    <p:extLst>
      <p:ext uri="{BB962C8B-B14F-4D97-AF65-F5344CB8AC3E}">
        <p14:creationId xmlns:p14="http://schemas.microsoft.com/office/powerpoint/2010/main" val="43267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70" name="Rectangle 6"/>
          <p:cNvSpPr>
            <a:spLocks noGrp="1" noChangeArrowheads="1"/>
          </p:cNvSpPr>
          <p:nvPr>
            <p:ph type="subTitle" idx="1"/>
          </p:nvPr>
        </p:nvSpPr>
        <p:spPr>
          <a:xfrm>
            <a:off x="2689440" y="3581400"/>
            <a:ext cx="5235138" cy="1905000"/>
          </a:xfrm>
        </p:spPr>
        <p:txBody>
          <a:bodyPr/>
          <a:lstStyle>
            <a:lvl1pPr marL="0" indent="0">
              <a:buFont typeface="Wingdings" charset="0"/>
              <a:buNone/>
              <a:defRPr sz="2800">
                <a:latin typeface="Palatino"/>
                <a:cs typeface="Palatino"/>
              </a:defRPr>
            </a:lvl1pPr>
          </a:lstStyle>
          <a:p>
            <a:pPr lvl="0"/>
            <a:r>
              <a:rPr lang="en-US" noProof="0" dirty="0"/>
              <a:t>Click to edit Master subtitle style</a:t>
            </a:r>
          </a:p>
        </p:txBody>
      </p:sp>
      <p:sp>
        <p:nvSpPr>
          <p:cNvPr id="88071" name="Rectangle 7"/>
          <p:cNvSpPr>
            <a:spLocks noGrp="1" noChangeArrowheads="1"/>
          </p:cNvSpPr>
          <p:nvPr>
            <p:ph type="dt" sz="half" idx="2"/>
          </p:nvPr>
        </p:nvSpPr>
        <p:spPr>
          <a:xfrm>
            <a:off x="685800" y="6512284"/>
            <a:ext cx="1966344" cy="193316"/>
          </a:xfrm>
        </p:spPr>
        <p:txBody>
          <a:bodyPr/>
          <a:lstStyle>
            <a:lvl1pPr>
              <a:defRPr/>
            </a:lvl1pPr>
          </a:lstStyle>
          <a:p>
            <a:r>
              <a:rPr lang="en-US"/>
              <a:t>© 2018 by George B. Adams III</a:t>
            </a:r>
            <a:endParaRPr lang="en-US" dirty="0"/>
          </a:p>
        </p:txBody>
      </p:sp>
      <p:sp>
        <p:nvSpPr>
          <p:cNvPr id="88072" name="Rectangle 8"/>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292929"/>
              </a:solidFill>
            </a:endParaRPr>
          </a:p>
        </p:txBody>
      </p:sp>
      <p:sp>
        <p:nvSpPr>
          <p:cNvPr id="88073" name="Rectangle 9"/>
          <p:cNvSpPr>
            <a:spLocks noGrp="1" noChangeArrowheads="1"/>
          </p:cNvSpPr>
          <p:nvPr>
            <p:ph type="sldNum" sz="quarter" idx="4"/>
          </p:nvPr>
        </p:nvSpPr>
        <p:spPr>
          <a:xfrm>
            <a:off x="6553200" y="6505254"/>
            <a:ext cx="1905000" cy="200346"/>
          </a:xfrm>
        </p:spPr>
        <p:txBody>
          <a:bodyPr/>
          <a:lstStyle>
            <a:lvl1pPr>
              <a:defRPr/>
            </a:lvl1pPr>
          </a:lstStyle>
          <a:p>
            <a:fld id="{4D2D4257-6C15-224C-8DC2-DCD1A34E52A9}" type="slidenum">
              <a:rPr lang="en-US" smtClean="0"/>
              <a:pPr/>
              <a:t>‹#›</a:t>
            </a:fld>
            <a:endParaRPr lang="en-US" dirty="0"/>
          </a:p>
        </p:txBody>
      </p:sp>
      <p:grpSp>
        <p:nvGrpSpPr>
          <p:cNvPr id="88076" name="Group 12"/>
          <p:cNvGrpSpPr>
            <a:grpSpLocks/>
          </p:cNvGrpSpPr>
          <p:nvPr/>
        </p:nvGrpSpPr>
        <p:grpSpPr bwMode="auto">
          <a:xfrm>
            <a:off x="0" y="914400"/>
            <a:ext cx="8686800" cy="2514600"/>
            <a:chOff x="0" y="576"/>
            <a:chExt cx="5472" cy="1584"/>
          </a:xfrm>
        </p:grpSpPr>
        <p:sp>
          <p:nvSpPr>
            <p:cNvPr id="88066" name="Oval 2"/>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a:solidFill>
                  <a:srgbClr val="292929"/>
                </a:solidFill>
                <a:latin typeface="Arial" charset="0"/>
                <a:ea typeface="ＭＳ Ｐゴシック" charset="0"/>
              </a:endParaRPr>
            </a:p>
          </p:txBody>
        </p:sp>
        <p:sp>
          <p:nvSpPr>
            <p:cNvPr id="88067" name="Rectangle 3"/>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8068" name="Rectangle 4"/>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grpSp>
      <p:sp>
        <p:nvSpPr>
          <p:cNvPr id="88069" name="Rectangle 5"/>
          <p:cNvSpPr>
            <a:spLocks noGrp="1" noChangeArrowheads="1"/>
          </p:cNvSpPr>
          <p:nvPr>
            <p:ph type="ctrTitle"/>
          </p:nvPr>
        </p:nvSpPr>
        <p:spPr>
          <a:xfrm>
            <a:off x="838200" y="1443038"/>
            <a:ext cx="7086600" cy="1600200"/>
          </a:xfrm>
        </p:spPr>
        <p:txBody>
          <a:bodyPr anchor="ctr"/>
          <a:lstStyle>
            <a:lvl1pPr>
              <a:defRPr/>
            </a:lvl1pPr>
          </a:lstStyle>
          <a:p>
            <a:pPr lvl="0"/>
            <a:r>
              <a:rPr lang="en-US" noProof="0"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 2018 by George B. Adams III</a:t>
            </a:r>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8D8F17C3-15C2-DE46-A6A4-6FC2E4FFC645}" type="slidenum">
              <a:rPr lang="en-US"/>
              <a:pPr/>
              <a:t>‹#›</a:t>
            </a:fld>
            <a:endParaRPr lang="en-US"/>
          </a:p>
        </p:txBody>
      </p:sp>
    </p:spTree>
    <p:extLst>
      <p:ext uri="{BB962C8B-B14F-4D97-AF65-F5344CB8AC3E}">
        <p14:creationId xmlns:p14="http://schemas.microsoft.com/office/powerpoint/2010/main" val="27208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 2018 by George B. Adams III</a:t>
            </a:r>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18171EFE-CF74-014A-B355-1FE784D8A8B9}" type="slidenum">
              <a:rPr lang="en-US"/>
              <a:pPr/>
              <a:t>‹#›</a:t>
            </a:fld>
            <a:endParaRPr lang="en-US"/>
          </a:p>
        </p:txBody>
      </p:sp>
    </p:spTree>
    <p:extLst>
      <p:ext uri="{BB962C8B-B14F-4D97-AF65-F5344CB8AC3E}">
        <p14:creationId xmlns:p14="http://schemas.microsoft.com/office/powerpoint/2010/main" val="289280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 2018 by George B. Adams III</a:t>
            </a:r>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F616CA18-62AE-B34C-A151-070DF961BCFA}" type="slidenum">
              <a:rPr lang="en-US"/>
              <a:pPr/>
              <a:t>‹#›</a:t>
            </a:fld>
            <a:endParaRPr lang="en-US"/>
          </a:p>
        </p:txBody>
      </p:sp>
    </p:spTree>
    <p:extLst>
      <p:ext uri="{BB962C8B-B14F-4D97-AF65-F5344CB8AC3E}">
        <p14:creationId xmlns:p14="http://schemas.microsoft.com/office/powerpoint/2010/main" val="1709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 2018 by George B. Adams III</a:t>
            </a:r>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9064F1BF-07F9-B647-8658-AC5FA594FBAA}" type="slidenum">
              <a:rPr lang="en-US"/>
              <a:pPr/>
              <a:t>‹#›</a:t>
            </a:fld>
            <a:endParaRPr lang="en-US"/>
          </a:p>
        </p:txBody>
      </p:sp>
    </p:spTree>
    <p:extLst>
      <p:ext uri="{BB962C8B-B14F-4D97-AF65-F5344CB8AC3E}">
        <p14:creationId xmlns:p14="http://schemas.microsoft.com/office/powerpoint/2010/main" val="35521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t>© 2018 by George B. Adams III</a:t>
            </a:r>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BA0F5024-359D-6B46-98D1-05D86B9A129A}" type="slidenum">
              <a:rPr lang="en-US"/>
              <a:pPr/>
              <a:t>‹#›</a:t>
            </a:fld>
            <a:endParaRPr lang="en-US"/>
          </a:p>
        </p:txBody>
      </p:sp>
    </p:spTree>
    <p:extLst>
      <p:ext uri="{BB962C8B-B14F-4D97-AF65-F5344CB8AC3E}">
        <p14:creationId xmlns:p14="http://schemas.microsoft.com/office/powerpoint/2010/main" val="30133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t>© 2018 by George B. Adams III</a:t>
            </a:r>
          </a:p>
        </p:txBody>
      </p:sp>
      <p:sp>
        <p:nvSpPr>
          <p:cNvPr id="8" name="Footer Placeholder 7"/>
          <p:cNvSpPr>
            <a:spLocks noGrp="1"/>
          </p:cNvSpPr>
          <p:nvPr>
            <p:ph type="ftr" sz="quarter" idx="11"/>
          </p:nvPr>
        </p:nvSpPr>
        <p:spPr/>
        <p:txBody>
          <a:bodyPr/>
          <a:lstStyle>
            <a:lvl1pPr>
              <a:defRPr/>
            </a:lvl1pPr>
          </a:lstStyle>
          <a:p>
            <a:endParaRPr lang="en-US">
              <a:solidFill>
                <a:srgbClr val="292929"/>
              </a:solidFill>
            </a:endParaRPr>
          </a:p>
        </p:txBody>
      </p:sp>
      <p:sp>
        <p:nvSpPr>
          <p:cNvPr id="9" name="Slide Number Placeholder 8"/>
          <p:cNvSpPr>
            <a:spLocks noGrp="1"/>
          </p:cNvSpPr>
          <p:nvPr>
            <p:ph type="sldNum" sz="quarter" idx="12"/>
          </p:nvPr>
        </p:nvSpPr>
        <p:spPr/>
        <p:txBody>
          <a:bodyPr/>
          <a:lstStyle>
            <a:lvl1pPr>
              <a:defRPr/>
            </a:lvl1pPr>
          </a:lstStyle>
          <a:p>
            <a:fld id="{44AAC6A8-8C03-6943-85EF-B4FF116F3551}" type="slidenum">
              <a:rPr lang="en-US"/>
              <a:pPr/>
              <a:t>‹#›</a:t>
            </a:fld>
            <a:endParaRPr lang="en-US"/>
          </a:p>
        </p:txBody>
      </p:sp>
    </p:spTree>
    <p:extLst>
      <p:ext uri="{BB962C8B-B14F-4D97-AF65-F5344CB8AC3E}">
        <p14:creationId xmlns:p14="http://schemas.microsoft.com/office/powerpoint/2010/main" val="184333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t>© 2018 by George B. Adams III</a:t>
            </a:r>
          </a:p>
        </p:txBody>
      </p:sp>
      <p:sp>
        <p:nvSpPr>
          <p:cNvPr id="4" name="Footer Placeholder 3"/>
          <p:cNvSpPr>
            <a:spLocks noGrp="1"/>
          </p:cNvSpPr>
          <p:nvPr>
            <p:ph type="ftr" sz="quarter" idx="11"/>
          </p:nvPr>
        </p:nvSpPr>
        <p:spPr/>
        <p:txBody>
          <a:bodyPr/>
          <a:lstStyle>
            <a:lvl1pPr>
              <a:defRPr/>
            </a:lvl1pPr>
          </a:lstStyle>
          <a:p>
            <a:endParaRPr lang="en-US">
              <a:solidFill>
                <a:srgbClr val="292929"/>
              </a:solidFill>
            </a:endParaRPr>
          </a:p>
        </p:txBody>
      </p:sp>
      <p:sp>
        <p:nvSpPr>
          <p:cNvPr id="5" name="Slide Number Placeholder 4"/>
          <p:cNvSpPr>
            <a:spLocks noGrp="1"/>
          </p:cNvSpPr>
          <p:nvPr>
            <p:ph type="sldNum" sz="quarter" idx="12"/>
          </p:nvPr>
        </p:nvSpPr>
        <p:spPr/>
        <p:txBody>
          <a:bodyPr/>
          <a:lstStyle>
            <a:lvl1pPr>
              <a:defRPr/>
            </a:lvl1pPr>
          </a:lstStyle>
          <a:p>
            <a:fld id="{57EC3C6A-BBE0-B94A-B791-E44AA6B2DA5B}" type="slidenum">
              <a:rPr lang="en-US"/>
              <a:pPr/>
              <a:t>‹#›</a:t>
            </a:fld>
            <a:endParaRPr lang="en-US"/>
          </a:p>
        </p:txBody>
      </p:sp>
    </p:spTree>
    <p:extLst>
      <p:ext uri="{BB962C8B-B14F-4D97-AF65-F5344CB8AC3E}">
        <p14:creationId xmlns:p14="http://schemas.microsoft.com/office/powerpoint/2010/main" val="340750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 2018 by George B. Adams III</a:t>
            </a:r>
          </a:p>
        </p:txBody>
      </p:sp>
      <p:sp>
        <p:nvSpPr>
          <p:cNvPr id="3" name="Footer Placeholder 2"/>
          <p:cNvSpPr>
            <a:spLocks noGrp="1"/>
          </p:cNvSpPr>
          <p:nvPr>
            <p:ph type="ftr" sz="quarter" idx="11"/>
          </p:nvPr>
        </p:nvSpPr>
        <p:spPr/>
        <p:txBody>
          <a:bodyPr/>
          <a:lstStyle>
            <a:lvl1pPr>
              <a:defRPr/>
            </a:lvl1pPr>
          </a:lstStyle>
          <a:p>
            <a:endParaRPr lang="en-US">
              <a:solidFill>
                <a:srgbClr val="292929"/>
              </a:solidFill>
            </a:endParaRPr>
          </a:p>
        </p:txBody>
      </p:sp>
      <p:sp>
        <p:nvSpPr>
          <p:cNvPr id="4" name="Slide Number Placeholder 3"/>
          <p:cNvSpPr>
            <a:spLocks noGrp="1"/>
          </p:cNvSpPr>
          <p:nvPr>
            <p:ph type="sldNum" sz="quarter" idx="12"/>
          </p:nvPr>
        </p:nvSpPr>
        <p:spPr/>
        <p:txBody>
          <a:bodyPr/>
          <a:lstStyle>
            <a:lvl1pPr>
              <a:defRPr/>
            </a:lvl1pPr>
          </a:lstStyle>
          <a:p>
            <a:fld id="{01BC6648-A2D1-2B45-B1A1-07A4BC236D8A}" type="slidenum">
              <a:rPr lang="en-US"/>
              <a:pPr/>
              <a:t>‹#›</a:t>
            </a:fld>
            <a:endParaRPr lang="en-US"/>
          </a:p>
        </p:txBody>
      </p:sp>
    </p:spTree>
    <p:extLst>
      <p:ext uri="{BB962C8B-B14F-4D97-AF65-F5344CB8AC3E}">
        <p14:creationId xmlns:p14="http://schemas.microsoft.com/office/powerpoint/2010/main" val="242153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 2018 by George B. Adams III</a:t>
            </a:r>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C7FE9F4B-0DFF-E349-9FC8-2EF87F8443D2}" type="slidenum">
              <a:rPr lang="en-US"/>
              <a:pPr/>
              <a:t>‹#›</a:t>
            </a:fld>
            <a:endParaRPr lang="en-US"/>
          </a:p>
        </p:txBody>
      </p:sp>
    </p:spTree>
    <p:extLst>
      <p:ext uri="{BB962C8B-B14F-4D97-AF65-F5344CB8AC3E}">
        <p14:creationId xmlns:p14="http://schemas.microsoft.com/office/powerpoint/2010/main" val="1898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 2018 by George B. Adams III</a:t>
            </a:r>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331A1627-C93F-144E-9BE4-AD3FCD384D73}" type="slidenum">
              <a:rPr lang="en-US"/>
              <a:pPr/>
              <a:t>‹#›</a:t>
            </a:fld>
            <a:endParaRPr lang="en-US"/>
          </a:p>
        </p:txBody>
      </p:sp>
    </p:spTree>
    <p:extLst>
      <p:ext uri="{BB962C8B-B14F-4D97-AF65-F5344CB8AC3E}">
        <p14:creationId xmlns:p14="http://schemas.microsoft.com/office/powerpoint/2010/main" val="51575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961470"/>
            <a:ext cx="2133600" cy="1016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3" name="Rectangle 3"/>
          <p:cNvSpPr>
            <a:spLocks noChangeArrowheads="1"/>
          </p:cNvSpPr>
          <p:nvPr/>
        </p:nvSpPr>
        <p:spPr bwMode="auto">
          <a:xfrm>
            <a:off x="1447794" y="962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4" name="Rectangle 4"/>
          <p:cNvSpPr>
            <a:spLocks noGrp="1" noChangeArrowheads="1"/>
          </p:cNvSpPr>
          <p:nvPr>
            <p:ph type="title"/>
          </p:nvPr>
        </p:nvSpPr>
        <p:spPr bwMode="auto">
          <a:xfrm>
            <a:off x="486830" y="96839"/>
            <a:ext cx="8240861" cy="74519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87045" name="Rectangle 5"/>
          <p:cNvSpPr>
            <a:spLocks noGrp="1" noChangeArrowheads="1"/>
          </p:cNvSpPr>
          <p:nvPr>
            <p:ph type="body" idx="1"/>
          </p:nvPr>
        </p:nvSpPr>
        <p:spPr bwMode="auto">
          <a:xfrm>
            <a:off x="486830" y="1171186"/>
            <a:ext cx="8247965" cy="492481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7046" name="Rectangle 6"/>
          <p:cNvSpPr>
            <a:spLocks noGrp="1" noChangeArrowheads="1"/>
          </p:cNvSpPr>
          <p:nvPr>
            <p:ph type="dt" sz="half" idx="2"/>
          </p:nvPr>
        </p:nvSpPr>
        <p:spPr bwMode="auto">
          <a:xfrm>
            <a:off x="487570" y="6505254"/>
            <a:ext cx="1986676" cy="19331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rgbClr val="664D00"/>
                </a:solidFill>
              </a:defRPr>
            </a:lvl1pPr>
          </a:lstStyle>
          <a:p>
            <a:pPr defTabSz="914400" fontAlgn="base">
              <a:spcBef>
                <a:spcPct val="0"/>
              </a:spcBef>
              <a:spcAft>
                <a:spcPct val="0"/>
              </a:spcAft>
            </a:pPr>
            <a:r>
              <a:rPr lang="en-US">
                <a:latin typeface="Arial" charset="0"/>
                <a:ea typeface="ＭＳ Ｐゴシック" charset="0"/>
              </a:rPr>
              <a:t>© 2018 by George B. Adams III</a:t>
            </a:r>
            <a:endParaRPr lang="en-US" dirty="0">
              <a:latin typeface="Arial" charset="0"/>
              <a:ea typeface="ＭＳ Ｐゴシック" charset="0"/>
            </a:endParaRPr>
          </a:p>
        </p:txBody>
      </p:sp>
      <p:sp>
        <p:nvSpPr>
          <p:cNvPr id="87047"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endParaRPr lang="en-US" dirty="0">
              <a:solidFill>
                <a:srgbClr val="292929"/>
              </a:solidFill>
              <a:latin typeface="Arial" charset="0"/>
              <a:ea typeface="ＭＳ Ｐゴシック" charset="0"/>
            </a:endParaRPr>
          </a:p>
        </p:txBody>
      </p:sp>
      <p:sp>
        <p:nvSpPr>
          <p:cNvPr id="87048" name="Rectangle 8"/>
          <p:cNvSpPr>
            <a:spLocks noGrp="1" noChangeArrowheads="1"/>
          </p:cNvSpPr>
          <p:nvPr>
            <p:ph type="sldNum" sz="quarter" idx="4"/>
          </p:nvPr>
        </p:nvSpPr>
        <p:spPr bwMode="auto">
          <a:xfrm>
            <a:off x="6825522" y="6505254"/>
            <a:ext cx="1905000" cy="19331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rgbClr val="664D00"/>
                </a:solidFill>
              </a:defRPr>
            </a:lvl1pPr>
          </a:lstStyle>
          <a:p>
            <a:pPr defTabSz="914400" fontAlgn="base">
              <a:spcBef>
                <a:spcPct val="0"/>
              </a:spcBef>
              <a:spcAft>
                <a:spcPct val="0"/>
              </a:spcAft>
            </a:pPr>
            <a:fld id="{4D326016-910B-5547-A662-1BDDCCEB8203}" type="slidenum">
              <a:rPr lang="en-US" smtClean="0">
                <a:latin typeface="Arial" charset="0"/>
                <a:ea typeface="ＭＳ Ｐゴシック" charset="0"/>
              </a:rPr>
              <a:pPr defTabSz="914400" fontAlgn="base">
                <a:spcBef>
                  <a:spcPct val="0"/>
                </a:spcBef>
                <a:spcAft>
                  <a:spcPct val="0"/>
                </a:spcAft>
              </a:pPr>
              <a:t>‹#›</a:t>
            </a:fld>
            <a:endParaRPr lang="en-US" dirty="0">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ea typeface="ＭＳ Ｐゴシック" charset="0"/>
        </a:defRPr>
      </a:lvl2pPr>
      <a:lvl3pPr algn="l" rtl="0" eaLnBrk="1" fontAlgn="base" hangingPunct="1">
        <a:spcBef>
          <a:spcPct val="0"/>
        </a:spcBef>
        <a:spcAft>
          <a:spcPct val="0"/>
        </a:spcAft>
        <a:defRPr sz="4000">
          <a:solidFill>
            <a:schemeClr val="tx2"/>
          </a:solidFill>
          <a:latin typeface="Arial" charset="0"/>
          <a:ea typeface="ＭＳ Ｐゴシック" charset="0"/>
        </a:defRPr>
      </a:lvl3pPr>
      <a:lvl4pPr algn="l" rtl="0" eaLnBrk="1" fontAlgn="base" hangingPunct="1">
        <a:spcBef>
          <a:spcPct val="0"/>
        </a:spcBef>
        <a:spcAft>
          <a:spcPct val="0"/>
        </a:spcAft>
        <a:defRPr sz="4000">
          <a:solidFill>
            <a:schemeClr val="tx2"/>
          </a:solidFill>
          <a:latin typeface="Arial" charset="0"/>
          <a:ea typeface="ＭＳ Ｐゴシック" charset="0"/>
        </a:defRPr>
      </a:lvl4pPr>
      <a:lvl5pPr algn="l" rtl="0" eaLnBrk="1" fontAlgn="base" hangingPunct="1">
        <a:spcBef>
          <a:spcPct val="0"/>
        </a:spcBef>
        <a:spcAft>
          <a:spcPct val="0"/>
        </a:spcAft>
        <a:defRPr sz="4000">
          <a:solidFill>
            <a:schemeClr val="tx2"/>
          </a:solidFill>
          <a:latin typeface="Arial" charset="0"/>
          <a:ea typeface="ＭＳ Ｐゴシック" charset="0"/>
        </a:defRPr>
      </a:lvl5pPr>
      <a:lvl6pPr marL="457200" algn="l" rtl="0" eaLnBrk="1" fontAlgn="base" hangingPunct="1">
        <a:spcBef>
          <a:spcPct val="0"/>
        </a:spcBef>
        <a:spcAft>
          <a:spcPct val="0"/>
        </a:spcAft>
        <a:defRPr sz="4000">
          <a:solidFill>
            <a:schemeClr val="tx2"/>
          </a:solidFill>
          <a:latin typeface="Arial" charset="0"/>
          <a:ea typeface="ＭＳ Ｐゴシック" charset="0"/>
        </a:defRPr>
      </a:lvl6pPr>
      <a:lvl7pPr marL="914400" algn="l" rtl="0" eaLnBrk="1" fontAlgn="base" hangingPunct="1">
        <a:spcBef>
          <a:spcPct val="0"/>
        </a:spcBef>
        <a:spcAft>
          <a:spcPct val="0"/>
        </a:spcAft>
        <a:defRPr sz="4000">
          <a:solidFill>
            <a:schemeClr val="tx2"/>
          </a:solidFill>
          <a:latin typeface="Arial" charset="0"/>
          <a:ea typeface="ＭＳ Ｐゴシック" charset="0"/>
        </a:defRPr>
      </a:lvl7pPr>
      <a:lvl8pPr marL="1371600" algn="l" rtl="0" eaLnBrk="1" fontAlgn="base" hangingPunct="1">
        <a:spcBef>
          <a:spcPct val="0"/>
        </a:spcBef>
        <a:spcAft>
          <a:spcPct val="0"/>
        </a:spcAft>
        <a:defRPr sz="4000">
          <a:solidFill>
            <a:schemeClr val="tx2"/>
          </a:solidFill>
          <a:latin typeface="Arial" charset="0"/>
          <a:ea typeface="ＭＳ Ｐゴシック" charset="0"/>
        </a:defRPr>
      </a:lvl8pPr>
      <a:lvl9pPr marL="1828800" algn="l" rtl="0" eaLnBrk="1" fontAlgn="base" hangingPunct="1">
        <a:spcBef>
          <a:spcPct val="0"/>
        </a:spcBef>
        <a:spcAft>
          <a:spcPct val="0"/>
        </a:spcAft>
        <a:defRPr sz="4000">
          <a:solidFill>
            <a:schemeClr val="tx2"/>
          </a:solidFill>
          <a:latin typeface="Arial" charset="0"/>
          <a:ea typeface="ＭＳ Ｐゴシック" charset="0"/>
        </a:defRPr>
      </a:lvl9pPr>
    </p:titleStyle>
    <p:body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nfogalactic.com/info/University_of_Cambridge"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A2DA6F-15F3-E042-8CE0-BD86F5FB64D1}"/>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864079DB-EF1E-044D-9241-69EDAB199D1B}"/>
              </a:ext>
            </a:extLst>
          </p:cNvPr>
          <p:cNvSpPr>
            <a:spLocks noGrp="1"/>
          </p:cNvSpPr>
          <p:nvPr>
            <p:ph type="sldNum" sz="quarter" idx="12"/>
          </p:nvPr>
        </p:nvSpPr>
        <p:spPr/>
        <p:txBody>
          <a:bodyPr/>
          <a:lstStyle/>
          <a:p>
            <a:fld id="{F616CA18-62AE-B34C-A151-070DF961BCFA}" type="slidenum">
              <a:rPr lang="en-US" smtClean="0"/>
              <a:pPr/>
              <a:t>293</a:t>
            </a:fld>
            <a:endParaRPr lang="en-US"/>
          </a:p>
        </p:txBody>
      </p:sp>
      <p:pic>
        <p:nvPicPr>
          <p:cNvPr id="7" name="Picture 6">
            <a:extLst>
              <a:ext uri="{FF2B5EF4-FFF2-40B4-BE49-F238E27FC236}">
                <a16:creationId xmlns:a16="http://schemas.microsoft.com/office/drawing/2014/main" id="{CADEF4D8-DD93-9445-9D78-518822EA9466}"/>
              </a:ext>
            </a:extLst>
          </p:cNvPr>
          <p:cNvPicPr>
            <a:picLocks noChangeAspect="1"/>
          </p:cNvPicPr>
          <p:nvPr/>
        </p:nvPicPr>
        <p:blipFill>
          <a:blip r:embed="rId2"/>
          <a:stretch>
            <a:fillRect/>
          </a:stretch>
        </p:blipFill>
        <p:spPr>
          <a:xfrm>
            <a:off x="307217" y="0"/>
            <a:ext cx="8529566" cy="6858000"/>
          </a:xfrm>
          <a:prstGeom prst="rect">
            <a:avLst/>
          </a:prstGeom>
        </p:spPr>
      </p:pic>
      <p:sp>
        <p:nvSpPr>
          <p:cNvPr id="8" name="TextBox 7">
            <a:extLst>
              <a:ext uri="{FF2B5EF4-FFF2-40B4-BE49-F238E27FC236}">
                <a16:creationId xmlns:a16="http://schemas.microsoft.com/office/drawing/2014/main" id="{C311E269-7E11-EB4C-B023-89CD567FAE8B}"/>
              </a:ext>
            </a:extLst>
          </p:cNvPr>
          <p:cNvSpPr txBox="1"/>
          <p:nvPr/>
        </p:nvSpPr>
        <p:spPr>
          <a:xfrm>
            <a:off x="307217" y="21243"/>
            <a:ext cx="8529566" cy="923330"/>
          </a:xfrm>
          <a:prstGeom prst="rect">
            <a:avLst/>
          </a:prstGeom>
          <a:noFill/>
        </p:spPr>
        <p:txBody>
          <a:bodyPr wrap="square" rtlCol="0">
            <a:spAutoFit/>
          </a:bodyPr>
          <a:lstStyle/>
          <a:p>
            <a:r>
              <a:rPr lang="en-US" dirty="0"/>
              <a:t>© Copyright Computer Laboratory, </a:t>
            </a:r>
            <a:r>
              <a:rPr lang="en-US" dirty="0">
                <a:hlinkClick r:id="rId3" tooltip="University of Cambridge"/>
              </a:rPr>
              <a:t>University of Cambridge</a:t>
            </a:r>
            <a:r>
              <a:rPr lang="en-US" dirty="0"/>
              <a:t>. Reproduced by permission. [http://</a:t>
            </a:r>
            <a:r>
              <a:rPr lang="en-US" dirty="0" err="1"/>
              <a:t>www.cl.cam.ac.uk</a:t>
            </a:r>
            <a:r>
              <a:rPr lang="en-US" dirty="0"/>
              <a:t>/Relics/</a:t>
            </a:r>
            <a:r>
              <a:rPr lang="en-US" dirty="0" err="1"/>
              <a:t>archive_photos.html</a:t>
            </a:r>
            <a:r>
              <a:rPr lang="en-US" dirty="0"/>
              <a:t> == Licensing == {{cc-by-2.0}}</a:t>
            </a:r>
          </a:p>
          <a:p>
            <a:r>
              <a:rPr lang="en-US" dirty="0"/>
              <a:t>No changes made to image.</a:t>
            </a:r>
          </a:p>
        </p:txBody>
      </p:sp>
      <p:sp>
        <p:nvSpPr>
          <p:cNvPr id="9" name="TextBox 8">
            <a:extLst>
              <a:ext uri="{FF2B5EF4-FFF2-40B4-BE49-F238E27FC236}">
                <a16:creationId xmlns:a16="http://schemas.microsoft.com/office/drawing/2014/main" id="{5DB62E73-ACF1-AB4B-89BD-9081F5BE2F6C}"/>
              </a:ext>
            </a:extLst>
          </p:cNvPr>
          <p:cNvSpPr txBox="1"/>
          <p:nvPr/>
        </p:nvSpPr>
        <p:spPr>
          <a:xfrm>
            <a:off x="355424" y="5922335"/>
            <a:ext cx="8438827" cy="923330"/>
          </a:xfrm>
          <a:prstGeom prst="rect">
            <a:avLst/>
          </a:prstGeom>
          <a:solidFill>
            <a:schemeClr val="tx2">
              <a:lumMod val="50000"/>
              <a:lumOff val="50000"/>
            </a:schemeClr>
          </a:solidFill>
        </p:spPr>
        <p:txBody>
          <a:bodyPr wrap="square" rtlCol="0">
            <a:spAutoFit/>
          </a:bodyPr>
          <a:lstStyle/>
          <a:p>
            <a:r>
              <a:rPr lang="en-US" dirty="0">
                <a:solidFill>
                  <a:schemeClr val="bg1"/>
                </a:solidFill>
              </a:rPr>
              <a:t>Maurice Wilkes, Bill Renwick and Electronic Delay Storage Automatic Calculator (EDSAC). The second electronic, digital, stored program computer in operation.  The world’s first assembler was developed for this computer:  31 machine instructions long.</a:t>
            </a:r>
          </a:p>
        </p:txBody>
      </p:sp>
    </p:spTree>
    <p:extLst>
      <p:ext uri="{BB962C8B-B14F-4D97-AF65-F5344CB8AC3E}">
        <p14:creationId xmlns:p14="http://schemas.microsoft.com/office/powerpoint/2010/main" val="1191410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C0FD-AF72-E84D-883D-7D0EC914639B}"/>
              </a:ext>
            </a:extLst>
          </p:cNvPr>
          <p:cNvSpPr>
            <a:spLocks noGrp="1"/>
          </p:cNvSpPr>
          <p:nvPr>
            <p:ph type="title"/>
          </p:nvPr>
        </p:nvSpPr>
        <p:spPr/>
        <p:txBody>
          <a:bodyPr/>
          <a:lstStyle/>
          <a:p>
            <a:r>
              <a:rPr lang="en-US" dirty="0"/>
              <a:t>Instruction format size</a:t>
            </a:r>
          </a:p>
        </p:txBody>
      </p:sp>
      <p:sp>
        <p:nvSpPr>
          <p:cNvPr id="3" name="Content Placeholder 2">
            <a:extLst>
              <a:ext uri="{FF2B5EF4-FFF2-40B4-BE49-F238E27FC236}">
                <a16:creationId xmlns:a16="http://schemas.microsoft.com/office/drawing/2014/main" id="{81B620B9-F27E-5F42-B382-E583B2EAECAC}"/>
              </a:ext>
            </a:extLst>
          </p:cNvPr>
          <p:cNvSpPr>
            <a:spLocks noGrp="1"/>
          </p:cNvSpPr>
          <p:nvPr>
            <p:ph idx="1"/>
          </p:nvPr>
        </p:nvSpPr>
        <p:spPr>
          <a:xfrm>
            <a:off x="486830" y="1069586"/>
            <a:ext cx="8247965" cy="5334068"/>
          </a:xfrm>
        </p:spPr>
        <p:txBody>
          <a:bodyPr/>
          <a:lstStyle/>
          <a:p>
            <a:pPr>
              <a:lnSpc>
                <a:spcPts val="3440"/>
              </a:lnSpc>
              <a:spcBef>
                <a:spcPts val="168"/>
              </a:spcBef>
            </a:pPr>
            <a:r>
              <a:rPr lang="en-US" dirty="0"/>
              <a:t>Format size (# bits) is a design choice</a:t>
            </a:r>
          </a:p>
          <a:p>
            <a:pPr lvl="1">
              <a:lnSpc>
                <a:spcPts val="3440"/>
              </a:lnSpc>
              <a:spcBef>
                <a:spcPts val="168"/>
              </a:spcBef>
            </a:pPr>
            <a:r>
              <a:rPr lang="en-US" dirty="0"/>
              <a:t>Bigger </a:t>
            </a:r>
            <a:r>
              <a:rPr lang="en-US" dirty="0">
                <a:sym typeface="Wingdings" pitchFamily="2" charset="2"/>
              </a:rPr>
              <a:t> encode more meanings</a:t>
            </a:r>
          </a:p>
          <a:p>
            <a:pPr lvl="1">
              <a:lnSpc>
                <a:spcPts val="3440"/>
              </a:lnSpc>
              <a:spcBef>
                <a:spcPts val="168"/>
              </a:spcBef>
            </a:pPr>
            <a:r>
              <a:rPr lang="en-US" dirty="0">
                <a:sym typeface="Wingdings" pitchFamily="2" charset="2"/>
              </a:rPr>
              <a:t>Smaller  use less storage (memory HW)</a:t>
            </a:r>
          </a:p>
          <a:p>
            <a:pPr lvl="1">
              <a:lnSpc>
                <a:spcPts val="3440"/>
              </a:lnSpc>
              <a:spcBef>
                <a:spcPts val="168"/>
              </a:spcBef>
            </a:pPr>
            <a:r>
              <a:rPr lang="en-US" dirty="0">
                <a:sym typeface="Wingdings" pitchFamily="2" charset="2"/>
              </a:rPr>
              <a:t>Variable  attempt to combine big and small advantages</a:t>
            </a:r>
          </a:p>
          <a:p>
            <a:pPr>
              <a:lnSpc>
                <a:spcPts val="3440"/>
              </a:lnSpc>
              <a:spcBef>
                <a:spcPts val="168"/>
              </a:spcBef>
            </a:pPr>
            <a:r>
              <a:rPr lang="en-US" dirty="0">
                <a:sym typeface="Wingdings" pitchFamily="2" charset="2"/>
              </a:rPr>
              <a:t>Other design criteria</a:t>
            </a:r>
          </a:p>
          <a:p>
            <a:pPr lvl="1">
              <a:lnSpc>
                <a:spcPts val="3440"/>
              </a:lnSpc>
              <a:spcBef>
                <a:spcPts val="168"/>
              </a:spcBef>
            </a:pPr>
            <a:r>
              <a:rPr lang="en-US" dirty="0">
                <a:sym typeface="Wingdings" pitchFamily="2" charset="2"/>
              </a:rPr>
              <a:t>Time cost of fetching an instruction</a:t>
            </a:r>
          </a:p>
          <a:p>
            <a:pPr lvl="1">
              <a:lnSpc>
                <a:spcPts val="3440"/>
              </a:lnSpc>
              <a:spcBef>
                <a:spcPts val="168"/>
              </a:spcBef>
            </a:pPr>
            <a:r>
              <a:rPr lang="en-US" dirty="0">
                <a:sym typeface="Wingdings" pitchFamily="2" charset="2"/>
              </a:rPr>
              <a:t>Time cost to decode an instruction</a:t>
            </a:r>
          </a:p>
          <a:p>
            <a:pPr lvl="1">
              <a:lnSpc>
                <a:spcPts val="3440"/>
              </a:lnSpc>
              <a:spcBef>
                <a:spcPts val="168"/>
              </a:spcBef>
            </a:pPr>
            <a:r>
              <a:rPr lang="en-US" dirty="0">
                <a:sym typeface="Wingdings" pitchFamily="2" charset="2"/>
              </a:rPr>
              <a:t>Monetary cost of memory hardware &amp; other HW</a:t>
            </a:r>
          </a:p>
          <a:p>
            <a:pPr>
              <a:lnSpc>
                <a:spcPts val="3440"/>
              </a:lnSpc>
              <a:spcBef>
                <a:spcPts val="168"/>
              </a:spcBef>
            </a:pPr>
            <a:r>
              <a:rPr lang="en-US" dirty="0">
                <a:sym typeface="Wingdings" pitchFamily="2" charset="2"/>
              </a:rPr>
              <a:t>Costs are a function of technology</a:t>
            </a:r>
          </a:p>
          <a:p>
            <a:pPr>
              <a:lnSpc>
                <a:spcPts val="3440"/>
              </a:lnSpc>
              <a:spcBef>
                <a:spcPts val="168"/>
              </a:spcBef>
            </a:pPr>
            <a:r>
              <a:rPr lang="en-US" dirty="0">
                <a:sym typeface="Wingdings" pitchFamily="2" charset="2"/>
              </a:rPr>
              <a:t>Technology changes  Costs change</a:t>
            </a:r>
          </a:p>
        </p:txBody>
      </p:sp>
      <p:sp>
        <p:nvSpPr>
          <p:cNvPr id="4" name="Date Placeholder 3">
            <a:extLst>
              <a:ext uri="{FF2B5EF4-FFF2-40B4-BE49-F238E27FC236}">
                <a16:creationId xmlns:a16="http://schemas.microsoft.com/office/drawing/2014/main" id="{0230E27B-30E7-0A4C-912D-2FAEA822FF2B}"/>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2D3054E7-8FDD-4B46-A30A-909F24BA9A0A}"/>
              </a:ext>
            </a:extLst>
          </p:cNvPr>
          <p:cNvSpPr>
            <a:spLocks noGrp="1"/>
          </p:cNvSpPr>
          <p:nvPr>
            <p:ph type="sldNum" sz="quarter" idx="12"/>
          </p:nvPr>
        </p:nvSpPr>
        <p:spPr/>
        <p:txBody>
          <a:bodyPr/>
          <a:lstStyle/>
          <a:p>
            <a:fld id="{F616CA18-62AE-B34C-A151-070DF961BCFA}" type="slidenum">
              <a:rPr lang="en-US" smtClean="0"/>
              <a:pPr/>
              <a:t>302</a:t>
            </a:fld>
            <a:endParaRPr lang="en-US"/>
          </a:p>
        </p:txBody>
      </p:sp>
    </p:spTree>
    <p:extLst>
      <p:ext uri="{BB962C8B-B14F-4D97-AF65-F5344CB8AC3E}">
        <p14:creationId xmlns:p14="http://schemas.microsoft.com/office/powerpoint/2010/main" val="112710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7E56-2191-754A-A3B9-E1D76DF346C7}"/>
              </a:ext>
            </a:extLst>
          </p:cNvPr>
          <p:cNvSpPr>
            <a:spLocks noGrp="1"/>
          </p:cNvSpPr>
          <p:nvPr>
            <p:ph type="title"/>
          </p:nvPr>
        </p:nvSpPr>
        <p:spPr/>
        <p:txBody>
          <a:bodyPr/>
          <a:lstStyle/>
          <a:p>
            <a:r>
              <a:rPr lang="en-US" dirty="0"/>
              <a:t>x86 ISA – variable length format</a:t>
            </a:r>
          </a:p>
        </p:txBody>
      </p:sp>
      <p:sp>
        <p:nvSpPr>
          <p:cNvPr id="3" name="Content Placeholder 2">
            <a:extLst>
              <a:ext uri="{FF2B5EF4-FFF2-40B4-BE49-F238E27FC236}">
                <a16:creationId xmlns:a16="http://schemas.microsoft.com/office/drawing/2014/main" id="{D990BE19-DB83-8942-B72D-41157EDA12AF}"/>
              </a:ext>
            </a:extLst>
          </p:cNvPr>
          <p:cNvSpPr>
            <a:spLocks noGrp="1"/>
          </p:cNvSpPr>
          <p:nvPr>
            <p:ph idx="1"/>
          </p:nvPr>
        </p:nvSpPr>
        <p:spPr>
          <a:xfrm>
            <a:off x="486830" y="1171186"/>
            <a:ext cx="8247965" cy="5334068"/>
          </a:xfrm>
        </p:spPr>
        <p:txBody>
          <a:bodyPr/>
          <a:lstStyle/>
          <a:p>
            <a:r>
              <a:rPr lang="en-US" dirty="0">
                <a:sym typeface="Wingdings" pitchFamily="2" charset="2"/>
              </a:rPr>
              <a:t>Intel x86 ISA uses variable length instructions</a:t>
            </a:r>
          </a:p>
          <a:p>
            <a:pPr lvl="1"/>
            <a:r>
              <a:rPr lang="en-US" dirty="0">
                <a:sym typeface="Wingdings" pitchFamily="2" charset="2"/>
              </a:rPr>
              <a:t>Established 1972 with 8008 CPU (18 pin DIP), when hardware very expensive, processor and memory run at similar speed (no performance penalty to access memory)</a:t>
            </a:r>
          </a:p>
          <a:p>
            <a:pPr lvl="1"/>
            <a:r>
              <a:rPr lang="en-US" dirty="0">
                <a:sym typeface="Wingdings" pitchFamily="2" charset="2"/>
              </a:rPr>
              <a:t>Common </a:t>
            </a:r>
            <a:r>
              <a:rPr lang="en-US" dirty="0" err="1">
                <a:sym typeface="Wingdings" pitchFamily="2" charset="2"/>
              </a:rPr>
              <a:t>instrs</a:t>
            </a:r>
            <a:r>
              <a:rPr lang="en-US" dirty="0">
                <a:sym typeface="Wingdings" pitchFamily="2" charset="2"/>
              </a:rPr>
              <a:t>. given short encodings; rare get longer encodings; reduces average instr. length, which reduces size of memory to store a program</a:t>
            </a:r>
          </a:p>
          <a:p>
            <a:pPr lvl="1"/>
            <a:r>
              <a:rPr lang="en-US" dirty="0">
                <a:sym typeface="Wingdings" pitchFamily="2" charset="2"/>
              </a:rPr>
              <a:t>Fetch and decoding are complicated, slow</a:t>
            </a:r>
          </a:p>
          <a:p>
            <a:pPr lvl="2"/>
            <a:r>
              <a:rPr lang="en-US" dirty="0">
                <a:sym typeface="Wingdings" pitchFamily="2" charset="2"/>
              </a:rPr>
              <a:t>How many bytes to fetch to obtain all of next instr.?</a:t>
            </a:r>
          </a:p>
          <a:p>
            <a:pPr lvl="2"/>
            <a:r>
              <a:rPr lang="en-US" dirty="0">
                <a:sym typeface="Wingdings" pitchFamily="2" charset="2"/>
              </a:rPr>
              <a:t>Decoding done byte by byte</a:t>
            </a:r>
            <a:endParaRPr lang="en-US" dirty="0"/>
          </a:p>
        </p:txBody>
      </p:sp>
      <p:sp>
        <p:nvSpPr>
          <p:cNvPr id="4" name="Date Placeholder 3">
            <a:extLst>
              <a:ext uri="{FF2B5EF4-FFF2-40B4-BE49-F238E27FC236}">
                <a16:creationId xmlns:a16="http://schemas.microsoft.com/office/drawing/2014/main" id="{16565948-67BF-6B44-BCB4-39C29861FB69}"/>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9FBF16B7-BBC9-8349-9513-BCBEBB4FC5DA}"/>
              </a:ext>
            </a:extLst>
          </p:cNvPr>
          <p:cNvSpPr>
            <a:spLocks noGrp="1"/>
          </p:cNvSpPr>
          <p:nvPr>
            <p:ph type="sldNum" sz="quarter" idx="12"/>
          </p:nvPr>
        </p:nvSpPr>
        <p:spPr/>
        <p:txBody>
          <a:bodyPr/>
          <a:lstStyle/>
          <a:p>
            <a:fld id="{F616CA18-62AE-B34C-A151-070DF961BCFA}" type="slidenum">
              <a:rPr lang="en-US" smtClean="0"/>
              <a:pPr/>
              <a:t>303</a:t>
            </a:fld>
            <a:endParaRPr lang="en-US"/>
          </a:p>
        </p:txBody>
      </p:sp>
    </p:spTree>
    <p:extLst>
      <p:ext uri="{BB962C8B-B14F-4D97-AF65-F5344CB8AC3E}">
        <p14:creationId xmlns:p14="http://schemas.microsoft.com/office/powerpoint/2010/main" val="262417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7C7B-98F4-CC4B-9EE9-7A32FAB59771}"/>
              </a:ext>
            </a:extLst>
          </p:cNvPr>
          <p:cNvSpPr>
            <a:spLocks noGrp="1"/>
          </p:cNvSpPr>
          <p:nvPr>
            <p:ph type="title"/>
          </p:nvPr>
        </p:nvSpPr>
        <p:spPr/>
        <p:txBody>
          <a:bodyPr/>
          <a:lstStyle/>
          <a:p>
            <a:r>
              <a:rPr lang="en-US" dirty="0"/>
              <a:t>ARM ISA – fixed length format</a:t>
            </a:r>
          </a:p>
        </p:txBody>
      </p:sp>
      <p:sp>
        <p:nvSpPr>
          <p:cNvPr id="3" name="Content Placeholder 2">
            <a:extLst>
              <a:ext uri="{FF2B5EF4-FFF2-40B4-BE49-F238E27FC236}">
                <a16:creationId xmlns:a16="http://schemas.microsoft.com/office/drawing/2014/main" id="{AF923648-B6DB-E14B-848E-6C9656565EF3}"/>
              </a:ext>
            </a:extLst>
          </p:cNvPr>
          <p:cNvSpPr>
            <a:spLocks noGrp="1"/>
          </p:cNvSpPr>
          <p:nvPr>
            <p:ph idx="1"/>
          </p:nvPr>
        </p:nvSpPr>
        <p:spPr>
          <a:xfrm>
            <a:off x="486830" y="1171186"/>
            <a:ext cx="8240861" cy="4924814"/>
          </a:xfrm>
        </p:spPr>
        <p:txBody>
          <a:bodyPr/>
          <a:lstStyle/>
          <a:p>
            <a:r>
              <a:rPr lang="en-US" dirty="0"/>
              <a:t>ARM Holdings introduced ARM ISA in 1985</a:t>
            </a:r>
          </a:p>
          <a:p>
            <a:r>
              <a:rPr lang="en-US" dirty="0"/>
              <a:t>Instruction format has 32 bits</a:t>
            </a:r>
          </a:p>
          <a:p>
            <a:r>
              <a:rPr lang="en-US" dirty="0"/>
              <a:t>Fetching an instruction is easy and fast</a:t>
            </a:r>
          </a:p>
          <a:p>
            <a:pPr lvl="1"/>
            <a:r>
              <a:rPr lang="en-US" dirty="0"/>
              <a:t>Read 32 bits from memory = 1 instr. fetched</a:t>
            </a:r>
          </a:p>
          <a:p>
            <a:pPr lvl="1"/>
            <a:r>
              <a:rPr lang="en-US" dirty="0"/>
              <a:t>Add 4 to byte address to point to next instr.</a:t>
            </a:r>
          </a:p>
          <a:p>
            <a:r>
              <a:rPr lang="en-US" dirty="0"/>
              <a:t>Decoding is easy and fast</a:t>
            </a:r>
          </a:p>
          <a:p>
            <a:pPr lvl="1"/>
            <a:r>
              <a:rPr lang="en-US" dirty="0"/>
              <a:t>Entire instruction arrives at decode circuit</a:t>
            </a:r>
          </a:p>
          <a:p>
            <a:pPr lvl="1"/>
            <a:r>
              <a:rPr lang="en-US" dirty="0"/>
              <a:t>Format fields boundaries easy to find</a:t>
            </a:r>
          </a:p>
          <a:p>
            <a:pPr lvl="1"/>
            <a:r>
              <a:rPr lang="en-US" dirty="0"/>
              <a:t>Format fields easy to identify</a:t>
            </a:r>
          </a:p>
          <a:p>
            <a:pPr lvl="1"/>
            <a:endParaRPr lang="en-US" dirty="0"/>
          </a:p>
        </p:txBody>
      </p:sp>
      <p:sp>
        <p:nvSpPr>
          <p:cNvPr id="4" name="Date Placeholder 3">
            <a:extLst>
              <a:ext uri="{FF2B5EF4-FFF2-40B4-BE49-F238E27FC236}">
                <a16:creationId xmlns:a16="http://schemas.microsoft.com/office/drawing/2014/main" id="{8FD7C25D-EE61-4043-AA83-EA0A58DBFA0B}"/>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75306FE9-482B-3A49-9403-9BDBA10071F7}"/>
              </a:ext>
            </a:extLst>
          </p:cNvPr>
          <p:cNvSpPr>
            <a:spLocks noGrp="1"/>
          </p:cNvSpPr>
          <p:nvPr>
            <p:ph type="sldNum" sz="quarter" idx="12"/>
          </p:nvPr>
        </p:nvSpPr>
        <p:spPr/>
        <p:txBody>
          <a:bodyPr/>
          <a:lstStyle/>
          <a:p>
            <a:fld id="{F616CA18-62AE-B34C-A151-070DF961BCFA}" type="slidenum">
              <a:rPr lang="en-US" smtClean="0"/>
              <a:pPr/>
              <a:t>304</a:t>
            </a:fld>
            <a:endParaRPr lang="en-US"/>
          </a:p>
        </p:txBody>
      </p:sp>
    </p:spTree>
    <p:extLst>
      <p:ext uri="{BB962C8B-B14F-4D97-AF65-F5344CB8AC3E}">
        <p14:creationId xmlns:p14="http://schemas.microsoft.com/office/powerpoint/2010/main" val="239238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B0C9-76A9-E740-B171-8B20FFA13104}"/>
              </a:ext>
            </a:extLst>
          </p:cNvPr>
          <p:cNvSpPr>
            <a:spLocks noGrp="1"/>
          </p:cNvSpPr>
          <p:nvPr>
            <p:ph type="title"/>
          </p:nvPr>
        </p:nvSpPr>
        <p:spPr/>
        <p:txBody>
          <a:bodyPr/>
          <a:lstStyle/>
          <a:p>
            <a:r>
              <a:rPr lang="en-US" dirty="0"/>
              <a:t>Variable-length versus fixed length</a:t>
            </a:r>
          </a:p>
        </p:txBody>
      </p:sp>
      <p:graphicFrame>
        <p:nvGraphicFramePr>
          <p:cNvPr id="6" name="Content Placeholder 5">
            <a:extLst>
              <a:ext uri="{FF2B5EF4-FFF2-40B4-BE49-F238E27FC236}">
                <a16:creationId xmlns:a16="http://schemas.microsoft.com/office/drawing/2014/main" id="{84FE4AFC-F008-FC4C-913D-467126FE67DC}"/>
              </a:ext>
            </a:extLst>
          </p:cNvPr>
          <p:cNvGraphicFramePr>
            <a:graphicFrameLocks noGrp="1"/>
          </p:cNvGraphicFramePr>
          <p:nvPr>
            <p:ph idx="1"/>
            <p:extLst>
              <p:ext uri="{D42A27DB-BD31-4B8C-83A1-F6EECF244321}">
                <p14:modId xmlns:p14="http://schemas.microsoft.com/office/powerpoint/2010/main" val="452078219"/>
              </p:ext>
            </p:extLst>
          </p:nvPr>
        </p:nvGraphicFramePr>
        <p:xfrm>
          <a:off x="486830" y="1196975"/>
          <a:ext cx="8240861" cy="5120640"/>
        </p:xfrm>
        <a:graphic>
          <a:graphicData uri="http://schemas.openxmlformats.org/drawingml/2006/table">
            <a:tbl>
              <a:tblPr firstRow="1" bandRow="1">
                <a:tableStyleId>{5C22544A-7EE6-4342-B048-85BDC9FD1C3A}</a:tableStyleId>
              </a:tblPr>
              <a:tblGrid>
                <a:gridCol w="5875870">
                  <a:extLst>
                    <a:ext uri="{9D8B030D-6E8A-4147-A177-3AD203B41FA5}">
                      <a16:colId xmlns:a16="http://schemas.microsoft.com/office/drawing/2014/main" val="4230463296"/>
                    </a:ext>
                  </a:extLst>
                </a:gridCol>
                <a:gridCol w="1257300">
                  <a:extLst>
                    <a:ext uri="{9D8B030D-6E8A-4147-A177-3AD203B41FA5}">
                      <a16:colId xmlns:a16="http://schemas.microsoft.com/office/drawing/2014/main" val="2659802732"/>
                    </a:ext>
                  </a:extLst>
                </a:gridCol>
                <a:gridCol w="1107691">
                  <a:extLst>
                    <a:ext uri="{9D8B030D-6E8A-4147-A177-3AD203B41FA5}">
                      <a16:colId xmlns:a16="http://schemas.microsoft.com/office/drawing/2014/main" val="2603804677"/>
                    </a:ext>
                  </a:extLst>
                </a:gridCol>
              </a:tblGrid>
              <a:tr h="370840">
                <a:tc>
                  <a:txBody>
                    <a:bodyPr/>
                    <a:lstStyle/>
                    <a:p>
                      <a:r>
                        <a:rPr lang="en-US" sz="2800" dirty="0">
                          <a:solidFill>
                            <a:schemeClr val="tx1"/>
                          </a:solidFill>
                        </a:rPr>
                        <a:t>Instruction format design criteria</a:t>
                      </a:r>
                    </a:p>
                  </a:txBody>
                  <a:tcPr/>
                </a:tc>
                <a:tc>
                  <a:txBody>
                    <a:bodyPr/>
                    <a:lstStyle/>
                    <a:p>
                      <a:pPr algn="ctr"/>
                      <a:r>
                        <a:rPr lang="en-US" sz="2400" dirty="0">
                          <a:solidFill>
                            <a:schemeClr val="tx1"/>
                          </a:solidFill>
                        </a:rPr>
                        <a:t>Variable length</a:t>
                      </a:r>
                    </a:p>
                  </a:txBody>
                  <a:tcPr/>
                </a:tc>
                <a:tc>
                  <a:txBody>
                    <a:bodyPr/>
                    <a:lstStyle/>
                    <a:p>
                      <a:pPr algn="ctr"/>
                      <a:r>
                        <a:rPr lang="en-US" sz="2400" dirty="0">
                          <a:solidFill>
                            <a:schemeClr val="tx1"/>
                          </a:solidFill>
                        </a:rPr>
                        <a:t>Fixed length</a:t>
                      </a:r>
                    </a:p>
                  </a:txBody>
                  <a:tcPr/>
                </a:tc>
                <a:extLst>
                  <a:ext uri="{0D108BD9-81ED-4DB2-BD59-A6C34878D82A}">
                    <a16:rowId xmlns:a16="http://schemas.microsoft.com/office/drawing/2014/main" val="2546559520"/>
                  </a:ext>
                </a:extLst>
              </a:tr>
              <a:tr h="370840">
                <a:tc>
                  <a:txBody>
                    <a:bodyPr/>
                    <a:lstStyle/>
                    <a:p>
                      <a:r>
                        <a:rPr lang="en-US" sz="2400" dirty="0"/>
                        <a:t>Format conserves today’s relatively inexpensive memory space</a:t>
                      </a:r>
                    </a:p>
                  </a:txBody>
                  <a:tcPr/>
                </a:tc>
                <a:tc>
                  <a:txBody>
                    <a:bodyPr/>
                    <a:lstStyle/>
                    <a:p>
                      <a:pPr algn="ctr"/>
                      <a:r>
                        <a:rPr lang="en-US" sz="2400" dirty="0"/>
                        <a:t>Yes</a:t>
                      </a:r>
                    </a:p>
                  </a:txBody>
                  <a:tcPr anchor="ctr"/>
                </a:tc>
                <a:tc>
                  <a:txBody>
                    <a:bodyPr/>
                    <a:lstStyle/>
                    <a:p>
                      <a:pPr algn="ctr"/>
                      <a:r>
                        <a:rPr lang="en-US" sz="2400" dirty="0"/>
                        <a:t>No</a:t>
                      </a:r>
                    </a:p>
                  </a:txBody>
                  <a:tcPr anchor="ctr"/>
                </a:tc>
                <a:extLst>
                  <a:ext uri="{0D108BD9-81ED-4DB2-BD59-A6C34878D82A}">
                    <a16:rowId xmlns:a16="http://schemas.microsoft.com/office/drawing/2014/main" val="4273781800"/>
                  </a:ext>
                </a:extLst>
              </a:tr>
              <a:tr h="370840">
                <a:tc>
                  <a:txBody>
                    <a:bodyPr/>
                    <a:lstStyle/>
                    <a:p>
                      <a:r>
                        <a:rPr lang="en-US" sz="2400" dirty="0"/>
                        <a:t>Format obscures the location of the starting byte of the next sequential instruction until the current instruction is decoded (determining its length) thus delaying the start of the next fetch</a:t>
                      </a:r>
                    </a:p>
                  </a:txBody>
                  <a:tcPr/>
                </a:tc>
                <a:tc>
                  <a:txBody>
                    <a:bodyPr/>
                    <a:lstStyle/>
                    <a:p>
                      <a:pPr algn="ctr"/>
                      <a:r>
                        <a:rPr lang="en-US" sz="2400" dirty="0"/>
                        <a:t>Yes</a:t>
                      </a:r>
                    </a:p>
                  </a:txBody>
                  <a:tcPr anchor="ctr"/>
                </a:tc>
                <a:tc>
                  <a:txBody>
                    <a:bodyPr/>
                    <a:lstStyle/>
                    <a:p>
                      <a:pPr algn="ctr"/>
                      <a:r>
                        <a:rPr lang="en-US" sz="2400" dirty="0"/>
                        <a:t>No</a:t>
                      </a:r>
                    </a:p>
                  </a:txBody>
                  <a:tcPr anchor="ctr"/>
                </a:tc>
                <a:extLst>
                  <a:ext uri="{0D108BD9-81ED-4DB2-BD59-A6C34878D82A}">
                    <a16:rowId xmlns:a16="http://schemas.microsoft.com/office/drawing/2014/main" val="1600672348"/>
                  </a:ext>
                </a:extLst>
              </a:tr>
              <a:tr h="370840">
                <a:tc>
                  <a:txBody>
                    <a:bodyPr/>
                    <a:lstStyle/>
                    <a:p>
                      <a:r>
                        <a:rPr lang="en-US" sz="2400" dirty="0"/>
                        <a:t>Format is well-matched to tiny fetch circuits that patiently copy one byte at a time of instruction formats that are B-bytes long for  B = 1, 2, 3, 4, 5, …</a:t>
                      </a:r>
                    </a:p>
                  </a:txBody>
                  <a:tcPr/>
                </a:tc>
                <a:tc>
                  <a:txBody>
                    <a:bodyPr/>
                    <a:lstStyle/>
                    <a:p>
                      <a:pPr algn="ctr"/>
                      <a:r>
                        <a:rPr lang="en-US" sz="2400" dirty="0"/>
                        <a:t>Yes</a:t>
                      </a:r>
                    </a:p>
                  </a:txBody>
                  <a:tcPr anchor="ctr"/>
                </a:tc>
                <a:tc>
                  <a:txBody>
                    <a:bodyPr/>
                    <a:lstStyle/>
                    <a:p>
                      <a:pPr algn="ctr"/>
                      <a:r>
                        <a:rPr lang="en-US" sz="2400" dirty="0"/>
                        <a:t>No</a:t>
                      </a:r>
                    </a:p>
                  </a:txBody>
                  <a:tcPr anchor="ctr"/>
                </a:tc>
                <a:extLst>
                  <a:ext uri="{0D108BD9-81ED-4DB2-BD59-A6C34878D82A}">
                    <a16:rowId xmlns:a16="http://schemas.microsoft.com/office/drawing/2014/main" val="3362063975"/>
                  </a:ext>
                </a:extLst>
              </a:tr>
            </a:tbl>
          </a:graphicData>
        </a:graphic>
      </p:graphicFrame>
      <p:sp>
        <p:nvSpPr>
          <p:cNvPr id="4" name="Date Placeholder 3">
            <a:extLst>
              <a:ext uri="{FF2B5EF4-FFF2-40B4-BE49-F238E27FC236}">
                <a16:creationId xmlns:a16="http://schemas.microsoft.com/office/drawing/2014/main" id="{5EA4FD91-765F-AE4F-AE98-FDF9CB0A61C6}"/>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60E4D4F6-731B-5A47-BBD9-9C8D0CDA8C3F}"/>
              </a:ext>
            </a:extLst>
          </p:cNvPr>
          <p:cNvSpPr>
            <a:spLocks noGrp="1"/>
          </p:cNvSpPr>
          <p:nvPr>
            <p:ph type="sldNum" sz="quarter" idx="12"/>
          </p:nvPr>
        </p:nvSpPr>
        <p:spPr/>
        <p:txBody>
          <a:bodyPr/>
          <a:lstStyle/>
          <a:p>
            <a:fld id="{F616CA18-62AE-B34C-A151-070DF961BCFA}" type="slidenum">
              <a:rPr lang="en-US" smtClean="0"/>
              <a:pPr/>
              <a:t>305</a:t>
            </a:fld>
            <a:endParaRPr lang="en-US"/>
          </a:p>
        </p:txBody>
      </p:sp>
    </p:spTree>
    <p:extLst>
      <p:ext uri="{BB962C8B-B14F-4D97-AF65-F5344CB8AC3E}">
        <p14:creationId xmlns:p14="http://schemas.microsoft.com/office/powerpoint/2010/main" val="199824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373B-5583-5B4C-8E36-23275D9BFBF8}"/>
              </a:ext>
            </a:extLst>
          </p:cNvPr>
          <p:cNvSpPr>
            <a:spLocks noGrp="1"/>
          </p:cNvSpPr>
          <p:nvPr>
            <p:ph type="title"/>
          </p:nvPr>
        </p:nvSpPr>
        <p:spPr>
          <a:xfrm>
            <a:off x="309030" y="96839"/>
            <a:ext cx="8517470" cy="745196"/>
          </a:xfrm>
        </p:spPr>
        <p:txBody>
          <a:bodyPr/>
          <a:lstStyle/>
          <a:p>
            <a:r>
              <a:rPr lang="en-US" dirty="0"/>
              <a:t>How are machine language </a:t>
            </a:r>
            <a:r>
              <a:rPr lang="en-US" dirty="0" err="1"/>
              <a:t>instrs</a:t>
            </a:r>
            <a:r>
              <a:rPr lang="en-US" dirty="0"/>
              <a:t>. used?</a:t>
            </a:r>
          </a:p>
        </p:txBody>
      </p:sp>
      <p:sp>
        <p:nvSpPr>
          <p:cNvPr id="3" name="Content Placeholder 2">
            <a:extLst>
              <a:ext uri="{FF2B5EF4-FFF2-40B4-BE49-F238E27FC236}">
                <a16:creationId xmlns:a16="http://schemas.microsoft.com/office/drawing/2014/main" id="{1380A87C-FF26-7942-BCD5-895EA3AC0E88}"/>
              </a:ext>
            </a:extLst>
          </p:cNvPr>
          <p:cNvSpPr>
            <a:spLocks noGrp="1"/>
          </p:cNvSpPr>
          <p:nvPr>
            <p:ph idx="1"/>
          </p:nvPr>
        </p:nvSpPr>
        <p:spPr/>
        <p:txBody>
          <a:bodyPr/>
          <a:lstStyle/>
          <a:p>
            <a:r>
              <a:rPr lang="en-US" dirty="0"/>
              <a:t>Variable length enables/encourages huge number of  machine language instructions</a:t>
            </a:r>
          </a:p>
          <a:p>
            <a:r>
              <a:rPr lang="en-US" dirty="0">
                <a:solidFill>
                  <a:srgbClr val="008F00"/>
                </a:solidFill>
              </a:rPr>
              <a:t>Almost all machine language programs are written by machine</a:t>
            </a:r>
            <a:r>
              <a:rPr lang="en-US" dirty="0"/>
              <a:t>, under direction from a compiler, translating from high-level language source code</a:t>
            </a:r>
          </a:p>
          <a:p>
            <a:r>
              <a:rPr lang="en-US" dirty="0"/>
              <a:t>Translation must guarantee correctness based on the limited information present in source code, so </a:t>
            </a:r>
            <a:r>
              <a:rPr lang="en-US" dirty="0">
                <a:solidFill>
                  <a:srgbClr val="0432FF"/>
                </a:solidFill>
              </a:rPr>
              <a:t>many variable-length machine instructions are never used </a:t>
            </a:r>
          </a:p>
        </p:txBody>
      </p:sp>
      <p:sp>
        <p:nvSpPr>
          <p:cNvPr id="4" name="Date Placeholder 3">
            <a:extLst>
              <a:ext uri="{FF2B5EF4-FFF2-40B4-BE49-F238E27FC236}">
                <a16:creationId xmlns:a16="http://schemas.microsoft.com/office/drawing/2014/main" id="{B7B049BF-FC41-9E42-B4A3-73345CE1B868}"/>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CC431213-6DA7-FE42-88C2-5CBF826335E9}"/>
              </a:ext>
            </a:extLst>
          </p:cNvPr>
          <p:cNvSpPr>
            <a:spLocks noGrp="1"/>
          </p:cNvSpPr>
          <p:nvPr>
            <p:ph type="sldNum" sz="quarter" idx="12"/>
          </p:nvPr>
        </p:nvSpPr>
        <p:spPr/>
        <p:txBody>
          <a:bodyPr/>
          <a:lstStyle/>
          <a:p>
            <a:fld id="{F616CA18-62AE-B34C-A151-070DF961BCFA}" type="slidenum">
              <a:rPr lang="en-US" smtClean="0"/>
              <a:pPr/>
              <a:t>306</a:t>
            </a:fld>
            <a:endParaRPr lang="en-US"/>
          </a:p>
        </p:txBody>
      </p:sp>
    </p:spTree>
    <p:extLst>
      <p:ext uri="{BB962C8B-B14F-4D97-AF65-F5344CB8AC3E}">
        <p14:creationId xmlns:p14="http://schemas.microsoft.com/office/powerpoint/2010/main" val="300539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0D45-0E1A-5243-A309-4689BA721ABB}"/>
              </a:ext>
            </a:extLst>
          </p:cNvPr>
          <p:cNvSpPr>
            <a:spLocks noGrp="1"/>
          </p:cNvSpPr>
          <p:nvPr>
            <p:ph type="title"/>
          </p:nvPr>
        </p:nvSpPr>
        <p:spPr/>
        <p:txBody>
          <a:bodyPr/>
          <a:lstStyle/>
          <a:p>
            <a:r>
              <a:rPr lang="en-US" dirty="0"/>
              <a:t>Newer ISAs use fixed-length </a:t>
            </a:r>
            <a:r>
              <a:rPr lang="en-US" dirty="0" err="1"/>
              <a:t>instrs</a:t>
            </a:r>
            <a:r>
              <a:rPr lang="en-US" dirty="0"/>
              <a:t>.</a:t>
            </a:r>
          </a:p>
        </p:txBody>
      </p:sp>
      <p:sp>
        <p:nvSpPr>
          <p:cNvPr id="3" name="Content Placeholder 2">
            <a:extLst>
              <a:ext uri="{FF2B5EF4-FFF2-40B4-BE49-F238E27FC236}">
                <a16:creationId xmlns:a16="http://schemas.microsoft.com/office/drawing/2014/main" id="{1108964B-7EA0-EB4D-9A1D-6F4FF6C0EE02}"/>
              </a:ext>
            </a:extLst>
          </p:cNvPr>
          <p:cNvSpPr>
            <a:spLocks noGrp="1"/>
          </p:cNvSpPr>
          <p:nvPr>
            <p:ph idx="1"/>
          </p:nvPr>
        </p:nvSpPr>
        <p:spPr/>
        <p:txBody>
          <a:bodyPr/>
          <a:lstStyle/>
          <a:p>
            <a:pPr>
              <a:lnSpc>
                <a:spcPts val="3440"/>
              </a:lnSpc>
            </a:pPr>
            <a:r>
              <a:rPr lang="en-US" dirty="0"/>
              <a:t>Why is fixed length preferred for today’s HW technology?</a:t>
            </a:r>
          </a:p>
          <a:p>
            <a:pPr>
              <a:lnSpc>
                <a:spcPts val="3440"/>
              </a:lnSpc>
            </a:pPr>
            <a:r>
              <a:rPr lang="en-US" dirty="0">
                <a:solidFill>
                  <a:srgbClr val="0432FF"/>
                </a:solidFill>
              </a:rPr>
              <a:t>Amdahl’s Law </a:t>
            </a:r>
            <a:r>
              <a:rPr lang="en-US" dirty="0"/>
              <a:t>– to achieve high performance be sure to make the common activity fast</a:t>
            </a:r>
          </a:p>
          <a:p>
            <a:pPr>
              <a:lnSpc>
                <a:spcPts val="3440"/>
              </a:lnSpc>
            </a:pPr>
            <a:r>
              <a:rPr lang="en-US" dirty="0"/>
              <a:t>Fixed length with easy to parse fields means</a:t>
            </a:r>
          </a:p>
          <a:p>
            <a:pPr lvl="1">
              <a:lnSpc>
                <a:spcPts val="3440"/>
              </a:lnSpc>
            </a:pPr>
            <a:r>
              <a:rPr lang="en-US" dirty="0"/>
              <a:t>Fastest fetch (locate, copy, and deliver instr.)</a:t>
            </a:r>
          </a:p>
          <a:p>
            <a:pPr lvl="1">
              <a:lnSpc>
                <a:spcPts val="3440"/>
              </a:lnSpc>
            </a:pPr>
            <a:r>
              <a:rPr lang="en-US" dirty="0"/>
              <a:t>Fastest decode (prepare Execute HW to act)</a:t>
            </a:r>
          </a:p>
          <a:p>
            <a:pPr>
              <a:lnSpc>
                <a:spcPts val="3440"/>
              </a:lnSpc>
            </a:pPr>
            <a:r>
              <a:rPr lang="en-US" dirty="0"/>
              <a:t>Fetch-Execute cycle shows that Fetch is a common activity</a:t>
            </a:r>
          </a:p>
          <a:p>
            <a:pPr>
              <a:lnSpc>
                <a:spcPts val="3440"/>
              </a:lnSpc>
            </a:pPr>
            <a:r>
              <a:rPr lang="en-US" dirty="0"/>
              <a:t>Also, fixed size means easy to build register to store the instr. bit string</a:t>
            </a:r>
          </a:p>
        </p:txBody>
      </p:sp>
      <p:sp>
        <p:nvSpPr>
          <p:cNvPr id="4" name="Date Placeholder 3">
            <a:extLst>
              <a:ext uri="{FF2B5EF4-FFF2-40B4-BE49-F238E27FC236}">
                <a16:creationId xmlns:a16="http://schemas.microsoft.com/office/drawing/2014/main" id="{433AFE26-10C9-214F-8669-3C220001CD97}"/>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03CFFA44-9459-5948-A318-F1FD1AE454D5}"/>
              </a:ext>
            </a:extLst>
          </p:cNvPr>
          <p:cNvSpPr>
            <a:spLocks noGrp="1"/>
          </p:cNvSpPr>
          <p:nvPr>
            <p:ph type="sldNum" sz="quarter" idx="12"/>
          </p:nvPr>
        </p:nvSpPr>
        <p:spPr/>
        <p:txBody>
          <a:bodyPr/>
          <a:lstStyle/>
          <a:p>
            <a:fld id="{F616CA18-62AE-B34C-A151-070DF961BCFA}" type="slidenum">
              <a:rPr lang="en-US" smtClean="0"/>
              <a:pPr/>
              <a:t>307</a:t>
            </a:fld>
            <a:endParaRPr lang="en-US"/>
          </a:p>
        </p:txBody>
      </p:sp>
    </p:spTree>
    <p:extLst>
      <p:ext uri="{BB962C8B-B14F-4D97-AF65-F5344CB8AC3E}">
        <p14:creationId xmlns:p14="http://schemas.microsoft.com/office/powerpoint/2010/main" val="97625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802E-831B-1D4C-8F57-C74D115FEC62}"/>
              </a:ext>
            </a:extLst>
          </p:cNvPr>
          <p:cNvSpPr>
            <a:spLocks noGrp="1"/>
          </p:cNvSpPr>
          <p:nvPr>
            <p:ph type="title"/>
          </p:nvPr>
        </p:nvSpPr>
        <p:spPr/>
        <p:txBody>
          <a:bodyPr/>
          <a:lstStyle/>
          <a:p>
            <a:r>
              <a:rPr lang="en-US" dirty="0"/>
              <a:t>CISC versus RISC</a:t>
            </a:r>
          </a:p>
        </p:txBody>
      </p:sp>
      <p:sp>
        <p:nvSpPr>
          <p:cNvPr id="3" name="Content Placeholder 2">
            <a:extLst>
              <a:ext uri="{FF2B5EF4-FFF2-40B4-BE49-F238E27FC236}">
                <a16:creationId xmlns:a16="http://schemas.microsoft.com/office/drawing/2014/main" id="{440A7E58-5603-F04D-80C9-2AF19BEEFC2D}"/>
              </a:ext>
            </a:extLst>
          </p:cNvPr>
          <p:cNvSpPr>
            <a:spLocks noGrp="1"/>
          </p:cNvSpPr>
          <p:nvPr>
            <p:ph idx="1"/>
          </p:nvPr>
        </p:nvSpPr>
        <p:spPr>
          <a:xfrm>
            <a:off x="486830" y="1107686"/>
            <a:ext cx="8352370" cy="4924814"/>
          </a:xfrm>
        </p:spPr>
        <p:txBody>
          <a:bodyPr/>
          <a:lstStyle/>
          <a:p>
            <a:r>
              <a:rPr lang="en-US" dirty="0"/>
              <a:t>CISC – complex instruction set computer</a:t>
            </a:r>
          </a:p>
          <a:p>
            <a:pPr lvl="1"/>
            <a:r>
              <a:rPr lang="en-US" dirty="0"/>
              <a:t>Many </a:t>
            </a:r>
            <a:r>
              <a:rPr lang="en-US" dirty="0" err="1"/>
              <a:t>instrs</a:t>
            </a:r>
            <a:r>
              <a:rPr lang="en-US" dirty="0"/>
              <a:t>., including complex </a:t>
            </a:r>
            <a:r>
              <a:rPr lang="en-US" dirty="0" err="1"/>
              <a:t>instrs</a:t>
            </a:r>
            <a:r>
              <a:rPr lang="en-US" dirty="0"/>
              <a:t>. with high-propagation-delay circuits</a:t>
            </a:r>
          </a:p>
          <a:p>
            <a:pPr lvl="1"/>
            <a:r>
              <a:rPr lang="en-US" dirty="0"/>
              <a:t>Likely more than one instr. to compute a result, so which way to compile?</a:t>
            </a:r>
          </a:p>
          <a:p>
            <a:r>
              <a:rPr lang="en-US" dirty="0"/>
              <a:t>RISC – reduced instruction set computer</a:t>
            </a:r>
          </a:p>
          <a:p>
            <a:pPr lvl="1"/>
            <a:r>
              <a:rPr lang="en-US" dirty="0"/>
              <a:t>Few </a:t>
            </a:r>
            <a:r>
              <a:rPr lang="en-US" dirty="0" err="1"/>
              <a:t>instrs</a:t>
            </a:r>
            <a:r>
              <a:rPr lang="en-US" dirty="0"/>
              <a:t>., most execute in small # of gate delays</a:t>
            </a:r>
          </a:p>
          <a:p>
            <a:pPr lvl="1"/>
            <a:r>
              <a:rPr lang="en-US" dirty="0"/>
              <a:t>Just one way to obtain a result (orthogonal </a:t>
            </a:r>
            <a:r>
              <a:rPr lang="en-US" dirty="0" err="1"/>
              <a:t>instrs</a:t>
            </a:r>
            <a:r>
              <a:rPr lang="en-US" dirty="0"/>
              <a:t>.) so compilers easier to write</a:t>
            </a:r>
          </a:p>
          <a:p>
            <a:r>
              <a:rPr lang="en-US" dirty="0"/>
              <a:t>Newer ISAs are RISC-y</a:t>
            </a:r>
          </a:p>
        </p:txBody>
      </p:sp>
      <p:sp>
        <p:nvSpPr>
          <p:cNvPr id="4" name="Date Placeholder 3">
            <a:extLst>
              <a:ext uri="{FF2B5EF4-FFF2-40B4-BE49-F238E27FC236}">
                <a16:creationId xmlns:a16="http://schemas.microsoft.com/office/drawing/2014/main" id="{F5B47685-C27F-B14A-9F56-4CF2C0AA8BFD}"/>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4CF817D8-CEB2-6F4A-88A2-27203706BC92}"/>
              </a:ext>
            </a:extLst>
          </p:cNvPr>
          <p:cNvSpPr>
            <a:spLocks noGrp="1"/>
          </p:cNvSpPr>
          <p:nvPr>
            <p:ph type="sldNum" sz="quarter" idx="12"/>
          </p:nvPr>
        </p:nvSpPr>
        <p:spPr/>
        <p:txBody>
          <a:bodyPr/>
          <a:lstStyle/>
          <a:p>
            <a:fld id="{F616CA18-62AE-B34C-A151-070DF961BCFA}" type="slidenum">
              <a:rPr lang="en-US" smtClean="0"/>
              <a:pPr/>
              <a:t>308</a:t>
            </a:fld>
            <a:endParaRPr lang="en-US"/>
          </a:p>
        </p:txBody>
      </p:sp>
    </p:spTree>
    <p:extLst>
      <p:ext uri="{BB962C8B-B14F-4D97-AF65-F5344CB8AC3E}">
        <p14:creationId xmlns:p14="http://schemas.microsoft.com/office/powerpoint/2010/main" val="192377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1E9F-45F8-6E49-B8BE-48EB1468D881}"/>
              </a:ext>
            </a:extLst>
          </p:cNvPr>
          <p:cNvSpPr>
            <a:spLocks noGrp="1"/>
          </p:cNvSpPr>
          <p:nvPr>
            <p:ph type="title"/>
          </p:nvPr>
        </p:nvSpPr>
        <p:spPr/>
        <p:txBody>
          <a:bodyPr/>
          <a:lstStyle/>
          <a:p>
            <a:r>
              <a:rPr lang="en-US" dirty="0"/>
              <a:t>Instr. format design – Opcode field</a:t>
            </a:r>
          </a:p>
        </p:txBody>
      </p:sp>
      <p:sp>
        <p:nvSpPr>
          <p:cNvPr id="3" name="Content Placeholder 2">
            <a:extLst>
              <a:ext uri="{FF2B5EF4-FFF2-40B4-BE49-F238E27FC236}">
                <a16:creationId xmlns:a16="http://schemas.microsoft.com/office/drawing/2014/main" id="{2C714B4A-F2E4-7E4B-ABBF-A45655181C67}"/>
              </a:ext>
            </a:extLst>
          </p:cNvPr>
          <p:cNvSpPr>
            <a:spLocks noGrp="1"/>
          </p:cNvSpPr>
          <p:nvPr>
            <p:ph idx="1"/>
          </p:nvPr>
        </p:nvSpPr>
        <p:spPr>
          <a:xfrm>
            <a:off x="486830" y="2472664"/>
            <a:ext cx="8247965" cy="4032589"/>
          </a:xfrm>
        </p:spPr>
        <p:txBody>
          <a:bodyPr/>
          <a:lstStyle/>
          <a:p>
            <a:r>
              <a:rPr lang="en-US" dirty="0"/>
              <a:t>A processor contains a circuit for each operation it performs; these circuits implement a specific truth table; they are located in the Arithmetic/Logic Unit (ALU)</a:t>
            </a:r>
          </a:p>
          <a:p>
            <a:r>
              <a:rPr lang="en-US" dirty="0">
                <a:solidFill>
                  <a:srgbClr val="0432FF"/>
                </a:solidFill>
              </a:rPr>
              <a:t>HW uses opcode to point to one ALU circuit</a:t>
            </a:r>
          </a:p>
          <a:p>
            <a:r>
              <a:rPr lang="en-US" dirty="0"/>
              <a:t>∴ opcode field size is ⌈ log</a:t>
            </a:r>
            <a:r>
              <a:rPr lang="en-US" baseline="-25000" dirty="0"/>
              <a:t>2</a:t>
            </a:r>
            <a:r>
              <a:rPr lang="en-US" dirty="0"/>
              <a:t> # ALU </a:t>
            </a:r>
            <a:r>
              <a:rPr lang="en-US" dirty="0" err="1"/>
              <a:t>ckts</a:t>
            </a:r>
            <a:r>
              <a:rPr lang="en-US" dirty="0"/>
              <a:t>. ⌉; larger field </a:t>
            </a:r>
            <a:r>
              <a:rPr lang="en-US" dirty="0">
                <a:sym typeface="Wingdings" pitchFamily="2" charset="2"/>
              </a:rPr>
              <a:t></a:t>
            </a:r>
            <a:r>
              <a:rPr lang="en-US" dirty="0"/>
              <a:t> more built-in operations</a:t>
            </a:r>
          </a:p>
        </p:txBody>
      </p:sp>
      <p:sp>
        <p:nvSpPr>
          <p:cNvPr id="4" name="Date Placeholder 3">
            <a:extLst>
              <a:ext uri="{FF2B5EF4-FFF2-40B4-BE49-F238E27FC236}">
                <a16:creationId xmlns:a16="http://schemas.microsoft.com/office/drawing/2014/main" id="{28B5869B-A265-9848-B28C-263BBEB65AFE}"/>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74C02C57-10E8-7448-BFFC-F0FBC527DFDB}"/>
              </a:ext>
            </a:extLst>
          </p:cNvPr>
          <p:cNvSpPr>
            <a:spLocks noGrp="1"/>
          </p:cNvSpPr>
          <p:nvPr>
            <p:ph type="sldNum" sz="quarter" idx="12"/>
          </p:nvPr>
        </p:nvSpPr>
        <p:spPr/>
        <p:txBody>
          <a:bodyPr/>
          <a:lstStyle/>
          <a:p>
            <a:fld id="{F616CA18-62AE-B34C-A151-070DF961BCFA}" type="slidenum">
              <a:rPr lang="en-US" smtClean="0"/>
              <a:pPr/>
              <a:t>309</a:t>
            </a:fld>
            <a:endParaRPr lang="en-US"/>
          </a:p>
        </p:txBody>
      </p:sp>
      <p:pic>
        <p:nvPicPr>
          <p:cNvPr id="6" name="Picture 5">
            <a:extLst>
              <a:ext uri="{FF2B5EF4-FFF2-40B4-BE49-F238E27FC236}">
                <a16:creationId xmlns:a16="http://schemas.microsoft.com/office/drawing/2014/main" id="{4803BB79-450E-9B4E-8886-E0D8E7260889}"/>
              </a:ext>
            </a:extLst>
          </p:cNvPr>
          <p:cNvPicPr>
            <a:picLocks noChangeAspect="1"/>
          </p:cNvPicPr>
          <p:nvPr/>
        </p:nvPicPr>
        <p:blipFill rotWithShape="1">
          <a:blip r:embed="rId2"/>
          <a:srcRect l="14930" t="7165" r="14641" b="60858"/>
          <a:stretch/>
        </p:blipFill>
        <p:spPr>
          <a:xfrm>
            <a:off x="1015999" y="1358900"/>
            <a:ext cx="7192298" cy="977900"/>
          </a:xfrm>
          <a:prstGeom prst="rect">
            <a:avLst/>
          </a:prstGeom>
        </p:spPr>
      </p:pic>
    </p:spTree>
    <p:extLst>
      <p:ext uri="{BB962C8B-B14F-4D97-AF65-F5344CB8AC3E}">
        <p14:creationId xmlns:p14="http://schemas.microsoft.com/office/powerpoint/2010/main" val="2826896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0523-4CD5-334B-91DA-EF33D17E505B}"/>
              </a:ext>
            </a:extLst>
          </p:cNvPr>
          <p:cNvSpPr>
            <a:spLocks noGrp="1"/>
          </p:cNvSpPr>
          <p:nvPr>
            <p:ph type="title"/>
          </p:nvPr>
        </p:nvSpPr>
        <p:spPr/>
        <p:txBody>
          <a:bodyPr/>
          <a:lstStyle/>
          <a:p>
            <a:r>
              <a:rPr lang="en-US" dirty="0"/>
              <a:t>Operands – what, when, where</a:t>
            </a:r>
          </a:p>
        </p:txBody>
      </p:sp>
      <p:sp>
        <p:nvSpPr>
          <p:cNvPr id="3" name="Content Placeholder 2">
            <a:extLst>
              <a:ext uri="{FF2B5EF4-FFF2-40B4-BE49-F238E27FC236}">
                <a16:creationId xmlns:a16="http://schemas.microsoft.com/office/drawing/2014/main" id="{61C2CFEC-F2F4-FB43-AC5F-6BD1995B10E4}"/>
              </a:ext>
            </a:extLst>
          </p:cNvPr>
          <p:cNvSpPr>
            <a:spLocks noGrp="1"/>
          </p:cNvSpPr>
          <p:nvPr>
            <p:ph idx="1"/>
          </p:nvPr>
        </p:nvSpPr>
        <p:spPr>
          <a:xfrm>
            <a:off x="486830" y="1094986"/>
            <a:ext cx="8247965" cy="4924814"/>
          </a:xfrm>
        </p:spPr>
        <p:txBody>
          <a:bodyPr/>
          <a:lstStyle/>
          <a:p>
            <a:pPr>
              <a:spcBef>
                <a:spcPts val="168"/>
              </a:spcBef>
            </a:pPr>
            <a:r>
              <a:rPr lang="en-US" dirty="0"/>
              <a:t>What?</a:t>
            </a:r>
          </a:p>
          <a:p>
            <a:pPr lvl="1">
              <a:spcBef>
                <a:spcPts val="168"/>
              </a:spcBef>
            </a:pPr>
            <a:r>
              <a:rPr lang="en-US" dirty="0"/>
              <a:t>Some formats are built in to the HW, e.g., 32/64-bit unsigned integer, 32/64-bit 2’s complement integer, IEEE FP</a:t>
            </a:r>
          </a:p>
          <a:p>
            <a:pPr lvl="1">
              <a:spcBef>
                <a:spcPts val="168"/>
              </a:spcBef>
            </a:pPr>
            <a:r>
              <a:rPr lang="en-US" dirty="0"/>
              <a:t>Some are built by SW from byte strings, e.g., ASCII strings, </a:t>
            </a:r>
            <a:r>
              <a:rPr lang="en-US" dirty="0" err="1"/>
              <a:t>structs</a:t>
            </a:r>
            <a:endParaRPr lang="en-US" dirty="0"/>
          </a:p>
          <a:p>
            <a:pPr>
              <a:spcBef>
                <a:spcPts val="168"/>
              </a:spcBef>
            </a:pPr>
            <a:r>
              <a:rPr lang="en-US" dirty="0"/>
              <a:t>When?</a:t>
            </a:r>
          </a:p>
          <a:p>
            <a:pPr lvl="1">
              <a:spcBef>
                <a:spcPts val="168"/>
              </a:spcBef>
            </a:pPr>
            <a:r>
              <a:rPr lang="en-US" dirty="0"/>
              <a:t>Some are known early – constants in source code</a:t>
            </a:r>
          </a:p>
          <a:p>
            <a:pPr lvl="1">
              <a:spcBef>
                <a:spcPts val="168"/>
              </a:spcBef>
            </a:pPr>
            <a:r>
              <a:rPr lang="en-US" dirty="0"/>
              <a:t>Some are known only just in time for their use</a:t>
            </a:r>
          </a:p>
          <a:p>
            <a:pPr>
              <a:spcBef>
                <a:spcPts val="168"/>
              </a:spcBef>
            </a:pPr>
            <a:r>
              <a:rPr lang="en-US" dirty="0"/>
              <a:t>Where? </a:t>
            </a:r>
            <a:r>
              <a:rPr lang="en-US" sz="2800" dirty="0"/>
              <a:t>All operands must be brought (usually by copying) to inputs of correct circuit within the ALU </a:t>
            </a:r>
            <a:endParaRPr lang="en-US" dirty="0"/>
          </a:p>
        </p:txBody>
      </p:sp>
      <p:sp>
        <p:nvSpPr>
          <p:cNvPr id="4" name="Date Placeholder 3">
            <a:extLst>
              <a:ext uri="{FF2B5EF4-FFF2-40B4-BE49-F238E27FC236}">
                <a16:creationId xmlns:a16="http://schemas.microsoft.com/office/drawing/2014/main" id="{87A3CA76-3172-DD4C-95DE-6DADE0CB366A}"/>
              </a:ext>
            </a:extLst>
          </p:cNvPr>
          <p:cNvSpPr>
            <a:spLocks noGrp="1"/>
          </p:cNvSpPr>
          <p:nvPr>
            <p:ph type="dt" sz="half" idx="10"/>
          </p:nvPr>
        </p:nvSpPr>
        <p:spPr/>
        <p:txBody>
          <a:bodyPr/>
          <a:lstStyle/>
          <a:p>
            <a:r>
              <a:rPr lang="en-US"/>
              <a:t>© 2018 by George B. Adams III</a:t>
            </a:r>
            <a:endParaRPr lang="en-US" dirty="0"/>
          </a:p>
        </p:txBody>
      </p:sp>
      <p:sp>
        <p:nvSpPr>
          <p:cNvPr id="5" name="Slide Number Placeholder 4">
            <a:extLst>
              <a:ext uri="{FF2B5EF4-FFF2-40B4-BE49-F238E27FC236}">
                <a16:creationId xmlns:a16="http://schemas.microsoft.com/office/drawing/2014/main" id="{5086B589-15AE-4D40-AD45-E1271E90D885}"/>
              </a:ext>
            </a:extLst>
          </p:cNvPr>
          <p:cNvSpPr>
            <a:spLocks noGrp="1"/>
          </p:cNvSpPr>
          <p:nvPr>
            <p:ph type="sldNum" sz="quarter" idx="12"/>
          </p:nvPr>
        </p:nvSpPr>
        <p:spPr/>
        <p:txBody>
          <a:bodyPr/>
          <a:lstStyle/>
          <a:p>
            <a:fld id="{F616CA18-62AE-B34C-A151-070DF961BCFA}" type="slidenum">
              <a:rPr lang="en-US" smtClean="0"/>
              <a:pPr/>
              <a:t>310</a:t>
            </a:fld>
            <a:endParaRPr lang="en-US"/>
          </a:p>
        </p:txBody>
      </p:sp>
    </p:spTree>
    <p:extLst>
      <p:ext uri="{BB962C8B-B14F-4D97-AF65-F5344CB8AC3E}">
        <p14:creationId xmlns:p14="http://schemas.microsoft.com/office/powerpoint/2010/main" val="42869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 of Three locations for operands</a:t>
            </a:r>
          </a:p>
        </p:txBody>
      </p:sp>
      <p:sp>
        <p:nvSpPr>
          <p:cNvPr id="6" name="Content Placeholder 5"/>
          <p:cNvSpPr>
            <a:spLocks noGrp="1"/>
          </p:cNvSpPr>
          <p:nvPr>
            <p:ph idx="1"/>
          </p:nvPr>
        </p:nvSpPr>
        <p:spPr>
          <a:xfrm>
            <a:off x="486830" y="1094986"/>
            <a:ext cx="8240861" cy="5410268"/>
          </a:xfrm>
        </p:spPr>
        <p:txBody>
          <a:bodyPr/>
          <a:lstStyle/>
          <a:p>
            <a:pPr>
              <a:lnSpc>
                <a:spcPts val="3040"/>
              </a:lnSpc>
              <a:spcBef>
                <a:spcPts val="168"/>
              </a:spcBef>
            </a:pPr>
            <a:r>
              <a:rPr lang="en-US" dirty="0">
                <a:solidFill>
                  <a:srgbClr val="0432FF"/>
                </a:solidFill>
              </a:rPr>
              <a:t>Immediate operand</a:t>
            </a:r>
            <a:r>
              <a:rPr lang="en-US" dirty="0"/>
              <a:t> – operand bit string contained in an instruction format field</a:t>
            </a:r>
          </a:p>
          <a:p>
            <a:pPr lvl="1">
              <a:lnSpc>
                <a:spcPts val="3040"/>
              </a:lnSpc>
              <a:spcBef>
                <a:spcPts val="168"/>
              </a:spcBef>
            </a:pPr>
            <a:r>
              <a:rPr lang="en-US" dirty="0"/>
              <a:t>Access operand: </a:t>
            </a:r>
            <a:r>
              <a:rPr lang="en-US" dirty="0">
                <a:solidFill>
                  <a:srgbClr val="FF0000"/>
                </a:solidFill>
              </a:rPr>
              <a:t> Decode instr. locating operand field, place bit string on wires</a:t>
            </a:r>
          </a:p>
          <a:p>
            <a:pPr lvl="1">
              <a:lnSpc>
                <a:spcPts val="3040"/>
              </a:lnSpc>
              <a:spcBef>
                <a:spcPts val="168"/>
              </a:spcBef>
            </a:pPr>
            <a:r>
              <a:rPr lang="en-US" dirty="0">
                <a:solidFill>
                  <a:srgbClr val="008F00"/>
                </a:solidFill>
              </a:rPr>
              <a:t>Called “immediate” ∵ decode produces opcode and operand on wires simultaneously</a:t>
            </a:r>
          </a:p>
          <a:p>
            <a:pPr lvl="1">
              <a:lnSpc>
                <a:spcPts val="3040"/>
              </a:lnSpc>
              <a:spcBef>
                <a:spcPts val="168"/>
              </a:spcBef>
            </a:pPr>
            <a:r>
              <a:rPr lang="en-US" dirty="0"/>
              <a:t>Immediate operand must fit within instr. format</a:t>
            </a:r>
          </a:p>
          <a:p>
            <a:pPr lvl="1">
              <a:lnSpc>
                <a:spcPts val="3040"/>
              </a:lnSpc>
              <a:spcBef>
                <a:spcPts val="168"/>
              </a:spcBef>
            </a:pPr>
            <a:r>
              <a:rPr lang="en-US" dirty="0"/>
              <a:t>∴ immediate operand bit string likely shorter than built-in number formats, such as 32-bit unsigned integer or single-precision IEEE FP</a:t>
            </a:r>
          </a:p>
          <a:p>
            <a:pPr lvl="1">
              <a:lnSpc>
                <a:spcPts val="3040"/>
              </a:lnSpc>
              <a:spcBef>
                <a:spcPts val="168"/>
              </a:spcBef>
            </a:pPr>
            <a:r>
              <a:rPr lang="en-US" dirty="0">
                <a:solidFill>
                  <a:srgbClr val="0432FF"/>
                </a:solidFill>
              </a:rPr>
              <a:t>Immediate operands will be small magnitude integers, characters, i.e., short bit strings</a:t>
            </a:r>
          </a:p>
          <a:p>
            <a:pPr lvl="1">
              <a:lnSpc>
                <a:spcPts val="3040"/>
              </a:lnSpc>
              <a:spcBef>
                <a:spcPts val="168"/>
              </a:spcBef>
            </a:pPr>
            <a:r>
              <a:rPr lang="en-US" dirty="0">
                <a:solidFill>
                  <a:srgbClr val="FF8000"/>
                </a:solidFill>
              </a:rPr>
              <a:t>Immediate operands must be knowable at compile time</a:t>
            </a:r>
          </a:p>
        </p:txBody>
      </p:sp>
      <p:sp>
        <p:nvSpPr>
          <p:cNvPr id="3" name="Date Placeholder 2"/>
          <p:cNvSpPr>
            <a:spLocks noGrp="1"/>
          </p:cNvSpPr>
          <p:nvPr>
            <p:ph type="dt" sz="half" idx="10"/>
          </p:nvPr>
        </p:nvSpPr>
        <p:spPr/>
        <p:txBody>
          <a:bodyPr/>
          <a:lstStyle/>
          <a:p>
            <a:r>
              <a:rPr lang="en-US"/>
              <a:t>© 2018 by George B. Adams III</a:t>
            </a:r>
          </a:p>
        </p:txBody>
      </p:sp>
      <p:sp>
        <p:nvSpPr>
          <p:cNvPr id="4" name="Slide Number Placeholder 3"/>
          <p:cNvSpPr>
            <a:spLocks noGrp="1"/>
          </p:cNvSpPr>
          <p:nvPr>
            <p:ph type="sldNum" sz="quarter" idx="12"/>
          </p:nvPr>
        </p:nvSpPr>
        <p:spPr/>
        <p:txBody>
          <a:bodyPr/>
          <a:lstStyle/>
          <a:p>
            <a:fld id="{57EC3C6A-BBE0-B94A-B791-E44AA6B2DA5B}" type="slidenum">
              <a:rPr lang="en-US" smtClean="0"/>
              <a:pPr/>
              <a:t>311</a:t>
            </a:fld>
            <a:endParaRPr lang="en-US"/>
          </a:p>
        </p:txBody>
      </p:sp>
    </p:spTree>
    <p:extLst>
      <p:ext uri="{BB962C8B-B14F-4D97-AF65-F5344CB8AC3E}">
        <p14:creationId xmlns:p14="http://schemas.microsoft.com/office/powerpoint/2010/main" val="133626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685800" y="3088044"/>
            <a:ext cx="7772400" cy="3289614"/>
          </a:xfrm>
        </p:spPr>
        <p:txBody>
          <a:bodyPr/>
          <a:lstStyle/>
          <a:p>
            <a:pPr algn="r"/>
            <a:r>
              <a:rPr lang="en-US" sz="2000" dirty="0"/>
              <a:t>2018.02.12</a:t>
            </a:r>
            <a:br>
              <a:rPr lang="en-US" sz="2000" dirty="0"/>
            </a:br>
            <a:endParaRPr lang="en-US" sz="2000" dirty="0"/>
          </a:p>
          <a:p>
            <a:r>
              <a:rPr lang="en-US" sz="2000" dirty="0"/>
              <a:t>A n	Add the number in storage location </a:t>
            </a:r>
            <a:r>
              <a:rPr lang="en-US" sz="2000" i="1" dirty="0"/>
              <a:t>n</a:t>
            </a:r>
            <a:r>
              <a:rPr lang="en-US" sz="2000" dirty="0"/>
              <a:t> into the accumulator</a:t>
            </a:r>
          </a:p>
          <a:p>
            <a:r>
              <a:rPr lang="en-US" sz="2000" dirty="0"/>
              <a:t>E n	If the number in the accumulator is greater than or equal to 	zero execute next the order which stands in storage 	location </a:t>
            </a:r>
            <a:r>
              <a:rPr lang="en-US" sz="2000" i="1" dirty="0"/>
              <a:t>n</a:t>
            </a:r>
            <a:r>
              <a:rPr lang="en-US" sz="2000" dirty="0"/>
              <a:t>; otherwise proceed serially</a:t>
            </a:r>
          </a:p>
          <a:p>
            <a:r>
              <a:rPr lang="en-US" sz="2000" dirty="0"/>
              <a:t>Z	Stop the machine and ring the warning bell.</a:t>
            </a:r>
          </a:p>
          <a:p>
            <a:pPr algn="r"/>
            <a:r>
              <a:rPr lang="en-US" sz="2000" b="1" dirty="0"/>
              <a:t>Wilkes and Renwick</a:t>
            </a:r>
          </a:p>
          <a:p>
            <a:pPr algn="r"/>
            <a:r>
              <a:rPr lang="en-US" sz="2000" dirty="0"/>
              <a:t>Selection from the List of the 18 Machine</a:t>
            </a:r>
          </a:p>
          <a:p>
            <a:pPr algn="r"/>
            <a:r>
              <a:rPr lang="en-US" sz="2000" dirty="0"/>
              <a:t>Instructions for the EDSAC (1949)</a:t>
            </a:r>
          </a:p>
        </p:txBody>
      </p:sp>
      <p:sp>
        <p:nvSpPr>
          <p:cNvPr id="4" name="Date Placeholder 3"/>
          <p:cNvSpPr>
            <a:spLocks noGrp="1"/>
          </p:cNvSpPr>
          <p:nvPr>
            <p:ph type="dt" sz="half" idx="2"/>
          </p:nvPr>
        </p:nvSpPr>
        <p:spPr/>
        <p:txBody>
          <a:bodyPr/>
          <a:lstStyle/>
          <a:p>
            <a:r>
              <a:rPr lang="en-US"/>
              <a:t>© 2018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294</a:t>
            </a:fld>
            <a:endParaRPr lang="en-US"/>
          </a:p>
        </p:txBody>
      </p:sp>
      <p:sp>
        <p:nvSpPr>
          <p:cNvPr id="6" name="Title 5"/>
          <p:cNvSpPr>
            <a:spLocks noGrp="1"/>
          </p:cNvSpPr>
          <p:nvPr>
            <p:ph type="ctrTitle"/>
          </p:nvPr>
        </p:nvSpPr>
        <p:spPr>
          <a:xfrm>
            <a:off x="472966" y="1443038"/>
            <a:ext cx="8671034" cy="1600200"/>
          </a:xfrm>
        </p:spPr>
        <p:txBody>
          <a:bodyPr/>
          <a:lstStyle/>
          <a:p>
            <a:r>
              <a:rPr lang="en-US" sz="3600" dirty="0"/>
              <a:t>Lecture 15 – Instruction set design</a:t>
            </a:r>
          </a:p>
        </p:txBody>
      </p:sp>
    </p:spTree>
    <p:extLst>
      <p:ext uri="{BB962C8B-B14F-4D97-AF65-F5344CB8AC3E}">
        <p14:creationId xmlns:p14="http://schemas.microsoft.com/office/powerpoint/2010/main" val="2888762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of Three locations for operands</a:t>
            </a:r>
          </a:p>
        </p:txBody>
      </p:sp>
      <p:sp>
        <p:nvSpPr>
          <p:cNvPr id="6" name="Content Placeholder 5"/>
          <p:cNvSpPr>
            <a:spLocks noGrp="1"/>
          </p:cNvSpPr>
          <p:nvPr>
            <p:ph idx="1"/>
          </p:nvPr>
        </p:nvSpPr>
        <p:spPr>
          <a:xfrm>
            <a:off x="486830" y="1094986"/>
            <a:ext cx="8240861" cy="5410268"/>
          </a:xfrm>
        </p:spPr>
        <p:txBody>
          <a:bodyPr/>
          <a:lstStyle/>
          <a:p>
            <a:pPr>
              <a:lnSpc>
                <a:spcPts val="3040"/>
              </a:lnSpc>
            </a:pPr>
            <a:r>
              <a:rPr lang="en-US" dirty="0">
                <a:solidFill>
                  <a:srgbClr val="0432FF"/>
                </a:solidFill>
              </a:rPr>
              <a:t>Register</a:t>
            </a:r>
            <a:r>
              <a:rPr lang="en-US" dirty="0"/>
              <a:t> – the </a:t>
            </a:r>
            <a:r>
              <a:rPr lang="en-US" dirty="0">
                <a:solidFill>
                  <a:srgbClr val="0432FF"/>
                </a:solidFill>
              </a:rPr>
              <a:t>Register Unit</a:t>
            </a:r>
            <a:r>
              <a:rPr lang="en-US" dirty="0"/>
              <a:t>, or </a:t>
            </a:r>
            <a:r>
              <a:rPr lang="en-US" dirty="0">
                <a:solidFill>
                  <a:srgbClr val="0432FF"/>
                </a:solidFill>
              </a:rPr>
              <a:t>Register File</a:t>
            </a:r>
            <a:r>
              <a:rPr lang="en-US" dirty="0"/>
              <a:t>,</a:t>
            </a:r>
            <a:r>
              <a:rPr lang="en-US" dirty="0">
                <a:solidFill>
                  <a:srgbClr val="0432FF"/>
                </a:solidFill>
              </a:rPr>
              <a:t> </a:t>
            </a:r>
            <a:r>
              <a:rPr lang="en-US" dirty="0"/>
              <a:t>holds 2</a:t>
            </a:r>
            <a:r>
              <a:rPr lang="en-US" baseline="30000" dirty="0"/>
              <a:t>n</a:t>
            </a:r>
            <a:r>
              <a:rPr lang="en-US" dirty="0"/>
              <a:t> registers, typically 2</a:t>
            </a:r>
            <a:r>
              <a:rPr lang="en-US" baseline="30000" dirty="0"/>
              <a:t>n</a:t>
            </a:r>
            <a:r>
              <a:rPr lang="en-US" dirty="0"/>
              <a:t> ≤ 128 today</a:t>
            </a:r>
          </a:p>
          <a:p>
            <a:pPr lvl="1">
              <a:lnSpc>
                <a:spcPts val="3040"/>
              </a:lnSpc>
            </a:pPr>
            <a:r>
              <a:rPr lang="en-US" dirty="0">
                <a:solidFill>
                  <a:srgbClr val="008F00"/>
                </a:solidFill>
              </a:rPr>
              <a:t>Registers build from logic gates; propagation delay same as simple computational circuits; ∴ register file easily keeps up with all ALU circuits</a:t>
            </a:r>
            <a:endParaRPr lang="en-US" dirty="0"/>
          </a:p>
          <a:p>
            <a:pPr lvl="1">
              <a:lnSpc>
                <a:spcPts val="3040"/>
              </a:lnSpc>
            </a:pPr>
            <a:r>
              <a:rPr lang="en-US" dirty="0"/>
              <a:t>Pointer ≤ ⌈ log</a:t>
            </a:r>
            <a:r>
              <a:rPr lang="en-US" baseline="-25000" dirty="0"/>
              <a:t>2</a:t>
            </a:r>
            <a:r>
              <a:rPr lang="en-US" dirty="0"/>
              <a:t>128 ⌉ = 7 bits = short bit string</a:t>
            </a:r>
          </a:p>
          <a:p>
            <a:pPr lvl="1">
              <a:lnSpc>
                <a:spcPts val="3040"/>
              </a:lnSpc>
            </a:pPr>
            <a:r>
              <a:rPr lang="en-US" dirty="0"/>
              <a:t>∴ can afford an instr. format field to hold register pointer, ∴</a:t>
            </a:r>
            <a:r>
              <a:rPr lang="en-US" dirty="0">
                <a:solidFill>
                  <a:srgbClr val="008F00"/>
                </a:solidFill>
              </a:rPr>
              <a:t> register pointer an immediate operand</a:t>
            </a:r>
          </a:p>
          <a:p>
            <a:pPr lvl="1">
              <a:lnSpc>
                <a:spcPts val="3040"/>
              </a:lnSpc>
            </a:pPr>
            <a:r>
              <a:rPr lang="en-US" dirty="0"/>
              <a:t>Access operand:  </a:t>
            </a:r>
            <a:r>
              <a:rPr lang="en-US" dirty="0">
                <a:solidFill>
                  <a:srgbClr val="FF0000"/>
                </a:solidFill>
              </a:rPr>
              <a:t>(1) Decode instr. locating register pointer (2) Input pointer to Register File multiplexer (3) Register file returns copy of operand bit string on wires</a:t>
            </a:r>
          </a:p>
          <a:p>
            <a:pPr lvl="1">
              <a:lnSpc>
                <a:spcPts val="3040"/>
              </a:lnSpc>
            </a:pPr>
            <a:r>
              <a:rPr lang="en-US" dirty="0">
                <a:solidFill>
                  <a:srgbClr val="FA8002"/>
                </a:solidFill>
              </a:rPr>
              <a:t>Register operand locations set by compiler</a:t>
            </a:r>
          </a:p>
        </p:txBody>
      </p:sp>
      <p:sp>
        <p:nvSpPr>
          <p:cNvPr id="3" name="Date Placeholder 2"/>
          <p:cNvSpPr>
            <a:spLocks noGrp="1"/>
          </p:cNvSpPr>
          <p:nvPr>
            <p:ph type="dt" sz="half" idx="10"/>
          </p:nvPr>
        </p:nvSpPr>
        <p:spPr/>
        <p:txBody>
          <a:bodyPr/>
          <a:lstStyle/>
          <a:p>
            <a:r>
              <a:rPr lang="en-US"/>
              <a:t>© 2018 by George B. Adams III</a:t>
            </a:r>
          </a:p>
        </p:txBody>
      </p:sp>
      <p:sp>
        <p:nvSpPr>
          <p:cNvPr id="4" name="Slide Number Placeholder 3"/>
          <p:cNvSpPr>
            <a:spLocks noGrp="1"/>
          </p:cNvSpPr>
          <p:nvPr>
            <p:ph type="sldNum" sz="quarter" idx="12"/>
          </p:nvPr>
        </p:nvSpPr>
        <p:spPr/>
        <p:txBody>
          <a:bodyPr/>
          <a:lstStyle/>
          <a:p>
            <a:fld id="{57EC3C6A-BBE0-B94A-B791-E44AA6B2DA5B}" type="slidenum">
              <a:rPr lang="en-US" smtClean="0"/>
              <a:pPr/>
              <a:t>312</a:t>
            </a:fld>
            <a:endParaRPr lang="en-US" dirty="0"/>
          </a:p>
        </p:txBody>
      </p:sp>
    </p:spTree>
    <p:extLst>
      <p:ext uri="{BB962C8B-B14F-4D97-AF65-F5344CB8AC3E}">
        <p14:creationId xmlns:p14="http://schemas.microsoft.com/office/powerpoint/2010/main" val="308879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A246-4366-3B4F-9930-02AEAF1A6BB7}"/>
              </a:ext>
            </a:extLst>
          </p:cNvPr>
          <p:cNvSpPr>
            <a:spLocks noGrp="1"/>
          </p:cNvSpPr>
          <p:nvPr>
            <p:ph type="title"/>
          </p:nvPr>
        </p:nvSpPr>
        <p:spPr/>
        <p:txBody>
          <a:bodyPr/>
          <a:lstStyle/>
          <a:p>
            <a:r>
              <a:rPr lang="en-US" dirty="0"/>
              <a:t>General purpose registers</a:t>
            </a:r>
          </a:p>
        </p:txBody>
      </p:sp>
      <p:sp>
        <p:nvSpPr>
          <p:cNvPr id="3" name="Content Placeholder 2">
            <a:extLst>
              <a:ext uri="{FF2B5EF4-FFF2-40B4-BE49-F238E27FC236}">
                <a16:creationId xmlns:a16="http://schemas.microsoft.com/office/drawing/2014/main" id="{5D2001AC-5BC9-7649-A33B-9A8A4CD84166}"/>
              </a:ext>
            </a:extLst>
          </p:cNvPr>
          <p:cNvSpPr>
            <a:spLocks noGrp="1"/>
          </p:cNvSpPr>
          <p:nvPr>
            <p:ph idx="1"/>
          </p:nvPr>
        </p:nvSpPr>
        <p:spPr/>
        <p:txBody>
          <a:bodyPr/>
          <a:lstStyle/>
          <a:p>
            <a:r>
              <a:rPr lang="en-US" dirty="0"/>
              <a:t>Used as temporary storage for operands and results</a:t>
            </a:r>
          </a:p>
          <a:p>
            <a:r>
              <a:rPr lang="en-US" dirty="0"/>
              <a:t>Have 2</a:t>
            </a:r>
            <a:r>
              <a:rPr lang="en-US" baseline="30000" dirty="0"/>
              <a:t>n</a:t>
            </a:r>
            <a:r>
              <a:rPr lang="en-US" dirty="0"/>
              <a:t> for n equals, say 4, 5, 6</a:t>
            </a:r>
          </a:p>
          <a:p>
            <a:r>
              <a:rPr lang="en-US" dirty="0"/>
              <a:t>General purpose registers all the same size</a:t>
            </a:r>
          </a:p>
          <a:p>
            <a:r>
              <a:rPr lang="en-US" dirty="0"/>
              <a:t>Great design choice:  make integer operand bit string length, memory address length, and general purpose register size all the same</a:t>
            </a:r>
          </a:p>
          <a:p>
            <a:r>
              <a:rPr lang="en-US" dirty="0"/>
              <a:t>Very convenient for pointer arithmetic ∵ all operands and storage have matching size</a:t>
            </a:r>
          </a:p>
        </p:txBody>
      </p:sp>
      <p:sp>
        <p:nvSpPr>
          <p:cNvPr id="4" name="Date Placeholder 3">
            <a:extLst>
              <a:ext uri="{FF2B5EF4-FFF2-40B4-BE49-F238E27FC236}">
                <a16:creationId xmlns:a16="http://schemas.microsoft.com/office/drawing/2014/main" id="{7C845A37-1095-1E4E-B535-7CC863453F20}"/>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AFBEF5EB-21C6-6C44-AB7A-603065C73F1E}"/>
              </a:ext>
            </a:extLst>
          </p:cNvPr>
          <p:cNvSpPr>
            <a:spLocks noGrp="1"/>
          </p:cNvSpPr>
          <p:nvPr>
            <p:ph type="sldNum" sz="quarter" idx="12"/>
          </p:nvPr>
        </p:nvSpPr>
        <p:spPr/>
        <p:txBody>
          <a:bodyPr/>
          <a:lstStyle/>
          <a:p>
            <a:fld id="{F616CA18-62AE-B34C-A151-070DF961BCFA}" type="slidenum">
              <a:rPr lang="en-US" smtClean="0"/>
              <a:pPr/>
              <a:t>313</a:t>
            </a:fld>
            <a:endParaRPr lang="en-US"/>
          </a:p>
        </p:txBody>
      </p:sp>
    </p:spTree>
    <p:extLst>
      <p:ext uri="{BB962C8B-B14F-4D97-AF65-F5344CB8AC3E}">
        <p14:creationId xmlns:p14="http://schemas.microsoft.com/office/powerpoint/2010/main" val="2955479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BB0A-842A-874E-B64B-EC62B83C055D}"/>
              </a:ext>
            </a:extLst>
          </p:cNvPr>
          <p:cNvSpPr>
            <a:spLocks noGrp="1"/>
          </p:cNvSpPr>
          <p:nvPr>
            <p:ph type="title"/>
          </p:nvPr>
        </p:nvSpPr>
        <p:spPr/>
        <p:txBody>
          <a:bodyPr/>
          <a:lstStyle/>
          <a:p>
            <a:r>
              <a:rPr lang="en-US" dirty="0"/>
              <a:t>FP registers</a:t>
            </a:r>
          </a:p>
        </p:txBody>
      </p:sp>
      <p:sp>
        <p:nvSpPr>
          <p:cNvPr id="3" name="Content Placeholder 2">
            <a:extLst>
              <a:ext uri="{FF2B5EF4-FFF2-40B4-BE49-F238E27FC236}">
                <a16:creationId xmlns:a16="http://schemas.microsoft.com/office/drawing/2014/main" id="{2812F1FF-A332-8F40-8088-E929F41B1C4B}"/>
              </a:ext>
            </a:extLst>
          </p:cNvPr>
          <p:cNvSpPr>
            <a:spLocks noGrp="1"/>
          </p:cNvSpPr>
          <p:nvPr>
            <p:ph idx="1"/>
          </p:nvPr>
        </p:nvSpPr>
        <p:spPr>
          <a:xfrm>
            <a:off x="486830" y="1171186"/>
            <a:ext cx="8377770" cy="4924814"/>
          </a:xfrm>
        </p:spPr>
        <p:txBody>
          <a:bodyPr/>
          <a:lstStyle/>
          <a:p>
            <a:r>
              <a:rPr lang="en-US" dirty="0"/>
              <a:t>Usually processors with machine instructions for floating point arithmetic have a separate set of registers for FP operands and results</a:t>
            </a:r>
          </a:p>
          <a:p>
            <a:r>
              <a:rPr lang="en-US" dirty="0"/>
              <a:t>Opcode selecting an FP computational circuit will select operands from the FP register file and send the result to the FP register file</a:t>
            </a:r>
          </a:p>
          <a:p>
            <a:r>
              <a:rPr lang="en-US" dirty="0" err="1"/>
              <a:t>int</a:t>
            </a:r>
            <a:r>
              <a:rPr lang="en-US" dirty="0"/>
              <a:t> a, b;</a:t>
            </a:r>
            <a:br>
              <a:rPr lang="en-US" dirty="0"/>
            </a:br>
            <a:r>
              <a:rPr lang="en-US" dirty="0"/>
              <a:t>float c;</a:t>
            </a:r>
            <a:br>
              <a:rPr lang="en-US" dirty="0"/>
            </a:br>
            <a:r>
              <a:rPr lang="en-US" dirty="0"/>
              <a:t>c = a + b;  // unusual; ∴ no Amdahl’s Law</a:t>
            </a:r>
            <a:br>
              <a:rPr lang="en-US" dirty="0"/>
            </a:br>
            <a:r>
              <a:rPr lang="en-US" dirty="0"/>
              <a:t>		   // reason for HW to make this fast </a:t>
            </a:r>
          </a:p>
        </p:txBody>
      </p:sp>
      <p:sp>
        <p:nvSpPr>
          <p:cNvPr id="4" name="Date Placeholder 3">
            <a:extLst>
              <a:ext uri="{FF2B5EF4-FFF2-40B4-BE49-F238E27FC236}">
                <a16:creationId xmlns:a16="http://schemas.microsoft.com/office/drawing/2014/main" id="{0E7BE043-9EC8-344B-A95C-BC159FC14E6D}"/>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4EA63AEC-DA3E-5C45-97D4-C6FBD7C7B372}"/>
              </a:ext>
            </a:extLst>
          </p:cNvPr>
          <p:cNvSpPr>
            <a:spLocks noGrp="1"/>
          </p:cNvSpPr>
          <p:nvPr>
            <p:ph type="sldNum" sz="quarter" idx="12"/>
          </p:nvPr>
        </p:nvSpPr>
        <p:spPr/>
        <p:txBody>
          <a:bodyPr/>
          <a:lstStyle/>
          <a:p>
            <a:fld id="{F616CA18-62AE-B34C-A151-070DF961BCFA}" type="slidenum">
              <a:rPr lang="en-US" smtClean="0"/>
              <a:pPr/>
              <a:t>314</a:t>
            </a:fld>
            <a:endParaRPr lang="en-US"/>
          </a:p>
        </p:txBody>
      </p:sp>
    </p:spTree>
    <p:extLst>
      <p:ext uri="{BB962C8B-B14F-4D97-AF65-F5344CB8AC3E}">
        <p14:creationId xmlns:p14="http://schemas.microsoft.com/office/powerpoint/2010/main" val="455498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Three of Three locations for operands</a:t>
            </a:r>
          </a:p>
        </p:txBody>
      </p:sp>
      <p:sp>
        <p:nvSpPr>
          <p:cNvPr id="6" name="Content Placeholder 5"/>
          <p:cNvSpPr>
            <a:spLocks noGrp="1"/>
          </p:cNvSpPr>
          <p:nvPr>
            <p:ph idx="1"/>
          </p:nvPr>
        </p:nvSpPr>
        <p:spPr>
          <a:xfrm>
            <a:off x="486830" y="1107686"/>
            <a:ext cx="8240861" cy="5397568"/>
          </a:xfrm>
        </p:spPr>
        <p:txBody>
          <a:bodyPr/>
          <a:lstStyle/>
          <a:p>
            <a:pPr>
              <a:lnSpc>
                <a:spcPct val="90000"/>
              </a:lnSpc>
            </a:pPr>
            <a:r>
              <a:rPr lang="en-US" dirty="0">
                <a:solidFill>
                  <a:srgbClr val="0432FF"/>
                </a:solidFill>
              </a:rPr>
              <a:t>Memory </a:t>
            </a:r>
            <a:r>
              <a:rPr lang="en-US" dirty="0"/>
              <a:t>– 1 of 2</a:t>
            </a:r>
            <a:r>
              <a:rPr lang="en-US" baseline="30000" dirty="0"/>
              <a:t>n</a:t>
            </a:r>
            <a:r>
              <a:rPr lang="en-US" dirty="0"/>
              <a:t> locations, typically n ≥ 32</a:t>
            </a:r>
          </a:p>
          <a:p>
            <a:pPr lvl="1">
              <a:lnSpc>
                <a:spcPct val="90000"/>
              </a:lnSpc>
            </a:pPr>
            <a:r>
              <a:rPr lang="en-US" dirty="0"/>
              <a:t>Pointer (a.k.a. memory address) ≥ 32 bits</a:t>
            </a:r>
          </a:p>
          <a:p>
            <a:pPr lvl="1">
              <a:lnSpc>
                <a:spcPct val="90000"/>
              </a:lnSpc>
            </a:pPr>
            <a:r>
              <a:rPr lang="en-US" dirty="0"/>
              <a:t>Too large to contain within instr. format</a:t>
            </a:r>
          </a:p>
          <a:p>
            <a:pPr lvl="1">
              <a:lnSpc>
                <a:spcPct val="90000"/>
              </a:lnSpc>
            </a:pPr>
            <a:r>
              <a:rPr lang="en-US" dirty="0"/>
              <a:t>∴ pointer to memory not an immediate operand</a:t>
            </a:r>
          </a:p>
          <a:p>
            <a:pPr lvl="1">
              <a:lnSpc>
                <a:spcPct val="90000"/>
              </a:lnSpc>
            </a:pPr>
            <a:r>
              <a:rPr lang="en-US" dirty="0"/>
              <a:t>Access operand:</a:t>
            </a:r>
            <a:r>
              <a:rPr lang="en-US" dirty="0">
                <a:solidFill>
                  <a:srgbClr val="FF0000"/>
                </a:solidFill>
              </a:rPr>
              <a:t>  (1) Decode instr. to locate register pointer (2) Input pointer to multiplexer (3) Obtain copy of register contents (4) Modify register contents as needed (pointer arithmetic) (5) Send resulting pointer to memory multiplexer with “Read” command (6) Memory location returns copy of stored bit string on wires</a:t>
            </a:r>
          </a:p>
          <a:p>
            <a:pPr lvl="1">
              <a:lnSpc>
                <a:spcPct val="90000"/>
              </a:lnSpc>
            </a:pPr>
            <a:r>
              <a:rPr lang="en-US" dirty="0">
                <a:solidFill>
                  <a:srgbClr val="FA8002"/>
                </a:solidFill>
              </a:rPr>
              <a:t>Operand often does not exist in memory until after program is well under way</a:t>
            </a:r>
          </a:p>
          <a:p>
            <a:pPr lvl="1">
              <a:lnSpc>
                <a:spcPct val="90000"/>
              </a:lnSpc>
            </a:pPr>
            <a:endParaRPr lang="en-US" dirty="0"/>
          </a:p>
        </p:txBody>
      </p:sp>
      <p:sp>
        <p:nvSpPr>
          <p:cNvPr id="3" name="Date Placeholder 2"/>
          <p:cNvSpPr>
            <a:spLocks noGrp="1"/>
          </p:cNvSpPr>
          <p:nvPr>
            <p:ph type="dt" sz="half" idx="10"/>
          </p:nvPr>
        </p:nvSpPr>
        <p:spPr/>
        <p:txBody>
          <a:bodyPr/>
          <a:lstStyle/>
          <a:p>
            <a:r>
              <a:rPr lang="en-US"/>
              <a:t>© 2018 by George B. Adams III</a:t>
            </a:r>
          </a:p>
        </p:txBody>
      </p:sp>
      <p:sp>
        <p:nvSpPr>
          <p:cNvPr id="4" name="Slide Number Placeholder 3"/>
          <p:cNvSpPr>
            <a:spLocks noGrp="1"/>
          </p:cNvSpPr>
          <p:nvPr>
            <p:ph type="sldNum" sz="quarter" idx="12"/>
          </p:nvPr>
        </p:nvSpPr>
        <p:spPr/>
        <p:txBody>
          <a:bodyPr/>
          <a:lstStyle/>
          <a:p>
            <a:fld id="{57EC3C6A-BBE0-B94A-B791-E44AA6B2DA5B}" type="slidenum">
              <a:rPr lang="en-US" smtClean="0"/>
              <a:pPr/>
              <a:t>315</a:t>
            </a:fld>
            <a:endParaRPr lang="en-US"/>
          </a:p>
        </p:txBody>
      </p:sp>
    </p:spTree>
    <p:extLst>
      <p:ext uri="{BB962C8B-B14F-4D97-AF65-F5344CB8AC3E}">
        <p14:creationId xmlns:p14="http://schemas.microsoft.com/office/powerpoint/2010/main" val="2911709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6830" y="96839"/>
            <a:ext cx="8339670" cy="745196"/>
          </a:xfrm>
        </p:spPr>
        <p:txBody>
          <a:bodyPr/>
          <a:lstStyle/>
          <a:p>
            <a:r>
              <a:rPr lang="en-US" sz="3200" dirty="0"/>
              <a:t>Aside:  Relative speed of memory technologies</a:t>
            </a:r>
          </a:p>
        </p:txBody>
      </p:sp>
      <p:sp>
        <p:nvSpPr>
          <p:cNvPr id="6" name="Content Placeholder 5"/>
          <p:cNvSpPr>
            <a:spLocks noGrp="1"/>
          </p:cNvSpPr>
          <p:nvPr>
            <p:ph idx="1"/>
          </p:nvPr>
        </p:nvSpPr>
        <p:spPr>
          <a:xfrm>
            <a:off x="486830" y="1107686"/>
            <a:ext cx="8240861" cy="5397568"/>
          </a:xfrm>
        </p:spPr>
        <p:txBody>
          <a:bodyPr/>
          <a:lstStyle/>
          <a:p>
            <a:pPr>
              <a:lnSpc>
                <a:spcPct val="90000"/>
              </a:lnSpc>
            </a:pPr>
            <a:r>
              <a:rPr lang="en-US" dirty="0">
                <a:solidFill>
                  <a:srgbClr val="008F00"/>
                </a:solidFill>
              </a:rPr>
              <a:t>Today’s SRAM and DRAM computer memory technologies for large working memory (main memory) are much slower than the execute step by processors, so compilers try to avoid sourcing operands from main memory</a:t>
            </a:r>
          </a:p>
          <a:p>
            <a:pPr>
              <a:lnSpc>
                <a:spcPct val="90000"/>
              </a:lnSpc>
            </a:pPr>
            <a:r>
              <a:rPr lang="en-US" dirty="0"/>
              <a:t>Assuming processor clock frequency allows for computational circuit (execute step) with a propagation delay of up to 20 gate delays</a:t>
            </a:r>
          </a:p>
          <a:p>
            <a:pPr lvl="1">
              <a:lnSpc>
                <a:spcPct val="90000"/>
              </a:lnSpc>
            </a:pPr>
            <a:r>
              <a:rPr lang="en-US" dirty="0"/>
              <a:t>SRAM access takes circa 20 to 200 gate delays</a:t>
            </a:r>
          </a:p>
          <a:p>
            <a:pPr lvl="1">
              <a:lnSpc>
                <a:spcPct val="90000"/>
              </a:lnSpc>
            </a:pPr>
            <a:r>
              <a:rPr lang="en-US" dirty="0"/>
              <a:t>DRAM access takes circa 1000 to 2000 gate delays</a:t>
            </a:r>
          </a:p>
        </p:txBody>
      </p:sp>
      <p:sp>
        <p:nvSpPr>
          <p:cNvPr id="3" name="Date Placeholder 2"/>
          <p:cNvSpPr>
            <a:spLocks noGrp="1"/>
          </p:cNvSpPr>
          <p:nvPr>
            <p:ph type="dt" sz="half" idx="10"/>
          </p:nvPr>
        </p:nvSpPr>
        <p:spPr/>
        <p:txBody>
          <a:bodyPr/>
          <a:lstStyle/>
          <a:p>
            <a:r>
              <a:rPr lang="en-US"/>
              <a:t>© 2018 by George B. Adams III</a:t>
            </a:r>
          </a:p>
        </p:txBody>
      </p:sp>
      <p:sp>
        <p:nvSpPr>
          <p:cNvPr id="4" name="Slide Number Placeholder 3"/>
          <p:cNvSpPr>
            <a:spLocks noGrp="1"/>
          </p:cNvSpPr>
          <p:nvPr>
            <p:ph type="sldNum" sz="quarter" idx="12"/>
          </p:nvPr>
        </p:nvSpPr>
        <p:spPr/>
        <p:txBody>
          <a:bodyPr/>
          <a:lstStyle/>
          <a:p>
            <a:fld id="{57EC3C6A-BBE0-B94A-B791-E44AA6B2DA5B}" type="slidenum">
              <a:rPr lang="en-US" smtClean="0"/>
              <a:pPr/>
              <a:t>316</a:t>
            </a:fld>
            <a:endParaRPr lang="en-US"/>
          </a:p>
        </p:txBody>
      </p:sp>
    </p:spTree>
    <p:extLst>
      <p:ext uri="{BB962C8B-B14F-4D97-AF65-F5344CB8AC3E}">
        <p14:creationId xmlns:p14="http://schemas.microsoft.com/office/powerpoint/2010/main" val="470552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16A6-4178-7E46-897C-39EB044B13F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F7379BB-072F-594E-9574-ED3BBD12104D}"/>
              </a:ext>
            </a:extLst>
          </p:cNvPr>
          <p:cNvSpPr>
            <a:spLocks noGrp="1"/>
          </p:cNvSpPr>
          <p:nvPr>
            <p:ph idx="1"/>
          </p:nvPr>
        </p:nvSpPr>
        <p:spPr>
          <a:xfrm>
            <a:off x="486830" y="1078422"/>
            <a:ext cx="8319240" cy="5426832"/>
          </a:xfrm>
        </p:spPr>
        <p:txBody>
          <a:bodyPr/>
          <a:lstStyle/>
          <a:p>
            <a:r>
              <a:rPr lang="en-US" sz="2800" dirty="0"/>
              <a:t>Machine instruction specifies operation, operands, results with truth-table level detail</a:t>
            </a:r>
          </a:p>
          <a:p>
            <a:r>
              <a:rPr lang="en-US" sz="2800" dirty="0"/>
              <a:t>When what is known is important</a:t>
            </a:r>
          </a:p>
          <a:p>
            <a:pPr lvl="1"/>
            <a:r>
              <a:rPr lang="en-US" sz="2400" dirty="0"/>
              <a:t>What info is known in time to be compiled into the machine code?  </a:t>
            </a:r>
            <a:r>
              <a:rPr lang="en-US" sz="2400" dirty="0">
                <a:solidFill>
                  <a:srgbClr val="008F00"/>
                </a:solidFill>
              </a:rPr>
              <a:t>Time cost paid once.</a:t>
            </a:r>
          </a:p>
          <a:p>
            <a:pPr lvl="1"/>
            <a:r>
              <a:rPr lang="en-US" sz="2400" dirty="0"/>
              <a:t>What info must be computed by the machine at program run time? </a:t>
            </a:r>
            <a:r>
              <a:rPr lang="en-US" sz="2400" dirty="0">
                <a:solidFill>
                  <a:srgbClr val="008F00"/>
                </a:solidFill>
              </a:rPr>
              <a:t>Time cost paid every time the program is run.</a:t>
            </a:r>
          </a:p>
          <a:p>
            <a:r>
              <a:rPr lang="en-US" sz="2800" dirty="0"/>
              <a:t>Operand locations</a:t>
            </a:r>
          </a:p>
          <a:p>
            <a:pPr lvl="1"/>
            <a:r>
              <a:rPr lang="en-US" sz="2400" dirty="0"/>
              <a:t>Only registers can provide access for reading and writing of bit strings at ALU circuit speeds</a:t>
            </a:r>
          </a:p>
          <a:p>
            <a:pPr lvl="1"/>
            <a:r>
              <a:rPr lang="en-US" sz="2400" dirty="0"/>
              <a:t>All other feasible storage technologies today are much slower to very much slower than registers</a:t>
            </a:r>
          </a:p>
        </p:txBody>
      </p:sp>
      <p:sp>
        <p:nvSpPr>
          <p:cNvPr id="4" name="Date Placeholder 3">
            <a:extLst>
              <a:ext uri="{FF2B5EF4-FFF2-40B4-BE49-F238E27FC236}">
                <a16:creationId xmlns:a16="http://schemas.microsoft.com/office/drawing/2014/main" id="{175052F3-B922-B94E-81D1-C76E75CB2293}"/>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C0F101FF-2306-BA4F-A47D-FB2B8E74BBA8}"/>
              </a:ext>
            </a:extLst>
          </p:cNvPr>
          <p:cNvSpPr>
            <a:spLocks noGrp="1"/>
          </p:cNvSpPr>
          <p:nvPr>
            <p:ph type="sldNum" sz="quarter" idx="12"/>
          </p:nvPr>
        </p:nvSpPr>
        <p:spPr/>
        <p:txBody>
          <a:bodyPr/>
          <a:lstStyle/>
          <a:p>
            <a:fld id="{F616CA18-62AE-B34C-A151-070DF961BCFA}" type="slidenum">
              <a:rPr lang="en-US" smtClean="0"/>
              <a:pPr/>
              <a:t>317</a:t>
            </a:fld>
            <a:endParaRPr lang="en-US"/>
          </a:p>
        </p:txBody>
      </p:sp>
    </p:spTree>
    <p:extLst>
      <p:ext uri="{BB962C8B-B14F-4D97-AF65-F5344CB8AC3E}">
        <p14:creationId xmlns:p14="http://schemas.microsoft.com/office/powerpoint/2010/main" val="1463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16A6-4178-7E46-897C-39EB044B13F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F7379BB-072F-594E-9574-ED3BBD12104D}"/>
              </a:ext>
            </a:extLst>
          </p:cNvPr>
          <p:cNvSpPr>
            <a:spLocks noGrp="1"/>
          </p:cNvSpPr>
          <p:nvPr>
            <p:ph idx="1"/>
          </p:nvPr>
        </p:nvSpPr>
        <p:spPr>
          <a:xfrm>
            <a:off x="486830" y="1171186"/>
            <a:ext cx="8319240" cy="4924814"/>
          </a:xfrm>
        </p:spPr>
        <p:txBody>
          <a:bodyPr/>
          <a:lstStyle/>
          <a:p>
            <a:r>
              <a:rPr lang="en-US" dirty="0"/>
              <a:t>Today’s computer technology favors ISAs with</a:t>
            </a:r>
          </a:p>
          <a:p>
            <a:pPr lvl="1"/>
            <a:r>
              <a:rPr lang="en-US" dirty="0"/>
              <a:t>Fixed-length instruction representation</a:t>
            </a:r>
          </a:p>
          <a:p>
            <a:pPr lvl="2"/>
            <a:r>
              <a:rPr lang="en-US" dirty="0">
                <a:solidFill>
                  <a:srgbClr val="008F00"/>
                </a:solidFill>
              </a:rPr>
              <a:t>Faster fetch</a:t>
            </a:r>
          </a:p>
          <a:p>
            <a:pPr lvl="1"/>
            <a:r>
              <a:rPr lang="en-US" dirty="0"/>
              <a:t>Simpler field structure within representation</a:t>
            </a:r>
          </a:p>
          <a:p>
            <a:pPr lvl="2"/>
            <a:r>
              <a:rPr lang="en-US" dirty="0">
                <a:solidFill>
                  <a:srgbClr val="008F00"/>
                </a:solidFill>
              </a:rPr>
              <a:t>Easier, faster decode</a:t>
            </a:r>
          </a:p>
          <a:p>
            <a:pPr lvl="1"/>
            <a:r>
              <a:rPr lang="en-US" dirty="0"/>
              <a:t>ISA with instructions a compiler will actually use</a:t>
            </a:r>
          </a:p>
          <a:p>
            <a:pPr lvl="2"/>
            <a:r>
              <a:rPr lang="en-US" dirty="0">
                <a:solidFill>
                  <a:srgbClr val="008F00"/>
                </a:solidFill>
              </a:rPr>
              <a:t>Cheaper chip</a:t>
            </a:r>
            <a:r>
              <a:rPr lang="en-US" dirty="0"/>
              <a:t>:  fewer instructions implies</a:t>
            </a:r>
            <a:r>
              <a:rPr lang="en-US" dirty="0">
                <a:sym typeface="Wingdings" pitchFamily="2" charset="2"/>
              </a:rPr>
              <a:t> a smaller circuit, implies smaller chip area: chip cost ∝ area</a:t>
            </a:r>
            <a:endParaRPr lang="en-US" dirty="0"/>
          </a:p>
          <a:p>
            <a:pPr lvl="2"/>
            <a:r>
              <a:rPr lang="en-US" dirty="0">
                <a:solidFill>
                  <a:srgbClr val="008F00"/>
                </a:solidFill>
              </a:rPr>
              <a:t>Lower power chip</a:t>
            </a:r>
            <a:r>
              <a:rPr lang="en-US" dirty="0"/>
              <a:t>:  simpler circuit, ∵ smaller ISA, needs less energy per unit time to operate</a:t>
            </a:r>
          </a:p>
          <a:p>
            <a:pPr lvl="2"/>
            <a:r>
              <a:rPr lang="en-US" dirty="0"/>
              <a:t>Omitting circuits for rarely used operations is analogous to omitting dead code from source</a:t>
            </a:r>
          </a:p>
          <a:p>
            <a:pPr lvl="1"/>
            <a:endParaRPr lang="en-US" dirty="0"/>
          </a:p>
        </p:txBody>
      </p:sp>
      <p:sp>
        <p:nvSpPr>
          <p:cNvPr id="4" name="Date Placeholder 3">
            <a:extLst>
              <a:ext uri="{FF2B5EF4-FFF2-40B4-BE49-F238E27FC236}">
                <a16:creationId xmlns:a16="http://schemas.microsoft.com/office/drawing/2014/main" id="{175052F3-B922-B94E-81D1-C76E75CB2293}"/>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C0F101FF-2306-BA4F-A47D-FB2B8E74BBA8}"/>
              </a:ext>
            </a:extLst>
          </p:cNvPr>
          <p:cNvSpPr>
            <a:spLocks noGrp="1"/>
          </p:cNvSpPr>
          <p:nvPr>
            <p:ph type="sldNum" sz="quarter" idx="12"/>
          </p:nvPr>
        </p:nvSpPr>
        <p:spPr/>
        <p:txBody>
          <a:bodyPr/>
          <a:lstStyle/>
          <a:p>
            <a:fld id="{F616CA18-62AE-B34C-A151-070DF961BCFA}" type="slidenum">
              <a:rPr lang="en-US" smtClean="0"/>
              <a:pPr/>
              <a:t>318</a:t>
            </a:fld>
            <a:endParaRPr lang="en-US"/>
          </a:p>
        </p:txBody>
      </p:sp>
    </p:spTree>
    <p:extLst>
      <p:ext uri="{BB962C8B-B14F-4D97-AF65-F5344CB8AC3E}">
        <p14:creationId xmlns:p14="http://schemas.microsoft.com/office/powerpoint/2010/main" val="8183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043239"/>
            <a:ext cx="7620000" cy="3462016"/>
          </a:xfrm>
        </p:spPr>
        <p:txBody>
          <a:bodyPr/>
          <a:lstStyle/>
          <a:p>
            <a:pPr>
              <a:lnSpc>
                <a:spcPct val="80000"/>
              </a:lnSpc>
            </a:pPr>
            <a:r>
              <a:rPr lang="en-US" sz="2400" dirty="0"/>
              <a:t>						2018.02.14</a:t>
            </a:r>
          </a:p>
          <a:p>
            <a:pPr>
              <a:lnSpc>
                <a:spcPct val="80000"/>
              </a:lnSpc>
            </a:pPr>
            <a:endParaRPr lang="en-US" sz="2400" dirty="0"/>
          </a:p>
          <a:p>
            <a:pPr algn="r"/>
            <a:r>
              <a:rPr lang="en-US" sz="2400" dirty="0"/>
              <a:t>The problem with big films is they snowball very rapidly and you can never pull back.</a:t>
            </a:r>
          </a:p>
          <a:p>
            <a:pPr algn="r"/>
            <a:r>
              <a:rPr lang="en-US" sz="2400" dirty="0"/>
              <a:t>It's a pipeline that needs to be fed. </a:t>
            </a:r>
          </a:p>
          <a:p>
            <a:pPr algn="r"/>
            <a:r>
              <a:rPr lang="en-US" sz="2000" dirty="0"/>
              <a:t>– Christopher Nolan</a:t>
            </a:r>
          </a:p>
          <a:p>
            <a:pPr algn="r"/>
            <a:r>
              <a:rPr lang="en-US" sz="1800" dirty="0"/>
              <a:t>Director, screenwriter, producer</a:t>
            </a:r>
          </a:p>
        </p:txBody>
      </p:sp>
      <p:sp>
        <p:nvSpPr>
          <p:cNvPr id="4" name="Date Placeholder 3"/>
          <p:cNvSpPr>
            <a:spLocks noGrp="1"/>
          </p:cNvSpPr>
          <p:nvPr>
            <p:ph type="dt" sz="half" idx="2"/>
          </p:nvPr>
        </p:nvSpPr>
        <p:spPr/>
        <p:txBody>
          <a:bodyPr/>
          <a:lstStyle/>
          <a:p>
            <a:r>
              <a:rPr lang="en-US"/>
              <a:t>© 2018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319</a:t>
            </a:fld>
            <a:endParaRPr lang="en-US"/>
          </a:p>
        </p:txBody>
      </p:sp>
      <p:sp>
        <p:nvSpPr>
          <p:cNvPr id="6" name="Title 5"/>
          <p:cNvSpPr>
            <a:spLocks noGrp="1"/>
          </p:cNvSpPr>
          <p:nvPr>
            <p:ph type="ctrTitle"/>
          </p:nvPr>
        </p:nvSpPr>
        <p:spPr>
          <a:xfrm>
            <a:off x="447440" y="1443038"/>
            <a:ext cx="8329301" cy="1600200"/>
          </a:xfrm>
        </p:spPr>
        <p:txBody>
          <a:bodyPr/>
          <a:lstStyle/>
          <a:p>
            <a:r>
              <a:rPr lang="en-US" sz="3600" dirty="0"/>
              <a:t>Lecture 16 –  Pipelining fetch-execute </a:t>
            </a:r>
          </a:p>
        </p:txBody>
      </p:sp>
    </p:spTree>
    <p:extLst>
      <p:ext uri="{BB962C8B-B14F-4D97-AF65-F5344CB8AC3E}">
        <p14:creationId xmlns:p14="http://schemas.microsoft.com/office/powerpoint/2010/main" val="2376932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Program translation to </a:t>
            </a:r>
            <a:r>
              <a:rPr lang="en-US" sz="3200" dirty="0">
                <a:solidFill>
                  <a:srgbClr val="FA8002"/>
                </a:solidFill>
              </a:rPr>
              <a:t>stored machine code</a:t>
            </a:r>
          </a:p>
        </p:txBody>
      </p:sp>
      <p:pic>
        <p:nvPicPr>
          <p:cNvPr id="6" name="Content Placeholder 5" descr="figure-4.6.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6890" r="-5102"/>
          <a:stretch/>
        </p:blipFill>
        <p:spPr>
          <a:xfrm>
            <a:off x="215900" y="1171186"/>
            <a:ext cx="7350495" cy="4924814"/>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320</a:t>
            </a:fld>
            <a:endParaRPr lang="en-US"/>
          </a:p>
        </p:txBody>
      </p:sp>
      <p:sp>
        <p:nvSpPr>
          <p:cNvPr id="8" name="Rectangle 7">
            <a:extLst>
              <a:ext uri="{FF2B5EF4-FFF2-40B4-BE49-F238E27FC236}">
                <a16:creationId xmlns:a16="http://schemas.microsoft.com/office/drawing/2014/main" id="{B7CC7076-CF78-DE49-A099-BC81725D4B3B}"/>
              </a:ext>
            </a:extLst>
          </p:cNvPr>
          <p:cNvSpPr/>
          <p:nvPr/>
        </p:nvSpPr>
        <p:spPr bwMode="auto">
          <a:xfrm>
            <a:off x="6972300" y="2819400"/>
            <a:ext cx="1206500" cy="812800"/>
          </a:xfrm>
          <a:prstGeom prst="rect">
            <a:avLst/>
          </a:prstGeom>
          <a:noFill/>
          <a:ln w="12700" cap="flat" cmpd="sng" algn="ctr">
            <a:solidFill>
              <a:srgbClr val="FA8002"/>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A8002"/>
                </a:solidFill>
                <a:effectLst/>
                <a:latin typeface="Arial" charset="0"/>
                <a:ea typeface="ＭＳ Ｐゴシック" charset="0"/>
              </a:rPr>
              <a:t>loader</a:t>
            </a:r>
          </a:p>
        </p:txBody>
      </p:sp>
      <p:cxnSp>
        <p:nvCxnSpPr>
          <p:cNvPr id="13" name="Straight Arrow Connector 12">
            <a:extLst>
              <a:ext uri="{FF2B5EF4-FFF2-40B4-BE49-F238E27FC236}">
                <a16:creationId xmlns:a16="http://schemas.microsoft.com/office/drawing/2014/main" id="{9E07131C-AC2A-FF48-BE12-DCE034A6BDB9}"/>
              </a:ext>
            </a:extLst>
          </p:cNvPr>
          <p:cNvCxnSpPr>
            <a:cxnSpLocks/>
            <a:endCxn id="8" idx="1"/>
          </p:cNvCxnSpPr>
          <p:nvPr/>
        </p:nvCxnSpPr>
        <p:spPr bwMode="auto">
          <a:xfrm>
            <a:off x="6667500" y="3225800"/>
            <a:ext cx="304800" cy="0"/>
          </a:xfrm>
          <a:prstGeom prst="straightConnector1">
            <a:avLst/>
          </a:prstGeom>
          <a:solidFill>
            <a:schemeClr val="accent1"/>
          </a:solidFill>
          <a:ln w="38100" cap="flat" cmpd="sng" algn="ctr">
            <a:solidFill>
              <a:srgbClr val="FA8002"/>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Arrow Connector 16">
            <a:extLst>
              <a:ext uri="{FF2B5EF4-FFF2-40B4-BE49-F238E27FC236}">
                <a16:creationId xmlns:a16="http://schemas.microsoft.com/office/drawing/2014/main" id="{53B9A7A4-86E5-274E-AF59-E9ED8D54E37B}"/>
              </a:ext>
            </a:extLst>
          </p:cNvPr>
          <p:cNvCxnSpPr>
            <a:cxnSpLocks/>
          </p:cNvCxnSpPr>
          <p:nvPr/>
        </p:nvCxnSpPr>
        <p:spPr bwMode="auto">
          <a:xfrm>
            <a:off x="8178800" y="3225800"/>
            <a:ext cx="304800" cy="0"/>
          </a:xfrm>
          <a:prstGeom prst="straightConnector1">
            <a:avLst/>
          </a:prstGeom>
          <a:solidFill>
            <a:schemeClr val="accent1"/>
          </a:solidFill>
          <a:ln w="38100" cap="flat" cmpd="sng" algn="ctr">
            <a:solidFill>
              <a:srgbClr val="FA8002"/>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Rectangle 17">
            <a:extLst>
              <a:ext uri="{FF2B5EF4-FFF2-40B4-BE49-F238E27FC236}">
                <a16:creationId xmlns:a16="http://schemas.microsoft.com/office/drawing/2014/main" id="{DD881CB1-A7D4-3647-86DD-8C9E4EC1D78D}"/>
              </a:ext>
            </a:extLst>
          </p:cNvPr>
          <p:cNvSpPr/>
          <p:nvPr/>
        </p:nvSpPr>
        <p:spPr bwMode="auto">
          <a:xfrm rot="5400000">
            <a:off x="7645400" y="2984500"/>
            <a:ext cx="2159000" cy="495300"/>
          </a:xfrm>
          <a:prstGeom prst="rect">
            <a:avLst/>
          </a:prstGeom>
          <a:noFill/>
          <a:ln w="12700" cap="flat" cmpd="sng" algn="ctr">
            <a:solidFill>
              <a:srgbClr val="FA8002"/>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A8002"/>
                </a:solidFill>
                <a:effectLst/>
                <a:latin typeface="Arial" charset="0"/>
                <a:ea typeface="ＭＳ Ｐゴシック" charset="0"/>
              </a:rPr>
              <a:t>Instruction memory</a:t>
            </a:r>
          </a:p>
        </p:txBody>
      </p:sp>
    </p:spTree>
    <p:extLst>
      <p:ext uri="{BB962C8B-B14F-4D97-AF65-F5344CB8AC3E}">
        <p14:creationId xmlns:p14="http://schemas.microsoft.com/office/powerpoint/2010/main" val="2366366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 Fetch-Execute algorithm</a:t>
            </a:r>
          </a:p>
        </p:txBody>
      </p:sp>
      <p:sp>
        <p:nvSpPr>
          <p:cNvPr id="3" name="Content Placeholder 2"/>
          <p:cNvSpPr>
            <a:spLocks noGrp="1"/>
          </p:cNvSpPr>
          <p:nvPr>
            <p:ph idx="1"/>
          </p:nvPr>
        </p:nvSpPr>
        <p:spPr>
          <a:xfrm>
            <a:off x="486830" y="1025769"/>
            <a:ext cx="8247965" cy="5070231"/>
          </a:xfrm>
        </p:spPr>
        <p:txBody>
          <a:bodyPr/>
          <a:lstStyle/>
          <a:p>
            <a:r>
              <a:rPr lang="en-US" dirty="0"/>
              <a:t>At highest level of abstraction, a processor circuit is designed to do this:</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321</a:t>
            </a:fld>
            <a:endParaRPr lang="en-US"/>
          </a:p>
        </p:txBody>
      </p:sp>
      <p:sp>
        <p:nvSpPr>
          <p:cNvPr id="6" name="Content Placeholder 2"/>
          <p:cNvSpPr txBox="1">
            <a:spLocks/>
          </p:cNvSpPr>
          <p:nvPr/>
        </p:nvSpPr>
        <p:spPr bwMode="auto">
          <a:xfrm>
            <a:off x="457200" y="2254724"/>
            <a:ext cx="8229600" cy="470095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a:lstStyle>
          <a:p>
            <a:pPr marL="0" indent="0">
              <a:buFont typeface="Wingdings" charset="0"/>
              <a:buNone/>
            </a:pPr>
            <a:r>
              <a:rPr lang="en-US" dirty="0">
                <a:solidFill>
                  <a:srgbClr val="FF0000"/>
                </a:solidFill>
              </a:rPr>
              <a:t>Repeat forever</a:t>
            </a:r>
            <a:r>
              <a:rPr lang="en-US" dirty="0">
                <a:solidFill>
                  <a:srgbClr val="0000FF"/>
                </a:solidFill>
              </a:rPr>
              <a:t>*</a:t>
            </a:r>
            <a:r>
              <a:rPr lang="en-US" dirty="0">
                <a:solidFill>
                  <a:srgbClr val="FF0000"/>
                </a:solidFill>
              </a:rPr>
              <a:t> {</a:t>
            </a:r>
          </a:p>
          <a:p>
            <a:pPr marL="0" indent="0">
              <a:buFont typeface="Wingdings" charset="0"/>
              <a:buNone/>
            </a:pPr>
            <a:r>
              <a:rPr lang="en-US" dirty="0"/>
              <a:t>	</a:t>
            </a:r>
            <a:r>
              <a:rPr lang="en-US" dirty="0">
                <a:solidFill>
                  <a:srgbClr val="008000"/>
                </a:solidFill>
              </a:rPr>
              <a:t>FETCH</a:t>
            </a:r>
            <a:r>
              <a:rPr lang="en-US" dirty="0"/>
              <a:t> – </a:t>
            </a:r>
            <a:r>
              <a:rPr lang="en-US" dirty="0">
                <a:solidFill>
                  <a:srgbClr val="008000"/>
                </a:solidFill>
              </a:rPr>
              <a:t>access the next program instruction</a:t>
            </a:r>
          </a:p>
          <a:p>
            <a:pPr marL="0" indent="0">
              <a:buFont typeface="Wingdings" charset="0"/>
              <a:buNone/>
            </a:pPr>
            <a:r>
              <a:rPr lang="en-US" dirty="0"/>
              <a:t>		</a:t>
            </a:r>
            <a:r>
              <a:rPr lang="en-US" dirty="0">
                <a:solidFill>
                  <a:srgbClr val="FA8002"/>
                </a:solidFill>
              </a:rPr>
              <a:t>from the location where it is stored.</a:t>
            </a:r>
          </a:p>
          <a:p>
            <a:pPr marL="0" indent="0">
              <a:buFont typeface="Wingdings" charset="0"/>
              <a:buNone/>
            </a:pPr>
            <a:r>
              <a:rPr lang="en-US" dirty="0"/>
              <a:t>	</a:t>
            </a:r>
            <a:r>
              <a:rPr lang="en-US" dirty="0">
                <a:solidFill>
                  <a:srgbClr val="008000"/>
                </a:solidFill>
              </a:rPr>
              <a:t>EXECUTE</a:t>
            </a:r>
            <a:r>
              <a:rPr lang="en-US" dirty="0"/>
              <a:t> – </a:t>
            </a:r>
            <a:r>
              <a:rPr lang="en-US" dirty="0">
                <a:solidFill>
                  <a:srgbClr val="008000"/>
                </a:solidFill>
              </a:rPr>
              <a:t>perform the action(s)</a:t>
            </a:r>
            <a:r>
              <a:rPr lang="en-US" dirty="0"/>
              <a:t> described by 		the instruction.</a:t>
            </a:r>
          </a:p>
          <a:p>
            <a:pPr marL="0" indent="0">
              <a:buFont typeface="Wingdings" charset="0"/>
              <a:buNone/>
            </a:pPr>
            <a:r>
              <a:rPr lang="en-US" dirty="0">
                <a:solidFill>
                  <a:srgbClr val="FF0000"/>
                </a:solidFill>
              </a:rPr>
              <a:t>}</a:t>
            </a:r>
          </a:p>
          <a:p>
            <a:pPr marL="0" indent="0">
              <a:lnSpc>
                <a:spcPct val="60000"/>
              </a:lnSpc>
              <a:buFont typeface="Wingdings" charset="0"/>
              <a:buNone/>
            </a:pPr>
            <a:endParaRPr lang="en-US" dirty="0"/>
          </a:p>
          <a:p>
            <a:pPr marL="0" indent="0">
              <a:lnSpc>
                <a:spcPct val="60000"/>
              </a:lnSpc>
              <a:buFont typeface="Wingdings" charset="0"/>
              <a:buNone/>
            </a:pPr>
            <a:r>
              <a:rPr lang="en-US" dirty="0">
                <a:solidFill>
                  <a:srgbClr val="0000FF"/>
                </a:solidFill>
              </a:rPr>
              <a:t>*</a:t>
            </a:r>
            <a:r>
              <a:rPr lang="en-US" sz="2000" dirty="0">
                <a:solidFill>
                  <a:srgbClr val="0000FF"/>
                </a:solidFill>
              </a:rPr>
              <a:t>Provided the hardware receives power and has not been instructed to halt</a:t>
            </a:r>
            <a:endParaRPr lang="en-US" dirty="0">
              <a:solidFill>
                <a:srgbClr val="0000FF"/>
              </a:solidFill>
            </a:endParaRPr>
          </a:p>
        </p:txBody>
      </p:sp>
    </p:spTree>
    <p:extLst>
      <p:ext uri="{BB962C8B-B14F-4D97-AF65-F5344CB8AC3E}">
        <p14:creationId xmlns:p14="http://schemas.microsoft.com/office/powerpoint/2010/main" val="38871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06 assignments (Feb. 12-16)</a:t>
            </a:r>
          </a:p>
        </p:txBody>
      </p:sp>
      <p:sp>
        <p:nvSpPr>
          <p:cNvPr id="3" name="Content Placeholder 2"/>
          <p:cNvSpPr>
            <a:spLocks noGrp="1"/>
          </p:cNvSpPr>
          <p:nvPr>
            <p:ph idx="1"/>
          </p:nvPr>
        </p:nvSpPr>
        <p:spPr/>
        <p:txBody>
          <a:bodyPr/>
          <a:lstStyle/>
          <a:p>
            <a:r>
              <a:rPr lang="en-US" dirty="0"/>
              <a:t>Read chapters 5, 6, and 7</a:t>
            </a:r>
          </a:p>
          <a:p>
            <a:r>
              <a:rPr lang="en-US" dirty="0"/>
              <a:t>HW 04 due Thursday, Feb 15</a:t>
            </a:r>
          </a:p>
          <a:p>
            <a:r>
              <a:rPr lang="en-US" dirty="0"/>
              <a:t>Lab 05 due Week 06</a:t>
            </a:r>
          </a:p>
          <a:p>
            <a:endParaRPr lang="en-US" dirty="0"/>
          </a:p>
          <a:p>
            <a:r>
              <a:rPr lang="en-US" dirty="0"/>
              <a:t>Covering chapter 5 today</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295</a:t>
            </a:fld>
            <a:endParaRPr lang="en-US"/>
          </a:p>
        </p:txBody>
      </p:sp>
    </p:spTree>
    <p:extLst>
      <p:ext uri="{BB962C8B-B14F-4D97-AF65-F5344CB8AC3E}">
        <p14:creationId xmlns:p14="http://schemas.microsoft.com/office/powerpoint/2010/main" val="3638629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8" y="96839"/>
            <a:ext cx="8585200" cy="745196"/>
          </a:xfrm>
        </p:spPr>
        <p:txBody>
          <a:bodyPr/>
          <a:lstStyle/>
          <a:p>
            <a:r>
              <a:rPr lang="en-US" sz="3600" dirty="0"/>
              <a:t>Where are instructions stored in memory?</a:t>
            </a:r>
          </a:p>
        </p:txBody>
      </p:sp>
      <p:sp>
        <p:nvSpPr>
          <p:cNvPr id="3" name="Content Placeholder 2"/>
          <p:cNvSpPr>
            <a:spLocks noGrp="1"/>
          </p:cNvSpPr>
          <p:nvPr>
            <p:ph idx="1"/>
          </p:nvPr>
        </p:nvSpPr>
        <p:spPr>
          <a:xfrm>
            <a:off x="457200" y="1126048"/>
            <a:ext cx="8390468" cy="5300152"/>
          </a:xfrm>
        </p:spPr>
        <p:txBody>
          <a:bodyPr>
            <a:normAutofit lnSpcReduction="10000"/>
          </a:bodyPr>
          <a:lstStyle/>
          <a:p>
            <a:r>
              <a:rPr lang="en-US" dirty="0"/>
              <a:t>Memory is a 1-dimensional (1-D) array of storage locations, one location after another, sequential</a:t>
            </a:r>
          </a:p>
          <a:p>
            <a:r>
              <a:rPr lang="en-US" dirty="0"/>
              <a:t>Programs are sequences of statements, 1-D</a:t>
            </a:r>
          </a:p>
          <a:p>
            <a:r>
              <a:rPr lang="en-US" dirty="0">
                <a:solidFill>
                  <a:srgbClr val="0432FF"/>
                </a:solidFill>
              </a:rPr>
              <a:t>Simplest storage strategy: </a:t>
            </a:r>
          </a:p>
          <a:p>
            <a:pPr lvl="1"/>
            <a:r>
              <a:rPr lang="en-US" dirty="0"/>
              <a:t>Store instructions in sequential memory locations</a:t>
            </a:r>
          </a:p>
          <a:p>
            <a:r>
              <a:rPr lang="en-US" dirty="0">
                <a:solidFill>
                  <a:srgbClr val="008F00"/>
                </a:solidFill>
              </a:rPr>
              <a:t>Performance evaluation for fixed-length instr.:</a:t>
            </a:r>
          </a:p>
          <a:p>
            <a:pPr lvl="1"/>
            <a:r>
              <a:rPr lang="en-US" dirty="0"/>
              <a:t>Computing the address of the next location in a sequence requires only adding a fixed increment to the current_</a:t>
            </a:r>
            <a:r>
              <a:rPr lang="en-US" dirty="0" err="1"/>
              <a:t>instr</a:t>
            </a:r>
            <a:r>
              <a:rPr lang="en-US" dirty="0"/>
              <a:t>._pointer [simple and fast]</a:t>
            </a:r>
          </a:p>
          <a:p>
            <a:pPr lvl="1"/>
            <a:r>
              <a:rPr lang="en-US" dirty="0"/>
              <a:t>Fixed increment is # bytes in instr. format</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322</a:t>
            </a:fld>
            <a:endParaRPr lang="en-US"/>
          </a:p>
        </p:txBody>
      </p:sp>
    </p:spTree>
    <p:extLst>
      <p:ext uri="{BB962C8B-B14F-4D97-AF65-F5344CB8AC3E}">
        <p14:creationId xmlns:p14="http://schemas.microsoft.com/office/powerpoint/2010/main" val="771952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an instruction</a:t>
            </a:r>
          </a:p>
        </p:txBody>
      </p:sp>
      <p:sp>
        <p:nvSpPr>
          <p:cNvPr id="3" name="Content Placeholder 2"/>
          <p:cNvSpPr>
            <a:spLocks noGrp="1"/>
          </p:cNvSpPr>
          <p:nvPr>
            <p:ph idx="1"/>
          </p:nvPr>
        </p:nvSpPr>
        <p:spPr>
          <a:xfrm>
            <a:off x="486830" y="1171186"/>
            <a:ext cx="8247965" cy="5334068"/>
          </a:xfrm>
        </p:spPr>
        <p:txBody>
          <a:bodyPr/>
          <a:lstStyle/>
          <a:p>
            <a:r>
              <a:rPr lang="en-US" sz="2800" dirty="0"/>
              <a:t>Use a register to hold memory location bit string</a:t>
            </a:r>
          </a:p>
          <a:p>
            <a:r>
              <a:rPr lang="en-US" sz="2800" dirty="0"/>
              <a:t>Use multiplexer to point to one location, copy instruction bit string, deliver to processor for decoding</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323</a:t>
            </a:fld>
            <a:endParaRPr lang="en-US"/>
          </a:p>
        </p:txBody>
      </p:sp>
      <p:sp>
        <p:nvSpPr>
          <p:cNvPr id="6" name="Rectangle 5"/>
          <p:cNvSpPr/>
          <p:nvPr/>
        </p:nvSpPr>
        <p:spPr bwMode="auto">
          <a:xfrm>
            <a:off x="796334" y="4460396"/>
            <a:ext cx="1387724" cy="333488"/>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Instruction</a:t>
            </a:r>
          </a:p>
        </p:txBody>
      </p:sp>
      <p:sp>
        <p:nvSpPr>
          <p:cNvPr id="7" name="Rectangle 6"/>
          <p:cNvSpPr/>
          <p:nvPr/>
        </p:nvSpPr>
        <p:spPr bwMode="auto">
          <a:xfrm>
            <a:off x="798122" y="4881738"/>
            <a:ext cx="1387724" cy="333488"/>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Instruction</a:t>
            </a:r>
          </a:p>
        </p:txBody>
      </p:sp>
      <p:sp>
        <p:nvSpPr>
          <p:cNvPr id="8" name="Rectangle 7"/>
          <p:cNvSpPr/>
          <p:nvPr/>
        </p:nvSpPr>
        <p:spPr bwMode="auto">
          <a:xfrm>
            <a:off x="799910" y="5303080"/>
            <a:ext cx="1387724" cy="333488"/>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Instruction</a:t>
            </a:r>
          </a:p>
        </p:txBody>
      </p:sp>
      <p:sp>
        <p:nvSpPr>
          <p:cNvPr id="9" name="Rectangle 8"/>
          <p:cNvSpPr/>
          <p:nvPr/>
        </p:nvSpPr>
        <p:spPr bwMode="auto">
          <a:xfrm>
            <a:off x="801698" y="5724422"/>
            <a:ext cx="1387724" cy="333488"/>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Instruction</a:t>
            </a:r>
          </a:p>
        </p:txBody>
      </p:sp>
      <p:sp>
        <p:nvSpPr>
          <p:cNvPr id="12" name="Rectangle 11"/>
          <p:cNvSpPr/>
          <p:nvPr/>
        </p:nvSpPr>
        <p:spPr bwMode="auto">
          <a:xfrm>
            <a:off x="4059032" y="4195487"/>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13" name="Rectangle 12"/>
          <p:cNvSpPr/>
          <p:nvPr/>
        </p:nvSpPr>
        <p:spPr bwMode="auto">
          <a:xfrm>
            <a:off x="4060820" y="4616829"/>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14" name="Rectangle 13"/>
          <p:cNvSpPr/>
          <p:nvPr/>
        </p:nvSpPr>
        <p:spPr bwMode="auto">
          <a:xfrm>
            <a:off x="4062608" y="5038171"/>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15" name="Rectangle 14"/>
          <p:cNvSpPr/>
          <p:nvPr/>
        </p:nvSpPr>
        <p:spPr bwMode="auto">
          <a:xfrm>
            <a:off x="4064396" y="5459513"/>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16" name="Rectangle 15"/>
          <p:cNvSpPr/>
          <p:nvPr/>
        </p:nvSpPr>
        <p:spPr bwMode="auto">
          <a:xfrm>
            <a:off x="4066184" y="5880855"/>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17" name="Rectangle 16"/>
          <p:cNvSpPr/>
          <p:nvPr/>
        </p:nvSpPr>
        <p:spPr bwMode="auto">
          <a:xfrm>
            <a:off x="4067972" y="6302197"/>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18" name="TextBox 17"/>
          <p:cNvSpPr txBox="1"/>
          <p:nvPr/>
        </p:nvSpPr>
        <p:spPr>
          <a:xfrm>
            <a:off x="801698" y="3527908"/>
            <a:ext cx="1382360" cy="830997"/>
          </a:xfrm>
          <a:prstGeom prst="rect">
            <a:avLst/>
          </a:prstGeom>
          <a:noFill/>
        </p:spPr>
        <p:txBody>
          <a:bodyPr wrap="square" rtlCol="0">
            <a:spAutoFit/>
          </a:bodyPr>
          <a:lstStyle/>
          <a:p>
            <a:pPr algn="ctr"/>
            <a:r>
              <a:rPr lang="en-US" sz="2400" dirty="0"/>
              <a:t>Compiled program</a:t>
            </a:r>
          </a:p>
        </p:txBody>
      </p:sp>
      <p:sp>
        <p:nvSpPr>
          <p:cNvPr id="19" name="TextBox 18"/>
          <p:cNvSpPr txBox="1"/>
          <p:nvPr/>
        </p:nvSpPr>
        <p:spPr>
          <a:xfrm>
            <a:off x="4123591" y="3732896"/>
            <a:ext cx="1256691" cy="461665"/>
          </a:xfrm>
          <a:prstGeom prst="rect">
            <a:avLst/>
          </a:prstGeom>
          <a:noFill/>
        </p:spPr>
        <p:txBody>
          <a:bodyPr wrap="none" rtlCol="0">
            <a:spAutoFit/>
          </a:bodyPr>
          <a:lstStyle/>
          <a:p>
            <a:r>
              <a:rPr lang="en-US" sz="2400" dirty="0"/>
              <a:t>Memory</a:t>
            </a:r>
          </a:p>
        </p:txBody>
      </p:sp>
      <p:sp>
        <p:nvSpPr>
          <p:cNvPr id="20" name="Trapezoid 19"/>
          <p:cNvSpPr/>
          <p:nvPr/>
        </p:nvSpPr>
        <p:spPr bwMode="auto">
          <a:xfrm rot="5400000">
            <a:off x="5166406" y="5181365"/>
            <a:ext cx="2482795" cy="422265"/>
          </a:xfrm>
          <a:prstGeom prst="trapezoid">
            <a:avLst>
              <a:gd name="adj" fmla="val 6830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18288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rPr>
              <a:t>Multiplexer</a:t>
            </a:r>
          </a:p>
        </p:txBody>
      </p:sp>
      <p:cxnSp>
        <p:nvCxnSpPr>
          <p:cNvPr id="22" name="Straight Arrow Connector 21"/>
          <p:cNvCxnSpPr>
            <a:stCxn id="12" idx="3"/>
          </p:cNvCxnSpPr>
          <p:nvPr/>
        </p:nvCxnSpPr>
        <p:spPr bwMode="auto">
          <a:xfrm flipV="1">
            <a:off x="5446756" y="4355054"/>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Arrow Connector 22"/>
          <p:cNvCxnSpPr/>
          <p:nvPr/>
        </p:nvCxnSpPr>
        <p:spPr bwMode="auto">
          <a:xfrm flipV="1">
            <a:off x="5448544" y="4765638"/>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Arrow Connector 23"/>
          <p:cNvCxnSpPr/>
          <p:nvPr/>
        </p:nvCxnSpPr>
        <p:spPr bwMode="auto">
          <a:xfrm flipV="1">
            <a:off x="5450332" y="5186980"/>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Arrow Connector 24"/>
          <p:cNvCxnSpPr/>
          <p:nvPr/>
        </p:nvCxnSpPr>
        <p:spPr bwMode="auto">
          <a:xfrm flipV="1">
            <a:off x="5452120" y="5608322"/>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Arrow Connector 25"/>
          <p:cNvCxnSpPr/>
          <p:nvPr/>
        </p:nvCxnSpPr>
        <p:spPr bwMode="auto">
          <a:xfrm flipV="1">
            <a:off x="5453908" y="6029664"/>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Arrow Connector 26"/>
          <p:cNvCxnSpPr/>
          <p:nvPr/>
        </p:nvCxnSpPr>
        <p:spPr bwMode="auto">
          <a:xfrm flipV="1">
            <a:off x="5455696" y="6451006"/>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Arrow Connector 27"/>
          <p:cNvCxnSpPr>
            <a:cxnSpLocks/>
            <a:stCxn id="6" idx="3"/>
            <a:endCxn id="12" idx="1"/>
          </p:cNvCxnSpPr>
          <p:nvPr/>
        </p:nvCxnSpPr>
        <p:spPr bwMode="auto">
          <a:xfrm flipV="1">
            <a:off x="2184058" y="4362231"/>
            <a:ext cx="1874974" cy="264909"/>
          </a:xfrm>
          <a:prstGeom prst="straightConnector1">
            <a:avLst/>
          </a:prstGeom>
          <a:solidFill>
            <a:schemeClr val="accent1"/>
          </a:soli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Arrow Connector 28"/>
          <p:cNvCxnSpPr>
            <a:cxnSpLocks/>
            <a:stCxn id="7" idx="3"/>
            <a:endCxn id="13" idx="1"/>
          </p:cNvCxnSpPr>
          <p:nvPr/>
        </p:nvCxnSpPr>
        <p:spPr bwMode="auto">
          <a:xfrm flipV="1">
            <a:off x="2185846" y="4783573"/>
            <a:ext cx="1874974" cy="264909"/>
          </a:xfrm>
          <a:prstGeom prst="straightConnector1">
            <a:avLst/>
          </a:prstGeom>
          <a:solidFill>
            <a:schemeClr val="accent1"/>
          </a:soli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Arrow Connector 29"/>
          <p:cNvCxnSpPr>
            <a:cxnSpLocks/>
            <a:stCxn id="8" idx="3"/>
            <a:endCxn id="14" idx="1"/>
          </p:cNvCxnSpPr>
          <p:nvPr/>
        </p:nvCxnSpPr>
        <p:spPr bwMode="auto">
          <a:xfrm flipV="1">
            <a:off x="2187634" y="5204915"/>
            <a:ext cx="1874974" cy="264909"/>
          </a:xfrm>
          <a:prstGeom prst="straightConnector1">
            <a:avLst/>
          </a:prstGeom>
          <a:solidFill>
            <a:schemeClr val="accent1"/>
          </a:soli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Arrow Connector 30"/>
          <p:cNvCxnSpPr>
            <a:cxnSpLocks/>
            <a:stCxn id="9" idx="3"/>
            <a:endCxn id="15" idx="1"/>
          </p:cNvCxnSpPr>
          <p:nvPr/>
        </p:nvCxnSpPr>
        <p:spPr bwMode="auto">
          <a:xfrm flipV="1">
            <a:off x="2189422" y="5626257"/>
            <a:ext cx="1874974" cy="264909"/>
          </a:xfrm>
          <a:prstGeom prst="straightConnector1">
            <a:avLst/>
          </a:prstGeom>
          <a:solidFill>
            <a:schemeClr val="accent1"/>
          </a:soli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Arrow Connector 47"/>
          <p:cNvCxnSpPr>
            <a:cxnSpLocks/>
          </p:cNvCxnSpPr>
          <p:nvPr/>
        </p:nvCxnSpPr>
        <p:spPr bwMode="auto">
          <a:xfrm flipV="1">
            <a:off x="6621136" y="5309649"/>
            <a:ext cx="520244" cy="105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TextBox 48"/>
          <p:cNvSpPr txBox="1"/>
          <p:nvPr/>
        </p:nvSpPr>
        <p:spPr>
          <a:xfrm>
            <a:off x="7159190" y="4718871"/>
            <a:ext cx="1568501" cy="1200329"/>
          </a:xfrm>
          <a:prstGeom prst="rect">
            <a:avLst/>
          </a:prstGeom>
          <a:noFill/>
        </p:spPr>
        <p:txBody>
          <a:bodyPr wrap="square" rtlCol="0">
            <a:spAutoFit/>
          </a:bodyPr>
          <a:lstStyle/>
          <a:p>
            <a:r>
              <a:rPr lang="en-US" sz="2400" dirty="0"/>
              <a:t>to instruction Decoder</a:t>
            </a:r>
          </a:p>
        </p:txBody>
      </p:sp>
      <p:cxnSp>
        <p:nvCxnSpPr>
          <p:cNvPr id="50" name="Straight Arrow Connector 49"/>
          <p:cNvCxnSpPr>
            <a:cxnSpLocks/>
            <a:stCxn id="54" idx="2"/>
            <a:endCxn id="20" idx="1"/>
          </p:cNvCxnSpPr>
          <p:nvPr/>
        </p:nvCxnSpPr>
        <p:spPr bwMode="auto">
          <a:xfrm flipH="1">
            <a:off x="6407803" y="3945486"/>
            <a:ext cx="579945" cy="34983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4" name="TextBox 53"/>
          <p:cNvSpPr txBox="1"/>
          <p:nvPr/>
        </p:nvSpPr>
        <p:spPr>
          <a:xfrm>
            <a:off x="5771295" y="2745157"/>
            <a:ext cx="2432905" cy="1200329"/>
          </a:xfrm>
          <a:prstGeom prst="rect">
            <a:avLst/>
          </a:prstGeom>
          <a:noFill/>
          <a:ln w="28575">
            <a:solidFill>
              <a:schemeClr val="tx1"/>
            </a:solidFill>
          </a:ln>
        </p:spPr>
        <p:txBody>
          <a:bodyPr wrap="square" rtlCol="0">
            <a:spAutoFit/>
          </a:bodyPr>
          <a:lstStyle/>
          <a:p>
            <a:pPr algn="ctr"/>
            <a:r>
              <a:rPr lang="en-US" sz="2400" dirty="0"/>
              <a:t>Address of instr. to fetch (output of a register)</a:t>
            </a:r>
          </a:p>
        </p:txBody>
      </p:sp>
      <p:sp>
        <p:nvSpPr>
          <p:cNvPr id="55" name="Rounded Rectangle 54"/>
          <p:cNvSpPr/>
          <p:nvPr/>
        </p:nvSpPr>
        <p:spPr bwMode="auto">
          <a:xfrm>
            <a:off x="635000" y="3451708"/>
            <a:ext cx="1721224" cy="2902787"/>
          </a:xfrm>
          <a:prstGeom prst="roundRect">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40" name="TextBox 39">
            <a:extLst>
              <a:ext uri="{FF2B5EF4-FFF2-40B4-BE49-F238E27FC236}">
                <a16:creationId xmlns:a16="http://schemas.microsoft.com/office/drawing/2014/main" id="{66AE0A27-E7C4-EC4D-9683-BABCE3FC7ECA}"/>
              </a:ext>
            </a:extLst>
          </p:cNvPr>
          <p:cNvSpPr txBox="1"/>
          <p:nvPr/>
        </p:nvSpPr>
        <p:spPr>
          <a:xfrm rot="5400000">
            <a:off x="2435284" y="4705421"/>
            <a:ext cx="1484499" cy="830997"/>
          </a:xfrm>
          <a:prstGeom prst="rect">
            <a:avLst/>
          </a:prstGeom>
          <a:noFill/>
          <a:ln w="28575">
            <a:solidFill>
              <a:srgbClr val="FA8002"/>
            </a:solidFill>
          </a:ln>
        </p:spPr>
        <p:txBody>
          <a:bodyPr wrap="square" rtlCol="0">
            <a:spAutoFit/>
          </a:bodyPr>
          <a:lstStyle/>
          <a:p>
            <a:pPr algn="ctr"/>
            <a:r>
              <a:rPr lang="en-US" sz="2400" dirty="0"/>
              <a:t>Mapped by loader</a:t>
            </a:r>
          </a:p>
        </p:txBody>
      </p:sp>
      <p:sp>
        <p:nvSpPr>
          <p:cNvPr id="45" name="Rounded Rectangle 44">
            <a:extLst>
              <a:ext uri="{FF2B5EF4-FFF2-40B4-BE49-F238E27FC236}">
                <a16:creationId xmlns:a16="http://schemas.microsoft.com/office/drawing/2014/main" id="{A8269A99-B559-6F40-B38D-42B555CDA08A}"/>
              </a:ext>
            </a:extLst>
          </p:cNvPr>
          <p:cNvSpPr/>
          <p:nvPr/>
        </p:nvSpPr>
        <p:spPr bwMode="auto">
          <a:xfrm>
            <a:off x="3860800" y="3731970"/>
            <a:ext cx="1721224" cy="3016225"/>
          </a:xfrm>
          <a:prstGeom prst="roundRect">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61702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a sequence of instructions</a:t>
            </a:r>
          </a:p>
        </p:txBody>
      </p:sp>
      <p:sp>
        <p:nvSpPr>
          <p:cNvPr id="3" name="Content Placeholder 2"/>
          <p:cNvSpPr>
            <a:spLocks noGrp="1"/>
          </p:cNvSpPr>
          <p:nvPr>
            <p:ph idx="1"/>
          </p:nvPr>
        </p:nvSpPr>
        <p:spPr/>
        <p:txBody>
          <a:bodyPr/>
          <a:lstStyle/>
          <a:p>
            <a:pPr>
              <a:lnSpc>
                <a:spcPts val="3440"/>
              </a:lnSpc>
            </a:pPr>
            <a:r>
              <a:rPr lang="en-US" dirty="0"/>
              <a:t>Sequence of addresses sent to multiplexer determines </a:t>
            </a:r>
            <a:r>
              <a:rPr lang="en-US" dirty="0">
                <a:solidFill>
                  <a:srgbClr val="0432FF"/>
                </a:solidFill>
              </a:rPr>
              <a:t>instr. execution sequence</a:t>
            </a:r>
          </a:p>
          <a:p>
            <a:pPr>
              <a:lnSpc>
                <a:spcPts val="3440"/>
              </a:lnSpc>
            </a:pPr>
            <a:r>
              <a:rPr lang="en-US" dirty="0">
                <a:solidFill>
                  <a:srgbClr val="FF0000"/>
                </a:solidFill>
              </a:rPr>
              <a:t>Determining address of next instr. is key</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324</a:t>
            </a:fld>
            <a:endParaRPr lang="en-US"/>
          </a:p>
        </p:txBody>
      </p:sp>
      <p:sp>
        <p:nvSpPr>
          <p:cNvPr id="34" name="Rectangle 33">
            <a:extLst>
              <a:ext uri="{FF2B5EF4-FFF2-40B4-BE49-F238E27FC236}">
                <a16:creationId xmlns:a16="http://schemas.microsoft.com/office/drawing/2014/main" id="{C53C314E-D7F7-4641-A3D5-E1C9BBB66F36}"/>
              </a:ext>
            </a:extLst>
          </p:cNvPr>
          <p:cNvSpPr/>
          <p:nvPr/>
        </p:nvSpPr>
        <p:spPr bwMode="auto">
          <a:xfrm>
            <a:off x="796334" y="4460396"/>
            <a:ext cx="1387724" cy="333488"/>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Instruction</a:t>
            </a:r>
          </a:p>
        </p:txBody>
      </p:sp>
      <p:sp>
        <p:nvSpPr>
          <p:cNvPr id="35" name="Rectangle 34">
            <a:extLst>
              <a:ext uri="{FF2B5EF4-FFF2-40B4-BE49-F238E27FC236}">
                <a16:creationId xmlns:a16="http://schemas.microsoft.com/office/drawing/2014/main" id="{F57066D2-DC76-0343-8012-7CF31EEBA07F}"/>
              </a:ext>
            </a:extLst>
          </p:cNvPr>
          <p:cNvSpPr/>
          <p:nvPr/>
        </p:nvSpPr>
        <p:spPr bwMode="auto">
          <a:xfrm>
            <a:off x="798122" y="4881738"/>
            <a:ext cx="1387724" cy="333488"/>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Instruction</a:t>
            </a:r>
          </a:p>
        </p:txBody>
      </p:sp>
      <p:sp>
        <p:nvSpPr>
          <p:cNvPr id="36" name="Rectangle 35">
            <a:extLst>
              <a:ext uri="{FF2B5EF4-FFF2-40B4-BE49-F238E27FC236}">
                <a16:creationId xmlns:a16="http://schemas.microsoft.com/office/drawing/2014/main" id="{69889E85-EA24-4748-9FCA-DA4B5005C043}"/>
              </a:ext>
            </a:extLst>
          </p:cNvPr>
          <p:cNvSpPr/>
          <p:nvPr/>
        </p:nvSpPr>
        <p:spPr bwMode="auto">
          <a:xfrm>
            <a:off x="799910" y="5303080"/>
            <a:ext cx="1387724" cy="333488"/>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Instruction</a:t>
            </a:r>
          </a:p>
        </p:txBody>
      </p:sp>
      <p:sp>
        <p:nvSpPr>
          <p:cNvPr id="37" name="Rectangle 36">
            <a:extLst>
              <a:ext uri="{FF2B5EF4-FFF2-40B4-BE49-F238E27FC236}">
                <a16:creationId xmlns:a16="http://schemas.microsoft.com/office/drawing/2014/main" id="{B7B5347D-D8F2-EA41-936D-52A4F7872884}"/>
              </a:ext>
            </a:extLst>
          </p:cNvPr>
          <p:cNvSpPr/>
          <p:nvPr/>
        </p:nvSpPr>
        <p:spPr bwMode="auto">
          <a:xfrm>
            <a:off x="801698" y="5724422"/>
            <a:ext cx="1387724" cy="333488"/>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Instruction</a:t>
            </a:r>
          </a:p>
        </p:txBody>
      </p:sp>
      <p:sp>
        <p:nvSpPr>
          <p:cNvPr id="38" name="Rectangle 37">
            <a:extLst>
              <a:ext uri="{FF2B5EF4-FFF2-40B4-BE49-F238E27FC236}">
                <a16:creationId xmlns:a16="http://schemas.microsoft.com/office/drawing/2014/main" id="{18E29258-576A-5D45-9CB6-733FA344C482}"/>
              </a:ext>
            </a:extLst>
          </p:cNvPr>
          <p:cNvSpPr/>
          <p:nvPr/>
        </p:nvSpPr>
        <p:spPr bwMode="auto">
          <a:xfrm>
            <a:off x="4059032" y="4195487"/>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39" name="Rectangle 38">
            <a:extLst>
              <a:ext uri="{FF2B5EF4-FFF2-40B4-BE49-F238E27FC236}">
                <a16:creationId xmlns:a16="http://schemas.microsoft.com/office/drawing/2014/main" id="{3B77EC59-EA23-E343-A25B-6043CE250B63}"/>
              </a:ext>
            </a:extLst>
          </p:cNvPr>
          <p:cNvSpPr/>
          <p:nvPr/>
        </p:nvSpPr>
        <p:spPr bwMode="auto">
          <a:xfrm>
            <a:off x="4060820" y="4616829"/>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40" name="Rectangle 39">
            <a:extLst>
              <a:ext uri="{FF2B5EF4-FFF2-40B4-BE49-F238E27FC236}">
                <a16:creationId xmlns:a16="http://schemas.microsoft.com/office/drawing/2014/main" id="{A6B8102E-5BE3-2143-B355-884A3A2B4042}"/>
              </a:ext>
            </a:extLst>
          </p:cNvPr>
          <p:cNvSpPr/>
          <p:nvPr/>
        </p:nvSpPr>
        <p:spPr bwMode="auto">
          <a:xfrm>
            <a:off x="4062608" y="5038171"/>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41" name="Rectangle 40">
            <a:extLst>
              <a:ext uri="{FF2B5EF4-FFF2-40B4-BE49-F238E27FC236}">
                <a16:creationId xmlns:a16="http://schemas.microsoft.com/office/drawing/2014/main" id="{BE4AC181-51FB-3B4F-A7EF-49073000543E}"/>
              </a:ext>
            </a:extLst>
          </p:cNvPr>
          <p:cNvSpPr/>
          <p:nvPr/>
        </p:nvSpPr>
        <p:spPr bwMode="auto">
          <a:xfrm>
            <a:off x="4064396" y="5459513"/>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42" name="Rectangle 41">
            <a:extLst>
              <a:ext uri="{FF2B5EF4-FFF2-40B4-BE49-F238E27FC236}">
                <a16:creationId xmlns:a16="http://schemas.microsoft.com/office/drawing/2014/main" id="{A4614708-560C-7B40-8AD1-1B8AE98EF9E2}"/>
              </a:ext>
            </a:extLst>
          </p:cNvPr>
          <p:cNvSpPr/>
          <p:nvPr/>
        </p:nvSpPr>
        <p:spPr bwMode="auto">
          <a:xfrm>
            <a:off x="4066184" y="5880855"/>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43" name="Rectangle 42">
            <a:extLst>
              <a:ext uri="{FF2B5EF4-FFF2-40B4-BE49-F238E27FC236}">
                <a16:creationId xmlns:a16="http://schemas.microsoft.com/office/drawing/2014/main" id="{63F73361-AFB6-3B49-A068-117885D372F6}"/>
              </a:ext>
            </a:extLst>
          </p:cNvPr>
          <p:cNvSpPr/>
          <p:nvPr/>
        </p:nvSpPr>
        <p:spPr bwMode="auto">
          <a:xfrm>
            <a:off x="4067972" y="6302197"/>
            <a:ext cx="1387724" cy="333488"/>
          </a:xfrm>
          <a:prstGeom prst="rect">
            <a:avLst/>
          </a:prstGeom>
          <a:solidFill>
            <a:srgbClr val="00B050"/>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Location</a:t>
            </a:r>
          </a:p>
        </p:txBody>
      </p:sp>
      <p:sp>
        <p:nvSpPr>
          <p:cNvPr id="44" name="TextBox 43">
            <a:extLst>
              <a:ext uri="{FF2B5EF4-FFF2-40B4-BE49-F238E27FC236}">
                <a16:creationId xmlns:a16="http://schemas.microsoft.com/office/drawing/2014/main" id="{D0E9EEDF-ED12-924F-B06C-5BE77D5ABF80}"/>
              </a:ext>
            </a:extLst>
          </p:cNvPr>
          <p:cNvSpPr txBox="1"/>
          <p:nvPr/>
        </p:nvSpPr>
        <p:spPr>
          <a:xfrm>
            <a:off x="801698" y="3527908"/>
            <a:ext cx="1382360" cy="830997"/>
          </a:xfrm>
          <a:prstGeom prst="rect">
            <a:avLst/>
          </a:prstGeom>
          <a:noFill/>
        </p:spPr>
        <p:txBody>
          <a:bodyPr wrap="square" rtlCol="0">
            <a:spAutoFit/>
          </a:bodyPr>
          <a:lstStyle/>
          <a:p>
            <a:pPr algn="ctr"/>
            <a:r>
              <a:rPr lang="en-US" sz="2400" dirty="0"/>
              <a:t>Compiled program</a:t>
            </a:r>
          </a:p>
        </p:txBody>
      </p:sp>
      <p:sp>
        <p:nvSpPr>
          <p:cNvPr id="45" name="TextBox 44">
            <a:extLst>
              <a:ext uri="{FF2B5EF4-FFF2-40B4-BE49-F238E27FC236}">
                <a16:creationId xmlns:a16="http://schemas.microsoft.com/office/drawing/2014/main" id="{BFB66FC3-BBD4-5A46-9502-C0FE6DF53861}"/>
              </a:ext>
            </a:extLst>
          </p:cNvPr>
          <p:cNvSpPr txBox="1"/>
          <p:nvPr/>
        </p:nvSpPr>
        <p:spPr>
          <a:xfrm>
            <a:off x="4123591" y="3732896"/>
            <a:ext cx="1256691" cy="461665"/>
          </a:xfrm>
          <a:prstGeom prst="rect">
            <a:avLst/>
          </a:prstGeom>
          <a:noFill/>
        </p:spPr>
        <p:txBody>
          <a:bodyPr wrap="none" rtlCol="0">
            <a:spAutoFit/>
          </a:bodyPr>
          <a:lstStyle/>
          <a:p>
            <a:r>
              <a:rPr lang="en-US" sz="2400" dirty="0"/>
              <a:t>Memory</a:t>
            </a:r>
          </a:p>
        </p:txBody>
      </p:sp>
      <p:sp>
        <p:nvSpPr>
          <p:cNvPr id="46" name="Trapezoid 45">
            <a:extLst>
              <a:ext uri="{FF2B5EF4-FFF2-40B4-BE49-F238E27FC236}">
                <a16:creationId xmlns:a16="http://schemas.microsoft.com/office/drawing/2014/main" id="{ADEE0DA4-B406-9841-B674-103CC703B1AA}"/>
              </a:ext>
            </a:extLst>
          </p:cNvPr>
          <p:cNvSpPr/>
          <p:nvPr/>
        </p:nvSpPr>
        <p:spPr bwMode="auto">
          <a:xfrm rot="5400000">
            <a:off x="5166406" y="5181365"/>
            <a:ext cx="2482795" cy="422265"/>
          </a:xfrm>
          <a:prstGeom prst="trapezoid">
            <a:avLst>
              <a:gd name="adj" fmla="val 6830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182880" numCol="1" rtlCol="0" anchor="t" anchorCtr="0" compatLnSpc="1">
            <a:prstTxWarp prst="textNoShape">
              <a:avLst/>
            </a:prstTxWarp>
          </a:bodyPr>
          <a:lstStyle/>
          <a:p>
            <a:pPr marL="0" marR="0" indent="0" algn="ctr" defTabSz="914400" rtl="0" eaLnBrk="0" fontAlgn="t"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rPr>
              <a:t>Multiplexer</a:t>
            </a:r>
          </a:p>
        </p:txBody>
      </p:sp>
      <p:cxnSp>
        <p:nvCxnSpPr>
          <p:cNvPr id="47" name="Straight Arrow Connector 46">
            <a:extLst>
              <a:ext uri="{FF2B5EF4-FFF2-40B4-BE49-F238E27FC236}">
                <a16:creationId xmlns:a16="http://schemas.microsoft.com/office/drawing/2014/main" id="{156DC8C9-ECCB-6D40-A4C2-DEB899934D38}"/>
              </a:ext>
            </a:extLst>
          </p:cNvPr>
          <p:cNvCxnSpPr>
            <a:stCxn id="44" idx="3"/>
          </p:cNvCxnSpPr>
          <p:nvPr/>
        </p:nvCxnSpPr>
        <p:spPr bwMode="auto">
          <a:xfrm flipV="1">
            <a:off x="5446756" y="4355054"/>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4280FB51-781A-7C4A-917B-7C2726C7B2E9}"/>
              </a:ext>
            </a:extLst>
          </p:cNvPr>
          <p:cNvCxnSpPr/>
          <p:nvPr/>
        </p:nvCxnSpPr>
        <p:spPr bwMode="auto">
          <a:xfrm flipV="1">
            <a:off x="5448544" y="4765638"/>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B08905DE-8E63-4246-9758-60496D325573}"/>
              </a:ext>
            </a:extLst>
          </p:cNvPr>
          <p:cNvCxnSpPr/>
          <p:nvPr/>
        </p:nvCxnSpPr>
        <p:spPr bwMode="auto">
          <a:xfrm flipV="1">
            <a:off x="5450332" y="5186980"/>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Arrow Connector 52">
            <a:extLst>
              <a:ext uri="{FF2B5EF4-FFF2-40B4-BE49-F238E27FC236}">
                <a16:creationId xmlns:a16="http://schemas.microsoft.com/office/drawing/2014/main" id="{611C5877-CF8E-A349-A8BC-C049EE449709}"/>
              </a:ext>
            </a:extLst>
          </p:cNvPr>
          <p:cNvCxnSpPr/>
          <p:nvPr/>
        </p:nvCxnSpPr>
        <p:spPr bwMode="auto">
          <a:xfrm flipV="1">
            <a:off x="5452120" y="5608322"/>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Arrow Connector 54">
            <a:extLst>
              <a:ext uri="{FF2B5EF4-FFF2-40B4-BE49-F238E27FC236}">
                <a16:creationId xmlns:a16="http://schemas.microsoft.com/office/drawing/2014/main" id="{6FC1EED6-CA1E-D34C-8997-89A233BADA82}"/>
              </a:ext>
            </a:extLst>
          </p:cNvPr>
          <p:cNvCxnSpPr/>
          <p:nvPr/>
        </p:nvCxnSpPr>
        <p:spPr bwMode="auto">
          <a:xfrm flipV="1">
            <a:off x="5453908" y="6029664"/>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Arrow Connector 55">
            <a:extLst>
              <a:ext uri="{FF2B5EF4-FFF2-40B4-BE49-F238E27FC236}">
                <a16:creationId xmlns:a16="http://schemas.microsoft.com/office/drawing/2014/main" id="{D82E3AEF-11FF-5B4A-A143-E37287514AC9}"/>
              </a:ext>
            </a:extLst>
          </p:cNvPr>
          <p:cNvCxnSpPr/>
          <p:nvPr/>
        </p:nvCxnSpPr>
        <p:spPr bwMode="auto">
          <a:xfrm flipV="1">
            <a:off x="5455696" y="6451006"/>
            <a:ext cx="749915" cy="717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Arrow Connector 56">
            <a:extLst>
              <a:ext uri="{FF2B5EF4-FFF2-40B4-BE49-F238E27FC236}">
                <a16:creationId xmlns:a16="http://schemas.microsoft.com/office/drawing/2014/main" id="{C2598529-39B1-3B4A-A00B-5D2C9C6CC66D}"/>
              </a:ext>
            </a:extLst>
          </p:cNvPr>
          <p:cNvCxnSpPr>
            <a:cxnSpLocks/>
            <a:stCxn id="38" idx="3"/>
            <a:endCxn id="44" idx="1"/>
          </p:cNvCxnSpPr>
          <p:nvPr/>
        </p:nvCxnSpPr>
        <p:spPr bwMode="auto">
          <a:xfrm flipV="1">
            <a:off x="2184058" y="4362231"/>
            <a:ext cx="1874974" cy="264909"/>
          </a:xfrm>
          <a:prstGeom prst="straightConnector1">
            <a:avLst/>
          </a:prstGeom>
          <a:solidFill>
            <a:schemeClr val="accent1"/>
          </a:soli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Straight Arrow Connector 57">
            <a:extLst>
              <a:ext uri="{FF2B5EF4-FFF2-40B4-BE49-F238E27FC236}">
                <a16:creationId xmlns:a16="http://schemas.microsoft.com/office/drawing/2014/main" id="{355B2468-93CC-0F43-B7F0-94907EEC876C}"/>
              </a:ext>
            </a:extLst>
          </p:cNvPr>
          <p:cNvCxnSpPr>
            <a:cxnSpLocks/>
            <a:stCxn id="39" idx="3"/>
            <a:endCxn id="45" idx="1"/>
          </p:cNvCxnSpPr>
          <p:nvPr/>
        </p:nvCxnSpPr>
        <p:spPr bwMode="auto">
          <a:xfrm flipV="1">
            <a:off x="2185846" y="4783573"/>
            <a:ext cx="1874974" cy="264909"/>
          </a:xfrm>
          <a:prstGeom prst="straightConnector1">
            <a:avLst/>
          </a:prstGeom>
          <a:solidFill>
            <a:schemeClr val="accent1"/>
          </a:soli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Arrow Connector 58">
            <a:extLst>
              <a:ext uri="{FF2B5EF4-FFF2-40B4-BE49-F238E27FC236}">
                <a16:creationId xmlns:a16="http://schemas.microsoft.com/office/drawing/2014/main" id="{83F3D53D-8447-BA4F-BDFF-149F04E82828}"/>
              </a:ext>
            </a:extLst>
          </p:cNvPr>
          <p:cNvCxnSpPr>
            <a:cxnSpLocks/>
            <a:stCxn id="40" idx="3"/>
            <a:endCxn id="46" idx="1"/>
          </p:cNvCxnSpPr>
          <p:nvPr/>
        </p:nvCxnSpPr>
        <p:spPr bwMode="auto">
          <a:xfrm flipV="1">
            <a:off x="2187634" y="5204915"/>
            <a:ext cx="1874974" cy="264909"/>
          </a:xfrm>
          <a:prstGeom prst="straightConnector1">
            <a:avLst/>
          </a:prstGeom>
          <a:solidFill>
            <a:schemeClr val="accent1"/>
          </a:soli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Arrow Connector 59">
            <a:extLst>
              <a:ext uri="{FF2B5EF4-FFF2-40B4-BE49-F238E27FC236}">
                <a16:creationId xmlns:a16="http://schemas.microsoft.com/office/drawing/2014/main" id="{AD02DA43-FA92-E542-8E6F-FF73788C2DDB}"/>
              </a:ext>
            </a:extLst>
          </p:cNvPr>
          <p:cNvCxnSpPr>
            <a:cxnSpLocks/>
            <a:stCxn id="41" idx="3"/>
            <a:endCxn id="47" idx="1"/>
          </p:cNvCxnSpPr>
          <p:nvPr/>
        </p:nvCxnSpPr>
        <p:spPr bwMode="auto">
          <a:xfrm flipV="1">
            <a:off x="2189422" y="5626257"/>
            <a:ext cx="1874974" cy="264909"/>
          </a:xfrm>
          <a:prstGeom prst="straightConnector1">
            <a:avLst/>
          </a:prstGeom>
          <a:solidFill>
            <a:schemeClr val="accent1"/>
          </a:soli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Arrow Connector 60">
            <a:extLst>
              <a:ext uri="{FF2B5EF4-FFF2-40B4-BE49-F238E27FC236}">
                <a16:creationId xmlns:a16="http://schemas.microsoft.com/office/drawing/2014/main" id="{E91A9F46-019D-294E-8548-7B2A6B0AB730}"/>
              </a:ext>
            </a:extLst>
          </p:cNvPr>
          <p:cNvCxnSpPr>
            <a:cxnSpLocks/>
          </p:cNvCxnSpPr>
          <p:nvPr/>
        </p:nvCxnSpPr>
        <p:spPr bwMode="auto">
          <a:xfrm flipV="1">
            <a:off x="6621136" y="5309649"/>
            <a:ext cx="520244" cy="105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2" name="TextBox 61">
            <a:extLst>
              <a:ext uri="{FF2B5EF4-FFF2-40B4-BE49-F238E27FC236}">
                <a16:creationId xmlns:a16="http://schemas.microsoft.com/office/drawing/2014/main" id="{8F8666E4-575C-DE40-A856-62CE897BBA94}"/>
              </a:ext>
            </a:extLst>
          </p:cNvPr>
          <p:cNvSpPr txBox="1"/>
          <p:nvPr/>
        </p:nvSpPr>
        <p:spPr>
          <a:xfrm>
            <a:off x="7159190" y="5074471"/>
            <a:ext cx="1570495" cy="461665"/>
          </a:xfrm>
          <a:prstGeom prst="rect">
            <a:avLst/>
          </a:prstGeom>
          <a:noFill/>
        </p:spPr>
        <p:txBody>
          <a:bodyPr wrap="none" rtlCol="0">
            <a:spAutoFit/>
          </a:bodyPr>
          <a:lstStyle/>
          <a:p>
            <a:r>
              <a:rPr lang="en-US" sz="2400" dirty="0"/>
              <a:t>to Decoder</a:t>
            </a:r>
          </a:p>
        </p:txBody>
      </p:sp>
      <p:cxnSp>
        <p:nvCxnSpPr>
          <p:cNvPr id="63" name="Straight Arrow Connector 62">
            <a:extLst>
              <a:ext uri="{FF2B5EF4-FFF2-40B4-BE49-F238E27FC236}">
                <a16:creationId xmlns:a16="http://schemas.microsoft.com/office/drawing/2014/main" id="{478EB9FB-08BD-8945-85B5-02A5A173B687}"/>
              </a:ext>
            </a:extLst>
          </p:cNvPr>
          <p:cNvCxnSpPr>
            <a:cxnSpLocks/>
            <a:stCxn id="64" idx="1"/>
            <a:endCxn id="46" idx="1"/>
          </p:cNvCxnSpPr>
          <p:nvPr/>
        </p:nvCxnSpPr>
        <p:spPr bwMode="auto">
          <a:xfrm flipH="1">
            <a:off x="6407803" y="3950119"/>
            <a:ext cx="315992" cy="345203"/>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4" name="TextBox 63">
            <a:extLst>
              <a:ext uri="{FF2B5EF4-FFF2-40B4-BE49-F238E27FC236}">
                <a16:creationId xmlns:a16="http://schemas.microsoft.com/office/drawing/2014/main" id="{A4F3FD14-2CAF-724B-A24D-15FA28CFE78B}"/>
              </a:ext>
            </a:extLst>
          </p:cNvPr>
          <p:cNvSpPr txBox="1"/>
          <p:nvPr/>
        </p:nvSpPr>
        <p:spPr>
          <a:xfrm>
            <a:off x="6723795" y="2795957"/>
            <a:ext cx="2139059" cy="2308324"/>
          </a:xfrm>
          <a:prstGeom prst="rect">
            <a:avLst/>
          </a:prstGeom>
          <a:noFill/>
          <a:ln w="28575">
            <a:solidFill>
              <a:schemeClr val="tx1"/>
            </a:solidFill>
          </a:ln>
        </p:spPr>
        <p:txBody>
          <a:bodyPr wrap="square" rtlCol="0">
            <a:spAutoFit/>
          </a:bodyPr>
          <a:lstStyle/>
          <a:p>
            <a:pPr algn="ctr"/>
            <a:r>
              <a:rPr lang="en-US" sz="2400" dirty="0">
                <a:solidFill>
                  <a:srgbClr val="FF0000"/>
                </a:solidFill>
              </a:rPr>
              <a:t>Sometimes do not know which instr. is next, but need next address at HW speed!</a:t>
            </a:r>
          </a:p>
        </p:txBody>
      </p:sp>
      <p:sp>
        <p:nvSpPr>
          <p:cNvPr id="65" name="Rounded Rectangle 64">
            <a:extLst>
              <a:ext uri="{FF2B5EF4-FFF2-40B4-BE49-F238E27FC236}">
                <a16:creationId xmlns:a16="http://schemas.microsoft.com/office/drawing/2014/main" id="{18BBAF6E-C611-8548-9E0B-EEEBE2BB5619}"/>
              </a:ext>
            </a:extLst>
          </p:cNvPr>
          <p:cNvSpPr/>
          <p:nvPr/>
        </p:nvSpPr>
        <p:spPr bwMode="auto">
          <a:xfrm>
            <a:off x="635000" y="3451708"/>
            <a:ext cx="1721224" cy="2902787"/>
          </a:xfrm>
          <a:prstGeom prst="roundRect">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66" name="TextBox 65">
            <a:extLst>
              <a:ext uri="{FF2B5EF4-FFF2-40B4-BE49-F238E27FC236}">
                <a16:creationId xmlns:a16="http://schemas.microsoft.com/office/drawing/2014/main" id="{98115DFA-A434-0A4F-AD4A-61BC66B0C345}"/>
              </a:ext>
            </a:extLst>
          </p:cNvPr>
          <p:cNvSpPr txBox="1"/>
          <p:nvPr/>
        </p:nvSpPr>
        <p:spPr>
          <a:xfrm rot="5400000">
            <a:off x="2435284" y="4705421"/>
            <a:ext cx="1484499" cy="830997"/>
          </a:xfrm>
          <a:prstGeom prst="rect">
            <a:avLst/>
          </a:prstGeom>
          <a:noFill/>
          <a:ln w="28575">
            <a:solidFill>
              <a:srgbClr val="FA8002"/>
            </a:solidFill>
          </a:ln>
        </p:spPr>
        <p:txBody>
          <a:bodyPr wrap="square" rtlCol="0">
            <a:spAutoFit/>
          </a:bodyPr>
          <a:lstStyle/>
          <a:p>
            <a:pPr algn="ctr"/>
            <a:r>
              <a:rPr lang="en-US" sz="2400" dirty="0"/>
              <a:t>Mapped by loader</a:t>
            </a:r>
          </a:p>
        </p:txBody>
      </p:sp>
      <p:sp>
        <p:nvSpPr>
          <p:cNvPr id="67" name="Rounded Rectangle 66">
            <a:extLst>
              <a:ext uri="{FF2B5EF4-FFF2-40B4-BE49-F238E27FC236}">
                <a16:creationId xmlns:a16="http://schemas.microsoft.com/office/drawing/2014/main" id="{1ADCC891-9399-444F-8555-2DF973F14F8B}"/>
              </a:ext>
            </a:extLst>
          </p:cNvPr>
          <p:cNvSpPr/>
          <p:nvPr/>
        </p:nvSpPr>
        <p:spPr bwMode="auto">
          <a:xfrm>
            <a:off x="3860800" y="3731970"/>
            <a:ext cx="1721224" cy="3016225"/>
          </a:xfrm>
          <a:prstGeom prst="roundRect">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0" name="TextBox 9">
            <a:extLst>
              <a:ext uri="{FF2B5EF4-FFF2-40B4-BE49-F238E27FC236}">
                <a16:creationId xmlns:a16="http://schemas.microsoft.com/office/drawing/2014/main" id="{1B5D9A08-D484-674A-AA3E-5EE5FB7F4987}"/>
              </a:ext>
            </a:extLst>
          </p:cNvPr>
          <p:cNvSpPr txBox="1"/>
          <p:nvPr/>
        </p:nvSpPr>
        <p:spPr>
          <a:xfrm>
            <a:off x="533400" y="2908300"/>
            <a:ext cx="2013885" cy="461665"/>
          </a:xfrm>
          <a:prstGeom prst="rect">
            <a:avLst/>
          </a:prstGeom>
          <a:noFill/>
          <a:ln w="57150">
            <a:solidFill>
              <a:srgbClr val="FA8002"/>
            </a:solidFill>
            <a:prstDash val="sysDash"/>
          </a:ln>
        </p:spPr>
        <p:txBody>
          <a:bodyPr wrap="none" rtlCol="0">
            <a:spAutoFit/>
          </a:bodyPr>
          <a:lstStyle/>
          <a:p>
            <a:r>
              <a:rPr lang="en-US" sz="2400" b="1" dirty="0">
                <a:solidFill>
                  <a:srgbClr val="FA8002"/>
                </a:solidFill>
              </a:rPr>
              <a:t>Done long ago</a:t>
            </a:r>
          </a:p>
        </p:txBody>
      </p:sp>
      <p:sp>
        <p:nvSpPr>
          <p:cNvPr id="68" name="TextBox 67">
            <a:extLst>
              <a:ext uri="{FF2B5EF4-FFF2-40B4-BE49-F238E27FC236}">
                <a16:creationId xmlns:a16="http://schemas.microsoft.com/office/drawing/2014/main" id="{AD4856A7-02F6-494F-A89F-4B9860BB7FC8}"/>
              </a:ext>
            </a:extLst>
          </p:cNvPr>
          <p:cNvSpPr txBox="1"/>
          <p:nvPr/>
        </p:nvSpPr>
        <p:spPr>
          <a:xfrm>
            <a:off x="3822701" y="2806700"/>
            <a:ext cx="1800170" cy="830997"/>
          </a:xfrm>
          <a:prstGeom prst="rect">
            <a:avLst/>
          </a:prstGeom>
          <a:noFill/>
          <a:ln w="57150">
            <a:solidFill>
              <a:srgbClr val="FA8002"/>
            </a:solidFill>
            <a:prstDash val="sysDash"/>
          </a:ln>
        </p:spPr>
        <p:txBody>
          <a:bodyPr wrap="square" rtlCol="0">
            <a:spAutoFit/>
          </a:bodyPr>
          <a:lstStyle/>
          <a:p>
            <a:pPr algn="ctr"/>
            <a:r>
              <a:rPr lang="en-US" sz="2400" b="1" dirty="0">
                <a:solidFill>
                  <a:srgbClr val="FA8002"/>
                </a:solidFill>
              </a:rPr>
              <a:t>Unchanging locations</a:t>
            </a:r>
          </a:p>
        </p:txBody>
      </p:sp>
    </p:spTree>
    <p:extLst>
      <p:ext uri="{BB962C8B-B14F-4D97-AF65-F5344CB8AC3E}">
        <p14:creationId xmlns:p14="http://schemas.microsoft.com/office/powerpoint/2010/main" val="134992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dissolv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dissolve">
                                      <p:cBhvr>
                                        <p:cTn id="1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0" grpId="0" animBg="1"/>
      <p:bldP spid="6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D55E-00A9-C44F-AE7A-91279BDBCB53}"/>
              </a:ext>
            </a:extLst>
          </p:cNvPr>
          <p:cNvSpPr>
            <a:spLocks noGrp="1"/>
          </p:cNvSpPr>
          <p:nvPr>
            <p:ph type="title"/>
          </p:nvPr>
        </p:nvSpPr>
        <p:spPr/>
        <p:txBody>
          <a:bodyPr/>
          <a:lstStyle/>
          <a:p>
            <a:r>
              <a:rPr lang="en-US" dirty="0"/>
              <a:t>Map Fetch-Execute to RISC hardware</a:t>
            </a:r>
          </a:p>
        </p:txBody>
      </p:sp>
      <p:sp>
        <p:nvSpPr>
          <p:cNvPr id="3" name="Content Placeholder 2">
            <a:extLst>
              <a:ext uri="{FF2B5EF4-FFF2-40B4-BE49-F238E27FC236}">
                <a16:creationId xmlns:a16="http://schemas.microsoft.com/office/drawing/2014/main" id="{19042603-A2CD-9346-BF00-CEF803A8BE48}"/>
              </a:ext>
            </a:extLst>
          </p:cNvPr>
          <p:cNvSpPr>
            <a:spLocks noGrp="1"/>
          </p:cNvSpPr>
          <p:nvPr>
            <p:ph idx="1"/>
          </p:nvPr>
        </p:nvSpPr>
        <p:spPr/>
        <p:txBody>
          <a:bodyPr/>
          <a:lstStyle/>
          <a:p>
            <a:r>
              <a:rPr lang="en-US" dirty="0"/>
              <a:t>Textbook  5.12, pages 92-93</a:t>
            </a:r>
          </a:p>
          <a:p>
            <a:r>
              <a:rPr lang="en-US" dirty="0"/>
              <a:t>Want more performance?</a:t>
            </a:r>
          </a:p>
          <a:p>
            <a:pPr lvl="1"/>
            <a:r>
              <a:rPr lang="en-US" dirty="0"/>
              <a:t>Replicate HW to accept more bits of input simultaneously thus producing more bits of results computed per unit time</a:t>
            </a:r>
          </a:p>
          <a:p>
            <a:r>
              <a:rPr lang="en-US" dirty="0">
                <a:solidFill>
                  <a:srgbClr val="0432FF"/>
                </a:solidFill>
              </a:rPr>
              <a:t>Want yet more performance?</a:t>
            </a:r>
            <a:r>
              <a:rPr lang="en-US" dirty="0"/>
              <a:t>  Of course.</a:t>
            </a:r>
          </a:p>
          <a:p>
            <a:r>
              <a:rPr lang="en-US" dirty="0"/>
              <a:t>Then find a new dimension in which HW can “accept more work to do per unit time”</a:t>
            </a:r>
          </a:p>
          <a:p>
            <a:r>
              <a:rPr lang="en-US" dirty="0">
                <a:solidFill>
                  <a:srgbClr val="0432FF"/>
                </a:solidFill>
              </a:rPr>
              <a:t>Try the 4</a:t>
            </a:r>
            <a:r>
              <a:rPr lang="en-US" baseline="30000" dirty="0">
                <a:solidFill>
                  <a:srgbClr val="0432FF"/>
                </a:solidFill>
              </a:rPr>
              <a:t>th</a:t>
            </a:r>
            <a:r>
              <a:rPr lang="en-US" dirty="0">
                <a:solidFill>
                  <a:srgbClr val="0432FF"/>
                </a:solidFill>
              </a:rPr>
              <a:t> dimension, time</a:t>
            </a:r>
          </a:p>
          <a:p>
            <a:r>
              <a:rPr lang="en-US" dirty="0">
                <a:solidFill>
                  <a:srgbClr val="008F00"/>
                </a:solidFill>
              </a:rPr>
              <a:t>HW works on multiple </a:t>
            </a:r>
            <a:r>
              <a:rPr lang="en-US" dirty="0" err="1">
                <a:solidFill>
                  <a:srgbClr val="008F00"/>
                </a:solidFill>
              </a:rPr>
              <a:t>instrs</a:t>
            </a:r>
            <a:r>
              <a:rPr lang="en-US" dirty="0">
                <a:solidFill>
                  <a:srgbClr val="008F00"/>
                </a:solidFill>
              </a:rPr>
              <a:t>. simultaneously</a:t>
            </a:r>
          </a:p>
        </p:txBody>
      </p:sp>
      <p:sp>
        <p:nvSpPr>
          <p:cNvPr id="4" name="Date Placeholder 3">
            <a:extLst>
              <a:ext uri="{FF2B5EF4-FFF2-40B4-BE49-F238E27FC236}">
                <a16:creationId xmlns:a16="http://schemas.microsoft.com/office/drawing/2014/main" id="{49464A03-4239-864D-AB8F-B11A134C70E1}"/>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3230753E-2899-3841-9C98-C2E27C97B065}"/>
              </a:ext>
            </a:extLst>
          </p:cNvPr>
          <p:cNvSpPr>
            <a:spLocks noGrp="1"/>
          </p:cNvSpPr>
          <p:nvPr>
            <p:ph type="sldNum" sz="quarter" idx="12"/>
          </p:nvPr>
        </p:nvSpPr>
        <p:spPr/>
        <p:txBody>
          <a:bodyPr/>
          <a:lstStyle/>
          <a:p>
            <a:fld id="{F616CA18-62AE-B34C-A151-070DF961BCFA}" type="slidenum">
              <a:rPr lang="en-US" smtClean="0"/>
              <a:pPr/>
              <a:t>325</a:t>
            </a:fld>
            <a:endParaRPr lang="en-US"/>
          </a:p>
        </p:txBody>
      </p:sp>
    </p:spTree>
    <p:extLst>
      <p:ext uri="{BB962C8B-B14F-4D97-AF65-F5344CB8AC3E}">
        <p14:creationId xmlns:p14="http://schemas.microsoft.com/office/powerpoint/2010/main" val="309650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FCA7-39C8-794E-9627-76EF9C9D3A13}"/>
              </a:ext>
            </a:extLst>
          </p:cNvPr>
          <p:cNvSpPr>
            <a:spLocks noGrp="1"/>
          </p:cNvSpPr>
          <p:nvPr>
            <p:ph type="title"/>
          </p:nvPr>
        </p:nvSpPr>
        <p:spPr/>
        <p:txBody>
          <a:bodyPr/>
          <a:lstStyle/>
          <a:p>
            <a:r>
              <a:rPr lang="en-US" dirty="0"/>
              <a:t>Map Fetch-Execute to RISC hardware</a:t>
            </a:r>
          </a:p>
        </p:txBody>
      </p:sp>
      <p:sp>
        <p:nvSpPr>
          <p:cNvPr id="3" name="Content Placeholder 2">
            <a:extLst>
              <a:ext uri="{FF2B5EF4-FFF2-40B4-BE49-F238E27FC236}">
                <a16:creationId xmlns:a16="http://schemas.microsoft.com/office/drawing/2014/main" id="{56A9C0CA-922F-FE44-B7C3-65CB2E26434A}"/>
              </a:ext>
            </a:extLst>
          </p:cNvPr>
          <p:cNvSpPr>
            <a:spLocks noGrp="1"/>
          </p:cNvSpPr>
          <p:nvPr>
            <p:ph idx="1"/>
          </p:nvPr>
        </p:nvSpPr>
        <p:spPr/>
        <p:txBody>
          <a:bodyPr/>
          <a:lstStyle/>
          <a:p>
            <a:r>
              <a:rPr lang="en-US" dirty="0"/>
              <a:t>Subdivide Fetch-Execute cycle into 5 steps</a:t>
            </a:r>
          </a:p>
          <a:p>
            <a:pPr lvl="1">
              <a:spcBef>
                <a:spcPts val="0"/>
              </a:spcBef>
            </a:pPr>
            <a:r>
              <a:rPr lang="en-US" dirty="0"/>
              <a:t>Fetch the next instruction</a:t>
            </a:r>
          </a:p>
          <a:p>
            <a:pPr lvl="1">
              <a:spcBef>
                <a:spcPts val="0"/>
              </a:spcBef>
            </a:pPr>
            <a:r>
              <a:rPr lang="en-US" dirty="0"/>
              <a:t>Decode the instruction and fetch operands</a:t>
            </a:r>
          </a:p>
          <a:p>
            <a:pPr lvl="1">
              <a:spcBef>
                <a:spcPts val="0"/>
              </a:spcBef>
            </a:pPr>
            <a:r>
              <a:rPr lang="en-US" dirty="0"/>
              <a:t>Perform the ALU operation, per the opcode</a:t>
            </a:r>
          </a:p>
          <a:p>
            <a:pPr lvl="1">
              <a:spcBef>
                <a:spcPts val="0"/>
              </a:spcBef>
            </a:pPr>
            <a:r>
              <a:rPr lang="en-US" dirty="0"/>
              <a:t>Perform a memory read/write, if LOAD/STORE</a:t>
            </a:r>
          </a:p>
          <a:p>
            <a:pPr lvl="1">
              <a:spcBef>
                <a:spcPts val="0"/>
              </a:spcBef>
            </a:pPr>
            <a:r>
              <a:rPr lang="en-US" dirty="0"/>
              <a:t>Store result to register file</a:t>
            </a:r>
            <a:br>
              <a:rPr lang="en-US" dirty="0"/>
            </a:br>
            <a:endParaRPr lang="en-US" dirty="0"/>
          </a:p>
          <a:p>
            <a:pPr>
              <a:spcBef>
                <a:spcPts val="0"/>
              </a:spcBef>
            </a:pPr>
            <a:r>
              <a:rPr lang="en-US" dirty="0"/>
              <a:t>Can subdivide Fetch-Execute in many ways, each a design choice</a:t>
            </a:r>
          </a:p>
          <a:p>
            <a:pPr>
              <a:spcBef>
                <a:spcPts val="0"/>
              </a:spcBef>
            </a:pPr>
            <a:r>
              <a:rPr lang="en-US" dirty="0"/>
              <a:t>5-stage design is a classic </a:t>
            </a:r>
            <a:r>
              <a:rPr lang="en-US" dirty="0">
                <a:solidFill>
                  <a:srgbClr val="0432FF"/>
                </a:solidFill>
              </a:rPr>
              <a:t>pipeline</a:t>
            </a:r>
          </a:p>
          <a:p>
            <a:endParaRPr lang="en-US" dirty="0"/>
          </a:p>
        </p:txBody>
      </p:sp>
      <p:sp>
        <p:nvSpPr>
          <p:cNvPr id="4" name="Date Placeholder 3">
            <a:extLst>
              <a:ext uri="{FF2B5EF4-FFF2-40B4-BE49-F238E27FC236}">
                <a16:creationId xmlns:a16="http://schemas.microsoft.com/office/drawing/2014/main" id="{7D0AC519-7A75-204F-9E91-07799A8BD9C7}"/>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C38ECDC9-1C59-A740-A459-5F3520BC3FF2}"/>
              </a:ext>
            </a:extLst>
          </p:cNvPr>
          <p:cNvSpPr>
            <a:spLocks noGrp="1"/>
          </p:cNvSpPr>
          <p:nvPr>
            <p:ph type="sldNum" sz="quarter" idx="12"/>
          </p:nvPr>
        </p:nvSpPr>
        <p:spPr/>
        <p:txBody>
          <a:bodyPr/>
          <a:lstStyle/>
          <a:p>
            <a:fld id="{F616CA18-62AE-B34C-A151-070DF961BCFA}" type="slidenum">
              <a:rPr lang="en-US" smtClean="0"/>
              <a:pPr/>
              <a:t>326</a:t>
            </a:fld>
            <a:endParaRPr lang="en-US"/>
          </a:p>
        </p:txBody>
      </p:sp>
    </p:spTree>
    <p:extLst>
      <p:ext uri="{BB962C8B-B14F-4D97-AF65-F5344CB8AC3E}">
        <p14:creationId xmlns:p14="http://schemas.microsoft.com/office/powerpoint/2010/main" val="2063968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gure-5.3.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737" y="4362450"/>
            <a:ext cx="6668526" cy="2501900"/>
          </a:xfrm>
          <a:prstGeom prst="rect">
            <a:avLst/>
          </a:prstGeom>
        </p:spPr>
      </p:pic>
      <p:sp>
        <p:nvSpPr>
          <p:cNvPr id="2" name="Title 1"/>
          <p:cNvSpPr>
            <a:spLocks noGrp="1"/>
          </p:cNvSpPr>
          <p:nvPr>
            <p:ph type="title"/>
          </p:nvPr>
        </p:nvSpPr>
        <p:spPr>
          <a:xfrm>
            <a:off x="486830" y="96839"/>
            <a:ext cx="8441270" cy="745196"/>
          </a:xfrm>
        </p:spPr>
        <p:txBody>
          <a:bodyPr/>
          <a:lstStyle/>
          <a:p>
            <a:r>
              <a:rPr lang="en-US" dirty="0"/>
              <a:t>Go faster by being too “lazy” to be slow </a:t>
            </a:r>
          </a:p>
        </p:txBody>
      </p:sp>
      <p:sp>
        <p:nvSpPr>
          <p:cNvPr id="3" name="Content Placeholder 2"/>
          <p:cNvSpPr>
            <a:spLocks noGrp="1"/>
          </p:cNvSpPr>
          <p:nvPr>
            <p:ph idx="1"/>
          </p:nvPr>
        </p:nvSpPr>
        <p:spPr>
          <a:xfrm>
            <a:off x="486829" y="1079204"/>
            <a:ext cx="8657171" cy="4924814"/>
          </a:xfrm>
        </p:spPr>
        <p:txBody>
          <a:bodyPr/>
          <a:lstStyle/>
          <a:p>
            <a:r>
              <a:rPr lang="en-US" dirty="0">
                <a:solidFill>
                  <a:srgbClr val="008000"/>
                </a:solidFill>
              </a:rPr>
              <a:t>Lazy idea:</a:t>
            </a:r>
            <a:r>
              <a:rPr lang="en-US" dirty="0"/>
              <a:t>  do not complete 1 instruction in 1 Fetch-Execute cycle; be lazy, </a:t>
            </a:r>
            <a:r>
              <a:rPr lang="en-US" dirty="0">
                <a:solidFill>
                  <a:srgbClr val="0000FF"/>
                </a:solidFill>
              </a:rPr>
              <a:t>do </a:t>
            </a:r>
            <a:r>
              <a:rPr lang="en-US" i="1" dirty="0">
                <a:solidFill>
                  <a:srgbClr val="0000FF"/>
                </a:solidFill>
              </a:rPr>
              <a:t>less</a:t>
            </a:r>
            <a:r>
              <a:rPr lang="en-US" dirty="0">
                <a:solidFill>
                  <a:srgbClr val="0000FF"/>
                </a:solidFill>
              </a:rPr>
              <a:t> per cycle</a:t>
            </a:r>
          </a:p>
          <a:p>
            <a:r>
              <a:rPr lang="en-US" dirty="0"/>
              <a:t>Split Fetch-Execute cycle into 5 stages that each do “~1/5 of the work, but in ~1/5 of the time”</a:t>
            </a:r>
          </a:p>
          <a:p>
            <a:r>
              <a:rPr lang="en-US" dirty="0"/>
              <a:t>If </a:t>
            </a:r>
            <a:r>
              <a:rPr lang="en-US" dirty="0" err="1"/>
              <a:t>instrs</a:t>
            </a:r>
            <a:r>
              <a:rPr lang="en-US" dirty="0"/>
              <a:t>. are independent, can fully overlap work</a:t>
            </a:r>
          </a:p>
          <a:p>
            <a:r>
              <a:rPr lang="en-US" dirty="0">
                <a:solidFill>
                  <a:srgbClr val="008F00"/>
                </a:solidFill>
              </a:rPr>
              <a:t>Instructions </a:t>
            </a:r>
            <a:r>
              <a:rPr lang="en-US" i="1" dirty="0">
                <a:solidFill>
                  <a:srgbClr val="008F00"/>
                </a:solidFill>
              </a:rPr>
              <a:t>complete</a:t>
            </a:r>
            <a:r>
              <a:rPr lang="en-US" dirty="0">
                <a:solidFill>
                  <a:srgbClr val="008F00"/>
                </a:solidFill>
              </a:rPr>
              <a:t> at a rate up to 5x faster</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327</a:t>
            </a:fld>
            <a:endParaRPr lang="en-US"/>
          </a:p>
        </p:txBody>
      </p:sp>
      <p:grpSp>
        <p:nvGrpSpPr>
          <p:cNvPr id="10" name="Group 9"/>
          <p:cNvGrpSpPr/>
          <p:nvPr/>
        </p:nvGrpSpPr>
        <p:grpSpPr>
          <a:xfrm>
            <a:off x="1693332" y="5744401"/>
            <a:ext cx="5776148" cy="476349"/>
            <a:chOff x="1693332" y="5744401"/>
            <a:chExt cx="5776148" cy="476349"/>
          </a:xfrm>
        </p:grpSpPr>
        <p:sp>
          <p:nvSpPr>
            <p:cNvPr id="7" name="Right Brace 6"/>
            <p:cNvSpPr/>
            <p:nvPr/>
          </p:nvSpPr>
          <p:spPr bwMode="auto">
            <a:xfrm rot="5400000">
              <a:off x="2646418" y="4791315"/>
              <a:ext cx="172866" cy="2079037"/>
            </a:xfrm>
            <a:prstGeom prst="rightBrace">
              <a:avLst>
                <a:gd name="adj1" fmla="val 26754"/>
                <a:gd name="adj2" fmla="val 50000"/>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8" name="Right Brace 7"/>
            <p:cNvSpPr/>
            <p:nvPr/>
          </p:nvSpPr>
          <p:spPr bwMode="auto">
            <a:xfrm rot="5400000">
              <a:off x="5730636" y="4178424"/>
              <a:ext cx="172866" cy="3304822"/>
            </a:xfrm>
            <a:prstGeom prst="rightBrace">
              <a:avLst>
                <a:gd name="adj1" fmla="val 26754"/>
                <a:gd name="adj2" fmla="val 50000"/>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9" name="TextBox 8"/>
            <p:cNvSpPr txBox="1"/>
            <p:nvPr/>
          </p:nvSpPr>
          <p:spPr>
            <a:xfrm>
              <a:off x="2398889" y="5851418"/>
              <a:ext cx="4600222" cy="369332"/>
            </a:xfrm>
            <a:prstGeom prst="rect">
              <a:avLst/>
            </a:prstGeom>
            <a:noFill/>
          </p:spPr>
          <p:txBody>
            <a:bodyPr wrap="square" rtlCol="0">
              <a:spAutoFit/>
            </a:bodyPr>
            <a:lstStyle/>
            <a:p>
              <a:r>
                <a:rPr lang="en-US" dirty="0"/>
                <a:t>Fetch		 –			    Execute</a:t>
              </a:r>
            </a:p>
          </p:txBody>
        </p:sp>
      </p:grpSp>
    </p:spTree>
    <p:extLst>
      <p:ext uri="{BB962C8B-B14F-4D97-AF65-F5344CB8AC3E}">
        <p14:creationId xmlns:p14="http://schemas.microsoft.com/office/powerpoint/2010/main" val="1299652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E4C6-FFFE-1A45-B6CE-DD516631AB1F}"/>
              </a:ext>
            </a:extLst>
          </p:cNvPr>
          <p:cNvSpPr>
            <a:spLocks noGrp="1"/>
          </p:cNvSpPr>
          <p:nvPr>
            <p:ph type="title"/>
          </p:nvPr>
        </p:nvSpPr>
        <p:spPr/>
        <p:txBody>
          <a:bodyPr/>
          <a:lstStyle/>
          <a:p>
            <a:r>
              <a:rPr lang="en-US" dirty="0"/>
              <a:t>Canonic 5-stage execution pipeline</a:t>
            </a:r>
          </a:p>
        </p:txBody>
      </p:sp>
      <p:sp>
        <p:nvSpPr>
          <p:cNvPr id="3" name="Content Placeholder 2">
            <a:extLst>
              <a:ext uri="{FF2B5EF4-FFF2-40B4-BE49-F238E27FC236}">
                <a16:creationId xmlns:a16="http://schemas.microsoft.com/office/drawing/2014/main" id="{235CD5DC-1015-E04C-BB8E-E5A85D7261E4}"/>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a:p>
            <a:r>
              <a:rPr lang="en-US" dirty="0"/>
              <a:t>Once a stage completes its subtask, it passes its “sub-result” to the next stage, then starts work on the next machine instruction</a:t>
            </a:r>
          </a:p>
          <a:p>
            <a:endParaRPr lang="en-US" dirty="0"/>
          </a:p>
        </p:txBody>
      </p:sp>
      <p:sp>
        <p:nvSpPr>
          <p:cNvPr id="4" name="Date Placeholder 3">
            <a:extLst>
              <a:ext uri="{FF2B5EF4-FFF2-40B4-BE49-F238E27FC236}">
                <a16:creationId xmlns:a16="http://schemas.microsoft.com/office/drawing/2014/main" id="{5EF58F21-08E2-0842-A127-E59AF3B996A9}"/>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6147A1B5-99B4-E048-9CEE-67C4D871D057}"/>
              </a:ext>
            </a:extLst>
          </p:cNvPr>
          <p:cNvSpPr>
            <a:spLocks noGrp="1"/>
          </p:cNvSpPr>
          <p:nvPr>
            <p:ph type="sldNum" sz="quarter" idx="12"/>
          </p:nvPr>
        </p:nvSpPr>
        <p:spPr/>
        <p:txBody>
          <a:bodyPr/>
          <a:lstStyle/>
          <a:p>
            <a:fld id="{F616CA18-62AE-B34C-A151-070DF961BCFA}" type="slidenum">
              <a:rPr lang="en-US" smtClean="0"/>
              <a:pPr/>
              <a:t>328</a:t>
            </a:fld>
            <a:endParaRPr lang="en-US"/>
          </a:p>
        </p:txBody>
      </p:sp>
      <p:pic>
        <p:nvPicPr>
          <p:cNvPr id="7" name="Picture 6">
            <a:extLst>
              <a:ext uri="{FF2B5EF4-FFF2-40B4-BE49-F238E27FC236}">
                <a16:creationId xmlns:a16="http://schemas.microsoft.com/office/drawing/2014/main" id="{4274A053-F6F7-8248-8A3F-2890DDF9280E}"/>
              </a:ext>
            </a:extLst>
          </p:cNvPr>
          <p:cNvPicPr>
            <a:picLocks noChangeAspect="1"/>
          </p:cNvPicPr>
          <p:nvPr/>
        </p:nvPicPr>
        <p:blipFill>
          <a:blip r:embed="rId2"/>
          <a:stretch>
            <a:fillRect/>
          </a:stretch>
        </p:blipFill>
        <p:spPr>
          <a:xfrm>
            <a:off x="0" y="1104900"/>
            <a:ext cx="9084310" cy="3400544"/>
          </a:xfrm>
          <a:prstGeom prst="rect">
            <a:avLst/>
          </a:prstGeom>
        </p:spPr>
      </p:pic>
    </p:spTree>
    <p:extLst>
      <p:ext uri="{BB962C8B-B14F-4D97-AF65-F5344CB8AC3E}">
        <p14:creationId xmlns:p14="http://schemas.microsoft.com/office/powerpoint/2010/main" val="1350327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pipeline activity in space-time</a:t>
            </a:r>
          </a:p>
        </p:txBody>
      </p:sp>
      <p:pic>
        <p:nvPicPr>
          <p:cNvPr id="6" name="Content Placeholder 5" descr="figure-5.4.jpeg"/>
          <p:cNvPicPr>
            <a:picLocks noGrp="1" noChangeAspect="1"/>
          </p:cNvPicPr>
          <p:nvPr>
            <p:ph idx="1"/>
          </p:nvPr>
        </p:nvPicPr>
        <p:blipFill>
          <a:blip r:embed="rId2">
            <a:extLst>
              <a:ext uri="{28A0092B-C50C-407E-A947-70E740481C1C}">
                <a14:useLocalDpi xmlns:a14="http://schemas.microsoft.com/office/drawing/2010/main" val="0"/>
              </a:ext>
            </a:extLst>
          </a:blip>
          <a:srcRect t="-12068" b="-12068"/>
          <a:stretch>
            <a:fillRect/>
          </a:stretch>
        </p:blipFill>
        <p:spPr>
          <a:xfrm>
            <a:off x="-1585" y="1171186"/>
            <a:ext cx="9146016" cy="5461036"/>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329</a:t>
            </a:fld>
            <a:endParaRPr lang="en-US"/>
          </a:p>
        </p:txBody>
      </p:sp>
      <p:cxnSp>
        <p:nvCxnSpPr>
          <p:cNvPr id="8" name="Straight Arrow Connector 7"/>
          <p:cNvCxnSpPr/>
          <p:nvPr/>
        </p:nvCxnSpPr>
        <p:spPr bwMode="auto">
          <a:xfrm flipV="1">
            <a:off x="5984229" y="1674514"/>
            <a:ext cx="2303694" cy="18814"/>
          </a:xfrm>
          <a:prstGeom prst="straightConnector1">
            <a:avLst/>
          </a:prstGeom>
          <a:solidFill>
            <a:schemeClr val="accent1"/>
          </a:solidFill>
          <a:ln w="28575" cap="flat" cmpd="sng" algn="ctr">
            <a:solidFill>
              <a:srgbClr val="3366FF"/>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p:cNvSpPr txBox="1"/>
          <p:nvPr/>
        </p:nvSpPr>
        <p:spPr>
          <a:xfrm>
            <a:off x="2436618" y="1467560"/>
            <a:ext cx="3509983" cy="369332"/>
          </a:xfrm>
          <a:prstGeom prst="rect">
            <a:avLst/>
          </a:prstGeom>
          <a:noFill/>
        </p:spPr>
        <p:txBody>
          <a:bodyPr wrap="none" rtlCol="0">
            <a:spAutoFit/>
          </a:bodyPr>
          <a:lstStyle/>
          <a:p>
            <a:r>
              <a:rPr lang="en-US" dirty="0">
                <a:solidFill>
                  <a:srgbClr val="3366FF"/>
                </a:solidFill>
              </a:rPr>
              <a:t>Space (propagation through circuit)</a:t>
            </a:r>
          </a:p>
        </p:txBody>
      </p:sp>
      <p:sp>
        <p:nvSpPr>
          <p:cNvPr id="14" name="TextBox 13"/>
          <p:cNvSpPr txBox="1"/>
          <p:nvPr/>
        </p:nvSpPr>
        <p:spPr>
          <a:xfrm>
            <a:off x="13" y="2182527"/>
            <a:ext cx="1156123" cy="369332"/>
          </a:xfrm>
          <a:prstGeom prst="rect">
            <a:avLst/>
          </a:prstGeom>
          <a:noFill/>
        </p:spPr>
        <p:txBody>
          <a:bodyPr wrap="none" rtlCol="0">
            <a:spAutoFit/>
          </a:bodyPr>
          <a:lstStyle/>
          <a:p>
            <a:r>
              <a:rPr lang="en-US" dirty="0">
                <a:solidFill>
                  <a:srgbClr val="3366FF"/>
                </a:solidFill>
              </a:rPr>
              <a:t>Advancing</a:t>
            </a:r>
          </a:p>
        </p:txBody>
      </p:sp>
      <p:sp>
        <p:nvSpPr>
          <p:cNvPr id="15" name="Rounded Rectangle 14"/>
          <p:cNvSpPr/>
          <p:nvPr/>
        </p:nvSpPr>
        <p:spPr bwMode="auto">
          <a:xfrm>
            <a:off x="1317038" y="2333090"/>
            <a:ext cx="2220148"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6" name="Rounded Rectangle 15"/>
          <p:cNvSpPr/>
          <p:nvPr/>
        </p:nvSpPr>
        <p:spPr bwMode="auto">
          <a:xfrm>
            <a:off x="1318926" y="2626595"/>
            <a:ext cx="3619964"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7" name="Rounded Rectangle 16"/>
          <p:cNvSpPr/>
          <p:nvPr/>
        </p:nvSpPr>
        <p:spPr bwMode="auto">
          <a:xfrm>
            <a:off x="1320813" y="2920100"/>
            <a:ext cx="5000965"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 name="Rounded Rectangle 17"/>
          <p:cNvSpPr/>
          <p:nvPr/>
        </p:nvSpPr>
        <p:spPr bwMode="auto">
          <a:xfrm>
            <a:off x="1322702" y="3213605"/>
            <a:ext cx="6400780"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9" name="Rounded Rectangle 18"/>
          <p:cNvSpPr/>
          <p:nvPr/>
        </p:nvSpPr>
        <p:spPr bwMode="auto">
          <a:xfrm>
            <a:off x="1324589" y="3507110"/>
            <a:ext cx="7413485"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20" name="Rounded Rectangle 19"/>
          <p:cNvSpPr/>
          <p:nvPr/>
        </p:nvSpPr>
        <p:spPr bwMode="auto">
          <a:xfrm>
            <a:off x="1326477" y="3800615"/>
            <a:ext cx="7413485"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21" name="Rounded Rectangle 20"/>
          <p:cNvSpPr/>
          <p:nvPr/>
        </p:nvSpPr>
        <p:spPr bwMode="auto">
          <a:xfrm>
            <a:off x="1328365" y="4094120"/>
            <a:ext cx="7413485"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22" name="Rounded Rectangle 21"/>
          <p:cNvSpPr/>
          <p:nvPr/>
        </p:nvSpPr>
        <p:spPr bwMode="auto">
          <a:xfrm>
            <a:off x="1330253" y="4387625"/>
            <a:ext cx="7413485" cy="254000"/>
          </a:xfrm>
          <a:prstGeom prst="round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20257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5"/>
                                        </p:tgtEl>
                                        <p:attrNameLst>
                                          <p:attrName>style.visibility</p:attrName>
                                        </p:attrNameLst>
                                      </p:cBhvr>
                                      <p:to>
                                        <p:strVal val="hidden"/>
                                      </p:to>
                                    </p:set>
                                  </p:childTnLst>
                                </p:cTn>
                              </p:par>
                            </p:childTnLst>
                          </p:cTn>
                        </p:par>
                        <p:par>
                          <p:cTn id="12" fill="hold">
                            <p:stCondLst>
                              <p:cond delay="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6"/>
                                        </p:tgtEl>
                                        <p:attrNameLst>
                                          <p:attrName>style.visibility</p:attrName>
                                        </p:attrNameLst>
                                      </p:cBhvr>
                                      <p:to>
                                        <p:strVal val="hidden"/>
                                      </p:to>
                                    </p:set>
                                  </p:childTnLst>
                                </p:cTn>
                              </p:par>
                            </p:childTnLst>
                          </p:cTn>
                        </p:par>
                        <p:par>
                          <p:cTn id="20" fill="hold">
                            <p:stCondLst>
                              <p:cond delay="0"/>
                            </p:stCondLst>
                            <p:childTnLst>
                              <p:par>
                                <p:cTn id="21" presetID="9"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7"/>
                                        </p:tgtEl>
                                        <p:attrNameLst>
                                          <p:attrName>style.visibility</p:attrName>
                                        </p:attrNameLst>
                                      </p:cBhvr>
                                      <p:to>
                                        <p:strVal val="hidden"/>
                                      </p:to>
                                    </p:set>
                                  </p:childTnLst>
                                </p:cTn>
                              </p:par>
                            </p:childTnLst>
                          </p:cTn>
                        </p:par>
                        <p:par>
                          <p:cTn id="28" fill="hold">
                            <p:stCondLst>
                              <p:cond delay="0"/>
                            </p:stCondLst>
                            <p:childTnLst>
                              <p:par>
                                <p:cTn id="29" presetID="9"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8"/>
                                        </p:tgtEl>
                                        <p:attrNameLst>
                                          <p:attrName>style.visibility</p:attrName>
                                        </p:attrNameLst>
                                      </p:cBhvr>
                                      <p:to>
                                        <p:strVal val="hidden"/>
                                      </p:to>
                                    </p:set>
                                  </p:childTnLst>
                                </p:cTn>
                              </p:par>
                            </p:childTnLst>
                          </p:cTn>
                        </p:par>
                        <p:par>
                          <p:cTn id="36" fill="hold">
                            <p:stCondLst>
                              <p:cond delay="0"/>
                            </p:stCondLst>
                            <p:childTnLst>
                              <p:par>
                                <p:cTn id="37" presetID="9"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19"/>
                                        </p:tgtEl>
                                        <p:attrNameLst>
                                          <p:attrName>style.visibility</p:attrName>
                                        </p:attrNameLst>
                                      </p:cBhvr>
                                      <p:to>
                                        <p:strVal val="hidden"/>
                                      </p:to>
                                    </p:set>
                                  </p:childTnLst>
                                </p:cTn>
                              </p:par>
                            </p:childTnLst>
                          </p:cTn>
                        </p:par>
                        <p:par>
                          <p:cTn id="44" fill="hold">
                            <p:stCondLst>
                              <p:cond delay="0"/>
                            </p:stCondLst>
                            <p:childTnLst>
                              <p:par>
                                <p:cTn id="45" presetID="9"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20"/>
                                        </p:tgtEl>
                                        <p:attrNameLst>
                                          <p:attrName>style.visibility</p:attrName>
                                        </p:attrNameLst>
                                      </p:cBhvr>
                                      <p:to>
                                        <p:strVal val="hidden"/>
                                      </p:to>
                                    </p:set>
                                  </p:childTnLst>
                                </p:cTn>
                              </p:par>
                            </p:childTnLst>
                          </p:cTn>
                        </p:par>
                        <p:par>
                          <p:cTn id="52" fill="hold">
                            <p:stCondLst>
                              <p:cond delay="0"/>
                            </p:stCondLst>
                            <p:childTnLst>
                              <p:par>
                                <p:cTn id="53" presetID="9"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1"/>
                                        </p:tgtEl>
                                        <p:attrNameLst>
                                          <p:attrName>style.visibility</p:attrName>
                                        </p:attrNameLst>
                                      </p:cBhvr>
                                      <p:to>
                                        <p:strVal val="hidden"/>
                                      </p:to>
                                    </p:set>
                                  </p:childTnLst>
                                </p:cTn>
                              </p:par>
                            </p:childTnLst>
                          </p:cTn>
                        </p:par>
                        <p:par>
                          <p:cTn id="60" fill="hold">
                            <p:stCondLst>
                              <p:cond delay="0"/>
                            </p:stCondLst>
                            <p:childTnLst>
                              <p:par>
                                <p:cTn id="61" presetID="9"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pipeline operation</a:t>
            </a:r>
          </a:p>
        </p:txBody>
      </p:sp>
      <p:sp>
        <p:nvSpPr>
          <p:cNvPr id="3" name="Content Placeholder 2"/>
          <p:cNvSpPr>
            <a:spLocks noGrp="1"/>
          </p:cNvSpPr>
          <p:nvPr>
            <p:ph idx="1"/>
          </p:nvPr>
        </p:nvSpPr>
        <p:spPr>
          <a:xfrm>
            <a:off x="486830" y="1171186"/>
            <a:ext cx="8355020" cy="4924814"/>
          </a:xfrm>
        </p:spPr>
        <p:txBody>
          <a:bodyPr/>
          <a:lstStyle/>
          <a:p>
            <a:r>
              <a:rPr lang="en-US" dirty="0"/>
              <a:t>Pipeline is </a:t>
            </a:r>
            <a:r>
              <a:rPr lang="en-US" i="1" dirty="0"/>
              <a:t>transparent</a:t>
            </a:r>
            <a:r>
              <a:rPr lang="en-US" dirty="0"/>
              <a:t> to programmers because the ISA contains no references to the pipeline structure of the circuit</a:t>
            </a:r>
          </a:p>
          <a:p>
            <a:r>
              <a:rPr lang="en-US" dirty="0"/>
              <a:t>Seamless instruction overlap in time requires instruction independence</a:t>
            </a:r>
          </a:p>
          <a:p>
            <a:endParaRPr lang="en-US"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330</a:t>
            </a:fld>
            <a:endParaRPr lang="en-US"/>
          </a:p>
        </p:txBody>
      </p:sp>
    </p:spTree>
    <p:extLst>
      <p:ext uri="{BB962C8B-B14F-4D97-AF65-F5344CB8AC3E}">
        <p14:creationId xmlns:p14="http://schemas.microsoft.com/office/powerpoint/2010/main" val="1630766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B0B7-03E5-744C-8179-A30556C12344}"/>
              </a:ext>
            </a:extLst>
          </p:cNvPr>
          <p:cNvSpPr>
            <a:spLocks noGrp="1"/>
          </p:cNvSpPr>
          <p:nvPr>
            <p:ph type="title"/>
          </p:nvPr>
        </p:nvSpPr>
        <p:spPr/>
        <p:txBody>
          <a:bodyPr/>
          <a:lstStyle/>
          <a:p>
            <a:r>
              <a:rPr lang="en-US" dirty="0"/>
              <a:t>Real-world pipelining – stalls</a:t>
            </a:r>
          </a:p>
        </p:txBody>
      </p:sp>
      <p:sp>
        <p:nvSpPr>
          <p:cNvPr id="3" name="Content Placeholder 2">
            <a:extLst>
              <a:ext uri="{FF2B5EF4-FFF2-40B4-BE49-F238E27FC236}">
                <a16:creationId xmlns:a16="http://schemas.microsoft.com/office/drawing/2014/main" id="{70CCC13D-5C40-214F-A8B5-ED0F50670FD9}"/>
              </a:ext>
            </a:extLst>
          </p:cNvPr>
          <p:cNvSpPr>
            <a:spLocks noGrp="1"/>
          </p:cNvSpPr>
          <p:nvPr>
            <p:ph idx="1"/>
          </p:nvPr>
        </p:nvSpPr>
        <p:spPr>
          <a:xfrm>
            <a:off x="486830" y="1171186"/>
            <a:ext cx="8247965" cy="5334068"/>
          </a:xfrm>
        </p:spPr>
        <p:txBody>
          <a:bodyPr/>
          <a:lstStyle/>
          <a:p>
            <a:r>
              <a:rPr lang="en-US" dirty="0"/>
              <a:t>Stalls happen</a:t>
            </a:r>
          </a:p>
          <a:p>
            <a:r>
              <a:rPr lang="en-US" dirty="0"/>
              <a:t>Example stall due to a true data dependence (a.k.a. true data dependency), which means that an instruction computes a result that is used by a later instruction as an operand</a:t>
            </a:r>
          </a:p>
          <a:p>
            <a:pPr lvl="1"/>
            <a:r>
              <a:rPr lang="en-US" dirty="0"/>
              <a:t>Instr. K:	C </a:t>
            </a:r>
            <a:r>
              <a:rPr lang="en-US" dirty="0">
                <a:sym typeface="Wingdings" pitchFamily="2" charset="2"/>
              </a:rPr>
              <a:t> add A B		; write result C</a:t>
            </a:r>
          </a:p>
          <a:p>
            <a:pPr lvl="1"/>
            <a:r>
              <a:rPr lang="en-US" dirty="0">
                <a:sym typeface="Wingdings" pitchFamily="2" charset="2"/>
              </a:rPr>
              <a:t>Instr. K+1:	D  subtract E C	; read operand C</a:t>
            </a:r>
          </a:p>
          <a:p>
            <a:pPr lvl="1"/>
            <a:r>
              <a:rPr lang="en-US" dirty="0">
                <a:sym typeface="Wingdings"/>
              </a:rPr>
              <a:t>K must complete by writing C into a storage location before K+1 can read operand C from that location</a:t>
            </a:r>
            <a:endParaRPr lang="en-US" dirty="0"/>
          </a:p>
        </p:txBody>
      </p:sp>
      <p:sp>
        <p:nvSpPr>
          <p:cNvPr id="4" name="Date Placeholder 3">
            <a:extLst>
              <a:ext uri="{FF2B5EF4-FFF2-40B4-BE49-F238E27FC236}">
                <a16:creationId xmlns:a16="http://schemas.microsoft.com/office/drawing/2014/main" id="{1B701EB2-C9E4-7B41-BC55-4DFA19549BB7}"/>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0525566E-771F-D349-AE34-008106B49513}"/>
              </a:ext>
            </a:extLst>
          </p:cNvPr>
          <p:cNvSpPr>
            <a:spLocks noGrp="1"/>
          </p:cNvSpPr>
          <p:nvPr>
            <p:ph type="sldNum" sz="quarter" idx="12"/>
          </p:nvPr>
        </p:nvSpPr>
        <p:spPr/>
        <p:txBody>
          <a:bodyPr/>
          <a:lstStyle/>
          <a:p>
            <a:fld id="{F616CA18-62AE-B34C-A151-070DF961BCFA}" type="slidenum">
              <a:rPr lang="en-US" smtClean="0"/>
              <a:pPr/>
              <a:t>331</a:t>
            </a:fld>
            <a:endParaRPr lang="en-US"/>
          </a:p>
        </p:txBody>
      </p:sp>
    </p:spTree>
    <p:extLst>
      <p:ext uri="{BB962C8B-B14F-4D97-AF65-F5344CB8AC3E}">
        <p14:creationId xmlns:p14="http://schemas.microsoft.com/office/powerpoint/2010/main" val="239903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de-DE" dirty="0"/>
              <a:t>Final </a:t>
            </a:r>
            <a:r>
              <a:rPr lang="de-DE" dirty="0" err="1"/>
              <a:t>Exam</a:t>
            </a:r>
            <a:r>
              <a:rPr lang="de-DE" dirty="0"/>
              <a:t> time </a:t>
            </a:r>
            <a:r>
              <a:rPr lang="de-DE" dirty="0" err="1"/>
              <a:t>and</a:t>
            </a:r>
            <a:r>
              <a:rPr lang="de-DE" dirty="0"/>
              <a:t> </a:t>
            </a:r>
            <a:r>
              <a:rPr lang="de-DE" dirty="0" err="1"/>
              <a:t>place</a:t>
            </a:r>
            <a:r>
              <a:rPr lang="de-DE" dirty="0"/>
              <a:t>:</a:t>
            </a:r>
            <a:br>
              <a:rPr lang="de-DE" dirty="0"/>
            </a:br>
            <a:br>
              <a:rPr lang="de-DE" dirty="0"/>
            </a:br>
            <a:r>
              <a:rPr lang="de-DE" dirty="0" err="1"/>
              <a:t>Wednesday</a:t>
            </a:r>
            <a:r>
              <a:rPr lang="de-DE" dirty="0"/>
              <a:t>, May 02</a:t>
            </a:r>
            <a:br>
              <a:rPr lang="de-DE" dirty="0"/>
            </a:br>
            <a:r>
              <a:rPr lang="de-DE" dirty="0"/>
              <a:t>10:30am </a:t>
            </a:r>
            <a:r>
              <a:rPr lang="de-DE" dirty="0" err="1"/>
              <a:t>to</a:t>
            </a:r>
            <a:r>
              <a:rPr lang="de-DE" dirty="0"/>
              <a:t> 12:30pm</a:t>
            </a:r>
            <a:br>
              <a:rPr lang="de-DE" dirty="0"/>
            </a:br>
            <a:r>
              <a:rPr lang="de-DE" dirty="0"/>
              <a:t>in STEW 183, also </a:t>
            </a:r>
            <a:r>
              <a:rPr lang="de-DE" dirty="0" err="1"/>
              <a:t>known</a:t>
            </a:r>
            <a:r>
              <a:rPr lang="de-DE" dirty="0"/>
              <a:t> </a:t>
            </a:r>
            <a:r>
              <a:rPr lang="de-DE" dirty="0" err="1"/>
              <a:t>as</a:t>
            </a:r>
            <a:r>
              <a:rPr lang="de-DE" dirty="0"/>
              <a:t> Loeb Playhouse </a:t>
            </a:r>
          </a:p>
          <a:p>
            <a:pPr marL="0" indent="0">
              <a:buNone/>
            </a:pPr>
            <a:endParaRPr lang="en-US"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296</a:t>
            </a:fld>
            <a:endParaRPr lang="en-US"/>
          </a:p>
        </p:txBody>
      </p:sp>
    </p:spTree>
    <p:extLst>
      <p:ext uri="{BB962C8B-B14F-4D97-AF65-F5344CB8AC3E}">
        <p14:creationId xmlns:p14="http://schemas.microsoft.com/office/powerpoint/2010/main" val="1425692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ure-5.5.jpeg"/>
          <p:cNvPicPr>
            <a:picLocks noGrp="1" noChangeAspect="1"/>
          </p:cNvPicPr>
          <p:nvPr>
            <p:ph idx="1"/>
          </p:nvPr>
        </p:nvPicPr>
        <p:blipFill>
          <a:blip r:embed="rId2">
            <a:extLst>
              <a:ext uri="{28A0092B-C50C-407E-A947-70E740481C1C}">
                <a14:useLocalDpi xmlns:a14="http://schemas.microsoft.com/office/drawing/2010/main" val="0"/>
              </a:ext>
            </a:extLst>
          </a:blip>
          <a:srcRect t="2546" b="2546"/>
          <a:stretch>
            <a:fillRect/>
          </a:stretch>
        </p:blipFill>
        <p:spPr/>
      </p:pic>
      <p:sp>
        <p:nvSpPr>
          <p:cNvPr id="2" name="Title 1"/>
          <p:cNvSpPr>
            <a:spLocks noGrp="1"/>
          </p:cNvSpPr>
          <p:nvPr>
            <p:ph type="title"/>
          </p:nvPr>
        </p:nvSpPr>
        <p:spPr/>
        <p:txBody>
          <a:bodyPr/>
          <a:lstStyle/>
          <a:p>
            <a:r>
              <a:rPr lang="en-US" dirty="0"/>
              <a:t>Pipeline </a:t>
            </a:r>
            <a:r>
              <a:rPr lang="en-US" i="1" dirty="0">
                <a:solidFill>
                  <a:srgbClr val="0000FF"/>
                </a:solidFill>
              </a:rPr>
              <a:t>stall</a:t>
            </a:r>
            <a:r>
              <a:rPr lang="en-US" dirty="0"/>
              <a:t> due to instr. dependence</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332</a:t>
            </a:fld>
            <a:endParaRPr lang="en-US"/>
          </a:p>
        </p:txBody>
      </p:sp>
      <p:sp>
        <p:nvSpPr>
          <p:cNvPr id="35" name="Donut 34"/>
          <p:cNvSpPr/>
          <p:nvPr/>
        </p:nvSpPr>
        <p:spPr bwMode="auto">
          <a:xfrm>
            <a:off x="4318015" y="2511787"/>
            <a:ext cx="1683923" cy="629759"/>
          </a:xfrm>
          <a:prstGeom prst="donut">
            <a:avLst>
              <a:gd name="adj" fmla="val 978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3200" dirty="0">
                <a:latin typeface="Arial" charset="0"/>
                <a:ea typeface="ＭＳ Ｐゴシック" charset="0"/>
              </a:rPr>
              <a:t>Inst.</a:t>
            </a:r>
            <a:r>
              <a:rPr kumimoji="0" lang="en-US" sz="2800" b="0" i="0" u="none" strike="noStrike" cap="none" normalizeH="0" baseline="0" dirty="0">
                <a:ln>
                  <a:noFill/>
                </a:ln>
                <a:solidFill>
                  <a:schemeClr val="tx1"/>
                </a:solidFill>
                <a:effectLst/>
                <a:latin typeface="Arial" charset="0"/>
                <a:ea typeface="ＭＳ Ｐゴシック" charset="0"/>
              </a:rPr>
              <a:t>?</a:t>
            </a:r>
            <a:endParaRPr kumimoji="0" lang="en-US" sz="1800" b="0" i="0" u="none" strike="noStrike" cap="none" normalizeH="0" baseline="0" dirty="0">
              <a:ln>
                <a:noFill/>
              </a:ln>
              <a:solidFill>
                <a:schemeClr val="tx1"/>
              </a:solidFill>
              <a:effectLst/>
              <a:latin typeface="Arial" charset="0"/>
              <a:ea typeface="ＭＳ Ｐゴシック" charset="0"/>
            </a:endParaRPr>
          </a:p>
        </p:txBody>
      </p:sp>
      <p:sp>
        <p:nvSpPr>
          <p:cNvPr id="39" name="Rectangle 38"/>
          <p:cNvSpPr/>
          <p:nvPr/>
        </p:nvSpPr>
        <p:spPr bwMode="auto">
          <a:xfrm>
            <a:off x="1288815" y="5518298"/>
            <a:ext cx="6660444" cy="82229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42" name="Group 41"/>
          <p:cNvGrpSpPr/>
          <p:nvPr/>
        </p:nvGrpSpPr>
        <p:grpSpPr>
          <a:xfrm>
            <a:off x="1740347" y="3141546"/>
            <a:ext cx="6839185" cy="3201311"/>
            <a:chOff x="1740347" y="3141546"/>
            <a:chExt cx="6839185" cy="3201311"/>
          </a:xfrm>
        </p:grpSpPr>
        <p:sp>
          <p:nvSpPr>
            <p:cNvPr id="36" name="TextBox 35"/>
            <p:cNvSpPr txBox="1"/>
            <p:nvPr/>
          </p:nvSpPr>
          <p:spPr>
            <a:xfrm>
              <a:off x="1740347" y="5142528"/>
              <a:ext cx="6839185" cy="1200329"/>
            </a:xfrm>
            <a:prstGeom prst="rect">
              <a:avLst/>
            </a:prstGeom>
            <a:noFill/>
          </p:spPr>
          <p:txBody>
            <a:bodyPr wrap="square" rtlCol="0">
              <a:spAutoFit/>
            </a:bodyPr>
            <a:lstStyle/>
            <a:p>
              <a:r>
                <a:rPr lang="en-US" dirty="0">
                  <a:solidFill>
                    <a:srgbClr val="FF0000"/>
                  </a:solidFill>
                </a:rPr>
                <a:t>MUST insert an instruction here, hardware MUST be told what to do</a:t>
              </a:r>
              <a:r>
                <a:rPr lang="en-US" dirty="0"/>
                <a:t>; Yet, must NOT change program’s meaning; so ISA intended to be pipelined should be designed to include a NOP instruction;</a:t>
              </a:r>
              <a:br>
                <a:rPr lang="en-US" dirty="0"/>
              </a:br>
              <a:r>
                <a:rPr lang="en-US" dirty="0"/>
                <a:t>NOP means No </a:t>
              </a:r>
              <a:r>
                <a:rPr lang="en-US" dirty="0" err="1"/>
                <a:t>OPeration</a:t>
              </a:r>
              <a:r>
                <a:rPr lang="en-US" dirty="0"/>
                <a:t> (consume time but have no effects)</a:t>
              </a:r>
            </a:p>
          </p:txBody>
        </p:sp>
        <p:cxnSp>
          <p:nvCxnSpPr>
            <p:cNvPr id="41" name="Straight Arrow Connector 40"/>
            <p:cNvCxnSpPr/>
            <p:nvPr/>
          </p:nvCxnSpPr>
          <p:spPr bwMode="auto">
            <a:xfrm flipV="1">
              <a:off x="4318015" y="3141546"/>
              <a:ext cx="536207" cy="2000982"/>
            </a:xfrm>
            <a:prstGeom prst="straightConnector1">
              <a:avLst/>
            </a:prstGeom>
            <a:solidFill>
              <a:schemeClr val="accent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43" name="TextBox 42"/>
          <p:cNvSpPr txBox="1"/>
          <p:nvPr/>
        </p:nvSpPr>
        <p:spPr>
          <a:xfrm>
            <a:off x="4948299" y="2662298"/>
            <a:ext cx="722749" cy="369332"/>
          </a:xfrm>
          <a:prstGeom prst="rect">
            <a:avLst/>
          </a:prstGeom>
          <a:noFill/>
        </p:spPr>
        <p:txBody>
          <a:bodyPr wrap="none" rtlCol="0">
            <a:spAutoFit/>
          </a:bodyPr>
          <a:lstStyle/>
          <a:p>
            <a:r>
              <a:rPr lang="en-US" dirty="0"/>
              <a:t>NOP1</a:t>
            </a:r>
          </a:p>
        </p:txBody>
      </p:sp>
      <p:grpSp>
        <p:nvGrpSpPr>
          <p:cNvPr id="52" name="Group 51"/>
          <p:cNvGrpSpPr/>
          <p:nvPr/>
        </p:nvGrpSpPr>
        <p:grpSpPr>
          <a:xfrm>
            <a:off x="4948299" y="2948284"/>
            <a:ext cx="2030380" cy="394872"/>
            <a:chOff x="4948299" y="2948284"/>
            <a:chExt cx="2030380" cy="394872"/>
          </a:xfrm>
        </p:grpSpPr>
        <p:sp>
          <p:nvSpPr>
            <p:cNvPr id="44" name="TextBox 43"/>
            <p:cNvSpPr txBox="1"/>
            <p:nvPr/>
          </p:nvSpPr>
          <p:spPr>
            <a:xfrm>
              <a:off x="4948299" y="2973824"/>
              <a:ext cx="722749" cy="369332"/>
            </a:xfrm>
            <a:prstGeom prst="rect">
              <a:avLst/>
            </a:prstGeom>
            <a:noFill/>
          </p:spPr>
          <p:txBody>
            <a:bodyPr wrap="none" rtlCol="0">
              <a:spAutoFit/>
            </a:bodyPr>
            <a:lstStyle/>
            <a:p>
              <a:r>
                <a:rPr lang="en-US" dirty="0"/>
                <a:t>NOP2</a:t>
              </a:r>
            </a:p>
          </p:txBody>
        </p:sp>
        <p:sp>
          <p:nvSpPr>
            <p:cNvPr id="45" name="TextBox 44"/>
            <p:cNvSpPr txBox="1"/>
            <p:nvPr/>
          </p:nvSpPr>
          <p:spPr>
            <a:xfrm>
              <a:off x="6255930" y="2948284"/>
              <a:ext cx="722749" cy="369332"/>
            </a:xfrm>
            <a:prstGeom prst="rect">
              <a:avLst/>
            </a:prstGeom>
            <a:noFill/>
          </p:spPr>
          <p:txBody>
            <a:bodyPr wrap="none" rtlCol="0">
              <a:spAutoFit/>
            </a:bodyPr>
            <a:lstStyle/>
            <a:p>
              <a:r>
                <a:rPr lang="en-US" dirty="0"/>
                <a:t>NOP1</a:t>
              </a:r>
            </a:p>
          </p:txBody>
        </p:sp>
      </p:grpSp>
      <p:grpSp>
        <p:nvGrpSpPr>
          <p:cNvPr id="53" name="Group 52"/>
          <p:cNvGrpSpPr/>
          <p:nvPr/>
        </p:nvGrpSpPr>
        <p:grpSpPr>
          <a:xfrm>
            <a:off x="4948299" y="3273592"/>
            <a:ext cx="3375639" cy="381090"/>
            <a:chOff x="4948299" y="3273592"/>
            <a:chExt cx="3375639" cy="381090"/>
          </a:xfrm>
        </p:grpSpPr>
        <p:sp>
          <p:nvSpPr>
            <p:cNvPr id="46" name="TextBox 45"/>
            <p:cNvSpPr txBox="1"/>
            <p:nvPr/>
          </p:nvSpPr>
          <p:spPr>
            <a:xfrm>
              <a:off x="4948299" y="3285350"/>
              <a:ext cx="722749" cy="369332"/>
            </a:xfrm>
            <a:prstGeom prst="rect">
              <a:avLst/>
            </a:prstGeom>
            <a:noFill/>
          </p:spPr>
          <p:txBody>
            <a:bodyPr wrap="none" rtlCol="0">
              <a:spAutoFit/>
            </a:bodyPr>
            <a:lstStyle/>
            <a:p>
              <a:r>
                <a:rPr lang="en-US" dirty="0"/>
                <a:t>NOP3</a:t>
              </a:r>
            </a:p>
          </p:txBody>
        </p:sp>
        <p:sp>
          <p:nvSpPr>
            <p:cNvPr id="47" name="TextBox 46"/>
            <p:cNvSpPr txBox="1"/>
            <p:nvPr/>
          </p:nvSpPr>
          <p:spPr>
            <a:xfrm>
              <a:off x="6255930" y="3273592"/>
              <a:ext cx="722749" cy="369332"/>
            </a:xfrm>
            <a:prstGeom prst="rect">
              <a:avLst/>
            </a:prstGeom>
            <a:noFill/>
          </p:spPr>
          <p:txBody>
            <a:bodyPr wrap="none" rtlCol="0">
              <a:spAutoFit/>
            </a:bodyPr>
            <a:lstStyle/>
            <a:p>
              <a:r>
                <a:rPr lang="en-US" dirty="0"/>
                <a:t>NOP2</a:t>
              </a:r>
            </a:p>
          </p:txBody>
        </p:sp>
        <p:sp>
          <p:nvSpPr>
            <p:cNvPr id="48" name="TextBox 47"/>
            <p:cNvSpPr txBox="1"/>
            <p:nvPr/>
          </p:nvSpPr>
          <p:spPr>
            <a:xfrm>
              <a:off x="7601189" y="3274626"/>
              <a:ext cx="722749" cy="369332"/>
            </a:xfrm>
            <a:prstGeom prst="rect">
              <a:avLst/>
            </a:prstGeom>
            <a:noFill/>
          </p:spPr>
          <p:txBody>
            <a:bodyPr wrap="none" rtlCol="0">
              <a:spAutoFit/>
            </a:bodyPr>
            <a:lstStyle/>
            <a:p>
              <a:r>
                <a:rPr lang="en-US" dirty="0"/>
                <a:t>NOP1</a:t>
              </a:r>
            </a:p>
          </p:txBody>
        </p:sp>
      </p:grpSp>
      <p:grpSp>
        <p:nvGrpSpPr>
          <p:cNvPr id="54" name="Group 53"/>
          <p:cNvGrpSpPr/>
          <p:nvPr/>
        </p:nvGrpSpPr>
        <p:grpSpPr>
          <a:xfrm>
            <a:off x="6255930" y="3598900"/>
            <a:ext cx="2068008" cy="370881"/>
            <a:chOff x="6255930" y="3598900"/>
            <a:chExt cx="2068008" cy="370881"/>
          </a:xfrm>
        </p:grpSpPr>
        <p:sp>
          <p:nvSpPr>
            <p:cNvPr id="49" name="TextBox 48"/>
            <p:cNvSpPr txBox="1"/>
            <p:nvPr/>
          </p:nvSpPr>
          <p:spPr>
            <a:xfrm>
              <a:off x="6255930" y="3598900"/>
              <a:ext cx="722749" cy="369332"/>
            </a:xfrm>
            <a:prstGeom prst="rect">
              <a:avLst/>
            </a:prstGeom>
            <a:noFill/>
          </p:spPr>
          <p:txBody>
            <a:bodyPr wrap="none" rtlCol="0">
              <a:spAutoFit/>
            </a:bodyPr>
            <a:lstStyle/>
            <a:p>
              <a:r>
                <a:rPr lang="en-US" dirty="0"/>
                <a:t>NOP3</a:t>
              </a:r>
            </a:p>
          </p:txBody>
        </p:sp>
        <p:sp>
          <p:nvSpPr>
            <p:cNvPr id="50" name="TextBox 49"/>
            <p:cNvSpPr txBox="1"/>
            <p:nvPr/>
          </p:nvSpPr>
          <p:spPr>
            <a:xfrm>
              <a:off x="7601189" y="3600449"/>
              <a:ext cx="722749" cy="369332"/>
            </a:xfrm>
            <a:prstGeom prst="rect">
              <a:avLst/>
            </a:prstGeom>
            <a:noFill/>
          </p:spPr>
          <p:txBody>
            <a:bodyPr wrap="none" rtlCol="0">
              <a:spAutoFit/>
            </a:bodyPr>
            <a:lstStyle/>
            <a:p>
              <a:r>
                <a:rPr lang="en-US" dirty="0"/>
                <a:t>NOP2</a:t>
              </a:r>
            </a:p>
          </p:txBody>
        </p:sp>
      </p:grpSp>
      <p:sp>
        <p:nvSpPr>
          <p:cNvPr id="51" name="TextBox 50"/>
          <p:cNvSpPr txBox="1"/>
          <p:nvPr/>
        </p:nvSpPr>
        <p:spPr>
          <a:xfrm>
            <a:off x="7601189" y="3926271"/>
            <a:ext cx="722749" cy="369332"/>
          </a:xfrm>
          <a:prstGeom prst="rect">
            <a:avLst/>
          </a:prstGeom>
          <a:noFill/>
        </p:spPr>
        <p:txBody>
          <a:bodyPr wrap="none" rtlCol="0">
            <a:spAutoFit/>
          </a:bodyPr>
          <a:lstStyle/>
          <a:p>
            <a:r>
              <a:rPr lang="en-US" dirty="0"/>
              <a:t>NOP3</a:t>
            </a:r>
          </a:p>
        </p:txBody>
      </p:sp>
    </p:spTree>
    <p:extLst>
      <p:ext uri="{BB962C8B-B14F-4D97-AF65-F5344CB8AC3E}">
        <p14:creationId xmlns:p14="http://schemas.microsoft.com/office/powerpoint/2010/main" val="210328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5"/>
                                        </p:tgtEl>
                                      </p:cBhvr>
                                    </p:animEffect>
                                    <p:set>
                                      <p:cBhvr>
                                        <p:cTn id="17" dur="1" fill="hold">
                                          <p:stCondLst>
                                            <p:cond delay="499"/>
                                          </p:stCondLst>
                                        </p:cTn>
                                        <p:tgtEl>
                                          <p:spTgt spid="3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42"/>
                                        </p:tgtEl>
                                      </p:cBhvr>
                                    </p:animEffect>
                                    <p:set>
                                      <p:cBhvr>
                                        <p:cTn id="20" dur="1" fill="hold">
                                          <p:stCondLst>
                                            <p:cond delay="499"/>
                                          </p:stCondLst>
                                        </p:cTn>
                                        <p:tgtEl>
                                          <p:spTgt spid="4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43" grpId="0"/>
      <p:bldP spid="5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641"/>
            <a:ext cx="8229600" cy="1143000"/>
          </a:xfrm>
        </p:spPr>
        <p:txBody>
          <a:bodyPr>
            <a:noAutofit/>
          </a:bodyPr>
          <a:lstStyle/>
          <a:p>
            <a:r>
              <a:rPr lang="en-US" sz="3200" dirty="0"/>
              <a:t>Inst. K+1 depends on K; stall until result written and detected </a:t>
            </a:r>
            <a:r>
              <a:rPr lang="en-US" sz="3200" dirty="0">
                <a:solidFill>
                  <a:srgbClr val="009051"/>
                </a:solidFill>
              </a:rPr>
              <a:t>(one of many design options)</a:t>
            </a:r>
          </a:p>
        </p:txBody>
      </p:sp>
      <p:pic>
        <p:nvPicPr>
          <p:cNvPr id="4" name="Picture 3" descr="figure-5.5.jpeg"/>
          <p:cNvPicPr>
            <a:picLocks noChangeAspect="1"/>
          </p:cNvPicPr>
          <p:nvPr/>
        </p:nvPicPr>
        <p:blipFill rotWithShape="1">
          <a:blip r:embed="rId2">
            <a:extLst>
              <a:ext uri="{28A0092B-C50C-407E-A947-70E740481C1C}">
                <a14:useLocalDpi xmlns:a14="http://schemas.microsoft.com/office/drawing/2010/main" val="0"/>
              </a:ext>
            </a:extLst>
          </a:blip>
          <a:srcRect t="-2547" b="1"/>
          <a:stretch/>
        </p:blipFill>
        <p:spPr>
          <a:xfrm>
            <a:off x="319958" y="1104359"/>
            <a:ext cx="8366842" cy="5398027"/>
          </a:xfrm>
          <a:prstGeom prst="rect">
            <a:avLst/>
          </a:prstGeom>
        </p:spPr>
      </p:pic>
      <p:sp>
        <p:nvSpPr>
          <p:cNvPr id="6" name="TextBox 5"/>
          <p:cNvSpPr txBox="1"/>
          <p:nvPr/>
        </p:nvSpPr>
        <p:spPr>
          <a:xfrm>
            <a:off x="654539" y="5039307"/>
            <a:ext cx="7983415" cy="461665"/>
          </a:xfrm>
          <a:prstGeom prst="rect">
            <a:avLst/>
          </a:prstGeom>
          <a:noFill/>
        </p:spPr>
        <p:txBody>
          <a:bodyPr wrap="square" rtlCol="0">
            <a:spAutoFit/>
          </a:bodyPr>
          <a:lstStyle/>
          <a:p>
            <a:r>
              <a:rPr lang="en-US" sz="2400" dirty="0">
                <a:solidFill>
                  <a:srgbClr val="660066"/>
                </a:solidFill>
              </a:rPr>
              <a:t>Stalls</a:t>
            </a:r>
            <a:r>
              <a:rPr lang="en-US" sz="2400" dirty="0">
                <a:solidFill>
                  <a:srgbClr val="FF6600"/>
                </a:solidFill>
              </a:rPr>
              <a:t> filled with </a:t>
            </a:r>
            <a:r>
              <a:rPr lang="en-US" sz="2400" dirty="0" err="1"/>
              <a:t>NOPs</a:t>
            </a:r>
            <a:r>
              <a:rPr lang="en-US" sz="2400" dirty="0">
                <a:solidFill>
                  <a:srgbClr val="FF6600"/>
                </a:solidFill>
              </a:rPr>
              <a:t> = 3 clocks wasted time = throughput loss</a:t>
            </a:r>
          </a:p>
        </p:txBody>
      </p:sp>
      <p:grpSp>
        <p:nvGrpSpPr>
          <p:cNvPr id="181" name="Group 180"/>
          <p:cNvGrpSpPr/>
          <p:nvPr/>
        </p:nvGrpSpPr>
        <p:grpSpPr>
          <a:xfrm>
            <a:off x="2785485" y="2139227"/>
            <a:ext cx="4639781" cy="253111"/>
            <a:chOff x="2785485" y="2139227"/>
            <a:chExt cx="4639781" cy="253111"/>
          </a:xfrm>
        </p:grpSpPr>
        <p:cxnSp>
          <p:nvCxnSpPr>
            <p:cNvPr id="8" name="Straight Arrow Connector 7"/>
            <p:cNvCxnSpPr/>
            <p:nvPr/>
          </p:nvCxnSpPr>
          <p:spPr>
            <a:xfrm>
              <a:off x="2785485" y="213922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141005" y="214044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496525" y="214166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861927" y="2142887"/>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2783363" y="2456721"/>
            <a:ext cx="4639781" cy="253111"/>
            <a:chOff x="2783363" y="2456721"/>
            <a:chExt cx="4639781" cy="253111"/>
          </a:xfrm>
        </p:grpSpPr>
        <p:cxnSp>
          <p:nvCxnSpPr>
            <p:cNvPr id="110" name="Straight Arrow Connector 109"/>
            <p:cNvCxnSpPr/>
            <p:nvPr/>
          </p:nvCxnSpPr>
          <p:spPr>
            <a:xfrm>
              <a:off x="2783363" y="245672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138883" y="245794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5494403" y="245916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6859805" y="246038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89" name="Group 188"/>
          <p:cNvGrpSpPr/>
          <p:nvPr/>
        </p:nvGrpSpPr>
        <p:grpSpPr>
          <a:xfrm>
            <a:off x="2770631" y="4361685"/>
            <a:ext cx="4639781" cy="253111"/>
            <a:chOff x="2770631" y="4361685"/>
            <a:chExt cx="4639781" cy="253111"/>
          </a:xfrm>
        </p:grpSpPr>
        <p:cxnSp>
          <p:nvCxnSpPr>
            <p:cNvPr id="146" name="Straight Arrow Connector 145"/>
            <p:cNvCxnSpPr/>
            <p:nvPr/>
          </p:nvCxnSpPr>
          <p:spPr>
            <a:xfrm>
              <a:off x="2770631" y="436168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4126151" y="436290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5481671" y="436412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6847073" y="4365345"/>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90" name="Group 189"/>
          <p:cNvGrpSpPr/>
          <p:nvPr/>
        </p:nvGrpSpPr>
        <p:grpSpPr>
          <a:xfrm>
            <a:off x="2768509" y="4679179"/>
            <a:ext cx="4639781" cy="253111"/>
            <a:chOff x="2768509" y="4679179"/>
            <a:chExt cx="4639781" cy="253111"/>
          </a:xfrm>
        </p:grpSpPr>
        <p:cxnSp>
          <p:nvCxnSpPr>
            <p:cNvPr id="152" name="Straight Arrow Connector 151"/>
            <p:cNvCxnSpPr/>
            <p:nvPr/>
          </p:nvCxnSpPr>
          <p:spPr>
            <a:xfrm>
              <a:off x="2768509" y="467917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4124029" y="468039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5479549" y="468161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6844951" y="468283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23833" y="2774215"/>
            <a:ext cx="5497189" cy="477501"/>
            <a:chOff x="1923833" y="2774215"/>
            <a:chExt cx="5497189" cy="477501"/>
          </a:xfrm>
        </p:grpSpPr>
        <p:sp>
          <p:nvSpPr>
            <p:cNvPr id="160" name="Donut 159"/>
            <p:cNvSpPr/>
            <p:nvPr/>
          </p:nvSpPr>
          <p:spPr>
            <a:xfrm>
              <a:off x="3295433" y="2916612"/>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15" name="Group 114"/>
            <p:cNvGrpSpPr/>
            <p:nvPr/>
          </p:nvGrpSpPr>
          <p:grpSpPr>
            <a:xfrm>
              <a:off x="2781241" y="2774215"/>
              <a:ext cx="4639781" cy="253111"/>
              <a:chOff x="3515104" y="2139227"/>
              <a:chExt cx="3548852" cy="253111"/>
            </a:xfrm>
          </p:grpSpPr>
          <p:cxnSp>
            <p:nvCxnSpPr>
              <p:cNvPr id="116" name="Straight Arrow Connector 115"/>
              <p:cNvCxnSpPr/>
              <p:nvPr/>
            </p:nvCxnSpPr>
            <p:spPr>
              <a:xfrm>
                <a:off x="3515104" y="2139227"/>
                <a:ext cx="430884"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4551907" y="2140447"/>
                <a:ext cx="430884"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5588710" y="214166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6633072" y="214288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sp>
          <p:nvSpPr>
            <p:cNvPr id="162" name="Donut 161"/>
            <p:cNvSpPr/>
            <p:nvPr/>
          </p:nvSpPr>
          <p:spPr>
            <a:xfrm>
              <a:off x="5917634" y="2906490"/>
              <a:ext cx="927317" cy="325043"/>
            </a:xfrm>
            <a:prstGeom prst="donut">
              <a:avLst>
                <a:gd name="adj" fmla="val 6666"/>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4" name="TextBox 163"/>
            <p:cNvSpPr txBox="1"/>
            <p:nvPr/>
          </p:nvSpPr>
          <p:spPr>
            <a:xfrm>
              <a:off x="4761494" y="2882384"/>
              <a:ext cx="774934" cy="369332"/>
            </a:xfrm>
            <a:prstGeom prst="rect">
              <a:avLst/>
            </a:prstGeom>
            <a:noFill/>
          </p:spPr>
          <p:txBody>
            <a:bodyPr wrap="none" rtlCol="0">
              <a:spAutoFit/>
            </a:bodyPr>
            <a:lstStyle/>
            <a:p>
              <a:r>
                <a:rPr lang="en-US" dirty="0"/>
                <a:t>NOP 1</a:t>
              </a:r>
            </a:p>
          </p:txBody>
        </p:sp>
        <p:sp>
          <p:nvSpPr>
            <p:cNvPr id="191" name="Donut 190"/>
            <p:cNvSpPr/>
            <p:nvPr/>
          </p:nvSpPr>
          <p:spPr>
            <a:xfrm>
              <a:off x="1923833" y="2922962"/>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85" name="Group 184"/>
          <p:cNvGrpSpPr/>
          <p:nvPr/>
        </p:nvGrpSpPr>
        <p:grpSpPr>
          <a:xfrm>
            <a:off x="1923833" y="3091709"/>
            <a:ext cx="6269505" cy="477507"/>
            <a:chOff x="1923833" y="3091709"/>
            <a:chExt cx="6269505" cy="477507"/>
          </a:xfrm>
        </p:grpSpPr>
        <p:cxnSp>
          <p:nvCxnSpPr>
            <p:cNvPr id="122" name="Straight Arrow Connector 121"/>
            <p:cNvCxnSpPr/>
            <p:nvPr/>
          </p:nvCxnSpPr>
          <p:spPr>
            <a:xfrm>
              <a:off x="2779119" y="309170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4134639" y="309292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5490159" y="309414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6855561" y="309536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61" name="Donut 160"/>
            <p:cNvSpPr/>
            <p:nvPr/>
          </p:nvSpPr>
          <p:spPr>
            <a:xfrm>
              <a:off x="32954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3" name="Donut 162"/>
            <p:cNvSpPr/>
            <p:nvPr/>
          </p:nvSpPr>
          <p:spPr>
            <a:xfrm>
              <a:off x="7266021" y="3221411"/>
              <a:ext cx="927317" cy="325043"/>
            </a:xfrm>
            <a:prstGeom prst="donut">
              <a:avLst>
                <a:gd name="adj" fmla="val 6666"/>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5" name="TextBox 164"/>
            <p:cNvSpPr txBox="1"/>
            <p:nvPr/>
          </p:nvSpPr>
          <p:spPr>
            <a:xfrm>
              <a:off x="4761494" y="3199884"/>
              <a:ext cx="774934" cy="369332"/>
            </a:xfrm>
            <a:prstGeom prst="rect">
              <a:avLst/>
            </a:prstGeom>
            <a:noFill/>
          </p:spPr>
          <p:txBody>
            <a:bodyPr wrap="none" rtlCol="0">
              <a:spAutoFit/>
            </a:bodyPr>
            <a:lstStyle/>
            <a:p>
              <a:r>
                <a:rPr lang="en-US" dirty="0"/>
                <a:t>NOP 2</a:t>
              </a:r>
            </a:p>
          </p:txBody>
        </p:sp>
        <p:sp>
          <p:nvSpPr>
            <p:cNvPr id="167" name="TextBox 166"/>
            <p:cNvSpPr txBox="1"/>
            <p:nvPr/>
          </p:nvSpPr>
          <p:spPr>
            <a:xfrm>
              <a:off x="6114044" y="3194050"/>
              <a:ext cx="774934" cy="369332"/>
            </a:xfrm>
            <a:prstGeom prst="rect">
              <a:avLst/>
            </a:prstGeom>
            <a:noFill/>
          </p:spPr>
          <p:txBody>
            <a:bodyPr wrap="none" rtlCol="0">
              <a:spAutoFit/>
            </a:bodyPr>
            <a:lstStyle/>
            <a:p>
              <a:r>
                <a:rPr lang="en-US" dirty="0"/>
                <a:t>NOP 1</a:t>
              </a:r>
            </a:p>
          </p:txBody>
        </p:sp>
        <p:sp>
          <p:nvSpPr>
            <p:cNvPr id="192" name="Donut 191"/>
            <p:cNvSpPr/>
            <p:nvPr/>
          </p:nvSpPr>
          <p:spPr>
            <a:xfrm>
              <a:off x="19238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87" name="Group 186"/>
          <p:cNvGrpSpPr/>
          <p:nvPr/>
        </p:nvGrpSpPr>
        <p:grpSpPr>
          <a:xfrm>
            <a:off x="2774875" y="3726697"/>
            <a:ext cx="5485703" cy="496987"/>
            <a:chOff x="2774875" y="3726697"/>
            <a:chExt cx="5485703" cy="496987"/>
          </a:xfrm>
        </p:grpSpPr>
        <p:grpSp>
          <p:nvGrpSpPr>
            <p:cNvPr id="133" name="Group 132"/>
            <p:cNvGrpSpPr/>
            <p:nvPr/>
          </p:nvGrpSpPr>
          <p:grpSpPr>
            <a:xfrm>
              <a:off x="2774875" y="3726697"/>
              <a:ext cx="4639781" cy="253111"/>
              <a:chOff x="3515104" y="2139227"/>
              <a:chExt cx="3548852" cy="253111"/>
            </a:xfrm>
          </p:grpSpPr>
          <p:cxnSp>
            <p:nvCxnSpPr>
              <p:cNvPr id="134" name="Straight Arrow Connector 133"/>
              <p:cNvCxnSpPr/>
              <p:nvPr/>
            </p:nvCxnSpPr>
            <p:spPr>
              <a:xfrm>
                <a:off x="3515104" y="213922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4551907" y="214044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5588710" y="214166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6633072" y="2142887"/>
                <a:ext cx="430884"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sp>
          <p:nvSpPr>
            <p:cNvPr id="169" name="TextBox 168"/>
            <p:cNvSpPr txBox="1"/>
            <p:nvPr/>
          </p:nvSpPr>
          <p:spPr>
            <a:xfrm>
              <a:off x="6114044" y="3854352"/>
              <a:ext cx="774934" cy="369332"/>
            </a:xfrm>
            <a:prstGeom prst="rect">
              <a:avLst/>
            </a:prstGeom>
            <a:noFill/>
          </p:spPr>
          <p:txBody>
            <a:bodyPr wrap="none" rtlCol="0">
              <a:spAutoFit/>
            </a:bodyPr>
            <a:lstStyle/>
            <a:p>
              <a:r>
                <a:rPr lang="en-US" dirty="0"/>
                <a:t>NOP 3</a:t>
              </a:r>
            </a:p>
          </p:txBody>
        </p:sp>
        <p:sp>
          <p:nvSpPr>
            <p:cNvPr id="171" name="TextBox 170"/>
            <p:cNvSpPr txBox="1"/>
            <p:nvPr/>
          </p:nvSpPr>
          <p:spPr>
            <a:xfrm>
              <a:off x="7485644" y="3841652"/>
              <a:ext cx="774934" cy="369332"/>
            </a:xfrm>
            <a:prstGeom prst="rect">
              <a:avLst/>
            </a:prstGeom>
            <a:noFill/>
          </p:spPr>
          <p:txBody>
            <a:bodyPr wrap="none" rtlCol="0">
              <a:spAutoFit/>
            </a:bodyPr>
            <a:lstStyle/>
            <a:p>
              <a:r>
                <a:rPr lang="en-US" dirty="0"/>
                <a:t>NOP 2</a:t>
              </a:r>
            </a:p>
          </p:txBody>
        </p:sp>
      </p:grpSp>
      <p:grpSp>
        <p:nvGrpSpPr>
          <p:cNvPr id="188" name="Group 187"/>
          <p:cNvGrpSpPr/>
          <p:nvPr/>
        </p:nvGrpSpPr>
        <p:grpSpPr>
          <a:xfrm>
            <a:off x="2772753" y="4044191"/>
            <a:ext cx="5487825" cy="488975"/>
            <a:chOff x="2772753" y="4044191"/>
            <a:chExt cx="5487825" cy="488975"/>
          </a:xfrm>
        </p:grpSpPr>
        <p:cxnSp>
          <p:nvCxnSpPr>
            <p:cNvPr id="140" name="Straight Arrow Connector 139"/>
            <p:cNvCxnSpPr/>
            <p:nvPr/>
          </p:nvCxnSpPr>
          <p:spPr>
            <a:xfrm>
              <a:off x="2772753" y="404419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4128273" y="404541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5483793" y="404663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6849195" y="4047851"/>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72" name="TextBox 171"/>
            <p:cNvSpPr txBox="1"/>
            <p:nvPr/>
          </p:nvSpPr>
          <p:spPr>
            <a:xfrm>
              <a:off x="7485644" y="4163834"/>
              <a:ext cx="774934" cy="369332"/>
            </a:xfrm>
            <a:prstGeom prst="rect">
              <a:avLst/>
            </a:prstGeom>
            <a:noFill/>
          </p:spPr>
          <p:txBody>
            <a:bodyPr wrap="none" rtlCol="0">
              <a:spAutoFit/>
            </a:bodyPr>
            <a:lstStyle/>
            <a:p>
              <a:r>
                <a:rPr lang="en-US" dirty="0"/>
                <a:t>NOP 3</a:t>
              </a:r>
            </a:p>
          </p:txBody>
        </p:sp>
      </p:grpSp>
      <p:grpSp>
        <p:nvGrpSpPr>
          <p:cNvPr id="183" name="Group 182"/>
          <p:cNvGrpSpPr/>
          <p:nvPr/>
        </p:nvGrpSpPr>
        <p:grpSpPr>
          <a:xfrm>
            <a:off x="1904783" y="2591569"/>
            <a:ext cx="3591781" cy="333779"/>
            <a:chOff x="1904783" y="2591569"/>
            <a:chExt cx="3591781" cy="333779"/>
          </a:xfrm>
        </p:grpSpPr>
        <p:grpSp>
          <p:nvGrpSpPr>
            <p:cNvPr id="173" name="Group 172"/>
            <p:cNvGrpSpPr/>
            <p:nvPr/>
          </p:nvGrpSpPr>
          <p:grpSpPr>
            <a:xfrm>
              <a:off x="4222750" y="2591569"/>
              <a:ext cx="1273814" cy="325043"/>
              <a:chOff x="4222750" y="2591569"/>
              <a:chExt cx="1273814" cy="325043"/>
            </a:xfrm>
          </p:grpSpPr>
          <p:sp>
            <p:nvSpPr>
              <p:cNvPr id="157" name="Donut 156"/>
              <p:cNvSpPr/>
              <p:nvPr/>
            </p:nvSpPr>
            <p:spPr>
              <a:xfrm>
                <a:off x="4569247" y="2591569"/>
                <a:ext cx="927317" cy="325043"/>
              </a:xfrm>
              <a:prstGeom prst="donut">
                <a:avLst>
                  <a:gd name="adj" fmla="val 6666"/>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59" name="Straight Arrow Connector 158"/>
              <p:cNvCxnSpPr>
                <a:stCxn id="157" idx="2"/>
              </p:cNvCxnSpPr>
              <p:nvPr/>
            </p:nvCxnSpPr>
            <p:spPr>
              <a:xfrm flipH="1">
                <a:off x="4222750" y="2754091"/>
                <a:ext cx="346497" cy="2012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74" name="Donut 173"/>
            <p:cNvSpPr/>
            <p:nvPr/>
          </p:nvSpPr>
          <p:spPr>
            <a:xfrm>
              <a:off x="3289083" y="2600305"/>
              <a:ext cx="927317" cy="325043"/>
            </a:xfrm>
            <a:prstGeom prst="donut">
              <a:avLst>
                <a:gd name="adj" fmla="val 6666"/>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sp>
          <p:nvSpPr>
            <p:cNvPr id="214" name="Donut 213"/>
            <p:cNvSpPr/>
            <p:nvPr/>
          </p:nvSpPr>
          <p:spPr>
            <a:xfrm>
              <a:off x="1904783" y="2600305"/>
              <a:ext cx="927317" cy="325043"/>
            </a:xfrm>
            <a:prstGeom prst="donut">
              <a:avLst>
                <a:gd name="adj" fmla="val 6666"/>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grpSp>
      <p:sp>
        <p:nvSpPr>
          <p:cNvPr id="193" name="TextBox 192"/>
          <p:cNvSpPr txBox="1"/>
          <p:nvPr/>
        </p:nvSpPr>
        <p:spPr>
          <a:xfrm>
            <a:off x="292100" y="5753100"/>
            <a:ext cx="1058966" cy="369332"/>
          </a:xfrm>
          <a:prstGeom prst="rect">
            <a:avLst/>
          </a:prstGeom>
          <a:noFill/>
        </p:spPr>
        <p:txBody>
          <a:bodyPr wrap="none" rtlCol="0">
            <a:spAutoFit/>
          </a:bodyPr>
          <a:lstStyle/>
          <a:p>
            <a:r>
              <a:rPr lang="en-US" dirty="0"/>
              <a:t>Textbook</a:t>
            </a:r>
          </a:p>
        </p:txBody>
      </p:sp>
      <p:cxnSp>
        <p:nvCxnSpPr>
          <p:cNvPr id="219" name="Straight Arrow Connector 218"/>
          <p:cNvCxnSpPr/>
          <p:nvPr/>
        </p:nvCxnSpPr>
        <p:spPr>
          <a:xfrm flipH="1">
            <a:off x="4124029" y="3409203"/>
            <a:ext cx="3299115" cy="31749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nvGrpSpPr>
          <p:cNvPr id="220" name="Group 219"/>
          <p:cNvGrpSpPr/>
          <p:nvPr/>
        </p:nvGrpSpPr>
        <p:grpSpPr>
          <a:xfrm>
            <a:off x="1923833" y="3419266"/>
            <a:ext cx="6330395" cy="477507"/>
            <a:chOff x="1923833" y="3091709"/>
            <a:chExt cx="6330395" cy="477507"/>
          </a:xfrm>
        </p:grpSpPr>
        <p:cxnSp>
          <p:nvCxnSpPr>
            <p:cNvPr id="221" name="Straight Arrow Connector 220"/>
            <p:cNvCxnSpPr/>
            <p:nvPr/>
          </p:nvCxnSpPr>
          <p:spPr>
            <a:xfrm>
              <a:off x="2779119" y="309170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a:off x="4134639" y="3092929"/>
              <a:ext cx="563339" cy="249451"/>
            </a:xfrm>
            <a:prstGeom prst="straightConnector1">
              <a:avLst/>
            </a:prstGeom>
            <a:ln>
              <a:solidFill>
                <a:srgbClr val="660066"/>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p:nvPr/>
          </p:nvCxnSpPr>
          <p:spPr>
            <a:xfrm>
              <a:off x="5490159" y="309414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a:off x="6855561" y="3095369"/>
              <a:ext cx="563339" cy="249451"/>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25" name="Donut 224"/>
            <p:cNvSpPr/>
            <p:nvPr/>
          </p:nvSpPr>
          <p:spPr>
            <a:xfrm>
              <a:off x="32954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7" name="TextBox 226"/>
            <p:cNvSpPr txBox="1"/>
            <p:nvPr/>
          </p:nvSpPr>
          <p:spPr>
            <a:xfrm>
              <a:off x="4761494" y="3199884"/>
              <a:ext cx="774934" cy="369332"/>
            </a:xfrm>
            <a:prstGeom prst="rect">
              <a:avLst/>
            </a:prstGeom>
            <a:noFill/>
          </p:spPr>
          <p:txBody>
            <a:bodyPr wrap="none" rtlCol="0">
              <a:spAutoFit/>
            </a:bodyPr>
            <a:lstStyle/>
            <a:p>
              <a:r>
                <a:rPr lang="en-US" dirty="0"/>
                <a:t>NOP 3</a:t>
              </a:r>
            </a:p>
          </p:txBody>
        </p:sp>
        <p:sp>
          <p:nvSpPr>
            <p:cNvPr id="228" name="TextBox 227"/>
            <p:cNvSpPr txBox="1"/>
            <p:nvPr/>
          </p:nvSpPr>
          <p:spPr>
            <a:xfrm>
              <a:off x="6114044" y="3194050"/>
              <a:ext cx="774934" cy="369332"/>
            </a:xfrm>
            <a:prstGeom prst="rect">
              <a:avLst/>
            </a:prstGeom>
            <a:noFill/>
          </p:spPr>
          <p:txBody>
            <a:bodyPr wrap="none" rtlCol="0">
              <a:spAutoFit/>
            </a:bodyPr>
            <a:lstStyle/>
            <a:p>
              <a:r>
                <a:rPr lang="en-US" dirty="0"/>
                <a:t>NOP 2</a:t>
              </a:r>
            </a:p>
          </p:txBody>
        </p:sp>
        <p:sp>
          <p:nvSpPr>
            <p:cNvPr id="229" name="Donut 228"/>
            <p:cNvSpPr/>
            <p:nvPr/>
          </p:nvSpPr>
          <p:spPr>
            <a:xfrm>
              <a:off x="1923833" y="3241655"/>
              <a:ext cx="927317" cy="325043"/>
            </a:xfrm>
            <a:prstGeom prst="donut">
              <a:avLst>
                <a:gd name="adj" fmla="val 666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0" name="TextBox 229"/>
            <p:cNvSpPr txBox="1"/>
            <p:nvPr/>
          </p:nvSpPr>
          <p:spPr>
            <a:xfrm>
              <a:off x="7479294" y="3194050"/>
              <a:ext cx="774934" cy="369332"/>
            </a:xfrm>
            <a:prstGeom prst="rect">
              <a:avLst/>
            </a:prstGeom>
            <a:noFill/>
          </p:spPr>
          <p:txBody>
            <a:bodyPr wrap="none" rtlCol="0">
              <a:spAutoFit/>
            </a:bodyPr>
            <a:lstStyle/>
            <a:p>
              <a:r>
                <a:rPr lang="en-US" dirty="0"/>
                <a:t>NOP 1</a:t>
              </a:r>
            </a:p>
          </p:txBody>
        </p:sp>
      </p:grpSp>
      <p:grpSp>
        <p:nvGrpSpPr>
          <p:cNvPr id="250" name="Group 249"/>
          <p:cNvGrpSpPr/>
          <p:nvPr/>
        </p:nvGrpSpPr>
        <p:grpSpPr>
          <a:xfrm>
            <a:off x="7480300" y="3341161"/>
            <a:ext cx="952500" cy="1408641"/>
            <a:chOff x="8001000" y="3341161"/>
            <a:chExt cx="952500" cy="1408641"/>
          </a:xfrm>
        </p:grpSpPr>
        <p:sp>
          <p:nvSpPr>
            <p:cNvPr id="245" name="TextBox 244"/>
            <p:cNvSpPr txBox="1"/>
            <p:nvPr/>
          </p:nvSpPr>
          <p:spPr>
            <a:xfrm>
              <a:off x="8001000" y="3517147"/>
              <a:ext cx="607859" cy="1025922"/>
            </a:xfrm>
            <a:prstGeom prst="rect">
              <a:avLst/>
            </a:prstGeom>
            <a:noFill/>
          </p:spPr>
          <p:txBody>
            <a:bodyPr wrap="none" rtlCol="0">
              <a:spAutoFit/>
            </a:bodyPr>
            <a:lstStyle/>
            <a:p>
              <a:pPr>
                <a:spcAft>
                  <a:spcPts val="400"/>
                </a:spcAft>
              </a:pPr>
              <a:r>
                <a:rPr lang="en-US" dirty="0"/>
                <a:t>NOP</a:t>
              </a:r>
            </a:p>
            <a:p>
              <a:pPr>
                <a:spcAft>
                  <a:spcPts val="400"/>
                </a:spcAft>
              </a:pPr>
              <a:r>
                <a:rPr lang="en-US" dirty="0"/>
                <a:t>NOP</a:t>
              </a:r>
            </a:p>
            <a:p>
              <a:pPr>
                <a:spcAft>
                  <a:spcPts val="400"/>
                </a:spcAft>
              </a:pPr>
              <a:r>
                <a:rPr lang="en-US" dirty="0"/>
                <a:t>NOP</a:t>
              </a:r>
            </a:p>
          </p:txBody>
        </p:sp>
        <p:sp>
          <p:nvSpPr>
            <p:cNvPr id="249" name="Curved Down Arrow 248"/>
            <p:cNvSpPr/>
            <p:nvPr/>
          </p:nvSpPr>
          <p:spPr>
            <a:xfrm rot="5400000">
              <a:off x="8129448" y="3925750"/>
              <a:ext cx="1408641" cy="239463"/>
            </a:xfrm>
            <a:prstGeom prst="curvedDownArrow">
              <a:avLst>
                <a:gd name="adj1" fmla="val 25000"/>
                <a:gd name="adj2" fmla="val 63390"/>
                <a:gd name="adj3" fmla="val 2500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2" name="Date Placeholder 1"/>
          <p:cNvSpPr>
            <a:spLocks noGrp="1"/>
          </p:cNvSpPr>
          <p:nvPr>
            <p:ph type="dt" sz="half" idx="10"/>
          </p:nvPr>
        </p:nvSpPr>
        <p:spPr/>
        <p:txBody>
          <a:bodyPr/>
          <a:lstStyle/>
          <a:p>
            <a:r>
              <a:rPr lang="en-US"/>
              <a:t>© 2018 by George B. Adams III</a:t>
            </a:r>
          </a:p>
        </p:txBody>
      </p:sp>
      <p:sp>
        <p:nvSpPr>
          <p:cNvPr id="3" name="Slide Number Placeholder 2"/>
          <p:cNvSpPr>
            <a:spLocks noGrp="1"/>
          </p:cNvSpPr>
          <p:nvPr>
            <p:ph type="sldNum" sz="quarter" idx="12"/>
          </p:nvPr>
        </p:nvSpPr>
        <p:spPr/>
        <p:txBody>
          <a:bodyPr/>
          <a:lstStyle/>
          <a:p>
            <a:fld id="{57EC3C6A-BBE0-B94A-B791-E44AA6B2DA5B}" type="slidenum">
              <a:rPr lang="en-US" smtClean="0"/>
              <a:pPr/>
              <a:t>333</a:t>
            </a:fld>
            <a:endParaRPr lang="en-US"/>
          </a:p>
        </p:txBody>
      </p:sp>
    </p:spTree>
    <p:extLst>
      <p:ext uri="{BB962C8B-B14F-4D97-AF65-F5344CB8AC3E}">
        <p14:creationId xmlns:p14="http://schemas.microsoft.com/office/powerpoint/2010/main" val="22716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81"/>
                                        </p:tgtEl>
                                      </p:cBhvr>
                                    </p:animEffect>
                                    <p:set>
                                      <p:cBhvr>
                                        <p:cTn id="11" dur="1" fill="hold">
                                          <p:stCondLst>
                                            <p:cond delay="499"/>
                                          </p:stCondLst>
                                        </p:cTn>
                                        <p:tgtEl>
                                          <p:spTgt spid="181"/>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8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82"/>
                                        </p:tgtEl>
                                      </p:cBhvr>
                                    </p:animEffect>
                                    <p:set>
                                      <p:cBhvr>
                                        <p:cTn id="18" dur="1" fill="hold">
                                          <p:stCondLst>
                                            <p:cond delay="499"/>
                                          </p:stCondLst>
                                        </p:cTn>
                                        <p:tgtEl>
                                          <p:spTgt spid="18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83"/>
                                        </p:tgtEl>
                                      </p:cBhvr>
                                    </p:animEffect>
                                    <p:set>
                                      <p:cBhvr>
                                        <p:cTn id="25" dur="1" fill="hold">
                                          <p:stCondLst>
                                            <p:cond delay="499"/>
                                          </p:stCondLst>
                                        </p:cTn>
                                        <p:tgtEl>
                                          <p:spTgt spid="183"/>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1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84"/>
                                        </p:tgtEl>
                                      </p:cBhvr>
                                    </p:animEffect>
                                    <p:set>
                                      <p:cBhvr>
                                        <p:cTn id="32" dur="1" fill="hold">
                                          <p:stCondLst>
                                            <p:cond delay="499"/>
                                          </p:stCondLst>
                                        </p:cTn>
                                        <p:tgtEl>
                                          <p:spTgt spid="18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185"/>
                                        </p:tgtEl>
                                      </p:cBhvr>
                                    </p:animEffect>
                                    <p:set>
                                      <p:cBhvr>
                                        <p:cTn id="39" dur="1" fill="hold">
                                          <p:stCondLst>
                                            <p:cond delay="499"/>
                                          </p:stCondLst>
                                        </p:cTn>
                                        <p:tgtEl>
                                          <p:spTgt spid="185"/>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2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220"/>
                                        </p:tgtEl>
                                      </p:cBhvr>
                                    </p:animEffect>
                                    <p:set>
                                      <p:cBhvr>
                                        <p:cTn id="50" dur="1" fill="hold">
                                          <p:stCondLst>
                                            <p:cond delay="499"/>
                                          </p:stCondLst>
                                        </p:cTn>
                                        <p:tgtEl>
                                          <p:spTgt spid="220"/>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219"/>
                                        </p:tgtEl>
                                      </p:cBhvr>
                                    </p:animEffect>
                                    <p:set>
                                      <p:cBhvr>
                                        <p:cTn id="53" dur="1" fill="hold">
                                          <p:stCondLst>
                                            <p:cond delay="499"/>
                                          </p:stCondLst>
                                        </p:cTn>
                                        <p:tgtEl>
                                          <p:spTgt spid="219"/>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18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xit" presetSubtype="0" fill="hold" nodeType="clickEffect">
                                  <p:stCondLst>
                                    <p:cond delay="0"/>
                                  </p:stCondLst>
                                  <p:childTnLst>
                                    <p:animEffect transition="out" filter="dissolve">
                                      <p:cBhvr>
                                        <p:cTn id="59" dur="500"/>
                                        <p:tgtEl>
                                          <p:spTgt spid="187"/>
                                        </p:tgtEl>
                                      </p:cBhvr>
                                    </p:animEffect>
                                    <p:set>
                                      <p:cBhvr>
                                        <p:cTn id="60" dur="1" fill="hold">
                                          <p:stCondLst>
                                            <p:cond delay="499"/>
                                          </p:stCondLst>
                                        </p:cTn>
                                        <p:tgtEl>
                                          <p:spTgt spid="187"/>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8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188"/>
                                        </p:tgtEl>
                                      </p:cBhvr>
                                    </p:animEffect>
                                    <p:set>
                                      <p:cBhvr>
                                        <p:cTn id="67" dur="1" fill="hold">
                                          <p:stCondLst>
                                            <p:cond delay="499"/>
                                          </p:stCondLst>
                                        </p:cTn>
                                        <p:tgtEl>
                                          <p:spTgt spid="188"/>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18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189"/>
                                        </p:tgtEl>
                                      </p:cBhvr>
                                    </p:animEffect>
                                    <p:set>
                                      <p:cBhvr>
                                        <p:cTn id="74" dur="1" fill="hold">
                                          <p:stCondLst>
                                            <p:cond delay="499"/>
                                          </p:stCondLst>
                                        </p:cTn>
                                        <p:tgtEl>
                                          <p:spTgt spid="189"/>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9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nodeType="clickEffect">
                                  <p:stCondLst>
                                    <p:cond delay="0"/>
                                  </p:stCondLst>
                                  <p:childTnLst>
                                    <p:animEffect transition="out" filter="dissolve">
                                      <p:cBhvr>
                                        <p:cTn id="80" dur="500"/>
                                        <p:tgtEl>
                                          <p:spTgt spid="190"/>
                                        </p:tgtEl>
                                      </p:cBhvr>
                                    </p:animEffect>
                                    <p:set>
                                      <p:cBhvr>
                                        <p:cTn id="81" dur="1" fill="hold">
                                          <p:stCondLst>
                                            <p:cond delay="499"/>
                                          </p:stCondLst>
                                        </p:cTn>
                                        <p:tgtEl>
                                          <p:spTgt spid="190"/>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250"/>
                                        </p:tgtEl>
                                        <p:attrNameLst>
                                          <p:attrName>style.visibility</p:attrName>
                                        </p:attrNameLst>
                                      </p:cBhvr>
                                      <p:to>
                                        <p:strVal val="visible"/>
                                      </p:to>
                                    </p:set>
                                    <p:animEffect transition="in" filter="dissolve">
                                      <p:cBhvr>
                                        <p:cTn id="86" dur="500"/>
                                        <p:tgtEl>
                                          <p:spTgt spid="250"/>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6">
                                            <p:txEl>
                                              <p:pRg st="0" end="0"/>
                                            </p:txEl>
                                          </p:spTgt>
                                        </p:tgtEl>
                                        <p:attrNameLst>
                                          <p:attrName>style.visibility</p:attrName>
                                        </p:attrNameLst>
                                      </p:cBhvr>
                                      <p:to>
                                        <p:strVal val="visible"/>
                                      </p:to>
                                    </p:set>
                                    <p:anim calcmode="lin" valueType="num">
                                      <p:cBhvr additive="base">
                                        <p:cTn id="9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B0B7-03E5-744C-8179-A30556C12344}"/>
              </a:ext>
            </a:extLst>
          </p:cNvPr>
          <p:cNvSpPr>
            <a:spLocks noGrp="1"/>
          </p:cNvSpPr>
          <p:nvPr>
            <p:ph type="title"/>
          </p:nvPr>
        </p:nvSpPr>
        <p:spPr/>
        <p:txBody>
          <a:bodyPr/>
          <a:lstStyle/>
          <a:p>
            <a:r>
              <a:rPr lang="en-US" dirty="0"/>
              <a:t>Causes of pipeline stalls</a:t>
            </a:r>
          </a:p>
        </p:txBody>
      </p:sp>
      <p:sp>
        <p:nvSpPr>
          <p:cNvPr id="3" name="Content Placeholder 2">
            <a:extLst>
              <a:ext uri="{FF2B5EF4-FFF2-40B4-BE49-F238E27FC236}">
                <a16:creationId xmlns:a16="http://schemas.microsoft.com/office/drawing/2014/main" id="{70CCC13D-5C40-214F-A8B5-ED0F50670FD9}"/>
              </a:ext>
            </a:extLst>
          </p:cNvPr>
          <p:cNvSpPr>
            <a:spLocks noGrp="1"/>
          </p:cNvSpPr>
          <p:nvPr>
            <p:ph idx="1"/>
          </p:nvPr>
        </p:nvSpPr>
        <p:spPr>
          <a:xfrm>
            <a:off x="486830" y="1171186"/>
            <a:ext cx="8247965" cy="5334068"/>
          </a:xfrm>
        </p:spPr>
        <p:txBody>
          <a:bodyPr/>
          <a:lstStyle/>
          <a:p>
            <a:r>
              <a:rPr lang="en-US" dirty="0">
                <a:sym typeface="Wingdings" pitchFamily="2" charset="2"/>
              </a:rPr>
              <a:t>Pipelines stall every time some stage cannot complete its work in time</a:t>
            </a:r>
          </a:p>
          <a:p>
            <a:pPr lvl="1"/>
            <a:r>
              <a:rPr lang="en-US" dirty="0">
                <a:sym typeface="Wingdings" pitchFamily="2" charset="2"/>
              </a:rPr>
              <a:t>Operand yet to be written so it can then be read [Decode stage cannot access operand in time]</a:t>
            </a:r>
          </a:p>
          <a:p>
            <a:pPr lvl="1"/>
            <a:r>
              <a:rPr lang="en-US" dirty="0">
                <a:sym typeface="Wingdings" pitchFamily="2" charset="2"/>
              </a:rPr>
              <a:t>Operand being read from slow storage</a:t>
            </a:r>
            <a:br>
              <a:rPr lang="en-US" dirty="0">
                <a:sym typeface="Wingdings" pitchFamily="2" charset="2"/>
              </a:rPr>
            </a:br>
            <a:r>
              <a:rPr lang="en-US" dirty="0">
                <a:sym typeface="Wingdings" pitchFamily="2" charset="2"/>
              </a:rPr>
              <a:t>[Access Memory stage trying to read DRAM, typically]</a:t>
            </a:r>
          </a:p>
          <a:p>
            <a:pPr lvl="1"/>
            <a:r>
              <a:rPr lang="en-US" dirty="0">
                <a:sym typeface="Wingdings" pitchFamily="2" charset="2"/>
              </a:rPr>
              <a:t>Do not yet know which instruction to fetch next</a:t>
            </a:r>
            <a:br>
              <a:rPr lang="en-US" dirty="0">
                <a:sym typeface="Wingdings" pitchFamily="2" charset="2"/>
              </a:rPr>
            </a:br>
            <a:r>
              <a:rPr lang="en-US" dirty="0">
                <a:sym typeface="Wingdings" pitchFamily="2" charset="2"/>
              </a:rPr>
              <a:t>[</a:t>
            </a:r>
            <a:r>
              <a:rPr lang="en-US" dirty="0">
                <a:solidFill>
                  <a:srgbClr val="0432FF"/>
                </a:solidFill>
                <a:sym typeface="Wingdings" pitchFamily="2" charset="2"/>
              </a:rPr>
              <a:t>Program contains if statement, loop, subroutine call, etc</a:t>
            </a:r>
            <a:r>
              <a:rPr lang="en-US" dirty="0">
                <a:sym typeface="Wingdings" pitchFamily="2" charset="2"/>
              </a:rPr>
              <a:t>.]</a:t>
            </a:r>
          </a:p>
          <a:p>
            <a:pPr lvl="1"/>
            <a:r>
              <a:rPr lang="en-US" dirty="0">
                <a:sym typeface="Wingdings" pitchFamily="2" charset="2"/>
              </a:rPr>
              <a:t>Et cetera, et cetera, et cetera</a:t>
            </a:r>
            <a:endParaRPr lang="en-US" dirty="0"/>
          </a:p>
        </p:txBody>
      </p:sp>
      <p:sp>
        <p:nvSpPr>
          <p:cNvPr id="4" name="Date Placeholder 3">
            <a:extLst>
              <a:ext uri="{FF2B5EF4-FFF2-40B4-BE49-F238E27FC236}">
                <a16:creationId xmlns:a16="http://schemas.microsoft.com/office/drawing/2014/main" id="{1B701EB2-C9E4-7B41-BC55-4DFA19549BB7}"/>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0525566E-771F-D349-AE34-008106B49513}"/>
              </a:ext>
            </a:extLst>
          </p:cNvPr>
          <p:cNvSpPr>
            <a:spLocks noGrp="1"/>
          </p:cNvSpPr>
          <p:nvPr>
            <p:ph type="sldNum" sz="quarter" idx="12"/>
          </p:nvPr>
        </p:nvSpPr>
        <p:spPr/>
        <p:txBody>
          <a:bodyPr/>
          <a:lstStyle/>
          <a:p>
            <a:fld id="{F616CA18-62AE-B34C-A151-070DF961BCFA}" type="slidenum">
              <a:rPr lang="en-US" smtClean="0"/>
              <a:pPr/>
              <a:t>334</a:t>
            </a:fld>
            <a:endParaRPr lang="en-US"/>
          </a:p>
        </p:txBody>
      </p:sp>
    </p:spTree>
    <p:extLst>
      <p:ext uri="{BB962C8B-B14F-4D97-AF65-F5344CB8AC3E}">
        <p14:creationId xmlns:p14="http://schemas.microsoft.com/office/powerpoint/2010/main" val="337923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designers reducing</a:t>
            </a:r>
            <a:r>
              <a:rPr lang="en-US" dirty="0">
                <a:solidFill>
                  <a:srgbClr val="FF0000"/>
                </a:solidFill>
              </a:rPr>
              <a:t> stalls</a:t>
            </a:r>
          </a:p>
        </p:txBody>
      </p:sp>
      <p:sp>
        <p:nvSpPr>
          <p:cNvPr id="3" name="Content Placeholder 2"/>
          <p:cNvSpPr>
            <a:spLocks noGrp="1"/>
          </p:cNvSpPr>
          <p:nvPr>
            <p:ph idx="1"/>
          </p:nvPr>
        </p:nvSpPr>
        <p:spPr/>
        <p:txBody>
          <a:bodyPr/>
          <a:lstStyle/>
          <a:p>
            <a:pPr>
              <a:lnSpc>
                <a:spcPct val="80000"/>
              </a:lnSpc>
              <a:tabLst>
                <a:tab pos="1655763" algn="l"/>
              </a:tabLst>
            </a:pPr>
            <a:r>
              <a:rPr lang="en-US" dirty="0"/>
              <a:t>Will add considerable circuitry to analyze the fetched stream of instructions, called the </a:t>
            </a:r>
            <a:r>
              <a:rPr lang="en-US" dirty="0">
                <a:solidFill>
                  <a:srgbClr val="0000FF"/>
                </a:solidFill>
              </a:rPr>
              <a:t>path of execution</a:t>
            </a:r>
            <a:r>
              <a:rPr lang="en-US" dirty="0"/>
              <a:t>, to</a:t>
            </a:r>
          </a:p>
          <a:p>
            <a:pPr lvl="1">
              <a:lnSpc>
                <a:spcPct val="80000"/>
              </a:lnSpc>
              <a:tabLst>
                <a:tab pos="1655763" algn="l"/>
              </a:tabLst>
            </a:pPr>
            <a:r>
              <a:rPr lang="en-US" dirty="0"/>
              <a:t>Detect dependences between instructions and re-order the sequence of instructions after their fetch to reduce stalls [</a:t>
            </a:r>
            <a:r>
              <a:rPr lang="en-US" dirty="0">
                <a:solidFill>
                  <a:srgbClr val="0000FF"/>
                </a:solidFill>
              </a:rPr>
              <a:t>Scheduling</a:t>
            </a:r>
            <a:r>
              <a:rPr lang="en-US" dirty="0"/>
              <a:t>]</a:t>
            </a:r>
          </a:p>
          <a:p>
            <a:pPr lvl="1">
              <a:lnSpc>
                <a:spcPct val="80000"/>
              </a:lnSpc>
              <a:tabLst>
                <a:tab pos="1655763" algn="l"/>
              </a:tabLst>
            </a:pPr>
            <a:r>
              <a:rPr lang="en-US" dirty="0"/>
              <a:t>Let an operand be found and fetched from a location other than the location pointed to by the instruction itself [</a:t>
            </a:r>
            <a:r>
              <a:rPr lang="en-US" dirty="0">
                <a:solidFill>
                  <a:srgbClr val="0000FF"/>
                </a:solidFill>
              </a:rPr>
              <a:t>Forwarding</a:t>
            </a:r>
            <a:r>
              <a:rPr lang="en-US" dirty="0"/>
              <a:t>]</a:t>
            </a:r>
          </a:p>
          <a:p>
            <a:pPr lvl="1">
              <a:lnSpc>
                <a:spcPct val="80000"/>
              </a:lnSpc>
              <a:tabLst>
                <a:tab pos="1655763" algn="l"/>
              </a:tabLst>
            </a:pPr>
            <a:r>
              <a:rPr lang="en-US" dirty="0"/>
              <a:t>Guess the truth value of a conditional expression before it is computed and start fetching instructions on the guessed path of execution, maintaining the ability to clean up after a wrong guess [</a:t>
            </a:r>
            <a:r>
              <a:rPr lang="en-US" dirty="0">
                <a:solidFill>
                  <a:srgbClr val="0000FF"/>
                </a:solidFill>
              </a:rPr>
              <a:t>Speculation</a:t>
            </a:r>
            <a:r>
              <a:rPr lang="en-US" dirty="0"/>
              <a:t>]</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335</a:t>
            </a:fld>
            <a:endParaRPr lang="en-US"/>
          </a:p>
        </p:txBody>
      </p:sp>
    </p:spTree>
    <p:extLst>
      <p:ext uri="{BB962C8B-B14F-4D97-AF65-F5344CB8AC3E}">
        <p14:creationId xmlns:p14="http://schemas.microsoft.com/office/powerpoint/2010/main" val="387123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writers reducing</a:t>
            </a:r>
            <a:r>
              <a:rPr lang="en-US" dirty="0">
                <a:solidFill>
                  <a:srgbClr val="FF0000"/>
                </a:solidFill>
              </a:rPr>
              <a:t> stalls</a:t>
            </a:r>
          </a:p>
        </p:txBody>
      </p:sp>
      <p:sp>
        <p:nvSpPr>
          <p:cNvPr id="3" name="Content Placeholder 2"/>
          <p:cNvSpPr>
            <a:spLocks noGrp="1"/>
          </p:cNvSpPr>
          <p:nvPr>
            <p:ph idx="1"/>
          </p:nvPr>
        </p:nvSpPr>
        <p:spPr>
          <a:xfrm>
            <a:off x="486830" y="1171186"/>
            <a:ext cx="8352370" cy="5334068"/>
          </a:xfrm>
        </p:spPr>
        <p:txBody>
          <a:bodyPr/>
          <a:lstStyle/>
          <a:p>
            <a:pPr>
              <a:lnSpc>
                <a:spcPct val="80000"/>
              </a:lnSpc>
              <a:tabLst>
                <a:tab pos="1655763" algn="l"/>
              </a:tabLst>
            </a:pPr>
            <a:r>
              <a:rPr lang="en-US" dirty="0"/>
              <a:t>Will incorporate much code to analyze the source and produce machine code incorporating</a:t>
            </a:r>
          </a:p>
          <a:p>
            <a:pPr lvl="1">
              <a:lnSpc>
                <a:spcPct val="80000"/>
              </a:lnSpc>
              <a:tabLst>
                <a:tab pos="1655763" algn="l"/>
              </a:tabLst>
            </a:pPr>
            <a:r>
              <a:rPr lang="en-US" dirty="0"/>
              <a:t>Optimized use of general purpose registers [</a:t>
            </a:r>
            <a:r>
              <a:rPr lang="en-US" dirty="0">
                <a:solidFill>
                  <a:srgbClr val="0000FF"/>
                </a:solidFill>
              </a:rPr>
              <a:t>Register allocation</a:t>
            </a:r>
            <a:r>
              <a:rPr lang="en-US" dirty="0"/>
              <a:t>] to reduce instances of reading from slow storage</a:t>
            </a:r>
          </a:p>
          <a:p>
            <a:pPr lvl="1">
              <a:lnSpc>
                <a:spcPct val="80000"/>
              </a:lnSpc>
              <a:tabLst>
                <a:tab pos="1655763" algn="l"/>
              </a:tabLst>
            </a:pPr>
            <a:r>
              <a:rPr lang="en-US" dirty="0"/>
              <a:t>Reorder machine instructions to eliminate dependence-caused stalls [</a:t>
            </a:r>
            <a:r>
              <a:rPr lang="en-US" dirty="0">
                <a:solidFill>
                  <a:srgbClr val="0000FF"/>
                </a:solidFill>
              </a:rPr>
              <a:t>Instruction scheduling</a:t>
            </a:r>
            <a:r>
              <a:rPr lang="en-US" dirty="0"/>
              <a:t>]</a:t>
            </a:r>
          </a:p>
          <a:p>
            <a:pPr lvl="1">
              <a:lnSpc>
                <a:spcPct val="80000"/>
              </a:lnSpc>
              <a:tabLst>
                <a:tab pos="1655763" algn="l"/>
              </a:tabLst>
            </a:pPr>
            <a:r>
              <a:rPr lang="en-US" dirty="0"/>
              <a:t>Strive to avoid introducing instr. dependences due to reuse of locations [</a:t>
            </a:r>
            <a:r>
              <a:rPr lang="en-US" dirty="0">
                <a:solidFill>
                  <a:srgbClr val="0000FF"/>
                </a:solidFill>
              </a:rPr>
              <a:t>Single assignment</a:t>
            </a:r>
            <a:r>
              <a:rPr lang="en-US" dirty="0"/>
              <a:t>]</a:t>
            </a:r>
          </a:p>
          <a:p>
            <a:pPr lvl="1">
              <a:lnSpc>
                <a:spcPct val="80000"/>
              </a:lnSpc>
              <a:tabLst>
                <a:tab pos="1655763" algn="l"/>
              </a:tabLst>
            </a:pPr>
            <a:r>
              <a:rPr lang="en-US" dirty="0"/>
              <a:t>Perform [</a:t>
            </a:r>
            <a:r>
              <a:rPr lang="en-US" dirty="0">
                <a:solidFill>
                  <a:srgbClr val="0000FF"/>
                </a:solidFill>
              </a:rPr>
              <a:t>branch logic inversion</a:t>
            </a:r>
            <a:r>
              <a:rPr lang="en-US" dirty="0"/>
              <a:t>], [</a:t>
            </a:r>
            <a:r>
              <a:rPr lang="en-US" dirty="0">
                <a:solidFill>
                  <a:srgbClr val="0000FF"/>
                </a:solidFill>
              </a:rPr>
              <a:t>operation strength reduction</a:t>
            </a:r>
            <a:r>
              <a:rPr lang="en-US" dirty="0"/>
              <a:t>], [</a:t>
            </a:r>
            <a:r>
              <a:rPr lang="en-US" dirty="0">
                <a:solidFill>
                  <a:srgbClr val="0000FF"/>
                </a:solidFill>
              </a:rPr>
              <a:t>loop unrolling</a:t>
            </a:r>
            <a:r>
              <a:rPr lang="en-US" dirty="0"/>
              <a:t>], and many more code transformations that yield a faster execution path through the machine code</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336</a:t>
            </a:fld>
            <a:endParaRPr lang="en-US"/>
          </a:p>
        </p:txBody>
      </p:sp>
    </p:spTree>
    <p:extLst>
      <p:ext uri="{BB962C8B-B14F-4D97-AF65-F5344CB8AC3E}">
        <p14:creationId xmlns:p14="http://schemas.microsoft.com/office/powerpoint/2010/main" val="1652512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compiler eliminating stalls</a:t>
            </a:r>
          </a:p>
        </p:txBody>
      </p:sp>
      <p:sp>
        <p:nvSpPr>
          <p:cNvPr id="8" name="Content Placeholder 7"/>
          <p:cNvSpPr>
            <a:spLocks noGrp="1"/>
          </p:cNvSpPr>
          <p:nvPr>
            <p:ph idx="1"/>
          </p:nvPr>
        </p:nvSpPr>
        <p:spPr/>
        <p:txBody>
          <a:bodyPr/>
          <a:lstStyle/>
          <a:p>
            <a:r>
              <a:rPr lang="en-US" dirty="0"/>
              <a:t>Have compiler optimize instruction order</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337</a:t>
            </a:fld>
            <a:endParaRPr lang="en-US"/>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8811" r="11100" b="3648"/>
          <a:stretch/>
        </p:blipFill>
        <p:spPr>
          <a:xfrm>
            <a:off x="486831" y="2738341"/>
            <a:ext cx="6852224" cy="3766913"/>
          </a:xfrm>
          <a:prstGeom prst="rect">
            <a:avLst/>
          </a:prstGeom>
        </p:spPr>
      </p:pic>
      <p:cxnSp>
        <p:nvCxnSpPr>
          <p:cNvPr id="11" name="Straight Arrow Connector 10"/>
          <p:cNvCxnSpPr/>
          <p:nvPr/>
        </p:nvCxnSpPr>
        <p:spPr bwMode="auto">
          <a:xfrm>
            <a:off x="1321236" y="3220504"/>
            <a:ext cx="1755915" cy="282046"/>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a:off x="1321236" y="3909401"/>
            <a:ext cx="1620742" cy="244086"/>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a:off x="1346413" y="4562741"/>
            <a:ext cx="1452442" cy="28357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Arrow Connector 15"/>
          <p:cNvCxnSpPr/>
          <p:nvPr/>
        </p:nvCxnSpPr>
        <p:spPr bwMode="auto">
          <a:xfrm>
            <a:off x="4891372" y="3242258"/>
            <a:ext cx="1827476" cy="91122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Arrow Connector 18"/>
          <p:cNvCxnSpPr/>
          <p:nvPr/>
        </p:nvCxnSpPr>
        <p:spPr bwMode="auto">
          <a:xfrm>
            <a:off x="4908602" y="3561634"/>
            <a:ext cx="1683025" cy="921004"/>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a:off x="4925832" y="3881010"/>
            <a:ext cx="1459061" cy="93077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TextBox 22"/>
          <p:cNvSpPr txBox="1"/>
          <p:nvPr/>
        </p:nvSpPr>
        <p:spPr>
          <a:xfrm>
            <a:off x="3298992" y="3059661"/>
            <a:ext cx="1385437" cy="2308324"/>
          </a:xfrm>
          <a:prstGeom prst="rect">
            <a:avLst/>
          </a:prstGeom>
          <a:noFill/>
          <a:ln>
            <a:solidFill>
              <a:schemeClr val="tx1"/>
            </a:solidFill>
          </a:ln>
        </p:spPr>
        <p:txBody>
          <a:bodyPr wrap="square" rtlCol="0">
            <a:spAutoFit/>
          </a:bodyPr>
          <a:lstStyle/>
          <a:p>
            <a:r>
              <a:rPr lang="en-US" dirty="0">
                <a:solidFill>
                  <a:srgbClr val="FF0000"/>
                </a:solidFill>
              </a:rPr>
              <a:t>Need C, F, M as ALU input immediately after ALU outputs C, F, M as results, too fast for register file.</a:t>
            </a:r>
          </a:p>
        </p:txBody>
      </p:sp>
      <p:sp>
        <p:nvSpPr>
          <p:cNvPr id="24" name="TextBox 23"/>
          <p:cNvSpPr txBox="1"/>
          <p:nvPr/>
        </p:nvSpPr>
        <p:spPr>
          <a:xfrm>
            <a:off x="6941613" y="3025205"/>
            <a:ext cx="1835860" cy="2585323"/>
          </a:xfrm>
          <a:prstGeom prst="rect">
            <a:avLst/>
          </a:prstGeom>
          <a:noFill/>
          <a:ln>
            <a:solidFill>
              <a:schemeClr val="tx1"/>
            </a:solidFill>
          </a:ln>
        </p:spPr>
        <p:txBody>
          <a:bodyPr wrap="square" rtlCol="0">
            <a:spAutoFit/>
          </a:bodyPr>
          <a:lstStyle/>
          <a:p>
            <a:r>
              <a:rPr lang="en-US" dirty="0">
                <a:solidFill>
                  <a:srgbClr val="008F00"/>
                </a:solidFill>
              </a:rPr>
              <a:t>Need C, F, M as ALU input after 3 intervening ALU operations; by then C, F, M will have reached register file and be readable from there.</a:t>
            </a:r>
          </a:p>
        </p:txBody>
      </p:sp>
      <p:sp>
        <p:nvSpPr>
          <p:cNvPr id="25" name="TextBox 24"/>
          <p:cNvSpPr txBox="1"/>
          <p:nvPr/>
        </p:nvSpPr>
        <p:spPr>
          <a:xfrm>
            <a:off x="461181" y="2460935"/>
            <a:ext cx="684803" cy="2646878"/>
          </a:xfrm>
          <a:prstGeom prst="rect">
            <a:avLst/>
          </a:prstGeom>
          <a:noFill/>
        </p:spPr>
        <p:txBody>
          <a:bodyPr wrap="none" rtlCol="0">
            <a:spAutoFit/>
          </a:bodyPr>
          <a:lstStyle/>
          <a:p>
            <a:pPr algn="r"/>
            <a:r>
              <a:rPr lang="en-US" dirty="0"/>
              <a:t>Clock</a:t>
            </a:r>
          </a:p>
          <a:p>
            <a:pPr algn="r"/>
            <a:r>
              <a:rPr lang="en-US" dirty="0"/>
              <a:t>Cycle</a:t>
            </a:r>
          </a:p>
          <a:p>
            <a:pPr algn="r">
              <a:lnSpc>
                <a:spcPts val="2560"/>
              </a:lnSpc>
            </a:pPr>
            <a:r>
              <a:rPr lang="en-US" dirty="0"/>
              <a:t>1</a:t>
            </a:r>
          </a:p>
          <a:p>
            <a:pPr algn="r">
              <a:lnSpc>
                <a:spcPts val="2560"/>
              </a:lnSpc>
            </a:pPr>
            <a:r>
              <a:rPr lang="en-US" dirty="0"/>
              <a:t>2</a:t>
            </a:r>
          </a:p>
          <a:p>
            <a:pPr algn="r">
              <a:lnSpc>
                <a:spcPts val="2560"/>
              </a:lnSpc>
            </a:pPr>
            <a:r>
              <a:rPr lang="en-US" dirty="0"/>
              <a:t>3</a:t>
            </a:r>
          </a:p>
          <a:p>
            <a:pPr algn="r">
              <a:lnSpc>
                <a:spcPts val="2560"/>
              </a:lnSpc>
            </a:pPr>
            <a:r>
              <a:rPr lang="en-US" dirty="0"/>
              <a:t>4</a:t>
            </a:r>
          </a:p>
          <a:p>
            <a:pPr algn="r">
              <a:lnSpc>
                <a:spcPts val="2560"/>
              </a:lnSpc>
            </a:pPr>
            <a:r>
              <a:rPr lang="en-US" dirty="0"/>
              <a:t>5</a:t>
            </a:r>
          </a:p>
          <a:p>
            <a:pPr algn="r">
              <a:lnSpc>
                <a:spcPts val="2560"/>
              </a:lnSpc>
            </a:pPr>
            <a:r>
              <a:rPr lang="en-US" dirty="0"/>
              <a:t>6</a:t>
            </a:r>
          </a:p>
        </p:txBody>
      </p:sp>
      <p:sp>
        <p:nvSpPr>
          <p:cNvPr id="26" name="TextBox 25"/>
          <p:cNvSpPr txBox="1"/>
          <p:nvPr/>
        </p:nvSpPr>
        <p:spPr>
          <a:xfrm>
            <a:off x="4679075" y="1909113"/>
            <a:ext cx="2164735" cy="1200329"/>
          </a:xfrm>
          <a:prstGeom prst="rect">
            <a:avLst/>
          </a:prstGeom>
          <a:noFill/>
        </p:spPr>
        <p:txBody>
          <a:bodyPr wrap="square" rtlCol="0">
            <a:spAutoFit/>
          </a:bodyPr>
          <a:lstStyle/>
          <a:p>
            <a:r>
              <a:rPr lang="en-US" dirty="0"/>
              <a:t>Scheduled code; basic compiler performance optimization</a:t>
            </a:r>
          </a:p>
        </p:txBody>
      </p:sp>
      <p:sp>
        <p:nvSpPr>
          <p:cNvPr id="17" name="TextBox 16">
            <a:extLst>
              <a:ext uri="{FF2B5EF4-FFF2-40B4-BE49-F238E27FC236}">
                <a16:creationId xmlns:a16="http://schemas.microsoft.com/office/drawing/2014/main" id="{51D4A456-0FCF-BB43-8FCF-05F4F0D0A08A}"/>
              </a:ext>
            </a:extLst>
          </p:cNvPr>
          <p:cNvSpPr txBox="1"/>
          <p:nvPr/>
        </p:nvSpPr>
        <p:spPr>
          <a:xfrm>
            <a:off x="1045859" y="2747313"/>
            <a:ext cx="2164735" cy="369332"/>
          </a:xfrm>
          <a:prstGeom prst="rect">
            <a:avLst/>
          </a:prstGeom>
          <a:noFill/>
        </p:spPr>
        <p:txBody>
          <a:bodyPr wrap="square" rtlCol="0">
            <a:spAutoFit/>
          </a:bodyPr>
          <a:lstStyle/>
          <a:p>
            <a:r>
              <a:rPr lang="en-US" dirty="0"/>
              <a:t>Original source code</a:t>
            </a:r>
          </a:p>
        </p:txBody>
      </p:sp>
    </p:spTree>
    <p:extLst>
      <p:ext uri="{BB962C8B-B14F-4D97-AF65-F5344CB8AC3E}">
        <p14:creationId xmlns:p14="http://schemas.microsoft.com/office/powerpoint/2010/main" val="930187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1B7D-0232-FA4B-9F0C-69ED4DE9365F}"/>
              </a:ext>
            </a:extLst>
          </p:cNvPr>
          <p:cNvSpPr>
            <a:spLocks noGrp="1"/>
          </p:cNvSpPr>
          <p:nvPr>
            <p:ph type="title"/>
          </p:nvPr>
        </p:nvSpPr>
        <p:spPr>
          <a:xfrm>
            <a:off x="486830" y="96839"/>
            <a:ext cx="8497682" cy="745196"/>
          </a:xfrm>
        </p:spPr>
        <p:txBody>
          <a:bodyPr/>
          <a:lstStyle/>
          <a:p>
            <a:r>
              <a:rPr lang="en-US" dirty="0"/>
              <a:t>Fetch-Execute with structured programs</a:t>
            </a:r>
          </a:p>
        </p:txBody>
      </p:sp>
      <p:sp>
        <p:nvSpPr>
          <p:cNvPr id="3" name="Content Placeholder 2">
            <a:extLst>
              <a:ext uri="{FF2B5EF4-FFF2-40B4-BE49-F238E27FC236}">
                <a16:creationId xmlns:a16="http://schemas.microsoft.com/office/drawing/2014/main" id="{E8D806A9-B161-D145-A3B9-B12450193CD8}"/>
              </a:ext>
            </a:extLst>
          </p:cNvPr>
          <p:cNvSpPr>
            <a:spLocks noGrp="1"/>
          </p:cNvSpPr>
          <p:nvPr>
            <p:ph idx="1"/>
          </p:nvPr>
        </p:nvSpPr>
        <p:spPr>
          <a:xfrm>
            <a:off x="486830" y="1096755"/>
            <a:ext cx="8247965" cy="4924814"/>
          </a:xfrm>
        </p:spPr>
        <p:txBody>
          <a:bodyPr/>
          <a:lstStyle/>
          <a:p>
            <a:r>
              <a:rPr lang="en-US" dirty="0"/>
              <a:t>Interesting programs include if-else, loops, and function calls</a:t>
            </a:r>
          </a:p>
          <a:p>
            <a:r>
              <a:rPr lang="en-US" dirty="0">
                <a:solidFill>
                  <a:srgbClr val="008F00"/>
                </a:solidFill>
              </a:rPr>
              <a:t>Program structures </a:t>
            </a:r>
            <a:r>
              <a:rPr lang="en-US" dirty="0"/>
              <a:t>require ability to fetch more flexibly than just at the next sequentially stored instruction location</a:t>
            </a:r>
          </a:p>
          <a:p>
            <a:r>
              <a:rPr lang="en-US" dirty="0"/>
              <a:t>Instruction fetch location is controlled by the </a:t>
            </a:r>
            <a:r>
              <a:rPr lang="en-US" dirty="0" err="1">
                <a:solidFill>
                  <a:srgbClr val="0432FF"/>
                </a:solidFill>
              </a:rPr>
              <a:t>current_instruction_pointer</a:t>
            </a:r>
            <a:r>
              <a:rPr lang="en-US" dirty="0">
                <a:solidFill>
                  <a:srgbClr val="0432FF"/>
                </a:solidFill>
              </a:rPr>
              <a:t> </a:t>
            </a:r>
            <a:r>
              <a:rPr lang="en-US" dirty="0"/>
              <a:t>aka </a:t>
            </a:r>
            <a:r>
              <a:rPr lang="en-US" dirty="0">
                <a:solidFill>
                  <a:srgbClr val="0432FF"/>
                </a:solidFill>
              </a:rPr>
              <a:t>program counter</a:t>
            </a:r>
            <a:r>
              <a:rPr lang="en-US" dirty="0"/>
              <a:t>, which is stored in a register</a:t>
            </a:r>
          </a:p>
          <a:p>
            <a:r>
              <a:rPr lang="en-US" dirty="0"/>
              <a:t>∴ ISA includes instructions to load desired addresses into the current_</a:t>
            </a:r>
            <a:r>
              <a:rPr lang="en-US" dirty="0" err="1"/>
              <a:t>instr</a:t>
            </a:r>
            <a:r>
              <a:rPr lang="en-US" dirty="0"/>
              <a:t>._pointer</a:t>
            </a:r>
          </a:p>
          <a:p>
            <a:r>
              <a:rPr lang="en-US" dirty="0"/>
              <a:t>Text Algorithm 5.1 Execute line means this </a:t>
            </a:r>
          </a:p>
        </p:txBody>
      </p:sp>
      <p:sp>
        <p:nvSpPr>
          <p:cNvPr id="4" name="Date Placeholder 3">
            <a:extLst>
              <a:ext uri="{FF2B5EF4-FFF2-40B4-BE49-F238E27FC236}">
                <a16:creationId xmlns:a16="http://schemas.microsoft.com/office/drawing/2014/main" id="{4A40F9B4-9790-5F49-B66E-990E410FB25E}"/>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91B2A425-E51A-2943-B9E7-F0E21438E230}"/>
              </a:ext>
            </a:extLst>
          </p:cNvPr>
          <p:cNvSpPr>
            <a:spLocks noGrp="1"/>
          </p:cNvSpPr>
          <p:nvPr>
            <p:ph type="sldNum" sz="quarter" idx="12"/>
          </p:nvPr>
        </p:nvSpPr>
        <p:spPr/>
        <p:txBody>
          <a:bodyPr/>
          <a:lstStyle/>
          <a:p>
            <a:fld id="{F616CA18-62AE-B34C-A151-070DF961BCFA}" type="slidenum">
              <a:rPr lang="en-US" smtClean="0"/>
              <a:pPr/>
              <a:t>338</a:t>
            </a:fld>
            <a:endParaRPr lang="en-US"/>
          </a:p>
        </p:txBody>
      </p:sp>
    </p:spTree>
    <p:extLst>
      <p:ext uri="{BB962C8B-B14F-4D97-AF65-F5344CB8AC3E}">
        <p14:creationId xmlns:p14="http://schemas.microsoft.com/office/powerpoint/2010/main" val="2428292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7484-5B17-5A4C-A708-85592A02F77E}"/>
              </a:ext>
            </a:extLst>
          </p:cNvPr>
          <p:cNvSpPr>
            <a:spLocks noGrp="1"/>
          </p:cNvSpPr>
          <p:nvPr>
            <p:ph type="title"/>
          </p:nvPr>
        </p:nvSpPr>
        <p:spPr/>
        <p:txBody>
          <a:bodyPr/>
          <a:lstStyle/>
          <a:p>
            <a:r>
              <a:rPr lang="en-US" dirty="0"/>
              <a:t>Default fetch and branch instructions</a:t>
            </a:r>
          </a:p>
        </p:txBody>
      </p:sp>
      <p:sp>
        <p:nvSpPr>
          <p:cNvPr id="3" name="Content Placeholder 2">
            <a:extLst>
              <a:ext uri="{FF2B5EF4-FFF2-40B4-BE49-F238E27FC236}">
                <a16:creationId xmlns:a16="http://schemas.microsoft.com/office/drawing/2014/main" id="{B37F1261-ADEA-CB43-B176-50BCEA984B6E}"/>
              </a:ext>
            </a:extLst>
          </p:cNvPr>
          <p:cNvSpPr>
            <a:spLocks noGrp="1"/>
          </p:cNvSpPr>
          <p:nvPr>
            <p:ph idx="1"/>
          </p:nvPr>
        </p:nvSpPr>
        <p:spPr/>
        <p:txBody>
          <a:bodyPr/>
          <a:lstStyle/>
          <a:p>
            <a:r>
              <a:rPr lang="en-US" dirty="0"/>
              <a:t>Most of the time program instructions should be fetched in stored order from memory</a:t>
            </a:r>
          </a:p>
          <a:p>
            <a:pPr lvl="1"/>
            <a:r>
              <a:rPr lang="en-US" dirty="0">
                <a:solidFill>
                  <a:srgbClr val="008F00"/>
                </a:solidFill>
              </a:rPr>
              <a:t>Default_next_</a:t>
            </a:r>
            <a:r>
              <a:rPr lang="en-US" dirty="0" err="1">
                <a:solidFill>
                  <a:srgbClr val="008F00"/>
                </a:solidFill>
              </a:rPr>
              <a:t>instr</a:t>
            </a:r>
            <a:r>
              <a:rPr lang="en-US" dirty="0">
                <a:solidFill>
                  <a:srgbClr val="008F00"/>
                </a:solidFill>
              </a:rPr>
              <a:t>._</a:t>
            </a:r>
            <a:r>
              <a:rPr lang="en-US" dirty="0" err="1">
                <a:solidFill>
                  <a:srgbClr val="008F00"/>
                </a:solidFill>
              </a:rPr>
              <a:t>ptr</a:t>
            </a:r>
            <a:r>
              <a:rPr lang="en-US" dirty="0">
                <a:solidFill>
                  <a:srgbClr val="008F00"/>
                </a:solidFill>
              </a:rPr>
              <a:t> = Current_</a:t>
            </a:r>
            <a:r>
              <a:rPr lang="en-US" dirty="0" err="1">
                <a:solidFill>
                  <a:srgbClr val="008F00"/>
                </a:solidFill>
              </a:rPr>
              <a:t>instr</a:t>
            </a:r>
            <a:r>
              <a:rPr lang="en-US" dirty="0">
                <a:solidFill>
                  <a:srgbClr val="008F00"/>
                </a:solidFill>
              </a:rPr>
              <a:t>._</a:t>
            </a:r>
            <a:r>
              <a:rPr lang="en-US" dirty="0" err="1">
                <a:solidFill>
                  <a:srgbClr val="008F00"/>
                </a:solidFill>
              </a:rPr>
              <a:t>ptr</a:t>
            </a:r>
            <a:r>
              <a:rPr lang="en-US" dirty="0">
                <a:solidFill>
                  <a:srgbClr val="008F00"/>
                </a:solidFill>
              </a:rPr>
              <a:t>. + B </a:t>
            </a:r>
            <a:r>
              <a:rPr lang="en-US" dirty="0"/>
              <a:t>where B is the size of the instr. format in bytes</a:t>
            </a:r>
          </a:p>
          <a:p>
            <a:r>
              <a:rPr lang="en-US" dirty="0"/>
              <a:t>Program structures require override of default next instruction fetch location</a:t>
            </a:r>
          </a:p>
          <a:p>
            <a:r>
              <a:rPr lang="en-US" dirty="0">
                <a:solidFill>
                  <a:srgbClr val="0432FF"/>
                </a:solidFill>
              </a:rPr>
              <a:t>Absolute branch</a:t>
            </a:r>
            <a:r>
              <a:rPr lang="en-US" dirty="0"/>
              <a:t>, aka </a:t>
            </a:r>
            <a:r>
              <a:rPr lang="en-US" dirty="0">
                <a:solidFill>
                  <a:srgbClr val="0432FF"/>
                </a:solidFill>
              </a:rPr>
              <a:t>jump</a:t>
            </a:r>
            <a:r>
              <a:rPr lang="en-US" dirty="0"/>
              <a:t>, computes a memory address to use for next instr. fetch</a:t>
            </a:r>
          </a:p>
          <a:p>
            <a:r>
              <a:rPr lang="en-US" dirty="0">
                <a:solidFill>
                  <a:srgbClr val="0432FF"/>
                </a:solidFill>
              </a:rPr>
              <a:t>Relative branch </a:t>
            </a:r>
            <a:r>
              <a:rPr lang="en-US" dirty="0"/>
              <a:t>adds an offset other than B to the current_</a:t>
            </a:r>
            <a:r>
              <a:rPr lang="en-US" dirty="0" err="1"/>
              <a:t>instr</a:t>
            </a:r>
            <a:r>
              <a:rPr lang="en-US" dirty="0"/>
              <a:t>._pointer </a:t>
            </a:r>
          </a:p>
        </p:txBody>
      </p:sp>
      <p:sp>
        <p:nvSpPr>
          <p:cNvPr id="4" name="Date Placeholder 3">
            <a:extLst>
              <a:ext uri="{FF2B5EF4-FFF2-40B4-BE49-F238E27FC236}">
                <a16:creationId xmlns:a16="http://schemas.microsoft.com/office/drawing/2014/main" id="{CFE60E56-986B-4947-85C1-76AF29A10B29}"/>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E7480135-F91A-D847-9DE0-A86C70096382}"/>
              </a:ext>
            </a:extLst>
          </p:cNvPr>
          <p:cNvSpPr>
            <a:spLocks noGrp="1"/>
          </p:cNvSpPr>
          <p:nvPr>
            <p:ph type="sldNum" sz="quarter" idx="12"/>
          </p:nvPr>
        </p:nvSpPr>
        <p:spPr/>
        <p:txBody>
          <a:bodyPr/>
          <a:lstStyle/>
          <a:p>
            <a:fld id="{F616CA18-62AE-B34C-A151-070DF961BCFA}" type="slidenum">
              <a:rPr lang="en-US" smtClean="0"/>
              <a:pPr/>
              <a:t>339</a:t>
            </a:fld>
            <a:endParaRPr lang="en-US"/>
          </a:p>
        </p:txBody>
      </p:sp>
    </p:spTree>
    <p:extLst>
      <p:ext uri="{BB962C8B-B14F-4D97-AF65-F5344CB8AC3E}">
        <p14:creationId xmlns:p14="http://schemas.microsoft.com/office/powerpoint/2010/main" val="1032729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B12A-A3ED-EB40-83BC-B7E58E433A22}"/>
              </a:ext>
            </a:extLst>
          </p:cNvPr>
          <p:cNvSpPr>
            <a:spLocks noGrp="1"/>
          </p:cNvSpPr>
          <p:nvPr>
            <p:ph type="title"/>
          </p:nvPr>
        </p:nvSpPr>
        <p:spPr/>
        <p:txBody>
          <a:bodyPr/>
          <a:lstStyle/>
          <a:p>
            <a:r>
              <a:rPr lang="en-US" dirty="0"/>
              <a:t>Default fetch and conditional branch</a:t>
            </a:r>
          </a:p>
        </p:txBody>
      </p:sp>
      <p:sp>
        <p:nvSpPr>
          <p:cNvPr id="3" name="Content Placeholder 2">
            <a:extLst>
              <a:ext uri="{FF2B5EF4-FFF2-40B4-BE49-F238E27FC236}">
                <a16:creationId xmlns:a16="http://schemas.microsoft.com/office/drawing/2014/main" id="{C7FD346E-18E3-0949-8FA7-0DC60822F2EF}"/>
              </a:ext>
            </a:extLst>
          </p:cNvPr>
          <p:cNvSpPr>
            <a:spLocks noGrp="1"/>
          </p:cNvSpPr>
          <p:nvPr>
            <p:ph idx="1"/>
          </p:nvPr>
        </p:nvSpPr>
        <p:spPr/>
        <p:txBody>
          <a:bodyPr/>
          <a:lstStyle/>
          <a:p>
            <a:r>
              <a:rPr lang="en-US" sz="2800" dirty="0"/>
              <a:t>If-else and for loop program structures need to override the default fetch sometimes</a:t>
            </a:r>
          </a:p>
          <a:p>
            <a:r>
              <a:rPr lang="en-US" sz="2800" dirty="0">
                <a:solidFill>
                  <a:srgbClr val="0432FF"/>
                </a:solidFill>
              </a:rPr>
              <a:t>Conditional branch </a:t>
            </a:r>
            <a:r>
              <a:rPr lang="en-US" sz="2800" dirty="0"/>
              <a:t>overrides default next instruction location computation when a condition is true; example with </a:t>
            </a:r>
            <a:r>
              <a:rPr lang="en-US" sz="2800" dirty="0">
                <a:solidFill>
                  <a:srgbClr val="008F00"/>
                </a:solidFill>
              </a:rPr>
              <a:t>branch if equal</a:t>
            </a:r>
            <a:r>
              <a:rPr lang="en-US" sz="2800" dirty="0"/>
              <a:t>, written </a:t>
            </a:r>
            <a:r>
              <a:rPr lang="en-US" sz="2800" dirty="0">
                <a:solidFill>
                  <a:srgbClr val="008F00"/>
                </a:solidFill>
              </a:rPr>
              <a:t>be</a:t>
            </a:r>
          </a:p>
        </p:txBody>
      </p:sp>
      <p:sp>
        <p:nvSpPr>
          <p:cNvPr id="4" name="Date Placeholder 3">
            <a:extLst>
              <a:ext uri="{FF2B5EF4-FFF2-40B4-BE49-F238E27FC236}">
                <a16:creationId xmlns:a16="http://schemas.microsoft.com/office/drawing/2014/main" id="{088FC970-8BDA-2243-8103-35CAEF7F67FF}"/>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D27BD275-3BAD-4C49-BF69-483DA55BCDE9}"/>
              </a:ext>
            </a:extLst>
          </p:cNvPr>
          <p:cNvSpPr>
            <a:spLocks noGrp="1"/>
          </p:cNvSpPr>
          <p:nvPr>
            <p:ph type="sldNum" sz="quarter" idx="12"/>
          </p:nvPr>
        </p:nvSpPr>
        <p:spPr/>
        <p:txBody>
          <a:bodyPr/>
          <a:lstStyle/>
          <a:p>
            <a:fld id="{F616CA18-62AE-B34C-A151-070DF961BCFA}" type="slidenum">
              <a:rPr lang="en-US" smtClean="0"/>
              <a:pPr/>
              <a:t>340</a:t>
            </a:fld>
            <a:endParaRPr lang="en-US"/>
          </a:p>
        </p:txBody>
      </p:sp>
      <p:pic>
        <p:nvPicPr>
          <p:cNvPr id="7" name="Picture 6">
            <a:extLst>
              <a:ext uri="{FF2B5EF4-FFF2-40B4-BE49-F238E27FC236}">
                <a16:creationId xmlns:a16="http://schemas.microsoft.com/office/drawing/2014/main" id="{16CBB670-A2DE-CC4C-B454-33B119090D7B}"/>
              </a:ext>
            </a:extLst>
          </p:cNvPr>
          <p:cNvPicPr>
            <a:picLocks noChangeAspect="1"/>
          </p:cNvPicPr>
          <p:nvPr/>
        </p:nvPicPr>
        <p:blipFill rotWithShape="1">
          <a:blip r:embed="rId2"/>
          <a:srcRect l="5068" t="11021" r="5039" b="3641"/>
          <a:stretch/>
        </p:blipFill>
        <p:spPr>
          <a:xfrm>
            <a:off x="1063256" y="3806455"/>
            <a:ext cx="7017489" cy="2743200"/>
          </a:xfrm>
          <a:prstGeom prst="rect">
            <a:avLst/>
          </a:prstGeom>
        </p:spPr>
      </p:pic>
    </p:spTree>
    <p:extLst>
      <p:ext uri="{BB962C8B-B14F-4D97-AF65-F5344CB8AC3E}">
        <p14:creationId xmlns:p14="http://schemas.microsoft.com/office/powerpoint/2010/main" val="3046830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A662-B788-5747-AE32-DADA686D9C19}"/>
              </a:ext>
            </a:extLst>
          </p:cNvPr>
          <p:cNvSpPr>
            <a:spLocks noGrp="1"/>
          </p:cNvSpPr>
          <p:nvPr>
            <p:ph type="title"/>
          </p:nvPr>
        </p:nvSpPr>
        <p:spPr/>
        <p:txBody>
          <a:bodyPr/>
          <a:lstStyle/>
          <a:p>
            <a:r>
              <a:rPr lang="en-US" dirty="0"/>
              <a:t>Example ISA – MIPS processor</a:t>
            </a:r>
          </a:p>
        </p:txBody>
      </p:sp>
      <p:pic>
        <p:nvPicPr>
          <p:cNvPr id="7" name="Content Placeholder 6">
            <a:extLst>
              <a:ext uri="{FF2B5EF4-FFF2-40B4-BE49-F238E27FC236}">
                <a16:creationId xmlns:a16="http://schemas.microsoft.com/office/drawing/2014/main" id="{FEBBFE57-87A6-1940-B3F2-FD6845CC9DC4}"/>
              </a:ext>
            </a:extLst>
          </p:cNvPr>
          <p:cNvPicPr>
            <a:picLocks noGrp="1" noChangeAspect="1"/>
          </p:cNvPicPr>
          <p:nvPr>
            <p:ph idx="1"/>
          </p:nvPr>
        </p:nvPicPr>
        <p:blipFill>
          <a:blip r:embed="rId2"/>
          <a:stretch>
            <a:fillRect/>
          </a:stretch>
        </p:blipFill>
        <p:spPr>
          <a:xfrm>
            <a:off x="486830" y="1073267"/>
            <a:ext cx="3680861" cy="5550817"/>
          </a:xfrm>
        </p:spPr>
      </p:pic>
      <p:sp>
        <p:nvSpPr>
          <p:cNvPr id="4" name="Date Placeholder 3">
            <a:extLst>
              <a:ext uri="{FF2B5EF4-FFF2-40B4-BE49-F238E27FC236}">
                <a16:creationId xmlns:a16="http://schemas.microsoft.com/office/drawing/2014/main" id="{4946EAAA-219E-5B4D-BC5F-31E1588FD138}"/>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F65D44C8-31DB-0743-81C3-19B0C97EFB74}"/>
              </a:ext>
            </a:extLst>
          </p:cNvPr>
          <p:cNvSpPr>
            <a:spLocks noGrp="1"/>
          </p:cNvSpPr>
          <p:nvPr>
            <p:ph type="sldNum" sz="quarter" idx="12"/>
          </p:nvPr>
        </p:nvSpPr>
        <p:spPr/>
        <p:txBody>
          <a:bodyPr/>
          <a:lstStyle/>
          <a:p>
            <a:fld id="{F616CA18-62AE-B34C-A151-070DF961BCFA}" type="slidenum">
              <a:rPr lang="en-US" smtClean="0"/>
              <a:pPr/>
              <a:t>341</a:t>
            </a:fld>
            <a:endParaRPr lang="en-US"/>
          </a:p>
        </p:txBody>
      </p:sp>
      <p:pic>
        <p:nvPicPr>
          <p:cNvPr id="9" name="Picture 8">
            <a:extLst>
              <a:ext uri="{FF2B5EF4-FFF2-40B4-BE49-F238E27FC236}">
                <a16:creationId xmlns:a16="http://schemas.microsoft.com/office/drawing/2014/main" id="{3B9A1BCD-9CA6-4944-A412-0AF3FB7DB775}"/>
              </a:ext>
            </a:extLst>
          </p:cNvPr>
          <p:cNvPicPr>
            <a:picLocks noChangeAspect="1"/>
          </p:cNvPicPr>
          <p:nvPr/>
        </p:nvPicPr>
        <p:blipFill>
          <a:blip r:embed="rId3"/>
          <a:stretch>
            <a:fillRect/>
          </a:stretch>
        </p:blipFill>
        <p:spPr>
          <a:xfrm>
            <a:off x="3977891" y="1100174"/>
            <a:ext cx="4749800" cy="4445000"/>
          </a:xfrm>
          <a:prstGeom prst="rect">
            <a:avLst/>
          </a:prstGeom>
        </p:spPr>
      </p:pic>
    </p:spTree>
    <p:extLst>
      <p:ext uri="{BB962C8B-B14F-4D97-AF65-F5344CB8AC3E}">
        <p14:creationId xmlns:p14="http://schemas.microsoft.com/office/powerpoint/2010/main" val="68878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26D3-67EB-0F46-9366-F2A32D24A719}"/>
              </a:ext>
            </a:extLst>
          </p:cNvPr>
          <p:cNvSpPr>
            <a:spLocks noGrp="1"/>
          </p:cNvSpPr>
          <p:nvPr>
            <p:ph type="title"/>
          </p:nvPr>
        </p:nvSpPr>
        <p:spPr/>
        <p:txBody>
          <a:bodyPr/>
          <a:lstStyle/>
          <a:p>
            <a:r>
              <a:rPr lang="en-US" dirty="0"/>
              <a:t>Abbreviations</a:t>
            </a:r>
          </a:p>
        </p:txBody>
      </p:sp>
      <p:sp>
        <p:nvSpPr>
          <p:cNvPr id="3" name="Content Placeholder 2">
            <a:extLst>
              <a:ext uri="{FF2B5EF4-FFF2-40B4-BE49-F238E27FC236}">
                <a16:creationId xmlns:a16="http://schemas.microsoft.com/office/drawing/2014/main" id="{C7040FD1-06CB-6546-8C28-166713846784}"/>
              </a:ext>
            </a:extLst>
          </p:cNvPr>
          <p:cNvSpPr>
            <a:spLocks noGrp="1"/>
          </p:cNvSpPr>
          <p:nvPr>
            <p:ph idx="1"/>
          </p:nvPr>
        </p:nvSpPr>
        <p:spPr>
          <a:xfrm>
            <a:off x="486830" y="1171186"/>
            <a:ext cx="8479370" cy="5334068"/>
          </a:xfrm>
        </p:spPr>
        <p:txBody>
          <a:bodyPr/>
          <a:lstStyle/>
          <a:p>
            <a:r>
              <a:rPr lang="en-US" dirty="0"/>
              <a:t>Instr., </a:t>
            </a:r>
            <a:r>
              <a:rPr lang="en-US" dirty="0" err="1"/>
              <a:t>instrs</a:t>
            </a:r>
            <a:r>
              <a:rPr lang="en-US" dirty="0"/>
              <a:t>. – instruction, instructions</a:t>
            </a:r>
          </a:p>
          <a:p>
            <a:r>
              <a:rPr lang="en-US" dirty="0"/>
              <a:t>HW, SW, I/O, OS, FP – hardware, software, input/output, operating system, floating point</a:t>
            </a:r>
          </a:p>
          <a:p>
            <a:r>
              <a:rPr lang="en-US" dirty="0"/>
              <a:t>∴ – therefore		∵  – because</a:t>
            </a:r>
          </a:p>
          <a:p>
            <a:r>
              <a:rPr lang="en-US" dirty="0" err="1"/>
              <a:t>ckts</a:t>
            </a:r>
            <a:r>
              <a:rPr lang="en-US" dirty="0"/>
              <a:t>. – circuits</a:t>
            </a:r>
          </a:p>
          <a:p>
            <a:r>
              <a:rPr lang="en-US" dirty="0"/>
              <a:t>info – information</a:t>
            </a:r>
          </a:p>
          <a:p>
            <a:r>
              <a:rPr lang="en-US" dirty="0"/>
              <a:t>a.k.a., aka – also known as</a:t>
            </a:r>
          </a:p>
          <a:p>
            <a:r>
              <a:rPr lang="en-US" dirty="0"/>
              <a:t>cf., e.g., i.e.,– compare with/for the sake of example/compare with (from Latin words)</a:t>
            </a:r>
          </a:p>
        </p:txBody>
      </p:sp>
      <p:sp>
        <p:nvSpPr>
          <p:cNvPr id="4" name="Date Placeholder 3">
            <a:extLst>
              <a:ext uri="{FF2B5EF4-FFF2-40B4-BE49-F238E27FC236}">
                <a16:creationId xmlns:a16="http://schemas.microsoft.com/office/drawing/2014/main" id="{8C4CF751-F6EC-7741-B5BF-BB4E9E43B229}"/>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75BC5330-ACF0-EA48-89C9-4D935BC80488}"/>
              </a:ext>
            </a:extLst>
          </p:cNvPr>
          <p:cNvSpPr>
            <a:spLocks noGrp="1"/>
          </p:cNvSpPr>
          <p:nvPr>
            <p:ph type="sldNum" sz="quarter" idx="12"/>
          </p:nvPr>
        </p:nvSpPr>
        <p:spPr/>
        <p:txBody>
          <a:bodyPr/>
          <a:lstStyle/>
          <a:p>
            <a:fld id="{F616CA18-62AE-B34C-A151-070DF961BCFA}" type="slidenum">
              <a:rPr lang="en-US" smtClean="0"/>
              <a:pPr/>
              <a:t>297</a:t>
            </a:fld>
            <a:endParaRPr lang="en-US"/>
          </a:p>
        </p:txBody>
      </p:sp>
    </p:spTree>
    <p:extLst>
      <p:ext uri="{BB962C8B-B14F-4D97-AF65-F5344CB8AC3E}">
        <p14:creationId xmlns:p14="http://schemas.microsoft.com/office/powerpoint/2010/main" val="3228391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ISA instruction grouping schemes</a:t>
            </a:r>
          </a:p>
        </p:txBody>
      </p:sp>
      <p:sp>
        <p:nvSpPr>
          <p:cNvPr id="3" name="Content Placeholder 2"/>
          <p:cNvSpPr>
            <a:spLocks noGrp="1"/>
          </p:cNvSpPr>
          <p:nvPr>
            <p:ph idx="1"/>
          </p:nvPr>
        </p:nvSpPr>
        <p:spPr/>
        <p:txBody>
          <a:bodyPr/>
          <a:lstStyle/>
          <a:p>
            <a:pPr>
              <a:lnSpc>
                <a:spcPct val="80000"/>
              </a:lnSpc>
            </a:pPr>
            <a:r>
              <a:rPr lang="en-US" sz="2800" dirty="0"/>
              <a:t>Different groupings emphasize different aspects of an ISA</a:t>
            </a:r>
          </a:p>
          <a:p>
            <a:pPr>
              <a:lnSpc>
                <a:spcPct val="80000"/>
              </a:lnSpc>
            </a:pPr>
            <a:r>
              <a:rPr lang="en-US" sz="2800" dirty="0"/>
              <a:t>Left column emphasizes function; right column emphasizes data movement, fetch location and operating mode</a:t>
            </a:r>
          </a:p>
          <a:p>
            <a:pPr lvl="1">
              <a:lnSpc>
                <a:spcPct val="80000"/>
              </a:lnSpc>
            </a:pPr>
            <a:endParaRPr lang="en-US" sz="2400"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342</a:t>
            </a:fld>
            <a:endParaRPr lang="en-US"/>
          </a:p>
        </p:txBody>
      </p:sp>
      <p:graphicFrame>
        <p:nvGraphicFramePr>
          <p:cNvPr id="6" name="Table 5"/>
          <p:cNvGraphicFramePr>
            <a:graphicFrameLocks noGrp="1"/>
          </p:cNvGraphicFramePr>
          <p:nvPr>
            <p:extLst/>
          </p:nvPr>
        </p:nvGraphicFramePr>
        <p:xfrm>
          <a:off x="1524000" y="3202839"/>
          <a:ext cx="6096000" cy="3291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solidFill>
                            <a:schemeClr val="tx1"/>
                          </a:solidFill>
                        </a:rPr>
                        <a:t>Textbook</a:t>
                      </a:r>
                      <a:r>
                        <a:rPr lang="en-US" baseline="0" dirty="0">
                          <a:solidFill>
                            <a:schemeClr val="tx1"/>
                          </a:solidFill>
                        </a:rPr>
                        <a:t> example</a:t>
                      </a:r>
                      <a:endParaRPr lang="en-US" dirty="0">
                        <a:solidFill>
                          <a:schemeClr val="tx1"/>
                        </a:solidFill>
                      </a:endParaRPr>
                    </a:p>
                  </a:txBody>
                  <a:tcPr/>
                </a:tc>
                <a:tc>
                  <a:txBody>
                    <a:bodyPr/>
                    <a:lstStyle/>
                    <a:p>
                      <a:r>
                        <a:rPr lang="en-US" dirty="0">
                          <a:solidFill>
                            <a:schemeClr val="tx1"/>
                          </a:solidFill>
                        </a:rPr>
                        <a:t>Another way</a:t>
                      </a:r>
                    </a:p>
                  </a:txBody>
                  <a:tcPr/>
                </a:tc>
                <a:extLst>
                  <a:ext uri="{0D108BD9-81ED-4DB2-BD59-A6C34878D82A}">
                    <a16:rowId xmlns:a16="http://schemas.microsoft.com/office/drawing/2014/main" val="10000"/>
                  </a:ext>
                </a:extLst>
              </a:tr>
              <a:tr h="370840">
                <a:tc>
                  <a:txBody>
                    <a:bodyPr/>
                    <a:lstStyle/>
                    <a:p>
                      <a:r>
                        <a:rPr lang="en-US" dirty="0"/>
                        <a:t>Integer arithmetic</a:t>
                      </a:r>
                    </a:p>
                  </a:txBody>
                  <a:tcPr/>
                </a:tc>
                <a:tc rowSpan="4">
                  <a:txBody>
                    <a:bodyPr/>
                    <a:lstStyle/>
                    <a:p>
                      <a:pPr>
                        <a:lnSpc>
                          <a:spcPct val="70000"/>
                        </a:lnSpc>
                      </a:pPr>
                      <a:r>
                        <a:rPr lang="en-US" sz="12400" baseline="0" dirty="0"/>
                        <a:t>}</a:t>
                      </a:r>
                      <a:r>
                        <a:rPr lang="en-US" dirty="0"/>
                        <a:t> </a:t>
                      </a:r>
                      <a:r>
                        <a:rPr lang="en-US" sz="3200" baseline="100000" dirty="0"/>
                        <a:t>Register-to-register</a:t>
                      </a:r>
                    </a:p>
                  </a:txBody>
                  <a:tcPr anchor="b"/>
                </a:tc>
                <a:extLst>
                  <a:ext uri="{0D108BD9-81ED-4DB2-BD59-A6C34878D82A}">
                    <a16:rowId xmlns:a16="http://schemas.microsoft.com/office/drawing/2014/main" val="10001"/>
                  </a:ext>
                </a:extLst>
              </a:tr>
              <a:tr h="370840">
                <a:tc>
                  <a:txBody>
                    <a:bodyPr/>
                    <a:lstStyle/>
                    <a:p>
                      <a:r>
                        <a:rPr lang="en-US" dirty="0"/>
                        <a:t>Floating point arithmetic</a:t>
                      </a:r>
                    </a:p>
                  </a:txBody>
                  <a:tcPr/>
                </a:tc>
                <a:tc vMerge="1">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Logical</a:t>
                      </a:r>
                    </a:p>
                  </a:txBody>
                  <a:tcPr/>
                </a:tc>
                <a:tc vMerge="1">
                  <a:txBody>
                    <a:bodyPr/>
                    <a:lstStyle/>
                    <a:p>
                      <a:endParaRPr lang="en-US" dirty="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Graphics</a:t>
                      </a:r>
                    </a:p>
                  </a:txBody>
                  <a:tcPr/>
                </a:tc>
                <a:tc vMerge="1">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Data access and transfer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LOAD/STORE</a:t>
                      </a:r>
                    </a:p>
                  </a:txBody>
                  <a:tcPr/>
                </a:tc>
                <a:extLst>
                  <a:ext uri="{0D108BD9-81ED-4DB2-BD59-A6C34878D82A}">
                    <a16:rowId xmlns:a16="http://schemas.microsoft.com/office/drawing/2014/main" val="10005"/>
                  </a:ext>
                </a:extLst>
              </a:tr>
              <a:tr h="370840">
                <a:tc>
                  <a:txBody>
                    <a:bodyPr/>
                    <a:lstStyle/>
                    <a:p>
                      <a:r>
                        <a:rPr lang="en-US" dirty="0"/>
                        <a:t>Conditional</a:t>
                      </a:r>
                      <a:r>
                        <a:rPr lang="en-US" baseline="0" dirty="0"/>
                        <a:t> and unconditional branch</a:t>
                      </a:r>
                      <a:endParaRPr lang="en-US" dirty="0"/>
                    </a:p>
                  </a:txBody>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600" baseline="10000" dirty="0"/>
                        <a:t>}</a:t>
                      </a:r>
                      <a:r>
                        <a:rPr lang="en-US" dirty="0"/>
                        <a:t> </a:t>
                      </a:r>
                      <a:r>
                        <a:rPr lang="en-US" sz="3600" baseline="54000" dirty="0"/>
                        <a:t>Control</a:t>
                      </a:r>
                      <a:endParaRPr lang="en-US" sz="1800" baseline="54000" dirty="0"/>
                    </a:p>
                  </a:txBody>
                  <a:tcPr/>
                </a:tc>
                <a:extLst>
                  <a:ext uri="{0D108BD9-81ED-4DB2-BD59-A6C34878D82A}">
                    <a16:rowId xmlns:a16="http://schemas.microsoft.com/office/drawing/2014/main" val="10006"/>
                  </a:ext>
                </a:extLst>
              </a:tr>
              <a:tr h="370840">
                <a:tc>
                  <a:txBody>
                    <a:bodyPr/>
                    <a:lstStyle/>
                    <a:p>
                      <a:r>
                        <a:rPr lang="en-US" dirty="0"/>
                        <a:t>Processor control</a:t>
                      </a:r>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6522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de-DE" dirty="0"/>
              <a:t>Final </a:t>
            </a:r>
            <a:r>
              <a:rPr lang="de-DE" dirty="0" err="1"/>
              <a:t>Exam</a:t>
            </a:r>
            <a:r>
              <a:rPr lang="de-DE" dirty="0"/>
              <a:t> time </a:t>
            </a:r>
            <a:r>
              <a:rPr lang="de-DE" dirty="0" err="1"/>
              <a:t>and</a:t>
            </a:r>
            <a:r>
              <a:rPr lang="de-DE" dirty="0"/>
              <a:t> </a:t>
            </a:r>
            <a:r>
              <a:rPr lang="de-DE" dirty="0" err="1"/>
              <a:t>place</a:t>
            </a:r>
            <a:r>
              <a:rPr lang="de-DE" dirty="0"/>
              <a:t>:</a:t>
            </a:r>
            <a:br>
              <a:rPr lang="de-DE" dirty="0"/>
            </a:br>
            <a:br>
              <a:rPr lang="de-DE" dirty="0"/>
            </a:br>
            <a:r>
              <a:rPr lang="de-DE" dirty="0" err="1"/>
              <a:t>Wednesday</a:t>
            </a:r>
            <a:r>
              <a:rPr lang="de-DE" dirty="0"/>
              <a:t>, May </a:t>
            </a:r>
            <a:br>
              <a:rPr lang="de-DE" dirty="0"/>
            </a:br>
            <a:r>
              <a:rPr lang="de-DE" dirty="0"/>
              <a:t>10:30am </a:t>
            </a:r>
            <a:r>
              <a:rPr lang="de-DE" dirty="0" err="1"/>
              <a:t>to</a:t>
            </a:r>
            <a:r>
              <a:rPr lang="de-DE" dirty="0"/>
              <a:t> 12:30pm</a:t>
            </a:r>
            <a:br>
              <a:rPr lang="de-DE" dirty="0"/>
            </a:br>
            <a:r>
              <a:rPr lang="de-DE" dirty="0"/>
              <a:t>in STEW 183, also </a:t>
            </a:r>
            <a:r>
              <a:rPr lang="de-DE" dirty="0" err="1"/>
              <a:t>known</a:t>
            </a:r>
            <a:r>
              <a:rPr lang="de-DE" dirty="0"/>
              <a:t> </a:t>
            </a:r>
            <a:r>
              <a:rPr lang="de-DE" dirty="0" err="1"/>
              <a:t>as</a:t>
            </a:r>
            <a:r>
              <a:rPr lang="de-DE" dirty="0"/>
              <a:t> Loeb Playhouse </a:t>
            </a:r>
          </a:p>
          <a:p>
            <a:pPr marL="0" indent="0">
              <a:buNone/>
            </a:pPr>
            <a:endParaRPr lang="en-US"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343</a:t>
            </a:fld>
            <a:endParaRPr lang="en-US"/>
          </a:p>
        </p:txBody>
      </p:sp>
    </p:spTree>
    <p:extLst>
      <p:ext uri="{BB962C8B-B14F-4D97-AF65-F5344CB8AC3E}">
        <p14:creationId xmlns:p14="http://schemas.microsoft.com/office/powerpoint/2010/main" val="1389269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(chapter 5)</a:t>
            </a:r>
          </a:p>
        </p:txBody>
      </p:sp>
      <p:sp>
        <p:nvSpPr>
          <p:cNvPr id="3" name="Content Placeholder 2"/>
          <p:cNvSpPr>
            <a:spLocks noGrp="1"/>
          </p:cNvSpPr>
          <p:nvPr>
            <p:ph idx="1"/>
          </p:nvPr>
        </p:nvSpPr>
        <p:spPr>
          <a:xfrm>
            <a:off x="486830" y="1086522"/>
            <a:ext cx="8506651" cy="5418731"/>
          </a:xfrm>
        </p:spPr>
        <p:txBody>
          <a:bodyPr/>
          <a:lstStyle/>
          <a:p>
            <a:pPr>
              <a:lnSpc>
                <a:spcPct val="90000"/>
              </a:lnSpc>
            </a:pPr>
            <a:r>
              <a:rPr lang="en-US" sz="2800" dirty="0"/>
              <a:t>ISA – set of operations a processor can execute</a:t>
            </a:r>
          </a:p>
          <a:p>
            <a:pPr>
              <a:lnSpc>
                <a:spcPct val="90000"/>
              </a:lnSpc>
            </a:pPr>
            <a:r>
              <a:rPr lang="en-US" sz="2800" dirty="0" err="1"/>
              <a:t>CISC</a:t>
            </a:r>
            <a:r>
              <a:rPr lang="en-US" sz="2800" dirty="0"/>
              <a:t> and RISC </a:t>
            </a:r>
            <a:r>
              <a:rPr lang="en-US" sz="2800" dirty="0" err="1"/>
              <a:t>ISAs</a:t>
            </a:r>
            <a:endParaRPr lang="en-US" sz="2800" dirty="0"/>
          </a:p>
          <a:p>
            <a:pPr>
              <a:lnSpc>
                <a:spcPct val="90000"/>
              </a:lnSpc>
            </a:pPr>
            <a:r>
              <a:rPr lang="en-US" sz="2800" dirty="0"/>
              <a:t>Registers keep up with combinatorial logic</a:t>
            </a:r>
          </a:p>
          <a:p>
            <a:pPr>
              <a:lnSpc>
                <a:spcPct val="90000"/>
              </a:lnSpc>
            </a:pPr>
            <a:r>
              <a:rPr lang="en-US" sz="2800" dirty="0"/>
              <a:t>Pipelining completes more </a:t>
            </a:r>
            <a:r>
              <a:rPr lang="en-US" sz="2800" dirty="0" err="1"/>
              <a:t>instrs</a:t>
            </a:r>
            <a:r>
              <a:rPr lang="en-US" sz="2800" dirty="0"/>
              <a:t>. per second by breaking the fetch-execute cycle into a number of steps, each of which does a fraction of the work to complete an instruction</a:t>
            </a:r>
          </a:p>
          <a:p>
            <a:pPr>
              <a:lnSpc>
                <a:spcPct val="90000"/>
              </a:lnSpc>
            </a:pPr>
            <a:r>
              <a:rPr lang="en-US" sz="2800" dirty="0"/>
              <a:t>Pipelines can stall, wasting time; many </a:t>
            </a:r>
            <a:r>
              <a:rPr lang="en-US" sz="2800" dirty="0" err="1"/>
              <a:t>HW</a:t>
            </a:r>
            <a:r>
              <a:rPr lang="en-US" sz="2800" dirty="0"/>
              <a:t> and SW methods to reduce stalls</a:t>
            </a:r>
          </a:p>
          <a:p>
            <a:pPr>
              <a:lnSpc>
                <a:spcPct val="90000"/>
              </a:lnSpc>
            </a:pPr>
            <a:r>
              <a:rPr lang="en-US" sz="2800" dirty="0"/>
              <a:t>Conditional execution achieved via conditional branch instructions overriding the “+ B” default next instruction fetch address computation</a:t>
            </a:r>
          </a:p>
        </p:txBody>
      </p:sp>
      <p:sp>
        <p:nvSpPr>
          <p:cNvPr id="4" name="Date Placeholder 3"/>
          <p:cNvSpPr>
            <a:spLocks noGrp="1"/>
          </p:cNvSpPr>
          <p:nvPr>
            <p:ph type="dt" sz="half" idx="10"/>
          </p:nvPr>
        </p:nvSpPr>
        <p:spPr/>
        <p:txBody>
          <a:bodyPr/>
          <a:lstStyle/>
          <a:p>
            <a:r>
              <a:rPr lang="en-US"/>
              <a:t>© 2018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344</a:t>
            </a:fld>
            <a:endParaRPr lang="en-US"/>
          </a:p>
        </p:txBody>
      </p:sp>
    </p:spTree>
    <p:extLst>
      <p:ext uri="{BB962C8B-B14F-4D97-AF65-F5344CB8AC3E}">
        <p14:creationId xmlns:p14="http://schemas.microsoft.com/office/powerpoint/2010/main" val="431315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199" y="3043239"/>
            <a:ext cx="7773649" cy="3462016"/>
          </a:xfrm>
        </p:spPr>
        <p:txBody>
          <a:bodyPr/>
          <a:lstStyle/>
          <a:p>
            <a:pPr>
              <a:lnSpc>
                <a:spcPct val="80000"/>
              </a:lnSpc>
            </a:pPr>
            <a:r>
              <a:rPr lang="en-US" sz="2400" dirty="0"/>
              <a:t>						2018.02.16</a:t>
            </a:r>
          </a:p>
          <a:p>
            <a:pPr>
              <a:lnSpc>
                <a:spcPct val="80000"/>
              </a:lnSpc>
            </a:pPr>
            <a:endParaRPr lang="en-US" sz="2400" dirty="0"/>
          </a:p>
          <a:p>
            <a:pPr algn="r"/>
            <a:r>
              <a:rPr lang="en-US" sz="2400" dirty="0"/>
              <a:t>I started out with machine code and assembly language.</a:t>
            </a:r>
            <a:br>
              <a:rPr lang="en-US" sz="2400" dirty="0"/>
            </a:br>
            <a:r>
              <a:rPr lang="en-US" sz="2000" dirty="0"/>
              <a:t>– Charles </a:t>
            </a:r>
            <a:r>
              <a:rPr lang="en-US" sz="2000" dirty="0" err="1"/>
              <a:t>Petzold</a:t>
            </a:r>
            <a:endParaRPr lang="en-US" sz="2000" dirty="0"/>
          </a:p>
          <a:p>
            <a:pPr algn="r"/>
            <a:r>
              <a:rPr lang="en-US" sz="1800" dirty="0"/>
              <a:t>Microsoft MVP</a:t>
            </a:r>
          </a:p>
          <a:p>
            <a:endParaRPr lang="en-US" sz="2400" dirty="0"/>
          </a:p>
        </p:txBody>
      </p:sp>
      <p:sp>
        <p:nvSpPr>
          <p:cNvPr id="4" name="Date Placeholder 3"/>
          <p:cNvSpPr>
            <a:spLocks noGrp="1"/>
          </p:cNvSpPr>
          <p:nvPr>
            <p:ph type="dt" sz="half" idx="2"/>
          </p:nvPr>
        </p:nvSpPr>
        <p:spPr/>
        <p:txBody>
          <a:bodyPr/>
          <a:lstStyle/>
          <a:p>
            <a:r>
              <a:rPr lang="en-US"/>
              <a:t>© 2018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345</a:t>
            </a:fld>
            <a:endParaRPr lang="en-US"/>
          </a:p>
        </p:txBody>
      </p:sp>
      <p:sp>
        <p:nvSpPr>
          <p:cNvPr id="6" name="Title 5"/>
          <p:cNvSpPr>
            <a:spLocks noGrp="1"/>
          </p:cNvSpPr>
          <p:nvPr>
            <p:ph type="ctrTitle"/>
          </p:nvPr>
        </p:nvSpPr>
        <p:spPr>
          <a:xfrm>
            <a:off x="447440" y="1443038"/>
            <a:ext cx="8305800" cy="1600200"/>
          </a:xfrm>
        </p:spPr>
        <p:txBody>
          <a:bodyPr/>
          <a:lstStyle/>
          <a:p>
            <a:r>
              <a:rPr lang="en-US" sz="3600" dirty="0"/>
              <a:t>Lecture 17 – The data path</a:t>
            </a:r>
          </a:p>
        </p:txBody>
      </p:sp>
    </p:spTree>
    <p:extLst>
      <p:ext uri="{BB962C8B-B14F-4D97-AF65-F5344CB8AC3E}">
        <p14:creationId xmlns:p14="http://schemas.microsoft.com/office/powerpoint/2010/main" val="782396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lstStyle/>
          <a:p>
            <a:r>
              <a:rPr lang="en-US" dirty="0"/>
              <a:t>Today’s material from chapter 6</a:t>
            </a:r>
          </a:p>
          <a:p>
            <a:endParaRPr lang="en-US"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346</a:t>
            </a:fld>
            <a:endParaRPr lang="en-US"/>
          </a:p>
        </p:txBody>
      </p:sp>
    </p:spTree>
    <p:extLst>
      <p:ext uri="{BB962C8B-B14F-4D97-AF65-F5344CB8AC3E}">
        <p14:creationId xmlns:p14="http://schemas.microsoft.com/office/powerpoint/2010/main" val="2076113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a computer </a:t>
            </a:r>
          </a:p>
        </p:txBody>
      </p:sp>
      <p:sp>
        <p:nvSpPr>
          <p:cNvPr id="3" name="Content Placeholder 2"/>
          <p:cNvSpPr>
            <a:spLocks noGrp="1"/>
          </p:cNvSpPr>
          <p:nvPr>
            <p:ph idx="1"/>
          </p:nvPr>
        </p:nvSpPr>
        <p:spPr>
          <a:xfrm>
            <a:off x="457200" y="1329268"/>
            <a:ext cx="8229600" cy="4796896"/>
          </a:xfrm>
        </p:spPr>
        <p:txBody>
          <a:bodyPr>
            <a:normAutofit/>
          </a:bodyPr>
          <a:lstStyle/>
          <a:p>
            <a:r>
              <a:rPr lang="en-US" sz="2800" dirty="0"/>
              <a:t>Useful decomposition of computer components for design considerations: input and output (I/O), memory, and data path and control (processor)</a:t>
            </a:r>
          </a:p>
          <a:p>
            <a:r>
              <a:rPr lang="en-US" sz="2800" dirty="0">
                <a:solidFill>
                  <a:srgbClr val="0432FF"/>
                </a:solidFill>
              </a:rPr>
              <a:t>Design the data path</a:t>
            </a:r>
          </a:p>
          <a:p>
            <a:pPr marL="457200" lvl="1" indent="0">
              <a:buNone/>
            </a:pPr>
            <a:endParaRPr lang="en-US" sz="2400" dirty="0"/>
          </a:p>
        </p:txBody>
      </p:sp>
      <p:sp>
        <p:nvSpPr>
          <p:cNvPr id="4" name="Rounded Rectangle 3"/>
          <p:cNvSpPr/>
          <p:nvPr/>
        </p:nvSpPr>
        <p:spPr>
          <a:xfrm>
            <a:off x="3395120" y="4842971"/>
            <a:ext cx="1828800" cy="16848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Memory</a:t>
            </a:r>
          </a:p>
        </p:txBody>
      </p:sp>
      <p:sp>
        <p:nvSpPr>
          <p:cNvPr id="7" name="Rounded Rectangle 6"/>
          <p:cNvSpPr/>
          <p:nvPr/>
        </p:nvSpPr>
        <p:spPr>
          <a:xfrm>
            <a:off x="1261520" y="4842971"/>
            <a:ext cx="1659466" cy="16848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Processor</a:t>
            </a:r>
          </a:p>
          <a:p>
            <a:pPr algn="ctr"/>
            <a:endParaRPr lang="en-US" dirty="0"/>
          </a:p>
          <a:p>
            <a:pPr algn="ctr"/>
            <a:endParaRPr lang="en-US" dirty="0"/>
          </a:p>
          <a:p>
            <a:pPr algn="ctr"/>
            <a:endParaRPr lang="en-US" dirty="0"/>
          </a:p>
          <a:p>
            <a:pPr algn="ctr"/>
            <a:endParaRPr lang="en-US" dirty="0"/>
          </a:p>
          <a:p>
            <a:pPr algn="ctr"/>
            <a:endParaRPr lang="en-US" dirty="0"/>
          </a:p>
        </p:txBody>
      </p:sp>
      <p:sp>
        <p:nvSpPr>
          <p:cNvPr id="8" name="Right Arrow 7"/>
          <p:cNvSpPr/>
          <p:nvPr/>
        </p:nvSpPr>
        <p:spPr>
          <a:xfrm>
            <a:off x="5020720" y="5740466"/>
            <a:ext cx="1507066" cy="57573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9" name="Left Arrow 8"/>
          <p:cNvSpPr/>
          <p:nvPr/>
        </p:nvSpPr>
        <p:spPr>
          <a:xfrm>
            <a:off x="5020720" y="5088476"/>
            <a:ext cx="1507066" cy="584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0" name="Oval Callout 19"/>
          <p:cNvSpPr/>
          <p:nvPr/>
        </p:nvSpPr>
        <p:spPr>
          <a:xfrm>
            <a:off x="4394225" y="3877746"/>
            <a:ext cx="1744131" cy="812800"/>
          </a:xfrm>
          <a:prstGeom prst="wedgeEllipseCallout">
            <a:avLst/>
          </a:prstGeom>
          <a:gradFill flip="none" rotWithShape="1">
            <a:gsLst>
              <a:gs pos="0">
                <a:schemeClr val="tx1"/>
              </a:gs>
              <a:gs pos="100000">
                <a:srgbClr val="FFFFFF"/>
              </a:gs>
            </a:gsLst>
            <a:lin ang="189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Program Translation</a:t>
            </a:r>
          </a:p>
        </p:txBody>
      </p:sp>
      <p:grpSp>
        <p:nvGrpSpPr>
          <p:cNvPr id="32" name="Group 31"/>
          <p:cNvGrpSpPr/>
          <p:nvPr/>
        </p:nvGrpSpPr>
        <p:grpSpPr>
          <a:xfrm>
            <a:off x="1845779" y="5723474"/>
            <a:ext cx="1854142" cy="668892"/>
            <a:chOff x="2192926" y="5410195"/>
            <a:chExt cx="1854142" cy="668892"/>
          </a:xfrm>
        </p:grpSpPr>
        <p:sp>
          <p:nvSpPr>
            <p:cNvPr id="19" name="Frame 18"/>
            <p:cNvSpPr/>
            <p:nvPr/>
          </p:nvSpPr>
          <p:spPr>
            <a:xfrm>
              <a:off x="2407561" y="5440518"/>
              <a:ext cx="499533" cy="562402"/>
            </a:xfrm>
            <a:prstGeom prst="frame">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urved Right Arrow 12"/>
            <p:cNvSpPr/>
            <p:nvPr/>
          </p:nvSpPr>
          <p:spPr>
            <a:xfrm>
              <a:off x="2692400" y="5410195"/>
              <a:ext cx="1354668" cy="668892"/>
            </a:xfrm>
            <a:prstGeom prst="curved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sym typeface="Wingdings"/>
                </a:rPr>
                <a:t></a:t>
              </a:r>
              <a:r>
                <a:rPr lang="en-US" dirty="0">
                  <a:solidFill>
                    <a:schemeClr val="tx1"/>
                  </a:solidFill>
                </a:rPr>
                <a:t>Operands</a:t>
              </a:r>
            </a:p>
            <a:p>
              <a:pPr algn="ctr"/>
              <a:r>
                <a:rPr lang="en-US" dirty="0">
                  <a:solidFill>
                    <a:schemeClr val="tx1"/>
                  </a:solidFill>
                </a:rPr>
                <a:t>Results </a:t>
              </a:r>
              <a:r>
                <a:rPr lang="en-US" dirty="0">
                  <a:solidFill>
                    <a:schemeClr val="tx1"/>
                  </a:solidFill>
                  <a:sym typeface="Wingdings"/>
                </a:rPr>
                <a:t></a:t>
              </a:r>
              <a:endParaRPr lang="en-US" dirty="0">
                <a:solidFill>
                  <a:schemeClr val="tx1"/>
                </a:solidFill>
              </a:endParaRPr>
            </a:p>
          </p:txBody>
        </p:sp>
        <p:sp>
          <p:nvSpPr>
            <p:cNvPr id="22" name="TextBox 21"/>
            <p:cNvSpPr txBox="1"/>
            <p:nvPr/>
          </p:nvSpPr>
          <p:spPr>
            <a:xfrm>
              <a:off x="2192926" y="5616975"/>
              <a:ext cx="563375" cy="369332"/>
            </a:xfrm>
            <a:prstGeom prst="rect">
              <a:avLst/>
            </a:prstGeom>
            <a:noFill/>
          </p:spPr>
          <p:txBody>
            <a:bodyPr wrap="none" rtlCol="0">
              <a:spAutoFit/>
            </a:bodyPr>
            <a:lstStyle/>
            <a:p>
              <a:r>
                <a:rPr lang="en-US" dirty="0">
                  <a:solidFill>
                    <a:schemeClr val="bg1"/>
                  </a:solidFill>
                </a:rPr>
                <a:t>ALU</a:t>
              </a:r>
            </a:p>
          </p:txBody>
        </p:sp>
      </p:grpSp>
      <p:sp>
        <p:nvSpPr>
          <p:cNvPr id="24" name="Horizontal Scroll 23"/>
          <p:cNvSpPr/>
          <p:nvPr/>
        </p:nvSpPr>
        <p:spPr>
          <a:xfrm>
            <a:off x="2048912" y="5108983"/>
            <a:ext cx="1540934" cy="436696"/>
          </a:xfrm>
          <a:prstGeom prst="horizontalScroll">
            <a:avLst/>
          </a:prstGeom>
          <a:solidFill>
            <a:srgbClr val="008000"/>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Instructions</a:t>
            </a:r>
          </a:p>
        </p:txBody>
      </p:sp>
      <p:grpSp>
        <p:nvGrpSpPr>
          <p:cNvPr id="30" name="Group 29"/>
          <p:cNvGrpSpPr/>
          <p:nvPr/>
        </p:nvGrpSpPr>
        <p:grpSpPr>
          <a:xfrm>
            <a:off x="2057448" y="3793079"/>
            <a:ext cx="2060427" cy="897467"/>
            <a:chOff x="846667" y="3479800"/>
            <a:chExt cx="2060427" cy="897467"/>
          </a:xfrm>
        </p:grpSpPr>
        <p:sp>
          <p:nvSpPr>
            <p:cNvPr id="29" name="Round Single Corner Rectangle 28"/>
            <p:cNvSpPr/>
            <p:nvPr/>
          </p:nvSpPr>
          <p:spPr>
            <a:xfrm>
              <a:off x="846667" y="3479800"/>
              <a:ext cx="2060427" cy="897467"/>
            </a:xfrm>
            <a:prstGeom prst="round1Rect">
              <a:avLst/>
            </a:prstGeom>
            <a:blipFill rotWithShape="1">
              <a:blip r:embed="rId2"/>
              <a:tile tx="0" ty="0" sx="100000" sy="100000" flip="none" algn="tl"/>
            </a:bli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miley Face 9"/>
            <p:cNvSpPr/>
            <p:nvPr/>
          </p:nvSpPr>
          <p:spPr>
            <a:xfrm>
              <a:off x="931307" y="3572934"/>
              <a:ext cx="524934" cy="474187"/>
            </a:xfrm>
            <a:prstGeom prst="smileyFace">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413920" y="3674517"/>
              <a:ext cx="1400594" cy="646331"/>
            </a:xfrm>
            <a:prstGeom prst="rect">
              <a:avLst/>
            </a:prstGeom>
            <a:noFill/>
          </p:spPr>
          <p:txBody>
            <a:bodyPr wrap="none" rtlCol="0">
              <a:spAutoFit/>
            </a:bodyPr>
            <a:lstStyle/>
            <a:p>
              <a:r>
                <a:rPr lang="en-US" dirty="0"/>
                <a:t>Performance</a:t>
              </a:r>
            </a:p>
            <a:p>
              <a:r>
                <a:rPr lang="en-US" dirty="0"/>
                <a:t>Evaluation</a:t>
              </a:r>
            </a:p>
          </p:txBody>
        </p:sp>
      </p:grpSp>
      <p:grpSp>
        <p:nvGrpSpPr>
          <p:cNvPr id="31" name="Group 30"/>
          <p:cNvGrpSpPr/>
          <p:nvPr/>
        </p:nvGrpSpPr>
        <p:grpSpPr>
          <a:xfrm>
            <a:off x="1225006" y="5181612"/>
            <a:ext cx="919263" cy="646798"/>
            <a:chOff x="1572153" y="4868333"/>
            <a:chExt cx="919263" cy="646798"/>
          </a:xfrm>
        </p:grpSpPr>
        <p:sp>
          <p:nvSpPr>
            <p:cNvPr id="14" name="Arc 13"/>
            <p:cNvSpPr/>
            <p:nvPr/>
          </p:nvSpPr>
          <p:spPr>
            <a:xfrm rot="5144772">
              <a:off x="2091257" y="5139261"/>
              <a:ext cx="211669" cy="254000"/>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p:cNvSpPr/>
            <p:nvPr/>
          </p:nvSpPr>
          <p:spPr>
            <a:xfrm rot="5144772">
              <a:off x="2026333" y="5068302"/>
              <a:ext cx="353936" cy="395911"/>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p:cNvSpPr/>
            <p:nvPr/>
          </p:nvSpPr>
          <p:spPr>
            <a:xfrm rot="5144772">
              <a:off x="1984051" y="5007765"/>
              <a:ext cx="497752" cy="51697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32-Point Star 27"/>
            <p:cNvSpPr/>
            <p:nvPr/>
          </p:nvSpPr>
          <p:spPr>
            <a:xfrm>
              <a:off x="1794933" y="4868333"/>
              <a:ext cx="536659" cy="491064"/>
            </a:xfrm>
            <a:prstGeom prst="star32">
              <a:avLst/>
            </a:prstGeom>
            <a:solidFill>
              <a:srgbClr val="FF0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1572153" y="4976405"/>
              <a:ext cx="883250" cy="369332"/>
            </a:xfrm>
            <a:prstGeom prst="rect">
              <a:avLst/>
            </a:prstGeom>
            <a:noFill/>
          </p:spPr>
          <p:txBody>
            <a:bodyPr wrap="none" rtlCol="0">
              <a:spAutoFit/>
            </a:bodyPr>
            <a:lstStyle/>
            <a:p>
              <a:r>
                <a:rPr lang="en-US" dirty="0">
                  <a:solidFill>
                    <a:schemeClr val="bg1"/>
                  </a:solidFill>
                </a:rPr>
                <a:t>Control</a:t>
              </a:r>
            </a:p>
          </p:txBody>
        </p:sp>
      </p:grpSp>
      <p:grpSp>
        <p:nvGrpSpPr>
          <p:cNvPr id="37" name="Group 36"/>
          <p:cNvGrpSpPr/>
          <p:nvPr/>
        </p:nvGrpSpPr>
        <p:grpSpPr>
          <a:xfrm>
            <a:off x="6815654" y="4986864"/>
            <a:ext cx="1340346" cy="702730"/>
            <a:chOff x="7162801" y="4673585"/>
            <a:chExt cx="1340346" cy="702730"/>
          </a:xfrm>
        </p:grpSpPr>
        <p:sp>
          <p:nvSpPr>
            <p:cNvPr id="33" name="Smiley Face 32"/>
            <p:cNvSpPr/>
            <p:nvPr/>
          </p:nvSpPr>
          <p:spPr>
            <a:xfrm>
              <a:off x="7162801" y="4673585"/>
              <a:ext cx="677333" cy="702730"/>
            </a:xfrm>
            <a:prstGeom prst="smileyFace">
              <a:avLst/>
            </a:prstGeom>
            <a:gradFill flip="none" rotWithShape="1">
              <a:gsLst>
                <a:gs pos="0">
                  <a:schemeClr val="bg1">
                    <a:lumMod val="50000"/>
                  </a:schemeClr>
                </a:gs>
                <a:gs pos="100000">
                  <a:srgbClr val="FFFFFF"/>
                </a:gs>
              </a:gsLst>
              <a:path path="circle">
                <a:fillToRect l="100000" t="100000"/>
              </a:path>
              <a:tileRect r="-100000" b="-100000"/>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882464" y="4871885"/>
              <a:ext cx="620683" cy="369332"/>
            </a:xfrm>
            <a:prstGeom prst="rect">
              <a:avLst/>
            </a:prstGeom>
            <a:noFill/>
          </p:spPr>
          <p:txBody>
            <a:bodyPr wrap="none" rtlCol="0">
              <a:spAutoFit/>
            </a:bodyPr>
            <a:lstStyle/>
            <a:p>
              <a:r>
                <a:rPr lang="en-US" dirty="0"/>
                <a:t>User</a:t>
              </a:r>
            </a:p>
          </p:txBody>
        </p:sp>
      </p:grpSp>
      <p:grpSp>
        <p:nvGrpSpPr>
          <p:cNvPr id="38" name="Group 37"/>
          <p:cNvGrpSpPr/>
          <p:nvPr/>
        </p:nvGrpSpPr>
        <p:grpSpPr>
          <a:xfrm>
            <a:off x="6900317" y="5837117"/>
            <a:ext cx="1489734" cy="509188"/>
            <a:chOff x="7247464" y="5523838"/>
            <a:chExt cx="1489734" cy="509188"/>
          </a:xfrm>
        </p:grpSpPr>
        <p:sp>
          <p:nvSpPr>
            <p:cNvPr id="34" name="Heart 33"/>
            <p:cNvSpPr/>
            <p:nvPr/>
          </p:nvSpPr>
          <p:spPr>
            <a:xfrm>
              <a:off x="7247464" y="5523838"/>
              <a:ext cx="516467" cy="509188"/>
            </a:xfrm>
            <a:prstGeom prst="heart">
              <a:avLst/>
            </a:prstGeom>
            <a:solidFill>
              <a:srgbClr val="FF0000"/>
            </a:solidFill>
            <a:ln>
              <a:solidFill>
                <a:srgbClr val="FF0000"/>
              </a:solidFill>
            </a:ln>
            <a:effectLst>
              <a:glow rad="101600">
                <a:srgbClr val="FF7174">
                  <a:alpha val="75000"/>
                </a:srgbClr>
              </a:glow>
              <a:outerShdw blurRad="40000" dist="23000" dir="5400000" rotWithShape="0">
                <a:srgbClr val="000000">
                  <a:alpha val="35000"/>
                </a:srgb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7882464" y="5533993"/>
              <a:ext cx="854734" cy="369332"/>
            </a:xfrm>
            <a:prstGeom prst="rect">
              <a:avLst/>
            </a:prstGeom>
            <a:noFill/>
          </p:spPr>
          <p:txBody>
            <a:bodyPr wrap="none" rtlCol="0">
              <a:spAutoFit/>
            </a:bodyPr>
            <a:lstStyle/>
            <a:p>
              <a:r>
                <a:rPr lang="en-US" dirty="0"/>
                <a:t>Delight</a:t>
              </a:r>
            </a:p>
          </p:txBody>
        </p:sp>
      </p:grpSp>
      <p:sp>
        <p:nvSpPr>
          <p:cNvPr id="5" name="Date Placeholder 4"/>
          <p:cNvSpPr>
            <a:spLocks noGrp="1"/>
          </p:cNvSpPr>
          <p:nvPr>
            <p:ph type="dt" sz="half" idx="10"/>
          </p:nvPr>
        </p:nvSpPr>
        <p:spPr/>
        <p:txBody>
          <a:bodyPr/>
          <a:lstStyle/>
          <a:p>
            <a:r>
              <a:rPr lang="en-US"/>
              <a:t>© 2018 by George B. Adams III</a:t>
            </a:r>
          </a:p>
        </p:txBody>
      </p:sp>
      <p:sp>
        <p:nvSpPr>
          <p:cNvPr id="6" name="Slide Number Placeholder 5"/>
          <p:cNvSpPr>
            <a:spLocks noGrp="1"/>
          </p:cNvSpPr>
          <p:nvPr>
            <p:ph type="sldNum" sz="quarter" idx="12"/>
          </p:nvPr>
        </p:nvSpPr>
        <p:spPr/>
        <p:txBody>
          <a:bodyPr/>
          <a:lstStyle/>
          <a:p>
            <a:fld id="{F616CA18-62AE-B34C-A151-070DF961BCFA}" type="slidenum">
              <a:rPr lang="en-US" smtClean="0"/>
              <a:pPr/>
              <a:t>347</a:t>
            </a:fld>
            <a:endParaRPr lang="en-US"/>
          </a:p>
        </p:txBody>
      </p:sp>
      <p:sp>
        <p:nvSpPr>
          <p:cNvPr id="11" name="Rounded Rectangle 10">
            <a:extLst>
              <a:ext uri="{FF2B5EF4-FFF2-40B4-BE49-F238E27FC236}">
                <a16:creationId xmlns:a16="http://schemas.microsoft.com/office/drawing/2014/main" id="{90526427-2D06-5F44-857F-BFB0D9234A5D}"/>
              </a:ext>
            </a:extLst>
          </p:cNvPr>
          <p:cNvSpPr/>
          <p:nvPr/>
        </p:nvSpPr>
        <p:spPr bwMode="auto">
          <a:xfrm>
            <a:off x="3699921" y="5659016"/>
            <a:ext cx="1202266" cy="846238"/>
          </a:xfrm>
          <a:prstGeom prst="roundRect">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Register File</a:t>
            </a:r>
          </a:p>
        </p:txBody>
      </p:sp>
    </p:spTree>
    <p:extLst>
      <p:ext uri="{BB962C8B-B14F-4D97-AF65-F5344CB8AC3E}">
        <p14:creationId xmlns:p14="http://schemas.microsoft.com/office/powerpoint/2010/main" val="20628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30"/>
                                        </p:tgtEl>
                                      </p:cBhvr>
                                    </p:animEffect>
                                    <p:set>
                                      <p:cBhvr>
                                        <p:cTn id="11" dur="1" fill="hold">
                                          <p:stCondLst>
                                            <p:cond delay="499"/>
                                          </p:stCondLst>
                                        </p:cTn>
                                        <p:tgtEl>
                                          <p:spTgt spid="30"/>
                                        </p:tgtEl>
                                        <p:attrNameLst>
                                          <p:attrName>style.visibility</p:attrName>
                                        </p:attrNameLst>
                                      </p:cBhvr>
                                      <p:to>
                                        <p:strVal val="hidden"/>
                                      </p:to>
                                    </p:set>
                                  </p:childTnLst>
                                </p:cTn>
                              </p:par>
                              <p:par>
                                <p:cTn id="12" presetID="9" presetClass="exit" presetSubtype="0" fill="hold" grpId="1" nodeType="withEffect">
                                  <p:stCondLst>
                                    <p:cond delay="0"/>
                                  </p:stCondLst>
                                  <p:childTnLst>
                                    <p:animEffect transition="out" filter="dissolve">
                                      <p:cBhvr>
                                        <p:cTn id="13" dur="500"/>
                                        <p:tgtEl>
                                          <p:spTgt spid="20"/>
                                        </p:tgtEl>
                                      </p:cBhvr>
                                    </p:animEffect>
                                    <p:set>
                                      <p:cBhvr>
                                        <p:cTn id="14" dur="1" fill="hold">
                                          <p:stCondLst>
                                            <p:cond delay="499"/>
                                          </p:stCondLst>
                                        </p:cTn>
                                        <p:tgtEl>
                                          <p:spTgt spid="20"/>
                                        </p:tgtEl>
                                        <p:attrNameLst>
                                          <p:attrName>style.visibility</p:attrName>
                                        </p:attrNameLst>
                                      </p:cBhvr>
                                      <p:to>
                                        <p:strVal val="hidden"/>
                                      </p:to>
                                    </p:set>
                                  </p:childTnLst>
                                </p:cTn>
                              </p:par>
                              <p:par>
                                <p:cTn id="15" presetID="9" presetClass="exit" presetSubtype="0" fill="hold" nodeType="withEffect">
                                  <p:stCondLst>
                                    <p:cond delay="0"/>
                                  </p:stCondLst>
                                  <p:childTnLst>
                                    <p:animEffect transition="out" filter="dissolve">
                                      <p:cBhvr>
                                        <p:cTn id="16" dur="500"/>
                                        <p:tgtEl>
                                          <p:spTgt spid="37"/>
                                        </p:tgtEl>
                                      </p:cBhvr>
                                    </p:animEffect>
                                    <p:set>
                                      <p:cBhvr>
                                        <p:cTn id="17" dur="1" fill="hold">
                                          <p:stCondLst>
                                            <p:cond delay="499"/>
                                          </p:stCondLst>
                                        </p:cTn>
                                        <p:tgtEl>
                                          <p:spTgt spid="37"/>
                                        </p:tgtEl>
                                        <p:attrNameLst>
                                          <p:attrName>style.visibility</p:attrName>
                                        </p:attrNameLst>
                                      </p:cBhvr>
                                      <p:to>
                                        <p:strVal val="hidden"/>
                                      </p:to>
                                    </p:set>
                                  </p:childTnLst>
                                </p:cTn>
                              </p:par>
                              <p:par>
                                <p:cTn id="18" presetID="9" presetClass="exit" presetSubtype="0" fill="hold" nodeType="withEffect">
                                  <p:stCondLst>
                                    <p:cond delay="0"/>
                                  </p:stCondLst>
                                  <p:childTnLst>
                                    <p:animEffect transition="out" filter="dissolve">
                                      <p:cBhvr>
                                        <p:cTn id="19" dur="500"/>
                                        <p:tgtEl>
                                          <p:spTgt spid="38"/>
                                        </p:tgtEl>
                                      </p:cBhvr>
                                    </p:animEffect>
                                    <p:set>
                                      <p:cBhvr>
                                        <p:cTn id="20" dur="1" fill="hold">
                                          <p:stCondLst>
                                            <p:cond delay="499"/>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1" nodeType="clickEffect">
                                  <p:stCondLst>
                                    <p:cond delay="0"/>
                                  </p:stCondLst>
                                  <p:childTnLst>
                                    <p:animEffect transition="out" filter="dissolv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1" animBg="1"/>
      <p:bldP spid="9" grpId="1" animBg="1"/>
      <p:bldP spid="20" grpId="1" animBg="1"/>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432FF"/>
                </a:solidFill>
              </a:rPr>
              <a:t>The data path </a:t>
            </a:r>
            <a:r>
              <a:rPr lang="en-US" dirty="0"/>
              <a:t>(Chapter 6)</a:t>
            </a:r>
          </a:p>
        </p:txBody>
      </p:sp>
      <p:sp>
        <p:nvSpPr>
          <p:cNvPr id="3" name="Content Placeholder 2"/>
          <p:cNvSpPr>
            <a:spLocks noGrp="1"/>
          </p:cNvSpPr>
          <p:nvPr>
            <p:ph idx="1"/>
          </p:nvPr>
        </p:nvSpPr>
        <p:spPr>
          <a:xfrm>
            <a:off x="486830" y="1171186"/>
            <a:ext cx="8657170" cy="4924814"/>
          </a:xfrm>
        </p:spPr>
        <p:txBody>
          <a:bodyPr/>
          <a:lstStyle/>
          <a:p>
            <a:r>
              <a:rPr lang="en-US" dirty="0"/>
              <a:t>Design a circuit to perform</a:t>
            </a:r>
          </a:p>
          <a:p>
            <a:pPr lvl="1"/>
            <a:r>
              <a:rPr lang="en-US" dirty="0"/>
              <a:t>1) Fetch an instruction</a:t>
            </a:r>
          </a:p>
          <a:p>
            <a:pPr lvl="1"/>
            <a:r>
              <a:rPr lang="en-US" dirty="0"/>
              <a:t>2) Read operands from specified location(s)</a:t>
            </a:r>
          </a:p>
          <a:p>
            <a:pPr lvl="1"/>
            <a:r>
              <a:rPr lang="en-US" dirty="0"/>
              <a:t>3) Execute the instruction</a:t>
            </a:r>
          </a:p>
          <a:p>
            <a:pPr lvl="1"/>
            <a:r>
              <a:rPr lang="en-US" dirty="0"/>
              <a:t>4) Write the result into specified location</a:t>
            </a:r>
          </a:p>
          <a:p>
            <a:pPr lvl="1"/>
            <a:r>
              <a:rPr lang="en-US" dirty="0"/>
              <a:t>5) Repeat the above</a:t>
            </a:r>
          </a:p>
          <a:p>
            <a:endParaRPr lang="en-US"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348</a:t>
            </a:fld>
            <a:endParaRPr lang="en-US"/>
          </a:p>
        </p:txBody>
      </p:sp>
    </p:spTree>
    <p:extLst>
      <p:ext uri="{BB962C8B-B14F-4D97-AF65-F5344CB8AC3E}">
        <p14:creationId xmlns:p14="http://schemas.microsoft.com/office/powerpoint/2010/main" val="923509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design practice:  1 step at a time</a:t>
            </a:r>
          </a:p>
        </p:txBody>
      </p:sp>
      <p:sp>
        <p:nvSpPr>
          <p:cNvPr id="3" name="Content Placeholder 2"/>
          <p:cNvSpPr>
            <a:spLocks noGrp="1"/>
          </p:cNvSpPr>
          <p:nvPr>
            <p:ph idx="1"/>
          </p:nvPr>
        </p:nvSpPr>
        <p:spPr>
          <a:xfrm>
            <a:off x="486830" y="1080465"/>
            <a:ext cx="8247965" cy="5280577"/>
          </a:xfrm>
        </p:spPr>
        <p:txBody>
          <a:bodyPr/>
          <a:lstStyle/>
          <a:p>
            <a:pPr>
              <a:lnSpc>
                <a:spcPct val="90000"/>
              </a:lnSpc>
            </a:pPr>
            <a:r>
              <a:rPr lang="en-US" dirty="0"/>
              <a:t>Design requires considering options, making trade offs</a:t>
            </a:r>
          </a:p>
          <a:p>
            <a:pPr>
              <a:lnSpc>
                <a:spcPct val="90000"/>
              </a:lnSpc>
            </a:pPr>
            <a:r>
              <a:rPr lang="en-US" dirty="0"/>
              <a:t>Dividing a </a:t>
            </a:r>
            <a:r>
              <a:rPr lang="en-US" i="1" dirty="0"/>
              <a:t>system</a:t>
            </a:r>
            <a:r>
              <a:rPr lang="en-US" dirty="0"/>
              <a:t> design into a collection of </a:t>
            </a:r>
            <a:r>
              <a:rPr lang="en-US" i="1" dirty="0"/>
              <a:t>subsystem</a:t>
            </a:r>
            <a:r>
              <a:rPr lang="en-US" dirty="0"/>
              <a:t> design tasks is helpful</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349</a:t>
            </a:fld>
            <a:endParaRPr lang="en-US"/>
          </a:p>
        </p:txBody>
      </p:sp>
    </p:spTree>
    <p:extLst>
      <p:ext uri="{BB962C8B-B14F-4D97-AF65-F5344CB8AC3E}">
        <p14:creationId xmlns:p14="http://schemas.microsoft.com/office/powerpoint/2010/main" val="1561832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the instruction set</a:t>
            </a:r>
          </a:p>
        </p:txBody>
      </p:sp>
      <p:sp>
        <p:nvSpPr>
          <p:cNvPr id="3" name="Content Placeholder 2"/>
          <p:cNvSpPr>
            <a:spLocks noGrp="1"/>
          </p:cNvSpPr>
          <p:nvPr>
            <p:ph idx="1"/>
          </p:nvPr>
        </p:nvSpPr>
        <p:spPr>
          <a:xfrm>
            <a:off x="486830" y="1171186"/>
            <a:ext cx="8247965" cy="5334068"/>
          </a:xfrm>
        </p:spPr>
        <p:txBody>
          <a:bodyPr/>
          <a:lstStyle/>
          <a:p>
            <a:r>
              <a:rPr lang="en-US" sz="2800" dirty="0"/>
              <a:t>Chapter 6, Fig. 6.1 develops an instruction set of four operations (tiny, instructive example)</a:t>
            </a:r>
          </a:p>
          <a:p>
            <a:endParaRPr lang="en-US" sz="2800" dirty="0"/>
          </a:p>
          <a:p>
            <a:endParaRPr lang="en-US" sz="2800" dirty="0"/>
          </a:p>
          <a:p>
            <a:endParaRPr lang="en-US" sz="2800" dirty="0"/>
          </a:p>
          <a:p>
            <a:r>
              <a:rPr lang="en-US" sz="2400" dirty="0">
                <a:solidFill>
                  <a:srgbClr val="0070C0"/>
                </a:solidFill>
              </a:rPr>
              <a:t>add</a:t>
            </a:r>
            <a:r>
              <a:rPr lang="en-US" sz="2400" dirty="0"/>
              <a:t> operands and result come from/go to registers</a:t>
            </a:r>
          </a:p>
          <a:p>
            <a:r>
              <a:rPr lang="en-US" sz="2400" dirty="0">
                <a:solidFill>
                  <a:srgbClr val="0070C0"/>
                </a:solidFill>
              </a:rPr>
              <a:t>load</a:t>
            </a:r>
            <a:r>
              <a:rPr lang="en-US" sz="2400" dirty="0"/>
              <a:t> and </a:t>
            </a:r>
            <a:r>
              <a:rPr lang="en-US" sz="2400" dirty="0">
                <a:solidFill>
                  <a:srgbClr val="0070C0"/>
                </a:solidFill>
              </a:rPr>
              <a:t>store</a:t>
            </a:r>
            <a:r>
              <a:rPr lang="en-US" sz="2400" dirty="0"/>
              <a:t> copy between registers and data memory</a:t>
            </a:r>
          </a:p>
          <a:p>
            <a:pPr lvl="1"/>
            <a:r>
              <a:rPr lang="en-US" sz="2000" dirty="0"/>
              <a:t>data memory implies Harvard-style instruction set architecture (ISA)</a:t>
            </a:r>
          </a:p>
          <a:p>
            <a:pPr lvl="1"/>
            <a:r>
              <a:rPr lang="en-US" sz="2000" dirty="0">
                <a:solidFill>
                  <a:srgbClr val="0070C0"/>
                </a:solidFill>
              </a:rPr>
              <a:t>load</a:t>
            </a:r>
            <a:r>
              <a:rPr lang="en-US" sz="2000" dirty="0"/>
              <a:t> and </a:t>
            </a:r>
            <a:r>
              <a:rPr lang="en-US" sz="2000" dirty="0">
                <a:solidFill>
                  <a:srgbClr val="0070C0"/>
                </a:solidFill>
              </a:rPr>
              <a:t>store</a:t>
            </a:r>
            <a:r>
              <a:rPr lang="en-US" sz="2000" dirty="0"/>
              <a:t> are elements of instruction set because today’s main memory technology is much, much slower than NAND-based circuits</a:t>
            </a:r>
          </a:p>
          <a:p>
            <a:r>
              <a:rPr lang="en-US" sz="2400" dirty="0">
                <a:solidFill>
                  <a:srgbClr val="0070C0"/>
                </a:solidFill>
              </a:rPr>
              <a:t>jump</a:t>
            </a:r>
            <a:r>
              <a:rPr lang="en-US" sz="2400" dirty="0"/>
              <a:t> supports code sequences other than purely sequential, called </a:t>
            </a:r>
            <a:r>
              <a:rPr lang="en-US" sz="2400" i="1" dirty="0"/>
              <a:t>straight line code</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350</a:t>
            </a:fld>
            <a:endParaRPr lang="en-US"/>
          </a:p>
        </p:txBody>
      </p:sp>
      <p:pic>
        <p:nvPicPr>
          <p:cNvPr id="6" name="Picture 5" descr="figure-6.1.jpeg"/>
          <p:cNvPicPr>
            <a:picLocks noChangeAspect="1"/>
          </p:cNvPicPr>
          <p:nvPr/>
        </p:nvPicPr>
        <p:blipFill rotWithShape="1">
          <a:blip r:embed="rId2">
            <a:extLst>
              <a:ext uri="{28A0092B-C50C-407E-A947-70E740481C1C}">
                <a14:useLocalDpi xmlns:a14="http://schemas.microsoft.com/office/drawing/2010/main" val="0"/>
              </a:ext>
            </a:extLst>
          </a:blip>
          <a:srcRect t="10053" b="40700"/>
          <a:stretch/>
        </p:blipFill>
        <p:spPr>
          <a:xfrm>
            <a:off x="544429" y="2075296"/>
            <a:ext cx="8055142" cy="1637174"/>
          </a:xfrm>
          <a:prstGeom prst="rect">
            <a:avLst/>
          </a:prstGeom>
        </p:spPr>
      </p:pic>
    </p:spTree>
    <p:extLst>
      <p:ext uri="{BB962C8B-B14F-4D97-AF65-F5344CB8AC3E}">
        <p14:creationId xmlns:p14="http://schemas.microsoft.com/office/powerpoint/2010/main" val="985914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language program</a:t>
            </a:r>
          </a:p>
        </p:txBody>
      </p:sp>
      <p:sp>
        <p:nvSpPr>
          <p:cNvPr id="3" name="Content Placeholder 2"/>
          <p:cNvSpPr>
            <a:spLocks noGrp="1"/>
          </p:cNvSpPr>
          <p:nvPr>
            <p:ph idx="1"/>
          </p:nvPr>
        </p:nvSpPr>
        <p:spPr>
          <a:xfrm>
            <a:off x="486830" y="984912"/>
            <a:ext cx="8441270" cy="5520342"/>
          </a:xfrm>
        </p:spPr>
        <p:txBody>
          <a:bodyPr/>
          <a:lstStyle/>
          <a:p>
            <a:pPr>
              <a:spcBef>
                <a:spcPts val="300"/>
              </a:spcBef>
            </a:pPr>
            <a:r>
              <a:rPr lang="en-US" dirty="0"/>
              <a:t>Assembly language expresses programs using the instruction set of the processor</a:t>
            </a:r>
          </a:p>
          <a:p>
            <a:pPr>
              <a:spcBef>
                <a:spcPts val="300"/>
              </a:spcBef>
            </a:pPr>
            <a:r>
              <a:rPr lang="en-US" sz="2200" dirty="0">
                <a:latin typeface="Courier"/>
                <a:cs typeface="Courier"/>
              </a:rPr>
              <a:t>Assembly instr.  ; Comments</a:t>
            </a:r>
            <a:br>
              <a:rPr lang="en-US" sz="2200" dirty="0">
                <a:latin typeface="Courier"/>
                <a:cs typeface="Courier"/>
              </a:rPr>
            </a:br>
            <a:r>
              <a:rPr lang="en-US" sz="2200" dirty="0">
                <a:solidFill>
                  <a:srgbClr val="0000FF"/>
                </a:solidFill>
                <a:latin typeface="Courier"/>
                <a:cs typeface="Courier"/>
              </a:rPr>
              <a:t>load  r2, 20(r1) ; r2 </a:t>
            </a:r>
            <a:r>
              <a:rPr lang="en-US" sz="2200" dirty="0">
                <a:solidFill>
                  <a:srgbClr val="0000FF"/>
                </a:solidFill>
                <a:latin typeface="Courier"/>
                <a:cs typeface="Courier"/>
                <a:sym typeface="Wingdings"/>
              </a:rPr>
              <a:t> </a:t>
            </a:r>
            <a:r>
              <a:rPr lang="en-US" sz="2200" dirty="0" err="1">
                <a:solidFill>
                  <a:srgbClr val="0000FF"/>
                </a:solidFill>
                <a:latin typeface="Courier"/>
                <a:cs typeface="Courier"/>
                <a:sym typeface="Wingdings"/>
              </a:rPr>
              <a:t>Data_Memory</a:t>
            </a:r>
            <a:r>
              <a:rPr lang="en-US" sz="2200" dirty="0">
                <a:solidFill>
                  <a:srgbClr val="0000FF"/>
                </a:solidFill>
                <a:latin typeface="Courier"/>
                <a:cs typeface="Courier"/>
                <a:sym typeface="Wingdings"/>
              </a:rPr>
              <a:t>[20+r1]</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load  r3, 24(r1) ; r3  </a:t>
            </a:r>
            <a:r>
              <a:rPr lang="en-US" sz="2200" dirty="0" err="1">
                <a:solidFill>
                  <a:srgbClr val="0000FF"/>
                </a:solidFill>
                <a:latin typeface="Courier"/>
                <a:cs typeface="Courier"/>
                <a:sym typeface="Wingdings"/>
              </a:rPr>
              <a:t>Data_Memory</a:t>
            </a:r>
            <a:r>
              <a:rPr lang="en-US" sz="2200" dirty="0">
                <a:solidFill>
                  <a:srgbClr val="0000FF"/>
                </a:solidFill>
                <a:latin typeface="Courier"/>
                <a:cs typeface="Courier"/>
                <a:sym typeface="Wingdings"/>
              </a:rPr>
              <a:t>[24+r1]</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add   r4, r2, r3 ; r4  r2 + r3</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store r4, 28(r1) ; </a:t>
            </a:r>
            <a:r>
              <a:rPr lang="en-US" sz="2200" dirty="0" err="1">
                <a:solidFill>
                  <a:srgbClr val="0000FF"/>
                </a:solidFill>
                <a:latin typeface="Courier"/>
                <a:cs typeface="Courier"/>
                <a:sym typeface="Wingdings"/>
              </a:rPr>
              <a:t>Data_Memory</a:t>
            </a:r>
            <a:r>
              <a:rPr lang="en-US" sz="2200" dirty="0">
                <a:solidFill>
                  <a:srgbClr val="0000FF"/>
                </a:solidFill>
                <a:latin typeface="Courier"/>
                <a:cs typeface="Courier"/>
                <a:sym typeface="Wingdings"/>
              </a:rPr>
              <a:t>[28+r1]  r4</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jump  60(r7)   ; fetch at </a:t>
            </a:r>
            <a:r>
              <a:rPr lang="en-US" sz="2200" dirty="0" err="1">
                <a:solidFill>
                  <a:srgbClr val="0000FF"/>
                </a:solidFill>
                <a:latin typeface="Courier"/>
                <a:cs typeface="Courier"/>
                <a:sym typeface="Wingdings"/>
              </a:rPr>
              <a:t>Instr</a:t>
            </a:r>
            <a:r>
              <a:rPr lang="en-US" sz="2200" dirty="0">
                <a:solidFill>
                  <a:srgbClr val="0000FF"/>
                </a:solidFill>
                <a:latin typeface="Courier"/>
                <a:cs typeface="Courier"/>
                <a:sym typeface="Wingdings"/>
              </a:rPr>
              <a:t>._Memory[60+r7]</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 </a:t>
            </a:r>
          </a:p>
          <a:p>
            <a:pPr>
              <a:spcBef>
                <a:spcPts val="300"/>
              </a:spcBef>
            </a:pPr>
            <a:r>
              <a:rPr lang="en-US" sz="2400" dirty="0">
                <a:sym typeface="Wingdings"/>
              </a:rPr>
              <a:t>• r1, r2, r3, r4, r7 are </a:t>
            </a:r>
            <a:r>
              <a:rPr lang="en-US" sz="2400" dirty="0" err="1">
                <a:sym typeface="Wingdings"/>
              </a:rPr>
              <a:t>ptrs</a:t>
            </a:r>
            <a:r>
              <a:rPr lang="en-US" sz="2400" dirty="0">
                <a:sym typeface="Wingdings"/>
              </a:rPr>
              <a:t>. to registers; </a:t>
            </a:r>
            <a:r>
              <a:rPr lang="en-US" sz="2400" dirty="0" err="1">
                <a:sym typeface="Wingdings"/>
              </a:rPr>
              <a:t>regs</a:t>
            </a:r>
            <a:r>
              <a:rPr lang="en-US" sz="2400" dirty="0">
                <a:sym typeface="Wingdings"/>
              </a:rPr>
              <a:t>. store bit strings</a:t>
            </a:r>
            <a:br>
              <a:rPr lang="en-US" sz="2400" dirty="0">
                <a:sym typeface="Wingdings"/>
              </a:rPr>
            </a:br>
            <a:r>
              <a:rPr lang="en-US" sz="2400" dirty="0">
                <a:sym typeface="Wingdings"/>
              </a:rPr>
              <a:t>• “x  y” means “x” receives the result of y</a:t>
            </a:r>
            <a:br>
              <a:rPr lang="en-US" sz="2400" dirty="0">
                <a:sym typeface="Wingdings"/>
              </a:rPr>
            </a:br>
            <a:r>
              <a:rPr lang="en-US" sz="2400" dirty="0">
                <a:sym typeface="Wingdings"/>
              </a:rPr>
              <a:t>• Memory[x] denotes the contents of memory at address x</a:t>
            </a:r>
            <a:br>
              <a:rPr lang="en-US" sz="2400" i="1" dirty="0">
                <a:sym typeface="Wingdings"/>
              </a:rPr>
            </a:br>
            <a:r>
              <a:rPr lang="en-US" sz="2400" i="1" dirty="0">
                <a:sym typeface="Wingdings"/>
              </a:rPr>
              <a:t>• </a:t>
            </a:r>
            <a:r>
              <a:rPr lang="en-US" sz="2400" dirty="0">
                <a:sym typeface="Wingdings"/>
              </a:rPr>
              <a:t>20, 24, 28 are immediate values encoded into an instr.; here they serve as an </a:t>
            </a:r>
            <a:r>
              <a:rPr lang="en-US" sz="2400" i="1" dirty="0">
                <a:sym typeface="Wingdings"/>
              </a:rPr>
              <a:t>offset</a:t>
            </a:r>
            <a:r>
              <a:rPr lang="en-US" sz="2400" dirty="0">
                <a:sym typeface="Wingdings"/>
              </a:rPr>
              <a:t>, an amount to add to a memory address held in a register (pointer arithmetic)</a:t>
            </a:r>
          </a:p>
        </p:txBody>
      </p:sp>
      <p:sp>
        <p:nvSpPr>
          <p:cNvPr id="4" name="Date Placeholder 3"/>
          <p:cNvSpPr>
            <a:spLocks noGrp="1"/>
          </p:cNvSpPr>
          <p:nvPr>
            <p:ph type="dt" sz="half" idx="10"/>
          </p:nvPr>
        </p:nvSpPr>
        <p:spPr/>
        <p:txBody>
          <a:bodyPr/>
          <a:lstStyle/>
          <a:p>
            <a:r>
              <a:rPr lang="en-US"/>
              <a:t>© 2018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351</a:t>
            </a:fld>
            <a:endParaRPr lang="en-US"/>
          </a:p>
        </p:txBody>
      </p:sp>
    </p:spTree>
    <p:extLst>
      <p:ext uri="{BB962C8B-B14F-4D97-AF65-F5344CB8AC3E}">
        <p14:creationId xmlns:p14="http://schemas.microsoft.com/office/powerpoint/2010/main" val="27546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7CA6-33FC-654A-A1CE-BD1153C79D3E}"/>
              </a:ext>
            </a:extLst>
          </p:cNvPr>
          <p:cNvSpPr>
            <a:spLocks noGrp="1"/>
          </p:cNvSpPr>
          <p:nvPr>
            <p:ph type="title"/>
          </p:nvPr>
        </p:nvSpPr>
        <p:spPr/>
        <p:txBody>
          <a:bodyPr/>
          <a:lstStyle/>
          <a:p>
            <a:r>
              <a:rPr lang="en-US" dirty="0"/>
              <a:t>Nature of a machine instruction</a:t>
            </a:r>
          </a:p>
        </p:txBody>
      </p:sp>
      <p:sp>
        <p:nvSpPr>
          <p:cNvPr id="3" name="Content Placeholder 2">
            <a:extLst>
              <a:ext uri="{FF2B5EF4-FFF2-40B4-BE49-F238E27FC236}">
                <a16:creationId xmlns:a16="http://schemas.microsoft.com/office/drawing/2014/main" id="{378F2BC8-0549-B247-B1DA-3644A25E1414}"/>
              </a:ext>
            </a:extLst>
          </p:cNvPr>
          <p:cNvSpPr>
            <a:spLocks noGrp="1"/>
          </p:cNvSpPr>
          <p:nvPr>
            <p:ph idx="1"/>
          </p:nvPr>
        </p:nvSpPr>
        <p:spPr>
          <a:xfrm>
            <a:off x="486830" y="1171186"/>
            <a:ext cx="8240861" cy="4924814"/>
          </a:xfrm>
        </p:spPr>
        <p:txBody>
          <a:bodyPr/>
          <a:lstStyle/>
          <a:p>
            <a:r>
              <a:rPr lang="en-US" dirty="0"/>
              <a:t>A machine instruction specifies</a:t>
            </a:r>
          </a:p>
          <a:p>
            <a:pPr lvl="1"/>
            <a:r>
              <a:rPr lang="en-US" dirty="0"/>
              <a:t>Opcode – the operation to perform</a:t>
            </a:r>
          </a:p>
          <a:p>
            <a:pPr lvl="1"/>
            <a:r>
              <a:rPr lang="en-US" dirty="0"/>
              <a:t>Operand(s) [if any] – by value or by location if location is not fixed</a:t>
            </a:r>
          </a:p>
          <a:p>
            <a:pPr lvl="1"/>
            <a:r>
              <a:rPr lang="en-US" dirty="0"/>
              <a:t>Location for result, if any</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D3425F12-9365-914C-B657-D23B479186B1}"/>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65D55A29-B71D-E442-AD79-91F3A8829CF5}"/>
              </a:ext>
            </a:extLst>
          </p:cNvPr>
          <p:cNvSpPr>
            <a:spLocks noGrp="1"/>
          </p:cNvSpPr>
          <p:nvPr>
            <p:ph type="sldNum" sz="quarter" idx="12"/>
          </p:nvPr>
        </p:nvSpPr>
        <p:spPr/>
        <p:txBody>
          <a:bodyPr/>
          <a:lstStyle/>
          <a:p>
            <a:fld id="{F616CA18-62AE-B34C-A151-070DF961BCFA}" type="slidenum">
              <a:rPr lang="en-US" smtClean="0"/>
              <a:pPr/>
              <a:t>298</a:t>
            </a:fld>
            <a:endParaRPr lang="en-US"/>
          </a:p>
        </p:txBody>
      </p:sp>
    </p:spTree>
    <p:extLst>
      <p:ext uri="{BB962C8B-B14F-4D97-AF65-F5344CB8AC3E}">
        <p14:creationId xmlns:p14="http://schemas.microsoft.com/office/powerpoint/2010/main" val="3749282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code is for humans</a:t>
            </a:r>
          </a:p>
        </p:txBody>
      </p:sp>
      <p:sp>
        <p:nvSpPr>
          <p:cNvPr id="3" name="Content Placeholder 2"/>
          <p:cNvSpPr>
            <a:spLocks noGrp="1"/>
          </p:cNvSpPr>
          <p:nvPr>
            <p:ph idx="1"/>
          </p:nvPr>
        </p:nvSpPr>
        <p:spPr>
          <a:xfrm>
            <a:off x="486830" y="1051921"/>
            <a:ext cx="8370120" cy="5229614"/>
          </a:xfrm>
        </p:spPr>
        <p:txBody>
          <a:bodyPr/>
          <a:lstStyle/>
          <a:p>
            <a:pPr>
              <a:spcBef>
                <a:spcPts val="168"/>
              </a:spcBef>
            </a:pPr>
            <a:r>
              <a:rPr lang="en-US" sz="2800" dirty="0"/>
              <a:t>Example assembly instruction </a:t>
            </a:r>
            <a:br>
              <a:rPr lang="en-US" sz="2800" dirty="0"/>
            </a:br>
            <a:r>
              <a:rPr lang="en-US" dirty="0"/>
              <a:t>        </a:t>
            </a:r>
            <a:r>
              <a:rPr lang="en-US" sz="2400" dirty="0">
                <a:solidFill>
                  <a:srgbClr val="0432FF"/>
                </a:solidFill>
                <a:latin typeface="Courier"/>
                <a:cs typeface="Courier"/>
                <a:sym typeface="Wingdings"/>
              </a:rPr>
              <a:t>add r4, r2, r3</a:t>
            </a:r>
          </a:p>
          <a:p>
            <a:pPr>
              <a:spcBef>
                <a:spcPts val="168"/>
              </a:spcBef>
            </a:pPr>
            <a:r>
              <a:rPr lang="en-US" sz="2800" dirty="0">
                <a:cs typeface="Courier"/>
                <a:sym typeface="Wingdings"/>
              </a:rPr>
              <a:t>Bit string for </a:t>
            </a:r>
            <a:r>
              <a:rPr lang="en-US" sz="2800" dirty="0">
                <a:solidFill>
                  <a:srgbClr val="0432FF"/>
                </a:solidFill>
                <a:latin typeface="Courier"/>
                <a:cs typeface="Courier"/>
                <a:sym typeface="Wingdings"/>
              </a:rPr>
              <a:t>add r4, r2, r3 </a:t>
            </a:r>
            <a:r>
              <a:rPr lang="en-US" sz="2800" dirty="0">
                <a:cs typeface="Courier"/>
                <a:sym typeface="Wingdings"/>
              </a:rPr>
              <a:t>in ASCII is</a:t>
            </a:r>
            <a:br>
              <a:rPr lang="en-US" sz="2800" dirty="0">
                <a:latin typeface="Courier"/>
                <a:cs typeface="Courier"/>
                <a:sym typeface="Wingdings"/>
              </a:rPr>
            </a:br>
            <a:r>
              <a:rPr lang="en-US" sz="2800" dirty="0">
                <a:solidFill>
                  <a:srgbClr val="0432FF"/>
                </a:solidFill>
                <a:latin typeface="Courier"/>
                <a:cs typeface="Courier"/>
                <a:sym typeface="Wingdings"/>
              </a:rPr>
              <a:t>0x6164642072342C2072322C207233</a:t>
            </a:r>
          </a:p>
          <a:p>
            <a:pPr lvl="1">
              <a:spcBef>
                <a:spcPts val="168"/>
              </a:spcBef>
            </a:pPr>
            <a:r>
              <a:rPr lang="en-US" sz="2000" dirty="0">
                <a:cs typeface="Courier"/>
                <a:sym typeface="Wingdings"/>
              </a:rPr>
              <a:t>Contains 28 0x digits, or 112 bits:  </a:t>
            </a:r>
            <a:r>
              <a:rPr lang="en-US" sz="2000" dirty="0">
                <a:solidFill>
                  <a:srgbClr val="FF0000"/>
                </a:solidFill>
                <a:cs typeface="Courier"/>
                <a:sym typeface="Wingdings"/>
              </a:rPr>
              <a:t>so many hardware wires</a:t>
            </a:r>
          </a:p>
          <a:p>
            <a:pPr lvl="1">
              <a:spcBef>
                <a:spcPts val="168"/>
              </a:spcBef>
            </a:pPr>
            <a:r>
              <a:rPr lang="en-US" sz="2000" dirty="0">
                <a:cs typeface="Courier"/>
                <a:sym typeface="Wingdings"/>
              </a:rPr>
              <a:t>Contains characters to aid human readability –  spaces and commas – </a:t>
            </a:r>
            <a:r>
              <a:rPr lang="en-US" sz="2000" dirty="0">
                <a:solidFill>
                  <a:srgbClr val="FF0000"/>
                </a:solidFill>
                <a:cs typeface="Courier"/>
                <a:sym typeface="Wingdings"/>
              </a:rPr>
              <a:t>not needed as inputs to a logic circuit</a:t>
            </a:r>
          </a:p>
          <a:p>
            <a:pPr lvl="1">
              <a:spcBef>
                <a:spcPts val="168"/>
              </a:spcBef>
            </a:pPr>
            <a:r>
              <a:rPr lang="en-US" sz="2000" dirty="0">
                <a:cs typeface="Courier"/>
                <a:sym typeface="Wingdings"/>
              </a:rPr>
              <a:t>Contains mnemonics to aid human readability – add, </a:t>
            </a:r>
            <a:r>
              <a:rPr lang="en-US" sz="2000" dirty="0" err="1">
                <a:cs typeface="Courier"/>
                <a:sym typeface="Wingdings"/>
              </a:rPr>
              <a:t>rX</a:t>
            </a:r>
            <a:r>
              <a:rPr lang="en-US" sz="2000" dirty="0">
                <a:cs typeface="Courier"/>
                <a:sym typeface="Wingdings"/>
              </a:rPr>
              <a:t> – </a:t>
            </a:r>
            <a:r>
              <a:rPr lang="en-US" sz="2000" dirty="0">
                <a:solidFill>
                  <a:srgbClr val="FF0000"/>
                </a:solidFill>
                <a:cs typeface="Courier"/>
                <a:sym typeface="Wingdings"/>
              </a:rPr>
              <a:t>unnecessary for logic circuit</a:t>
            </a:r>
          </a:p>
          <a:p>
            <a:pPr>
              <a:spcBef>
                <a:spcPts val="168"/>
              </a:spcBef>
            </a:pPr>
            <a:r>
              <a:rPr lang="en-US" sz="2600" dirty="0">
                <a:cs typeface="Courier"/>
                <a:sym typeface="Wingdings"/>
              </a:rPr>
              <a:t>An assembler </a:t>
            </a:r>
            <a:r>
              <a:rPr lang="en-US" sz="2600" dirty="0">
                <a:solidFill>
                  <a:srgbClr val="0432FF"/>
                </a:solidFill>
                <a:cs typeface="Courier"/>
                <a:sym typeface="Wingdings"/>
              </a:rPr>
              <a:t>maps (different from translating) </a:t>
            </a:r>
            <a:r>
              <a:rPr lang="en-US" sz="2600" dirty="0">
                <a:cs typeface="Courier"/>
                <a:sym typeface="Wingdings"/>
              </a:rPr>
              <a:t>assembly instructions onto a representation better-suited for logic circuit inputs, machine instructions</a:t>
            </a:r>
          </a:p>
          <a:p>
            <a:pPr>
              <a:spcBef>
                <a:spcPts val="168"/>
              </a:spcBef>
            </a:pPr>
            <a:r>
              <a:rPr lang="en-US" sz="2600" dirty="0"/>
              <a:t>Assembly language has a 1-to-1 correspondence to voltages on wires in the processor hardware circuit</a:t>
            </a:r>
            <a:endParaRPr lang="en-US" dirty="0">
              <a:cs typeface="Courier"/>
              <a:sym typeface="Wingdings"/>
            </a:endParaRPr>
          </a:p>
        </p:txBody>
      </p:sp>
      <p:sp>
        <p:nvSpPr>
          <p:cNvPr id="4" name="Date Placeholder 3"/>
          <p:cNvSpPr>
            <a:spLocks noGrp="1"/>
          </p:cNvSpPr>
          <p:nvPr>
            <p:ph type="dt" sz="half" idx="10"/>
          </p:nvPr>
        </p:nvSpPr>
        <p:spPr/>
        <p:txBody>
          <a:bodyPr/>
          <a:lstStyle/>
          <a:p>
            <a:r>
              <a:rPr lang="en-US"/>
              <a:t>© 2018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352</a:t>
            </a:fld>
            <a:endParaRPr lang="en-US"/>
          </a:p>
        </p:txBody>
      </p:sp>
    </p:spTree>
    <p:extLst>
      <p:ext uri="{BB962C8B-B14F-4D97-AF65-F5344CB8AC3E}">
        <p14:creationId xmlns:p14="http://schemas.microsoft.com/office/powerpoint/2010/main" val="1288239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instruction representation</a:t>
            </a:r>
          </a:p>
        </p:txBody>
      </p:sp>
      <p:sp>
        <p:nvSpPr>
          <p:cNvPr id="3" name="Content Placeholder 2"/>
          <p:cNvSpPr>
            <a:spLocks noGrp="1"/>
          </p:cNvSpPr>
          <p:nvPr>
            <p:ph idx="1"/>
          </p:nvPr>
        </p:nvSpPr>
        <p:spPr>
          <a:xfrm>
            <a:off x="486830" y="1051916"/>
            <a:ext cx="8566969" cy="4924814"/>
          </a:xfrm>
        </p:spPr>
        <p:txBody>
          <a:bodyPr/>
          <a:lstStyle/>
          <a:p>
            <a:r>
              <a:rPr lang="en-US" dirty="0"/>
              <a:t>Chap. 6 example develops 4 instructions, but let’s imagine that our little computer</a:t>
            </a:r>
          </a:p>
          <a:p>
            <a:pPr lvl="1"/>
            <a:r>
              <a:rPr lang="en-US" dirty="0"/>
              <a:t>has 32-bit instructions, 32-bit default integer size, and 32-bit memory addresses</a:t>
            </a:r>
            <a:br>
              <a:rPr lang="en-US" dirty="0"/>
            </a:br>
            <a:r>
              <a:rPr lang="en-US" dirty="0">
                <a:solidFill>
                  <a:srgbClr val="0432FF"/>
                </a:solidFill>
              </a:rPr>
              <a:t>(when each of these important bit strings is the same size, the processor circuit is simpler, faster)</a:t>
            </a:r>
          </a:p>
          <a:p>
            <a:pPr lvl="1"/>
            <a:r>
              <a:rPr lang="en-US" dirty="0"/>
              <a:t>has up to 32 instructions</a:t>
            </a:r>
          </a:p>
          <a:p>
            <a:pPr lvl="1"/>
            <a:r>
              <a:rPr lang="en-US" dirty="0"/>
              <a:t>has 16 registers used to store operands and results</a:t>
            </a:r>
          </a:p>
          <a:p>
            <a:pPr lvl="1"/>
            <a:r>
              <a:rPr lang="en-US" dirty="0"/>
              <a:t>has immediate value integers with largest range</a:t>
            </a:r>
          </a:p>
          <a:p>
            <a:r>
              <a:rPr lang="en-US" dirty="0"/>
              <a:t>These four design choices are enough to fully define the instruction representation, or format </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353</a:t>
            </a:fld>
            <a:endParaRPr lang="en-US"/>
          </a:p>
        </p:txBody>
      </p:sp>
    </p:spTree>
    <p:extLst>
      <p:ext uri="{BB962C8B-B14F-4D97-AF65-F5344CB8AC3E}">
        <p14:creationId xmlns:p14="http://schemas.microsoft.com/office/powerpoint/2010/main" val="19443911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design choices set the format</a:t>
            </a:r>
          </a:p>
        </p:txBody>
      </p:sp>
      <p:sp>
        <p:nvSpPr>
          <p:cNvPr id="3" name="Content Placeholder 2"/>
          <p:cNvSpPr>
            <a:spLocks noGrp="1"/>
          </p:cNvSpPr>
          <p:nvPr>
            <p:ph idx="1"/>
          </p:nvPr>
        </p:nvSpPr>
        <p:spPr>
          <a:xfrm>
            <a:off x="486830" y="1055722"/>
            <a:ext cx="8466339" cy="5449532"/>
          </a:xfrm>
        </p:spPr>
        <p:txBody>
          <a:bodyPr/>
          <a:lstStyle/>
          <a:p>
            <a:pPr>
              <a:lnSpc>
                <a:spcPct val="90000"/>
              </a:lnSpc>
            </a:pPr>
            <a:r>
              <a:rPr lang="en-US" dirty="0"/>
              <a:t>“32-bit instructions” = </a:t>
            </a:r>
            <a:r>
              <a:rPr lang="en-US" dirty="0">
                <a:solidFill>
                  <a:srgbClr val="0000FF"/>
                </a:solidFill>
              </a:rPr>
              <a:t>instr. format is 32 bits</a:t>
            </a:r>
          </a:p>
          <a:p>
            <a:pPr>
              <a:lnSpc>
                <a:spcPct val="90000"/>
              </a:lnSpc>
            </a:pPr>
            <a:r>
              <a:rPr lang="en-US" dirty="0"/>
              <a:t>Opcodes are 5 bits because</a:t>
            </a:r>
          </a:p>
          <a:p>
            <a:pPr lvl="1">
              <a:lnSpc>
                <a:spcPct val="90000"/>
              </a:lnSpc>
            </a:pPr>
            <a:r>
              <a:rPr lang="en-US" dirty="0"/>
              <a:t>“Up to 32 instructions” requires sufficient </a:t>
            </a:r>
            <a:r>
              <a:rPr lang="en-US" dirty="0">
                <a:solidFill>
                  <a:srgbClr val="0000FF"/>
                </a:solidFill>
              </a:rPr>
              <a:t>opcode bits to name ≤ 32 </a:t>
            </a:r>
            <a:r>
              <a:rPr lang="en-US" dirty="0"/>
              <a:t>≤ 2</a:t>
            </a:r>
            <a:r>
              <a:rPr lang="en-US" baseline="30000" dirty="0"/>
              <a:t>5</a:t>
            </a:r>
            <a:r>
              <a:rPr lang="en-US" dirty="0"/>
              <a:t>, so 5 bits is enough</a:t>
            </a:r>
          </a:p>
          <a:p>
            <a:pPr lvl="1">
              <a:lnSpc>
                <a:spcPct val="90000"/>
              </a:lnSpc>
            </a:pPr>
            <a:r>
              <a:rPr lang="en-US" dirty="0"/>
              <a:t>&gt;5 opcode bits would deprive immediate integer operands of bit(s) and, thus, range</a:t>
            </a:r>
          </a:p>
          <a:p>
            <a:pPr>
              <a:lnSpc>
                <a:spcPct val="90000"/>
              </a:lnSpc>
            </a:pPr>
            <a:r>
              <a:rPr lang="en-US" dirty="0"/>
              <a:t>Register addresses are 4 bits because</a:t>
            </a:r>
          </a:p>
          <a:p>
            <a:pPr lvl="1">
              <a:lnSpc>
                <a:spcPct val="90000"/>
              </a:lnSpc>
            </a:pPr>
            <a:r>
              <a:rPr lang="en-US" dirty="0"/>
              <a:t> </a:t>
            </a:r>
            <a:r>
              <a:rPr lang="en-US" dirty="0">
                <a:solidFill>
                  <a:srgbClr val="0000FF"/>
                </a:solidFill>
              </a:rPr>
              <a:t>4-bit addresses can point to 16 locations</a:t>
            </a:r>
          </a:p>
          <a:p>
            <a:pPr>
              <a:lnSpc>
                <a:spcPct val="90000"/>
              </a:lnSpc>
            </a:pPr>
            <a:r>
              <a:rPr lang="en-US" dirty="0"/>
              <a:t>Immediate values have all remaining bits</a:t>
            </a:r>
          </a:p>
          <a:p>
            <a:pPr lvl="1">
              <a:lnSpc>
                <a:spcPct val="90000"/>
              </a:lnSpc>
            </a:pPr>
            <a:r>
              <a:rPr lang="en-US" dirty="0">
                <a:solidFill>
                  <a:srgbClr val="0000FF"/>
                </a:solidFill>
              </a:rPr>
              <a:t>largest range of immediate values</a:t>
            </a:r>
            <a:r>
              <a:rPr lang="en-US" dirty="0"/>
              <a:t>, implies “give all remaining bits in the format to immediate values”</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354</a:t>
            </a:fld>
            <a:endParaRPr lang="en-US"/>
          </a:p>
        </p:txBody>
      </p:sp>
    </p:spTree>
    <p:extLst>
      <p:ext uri="{BB962C8B-B14F-4D97-AF65-F5344CB8AC3E}">
        <p14:creationId xmlns:p14="http://schemas.microsoft.com/office/powerpoint/2010/main" val="112409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 example</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355</a:t>
            </a:fld>
            <a:endParaRPr lang="en-US"/>
          </a:p>
        </p:txBody>
      </p:sp>
      <p:sp>
        <p:nvSpPr>
          <p:cNvPr id="7" name="Content Placeholder 6"/>
          <p:cNvSpPr>
            <a:spLocks noGrp="1"/>
          </p:cNvSpPr>
          <p:nvPr>
            <p:ph idx="1"/>
          </p:nvPr>
        </p:nvSpPr>
        <p:spPr>
          <a:xfrm>
            <a:off x="486830" y="1171186"/>
            <a:ext cx="8339118" cy="4924814"/>
          </a:xfrm>
        </p:spPr>
        <p:txBody>
          <a:bodyPr/>
          <a:lstStyle/>
          <a:p>
            <a:r>
              <a:rPr lang="en-US" dirty="0"/>
              <a:t>Preceding translates to this format, ordering of fields within the bit string </a:t>
            </a:r>
            <a:r>
              <a:rPr lang="en-US"/>
              <a:t>is a design choice</a:t>
            </a:r>
            <a:endParaRPr lang="en-US" dirty="0"/>
          </a:p>
        </p:txBody>
      </p:sp>
      <p:pic>
        <p:nvPicPr>
          <p:cNvPr id="8" name="Picture 7" descr="figure-6.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89" y="2192109"/>
            <a:ext cx="7642223" cy="4374336"/>
          </a:xfrm>
          <a:prstGeom prst="rect">
            <a:avLst/>
          </a:prstGeom>
        </p:spPr>
      </p:pic>
      <p:sp>
        <p:nvSpPr>
          <p:cNvPr id="9" name="TextBox 8"/>
          <p:cNvSpPr txBox="1"/>
          <p:nvPr/>
        </p:nvSpPr>
        <p:spPr>
          <a:xfrm>
            <a:off x="1578666" y="4952327"/>
            <a:ext cx="6853158" cy="646331"/>
          </a:xfrm>
          <a:prstGeom prst="rect">
            <a:avLst/>
          </a:prstGeom>
          <a:noFill/>
        </p:spPr>
        <p:txBody>
          <a:bodyPr wrap="none" rtlCol="0">
            <a:spAutoFit/>
          </a:bodyPr>
          <a:lstStyle/>
          <a:p>
            <a:r>
              <a:rPr lang="en-US" b="1" dirty="0">
                <a:solidFill>
                  <a:srgbClr val="FF6600"/>
                </a:solidFill>
                <a:latin typeface="Courier"/>
                <a:cs typeface="Courier"/>
              </a:rPr>
              <a:t>______ _____ _____ _____ ______________________</a:t>
            </a:r>
            <a:br>
              <a:rPr lang="en-US" b="1" dirty="0">
                <a:solidFill>
                  <a:srgbClr val="FF6600"/>
                </a:solidFill>
                <a:latin typeface="Courier"/>
                <a:cs typeface="Courier"/>
              </a:rPr>
            </a:br>
            <a:r>
              <a:rPr lang="en-US" b="1" dirty="0">
                <a:solidFill>
                  <a:srgbClr val="FF6600"/>
                </a:solidFill>
                <a:latin typeface="Courier"/>
                <a:cs typeface="Courier"/>
              </a:rPr>
              <a:t>5 bits 4 bit 4 bit 4 bit 15 bits (all the rest)</a:t>
            </a:r>
          </a:p>
        </p:txBody>
      </p:sp>
    </p:spTree>
    <p:extLst>
      <p:ext uri="{BB962C8B-B14F-4D97-AF65-F5344CB8AC3E}">
        <p14:creationId xmlns:p14="http://schemas.microsoft.com/office/powerpoint/2010/main" val="5962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code to machine code</a:t>
            </a:r>
          </a:p>
        </p:txBody>
      </p:sp>
      <p:sp>
        <p:nvSpPr>
          <p:cNvPr id="3" name="Content Placeholder 2"/>
          <p:cNvSpPr>
            <a:spLocks noGrp="1"/>
          </p:cNvSpPr>
          <p:nvPr>
            <p:ph idx="1"/>
          </p:nvPr>
        </p:nvSpPr>
        <p:spPr>
          <a:xfrm>
            <a:off x="486830" y="1075774"/>
            <a:ext cx="8370120" cy="4924814"/>
          </a:xfrm>
        </p:spPr>
        <p:txBody>
          <a:bodyPr/>
          <a:lstStyle/>
          <a:p>
            <a:pPr>
              <a:spcBef>
                <a:spcPts val="168"/>
              </a:spcBef>
            </a:pPr>
            <a:r>
              <a:rPr lang="en-US" sz="2400" dirty="0"/>
              <a:t>Consider this integer addition assembly language instruction</a:t>
            </a:r>
            <a:r>
              <a:rPr lang="en-US" sz="2800" dirty="0"/>
              <a:t> </a:t>
            </a:r>
            <a:br>
              <a:rPr lang="en-US" sz="2800" dirty="0"/>
            </a:br>
            <a:r>
              <a:rPr lang="en-US" sz="2400" dirty="0">
                <a:solidFill>
                  <a:srgbClr val="0000FF"/>
                </a:solidFill>
                <a:latin typeface="Courier"/>
                <a:cs typeface="Courier"/>
                <a:sym typeface="Wingdings"/>
              </a:rPr>
              <a:t>add r4,r2,r3 ;</a:t>
            </a:r>
            <a:r>
              <a:rPr lang="en-US" sz="2400" dirty="0">
                <a:solidFill>
                  <a:srgbClr val="008F00"/>
                </a:solidFill>
                <a:latin typeface="Courier"/>
                <a:cs typeface="Courier"/>
                <a:sym typeface="Wingdings"/>
              </a:rPr>
              <a:t>contents[</a:t>
            </a:r>
            <a:r>
              <a:rPr lang="en-US" sz="2400" dirty="0">
                <a:solidFill>
                  <a:srgbClr val="0000FF"/>
                </a:solidFill>
                <a:latin typeface="Courier"/>
                <a:cs typeface="Courier"/>
                <a:sym typeface="Wingdings"/>
              </a:rPr>
              <a:t>r4</a:t>
            </a:r>
            <a:r>
              <a:rPr lang="en-US" sz="2400" dirty="0">
                <a:solidFill>
                  <a:srgbClr val="008F00"/>
                </a:solidFill>
                <a:latin typeface="Courier"/>
                <a:cs typeface="Courier"/>
                <a:sym typeface="Wingdings"/>
              </a:rPr>
              <a:t>]</a:t>
            </a:r>
            <a:r>
              <a:rPr lang="en-US" sz="2400" dirty="0">
                <a:solidFill>
                  <a:srgbClr val="0000FF"/>
                </a:solidFill>
                <a:latin typeface="Courier"/>
                <a:cs typeface="Courier"/>
                <a:sym typeface="Wingdings"/>
              </a:rPr>
              <a:t></a:t>
            </a:r>
            <a:r>
              <a:rPr lang="en-US" sz="2400" dirty="0" err="1">
                <a:solidFill>
                  <a:srgbClr val="008F00"/>
                </a:solidFill>
                <a:latin typeface="Courier"/>
                <a:cs typeface="Courier"/>
                <a:sym typeface="Wingdings"/>
              </a:rPr>
              <a:t>cnts</a:t>
            </a:r>
            <a:r>
              <a:rPr lang="en-US" sz="2400" dirty="0">
                <a:solidFill>
                  <a:srgbClr val="008F00"/>
                </a:solidFill>
                <a:latin typeface="Courier"/>
                <a:cs typeface="Courier"/>
                <a:sym typeface="Wingdings"/>
              </a:rPr>
              <a:t>[</a:t>
            </a:r>
            <a:r>
              <a:rPr lang="en-US" sz="2400" dirty="0">
                <a:solidFill>
                  <a:srgbClr val="0000FF"/>
                </a:solidFill>
                <a:latin typeface="Courier"/>
                <a:cs typeface="Courier"/>
                <a:sym typeface="Wingdings"/>
              </a:rPr>
              <a:t>r2</a:t>
            </a:r>
            <a:r>
              <a:rPr lang="en-US" sz="2400" dirty="0">
                <a:solidFill>
                  <a:srgbClr val="008F00"/>
                </a:solidFill>
                <a:latin typeface="Courier"/>
                <a:cs typeface="Courier"/>
                <a:sym typeface="Wingdings"/>
              </a:rPr>
              <a:t>]</a:t>
            </a:r>
            <a:r>
              <a:rPr lang="en-US" sz="2400" dirty="0">
                <a:solidFill>
                  <a:srgbClr val="0000FF"/>
                </a:solidFill>
                <a:latin typeface="Courier"/>
                <a:cs typeface="Courier"/>
                <a:sym typeface="Wingdings"/>
              </a:rPr>
              <a:t>+</a:t>
            </a:r>
            <a:r>
              <a:rPr lang="en-US" sz="2400" dirty="0">
                <a:solidFill>
                  <a:srgbClr val="008F00"/>
                </a:solidFill>
                <a:latin typeface="Courier"/>
                <a:cs typeface="Courier"/>
                <a:sym typeface="Wingdings"/>
              </a:rPr>
              <a:t>c[</a:t>
            </a:r>
            <a:r>
              <a:rPr lang="en-US" sz="2400" dirty="0">
                <a:solidFill>
                  <a:srgbClr val="0000FF"/>
                </a:solidFill>
                <a:latin typeface="Courier"/>
                <a:cs typeface="Courier"/>
                <a:sym typeface="Wingdings"/>
              </a:rPr>
              <a:t>r3</a:t>
            </a:r>
            <a:r>
              <a:rPr lang="en-US" sz="2400" dirty="0">
                <a:solidFill>
                  <a:srgbClr val="008F00"/>
                </a:solidFill>
                <a:latin typeface="Courier"/>
                <a:cs typeface="Courier"/>
                <a:sym typeface="Wingdings"/>
              </a:rPr>
              <a:t>]</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			;register names are pointers</a:t>
            </a:r>
            <a:endParaRPr lang="en-US" sz="2800" dirty="0">
              <a:solidFill>
                <a:srgbClr val="0000FF"/>
              </a:solidFill>
              <a:latin typeface="Courier"/>
              <a:cs typeface="Courier"/>
              <a:sym typeface="Wingdings"/>
            </a:endParaRPr>
          </a:p>
          <a:p>
            <a:pPr>
              <a:spcBef>
                <a:spcPts val="168"/>
              </a:spcBef>
            </a:pPr>
            <a:r>
              <a:rPr lang="en-US" sz="2400" dirty="0"/>
              <a:t>The assembler will map this character string to a machine language bit string in the chosen representational format, and the 1’s and 0’s correspond to voltages on wires in the circuit </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356</a:t>
            </a:fld>
            <a:endParaRPr lang="en-US"/>
          </a:p>
        </p:txBody>
      </p:sp>
      <p:pic>
        <p:nvPicPr>
          <p:cNvPr id="7" name="Picture 6" descr="figure-6.3.jpeg"/>
          <p:cNvPicPr>
            <a:picLocks noChangeAspect="1"/>
          </p:cNvPicPr>
          <p:nvPr/>
        </p:nvPicPr>
        <p:blipFill rotWithShape="1">
          <a:blip r:embed="rId3">
            <a:extLst>
              <a:ext uri="{28A0092B-C50C-407E-A947-70E740481C1C}">
                <a14:useLocalDpi xmlns:a14="http://schemas.microsoft.com/office/drawing/2010/main" val="0"/>
              </a:ext>
            </a:extLst>
          </a:blip>
          <a:srcRect t="6680" b="5176"/>
          <a:stretch/>
        </p:blipFill>
        <p:spPr>
          <a:xfrm>
            <a:off x="287051" y="3581400"/>
            <a:ext cx="8569899" cy="2979420"/>
          </a:xfrm>
          <a:prstGeom prst="rect">
            <a:avLst/>
          </a:prstGeom>
        </p:spPr>
      </p:pic>
      <p:sp>
        <p:nvSpPr>
          <p:cNvPr id="8" name="TextBox 7"/>
          <p:cNvSpPr txBox="1"/>
          <p:nvPr/>
        </p:nvSpPr>
        <p:spPr>
          <a:xfrm>
            <a:off x="870516" y="5124833"/>
            <a:ext cx="7467813" cy="646331"/>
          </a:xfrm>
          <a:prstGeom prst="rect">
            <a:avLst/>
          </a:prstGeom>
          <a:noFill/>
        </p:spPr>
        <p:txBody>
          <a:bodyPr wrap="square" rtlCol="0">
            <a:spAutoFit/>
          </a:bodyPr>
          <a:lstStyle/>
          <a:p>
            <a:r>
              <a:rPr lang="en-US" dirty="0">
                <a:latin typeface="Courier"/>
                <a:cs typeface="Courier"/>
              </a:rPr>
              <a:t>Opcode  </a:t>
            </a:r>
            <a:r>
              <a:rPr lang="en-US" dirty="0" err="1">
                <a:latin typeface="Courier"/>
                <a:cs typeface="Courier"/>
              </a:rPr>
              <a:t>PointerPointerPointer</a:t>
            </a:r>
            <a:r>
              <a:rPr lang="en-US" dirty="0">
                <a:latin typeface="Courier"/>
                <a:cs typeface="Courier"/>
              </a:rPr>
              <a:t> Unused offset, here set</a:t>
            </a:r>
            <a:br>
              <a:rPr lang="en-US" dirty="0">
                <a:latin typeface="Courier"/>
                <a:cs typeface="Courier"/>
              </a:rPr>
            </a:br>
            <a:r>
              <a:rPr lang="en-US" dirty="0">
                <a:latin typeface="Courier"/>
                <a:cs typeface="Courier"/>
              </a:rPr>
              <a:t>                              arbitrarily to all 0</a:t>
            </a:r>
          </a:p>
        </p:txBody>
      </p:sp>
      <p:grpSp>
        <p:nvGrpSpPr>
          <p:cNvPr id="50" name="Group 49"/>
          <p:cNvGrpSpPr/>
          <p:nvPr/>
        </p:nvGrpSpPr>
        <p:grpSpPr>
          <a:xfrm>
            <a:off x="810844" y="3456551"/>
            <a:ext cx="3155470" cy="1670537"/>
            <a:chOff x="810844" y="3311771"/>
            <a:chExt cx="3155470" cy="1670537"/>
          </a:xfrm>
        </p:grpSpPr>
        <p:sp>
          <p:nvSpPr>
            <p:cNvPr id="9" name="Donut 8"/>
            <p:cNvSpPr/>
            <p:nvPr/>
          </p:nvSpPr>
          <p:spPr bwMode="auto">
            <a:xfrm>
              <a:off x="3282468" y="3311771"/>
              <a:ext cx="683846" cy="693615"/>
            </a:xfrm>
            <a:prstGeom prst="donut">
              <a:avLst>
                <a:gd name="adj" fmla="val 928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4" name="Frame 13"/>
            <p:cNvSpPr/>
            <p:nvPr/>
          </p:nvSpPr>
          <p:spPr bwMode="auto">
            <a:xfrm>
              <a:off x="810844" y="4142154"/>
              <a:ext cx="1250464" cy="840154"/>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21" name="Straight Arrow Connector 20"/>
            <p:cNvCxnSpPr>
              <a:stCxn id="14" idx="2"/>
              <a:endCxn id="9" idx="3"/>
            </p:cNvCxnSpPr>
            <p:nvPr/>
          </p:nvCxnSpPr>
          <p:spPr bwMode="auto">
            <a:xfrm flipV="1">
              <a:off x="1436076" y="3903808"/>
              <a:ext cx="1946539" cy="1078500"/>
            </a:xfrm>
            <a:prstGeom prst="straightConnector1">
              <a:avLst/>
            </a:prstGeom>
            <a:solidFill>
              <a:schemeClr val="accent1"/>
            </a:solidFill>
            <a:ln w="3810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48" name="Group 47"/>
          <p:cNvGrpSpPr/>
          <p:nvPr/>
        </p:nvGrpSpPr>
        <p:grpSpPr>
          <a:xfrm>
            <a:off x="1998758" y="3448743"/>
            <a:ext cx="3366484" cy="1684210"/>
            <a:chOff x="1998758" y="3303963"/>
            <a:chExt cx="3366484" cy="1684210"/>
          </a:xfrm>
        </p:grpSpPr>
        <p:sp>
          <p:nvSpPr>
            <p:cNvPr id="11" name="Donut 10"/>
            <p:cNvSpPr/>
            <p:nvPr/>
          </p:nvSpPr>
          <p:spPr bwMode="auto">
            <a:xfrm>
              <a:off x="4681396" y="3303963"/>
              <a:ext cx="683846" cy="693615"/>
            </a:xfrm>
            <a:prstGeom prst="donut">
              <a:avLst>
                <a:gd name="adj" fmla="val 928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6" name="Frame 15"/>
            <p:cNvSpPr/>
            <p:nvPr/>
          </p:nvSpPr>
          <p:spPr bwMode="auto">
            <a:xfrm>
              <a:off x="1998758" y="4148019"/>
              <a:ext cx="990627" cy="840154"/>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23" name="Straight Arrow Connector 22"/>
            <p:cNvCxnSpPr>
              <a:stCxn id="16" idx="2"/>
              <a:endCxn id="11" idx="3"/>
            </p:cNvCxnSpPr>
            <p:nvPr/>
          </p:nvCxnSpPr>
          <p:spPr bwMode="auto">
            <a:xfrm flipV="1">
              <a:off x="2494072" y="3896000"/>
              <a:ext cx="2287471" cy="1092173"/>
            </a:xfrm>
            <a:prstGeom prst="straightConnector1">
              <a:avLst/>
            </a:prstGeom>
            <a:solidFill>
              <a:schemeClr val="accent1"/>
            </a:solidFill>
            <a:ln w="3810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47" name="Group 46"/>
          <p:cNvGrpSpPr/>
          <p:nvPr/>
        </p:nvGrpSpPr>
        <p:grpSpPr>
          <a:xfrm>
            <a:off x="2922909" y="3444839"/>
            <a:ext cx="3044107" cy="1693979"/>
            <a:chOff x="2922909" y="3300059"/>
            <a:chExt cx="3044107" cy="1693979"/>
          </a:xfrm>
        </p:grpSpPr>
        <p:sp>
          <p:nvSpPr>
            <p:cNvPr id="12" name="Donut 11"/>
            <p:cNvSpPr/>
            <p:nvPr/>
          </p:nvSpPr>
          <p:spPr bwMode="auto">
            <a:xfrm>
              <a:off x="5283170" y="3300059"/>
              <a:ext cx="683846" cy="693615"/>
            </a:xfrm>
            <a:prstGeom prst="donut">
              <a:avLst>
                <a:gd name="adj" fmla="val 928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7" name="Frame 16"/>
            <p:cNvSpPr/>
            <p:nvPr/>
          </p:nvSpPr>
          <p:spPr bwMode="auto">
            <a:xfrm>
              <a:off x="2922909" y="4153884"/>
              <a:ext cx="990627" cy="840154"/>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26" name="Straight Arrow Connector 25"/>
            <p:cNvCxnSpPr>
              <a:stCxn id="17" idx="2"/>
            </p:cNvCxnSpPr>
            <p:nvPr/>
          </p:nvCxnSpPr>
          <p:spPr bwMode="auto">
            <a:xfrm flipV="1">
              <a:off x="3418223" y="3896000"/>
              <a:ext cx="1947019" cy="1098038"/>
            </a:xfrm>
            <a:prstGeom prst="straightConnector1">
              <a:avLst/>
            </a:prstGeom>
            <a:solidFill>
              <a:schemeClr val="accent1"/>
            </a:solidFill>
            <a:ln w="3810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49" name="Group 48"/>
          <p:cNvGrpSpPr/>
          <p:nvPr/>
        </p:nvGrpSpPr>
        <p:grpSpPr>
          <a:xfrm>
            <a:off x="3847060" y="3452647"/>
            <a:ext cx="990627" cy="1692036"/>
            <a:chOff x="3847060" y="3307867"/>
            <a:chExt cx="990627" cy="1692036"/>
          </a:xfrm>
        </p:grpSpPr>
        <p:sp>
          <p:nvSpPr>
            <p:cNvPr id="10" name="Donut 9"/>
            <p:cNvSpPr/>
            <p:nvPr/>
          </p:nvSpPr>
          <p:spPr bwMode="auto">
            <a:xfrm>
              <a:off x="4030777" y="3307867"/>
              <a:ext cx="683846" cy="693615"/>
            </a:xfrm>
            <a:prstGeom prst="donut">
              <a:avLst>
                <a:gd name="adj" fmla="val 928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 name="Frame 17"/>
            <p:cNvSpPr/>
            <p:nvPr/>
          </p:nvSpPr>
          <p:spPr bwMode="auto">
            <a:xfrm>
              <a:off x="3847060" y="4159749"/>
              <a:ext cx="990627" cy="840154"/>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31" name="Straight Arrow Connector 30"/>
            <p:cNvCxnSpPr>
              <a:stCxn id="18" idx="2"/>
              <a:endCxn id="10" idx="4"/>
            </p:cNvCxnSpPr>
            <p:nvPr/>
          </p:nvCxnSpPr>
          <p:spPr bwMode="auto">
            <a:xfrm flipV="1">
              <a:off x="4342374" y="4001482"/>
              <a:ext cx="30326" cy="998421"/>
            </a:xfrm>
            <a:prstGeom prst="straightConnector1">
              <a:avLst/>
            </a:prstGeom>
            <a:solidFill>
              <a:schemeClr val="accent1"/>
            </a:solidFill>
            <a:ln w="3810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45" name="Group 44"/>
          <p:cNvGrpSpPr/>
          <p:nvPr/>
        </p:nvGrpSpPr>
        <p:grpSpPr>
          <a:xfrm>
            <a:off x="4771211" y="3443287"/>
            <a:ext cx="3552174" cy="1707261"/>
            <a:chOff x="4771211" y="3298507"/>
            <a:chExt cx="3552174" cy="1707261"/>
          </a:xfrm>
        </p:grpSpPr>
        <p:sp>
          <p:nvSpPr>
            <p:cNvPr id="19" name="Frame 18"/>
            <p:cNvSpPr/>
            <p:nvPr/>
          </p:nvSpPr>
          <p:spPr bwMode="auto">
            <a:xfrm>
              <a:off x="4771211" y="4165614"/>
              <a:ext cx="3552174" cy="840154"/>
            </a:xfrm>
            <a:prstGeom prst="frame">
              <a:avLst>
                <a:gd name="adj1" fmla="val 82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34" name="Donut 33"/>
            <p:cNvSpPr/>
            <p:nvPr/>
          </p:nvSpPr>
          <p:spPr bwMode="auto">
            <a:xfrm>
              <a:off x="5887757" y="3298507"/>
              <a:ext cx="683846" cy="693615"/>
            </a:xfrm>
            <a:prstGeom prst="donut">
              <a:avLst>
                <a:gd name="adj" fmla="val 928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42" name="Straight Arrow Connector 41"/>
            <p:cNvCxnSpPr>
              <a:stCxn id="19" idx="2"/>
              <a:endCxn id="34" idx="4"/>
            </p:cNvCxnSpPr>
            <p:nvPr/>
          </p:nvCxnSpPr>
          <p:spPr bwMode="auto">
            <a:xfrm flipH="1" flipV="1">
              <a:off x="6229680" y="3992122"/>
              <a:ext cx="317618" cy="1013646"/>
            </a:xfrm>
            <a:prstGeom prst="straightConnector1">
              <a:avLst/>
            </a:prstGeom>
            <a:solidFill>
              <a:schemeClr val="accent1"/>
            </a:solidFill>
            <a:ln w="38100" cap="flat" cmpd="sng" algn="ctr">
              <a:solidFill>
                <a:schemeClr val="tx1"/>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8224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dissolv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dissolve">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to format correspondence</a:t>
            </a:r>
          </a:p>
        </p:txBody>
      </p:sp>
      <p:sp>
        <p:nvSpPr>
          <p:cNvPr id="3" name="Content Placeholder 2"/>
          <p:cNvSpPr>
            <a:spLocks noGrp="1"/>
          </p:cNvSpPr>
          <p:nvPr>
            <p:ph idx="1"/>
          </p:nvPr>
        </p:nvSpPr>
        <p:spPr>
          <a:xfrm>
            <a:off x="486830" y="984912"/>
            <a:ext cx="8410282" cy="5520342"/>
          </a:xfrm>
        </p:spPr>
        <p:txBody>
          <a:bodyPr/>
          <a:lstStyle/>
          <a:p>
            <a:r>
              <a:rPr lang="en-US" sz="2200" dirty="0">
                <a:latin typeface="Courier"/>
                <a:cs typeface="Courier"/>
              </a:rPr>
              <a:t>Assembly instr.  ; Comments</a:t>
            </a:r>
            <a:br>
              <a:rPr lang="en-US" sz="2200" dirty="0">
                <a:latin typeface="Courier"/>
                <a:cs typeface="Courier"/>
              </a:rPr>
            </a:br>
            <a:r>
              <a:rPr lang="en-US" sz="2200" dirty="0">
                <a:solidFill>
                  <a:srgbClr val="0000FF"/>
                </a:solidFill>
                <a:latin typeface="Courier"/>
                <a:cs typeface="Courier"/>
              </a:rPr>
              <a:t>load  r2, 20(r1) ; r2 </a:t>
            </a:r>
            <a:r>
              <a:rPr lang="en-US" sz="2200" dirty="0">
                <a:solidFill>
                  <a:srgbClr val="0000FF"/>
                </a:solidFill>
                <a:latin typeface="Courier"/>
                <a:cs typeface="Courier"/>
                <a:sym typeface="Wingdings"/>
              </a:rPr>
              <a:t> </a:t>
            </a:r>
            <a:r>
              <a:rPr lang="en-US" sz="2200" dirty="0" err="1">
                <a:solidFill>
                  <a:srgbClr val="0000FF"/>
                </a:solidFill>
                <a:latin typeface="Courier"/>
                <a:cs typeface="Courier"/>
                <a:sym typeface="Wingdings"/>
              </a:rPr>
              <a:t>Data_Memory</a:t>
            </a:r>
            <a:r>
              <a:rPr lang="en-US" sz="2200" dirty="0">
                <a:solidFill>
                  <a:srgbClr val="0000FF"/>
                </a:solidFill>
                <a:latin typeface="Courier"/>
                <a:cs typeface="Courier"/>
                <a:sym typeface="Wingdings"/>
              </a:rPr>
              <a:t>[20+r1]</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load  r3, 24(r1) ; r3  </a:t>
            </a:r>
            <a:r>
              <a:rPr lang="en-US" sz="2200" dirty="0" err="1">
                <a:solidFill>
                  <a:srgbClr val="0000FF"/>
                </a:solidFill>
                <a:latin typeface="Courier"/>
                <a:cs typeface="Courier"/>
                <a:sym typeface="Wingdings"/>
              </a:rPr>
              <a:t>Data_Memory</a:t>
            </a:r>
            <a:r>
              <a:rPr lang="en-US" sz="2200" dirty="0">
                <a:solidFill>
                  <a:srgbClr val="0000FF"/>
                </a:solidFill>
                <a:latin typeface="Courier"/>
                <a:cs typeface="Courier"/>
                <a:sym typeface="Wingdings"/>
              </a:rPr>
              <a:t>[24+r1]</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add   r4, r2, r3 ; r4  r2 + r3</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store r4, 28(r1) ; </a:t>
            </a:r>
            <a:r>
              <a:rPr lang="en-US" sz="2200" dirty="0" err="1">
                <a:solidFill>
                  <a:srgbClr val="0000FF"/>
                </a:solidFill>
                <a:latin typeface="Courier"/>
                <a:cs typeface="Courier"/>
                <a:sym typeface="Wingdings"/>
              </a:rPr>
              <a:t>Data_Memory</a:t>
            </a:r>
            <a:r>
              <a:rPr lang="en-US" sz="2200" dirty="0">
                <a:solidFill>
                  <a:srgbClr val="0000FF"/>
                </a:solidFill>
                <a:latin typeface="Courier"/>
                <a:cs typeface="Courier"/>
                <a:sym typeface="Wingdings"/>
              </a:rPr>
              <a:t>[28+r1]  r4</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jump  60(r7)   ; Fetch at </a:t>
            </a:r>
            <a:r>
              <a:rPr lang="en-US" sz="2200" dirty="0" err="1">
                <a:solidFill>
                  <a:srgbClr val="0000FF"/>
                </a:solidFill>
                <a:latin typeface="Courier"/>
                <a:cs typeface="Courier"/>
                <a:sym typeface="Wingdings"/>
              </a:rPr>
              <a:t>Instr</a:t>
            </a:r>
            <a:r>
              <a:rPr lang="en-US" sz="2200" dirty="0">
                <a:solidFill>
                  <a:srgbClr val="0000FF"/>
                </a:solidFill>
                <a:latin typeface="Courier"/>
                <a:cs typeface="Courier"/>
                <a:sym typeface="Wingdings"/>
              </a:rPr>
              <a:t>._Memory[60+r7]</a:t>
            </a:r>
            <a:br>
              <a:rPr lang="en-US" sz="2200" dirty="0">
                <a:solidFill>
                  <a:srgbClr val="0000FF"/>
                </a:solidFill>
                <a:latin typeface="Courier"/>
                <a:cs typeface="Courier"/>
                <a:sym typeface="Wingdings"/>
              </a:rPr>
            </a:br>
            <a:r>
              <a:rPr lang="en-US" sz="1050" dirty="0">
                <a:solidFill>
                  <a:srgbClr val="0000FF"/>
                </a:solidFill>
                <a:latin typeface="Courier"/>
                <a:cs typeface="Courier"/>
                <a:sym typeface="Wingdings"/>
              </a:rPr>
              <a:t> </a:t>
            </a:r>
            <a:endParaRPr lang="en-US" sz="2200" dirty="0">
              <a:solidFill>
                <a:srgbClr val="0000FF"/>
              </a:solidFill>
              <a:latin typeface="Courier"/>
              <a:cs typeface="Courier"/>
              <a:sym typeface="Wingdings"/>
            </a:endParaRPr>
          </a:p>
          <a:p>
            <a:r>
              <a:rPr lang="en-US" sz="2800" dirty="0">
                <a:sym typeface="Wingdings"/>
              </a:rPr>
              <a:t>Corresponding instruction format representation</a:t>
            </a:r>
            <a:br>
              <a:rPr lang="en-US" sz="2800" dirty="0">
                <a:sym typeface="Wingdings"/>
              </a:rPr>
            </a:br>
            <a:r>
              <a:rPr lang="en-US" sz="2400" dirty="0">
                <a:solidFill>
                  <a:srgbClr val="0000FF"/>
                </a:solidFill>
                <a:latin typeface="Courier"/>
                <a:cs typeface="Courier"/>
              </a:rPr>
              <a:t>load  </a:t>
            </a:r>
            <a:r>
              <a:rPr lang="en-US" sz="2400" dirty="0" err="1">
                <a:solidFill>
                  <a:srgbClr val="0000FF"/>
                </a:solidFill>
                <a:latin typeface="Courier"/>
                <a:cs typeface="Courier"/>
              </a:rPr>
              <a:t>dst_reg</a:t>
            </a:r>
            <a:r>
              <a:rPr lang="en-US" sz="2400" dirty="0">
                <a:solidFill>
                  <a:srgbClr val="0000FF"/>
                </a:solidFill>
                <a:latin typeface="Courier"/>
                <a:cs typeface="Courier"/>
              </a:rPr>
              <a:t>, offset(</a:t>
            </a:r>
            <a:r>
              <a:rPr lang="en-US" sz="2400" dirty="0" err="1">
                <a:solidFill>
                  <a:srgbClr val="0000FF"/>
                </a:solidFill>
                <a:latin typeface="Courier"/>
                <a:cs typeface="Courier"/>
              </a:rPr>
              <a:t>reg_A</a:t>
            </a:r>
            <a:r>
              <a:rPr lang="en-US" sz="2400" dirty="0">
                <a:solidFill>
                  <a:srgbClr val="0000FF"/>
                </a:solidFill>
                <a:latin typeface="Courier"/>
                <a:cs typeface="Courier"/>
              </a:rPr>
              <a:t>)</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load  </a:t>
            </a:r>
            <a:r>
              <a:rPr lang="en-US" sz="2400" dirty="0" err="1">
                <a:solidFill>
                  <a:srgbClr val="0000FF"/>
                </a:solidFill>
                <a:latin typeface="Courier"/>
                <a:cs typeface="Courier"/>
                <a:sym typeface="Wingdings"/>
              </a:rPr>
              <a:t>dst_reg</a:t>
            </a:r>
            <a:r>
              <a:rPr lang="en-US" sz="2400" dirty="0">
                <a:solidFill>
                  <a:srgbClr val="0000FF"/>
                </a:solidFill>
                <a:latin typeface="Courier"/>
                <a:cs typeface="Courier"/>
                <a:sym typeface="Wingdings"/>
              </a:rPr>
              <a:t>, offset(</a:t>
            </a:r>
            <a:r>
              <a:rPr lang="en-US" sz="2400" dirty="0" err="1">
                <a:solidFill>
                  <a:srgbClr val="0000FF"/>
                </a:solidFill>
                <a:latin typeface="Courier"/>
                <a:cs typeface="Courier"/>
                <a:sym typeface="Wingdings"/>
              </a:rPr>
              <a:t>reg_A</a:t>
            </a:r>
            <a:r>
              <a:rPr lang="en-US" sz="2400" dirty="0">
                <a:solidFill>
                  <a:srgbClr val="0000FF"/>
                </a:solidFill>
                <a:latin typeface="Courier"/>
                <a:cs typeface="Courier"/>
                <a:sym typeface="Wingdings"/>
              </a:rPr>
              <a:t>)</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add   </a:t>
            </a:r>
            <a:r>
              <a:rPr lang="en-US" sz="2400" dirty="0" err="1">
                <a:solidFill>
                  <a:srgbClr val="0000FF"/>
                </a:solidFill>
                <a:latin typeface="Courier"/>
                <a:cs typeface="Courier"/>
                <a:sym typeface="Wingdings"/>
              </a:rPr>
              <a:t>dst_reg</a:t>
            </a:r>
            <a:r>
              <a:rPr lang="en-US" sz="2400" dirty="0">
                <a:solidFill>
                  <a:srgbClr val="0000FF"/>
                </a:solidFill>
                <a:latin typeface="Courier"/>
                <a:cs typeface="Courier"/>
                <a:sym typeface="Wingdings"/>
              </a:rPr>
              <a:t>, </a:t>
            </a:r>
            <a:r>
              <a:rPr lang="en-US" sz="2400" dirty="0" err="1">
                <a:solidFill>
                  <a:srgbClr val="0000FF"/>
                </a:solidFill>
                <a:latin typeface="Courier"/>
                <a:cs typeface="Courier"/>
                <a:sym typeface="Wingdings"/>
              </a:rPr>
              <a:t>reg_A</a:t>
            </a:r>
            <a:r>
              <a:rPr lang="en-US" sz="2400" dirty="0">
                <a:solidFill>
                  <a:srgbClr val="0000FF"/>
                </a:solidFill>
                <a:latin typeface="Courier"/>
                <a:cs typeface="Courier"/>
                <a:sym typeface="Wingdings"/>
              </a:rPr>
              <a:t>, </a:t>
            </a:r>
            <a:r>
              <a:rPr lang="en-US" sz="2400" dirty="0" err="1">
                <a:solidFill>
                  <a:srgbClr val="0000FF"/>
                </a:solidFill>
                <a:latin typeface="Courier"/>
                <a:cs typeface="Courier"/>
                <a:sym typeface="Wingdings"/>
              </a:rPr>
              <a:t>reg_B</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store </a:t>
            </a:r>
            <a:r>
              <a:rPr lang="en-US" sz="2400" dirty="0" err="1">
                <a:solidFill>
                  <a:srgbClr val="0000FF"/>
                </a:solidFill>
                <a:latin typeface="Courier"/>
                <a:cs typeface="Courier"/>
                <a:sym typeface="Wingdings"/>
              </a:rPr>
              <a:t>reg_B</a:t>
            </a:r>
            <a:r>
              <a:rPr lang="en-US" sz="2400" dirty="0">
                <a:solidFill>
                  <a:srgbClr val="0000FF"/>
                </a:solidFill>
                <a:latin typeface="Courier"/>
                <a:cs typeface="Courier"/>
                <a:sym typeface="Wingdings"/>
              </a:rPr>
              <a:t>,   offset(</a:t>
            </a:r>
            <a:r>
              <a:rPr lang="en-US" sz="2400" dirty="0" err="1">
                <a:solidFill>
                  <a:srgbClr val="0000FF"/>
                </a:solidFill>
                <a:latin typeface="Courier"/>
                <a:cs typeface="Courier"/>
                <a:sym typeface="Wingdings"/>
              </a:rPr>
              <a:t>reg_A</a:t>
            </a:r>
            <a:r>
              <a:rPr lang="en-US" sz="2400" dirty="0">
                <a:solidFill>
                  <a:srgbClr val="0000FF"/>
                </a:solidFill>
                <a:latin typeface="Courier"/>
                <a:cs typeface="Courier"/>
                <a:sym typeface="Wingdings"/>
              </a:rPr>
              <a:t>)</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jump  offset(</a:t>
            </a:r>
            <a:r>
              <a:rPr lang="en-US" sz="2400" dirty="0" err="1">
                <a:solidFill>
                  <a:srgbClr val="0000FF"/>
                </a:solidFill>
                <a:latin typeface="Courier"/>
                <a:cs typeface="Courier"/>
                <a:sym typeface="Wingdings"/>
              </a:rPr>
              <a:t>reg_A</a:t>
            </a:r>
            <a:r>
              <a:rPr lang="en-US" sz="2400" dirty="0">
                <a:solidFill>
                  <a:srgbClr val="0000FF"/>
                </a:solidFill>
                <a:latin typeface="Courier"/>
                <a:cs typeface="Courier"/>
                <a:sym typeface="Wingdings"/>
              </a:rPr>
              <a:t>)</a:t>
            </a:r>
          </a:p>
          <a:p>
            <a:r>
              <a:rPr lang="en-US" sz="2800" dirty="0">
                <a:cs typeface="Courier"/>
                <a:sym typeface="Wingdings"/>
              </a:rPr>
              <a:t>One-to-one correspondence of assembly to machine instruction format, </a:t>
            </a:r>
            <a:r>
              <a:rPr lang="en-US" sz="2800" i="1" dirty="0">
                <a:cs typeface="Courier"/>
                <a:sym typeface="Wingdings"/>
              </a:rPr>
              <a:t>but often field order is permuted</a:t>
            </a:r>
            <a:endParaRPr lang="en-US" sz="2800" i="1" dirty="0"/>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357</a:t>
            </a:fld>
            <a:endParaRPr lang="en-US"/>
          </a:p>
        </p:txBody>
      </p:sp>
    </p:spTree>
    <p:extLst>
      <p:ext uri="{BB962C8B-B14F-4D97-AF65-F5344CB8AC3E}">
        <p14:creationId xmlns:p14="http://schemas.microsoft.com/office/powerpoint/2010/main" val="7264214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to pseudo-machine code</a:t>
            </a:r>
          </a:p>
        </p:txBody>
      </p:sp>
      <p:sp>
        <p:nvSpPr>
          <p:cNvPr id="3" name="Content Placeholder 2"/>
          <p:cNvSpPr>
            <a:spLocks noGrp="1"/>
          </p:cNvSpPr>
          <p:nvPr>
            <p:ph idx="1"/>
          </p:nvPr>
        </p:nvSpPr>
        <p:spPr>
          <a:xfrm>
            <a:off x="486830" y="984912"/>
            <a:ext cx="8657170" cy="5520342"/>
          </a:xfrm>
        </p:spPr>
        <p:txBody>
          <a:bodyPr/>
          <a:lstStyle/>
          <a:p>
            <a:r>
              <a:rPr lang="en-US" sz="2200" dirty="0">
                <a:latin typeface="Courier"/>
                <a:cs typeface="Courier"/>
              </a:rPr>
              <a:t>Assembly instr.  ; Comments</a:t>
            </a:r>
            <a:br>
              <a:rPr lang="en-US" sz="2200" dirty="0">
                <a:latin typeface="Courier"/>
                <a:cs typeface="Courier"/>
              </a:rPr>
            </a:br>
            <a:r>
              <a:rPr lang="en-US" sz="2200" dirty="0">
                <a:solidFill>
                  <a:srgbClr val="0000FF"/>
                </a:solidFill>
                <a:latin typeface="Courier"/>
                <a:cs typeface="Courier"/>
              </a:rPr>
              <a:t>load  r2, 20(r1) ; </a:t>
            </a:r>
            <a:r>
              <a:rPr lang="en-US" sz="2200" dirty="0" err="1">
                <a:solidFill>
                  <a:srgbClr val="0000FF"/>
                </a:solidFill>
                <a:latin typeface="Courier"/>
                <a:cs typeface="Courier"/>
                <a:sym typeface="Wingdings"/>
              </a:rPr>
              <a:t>d</a:t>
            </a:r>
            <a:r>
              <a:rPr lang="en-US" sz="2000" dirty="0" err="1">
                <a:solidFill>
                  <a:srgbClr val="0000FF"/>
                </a:solidFill>
                <a:latin typeface="Courier"/>
                <a:cs typeface="Courier"/>
              </a:rPr>
              <a:t>st_reg</a:t>
            </a:r>
            <a:r>
              <a:rPr lang="en-US" sz="2000" dirty="0">
                <a:solidFill>
                  <a:srgbClr val="0000FF"/>
                </a:solidFill>
                <a:latin typeface="Courier"/>
                <a:cs typeface="Courier"/>
              </a:rPr>
              <a:t>, offset(</a:t>
            </a:r>
            <a:r>
              <a:rPr lang="en-US" sz="2000" dirty="0" err="1">
                <a:solidFill>
                  <a:srgbClr val="0000FF"/>
                </a:solidFill>
                <a:latin typeface="Courier"/>
                <a:cs typeface="Courier"/>
              </a:rPr>
              <a:t>reg_A</a:t>
            </a:r>
            <a:r>
              <a:rPr lang="en-US" sz="2000" dirty="0">
                <a:solidFill>
                  <a:srgbClr val="0000FF"/>
                </a:solidFill>
                <a:latin typeface="Courier"/>
                <a:cs typeface="Courier"/>
              </a:rPr>
              <a:t>)</a:t>
            </a:r>
            <a:br>
              <a:rPr lang="en-US" sz="2000" dirty="0">
                <a:solidFill>
                  <a:srgbClr val="0000FF"/>
                </a:solidFill>
                <a:latin typeface="Courier"/>
                <a:cs typeface="Courier"/>
              </a:rPr>
            </a:br>
            <a:r>
              <a:rPr lang="en-US" sz="2200" dirty="0">
                <a:solidFill>
                  <a:srgbClr val="0000FF"/>
                </a:solidFill>
                <a:latin typeface="Courier"/>
                <a:cs typeface="Courier"/>
                <a:sym typeface="Wingdings"/>
              </a:rPr>
              <a:t>load  r3, 24(r1) ; </a:t>
            </a:r>
            <a:r>
              <a:rPr lang="en-US" sz="2200" dirty="0" err="1">
                <a:solidFill>
                  <a:srgbClr val="0000FF"/>
                </a:solidFill>
                <a:latin typeface="Courier"/>
                <a:cs typeface="Courier"/>
                <a:sym typeface="Wingdings"/>
              </a:rPr>
              <a:t>d</a:t>
            </a:r>
            <a:r>
              <a:rPr lang="en-US" sz="2000" dirty="0" err="1">
                <a:solidFill>
                  <a:srgbClr val="0000FF"/>
                </a:solidFill>
                <a:latin typeface="Courier"/>
                <a:cs typeface="Courier"/>
                <a:sym typeface="Wingdings"/>
              </a:rPr>
              <a:t>st_reg</a:t>
            </a:r>
            <a:r>
              <a:rPr lang="en-US" sz="2000" dirty="0">
                <a:solidFill>
                  <a:srgbClr val="0000FF"/>
                </a:solidFill>
                <a:latin typeface="Courier"/>
                <a:cs typeface="Courier"/>
                <a:sym typeface="Wingdings"/>
              </a:rPr>
              <a:t>, offset(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br>
              <a:rPr lang="en-US" sz="2000" dirty="0">
                <a:solidFill>
                  <a:srgbClr val="0000FF"/>
                </a:solidFill>
                <a:latin typeface="Courier"/>
                <a:cs typeface="Courier"/>
                <a:sym typeface="Wingdings"/>
              </a:rPr>
            </a:br>
            <a:r>
              <a:rPr lang="en-US" sz="2200" dirty="0">
                <a:solidFill>
                  <a:srgbClr val="0000FF"/>
                </a:solidFill>
                <a:latin typeface="Courier"/>
                <a:cs typeface="Courier"/>
                <a:sym typeface="Wingdings"/>
              </a:rPr>
              <a:t>add   r4, r2, r3 ; </a:t>
            </a:r>
            <a:r>
              <a:rPr lang="en-US" sz="2000" dirty="0" err="1">
                <a:solidFill>
                  <a:srgbClr val="0000FF"/>
                </a:solidFill>
                <a:latin typeface="Courier"/>
                <a:cs typeface="Courier"/>
                <a:sym typeface="Wingdings"/>
              </a:rPr>
              <a:t>dst_reg</a:t>
            </a:r>
            <a:r>
              <a:rPr lang="en-US" sz="2000" dirty="0">
                <a:solidFill>
                  <a:srgbClr val="0000FF"/>
                </a:solidFill>
                <a:latin typeface="Courier"/>
                <a:cs typeface="Courier"/>
                <a:sym typeface="Wingdings"/>
              </a:rPr>
              <a:t>, </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 </a:t>
            </a:r>
            <a:r>
              <a:rPr lang="en-US" sz="2000" dirty="0" err="1">
                <a:solidFill>
                  <a:srgbClr val="0000FF"/>
                </a:solidFill>
                <a:latin typeface="Courier"/>
                <a:cs typeface="Courier"/>
                <a:sym typeface="Wingdings"/>
              </a:rPr>
              <a:t>reg_B</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store r4, 28(r1) ; </a:t>
            </a:r>
            <a:r>
              <a:rPr lang="en-US" sz="2000" dirty="0" err="1">
                <a:solidFill>
                  <a:srgbClr val="0000FF"/>
                </a:solidFill>
                <a:latin typeface="Courier"/>
                <a:cs typeface="Courier"/>
                <a:sym typeface="Wingdings"/>
              </a:rPr>
              <a:t>reg_B</a:t>
            </a:r>
            <a:r>
              <a:rPr lang="en-US" sz="2000" dirty="0">
                <a:solidFill>
                  <a:srgbClr val="0000FF"/>
                </a:solidFill>
                <a:latin typeface="Courier"/>
                <a:cs typeface="Courier"/>
                <a:sym typeface="Wingdings"/>
              </a:rPr>
              <a:t>, offset(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jump  60(r7)     ; </a:t>
            </a:r>
            <a:r>
              <a:rPr lang="en-US" sz="2000" dirty="0">
                <a:solidFill>
                  <a:srgbClr val="0000FF"/>
                </a:solidFill>
                <a:latin typeface="Courier"/>
                <a:cs typeface="Courier"/>
                <a:sym typeface="Wingdings"/>
              </a:rPr>
              <a:t>offset(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br>
              <a:rPr lang="en-US" sz="2200" dirty="0">
                <a:solidFill>
                  <a:srgbClr val="0000FF"/>
                </a:solidFill>
                <a:latin typeface="Courier"/>
                <a:cs typeface="Courier"/>
                <a:sym typeface="Wingdings"/>
              </a:rPr>
            </a:br>
            <a:r>
              <a:rPr lang="en-US" sz="1050" dirty="0">
                <a:solidFill>
                  <a:srgbClr val="0000FF"/>
                </a:solidFill>
                <a:latin typeface="Courier"/>
                <a:cs typeface="Courier"/>
                <a:sym typeface="Wingdings"/>
              </a:rPr>
              <a:t> </a:t>
            </a:r>
            <a:endParaRPr lang="en-US" sz="2200" dirty="0">
              <a:solidFill>
                <a:srgbClr val="0000FF"/>
              </a:solidFill>
              <a:latin typeface="Courier"/>
              <a:cs typeface="Courier"/>
              <a:sym typeface="Wingdings"/>
            </a:endParaRPr>
          </a:p>
          <a:p>
            <a:pPr>
              <a:lnSpc>
                <a:spcPct val="90000"/>
              </a:lnSpc>
            </a:pPr>
            <a:r>
              <a:rPr lang="en-US" sz="2800" dirty="0">
                <a:sym typeface="Wingdings"/>
              </a:rPr>
              <a:t>Corresponding </a:t>
            </a:r>
            <a:r>
              <a:rPr lang="en-US" sz="2800" i="1" dirty="0">
                <a:sym typeface="Wingdings"/>
              </a:rPr>
              <a:t>pseudo-machine code</a:t>
            </a:r>
            <a:r>
              <a:rPr lang="en-US" sz="2800" dirty="0">
                <a:sym typeface="Wingdings"/>
              </a:rPr>
              <a:t> representation:  still has </a:t>
            </a:r>
            <a:r>
              <a:rPr lang="en-US" sz="2800" i="1" dirty="0">
                <a:sym typeface="Wingdings"/>
              </a:rPr>
              <a:t>X = don</a:t>
            </a:r>
            <a:r>
              <a:rPr lang="mr-IN" sz="2800" i="1" dirty="0">
                <a:sym typeface="Wingdings"/>
              </a:rPr>
              <a:t>’</a:t>
            </a:r>
            <a:r>
              <a:rPr lang="en-US" sz="2800" i="1" dirty="0">
                <a:sym typeface="Wingdings"/>
              </a:rPr>
              <a:t>t care </a:t>
            </a:r>
            <a:r>
              <a:rPr lang="en-US" sz="2800" dirty="0">
                <a:sym typeface="Wingdings"/>
              </a:rPr>
              <a:t>for unused field</a:t>
            </a:r>
            <a:r>
              <a:rPr lang="en-US" sz="2800" i="1" dirty="0">
                <a:sym typeface="Wingdings"/>
              </a:rPr>
              <a:t>s</a:t>
            </a:r>
            <a:br>
              <a:rPr lang="en-US" sz="2800" dirty="0">
                <a:sym typeface="Wingdings"/>
              </a:rPr>
            </a:br>
            <a:r>
              <a:rPr lang="en-US" sz="2800" dirty="0">
                <a:sym typeface="Wingdings"/>
              </a:rPr>
              <a:t>  </a:t>
            </a:r>
            <a:r>
              <a:rPr lang="en-US" sz="2400" dirty="0">
                <a:sym typeface="Wingdings"/>
              </a:rPr>
              <a:t>(Spaces are only for readability, Dreg = </a:t>
            </a:r>
            <a:r>
              <a:rPr lang="en-US" sz="2400" dirty="0" err="1">
                <a:sym typeface="Wingdings"/>
              </a:rPr>
              <a:t>dst_reg</a:t>
            </a:r>
            <a:r>
              <a:rPr lang="en-US" sz="2400" dirty="0">
                <a:sym typeface="Wingdings"/>
              </a:rPr>
              <a:t>)</a:t>
            </a:r>
            <a:br>
              <a:rPr lang="en-US" sz="2800" dirty="0">
                <a:sym typeface="Wingdings"/>
              </a:rPr>
            </a:br>
            <a:r>
              <a:rPr lang="en-US" sz="2400" dirty="0">
                <a:solidFill>
                  <a:srgbClr val="0000FF"/>
                </a:solidFill>
                <a:latin typeface="Courier"/>
                <a:cs typeface="Courier"/>
              </a:rPr>
              <a:t>Opcode </a:t>
            </a:r>
            <a:r>
              <a:rPr lang="en-US" sz="2400" dirty="0" err="1">
                <a:solidFill>
                  <a:srgbClr val="0000FF"/>
                </a:solidFill>
                <a:latin typeface="Courier"/>
                <a:cs typeface="Courier"/>
              </a:rPr>
              <a:t>regA</a:t>
            </a:r>
            <a:r>
              <a:rPr lang="en-US" sz="2400" dirty="0">
                <a:solidFill>
                  <a:srgbClr val="0000FF"/>
                </a:solidFill>
                <a:latin typeface="Courier"/>
                <a:cs typeface="Courier"/>
              </a:rPr>
              <a:t> </a:t>
            </a:r>
            <a:r>
              <a:rPr lang="en-US" sz="2400" dirty="0" err="1">
                <a:solidFill>
                  <a:srgbClr val="0000FF"/>
                </a:solidFill>
                <a:latin typeface="Courier"/>
                <a:cs typeface="Courier"/>
              </a:rPr>
              <a:t>regB</a:t>
            </a:r>
            <a:r>
              <a:rPr lang="en-US" sz="2400" dirty="0">
                <a:solidFill>
                  <a:srgbClr val="0000FF"/>
                </a:solidFill>
                <a:latin typeface="Courier"/>
                <a:cs typeface="Courier"/>
              </a:rPr>
              <a:t> Dreg Offset</a:t>
            </a:r>
            <a:br>
              <a:rPr lang="en-US" sz="2400" dirty="0">
                <a:solidFill>
                  <a:srgbClr val="0000FF"/>
                </a:solidFill>
                <a:latin typeface="Courier"/>
                <a:cs typeface="Courier"/>
              </a:rPr>
            </a:br>
            <a:r>
              <a:rPr lang="en-US" sz="2400" dirty="0">
                <a:solidFill>
                  <a:srgbClr val="0000FF"/>
                </a:solidFill>
                <a:latin typeface="Courier"/>
                <a:cs typeface="Courier"/>
              </a:rPr>
              <a:t>00010  0001 XXXX 0010 000000000010100</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00010  0001 XXXX 0011 000000000011000</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00001  0010 0011 0100 XXXXXXXXXXXXXXX</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00011  0001 0100 XXXX 000000000011100</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00100  0111 XXXX XXXX 000000000111100</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358</a:t>
            </a:fld>
            <a:endParaRPr lang="en-US"/>
          </a:p>
        </p:txBody>
      </p:sp>
    </p:spTree>
    <p:extLst>
      <p:ext uri="{BB962C8B-B14F-4D97-AF65-F5344CB8AC3E}">
        <p14:creationId xmlns:p14="http://schemas.microsoft.com/office/powerpoint/2010/main" val="5206593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Actual machine code</a:t>
            </a:r>
          </a:p>
        </p:txBody>
      </p:sp>
      <p:sp>
        <p:nvSpPr>
          <p:cNvPr id="3" name="Content Placeholder 2"/>
          <p:cNvSpPr>
            <a:spLocks noGrp="1"/>
          </p:cNvSpPr>
          <p:nvPr>
            <p:ph idx="1"/>
          </p:nvPr>
        </p:nvSpPr>
        <p:spPr>
          <a:xfrm>
            <a:off x="486830" y="992863"/>
            <a:ext cx="8097772" cy="5463596"/>
          </a:xfrm>
        </p:spPr>
        <p:txBody>
          <a:bodyPr/>
          <a:lstStyle/>
          <a:p>
            <a:r>
              <a:rPr lang="en-US" sz="2200" dirty="0">
                <a:latin typeface="Courier"/>
                <a:cs typeface="Courier"/>
              </a:rPr>
              <a:t>Assembly instr.  ; Comments</a:t>
            </a:r>
            <a:br>
              <a:rPr lang="en-US" sz="2200" dirty="0">
                <a:latin typeface="Courier"/>
                <a:cs typeface="Courier"/>
              </a:rPr>
            </a:br>
            <a:r>
              <a:rPr lang="en-US" sz="2200" dirty="0">
                <a:solidFill>
                  <a:srgbClr val="0000FF"/>
                </a:solidFill>
                <a:latin typeface="Courier"/>
                <a:cs typeface="Courier"/>
              </a:rPr>
              <a:t>load  r2, 20(r1) ; </a:t>
            </a:r>
            <a:r>
              <a:rPr lang="en-US" sz="2200" dirty="0" err="1">
                <a:solidFill>
                  <a:srgbClr val="0000FF"/>
                </a:solidFill>
                <a:latin typeface="Courier"/>
                <a:cs typeface="Courier"/>
                <a:sym typeface="Wingdings"/>
              </a:rPr>
              <a:t>d</a:t>
            </a:r>
            <a:r>
              <a:rPr lang="en-US" sz="2000" dirty="0" err="1">
                <a:solidFill>
                  <a:srgbClr val="0000FF"/>
                </a:solidFill>
                <a:latin typeface="Courier"/>
                <a:cs typeface="Courier"/>
              </a:rPr>
              <a:t>st_reg</a:t>
            </a:r>
            <a:r>
              <a:rPr lang="en-US" sz="2000" dirty="0">
                <a:solidFill>
                  <a:srgbClr val="0000FF"/>
                </a:solidFill>
                <a:latin typeface="Courier"/>
                <a:cs typeface="Courier"/>
              </a:rPr>
              <a:t>, offset(</a:t>
            </a:r>
            <a:r>
              <a:rPr lang="en-US" sz="2000" dirty="0" err="1">
                <a:solidFill>
                  <a:srgbClr val="0000FF"/>
                </a:solidFill>
                <a:latin typeface="Courier"/>
                <a:cs typeface="Courier"/>
              </a:rPr>
              <a:t>reg_A</a:t>
            </a:r>
            <a:r>
              <a:rPr lang="en-US" sz="2000" dirty="0">
                <a:solidFill>
                  <a:srgbClr val="0000FF"/>
                </a:solidFill>
                <a:latin typeface="Courier"/>
                <a:cs typeface="Courier"/>
              </a:rPr>
              <a:t>)</a:t>
            </a:r>
            <a:br>
              <a:rPr lang="en-US" sz="2000" dirty="0">
                <a:solidFill>
                  <a:srgbClr val="0000FF"/>
                </a:solidFill>
                <a:latin typeface="Courier"/>
                <a:cs typeface="Courier"/>
              </a:rPr>
            </a:br>
            <a:r>
              <a:rPr lang="en-US" sz="2200" dirty="0">
                <a:solidFill>
                  <a:srgbClr val="0000FF"/>
                </a:solidFill>
                <a:latin typeface="Courier"/>
                <a:cs typeface="Courier"/>
                <a:sym typeface="Wingdings"/>
              </a:rPr>
              <a:t>load  r3, 24(r1) ; </a:t>
            </a:r>
            <a:r>
              <a:rPr lang="en-US" sz="2200" dirty="0" err="1">
                <a:solidFill>
                  <a:srgbClr val="0000FF"/>
                </a:solidFill>
                <a:latin typeface="Courier"/>
                <a:cs typeface="Courier"/>
                <a:sym typeface="Wingdings"/>
              </a:rPr>
              <a:t>d</a:t>
            </a:r>
            <a:r>
              <a:rPr lang="en-US" sz="2000" dirty="0" err="1">
                <a:solidFill>
                  <a:srgbClr val="0000FF"/>
                </a:solidFill>
                <a:latin typeface="Courier"/>
                <a:cs typeface="Courier"/>
                <a:sym typeface="Wingdings"/>
              </a:rPr>
              <a:t>st_reg</a:t>
            </a:r>
            <a:r>
              <a:rPr lang="en-US" sz="2000" dirty="0">
                <a:solidFill>
                  <a:srgbClr val="0000FF"/>
                </a:solidFill>
                <a:latin typeface="Courier"/>
                <a:cs typeface="Courier"/>
                <a:sym typeface="Wingdings"/>
              </a:rPr>
              <a:t>, offset(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br>
              <a:rPr lang="en-US" sz="2000" dirty="0">
                <a:solidFill>
                  <a:srgbClr val="0000FF"/>
                </a:solidFill>
                <a:latin typeface="Courier"/>
                <a:cs typeface="Courier"/>
                <a:sym typeface="Wingdings"/>
              </a:rPr>
            </a:br>
            <a:r>
              <a:rPr lang="en-US" sz="2200" dirty="0">
                <a:solidFill>
                  <a:srgbClr val="0000FF"/>
                </a:solidFill>
                <a:latin typeface="Courier"/>
                <a:cs typeface="Courier"/>
                <a:sym typeface="Wingdings"/>
              </a:rPr>
              <a:t>add   r4, r2, r3 ; </a:t>
            </a:r>
            <a:r>
              <a:rPr lang="en-US" sz="2000" dirty="0" err="1">
                <a:solidFill>
                  <a:srgbClr val="0000FF"/>
                </a:solidFill>
                <a:latin typeface="Courier"/>
                <a:cs typeface="Courier"/>
                <a:sym typeface="Wingdings"/>
              </a:rPr>
              <a:t>dst_reg</a:t>
            </a:r>
            <a:r>
              <a:rPr lang="en-US" sz="2000" dirty="0">
                <a:solidFill>
                  <a:srgbClr val="0000FF"/>
                </a:solidFill>
                <a:latin typeface="Courier"/>
                <a:cs typeface="Courier"/>
                <a:sym typeface="Wingdings"/>
              </a:rPr>
              <a:t>, </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 </a:t>
            </a:r>
            <a:r>
              <a:rPr lang="en-US" sz="2000" dirty="0" err="1">
                <a:solidFill>
                  <a:srgbClr val="0000FF"/>
                </a:solidFill>
                <a:latin typeface="Courier"/>
                <a:cs typeface="Courier"/>
                <a:sym typeface="Wingdings"/>
              </a:rPr>
              <a:t>reg_B</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store r4, 28(r1) ; </a:t>
            </a:r>
            <a:r>
              <a:rPr lang="en-US" sz="2000" dirty="0" err="1">
                <a:solidFill>
                  <a:srgbClr val="0000FF"/>
                </a:solidFill>
                <a:latin typeface="Courier"/>
                <a:cs typeface="Courier"/>
                <a:sym typeface="Wingdings"/>
              </a:rPr>
              <a:t>reg_B</a:t>
            </a:r>
            <a:r>
              <a:rPr lang="en-US" sz="2000" dirty="0">
                <a:solidFill>
                  <a:srgbClr val="0000FF"/>
                </a:solidFill>
                <a:latin typeface="Courier"/>
                <a:cs typeface="Courier"/>
                <a:sym typeface="Wingdings"/>
              </a:rPr>
              <a:t>, offset(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br>
              <a:rPr lang="en-US" sz="2200" dirty="0">
                <a:solidFill>
                  <a:srgbClr val="0000FF"/>
                </a:solidFill>
                <a:latin typeface="Courier"/>
                <a:cs typeface="Courier"/>
                <a:sym typeface="Wingdings"/>
              </a:rPr>
            </a:br>
            <a:r>
              <a:rPr lang="en-US" sz="2200" dirty="0">
                <a:solidFill>
                  <a:srgbClr val="0000FF"/>
                </a:solidFill>
                <a:latin typeface="Courier"/>
                <a:cs typeface="Courier"/>
                <a:sym typeface="Wingdings"/>
              </a:rPr>
              <a:t>jump  60(r7)     ; </a:t>
            </a:r>
            <a:r>
              <a:rPr lang="en-US" sz="2000" dirty="0">
                <a:solidFill>
                  <a:srgbClr val="0000FF"/>
                </a:solidFill>
                <a:latin typeface="Courier"/>
                <a:cs typeface="Courier"/>
                <a:sym typeface="Wingdings"/>
              </a:rPr>
              <a:t>offset(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br>
              <a:rPr lang="en-US" sz="2200" dirty="0">
                <a:solidFill>
                  <a:srgbClr val="0000FF"/>
                </a:solidFill>
                <a:latin typeface="Courier"/>
                <a:cs typeface="Courier"/>
                <a:sym typeface="Wingdings"/>
              </a:rPr>
            </a:br>
            <a:r>
              <a:rPr lang="en-US" sz="1050" dirty="0">
                <a:solidFill>
                  <a:srgbClr val="0000FF"/>
                </a:solidFill>
                <a:latin typeface="Courier"/>
                <a:cs typeface="Courier"/>
                <a:sym typeface="Wingdings"/>
              </a:rPr>
              <a:t> </a:t>
            </a:r>
            <a:endParaRPr lang="en-US" sz="2200" dirty="0">
              <a:solidFill>
                <a:srgbClr val="0000FF"/>
              </a:solidFill>
              <a:latin typeface="Courier"/>
              <a:cs typeface="Courier"/>
              <a:sym typeface="Wingdings"/>
            </a:endParaRPr>
          </a:p>
          <a:p>
            <a:r>
              <a:rPr lang="en-US" sz="2800" dirty="0">
                <a:sym typeface="Wingdings"/>
              </a:rPr>
              <a:t>Machine code </a:t>
            </a:r>
            <a:r>
              <a:rPr lang="en-US" sz="2800" i="1" dirty="0">
                <a:sym typeface="Wingdings"/>
              </a:rPr>
              <a:t>showing one choice for values of X’s </a:t>
            </a:r>
            <a:br>
              <a:rPr lang="en-US" sz="2800" dirty="0">
                <a:sym typeface="Wingdings"/>
              </a:rPr>
            </a:br>
            <a:r>
              <a:rPr lang="en-US" sz="2400" dirty="0">
                <a:solidFill>
                  <a:srgbClr val="0000FF"/>
                </a:solidFill>
                <a:latin typeface="Courier"/>
                <a:cs typeface="Courier"/>
              </a:rPr>
              <a:t>00010000111110010000000000010100</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00010000100000011000000000011000</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00001001000110100101010101010101</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00011000101000011000000000011100</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00100011110011001000000000111100</a:t>
            </a:r>
          </a:p>
          <a:p>
            <a:r>
              <a:rPr lang="en-US" sz="2400" dirty="0">
                <a:sym typeface="Wingdings"/>
              </a:rPr>
              <a:t>These five 32-bit strings are how the processor sees this program:  sequence of 5 collections of voltages on 32 wires</a:t>
            </a:r>
            <a:r>
              <a:rPr lang="en-US" sz="2000" dirty="0">
                <a:sym typeface="Wingdings"/>
              </a:rPr>
              <a:t> </a:t>
            </a:r>
            <a:endParaRPr lang="en-US" sz="2000" dirty="0">
              <a:solidFill>
                <a:srgbClr val="0000FF"/>
              </a:solidFill>
              <a:latin typeface="Courier"/>
              <a:cs typeface="Courier"/>
              <a:sym typeface="Wingdings"/>
            </a:endParaRP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359</a:t>
            </a:fld>
            <a:endParaRPr lang="en-US"/>
          </a:p>
        </p:txBody>
      </p:sp>
    </p:spTree>
    <p:extLst>
      <p:ext uri="{BB962C8B-B14F-4D97-AF65-F5344CB8AC3E}">
        <p14:creationId xmlns:p14="http://schemas.microsoft.com/office/powerpoint/2010/main" val="18725780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code commands the circuit </a:t>
            </a:r>
          </a:p>
        </p:txBody>
      </p:sp>
      <p:sp>
        <p:nvSpPr>
          <p:cNvPr id="3" name="Content Placeholder 2"/>
          <p:cNvSpPr>
            <a:spLocks noGrp="1"/>
          </p:cNvSpPr>
          <p:nvPr>
            <p:ph idx="1"/>
          </p:nvPr>
        </p:nvSpPr>
        <p:spPr>
          <a:xfrm>
            <a:off x="486830" y="992863"/>
            <a:ext cx="8097772" cy="5463596"/>
          </a:xfrm>
        </p:spPr>
        <p:txBody>
          <a:bodyPr/>
          <a:lstStyle/>
          <a:p>
            <a:r>
              <a:rPr lang="en-US" sz="2800" dirty="0">
                <a:sym typeface="Wingdings"/>
              </a:rPr>
              <a:t>Machine code </a:t>
            </a:r>
            <a:r>
              <a:rPr lang="en-US" sz="2800" i="1" dirty="0">
                <a:sym typeface="Wingdings"/>
              </a:rPr>
              <a:t>example</a:t>
            </a:r>
            <a:br>
              <a:rPr lang="en-US" sz="2800" dirty="0">
                <a:sym typeface="Wingdings"/>
              </a:rPr>
            </a:br>
            <a:r>
              <a:rPr lang="en-US" sz="2400" dirty="0">
                <a:solidFill>
                  <a:srgbClr val="0000FF"/>
                </a:solidFill>
                <a:latin typeface="Courier"/>
                <a:cs typeface="Courier"/>
              </a:rPr>
              <a:t>00010000111110010000000000010100</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00010000100000011000000000011000</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00001001000110100101010101010101</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00011000101000011000000000011100</a:t>
            </a:r>
            <a:br>
              <a:rPr lang="en-US" sz="2400" dirty="0">
                <a:solidFill>
                  <a:srgbClr val="0000FF"/>
                </a:solidFill>
                <a:latin typeface="Courier"/>
                <a:cs typeface="Courier"/>
                <a:sym typeface="Wingdings"/>
              </a:rPr>
            </a:br>
            <a:r>
              <a:rPr lang="en-US" sz="2400" dirty="0">
                <a:solidFill>
                  <a:srgbClr val="0000FF"/>
                </a:solidFill>
                <a:latin typeface="Courier"/>
                <a:cs typeface="Courier"/>
                <a:sym typeface="Wingdings"/>
              </a:rPr>
              <a:t>00100011110011001000000000111100</a:t>
            </a:r>
          </a:p>
          <a:p>
            <a:r>
              <a:rPr lang="en-US" sz="2800" dirty="0">
                <a:sym typeface="Wingdings"/>
              </a:rPr>
              <a:t>A computer can be programmed by loading machine code bit strings into memory</a:t>
            </a:r>
          </a:p>
          <a:p>
            <a:r>
              <a:rPr lang="en-US" sz="2800" dirty="0">
                <a:sym typeface="Wingdings"/>
              </a:rPr>
              <a:t>No need for an OS, a compiler, or even a debugger</a:t>
            </a:r>
          </a:p>
          <a:p>
            <a:r>
              <a:rPr lang="en-US" sz="2800" dirty="0">
                <a:cs typeface="Courier"/>
                <a:sym typeface="Wingdings"/>
              </a:rPr>
              <a:t>Programming directly onto the hardware is called</a:t>
            </a:r>
            <a:br>
              <a:rPr lang="en-US" sz="2800" dirty="0">
                <a:cs typeface="Courier"/>
                <a:sym typeface="Wingdings"/>
              </a:rPr>
            </a:br>
            <a:r>
              <a:rPr lang="en-US" sz="2800" dirty="0">
                <a:solidFill>
                  <a:srgbClr val="0000FF"/>
                </a:solidFill>
                <a:latin typeface="Courier"/>
                <a:cs typeface="Courier"/>
                <a:sym typeface="Wingdings"/>
              </a:rPr>
              <a:t>“programming on the bare metal”</a:t>
            </a:r>
            <a:endParaRPr lang="en-US" sz="2400" dirty="0">
              <a:solidFill>
                <a:srgbClr val="0000FF"/>
              </a:solidFill>
              <a:latin typeface="Courier"/>
              <a:cs typeface="Courier"/>
              <a:sym typeface="Wingdings"/>
            </a:endParaRP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360</a:t>
            </a:fld>
            <a:endParaRPr lang="en-US"/>
          </a:p>
        </p:txBody>
      </p:sp>
    </p:spTree>
    <p:extLst>
      <p:ext uri="{BB962C8B-B14F-4D97-AF65-F5344CB8AC3E}">
        <p14:creationId xmlns:p14="http://schemas.microsoft.com/office/powerpoint/2010/main" val="1833306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Time to:  1) Fetch instruction</a:t>
            </a:r>
          </a:p>
        </p:txBody>
      </p:sp>
      <p:sp>
        <p:nvSpPr>
          <p:cNvPr id="3" name="Content Placeholder 2"/>
          <p:cNvSpPr>
            <a:spLocks noGrp="1"/>
          </p:cNvSpPr>
          <p:nvPr>
            <p:ph idx="1"/>
          </p:nvPr>
        </p:nvSpPr>
        <p:spPr>
          <a:xfrm>
            <a:off x="486830" y="1075774"/>
            <a:ext cx="8336054" cy="5429480"/>
          </a:xfrm>
        </p:spPr>
        <p:txBody>
          <a:bodyPr/>
          <a:lstStyle/>
          <a:p>
            <a:r>
              <a:rPr lang="en-US" dirty="0"/>
              <a:t>Instructions are in memory; fetch one means</a:t>
            </a:r>
            <a:br>
              <a:rPr lang="en-US" dirty="0"/>
            </a:br>
            <a:r>
              <a:rPr lang="en-US" dirty="0">
                <a:solidFill>
                  <a:srgbClr val="0432FF"/>
                </a:solidFill>
              </a:rPr>
              <a:t>  </a:t>
            </a:r>
            <a:r>
              <a:rPr lang="en-US" sz="2800" dirty="0" err="1">
                <a:solidFill>
                  <a:srgbClr val="0432FF"/>
                </a:solidFill>
              </a:rPr>
              <a:t>Processor_control</a:t>
            </a:r>
            <a:r>
              <a:rPr lang="en-US" sz="2800" dirty="0">
                <a:solidFill>
                  <a:srgbClr val="0432FF"/>
                </a:solidFill>
              </a:rPr>
              <a:t> ← Memory[address of instr.]</a:t>
            </a:r>
          </a:p>
          <a:p>
            <a:r>
              <a:rPr lang="en-US" dirty="0"/>
              <a:t>Need circuit that can hold and output a 32-bit address to instruction memory: </a:t>
            </a:r>
            <a:r>
              <a:rPr lang="en-US" dirty="0">
                <a:solidFill>
                  <a:srgbClr val="008F00"/>
                </a:solidFill>
              </a:rPr>
              <a:t>32-bit register</a:t>
            </a:r>
          </a:p>
          <a:p>
            <a:r>
              <a:rPr lang="en-US" dirty="0"/>
              <a:t>Memory is addressed byte-by-byte</a:t>
            </a:r>
          </a:p>
          <a:p>
            <a:pPr lvl="1"/>
            <a:r>
              <a:rPr lang="en-US" dirty="0"/>
              <a:t>Fetch one instruction means give memory circuit address of first byte and have hardware designed to provide that byte and next 3 bytes sequentially</a:t>
            </a:r>
          </a:p>
          <a:p>
            <a:pPr lvl="1"/>
            <a:r>
              <a:rPr lang="en-US" dirty="0">
                <a:solidFill>
                  <a:srgbClr val="008F00"/>
                </a:solidFill>
              </a:rPr>
              <a:t>Thus, </a:t>
            </a:r>
            <a:r>
              <a:rPr lang="en-US" dirty="0"/>
              <a:t>following 32-bit instr. will start at</a:t>
            </a:r>
            <a:br>
              <a:rPr lang="en-US" dirty="0"/>
            </a:br>
            <a:r>
              <a:rPr lang="en-US" dirty="0"/>
              <a:t>byte address = </a:t>
            </a:r>
            <a:r>
              <a:rPr lang="en-US" dirty="0">
                <a:solidFill>
                  <a:srgbClr val="0432FF"/>
                </a:solidFill>
              </a:rPr>
              <a:t>Current instruction address + 4</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361</a:t>
            </a:fld>
            <a:endParaRPr lang="en-US"/>
          </a:p>
        </p:txBody>
      </p:sp>
    </p:spTree>
    <p:extLst>
      <p:ext uri="{BB962C8B-B14F-4D97-AF65-F5344CB8AC3E}">
        <p14:creationId xmlns:p14="http://schemas.microsoft.com/office/powerpoint/2010/main" val="125986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6AC9-AE41-3444-931A-981A8339D77D}"/>
              </a:ext>
            </a:extLst>
          </p:cNvPr>
          <p:cNvSpPr>
            <a:spLocks noGrp="1"/>
          </p:cNvSpPr>
          <p:nvPr>
            <p:ph type="title"/>
          </p:nvPr>
        </p:nvSpPr>
        <p:spPr/>
        <p:txBody>
          <a:bodyPr/>
          <a:lstStyle/>
          <a:p>
            <a:r>
              <a:rPr lang="en-US" dirty="0"/>
              <a:t>Context for instruction format design</a:t>
            </a:r>
          </a:p>
        </p:txBody>
      </p:sp>
      <p:sp>
        <p:nvSpPr>
          <p:cNvPr id="3" name="Content Placeholder 2">
            <a:extLst>
              <a:ext uri="{FF2B5EF4-FFF2-40B4-BE49-F238E27FC236}">
                <a16:creationId xmlns:a16="http://schemas.microsoft.com/office/drawing/2014/main" id="{01500E23-900C-3D48-BF3B-DC58987E6A6D}"/>
              </a:ext>
            </a:extLst>
          </p:cNvPr>
          <p:cNvSpPr>
            <a:spLocks noGrp="1"/>
          </p:cNvSpPr>
          <p:nvPr>
            <p:ph idx="1"/>
          </p:nvPr>
        </p:nvSpPr>
        <p:spPr>
          <a:xfrm>
            <a:off x="486830" y="1171186"/>
            <a:ext cx="8240861" cy="4924814"/>
          </a:xfrm>
        </p:spPr>
        <p:txBody>
          <a:bodyPr/>
          <a:lstStyle/>
          <a:p>
            <a:r>
              <a:rPr lang="en-US" sz="2800" dirty="0"/>
              <a:t>Instruction formats have few hard constraints</a:t>
            </a:r>
          </a:p>
          <a:p>
            <a:pPr lvl="1"/>
            <a:r>
              <a:rPr lang="en-US" sz="2400" dirty="0"/>
              <a:t>Weighted positional form – N/A (not applicable)</a:t>
            </a:r>
          </a:p>
          <a:p>
            <a:pPr lvl="1"/>
            <a:r>
              <a:rPr lang="en-US" sz="2400" dirty="0"/>
              <a:t>One standard circuit for Fetch-Execute, which implies one bit string format to present on processor input wires?  Nope!</a:t>
            </a:r>
          </a:p>
          <a:p>
            <a:r>
              <a:rPr lang="en-US" sz="2800" dirty="0"/>
              <a:t>What does influence instruction format design?</a:t>
            </a:r>
          </a:p>
          <a:p>
            <a:pPr lvl="1"/>
            <a:r>
              <a:rPr lang="en-US" sz="2400" dirty="0"/>
              <a:t>Hardware technology cost</a:t>
            </a:r>
          </a:p>
          <a:p>
            <a:pPr lvl="1"/>
            <a:r>
              <a:rPr lang="en-US" sz="2400" dirty="0"/>
              <a:t>Marketplace demands</a:t>
            </a:r>
          </a:p>
          <a:p>
            <a:pPr lvl="1"/>
            <a:r>
              <a:rPr lang="en-US" sz="2400" dirty="0"/>
              <a:t>Quantified computer performance evaluation</a:t>
            </a:r>
          </a:p>
          <a:p>
            <a:pPr lvl="1"/>
            <a:r>
              <a:rPr lang="en-US" sz="2400" dirty="0"/>
              <a:t>Improved understanding of compiling</a:t>
            </a:r>
          </a:p>
          <a:p>
            <a:pPr lvl="1"/>
            <a:r>
              <a:rPr lang="en-US" sz="2400" dirty="0"/>
              <a:t>Computational workloads</a:t>
            </a:r>
          </a:p>
          <a:p>
            <a:pPr lvl="1"/>
            <a:r>
              <a:rPr lang="en-US" sz="2400" dirty="0"/>
              <a:t>Other? (above list not intended as exhaustive)</a:t>
            </a:r>
          </a:p>
        </p:txBody>
      </p:sp>
      <p:sp>
        <p:nvSpPr>
          <p:cNvPr id="4" name="Date Placeholder 3">
            <a:extLst>
              <a:ext uri="{FF2B5EF4-FFF2-40B4-BE49-F238E27FC236}">
                <a16:creationId xmlns:a16="http://schemas.microsoft.com/office/drawing/2014/main" id="{22B26B63-7BA4-D942-A334-28466F1D6373}"/>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9F56679C-098D-7C43-BCFC-FFC3FF28FA3C}"/>
              </a:ext>
            </a:extLst>
          </p:cNvPr>
          <p:cNvSpPr>
            <a:spLocks noGrp="1"/>
          </p:cNvSpPr>
          <p:nvPr>
            <p:ph type="sldNum" sz="quarter" idx="12"/>
          </p:nvPr>
        </p:nvSpPr>
        <p:spPr/>
        <p:txBody>
          <a:bodyPr/>
          <a:lstStyle/>
          <a:p>
            <a:fld id="{F616CA18-62AE-B34C-A151-070DF961BCFA}" type="slidenum">
              <a:rPr lang="en-US" smtClean="0"/>
              <a:pPr/>
              <a:t>299</a:t>
            </a:fld>
            <a:endParaRPr lang="en-US"/>
          </a:p>
        </p:txBody>
      </p:sp>
    </p:spTree>
    <p:extLst>
      <p:ext uri="{BB962C8B-B14F-4D97-AF65-F5344CB8AC3E}">
        <p14:creationId xmlns:p14="http://schemas.microsoft.com/office/powerpoint/2010/main" val="39826636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Fetch circuit </a:t>
            </a:r>
            <a:r>
              <a:rPr lang="mr-IN" sz="3200" dirty="0"/>
              <a:t>–</a:t>
            </a:r>
            <a:r>
              <a:rPr lang="en-US" sz="3200" dirty="0"/>
              <a:t> automating </a:t>
            </a:r>
            <a:r>
              <a:rPr lang="en-US" sz="3200" i="1" dirty="0"/>
              <a:t>straight-line code</a:t>
            </a:r>
          </a:p>
        </p:txBody>
      </p:sp>
      <p:pic>
        <p:nvPicPr>
          <p:cNvPr id="6" name="Content Placeholder 5" descr="figure-6.4.jpeg"/>
          <p:cNvPicPr>
            <a:picLocks noGrp="1" noChangeAspect="1"/>
          </p:cNvPicPr>
          <p:nvPr>
            <p:ph idx="1"/>
          </p:nvPr>
        </p:nvPicPr>
        <p:blipFill>
          <a:blip r:embed="rId3">
            <a:extLst>
              <a:ext uri="{28A0092B-C50C-407E-A947-70E740481C1C}">
                <a14:useLocalDpi xmlns:a14="http://schemas.microsoft.com/office/drawing/2010/main" val="0"/>
              </a:ext>
            </a:extLst>
          </a:blip>
          <a:srcRect l="5977" r="5977"/>
          <a:stretch>
            <a:fillRect/>
          </a:stretch>
        </p:blipFill>
        <p:spPr>
          <a:xfrm>
            <a:off x="0" y="1084587"/>
            <a:ext cx="9144000" cy="5459831"/>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362</a:t>
            </a:fld>
            <a:endParaRPr lang="en-US"/>
          </a:p>
        </p:txBody>
      </p:sp>
      <p:sp>
        <p:nvSpPr>
          <p:cNvPr id="12" name="TextBox 11"/>
          <p:cNvSpPr txBox="1"/>
          <p:nvPr/>
        </p:nvSpPr>
        <p:spPr>
          <a:xfrm>
            <a:off x="3963466" y="5166216"/>
            <a:ext cx="3661835" cy="646331"/>
          </a:xfrm>
          <a:prstGeom prst="rect">
            <a:avLst/>
          </a:prstGeom>
          <a:noFill/>
          <a:ln w="12700" cmpd="sng">
            <a:solidFill>
              <a:schemeClr val="tx1"/>
            </a:solidFill>
          </a:ln>
        </p:spPr>
        <p:txBody>
          <a:bodyPr wrap="square" rtlCol="0">
            <a:spAutoFit/>
          </a:bodyPr>
          <a:lstStyle/>
          <a:p>
            <a:r>
              <a:rPr lang="en-US" dirty="0"/>
              <a:t>32 </a:t>
            </a:r>
            <a:r>
              <a:rPr lang="en-US"/>
              <a:t>wires that </a:t>
            </a:r>
            <a:r>
              <a:rPr lang="en-US" dirty="0"/>
              <a:t>connect to the address input of instruction memory</a:t>
            </a:r>
          </a:p>
        </p:txBody>
      </p:sp>
      <p:grpSp>
        <p:nvGrpSpPr>
          <p:cNvPr id="29" name="Group 28"/>
          <p:cNvGrpSpPr/>
          <p:nvPr/>
        </p:nvGrpSpPr>
        <p:grpSpPr>
          <a:xfrm>
            <a:off x="193753" y="1638979"/>
            <a:ext cx="2639324" cy="2585323"/>
            <a:chOff x="193753" y="1638979"/>
            <a:chExt cx="2639324" cy="2585323"/>
          </a:xfrm>
        </p:grpSpPr>
        <p:sp>
          <p:nvSpPr>
            <p:cNvPr id="7" name="TextBox 6"/>
            <p:cNvSpPr txBox="1"/>
            <p:nvPr/>
          </p:nvSpPr>
          <p:spPr>
            <a:xfrm>
              <a:off x="193753" y="1638979"/>
              <a:ext cx="2043401" cy="2585323"/>
            </a:xfrm>
            <a:prstGeom prst="rect">
              <a:avLst/>
            </a:prstGeom>
            <a:noFill/>
            <a:ln w="12700" cmpd="sng">
              <a:solidFill>
                <a:schemeClr val="tx1"/>
              </a:solidFill>
            </a:ln>
          </p:spPr>
          <p:txBody>
            <a:bodyPr wrap="square" rtlCol="0">
              <a:spAutoFit/>
            </a:bodyPr>
            <a:lstStyle/>
            <a:p>
              <a:r>
                <a:rPr lang="en-US" dirty="0"/>
                <a:t>Register that holds </a:t>
              </a:r>
              <a:r>
                <a:rPr lang="en-US" dirty="0" err="1">
                  <a:solidFill>
                    <a:srgbClr val="00B050"/>
                  </a:solidFill>
                </a:rPr>
                <a:t>Current_instruction_pointer</a:t>
              </a:r>
              <a:r>
                <a:rPr lang="en-US" dirty="0"/>
                <a:t> (address) to the location in memory of the instruction to be fetched, also known as the </a:t>
              </a:r>
              <a:r>
                <a:rPr lang="en-US" dirty="0">
                  <a:solidFill>
                    <a:srgbClr val="00B050"/>
                  </a:solidFill>
                </a:rPr>
                <a:t>Current Instruction</a:t>
              </a:r>
            </a:p>
          </p:txBody>
        </p:sp>
        <p:cxnSp>
          <p:nvCxnSpPr>
            <p:cNvPr id="14" name="Straight Arrow Connector 13"/>
            <p:cNvCxnSpPr/>
            <p:nvPr/>
          </p:nvCxnSpPr>
          <p:spPr bwMode="auto">
            <a:xfrm>
              <a:off x="2237154" y="3692769"/>
              <a:ext cx="595923" cy="976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5177692" y="1549124"/>
            <a:ext cx="3745390" cy="1200329"/>
            <a:chOff x="5177692" y="1549124"/>
            <a:chExt cx="3745390" cy="1200329"/>
          </a:xfrm>
        </p:grpSpPr>
        <p:sp>
          <p:nvSpPr>
            <p:cNvPr id="10" name="TextBox 9"/>
            <p:cNvSpPr txBox="1"/>
            <p:nvPr/>
          </p:nvSpPr>
          <p:spPr>
            <a:xfrm>
              <a:off x="5565190" y="1549124"/>
              <a:ext cx="3357892" cy="1200329"/>
            </a:xfrm>
            <a:prstGeom prst="rect">
              <a:avLst/>
            </a:prstGeom>
            <a:noFill/>
            <a:ln w="12700" cmpd="sng">
              <a:solidFill>
                <a:schemeClr val="tx1"/>
              </a:solidFill>
            </a:ln>
          </p:spPr>
          <p:txBody>
            <a:bodyPr wrap="square" rtlCol="0">
              <a:spAutoFit/>
            </a:bodyPr>
            <a:lstStyle/>
            <a:p>
              <a:r>
                <a:rPr lang="en-US" dirty="0"/>
                <a:t>32 wires carrying the value </a:t>
              </a:r>
              <a:r>
                <a:rPr lang="en-US" dirty="0" err="1"/>
                <a:t>Current_instruction_pointer</a:t>
              </a:r>
              <a:r>
                <a:rPr lang="en-US" dirty="0"/>
                <a:t> + 4, also known as the </a:t>
              </a:r>
              <a:r>
                <a:rPr lang="en-US" dirty="0" err="1">
                  <a:solidFill>
                    <a:srgbClr val="00B050"/>
                  </a:solidFill>
                </a:rPr>
                <a:t>Default_next_instruction_pointer</a:t>
              </a:r>
              <a:endParaRPr lang="en-US" dirty="0">
                <a:solidFill>
                  <a:srgbClr val="00B050"/>
                </a:solidFill>
              </a:endParaRPr>
            </a:p>
          </p:txBody>
        </p:sp>
        <p:cxnSp>
          <p:nvCxnSpPr>
            <p:cNvPr id="15" name="Straight Arrow Connector 14"/>
            <p:cNvCxnSpPr/>
            <p:nvPr/>
          </p:nvCxnSpPr>
          <p:spPr bwMode="auto">
            <a:xfrm flipH="1">
              <a:off x="5177692" y="2168769"/>
              <a:ext cx="387499"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0" name="Group 29"/>
          <p:cNvGrpSpPr/>
          <p:nvPr/>
        </p:nvGrpSpPr>
        <p:grpSpPr>
          <a:xfrm>
            <a:off x="4591538" y="2893600"/>
            <a:ext cx="3907919" cy="369332"/>
            <a:chOff x="4591538" y="2942445"/>
            <a:chExt cx="3907919" cy="369332"/>
          </a:xfrm>
        </p:grpSpPr>
        <p:sp>
          <p:nvSpPr>
            <p:cNvPr id="8" name="TextBox 7"/>
            <p:cNvSpPr txBox="1"/>
            <p:nvPr/>
          </p:nvSpPr>
          <p:spPr>
            <a:xfrm>
              <a:off x="5354814" y="2942445"/>
              <a:ext cx="3144643" cy="369332"/>
            </a:xfrm>
            <a:prstGeom prst="rect">
              <a:avLst/>
            </a:prstGeom>
            <a:noFill/>
            <a:ln w="12700" cmpd="sng">
              <a:solidFill>
                <a:schemeClr val="tx1"/>
              </a:solidFill>
            </a:ln>
          </p:spPr>
          <p:txBody>
            <a:bodyPr wrap="none" rtlCol="0">
              <a:spAutoFit/>
            </a:bodyPr>
            <a:lstStyle/>
            <a:p>
              <a:r>
                <a:rPr lang="en-US" dirty="0"/>
                <a:t>Symbol for integer adder circuit</a:t>
              </a:r>
            </a:p>
          </p:txBody>
        </p:sp>
        <p:cxnSp>
          <p:nvCxnSpPr>
            <p:cNvPr id="18" name="Straight Arrow Connector 17"/>
            <p:cNvCxnSpPr>
              <a:stCxn id="8" idx="1"/>
            </p:cNvCxnSpPr>
            <p:nvPr/>
          </p:nvCxnSpPr>
          <p:spPr bwMode="auto">
            <a:xfrm flipH="1">
              <a:off x="4591538" y="3127111"/>
              <a:ext cx="763276"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31" name="Group 30"/>
          <p:cNvGrpSpPr/>
          <p:nvPr/>
        </p:nvGrpSpPr>
        <p:grpSpPr>
          <a:xfrm>
            <a:off x="3581828" y="2934591"/>
            <a:ext cx="4764834" cy="1735913"/>
            <a:chOff x="3581828" y="2934591"/>
            <a:chExt cx="4764834" cy="1735913"/>
          </a:xfrm>
        </p:grpSpPr>
        <p:sp>
          <p:nvSpPr>
            <p:cNvPr id="9" name="TextBox 8"/>
            <p:cNvSpPr txBox="1"/>
            <p:nvPr/>
          </p:nvSpPr>
          <p:spPr>
            <a:xfrm>
              <a:off x="5360105" y="3327059"/>
              <a:ext cx="2986557" cy="1343445"/>
            </a:xfrm>
            <a:prstGeom prst="rect">
              <a:avLst/>
            </a:prstGeom>
            <a:noFill/>
            <a:ln w="12700" cmpd="sng">
              <a:solidFill>
                <a:schemeClr val="tx1"/>
              </a:solidFill>
            </a:ln>
          </p:spPr>
          <p:txBody>
            <a:bodyPr wrap="square" rtlCol="0">
              <a:spAutoFit/>
            </a:bodyPr>
            <a:lstStyle/>
            <a:p>
              <a:pPr>
                <a:lnSpc>
                  <a:spcPct val="90000"/>
                </a:lnSpc>
              </a:pPr>
              <a:r>
                <a:rPr lang="en-US" dirty="0"/>
                <a:t>Amount to add to point to the next instruction, given the design choice of a fixed-size, 4-byte long instruction format AND byte-addressed memory</a:t>
              </a:r>
            </a:p>
          </p:txBody>
        </p:sp>
        <p:cxnSp>
          <p:nvCxnSpPr>
            <p:cNvPr id="21" name="Straight Arrow Connector 20"/>
            <p:cNvCxnSpPr/>
            <p:nvPr/>
          </p:nvCxnSpPr>
          <p:spPr bwMode="auto">
            <a:xfrm flipH="1" flipV="1">
              <a:off x="3581828" y="2934591"/>
              <a:ext cx="306326" cy="1061016"/>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3888154" y="3995607"/>
              <a:ext cx="147195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33" name="TextBox 32"/>
          <p:cNvSpPr txBox="1"/>
          <p:nvPr/>
        </p:nvSpPr>
        <p:spPr>
          <a:xfrm>
            <a:off x="2394885" y="2831275"/>
            <a:ext cx="418654" cy="493981"/>
          </a:xfrm>
          <a:prstGeom prst="rect">
            <a:avLst/>
          </a:prstGeom>
          <a:noFill/>
        </p:spPr>
        <p:txBody>
          <a:bodyPr wrap="none" rtlCol="0">
            <a:spAutoFit/>
          </a:bodyPr>
          <a:lstStyle/>
          <a:p>
            <a:pPr>
              <a:lnSpc>
                <a:spcPct val="70000"/>
              </a:lnSpc>
            </a:pPr>
            <a:r>
              <a:rPr lang="en-US" dirty="0">
                <a:solidFill>
                  <a:srgbClr val="FF6600"/>
                </a:solidFill>
              </a:rPr>
              <a:t>32</a:t>
            </a:r>
          </a:p>
          <a:p>
            <a:pPr>
              <a:lnSpc>
                <a:spcPct val="70000"/>
              </a:lnSpc>
            </a:pPr>
            <a:r>
              <a:rPr lang="en-US" dirty="0">
                <a:solidFill>
                  <a:srgbClr val="FF6600"/>
                </a:solidFill>
              </a:rPr>
              <a:t> /</a:t>
            </a:r>
          </a:p>
        </p:txBody>
      </p:sp>
      <p:sp>
        <p:nvSpPr>
          <p:cNvPr id="34" name="TextBox 33"/>
          <p:cNvSpPr txBox="1"/>
          <p:nvPr/>
        </p:nvSpPr>
        <p:spPr>
          <a:xfrm>
            <a:off x="3104129" y="2842847"/>
            <a:ext cx="418654" cy="493981"/>
          </a:xfrm>
          <a:prstGeom prst="rect">
            <a:avLst/>
          </a:prstGeom>
          <a:noFill/>
        </p:spPr>
        <p:txBody>
          <a:bodyPr wrap="none" rtlCol="0">
            <a:spAutoFit/>
          </a:bodyPr>
          <a:lstStyle/>
          <a:p>
            <a:pPr>
              <a:lnSpc>
                <a:spcPct val="70000"/>
              </a:lnSpc>
            </a:pPr>
            <a:r>
              <a:rPr lang="en-US" dirty="0">
                <a:solidFill>
                  <a:srgbClr val="FF6600"/>
                </a:solidFill>
              </a:rPr>
              <a:t>32</a:t>
            </a:r>
          </a:p>
          <a:p>
            <a:pPr>
              <a:lnSpc>
                <a:spcPct val="70000"/>
              </a:lnSpc>
            </a:pPr>
            <a:r>
              <a:rPr lang="en-US" dirty="0">
                <a:solidFill>
                  <a:srgbClr val="FF6600"/>
                </a:solidFill>
              </a:rPr>
              <a:t> /</a:t>
            </a:r>
          </a:p>
        </p:txBody>
      </p:sp>
      <p:sp>
        <p:nvSpPr>
          <p:cNvPr id="35" name="TextBox 34"/>
          <p:cNvSpPr txBox="1"/>
          <p:nvPr/>
        </p:nvSpPr>
        <p:spPr>
          <a:xfrm>
            <a:off x="3569148" y="2444121"/>
            <a:ext cx="418654" cy="493981"/>
          </a:xfrm>
          <a:prstGeom prst="rect">
            <a:avLst/>
          </a:prstGeom>
          <a:noFill/>
        </p:spPr>
        <p:txBody>
          <a:bodyPr wrap="none" rtlCol="0">
            <a:spAutoFit/>
          </a:bodyPr>
          <a:lstStyle/>
          <a:p>
            <a:pPr>
              <a:lnSpc>
                <a:spcPct val="70000"/>
              </a:lnSpc>
            </a:pPr>
            <a:r>
              <a:rPr lang="en-US" dirty="0">
                <a:solidFill>
                  <a:srgbClr val="FF6600"/>
                </a:solidFill>
              </a:rPr>
              <a:t>32</a:t>
            </a:r>
          </a:p>
          <a:p>
            <a:pPr>
              <a:lnSpc>
                <a:spcPct val="70000"/>
              </a:lnSpc>
            </a:pPr>
            <a:r>
              <a:rPr lang="en-US" dirty="0">
                <a:solidFill>
                  <a:srgbClr val="FF6600"/>
                </a:solidFill>
              </a:rPr>
              <a:t> /</a:t>
            </a:r>
          </a:p>
        </p:txBody>
      </p:sp>
      <p:sp>
        <p:nvSpPr>
          <p:cNvPr id="36" name="TextBox 35"/>
          <p:cNvSpPr txBox="1"/>
          <p:nvPr/>
        </p:nvSpPr>
        <p:spPr>
          <a:xfrm>
            <a:off x="4591538" y="2633130"/>
            <a:ext cx="418654" cy="493981"/>
          </a:xfrm>
          <a:prstGeom prst="rect">
            <a:avLst/>
          </a:prstGeom>
          <a:noFill/>
        </p:spPr>
        <p:txBody>
          <a:bodyPr wrap="none" rtlCol="0">
            <a:spAutoFit/>
          </a:bodyPr>
          <a:lstStyle/>
          <a:p>
            <a:pPr>
              <a:lnSpc>
                <a:spcPct val="70000"/>
              </a:lnSpc>
            </a:pPr>
            <a:r>
              <a:rPr lang="en-US" dirty="0">
                <a:solidFill>
                  <a:srgbClr val="FF6600"/>
                </a:solidFill>
              </a:rPr>
              <a:t>32</a:t>
            </a:r>
          </a:p>
          <a:p>
            <a:pPr>
              <a:lnSpc>
                <a:spcPct val="70000"/>
              </a:lnSpc>
            </a:pPr>
            <a:r>
              <a:rPr lang="en-US" dirty="0">
                <a:solidFill>
                  <a:srgbClr val="FF6600"/>
                </a:solidFill>
              </a:rPr>
              <a:t> /</a:t>
            </a:r>
          </a:p>
        </p:txBody>
      </p:sp>
      <p:grpSp>
        <p:nvGrpSpPr>
          <p:cNvPr id="44" name="Group 43"/>
          <p:cNvGrpSpPr/>
          <p:nvPr/>
        </p:nvGrpSpPr>
        <p:grpSpPr>
          <a:xfrm>
            <a:off x="166080" y="4344487"/>
            <a:ext cx="3155461" cy="1734160"/>
            <a:chOff x="166080" y="4344487"/>
            <a:chExt cx="3155461" cy="1734160"/>
          </a:xfrm>
        </p:grpSpPr>
        <p:grpSp>
          <p:nvGrpSpPr>
            <p:cNvPr id="43" name="Group 42"/>
            <p:cNvGrpSpPr/>
            <p:nvPr/>
          </p:nvGrpSpPr>
          <p:grpSpPr>
            <a:xfrm>
              <a:off x="166080" y="4425472"/>
              <a:ext cx="3155461" cy="1653175"/>
              <a:chOff x="166080" y="4425472"/>
              <a:chExt cx="3155461" cy="1653175"/>
            </a:xfrm>
          </p:grpSpPr>
          <p:cxnSp>
            <p:nvCxnSpPr>
              <p:cNvPr id="38" name="Straight Connector 37"/>
              <p:cNvCxnSpPr/>
              <p:nvPr/>
            </p:nvCxnSpPr>
            <p:spPr bwMode="auto">
              <a:xfrm>
                <a:off x="664308" y="4425472"/>
                <a:ext cx="1730577" cy="0"/>
              </a:xfrm>
              <a:prstGeom prst="line">
                <a:avLst/>
              </a:prstGeom>
              <a:solidFill>
                <a:schemeClr val="accent1"/>
              </a:solidFill>
              <a:ln w="28575" cap="flat" cmpd="sng" algn="ctr">
                <a:solidFill>
                  <a:srgbClr val="3366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TextBox 38"/>
              <p:cNvSpPr txBox="1"/>
              <p:nvPr/>
            </p:nvSpPr>
            <p:spPr>
              <a:xfrm>
                <a:off x="166080" y="4601319"/>
                <a:ext cx="3155461" cy="1477328"/>
              </a:xfrm>
              <a:prstGeom prst="rect">
                <a:avLst/>
              </a:prstGeom>
              <a:noFill/>
            </p:spPr>
            <p:txBody>
              <a:bodyPr wrap="square" rtlCol="0">
                <a:spAutoFit/>
              </a:bodyPr>
              <a:lstStyle/>
              <a:p>
                <a:r>
                  <a:rPr lang="en-US" dirty="0"/>
                  <a:t>This symbol actually represents many wires much of the time (abstraction).  For clarity, when needed, we add a label showing the number of wires.</a:t>
                </a:r>
              </a:p>
            </p:txBody>
          </p:sp>
        </p:grpSp>
        <p:sp>
          <p:nvSpPr>
            <p:cNvPr id="41" name="Isosceles Triangle 40"/>
            <p:cNvSpPr/>
            <p:nvPr/>
          </p:nvSpPr>
          <p:spPr bwMode="auto">
            <a:xfrm rot="5400000">
              <a:off x="2316515" y="4304006"/>
              <a:ext cx="157731" cy="238694"/>
            </a:xfrm>
            <a:prstGeom prst="triangle">
              <a:avLst/>
            </a:prstGeom>
            <a:solidFill>
              <a:srgbClr val="3366FF"/>
            </a:solidFill>
            <a:ln w="9525" cap="flat" cmpd="sng" algn="ctr">
              <a:solidFill>
                <a:srgbClr val="3366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sp>
        <p:nvSpPr>
          <p:cNvPr id="42" name="TextBox 41"/>
          <p:cNvSpPr txBox="1"/>
          <p:nvPr/>
        </p:nvSpPr>
        <p:spPr>
          <a:xfrm>
            <a:off x="1345698" y="4107110"/>
            <a:ext cx="418654" cy="493981"/>
          </a:xfrm>
          <a:prstGeom prst="rect">
            <a:avLst/>
          </a:prstGeom>
          <a:noFill/>
        </p:spPr>
        <p:txBody>
          <a:bodyPr wrap="none" rtlCol="0">
            <a:spAutoFit/>
          </a:bodyPr>
          <a:lstStyle/>
          <a:p>
            <a:pPr>
              <a:lnSpc>
                <a:spcPct val="70000"/>
              </a:lnSpc>
            </a:pPr>
            <a:r>
              <a:rPr lang="en-US" dirty="0">
                <a:solidFill>
                  <a:srgbClr val="FF6600"/>
                </a:solidFill>
              </a:rPr>
              <a:t>32</a:t>
            </a:r>
          </a:p>
          <a:p>
            <a:pPr>
              <a:lnSpc>
                <a:spcPct val="70000"/>
              </a:lnSpc>
            </a:pPr>
            <a:r>
              <a:rPr lang="en-US" dirty="0">
                <a:solidFill>
                  <a:srgbClr val="FF6600"/>
                </a:solidFill>
              </a:rPr>
              <a:t> /</a:t>
            </a:r>
          </a:p>
        </p:txBody>
      </p:sp>
    </p:spTree>
    <p:extLst>
      <p:ext uri="{BB962C8B-B14F-4D97-AF65-F5344CB8AC3E}">
        <p14:creationId xmlns:p14="http://schemas.microsoft.com/office/powerpoint/2010/main" val="33849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dissolv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dissolv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dissolv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dissolv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p:bldP spid="34" grpId="0"/>
      <p:bldP spid="35" grpId="0"/>
      <p:bldP spid="36" grpId="0"/>
      <p:bldP spid="4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circuit is a sequential circuit</a:t>
            </a:r>
          </a:p>
        </p:txBody>
      </p:sp>
      <p:pic>
        <p:nvPicPr>
          <p:cNvPr id="6" name="Content Placeholder 5" descr="figure-6.4.jpeg"/>
          <p:cNvPicPr>
            <a:picLocks noGrp="1" noChangeAspect="1"/>
          </p:cNvPicPr>
          <p:nvPr>
            <p:ph idx="1"/>
          </p:nvPr>
        </p:nvPicPr>
        <p:blipFill rotWithShape="1">
          <a:blip r:embed="rId2">
            <a:extLst>
              <a:ext uri="{28A0092B-C50C-407E-A947-70E740481C1C}">
                <a14:useLocalDpi xmlns:a14="http://schemas.microsoft.com/office/drawing/2010/main" val="0"/>
              </a:ext>
            </a:extLst>
          </a:blip>
          <a:srcRect l="20808" t="3988" r="20751"/>
          <a:stretch/>
        </p:blipFill>
        <p:spPr>
          <a:xfrm>
            <a:off x="115543" y="1081378"/>
            <a:ext cx="5474613" cy="4728374"/>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363</a:t>
            </a:fld>
            <a:endParaRPr lang="en-US"/>
          </a:p>
        </p:txBody>
      </p:sp>
      <p:grpSp>
        <p:nvGrpSpPr>
          <p:cNvPr id="7" name="Group 6"/>
          <p:cNvGrpSpPr/>
          <p:nvPr/>
        </p:nvGrpSpPr>
        <p:grpSpPr>
          <a:xfrm>
            <a:off x="3792840" y="1370639"/>
            <a:ext cx="4671361" cy="2517720"/>
            <a:chOff x="1616903" y="1777973"/>
            <a:chExt cx="6189356" cy="3335873"/>
          </a:xfrm>
        </p:grpSpPr>
        <p:sp>
          <p:nvSpPr>
            <p:cNvPr id="8" name="Rectangle 7"/>
            <p:cNvSpPr/>
            <p:nvPr/>
          </p:nvSpPr>
          <p:spPr>
            <a:xfrm>
              <a:off x="4267297" y="1782189"/>
              <a:ext cx="2556836" cy="2413000"/>
            </a:xfrm>
            <a:prstGeom prst="rect">
              <a:avLst/>
            </a:prstGeom>
            <a:no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269089" y="1777973"/>
              <a:ext cx="4569616" cy="2993189"/>
              <a:chOff x="5291808" y="1777973"/>
              <a:chExt cx="4569616" cy="2993189"/>
            </a:xfrm>
          </p:grpSpPr>
          <p:sp>
            <p:nvSpPr>
              <p:cNvPr id="16" name="Rectangle 15"/>
              <p:cNvSpPr/>
              <p:nvPr/>
            </p:nvSpPr>
            <p:spPr>
              <a:xfrm>
                <a:off x="5291808" y="1777973"/>
                <a:ext cx="1075126" cy="2413000"/>
              </a:xfrm>
              <a:prstGeom prst="rect">
                <a:avLst/>
              </a:prstGeom>
              <a:solidFill>
                <a:srgbClr val="FFFFFF"/>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rot="16200000">
                <a:off x="4935782" y="2436351"/>
                <a:ext cx="1736567" cy="950152"/>
              </a:xfrm>
              <a:prstGeom prst="rect">
                <a:avLst/>
              </a:prstGeom>
              <a:noFill/>
            </p:spPr>
            <p:txBody>
              <a:bodyPr wrap="square" rtlCol="0">
                <a:spAutoFit/>
              </a:bodyPr>
              <a:lstStyle/>
              <a:p>
                <a:pPr>
                  <a:lnSpc>
                    <a:spcPct val="70000"/>
                  </a:lnSpc>
                </a:pPr>
                <a:r>
                  <a:rPr lang="en-US" sz="2800" dirty="0"/>
                  <a:t>State register</a:t>
                </a:r>
              </a:p>
            </p:txBody>
          </p:sp>
          <p:cxnSp>
            <p:nvCxnSpPr>
              <p:cNvPr id="18" name="Straight Connector 17"/>
              <p:cNvCxnSpPr/>
              <p:nvPr/>
            </p:nvCxnSpPr>
            <p:spPr>
              <a:xfrm flipV="1">
                <a:off x="5655733" y="4021645"/>
                <a:ext cx="169334" cy="169328"/>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825067" y="4021645"/>
                <a:ext cx="152400" cy="152400"/>
              </a:xfrm>
              <a:prstGeom prst="line">
                <a:avLst/>
              </a:prstGeom>
              <a:ln w="381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6" idx="2"/>
              </p:cNvCxnSpPr>
              <p:nvPr/>
            </p:nvCxnSpPr>
            <p:spPr>
              <a:xfrm flipH="1">
                <a:off x="5825067" y="4190973"/>
                <a:ext cx="4304" cy="25400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419635" y="4309497"/>
                <a:ext cx="851766" cy="461665"/>
              </a:xfrm>
              <a:prstGeom prst="rect">
                <a:avLst/>
              </a:prstGeom>
              <a:noFill/>
            </p:spPr>
            <p:txBody>
              <a:bodyPr wrap="none" rtlCol="0">
                <a:spAutoFit/>
              </a:bodyPr>
              <a:lstStyle/>
              <a:p>
                <a:r>
                  <a:rPr lang="en-US" sz="2400" dirty="0"/>
                  <a:t>Clock</a:t>
                </a:r>
              </a:p>
            </p:txBody>
          </p:sp>
          <p:sp>
            <p:nvSpPr>
              <p:cNvPr id="22" name="TextBox 21"/>
              <p:cNvSpPr txBox="1"/>
              <p:nvPr/>
            </p:nvSpPr>
            <p:spPr>
              <a:xfrm>
                <a:off x="7326693" y="1789221"/>
                <a:ext cx="2534731" cy="2242851"/>
              </a:xfrm>
              <a:prstGeom prst="rect">
                <a:avLst/>
              </a:prstGeom>
              <a:noFill/>
              <a:ln>
                <a:solidFill>
                  <a:srgbClr val="0000FF"/>
                </a:solidFill>
              </a:ln>
            </p:spPr>
            <p:txBody>
              <a:bodyPr wrap="square" rtlCol="0">
                <a:spAutoFit/>
              </a:bodyPr>
              <a:lstStyle/>
              <a:p>
                <a:pPr algn="ctr"/>
                <a:r>
                  <a:rPr lang="en-US" sz="2800" dirty="0" err="1"/>
                  <a:t>Combina-torial</a:t>
                </a:r>
                <a:r>
                  <a:rPr lang="en-US" sz="2800" dirty="0"/>
                  <a:t> logic,</a:t>
                </a:r>
              </a:p>
              <a:p>
                <a:pPr algn="ctr"/>
                <a:r>
                  <a:rPr lang="en-US" sz="2400" dirty="0">
                    <a:solidFill>
                      <a:srgbClr val="0000FF"/>
                    </a:solidFill>
                  </a:rPr>
                  <a:t>32-bit</a:t>
                </a:r>
              </a:p>
              <a:p>
                <a:pPr algn="ctr"/>
                <a:r>
                  <a:rPr lang="en-US" sz="2400" dirty="0">
                    <a:solidFill>
                      <a:srgbClr val="0000FF"/>
                    </a:solidFill>
                  </a:rPr>
                  <a:t>integer adder</a:t>
                </a:r>
              </a:p>
            </p:txBody>
          </p:sp>
        </p:grpSp>
        <p:cxnSp>
          <p:nvCxnSpPr>
            <p:cNvPr id="10" name="Straight Connector 9"/>
            <p:cNvCxnSpPr/>
            <p:nvPr/>
          </p:nvCxnSpPr>
          <p:spPr>
            <a:xfrm>
              <a:off x="3335748" y="3022563"/>
              <a:ext cx="931549" cy="0"/>
            </a:xfrm>
            <a:prstGeom prst="line">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7789332" y="3022563"/>
              <a:ext cx="16927" cy="2091283"/>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616903" y="5079978"/>
              <a:ext cx="6189356" cy="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633837" y="2980268"/>
              <a:ext cx="0" cy="2133578"/>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616903" y="3022557"/>
              <a:ext cx="652186" cy="0"/>
            </a:xfrm>
            <a:prstGeom prst="straightConnector1">
              <a:avLst/>
            </a:prstGeom>
            <a:ln w="762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824133" y="3031024"/>
              <a:ext cx="965199" cy="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5407263" y="2309978"/>
            <a:ext cx="558045" cy="2099255"/>
            <a:chOff x="5407263" y="2739341"/>
            <a:chExt cx="558045" cy="2099255"/>
          </a:xfrm>
        </p:grpSpPr>
        <p:cxnSp>
          <p:nvCxnSpPr>
            <p:cNvPr id="25" name="Straight Connector 24"/>
            <p:cNvCxnSpPr/>
            <p:nvPr/>
          </p:nvCxnSpPr>
          <p:spPr bwMode="auto">
            <a:xfrm>
              <a:off x="5407263" y="2739341"/>
              <a:ext cx="0" cy="2099255"/>
            </a:xfrm>
            <a:prstGeom prst="line">
              <a:avLst/>
            </a:prstGeom>
            <a:solidFill>
              <a:schemeClr val="accent1"/>
            </a:solidFill>
            <a:ln w="5715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Arrow Connector 30"/>
            <p:cNvCxnSpPr/>
            <p:nvPr/>
          </p:nvCxnSpPr>
          <p:spPr bwMode="auto">
            <a:xfrm>
              <a:off x="5407263" y="4838596"/>
              <a:ext cx="558045" cy="0"/>
            </a:xfrm>
            <a:prstGeom prst="straightConnector1">
              <a:avLst/>
            </a:prstGeom>
            <a:solidFill>
              <a:schemeClr val="accent1"/>
            </a:solidFill>
            <a:ln w="57150" cap="flat" cmpd="sng" algn="ctr">
              <a:solidFill>
                <a:srgbClr val="0000FF"/>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32" name="TextBox 31"/>
          <p:cNvSpPr txBox="1"/>
          <p:nvPr/>
        </p:nvSpPr>
        <p:spPr>
          <a:xfrm>
            <a:off x="5946078" y="4072463"/>
            <a:ext cx="2838332" cy="923330"/>
          </a:xfrm>
          <a:prstGeom prst="rect">
            <a:avLst/>
          </a:prstGeom>
          <a:noFill/>
        </p:spPr>
        <p:txBody>
          <a:bodyPr wrap="square" rtlCol="0">
            <a:spAutoFit/>
          </a:bodyPr>
          <a:lstStyle/>
          <a:p>
            <a:r>
              <a:rPr lang="en-US" dirty="0">
                <a:solidFill>
                  <a:srgbClr val="0000FF"/>
                </a:solidFill>
              </a:rPr>
              <a:t>Program counter, which functions as the </a:t>
            </a:r>
            <a:r>
              <a:rPr lang="en-US" dirty="0" err="1">
                <a:solidFill>
                  <a:srgbClr val="0000FF"/>
                </a:solidFill>
              </a:rPr>
              <a:t>Current_instruction_pointer</a:t>
            </a:r>
            <a:endParaRPr lang="en-US" dirty="0">
              <a:solidFill>
                <a:srgbClr val="0000FF"/>
              </a:solidFill>
            </a:endParaRPr>
          </a:p>
        </p:txBody>
      </p:sp>
      <p:sp>
        <p:nvSpPr>
          <p:cNvPr id="33" name="TextBox 32"/>
          <p:cNvSpPr txBox="1"/>
          <p:nvPr/>
        </p:nvSpPr>
        <p:spPr>
          <a:xfrm rot="16200000">
            <a:off x="966263" y="2593287"/>
            <a:ext cx="949411" cy="369332"/>
          </a:xfrm>
          <a:prstGeom prst="rect">
            <a:avLst/>
          </a:prstGeom>
          <a:noFill/>
        </p:spPr>
        <p:txBody>
          <a:bodyPr wrap="none" rtlCol="0">
            <a:spAutoFit/>
          </a:bodyPr>
          <a:lstStyle/>
          <a:p>
            <a:r>
              <a:rPr lang="en-US" dirty="0"/>
              <a:t>Register</a:t>
            </a:r>
          </a:p>
        </p:txBody>
      </p:sp>
      <p:grpSp>
        <p:nvGrpSpPr>
          <p:cNvPr id="38" name="Group 37"/>
          <p:cNvGrpSpPr/>
          <p:nvPr/>
        </p:nvGrpSpPr>
        <p:grpSpPr>
          <a:xfrm>
            <a:off x="486831" y="3629721"/>
            <a:ext cx="3449066" cy="1686656"/>
            <a:chOff x="486831" y="3915969"/>
            <a:chExt cx="3449066" cy="1686656"/>
          </a:xfrm>
        </p:grpSpPr>
        <p:cxnSp>
          <p:nvCxnSpPr>
            <p:cNvPr id="35" name="Straight Connector 34"/>
            <p:cNvCxnSpPr/>
            <p:nvPr/>
          </p:nvCxnSpPr>
          <p:spPr bwMode="auto">
            <a:xfrm>
              <a:off x="1445846" y="3915969"/>
              <a:ext cx="9769" cy="442742"/>
            </a:xfrm>
            <a:prstGeom prst="line">
              <a:avLst/>
            </a:prstGeom>
            <a:solidFill>
              <a:schemeClr val="accent1"/>
            </a:solidFill>
            <a:ln w="19050" cap="flat" cmpd="sng" algn="ctr">
              <a:solidFill>
                <a:srgbClr val="FF66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6" name="TextBox 35"/>
            <p:cNvSpPr txBox="1"/>
            <p:nvPr/>
          </p:nvSpPr>
          <p:spPr>
            <a:xfrm rot="16200000">
              <a:off x="1078935" y="4442139"/>
              <a:ext cx="684991" cy="369332"/>
            </a:xfrm>
            <a:prstGeom prst="rect">
              <a:avLst/>
            </a:prstGeom>
            <a:noFill/>
          </p:spPr>
          <p:txBody>
            <a:bodyPr wrap="none" rtlCol="0">
              <a:spAutoFit/>
            </a:bodyPr>
            <a:lstStyle/>
            <a:p>
              <a:r>
                <a:rPr lang="en-US" dirty="0">
                  <a:solidFill>
                    <a:srgbClr val="FC6400"/>
                  </a:solidFill>
                </a:rPr>
                <a:t>Clock</a:t>
              </a:r>
            </a:p>
          </p:txBody>
        </p:sp>
        <p:sp>
          <p:nvSpPr>
            <p:cNvPr id="37" name="TextBox 36"/>
            <p:cNvSpPr txBox="1"/>
            <p:nvPr/>
          </p:nvSpPr>
          <p:spPr>
            <a:xfrm>
              <a:off x="486831" y="4956294"/>
              <a:ext cx="3449066" cy="646331"/>
            </a:xfrm>
            <a:prstGeom prst="rect">
              <a:avLst/>
            </a:prstGeom>
            <a:noFill/>
            <a:ln w="12700">
              <a:solidFill>
                <a:srgbClr val="FC6400"/>
              </a:solidFill>
            </a:ln>
          </p:spPr>
          <p:txBody>
            <a:bodyPr wrap="square" rtlCol="0">
              <a:spAutoFit/>
            </a:bodyPr>
            <a:lstStyle/>
            <a:p>
              <a:r>
                <a:rPr lang="en-US" dirty="0">
                  <a:solidFill>
                    <a:srgbClr val="FC6400"/>
                  </a:solidFill>
                </a:rPr>
                <a:t>Orange used to show information abstracted out of Chapter 6 figures</a:t>
              </a:r>
            </a:p>
          </p:txBody>
        </p:sp>
      </p:grpSp>
      <p:sp>
        <p:nvSpPr>
          <p:cNvPr id="24" name="TextBox 23"/>
          <p:cNvSpPr txBox="1"/>
          <p:nvPr/>
        </p:nvSpPr>
        <p:spPr>
          <a:xfrm>
            <a:off x="337931" y="6000585"/>
            <a:ext cx="8468139" cy="369332"/>
          </a:xfrm>
          <a:prstGeom prst="rect">
            <a:avLst/>
          </a:prstGeom>
          <a:noFill/>
        </p:spPr>
        <p:txBody>
          <a:bodyPr wrap="square" rtlCol="0">
            <a:spAutoFit/>
          </a:bodyPr>
          <a:lstStyle/>
          <a:p>
            <a:r>
              <a:rPr lang="en-US" dirty="0"/>
              <a:t>Fetch uses history (previous fetch location) to determine where to fetch next:  sequential</a:t>
            </a:r>
          </a:p>
        </p:txBody>
      </p:sp>
    </p:spTree>
    <p:extLst>
      <p:ext uri="{BB962C8B-B14F-4D97-AF65-F5344CB8AC3E}">
        <p14:creationId xmlns:p14="http://schemas.microsoft.com/office/powerpoint/2010/main" val="66595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animEffect transition="in" filter="wipe(left)">
                                      <p:cBhvr>
                                        <p:cTn id="27" dur="10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440800" cy="745196"/>
          </a:xfrm>
        </p:spPr>
        <p:txBody>
          <a:bodyPr/>
          <a:lstStyle/>
          <a:p>
            <a:r>
              <a:rPr lang="en-US" dirty="0"/>
              <a:t>Automating the execution of a program</a:t>
            </a:r>
          </a:p>
        </p:txBody>
      </p:sp>
      <p:sp>
        <p:nvSpPr>
          <p:cNvPr id="3" name="Content Placeholder 2"/>
          <p:cNvSpPr>
            <a:spLocks noGrp="1"/>
          </p:cNvSpPr>
          <p:nvPr>
            <p:ph idx="1"/>
          </p:nvPr>
        </p:nvSpPr>
        <p:spPr/>
        <p:txBody>
          <a:bodyPr/>
          <a:lstStyle/>
          <a:p>
            <a:r>
              <a:rPr lang="en-US" dirty="0"/>
              <a:t>If the CPU can fetch successive instructions of a program stored in memory, then the computer can run a program automatically</a:t>
            </a:r>
          </a:p>
          <a:p>
            <a:r>
              <a:rPr lang="en-US" dirty="0"/>
              <a:t>Fetch must be able to find successive instructions, as defined by the program</a:t>
            </a:r>
          </a:p>
          <a:p>
            <a:pPr lvl="1"/>
            <a:r>
              <a:rPr lang="en-US" dirty="0"/>
              <a:t>Control flow within the program must be obeyed</a:t>
            </a:r>
          </a:p>
          <a:p>
            <a:pPr lvl="1"/>
            <a:r>
              <a:rPr lang="en-US" dirty="0"/>
              <a:t>Subroutine call and return must be possible</a:t>
            </a:r>
          </a:p>
          <a:p>
            <a:pPr lvl="1"/>
            <a:r>
              <a:rPr lang="en-US" dirty="0"/>
              <a:t>Exit to the operating system needed</a:t>
            </a:r>
          </a:p>
          <a:p>
            <a:r>
              <a:rPr lang="en-US" dirty="0"/>
              <a:t>Use </a:t>
            </a:r>
            <a:r>
              <a:rPr lang="en-US" dirty="0" err="1">
                <a:solidFill>
                  <a:srgbClr val="0432FF"/>
                </a:solidFill>
              </a:rPr>
              <a:t>current_</a:t>
            </a:r>
            <a:r>
              <a:rPr lang="en-US" dirty="0" err="1">
                <a:solidFill>
                  <a:srgbClr val="0000FF"/>
                </a:solidFill>
              </a:rPr>
              <a:t>instruction_pointer</a:t>
            </a:r>
            <a:r>
              <a:rPr lang="en-US" dirty="0">
                <a:solidFill>
                  <a:srgbClr val="0000FF"/>
                </a:solidFill>
              </a:rPr>
              <a:t> </a:t>
            </a:r>
            <a:r>
              <a:rPr lang="en-US" dirty="0"/>
              <a:t>to find instruction in memory</a:t>
            </a:r>
          </a:p>
        </p:txBody>
      </p:sp>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364</a:t>
            </a:fld>
            <a:endParaRPr lang="en-US"/>
          </a:p>
        </p:txBody>
      </p:sp>
    </p:spTree>
    <p:extLst>
      <p:ext uri="{BB962C8B-B14F-4D97-AF65-F5344CB8AC3E}">
        <p14:creationId xmlns:p14="http://schemas.microsoft.com/office/powerpoint/2010/main" val="17202282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Current_instruction_pointer</a:t>
            </a:r>
            <a:endParaRPr lang="en-US" dirty="0"/>
          </a:p>
        </p:txBody>
      </p:sp>
      <p:sp>
        <p:nvSpPr>
          <p:cNvPr id="5" name="Content Placeholder 4"/>
          <p:cNvSpPr>
            <a:spLocks noGrp="1"/>
          </p:cNvSpPr>
          <p:nvPr>
            <p:ph idx="1"/>
          </p:nvPr>
        </p:nvSpPr>
        <p:spPr>
          <a:xfrm>
            <a:off x="486829" y="1078049"/>
            <a:ext cx="8572503" cy="4924814"/>
          </a:xfrm>
        </p:spPr>
        <p:txBody>
          <a:bodyPr/>
          <a:lstStyle/>
          <a:p>
            <a:pPr>
              <a:spcBef>
                <a:spcPts val="300"/>
              </a:spcBef>
            </a:pPr>
            <a:r>
              <a:rPr lang="en-US" dirty="0"/>
              <a:t>Traditional name for the current_</a:t>
            </a:r>
            <a:r>
              <a:rPr lang="en-US" dirty="0" err="1"/>
              <a:t>instr</a:t>
            </a:r>
            <a:r>
              <a:rPr lang="en-US" dirty="0"/>
              <a:t>._pointer is the </a:t>
            </a:r>
            <a:r>
              <a:rPr lang="en-US" dirty="0">
                <a:solidFill>
                  <a:srgbClr val="0000FF"/>
                </a:solidFill>
              </a:rPr>
              <a:t>Program Counter</a:t>
            </a:r>
          </a:p>
          <a:p>
            <a:pPr lvl="1">
              <a:spcBef>
                <a:spcPts val="300"/>
              </a:spcBef>
            </a:pPr>
            <a:r>
              <a:rPr lang="en-US" dirty="0"/>
              <a:t>However, its circuit is a register, not a counter,</a:t>
            </a:r>
          </a:p>
          <a:p>
            <a:pPr lvl="1">
              <a:spcBef>
                <a:spcPts val="300"/>
              </a:spcBef>
            </a:pPr>
            <a:r>
              <a:rPr lang="en-US" dirty="0"/>
              <a:t>and circuit points to an instruction, not a program</a:t>
            </a:r>
          </a:p>
          <a:p>
            <a:pPr>
              <a:spcBef>
                <a:spcPts val="300"/>
              </a:spcBef>
            </a:pPr>
            <a:r>
              <a:rPr lang="en-US" dirty="0"/>
              <a:t>RISC ISAs have fixed size instructions</a:t>
            </a:r>
          </a:p>
          <a:p>
            <a:pPr>
              <a:spcBef>
                <a:spcPts val="300"/>
              </a:spcBef>
            </a:pPr>
            <a:r>
              <a:rPr lang="en-US" dirty="0"/>
              <a:t>Next instruction along the </a:t>
            </a:r>
            <a:r>
              <a:rPr lang="en-US" dirty="0">
                <a:solidFill>
                  <a:srgbClr val="0432FF"/>
                </a:solidFill>
              </a:rPr>
              <a:t>execution </a:t>
            </a:r>
            <a:r>
              <a:rPr lang="en-US" dirty="0"/>
              <a:t>path of the program on a RISC computer is at one of</a:t>
            </a:r>
          </a:p>
          <a:p>
            <a:pPr lvl="1">
              <a:spcBef>
                <a:spcPts val="300"/>
              </a:spcBef>
            </a:pPr>
            <a:r>
              <a:rPr lang="en-US" dirty="0">
                <a:solidFill>
                  <a:srgbClr val="0000FF"/>
                </a:solidFill>
              </a:rPr>
              <a:t>Current address + constant</a:t>
            </a:r>
            <a:r>
              <a:rPr lang="en-US" dirty="0"/>
              <a:t> [straight line code], or</a:t>
            </a:r>
          </a:p>
          <a:p>
            <a:pPr lvl="1">
              <a:spcBef>
                <a:spcPts val="300"/>
              </a:spcBef>
            </a:pPr>
            <a:r>
              <a:rPr lang="en-US" dirty="0">
                <a:solidFill>
                  <a:srgbClr val="0000FF"/>
                </a:solidFill>
              </a:rPr>
              <a:t>Current address ± increment</a:t>
            </a:r>
            <a:r>
              <a:rPr lang="en-US" dirty="0"/>
              <a:t> [branch for control flow (</a:t>
            </a:r>
            <a:r>
              <a:rPr lang="en-US" i="1" dirty="0"/>
              <a:t>if, while, switch, etc.</a:t>
            </a:r>
            <a:r>
              <a:rPr lang="en-US" dirty="0"/>
              <a:t>), subroutine call], or</a:t>
            </a:r>
          </a:p>
          <a:p>
            <a:pPr lvl="1">
              <a:spcBef>
                <a:spcPts val="300"/>
              </a:spcBef>
            </a:pPr>
            <a:r>
              <a:rPr lang="en-US" dirty="0">
                <a:solidFill>
                  <a:srgbClr val="0000FF"/>
                </a:solidFill>
              </a:rPr>
              <a:t>Absolute address</a:t>
            </a:r>
            <a:r>
              <a:rPr lang="en-US" dirty="0"/>
              <a:t> [system interrupt handler, etc.}</a:t>
            </a:r>
          </a:p>
        </p:txBody>
      </p:sp>
      <p:sp>
        <p:nvSpPr>
          <p:cNvPr id="3" name="Date Placeholder 2"/>
          <p:cNvSpPr>
            <a:spLocks noGrp="1"/>
          </p:cNvSpPr>
          <p:nvPr>
            <p:ph type="dt" sz="half" idx="10"/>
          </p:nvPr>
        </p:nvSpPr>
        <p:spPr/>
        <p:txBody>
          <a:bodyPr/>
          <a:lstStyle/>
          <a:p>
            <a:r>
              <a:rPr lang="en-US"/>
              <a:t>© 2018 by George B. Adams III</a:t>
            </a:r>
            <a:endParaRPr lang="en-US" dirty="0"/>
          </a:p>
        </p:txBody>
      </p:sp>
      <p:sp>
        <p:nvSpPr>
          <p:cNvPr id="4" name="Slide Number Placeholder 3"/>
          <p:cNvSpPr>
            <a:spLocks noGrp="1"/>
          </p:cNvSpPr>
          <p:nvPr>
            <p:ph type="sldNum" sz="quarter" idx="12"/>
          </p:nvPr>
        </p:nvSpPr>
        <p:spPr/>
        <p:txBody>
          <a:bodyPr/>
          <a:lstStyle/>
          <a:p>
            <a:fld id="{57EC3C6A-BBE0-B94A-B791-E44AA6B2DA5B}" type="slidenum">
              <a:rPr lang="en-US" smtClean="0"/>
              <a:pPr/>
              <a:t>365</a:t>
            </a:fld>
            <a:endParaRPr lang="en-US"/>
          </a:p>
        </p:txBody>
      </p:sp>
    </p:spTree>
    <p:extLst>
      <p:ext uri="{BB962C8B-B14F-4D97-AF65-F5344CB8AC3E}">
        <p14:creationId xmlns:p14="http://schemas.microsoft.com/office/powerpoint/2010/main" val="2090119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fetch to instruction memory</a:t>
            </a:r>
          </a:p>
        </p:txBody>
      </p:sp>
      <p:pic>
        <p:nvPicPr>
          <p:cNvPr id="6" name="Content Placeholder 5" descr="figure-6.5.jpeg"/>
          <p:cNvPicPr>
            <a:picLocks noGrp="1" noChangeAspect="1"/>
          </p:cNvPicPr>
          <p:nvPr>
            <p:ph idx="1"/>
          </p:nvPr>
        </p:nvPicPr>
        <p:blipFill>
          <a:blip r:embed="rId2">
            <a:extLst>
              <a:ext uri="{28A0092B-C50C-407E-A947-70E740481C1C}">
                <a14:useLocalDpi xmlns:a14="http://schemas.microsoft.com/office/drawing/2010/main" val="0"/>
              </a:ext>
            </a:extLst>
          </a:blip>
          <a:srcRect l="-9894" r="-9894"/>
          <a:stretch>
            <a:fillRect/>
          </a:stretch>
        </p:blipFill>
        <p:spPr>
          <a:xfrm>
            <a:off x="0" y="1084586"/>
            <a:ext cx="9144000" cy="5459831"/>
          </a:xfrm>
        </p:spPr>
      </p:pic>
      <p:sp>
        <p:nvSpPr>
          <p:cNvPr id="4" name="Date Placeholder 3"/>
          <p:cNvSpPr>
            <a:spLocks noGrp="1"/>
          </p:cNvSpPr>
          <p:nvPr>
            <p:ph type="dt" sz="half" idx="10"/>
          </p:nvPr>
        </p:nvSpPr>
        <p:spPr/>
        <p:txBody>
          <a:bodyPr/>
          <a:lstStyle/>
          <a:p>
            <a:r>
              <a:rPr lang="en-US"/>
              <a:t>© 2018 by George B. Adams III</a:t>
            </a:r>
          </a:p>
        </p:txBody>
      </p:sp>
      <p:sp>
        <p:nvSpPr>
          <p:cNvPr id="5" name="Slide Number Placeholder 4"/>
          <p:cNvSpPr>
            <a:spLocks noGrp="1"/>
          </p:cNvSpPr>
          <p:nvPr>
            <p:ph type="sldNum" sz="quarter" idx="12"/>
          </p:nvPr>
        </p:nvSpPr>
        <p:spPr/>
        <p:txBody>
          <a:bodyPr/>
          <a:lstStyle/>
          <a:p>
            <a:fld id="{F616CA18-62AE-B34C-A151-070DF961BCFA}" type="slidenum">
              <a:rPr lang="en-US" smtClean="0"/>
              <a:pPr/>
              <a:t>366</a:t>
            </a:fld>
            <a:endParaRPr lang="en-US"/>
          </a:p>
        </p:txBody>
      </p:sp>
      <p:sp>
        <p:nvSpPr>
          <p:cNvPr id="8" name="TextBox 7"/>
          <p:cNvSpPr txBox="1"/>
          <p:nvPr/>
        </p:nvSpPr>
        <p:spPr>
          <a:xfrm>
            <a:off x="6396730" y="3087260"/>
            <a:ext cx="2209961" cy="2246769"/>
          </a:xfrm>
          <a:prstGeom prst="rect">
            <a:avLst/>
          </a:prstGeom>
          <a:noFill/>
          <a:ln w="12700" cmpd="sng">
            <a:solidFill>
              <a:srgbClr val="292929"/>
            </a:solidFill>
          </a:ln>
        </p:spPr>
        <p:txBody>
          <a:bodyPr wrap="square" rtlCol="0">
            <a:spAutoFit/>
          </a:bodyPr>
          <a:lstStyle/>
          <a:p>
            <a:r>
              <a:rPr lang="en-US" sz="2000" dirty="0"/>
              <a:t>Get </a:t>
            </a:r>
            <a:r>
              <a:rPr lang="en-US" sz="2000" b="1" dirty="0"/>
              <a:t>a copy</a:t>
            </a:r>
            <a:r>
              <a:rPr lang="en-US" sz="2000" dirty="0"/>
              <a:t> of the bit string at the location pointed to by </a:t>
            </a:r>
            <a:r>
              <a:rPr lang="en-US" sz="2000" dirty="0" err="1"/>
              <a:t>address_in</a:t>
            </a:r>
            <a:r>
              <a:rPr lang="en-US" sz="2000" dirty="0"/>
              <a:t>.</a:t>
            </a:r>
          </a:p>
          <a:p>
            <a:r>
              <a:rPr lang="en-US" sz="2000" dirty="0"/>
              <a:t>Send bit string to be interpreted as an </a:t>
            </a:r>
            <a:r>
              <a:rPr lang="en-US" sz="2000" dirty="0">
                <a:solidFill>
                  <a:srgbClr val="008000"/>
                </a:solidFill>
              </a:rPr>
              <a:t>instruction</a:t>
            </a:r>
          </a:p>
        </p:txBody>
      </p:sp>
      <p:grpSp>
        <p:nvGrpSpPr>
          <p:cNvPr id="11" name="Group 10"/>
          <p:cNvGrpSpPr/>
          <p:nvPr/>
        </p:nvGrpSpPr>
        <p:grpSpPr>
          <a:xfrm>
            <a:off x="924251" y="3252257"/>
            <a:ext cx="2605616" cy="1938992"/>
            <a:chOff x="868594" y="3252257"/>
            <a:chExt cx="2605616" cy="1938992"/>
          </a:xfrm>
        </p:grpSpPr>
        <p:sp>
          <p:nvSpPr>
            <p:cNvPr id="7" name="TextBox 6"/>
            <p:cNvSpPr txBox="1"/>
            <p:nvPr/>
          </p:nvSpPr>
          <p:spPr>
            <a:xfrm>
              <a:off x="868594" y="3252257"/>
              <a:ext cx="2001831" cy="1938992"/>
            </a:xfrm>
            <a:prstGeom prst="rect">
              <a:avLst/>
            </a:prstGeom>
            <a:noFill/>
            <a:ln w="12700" cmpd="sng">
              <a:solidFill>
                <a:schemeClr val="tx1"/>
              </a:solidFill>
            </a:ln>
          </p:spPr>
          <p:txBody>
            <a:bodyPr wrap="square" rtlCol="0">
              <a:spAutoFit/>
            </a:bodyPr>
            <a:lstStyle/>
            <a:p>
              <a:r>
                <a:rPr lang="en-US" sz="2000" dirty="0"/>
                <a:t>Instruction memory input is a pointer, a bit string to be interpreted as an </a:t>
              </a:r>
              <a:r>
                <a:rPr lang="en-US" sz="2000" dirty="0">
                  <a:solidFill>
                    <a:srgbClr val="008000"/>
                  </a:solidFill>
                </a:rPr>
                <a:t>address</a:t>
              </a:r>
            </a:p>
          </p:txBody>
        </p:sp>
        <p:cxnSp>
          <p:nvCxnSpPr>
            <p:cNvPr id="10" name="Straight Arrow Connector 9"/>
            <p:cNvCxnSpPr/>
            <p:nvPr/>
          </p:nvCxnSpPr>
          <p:spPr bwMode="auto">
            <a:xfrm>
              <a:off x="2868528" y="3907692"/>
              <a:ext cx="605682" cy="19539"/>
            </a:xfrm>
            <a:prstGeom prst="straightConnector1">
              <a:avLst/>
            </a:prstGeom>
            <a:solidFill>
              <a:schemeClr val="accent1"/>
            </a:solidFill>
            <a:ln w="12700" cap="flat" cmpd="sng" algn="ctr">
              <a:solidFill>
                <a:srgbClr val="292929"/>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53537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03F3-7542-6A40-89EF-13DAC2B4CF9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AA19CF1-D8AC-5249-AC97-E82278109912}"/>
              </a:ext>
            </a:extLst>
          </p:cNvPr>
          <p:cNvSpPr>
            <a:spLocks noGrp="1"/>
          </p:cNvSpPr>
          <p:nvPr>
            <p:ph idx="1"/>
          </p:nvPr>
        </p:nvSpPr>
        <p:spPr>
          <a:xfrm>
            <a:off x="486830" y="1171186"/>
            <a:ext cx="8247965" cy="5334068"/>
          </a:xfrm>
        </p:spPr>
        <p:txBody>
          <a:bodyPr/>
          <a:lstStyle/>
          <a:p>
            <a:r>
              <a:rPr lang="en-US" dirty="0"/>
              <a:t>1 assembly language instruction = </a:t>
            </a:r>
            <a:br>
              <a:rPr lang="en-US" dirty="0"/>
            </a:br>
            <a:r>
              <a:rPr lang="en-US" dirty="0"/>
              <a:t>1 machine language instruction</a:t>
            </a:r>
          </a:p>
          <a:p>
            <a:r>
              <a:rPr lang="en-US" dirty="0"/>
              <a:t>Many fields in machine language are pointers used to control mux and </a:t>
            </a:r>
            <a:r>
              <a:rPr lang="en-US" dirty="0" err="1"/>
              <a:t>demux</a:t>
            </a:r>
            <a:r>
              <a:rPr lang="en-US" dirty="0"/>
              <a:t> circuits to choose the path for data</a:t>
            </a:r>
          </a:p>
          <a:p>
            <a:r>
              <a:rPr lang="en-US" dirty="0"/>
              <a:t>Fetch done by a sequential circuit that updates the current_</a:t>
            </a:r>
            <a:r>
              <a:rPr lang="en-US" dirty="0" err="1"/>
              <a:t>instr</a:t>
            </a:r>
            <a:r>
              <a:rPr lang="en-US" dirty="0"/>
              <a:t>._</a:t>
            </a:r>
            <a:r>
              <a:rPr lang="en-US" dirty="0" err="1"/>
              <a:t>ptr</a:t>
            </a:r>
            <a:r>
              <a:rPr lang="en-US" dirty="0"/>
              <a:t>., traditionally known as the program counter</a:t>
            </a:r>
          </a:p>
          <a:p>
            <a:endParaRPr lang="en-US" dirty="0"/>
          </a:p>
          <a:p>
            <a:endParaRPr lang="en-US" dirty="0"/>
          </a:p>
        </p:txBody>
      </p:sp>
      <p:sp>
        <p:nvSpPr>
          <p:cNvPr id="4" name="Date Placeholder 3">
            <a:extLst>
              <a:ext uri="{FF2B5EF4-FFF2-40B4-BE49-F238E27FC236}">
                <a16:creationId xmlns:a16="http://schemas.microsoft.com/office/drawing/2014/main" id="{0B139428-517C-0E4D-BD00-19F7BC7231FE}"/>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59B38EAF-5F00-404F-96BB-AB24C18EACE3}"/>
              </a:ext>
            </a:extLst>
          </p:cNvPr>
          <p:cNvSpPr>
            <a:spLocks noGrp="1"/>
          </p:cNvSpPr>
          <p:nvPr>
            <p:ph type="sldNum" sz="quarter" idx="12"/>
          </p:nvPr>
        </p:nvSpPr>
        <p:spPr/>
        <p:txBody>
          <a:bodyPr/>
          <a:lstStyle/>
          <a:p>
            <a:fld id="{F616CA18-62AE-B34C-A151-070DF961BCFA}" type="slidenum">
              <a:rPr lang="en-US" smtClean="0"/>
              <a:pPr/>
              <a:t>367</a:t>
            </a:fld>
            <a:endParaRPr lang="en-US"/>
          </a:p>
        </p:txBody>
      </p:sp>
    </p:spTree>
    <p:extLst>
      <p:ext uri="{BB962C8B-B14F-4D97-AF65-F5344CB8AC3E}">
        <p14:creationId xmlns:p14="http://schemas.microsoft.com/office/powerpoint/2010/main" val="290695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6363-52CC-DB4A-8A08-82651D8453F9}"/>
              </a:ext>
            </a:extLst>
          </p:cNvPr>
          <p:cNvSpPr>
            <a:spLocks noGrp="1"/>
          </p:cNvSpPr>
          <p:nvPr>
            <p:ph type="title"/>
          </p:nvPr>
        </p:nvSpPr>
        <p:spPr/>
        <p:txBody>
          <a:bodyPr/>
          <a:lstStyle/>
          <a:p>
            <a:r>
              <a:rPr lang="en-US" dirty="0"/>
              <a:t>What we know and When we know it</a:t>
            </a:r>
          </a:p>
        </p:txBody>
      </p:sp>
      <p:sp>
        <p:nvSpPr>
          <p:cNvPr id="3" name="Content Placeholder 2">
            <a:extLst>
              <a:ext uri="{FF2B5EF4-FFF2-40B4-BE49-F238E27FC236}">
                <a16:creationId xmlns:a16="http://schemas.microsoft.com/office/drawing/2014/main" id="{D1B05647-E835-ED43-B845-38B33D7EB76C}"/>
              </a:ext>
            </a:extLst>
          </p:cNvPr>
          <p:cNvSpPr>
            <a:spLocks noGrp="1"/>
          </p:cNvSpPr>
          <p:nvPr>
            <p:ph idx="1"/>
          </p:nvPr>
        </p:nvSpPr>
        <p:spPr/>
        <p:txBody>
          <a:bodyPr/>
          <a:lstStyle/>
          <a:p>
            <a:r>
              <a:rPr lang="en-US" dirty="0"/>
              <a:t>The time when program instructions and data items become known is important</a:t>
            </a:r>
          </a:p>
          <a:p>
            <a:r>
              <a:rPr lang="en-US" dirty="0"/>
              <a:t>If info can be computed from inspection of the source code, then that information can be encoded in the machine code by the compiler</a:t>
            </a:r>
          </a:p>
          <a:p>
            <a:r>
              <a:rPr lang="en-US" dirty="0"/>
              <a:t>Conversely, information that appears in the machine code was known long before the machine (the circuit) started Fetch-Execute</a:t>
            </a:r>
          </a:p>
          <a:p>
            <a:r>
              <a:rPr lang="en-US" dirty="0">
                <a:solidFill>
                  <a:srgbClr val="008F00"/>
                </a:solidFill>
              </a:rPr>
              <a:t>Pre-computed info is nice, adds 0 to program run time (cost is increased compilation time)</a:t>
            </a:r>
          </a:p>
        </p:txBody>
      </p:sp>
      <p:sp>
        <p:nvSpPr>
          <p:cNvPr id="4" name="Date Placeholder 3">
            <a:extLst>
              <a:ext uri="{FF2B5EF4-FFF2-40B4-BE49-F238E27FC236}">
                <a16:creationId xmlns:a16="http://schemas.microsoft.com/office/drawing/2014/main" id="{C296A7FD-9779-7A47-9049-739074A2FC14}"/>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D557A983-5FB6-2E4D-AF53-EA7A6E6B6C88}"/>
              </a:ext>
            </a:extLst>
          </p:cNvPr>
          <p:cNvSpPr>
            <a:spLocks noGrp="1"/>
          </p:cNvSpPr>
          <p:nvPr>
            <p:ph type="sldNum" sz="quarter" idx="12"/>
          </p:nvPr>
        </p:nvSpPr>
        <p:spPr/>
        <p:txBody>
          <a:bodyPr/>
          <a:lstStyle/>
          <a:p>
            <a:fld id="{F616CA18-62AE-B34C-A151-070DF961BCFA}" type="slidenum">
              <a:rPr lang="en-US" smtClean="0"/>
              <a:pPr/>
              <a:t>300</a:t>
            </a:fld>
            <a:endParaRPr lang="en-US"/>
          </a:p>
        </p:txBody>
      </p:sp>
    </p:spTree>
    <p:extLst>
      <p:ext uri="{BB962C8B-B14F-4D97-AF65-F5344CB8AC3E}">
        <p14:creationId xmlns:p14="http://schemas.microsoft.com/office/powerpoint/2010/main" val="26210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B19768-2CB0-1C44-96EE-C085D7331536}"/>
              </a:ext>
            </a:extLst>
          </p:cNvPr>
          <p:cNvPicPr>
            <a:picLocks noChangeAspect="1"/>
          </p:cNvPicPr>
          <p:nvPr/>
        </p:nvPicPr>
        <p:blipFill>
          <a:blip r:embed="rId2"/>
          <a:stretch>
            <a:fillRect/>
          </a:stretch>
        </p:blipFill>
        <p:spPr>
          <a:xfrm>
            <a:off x="613830" y="4141592"/>
            <a:ext cx="8222685" cy="2462408"/>
          </a:xfrm>
          <a:prstGeom prst="rect">
            <a:avLst/>
          </a:prstGeom>
        </p:spPr>
      </p:pic>
      <p:sp>
        <p:nvSpPr>
          <p:cNvPr id="2" name="Title 1">
            <a:extLst>
              <a:ext uri="{FF2B5EF4-FFF2-40B4-BE49-F238E27FC236}">
                <a16:creationId xmlns:a16="http://schemas.microsoft.com/office/drawing/2014/main" id="{467E937C-9A1C-2F43-A602-2639A1E20940}"/>
              </a:ext>
            </a:extLst>
          </p:cNvPr>
          <p:cNvSpPr>
            <a:spLocks noGrp="1"/>
          </p:cNvSpPr>
          <p:nvPr>
            <p:ph type="title"/>
          </p:nvPr>
        </p:nvSpPr>
        <p:spPr/>
        <p:txBody>
          <a:bodyPr/>
          <a:lstStyle/>
          <a:p>
            <a:r>
              <a:rPr lang="en-US" dirty="0"/>
              <a:t>Instruction representation (format)</a:t>
            </a:r>
          </a:p>
        </p:txBody>
      </p:sp>
      <p:sp>
        <p:nvSpPr>
          <p:cNvPr id="3" name="Content Placeholder 2">
            <a:extLst>
              <a:ext uri="{FF2B5EF4-FFF2-40B4-BE49-F238E27FC236}">
                <a16:creationId xmlns:a16="http://schemas.microsoft.com/office/drawing/2014/main" id="{DEEA4FEF-B469-F240-8E90-19CDA1EE3FD1}"/>
              </a:ext>
            </a:extLst>
          </p:cNvPr>
          <p:cNvSpPr>
            <a:spLocks noGrp="1"/>
          </p:cNvSpPr>
          <p:nvPr>
            <p:ph idx="1"/>
          </p:nvPr>
        </p:nvSpPr>
        <p:spPr>
          <a:xfrm>
            <a:off x="486830" y="1171186"/>
            <a:ext cx="8441270" cy="4924814"/>
          </a:xfrm>
        </p:spPr>
        <p:txBody>
          <a:bodyPr/>
          <a:lstStyle/>
          <a:p>
            <a:r>
              <a:rPr lang="en-US" dirty="0"/>
              <a:t>Instr. specifies: operation, operand(s), result(s)</a:t>
            </a:r>
          </a:p>
          <a:p>
            <a:r>
              <a:rPr lang="en-US" dirty="0"/>
              <a:t>∴ instr. format has multiple fields, generally</a:t>
            </a:r>
          </a:p>
          <a:p>
            <a:r>
              <a:rPr lang="en-US" dirty="0"/>
              <a:t>Format </a:t>
            </a:r>
            <a:r>
              <a:rPr lang="en-US" dirty="0">
                <a:solidFill>
                  <a:srgbClr val="0432FF"/>
                </a:solidFill>
              </a:rPr>
              <a:t>encodes</a:t>
            </a:r>
            <a:r>
              <a:rPr lang="en-US" dirty="0"/>
              <a:t> instruction information</a:t>
            </a:r>
          </a:p>
          <a:p>
            <a:r>
              <a:rPr lang="en-US" dirty="0"/>
              <a:t>Must </a:t>
            </a:r>
            <a:r>
              <a:rPr lang="en-US" dirty="0">
                <a:solidFill>
                  <a:srgbClr val="0432FF"/>
                </a:solidFill>
              </a:rPr>
              <a:t>decode</a:t>
            </a:r>
            <a:r>
              <a:rPr lang="en-US" dirty="0"/>
              <a:t> instruction to create voltages for all processor inputs</a:t>
            </a:r>
          </a:p>
        </p:txBody>
      </p:sp>
      <p:sp>
        <p:nvSpPr>
          <p:cNvPr id="4" name="Date Placeholder 3">
            <a:extLst>
              <a:ext uri="{FF2B5EF4-FFF2-40B4-BE49-F238E27FC236}">
                <a16:creationId xmlns:a16="http://schemas.microsoft.com/office/drawing/2014/main" id="{F2958F7A-B142-E345-9A38-E0E9F6AD9AEC}"/>
              </a:ext>
            </a:extLst>
          </p:cNvPr>
          <p:cNvSpPr>
            <a:spLocks noGrp="1"/>
          </p:cNvSpPr>
          <p:nvPr>
            <p:ph type="dt" sz="half" idx="10"/>
          </p:nvPr>
        </p:nvSpPr>
        <p:spPr/>
        <p:txBody>
          <a:bodyPr/>
          <a:lstStyle/>
          <a:p>
            <a:r>
              <a:rPr lang="en-US"/>
              <a:t>© 2018 by George B. Adams III</a:t>
            </a:r>
          </a:p>
        </p:txBody>
      </p:sp>
      <p:sp>
        <p:nvSpPr>
          <p:cNvPr id="5" name="Slide Number Placeholder 4">
            <a:extLst>
              <a:ext uri="{FF2B5EF4-FFF2-40B4-BE49-F238E27FC236}">
                <a16:creationId xmlns:a16="http://schemas.microsoft.com/office/drawing/2014/main" id="{E05946C3-E709-E241-A859-0D275BC08891}"/>
              </a:ext>
            </a:extLst>
          </p:cNvPr>
          <p:cNvSpPr>
            <a:spLocks noGrp="1"/>
          </p:cNvSpPr>
          <p:nvPr>
            <p:ph type="sldNum" sz="quarter" idx="12"/>
          </p:nvPr>
        </p:nvSpPr>
        <p:spPr/>
        <p:txBody>
          <a:bodyPr/>
          <a:lstStyle/>
          <a:p>
            <a:fld id="{F616CA18-62AE-B34C-A151-070DF961BCFA}" type="slidenum">
              <a:rPr lang="en-US" smtClean="0"/>
              <a:pPr/>
              <a:t>301</a:t>
            </a:fld>
            <a:endParaRPr lang="en-US"/>
          </a:p>
        </p:txBody>
      </p:sp>
    </p:spTree>
    <p:extLst>
      <p:ext uri="{BB962C8B-B14F-4D97-AF65-F5344CB8AC3E}">
        <p14:creationId xmlns:p14="http://schemas.microsoft.com/office/powerpoint/2010/main" val="2588441249"/>
      </p:ext>
    </p:extLst>
  </p:cSld>
  <p:clrMapOvr>
    <a:masterClrMapping/>
  </p:clrMapOvr>
</p:sld>
</file>

<file path=ppt/theme/theme1.xml><?xml version="1.0" encoding="utf-8"?>
<a:theme xmlns:a="http://schemas.openxmlformats.org/drawingml/2006/main" name="TM10203755">
  <a:themeElements>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Office Them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Office Them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Madison</Template>
  <TotalTime>67153</TotalTime>
  <Words>4864</Words>
  <Application>Microsoft Macintosh PowerPoint</Application>
  <PresentationFormat>On-screen Show (4:3)</PresentationFormat>
  <Paragraphs>712</Paragraphs>
  <Slides>75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ＭＳ Ｐゴシック</vt:lpstr>
      <vt:lpstr>Arial</vt:lpstr>
      <vt:lpstr>Calibri</vt:lpstr>
      <vt:lpstr>Courier</vt:lpstr>
      <vt:lpstr>Mangal</vt:lpstr>
      <vt:lpstr>Palatino</vt:lpstr>
      <vt:lpstr>Times New Roman</vt:lpstr>
      <vt:lpstr>Wingdings</vt:lpstr>
      <vt:lpstr>TM10203755</vt:lpstr>
      <vt:lpstr>PowerPoint Presentation</vt:lpstr>
      <vt:lpstr>Lecture 15 – Instruction set design</vt:lpstr>
      <vt:lpstr>Week 06 assignments (Feb. 12-16)</vt:lpstr>
      <vt:lpstr>Announcements</vt:lpstr>
      <vt:lpstr>Abbreviations</vt:lpstr>
      <vt:lpstr>Nature of a machine instruction</vt:lpstr>
      <vt:lpstr>Context for instruction format design</vt:lpstr>
      <vt:lpstr>What we know and When we know it</vt:lpstr>
      <vt:lpstr>Instruction representation (format)</vt:lpstr>
      <vt:lpstr>Instruction format size</vt:lpstr>
      <vt:lpstr>x86 ISA – variable length format</vt:lpstr>
      <vt:lpstr>ARM ISA – fixed length format</vt:lpstr>
      <vt:lpstr>Variable-length versus fixed length</vt:lpstr>
      <vt:lpstr>How are machine language instrs. used?</vt:lpstr>
      <vt:lpstr>Newer ISAs use fixed-length instrs.</vt:lpstr>
      <vt:lpstr>CISC versus RISC</vt:lpstr>
      <vt:lpstr>Instr. format design – Opcode field</vt:lpstr>
      <vt:lpstr>Operands – what, when, where</vt:lpstr>
      <vt:lpstr>One of Three locations for operands</vt:lpstr>
      <vt:lpstr>Two of Three locations for operands</vt:lpstr>
      <vt:lpstr>General purpose registers</vt:lpstr>
      <vt:lpstr>FP registers</vt:lpstr>
      <vt:lpstr>Three of Three locations for operands</vt:lpstr>
      <vt:lpstr>Aside:  Relative speed of memory technologies</vt:lpstr>
      <vt:lpstr>Summary</vt:lpstr>
      <vt:lpstr>Summary</vt:lpstr>
      <vt:lpstr>Lecture 16 –  Pipelining fetch-execute </vt:lpstr>
      <vt:lpstr>Program translation to stored machine code</vt:lpstr>
      <vt:lpstr>Reminder – Fetch-Execute algorithm</vt:lpstr>
      <vt:lpstr>Where are instructions stored in memory?</vt:lpstr>
      <vt:lpstr>Fetching an instruction</vt:lpstr>
      <vt:lpstr>Fetching a sequence of instructions</vt:lpstr>
      <vt:lpstr>Map Fetch-Execute to RISC hardware</vt:lpstr>
      <vt:lpstr>Map Fetch-Execute to RISC hardware</vt:lpstr>
      <vt:lpstr>Go faster by being too “lazy” to be slow </vt:lpstr>
      <vt:lpstr>Canonic 5-stage execution pipeline</vt:lpstr>
      <vt:lpstr>Ideal pipeline activity in space-time</vt:lpstr>
      <vt:lpstr>Instruction pipeline operation</vt:lpstr>
      <vt:lpstr>Real-world pipelining – stalls</vt:lpstr>
      <vt:lpstr>Pipeline stall due to instr. dependence</vt:lpstr>
      <vt:lpstr>Inst. K+1 depends on K; stall until result written and detected (one of many design options)</vt:lpstr>
      <vt:lpstr>Causes of pipeline stalls</vt:lpstr>
      <vt:lpstr>Hardware designers reducing stalls</vt:lpstr>
      <vt:lpstr>Compiler writers reducing stalls</vt:lpstr>
      <vt:lpstr>Example: compiler eliminating stalls</vt:lpstr>
      <vt:lpstr>Fetch-Execute with structured programs</vt:lpstr>
      <vt:lpstr>Default fetch and branch instructions</vt:lpstr>
      <vt:lpstr>Default fetch and conditional branch</vt:lpstr>
      <vt:lpstr>Example ISA – MIPS processor</vt:lpstr>
      <vt:lpstr>ISA instruction grouping schemes</vt:lpstr>
      <vt:lpstr>Announcements</vt:lpstr>
      <vt:lpstr>Summary (chapter 5)</vt:lpstr>
      <vt:lpstr>Lecture 17 – The data path</vt:lpstr>
      <vt:lpstr>Assignments</vt:lpstr>
      <vt:lpstr>Components of a computer </vt:lpstr>
      <vt:lpstr>The data path (Chapter 6)</vt:lpstr>
      <vt:lpstr>Good design practice:  1 step at a time</vt:lpstr>
      <vt:lpstr>Choose the instruction set</vt:lpstr>
      <vt:lpstr>Assembly language program</vt:lpstr>
      <vt:lpstr>Assembly code is for humans</vt:lpstr>
      <vt:lpstr>Define the instruction representation</vt:lpstr>
      <vt:lpstr>How the design choices set the format</vt:lpstr>
      <vt:lpstr>Instruction format example</vt:lpstr>
      <vt:lpstr>Assembly code to machine code</vt:lpstr>
      <vt:lpstr>Assembly to format correspondence</vt:lpstr>
      <vt:lpstr>Assembly to pseudo-machine code</vt:lpstr>
      <vt:lpstr>Actual machine code</vt:lpstr>
      <vt:lpstr>Machine code commands the circuit </vt:lpstr>
      <vt:lpstr>Time to:  1) Fetch instruction</vt:lpstr>
      <vt:lpstr>Fetch circuit – automating straight-line code</vt:lpstr>
      <vt:lpstr>Fetch circuit is a sequential circuit</vt:lpstr>
      <vt:lpstr>Automating the execution of a program</vt:lpstr>
      <vt:lpstr>Current_instruction_pointer</vt:lpstr>
      <vt:lpstr>Connect fetch to instruction memory</vt:lpstr>
      <vt:lpstr>Summary</vt:lpstr>
    </vt:vector>
  </TitlesOfParts>
  <Company>Purdue University</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Computer Architecture</dc:title>
  <dc:creator>George Adams</dc:creator>
  <cp:lastModifiedBy>George Bunch Adams III</cp:lastModifiedBy>
  <cp:revision>1759</cp:revision>
  <cp:lastPrinted>2018-01-17T15:53:53Z</cp:lastPrinted>
  <dcterms:created xsi:type="dcterms:W3CDTF">2017-01-09T11:24:18Z</dcterms:created>
  <dcterms:modified xsi:type="dcterms:W3CDTF">2018-02-12T23:40:22Z</dcterms:modified>
</cp:coreProperties>
</file>