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70" saveSubsetFonts="1" autoCompressPictures="0">
  <p:sldMasterIdLst>
    <p:sldMasterId id="2147483660" r:id="rId1"/>
  </p:sldMasterIdLst>
  <p:notesMasterIdLst>
    <p:notesMasterId r:id="rId73"/>
  </p:notesMasterIdLst>
  <p:sldIdLst>
    <p:sldId id="1751" r:id="rId2"/>
    <p:sldId id="1750" r:id="rId3"/>
    <p:sldId id="1498" r:id="rId4"/>
    <p:sldId id="1752" r:id="rId5"/>
    <p:sldId id="706" r:id="rId6"/>
    <p:sldId id="711" r:id="rId7"/>
    <p:sldId id="712" r:id="rId8"/>
    <p:sldId id="1496" r:id="rId9"/>
    <p:sldId id="713" r:id="rId10"/>
    <p:sldId id="714" r:id="rId11"/>
    <p:sldId id="715" r:id="rId12"/>
    <p:sldId id="1501" r:id="rId13"/>
    <p:sldId id="1502" r:id="rId14"/>
    <p:sldId id="716" r:id="rId15"/>
    <p:sldId id="717" r:id="rId16"/>
    <p:sldId id="1503" r:id="rId17"/>
    <p:sldId id="718" r:id="rId18"/>
    <p:sldId id="719" r:id="rId19"/>
    <p:sldId id="720" r:id="rId20"/>
    <p:sldId id="721" r:id="rId21"/>
    <p:sldId id="722" r:id="rId22"/>
    <p:sldId id="723" r:id="rId23"/>
    <p:sldId id="727" r:id="rId24"/>
    <p:sldId id="728" r:id="rId25"/>
    <p:sldId id="811" r:id="rId26"/>
    <p:sldId id="812" r:id="rId27"/>
    <p:sldId id="813" r:id="rId28"/>
    <p:sldId id="814" r:id="rId29"/>
    <p:sldId id="815" r:id="rId30"/>
    <p:sldId id="1515" r:id="rId31"/>
    <p:sldId id="1516" r:id="rId32"/>
    <p:sldId id="1517" r:id="rId33"/>
    <p:sldId id="1518" r:id="rId34"/>
    <p:sldId id="646" r:id="rId35"/>
    <p:sldId id="821" r:id="rId36"/>
    <p:sldId id="1514" r:id="rId37"/>
    <p:sldId id="822" r:id="rId38"/>
    <p:sldId id="823" r:id="rId39"/>
    <p:sldId id="824" r:id="rId40"/>
    <p:sldId id="825" r:id="rId41"/>
    <p:sldId id="1510" r:id="rId42"/>
    <p:sldId id="826" r:id="rId43"/>
    <p:sldId id="827" r:id="rId44"/>
    <p:sldId id="525" r:id="rId45"/>
    <p:sldId id="526" r:id="rId46"/>
    <p:sldId id="536" r:id="rId47"/>
    <p:sldId id="828" r:id="rId48"/>
    <p:sldId id="829" r:id="rId49"/>
    <p:sldId id="830" r:id="rId50"/>
    <p:sldId id="831" r:id="rId51"/>
    <p:sldId id="1753" r:id="rId52"/>
    <p:sldId id="1458" r:id="rId53"/>
    <p:sldId id="776" r:id="rId54"/>
    <p:sldId id="777" r:id="rId55"/>
    <p:sldId id="778" r:id="rId56"/>
    <p:sldId id="779" r:id="rId57"/>
    <p:sldId id="780" r:id="rId58"/>
    <p:sldId id="781" r:id="rId59"/>
    <p:sldId id="782" r:id="rId60"/>
    <p:sldId id="783" r:id="rId61"/>
    <p:sldId id="784" r:id="rId62"/>
    <p:sldId id="787" r:id="rId63"/>
    <p:sldId id="785" r:id="rId64"/>
    <p:sldId id="636" r:id="rId65"/>
    <p:sldId id="637" r:id="rId66"/>
    <p:sldId id="638" r:id="rId67"/>
    <p:sldId id="790" r:id="rId68"/>
    <p:sldId id="1756" r:id="rId69"/>
    <p:sldId id="789" r:id="rId70"/>
    <p:sldId id="791" r:id="rId71"/>
    <p:sldId id="792"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8F00"/>
    <a:srgbClr val="FF8000"/>
    <a:srgbClr val="0096FF"/>
    <a:srgbClr val="FA8002"/>
    <a:srgbClr val="4D6286"/>
    <a:srgbClr val="009051"/>
    <a:srgbClr val="FFD579"/>
    <a:srgbClr val="76D6F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3"/>
    <p:restoredTop sz="91426"/>
  </p:normalViewPr>
  <p:slideViewPr>
    <p:cSldViewPr snapToGrid="0" snapToObjects="1">
      <p:cViewPr varScale="1">
        <p:scale>
          <a:sx n="181" d="100"/>
          <a:sy n="181" d="100"/>
        </p:scale>
        <p:origin x="2032"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80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thought question</a:t>
            </a:r>
            <a:r>
              <a:rPr lang="en-US" baseline="0" dirty="0"/>
              <a:t> #1, #2, #3, and #4 here.</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379</a:t>
            </a:fld>
            <a:endParaRPr lang="en-US"/>
          </a:p>
        </p:txBody>
      </p:sp>
    </p:spTree>
    <p:extLst>
      <p:ext uri="{BB962C8B-B14F-4D97-AF65-F5344CB8AC3E}">
        <p14:creationId xmlns:p14="http://schemas.microsoft.com/office/powerpoint/2010/main" val="28710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395</a:t>
            </a:fld>
            <a:endParaRPr lang="en-US"/>
          </a:p>
        </p:txBody>
      </p:sp>
    </p:spTree>
    <p:extLst>
      <p:ext uri="{BB962C8B-B14F-4D97-AF65-F5344CB8AC3E}">
        <p14:creationId xmlns:p14="http://schemas.microsoft.com/office/powerpoint/2010/main" val="168823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result(s) complex</a:t>
            </a:r>
            <a:r>
              <a:rPr lang="en-US" baseline="0" dirty="0"/>
              <a:t> number math</a:t>
            </a:r>
          </a:p>
          <a:p>
            <a:r>
              <a:rPr lang="en-US" baseline="0" dirty="0"/>
              <a:t>A + B in a C program might be adding integers, might be adding floating point, cannot use same circuit, so the + in C will be translated to different instructions to the processor.  The + is OVERLOADED.</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421</a:t>
            </a:fld>
            <a:endParaRPr lang="en-US"/>
          </a:p>
        </p:txBody>
      </p:sp>
    </p:spTree>
    <p:extLst>
      <p:ext uri="{BB962C8B-B14F-4D97-AF65-F5344CB8AC3E}">
        <p14:creationId xmlns:p14="http://schemas.microsoft.com/office/powerpoint/2010/main" val="188520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Von Neumann clearly better at social media than Aiken (Harvard vs</a:t>
            </a:r>
            <a:r>
              <a:rPr lang="en-US" sz="1200" baseline="0" dirty="0"/>
              <a:t> Von Neumann architectures)</a:t>
            </a:r>
            <a:endParaRPr lang="en-US" sz="1200" dirty="0"/>
          </a:p>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434</a:t>
            </a:fld>
            <a:endParaRPr lang="en-US"/>
          </a:p>
        </p:txBody>
      </p:sp>
    </p:spTree>
    <p:extLst>
      <p:ext uri="{BB962C8B-B14F-4D97-AF65-F5344CB8AC3E}">
        <p14:creationId xmlns:p14="http://schemas.microsoft.com/office/powerpoint/2010/main" val="27785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Thought question</a:t>
            </a:r>
            <a:r>
              <a:rPr lang="en-US" baseline="0"/>
              <a:t> </a:t>
            </a:r>
            <a:endParaRPr lang="en-US"/>
          </a:p>
        </p:txBody>
      </p:sp>
      <p:sp>
        <p:nvSpPr>
          <p:cNvPr id="4" name="Slide Number Placeholder 3"/>
          <p:cNvSpPr>
            <a:spLocks noGrp="1"/>
          </p:cNvSpPr>
          <p:nvPr>
            <p:ph type="sldNum" sz="quarter" idx="10"/>
          </p:nvPr>
        </p:nvSpPr>
        <p:spPr/>
        <p:txBody>
          <a:bodyPr/>
          <a:lstStyle/>
          <a:p>
            <a:fld id="{308E491D-C553-0E47-B5E2-359F38712AA4}" type="slidenum">
              <a:rPr lang="en-US" smtClean="0"/>
              <a:t>438</a:t>
            </a:fld>
            <a:endParaRPr lang="en-US"/>
          </a:p>
        </p:txBody>
      </p:sp>
    </p:spTree>
    <p:extLst>
      <p:ext uri="{BB962C8B-B14F-4D97-AF65-F5344CB8AC3E}">
        <p14:creationId xmlns:p14="http://schemas.microsoft.com/office/powerpoint/2010/main" val="87314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a:t>© 2018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 2018 by George B. Adams III</a:t>
            </a:r>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 2018 by George B. Adams III</a:t>
            </a:r>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 2018 by George B. Adams III</a:t>
            </a:r>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 2018 by George B. Adams III</a:t>
            </a:r>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 2018 by George B. Adams III</a:t>
            </a:r>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 2018 by George B. Adams III</a:t>
            </a:r>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a:latin typeface="Arial" charset="0"/>
                <a:ea typeface="ＭＳ Ｐゴシック" charset="0"/>
              </a:rPr>
              <a:t>© 2018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581399"/>
            <a:ext cx="7620000" cy="2704165"/>
          </a:xfrm>
        </p:spPr>
        <p:txBody>
          <a:bodyPr/>
          <a:lstStyle/>
          <a:p>
            <a:pPr algn="r"/>
            <a:r>
              <a:rPr lang="en-US" sz="2400" dirty="0"/>
              <a:t>2018.02.19</a:t>
            </a:r>
          </a:p>
          <a:p>
            <a:endParaRPr lang="en-US" sz="2400" dirty="0"/>
          </a:p>
          <a:p>
            <a:pPr algn="r"/>
            <a:r>
              <a:rPr lang="en-US" sz="2400" dirty="0"/>
              <a:t>Details are not the details.</a:t>
            </a:r>
          </a:p>
          <a:p>
            <a:pPr algn="r"/>
            <a:r>
              <a:rPr lang="en-US" sz="2400" dirty="0"/>
              <a:t>They make the design.</a:t>
            </a:r>
          </a:p>
          <a:p>
            <a:pPr algn="r"/>
            <a:r>
              <a:rPr lang="en-US" sz="2400" dirty="0"/>
              <a:t>– Charles Eames</a:t>
            </a:r>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370</a:t>
            </a:fld>
            <a:endParaRPr lang="en-US"/>
          </a:p>
        </p:txBody>
      </p:sp>
      <p:sp>
        <p:nvSpPr>
          <p:cNvPr id="6" name="Title 5"/>
          <p:cNvSpPr>
            <a:spLocks noGrp="1"/>
          </p:cNvSpPr>
          <p:nvPr>
            <p:ph type="ctrTitle"/>
          </p:nvPr>
        </p:nvSpPr>
        <p:spPr>
          <a:xfrm>
            <a:off x="447440" y="1443038"/>
            <a:ext cx="8305800" cy="1600200"/>
          </a:xfrm>
        </p:spPr>
        <p:txBody>
          <a:bodyPr/>
          <a:lstStyle/>
          <a:p>
            <a:r>
              <a:rPr lang="en-US" dirty="0"/>
              <a:t>Lecture 18 – Designing a processor</a:t>
            </a:r>
          </a:p>
        </p:txBody>
      </p:sp>
    </p:spTree>
    <p:extLst>
      <p:ext uri="{BB962C8B-B14F-4D97-AF65-F5344CB8AC3E}">
        <p14:creationId xmlns:p14="http://schemas.microsoft.com/office/powerpoint/2010/main" val="1173568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operands, completing Fetch</a:t>
            </a:r>
          </a:p>
        </p:txBody>
      </p:sp>
      <p:pic>
        <p:nvPicPr>
          <p:cNvPr id="6" name="Content Placeholder 5" descr="figure-6.7.jpeg"/>
          <p:cNvPicPr>
            <a:picLocks noGrp="1" noChangeAspect="1"/>
          </p:cNvPicPr>
          <p:nvPr>
            <p:ph idx="1"/>
          </p:nvPr>
        </p:nvPicPr>
        <p:blipFill>
          <a:blip r:embed="rId3">
            <a:extLst>
              <a:ext uri="{28A0092B-C50C-407E-A947-70E740481C1C}">
                <a14:useLocalDpi xmlns:a14="http://schemas.microsoft.com/office/drawing/2010/main" val="0"/>
              </a:ext>
            </a:extLst>
          </a:blip>
          <a:srcRect l="-6672" r="-6672"/>
          <a:stretch>
            <a:fillRect/>
          </a:stretch>
        </p:blipFill>
        <p:spPr>
          <a:xfrm>
            <a:off x="105312" y="1171185"/>
            <a:ext cx="8933377" cy="5334069"/>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379</a:t>
            </a:fld>
            <a:endParaRPr lang="en-US"/>
          </a:p>
        </p:txBody>
      </p:sp>
      <p:sp>
        <p:nvSpPr>
          <p:cNvPr id="11" name="Frame 10"/>
          <p:cNvSpPr/>
          <p:nvPr/>
        </p:nvSpPr>
        <p:spPr bwMode="auto">
          <a:xfrm>
            <a:off x="4647494" y="1937191"/>
            <a:ext cx="981063" cy="2758290"/>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6" name="Group 15"/>
          <p:cNvGrpSpPr/>
          <p:nvPr/>
        </p:nvGrpSpPr>
        <p:grpSpPr>
          <a:xfrm>
            <a:off x="3933962" y="2233919"/>
            <a:ext cx="981063" cy="2143217"/>
            <a:chOff x="3933962" y="2233919"/>
            <a:chExt cx="981063" cy="2143217"/>
          </a:xfrm>
          <a:solidFill>
            <a:srgbClr val="008000"/>
          </a:solidFill>
        </p:grpSpPr>
        <p:sp>
          <p:nvSpPr>
            <p:cNvPr id="14" name="Frame 13"/>
            <p:cNvSpPr/>
            <p:nvPr/>
          </p:nvSpPr>
          <p:spPr bwMode="auto">
            <a:xfrm>
              <a:off x="3933962" y="2233919"/>
              <a:ext cx="981063" cy="556428"/>
            </a:xfrm>
            <a:prstGeom prst="frame">
              <a:avLst>
                <a:gd name="adj1" fmla="val 8294"/>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5" name="Frame 14"/>
            <p:cNvSpPr/>
            <p:nvPr/>
          </p:nvSpPr>
          <p:spPr bwMode="auto">
            <a:xfrm>
              <a:off x="3933962" y="3820708"/>
              <a:ext cx="981063" cy="556428"/>
            </a:xfrm>
            <a:prstGeom prst="frame">
              <a:avLst>
                <a:gd name="adj1" fmla="val 8294"/>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grpSp>
        <p:nvGrpSpPr>
          <p:cNvPr id="28" name="Group 27"/>
          <p:cNvGrpSpPr/>
          <p:nvPr/>
        </p:nvGrpSpPr>
        <p:grpSpPr>
          <a:xfrm>
            <a:off x="5339914" y="4618506"/>
            <a:ext cx="3353183" cy="369332"/>
            <a:chOff x="5339914" y="4618506"/>
            <a:chExt cx="3353183" cy="369332"/>
          </a:xfrm>
        </p:grpSpPr>
        <p:sp>
          <p:nvSpPr>
            <p:cNvPr id="10" name="TextBox 9"/>
            <p:cNvSpPr txBox="1"/>
            <p:nvPr/>
          </p:nvSpPr>
          <p:spPr>
            <a:xfrm>
              <a:off x="6117264" y="4618506"/>
              <a:ext cx="2575833" cy="369332"/>
            </a:xfrm>
            <a:prstGeom prst="rect">
              <a:avLst/>
            </a:prstGeom>
            <a:noFill/>
            <a:ln w="12700" cmpd="sng">
              <a:solidFill>
                <a:schemeClr val="tx1"/>
              </a:solidFill>
            </a:ln>
          </p:spPr>
          <p:txBody>
            <a:bodyPr wrap="none" rtlCol="0">
              <a:spAutoFit/>
            </a:bodyPr>
            <a:lstStyle/>
            <a:p>
              <a:r>
                <a:rPr lang="en-US" dirty="0"/>
                <a:t>15-bit value direct to </a:t>
              </a:r>
              <a:r>
                <a:rPr lang="en-US" dirty="0" err="1"/>
                <a:t>ALU</a:t>
              </a:r>
              <a:endParaRPr lang="en-US" dirty="0"/>
            </a:p>
          </p:txBody>
        </p:sp>
        <p:cxnSp>
          <p:nvCxnSpPr>
            <p:cNvPr id="19" name="Straight Arrow Connector 18"/>
            <p:cNvCxnSpPr>
              <a:stCxn id="10" idx="1"/>
            </p:cNvCxnSpPr>
            <p:nvPr/>
          </p:nvCxnSpPr>
          <p:spPr bwMode="auto">
            <a:xfrm flipH="1">
              <a:off x="5339914" y="4803172"/>
              <a:ext cx="77735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5628557" y="5099902"/>
            <a:ext cx="3064540" cy="646331"/>
            <a:chOff x="5628557" y="5099902"/>
            <a:chExt cx="3064540" cy="646331"/>
          </a:xfrm>
        </p:grpSpPr>
        <p:sp>
          <p:nvSpPr>
            <p:cNvPr id="17" name="TextBox 16"/>
            <p:cNvSpPr txBox="1"/>
            <p:nvPr/>
          </p:nvSpPr>
          <p:spPr>
            <a:xfrm>
              <a:off x="6294888" y="5099902"/>
              <a:ext cx="2398209" cy="646331"/>
            </a:xfrm>
            <a:prstGeom prst="rect">
              <a:avLst/>
            </a:prstGeom>
            <a:noFill/>
            <a:ln w="12700" cmpd="sng">
              <a:solidFill>
                <a:srgbClr val="292929"/>
              </a:solidFill>
            </a:ln>
          </p:spPr>
          <p:txBody>
            <a:bodyPr wrap="square" rtlCol="0">
              <a:spAutoFit/>
            </a:bodyPr>
            <a:lstStyle/>
            <a:p>
              <a:r>
                <a:rPr lang="en-US" dirty="0"/>
                <a:t>5 bits of control signals (pointer) direct to ALU</a:t>
              </a:r>
            </a:p>
          </p:txBody>
        </p:sp>
        <p:cxnSp>
          <p:nvCxnSpPr>
            <p:cNvPr id="21" name="Straight Arrow Connector 20"/>
            <p:cNvCxnSpPr>
              <a:stCxn id="17" idx="1"/>
            </p:cNvCxnSpPr>
            <p:nvPr/>
          </p:nvCxnSpPr>
          <p:spPr bwMode="auto">
            <a:xfrm flipH="1" flipV="1">
              <a:off x="5628557" y="5099902"/>
              <a:ext cx="666331" cy="323166"/>
            </a:xfrm>
            <a:prstGeom prst="straightConnector1">
              <a:avLst/>
            </a:prstGeom>
            <a:solidFill>
              <a:schemeClr val="accent1"/>
            </a:solidFill>
            <a:ln w="12700" cap="flat" cmpd="sng" algn="ctr">
              <a:solidFill>
                <a:srgbClr val="292929"/>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1" name="Group 30"/>
          <p:cNvGrpSpPr/>
          <p:nvPr/>
        </p:nvGrpSpPr>
        <p:grpSpPr>
          <a:xfrm>
            <a:off x="3783876" y="2696309"/>
            <a:ext cx="4538692" cy="1402614"/>
            <a:chOff x="3783876" y="2696309"/>
            <a:chExt cx="4538692" cy="1402614"/>
          </a:xfrm>
        </p:grpSpPr>
        <p:grpSp>
          <p:nvGrpSpPr>
            <p:cNvPr id="13" name="Group 12"/>
            <p:cNvGrpSpPr/>
            <p:nvPr/>
          </p:nvGrpSpPr>
          <p:grpSpPr>
            <a:xfrm>
              <a:off x="3783876" y="2696309"/>
              <a:ext cx="4538692" cy="1402614"/>
              <a:chOff x="3783876" y="2696309"/>
              <a:chExt cx="4538692" cy="1402614"/>
            </a:xfrm>
          </p:grpSpPr>
          <p:sp>
            <p:nvSpPr>
              <p:cNvPr id="8" name="Frame 7"/>
              <p:cNvSpPr/>
              <p:nvPr/>
            </p:nvSpPr>
            <p:spPr bwMode="auto">
              <a:xfrm>
                <a:off x="3783876" y="3112612"/>
                <a:ext cx="1250464" cy="840154"/>
              </a:xfrm>
              <a:prstGeom prst="frame">
                <a:avLst>
                  <a:gd name="adj1" fmla="val 8294"/>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9" name="Frame 8"/>
              <p:cNvSpPr/>
              <p:nvPr/>
            </p:nvSpPr>
            <p:spPr bwMode="auto">
              <a:xfrm>
                <a:off x="6514830" y="2696309"/>
                <a:ext cx="1807738" cy="1402614"/>
              </a:xfrm>
              <a:prstGeom prst="frame">
                <a:avLst>
                  <a:gd name="adj1" fmla="val 8294"/>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
          <p:nvSpPr>
            <p:cNvPr id="30" name="TextBox 29"/>
            <p:cNvSpPr txBox="1"/>
            <p:nvPr/>
          </p:nvSpPr>
          <p:spPr>
            <a:xfrm>
              <a:off x="6623540" y="2829423"/>
              <a:ext cx="915635" cy="369332"/>
            </a:xfrm>
            <a:prstGeom prst="rect">
              <a:avLst/>
            </a:prstGeom>
            <a:noFill/>
          </p:spPr>
          <p:txBody>
            <a:bodyPr wrap="none" rtlCol="0">
              <a:spAutoFit/>
            </a:bodyPr>
            <a:lstStyle/>
            <a:p>
              <a:r>
                <a:rPr lang="en-US" b="1" dirty="0">
                  <a:solidFill>
                    <a:srgbClr val="3366FF"/>
                  </a:solidFill>
                </a:rPr>
                <a:t>Copy of</a:t>
              </a:r>
            </a:p>
          </p:txBody>
        </p:sp>
      </p:grpSp>
      <p:grpSp>
        <p:nvGrpSpPr>
          <p:cNvPr id="49" name="Group 48"/>
          <p:cNvGrpSpPr/>
          <p:nvPr/>
        </p:nvGrpSpPr>
        <p:grpSpPr>
          <a:xfrm>
            <a:off x="5052044" y="2574542"/>
            <a:ext cx="211667" cy="1777980"/>
            <a:chOff x="4495755" y="2784231"/>
            <a:chExt cx="211667" cy="1777980"/>
          </a:xfrm>
        </p:grpSpPr>
        <p:cxnSp>
          <p:nvCxnSpPr>
            <p:cNvPr id="50" name="Straight Connector 49"/>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2" name="Straight Connector 61"/>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Connector 64"/>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5052044" y="2579730"/>
            <a:ext cx="211667" cy="1777980"/>
            <a:chOff x="4495755" y="2784231"/>
            <a:chExt cx="211667" cy="1777980"/>
          </a:xfrm>
        </p:grpSpPr>
        <p:cxnSp>
          <p:nvCxnSpPr>
            <p:cNvPr id="33" name="Straight Connector 32"/>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4495755" y="3376891"/>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a:off x="4495755" y="4206615"/>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6228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ssolv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Time to:  3) Execute instruction</a:t>
            </a:r>
          </a:p>
        </p:txBody>
      </p:sp>
      <p:sp>
        <p:nvSpPr>
          <p:cNvPr id="3" name="Content Placeholder 2"/>
          <p:cNvSpPr>
            <a:spLocks noGrp="1"/>
          </p:cNvSpPr>
          <p:nvPr>
            <p:ph idx="1"/>
          </p:nvPr>
        </p:nvSpPr>
        <p:spPr>
          <a:xfrm>
            <a:off x="486830" y="1069587"/>
            <a:ext cx="8657170" cy="5256235"/>
          </a:xfrm>
        </p:spPr>
        <p:txBody>
          <a:bodyPr/>
          <a:lstStyle/>
          <a:p>
            <a:pPr>
              <a:spcBef>
                <a:spcPts val="368"/>
              </a:spcBef>
            </a:pPr>
            <a:r>
              <a:rPr lang="en-US" dirty="0"/>
              <a:t>Execution circuit (</a:t>
            </a:r>
            <a:r>
              <a:rPr lang="en-US" dirty="0" err="1"/>
              <a:t>ALU</a:t>
            </a:r>
            <a:r>
              <a:rPr lang="en-US" dirty="0"/>
              <a:t>) supports all instructions</a:t>
            </a:r>
          </a:p>
          <a:p>
            <a:pPr>
              <a:spcBef>
                <a:spcPts val="368"/>
              </a:spcBef>
            </a:pPr>
            <a:r>
              <a:rPr lang="en-US" sz="2200" u="sng" dirty="0" err="1">
                <a:solidFill>
                  <a:srgbClr val="0000FF"/>
                </a:solidFill>
                <a:latin typeface="Courier"/>
                <a:cs typeface="Courier"/>
                <a:sym typeface="Wingdings"/>
              </a:rPr>
              <a:t>Instr</a:t>
            </a:r>
            <a:r>
              <a:rPr lang="en-US" sz="2200" dirty="0">
                <a:solidFill>
                  <a:srgbClr val="0000FF"/>
                </a:solidFill>
                <a:latin typeface="Courier"/>
                <a:cs typeface="Courier"/>
                <a:sym typeface="Wingdings"/>
              </a:rPr>
              <a:t> </a:t>
            </a:r>
            <a:r>
              <a:rPr lang="en-US" sz="2200" u="sng" dirty="0">
                <a:solidFill>
                  <a:srgbClr val="0000FF"/>
                </a:solidFill>
                <a:latin typeface="Courier"/>
                <a:cs typeface="Courier"/>
                <a:sym typeface="Wingdings"/>
              </a:rPr>
              <a:t>Definition						</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add   </a:t>
            </a:r>
            <a:r>
              <a:rPr lang="en-US" sz="2200" dirty="0">
                <a:solidFill>
                  <a:srgbClr val="008F00"/>
                </a:solidFill>
                <a:latin typeface="Courier"/>
                <a:cs typeface="Courier"/>
                <a:sym typeface="Wingdings"/>
              </a:rPr>
              <a:t>contents[</a:t>
            </a:r>
            <a:r>
              <a:rPr lang="en-US" sz="2200" dirty="0" err="1">
                <a:solidFill>
                  <a:srgbClr val="0000FF"/>
                </a:solidFill>
                <a:latin typeface="Courier"/>
                <a:cs typeface="Courier"/>
                <a:sym typeface="Wingdings"/>
              </a:rPr>
              <a:t>dst_reg</a:t>
            </a:r>
            <a:r>
              <a:rPr lang="en-US" sz="2200" dirty="0">
                <a:solidFill>
                  <a:srgbClr val="008F00"/>
                </a:solidFill>
                <a:latin typeface="Courier"/>
                <a:cs typeface="Courier"/>
                <a:sym typeface="Wingdings"/>
              </a:rPr>
              <a:t>]</a:t>
            </a:r>
            <a:r>
              <a:rPr lang="en-US" sz="2200" dirty="0">
                <a:solidFill>
                  <a:srgbClr val="0000FF"/>
                </a:solidFill>
                <a:latin typeface="Courier"/>
                <a:cs typeface="Courier"/>
                <a:sym typeface="Wingdings"/>
              </a:rPr>
              <a:t>← </a:t>
            </a:r>
            <a:r>
              <a:rPr lang="en-US" sz="2200" dirty="0" err="1">
                <a:solidFill>
                  <a:srgbClr val="008F00"/>
                </a:solidFill>
                <a:latin typeface="Courier"/>
                <a:cs typeface="Courier"/>
                <a:sym typeface="Wingdings"/>
              </a:rPr>
              <a:t>cont</a:t>
            </a:r>
            <a:r>
              <a:rPr lang="en-US" sz="2200" dirty="0">
                <a:solidFill>
                  <a:srgbClr val="008F00"/>
                </a:solidFill>
                <a:latin typeface="Courier"/>
                <a:cs typeface="Courier"/>
                <a:sym typeface="Wingdings"/>
              </a:rPr>
              <a:t>[</a:t>
            </a:r>
            <a:r>
              <a:rPr lang="en-US" sz="2200" dirty="0" err="1">
                <a:solidFill>
                  <a:srgbClr val="0000FF"/>
                </a:solidFill>
                <a:latin typeface="Courier"/>
                <a:cs typeface="Courier"/>
                <a:sym typeface="Wingdings"/>
              </a:rPr>
              <a:t>reg_A</a:t>
            </a:r>
            <a:r>
              <a:rPr lang="en-US" sz="2200" dirty="0">
                <a:solidFill>
                  <a:srgbClr val="008F00"/>
                </a:solidFill>
                <a:latin typeface="Courier"/>
                <a:cs typeface="Courier"/>
                <a:sym typeface="Wingdings"/>
              </a:rPr>
              <a:t>]</a:t>
            </a:r>
            <a:r>
              <a:rPr lang="en-US" sz="2200" b="1" dirty="0">
                <a:solidFill>
                  <a:srgbClr val="FF0000"/>
                </a:solidFill>
                <a:latin typeface="Courier"/>
                <a:cs typeface="Courier"/>
                <a:sym typeface="Wingdings"/>
              </a:rPr>
              <a:t>+</a:t>
            </a:r>
            <a:r>
              <a:rPr lang="en-US" sz="2200" dirty="0">
                <a:solidFill>
                  <a:srgbClr val="008F00"/>
                </a:solidFill>
                <a:latin typeface="Courier"/>
                <a:cs typeface="Courier"/>
                <a:sym typeface="Wingdings"/>
              </a:rPr>
              <a:t>c[</a:t>
            </a:r>
            <a:r>
              <a:rPr lang="en-US" sz="2200" dirty="0" err="1">
                <a:solidFill>
                  <a:srgbClr val="0000FF"/>
                </a:solidFill>
                <a:latin typeface="Courier"/>
                <a:cs typeface="Courier"/>
                <a:sym typeface="Wingdings"/>
              </a:rPr>
              <a:t>reg_B</a:t>
            </a:r>
            <a:r>
              <a:rPr lang="en-US" sz="2200" dirty="0">
                <a:solidFill>
                  <a:srgbClr val="008F00"/>
                </a:solidFill>
                <a:latin typeface="Courier"/>
                <a:cs typeface="Courier"/>
                <a:sym typeface="Wingdings"/>
              </a:rPr>
              <a:t>]</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load  </a:t>
            </a:r>
            <a:r>
              <a:rPr lang="en-US" sz="2200" dirty="0">
                <a:solidFill>
                  <a:srgbClr val="008F00"/>
                </a:solidFill>
                <a:latin typeface="Courier"/>
                <a:cs typeface="Courier"/>
                <a:sym typeface="Wingdings"/>
              </a:rPr>
              <a:t>c[</a:t>
            </a:r>
            <a:r>
              <a:rPr lang="en-US" sz="2200" dirty="0" err="1">
                <a:solidFill>
                  <a:srgbClr val="0000FF"/>
                </a:solidFill>
                <a:latin typeface="Courier"/>
                <a:cs typeface="Courier"/>
                <a:sym typeface="Wingdings"/>
              </a:rPr>
              <a:t>dst_reg</a:t>
            </a:r>
            <a:r>
              <a:rPr lang="en-US" sz="2200" dirty="0">
                <a:solidFill>
                  <a:srgbClr val="008F00"/>
                </a:solidFill>
                <a:latin typeface="Courier"/>
                <a:cs typeface="Courier"/>
                <a:sym typeface="Wingdings"/>
              </a:rPr>
              <a:t>]</a:t>
            </a:r>
            <a:r>
              <a:rPr lang="en-US" sz="2200" dirty="0">
                <a:solidFill>
                  <a:srgbClr val="0000FF"/>
                </a:solidFill>
                <a:latin typeface="Courier"/>
                <a:cs typeface="Courier"/>
                <a:sym typeface="Wingdings"/>
              </a:rPr>
              <a:t>←</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[offset </a:t>
            </a:r>
            <a:r>
              <a:rPr lang="en-US" sz="2200" b="1" dirty="0">
                <a:solidFill>
                  <a:srgbClr val="FF0000"/>
                </a:solidFill>
                <a:latin typeface="Courier"/>
                <a:cs typeface="Courier"/>
                <a:sym typeface="Wingdings"/>
              </a:rPr>
              <a:t>+</a:t>
            </a:r>
            <a:r>
              <a:rPr lang="en-US" sz="2200" dirty="0">
                <a:solidFill>
                  <a:srgbClr val="008F00"/>
                </a:solidFill>
                <a:latin typeface="Courier"/>
                <a:cs typeface="Courier"/>
                <a:sym typeface="Wingdings"/>
              </a:rPr>
              <a:t>c[</a:t>
            </a:r>
            <a:r>
              <a:rPr lang="en-US" sz="2200" dirty="0" err="1">
                <a:solidFill>
                  <a:srgbClr val="0000FF"/>
                </a:solidFill>
                <a:latin typeface="Courier"/>
                <a:cs typeface="Courier"/>
                <a:sym typeface="Wingdings"/>
              </a:rPr>
              <a:t>reg_</a:t>
            </a:r>
            <a:r>
              <a:rPr lang="en-US" sz="2200" dirty="0" err="1">
                <a:solidFill>
                  <a:srgbClr val="0432FF"/>
                </a:solidFill>
                <a:latin typeface="Courier"/>
                <a:cs typeface="Courier"/>
                <a:sym typeface="Wingdings"/>
              </a:rPr>
              <a:t>A</a:t>
            </a:r>
            <a:r>
              <a:rPr lang="en-US" sz="2200" dirty="0">
                <a:solidFill>
                  <a:srgbClr val="008F00"/>
                </a:solidFill>
                <a:latin typeface="Courier"/>
                <a:cs typeface="Courier"/>
                <a:sym typeface="Wingdings"/>
              </a:rPr>
              <a:t>]</a:t>
            </a:r>
            <a:r>
              <a:rPr lang="en-US" sz="2200" dirty="0">
                <a:solidFill>
                  <a:srgbClr val="0000FF"/>
                </a:solidFill>
                <a:latin typeface="Courier"/>
                <a:cs typeface="Courier"/>
                <a:sym typeface="Wingdings"/>
              </a:rPr>
              <a:t>]</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store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[offset </a:t>
            </a:r>
            <a:r>
              <a:rPr lang="en-US" sz="2200" b="1" dirty="0">
                <a:solidFill>
                  <a:srgbClr val="FF0000"/>
                </a:solidFill>
                <a:latin typeface="Courier"/>
                <a:cs typeface="Courier"/>
                <a:sym typeface="Wingdings"/>
              </a:rPr>
              <a:t>+</a:t>
            </a:r>
            <a:r>
              <a:rPr lang="en-US" sz="2200" dirty="0">
                <a:solidFill>
                  <a:srgbClr val="0000FF"/>
                </a:solidFill>
                <a:latin typeface="Courier"/>
                <a:cs typeface="Courier"/>
                <a:sym typeface="Wingdings"/>
              </a:rPr>
              <a:t> </a:t>
            </a:r>
            <a:r>
              <a:rPr lang="en-US" sz="2200" dirty="0" err="1">
                <a:solidFill>
                  <a:srgbClr val="0000FF"/>
                </a:solidFill>
                <a:latin typeface="Courier"/>
                <a:cs typeface="Courier"/>
                <a:sym typeface="Wingdings"/>
              </a:rPr>
              <a:t>reg_</a:t>
            </a:r>
            <a:r>
              <a:rPr lang="en-US" sz="2200" dirty="0" err="1">
                <a:solidFill>
                  <a:srgbClr val="0432FF"/>
                </a:solidFill>
                <a:latin typeface="Courier"/>
                <a:cs typeface="Courier"/>
                <a:sym typeface="Wingdings"/>
              </a:rPr>
              <a:t>A</a:t>
            </a:r>
            <a:r>
              <a:rPr lang="en-US" sz="2200" dirty="0">
                <a:solidFill>
                  <a:srgbClr val="0000FF"/>
                </a:solidFill>
                <a:latin typeface="Courier"/>
                <a:cs typeface="Courier"/>
                <a:sym typeface="Wingdings"/>
              </a:rPr>
              <a:t>] ← </a:t>
            </a:r>
            <a:r>
              <a:rPr lang="en-US" sz="2200" dirty="0" err="1">
                <a:solidFill>
                  <a:srgbClr val="0000FF"/>
                </a:solidFill>
                <a:latin typeface="Courier"/>
                <a:cs typeface="Courier"/>
                <a:sym typeface="Wingdings"/>
              </a:rPr>
              <a:t>reg_</a:t>
            </a:r>
            <a:r>
              <a:rPr lang="en-US" sz="2200" dirty="0" err="1">
                <a:solidFill>
                  <a:srgbClr val="0432FF"/>
                </a:solidFill>
                <a:latin typeface="Courier"/>
                <a:cs typeface="Courier"/>
                <a:sym typeface="Wingdings"/>
              </a:rPr>
              <a:t>B</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jump  Fetch at </a:t>
            </a:r>
            <a:r>
              <a:rPr lang="en-US" sz="2200" dirty="0" err="1">
                <a:solidFill>
                  <a:srgbClr val="0000FF"/>
                </a:solidFill>
                <a:latin typeface="Courier"/>
                <a:cs typeface="Courier"/>
                <a:sym typeface="Wingdings"/>
              </a:rPr>
              <a:t>Instr_Memory</a:t>
            </a:r>
            <a:r>
              <a:rPr lang="en-US" sz="2200" dirty="0">
                <a:solidFill>
                  <a:srgbClr val="0000FF"/>
                </a:solidFill>
                <a:latin typeface="Courier"/>
                <a:cs typeface="Courier"/>
                <a:sym typeface="Wingdings"/>
              </a:rPr>
              <a:t>[offset </a:t>
            </a:r>
            <a:r>
              <a:rPr lang="en-US" sz="2200" b="1" dirty="0">
                <a:solidFill>
                  <a:srgbClr val="FF0000"/>
                </a:solidFill>
                <a:latin typeface="Courier"/>
                <a:cs typeface="Courier"/>
                <a:sym typeface="Wingdings"/>
              </a:rPr>
              <a:t>+</a:t>
            </a:r>
            <a:r>
              <a:rPr lang="en-US" sz="2200" dirty="0">
                <a:solidFill>
                  <a:srgbClr val="0000FF"/>
                </a:solidFill>
                <a:latin typeface="Courier"/>
                <a:cs typeface="Courier"/>
                <a:sym typeface="Wingdings"/>
              </a:rPr>
              <a:t> </a:t>
            </a:r>
            <a:r>
              <a:rPr lang="en-US" sz="2200" dirty="0" err="1">
                <a:solidFill>
                  <a:srgbClr val="0000FF"/>
                </a:solidFill>
                <a:latin typeface="Courier"/>
                <a:cs typeface="Courier"/>
                <a:sym typeface="Wingdings"/>
              </a:rPr>
              <a:t>reg_</a:t>
            </a:r>
            <a:r>
              <a:rPr lang="en-US" sz="2200" dirty="0" err="1">
                <a:solidFill>
                  <a:srgbClr val="0432FF"/>
                </a:solidFill>
                <a:latin typeface="Courier"/>
                <a:cs typeface="Courier"/>
                <a:sym typeface="Wingdings"/>
              </a:rPr>
              <a:t>A</a:t>
            </a:r>
            <a:r>
              <a:rPr lang="en-US" sz="2200" dirty="0">
                <a:solidFill>
                  <a:srgbClr val="0000FF"/>
                </a:solidFill>
                <a:latin typeface="Courier"/>
                <a:cs typeface="Courier"/>
                <a:sym typeface="Wingdings"/>
              </a:rPr>
              <a:t>]</a:t>
            </a:r>
            <a:endParaRPr lang="en-US" sz="2200" dirty="0">
              <a:solidFill>
                <a:srgbClr val="0000FF"/>
              </a:solidFill>
            </a:endParaRPr>
          </a:p>
          <a:p>
            <a:pPr>
              <a:spcBef>
                <a:spcPts val="0"/>
              </a:spcBef>
            </a:pPr>
            <a:r>
              <a:rPr lang="en-US" dirty="0">
                <a:solidFill>
                  <a:srgbClr val="FC6400"/>
                </a:solidFill>
              </a:rPr>
              <a:t>What does each instruction </a:t>
            </a:r>
            <a:r>
              <a:rPr lang="en-US" i="1" dirty="0">
                <a:solidFill>
                  <a:srgbClr val="FC6400"/>
                </a:solidFill>
              </a:rPr>
              <a:t>ask of the ALU</a:t>
            </a:r>
            <a:r>
              <a:rPr lang="en-US" dirty="0">
                <a:solidFill>
                  <a:srgbClr val="FC6400"/>
                </a:solidFill>
              </a:rPr>
              <a:t>?  </a:t>
            </a:r>
          </a:p>
          <a:p>
            <a:pPr lvl="1">
              <a:spcBef>
                <a:spcPts val="0"/>
              </a:spcBef>
            </a:pPr>
            <a:r>
              <a:rPr lang="en-US" dirty="0"/>
              <a:t>add:      </a:t>
            </a:r>
            <a:r>
              <a:rPr lang="en-US" dirty="0">
                <a:solidFill>
                  <a:srgbClr val="FF0000"/>
                </a:solidFill>
              </a:rPr>
              <a:t>add</a:t>
            </a:r>
            <a:r>
              <a:rPr lang="en-US" dirty="0"/>
              <a:t> </a:t>
            </a:r>
            <a:r>
              <a:rPr lang="en-US" dirty="0">
                <a:solidFill>
                  <a:srgbClr val="008F00"/>
                </a:solidFill>
              </a:rPr>
              <a:t>values</a:t>
            </a:r>
            <a:r>
              <a:rPr lang="en-US" dirty="0"/>
              <a:t> sourced from </a:t>
            </a:r>
            <a:r>
              <a:rPr lang="en-US" dirty="0" err="1"/>
              <a:t>reg_A</a:t>
            </a:r>
            <a:r>
              <a:rPr lang="en-US" dirty="0"/>
              <a:t> and </a:t>
            </a:r>
            <a:r>
              <a:rPr lang="en-US" dirty="0" err="1"/>
              <a:t>reg_B</a:t>
            </a:r>
            <a:endParaRPr lang="en-US" dirty="0"/>
          </a:p>
          <a:p>
            <a:pPr lvl="1">
              <a:spcBef>
                <a:spcPts val="0"/>
              </a:spcBef>
            </a:pPr>
            <a:r>
              <a:rPr lang="en-US" dirty="0"/>
              <a:t>load:	  </a:t>
            </a:r>
            <a:r>
              <a:rPr lang="en-US" dirty="0">
                <a:solidFill>
                  <a:srgbClr val="FF0000"/>
                </a:solidFill>
              </a:rPr>
              <a:t>add</a:t>
            </a:r>
            <a:r>
              <a:rPr lang="en-US" dirty="0"/>
              <a:t> offset and </a:t>
            </a:r>
            <a:r>
              <a:rPr lang="en-US" dirty="0">
                <a:solidFill>
                  <a:srgbClr val="008F00"/>
                </a:solidFill>
              </a:rPr>
              <a:t>contents of </a:t>
            </a:r>
            <a:r>
              <a:rPr lang="en-US" dirty="0" err="1"/>
              <a:t>reg_A</a:t>
            </a:r>
            <a:endParaRPr lang="en-US" dirty="0"/>
          </a:p>
          <a:p>
            <a:pPr lvl="1">
              <a:spcBef>
                <a:spcPts val="0"/>
              </a:spcBef>
            </a:pPr>
            <a:r>
              <a:rPr lang="en-US" dirty="0"/>
              <a:t>store:   </a:t>
            </a:r>
            <a:r>
              <a:rPr lang="en-US" dirty="0">
                <a:solidFill>
                  <a:srgbClr val="FF0000"/>
                </a:solidFill>
              </a:rPr>
              <a:t>add</a:t>
            </a:r>
            <a:r>
              <a:rPr lang="en-US" dirty="0"/>
              <a:t> offset and </a:t>
            </a:r>
            <a:r>
              <a:rPr lang="en-US" dirty="0">
                <a:solidFill>
                  <a:srgbClr val="008F00"/>
                </a:solidFill>
              </a:rPr>
              <a:t>contents of</a:t>
            </a:r>
            <a:r>
              <a:rPr lang="en-US" dirty="0"/>
              <a:t> </a:t>
            </a:r>
            <a:r>
              <a:rPr lang="en-US" dirty="0" err="1"/>
              <a:t>reg_A</a:t>
            </a:r>
            <a:r>
              <a:rPr lang="en-US" dirty="0"/>
              <a:t> </a:t>
            </a:r>
          </a:p>
          <a:p>
            <a:pPr lvl="1">
              <a:spcBef>
                <a:spcPts val="0"/>
              </a:spcBef>
            </a:pPr>
            <a:r>
              <a:rPr lang="en-US" dirty="0"/>
              <a:t>jump:   </a:t>
            </a:r>
            <a:r>
              <a:rPr lang="en-US" dirty="0">
                <a:solidFill>
                  <a:srgbClr val="FF0000"/>
                </a:solidFill>
              </a:rPr>
              <a:t>add</a:t>
            </a:r>
            <a:r>
              <a:rPr lang="en-US" dirty="0"/>
              <a:t> offset and </a:t>
            </a:r>
            <a:r>
              <a:rPr lang="en-US" dirty="0">
                <a:solidFill>
                  <a:srgbClr val="008F00"/>
                </a:solidFill>
              </a:rPr>
              <a:t>contents of </a:t>
            </a:r>
            <a:r>
              <a:rPr lang="en-US" dirty="0" err="1"/>
              <a:t>reg_A</a:t>
            </a:r>
            <a:endParaRPr lang="en-US" dirty="0"/>
          </a:p>
          <a:p>
            <a:pPr>
              <a:spcBef>
                <a:spcPts val="368"/>
              </a:spcBef>
            </a:pPr>
            <a:r>
              <a:rPr lang="en-US" dirty="0">
                <a:solidFill>
                  <a:srgbClr val="FC6400"/>
                </a:solidFill>
              </a:rPr>
              <a:t>ALU must perform </a:t>
            </a:r>
            <a:r>
              <a:rPr lang="en-US" dirty="0">
                <a:solidFill>
                  <a:srgbClr val="0432FF"/>
                </a:solidFill>
              </a:rPr>
              <a:t>integer add</a:t>
            </a:r>
            <a:r>
              <a:rPr lang="en-US" dirty="0">
                <a:solidFill>
                  <a:srgbClr val="FC6400"/>
                </a:solidFill>
              </a:rPr>
              <a:t> for all 4 ISA instr.</a:t>
            </a:r>
          </a:p>
        </p:txBody>
      </p:sp>
      <p:sp>
        <p:nvSpPr>
          <p:cNvPr id="4" name="Date Placeholder 3"/>
          <p:cNvSpPr>
            <a:spLocks noGrp="1"/>
          </p:cNvSpPr>
          <p:nvPr>
            <p:ph type="dt" sz="half" idx="10"/>
          </p:nvPr>
        </p:nvSpPr>
        <p:spPr/>
        <p:txBody>
          <a:bodyPr/>
          <a:lstStyle/>
          <a:p>
            <a:r>
              <a:rPr lang="en-US"/>
              <a:t>© 2018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380</a:t>
            </a:fld>
            <a:endParaRPr lang="en-US"/>
          </a:p>
        </p:txBody>
      </p:sp>
    </p:spTree>
    <p:extLst>
      <p:ext uri="{BB962C8B-B14F-4D97-AF65-F5344CB8AC3E}">
        <p14:creationId xmlns:p14="http://schemas.microsoft.com/office/powerpoint/2010/main" val="445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Design ALU input (operands) circuit</a:t>
            </a:r>
          </a:p>
        </p:txBody>
      </p:sp>
      <p:sp>
        <p:nvSpPr>
          <p:cNvPr id="3" name="Content Placeholder 2"/>
          <p:cNvSpPr>
            <a:spLocks noGrp="1"/>
          </p:cNvSpPr>
          <p:nvPr>
            <p:ph idx="1"/>
          </p:nvPr>
        </p:nvSpPr>
        <p:spPr>
          <a:xfrm>
            <a:off x="486830" y="1069587"/>
            <a:ext cx="8509240" cy="5256235"/>
          </a:xfrm>
        </p:spPr>
        <p:txBody>
          <a:bodyPr/>
          <a:lstStyle/>
          <a:p>
            <a:pPr>
              <a:spcBef>
                <a:spcPts val="368"/>
              </a:spcBef>
            </a:pPr>
            <a:r>
              <a:rPr lang="en-US" dirty="0"/>
              <a:t>Textbook author’s design choice is to </a:t>
            </a:r>
            <a:r>
              <a:rPr lang="en-US" dirty="0">
                <a:solidFill>
                  <a:srgbClr val="0432FF"/>
                </a:solidFill>
              </a:rPr>
              <a:t>implement</a:t>
            </a:r>
            <a:br>
              <a:rPr lang="en-US" dirty="0"/>
            </a:br>
            <a:r>
              <a:rPr lang="en-US" dirty="0"/>
              <a:t>    </a:t>
            </a:r>
            <a:r>
              <a:rPr lang="en-US" dirty="0">
                <a:solidFill>
                  <a:srgbClr val="FF0000"/>
                </a:solidFill>
              </a:rPr>
              <a:t>add</a:t>
            </a:r>
            <a:r>
              <a:rPr lang="en-US" dirty="0"/>
              <a:t> Offset and value sourced from </a:t>
            </a:r>
            <a:r>
              <a:rPr lang="en-US" dirty="0" err="1"/>
              <a:t>Reg</a:t>
            </a:r>
            <a:r>
              <a:rPr lang="en-US" dirty="0"/>
              <a:t> </a:t>
            </a:r>
            <a:r>
              <a:rPr lang="en-US" b="1" dirty="0">
                <a:solidFill>
                  <a:srgbClr val="00B050"/>
                </a:solidFill>
              </a:rPr>
              <a:t>?</a:t>
            </a:r>
            <a:br>
              <a:rPr lang="en-US" b="1" dirty="0">
                <a:solidFill>
                  <a:srgbClr val="00B050"/>
                </a:solidFill>
              </a:rPr>
            </a:br>
            <a:r>
              <a:rPr lang="en-US" dirty="0">
                <a:solidFill>
                  <a:srgbClr val="0432FF"/>
                </a:solidFill>
              </a:rPr>
              <a:t>as</a:t>
            </a:r>
            <a:br>
              <a:rPr lang="en-US" dirty="0">
                <a:solidFill>
                  <a:srgbClr val="0070C0"/>
                </a:solidFill>
              </a:rPr>
            </a:br>
            <a:r>
              <a:rPr lang="en-US" dirty="0">
                <a:solidFill>
                  <a:srgbClr val="0070C0"/>
                </a:solidFill>
              </a:rPr>
              <a:t>                       </a:t>
            </a:r>
            <a:r>
              <a:rPr lang="en-US" dirty="0"/>
              <a:t>Offset + </a:t>
            </a:r>
            <a:r>
              <a:rPr lang="en-US" dirty="0" err="1"/>
              <a:t>reg_A</a:t>
            </a:r>
            <a:endParaRPr lang="en-US" dirty="0"/>
          </a:p>
          <a:p>
            <a:pPr lvl="1">
              <a:spcBef>
                <a:spcPts val="368"/>
              </a:spcBef>
            </a:pPr>
            <a:endParaRPr lang="en-US" sz="2400" dirty="0"/>
          </a:p>
          <a:p>
            <a:pPr lvl="1">
              <a:spcBef>
                <a:spcPts val="368"/>
              </a:spcBef>
            </a:pPr>
            <a:r>
              <a:rPr lang="en-US" sz="2400" dirty="0"/>
              <a:t>Could have chosen   Offset + </a:t>
            </a:r>
            <a:r>
              <a:rPr lang="en-US" sz="2400" dirty="0" err="1"/>
              <a:t>reg_B</a:t>
            </a:r>
            <a:endParaRPr lang="en-US" sz="2400"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381</a:t>
            </a:fld>
            <a:endParaRPr lang="en-US"/>
          </a:p>
        </p:txBody>
      </p:sp>
    </p:spTree>
    <p:extLst>
      <p:ext uri="{BB962C8B-B14F-4D97-AF65-F5344CB8AC3E}">
        <p14:creationId xmlns:p14="http://schemas.microsoft.com/office/powerpoint/2010/main" val="62711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Design ALU input (operands) circuit</a:t>
            </a:r>
          </a:p>
        </p:txBody>
      </p:sp>
      <p:sp>
        <p:nvSpPr>
          <p:cNvPr id="3" name="Content Placeholder 2"/>
          <p:cNvSpPr>
            <a:spLocks noGrp="1"/>
          </p:cNvSpPr>
          <p:nvPr>
            <p:ph idx="1"/>
          </p:nvPr>
        </p:nvSpPr>
        <p:spPr>
          <a:xfrm>
            <a:off x="486830" y="1069587"/>
            <a:ext cx="8509240" cy="5256235"/>
          </a:xfrm>
        </p:spPr>
        <p:txBody>
          <a:bodyPr/>
          <a:lstStyle/>
          <a:p>
            <a:pPr>
              <a:spcBef>
                <a:spcPts val="368"/>
              </a:spcBef>
            </a:pPr>
            <a:r>
              <a:rPr lang="en-US" sz="2800" dirty="0"/>
              <a:t>Design question #1:</a:t>
            </a:r>
            <a:br>
              <a:rPr lang="en-US" sz="2800" dirty="0">
                <a:solidFill>
                  <a:srgbClr val="0000FF"/>
                </a:solidFill>
              </a:rPr>
            </a:br>
            <a:r>
              <a:rPr lang="en-US" sz="2800" dirty="0"/>
              <a:t>How should we build the circuit so that</a:t>
            </a:r>
            <a:br>
              <a:rPr lang="en-US" sz="2800" dirty="0"/>
            </a:br>
            <a:r>
              <a:rPr lang="en-US" sz="2800" dirty="0">
                <a:solidFill>
                  <a:srgbClr val="0432FF"/>
                </a:solidFill>
              </a:rPr>
              <a:t>ADD instr. sends </a:t>
            </a:r>
            <a:r>
              <a:rPr lang="en-US" sz="2800" dirty="0" err="1">
                <a:solidFill>
                  <a:srgbClr val="0432FF"/>
                </a:solidFill>
              </a:rPr>
              <a:t>reg_A</a:t>
            </a:r>
            <a:r>
              <a:rPr lang="en-US" sz="2800" dirty="0">
                <a:solidFill>
                  <a:srgbClr val="0432FF"/>
                </a:solidFill>
              </a:rPr>
              <a:t> and </a:t>
            </a:r>
            <a:r>
              <a:rPr lang="en-US" sz="2800" dirty="0" err="1">
                <a:solidFill>
                  <a:srgbClr val="0432FF"/>
                </a:solidFill>
              </a:rPr>
              <a:t>reg_B</a:t>
            </a:r>
            <a:r>
              <a:rPr lang="en-US" sz="2800" dirty="0">
                <a:solidFill>
                  <a:srgbClr val="0432FF"/>
                </a:solidFill>
              </a:rPr>
              <a:t> to the ALU</a:t>
            </a:r>
            <a:r>
              <a:rPr lang="en-US" sz="2800" dirty="0"/>
              <a:t>,</a:t>
            </a:r>
            <a:br>
              <a:rPr lang="en-US" sz="2800" dirty="0"/>
            </a:br>
            <a:r>
              <a:rPr lang="en-US" sz="2800" dirty="0"/>
              <a:t>while</a:t>
            </a:r>
            <a:br>
              <a:rPr lang="en-US" sz="2800" dirty="0"/>
            </a:br>
            <a:r>
              <a:rPr lang="en-US" sz="2800" dirty="0">
                <a:solidFill>
                  <a:srgbClr val="008F00"/>
                </a:solidFill>
              </a:rPr>
              <a:t>LOAD/STORE/JUMP send </a:t>
            </a:r>
            <a:r>
              <a:rPr lang="en-US" sz="2800" dirty="0" err="1">
                <a:solidFill>
                  <a:srgbClr val="008F00"/>
                </a:solidFill>
              </a:rPr>
              <a:t>reg_A</a:t>
            </a:r>
            <a:r>
              <a:rPr lang="en-US" sz="2800" dirty="0">
                <a:solidFill>
                  <a:srgbClr val="008F00"/>
                </a:solidFill>
              </a:rPr>
              <a:t> and Offset to ALU</a:t>
            </a:r>
            <a:r>
              <a:rPr lang="en-US" sz="2800" dirty="0"/>
              <a:t>?</a:t>
            </a:r>
          </a:p>
          <a:p>
            <a:pPr lvl="1">
              <a:spcBef>
                <a:spcPts val="368"/>
              </a:spcBef>
            </a:pPr>
            <a:r>
              <a:rPr lang="en-US" sz="2400" dirty="0">
                <a:solidFill>
                  <a:srgbClr val="FF8000"/>
                </a:solidFill>
              </a:rPr>
              <a:t>Answer:</a:t>
            </a:r>
            <a:r>
              <a:rPr lang="en-US" sz="2400" dirty="0">
                <a:solidFill>
                  <a:srgbClr val="0000FF"/>
                </a:solidFill>
              </a:rPr>
              <a:t>  </a:t>
            </a:r>
            <a:r>
              <a:rPr lang="en-US" sz="2400" dirty="0"/>
              <a:t>Use a MUX to select Offset or </a:t>
            </a:r>
            <a:r>
              <a:rPr lang="en-US" sz="2400" dirty="0" err="1"/>
              <a:t>reg</a:t>
            </a:r>
            <a:r>
              <a:rPr lang="en-US" sz="2400" dirty="0"/>
              <a:t> B as needed</a:t>
            </a:r>
            <a:br>
              <a:rPr lang="en-US" sz="2400" dirty="0"/>
            </a:br>
            <a:endParaRPr lang="en-US" sz="2400" dirty="0"/>
          </a:p>
          <a:p>
            <a:pPr>
              <a:spcBef>
                <a:spcPts val="368"/>
              </a:spcBef>
            </a:pPr>
            <a:r>
              <a:rPr lang="en-US" sz="2800" dirty="0"/>
              <a:t>Design question #2:</a:t>
            </a:r>
            <a:br>
              <a:rPr lang="en-US" sz="2800" dirty="0"/>
            </a:br>
            <a:r>
              <a:rPr lang="en-US" sz="2800" dirty="0"/>
              <a:t>How do we match the 15-bit offset representation to the 32-bit ALU?</a:t>
            </a:r>
          </a:p>
          <a:p>
            <a:pPr lvl="1">
              <a:spcBef>
                <a:spcPts val="368"/>
              </a:spcBef>
            </a:pPr>
            <a:r>
              <a:rPr lang="en-US" sz="2400" dirty="0">
                <a:solidFill>
                  <a:srgbClr val="FF8000"/>
                </a:solidFill>
              </a:rPr>
              <a:t>Answer:</a:t>
            </a:r>
            <a:r>
              <a:rPr lang="en-US" sz="2400" dirty="0">
                <a:solidFill>
                  <a:srgbClr val="0432FF"/>
                </a:solidFill>
              </a:rPr>
              <a:t>  </a:t>
            </a:r>
            <a:r>
              <a:rPr lang="en-US" sz="2400" dirty="0"/>
              <a:t>Increase the 15-bit size of the 2’s complement Offset to 32 bits using sign extension</a:t>
            </a:r>
            <a:endParaRPr lang="en-US" sz="2400" dirty="0">
              <a:solidFill>
                <a:srgbClr val="0432FF"/>
              </a:solidFill>
            </a:endParaRP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382</a:t>
            </a:fld>
            <a:endParaRPr lang="en-US"/>
          </a:p>
        </p:txBody>
      </p:sp>
    </p:spTree>
    <p:extLst>
      <p:ext uri="{BB962C8B-B14F-4D97-AF65-F5344CB8AC3E}">
        <p14:creationId xmlns:p14="http://schemas.microsoft.com/office/powerpoint/2010/main" val="38679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a:t>
            </a:r>
            <a:r>
              <a:rPr lang="en-US" dirty="0"/>
              <a:t>Logic Unit (</a:t>
            </a:r>
            <a:r>
              <a:rPr lang="en-US" dirty="0" err="1"/>
              <a:t>ALU</a:t>
            </a:r>
            <a:r>
              <a:rPr lang="en-US" dirty="0"/>
              <a:t>) in action</a:t>
            </a:r>
          </a:p>
        </p:txBody>
      </p:sp>
      <p:pic>
        <p:nvPicPr>
          <p:cNvPr id="6" name="Content Placeholder 5" descr="figure-6.8.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6672" r="-6672" b="18084"/>
          <a:stretch/>
        </p:blipFill>
        <p:spPr>
          <a:xfrm>
            <a:off x="105313" y="1180955"/>
            <a:ext cx="8933375" cy="4369454"/>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383</a:t>
            </a:fld>
            <a:endParaRPr lang="en-US"/>
          </a:p>
        </p:txBody>
      </p:sp>
      <p:sp>
        <p:nvSpPr>
          <p:cNvPr id="7" name="TextBox 6"/>
          <p:cNvSpPr txBox="1"/>
          <p:nvPr/>
        </p:nvSpPr>
        <p:spPr>
          <a:xfrm>
            <a:off x="4448632" y="3213073"/>
            <a:ext cx="1960460" cy="277897"/>
          </a:xfrm>
          <a:prstGeom prst="rect">
            <a:avLst/>
          </a:prstGeom>
          <a:noFill/>
        </p:spPr>
        <p:txBody>
          <a:bodyPr wrap="square" rtlCol="0">
            <a:spAutoFit/>
          </a:bodyPr>
          <a:lstStyle/>
          <a:p>
            <a:pPr>
              <a:lnSpc>
                <a:spcPct val="60000"/>
              </a:lnSpc>
            </a:pPr>
            <a:r>
              <a:rPr lang="en-US">
                <a:solidFill>
                  <a:srgbClr val="FF6600"/>
                </a:solidFill>
              </a:rPr>
              <a:t>reg</a:t>
            </a:r>
            <a:r>
              <a:rPr lang="en-US" dirty="0">
                <a:solidFill>
                  <a:srgbClr val="FF6600"/>
                </a:solidFill>
              </a:rPr>
              <a:t> A 32-bit value</a:t>
            </a:r>
          </a:p>
        </p:txBody>
      </p:sp>
      <p:sp>
        <p:nvSpPr>
          <p:cNvPr id="8" name="TextBox 7"/>
          <p:cNvSpPr txBox="1"/>
          <p:nvPr/>
        </p:nvSpPr>
        <p:spPr>
          <a:xfrm>
            <a:off x="4455887" y="3578433"/>
            <a:ext cx="1843314" cy="258532"/>
          </a:xfrm>
          <a:prstGeom prst="rect">
            <a:avLst/>
          </a:prstGeom>
          <a:noFill/>
        </p:spPr>
        <p:txBody>
          <a:bodyPr wrap="square" rtlCol="0">
            <a:spAutoFit/>
          </a:bodyPr>
          <a:lstStyle/>
          <a:p>
            <a:pPr>
              <a:lnSpc>
                <a:spcPct val="60000"/>
              </a:lnSpc>
            </a:pPr>
            <a:r>
              <a:rPr lang="en-US" dirty="0" err="1">
                <a:solidFill>
                  <a:srgbClr val="FF6600"/>
                </a:solidFill>
              </a:rPr>
              <a:t>reg</a:t>
            </a:r>
            <a:r>
              <a:rPr lang="en-US" dirty="0">
                <a:solidFill>
                  <a:srgbClr val="FF6600"/>
                </a:solidFill>
              </a:rPr>
              <a:t> B 32-bits</a:t>
            </a:r>
          </a:p>
        </p:txBody>
      </p:sp>
      <p:sp>
        <p:nvSpPr>
          <p:cNvPr id="10" name="TextBox 9"/>
          <p:cNvSpPr txBox="1"/>
          <p:nvPr/>
        </p:nvSpPr>
        <p:spPr>
          <a:xfrm>
            <a:off x="5149316" y="4221107"/>
            <a:ext cx="873102" cy="494494"/>
          </a:xfrm>
          <a:prstGeom prst="rect">
            <a:avLst/>
          </a:prstGeom>
          <a:solidFill>
            <a:schemeClr val="bg1"/>
          </a:solidFill>
          <a:ln w="38100" cmpd="sng">
            <a:solidFill>
              <a:srgbClr val="FC6400"/>
            </a:solidFill>
          </a:ln>
        </p:spPr>
        <p:txBody>
          <a:bodyPr wrap="square" rtlCol="0">
            <a:spAutoFit/>
          </a:bodyPr>
          <a:lstStyle/>
          <a:p>
            <a:pPr algn="ctr">
              <a:lnSpc>
                <a:spcPct val="80000"/>
              </a:lnSpc>
            </a:pPr>
            <a:r>
              <a:rPr lang="en-US" sz="1600" dirty="0">
                <a:solidFill>
                  <a:srgbClr val="FC6400"/>
                </a:solidFill>
              </a:rPr>
              <a:t>Sign extend</a:t>
            </a:r>
          </a:p>
        </p:txBody>
      </p:sp>
      <p:grpSp>
        <p:nvGrpSpPr>
          <p:cNvPr id="24" name="Group 23"/>
          <p:cNvGrpSpPr/>
          <p:nvPr/>
        </p:nvGrpSpPr>
        <p:grpSpPr>
          <a:xfrm>
            <a:off x="5647228" y="1472935"/>
            <a:ext cx="1031868" cy="2351740"/>
            <a:chOff x="5647228" y="1472935"/>
            <a:chExt cx="1031868" cy="2351740"/>
          </a:xfrm>
        </p:grpSpPr>
        <p:sp>
          <p:nvSpPr>
            <p:cNvPr id="11" name="TextBox 10"/>
            <p:cNvSpPr txBox="1"/>
            <p:nvPr/>
          </p:nvSpPr>
          <p:spPr>
            <a:xfrm>
              <a:off x="5647228" y="1472935"/>
              <a:ext cx="1031868" cy="646331"/>
            </a:xfrm>
            <a:prstGeom prst="rect">
              <a:avLst/>
            </a:prstGeom>
            <a:noFill/>
            <a:ln w="12700">
              <a:solidFill>
                <a:schemeClr val="tx1"/>
              </a:solidFill>
            </a:ln>
          </p:spPr>
          <p:txBody>
            <a:bodyPr wrap="square" rtlCol="0">
              <a:spAutoFit/>
            </a:bodyPr>
            <a:lstStyle/>
            <a:p>
              <a:r>
                <a:rPr lang="en-US" dirty="0"/>
                <a:t>Selected operand</a:t>
              </a:r>
            </a:p>
          </p:txBody>
        </p:sp>
        <p:cxnSp>
          <p:nvCxnSpPr>
            <p:cNvPr id="13" name="Straight Arrow Connector 12"/>
            <p:cNvCxnSpPr>
              <a:stCxn id="11" idx="2"/>
            </p:cNvCxnSpPr>
            <p:nvPr/>
          </p:nvCxnSpPr>
          <p:spPr bwMode="auto">
            <a:xfrm flipH="1">
              <a:off x="6133388" y="2119266"/>
              <a:ext cx="29774" cy="1705409"/>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5536257" y="4072231"/>
            <a:ext cx="3469197" cy="955007"/>
            <a:chOff x="5536257" y="4072231"/>
            <a:chExt cx="3469197" cy="955007"/>
          </a:xfrm>
        </p:grpSpPr>
        <p:sp>
          <p:nvSpPr>
            <p:cNvPr id="19" name="TextBox 18"/>
            <p:cNvSpPr txBox="1"/>
            <p:nvPr/>
          </p:nvSpPr>
          <p:spPr>
            <a:xfrm>
              <a:off x="6619546" y="4473240"/>
              <a:ext cx="2385908" cy="553998"/>
            </a:xfrm>
            <a:prstGeom prst="rect">
              <a:avLst/>
            </a:prstGeom>
            <a:noFill/>
          </p:spPr>
          <p:txBody>
            <a:bodyPr wrap="square" rtlCol="0">
              <a:spAutoFit/>
            </a:bodyPr>
            <a:lstStyle/>
            <a:p>
              <a:pPr>
                <a:lnSpc>
                  <a:spcPts val="1760"/>
                </a:lnSpc>
              </a:pPr>
              <a:r>
                <a:rPr lang="en-US" dirty="0">
                  <a:solidFill>
                    <a:srgbClr val="FF6600"/>
                  </a:solidFill>
                </a:rPr>
                <a:t>32-bit sign extended offset value in 2’s comp</a:t>
              </a:r>
            </a:p>
          </p:txBody>
        </p:sp>
        <p:cxnSp>
          <p:nvCxnSpPr>
            <p:cNvPr id="20" name="Straight Arrow Connector 19"/>
            <p:cNvCxnSpPr/>
            <p:nvPr/>
          </p:nvCxnSpPr>
          <p:spPr bwMode="auto">
            <a:xfrm flipH="1" flipV="1">
              <a:off x="5536257" y="4072231"/>
              <a:ext cx="634150" cy="88522"/>
            </a:xfrm>
            <a:prstGeom prst="straightConnector1">
              <a:avLst/>
            </a:prstGeom>
            <a:solidFill>
              <a:schemeClr val="accent1"/>
            </a:solidFill>
            <a:ln w="19050" cap="flat" cmpd="sng" algn="ctr">
              <a:solidFill>
                <a:srgbClr val="FF66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Arrow Connector 43"/>
            <p:cNvCxnSpPr>
              <a:cxnSpLocks/>
              <a:stCxn id="19" idx="1"/>
            </p:cNvCxnSpPr>
            <p:nvPr/>
          </p:nvCxnSpPr>
          <p:spPr bwMode="auto">
            <a:xfrm flipH="1" flipV="1">
              <a:off x="6163162" y="4160755"/>
              <a:ext cx="456384" cy="589484"/>
            </a:xfrm>
            <a:prstGeom prst="straightConnector1">
              <a:avLst/>
            </a:prstGeom>
            <a:solidFill>
              <a:schemeClr val="accent1"/>
            </a:solidFill>
            <a:ln w="19050" cap="flat" cmpd="sng" algn="ctr">
              <a:solidFill>
                <a:srgbClr val="FF6600"/>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0" name="Group 29"/>
          <p:cNvGrpSpPr/>
          <p:nvPr/>
        </p:nvGrpSpPr>
        <p:grpSpPr>
          <a:xfrm>
            <a:off x="5536256" y="4842933"/>
            <a:ext cx="3469198" cy="560771"/>
            <a:chOff x="5536256" y="4842933"/>
            <a:chExt cx="3469198" cy="560771"/>
          </a:xfrm>
        </p:grpSpPr>
        <p:sp>
          <p:nvSpPr>
            <p:cNvPr id="14" name="TextBox 13"/>
            <p:cNvSpPr txBox="1"/>
            <p:nvPr/>
          </p:nvSpPr>
          <p:spPr>
            <a:xfrm>
              <a:off x="6577830" y="5034372"/>
              <a:ext cx="2427624" cy="369332"/>
            </a:xfrm>
            <a:prstGeom prst="rect">
              <a:avLst/>
            </a:prstGeom>
            <a:noFill/>
          </p:spPr>
          <p:txBody>
            <a:bodyPr wrap="square" rtlCol="0">
              <a:spAutoFit/>
            </a:bodyPr>
            <a:lstStyle/>
            <a:p>
              <a:r>
                <a:rPr lang="en-US" dirty="0">
                  <a:solidFill>
                    <a:srgbClr val="FF6600"/>
                  </a:solidFill>
                </a:rPr>
                <a:t>15 bit offset in 2’s comp</a:t>
              </a:r>
            </a:p>
          </p:txBody>
        </p:sp>
        <p:cxnSp>
          <p:nvCxnSpPr>
            <p:cNvPr id="26" name="Straight Arrow Connector 25"/>
            <p:cNvCxnSpPr>
              <a:stCxn id="14" idx="1"/>
            </p:cNvCxnSpPr>
            <p:nvPr/>
          </p:nvCxnSpPr>
          <p:spPr bwMode="auto">
            <a:xfrm flipH="1" flipV="1">
              <a:off x="5536256" y="4842933"/>
              <a:ext cx="1041574" cy="376105"/>
            </a:xfrm>
            <a:prstGeom prst="straightConnector1">
              <a:avLst/>
            </a:prstGeom>
            <a:solidFill>
              <a:schemeClr val="accent1"/>
            </a:solidFill>
            <a:ln w="12700" cap="flat" cmpd="sng" algn="ctr">
              <a:solidFill>
                <a:srgbClr val="FF66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28" name="TextBox 27"/>
          <p:cNvSpPr txBox="1"/>
          <p:nvPr/>
        </p:nvSpPr>
        <p:spPr>
          <a:xfrm>
            <a:off x="488472" y="5533533"/>
            <a:ext cx="8167057" cy="923330"/>
          </a:xfrm>
          <a:prstGeom prst="rect">
            <a:avLst/>
          </a:prstGeom>
          <a:noFill/>
          <a:ln w="19050" cmpd="sng">
            <a:solidFill>
              <a:schemeClr val="tx1"/>
            </a:solidFill>
          </a:ln>
        </p:spPr>
        <p:txBody>
          <a:bodyPr wrap="square" rtlCol="0">
            <a:spAutoFit/>
          </a:bodyPr>
          <a:lstStyle/>
          <a:p>
            <a:r>
              <a:rPr lang="en-US" dirty="0"/>
              <a:t>Mux circuit chooses 1 of 2</a:t>
            </a:r>
            <a:r>
              <a:rPr lang="en-US" baseline="30000" dirty="0"/>
              <a:t>1</a:t>
            </a:r>
            <a:r>
              <a:rPr lang="en-US" dirty="0"/>
              <a:t> inputs to connect to ALU.  Mux must receive a 1-bit signal controlling which 1 of 2</a:t>
            </a:r>
            <a:r>
              <a:rPr lang="en-US" baseline="30000" dirty="0"/>
              <a:t>1</a:t>
            </a:r>
            <a:r>
              <a:rPr lang="en-US" dirty="0"/>
              <a:t> inputs is selected.  </a:t>
            </a:r>
            <a:r>
              <a:rPr lang="en-US" dirty="0">
                <a:solidFill>
                  <a:srgbClr val="FC6400"/>
                </a:solidFill>
              </a:rPr>
              <a:t>Mux control input wire (1-bit pointer to sign-extended offset or to </a:t>
            </a:r>
            <a:r>
              <a:rPr lang="en-US" dirty="0" err="1">
                <a:solidFill>
                  <a:srgbClr val="FC6400"/>
                </a:solidFill>
              </a:rPr>
              <a:t>reg</a:t>
            </a:r>
            <a:r>
              <a:rPr lang="en-US" dirty="0">
                <a:solidFill>
                  <a:srgbClr val="FC6400"/>
                </a:solidFill>
              </a:rPr>
              <a:t> B) is abstracted out of diagram.</a:t>
            </a:r>
            <a:r>
              <a:rPr lang="en-US" dirty="0"/>
              <a:t> </a:t>
            </a:r>
          </a:p>
        </p:txBody>
      </p:sp>
      <p:grpSp>
        <p:nvGrpSpPr>
          <p:cNvPr id="31" name="Group 30"/>
          <p:cNvGrpSpPr/>
          <p:nvPr/>
        </p:nvGrpSpPr>
        <p:grpSpPr>
          <a:xfrm>
            <a:off x="6577830" y="3869234"/>
            <a:ext cx="2152692" cy="646331"/>
            <a:chOff x="6425429" y="4344814"/>
            <a:chExt cx="2152692" cy="646331"/>
          </a:xfrm>
        </p:grpSpPr>
        <p:sp>
          <p:nvSpPr>
            <p:cNvPr id="32" name="TextBox 31"/>
            <p:cNvSpPr txBox="1"/>
            <p:nvPr/>
          </p:nvSpPr>
          <p:spPr>
            <a:xfrm>
              <a:off x="6970376" y="4344814"/>
              <a:ext cx="1607745" cy="646331"/>
            </a:xfrm>
            <a:prstGeom prst="rect">
              <a:avLst/>
            </a:prstGeom>
            <a:noFill/>
            <a:ln w="12700">
              <a:solidFill>
                <a:schemeClr val="tx1"/>
              </a:solidFill>
            </a:ln>
          </p:spPr>
          <p:txBody>
            <a:bodyPr wrap="square" rtlCol="0">
              <a:spAutoFit/>
            </a:bodyPr>
            <a:lstStyle/>
            <a:p>
              <a:r>
                <a:rPr lang="en-US" dirty="0" err="1"/>
                <a:t>Opcode</a:t>
              </a:r>
              <a:r>
                <a:rPr lang="en-US" dirty="0"/>
                <a:t> bits to control </a:t>
              </a:r>
              <a:r>
                <a:rPr lang="en-US" dirty="0" err="1"/>
                <a:t>ALU</a:t>
              </a:r>
              <a:endParaRPr lang="en-US" dirty="0"/>
            </a:p>
          </p:txBody>
        </p:sp>
        <p:cxnSp>
          <p:nvCxnSpPr>
            <p:cNvPr id="33" name="Straight Arrow Connector 32"/>
            <p:cNvCxnSpPr>
              <a:stCxn id="32" idx="1"/>
            </p:cNvCxnSpPr>
            <p:nvPr/>
          </p:nvCxnSpPr>
          <p:spPr bwMode="auto">
            <a:xfrm flipH="1">
              <a:off x="6425429" y="4667980"/>
              <a:ext cx="544947"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90827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dissolv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t>ALU has produced </a:t>
            </a:r>
            <a:r>
              <a:rPr lang="en-US" sz="2800"/>
              <a:t>a result; what next?</a:t>
            </a:r>
            <a:endParaRPr lang="en-US" sz="2800"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384</a:t>
            </a:fld>
            <a:endParaRPr lang="en-US"/>
          </a:p>
        </p:txBody>
      </p:sp>
      <p:grpSp>
        <p:nvGrpSpPr>
          <p:cNvPr id="13" name="Group 12"/>
          <p:cNvGrpSpPr/>
          <p:nvPr/>
        </p:nvGrpSpPr>
        <p:grpSpPr>
          <a:xfrm>
            <a:off x="957942" y="1299029"/>
            <a:ext cx="7228116" cy="4361542"/>
            <a:chOff x="537030" y="1299029"/>
            <a:chExt cx="7228116" cy="4361542"/>
          </a:xfrm>
        </p:grpSpPr>
        <p:pic>
          <p:nvPicPr>
            <p:cNvPr id="7" name="Content Placeholder 5" descr="figure-6.8.jpeg"/>
            <p:cNvPicPr>
              <a:picLocks noChangeAspect="1"/>
            </p:cNvPicPr>
            <p:nvPr/>
          </p:nvPicPr>
          <p:blipFill rotWithShape="1">
            <a:blip r:embed="rId2">
              <a:extLst>
                <a:ext uri="{28A0092B-C50C-407E-A947-70E740481C1C}">
                  <a14:useLocalDpi xmlns:a14="http://schemas.microsoft.com/office/drawing/2010/main" val="0"/>
                </a:ext>
              </a:extLst>
            </a:blip>
            <a:srcRect l="4421" t="2214" r="3869" b="16019"/>
            <a:stretch/>
          </p:blipFill>
          <p:spPr>
            <a:xfrm>
              <a:off x="537030" y="1299029"/>
              <a:ext cx="7228116" cy="4361542"/>
            </a:xfrm>
            <a:prstGeom prst="rect">
              <a:avLst/>
            </a:prstGeom>
          </p:spPr>
        </p:pic>
        <p:sp>
          <p:nvSpPr>
            <p:cNvPr id="10" name="Rectangle 9"/>
            <p:cNvSpPr/>
            <p:nvPr/>
          </p:nvSpPr>
          <p:spPr bwMode="auto">
            <a:xfrm>
              <a:off x="5101771" y="2227943"/>
              <a:ext cx="1030515" cy="776514"/>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1" name="Rectangle 10"/>
            <p:cNvSpPr/>
            <p:nvPr/>
          </p:nvSpPr>
          <p:spPr bwMode="auto">
            <a:xfrm>
              <a:off x="4630058" y="2619824"/>
              <a:ext cx="1030515" cy="776514"/>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2" name="Rectangle 11"/>
            <p:cNvSpPr/>
            <p:nvPr/>
          </p:nvSpPr>
          <p:spPr bwMode="auto">
            <a:xfrm>
              <a:off x="4622801" y="3432423"/>
              <a:ext cx="1030515" cy="232434"/>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Tree>
    <p:extLst>
      <p:ext uri="{BB962C8B-B14F-4D97-AF65-F5344CB8AC3E}">
        <p14:creationId xmlns:p14="http://schemas.microsoft.com/office/powerpoint/2010/main" val="100990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t>Time to:  4) Write result into specified location  </a:t>
            </a:r>
          </a:p>
        </p:txBody>
      </p:sp>
      <p:sp>
        <p:nvSpPr>
          <p:cNvPr id="3" name="Content Placeholder 2"/>
          <p:cNvSpPr>
            <a:spLocks noGrp="1"/>
          </p:cNvSpPr>
          <p:nvPr>
            <p:ph idx="1"/>
          </p:nvPr>
        </p:nvSpPr>
        <p:spPr/>
        <p:txBody>
          <a:bodyPr/>
          <a:lstStyle/>
          <a:p>
            <a:r>
              <a:rPr lang="en-US" dirty="0"/>
              <a:t>What are the results and where do they go?</a:t>
            </a:r>
          </a:p>
          <a:p>
            <a:pPr lvl="1"/>
            <a:r>
              <a:rPr lang="en-US" dirty="0"/>
              <a:t>ADD:  ALU output is the result, deliver to </a:t>
            </a:r>
            <a:r>
              <a:rPr lang="en-US" dirty="0" err="1">
                <a:solidFill>
                  <a:srgbClr val="0000FF"/>
                </a:solidFill>
              </a:rPr>
              <a:t>dst_reg</a:t>
            </a:r>
            <a:endParaRPr lang="en-US" dirty="0">
              <a:solidFill>
                <a:srgbClr val="0000FF"/>
              </a:solidFill>
            </a:endParaRPr>
          </a:p>
          <a:p>
            <a:pPr lvl="1"/>
            <a:r>
              <a:rPr lang="en-US" dirty="0"/>
              <a:t>JUMP:  ALU output is </a:t>
            </a:r>
            <a:r>
              <a:rPr lang="en-US" dirty="0" err="1"/>
              <a:t>next_instr_ptr</a:t>
            </a:r>
            <a:r>
              <a:rPr lang="en-US" dirty="0"/>
              <a:t>,</a:t>
            </a:r>
            <a:br>
              <a:rPr lang="en-US" dirty="0"/>
            </a:br>
            <a:r>
              <a:rPr lang="en-US" dirty="0">
                <a:solidFill>
                  <a:srgbClr val="0000FF"/>
                </a:solidFill>
              </a:rPr>
              <a:t>deliver to </a:t>
            </a:r>
            <a:r>
              <a:rPr lang="en-US" dirty="0" err="1">
                <a:solidFill>
                  <a:srgbClr val="0000FF"/>
                </a:solidFill>
              </a:rPr>
              <a:t>pgm</a:t>
            </a:r>
            <a:r>
              <a:rPr lang="en-US" dirty="0">
                <a:solidFill>
                  <a:srgbClr val="0000FF"/>
                </a:solidFill>
              </a:rPr>
              <a:t>. ctr. (</a:t>
            </a:r>
            <a:r>
              <a:rPr lang="en-US" dirty="0" err="1">
                <a:solidFill>
                  <a:srgbClr val="0000FF"/>
                </a:solidFill>
              </a:rPr>
              <a:t>current_instr_ptr</a:t>
            </a:r>
            <a:r>
              <a:rPr lang="en-US" dirty="0">
                <a:solidFill>
                  <a:srgbClr val="0000FF"/>
                </a:solidFill>
              </a:rPr>
              <a:t> register)</a:t>
            </a:r>
          </a:p>
          <a:p>
            <a:pPr lvl="1"/>
            <a:r>
              <a:rPr lang="en-US" dirty="0"/>
              <a:t>LOAD:  ALU output is </a:t>
            </a:r>
            <a:r>
              <a:rPr lang="en-US" dirty="0">
                <a:solidFill>
                  <a:srgbClr val="0000FF"/>
                </a:solidFill>
              </a:rPr>
              <a:t>pointer that must be sent to data memory</a:t>
            </a:r>
            <a:r>
              <a:rPr lang="en-US" dirty="0"/>
              <a:t>, which then produces </a:t>
            </a:r>
            <a:r>
              <a:rPr lang="en-US" dirty="0">
                <a:solidFill>
                  <a:srgbClr val="0000FF"/>
                </a:solidFill>
              </a:rPr>
              <a:t>copy of the location contents which, finally, must be written</a:t>
            </a:r>
            <a:r>
              <a:rPr lang="en-US" dirty="0"/>
              <a:t> into </a:t>
            </a:r>
            <a:r>
              <a:rPr lang="en-US" dirty="0" err="1">
                <a:solidFill>
                  <a:srgbClr val="0000FF"/>
                </a:solidFill>
              </a:rPr>
              <a:t>dst_reg</a:t>
            </a:r>
            <a:r>
              <a:rPr lang="en-US" dirty="0"/>
              <a:t> </a:t>
            </a:r>
          </a:p>
          <a:p>
            <a:pPr lvl="1"/>
            <a:r>
              <a:rPr lang="en-US" dirty="0"/>
              <a:t>STORE:  ALU output is </a:t>
            </a:r>
            <a:r>
              <a:rPr lang="en-US" dirty="0">
                <a:solidFill>
                  <a:srgbClr val="0000FF"/>
                </a:solidFill>
              </a:rPr>
              <a:t>pointer that must be sent to data memory</a:t>
            </a:r>
            <a:r>
              <a:rPr lang="en-US" dirty="0"/>
              <a:t> </a:t>
            </a:r>
            <a:r>
              <a:rPr lang="en-US" dirty="0">
                <a:solidFill>
                  <a:srgbClr val="00B050"/>
                </a:solidFill>
              </a:rPr>
              <a:t>along with the value from </a:t>
            </a:r>
            <a:r>
              <a:rPr lang="en-US" dirty="0" err="1">
                <a:solidFill>
                  <a:srgbClr val="00B050"/>
                </a:solidFill>
              </a:rPr>
              <a:t>reg_B</a:t>
            </a:r>
            <a:r>
              <a:rPr lang="en-US" dirty="0"/>
              <a:t> </a:t>
            </a:r>
            <a:r>
              <a:rPr lang="en-US" dirty="0">
                <a:solidFill>
                  <a:srgbClr val="00B050"/>
                </a:solidFill>
              </a:rPr>
              <a:t>to be written</a:t>
            </a:r>
            <a:r>
              <a:rPr lang="en-US" dirty="0">
                <a:solidFill>
                  <a:srgbClr val="0000FF"/>
                </a:solidFill>
              </a:rPr>
              <a:t> into the data memory location</a:t>
            </a:r>
          </a:p>
          <a:p>
            <a:pPr lvl="1"/>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385</a:t>
            </a:fld>
            <a:endParaRPr lang="en-US"/>
          </a:p>
        </p:txBody>
      </p:sp>
    </p:spTree>
    <p:extLst>
      <p:ext uri="{BB962C8B-B14F-4D97-AF65-F5344CB8AC3E}">
        <p14:creationId xmlns:p14="http://schemas.microsoft.com/office/powerpoint/2010/main" val="2915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ADD result where it belongs</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297" t="2215" r="-10297" b="17044"/>
          <a:stretch/>
        </p:blipFill>
        <p:spPr>
          <a:xfrm>
            <a:off x="105312" y="1289304"/>
            <a:ext cx="8933377" cy="4306824"/>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386</a:t>
            </a:fld>
            <a:endParaRPr lang="en-US"/>
          </a:p>
        </p:txBody>
      </p:sp>
      <p:grpSp>
        <p:nvGrpSpPr>
          <p:cNvPr id="82" name="Group 81"/>
          <p:cNvGrpSpPr/>
          <p:nvPr/>
        </p:nvGrpSpPr>
        <p:grpSpPr>
          <a:xfrm>
            <a:off x="3686901" y="1622198"/>
            <a:ext cx="2854577" cy="2640367"/>
            <a:chOff x="3686901" y="1667918"/>
            <a:chExt cx="2854577" cy="2640367"/>
          </a:xfrm>
        </p:grpSpPr>
        <p:grpSp>
          <p:nvGrpSpPr>
            <p:cNvPr id="24" name="Group 23"/>
            <p:cNvGrpSpPr/>
            <p:nvPr/>
          </p:nvGrpSpPr>
          <p:grpSpPr>
            <a:xfrm>
              <a:off x="3686901" y="1680309"/>
              <a:ext cx="2854577" cy="2627976"/>
              <a:chOff x="3686901" y="1680309"/>
              <a:chExt cx="2854577" cy="2627976"/>
            </a:xfrm>
          </p:grpSpPr>
          <p:cxnSp>
            <p:nvCxnSpPr>
              <p:cNvPr id="8" name="Straight Connector 7"/>
              <p:cNvCxnSpPr/>
              <p:nvPr/>
            </p:nvCxnSpPr>
            <p:spPr bwMode="auto">
              <a:xfrm>
                <a:off x="6447692" y="3712310"/>
                <a:ext cx="93786"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flipV="1">
                <a:off x="6541478" y="1748692"/>
                <a:ext cx="0" cy="196361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6154615" y="1758461"/>
                <a:ext cx="386863"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a:off x="3722077" y="1680309"/>
                <a:ext cx="2301631"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flipV="1">
                <a:off x="3712308" y="1680309"/>
                <a:ext cx="0" cy="1103922"/>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712308" y="2784231"/>
                <a:ext cx="644769"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1" name="Straight Connector 180"/>
              <p:cNvCxnSpPr/>
              <p:nvPr/>
            </p:nvCxnSpPr>
            <p:spPr bwMode="auto">
              <a:xfrm>
                <a:off x="3686901" y="4308285"/>
                <a:ext cx="644769"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78" name="TextBox 77"/>
            <p:cNvSpPr txBox="1"/>
            <p:nvPr/>
          </p:nvSpPr>
          <p:spPr>
            <a:xfrm>
              <a:off x="3809991" y="1667918"/>
              <a:ext cx="2146178" cy="369332"/>
            </a:xfrm>
            <a:prstGeom prst="rect">
              <a:avLst/>
            </a:prstGeom>
            <a:noFill/>
          </p:spPr>
          <p:txBody>
            <a:bodyPr wrap="none" rtlCol="0">
              <a:spAutoFit/>
            </a:bodyPr>
            <a:lstStyle/>
            <a:p>
              <a:r>
                <a:rPr lang="en-US" dirty="0"/>
                <a:t>ADD result data path</a:t>
              </a:r>
            </a:p>
          </p:txBody>
        </p:sp>
      </p:grpSp>
      <p:grpSp>
        <p:nvGrpSpPr>
          <p:cNvPr id="109" name="Group 108"/>
          <p:cNvGrpSpPr/>
          <p:nvPr/>
        </p:nvGrpSpPr>
        <p:grpSpPr>
          <a:xfrm>
            <a:off x="4495755" y="2701935"/>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80" name="TextBox 179"/>
          <p:cNvSpPr txBox="1"/>
          <p:nvPr/>
        </p:nvSpPr>
        <p:spPr>
          <a:xfrm>
            <a:off x="431258" y="5449477"/>
            <a:ext cx="8281484" cy="1200329"/>
          </a:xfrm>
          <a:prstGeom prst="rect">
            <a:avLst/>
          </a:prstGeom>
          <a:noFill/>
        </p:spPr>
        <p:txBody>
          <a:bodyPr wrap="square" rtlCol="0">
            <a:spAutoFit/>
          </a:bodyPr>
          <a:lstStyle/>
          <a:p>
            <a:pPr marL="0" lvl="1"/>
            <a:r>
              <a:rPr lang="en-US" dirty="0"/>
              <a:t>ADD:  ALU output is the result, deliver to </a:t>
            </a:r>
            <a:r>
              <a:rPr lang="en-US" dirty="0" err="1">
                <a:solidFill>
                  <a:srgbClr val="0000FF"/>
                </a:solidFill>
              </a:rPr>
              <a:t>dst_reg</a:t>
            </a:r>
            <a:r>
              <a:rPr lang="en-US" dirty="0"/>
              <a:t>.  Result has the meaning “integer” because it comes from the integer adder output. However, looking at the voltages on the data path (bus) wires is insufficient to determine whether the integer has unsigned or 2’s representation because the adder circuit works with both formats.</a:t>
            </a:r>
          </a:p>
        </p:txBody>
      </p:sp>
    </p:spTree>
    <p:extLst>
      <p:ext uri="{BB962C8B-B14F-4D97-AF65-F5344CB8AC3E}">
        <p14:creationId xmlns:p14="http://schemas.microsoft.com/office/powerpoint/2010/main" val="197945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t>
            </a:r>
            <a:r>
              <a:rPr lang="en-US" dirty="0">
                <a:solidFill>
                  <a:srgbClr val="00B050"/>
                </a:solidFill>
              </a:rPr>
              <a:t>LOAD </a:t>
            </a:r>
            <a:r>
              <a:rPr lang="en-US" dirty="0"/>
              <a:t>result where it belongs</a:t>
            </a:r>
            <a:endParaRPr lang="en-US" dirty="0">
              <a:solidFill>
                <a:srgbClr val="00B050"/>
              </a:solidFill>
            </a:endParaRP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5147" t="1701" r="-3148"/>
          <a:stretch/>
        </p:blipFill>
        <p:spPr>
          <a:xfrm>
            <a:off x="486831" y="1261872"/>
            <a:ext cx="8022120" cy="5243378"/>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387</a:t>
            </a:fld>
            <a:endParaRPr lang="en-US"/>
          </a:p>
        </p:txBody>
      </p:sp>
      <p:grpSp>
        <p:nvGrpSpPr>
          <p:cNvPr id="84" name="Group 83"/>
          <p:cNvGrpSpPr/>
          <p:nvPr/>
        </p:nvGrpSpPr>
        <p:grpSpPr>
          <a:xfrm>
            <a:off x="3632194" y="1513358"/>
            <a:ext cx="4490599" cy="2800782"/>
            <a:chOff x="3632194" y="1509129"/>
            <a:chExt cx="4490599" cy="2800782"/>
          </a:xfrm>
        </p:grpSpPr>
        <p:grpSp>
          <p:nvGrpSpPr>
            <p:cNvPr id="46" name="Group 45"/>
            <p:cNvGrpSpPr/>
            <p:nvPr/>
          </p:nvGrpSpPr>
          <p:grpSpPr>
            <a:xfrm>
              <a:off x="3632194" y="1509129"/>
              <a:ext cx="4490599" cy="2800782"/>
              <a:chOff x="3405546" y="1429016"/>
              <a:chExt cx="4490599" cy="2800782"/>
            </a:xfrm>
          </p:grpSpPr>
          <p:cxnSp>
            <p:nvCxnSpPr>
              <p:cNvPr id="47" name="Straight Connector 46"/>
              <p:cNvCxnSpPr/>
              <p:nvPr/>
            </p:nvCxnSpPr>
            <p:spPr bwMode="auto">
              <a:xfrm>
                <a:off x="6237972" y="3739823"/>
                <a:ext cx="44418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896145" y="1429016"/>
                <a:ext cx="0" cy="2686853"/>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a:off x="5927967" y="1460820"/>
                <a:ext cx="1968178"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3414019" y="1494043"/>
                <a:ext cx="2393789"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3414019" y="1484673"/>
                <a:ext cx="0" cy="1279275"/>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V="1">
                <a:off x="3414019" y="2756545"/>
                <a:ext cx="716410" cy="1"/>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7533372" y="4086956"/>
                <a:ext cx="362773"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3405546" y="4229797"/>
                <a:ext cx="716410" cy="1"/>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0" name="TextBox 79"/>
            <p:cNvSpPr txBox="1"/>
            <p:nvPr/>
          </p:nvSpPr>
          <p:spPr>
            <a:xfrm rot="16200000">
              <a:off x="7069673" y="1985297"/>
              <a:ext cx="1363133" cy="646331"/>
            </a:xfrm>
            <a:prstGeom prst="rect">
              <a:avLst/>
            </a:prstGeom>
            <a:noFill/>
          </p:spPr>
          <p:txBody>
            <a:bodyPr wrap="square" rtlCol="0">
              <a:spAutoFit/>
            </a:bodyPr>
            <a:lstStyle/>
            <a:p>
              <a:r>
                <a:rPr lang="en-US" dirty="0">
                  <a:solidFill>
                    <a:srgbClr val="008000"/>
                  </a:solidFill>
                </a:rPr>
                <a:t>LOAD result data path</a:t>
              </a:r>
            </a:p>
          </p:txBody>
        </p:sp>
      </p:grpSp>
      <p:grpSp>
        <p:nvGrpSpPr>
          <p:cNvPr id="109" name="Group 108"/>
          <p:cNvGrpSpPr/>
          <p:nvPr/>
        </p:nvGrpSpPr>
        <p:grpSpPr>
          <a:xfrm>
            <a:off x="4495755" y="28096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635050" y="5393258"/>
            <a:ext cx="7873900" cy="1200329"/>
            <a:chOff x="635050" y="5367858"/>
            <a:chExt cx="7873900" cy="1200329"/>
          </a:xfrm>
        </p:grpSpPr>
        <p:sp>
          <p:nvSpPr>
            <p:cNvPr id="3" name="Rectangle 2"/>
            <p:cNvSpPr/>
            <p:nvPr/>
          </p:nvSpPr>
          <p:spPr bwMode="auto">
            <a:xfrm>
              <a:off x="2226733" y="6070600"/>
              <a:ext cx="4598789" cy="434654"/>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635050" y="5367858"/>
              <a:ext cx="7873900" cy="1200329"/>
            </a:xfrm>
            <a:prstGeom prst="rect">
              <a:avLst/>
            </a:prstGeom>
            <a:noFill/>
          </p:spPr>
          <p:txBody>
            <a:bodyPr wrap="square" rtlCol="0">
              <a:spAutoFit/>
            </a:bodyPr>
            <a:lstStyle/>
            <a:p>
              <a:pPr marL="0" lvl="1"/>
              <a:r>
                <a:rPr lang="en-US" dirty="0"/>
                <a:t>LOAD:  ALU output is </a:t>
              </a:r>
              <a:r>
                <a:rPr lang="en-US" dirty="0">
                  <a:solidFill>
                    <a:srgbClr val="0000FF"/>
                  </a:solidFill>
                </a:rPr>
                <a:t>pointer sent to data memory</a:t>
              </a:r>
              <a:r>
                <a:rPr lang="en-US" dirty="0"/>
                <a:t>, which then produces </a:t>
              </a:r>
              <a:r>
                <a:rPr lang="en-US" dirty="0">
                  <a:solidFill>
                    <a:srgbClr val="0000FF"/>
                  </a:solidFill>
                </a:rPr>
                <a:t>a copy of the location contents which, finally, must be written</a:t>
              </a:r>
              <a:r>
                <a:rPr lang="en-US" dirty="0"/>
                <a:t> into </a:t>
              </a:r>
              <a:r>
                <a:rPr lang="en-US" dirty="0" err="1">
                  <a:solidFill>
                    <a:srgbClr val="0000FF"/>
                  </a:solidFill>
                </a:rPr>
                <a:t>dst_reg</a:t>
              </a:r>
              <a:r>
                <a:rPr lang="en-US" dirty="0">
                  <a:solidFill>
                    <a:srgbClr val="0000FF"/>
                  </a:solidFill>
                </a:rPr>
                <a:t>; </a:t>
              </a:r>
              <a:r>
                <a:rPr lang="en-US" dirty="0">
                  <a:solidFill>
                    <a:srgbClr val="292929"/>
                  </a:solidFill>
                </a:rPr>
                <a:t>Result is a bit string from memory:  no inherent meaning at this level of abstraction.  Meaning is imposed at a higher level by the software.</a:t>
              </a:r>
            </a:p>
          </p:txBody>
        </p:sp>
      </p:grpSp>
      <p:grpSp>
        <p:nvGrpSpPr>
          <p:cNvPr id="88" name="Group 87"/>
          <p:cNvGrpSpPr/>
          <p:nvPr/>
        </p:nvGrpSpPr>
        <p:grpSpPr>
          <a:xfrm>
            <a:off x="7374469" y="3520823"/>
            <a:ext cx="364066" cy="1337720"/>
            <a:chOff x="7374469" y="3495423"/>
            <a:chExt cx="364066" cy="1337720"/>
          </a:xfrm>
        </p:grpSpPr>
        <p:sp>
          <p:nvSpPr>
            <p:cNvPr id="89" name="Rectangle 88"/>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90" name="Group 89"/>
            <p:cNvGrpSpPr/>
            <p:nvPr/>
          </p:nvGrpSpPr>
          <p:grpSpPr>
            <a:xfrm>
              <a:off x="7425221" y="3495423"/>
              <a:ext cx="211673" cy="1337720"/>
              <a:chOff x="4495755" y="2784231"/>
              <a:chExt cx="211673" cy="1777980"/>
            </a:xfrm>
          </p:grpSpPr>
          <p:cxnSp>
            <p:nvCxnSpPr>
              <p:cNvPr id="92" name="Straight Connector 91"/>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4495761" y="3378332"/>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2" name="Straight Connector 111"/>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3" name="Straight Connector 112"/>
              <p:cNvCxnSpPr/>
              <p:nvPr/>
            </p:nvCxnSpPr>
            <p:spPr bwMode="auto">
              <a:xfrm>
                <a:off x="4495755" y="29013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4" name="Straight Connector 113"/>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cxnSp>
        <p:nvCxnSpPr>
          <p:cNvPr id="9" name="Straight Arrow Connector 8"/>
          <p:cNvCxnSpPr/>
          <p:nvPr/>
        </p:nvCxnSpPr>
        <p:spPr bwMode="auto">
          <a:xfrm>
            <a:off x="6908800" y="3824165"/>
            <a:ext cx="465669" cy="142565"/>
          </a:xfrm>
          <a:prstGeom prst="straightConnector1">
            <a:avLst/>
          </a:prstGeom>
          <a:solidFill>
            <a:schemeClr val="accent1"/>
          </a:solidFill>
          <a:ln w="28575" cap="flat" cmpd="sng" algn="ctr">
            <a:solidFill>
              <a:srgbClr val="00905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8" name="Straight Arrow Connector 57"/>
          <p:cNvCxnSpPr/>
          <p:nvPr/>
        </p:nvCxnSpPr>
        <p:spPr bwMode="auto">
          <a:xfrm>
            <a:off x="7636889" y="3966730"/>
            <a:ext cx="123131" cy="204568"/>
          </a:xfrm>
          <a:prstGeom prst="straightConnector1">
            <a:avLst/>
          </a:prstGeom>
          <a:solidFill>
            <a:schemeClr val="accent1"/>
          </a:solidFill>
          <a:ln w="28575" cap="flat" cmpd="sng" algn="ctr">
            <a:solidFill>
              <a:srgbClr val="00905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98151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t>
            </a:r>
            <a:r>
              <a:rPr lang="en-US" dirty="0">
                <a:solidFill>
                  <a:schemeClr val="accent1">
                    <a:lumMod val="75000"/>
                  </a:schemeClr>
                </a:solidFill>
              </a:rPr>
              <a:t>STORE</a:t>
            </a:r>
            <a:r>
              <a:rPr lang="en-US" dirty="0">
                <a:solidFill>
                  <a:schemeClr val="accent1">
                    <a:lumMod val="50000"/>
                  </a:schemeClr>
                </a:solidFill>
              </a:rPr>
              <a:t> </a:t>
            </a:r>
            <a:r>
              <a:rPr lang="en-US" dirty="0"/>
              <a:t>result where it belongs</a:t>
            </a:r>
            <a:endParaRPr lang="en-US" dirty="0">
              <a:solidFill>
                <a:schemeClr val="accent1">
                  <a:lumMod val="50000"/>
                </a:schemeClr>
              </a:solidFill>
            </a:endParaRP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8" t="1872" r="8"/>
          <a:stretch/>
        </p:blipFill>
        <p:spPr>
          <a:xfrm>
            <a:off x="868679" y="1271016"/>
            <a:ext cx="7406641" cy="5234238"/>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388</a:t>
            </a:fld>
            <a:endParaRPr lang="en-US"/>
          </a:p>
        </p:txBody>
      </p:sp>
      <p:grpSp>
        <p:nvGrpSpPr>
          <p:cNvPr id="86" name="Group 85"/>
          <p:cNvGrpSpPr/>
          <p:nvPr/>
        </p:nvGrpSpPr>
        <p:grpSpPr>
          <a:xfrm>
            <a:off x="4898286" y="3879199"/>
            <a:ext cx="2344456" cy="1051364"/>
            <a:chOff x="4898286" y="3879199"/>
            <a:chExt cx="2344456" cy="1051364"/>
          </a:xfrm>
        </p:grpSpPr>
        <p:grpSp>
          <p:nvGrpSpPr>
            <p:cNvPr id="63" name="Group 62"/>
            <p:cNvGrpSpPr/>
            <p:nvPr/>
          </p:nvGrpSpPr>
          <p:grpSpPr>
            <a:xfrm>
              <a:off x="4898286" y="3879199"/>
              <a:ext cx="2002041" cy="659262"/>
              <a:chOff x="4519238" y="3646686"/>
              <a:chExt cx="2002041" cy="659262"/>
            </a:xfrm>
          </p:grpSpPr>
          <p:cxnSp>
            <p:nvCxnSpPr>
              <p:cNvPr id="64" name="Straight Connector 63"/>
              <p:cNvCxnSpPr/>
              <p:nvPr/>
            </p:nvCxnSpPr>
            <p:spPr bwMode="auto">
              <a:xfrm>
                <a:off x="6077099" y="3646686"/>
                <a:ext cx="444180"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flipV="1">
                <a:off x="5208953" y="3806086"/>
                <a:ext cx="143933" cy="67734"/>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667085" y="4305947"/>
                <a:ext cx="1854194" cy="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flipV="1">
                <a:off x="4667085" y="3731356"/>
                <a:ext cx="0" cy="57459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4519238" y="3731356"/>
                <a:ext cx="689715"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1" name="TextBox 80"/>
            <p:cNvSpPr txBox="1"/>
            <p:nvPr/>
          </p:nvSpPr>
          <p:spPr>
            <a:xfrm>
              <a:off x="4931016" y="4561231"/>
              <a:ext cx="2311726" cy="369332"/>
            </a:xfrm>
            <a:prstGeom prst="rect">
              <a:avLst/>
            </a:prstGeom>
            <a:noFill/>
          </p:spPr>
          <p:txBody>
            <a:bodyPr wrap="square" rtlCol="0">
              <a:spAutoFit/>
            </a:bodyPr>
            <a:lstStyle/>
            <a:p>
              <a:r>
                <a:rPr lang="en-US" dirty="0">
                  <a:solidFill>
                    <a:schemeClr val="accent1">
                      <a:lumMod val="75000"/>
                    </a:schemeClr>
                  </a:solidFill>
                </a:rPr>
                <a:t>STORE result data path</a:t>
              </a:r>
            </a:p>
          </p:txBody>
        </p:sp>
      </p:gr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343342" y="5477929"/>
            <a:ext cx="8457317" cy="1103528"/>
            <a:chOff x="343342" y="5401726"/>
            <a:chExt cx="8457317" cy="1103528"/>
          </a:xfrm>
        </p:grpSpPr>
        <p:sp>
          <p:nvSpPr>
            <p:cNvPr id="3" name="Rectangle 2"/>
            <p:cNvSpPr/>
            <p:nvPr/>
          </p:nvSpPr>
          <p:spPr bwMode="auto">
            <a:xfrm>
              <a:off x="2133600" y="6062133"/>
              <a:ext cx="4885267" cy="443121"/>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343342" y="5401726"/>
              <a:ext cx="8457317" cy="1015663"/>
            </a:xfrm>
            <a:prstGeom prst="rect">
              <a:avLst/>
            </a:prstGeom>
            <a:noFill/>
          </p:spPr>
          <p:txBody>
            <a:bodyPr wrap="square" rtlCol="0">
              <a:spAutoFit/>
            </a:bodyPr>
            <a:lstStyle/>
            <a:p>
              <a:pPr lvl="1"/>
              <a:r>
                <a:rPr lang="en-US" sz="2000" dirty="0"/>
                <a:t>STORE:  ALU output is </a:t>
              </a:r>
              <a:r>
                <a:rPr lang="en-US" sz="2000" dirty="0">
                  <a:solidFill>
                    <a:srgbClr val="0000FF"/>
                  </a:solidFill>
                </a:rPr>
                <a:t>pointer sent to data memory</a:t>
              </a:r>
              <a:r>
                <a:rPr lang="en-US" sz="2000" dirty="0"/>
                <a:t> </a:t>
              </a:r>
              <a:r>
                <a:rPr lang="en-US" sz="2000" dirty="0">
                  <a:solidFill>
                    <a:srgbClr val="008000"/>
                  </a:solidFill>
                </a:rPr>
                <a:t>along with the value from </a:t>
              </a:r>
              <a:r>
                <a:rPr lang="en-US" sz="2000" dirty="0" err="1">
                  <a:solidFill>
                    <a:srgbClr val="008000"/>
                  </a:solidFill>
                </a:rPr>
                <a:t>reg</a:t>
              </a:r>
              <a:r>
                <a:rPr lang="en-US" sz="2000" dirty="0">
                  <a:solidFill>
                    <a:srgbClr val="008000"/>
                  </a:solidFill>
                </a:rPr>
                <a:t> B</a:t>
              </a:r>
              <a:r>
                <a:rPr lang="en-US" sz="2000" dirty="0"/>
                <a:t> </a:t>
              </a:r>
              <a:r>
                <a:rPr lang="en-US" sz="2000" dirty="0">
                  <a:solidFill>
                    <a:srgbClr val="0000FF"/>
                  </a:solidFill>
                </a:rPr>
                <a:t>to be written into the data memory location. </a:t>
              </a:r>
              <a:r>
                <a:rPr lang="en-US" sz="2000" dirty="0">
                  <a:solidFill>
                    <a:srgbClr val="292929"/>
                  </a:solidFill>
                </a:rPr>
                <a:t>Result is a bit string from </a:t>
              </a:r>
              <a:r>
                <a:rPr lang="en-US" sz="2000" dirty="0" err="1">
                  <a:solidFill>
                    <a:srgbClr val="292929"/>
                  </a:solidFill>
                </a:rPr>
                <a:t>reg_B</a:t>
              </a:r>
              <a:r>
                <a:rPr lang="en-US" sz="2000" dirty="0">
                  <a:solidFill>
                    <a:srgbClr val="292929"/>
                  </a:solidFill>
                </a:rPr>
                <a:t> written in memory, where it has no inherent meaning.</a:t>
              </a:r>
            </a:p>
          </p:txBody>
        </p:sp>
      </p:grpSp>
      <p:grpSp>
        <p:nvGrpSpPr>
          <p:cNvPr id="15" name="Group 14"/>
          <p:cNvGrpSpPr/>
          <p:nvPr/>
        </p:nvGrpSpPr>
        <p:grpSpPr>
          <a:xfrm>
            <a:off x="7374469" y="3495423"/>
            <a:ext cx="364066" cy="1337720"/>
            <a:chOff x="7374469" y="3495423"/>
            <a:chExt cx="364066" cy="1337720"/>
          </a:xfrm>
        </p:grpSpPr>
        <p:sp>
          <p:nvSpPr>
            <p:cNvPr id="14" name="Rectangle 13"/>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88" name="Group 87"/>
            <p:cNvGrpSpPr/>
            <p:nvPr/>
          </p:nvGrpSpPr>
          <p:grpSpPr>
            <a:xfrm>
              <a:off x="7425221" y="3495423"/>
              <a:ext cx="211667" cy="1337720"/>
              <a:chOff x="4495755" y="2784231"/>
              <a:chExt cx="211667" cy="1777980"/>
            </a:xfrm>
          </p:grpSpPr>
          <p:cxnSp>
            <p:nvCxnSpPr>
              <p:cNvPr id="89" name="Straight Connector 88"/>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2" name="Straight Connector 111"/>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3" name="Straight Connector 112"/>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4" name="Straight Connector 113"/>
              <p:cNvCxnSpPr/>
              <p:nvPr/>
            </p:nvCxnSpPr>
            <p:spPr bwMode="auto">
              <a:xfrm>
                <a:off x="4495755" y="3732487"/>
                <a:ext cx="211667"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cxnSp>
        <p:nvCxnSpPr>
          <p:cNvPr id="9" name="Straight Arrow Connector 8"/>
          <p:cNvCxnSpPr>
            <a:endCxn id="14" idx="1"/>
          </p:cNvCxnSpPr>
          <p:nvPr/>
        </p:nvCxnSpPr>
        <p:spPr bwMode="auto">
          <a:xfrm>
            <a:off x="6900327" y="3879199"/>
            <a:ext cx="474142" cy="285084"/>
          </a:xfrm>
          <a:prstGeom prst="straightConnector1">
            <a:avLst/>
          </a:prstGeom>
          <a:solidFill>
            <a:schemeClr val="accent1"/>
          </a:solidFill>
          <a:ln w="28575" cap="flat" cmpd="sng" algn="ctr">
            <a:solidFill>
              <a:schemeClr val="accent1">
                <a:lumMod val="75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flipV="1">
            <a:off x="6900327" y="4206615"/>
            <a:ext cx="579973" cy="331847"/>
          </a:xfrm>
          <a:prstGeom prst="line">
            <a:avLst/>
          </a:prstGeom>
          <a:solidFill>
            <a:schemeClr val="accent1"/>
          </a:solidFill>
          <a:ln w="3810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76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Today’s material is from chapter 6</a:t>
            </a:r>
          </a:p>
          <a:p>
            <a:r>
              <a:rPr lang="en-US" dirty="0"/>
              <a:t>HW05 due Thursday</a:t>
            </a:r>
          </a:p>
          <a:p>
            <a:r>
              <a:rPr lang="en-US" dirty="0"/>
              <a:t>Lab 06 due this week</a:t>
            </a:r>
          </a:p>
          <a:p>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371</a:t>
            </a:fld>
            <a:endParaRPr lang="en-US"/>
          </a:p>
        </p:txBody>
      </p:sp>
    </p:spTree>
    <p:extLst>
      <p:ext uri="{BB962C8B-B14F-4D97-AF65-F5344CB8AC3E}">
        <p14:creationId xmlns:p14="http://schemas.microsoft.com/office/powerpoint/2010/main" val="370282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t>
            </a:r>
            <a:r>
              <a:rPr lang="en-US" dirty="0">
                <a:solidFill>
                  <a:srgbClr val="FF0000"/>
                </a:solidFill>
              </a:rPr>
              <a:t>JUMP </a:t>
            </a:r>
            <a:r>
              <a:rPr lang="en-US" dirty="0"/>
              <a:t>result where it belongs</a:t>
            </a:r>
            <a:endParaRPr lang="en-US" dirty="0">
              <a:solidFill>
                <a:srgbClr val="FF0000"/>
              </a:solidFill>
            </a:endParaRP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363" t="1872" r="9"/>
          <a:stretch/>
        </p:blipFill>
        <p:spPr>
          <a:xfrm>
            <a:off x="841247" y="1271016"/>
            <a:ext cx="7434073" cy="5234238"/>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389</a:t>
            </a:fld>
            <a:endParaRPr lang="en-US"/>
          </a:p>
        </p:txBody>
      </p:sp>
      <p:grpSp>
        <p:nvGrpSpPr>
          <p:cNvPr id="83" name="Group 82"/>
          <p:cNvGrpSpPr/>
          <p:nvPr/>
        </p:nvGrpSpPr>
        <p:grpSpPr>
          <a:xfrm>
            <a:off x="1104900" y="1633422"/>
            <a:ext cx="5510826" cy="2127251"/>
            <a:chOff x="1104900" y="1633422"/>
            <a:chExt cx="5510826" cy="2127251"/>
          </a:xfrm>
        </p:grpSpPr>
        <p:grpSp>
          <p:nvGrpSpPr>
            <p:cNvPr id="25" name="Group 24"/>
            <p:cNvGrpSpPr/>
            <p:nvPr/>
          </p:nvGrpSpPr>
          <p:grpSpPr>
            <a:xfrm>
              <a:off x="1104900" y="1633422"/>
              <a:ext cx="5510826" cy="2127251"/>
              <a:chOff x="1030652" y="1705709"/>
              <a:chExt cx="5510826" cy="2127251"/>
            </a:xfrm>
          </p:grpSpPr>
          <p:cxnSp>
            <p:nvCxnSpPr>
              <p:cNvPr id="26" name="Straight Connector 25"/>
              <p:cNvCxnSpPr/>
              <p:nvPr/>
            </p:nvCxnSpPr>
            <p:spPr bwMode="auto">
              <a:xfrm>
                <a:off x="6373444" y="3832960"/>
                <a:ext cx="16803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6541478" y="1752596"/>
                <a:ext cx="0" cy="2067173"/>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6080367" y="1752596"/>
                <a:ext cx="461111"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2916602" y="1705709"/>
                <a:ext cx="304360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flipV="1">
                <a:off x="1030652" y="1752596"/>
                <a:ext cx="1708150"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1030652" y="1758462"/>
                <a:ext cx="0" cy="127927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1030652" y="3043603"/>
                <a:ext cx="311150" cy="1"/>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1415885" y="2409087"/>
                <a:ext cx="0" cy="1286933"/>
              </a:xfrm>
              <a:prstGeom prst="line">
                <a:avLst/>
              </a:prstGeom>
              <a:solidFill>
                <a:schemeClr val="accent1"/>
              </a:solidFill>
              <a:ln w="5715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79" name="TextBox 78"/>
            <p:cNvSpPr txBox="1"/>
            <p:nvPr/>
          </p:nvSpPr>
          <p:spPr>
            <a:xfrm>
              <a:off x="3822163" y="1890100"/>
              <a:ext cx="2266892" cy="369332"/>
            </a:xfrm>
            <a:prstGeom prst="rect">
              <a:avLst/>
            </a:prstGeom>
            <a:noFill/>
          </p:spPr>
          <p:txBody>
            <a:bodyPr wrap="none" rtlCol="0">
              <a:spAutoFit/>
            </a:bodyPr>
            <a:lstStyle/>
            <a:p>
              <a:r>
                <a:rPr lang="en-US" dirty="0">
                  <a:solidFill>
                    <a:srgbClr val="FF0000"/>
                  </a:solidFill>
                </a:rPr>
                <a:t>JUMP result data path</a:t>
              </a:r>
            </a:p>
          </p:txBody>
        </p:sp>
      </p:gr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486830" y="5393259"/>
            <a:ext cx="8240861" cy="1015663"/>
            <a:chOff x="486830" y="5393259"/>
            <a:chExt cx="8240861" cy="1015663"/>
          </a:xfrm>
        </p:grpSpPr>
        <p:sp>
          <p:nvSpPr>
            <p:cNvPr id="3" name="Rectangle 2"/>
            <p:cNvSpPr/>
            <p:nvPr/>
          </p:nvSpPr>
          <p:spPr bwMode="auto">
            <a:xfrm>
              <a:off x="2252133" y="6087533"/>
              <a:ext cx="4639734" cy="321389"/>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486830" y="5393259"/>
              <a:ext cx="8240861" cy="1015663"/>
            </a:xfrm>
            <a:prstGeom prst="rect">
              <a:avLst/>
            </a:prstGeom>
            <a:noFill/>
          </p:spPr>
          <p:txBody>
            <a:bodyPr wrap="square" rtlCol="0">
              <a:spAutoFit/>
            </a:bodyPr>
            <a:lstStyle/>
            <a:p>
              <a:pPr lvl="1"/>
              <a:r>
                <a:rPr lang="en-US" sz="2000" dirty="0"/>
                <a:t>JUMP:  ALU output is </a:t>
              </a:r>
              <a:r>
                <a:rPr lang="en-US" sz="2000" dirty="0">
                  <a:solidFill>
                    <a:srgbClr val="FF0000"/>
                  </a:solidFill>
                </a:rPr>
                <a:t>a</a:t>
              </a:r>
              <a:r>
                <a:rPr lang="en-US" sz="2000" dirty="0"/>
                <a:t> </a:t>
              </a:r>
              <a:r>
                <a:rPr lang="en-US" sz="2000" dirty="0">
                  <a:solidFill>
                    <a:srgbClr val="FF0000"/>
                  </a:solidFill>
                </a:rPr>
                <a:t>computed</a:t>
              </a:r>
              <a:r>
                <a:rPr lang="en-US" sz="2000" dirty="0"/>
                <a:t> </a:t>
              </a:r>
              <a:r>
                <a:rPr lang="en-US" sz="2000" dirty="0" err="1">
                  <a:solidFill>
                    <a:srgbClr val="FF0000"/>
                  </a:solidFill>
                </a:rPr>
                <a:t>Next_instruction_pointer</a:t>
              </a:r>
              <a:r>
                <a:rPr lang="en-US" sz="2000" dirty="0"/>
                <a:t>, must </a:t>
              </a:r>
              <a:r>
                <a:rPr lang="en-US" sz="2000" dirty="0">
                  <a:solidFill>
                    <a:srgbClr val="0000FF"/>
                  </a:solidFill>
                </a:rPr>
                <a:t>deliver to </a:t>
              </a:r>
              <a:r>
                <a:rPr lang="en-US" sz="2000" dirty="0" err="1">
                  <a:solidFill>
                    <a:srgbClr val="0000FF"/>
                  </a:solidFill>
                </a:rPr>
                <a:t>Instruction_pointer_register</a:t>
              </a:r>
              <a:r>
                <a:rPr lang="en-US" sz="2000" dirty="0">
                  <a:solidFill>
                    <a:srgbClr val="0000FF"/>
                  </a:solidFill>
                </a:rPr>
                <a:t>.  </a:t>
              </a:r>
              <a:r>
                <a:rPr lang="en-US" sz="2000" dirty="0">
                  <a:solidFill>
                    <a:srgbClr val="292929"/>
                  </a:solidFill>
                </a:rPr>
                <a:t>Result meaning is </a:t>
              </a:r>
              <a:r>
                <a:rPr lang="en-US" sz="2000" dirty="0">
                  <a:solidFill>
                    <a:srgbClr val="00B050"/>
                  </a:solidFill>
                </a:rPr>
                <a:t>location of next instruction on the </a:t>
              </a:r>
              <a:r>
                <a:rPr lang="en-US" sz="2000" b="1" dirty="0">
                  <a:solidFill>
                    <a:srgbClr val="00B050"/>
                  </a:solidFill>
                </a:rPr>
                <a:t>run-time execution path</a:t>
              </a:r>
              <a:r>
                <a:rPr lang="en-US" sz="2000" dirty="0">
                  <a:solidFill>
                    <a:srgbClr val="292929"/>
                  </a:solidFill>
                </a:rPr>
                <a:t>.</a:t>
              </a:r>
            </a:p>
          </p:txBody>
        </p:sp>
      </p:grpSp>
    </p:spTree>
    <p:extLst>
      <p:ext uri="{BB962C8B-B14F-4D97-AF65-F5344CB8AC3E}">
        <p14:creationId xmlns:p14="http://schemas.microsoft.com/office/powerpoint/2010/main" val="169199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  </a:t>
            </a:r>
            <a:r>
              <a:rPr lang="en-US" sz="3600" dirty="0" err="1">
                <a:solidFill>
                  <a:srgbClr val="7030A0"/>
                </a:solidFill>
              </a:rPr>
              <a:t>Default_next_instruction_pointer</a:t>
            </a:r>
            <a:endParaRPr lang="en-US" sz="3600" dirty="0">
              <a:solidFill>
                <a:srgbClr val="7030A0"/>
              </a:solidFill>
            </a:endParaRP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15" t="1872" r="131"/>
          <a:stretch/>
        </p:blipFill>
        <p:spPr>
          <a:xfrm>
            <a:off x="859535" y="1280160"/>
            <a:ext cx="7406641" cy="5234238"/>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390</a:t>
            </a:fld>
            <a:endParaRPr lang="en-US"/>
          </a:p>
        </p:txBody>
      </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3" name="Rectangle 2"/>
          <p:cNvSpPr/>
          <p:nvPr/>
        </p:nvSpPr>
        <p:spPr bwMode="auto">
          <a:xfrm>
            <a:off x="2076996" y="6032003"/>
            <a:ext cx="5403535" cy="354726"/>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7" name="Group 16"/>
          <p:cNvGrpSpPr/>
          <p:nvPr/>
        </p:nvGrpSpPr>
        <p:grpSpPr>
          <a:xfrm>
            <a:off x="1159933" y="1718730"/>
            <a:ext cx="2142067" cy="1184033"/>
            <a:chOff x="1159933" y="1718730"/>
            <a:chExt cx="2142067" cy="1184033"/>
          </a:xfrm>
        </p:grpSpPr>
        <p:cxnSp>
          <p:nvCxnSpPr>
            <p:cNvPr id="34" name="Straight Connector 33"/>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1176867" y="1744133"/>
              <a:ext cx="1652979" cy="8467"/>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1159934" y="1718730"/>
              <a:ext cx="0" cy="1184033"/>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a:off x="1159933" y="2902763"/>
              <a:ext cx="262467"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 name="TextBox 7"/>
          <p:cNvSpPr txBox="1"/>
          <p:nvPr/>
        </p:nvSpPr>
        <p:spPr>
          <a:xfrm>
            <a:off x="338831" y="5597716"/>
            <a:ext cx="8466339" cy="707886"/>
          </a:xfrm>
          <a:prstGeom prst="rect">
            <a:avLst/>
          </a:prstGeom>
          <a:noFill/>
        </p:spPr>
        <p:txBody>
          <a:bodyPr wrap="square" rtlCol="0">
            <a:spAutoFit/>
          </a:bodyPr>
          <a:lstStyle/>
          <a:p>
            <a:pPr marL="0" lvl="1"/>
            <a:r>
              <a:rPr lang="en-US" sz="2000" dirty="0" err="1">
                <a:solidFill>
                  <a:srgbClr val="660066"/>
                </a:solidFill>
              </a:rPr>
              <a:t>Default_next_instruction_pointer</a:t>
            </a:r>
            <a:r>
              <a:rPr lang="en-US" sz="2000" dirty="0"/>
              <a:t> is computed after every fetch because it is likely to be needed.  </a:t>
            </a:r>
            <a:r>
              <a:rPr lang="en-US" sz="2000" dirty="0">
                <a:solidFill>
                  <a:srgbClr val="292929"/>
                </a:solidFill>
              </a:rPr>
              <a:t>Result meaning is location of </a:t>
            </a:r>
            <a:r>
              <a:rPr lang="en-US" sz="2000" dirty="0" err="1">
                <a:solidFill>
                  <a:srgbClr val="292929"/>
                </a:solidFill>
              </a:rPr>
              <a:t>sequentially_next</a:t>
            </a:r>
            <a:r>
              <a:rPr lang="en-US" sz="2000" dirty="0">
                <a:solidFill>
                  <a:srgbClr val="292929"/>
                </a:solidFill>
              </a:rPr>
              <a:t> instruction.</a:t>
            </a:r>
            <a:endParaRPr lang="en-US" sz="2000" dirty="0">
              <a:solidFill>
                <a:srgbClr val="0000FF"/>
              </a:solidFill>
            </a:endParaRPr>
          </a:p>
        </p:txBody>
      </p:sp>
      <p:sp>
        <p:nvSpPr>
          <p:cNvPr id="7" name="TextBox 6"/>
          <p:cNvSpPr txBox="1"/>
          <p:nvPr/>
        </p:nvSpPr>
        <p:spPr>
          <a:xfrm>
            <a:off x="3730752" y="1884417"/>
            <a:ext cx="3324821" cy="369332"/>
          </a:xfrm>
          <a:prstGeom prst="rect">
            <a:avLst/>
          </a:prstGeom>
          <a:noFill/>
          <a:ln w="19050">
            <a:solidFill>
              <a:srgbClr val="7030A0"/>
            </a:solidFill>
          </a:ln>
        </p:spPr>
        <p:txBody>
          <a:bodyPr wrap="none" rtlCol="0">
            <a:spAutoFit/>
          </a:bodyPr>
          <a:lstStyle/>
          <a:p>
            <a:r>
              <a:rPr lang="en-US" dirty="0" err="1">
                <a:solidFill>
                  <a:srgbClr val="7030A0"/>
                </a:solidFill>
              </a:rPr>
              <a:t>Default_next_instruction_pointer</a:t>
            </a:r>
            <a:endParaRPr lang="en-US" dirty="0">
              <a:solidFill>
                <a:srgbClr val="7030A0"/>
              </a:solidFill>
            </a:endParaRPr>
          </a:p>
        </p:txBody>
      </p:sp>
      <p:cxnSp>
        <p:nvCxnSpPr>
          <p:cNvPr id="10" name="Straight Arrow Connector 9"/>
          <p:cNvCxnSpPr/>
          <p:nvPr/>
        </p:nvCxnSpPr>
        <p:spPr bwMode="auto">
          <a:xfrm flipH="1">
            <a:off x="3302000" y="2066544"/>
            <a:ext cx="410464" cy="18288"/>
          </a:xfrm>
          <a:prstGeom prst="straightConnector1">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4766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result paths, overlapped</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297" r="-10297" b="19101"/>
          <a:stretch/>
        </p:blipFill>
        <p:spPr>
          <a:xfrm>
            <a:off x="105312" y="1171185"/>
            <a:ext cx="8933377" cy="4315215"/>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391</a:t>
            </a:fld>
            <a:endParaRPr lang="en-US"/>
          </a:p>
        </p:txBody>
      </p:sp>
      <p:grpSp>
        <p:nvGrpSpPr>
          <p:cNvPr id="82" name="Group 81"/>
          <p:cNvGrpSpPr/>
          <p:nvPr/>
        </p:nvGrpSpPr>
        <p:grpSpPr>
          <a:xfrm>
            <a:off x="3712308" y="1667918"/>
            <a:ext cx="2829170" cy="2044392"/>
            <a:chOff x="3712308" y="1667918"/>
            <a:chExt cx="2829170" cy="2044392"/>
          </a:xfrm>
        </p:grpSpPr>
        <p:grpSp>
          <p:nvGrpSpPr>
            <p:cNvPr id="24" name="Group 23"/>
            <p:cNvGrpSpPr/>
            <p:nvPr/>
          </p:nvGrpSpPr>
          <p:grpSpPr>
            <a:xfrm>
              <a:off x="3712308" y="1680309"/>
              <a:ext cx="2829170" cy="2032001"/>
              <a:chOff x="3712308" y="1680309"/>
              <a:chExt cx="2829170" cy="2032001"/>
            </a:xfrm>
          </p:grpSpPr>
          <p:cxnSp>
            <p:nvCxnSpPr>
              <p:cNvPr id="8" name="Straight Connector 7"/>
              <p:cNvCxnSpPr/>
              <p:nvPr/>
            </p:nvCxnSpPr>
            <p:spPr bwMode="auto">
              <a:xfrm>
                <a:off x="6447692" y="3712310"/>
                <a:ext cx="93786"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flipV="1">
                <a:off x="6541478" y="1748692"/>
                <a:ext cx="0" cy="196361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6154615" y="1758461"/>
                <a:ext cx="386863"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a:off x="3722077" y="1680309"/>
                <a:ext cx="2301631"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flipV="1">
                <a:off x="3712308" y="1680309"/>
                <a:ext cx="0" cy="1103922"/>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712308" y="2784231"/>
                <a:ext cx="644769"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78" name="TextBox 77"/>
            <p:cNvSpPr txBox="1"/>
            <p:nvPr/>
          </p:nvSpPr>
          <p:spPr>
            <a:xfrm>
              <a:off x="3809991" y="1667918"/>
              <a:ext cx="2146178" cy="369332"/>
            </a:xfrm>
            <a:prstGeom prst="rect">
              <a:avLst/>
            </a:prstGeom>
            <a:noFill/>
          </p:spPr>
          <p:txBody>
            <a:bodyPr wrap="none" rtlCol="0">
              <a:spAutoFit/>
            </a:bodyPr>
            <a:lstStyle/>
            <a:p>
              <a:r>
                <a:rPr lang="en-US" dirty="0"/>
                <a:t>ADD result data path</a:t>
              </a:r>
            </a:p>
          </p:txBody>
        </p:sp>
      </p:grpSp>
      <p:grpSp>
        <p:nvGrpSpPr>
          <p:cNvPr id="83" name="Group 82"/>
          <p:cNvGrpSpPr/>
          <p:nvPr/>
        </p:nvGrpSpPr>
        <p:grpSpPr>
          <a:xfrm>
            <a:off x="1104900" y="1633422"/>
            <a:ext cx="5510826" cy="2127251"/>
            <a:chOff x="1104900" y="1633422"/>
            <a:chExt cx="5510826" cy="2127251"/>
          </a:xfrm>
        </p:grpSpPr>
        <p:grpSp>
          <p:nvGrpSpPr>
            <p:cNvPr id="25" name="Group 24"/>
            <p:cNvGrpSpPr/>
            <p:nvPr/>
          </p:nvGrpSpPr>
          <p:grpSpPr>
            <a:xfrm>
              <a:off x="1104900" y="1633422"/>
              <a:ext cx="5510826" cy="2127251"/>
              <a:chOff x="1030652" y="1705709"/>
              <a:chExt cx="5510826" cy="2127251"/>
            </a:xfrm>
          </p:grpSpPr>
          <p:cxnSp>
            <p:nvCxnSpPr>
              <p:cNvPr id="26" name="Straight Connector 25"/>
              <p:cNvCxnSpPr/>
              <p:nvPr/>
            </p:nvCxnSpPr>
            <p:spPr bwMode="auto">
              <a:xfrm>
                <a:off x="6373444" y="3832960"/>
                <a:ext cx="16803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6541478" y="1752596"/>
                <a:ext cx="0" cy="2067173"/>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6080367" y="1752596"/>
                <a:ext cx="461111"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2916602" y="1705709"/>
                <a:ext cx="304360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flipV="1">
                <a:off x="1030652" y="1752596"/>
                <a:ext cx="1708150"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1030652" y="1758462"/>
                <a:ext cx="0" cy="127927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1030652" y="3043603"/>
                <a:ext cx="311150" cy="1"/>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1415885" y="2409087"/>
                <a:ext cx="0" cy="1286933"/>
              </a:xfrm>
              <a:prstGeom prst="line">
                <a:avLst/>
              </a:prstGeom>
              <a:solidFill>
                <a:schemeClr val="accent1"/>
              </a:solidFill>
              <a:ln w="5715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1483615" y="2409081"/>
                <a:ext cx="0" cy="1286933"/>
              </a:xfrm>
              <a:prstGeom prst="line">
                <a:avLst/>
              </a:prstGeom>
              <a:solidFill>
                <a:schemeClr val="accent1"/>
              </a:solidFill>
              <a:ln w="57150" cap="flat" cmpd="sng" algn="ctr">
                <a:solidFill>
                  <a:srgbClr val="660066"/>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79" name="TextBox 78"/>
            <p:cNvSpPr txBox="1"/>
            <p:nvPr/>
          </p:nvSpPr>
          <p:spPr>
            <a:xfrm>
              <a:off x="3822163" y="1890100"/>
              <a:ext cx="2266892" cy="369332"/>
            </a:xfrm>
            <a:prstGeom prst="rect">
              <a:avLst/>
            </a:prstGeom>
            <a:noFill/>
          </p:spPr>
          <p:txBody>
            <a:bodyPr wrap="none" rtlCol="0">
              <a:spAutoFit/>
            </a:bodyPr>
            <a:lstStyle/>
            <a:p>
              <a:r>
                <a:rPr lang="en-US" dirty="0">
                  <a:solidFill>
                    <a:srgbClr val="FF0000"/>
                  </a:solidFill>
                </a:rPr>
                <a:t>JUMP result data path</a:t>
              </a:r>
            </a:p>
          </p:txBody>
        </p:sp>
      </p:grpSp>
      <p:grpSp>
        <p:nvGrpSpPr>
          <p:cNvPr id="84" name="Group 83"/>
          <p:cNvGrpSpPr/>
          <p:nvPr/>
        </p:nvGrpSpPr>
        <p:grpSpPr>
          <a:xfrm>
            <a:off x="3640667" y="1540933"/>
            <a:ext cx="4482126" cy="2626136"/>
            <a:chOff x="3640667" y="1540933"/>
            <a:chExt cx="4482126" cy="2626136"/>
          </a:xfrm>
        </p:grpSpPr>
        <p:grpSp>
          <p:nvGrpSpPr>
            <p:cNvPr id="46" name="Group 45"/>
            <p:cNvGrpSpPr/>
            <p:nvPr/>
          </p:nvGrpSpPr>
          <p:grpSpPr>
            <a:xfrm>
              <a:off x="3640667" y="1540933"/>
              <a:ext cx="4482126" cy="2626136"/>
              <a:chOff x="3414019" y="1460820"/>
              <a:chExt cx="4482126" cy="2626136"/>
            </a:xfrm>
          </p:grpSpPr>
          <p:cxnSp>
            <p:nvCxnSpPr>
              <p:cNvPr id="47" name="Straight Connector 46"/>
              <p:cNvCxnSpPr/>
              <p:nvPr/>
            </p:nvCxnSpPr>
            <p:spPr bwMode="auto">
              <a:xfrm>
                <a:off x="6237972" y="3739823"/>
                <a:ext cx="44418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896145" y="1460820"/>
                <a:ext cx="0" cy="2626136"/>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a:off x="5927967" y="1460820"/>
                <a:ext cx="1968178"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3414019" y="1494043"/>
                <a:ext cx="2393789"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3414019" y="1460820"/>
                <a:ext cx="0" cy="1279275"/>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V="1">
                <a:off x="3414019" y="2756545"/>
                <a:ext cx="716410" cy="1"/>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7533372" y="4086956"/>
                <a:ext cx="362773"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0" name="TextBox 79"/>
            <p:cNvSpPr txBox="1"/>
            <p:nvPr/>
          </p:nvSpPr>
          <p:spPr>
            <a:xfrm rot="16200000">
              <a:off x="7069673" y="1985297"/>
              <a:ext cx="1363133" cy="646331"/>
            </a:xfrm>
            <a:prstGeom prst="rect">
              <a:avLst/>
            </a:prstGeom>
            <a:noFill/>
          </p:spPr>
          <p:txBody>
            <a:bodyPr wrap="square" rtlCol="0">
              <a:spAutoFit/>
            </a:bodyPr>
            <a:lstStyle/>
            <a:p>
              <a:r>
                <a:rPr lang="en-US" dirty="0">
                  <a:solidFill>
                    <a:srgbClr val="008000"/>
                  </a:solidFill>
                </a:rPr>
                <a:t>LOAD result data path</a:t>
              </a:r>
            </a:p>
          </p:txBody>
        </p:sp>
      </p:grpSp>
      <p:grpSp>
        <p:nvGrpSpPr>
          <p:cNvPr id="86" name="Group 85"/>
          <p:cNvGrpSpPr/>
          <p:nvPr/>
        </p:nvGrpSpPr>
        <p:grpSpPr>
          <a:xfrm>
            <a:off x="4898286" y="3879199"/>
            <a:ext cx="2344456" cy="1051364"/>
            <a:chOff x="4898286" y="3879199"/>
            <a:chExt cx="2344456" cy="1051364"/>
          </a:xfrm>
        </p:grpSpPr>
        <p:grpSp>
          <p:nvGrpSpPr>
            <p:cNvPr id="63" name="Group 62"/>
            <p:cNvGrpSpPr/>
            <p:nvPr/>
          </p:nvGrpSpPr>
          <p:grpSpPr>
            <a:xfrm>
              <a:off x="4898286" y="3879199"/>
              <a:ext cx="2002041" cy="659262"/>
              <a:chOff x="4519238" y="3646686"/>
              <a:chExt cx="2002041" cy="659262"/>
            </a:xfrm>
          </p:grpSpPr>
          <p:cxnSp>
            <p:nvCxnSpPr>
              <p:cNvPr id="64" name="Straight Connector 63"/>
              <p:cNvCxnSpPr/>
              <p:nvPr/>
            </p:nvCxnSpPr>
            <p:spPr bwMode="auto">
              <a:xfrm>
                <a:off x="6077099" y="3646686"/>
                <a:ext cx="444180"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flipV="1">
                <a:off x="5208953" y="3806086"/>
                <a:ext cx="143933" cy="67734"/>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667085" y="4305947"/>
                <a:ext cx="1854194" cy="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flipV="1">
                <a:off x="4667085" y="3731356"/>
                <a:ext cx="0" cy="57459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4519238" y="3731356"/>
                <a:ext cx="689715"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1" name="TextBox 80"/>
            <p:cNvSpPr txBox="1"/>
            <p:nvPr/>
          </p:nvSpPr>
          <p:spPr>
            <a:xfrm>
              <a:off x="4931016" y="4561231"/>
              <a:ext cx="2311726" cy="369332"/>
            </a:xfrm>
            <a:prstGeom prst="rect">
              <a:avLst/>
            </a:prstGeom>
            <a:noFill/>
          </p:spPr>
          <p:txBody>
            <a:bodyPr wrap="square" rtlCol="0">
              <a:spAutoFit/>
            </a:bodyPr>
            <a:lstStyle/>
            <a:p>
              <a:r>
                <a:rPr lang="en-US" dirty="0">
                  <a:solidFill>
                    <a:schemeClr val="accent1">
                      <a:lumMod val="75000"/>
                    </a:schemeClr>
                  </a:solidFill>
                </a:rPr>
                <a:t>STORE result data path</a:t>
              </a:r>
            </a:p>
          </p:txBody>
        </p:sp>
      </p:gr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80" name="TextBox 179"/>
          <p:cNvSpPr txBox="1"/>
          <p:nvPr/>
        </p:nvSpPr>
        <p:spPr>
          <a:xfrm>
            <a:off x="486830" y="5570380"/>
            <a:ext cx="8240861" cy="830997"/>
          </a:xfrm>
          <a:prstGeom prst="rect">
            <a:avLst/>
          </a:prstGeom>
          <a:noFill/>
        </p:spPr>
        <p:txBody>
          <a:bodyPr wrap="square" rtlCol="0">
            <a:spAutoFit/>
          </a:bodyPr>
          <a:lstStyle/>
          <a:p>
            <a:pPr marL="0" lvl="1"/>
            <a:r>
              <a:rPr lang="en-US" sz="2400" dirty="0"/>
              <a:t>Input choices by Mux M3 and Mux M1 control where ADD, LOAD, and JUMP results are delivered </a:t>
            </a:r>
            <a:r>
              <a:rPr lang="en-US" sz="2400" i="1" dirty="0">
                <a:solidFill>
                  <a:srgbClr val="FC6400"/>
                </a:solidFill>
              </a:rPr>
              <a:t>(Mux control abstracted)</a:t>
            </a:r>
          </a:p>
        </p:txBody>
      </p:sp>
      <p:grpSp>
        <p:nvGrpSpPr>
          <p:cNvPr id="85" name="Group 84"/>
          <p:cNvGrpSpPr/>
          <p:nvPr/>
        </p:nvGrpSpPr>
        <p:grpSpPr>
          <a:xfrm>
            <a:off x="1159933" y="1718730"/>
            <a:ext cx="2142067" cy="1184033"/>
            <a:chOff x="1159933" y="1718730"/>
            <a:chExt cx="2142067" cy="1184033"/>
          </a:xfrm>
        </p:grpSpPr>
        <p:cxnSp>
          <p:nvCxnSpPr>
            <p:cNvPr id="88" name="Straight Connector 87"/>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1176867" y="1744133"/>
              <a:ext cx="1652979" cy="8467"/>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1159934" y="1718730"/>
              <a:ext cx="0" cy="1184033"/>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1159933" y="2902763"/>
              <a:ext cx="262467"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spTree>
    <p:extLst>
      <p:ext uri="{BB962C8B-B14F-4D97-AF65-F5344CB8AC3E}">
        <p14:creationId xmlns:p14="http://schemas.microsoft.com/office/powerpoint/2010/main" val="2001865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6.9 is fundamental</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26" t="1745" r="-341" b="17909"/>
          <a:stretch/>
        </p:blipFill>
        <p:spPr>
          <a:xfrm>
            <a:off x="858617" y="1260282"/>
            <a:ext cx="7442422" cy="4285753"/>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392</a:t>
            </a:fld>
            <a:endParaRPr lang="en-US"/>
          </a:p>
        </p:txBody>
      </p:sp>
      <p:grpSp>
        <p:nvGrpSpPr>
          <p:cNvPr id="109" name="Group 108"/>
          <p:cNvGrpSpPr/>
          <p:nvPr/>
        </p:nvGrpSpPr>
        <p:grpSpPr>
          <a:xfrm>
            <a:off x="4501427" y="2780259"/>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 name="TextBox 7"/>
          <p:cNvSpPr txBox="1"/>
          <p:nvPr/>
        </p:nvSpPr>
        <p:spPr>
          <a:xfrm>
            <a:off x="486830" y="5508702"/>
            <a:ext cx="8240861" cy="923330"/>
          </a:xfrm>
          <a:prstGeom prst="rect">
            <a:avLst/>
          </a:prstGeom>
          <a:noFill/>
        </p:spPr>
        <p:txBody>
          <a:bodyPr wrap="square" rtlCol="0">
            <a:spAutoFit/>
          </a:bodyPr>
          <a:lstStyle/>
          <a:p>
            <a:pPr algn="ctr"/>
            <a:r>
              <a:rPr lang="en-US" dirty="0">
                <a:solidFill>
                  <a:srgbClr val="FF6600"/>
                </a:solidFill>
              </a:rPr>
              <a:t>Learn the function of each wire and device, the number of bits anywhere, the data type of every bit string, and the operation of abstracted control circuitry and you will know the central processing unit (CPU) of a computer</a:t>
            </a:r>
          </a:p>
        </p:txBody>
      </p:sp>
    </p:spTree>
    <p:extLst>
      <p:ext uri="{BB962C8B-B14F-4D97-AF65-F5344CB8AC3E}">
        <p14:creationId xmlns:p14="http://schemas.microsoft.com/office/powerpoint/2010/main" val="104667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86830" y="1075774"/>
            <a:ext cx="8247965" cy="4924814"/>
          </a:xfrm>
        </p:spPr>
        <p:txBody>
          <a:bodyPr/>
          <a:lstStyle/>
          <a:p>
            <a:r>
              <a:rPr lang="en-US" dirty="0"/>
              <a:t>A circuit that can fetch and execute instructions is programmable</a:t>
            </a:r>
          </a:p>
          <a:p>
            <a:r>
              <a:rPr lang="en-US" dirty="0"/>
              <a:t>The bits in machine code instructions control the operation of the data path; not all instruction format bit positions contain information for every instruction</a:t>
            </a:r>
          </a:p>
          <a:p>
            <a:r>
              <a:rPr lang="en-US" dirty="0"/>
              <a:t>Multiplexers route bits traveling on buses from hardware units to a hardware unit</a:t>
            </a:r>
          </a:p>
          <a:p>
            <a:r>
              <a:rPr lang="en-US" dirty="0"/>
              <a:t>Meaning of bits is set by the hardware unit (1) receiving the bits or (2) computing the bits</a:t>
            </a:r>
          </a:p>
          <a:p>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393</a:t>
            </a:fld>
            <a:endParaRPr lang="en-US"/>
          </a:p>
        </p:txBody>
      </p:sp>
    </p:spTree>
    <p:extLst>
      <p:ext uri="{BB962C8B-B14F-4D97-AF65-F5344CB8AC3E}">
        <p14:creationId xmlns:p14="http://schemas.microsoft.com/office/powerpoint/2010/main" val="142586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3"/>
            <a:ext cx="7620000" cy="2704165"/>
          </a:xfrm>
        </p:spPr>
        <p:txBody>
          <a:bodyPr/>
          <a:lstStyle/>
          <a:p>
            <a:pPr>
              <a:spcAft>
                <a:spcPts val="600"/>
              </a:spcAft>
            </a:pPr>
            <a:r>
              <a:rPr lang="en-US" sz="2400" dirty="0"/>
              <a:t>						2018.02.21</a:t>
            </a:r>
            <a:br>
              <a:rPr lang="en-US" sz="2400" dirty="0"/>
            </a:br>
            <a:endParaRPr lang="en-US" sz="2400" dirty="0"/>
          </a:p>
          <a:p>
            <a:pPr>
              <a:spcAft>
                <a:spcPts val="600"/>
              </a:spcAft>
            </a:pPr>
            <a:r>
              <a:rPr lang="en-US" dirty="0"/>
              <a:t>I feel the need – the need for speed!</a:t>
            </a:r>
          </a:p>
          <a:p>
            <a:pPr algn="r">
              <a:spcAft>
                <a:spcPts val="600"/>
              </a:spcAft>
            </a:pPr>
            <a:r>
              <a:rPr lang="en-US" sz="2400" dirty="0"/>
              <a:t>      –</a:t>
            </a:r>
            <a:r>
              <a:rPr lang="en-US" sz="2400" i="1" dirty="0"/>
              <a:t> Lt. Pete “Maverick” Mitchell </a:t>
            </a:r>
            <a:r>
              <a:rPr lang="en-US" sz="2000" dirty="0"/>
              <a:t>and</a:t>
            </a:r>
            <a:br>
              <a:rPr lang="en-US" sz="2000" i="1" dirty="0"/>
            </a:br>
            <a:r>
              <a:rPr lang="en-US" sz="2400" i="1" dirty="0"/>
              <a:t>Lt.(</a:t>
            </a:r>
            <a:r>
              <a:rPr lang="en-US" sz="2400" i="1" dirty="0" err="1"/>
              <a:t>jg</a:t>
            </a:r>
            <a:r>
              <a:rPr lang="en-US" sz="2400" i="1" dirty="0"/>
              <a:t>) Nick “Goose” Bradshaw</a:t>
            </a:r>
            <a:endParaRPr lang="en-US" sz="2000" i="1" dirty="0"/>
          </a:p>
          <a:p>
            <a:pPr algn="r">
              <a:spcAft>
                <a:spcPts val="600"/>
              </a:spcAft>
            </a:pPr>
            <a:r>
              <a:rPr lang="en-US" sz="2000" i="1" dirty="0"/>
              <a:t>           </a:t>
            </a:r>
            <a:r>
              <a:rPr lang="en-US" sz="2000" dirty="0"/>
              <a:t>in the movie </a:t>
            </a:r>
            <a:r>
              <a:rPr lang="en-US" sz="2400" i="1" dirty="0"/>
              <a:t>Top Gun</a:t>
            </a:r>
            <a:endParaRPr lang="en-US" sz="2000" dirty="0"/>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394</a:t>
            </a:fld>
            <a:endParaRPr lang="en-US"/>
          </a:p>
        </p:txBody>
      </p:sp>
      <p:sp>
        <p:nvSpPr>
          <p:cNvPr id="6" name="Title 5"/>
          <p:cNvSpPr>
            <a:spLocks noGrp="1"/>
          </p:cNvSpPr>
          <p:nvPr>
            <p:ph type="ctrTitle"/>
          </p:nvPr>
        </p:nvSpPr>
        <p:spPr>
          <a:xfrm>
            <a:off x="447440" y="1443038"/>
            <a:ext cx="8305800" cy="1600200"/>
          </a:xfrm>
        </p:spPr>
        <p:txBody>
          <a:bodyPr/>
          <a:lstStyle/>
          <a:p>
            <a:r>
              <a:rPr lang="en-US" dirty="0"/>
              <a:t>Lecture 19 – </a:t>
            </a:r>
            <a:r>
              <a:rPr lang="en-US" sz="3600" dirty="0"/>
              <a:t>More speed using pipelining </a:t>
            </a:r>
            <a:endParaRPr lang="en-US" dirty="0"/>
          </a:p>
        </p:txBody>
      </p:sp>
    </p:spTree>
    <p:extLst>
      <p:ext uri="{BB962C8B-B14F-4D97-AF65-F5344CB8AC3E}">
        <p14:creationId xmlns:p14="http://schemas.microsoft.com/office/powerpoint/2010/main" val="133772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for today</a:t>
            </a:r>
          </a:p>
        </p:txBody>
      </p:sp>
      <p:sp>
        <p:nvSpPr>
          <p:cNvPr id="3" name="Content Placeholder 2"/>
          <p:cNvSpPr>
            <a:spLocks noGrp="1"/>
          </p:cNvSpPr>
          <p:nvPr>
            <p:ph idx="1"/>
          </p:nvPr>
        </p:nvSpPr>
        <p:spPr/>
        <p:txBody>
          <a:bodyPr/>
          <a:lstStyle/>
          <a:p>
            <a:r>
              <a:rPr lang="en-US" dirty="0"/>
              <a:t>Covering chapter 5.13 through 5.17 from the hardware perspective</a:t>
            </a:r>
          </a:p>
          <a:p>
            <a:r>
              <a:rPr lang="en-US" dirty="0"/>
              <a:t>Read chapter 7 and 8</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395</a:t>
            </a:fld>
            <a:endParaRPr lang="en-US"/>
          </a:p>
        </p:txBody>
      </p:sp>
    </p:spTree>
    <p:extLst>
      <p:ext uri="{BB962C8B-B14F-4D97-AF65-F5344CB8AC3E}">
        <p14:creationId xmlns:p14="http://schemas.microsoft.com/office/powerpoint/2010/main" val="1079655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6" name="Content Placeholder 5"/>
          <p:cNvSpPr>
            <a:spLocks noGrp="1"/>
          </p:cNvSpPr>
          <p:nvPr>
            <p:ph idx="1"/>
          </p:nvPr>
        </p:nvSpPr>
        <p:spPr/>
        <p:txBody>
          <a:bodyPr/>
          <a:lstStyle/>
          <a:p>
            <a:r>
              <a:rPr lang="en-US" dirty="0"/>
              <a:t>HW05 due Thursday</a:t>
            </a:r>
          </a:p>
          <a:p>
            <a:r>
              <a:rPr lang="en-US" dirty="0"/>
              <a:t>Lab 06 due this week</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396</a:t>
            </a:fld>
            <a:endParaRPr lang="en-US"/>
          </a:p>
        </p:txBody>
      </p:sp>
    </p:spTree>
    <p:extLst>
      <p:ext uri="{BB962C8B-B14F-4D97-AF65-F5344CB8AC3E}">
        <p14:creationId xmlns:p14="http://schemas.microsoft.com/office/powerpoint/2010/main" val="161092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79" y="122239"/>
            <a:ext cx="8823599" cy="745196"/>
          </a:xfrm>
        </p:spPr>
        <p:txBody>
          <a:bodyPr>
            <a:normAutofit/>
          </a:bodyPr>
          <a:lstStyle/>
          <a:p>
            <a:r>
              <a:rPr lang="en-US"/>
              <a:t>Look for </a:t>
            </a:r>
            <a:r>
              <a:rPr lang="en-US" dirty="0"/>
              <a:t>steps within fetch-execute cycle</a:t>
            </a:r>
            <a:endParaRPr lang="en-US" dirty="0">
              <a:solidFill>
                <a:srgbClr val="660066"/>
              </a:solidFill>
            </a:endParaRPr>
          </a:p>
        </p:txBody>
      </p:sp>
      <p:pic>
        <p:nvPicPr>
          <p:cNvPr id="6" name="Content Placeholder 5" descr="figure-6.9.jpeg"/>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l="-91" r="194" b="18901"/>
          <a:stretch/>
        </p:blipFill>
        <p:spPr>
          <a:xfrm>
            <a:off x="861237" y="1171186"/>
            <a:ext cx="7400261" cy="4325848"/>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397</a:t>
            </a:fld>
            <a:endParaRPr lang="en-US"/>
          </a:p>
        </p:txBody>
      </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sp>
        <p:nvSpPr>
          <p:cNvPr id="3" name="TextBox 2"/>
          <p:cNvSpPr txBox="1"/>
          <p:nvPr/>
        </p:nvSpPr>
        <p:spPr>
          <a:xfrm>
            <a:off x="390792" y="5624620"/>
            <a:ext cx="8362417" cy="830997"/>
          </a:xfrm>
          <a:prstGeom prst="rect">
            <a:avLst/>
          </a:prstGeom>
          <a:noFill/>
        </p:spPr>
        <p:txBody>
          <a:bodyPr wrap="none" rtlCol="0">
            <a:spAutoFit/>
          </a:bodyPr>
          <a:lstStyle/>
          <a:p>
            <a:pPr algn="ctr"/>
            <a:r>
              <a:rPr lang="en-US" sz="2400" dirty="0"/>
              <a:t>Observe signals as they propagate through the processor circuit.</a:t>
            </a:r>
          </a:p>
          <a:p>
            <a:pPr algn="ctr"/>
            <a:r>
              <a:rPr lang="en-US" sz="2400" dirty="0"/>
              <a:t>Look for </a:t>
            </a:r>
            <a:r>
              <a:rPr lang="en-US" sz="2400" dirty="0">
                <a:solidFill>
                  <a:srgbClr val="0432FF"/>
                </a:solidFill>
              </a:rPr>
              <a:t>a sequence of simple actions </a:t>
            </a:r>
            <a:r>
              <a:rPr lang="en-US" sz="2400" dirty="0"/>
              <a:t>that execute an instruction.</a:t>
            </a:r>
          </a:p>
        </p:txBody>
      </p:sp>
    </p:spTree>
    <p:extLst>
      <p:ext uri="{BB962C8B-B14F-4D97-AF65-F5344CB8AC3E}">
        <p14:creationId xmlns:p14="http://schemas.microsoft.com/office/powerpoint/2010/main" val="1535751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80" y="363539"/>
            <a:ext cx="8240861" cy="745196"/>
          </a:xfrm>
        </p:spPr>
        <p:txBody>
          <a:bodyPr>
            <a:normAutofit fontScale="90000"/>
          </a:bodyPr>
          <a:lstStyle/>
          <a:p>
            <a:pPr algn="ctr"/>
            <a:r>
              <a:rPr lang="en-US" dirty="0"/>
              <a:t>1) </a:t>
            </a:r>
            <a:r>
              <a:rPr lang="en-US" dirty="0">
                <a:solidFill>
                  <a:srgbClr val="FF6600"/>
                </a:solidFill>
              </a:rPr>
              <a:t>Fetch an instruction</a:t>
            </a:r>
            <a:r>
              <a:rPr lang="en-US" dirty="0"/>
              <a:t> and </a:t>
            </a:r>
            <a:r>
              <a:rPr lang="en-US" dirty="0">
                <a:solidFill>
                  <a:srgbClr val="660066"/>
                </a:solidFill>
              </a:rPr>
              <a:t>compute the </a:t>
            </a:r>
            <a:r>
              <a:rPr lang="en-US" dirty="0" err="1">
                <a:solidFill>
                  <a:srgbClr val="660066"/>
                </a:solidFill>
              </a:rPr>
              <a:t>Default_Next_Instruction_Pointer</a:t>
            </a:r>
            <a:endParaRPr lang="en-US" dirty="0">
              <a:solidFill>
                <a:srgbClr val="660066"/>
              </a:solidFill>
            </a:endParaRPr>
          </a:p>
        </p:txBody>
      </p:sp>
      <p:pic>
        <p:nvPicPr>
          <p:cNvPr id="6" name="Content Placeholder 5" descr="figure-6.9.jpeg"/>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l="51" r="-1555" b="18503"/>
          <a:stretch/>
        </p:blipFill>
        <p:spPr>
          <a:xfrm>
            <a:off x="871870" y="1171185"/>
            <a:ext cx="7519271" cy="4347113"/>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398</a:t>
            </a:fld>
            <a:endParaRPr lang="en-US"/>
          </a:p>
        </p:txBody>
      </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80" name="TextBox 179"/>
          <p:cNvSpPr txBox="1"/>
          <p:nvPr/>
        </p:nvSpPr>
        <p:spPr>
          <a:xfrm>
            <a:off x="1854201" y="5661040"/>
            <a:ext cx="6536940" cy="830997"/>
          </a:xfrm>
          <a:prstGeom prst="rect">
            <a:avLst/>
          </a:prstGeom>
          <a:noFill/>
        </p:spPr>
        <p:txBody>
          <a:bodyPr wrap="square" rtlCol="0">
            <a:spAutoFit/>
          </a:bodyPr>
          <a:lstStyle/>
          <a:p>
            <a:pPr marL="0" lvl="1"/>
            <a:r>
              <a:rPr lang="en-US" sz="2400" dirty="0"/>
              <a:t>Fetch done using </a:t>
            </a:r>
            <a:r>
              <a:rPr lang="en-US" sz="2400" dirty="0" err="1">
                <a:solidFill>
                  <a:srgbClr val="FF6600"/>
                </a:solidFill>
              </a:rPr>
              <a:t>Current_Instruction_Pointer</a:t>
            </a:r>
            <a:r>
              <a:rPr lang="en-US" sz="2400" dirty="0"/>
              <a:t>,</a:t>
            </a:r>
            <a:br>
              <a:rPr lang="en-US" sz="2400" dirty="0"/>
            </a:br>
            <a:r>
              <a:rPr lang="en-US" sz="2400" i="1" dirty="0"/>
              <a:t>a</a:t>
            </a:r>
            <a:r>
              <a:rPr lang="en-US" sz="2400" dirty="0"/>
              <a:t>lso </a:t>
            </a:r>
            <a:r>
              <a:rPr lang="en-US" sz="2400" i="1" dirty="0"/>
              <a:t>k</a:t>
            </a:r>
            <a:r>
              <a:rPr lang="en-US" sz="2400" dirty="0"/>
              <a:t>nown </a:t>
            </a:r>
            <a:r>
              <a:rPr lang="en-US" sz="2400" i="1" dirty="0"/>
              <a:t>a</a:t>
            </a:r>
            <a:r>
              <a:rPr lang="en-US" sz="2400" dirty="0"/>
              <a:t>s (a.k.a.) the Program Counter</a:t>
            </a:r>
            <a:endParaRPr lang="en-US" sz="2400" i="1" dirty="0">
              <a:solidFill>
                <a:srgbClr val="0000FF"/>
              </a:solidFill>
            </a:endParaRPr>
          </a:p>
        </p:txBody>
      </p:sp>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136" name="Group 135"/>
          <p:cNvGrpSpPr/>
          <p:nvPr/>
        </p:nvGrpSpPr>
        <p:grpSpPr>
          <a:xfrm>
            <a:off x="1987550" y="1752600"/>
            <a:ext cx="1314450" cy="1505759"/>
            <a:chOff x="1987550" y="1752600"/>
            <a:chExt cx="1314450" cy="1505759"/>
          </a:xfrm>
        </p:grpSpPr>
        <p:cxnSp>
          <p:nvCxnSpPr>
            <p:cNvPr id="137" name="Straight Connector 136"/>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Connector 137"/>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flipH="1">
              <a:off x="1987550" y="2684749"/>
              <a:ext cx="29845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Connector 143"/>
            <p:cNvCxnSpPr/>
            <p:nvPr/>
          </p:nvCxnSpPr>
          <p:spPr bwMode="auto">
            <a:xfrm>
              <a:off x="2286000" y="2411699"/>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a:off x="2286000" y="2885827"/>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a:off x="2286000" y="2411699"/>
              <a:ext cx="393700" cy="1664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7" name="Straight Connector 146"/>
            <p:cNvCxnSpPr/>
            <p:nvPr/>
          </p:nvCxnSpPr>
          <p:spPr bwMode="auto">
            <a:xfrm flipV="1">
              <a:off x="2277396" y="3079750"/>
              <a:ext cx="393700" cy="13074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a:off x="2662492" y="2578100"/>
              <a:ext cx="0" cy="50165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flipH="1" flipV="1">
              <a:off x="2286000" y="2784231"/>
              <a:ext cx="152400" cy="52918"/>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flipH="1">
              <a:off x="2277396" y="2837149"/>
              <a:ext cx="148304" cy="65614"/>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59" name="Group 58"/>
          <p:cNvGrpSpPr/>
          <p:nvPr/>
        </p:nvGrpSpPr>
        <p:grpSpPr>
          <a:xfrm>
            <a:off x="1439098" y="1723554"/>
            <a:ext cx="3670513" cy="4353353"/>
            <a:chOff x="1439098" y="1723554"/>
            <a:chExt cx="3670513" cy="4353353"/>
          </a:xfrm>
        </p:grpSpPr>
        <p:grpSp>
          <p:nvGrpSpPr>
            <p:cNvPr id="23" name="Group 22"/>
            <p:cNvGrpSpPr/>
            <p:nvPr/>
          </p:nvGrpSpPr>
          <p:grpSpPr>
            <a:xfrm>
              <a:off x="1587500" y="2286000"/>
              <a:ext cx="1816100" cy="2647055"/>
              <a:chOff x="1587500" y="2286000"/>
              <a:chExt cx="1816100" cy="2647055"/>
            </a:xfrm>
          </p:grpSpPr>
          <p:cxnSp>
            <p:nvCxnSpPr>
              <p:cNvPr id="7" name="Straight Connector 6"/>
              <p:cNvCxnSpPr/>
              <p:nvPr/>
            </p:nvCxnSpPr>
            <p:spPr bwMode="auto">
              <a:xfrm>
                <a:off x="1612900" y="2286000"/>
                <a:ext cx="0" cy="1387786"/>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Connector 130"/>
              <p:cNvCxnSpPr/>
              <p:nvPr/>
            </p:nvCxnSpPr>
            <p:spPr bwMode="auto">
              <a:xfrm flipH="1">
                <a:off x="1587500" y="2983195"/>
                <a:ext cx="635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flipV="1">
                <a:off x="1854200" y="2983196"/>
                <a:ext cx="0" cy="1314859"/>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flipH="1">
                <a:off x="1854200" y="4272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flipH="1">
                <a:off x="3035300" y="4653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flipH="1">
                <a:off x="2425700" y="4933055"/>
                <a:ext cx="368300" cy="0"/>
              </a:xfrm>
              <a:prstGeom prst="line">
                <a:avLst/>
              </a:prstGeom>
              <a:solidFill>
                <a:schemeClr val="accent1"/>
              </a:solidFill>
              <a:ln w="762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Straight Connector 74"/>
              <p:cNvCxnSpPr/>
              <p:nvPr/>
            </p:nvCxnSpPr>
            <p:spPr bwMode="auto">
              <a:xfrm>
                <a:off x="2222500" y="4272655"/>
                <a:ext cx="215900" cy="640985"/>
              </a:xfrm>
              <a:prstGeom prst="line">
                <a:avLst/>
              </a:prstGeom>
              <a:solidFill>
                <a:schemeClr val="accent1"/>
              </a:solidFill>
              <a:ln w="28575" cap="flat" cmpd="sng" algn="ctr">
                <a:solidFill>
                  <a:srgbClr val="FF6600"/>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flipH="1">
                <a:off x="2806700" y="4654780"/>
                <a:ext cx="228600" cy="258860"/>
              </a:xfrm>
              <a:prstGeom prst="line">
                <a:avLst/>
              </a:prstGeom>
              <a:solidFill>
                <a:schemeClr val="accent1"/>
              </a:solidFill>
              <a:ln w="28575"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8" name="TextBox 57"/>
            <p:cNvSpPr txBox="1"/>
            <p:nvPr/>
          </p:nvSpPr>
          <p:spPr>
            <a:xfrm>
              <a:off x="2136341" y="4913640"/>
              <a:ext cx="972417" cy="523220"/>
            </a:xfrm>
            <a:prstGeom prst="rect">
              <a:avLst/>
            </a:prstGeom>
            <a:noFill/>
          </p:spPr>
          <p:txBody>
            <a:bodyPr wrap="none" rtlCol="0">
              <a:spAutoFit/>
            </a:bodyPr>
            <a:lstStyle/>
            <a:p>
              <a:pPr algn="ctr"/>
              <a:r>
                <a:rPr lang="en-US" sz="1400" dirty="0">
                  <a:solidFill>
                    <a:srgbClr val="FF6600"/>
                  </a:solidFill>
                </a:rPr>
                <a:t>Fetched</a:t>
              </a:r>
            </a:p>
            <a:p>
              <a:pPr algn="ctr"/>
              <a:r>
                <a:rPr lang="en-US" sz="1400" dirty="0">
                  <a:solidFill>
                    <a:srgbClr val="FF6600"/>
                  </a:solidFill>
                </a:rPr>
                <a:t>instruction</a:t>
              </a:r>
            </a:p>
          </p:txBody>
        </p:sp>
        <p:sp>
          <p:nvSpPr>
            <p:cNvPr id="80" name="TextBox 79"/>
            <p:cNvSpPr txBox="1"/>
            <p:nvPr/>
          </p:nvSpPr>
          <p:spPr>
            <a:xfrm rot="16200000">
              <a:off x="360098" y="4690130"/>
              <a:ext cx="2465777" cy="307777"/>
            </a:xfrm>
            <a:prstGeom prst="rect">
              <a:avLst/>
            </a:prstGeom>
            <a:noFill/>
          </p:spPr>
          <p:txBody>
            <a:bodyPr wrap="none" rtlCol="0">
              <a:spAutoFit/>
            </a:bodyPr>
            <a:lstStyle/>
            <a:p>
              <a:pPr algn="ctr"/>
              <a:r>
                <a:rPr lang="en-US" sz="1400" dirty="0" err="1">
                  <a:solidFill>
                    <a:srgbClr val="FF6600"/>
                  </a:solidFill>
                </a:rPr>
                <a:t>Current_Instruction_Pointer</a:t>
              </a:r>
              <a:r>
                <a:rPr lang="en-US" sz="1400" dirty="0">
                  <a:solidFill>
                    <a:srgbClr val="FF6600"/>
                  </a:solidFill>
                </a:rPr>
                <a:t> </a:t>
              </a:r>
              <a:r>
                <a:rPr lang="en-US" sz="1400" dirty="0">
                  <a:solidFill>
                    <a:srgbClr val="FF6600"/>
                  </a:solidFill>
                  <a:sym typeface="Wingdings"/>
                </a:rPr>
                <a:t></a:t>
              </a:r>
              <a:endParaRPr lang="en-US" sz="1400" dirty="0">
                <a:solidFill>
                  <a:srgbClr val="FF6600"/>
                </a:solidFill>
              </a:endParaRPr>
            </a:p>
          </p:txBody>
        </p:sp>
        <p:sp>
          <p:nvSpPr>
            <p:cNvPr id="81" name="TextBox 80"/>
            <p:cNvSpPr txBox="1"/>
            <p:nvPr/>
          </p:nvSpPr>
          <p:spPr>
            <a:xfrm>
              <a:off x="3028950" y="1723554"/>
              <a:ext cx="2080661" cy="523220"/>
            </a:xfrm>
            <a:prstGeom prst="rect">
              <a:avLst/>
            </a:prstGeom>
            <a:noFill/>
          </p:spPr>
          <p:txBody>
            <a:bodyPr wrap="square" rtlCol="0">
              <a:spAutoFit/>
            </a:bodyPr>
            <a:lstStyle/>
            <a:p>
              <a:pPr algn="ctr"/>
              <a:r>
                <a:rPr lang="en-US" sz="1400" dirty="0">
                  <a:solidFill>
                    <a:srgbClr val="660066"/>
                  </a:solidFill>
                  <a:sym typeface="Wingdings"/>
                </a:rPr>
                <a:t>   </a:t>
              </a:r>
              <a:r>
                <a:rPr lang="en-US" sz="1400" dirty="0" err="1">
                  <a:solidFill>
                    <a:srgbClr val="660066"/>
                  </a:solidFill>
                </a:rPr>
                <a:t>Default_Next</a:t>
              </a:r>
              <a:r>
                <a:rPr lang="en-US" sz="1400" dirty="0">
                  <a:solidFill>
                    <a:srgbClr val="660066"/>
                  </a:solidFill>
                </a:rPr>
                <a:t>_</a:t>
              </a:r>
              <a:br>
                <a:rPr lang="en-US" sz="1400" dirty="0">
                  <a:solidFill>
                    <a:srgbClr val="660066"/>
                  </a:solidFill>
                </a:rPr>
              </a:br>
              <a:r>
                <a:rPr lang="en-US" sz="1400" dirty="0" err="1">
                  <a:solidFill>
                    <a:srgbClr val="660066"/>
                  </a:solidFill>
                </a:rPr>
                <a:t>Instruction_Pointer</a:t>
              </a:r>
              <a:endParaRPr lang="en-US" sz="1400" dirty="0">
                <a:solidFill>
                  <a:srgbClr val="660066"/>
                </a:solidFill>
              </a:endParaRPr>
            </a:p>
          </p:txBody>
        </p:sp>
      </p:grpSp>
    </p:spTree>
    <p:extLst>
      <p:ext uri="{BB962C8B-B14F-4D97-AF65-F5344CB8AC3E}">
        <p14:creationId xmlns:p14="http://schemas.microsoft.com/office/powerpoint/2010/main" val="76898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0"/>
                                        <p:tgtEl>
                                          <p:spTgt spid="59"/>
                                        </p:tgtEl>
                                      </p:cBhvr>
                                    </p:animEffect>
                                  </p:childTnLst>
                                </p:cTn>
                              </p:par>
                              <p:par>
                                <p:cTn id="8" presetID="22" presetClass="entr" presetSubtype="8" fill="hold" nodeType="withEffect">
                                  <p:stCondLst>
                                    <p:cond delay="500"/>
                                  </p:stCondLst>
                                  <p:childTnLst>
                                    <p:set>
                                      <p:cBhvr>
                                        <p:cTn id="9" dur="1" fill="hold">
                                          <p:stCondLst>
                                            <p:cond delay="0"/>
                                          </p:stCondLst>
                                        </p:cTn>
                                        <p:tgtEl>
                                          <p:spTgt spid="136"/>
                                        </p:tgtEl>
                                        <p:attrNameLst>
                                          <p:attrName>style.visibility</p:attrName>
                                        </p:attrNameLst>
                                      </p:cBhvr>
                                      <p:to>
                                        <p:strVal val="visible"/>
                                      </p:to>
                                    </p:set>
                                    <p:animEffect transition="in" filter="wipe(left)">
                                      <p:cBhvr>
                                        <p:cTn id="10" dur="5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3"/>
            <a:ext cx="7620000" cy="2704165"/>
          </a:xfrm>
        </p:spPr>
        <p:txBody>
          <a:bodyPr/>
          <a:lstStyle/>
          <a:p>
            <a:pPr>
              <a:lnSpc>
                <a:spcPct val="80000"/>
              </a:lnSpc>
            </a:pPr>
            <a:r>
              <a:rPr lang="en-US" sz="2400" dirty="0"/>
              <a:t>						2018.02.19</a:t>
            </a:r>
          </a:p>
          <a:p>
            <a:r>
              <a:rPr lang="en-US" sz="2400" dirty="0"/>
              <a:t>King: Young Lady, look along the road and tell me if you can see either of my messengers.</a:t>
            </a:r>
          </a:p>
          <a:p>
            <a:r>
              <a:rPr lang="en-US" sz="2400" dirty="0"/>
              <a:t>Alice: I see nobody on the road.</a:t>
            </a:r>
          </a:p>
          <a:p>
            <a:r>
              <a:rPr lang="en-US" sz="2400" dirty="0"/>
              <a:t>King: I only wish I had such eyes. To see Nobody, at such a distance, too! It's enough for me to see real people by this light.</a:t>
            </a:r>
          </a:p>
          <a:p>
            <a:pPr algn="r"/>
            <a:r>
              <a:rPr lang="en-US" sz="1800" dirty="0"/>
              <a:t>from </a:t>
            </a:r>
            <a:r>
              <a:rPr lang="en-US" sz="1800" i="1" dirty="0"/>
              <a:t>Through the Looking-Glass, and What Alice Found There</a:t>
            </a:r>
          </a:p>
          <a:p>
            <a:pPr algn="r"/>
            <a:r>
              <a:rPr lang="en-US" sz="1800" dirty="0"/>
              <a:t>by Lewis Carroll (Charles </a:t>
            </a:r>
            <a:r>
              <a:rPr lang="en-US" sz="1800" dirty="0" err="1"/>
              <a:t>Lutwidge</a:t>
            </a:r>
            <a:r>
              <a:rPr lang="en-US" sz="1800" dirty="0"/>
              <a:t> Dodgson), 1871.</a:t>
            </a:r>
          </a:p>
          <a:p>
            <a:endParaRPr lang="en-US" sz="2400" dirty="0"/>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372</a:t>
            </a:fld>
            <a:endParaRPr lang="en-US"/>
          </a:p>
        </p:txBody>
      </p:sp>
      <p:sp>
        <p:nvSpPr>
          <p:cNvPr id="6" name="Title 5"/>
          <p:cNvSpPr>
            <a:spLocks noGrp="1"/>
          </p:cNvSpPr>
          <p:nvPr>
            <p:ph type="ctrTitle"/>
          </p:nvPr>
        </p:nvSpPr>
        <p:spPr>
          <a:xfrm>
            <a:off x="447440" y="1443038"/>
            <a:ext cx="8305800" cy="1600200"/>
          </a:xfrm>
        </p:spPr>
        <p:txBody>
          <a:bodyPr/>
          <a:lstStyle/>
          <a:p>
            <a:r>
              <a:rPr lang="en-US" sz="3600" dirty="0"/>
              <a:t>Lectures 18 – Designing a processor </a:t>
            </a:r>
          </a:p>
        </p:txBody>
      </p:sp>
    </p:spTree>
    <p:extLst>
      <p:ext uri="{BB962C8B-B14F-4D97-AF65-F5344CB8AC3E}">
        <p14:creationId xmlns:p14="http://schemas.microsoft.com/office/powerpoint/2010/main" val="1671932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80" y="376239"/>
            <a:ext cx="8240861" cy="745196"/>
          </a:xfrm>
        </p:spPr>
        <p:txBody>
          <a:bodyPr>
            <a:normAutofit fontScale="90000"/>
          </a:bodyPr>
          <a:lstStyle/>
          <a:p>
            <a:pPr algn="ctr"/>
            <a:r>
              <a:rPr lang="en-US" dirty="0"/>
              <a:t>1) </a:t>
            </a:r>
            <a:r>
              <a:rPr lang="en-US" dirty="0">
                <a:solidFill>
                  <a:srgbClr val="FF6600"/>
                </a:solidFill>
              </a:rPr>
              <a:t>Fetch</a:t>
            </a:r>
            <a:r>
              <a:rPr lang="en-US" dirty="0"/>
              <a:t>, 2) </a:t>
            </a:r>
            <a:r>
              <a:rPr lang="en-US" dirty="0">
                <a:solidFill>
                  <a:schemeClr val="accent1">
                    <a:lumMod val="50000"/>
                  </a:schemeClr>
                </a:solidFill>
              </a:rPr>
              <a:t>Decode instr., </a:t>
            </a:r>
            <a:r>
              <a:rPr lang="en-US" dirty="0">
                <a:solidFill>
                  <a:schemeClr val="accent1">
                    <a:lumMod val="60000"/>
                    <a:lumOff val="40000"/>
                  </a:schemeClr>
                </a:solidFill>
              </a:rPr>
              <a:t>access operands, and sign extend offset</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52" r="194" b="19101"/>
          <a:stretch/>
        </p:blipFill>
        <p:spPr>
          <a:xfrm>
            <a:off x="871869" y="1171185"/>
            <a:ext cx="7389629" cy="4315215"/>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399</a:t>
            </a:fld>
            <a:endParaRPr lang="en-US"/>
          </a:p>
        </p:txBody>
      </p:sp>
      <p:sp>
        <p:nvSpPr>
          <p:cNvPr id="180" name="TextBox 179"/>
          <p:cNvSpPr txBox="1"/>
          <p:nvPr/>
        </p:nvSpPr>
        <p:spPr>
          <a:xfrm>
            <a:off x="486830" y="5595475"/>
            <a:ext cx="8240861" cy="830997"/>
          </a:xfrm>
          <a:prstGeom prst="rect">
            <a:avLst/>
          </a:prstGeom>
          <a:noFill/>
        </p:spPr>
        <p:txBody>
          <a:bodyPr wrap="square" rtlCol="0">
            <a:spAutoFit/>
          </a:bodyPr>
          <a:lstStyle/>
          <a:p>
            <a:pPr marL="0" lvl="1" algn="ctr"/>
            <a:r>
              <a:rPr lang="en-US" sz="2400" dirty="0"/>
              <a:t>Decode, point to, and access registers and sign extend offset.</a:t>
            </a:r>
            <a:br>
              <a:rPr lang="en-US" sz="2400" dirty="0"/>
            </a:br>
            <a:r>
              <a:rPr lang="en-US" sz="2400" dirty="0"/>
              <a:t>All of this is performed by the circuit </a:t>
            </a:r>
            <a:r>
              <a:rPr lang="en-US" sz="2400" b="1" i="1" dirty="0"/>
              <a:t>regardless</a:t>
            </a:r>
            <a:r>
              <a:rPr lang="en-US" sz="2400" dirty="0"/>
              <a:t> of opcode.</a:t>
            </a:r>
            <a:endParaRPr lang="en-US" sz="2400" i="1" dirty="0">
              <a:solidFill>
                <a:srgbClr val="0000FF"/>
              </a:solidFill>
            </a:endParaRPr>
          </a:p>
        </p:txBody>
      </p:sp>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54" name="Group 53"/>
          <p:cNvGrpSpPr/>
          <p:nvPr/>
        </p:nvGrpSpPr>
        <p:grpSpPr>
          <a:xfrm>
            <a:off x="1587500" y="2286000"/>
            <a:ext cx="1816100" cy="2647055"/>
            <a:chOff x="1587500" y="2286000"/>
            <a:chExt cx="1816100" cy="2647055"/>
          </a:xfrm>
        </p:grpSpPr>
        <p:cxnSp>
          <p:nvCxnSpPr>
            <p:cNvPr id="55" name="Straight Connector 54"/>
            <p:cNvCxnSpPr/>
            <p:nvPr/>
          </p:nvCxnSpPr>
          <p:spPr bwMode="auto">
            <a:xfrm>
              <a:off x="1612900" y="2286000"/>
              <a:ext cx="0" cy="1387786"/>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a:off x="1587500" y="2983195"/>
              <a:ext cx="635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1854200" y="2983196"/>
              <a:ext cx="0" cy="1314859"/>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H="1">
              <a:off x="1854200" y="4272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H="1">
              <a:off x="3035300" y="4653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flipH="1">
              <a:off x="2425700" y="4933055"/>
              <a:ext cx="368300" cy="0"/>
            </a:xfrm>
            <a:prstGeom prst="line">
              <a:avLst/>
            </a:prstGeom>
            <a:solidFill>
              <a:schemeClr val="accent1"/>
            </a:solidFill>
            <a:ln w="762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6" name="Straight Connector 85"/>
            <p:cNvCxnSpPr/>
            <p:nvPr/>
          </p:nvCxnSpPr>
          <p:spPr bwMode="auto">
            <a:xfrm flipH="1" flipV="1">
              <a:off x="2222500" y="4298055"/>
              <a:ext cx="215900" cy="607244"/>
            </a:xfrm>
            <a:prstGeom prst="line">
              <a:avLst/>
            </a:prstGeom>
            <a:solidFill>
              <a:schemeClr val="accent1"/>
            </a:solidFill>
            <a:ln w="28575" cap="flat" cmpd="sng" algn="ctr">
              <a:solidFill>
                <a:srgbClr val="FF6600"/>
              </a:solidFill>
              <a:prstDash val="solid"/>
              <a:round/>
              <a:headEnd type="arrow"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flipV="1">
              <a:off x="2806700" y="4653655"/>
              <a:ext cx="228600" cy="277044"/>
            </a:xfrm>
            <a:prstGeom prst="line">
              <a:avLst/>
            </a:prstGeom>
            <a:solidFill>
              <a:schemeClr val="accent1"/>
            </a:solidFill>
            <a:ln w="28575"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2" name="Group 41"/>
          <p:cNvGrpSpPr/>
          <p:nvPr/>
        </p:nvGrpSpPr>
        <p:grpSpPr>
          <a:xfrm>
            <a:off x="3403600" y="2784231"/>
            <a:ext cx="2209800" cy="2390124"/>
            <a:chOff x="3403600" y="2784231"/>
            <a:chExt cx="2209800" cy="2390124"/>
          </a:xfrm>
        </p:grpSpPr>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8" name="Straight Connector 47"/>
            <p:cNvCxnSpPr/>
            <p:nvPr/>
          </p:nvCxnSpPr>
          <p:spPr bwMode="auto">
            <a:xfrm flipH="1" flipV="1">
              <a:off x="3632200" y="36122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flipV="1">
              <a:off x="3632200" y="39551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flipV="1">
              <a:off x="3632200" y="42980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a:off x="3632202" y="4920355"/>
              <a:ext cx="520698" cy="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3632200" y="5174355"/>
              <a:ext cx="1981200"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flipH="1">
              <a:off x="4889500" y="3599371"/>
              <a:ext cx="7239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flipH="1" flipV="1">
              <a:off x="4885266" y="3954787"/>
              <a:ext cx="711200" cy="206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H="1">
              <a:off x="5194300" y="4905298"/>
              <a:ext cx="139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4152900" y="4743962"/>
              <a:ext cx="1041400" cy="271869"/>
            </a:xfrm>
            <a:prstGeom prst="rect">
              <a:avLst/>
            </a:prstGeom>
            <a:solidFill>
              <a:schemeClr val="bg1"/>
            </a:solidFill>
            <a:ln w="38100" cmpd="sng">
              <a:solidFill>
                <a:srgbClr val="0000FF"/>
              </a:solidFill>
            </a:ln>
          </p:spPr>
          <p:txBody>
            <a:bodyPr wrap="square" rtlCol="0">
              <a:spAutoFit/>
            </a:bodyPr>
            <a:lstStyle/>
            <a:p>
              <a:pPr algn="ctr">
                <a:lnSpc>
                  <a:spcPct val="80000"/>
                </a:lnSpc>
              </a:pPr>
              <a:r>
                <a:rPr lang="en-US" sz="1400" dirty="0">
                  <a:solidFill>
                    <a:srgbClr val="0000FF"/>
                  </a:solidFill>
                </a:rPr>
                <a:t>Sign extend</a:t>
              </a:r>
            </a:p>
          </p:txBody>
        </p:sp>
        <p:cxnSp>
          <p:nvCxnSpPr>
            <p:cNvPr id="71" name="Straight Connector 70"/>
            <p:cNvCxnSpPr/>
            <p:nvPr/>
          </p:nvCxnSpPr>
          <p:spPr bwMode="auto">
            <a:xfrm>
              <a:off x="5334000" y="4075383"/>
              <a:ext cx="12700" cy="857672"/>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flipH="1">
              <a:off x="5346700" y="4105198"/>
              <a:ext cx="266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5054600" y="3956855"/>
              <a:ext cx="0" cy="605356"/>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a:off x="5029199" y="4562211"/>
              <a:ext cx="584201" cy="338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3403600" y="3613955"/>
              <a:ext cx="228600" cy="1039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flipV="1">
              <a:off x="3403600" y="3941330"/>
              <a:ext cx="228600" cy="713451"/>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3403600" y="4299755"/>
              <a:ext cx="228602" cy="355026"/>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a:off x="3403600" y="4658180"/>
              <a:ext cx="228602" cy="274875"/>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a:off x="3403600" y="4653655"/>
              <a:ext cx="228600" cy="520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7" name="Straight Connector 156"/>
            <p:cNvCxnSpPr/>
            <p:nvPr/>
          </p:nvCxnSpPr>
          <p:spPr bwMode="auto">
            <a:xfrm>
              <a:off x="4330700" y="3599371"/>
              <a:ext cx="165055" cy="133116"/>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8" name="Straight Connector 157"/>
            <p:cNvCxnSpPr/>
            <p:nvPr/>
          </p:nvCxnSpPr>
          <p:spPr bwMode="auto">
            <a:xfrm>
              <a:off x="4330700" y="3969551"/>
              <a:ext cx="165055" cy="237064"/>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9" name="Straight Connector 158"/>
            <p:cNvCxnSpPr/>
            <p:nvPr/>
          </p:nvCxnSpPr>
          <p:spPr bwMode="auto">
            <a:xfrm flipV="1">
              <a:off x="4330700" y="2902763"/>
              <a:ext cx="165055" cy="1396992"/>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flipH="1">
              <a:off x="4707422" y="3599371"/>
              <a:ext cx="177844" cy="133116"/>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flipH="1">
              <a:off x="4707422" y="3954787"/>
              <a:ext cx="177844" cy="251828"/>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37" name="Group 136"/>
          <p:cNvGrpSpPr/>
          <p:nvPr/>
        </p:nvGrpSpPr>
        <p:grpSpPr>
          <a:xfrm>
            <a:off x="1987550" y="1752600"/>
            <a:ext cx="1314450" cy="1505759"/>
            <a:chOff x="1987550" y="1752600"/>
            <a:chExt cx="1314450" cy="1505759"/>
          </a:xfrm>
        </p:grpSpPr>
        <p:cxnSp>
          <p:nvCxnSpPr>
            <p:cNvPr id="138" name="Straight Connector 137"/>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 name="Straight Connector 139"/>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Connector 143"/>
            <p:cNvCxnSpPr/>
            <p:nvPr/>
          </p:nvCxnSpPr>
          <p:spPr bwMode="auto">
            <a:xfrm flipH="1">
              <a:off x="1987550" y="2684749"/>
              <a:ext cx="29845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a:off x="2286000" y="2411699"/>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a:off x="2286000" y="2885827"/>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7" name="Straight Connector 146"/>
            <p:cNvCxnSpPr/>
            <p:nvPr/>
          </p:nvCxnSpPr>
          <p:spPr bwMode="auto">
            <a:xfrm>
              <a:off x="2286000" y="2411699"/>
              <a:ext cx="393700" cy="1664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flipV="1">
              <a:off x="2277396" y="3079750"/>
              <a:ext cx="393700" cy="13074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a:off x="2662492" y="2578100"/>
              <a:ext cx="0" cy="50165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flipH="1" flipV="1">
              <a:off x="2286000" y="2784231"/>
              <a:ext cx="152400" cy="52918"/>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6" name="Straight Connector 155"/>
            <p:cNvCxnSpPr/>
            <p:nvPr/>
          </p:nvCxnSpPr>
          <p:spPr bwMode="auto">
            <a:xfrm flipH="1">
              <a:off x="2277396" y="2818101"/>
              <a:ext cx="148304" cy="8466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11035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80" y="96839"/>
            <a:ext cx="8551859" cy="745196"/>
          </a:xfrm>
        </p:spPr>
        <p:txBody>
          <a:bodyPr>
            <a:normAutofit/>
          </a:bodyPr>
          <a:lstStyle/>
          <a:p>
            <a:r>
              <a:rPr lang="en-US" dirty="0"/>
              <a:t>1) </a:t>
            </a:r>
            <a:r>
              <a:rPr lang="en-US" dirty="0">
                <a:solidFill>
                  <a:srgbClr val="FF6600"/>
                </a:solidFill>
              </a:rPr>
              <a:t>Fetch</a:t>
            </a:r>
            <a:r>
              <a:rPr lang="en-US" dirty="0"/>
              <a:t>, 2) </a:t>
            </a:r>
            <a:r>
              <a:rPr lang="en-US" dirty="0">
                <a:solidFill>
                  <a:schemeClr val="accent1">
                    <a:lumMod val="50000"/>
                  </a:schemeClr>
                </a:solidFill>
              </a:rPr>
              <a:t>Decode</a:t>
            </a:r>
            <a:r>
              <a:rPr lang="en-US" dirty="0"/>
              <a:t>, 3)</a:t>
            </a:r>
            <a:r>
              <a:rPr lang="en-US" dirty="0">
                <a:solidFill>
                  <a:schemeClr val="accent1">
                    <a:lumMod val="50000"/>
                  </a:schemeClr>
                </a:solidFill>
              </a:rPr>
              <a:t> </a:t>
            </a:r>
            <a:r>
              <a:rPr lang="en-US" dirty="0">
                <a:solidFill>
                  <a:srgbClr val="FF66FF"/>
                </a:solidFill>
              </a:rPr>
              <a:t>Execute</a:t>
            </a:r>
            <a:r>
              <a:rPr lang="en-US" dirty="0"/>
              <a:t> instr.</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51" r="51" b="18069"/>
          <a:stretch/>
        </p:blipFill>
        <p:spPr>
          <a:xfrm>
            <a:off x="871869" y="1171185"/>
            <a:ext cx="7400261" cy="4370239"/>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400</a:t>
            </a:fld>
            <a:endParaRPr lang="en-US"/>
          </a:p>
        </p:txBody>
      </p:sp>
      <p:sp>
        <p:nvSpPr>
          <p:cNvPr id="180" name="TextBox 179"/>
          <p:cNvSpPr txBox="1"/>
          <p:nvPr/>
        </p:nvSpPr>
        <p:spPr>
          <a:xfrm>
            <a:off x="530494" y="5785975"/>
            <a:ext cx="8083012" cy="461665"/>
          </a:xfrm>
          <a:prstGeom prst="rect">
            <a:avLst/>
          </a:prstGeom>
          <a:noFill/>
        </p:spPr>
        <p:txBody>
          <a:bodyPr wrap="square" rtlCol="0">
            <a:spAutoFit/>
          </a:bodyPr>
          <a:lstStyle/>
          <a:p>
            <a:pPr marL="0" lvl="1" algn="ctr"/>
            <a:r>
              <a:rPr lang="en-US" sz="2400" dirty="0" err="1"/>
              <a:t>ALU</a:t>
            </a:r>
            <a:r>
              <a:rPr lang="en-US" sz="2400" dirty="0"/>
              <a:t> and M2 control inputs are functions of </a:t>
            </a:r>
            <a:r>
              <a:rPr lang="en-US" sz="2400" dirty="0" err="1"/>
              <a:t>Opcode</a:t>
            </a:r>
            <a:r>
              <a:rPr lang="en-US" sz="2400" dirty="0"/>
              <a:t> field bits </a:t>
            </a:r>
            <a:endParaRPr lang="en-US" sz="2400" i="1" dirty="0">
              <a:solidFill>
                <a:srgbClr val="0000FF"/>
              </a:solidFill>
            </a:endParaRPr>
          </a:p>
        </p:txBody>
      </p:sp>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54" name="Group 53"/>
          <p:cNvGrpSpPr/>
          <p:nvPr/>
        </p:nvGrpSpPr>
        <p:grpSpPr>
          <a:xfrm>
            <a:off x="1587500" y="2286000"/>
            <a:ext cx="1816100" cy="3175001"/>
            <a:chOff x="1587500" y="2286000"/>
            <a:chExt cx="1816100" cy="3175001"/>
          </a:xfrm>
        </p:grpSpPr>
        <p:cxnSp>
          <p:nvCxnSpPr>
            <p:cNvPr id="55" name="Straight Connector 54"/>
            <p:cNvCxnSpPr/>
            <p:nvPr/>
          </p:nvCxnSpPr>
          <p:spPr bwMode="auto">
            <a:xfrm>
              <a:off x="1612900" y="2286000"/>
              <a:ext cx="0" cy="1387786"/>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flipV="1">
              <a:off x="1587500" y="2983195"/>
              <a:ext cx="679450" cy="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1854200" y="2983196"/>
              <a:ext cx="0" cy="1314859"/>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H="1">
              <a:off x="1854200" y="4272655"/>
              <a:ext cx="32385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H="1">
              <a:off x="3035300" y="4653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flipH="1">
              <a:off x="2425700" y="4933055"/>
              <a:ext cx="368300" cy="0"/>
            </a:xfrm>
            <a:prstGeom prst="line">
              <a:avLst/>
            </a:prstGeom>
            <a:solidFill>
              <a:schemeClr val="accent1"/>
            </a:solidFill>
            <a:ln w="762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flipV="1">
              <a:off x="2178050" y="3852149"/>
              <a:ext cx="0" cy="158345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flipH="1">
              <a:off x="2146300" y="385760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7" name="Straight Connector 136"/>
            <p:cNvCxnSpPr/>
            <p:nvPr/>
          </p:nvCxnSpPr>
          <p:spPr bwMode="auto">
            <a:xfrm flipH="1">
              <a:off x="2146300" y="542605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Connector 137"/>
            <p:cNvCxnSpPr/>
            <p:nvPr/>
          </p:nvCxnSpPr>
          <p:spPr bwMode="auto">
            <a:xfrm flipV="1">
              <a:off x="3035300" y="3820117"/>
              <a:ext cx="0" cy="1640884"/>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a:off x="2178050" y="4298055"/>
              <a:ext cx="260350" cy="607243"/>
            </a:xfrm>
            <a:prstGeom prst="line">
              <a:avLst/>
            </a:prstGeom>
            <a:solidFill>
              <a:schemeClr val="accent1"/>
            </a:solidFill>
            <a:ln w="28575" cap="flat" cmpd="sng" algn="ctr">
              <a:solidFill>
                <a:srgbClr val="FF6600"/>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flipH="1">
              <a:off x="2762250" y="4653655"/>
              <a:ext cx="273050" cy="277043"/>
            </a:xfrm>
            <a:prstGeom prst="line">
              <a:avLst/>
            </a:prstGeom>
            <a:solidFill>
              <a:schemeClr val="accent1"/>
            </a:solidFill>
            <a:ln w="28575"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2" name="Group 41"/>
          <p:cNvGrpSpPr/>
          <p:nvPr/>
        </p:nvGrpSpPr>
        <p:grpSpPr>
          <a:xfrm>
            <a:off x="3403600" y="2784231"/>
            <a:ext cx="2209800" cy="2390124"/>
            <a:chOff x="3403600" y="2784231"/>
            <a:chExt cx="2209800" cy="2390124"/>
          </a:xfrm>
        </p:grpSpPr>
        <p:grpSp>
          <p:nvGrpSpPr>
            <p:cNvPr id="109" name="Group 108"/>
            <p:cNvGrpSpPr/>
            <p:nvPr/>
          </p:nvGrpSpPr>
          <p:grpSpPr>
            <a:xfrm>
              <a:off x="4495755" y="2784231"/>
              <a:ext cx="389511" cy="1777980"/>
              <a:chOff x="4495755" y="2784231"/>
              <a:chExt cx="389511"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0432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2" name="Straight Connector 161"/>
              <p:cNvCxnSpPr/>
              <p:nvPr/>
            </p:nvCxnSpPr>
            <p:spPr bwMode="auto">
              <a:xfrm flipV="1">
                <a:off x="4707422" y="3612255"/>
                <a:ext cx="177844" cy="120232"/>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 name="Straight Connector 162"/>
              <p:cNvCxnSpPr/>
              <p:nvPr/>
            </p:nvCxnSpPr>
            <p:spPr bwMode="auto">
              <a:xfrm flipV="1">
                <a:off x="4707422" y="3969551"/>
                <a:ext cx="177844" cy="237064"/>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8" name="Straight Connector 47"/>
            <p:cNvCxnSpPr/>
            <p:nvPr/>
          </p:nvCxnSpPr>
          <p:spPr bwMode="auto">
            <a:xfrm flipH="1" flipV="1">
              <a:off x="3632200" y="36122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flipV="1">
              <a:off x="3632200" y="39551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flipV="1">
              <a:off x="3632200" y="42980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a:off x="3632202" y="4920355"/>
              <a:ext cx="520698" cy="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3632200" y="5174355"/>
              <a:ext cx="1981200"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flipH="1">
              <a:off x="4889500" y="3599371"/>
              <a:ext cx="7239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flipH="1" flipV="1">
              <a:off x="4885266" y="3954787"/>
              <a:ext cx="711200" cy="206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4152900" y="4743962"/>
              <a:ext cx="1041400" cy="271869"/>
            </a:xfrm>
            <a:prstGeom prst="rect">
              <a:avLst/>
            </a:prstGeom>
            <a:solidFill>
              <a:schemeClr val="bg1"/>
            </a:solidFill>
            <a:ln w="38100" cmpd="sng">
              <a:solidFill>
                <a:srgbClr val="0000FF"/>
              </a:solidFill>
            </a:ln>
          </p:spPr>
          <p:txBody>
            <a:bodyPr wrap="square" rtlCol="0">
              <a:spAutoFit/>
            </a:bodyPr>
            <a:lstStyle/>
            <a:p>
              <a:pPr algn="ctr">
                <a:lnSpc>
                  <a:spcPct val="80000"/>
                </a:lnSpc>
              </a:pPr>
              <a:r>
                <a:rPr lang="en-US" sz="1400" dirty="0">
                  <a:solidFill>
                    <a:srgbClr val="0000FF"/>
                  </a:solidFill>
                </a:rPr>
                <a:t>Sign extend</a:t>
              </a:r>
            </a:p>
          </p:txBody>
        </p:sp>
        <p:cxnSp>
          <p:nvCxnSpPr>
            <p:cNvPr id="71" name="Straight Connector 70"/>
            <p:cNvCxnSpPr/>
            <p:nvPr/>
          </p:nvCxnSpPr>
          <p:spPr bwMode="auto">
            <a:xfrm>
              <a:off x="5334000" y="4075383"/>
              <a:ext cx="12700" cy="857672"/>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H="1">
              <a:off x="5194300" y="4905298"/>
              <a:ext cx="139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flipH="1">
              <a:off x="5346700" y="4105198"/>
              <a:ext cx="266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5054600" y="3956855"/>
              <a:ext cx="0" cy="605356"/>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a:off x="5029199" y="4562211"/>
              <a:ext cx="584201" cy="338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3403600" y="3613955"/>
              <a:ext cx="228600" cy="1039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flipV="1">
              <a:off x="3403600" y="3941330"/>
              <a:ext cx="228600" cy="713451"/>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3403600" y="4299755"/>
              <a:ext cx="228602" cy="355026"/>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a:off x="3403600" y="4658180"/>
              <a:ext cx="228602" cy="274875"/>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a:off x="3403600" y="4653655"/>
              <a:ext cx="228600" cy="520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flipH="1" flipV="1">
              <a:off x="4330700" y="3612255"/>
              <a:ext cx="165055" cy="120232"/>
            </a:xfrm>
            <a:prstGeom prst="line">
              <a:avLst/>
            </a:prstGeom>
            <a:solidFill>
              <a:schemeClr val="accent1"/>
            </a:solidFill>
            <a:ln w="28575" cap="flat" cmpd="sng" algn="ctr">
              <a:solidFill>
                <a:schemeClr val="accent1">
                  <a:lumMod val="50000"/>
                </a:schemeClr>
              </a:solidFill>
              <a:prstDash val="solid"/>
              <a:round/>
              <a:headEnd type="arrow"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flipH="1" flipV="1">
              <a:off x="4330700" y="3954787"/>
              <a:ext cx="165055" cy="251828"/>
            </a:xfrm>
            <a:prstGeom prst="line">
              <a:avLst/>
            </a:prstGeom>
            <a:solidFill>
              <a:schemeClr val="accent1"/>
            </a:solidFill>
            <a:ln w="28575" cap="flat" cmpd="sng" algn="ctr">
              <a:solidFill>
                <a:schemeClr val="accent1">
                  <a:lumMod val="50000"/>
                </a:schemeClr>
              </a:solidFill>
              <a:prstDash val="solid"/>
              <a:round/>
              <a:headEnd type="arrow"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flipH="1">
              <a:off x="4330701" y="2902763"/>
              <a:ext cx="165054" cy="1394556"/>
            </a:xfrm>
            <a:prstGeom prst="line">
              <a:avLst/>
            </a:prstGeom>
            <a:solidFill>
              <a:schemeClr val="accent1"/>
            </a:solidFill>
            <a:ln w="28575" cap="flat" cmpd="sng" algn="ctr">
              <a:solidFill>
                <a:schemeClr val="accent1">
                  <a:lumMod val="50000"/>
                </a:schemeClr>
              </a:solidFill>
              <a:prstDash val="solid"/>
              <a:round/>
              <a:headEnd type="arrow"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8" name="Group 17"/>
          <p:cNvGrpSpPr/>
          <p:nvPr/>
        </p:nvGrpSpPr>
        <p:grpSpPr>
          <a:xfrm>
            <a:off x="5596466" y="1695450"/>
            <a:ext cx="1312334" cy="3510655"/>
            <a:chOff x="5596466" y="1695450"/>
            <a:chExt cx="1312334" cy="3510655"/>
          </a:xfrm>
        </p:grpSpPr>
        <p:cxnSp>
          <p:nvCxnSpPr>
            <p:cNvPr id="7" name="Straight Connector 6"/>
            <p:cNvCxnSpPr/>
            <p:nvPr/>
          </p:nvCxnSpPr>
          <p:spPr bwMode="auto">
            <a:xfrm>
              <a:off x="6443133" y="380741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a:off x="5731933" y="4023317"/>
              <a:ext cx="28151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5617633" y="3597867"/>
              <a:ext cx="395817"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a:off x="5611283" y="4563067"/>
              <a:ext cx="1297517" cy="2532"/>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p:cNvCxnSpPr/>
            <p:nvPr/>
          </p:nvCxnSpPr>
          <p:spPr bwMode="auto">
            <a:xfrm>
              <a:off x="5611283" y="5179017"/>
              <a:ext cx="624417"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Straight Connector 79"/>
            <p:cNvCxnSpPr/>
            <p:nvPr/>
          </p:nvCxnSpPr>
          <p:spPr bwMode="auto">
            <a:xfrm flipV="1">
              <a:off x="6235700" y="4151442"/>
              <a:ext cx="0" cy="1054663"/>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4" name="Straight Connector 83"/>
            <p:cNvCxnSpPr/>
            <p:nvPr/>
          </p:nvCxnSpPr>
          <p:spPr bwMode="auto">
            <a:xfrm flipV="1">
              <a:off x="6595533" y="1695450"/>
              <a:ext cx="0" cy="2111967"/>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a:off x="6161616" y="170556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5596466" y="3852149"/>
              <a:ext cx="0" cy="35446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5714999" y="3915931"/>
              <a:ext cx="0" cy="235511"/>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Connector 130"/>
            <p:cNvCxnSpPr/>
            <p:nvPr/>
          </p:nvCxnSpPr>
          <p:spPr bwMode="auto">
            <a:xfrm>
              <a:off x="5596466" y="3851019"/>
              <a:ext cx="118533" cy="6491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flipV="1">
              <a:off x="5596466" y="4151442"/>
              <a:ext cx="135467" cy="55173"/>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flipV="1">
              <a:off x="6013450" y="3376891"/>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 name="Straight Connector 139"/>
            <p:cNvCxnSpPr/>
            <p:nvPr/>
          </p:nvCxnSpPr>
          <p:spPr bwMode="auto">
            <a:xfrm flipV="1">
              <a:off x="6021917" y="3879815"/>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1" name="Straight Connector 140"/>
            <p:cNvCxnSpPr/>
            <p:nvPr/>
          </p:nvCxnSpPr>
          <p:spPr bwMode="auto">
            <a:xfrm flipV="1">
              <a:off x="6443133" y="3569939"/>
              <a:ext cx="1" cy="46057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Connector 141"/>
            <p:cNvCxnSpPr/>
            <p:nvPr/>
          </p:nvCxnSpPr>
          <p:spPr bwMode="auto">
            <a:xfrm flipH="1" flipV="1">
              <a:off x="6013451" y="3376891"/>
              <a:ext cx="429682" cy="19304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flipH="1">
              <a:off x="6013450" y="4030511"/>
              <a:ext cx="429684" cy="182829"/>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flipH="1">
              <a:off x="6013450" y="3820117"/>
              <a:ext cx="148166" cy="5969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flipH="1" flipV="1">
              <a:off x="6013450" y="3732487"/>
              <a:ext cx="148166" cy="7493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Connector 143"/>
            <p:cNvCxnSpPr/>
            <p:nvPr/>
          </p:nvCxnSpPr>
          <p:spPr bwMode="auto">
            <a:xfrm flipV="1">
              <a:off x="5654456" y="4208149"/>
              <a:ext cx="0" cy="96991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47" name="Group 146"/>
          <p:cNvGrpSpPr/>
          <p:nvPr/>
        </p:nvGrpSpPr>
        <p:grpSpPr>
          <a:xfrm>
            <a:off x="1987550" y="1752600"/>
            <a:ext cx="1314450" cy="1505759"/>
            <a:chOff x="1987550" y="1752600"/>
            <a:chExt cx="1314450" cy="1505759"/>
          </a:xfrm>
        </p:grpSpPr>
        <p:cxnSp>
          <p:nvCxnSpPr>
            <p:cNvPr id="148" name="Straight Connector 147"/>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0" name="Straight Connector 149"/>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flipH="1">
              <a:off x="1987550" y="2684749"/>
              <a:ext cx="29845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a:off x="2286000" y="2411699"/>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6" name="Straight Connector 155"/>
            <p:cNvCxnSpPr/>
            <p:nvPr/>
          </p:nvCxnSpPr>
          <p:spPr bwMode="auto">
            <a:xfrm>
              <a:off x="2286000" y="2885827"/>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7" name="Straight Connector 156"/>
            <p:cNvCxnSpPr/>
            <p:nvPr/>
          </p:nvCxnSpPr>
          <p:spPr bwMode="auto">
            <a:xfrm>
              <a:off x="2286000" y="2411699"/>
              <a:ext cx="393700" cy="1664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8" name="Straight Connector 157"/>
            <p:cNvCxnSpPr/>
            <p:nvPr/>
          </p:nvCxnSpPr>
          <p:spPr bwMode="auto">
            <a:xfrm flipV="1">
              <a:off x="2277396" y="3079750"/>
              <a:ext cx="393700" cy="13074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9" name="Straight Connector 158"/>
            <p:cNvCxnSpPr/>
            <p:nvPr/>
          </p:nvCxnSpPr>
          <p:spPr bwMode="auto">
            <a:xfrm>
              <a:off x="2662492" y="2578100"/>
              <a:ext cx="0" cy="50165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5" name="Straight Connector 164"/>
            <p:cNvCxnSpPr/>
            <p:nvPr/>
          </p:nvCxnSpPr>
          <p:spPr bwMode="auto">
            <a:xfrm flipH="1" flipV="1">
              <a:off x="2266950" y="2784231"/>
              <a:ext cx="171450" cy="52918"/>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6" name="Straight Connector 165"/>
            <p:cNvCxnSpPr/>
            <p:nvPr/>
          </p:nvCxnSpPr>
          <p:spPr bwMode="auto">
            <a:xfrm flipH="1">
              <a:off x="2277396" y="2818101"/>
              <a:ext cx="148304" cy="8466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70439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6839"/>
            <a:ext cx="8915400" cy="745196"/>
          </a:xfrm>
        </p:spPr>
        <p:txBody>
          <a:bodyPr>
            <a:normAutofit/>
          </a:bodyPr>
          <a:lstStyle/>
          <a:p>
            <a:r>
              <a:rPr lang="en-US" dirty="0">
                <a:solidFill>
                  <a:srgbClr val="FF6600"/>
                </a:solidFill>
              </a:rPr>
              <a:t>Fetch</a:t>
            </a:r>
            <a:r>
              <a:rPr lang="en-US" dirty="0"/>
              <a:t>, </a:t>
            </a:r>
            <a:r>
              <a:rPr lang="en-US" dirty="0">
                <a:solidFill>
                  <a:schemeClr val="accent1">
                    <a:lumMod val="50000"/>
                  </a:schemeClr>
                </a:solidFill>
              </a:rPr>
              <a:t>Decode</a:t>
            </a:r>
            <a:r>
              <a:rPr lang="en-US" dirty="0"/>
              <a:t>, </a:t>
            </a:r>
            <a:r>
              <a:rPr lang="en-US" dirty="0">
                <a:solidFill>
                  <a:srgbClr val="FF66FF"/>
                </a:solidFill>
              </a:rPr>
              <a:t>Ex</a:t>
            </a:r>
            <a:r>
              <a:rPr lang="en-US" dirty="0"/>
              <a:t>, 4) access </a:t>
            </a:r>
            <a:r>
              <a:rPr lang="en-US" dirty="0">
                <a:solidFill>
                  <a:srgbClr val="008000"/>
                </a:solidFill>
              </a:rPr>
              <a:t>Data Mem</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297" r="-10297" b="15053"/>
          <a:stretch/>
        </p:blipFill>
        <p:spPr>
          <a:xfrm>
            <a:off x="105312" y="1171185"/>
            <a:ext cx="8933377" cy="4531115"/>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401</a:t>
            </a:fld>
            <a:endParaRPr lang="en-US"/>
          </a:p>
        </p:txBody>
      </p:sp>
      <p:sp>
        <p:nvSpPr>
          <p:cNvPr id="180" name="TextBox 179"/>
          <p:cNvSpPr txBox="1"/>
          <p:nvPr/>
        </p:nvSpPr>
        <p:spPr>
          <a:xfrm>
            <a:off x="292100" y="5433474"/>
            <a:ext cx="8522291" cy="1323439"/>
          </a:xfrm>
          <a:prstGeom prst="rect">
            <a:avLst/>
          </a:prstGeom>
          <a:solidFill>
            <a:schemeClr val="bg1"/>
          </a:solidFill>
        </p:spPr>
        <p:txBody>
          <a:bodyPr wrap="square" rtlCol="0">
            <a:spAutoFit/>
          </a:bodyPr>
          <a:lstStyle/>
          <a:p>
            <a:pPr marL="0" lvl="1"/>
            <a:r>
              <a:rPr lang="en-US" sz="2000" dirty="0">
                <a:solidFill>
                  <a:srgbClr val="008000"/>
                </a:solidFill>
              </a:rPr>
              <a:t>Data Memory (DM) </a:t>
            </a:r>
            <a:r>
              <a:rPr lang="en-US" sz="2000" i="1" dirty="0">
                <a:solidFill>
                  <a:srgbClr val="008000"/>
                </a:solidFill>
              </a:rPr>
              <a:t>always receives</a:t>
            </a:r>
            <a:r>
              <a:rPr lang="en-US" sz="2000" dirty="0"/>
              <a:t> </a:t>
            </a:r>
            <a:r>
              <a:rPr lang="en-US" sz="2000" dirty="0" err="1">
                <a:solidFill>
                  <a:srgbClr val="FF66FF"/>
                </a:solidFill>
              </a:rPr>
              <a:t>Addr</a:t>
            </a:r>
            <a:r>
              <a:rPr lang="en-US" sz="2000" dirty="0">
                <a:solidFill>
                  <a:srgbClr val="FF66FF"/>
                </a:solidFill>
              </a:rPr>
              <a:t>._In</a:t>
            </a:r>
            <a:r>
              <a:rPr lang="en-US" sz="2000" dirty="0"/>
              <a:t> </a:t>
            </a:r>
            <a:r>
              <a:rPr lang="en-US" sz="2000" i="1" dirty="0">
                <a:solidFill>
                  <a:srgbClr val="008000"/>
                </a:solidFill>
              </a:rPr>
              <a:t>and</a:t>
            </a:r>
            <a:r>
              <a:rPr lang="en-US" sz="2000" dirty="0"/>
              <a:t> </a:t>
            </a:r>
            <a:r>
              <a:rPr lang="en-US" sz="2000" dirty="0" err="1">
                <a:ln w="10160">
                  <a:solidFill>
                    <a:schemeClr val="accent1"/>
                  </a:solidFill>
                  <a:prstDash val="solid"/>
                </a:ln>
                <a:solidFill>
                  <a:srgbClr val="FFFFFF"/>
                </a:solidFill>
                <a:effectLst>
                  <a:outerShdw blurRad="38100" dist="32000" dir="5400000" algn="tl">
                    <a:srgbClr val="000000">
                      <a:alpha val="30000"/>
                    </a:srgbClr>
                  </a:outerShdw>
                </a:effectLst>
              </a:rPr>
              <a:t>Data_In</a:t>
            </a:r>
            <a:r>
              <a:rPr lang="en-US" sz="2000" dirty="0"/>
              <a:t> </a:t>
            </a:r>
            <a:r>
              <a:rPr lang="en-US" sz="2000" i="1" dirty="0">
                <a:solidFill>
                  <a:srgbClr val="008000"/>
                </a:solidFill>
              </a:rPr>
              <a:t>bit strings</a:t>
            </a:r>
            <a:r>
              <a:rPr lang="en-US" sz="2000" dirty="0"/>
              <a:t>.</a:t>
            </a:r>
            <a:br>
              <a:rPr lang="en-US" sz="2000" dirty="0"/>
            </a:br>
            <a:r>
              <a:rPr lang="en-US" sz="2000" dirty="0" err="1"/>
              <a:t>READ_Enable</a:t>
            </a:r>
            <a:r>
              <a:rPr lang="en-US" sz="2000" dirty="0"/>
              <a:t> (RE) &amp; </a:t>
            </a:r>
            <a:r>
              <a:rPr lang="en-US" sz="2000" dirty="0" err="1"/>
              <a:t>WRITE_Enable</a:t>
            </a:r>
            <a:r>
              <a:rPr lang="en-US" sz="2000" dirty="0"/>
              <a:t> (WE) DM controls are functions of Opcode.</a:t>
            </a:r>
            <a:br>
              <a:rPr lang="en-US" sz="2000" dirty="0"/>
            </a:br>
            <a:r>
              <a:rPr lang="en-US" sz="2000" dirty="0"/>
              <a:t>DM </a:t>
            </a:r>
            <a:r>
              <a:rPr lang="en-US" sz="2000" dirty="0">
                <a:solidFill>
                  <a:srgbClr val="008000"/>
                </a:solidFill>
              </a:rPr>
              <a:t>reads </a:t>
            </a:r>
            <a:r>
              <a:rPr lang="en-US" sz="2000" i="1" dirty="0"/>
              <a:t>at</a:t>
            </a:r>
            <a:r>
              <a:rPr lang="en-US" sz="2000" dirty="0"/>
              <a:t> </a:t>
            </a:r>
            <a:r>
              <a:rPr lang="en-US" sz="2000" dirty="0" err="1"/>
              <a:t>Addr</a:t>
            </a:r>
            <a:r>
              <a:rPr lang="en-US" sz="2000" dirty="0"/>
              <a:t>._In </a:t>
            </a:r>
            <a:r>
              <a:rPr lang="en-US" sz="2000" i="1" dirty="0"/>
              <a:t>if </a:t>
            </a:r>
            <a:r>
              <a:rPr lang="en-US" sz="2000" dirty="0"/>
              <a:t>RE = true, </a:t>
            </a:r>
            <a:r>
              <a:rPr lang="en-US" sz="2000" i="1" dirty="0">
                <a:solidFill>
                  <a:srgbClr val="008000"/>
                </a:solidFill>
              </a:rPr>
              <a:t>writes </a:t>
            </a:r>
            <a:r>
              <a:rPr lang="en-US" sz="2000" dirty="0" err="1"/>
              <a:t>Reg_B_Value</a:t>
            </a:r>
            <a:r>
              <a:rPr lang="en-US" sz="2000" dirty="0"/>
              <a:t> </a:t>
            </a:r>
            <a:r>
              <a:rPr lang="en-US" sz="2000" i="1" dirty="0"/>
              <a:t>at</a:t>
            </a:r>
            <a:r>
              <a:rPr lang="en-US" sz="2000" dirty="0"/>
              <a:t> </a:t>
            </a:r>
            <a:r>
              <a:rPr lang="en-US" sz="2000" dirty="0" err="1"/>
              <a:t>Addr</a:t>
            </a:r>
            <a:r>
              <a:rPr lang="en-US" sz="2000" dirty="0"/>
              <a:t>._IN </a:t>
            </a:r>
            <a:r>
              <a:rPr lang="en-US" sz="2000" i="1" dirty="0"/>
              <a:t>if  </a:t>
            </a:r>
            <a:r>
              <a:rPr lang="en-US" sz="2000" dirty="0"/>
              <a:t>WE = true,</a:t>
            </a:r>
            <a:br>
              <a:rPr lang="en-US" sz="2000" dirty="0"/>
            </a:br>
            <a:r>
              <a:rPr lang="en-US" sz="2000" dirty="0"/>
              <a:t>    and </a:t>
            </a:r>
            <a:r>
              <a:rPr lang="en-US" sz="2000" i="1" dirty="0">
                <a:solidFill>
                  <a:srgbClr val="008000"/>
                </a:solidFill>
              </a:rPr>
              <a:t>does nothing</a:t>
            </a:r>
            <a:r>
              <a:rPr lang="en-US" sz="2000" dirty="0"/>
              <a:t> if RE = WE = false.</a:t>
            </a:r>
            <a:endParaRPr lang="en-US" sz="2000" i="1" dirty="0">
              <a:solidFill>
                <a:srgbClr val="0000FF"/>
              </a:solidFill>
            </a:endParaRPr>
          </a:p>
        </p:txBody>
      </p:sp>
      <p:grpSp>
        <p:nvGrpSpPr>
          <p:cNvPr id="54" name="Group 53"/>
          <p:cNvGrpSpPr/>
          <p:nvPr/>
        </p:nvGrpSpPr>
        <p:grpSpPr>
          <a:xfrm>
            <a:off x="1587500" y="2286000"/>
            <a:ext cx="1816100" cy="3175001"/>
            <a:chOff x="1587500" y="2286000"/>
            <a:chExt cx="1816100" cy="3175001"/>
          </a:xfrm>
        </p:grpSpPr>
        <p:cxnSp>
          <p:nvCxnSpPr>
            <p:cNvPr id="55" name="Straight Connector 54"/>
            <p:cNvCxnSpPr/>
            <p:nvPr/>
          </p:nvCxnSpPr>
          <p:spPr bwMode="auto">
            <a:xfrm>
              <a:off x="1612900" y="2286000"/>
              <a:ext cx="0" cy="1387786"/>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flipV="1">
              <a:off x="1587500" y="2983195"/>
              <a:ext cx="679450" cy="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1854200" y="2983196"/>
              <a:ext cx="0" cy="1314859"/>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H="1">
              <a:off x="1854200" y="4272655"/>
              <a:ext cx="32385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H="1">
              <a:off x="3035300" y="4653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flipH="1">
              <a:off x="2425700" y="4933055"/>
              <a:ext cx="368300" cy="0"/>
            </a:xfrm>
            <a:prstGeom prst="line">
              <a:avLst/>
            </a:prstGeom>
            <a:solidFill>
              <a:schemeClr val="accent1"/>
            </a:solidFill>
            <a:ln w="762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flipV="1">
              <a:off x="2178050" y="3852149"/>
              <a:ext cx="0" cy="158345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flipH="1">
              <a:off x="2146300" y="385760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7" name="Straight Connector 136"/>
            <p:cNvCxnSpPr/>
            <p:nvPr/>
          </p:nvCxnSpPr>
          <p:spPr bwMode="auto">
            <a:xfrm flipH="1">
              <a:off x="2146300" y="542605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Connector 137"/>
            <p:cNvCxnSpPr/>
            <p:nvPr/>
          </p:nvCxnSpPr>
          <p:spPr bwMode="auto">
            <a:xfrm flipV="1">
              <a:off x="3035300" y="3820117"/>
              <a:ext cx="0" cy="1640884"/>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9" name="Straight Connector 158"/>
            <p:cNvCxnSpPr/>
            <p:nvPr/>
          </p:nvCxnSpPr>
          <p:spPr bwMode="auto">
            <a:xfrm>
              <a:off x="2178050" y="4272655"/>
              <a:ext cx="247650" cy="632643"/>
            </a:xfrm>
            <a:prstGeom prst="line">
              <a:avLst/>
            </a:prstGeom>
            <a:solidFill>
              <a:schemeClr val="accent1"/>
            </a:solidFill>
            <a:ln w="28575" cap="flat" cmpd="sng" algn="ctr">
              <a:solidFill>
                <a:srgbClr val="FF6600"/>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flipH="1">
              <a:off x="2794000" y="4653655"/>
              <a:ext cx="241300" cy="251643"/>
            </a:xfrm>
            <a:prstGeom prst="line">
              <a:avLst/>
            </a:prstGeom>
            <a:solidFill>
              <a:schemeClr val="accent1"/>
            </a:solidFill>
            <a:ln w="28575"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2" name="Group 41"/>
          <p:cNvGrpSpPr/>
          <p:nvPr/>
        </p:nvGrpSpPr>
        <p:grpSpPr>
          <a:xfrm>
            <a:off x="3403600" y="2784231"/>
            <a:ext cx="2209800" cy="2390124"/>
            <a:chOff x="3403600" y="2784231"/>
            <a:chExt cx="2209800" cy="2390124"/>
          </a:xfrm>
        </p:grpSpPr>
        <p:grpSp>
          <p:nvGrpSpPr>
            <p:cNvPr id="109" name="Group 108"/>
            <p:cNvGrpSpPr/>
            <p:nvPr/>
          </p:nvGrpSpPr>
          <p:grpSpPr>
            <a:xfrm>
              <a:off x="4495755" y="2784231"/>
              <a:ext cx="389511" cy="1777980"/>
              <a:chOff x="4495755" y="2784231"/>
              <a:chExt cx="389511"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8" name="Straight Connector 167"/>
              <p:cNvCxnSpPr/>
              <p:nvPr/>
            </p:nvCxnSpPr>
            <p:spPr bwMode="auto">
              <a:xfrm flipV="1">
                <a:off x="4707422" y="3597867"/>
                <a:ext cx="177844" cy="134620"/>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3" name="Straight Connector 172"/>
              <p:cNvCxnSpPr/>
              <p:nvPr/>
            </p:nvCxnSpPr>
            <p:spPr bwMode="auto">
              <a:xfrm flipV="1">
                <a:off x="4707422" y="3969551"/>
                <a:ext cx="177844" cy="243790"/>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8" name="Straight Connector 47"/>
            <p:cNvCxnSpPr/>
            <p:nvPr/>
          </p:nvCxnSpPr>
          <p:spPr bwMode="auto">
            <a:xfrm flipH="1" flipV="1">
              <a:off x="3632200" y="36122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flipV="1">
              <a:off x="3632200" y="39551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flipV="1">
              <a:off x="3632200" y="42980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a:off x="3632202" y="4920355"/>
              <a:ext cx="520698" cy="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3632200" y="5174355"/>
              <a:ext cx="1981200"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flipH="1">
              <a:off x="4889500" y="3599371"/>
              <a:ext cx="723900"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flipH="1" flipV="1">
              <a:off x="4885266" y="3954787"/>
              <a:ext cx="711200" cy="2068"/>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4152900" y="4743962"/>
              <a:ext cx="1041400" cy="271869"/>
            </a:xfrm>
            <a:prstGeom prst="rect">
              <a:avLst/>
            </a:prstGeom>
            <a:solidFill>
              <a:schemeClr val="bg1"/>
            </a:solidFill>
            <a:ln w="38100" cmpd="sng">
              <a:solidFill>
                <a:srgbClr val="0000FF"/>
              </a:solidFill>
            </a:ln>
          </p:spPr>
          <p:txBody>
            <a:bodyPr wrap="square" rtlCol="0">
              <a:spAutoFit/>
            </a:bodyPr>
            <a:lstStyle/>
            <a:p>
              <a:pPr algn="ctr">
                <a:lnSpc>
                  <a:spcPct val="80000"/>
                </a:lnSpc>
              </a:pPr>
              <a:r>
                <a:rPr lang="en-US" sz="1400" dirty="0">
                  <a:solidFill>
                    <a:srgbClr val="0000FF"/>
                  </a:solidFill>
                </a:rPr>
                <a:t>Sign extend</a:t>
              </a:r>
            </a:p>
          </p:txBody>
        </p:sp>
        <p:cxnSp>
          <p:nvCxnSpPr>
            <p:cNvPr id="71" name="Straight Connector 70"/>
            <p:cNvCxnSpPr/>
            <p:nvPr/>
          </p:nvCxnSpPr>
          <p:spPr bwMode="auto">
            <a:xfrm>
              <a:off x="5334000" y="4075383"/>
              <a:ext cx="12700" cy="857672"/>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H="1">
              <a:off x="5194300" y="4905298"/>
              <a:ext cx="139700"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flipH="1">
              <a:off x="5346700" y="4105198"/>
              <a:ext cx="266700"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5054600" y="3956855"/>
              <a:ext cx="0" cy="605356"/>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a:off x="5029199" y="4562211"/>
              <a:ext cx="584201" cy="3388"/>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3403600" y="3613955"/>
              <a:ext cx="228600" cy="1039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flipV="1">
              <a:off x="3403600" y="3941330"/>
              <a:ext cx="228600" cy="713451"/>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3403600" y="4299755"/>
              <a:ext cx="228602" cy="355026"/>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a:off x="3403600" y="4658180"/>
              <a:ext cx="228602" cy="274875"/>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a:off x="3403600" y="4653655"/>
              <a:ext cx="228600" cy="520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a:off x="4330700" y="3612255"/>
              <a:ext cx="165055" cy="120232"/>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2" name="Straight Connector 161"/>
            <p:cNvCxnSpPr/>
            <p:nvPr/>
          </p:nvCxnSpPr>
          <p:spPr bwMode="auto">
            <a:xfrm>
              <a:off x="4330700" y="3969551"/>
              <a:ext cx="165055" cy="237064"/>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 name="Straight Connector 162"/>
            <p:cNvCxnSpPr/>
            <p:nvPr/>
          </p:nvCxnSpPr>
          <p:spPr bwMode="auto">
            <a:xfrm flipV="1">
              <a:off x="4330700" y="2902763"/>
              <a:ext cx="165055" cy="1395292"/>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8" name="Group 17"/>
          <p:cNvGrpSpPr/>
          <p:nvPr/>
        </p:nvGrpSpPr>
        <p:grpSpPr>
          <a:xfrm>
            <a:off x="5596466" y="1695450"/>
            <a:ext cx="1312334" cy="3510655"/>
            <a:chOff x="5596466" y="1695450"/>
            <a:chExt cx="1312334" cy="3510655"/>
          </a:xfrm>
        </p:grpSpPr>
        <p:cxnSp>
          <p:nvCxnSpPr>
            <p:cNvPr id="7" name="Straight Connector 6"/>
            <p:cNvCxnSpPr/>
            <p:nvPr/>
          </p:nvCxnSpPr>
          <p:spPr bwMode="auto">
            <a:xfrm>
              <a:off x="6443133" y="380741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a:off x="5731933" y="4023317"/>
              <a:ext cx="28151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5617633" y="3597867"/>
              <a:ext cx="395817"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a:off x="5611283" y="4563067"/>
              <a:ext cx="1297517" cy="2532"/>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p:cNvCxnSpPr/>
            <p:nvPr/>
          </p:nvCxnSpPr>
          <p:spPr bwMode="auto">
            <a:xfrm>
              <a:off x="5611283" y="5179017"/>
              <a:ext cx="624417"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Straight Connector 79"/>
            <p:cNvCxnSpPr/>
            <p:nvPr/>
          </p:nvCxnSpPr>
          <p:spPr bwMode="auto">
            <a:xfrm flipV="1">
              <a:off x="6235700" y="4151442"/>
              <a:ext cx="0" cy="1054663"/>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4" name="Straight Connector 83"/>
            <p:cNvCxnSpPr/>
            <p:nvPr/>
          </p:nvCxnSpPr>
          <p:spPr bwMode="auto">
            <a:xfrm flipV="1">
              <a:off x="6595533" y="1695450"/>
              <a:ext cx="0" cy="2111967"/>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a:off x="6161616" y="170556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5596466" y="3852149"/>
              <a:ext cx="0" cy="35446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5714999" y="3915931"/>
              <a:ext cx="0" cy="235511"/>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Connector 130"/>
            <p:cNvCxnSpPr/>
            <p:nvPr/>
          </p:nvCxnSpPr>
          <p:spPr bwMode="auto">
            <a:xfrm>
              <a:off x="5596466" y="3851019"/>
              <a:ext cx="118533" cy="6491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flipV="1">
              <a:off x="5596466" y="4151442"/>
              <a:ext cx="135467" cy="55173"/>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flipV="1">
              <a:off x="6013450" y="3376891"/>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 name="Straight Connector 139"/>
            <p:cNvCxnSpPr/>
            <p:nvPr/>
          </p:nvCxnSpPr>
          <p:spPr bwMode="auto">
            <a:xfrm flipV="1">
              <a:off x="6021917" y="3879815"/>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1" name="Straight Connector 140"/>
            <p:cNvCxnSpPr/>
            <p:nvPr/>
          </p:nvCxnSpPr>
          <p:spPr bwMode="auto">
            <a:xfrm flipV="1">
              <a:off x="6443133" y="3569939"/>
              <a:ext cx="1" cy="46057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Connector 141"/>
            <p:cNvCxnSpPr/>
            <p:nvPr/>
          </p:nvCxnSpPr>
          <p:spPr bwMode="auto">
            <a:xfrm flipH="1" flipV="1">
              <a:off x="6013451" y="3376891"/>
              <a:ext cx="429682" cy="19304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flipH="1">
              <a:off x="6013450" y="4030511"/>
              <a:ext cx="429684" cy="182829"/>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flipH="1">
              <a:off x="6013450" y="3820117"/>
              <a:ext cx="148166" cy="5969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flipH="1" flipV="1">
              <a:off x="6013450" y="3732487"/>
              <a:ext cx="148166" cy="7493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0" name="Straight Connector 149"/>
            <p:cNvCxnSpPr/>
            <p:nvPr/>
          </p:nvCxnSpPr>
          <p:spPr bwMode="auto">
            <a:xfrm flipV="1">
              <a:off x="5643823" y="4176251"/>
              <a:ext cx="0" cy="998104"/>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44" name="Group 143"/>
          <p:cNvGrpSpPr/>
          <p:nvPr/>
        </p:nvGrpSpPr>
        <p:grpSpPr>
          <a:xfrm>
            <a:off x="1987550" y="1752600"/>
            <a:ext cx="1314450" cy="1505759"/>
            <a:chOff x="1987550" y="1752600"/>
            <a:chExt cx="1314450" cy="1505759"/>
          </a:xfrm>
        </p:grpSpPr>
        <p:cxnSp>
          <p:nvCxnSpPr>
            <p:cNvPr id="147" name="Straight Connector 146"/>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flipH="1">
              <a:off x="1987550" y="2684749"/>
              <a:ext cx="29845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a:off x="2286000" y="2411699"/>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a:off x="2286000" y="2885827"/>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6" name="Straight Connector 155"/>
            <p:cNvCxnSpPr/>
            <p:nvPr/>
          </p:nvCxnSpPr>
          <p:spPr bwMode="auto">
            <a:xfrm>
              <a:off x="2286000" y="2411699"/>
              <a:ext cx="393700" cy="1664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7" name="Straight Connector 156"/>
            <p:cNvCxnSpPr/>
            <p:nvPr/>
          </p:nvCxnSpPr>
          <p:spPr bwMode="auto">
            <a:xfrm flipV="1">
              <a:off x="2277396" y="3079750"/>
              <a:ext cx="393700" cy="13074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8" name="Straight Connector 157"/>
            <p:cNvCxnSpPr/>
            <p:nvPr/>
          </p:nvCxnSpPr>
          <p:spPr bwMode="auto">
            <a:xfrm>
              <a:off x="2662492" y="2578100"/>
              <a:ext cx="0" cy="50165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9" name="Straight Connector 168"/>
            <p:cNvCxnSpPr/>
            <p:nvPr/>
          </p:nvCxnSpPr>
          <p:spPr bwMode="auto">
            <a:xfrm flipH="1" flipV="1">
              <a:off x="2277396" y="2784231"/>
              <a:ext cx="161004" cy="52918"/>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0" name="Straight Connector 169"/>
            <p:cNvCxnSpPr/>
            <p:nvPr/>
          </p:nvCxnSpPr>
          <p:spPr bwMode="auto">
            <a:xfrm flipH="1">
              <a:off x="2277396" y="2818101"/>
              <a:ext cx="161004" cy="8466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4" name="Group 13"/>
          <p:cNvGrpSpPr/>
          <p:nvPr/>
        </p:nvGrpSpPr>
        <p:grpSpPr>
          <a:xfrm>
            <a:off x="6244702" y="3370541"/>
            <a:ext cx="1692798" cy="1805914"/>
            <a:chOff x="6244702" y="3370541"/>
            <a:chExt cx="1692798" cy="1805914"/>
          </a:xfrm>
        </p:grpSpPr>
        <p:grpSp>
          <p:nvGrpSpPr>
            <p:cNvPr id="112" name="Group 111"/>
            <p:cNvGrpSpPr/>
            <p:nvPr/>
          </p:nvGrpSpPr>
          <p:grpSpPr>
            <a:xfrm>
              <a:off x="6908800" y="3495423"/>
              <a:ext cx="829735" cy="1337720"/>
              <a:chOff x="6908800" y="3495423"/>
              <a:chExt cx="829735"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6908800" y="3495423"/>
                <a:ext cx="728088" cy="1337720"/>
                <a:chOff x="3979334" y="2784231"/>
                <a:chExt cx="728088"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1" name="Straight Connector 170"/>
                <p:cNvCxnSpPr/>
                <p:nvPr/>
              </p:nvCxnSpPr>
              <p:spPr bwMode="auto">
                <a:xfrm flipV="1">
                  <a:off x="3979334" y="3139827"/>
                  <a:ext cx="516421" cy="59079"/>
                </a:xfrm>
                <a:prstGeom prst="line">
                  <a:avLst/>
                </a:prstGeom>
                <a:solidFill>
                  <a:schemeClr val="accent1"/>
                </a:solidFill>
                <a:ln w="28575" cap="flat" cmpd="sng" algn="ctr">
                  <a:solidFill>
                    <a:srgbClr val="FF66FF"/>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2" name="Straight Connector 171"/>
                <p:cNvCxnSpPr/>
                <p:nvPr/>
              </p:nvCxnSpPr>
              <p:spPr bwMode="auto">
                <a:xfrm flipV="1">
                  <a:off x="3979334" y="3198906"/>
                  <a:ext cx="516421" cy="1007709"/>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cxnSp>
          <p:nvCxnSpPr>
            <p:cNvPr id="8" name="Straight Connector 7"/>
            <p:cNvCxnSpPr/>
            <p:nvPr/>
          </p:nvCxnSpPr>
          <p:spPr bwMode="auto">
            <a:xfrm>
              <a:off x="6908800" y="3376891"/>
              <a:ext cx="0" cy="1556164"/>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4" name="Straight Connector 163"/>
            <p:cNvCxnSpPr/>
            <p:nvPr/>
          </p:nvCxnSpPr>
          <p:spPr bwMode="auto">
            <a:xfrm>
              <a:off x="7753350" y="3370541"/>
              <a:ext cx="0" cy="1556164"/>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5" name="Straight Connector 164"/>
            <p:cNvCxnSpPr/>
            <p:nvPr/>
          </p:nvCxnSpPr>
          <p:spPr bwMode="auto">
            <a:xfrm>
              <a:off x="6889750" y="3376891"/>
              <a:ext cx="88900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6" name="Straight Connector 165"/>
            <p:cNvCxnSpPr/>
            <p:nvPr/>
          </p:nvCxnSpPr>
          <p:spPr bwMode="auto">
            <a:xfrm>
              <a:off x="6889750" y="4938991"/>
              <a:ext cx="88900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7" name="Straight Connector 166"/>
            <p:cNvCxnSpPr/>
            <p:nvPr/>
          </p:nvCxnSpPr>
          <p:spPr bwMode="auto">
            <a:xfrm>
              <a:off x="7738535" y="4164142"/>
              <a:ext cx="198965"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flipV="1">
              <a:off x="6244702" y="5174355"/>
              <a:ext cx="1027968" cy="210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a:off x="7272670" y="4933055"/>
              <a:ext cx="0" cy="24130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8251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6839"/>
            <a:ext cx="8915400" cy="745196"/>
          </a:xfrm>
        </p:spPr>
        <p:txBody>
          <a:bodyPr>
            <a:normAutofit/>
          </a:bodyPr>
          <a:lstStyle/>
          <a:p>
            <a:r>
              <a:rPr lang="en-US" dirty="0">
                <a:solidFill>
                  <a:srgbClr val="FF6600"/>
                </a:solidFill>
              </a:rPr>
              <a:t>Fetch</a:t>
            </a:r>
            <a:r>
              <a:rPr lang="en-US" dirty="0"/>
              <a:t>, </a:t>
            </a:r>
            <a:r>
              <a:rPr lang="en-US" dirty="0">
                <a:solidFill>
                  <a:schemeClr val="accent1">
                    <a:lumMod val="50000"/>
                  </a:schemeClr>
                </a:solidFill>
              </a:rPr>
              <a:t>Decode</a:t>
            </a:r>
            <a:r>
              <a:rPr lang="en-US" dirty="0"/>
              <a:t>, </a:t>
            </a:r>
            <a:r>
              <a:rPr lang="en-US" dirty="0">
                <a:solidFill>
                  <a:srgbClr val="FF66FF"/>
                </a:solidFill>
              </a:rPr>
              <a:t>Ex</a:t>
            </a:r>
            <a:r>
              <a:rPr lang="en-US" dirty="0"/>
              <a:t>,</a:t>
            </a:r>
            <a:r>
              <a:rPr lang="en-US" dirty="0">
                <a:solidFill>
                  <a:srgbClr val="008000"/>
                </a:solidFill>
              </a:rPr>
              <a:t> Mem</a:t>
            </a:r>
            <a:r>
              <a:rPr lang="en-US" dirty="0"/>
              <a:t>, 5)</a:t>
            </a:r>
            <a:r>
              <a:rPr lang="en-US" dirty="0">
                <a:solidFill>
                  <a:srgbClr val="008000"/>
                </a:solidFill>
              </a:rPr>
              <a:t> </a:t>
            </a:r>
            <a:r>
              <a:rPr lang="en-US" dirty="0">
                <a:solidFill>
                  <a:srgbClr val="FF0000"/>
                </a:solidFill>
              </a:rPr>
              <a:t>Write Back</a:t>
            </a:r>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51" r="-380" b="19141"/>
          <a:stretch/>
        </p:blipFill>
        <p:spPr>
          <a:xfrm>
            <a:off x="871869" y="1171185"/>
            <a:ext cx="7432159" cy="4313089"/>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402</a:t>
            </a:fld>
            <a:endParaRPr lang="en-US"/>
          </a:p>
        </p:txBody>
      </p:sp>
      <p:sp>
        <p:nvSpPr>
          <p:cNvPr id="180" name="TextBox 179"/>
          <p:cNvSpPr txBox="1"/>
          <p:nvPr/>
        </p:nvSpPr>
        <p:spPr>
          <a:xfrm>
            <a:off x="105312" y="5484274"/>
            <a:ext cx="8933376" cy="1200329"/>
          </a:xfrm>
          <a:prstGeom prst="rect">
            <a:avLst/>
          </a:prstGeom>
          <a:noFill/>
        </p:spPr>
        <p:txBody>
          <a:bodyPr wrap="square" rtlCol="0">
            <a:spAutoFit/>
          </a:bodyPr>
          <a:lstStyle/>
          <a:p>
            <a:pPr marL="0" lvl="1" algn="ctr"/>
            <a:r>
              <a:rPr lang="en-US" sz="2400" dirty="0"/>
              <a:t>Bit strings from all sources of results are routed by M3 and M1 to the appropriate destination register (32-bit </a:t>
            </a:r>
            <a:r>
              <a:rPr lang="en-US" sz="2400" dirty="0" err="1"/>
              <a:t>pgm</a:t>
            </a:r>
            <a:r>
              <a:rPr lang="en-US" sz="2400" dirty="0"/>
              <a:t>. ctr. </a:t>
            </a:r>
            <a:r>
              <a:rPr lang="en-US" sz="2400" i="1" dirty="0"/>
              <a:t>is</a:t>
            </a:r>
            <a:r>
              <a:rPr lang="en-US" sz="2400" dirty="0"/>
              <a:t> a register).</a:t>
            </a:r>
            <a:br>
              <a:rPr lang="en-US" sz="2400" dirty="0"/>
            </a:br>
            <a:r>
              <a:rPr lang="en-US" sz="2400" dirty="0"/>
              <a:t>M3 and M1 control signals are functions of the Opcode.</a:t>
            </a:r>
            <a:endParaRPr lang="en-US" sz="2400" i="1" dirty="0">
              <a:solidFill>
                <a:srgbClr val="0000FF"/>
              </a:solidFill>
            </a:endParaRPr>
          </a:p>
        </p:txBody>
      </p:sp>
      <p:grpSp>
        <p:nvGrpSpPr>
          <p:cNvPr id="54" name="Group 53"/>
          <p:cNvGrpSpPr/>
          <p:nvPr/>
        </p:nvGrpSpPr>
        <p:grpSpPr>
          <a:xfrm>
            <a:off x="1587500" y="2286000"/>
            <a:ext cx="1816100" cy="3175001"/>
            <a:chOff x="1587500" y="2286000"/>
            <a:chExt cx="1816100" cy="3175001"/>
          </a:xfrm>
        </p:grpSpPr>
        <p:cxnSp>
          <p:nvCxnSpPr>
            <p:cNvPr id="55" name="Straight Connector 54"/>
            <p:cNvCxnSpPr/>
            <p:nvPr/>
          </p:nvCxnSpPr>
          <p:spPr bwMode="auto">
            <a:xfrm>
              <a:off x="1612900" y="2286000"/>
              <a:ext cx="0" cy="1387786"/>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flipV="1">
              <a:off x="1587500" y="2983195"/>
              <a:ext cx="679450" cy="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1854200" y="2983196"/>
              <a:ext cx="0" cy="1314859"/>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H="1">
              <a:off x="1854200" y="4272655"/>
              <a:ext cx="32385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H="1">
              <a:off x="3035300" y="4653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flipH="1">
              <a:off x="2425700" y="4933055"/>
              <a:ext cx="368300" cy="0"/>
            </a:xfrm>
            <a:prstGeom prst="line">
              <a:avLst/>
            </a:prstGeom>
            <a:solidFill>
              <a:schemeClr val="accent1"/>
            </a:solidFill>
            <a:ln w="762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flipV="1">
              <a:off x="2178050" y="3852149"/>
              <a:ext cx="0" cy="158345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flipH="1">
              <a:off x="2146300" y="385760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7" name="Straight Connector 136"/>
            <p:cNvCxnSpPr/>
            <p:nvPr/>
          </p:nvCxnSpPr>
          <p:spPr bwMode="auto">
            <a:xfrm flipH="1">
              <a:off x="2146300" y="542605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Connector 137"/>
            <p:cNvCxnSpPr/>
            <p:nvPr/>
          </p:nvCxnSpPr>
          <p:spPr bwMode="auto">
            <a:xfrm flipV="1">
              <a:off x="3035300" y="3820117"/>
              <a:ext cx="0" cy="1640884"/>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1" name="Straight Connector 170"/>
            <p:cNvCxnSpPr/>
            <p:nvPr/>
          </p:nvCxnSpPr>
          <p:spPr bwMode="auto">
            <a:xfrm>
              <a:off x="2178050" y="4272655"/>
              <a:ext cx="247650" cy="632643"/>
            </a:xfrm>
            <a:prstGeom prst="line">
              <a:avLst/>
            </a:prstGeom>
            <a:solidFill>
              <a:schemeClr val="accent1"/>
            </a:solidFill>
            <a:ln w="28575" cap="flat" cmpd="sng" algn="ctr">
              <a:solidFill>
                <a:srgbClr val="FF6600"/>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0" name="Straight Connector 189"/>
            <p:cNvCxnSpPr/>
            <p:nvPr/>
          </p:nvCxnSpPr>
          <p:spPr bwMode="auto">
            <a:xfrm flipH="1">
              <a:off x="2794000" y="4653655"/>
              <a:ext cx="211394" cy="266700"/>
            </a:xfrm>
            <a:prstGeom prst="line">
              <a:avLst/>
            </a:prstGeom>
            <a:solidFill>
              <a:schemeClr val="accent1"/>
            </a:solidFill>
            <a:ln w="28575"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2" name="Group 41"/>
          <p:cNvGrpSpPr/>
          <p:nvPr/>
        </p:nvGrpSpPr>
        <p:grpSpPr>
          <a:xfrm>
            <a:off x="3403600" y="2784231"/>
            <a:ext cx="2209800" cy="2390124"/>
            <a:chOff x="3403600" y="2784231"/>
            <a:chExt cx="2209800" cy="2390124"/>
          </a:xfrm>
        </p:grpSpPr>
        <p:grpSp>
          <p:nvGrpSpPr>
            <p:cNvPr id="109" name="Group 108"/>
            <p:cNvGrpSpPr/>
            <p:nvPr/>
          </p:nvGrpSpPr>
          <p:grpSpPr>
            <a:xfrm>
              <a:off x="4495755" y="2784231"/>
              <a:ext cx="412774" cy="1777980"/>
              <a:chOff x="4495755" y="2784231"/>
              <a:chExt cx="412774"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1" name="Straight Connector 190"/>
              <p:cNvCxnSpPr/>
              <p:nvPr/>
            </p:nvCxnSpPr>
            <p:spPr bwMode="auto">
              <a:xfrm flipV="1">
                <a:off x="4707422" y="3597867"/>
                <a:ext cx="177844" cy="134620"/>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2" name="Straight Connector 191"/>
              <p:cNvCxnSpPr/>
              <p:nvPr/>
            </p:nvCxnSpPr>
            <p:spPr bwMode="auto">
              <a:xfrm flipV="1">
                <a:off x="4720211" y="3948809"/>
                <a:ext cx="188318" cy="238071"/>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8" name="Straight Connector 47"/>
            <p:cNvCxnSpPr/>
            <p:nvPr/>
          </p:nvCxnSpPr>
          <p:spPr bwMode="auto">
            <a:xfrm flipH="1" flipV="1">
              <a:off x="3632200" y="36122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flipV="1">
              <a:off x="3632200" y="39551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flipV="1">
              <a:off x="3632200" y="42980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a:off x="3632202" y="4920355"/>
              <a:ext cx="520698" cy="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3632200" y="5174355"/>
              <a:ext cx="1981200"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flipH="1">
              <a:off x="4889500" y="3599371"/>
              <a:ext cx="7239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flipH="1" flipV="1">
              <a:off x="4885266" y="3954787"/>
              <a:ext cx="711200" cy="206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4152900" y="4743962"/>
              <a:ext cx="1041400" cy="271869"/>
            </a:xfrm>
            <a:prstGeom prst="rect">
              <a:avLst/>
            </a:prstGeom>
            <a:solidFill>
              <a:schemeClr val="bg1"/>
            </a:solidFill>
            <a:ln w="38100" cmpd="sng">
              <a:solidFill>
                <a:srgbClr val="0000FF"/>
              </a:solidFill>
            </a:ln>
          </p:spPr>
          <p:txBody>
            <a:bodyPr wrap="square" rtlCol="0">
              <a:spAutoFit/>
            </a:bodyPr>
            <a:lstStyle/>
            <a:p>
              <a:pPr algn="ctr">
                <a:lnSpc>
                  <a:spcPct val="80000"/>
                </a:lnSpc>
              </a:pPr>
              <a:r>
                <a:rPr lang="en-US" sz="1400" dirty="0">
                  <a:solidFill>
                    <a:srgbClr val="0000FF"/>
                  </a:solidFill>
                </a:rPr>
                <a:t>Sign extend</a:t>
              </a:r>
            </a:p>
          </p:txBody>
        </p:sp>
        <p:cxnSp>
          <p:nvCxnSpPr>
            <p:cNvPr id="71" name="Straight Connector 70"/>
            <p:cNvCxnSpPr/>
            <p:nvPr/>
          </p:nvCxnSpPr>
          <p:spPr bwMode="auto">
            <a:xfrm>
              <a:off x="5334000" y="4075383"/>
              <a:ext cx="12700" cy="857672"/>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H="1">
              <a:off x="5194300" y="4905298"/>
              <a:ext cx="139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flipH="1">
              <a:off x="5346700" y="4105198"/>
              <a:ext cx="266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5054600" y="3956855"/>
              <a:ext cx="0" cy="605356"/>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a:off x="5029199" y="4562211"/>
              <a:ext cx="584201" cy="338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3403600" y="3613955"/>
              <a:ext cx="228600" cy="1039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flipV="1">
              <a:off x="3403600" y="3941330"/>
              <a:ext cx="228600" cy="713451"/>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3403600" y="4299755"/>
              <a:ext cx="228602" cy="355026"/>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a:off x="3403600" y="4658180"/>
              <a:ext cx="228602" cy="274875"/>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a:off x="3403600" y="4653655"/>
              <a:ext cx="228600" cy="520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5" name="Group 44"/>
          <p:cNvGrpSpPr/>
          <p:nvPr/>
        </p:nvGrpSpPr>
        <p:grpSpPr>
          <a:xfrm>
            <a:off x="5596466" y="1695450"/>
            <a:ext cx="1312334" cy="3510655"/>
            <a:chOff x="5723466" y="1568450"/>
            <a:chExt cx="1312334" cy="3510655"/>
          </a:xfrm>
        </p:grpSpPr>
        <p:cxnSp>
          <p:nvCxnSpPr>
            <p:cNvPr id="7" name="Straight Connector 6"/>
            <p:cNvCxnSpPr/>
            <p:nvPr/>
          </p:nvCxnSpPr>
          <p:spPr bwMode="auto">
            <a:xfrm>
              <a:off x="6570133" y="368041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a:off x="5858933" y="3896317"/>
              <a:ext cx="28151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5744633" y="3470867"/>
              <a:ext cx="395817"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a:off x="5738283" y="4436067"/>
              <a:ext cx="1297517" cy="2532"/>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p:cNvCxnSpPr/>
            <p:nvPr/>
          </p:nvCxnSpPr>
          <p:spPr bwMode="auto">
            <a:xfrm>
              <a:off x="5738283" y="5052017"/>
              <a:ext cx="624417" cy="0"/>
            </a:xfrm>
            <a:prstGeom prst="line">
              <a:avLst/>
            </a:prstGeom>
            <a:solidFill>
              <a:schemeClr val="accent1"/>
            </a:solidFill>
            <a:ln w="57150" cap="flat" cmpd="sng" algn="ctr">
              <a:solidFill>
                <a:srgbClr val="664D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Straight Connector 79"/>
            <p:cNvCxnSpPr/>
            <p:nvPr/>
          </p:nvCxnSpPr>
          <p:spPr bwMode="auto">
            <a:xfrm flipV="1">
              <a:off x="6362700" y="4024442"/>
              <a:ext cx="0" cy="1054663"/>
            </a:xfrm>
            <a:prstGeom prst="line">
              <a:avLst/>
            </a:prstGeom>
            <a:solidFill>
              <a:schemeClr val="accent1"/>
            </a:solidFill>
            <a:ln w="57150" cap="flat" cmpd="sng" algn="ctr">
              <a:solidFill>
                <a:srgbClr val="664D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4" name="Straight Connector 83"/>
            <p:cNvCxnSpPr/>
            <p:nvPr/>
          </p:nvCxnSpPr>
          <p:spPr bwMode="auto">
            <a:xfrm flipV="1">
              <a:off x="6722533" y="1568450"/>
              <a:ext cx="0" cy="2111967"/>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a:off x="6288616" y="157856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5723466" y="3725149"/>
              <a:ext cx="0" cy="35446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5841999" y="3788931"/>
              <a:ext cx="0" cy="235511"/>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Connector 130"/>
            <p:cNvCxnSpPr/>
            <p:nvPr/>
          </p:nvCxnSpPr>
          <p:spPr bwMode="auto">
            <a:xfrm>
              <a:off x="5723466" y="3724019"/>
              <a:ext cx="118533" cy="6491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flipV="1">
              <a:off x="5723466" y="4024442"/>
              <a:ext cx="135467" cy="55173"/>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flipV="1">
              <a:off x="6140450" y="3249891"/>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 name="Straight Connector 139"/>
            <p:cNvCxnSpPr/>
            <p:nvPr/>
          </p:nvCxnSpPr>
          <p:spPr bwMode="auto">
            <a:xfrm flipV="1">
              <a:off x="6148917" y="3752815"/>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1" name="Straight Connector 140"/>
            <p:cNvCxnSpPr/>
            <p:nvPr/>
          </p:nvCxnSpPr>
          <p:spPr bwMode="auto">
            <a:xfrm flipV="1">
              <a:off x="6570133" y="3442939"/>
              <a:ext cx="1" cy="46057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Connector 141"/>
            <p:cNvCxnSpPr/>
            <p:nvPr/>
          </p:nvCxnSpPr>
          <p:spPr bwMode="auto">
            <a:xfrm flipH="1" flipV="1">
              <a:off x="6140451" y="3249891"/>
              <a:ext cx="429682" cy="19304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flipH="1">
              <a:off x="6140450" y="3903511"/>
              <a:ext cx="429684" cy="182829"/>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flipH="1">
              <a:off x="6140450" y="3693117"/>
              <a:ext cx="148166" cy="5969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flipH="1" flipV="1">
              <a:off x="6140450" y="3605487"/>
              <a:ext cx="148166" cy="7493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4" name="Straight Connector 143"/>
            <p:cNvCxnSpPr/>
            <p:nvPr/>
          </p:nvCxnSpPr>
          <p:spPr bwMode="auto">
            <a:xfrm flipV="1">
              <a:off x="5781447" y="4059880"/>
              <a:ext cx="0" cy="1019225"/>
            </a:xfrm>
            <a:prstGeom prst="line">
              <a:avLst/>
            </a:prstGeom>
            <a:solidFill>
              <a:schemeClr val="accent1"/>
            </a:solidFill>
            <a:ln w="57150" cap="flat" cmpd="sng" algn="ctr">
              <a:solidFill>
                <a:srgbClr val="664D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3" name="Group 62"/>
          <p:cNvGrpSpPr/>
          <p:nvPr/>
        </p:nvGrpSpPr>
        <p:grpSpPr>
          <a:xfrm>
            <a:off x="1987550" y="1752600"/>
            <a:ext cx="1314450" cy="1505759"/>
            <a:chOff x="1860550" y="1879600"/>
            <a:chExt cx="1314450" cy="1505759"/>
          </a:xfrm>
        </p:grpSpPr>
        <p:cxnSp>
          <p:nvCxnSpPr>
            <p:cNvPr id="147" name="Straight Connector 146"/>
            <p:cNvCxnSpPr/>
            <p:nvPr/>
          </p:nvCxnSpPr>
          <p:spPr bwMode="auto">
            <a:xfrm flipH="1">
              <a:off x="2552700" y="2945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a:off x="3175000" y="1879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a:off x="2819400" y="1879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flipH="1">
              <a:off x="1860550" y="2811749"/>
              <a:ext cx="29845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a:off x="2159000" y="2538699"/>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a:off x="2159000" y="3012827"/>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6" name="Straight Connector 155"/>
            <p:cNvCxnSpPr/>
            <p:nvPr/>
          </p:nvCxnSpPr>
          <p:spPr bwMode="auto">
            <a:xfrm>
              <a:off x="2159000" y="2538699"/>
              <a:ext cx="393700" cy="1664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7" name="Straight Connector 156"/>
            <p:cNvCxnSpPr/>
            <p:nvPr/>
          </p:nvCxnSpPr>
          <p:spPr bwMode="auto">
            <a:xfrm flipV="1">
              <a:off x="2150396" y="3206750"/>
              <a:ext cx="393700" cy="13074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8" name="Straight Connector 157"/>
            <p:cNvCxnSpPr/>
            <p:nvPr/>
          </p:nvCxnSpPr>
          <p:spPr bwMode="auto">
            <a:xfrm>
              <a:off x="2535492" y="2705100"/>
              <a:ext cx="0" cy="50165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3" name="Straight Connector 182"/>
            <p:cNvCxnSpPr/>
            <p:nvPr/>
          </p:nvCxnSpPr>
          <p:spPr bwMode="auto">
            <a:xfrm flipH="1" flipV="1">
              <a:off x="2150396" y="2911231"/>
              <a:ext cx="161004" cy="52918"/>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4" name="Straight Connector 183"/>
            <p:cNvCxnSpPr/>
            <p:nvPr/>
          </p:nvCxnSpPr>
          <p:spPr bwMode="auto">
            <a:xfrm flipH="1">
              <a:off x="2139950" y="2945099"/>
              <a:ext cx="158750" cy="84664"/>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4" name="Group 13"/>
          <p:cNvGrpSpPr/>
          <p:nvPr/>
        </p:nvGrpSpPr>
        <p:grpSpPr>
          <a:xfrm>
            <a:off x="6237815" y="3370541"/>
            <a:ext cx="2127702" cy="1835564"/>
            <a:chOff x="6237815" y="3370541"/>
            <a:chExt cx="2127702" cy="1835564"/>
          </a:xfrm>
        </p:grpSpPr>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cxnSp>
          <p:nvCxnSpPr>
            <p:cNvPr id="8" name="Straight Connector 7"/>
            <p:cNvCxnSpPr/>
            <p:nvPr/>
          </p:nvCxnSpPr>
          <p:spPr bwMode="auto">
            <a:xfrm>
              <a:off x="6908800" y="3376891"/>
              <a:ext cx="0" cy="1556164"/>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4" name="Straight Connector 163"/>
            <p:cNvCxnSpPr/>
            <p:nvPr/>
          </p:nvCxnSpPr>
          <p:spPr bwMode="auto">
            <a:xfrm>
              <a:off x="7753350" y="3370541"/>
              <a:ext cx="0" cy="1556164"/>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5" name="Straight Connector 164"/>
            <p:cNvCxnSpPr/>
            <p:nvPr/>
          </p:nvCxnSpPr>
          <p:spPr bwMode="auto">
            <a:xfrm>
              <a:off x="6889750" y="3376891"/>
              <a:ext cx="88900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6" name="Straight Connector 165"/>
            <p:cNvCxnSpPr/>
            <p:nvPr/>
          </p:nvCxnSpPr>
          <p:spPr bwMode="auto">
            <a:xfrm>
              <a:off x="6889750" y="4938991"/>
              <a:ext cx="88900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7" name="Straight Connector 166"/>
            <p:cNvCxnSpPr/>
            <p:nvPr/>
          </p:nvCxnSpPr>
          <p:spPr bwMode="auto">
            <a:xfrm>
              <a:off x="7738535" y="4164142"/>
              <a:ext cx="198965"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9" name="Straight Connector 158"/>
            <p:cNvCxnSpPr/>
            <p:nvPr/>
          </p:nvCxnSpPr>
          <p:spPr bwMode="auto">
            <a:xfrm>
              <a:off x="6237815" y="5176060"/>
              <a:ext cx="2127702"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flipH="1">
              <a:off x="7289800" y="4933055"/>
              <a:ext cx="1" cy="27305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7" name="Group 46"/>
          <p:cNvGrpSpPr/>
          <p:nvPr/>
        </p:nvGrpSpPr>
        <p:grpSpPr>
          <a:xfrm>
            <a:off x="6117220" y="1517650"/>
            <a:ext cx="2248297" cy="3654288"/>
            <a:chOff x="5990220" y="1644650"/>
            <a:chExt cx="2248297" cy="3654288"/>
          </a:xfrm>
        </p:grpSpPr>
        <p:cxnSp>
          <p:nvCxnSpPr>
            <p:cNvPr id="169" name="Straight Connector 168"/>
            <p:cNvCxnSpPr/>
            <p:nvPr/>
          </p:nvCxnSpPr>
          <p:spPr bwMode="auto">
            <a:xfrm flipH="1">
              <a:off x="6034616" y="1676400"/>
              <a:ext cx="194733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2" name="Straight Connector 171"/>
            <p:cNvCxnSpPr/>
            <p:nvPr/>
          </p:nvCxnSpPr>
          <p:spPr bwMode="auto">
            <a:xfrm flipV="1">
              <a:off x="5990220" y="1921076"/>
              <a:ext cx="0" cy="405114"/>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2" name="Straight Connector 161"/>
            <p:cNvCxnSpPr/>
            <p:nvPr/>
          </p:nvCxnSpPr>
          <p:spPr bwMode="auto">
            <a:xfrm>
              <a:off x="5990220" y="2326190"/>
              <a:ext cx="2248297"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8" name="Straight Connector 167"/>
            <p:cNvCxnSpPr/>
            <p:nvPr/>
          </p:nvCxnSpPr>
          <p:spPr bwMode="auto">
            <a:xfrm flipV="1">
              <a:off x="7981950" y="1644650"/>
              <a:ext cx="0" cy="2633792"/>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1" name="Straight Connector 160"/>
            <p:cNvCxnSpPr/>
            <p:nvPr/>
          </p:nvCxnSpPr>
          <p:spPr bwMode="auto">
            <a:xfrm flipV="1">
              <a:off x="8238517" y="2326190"/>
              <a:ext cx="0" cy="2972748"/>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7810500" y="4291142"/>
              <a:ext cx="18415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2870522" y="1631950"/>
            <a:ext cx="3245361" cy="1205202"/>
            <a:chOff x="2870522" y="1631950"/>
            <a:chExt cx="3245361" cy="1205202"/>
          </a:xfrm>
        </p:grpSpPr>
        <p:grpSp>
          <p:nvGrpSpPr>
            <p:cNvPr id="46" name="Group 45"/>
            <p:cNvGrpSpPr/>
            <p:nvPr/>
          </p:nvGrpSpPr>
          <p:grpSpPr>
            <a:xfrm>
              <a:off x="3193310" y="1638300"/>
              <a:ext cx="2919269" cy="1198852"/>
              <a:chOff x="3313960" y="1504950"/>
              <a:chExt cx="2919269" cy="1198852"/>
            </a:xfrm>
          </p:grpSpPr>
          <p:cxnSp>
            <p:nvCxnSpPr>
              <p:cNvPr id="179" name="Straight Connector 178"/>
              <p:cNvCxnSpPr/>
              <p:nvPr/>
            </p:nvCxnSpPr>
            <p:spPr bwMode="auto">
              <a:xfrm>
                <a:off x="3313960" y="1504950"/>
                <a:ext cx="2919269" cy="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1" name="Straight Connector 180"/>
              <p:cNvCxnSpPr/>
              <p:nvPr/>
            </p:nvCxnSpPr>
            <p:spPr bwMode="auto">
              <a:xfrm flipV="1">
                <a:off x="3759200" y="1517650"/>
                <a:ext cx="0" cy="1154403"/>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2" name="Straight Connector 181"/>
              <p:cNvCxnSpPr/>
              <p:nvPr/>
            </p:nvCxnSpPr>
            <p:spPr bwMode="auto">
              <a:xfrm flipH="1">
                <a:off x="3727450" y="2703802"/>
                <a:ext cx="635000" cy="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9" name="Group 48"/>
            <p:cNvGrpSpPr/>
            <p:nvPr/>
          </p:nvGrpSpPr>
          <p:grpSpPr>
            <a:xfrm>
              <a:off x="2870522" y="1631950"/>
              <a:ext cx="3245361" cy="1205202"/>
              <a:chOff x="2737172" y="1618120"/>
              <a:chExt cx="3245361" cy="1205202"/>
            </a:xfrm>
          </p:grpSpPr>
          <p:cxnSp>
            <p:nvCxnSpPr>
              <p:cNvPr id="170" name="Straight Connector 169"/>
              <p:cNvCxnSpPr/>
              <p:nvPr/>
            </p:nvCxnSpPr>
            <p:spPr bwMode="auto">
              <a:xfrm flipH="1">
                <a:off x="2872044" y="1624470"/>
                <a:ext cx="3033320" cy="0"/>
              </a:xfrm>
              <a:prstGeom prst="line">
                <a:avLst/>
              </a:prstGeom>
              <a:solidFill>
                <a:schemeClr val="accent1"/>
              </a:solidFill>
              <a:ln w="5715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3" name="Straight Connector 172"/>
              <p:cNvCxnSpPr/>
              <p:nvPr/>
            </p:nvCxnSpPr>
            <p:spPr bwMode="auto">
              <a:xfrm flipV="1">
                <a:off x="3505200" y="1618120"/>
                <a:ext cx="0" cy="1052800"/>
              </a:xfrm>
              <a:prstGeom prst="line">
                <a:avLst/>
              </a:prstGeom>
              <a:solidFill>
                <a:schemeClr val="accent1"/>
              </a:solidFill>
              <a:ln w="5715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4" name="Straight Connector 173"/>
              <p:cNvCxnSpPr/>
              <p:nvPr/>
            </p:nvCxnSpPr>
            <p:spPr bwMode="auto">
              <a:xfrm flipH="1">
                <a:off x="3473450" y="2823322"/>
                <a:ext cx="738854" cy="0"/>
              </a:xfrm>
              <a:prstGeom prst="line">
                <a:avLst/>
              </a:prstGeom>
              <a:solidFill>
                <a:schemeClr val="accent1"/>
              </a:solidFill>
              <a:ln w="5715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6" name="Straight Connector 185"/>
              <p:cNvCxnSpPr/>
              <p:nvPr/>
            </p:nvCxnSpPr>
            <p:spPr bwMode="auto">
              <a:xfrm flipH="1">
                <a:off x="2737172" y="2187766"/>
                <a:ext cx="3245361" cy="0"/>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9" name="Straight Connector 188"/>
              <p:cNvCxnSpPr/>
              <p:nvPr/>
            </p:nvCxnSpPr>
            <p:spPr bwMode="auto">
              <a:xfrm flipH="1">
                <a:off x="2737173" y="1832332"/>
                <a:ext cx="1" cy="353028"/>
              </a:xfrm>
              <a:prstGeom prst="line">
                <a:avLst/>
              </a:prstGeom>
              <a:solidFill>
                <a:schemeClr val="accent1"/>
              </a:solidFill>
              <a:ln w="57150" cap="flat" cmpd="sng" algn="ctr">
                <a:solidFill>
                  <a:schemeClr val="accent1">
                    <a:lumMod val="50000"/>
                  </a:schemeClr>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17" name="Group 16"/>
          <p:cNvGrpSpPr/>
          <p:nvPr/>
        </p:nvGrpSpPr>
        <p:grpSpPr>
          <a:xfrm>
            <a:off x="1085850" y="1688389"/>
            <a:ext cx="1743996" cy="1959997"/>
            <a:chOff x="1085850" y="1688389"/>
            <a:chExt cx="1743996" cy="1959997"/>
          </a:xfrm>
        </p:grpSpPr>
        <p:grpSp>
          <p:nvGrpSpPr>
            <p:cNvPr id="65" name="Group 64"/>
            <p:cNvGrpSpPr/>
            <p:nvPr/>
          </p:nvGrpSpPr>
          <p:grpSpPr>
            <a:xfrm>
              <a:off x="1085850" y="1693333"/>
              <a:ext cx="1743996" cy="1955053"/>
              <a:chOff x="958850" y="1820333"/>
              <a:chExt cx="1743996" cy="1955053"/>
            </a:xfrm>
          </p:grpSpPr>
          <p:cxnSp>
            <p:nvCxnSpPr>
              <p:cNvPr id="150" name="Straight Connector 149"/>
              <p:cNvCxnSpPr/>
              <p:nvPr/>
            </p:nvCxnSpPr>
            <p:spPr bwMode="auto">
              <a:xfrm>
                <a:off x="958850" y="1820333"/>
                <a:ext cx="1743996" cy="1"/>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a:off x="975784" y="1845730"/>
                <a:ext cx="0" cy="1264465"/>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a:off x="958850" y="3103845"/>
                <a:ext cx="349250" cy="1"/>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 name="Straight Connector 162"/>
              <p:cNvCxnSpPr/>
              <p:nvPr/>
            </p:nvCxnSpPr>
            <p:spPr bwMode="auto">
              <a:xfrm>
                <a:off x="1375834" y="2402689"/>
                <a:ext cx="0" cy="1372697"/>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2" name="Group 61"/>
            <p:cNvGrpSpPr/>
            <p:nvPr/>
          </p:nvGrpSpPr>
          <p:grpSpPr>
            <a:xfrm>
              <a:off x="1103227" y="1688389"/>
              <a:ext cx="1671154" cy="1649120"/>
              <a:chOff x="1548666" y="1477051"/>
              <a:chExt cx="1671154" cy="1649120"/>
            </a:xfrm>
          </p:grpSpPr>
          <p:cxnSp>
            <p:nvCxnSpPr>
              <p:cNvPr id="175" name="Straight Connector 174"/>
              <p:cNvCxnSpPr/>
              <p:nvPr/>
            </p:nvCxnSpPr>
            <p:spPr bwMode="auto">
              <a:xfrm flipH="1">
                <a:off x="1564909" y="1478921"/>
                <a:ext cx="1654911" cy="17635"/>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6" name="Straight Connector 175"/>
              <p:cNvCxnSpPr/>
              <p:nvPr/>
            </p:nvCxnSpPr>
            <p:spPr bwMode="auto">
              <a:xfrm flipV="1">
                <a:off x="1548666" y="1477051"/>
                <a:ext cx="0" cy="112572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7" name="Straight Connector 176"/>
              <p:cNvCxnSpPr/>
              <p:nvPr/>
            </p:nvCxnSpPr>
            <p:spPr bwMode="auto">
              <a:xfrm>
                <a:off x="1637566" y="2761312"/>
                <a:ext cx="288781" cy="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8" name="Straight Connector 177"/>
              <p:cNvCxnSpPr/>
              <p:nvPr/>
            </p:nvCxnSpPr>
            <p:spPr bwMode="auto">
              <a:xfrm flipV="1">
                <a:off x="1953320" y="1967931"/>
                <a:ext cx="0" cy="115824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82" name="Group 81"/>
          <p:cNvGrpSpPr/>
          <p:nvPr/>
        </p:nvGrpSpPr>
        <p:grpSpPr>
          <a:xfrm>
            <a:off x="4330700" y="2898531"/>
            <a:ext cx="381000" cy="1401224"/>
            <a:chOff x="4330700" y="2898531"/>
            <a:chExt cx="381000" cy="1401224"/>
          </a:xfrm>
        </p:grpSpPr>
        <p:cxnSp>
          <p:nvCxnSpPr>
            <p:cNvPr id="187" name="Straight Connector 186"/>
            <p:cNvCxnSpPr/>
            <p:nvPr/>
          </p:nvCxnSpPr>
          <p:spPr bwMode="auto">
            <a:xfrm>
              <a:off x="4483100" y="2898531"/>
              <a:ext cx="224322" cy="0"/>
            </a:xfrm>
            <a:prstGeom prst="line">
              <a:avLst/>
            </a:prstGeom>
            <a:solidFill>
              <a:schemeClr val="accent1"/>
            </a:solidFill>
            <a:ln w="7620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8" name="Straight Connector 187"/>
            <p:cNvCxnSpPr/>
            <p:nvPr/>
          </p:nvCxnSpPr>
          <p:spPr bwMode="auto">
            <a:xfrm flipH="1">
              <a:off x="4476750" y="2900649"/>
              <a:ext cx="234950" cy="0"/>
            </a:xfrm>
            <a:prstGeom prst="line">
              <a:avLst/>
            </a:prstGeom>
            <a:solidFill>
              <a:schemeClr val="accent1"/>
            </a:solidFill>
            <a:ln w="7620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5" name="Straight Connector 184"/>
            <p:cNvCxnSpPr/>
            <p:nvPr/>
          </p:nvCxnSpPr>
          <p:spPr bwMode="auto">
            <a:xfrm flipV="1">
              <a:off x="4330700" y="2902763"/>
              <a:ext cx="165055" cy="1396992"/>
            </a:xfrm>
            <a:prstGeom prst="line">
              <a:avLst/>
            </a:prstGeom>
            <a:solidFill>
              <a:schemeClr val="accent1"/>
            </a:solidFill>
            <a:ln w="28575" cap="flat" cmpd="sng" algn="ctr">
              <a:solidFill>
                <a:schemeClr val="accent1">
                  <a:lumMod val="50000"/>
                </a:schemeClr>
              </a:solidFill>
              <a:prstDash val="solid"/>
              <a:round/>
              <a:headEnd type="none"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92016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right)">
                                      <p:cBhvr>
                                        <p:cTn id="7" dur="50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right)">
                                      <p:cBhvr>
                                        <p:cTn id="12" dur="5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rate and instruction rate</a:t>
            </a:r>
          </a:p>
        </p:txBody>
      </p:sp>
      <p:sp>
        <p:nvSpPr>
          <p:cNvPr id="3" name="Content Placeholder 2"/>
          <p:cNvSpPr>
            <a:spLocks noGrp="1"/>
          </p:cNvSpPr>
          <p:nvPr>
            <p:ph idx="1"/>
          </p:nvPr>
        </p:nvSpPr>
        <p:spPr>
          <a:xfrm>
            <a:off x="486830" y="1099851"/>
            <a:ext cx="8364093" cy="4924814"/>
          </a:xfrm>
        </p:spPr>
        <p:txBody>
          <a:bodyPr/>
          <a:lstStyle/>
          <a:p>
            <a:r>
              <a:rPr lang="en-US" dirty="0"/>
              <a:t>The pace of the processor Fetch-Execute cycle is set by a </a:t>
            </a:r>
            <a:r>
              <a:rPr lang="en-US" dirty="0">
                <a:solidFill>
                  <a:srgbClr val="0432FF"/>
                </a:solidFill>
              </a:rPr>
              <a:t>clock</a:t>
            </a:r>
            <a:r>
              <a:rPr lang="en-US" dirty="0"/>
              <a:t> signal</a:t>
            </a:r>
          </a:p>
          <a:p>
            <a:r>
              <a:rPr lang="en-US" dirty="0">
                <a:solidFill>
                  <a:srgbClr val="0432FF"/>
                </a:solidFill>
              </a:rPr>
              <a:t>Number of clock cycles necessary </a:t>
            </a:r>
            <a:r>
              <a:rPr lang="en-US" dirty="0"/>
              <a:t>to Fetch and Execute an instruction and the </a:t>
            </a:r>
            <a:r>
              <a:rPr lang="en-US" dirty="0">
                <a:solidFill>
                  <a:srgbClr val="0432FF"/>
                </a:solidFill>
              </a:rPr>
              <a:t>clock cycle frequency</a:t>
            </a:r>
            <a:r>
              <a:rPr lang="en-US" dirty="0">
                <a:solidFill>
                  <a:srgbClr val="0070C0"/>
                </a:solidFill>
              </a:rPr>
              <a:t> </a:t>
            </a:r>
            <a:r>
              <a:rPr lang="en-US" dirty="0"/>
              <a:t>depends on</a:t>
            </a:r>
          </a:p>
          <a:p>
            <a:pPr lvl="1"/>
            <a:r>
              <a:rPr lang="en-US" dirty="0"/>
              <a:t>Processor circuit design (not pipelined, pipelined)</a:t>
            </a:r>
          </a:p>
          <a:p>
            <a:pPr lvl="1"/>
            <a:r>
              <a:rPr lang="en-US" dirty="0"/>
              <a:t>Specific instruction to be executed</a:t>
            </a:r>
          </a:p>
          <a:p>
            <a:pPr lvl="1"/>
            <a:r>
              <a:rPr lang="en-US" dirty="0"/>
              <a:t>ALU circuit design (“better” circuit design has a smaller worst case propagation delay)</a:t>
            </a:r>
          </a:p>
          <a:p>
            <a:pPr lvl="1"/>
            <a:r>
              <a:rPr lang="en-US" dirty="0"/>
              <a:t>Speed of memory technology storing operand(s) and result (may be slower than processor circuit)</a:t>
            </a:r>
          </a:p>
          <a:p>
            <a:pPr lvl="1"/>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403</a:t>
            </a:fld>
            <a:endParaRPr lang="en-US"/>
          </a:p>
        </p:txBody>
      </p:sp>
    </p:spTree>
    <p:extLst>
      <p:ext uri="{BB962C8B-B14F-4D97-AF65-F5344CB8AC3E}">
        <p14:creationId xmlns:p14="http://schemas.microsoft.com/office/powerpoint/2010/main" val="848308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6839"/>
            <a:ext cx="8915400" cy="745196"/>
          </a:xfrm>
        </p:spPr>
        <p:txBody>
          <a:bodyPr>
            <a:normAutofit/>
          </a:bodyPr>
          <a:lstStyle/>
          <a:p>
            <a:r>
              <a:rPr lang="en-US" dirty="0"/>
              <a:t>One-instruction-per-clock-cycle design</a:t>
            </a:r>
            <a:endParaRPr lang="en-US" dirty="0">
              <a:solidFill>
                <a:srgbClr val="FF0000"/>
              </a:solidFill>
            </a:endParaRPr>
          </a:p>
        </p:txBody>
      </p:sp>
      <p:pic>
        <p:nvPicPr>
          <p:cNvPr id="6" name="Content Placeholder 5" descr="figure-6.9.jpeg"/>
          <p:cNvPicPr>
            <a:picLocks noGrp="1" noChangeAspect="1"/>
          </p:cNvPicPr>
          <p:nvPr>
            <p:ph idx="1"/>
          </p:nvPr>
        </p:nvPicPr>
        <p:blipFill>
          <a:blip r:embed="rId2">
            <a:extLst>
              <a:ext uri="{28A0092B-C50C-407E-A947-70E740481C1C}">
                <a14:useLocalDpi xmlns:a14="http://schemas.microsoft.com/office/drawing/2010/main" val="0"/>
              </a:ext>
            </a:extLst>
          </a:blip>
          <a:srcRect l="-10297" r="-10297"/>
          <a:stretch>
            <a:fillRect/>
          </a:stretch>
        </p:blipFill>
        <p:spPr>
          <a:xfrm>
            <a:off x="105312" y="1171185"/>
            <a:ext cx="8933377" cy="5334069"/>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404</a:t>
            </a:fld>
            <a:endParaRPr lang="en-US"/>
          </a:p>
        </p:txBody>
      </p:sp>
      <p:grpSp>
        <p:nvGrpSpPr>
          <p:cNvPr id="54" name="Group 53"/>
          <p:cNvGrpSpPr/>
          <p:nvPr/>
        </p:nvGrpSpPr>
        <p:grpSpPr>
          <a:xfrm>
            <a:off x="1587500" y="2286000"/>
            <a:ext cx="1816100" cy="3175001"/>
            <a:chOff x="1587500" y="2286000"/>
            <a:chExt cx="1816100" cy="3175001"/>
          </a:xfrm>
        </p:grpSpPr>
        <p:cxnSp>
          <p:nvCxnSpPr>
            <p:cNvPr id="55" name="Straight Connector 54"/>
            <p:cNvCxnSpPr/>
            <p:nvPr/>
          </p:nvCxnSpPr>
          <p:spPr bwMode="auto">
            <a:xfrm>
              <a:off x="1612900" y="2286000"/>
              <a:ext cx="0" cy="1387786"/>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H="1" flipV="1">
              <a:off x="1587500" y="2983195"/>
              <a:ext cx="679450" cy="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1854200" y="2983196"/>
              <a:ext cx="0" cy="1314859"/>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flipH="1">
              <a:off x="1854200" y="4272655"/>
              <a:ext cx="32385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H="1">
              <a:off x="3035300" y="4653655"/>
              <a:ext cx="3683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flipH="1">
              <a:off x="2425700" y="4933055"/>
              <a:ext cx="368300" cy="0"/>
            </a:xfrm>
            <a:prstGeom prst="line">
              <a:avLst/>
            </a:prstGeom>
            <a:solidFill>
              <a:schemeClr val="accent1"/>
            </a:solidFill>
            <a:ln w="762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Connector 132"/>
            <p:cNvCxnSpPr/>
            <p:nvPr/>
          </p:nvCxnSpPr>
          <p:spPr bwMode="auto">
            <a:xfrm flipV="1">
              <a:off x="2178050" y="3852149"/>
              <a:ext cx="0" cy="1583451"/>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4" name="Straight Connector 133"/>
            <p:cNvCxnSpPr/>
            <p:nvPr/>
          </p:nvCxnSpPr>
          <p:spPr bwMode="auto">
            <a:xfrm flipH="1">
              <a:off x="2146300" y="385760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7" name="Straight Connector 136"/>
            <p:cNvCxnSpPr/>
            <p:nvPr/>
          </p:nvCxnSpPr>
          <p:spPr bwMode="auto">
            <a:xfrm flipH="1">
              <a:off x="2146300" y="5426054"/>
              <a:ext cx="889000" cy="0"/>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8" name="Straight Connector 137"/>
            <p:cNvCxnSpPr/>
            <p:nvPr/>
          </p:nvCxnSpPr>
          <p:spPr bwMode="auto">
            <a:xfrm flipV="1">
              <a:off x="3035300" y="3820117"/>
              <a:ext cx="0" cy="1640884"/>
            </a:xfrm>
            <a:prstGeom prst="line">
              <a:avLst/>
            </a:prstGeom>
            <a:solidFill>
              <a:schemeClr val="accent1"/>
            </a:solidFill>
            <a:ln w="5715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2" name="Group 41"/>
          <p:cNvGrpSpPr/>
          <p:nvPr/>
        </p:nvGrpSpPr>
        <p:grpSpPr>
          <a:xfrm>
            <a:off x="3403600" y="2784231"/>
            <a:ext cx="2209800" cy="2390124"/>
            <a:chOff x="3403600" y="2784231"/>
            <a:chExt cx="2209800" cy="2390124"/>
          </a:xfrm>
        </p:grpSpPr>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76200" cap="flat" cmpd="sng" algn="ctr">
                <a:solidFill>
                  <a:srgbClr val="664D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76200" cap="flat" cmpd="sng" algn="ctr">
                <a:solidFill>
                  <a:srgbClr val="664D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8" name="Straight Connector 47"/>
            <p:cNvCxnSpPr/>
            <p:nvPr/>
          </p:nvCxnSpPr>
          <p:spPr bwMode="auto">
            <a:xfrm flipH="1" flipV="1">
              <a:off x="3632200" y="36122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flipV="1">
              <a:off x="3632200" y="39551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flipV="1">
              <a:off x="3632200" y="4298055"/>
              <a:ext cx="698500" cy="1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H="1">
              <a:off x="3632202" y="4920355"/>
              <a:ext cx="520698" cy="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3632200" y="5174355"/>
              <a:ext cx="1981200" cy="0"/>
            </a:xfrm>
            <a:prstGeom prst="line">
              <a:avLst/>
            </a:prstGeom>
            <a:solidFill>
              <a:schemeClr val="accent1"/>
            </a:solidFill>
            <a:ln w="57150" cap="flat" cmpd="sng" algn="ctr">
              <a:solidFill>
                <a:schemeClr val="accent1">
                  <a:lumMod val="50000"/>
                </a:schemeClr>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flipH="1">
              <a:off x="4889500" y="3599371"/>
              <a:ext cx="7239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flipH="1" flipV="1">
              <a:off x="4885266" y="3954787"/>
              <a:ext cx="711200" cy="206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4152900" y="4743962"/>
              <a:ext cx="1041400" cy="271869"/>
            </a:xfrm>
            <a:prstGeom prst="rect">
              <a:avLst/>
            </a:prstGeom>
            <a:solidFill>
              <a:schemeClr val="bg1"/>
            </a:solidFill>
            <a:ln w="38100" cmpd="sng">
              <a:solidFill>
                <a:srgbClr val="0000FF"/>
              </a:solidFill>
            </a:ln>
          </p:spPr>
          <p:txBody>
            <a:bodyPr wrap="square" rtlCol="0">
              <a:spAutoFit/>
            </a:bodyPr>
            <a:lstStyle/>
            <a:p>
              <a:pPr algn="ctr">
                <a:lnSpc>
                  <a:spcPct val="80000"/>
                </a:lnSpc>
              </a:pPr>
              <a:r>
                <a:rPr lang="en-US" sz="1400" dirty="0">
                  <a:solidFill>
                    <a:srgbClr val="0000FF"/>
                  </a:solidFill>
                </a:rPr>
                <a:t>Sign extend</a:t>
              </a:r>
            </a:p>
          </p:txBody>
        </p:sp>
        <p:cxnSp>
          <p:nvCxnSpPr>
            <p:cNvPr id="71" name="Straight Connector 70"/>
            <p:cNvCxnSpPr/>
            <p:nvPr/>
          </p:nvCxnSpPr>
          <p:spPr bwMode="auto">
            <a:xfrm>
              <a:off x="5334000" y="4075383"/>
              <a:ext cx="12700" cy="857672"/>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Straight Connector 73"/>
            <p:cNvCxnSpPr/>
            <p:nvPr/>
          </p:nvCxnSpPr>
          <p:spPr bwMode="auto">
            <a:xfrm flipH="1">
              <a:off x="5194300" y="4905298"/>
              <a:ext cx="139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p:cNvCxnSpPr/>
            <p:nvPr/>
          </p:nvCxnSpPr>
          <p:spPr bwMode="auto">
            <a:xfrm flipH="1">
              <a:off x="5346700" y="4105198"/>
              <a:ext cx="266700" cy="0"/>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5054600" y="3956855"/>
              <a:ext cx="0" cy="605356"/>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Straight Connector 87"/>
            <p:cNvCxnSpPr/>
            <p:nvPr/>
          </p:nvCxnSpPr>
          <p:spPr bwMode="auto">
            <a:xfrm>
              <a:off x="5029199" y="4562211"/>
              <a:ext cx="584201" cy="3388"/>
            </a:xfrm>
            <a:prstGeom prst="line">
              <a:avLst/>
            </a:prstGeom>
            <a:solidFill>
              <a:schemeClr val="accent1"/>
            </a:solidFill>
            <a:ln w="571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3403600" y="3613955"/>
              <a:ext cx="228600" cy="1039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flipV="1">
              <a:off x="3403600" y="3941330"/>
              <a:ext cx="228600" cy="713451"/>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3403600" y="4299755"/>
              <a:ext cx="228602" cy="355026"/>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bwMode="auto">
            <a:xfrm>
              <a:off x="3403600" y="4658180"/>
              <a:ext cx="228602" cy="274875"/>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6" name="Straight Connector 135"/>
            <p:cNvCxnSpPr/>
            <p:nvPr/>
          </p:nvCxnSpPr>
          <p:spPr bwMode="auto">
            <a:xfrm>
              <a:off x="3403600" y="4653655"/>
              <a:ext cx="228600" cy="52070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5" name="Group 44"/>
          <p:cNvGrpSpPr/>
          <p:nvPr/>
        </p:nvGrpSpPr>
        <p:grpSpPr>
          <a:xfrm>
            <a:off x="5596466" y="1695450"/>
            <a:ext cx="1312334" cy="2870149"/>
            <a:chOff x="5723466" y="1568450"/>
            <a:chExt cx="1312334" cy="2870149"/>
          </a:xfrm>
        </p:grpSpPr>
        <p:cxnSp>
          <p:nvCxnSpPr>
            <p:cNvPr id="7" name="Straight Connector 6"/>
            <p:cNvCxnSpPr/>
            <p:nvPr/>
          </p:nvCxnSpPr>
          <p:spPr bwMode="auto">
            <a:xfrm>
              <a:off x="6570133" y="368041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Connector 71"/>
            <p:cNvCxnSpPr/>
            <p:nvPr/>
          </p:nvCxnSpPr>
          <p:spPr bwMode="auto">
            <a:xfrm>
              <a:off x="5858933" y="3896317"/>
              <a:ext cx="28151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Connector 72"/>
            <p:cNvCxnSpPr/>
            <p:nvPr/>
          </p:nvCxnSpPr>
          <p:spPr bwMode="auto">
            <a:xfrm>
              <a:off x="5744633" y="3470867"/>
              <a:ext cx="395817" cy="0"/>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p:cNvCxnSpPr/>
            <p:nvPr/>
          </p:nvCxnSpPr>
          <p:spPr bwMode="auto">
            <a:xfrm>
              <a:off x="5738283" y="4436067"/>
              <a:ext cx="1297517" cy="2532"/>
            </a:xfrm>
            <a:prstGeom prst="line">
              <a:avLst/>
            </a:prstGeom>
            <a:solidFill>
              <a:schemeClr val="accent1"/>
            </a:solidFill>
            <a:ln w="57150" cap="flat" cmpd="sng" algn="ctr">
              <a:solidFill>
                <a:srgbClr val="FFD14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4" name="Straight Connector 83"/>
            <p:cNvCxnSpPr/>
            <p:nvPr/>
          </p:nvCxnSpPr>
          <p:spPr bwMode="auto">
            <a:xfrm flipV="1">
              <a:off x="6722533" y="1568450"/>
              <a:ext cx="0" cy="2111967"/>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a:off x="6288616" y="1578567"/>
              <a:ext cx="465667" cy="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5723466" y="3725149"/>
              <a:ext cx="0" cy="35446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5841999" y="3788931"/>
              <a:ext cx="0" cy="235511"/>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Straight Connector 130"/>
            <p:cNvCxnSpPr/>
            <p:nvPr/>
          </p:nvCxnSpPr>
          <p:spPr bwMode="auto">
            <a:xfrm>
              <a:off x="5723466" y="3724019"/>
              <a:ext cx="118533" cy="6491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flipV="1">
              <a:off x="5723466" y="4024442"/>
              <a:ext cx="135467" cy="55173"/>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9" name="Straight Connector 138"/>
            <p:cNvCxnSpPr/>
            <p:nvPr/>
          </p:nvCxnSpPr>
          <p:spPr bwMode="auto">
            <a:xfrm flipV="1">
              <a:off x="6140450" y="3249891"/>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 name="Straight Connector 139"/>
            <p:cNvCxnSpPr/>
            <p:nvPr/>
          </p:nvCxnSpPr>
          <p:spPr bwMode="auto">
            <a:xfrm flipV="1">
              <a:off x="6148917" y="3752815"/>
              <a:ext cx="0" cy="355596"/>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1" name="Straight Connector 140"/>
            <p:cNvCxnSpPr/>
            <p:nvPr/>
          </p:nvCxnSpPr>
          <p:spPr bwMode="auto">
            <a:xfrm flipV="1">
              <a:off x="6570133" y="3442939"/>
              <a:ext cx="1" cy="460572"/>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2" name="Straight Connector 141"/>
            <p:cNvCxnSpPr/>
            <p:nvPr/>
          </p:nvCxnSpPr>
          <p:spPr bwMode="auto">
            <a:xfrm flipH="1" flipV="1">
              <a:off x="6140451" y="3249891"/>
              <a:ext cx="429682" cy="19304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3" name="Straight Connector 142"/>
            <p:cNvCxnSpPr/>
            <p:nvPr/>
          </p:nvCxnSpPr>
          <p:spPr bwMode="auto">
            <a:xfrm flipH="1">
              <a:off x="6140450" y="3903511"/>
              <a:ext cx="429684" cy="182829"/>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Straight Connector 144"/>
            <p:cNvCxnSpPr/>
            <p:nvPr/>
          </p:nvCxnSpPr>
          <p:spPr bwMode="auto">
            <a:xfrm flipH="1">
              <a:off x="6140450" y="3693117"/>
              <a:ext cx="148166" cy="59698"/>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flipH="1" flipV="1">
              <a:off x="6140450" y="3605487"/>
              <a:ext cx="148166" cy="74930"/>
            </a:xfrm>
            <a:prstGeom prst="line">
              <a:avLst/>
            </a:prstGeom>
            <a:solidFill>
              <a:schemeClr val="accent1"/>
            </a:solidFill>
            <a:ln w="57150"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6" name="Group 45"/>
          <p:cNvGrpSpPr/>
          <p:nvPr/>
        </p:nvGrpSpPr>
        <p:grpSpPr>
          <a:xfrm>
            <a:off x="3092450" y="1638300"/>
            <a:ext cx="2919269" cy="1198852"/>
            <a:chOff x="3213100" y="1504950"/>
            <a:chExt cx="2919269" cy="1198852"/>
          </a:xfrm>
        </p:grpSpPr>
        <p:cxnSp>
          <p:nvCxnSpPr>
            <p:cNvPr id="179" name="Straight Connector 178"/>
            <p:cNvCxnSpPr/>
            <p:nvPr/>
          </p:nvCxnSpPr>
          <p:spPr bwMode="auto">
            <a:xfrm>
              <a:off x="3213100" y="1504950"/>
              <a:ext cx="2919269" cy="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1" name="Straight Connector 180"/>
            <p:cNvCxnSpPr/>
            <p:nvPr/>
          </p:nvCxnSpPr>
          <p:spPr bwMode="auto">
            <a:xfrm flipV="1">
              <a:off x="3759200" y="1517650"/>
              <a:ext cx="0" cy="1154403"/>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2" name="Straight Connector 181"/>
            <p:cNvCxnSpPr/>
            <p:nvPr/>
          </p:nvCxnSpPr>
          <p:spPr bwMode="auto">
            <a:xfrm flipH="1">
              <a:off x="3727450" y="2703802"/>
              <a:ext cx="635000" cy="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3" name="Group 62"/>
          <p:cNvGrpSpPr/>
          <p:nvPr/>
        </p:nvGrpSpPr>
        <p:grpSpPr>
          <a:xfrm>
            <a:off x="1987550" y="1752600"/>
            <a:ext cx="1314450" cy="1505759"/>
            <a:chOff x="1860550" y="1879600"/>
            <a:chExt cx="1314450" cy="1505759"/>
          </a:xfrm>
        </p:grpSpPr>
        <p:cxnSp>
          <p:nvCxnSpPr>
            <p:cNvPr id="147" name="Straight Connector 146"/>
            <p:cNvCxnSpPr/>
            <p:nvPr/>
          </p:nvCxnSpPr>
          <p:spPr bwMode="auto">
            <a:xfrm flipH="1">
              <a:off x="2552700" y="2945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Straight Connector 147"/>
            <p:cNvCxnSpPr/>
            <p:nvPr/>
          </p:nvCxnSpPr>
          <p:spPr bwMode="auto">
            <a:xfrm>
              <a:off x="3175000" y="1879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Straight Connector 148"/>
            <p:cNvCxnSpPr/>
            <p:nvPr/>
          </p:nvCxnSpPr>
          <p:spPr bwMode="auto">
            <a:xfrm>
              <a:off x="2819400" y="1879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3" name="Straight Connector 152"/>
            <p:cNvCxnSpPr/>
            <p:nvPr/>
          </p:nvCxnSpPr>
          <p:spPr bwMode="auto">
            <a:xfrm flipH="1">
              <a:off x="1860550" y="2811749"/>
              <a:ext cx="29845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4" name="Straight Connector 153"/>
            <p:cNvCxnSpPr/>
            <p:nvPr/>
          </p:nvCxnSpPr>
          <p:spPr bwMode="auto">
            <a:xfrm>
              <a:off x="2159000" y="2538699"/>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5" name="Straight Connector 154"/>
            <p:cNvCxnSpPr/>
            <p:nvPr/>
          </p:nvCxnSpPr>
          <p:spPr bwMode="auto">
            <a:xfrm>
              <a:off x="2159000" y="3012827"/>
              <a:ext cx="0" cy="372532"/>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6" name="Straight Connector 155"/>
            <p:cNvCxnSpPr/>
            <p:nvPr/>
          </p:nvCxnSpPr>
          <p:spPr bwMode="auto">
            <a:xfrm>
              <a:off x="2159000" y="2538699"/>
              <a:ext cx="393700" cy="1664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7" name="Straight Connector 156"/>
            <p:cNvCxnSpPr/>
            <p:nvPr/>
          </p:nvCxnSpPr>
          <p:spPr bwMode="auto">
            <a:xfrm flipV="1">
              <a:off x="2150396" y="3206750"/>
              <a:ext cx="393700" cy="13074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8" name="Straight Connector 157"/>
            <p:cNvCxnSpPr/>
            <p:nvPr/>
          </p:nvCxnSpPr>
          <p:spPr bwMode="auto">
            <a:xfrm>
              <a:off x="2535492" y="2705100"/>
              <a:ext cx="0" cy="50165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3" name="Straight Connector 182"/>
            <p:cNvCxnSpPr/>
            <p:nvPr/>
          </p:nvCxnSpPr>
          <p:spPr bwMode="auto">
            <a:xfrm flipH="1" flipV="1">
              <a:off x="2150396" y="2911231"/>
              <a:ext cx="161004" cy="52918"/>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4" name="Straight Connector 183"/>
            <p:cNvCxnSpPr/>
            <p:nvPr/>
          </p:nvCxnSpPr>
          <p:spPr bwMode="auto">
            <a:xfrm flipH="1">
              <a:off x="2139950" y="2945099"/>
              <a:ext cx="158750" cy="84664"/>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Group 64"/>
          <p:cNvGrpSpPr/>
          <p:nvPr/>
        </p:nvGrpSpPr>
        <p:grpSpPr>
          <a:xfrm>
            <a:off x="1085850" y="1693333"/>
            <a:ext cx="1743996" cy="1955053"/>
            <a:chOff x="958850" y="1820333"/>
            <a:chExt cx="1743996" cy="1955053"/>
          </a:xfrm>
        </p:grpSpPr>
        <p:cxnSp>
          <p:nvCxnSpPr>
            <p:cNvPr id="150" name="Straight Connector 149"/>
            <p:cNvCxnSpPr/>
            <p:nvPr/>
          </p:nvCxnSpPr>
          <p:spPr bwMode="auto">
            <a:xfrm>
              <a:off x="958850" y="1820333"/>
              <a:ext cx="1743996" cy="1"/>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1" name="Straight Connector 150"/>
            <p:cNvCxnSpPr/>
            <p:nvPr/>
          </p:nvCxnSpPr>
          <p:spPr bwMode="auto">
            <a:xfrm>
              <a:off x="975784" y="1845730"/>
              <a:ext cx="0" cy="1264465"/>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2" name="Straight Connector 151"/>
            <p:cNvCxnSpPr/>
            <p:nvPr/>
          </p:nvCxnSpPr>
          <p:spPr bwMode="auto">
            <a:xfrm>
              <a:off x="958850" y="3103845"/>
              <a:ext cx="349250" cy="1"/>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 name="Straight Connector 162"/>
            <p:cNvCxnSpPr/>
            <p:nvPr/>
          </p:nvCxnSpPr>
          <p:spPr bwMode="auto">
            <a:xfrm>
              <a:off x="1375834" y="2402689"/>
              <a:ext cx="0" cy="1372697"/>
            </a:xfrm>
            <a:prstGeom prst="line">
              <a:avLst/>
            </a:prstGeom>
            <a:solidFill>
              <a:schemeClr val="accent1"/>
            </a:solidFill>
            <a:ln w="57150" cap="flat" cmpd="sng" algn="ctr">
              <a:solidFill>
                <a:srgbClr val="660066"/>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4" name="Group 13"/>
          <p:cNvGrpSpPr/>
          <p:nvPr/>
        </p:nvGrpSpPr>
        <p:grpSpPr>
          <a:xfrm>
            <a:off x="6889750" y="3370541"/>
            <a:ext cx="1047750" cy="1568450"/>
            <a:chOff x="6889750" y="3370541"/>
            <a:chExt cx="1047750" cy="1568450"/>
          </a:xfrm>
        </p:grpSpPr>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cxnSp>
          <p:nvCxnSpPr>
            <p:cNvPr id="8" name="Straight Connector 7"/>
            <p:cNvCxnSpPr/>
            <p:nvPr/>
          </p:nvCxnSpPr>
          <p:spPr bwMode="auto">
            <a:xfrm>
              <a:off x="6908800" y="3376891"/>
              <a:ext cx="0" cy="1556164"/>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4" name="Straight Connector 163"/>
            <p:cNvCxnSpPr/>
            <p:nvPr/>
          </p:nvCxnSpPr>
          <p:spPr bwMode="auto">
            <a:xfrm>
              <a:off x="7753350" y="3370541"/>
              <a:ext cx="0" cy="1556164"/>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5" name="Straight Connector 164"/>
            <p:cNvCxnSpPr/>
            <p:nvPr/>
          </p:nvCxnSpPr>
          <p:spPr bwMode="auto">
            <a:xfrm>
              <a:off x="6889750" y="3376891"/>
              <a:ext cx="88900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6" name="Straight Connector 165"/>
            <p:cNvCxnSpPr/>
            <p:nvPr/>
          </p:nvCxnSpPr>
          <p:spPr bwMode="auto">
            <a:xfrm>
              <a:off x="6889750" y="4938991"/>
              <a:ext cx="88900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7" name="Straight Connector 166"/>
            <p:cNvCxnSpPr/>
            <p:nvPr/>
          </p:nvCxnSpPr>
          <p:spPr bwMode="auto">
            <a:xfrm>
              <a:off x="7738535" y="4164142"/>
              <a:ext cx="198965"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7" name="Group 46"/>
          <p:cNvGrpSpPr/>
          <p:nvPr/>
        </p:nvGrpSpPr>
        <p:grpSpPr>
          <a:xfrm>
            <a:off x="6161616" y="1517650"/>
            <a:ext cx="1960034" cy="2646492"/>
            <a:chOff x="6034616" y="1644650"/>
            <a:chExt cx="1960034" cy="2646492"/>
          </a:xfrm>
        </p:grpSpPr>
        <p:cxnSp>
          <p:nvCxnSpPr>
            <p:cNvPr id="9" name="Straight Connector 8"/>
            <p:cNvCxnSpPr/>
            <p:nvPr/>
          </p:nvCxnSpPr>
          <p:spPr bwMode="auto">
            <a:xfrm>
              <a:off x="7810500" y="4291142"/>
              <a:ext cx="18415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8" name="Straight Connector 167"/>
            <p:cNvCxnSpPr/>
            <p:nvPr/>
          </p:nvCxnSpPr>
          <p:spPr bwMode="auto">
            <a:xfrm flipV="1">
              <a:off x="7981950" y="1644650"/>
              <a:ext cx="0" cy="2633792"/>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9" name="Straight Connector 168"/>
            <p:cNvCxnSpPr/>
            <p:nvPr/>
          </p:nvCxnSpPr>
          <p:spPr bwMode="auto">
            <a:xfrm flipH="1">
              <a:off x="6034616" y="1676400"/>
              <a:ext cx="194733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9" name="Group 48"/>
          <p:cNvGrpSpPr/>
          <p:nvPr/>
        </p:nvGrpSpPr>
        <p:grpSpPr>
          <a:xfrm>
            <a:off x="2982246" y="1631950"/>
            <a:ext cx="3033320" cy="1205202"/>
            <a:chOff x="2848896" y="1752600"/>
            <a:chExt cx="3033320" cy="1205202"/>
          </a:xfrm>
        </p:grpSpPr>
        <p:cxnSp>
          <p:nvCxnSpPr>
            <p:cNvPr id="170" name="Straight Connector 169"/>
            <p:cNvCxnSpPr/>
            <p:nvPr/>
          </p:nvCxnSpPr>
          <p:spPr bwMode="auto">
            <a:xfrm flipH="1">
              <a:off x="2848896" y="1758950"/>
              <a:ext cx="3033320" cy="0"/>
            </a:xfrm>
            <a:prstGeom prst="line">
              <a:avLst/>
            </a:prstGeom>
            <a:solidFill>
              <a:schemeClr val="accent1"/>
            </a:solidFill>
            <a:ln w="5715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3" name="Straight Connector 172"/>
            <p:cNvCxnSpPr/>
            <p:nvPr/>
          </p:nvCxnSpPr>
          <p:spPr bwMode="auto">
            <a:xfrm flipV="1">
              <a:off x="3505200" y="1752600"/>
              <a:ext cx="0" cy="1052800"/>
            </a:xfrm>
            <a:prstGeom prst="line">
              <a:avLst/>
            </a:prstGeom>
            <a:solidFill>
              <a:schemeClr val="accent1"/>
            </a:solidFill>
            <a:ln w="5715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4" name="Straight Connector 173"/>
            <p:cNvCxnSpPr/>
            <p:nvPr/>
          </p:nvCxnSpPr>
          <p:spPr bwMode="auto">
            <a:xfrm flipH="1">
              <a:off x="3473450" y="2957802"/>
              <a:ext cx="738854" cy="0"/>
            </a:xfrm>
            <a:prstGeom prst="line">
              <a:avLst/>
            </a:prstGeom>
            <a:solidFill>
              <a:schemeClr val="accent1"/>
            </a:solidFill>
            <a:ln w="5715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2" name="Group 61"/>
          <p:cNvGrpSpPr/>
          <p:nvPr/>
        </p:nvGrpSpPr>
        <p:grpSpPr>
          <a:xfrm>
            <a:off x="1085850" y="1686983"/>
            <a:ext cx="1743996" cy="1889306"/>
            <a:chOff x="1085850" y="1680633"/>
            <a:chExt cx="1743996" cy="1889306"/>
          </a:xfrm>
        </p:grpSpPr>
        <p:cxnSp>
          <p:nvCxnSpPr>
            <p:cNvPr id="175" name="Straight Connector 174"/>
            <p:cNvCxnSpPr/>
            <p:nvPr/>
          </p:nvCxnSpPr>
          <p:spPr bwMode="auto">
            <a:xfrm flipH="1">
              <a:off x="1085850" y="1680633"/>
              <a:ext cx="1743996" cy="18584"/>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6" name="Straight Connector 175"/>
            <p:cNvCxnSpPr/>
            <p:nvPr/>
          </p:nvCxnSpPr>
          <p:spPr bwMode="auto">
            <a:xfrm flipV="1">
              <a:off x="1104900" y="1712383"/>
              <a:ext cx="0" cy="1296212"/>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7" name="Straight Connector 176"/>
            <p:cNvCxnSpPr/>
            <p:nvPr/>
          </p:nvCxnSpPr>
          <p:spPr bwMode="auto">
            <a:xfrm flipV="1">
              <a:off x="1193800" y="2976846"/>
              <a:ext cx="127000" cy="635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8" name="Straight Connector 177"/>
            <p:cNvCxnSpPr/>
            <p:nvPr/>
          </p:nvCxnSpPr>
          <p:spPr bwMode="auto">
            <a:xfrm flipV="1">
              <a:off x="1502834" y="2411699"/>
              <a:ext cx="0" cy="1158240"/>
            </a:xfrm>
            <a:prstGeom prst="line">
              <a:avLst/>
            </a:prstGeom>
            <a:solidFill>
              <a:schemeClr val="accent1"/>
            </a:solidFill>
            <a:ln w="5715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82" name="Group 81"/>
          <p:cNvGrpSpPr/>
          <p:nvPr/>
        </p:nvGrpSpPr>
        <p:grpSpPr>
          <a:xfrm>
            <a:off x="4476750" y="2898531"/>
            <a:ext cx="234950" cy="2118"/>
            <a:chOff x="4476750" y="2898531"/>
            <a:chExt cx="234950" cy="2118"/>
          </a:xfrm>
        </p:grpSpPr>
        <p:cxnSp>
          <p:nvCxnSpPr>
            <p:cNvPr id="187" name="Straight Connector 186"/>
            <p:cNvCxnSpPr/>
            <p:nvPr/>
          </p:nvCxnSpPr>
          <p:spPr bwMode="auto">
            <a:xfrm>
              <a:off x="4483100" y="2898531"/>
              <a:ext cx="224322" cy="0"/>
            </a:xfrm>
            <a:prstGeom prst="line">
              <a:avLst/>
            </a:prstGeom>
            <a:solidFill>
              <a:schemeClr val="accent1"/>
            </a:solidFill>
            <a:ln w="76200" cap="flat" cmpd="sng" algn="ctr">
              <a:solidFill>
                <a:srgbClr val="FF0000"/>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8" name="Straight Connector 187"/>
            <p:cNvCxnSpPr/>
            <p:nvPr/>
          </p:nvCxnSpPr>
          <p:spPr bwMode="auto">
            <a:xfrm flipH="1">
              <a:off x="4476750" y="2900649"/>
              <a:ext cx="234950" cy="0"/>
            </a:xfrm>
            <a:prstGeom prst="line">
              <a:avLst/>
            </a:prstGeom>
            <a:solidFill>
              <a:schemeClr val="accent1"/>
            </a:solidFill>
            <a:ln w="76200" cap="flat" cmpd="sng" algn="ctr">
              <a:solidFill>
                <a:srgbClr val="FF66FF"/>
              </a:solidFill>
              <a:prstDash val="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91" name="Group 190"/>
          <p:cNvGrpSpPr/>
          <p:nvPr/>
        </p:nvGrpSpPr>
        <p:grpSpPr>
          <a:xfrm>
            <a:off x="147627" y="2268135"/>
            <a:ext cx="1602856" cy="2928066"/>
            <a:chOff x="424548" y="2153559"/>
            <a:chExt cx="1602856" cy="2928066"/>
          </a:xfrm>
        </p:grpSpPr>
        <p:sp>
          <p:nvSpPr>
            <p:cNvPr id="192" name="Frame 191"/>
            <p:cNvSpPr/>
            <p:nvPr/>
          </p:nvSpPr>
          <p:spPr>
            <a:xfrm>
              <a:off x="1723137" y="2153559"/>
              <a:ext cx="211662" cy="1405651"/>
            </a:xfrm>
            <a:prstGeom prst="frame">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3" name="TextBox 192"/>
            <p:cNvSpPr txBox="1"/>
            <p:nvPr/>
          </p:nvSpPr>
          <p:spPr>
            <a:xfrm>
              <a:off x="424548" y="4158295"/>
              <a:ext cx="1602856" cy="923330"/>
            </a:xfrm>
            <a:prstGeom prst="rect">
              <a:avLst/>
            </a:prstGeom>
            <a:noFill/>
            <a:ln w="19050">
              <a:solidFill>
                <a:schemeClr val="tx1"/>
              </a:solidFill>
            </a:ln>
          </p:spPr>
          <p:txBody>
            <a:bodyPr wrap="square" rtlCol="0">
              <a:spAutoFit/>
            </a:bodyPr>
            <a:lstStyle/>
            <a:p>
              <a:pPr algn="ctr"/>
              <a:r>
                <a:rPr lang="en-US" dirty="0">
                  <a:solidFill>
                    <a:srgbClr val="292929"/>
                  </a:solidFill>
                </a:rPr>
                <a:t>The only clocked device,</a:t>
              </a:r>
            </a:p>
            <a:p>
              <a:pPr algn="ctr"/>
              <a:r>
                <a:rPr lang="en-US" dirty="0">
                  <a:solidFill>
                    <a:srgbClr val="292929"/>
                  </a:solidFill>
                </a:rPr>
                <a:t>the PC register</a:t>
              </a:r>
            </a:p>
          </p:txBody>
        </p:sp>
        <p:cxnSp>
          <p:nvCxnSpPr>
            <p:cNvPr id="194" name="Straight Arrow Connector 193"/>
            <p:cNvCxnSpPr>
              <a:stCxn id="193" idx="0"/>
            </p:cNvCxnSpPr>
            <p:nvPr/>
          </p:nvCxnSpPr>
          <p:spPr>
            <a:xfrm flipV="1">
              <a:off x="1225976" y="3606481"/>
              <a:ext cx="555254" cy="551814"/>
            </a:xfrm>
            <a:prstGeom prst="straightConnector1">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a:off x="253826" y="2654436"/>
            <a:ext cx="7977086" cy="665202"/>
            <a:chOff x="582071" y="2539860"/>
            <a:chExt cx="7529130" cy="665202"/>
          </a:xfrm>
        </p:grpSpPr>
        <p:cxnSp>
          <p:nvCxnSpPr>
            <p:cNvPr id="196" name="Elbow Connector 195"/>
            <p:cNvCxnSpPr/>
            <p:nvPr/>
          </p:nvCxnSpPr>
          <p:spPr>
            <a:xfrm flipV="1">
              <a:off x="582071" y="2539860"/>
              <a:ext cx="1103668" cy="665202"/>
            </a:xfrm>
            <a:prstGeom prst="bentConnector3">
              <a:avLst>
                <a:gd name="adj1" fmla="val 63699"/>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Elbow Connector 196"/>
            <p:cNvCxnSpPr/>
            <p:nvPr/>
          </p:nvCxnSpPr>
          <p:spPr>
            <a:xfrm>
              <a:off x="1685739" y="2539860"/>
              <a:ext cx="6425462" cy="665202"/>
            </a:xfrm>
            <a:prstGeom prst="bentConnector3">
              <a:avLst>
                <a:gd name="adj1" fmla="val 2941"/>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8" name="TextBox 197"/>
          <p:cNvSpPr txBox="1"/>
          <p:nvPr/>
        </p:nvSpPr>
        <p:spPr>
          <a:xfrm>
            <a:off x="282473" y="2911447"/>
            <a:ext cx="684991" cy="369332"/>
          </a:xfrm>
          <a:prstGeom prst="rect">
            <a:avLst/>
          </a:prstGeom>
          <a:solidFill>
            <a:srgbClr val="D9D9D9"/>
          </a:solidFill>
        </p:spPr>
        <p:txBody>
          <a:bodyPr wrap="none" rtlCol="0">
            <a:spAutoFit/>
          </a:bodyPr>
          <a:lstStyle/>
          <a:p>
            <a:r>
              <a:rPr lang="en-US" dirty="0"/>
              <a:t>Clock</a:t>
            </a:r>
          </a:p>
        </p:txBody>
      </p:sp>
      <p:sp>
        <p:nvSpPr>
          <p:cNvPr id="199" name="TextBox 198"/>
          <p:cNvSpPr txBox="1"/>
          <p:nvPr/>
        </p:nvSpPr>
        <p:spPr>
          <a:xfrm>
            <a:off x="1735021" y="2912667"/>
            <a:ext cx="4891083" cy="369332"/>
          </a:xfrm>
          <a:prstGeom prst="rect">
            <a:avLst/>
          </a:prstGeom>
          <a:solidFill>
            <a:schemeClr val="bg1">
              <a:lumMod val="85000"/>
            </a:schemeClr>
          </a:solidFill>
        </p:spPr>
        <p:txBody>
          <a:bodyPr wrap="none" rtlCol="0">
            <a:spAutoFit/>
          </a:bodyPr>
          <a:lstStyle/>
          <a:p>
            <a:r>
              <a:rPr lang="en-US" dirty="0"/>
              <a:t>Circuitry put into action by current instruction bits </a:t>
            </a:r>
          </a:p>
        </p:txBody>
      </p:sp>
      <p:sp>
        <p:nvSpPr>
          <p:cNvPr id="200" name="TextBox 199"/>
          <p:cNvSpPr txBox="1"/>
          <p:nvPr/>
        </p:nvSpPr>
        <p:spPr>
          <a:xfrm>
            <a:off x="1743800" y="3374986"/>
            <a:ext cx="6193700" cy="923330"/>
          </a:xfrm>
          <a:prstGeom prst="rect">
            <a:avLst/>
          </a:prstGeom>
          <a:solidFill>
            <a:schemeClr val="bg1">
              <a:lumMod val="85000"/>
            </a:schemeClr>
          </a:solidFill>
        </p:spPr>
        <p:txBody>
          <a:bodyPr wrap="square" rtlCol="0">
            <a:spAutoFit/>
          </a:bodyPr>
          <a:lstStyle/>
          <a:p>
            <a:r>
              <a:rPr lang="en-US" dirty="0"/>
              <a:t>Long signal paths imply long propagation time, implies </a:t>
            </a:r>
            <a:r>
              <a:rPr lang="en-US" b="1" dirty="0"/>
              <a:t>long</a:t>
            </a:r>
            <a:r>
              <a:rPr lang="en-US" dirty="0"/>
              <a:t> </a:t>
            </a:r>
            <a:r>
              <a:rPr lang="en-US" b="1" dirty="0"/>
              <a:t>wait </a:t>
            </a:r>
            <a:r>
              <a:rPr lang="en-US" dirty="0"/>
              <a:t>for current instruction </a:t>
            </a:r>
            <a:r>
              <a:rPr lang="en-US" b="1" dirty="0"/>
              <a:t>to complete fetch-execute</a:t>
            </a:r>
            <a:r>
              <a:rPr lang="en-US" dirty="0"/>
              <a:t>, implies a </a:t>
            </a:r>
            <a:r>
              <a:rPr lang="en-US" b="1" dirty="0"/>
              <a:t>long</a:t>
            </a:r>
            <a:r>
              <a:rPr lang="en-US" dirty="0"/>
              <a:t> </a:t>
            </a:r>
            <a:r>
              <a:rPr lang="en-US" b="1" dirty="0"/>
              <a:t>wait</a:t>
            </a:r>
            <a:r>
              <a:rPr lang="en-US" dirty="0"/>
              <a:t> </a:t>
            </a:r>
            <a:r>
              <a:rPr lang="en-US" b="1" dirty="0"/>
              <a:t>until</a:t>
            </a:r>
            <a:r>
              <a:rPr lang="en-US" dirty="0"/>
              <a:t> the circuit can </a:t>
            </a:r>
            <a:r>
              <a:rPr lang="en-US" b="1" dirty="0"/>
              <a:t>fetch the next instruction</a:t>
            </a:r>
            <a:r>
              <a:rPr lang="en-US" dirty="0"/>
              <a:t> </a:t>
            </a:r>
          </a:p>
        </p:txBody>
      </p:sp>
    </p:spTree>
    <p:extLst>
      <p:ext uri="{BB962C8B-B14F-4D97-AF65-F5344CB8AC3E}">
        <p14:creationId xmlns:p14="http://schemas.microsoft.com/office/powerpoint/2010/main" val="98770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dissolv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wipe(left)">
                                      <p:cBhvr>
                                        <p:cTn id="12" dur="500"/>
                                        <p:tgtEl>
                                          <p:spTgt spid="19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wipe(left)">
                                      <p:cBhvr>
                                        <p:cTn id="15" dur="500"/>
                                        <p:tgtEl>
                                          <p:spTgt spid="19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wipe(left)">
                                      <p:cBhvr>
                                        <p:cTn id="20" dur="500"/>
                                        <p:tgtEl>
                                          <p:spTgt spid="1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wipe(left)">
                                      <p:cBhvr>
                                        <p:cTn id="25"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9" grpId="0" animBg="1"/>
      <p:bldP spid="20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design criteria</a:t>
            </a:r>
          </a:p>
        </p:txBody>
      </p:sp>
      <p:sp>
        <p:nvSpPr>
          <p:cNvPr id="3" name="Content Placeholder 2"/>
          <p:cNvSpPr>
            <a:spLocks noGrp="1"/>
          </p:cNvSpPr>
          <p:nvPr>
            <p:ph idx="1"/>
          </p:nvPr>
        </p:nvSpPr>
        <p:spPr>
          <a:xfrm>
            <a:off x="486830" y="1075488"/>
            <a:ext cx="8247965" cy="5429765"/>
          </a:xfrm>
        </p:spPr>
        <p:txBody>
          <a:bodyPr/>
          <a:lstStyle/>
          <a:p>
            <a:pPr>
              <a:lnSpc>
                <a:spcPts val="3200"/>
              </a:lnSpc>
              <a:spcBef>
                <a:spcPts val="300"/>
              </a:spcBef>
            </a:pPr>
            <a:r>
              <a:rPr lang="en-US" dirty="0"/>
              <a:t>Designs should be evaluated against a set of criteria important for the given user, e.g., </a:t>
            </a:r>
          </a:p>
          <a:p>
            <a:pPr lvl="1">
              <a:lnSpc>
                <a:spcPts val="3200"/>
              </a:lnSpc>
              <a:spcBef>
                <a:spcPts val="300"/>
              </a:spcBef>
            </a:pPr>
            <a:r>
              <a:rPr lang="en-US" dirty="0"/>
              <a:t>Software compatibility</a:t>
            </a:r>
          </a:p>
          <a:p>
            <a:pPr lvl="1">
              <a:lnSpc>
                <a:spcPts val="3200"/>
              </a:lnSpc>
              <a:spcBef>
                <a:spcPts val="300"/>
              </a:spcBef>
            </a:pPr>
            <a:r>
              <a:rPr lang="en-US" dirty="0"/>
              <a:t>Performance</a:t>
            </a:r>
          </a:p>
          <a:p>
            <a:pPr lvl="1">
              <a:lnSpc>
                <a:spcPts val="3200"/>
              </a:lnSpc>
              <a:spcBef>
                <a:spcPts val="300"/>
              </a:spcBef>
            </a:pPr>
            <a:r>
              <a:rPr lang="en-US" dirty="0"/>
              <a:t>Price</a:t>
            </a:r>
          </a:p>
          <a:p>
            <a:pPr lvl="1">
              <a:lnSpc>
                <a:spcPts val="3200"/>
              </a:lnSpc>
              <a:spcBef>
                <a:spcPts val="300"/>
              </a:spcBef>
            </a:pPr>
            <a:r>
              <a:rPr lang="en-US" dirty="0"/>
              <a:t>Power consumption</a:t>
            </a:r>
          </a:p>
          <a:p>
            <a:pPr lvl="1">
              <a:lnSpc>
                <a:spcPts val="3200"/>
              </a:lnSpc>
              <a:spcBef>
                <a:spcPts val="300"/>
              </a:spcBef>
            </a:pPr>
            <a:r>
              <a:rPr lang="mr-IN" dirty="0"/>
              <a:t>…</a:t>
            </a:r>
            <a:endParaRPr lang="en-US" dirty="0"/>
          </a:p>
          <a:p>
            <a:pPr>
              <a:lnSpc>
                <a:spcPts val="3200"/>
              </a:lnSpc>
              <a:spcBef>
                <a:spcPts val="300"/>
              </a:spcBef>
            </a:pPr>
            <a:r>
              <a:rPr lang="en-US" dirty="0"/>
              <a:t>Which criteria are common to most users?</a:t>
            </a:r>
          </a:p>
          <a:p>
            <a:pPr lvl="1">
              <a:lnSpc>
                <a:spcPts val="3200"/>
              </a:lnSpc>
              <a:spcBef>
                <a:spcPts val="300"/>
              </a:spcBef>
            </a:pPr>
            <a:r>
              <a:rPr lang="en-US" dirty="0"/>
              <a:t>After primary concerns of software compatibility, users often care next most about performance</a:t>
            </a:r>
          </a:p>
          <a:p>
            <a:pPr>
              <a:lnSpc>
                <a:spcPts val="3200"/>
              </a:lnSpc>
              <a:spcBef>
                <a:spcPts val="900"/>
              </a:spcBef>
            </a:pPr>
            <a:r>
              <a:rPr lang="en-US" dirty="0"/>
              <a:t>Much effort in computer architecture focused on performance and power consumption</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405</a:t>
            </a:fld>
            <a:endParaRPr lang="en-US"/>
          </a:p>
        </p:txBody>
      </p:sp>
    </p:spTree>
    <p:extLst>
      <p:ext uri="{BB962C8B-B14F-4D97-AF65-F5344CB8AC3E}">
        <p14:creationId xmlns:p14="http://schemas.microsoft.com/office/powerpoint/2010/main" val="3341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time to do laundry</a:t>
            </a:r>
          </a:p>
        </p:txBody>
      </p:sp>
      <p:sp>
        <p:nvSpPr>
          <p:cNvPr id="3" name="Content Placeholder 2"/>
          <p:cNvSpPr>
            <a:spLocks noGrp="1"/>
          </p:cNvSpPr>
          <p:nvPr>
            <p:ph idx="1"/>
          </p:nvPr>
        </p:nvSpPr>
        <p:spPr/>
        <p:txBody>
          <a:bodyPr>
            <a:normAutofit fontScale="77500" lnSpcReduction="20000"/>
          </a:bodyPr>
          <a:lstStyle/>
          <a:p>
            <a:pPr marL="307718" indent="-307718" defTabSz="820583"/>
            <a:r>
              <a:rPr lang="en-US" dirty="0"/>
              <a:t>Assume you have:</a:t>
            </a:r>
          </a:p>
          <a:p>
            <a:pPr marL="666723" lvl="1" indent="-256432" defTabSz="820583"/>
            <a:r>
              <a:rPr lang="en-US" dirty="0"/>
              <a:t>One washer (takes 30 minutes)</a:t>
            </a:r>
          </a:p>
          <a:p>
            <a:pPr marL="974442" lvl="2" indent="-205146" defTabSz="820583"/>
            <a:endParaRPr lang="en-US" dirty="0"/>
          </a:p>
          <a:p>
            <a:pPr marL="974442" lvl="2" indent="-205146" defTabSz="820583"/>
            <a:endParaRPr lang="en-US" dirty="0"/>
          </a:p>
          <a:p>
            <a:pPr marL="666723" lvl="1" indent="-256432" defTabSz="820583"/>
            <a:r>
              <a:rPr lang="en-US" dirty="0"/>
              <a:t>One drier (takes 40 minutes)</a:t>
            </a:r>
          </a:p>
          <a:p>
            <a:pPr marL="974442" lvl="2" indent="-205146" defTabSz="820583"/>
            <a:endParaRPr lang="en-US" dirty="0"/>
          </a:p>
          <a:p>
            <a:pPr marL="974442" lvl="2" indent="-205146" defTabSz="820583"/>
            <a:endParaRPr lang="en-US" dirty="0"/>
          </a:p>
          <a:p>
            <a:pPr marL="666723" lvl="1" indent="-256432" defTabSz="820583"/>
            <a:r>
              <a:rPr lang="en-US" dirty="0"/>
              <a:t>One </a:t>
            </a:r>
            <a:r>
              <a:rPr lang="ja-JP" altLang="en-US" dirty="0">
                <a:latin typeface="Arial"/>
              </a:rPr>
              <a:t>“</a:t>
            </a:r>
            <a:r>
              <a:rPr lang="en-US" dirty="0"/>
              <a:t>folder</a:t>
            </a:r>
            <a:r>
              <a:rPr lang="ja-JP" altLang="en-US" dirty="0">
                <a:latin typeface="Arial"/>
              </a:rPr>
              <a:t>”</a:t>
            </a:r>
            <a:r>
              <a:rPr lang="en-US" dirty="0"/>
              <a:t> (takes 20 minutes)</a:t>
            </a:r>
          </a:p>
          <a:p>
            <a:pPr marL="974442" lvl="2" indent="-205146" defTabSz="820583"/>
            <a:endParaRPr lang="en-US" dirty="0"/>
          </a:p>
          <a:p>
            <a:pPr marL="974442" lvl="2" indent="-205146" defTabSz="820583"/>
            <a:endParaRPr lang="en-US" dirty="0"/>
          </a:p>
          <a:p>
            <a:pPr marL="307718" indent="-307718" defTabSz="820583"/>
            <a:r>
              <a:rPr lang="en-US" dirty="0"/>
              <a:t>Takes 90 minutes to wash, dry, and fold 1 load of laundry.</a:t>
            </a:r>
            <a:br>
              <a:rPr lang="en-US" dirty="0"/>
            </a:br>
            <a:endParaRPr lang="en-US" dirty="0"/>
          </a:p>
          <a:p>
            <a:pPr marL="666723" lvl="1" indent="-256432" defTabSz="820583"/>
            <a:r>
              <a:rPr lang="en-US" sz="4700" dirty="0">
                <a:solidFill>
                  <a:srgbClr val="FF0000"/>
                </a:solidFill>
              </a:rPr>
              <a:t> How long does it take to do 4 loads?</a:t>
            </a:r>
          </a:p>
          <a:p>
            <a:endParaRPr lang="en-US" dirty="0"/>
          </a:p>
        </p:txBody>
      </p:sp>
      <p:grpSp>
        <p:nvGrpSpPr>
          <p:cNvPr id="4" name="Group 13"/>
          <p:cNvGrpSpPr>
            <a:grpSpLocks/>
          </p:cNvGrpSpPr>
          <p:nvPr/>
        </p:nvGrpSpPr>
        <p:grpSpPr bwMode="auto">
          <a:xfrm>
            <a:off x="5164859" y="2269938"/>
            <a:ext cx="611909" cy="705971"/>
            <a:chOff x="4012" y="2316"/>
            <a:chExt cx="424" cy="504"/>
          </a:xfrm>
        </p:grpSpPr>
        <p:grpSp>
          <p:nvGrpSpPr>
            <p:cNvPr id="5" name="Group 14"/>
            <p:cNvGrpSpPr>
              <a:grpSpLocks/>
            </p:cNvGrpSpPr>
            <p:nvPr/>
          </p:nvGrpSpPr>
          <p:grpSpPr bwMode="auto">
            <a:xfrm>
              <a:off x="4012" y="2316"/>
              <a:ext cx="424" cy="504"/>
              <a:chOff x="4012" y="2316"/>
              <a:chExt cx="424" cy="504"/>
            </a:xfrm>
          </p:grpSpPr>
          <p:sp>
            <p:nvSpPr>
              <p:cNvPr id="8" name="AutoShape 15"/>
              <p:cNvSpPr>
                <a:spLocks noChangeArrowheads="1"/>
              </p:cNvSpPr>
              <p:nvPr/>
            </p:nvSpPr>
            <p:spPr bwMode="auto">
              <a:xfrm>
                <a:off x="4012" y="2396"/>
                <a:ext cx="424" cy="424"/>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AutoShape 16"/>
              <p:cNvSpPr>
                <a:spLocks noChangeArrowheads="1"/>
              </p:cNvSpPr>
              <p:nvPr/>
            </p:nvSpPr>
            <p:spPr bwMode="auto">
              <a:xfrm>
                <a:off x="4108" y="2316"/>
                <a:ext cx="328" cy="8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6" name="Oval 17"/>
            <p:cNvSpPr>
              <a:spLocks noChangeArrowheads="1"/>
            </p:cNvSpPr>
            <p:nvPr/>
          </p:nvSpPr>
          <p:spPr bwMode="auto">
            <a:xfrm>
              <a:off x="4140" y="2356"/>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AutoShape 18"/>
            <p:cNvSpPr>
              <a:spLocks noChangeArrowheads="1"/>
            </p:cNvSpPr>
            <p:nvPr/>
          </p:nvSpPr>
          <p:spPr bwMode="auto">
            <a:xfrm>
              <a:off x="4064" y="2592"/>
              <a:ext cx="224" cy="96"/>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 name="Group 19"/>
          <p:cNvGrpSpPr>
            <a:grpSpLocks/>
          </p:cNvGrpSpPr>
          <p:nvPr/>
        </p:nvGrpSpPr>
        <p:grpSpPr bwMode="auto">
          <a:xfrm>
            <a:off x="5164859" y="3278468"/>
            <a:ext cx="601807" cy="572901"/>
            <a:chOff x="4007" y="2964"/>
            <a:chExt cx="417" cy="409"/>
          </a:xfrm>
        </p:grpSpPr>
        <p:grpSp>
          <p:nvGrpSpPr>
            <p:cNvPr id="11" name="Group 20"/>
            <p:cNvGrpSpPr>
              <a:grpSpLocks/>
            </p:cNvGrpSpPr>
            <p:nvPr/>
          </p:nvGrpSpPr>
          <p:grpSpPr bwMode="auto">
            <a:xfrm>
              <a:off x="4009" y="3157"/>
              <a:ext cx="415" cy="216"/>
              <a:chOff x="4009" y="3157"/>
              <a:chExt cx="415" cy="216"/>
            </a:xfrm>
          </p:grpSpPr>
          <p:sp>
            <p:nvSpPr>
              <p:cNvPr id="15" name="Freeform 21"/>
              <p:cNvSpPr>
                <a:spLocks/>
              </p:cNvSpPr>
              <p:nvPr/>
            </p:nvSpPr>
            <p:spPr bwMode="auto">
              <a:xfrm>
                <a:off x="4211" y="3158"/>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Lst>
                <a:ahLst/>
                <a:cxnLst>
                  <a:cxn ang="0">
                    <a:pos x="T0" y="T1"/>
                  </a:cxn>
                  <a:cxn ang="0">
                    <a:pos x="T2" y="T3"/>
                  </a:cxn>
                  <a:cxn ang="0">
                    <a:pos x="T4" y="T5"/>
                  </a:cxn>
                  <a:cxn ang="0">
                    <a:pos x="T6" y="T7"/>
                  </a:cxn>
                  <a:cxn ang="0">
                    <a:pos x="T8" y="T9"/>
                  </a:cxn>
                </a:cxnLst>
                <a:rect l="0" t="0" r="r" b="b"/>
                <a:pathLst>
                  <a:path w="96" h="215">
                    <a:moveTo>
                      <a:pt x="69" y="0"/>
                    </a:moveTo>
                    <a:lnTo>
                      <a:pt x="95" y="0"/>
                    </a:lnTo>
                    <a:lnTo>
                      <a:pt x="26" y="214"/>
                    </a:lnTo>
                    <a:lnTo>
                      <a:pt x="0" y="214"/>
                    </a:lnTo>
                    <a:lnTo>
                      <a:pt x="69"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 name="Rectangle 22"/>
              <p:cNvSpPr>
                <a:spLocks noChangeArrowheads="1"/>
              </p:cNvSpPr>
              <p:nvPr/>
            </p:nvSpPr>
            <p:spPr bwMode="auto">
              <a:xfrm>
                <a:off x="4206" y="3157"/>
                <a:ext cx="218" cy="12"/>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23"/>
              <p:cNvSpPr>
                <a:spLocks noChangeArrowheads="1"/>
              </p:cNvSpPr>
              <p:nvPr/>
            </p:nvSpPr>
            <p:spPr bwMode="auto">
              <a:xfrm>
                <a:off x="4205" y="3248"/>
                <a:ext cx="218" cy="13"/>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Rectangle 24"/>
              <p:cNvSpPr>
                <a:spLocks noChangeArrowheads="1"/>
              </p:cNvSpPr>
              <p:nvPr/>
            </p:nvSpPr>
            <p:spPr bwMode="auto">
              <a:xfrm>
                <a:off x="4009" y="3248"/>
                <a:ext cx="116" cy="13"/>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2" name="Group 25"/>
            <p:cNvGrpSpPr>
              <a:grpSpLocks/>
            </p:cNvGrpSpPr>
            <p:nvPr/>
          </p:nvGrpSpPr>
          <p:grpSpPr bwMode="auto">
            <a:xfrm>
              <a:off x="4007" y="2964"/>
              <a:ext cx="217" cy="409"/>
              <a:chOff x="4007" y="2964"/>
              <a:chExt cx="217" cy="409"/>
            </a:xfrm>
          </p:grpSpPr>
          <p:sp>
            <p:nvSpPr>
              <p:cNvPr id="13" name="Oval 26"/>
              <p:cNvSpPr>
                <a:spLocks noChangeArrowheads="1"/>
              </p:cNvSpPr>
              <p:nvPr/>
            </p:nvSpPr>
            <p:spPr bwMode="auto">
              <a:xfrm>
                <a:off x="4091" y="2964"/>
                <a:ext cx="55" cy="55"/>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Freeform 27"/>
              <p:cNvSpPr>
                <a:spLocks/>
              </p:cNvSpPr>
              <p:nvPr/>
            </p:nvSpPr>
            <p:spPr bwMode="auto">
              <a:xfrm>
                <a:off x="4007" y="3041"/>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19" name="Group 28"/>
          <p:cNvGrpSpPr>
            <a:grpSpLocks/>
          </p:cNvGrpSpPr>
          <p:nvPr/>
        </p:nvGrpSpPr>
        <p:grpSpPr bwMode="auto">
          <a:xfrm>
            <a:off x="5164859" y="1328644"/>
            <a:ext cx="611909" cy="705971"/>
            <a:chOff x="4020" y="1580"/>
            <a:chExt cx="424" cy="504"/>
          </a:xfrm>
        </p:grpSpPr>
        <p:grpSp>
          <p:nvGrpSpPr>
            <p:cNvPr id="20" name="Group 29"/>
            <p:cNvGrpSpPr>
              <a:grpSpLocks/>
            </p:cNvGrpSpPr>
            <p:nvPr/>
          </p:nvGrpSpPr>
          <p:grpSpPr bwMode="auto">
            <a:xfrm>
              <a:off x="4020" y="1580"/>
              <a:ext cx="424" cy="504"/>
              <a:chOff x="4020" y="1580"/>
              <a:chExt cx="424" cy="504"/>
            </a:xfrm>
          </p:grpSpPr>
          <p:grpSp>
            <p:nvGrpSpPr>
              <p:cNvPr id="22" name="Group 30"/>
              <p:cNvGrpSpPr>
                <a:grpSpLocks/>
              </p:cNvGrpSpPr>
              <p:nvPr/>
            </p:nvGrpSpPr>
            <p:grpSpPr bwMode="auto">
              <a:xfrm>
                <a:off x="4020" y="1580"/>
                <a:ext cx="424" cy="504"/>
                <a:chOff x="4020" y="1580"/>
                <a:chExt cx="424" cy="504"/>
              </a:xfrm>
            </p:grpSpPr>
            <p:sp>
              <p:nvSpPr>
                <p:cNvPr id="24" name="AutoShape 31"/>
                <p:cNvSpPr>
                  <a:spLocks noChangeArrowheads="1"/>
                </p:cNvSpPr>
                <p:nvPr/>
              </p:nvSpPr>
              <p:spPr bwMode="auto">
                <a:xfrm>
                  <a:off x="4020" y="1660"/>
                  <a:ext cx="424" cy="424"/>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AutoShape 32"/>
                <p:cNvSpPr>
                  <a:spLocks noChangeArrowheads="1"/>
                </p:cNvSpPr>
                <p:nvPr/>
              </p:nvSpPr>
              <p:spPr bwMode="auto">
                <a:xfrm>
                  <a:off x="4116" y="1580"/>
                  <a:ext cx="328" cy="8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3" name="AutoShape 33"/>
              <p:cNvSpPr>
                <a:spLocks noChangeArrowheads="1"/>
              </p:cNvSpPr>
              <p:nvPr/>
            </p:nvSpPr>
            <p:spPr bwMode="auto">
              <a:xfrm>
                <a:off x="4104" y="1696"/>
                <a:ext cx="224" cy="32"/>
              </a:xfrm>
              <a:prstGeom prst="parallelogram">
                <a:avLst>
                  <a:gd name="adj" fmla="val 174968"/>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1" name="Oval 34"/>
            <p:cNvSpPr>
              <a:spLocks noChangeArrowheads="1"/>
            </p:cNvSpPr>
            <p:nvPr/>
          </p:nvSpPr>
          <p:spPr bwMode="auto">
            <a:xfrm>
              <a:off x="4348" y="1620"/>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6" name="Date Placeholder 25"/>
          <p:cNvSpPr>
            <a:spLocks noGrp="1"/>
          </p:cNvSpPr>
          <p:nvPr>
            <p:ph type="dt" sz="half" idx="10"/>
          </p:nvPr>
        </p:nvSpPr>
        <p:spPr/>
        <p:txBody>
          <a:bodyPr/>
          <a:lstStyle/>
          <a:p>
            <a:r>
              <a:rPr lang="en-US"/>
              <a:t>© 2018 by George B. Adams III</a:t>
            </a:r>
          </a:p>
        </p:txBody>
      </p:sp>
      <p:sp>
        <p:nvSpPr>
          <p:cNvPr id="27" name="Slide Number Placeholder 26"/>
          <p:cNvSpPr>
            <a:spLocks noGrp="1"/>
          </p:cNvSpPr>
          <p:nvPr>
            <p:ph type="sldNum" sz="quarter" idx="12"/>
          </p:nvPr>
        </p:nvSpPr>
        <p:spPr/>
        <p:txBody>
          <a:bodyPr/>
          <a:lstStyle/>
          <a:p>
            <a:fld id="{F616CA18-62AE-B34C-A151-070DF961BCFA}" type="slidenum">
              <a:rPr lang="en-US" smtClean="0"/>
              <a:pPr/>
              <a:t>406</a:t>
            </a:fld>
            <a:endParaRPr lang="en-US"/>
          </a:p>
        </p:txBody>
      </p:sp>
    </p:spTree>
    <p:extLst>
      <p:ext uri="{BB962C8B-B14F-4D97-AF65-F5344CB8AC3E}">
        <p14:creationId xmlns:p14="http://schemas.microsoft.com/office/powerpoint/2010/main" val="39253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7" dur="500"/>
                                        <p:tgtEl>
                                          <p:spTgt spid="3">
                                            <p:txEl>
                                              <p:pRg st="10" end="1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1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86830" y="96839"/>
            <a:ext cx="8542870" cy="745196"/>
          </a:xfrm>
        </p:spPr>
        <p:txBody>
          <a:bodyPr>
            <a:normAutofit/>
          </a:bodyPr>
          <a:lstStyle/>
          <a:p>
            <a:r>
              <a:rPr lang="en-US" dirty="0"/>
              <a:t>One-load-at-a-time process (sequential)</a:t>
            </a:r>
          </a:p>
        </p:txBody>
      </p:sp>
      <p:sp>
        <p:nvSpPr>
          <p:cNvPr id="34819" name="Rectangle 3"/>
          <p:cNvSpPr>
            <a:spLocks noGrp="1" noChangeArrowheads="1"/>
          </p:cNvSpPr>
          <p:nvPr>
            <p:ph type="body" idx="1"/>
          </p:nvPr>
        </p:nvSpPr>
        <p:spPr>
          <a:xfrm>
            <a:off x="484909" y="5406059"/>
            <a:ext cx="8201603" cy="1099194"/>
          </a:xfrm>
        </p:spPr>
        <p:txBody>
          <a:bodyPr>
            <a:normAutofit lnSpcReduction="10000"/>
          </a:bodyPr>
          <a:lstStyle/>
          <a:p>
            <a:r>
              <a:rPr lang="en-US" dirty="0">
                <a:solidFill>
                  <a:srgbClr val="FF0000"/>
                </a:solidFill>
              </a:rPr>
              <a:t>4 loads </a:t>
            </a:r>
            <a:r>
              <a:rPr lang="en-US" dirty="0"/>
              <a:t>done </a:t>
            </a:r>
            <a:r>
              <a:rPr lang="en-US" dirty="0">
                <a:solidFill>
                  <a:srgbClr val="FF0000"/>
                </a:solidFill>
              </a:rPr>
              <a:t>sequentially</a:t>
            </a:r>
            <a:r>
              <a:rPr lang="en-US" dirty="0"/>
              <a:t> takes </a:t>
            </a:r>
            <a:r>
              <a:rPr lang="en-US" dirty="0">
                <a:solidFill>
                  <a:srgbClr val="FF0000"/>
                </a:solidFill>
              </a:rPr>
              <a:t>6 hours</a:t>
            </a:r>
          </a:p>
          <a:p>
            <a:r>
              <a:rPr lang="en-US" dirty="0"/>
              <a:t>Is there a faster way to process 4 loads?</a:t>
            </a:r>
          </a:p>
        </p:txBody>
      </p:sp>
      <p:grpSp>
        <p:nvGrpSpPr>
          <p:cNvPr id="4" name="Group 3"/>
          <p:cNvGrpSpPr/>
          <p:nvPr/>
        </p:nvGrpSpPr>
        <p:grpSpPr>
          <a:xfrm>
            <a:off x="580737" y="1361141"/>
            <a:ext cx="6647149" cy="3923460"/>
            <a:chOff x="1177637" y="1411941"/>
            <a:chExt cx="6647149" cy="3923460"/>
          </a:xfrm>
        </p:grpSpPr>
        <p:sp>
          <p:nvSpPr>
            <p:cNvPr id="34820" name="Rectangle 4"/>
            <p:cNvSpPr>
              <a:spLocks noChangeArrowheads="1"/>
            </p:cNvSpPr>
            <p:nvPr/>
          </p:nvSpPr>
          <p:spPr bwMode="auto">
            <a:xfrm>
              <a:off x="1553026"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30</a:t>
              </a:r>
            </a:p>
          </p:txBody>
        </p:sp>
        <p:grpSp>
          <p:nvGrpSpPr>
            <p:cNvPr id="34821" name="Group 5"/>
            <p:cNvGrpSpPr>
              <a:grpSpLocks/>
            </p:cNvGrpSpPr>
            <p:nvPr/>
          </p:nvGrpSpPr>
          <p:grpSpPr bwMode="auto">
            <a:xfrm>
              <a:off x="1542762" y="2382651"/>
              <a:ext cx="1362364" cy="0"/>
              <a:chOff x="952" y="1400"/>
              <a:chExt cx="944" cy="0"/>
            </a:xfrm>
          </p:grpSpPr>
          <p:sp>
            <p:nvSpPr>
              <p:cNvPr id="34822" name="Line 6"/>
              <p:cNvSpPr>
                <a:spLocks noChangeShapeType="1"/>
              </p:cNvSpPr>
              <p:nvPr/>
            </p:nvSpPr>
            <p:spPr bwMode="auto">
              <a:xfrm>
                <a:off x="952" y="1400"/>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3" name="Line 7"/>
              <p:cNvSpPr>
                <a:spLocks noChangeShapeType="1"/>
              </p:cNvSpPr>
              <p:nvPr/>
            </p:nvSpPr>
            <p:spPr bwMode="auto">
              <a:xfrm>
                <a:off x="1280"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4" name="Line 8"/>
              <p:cNvSpPr>
                <a:spLocks noChangeShapeType="1"/>
              </p:cNvSpPr>
              <p:nvPr/>
            </p:nvSpPr>
            <p:spPr bwMode="auto">
              <a:xfrm>
                <a:off x="1680" y="1400"/>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25" name="Rectangle 9"/>
            <p:cNvSpPr>
              <a:spLocks noChangeArrowheads="1"/>
            </p:cNvSpPr>
            <p:nvPr/>
          </p:nvSpPr>
          <p:spPr bwMode="auto">
            <a:xfrm>
              <a:off x="2084117"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40</a:t>
              </a:r>
            </a:p>
          </p:txBody>
        </p:sp>
        <p:sp>
          <p:nvSpPr>
            <p:cNvPr id="34826" name="Rectangle 10"/>
            <p:cNvSpPr>
              <a:spLocks noChangeArrowheads="1"/>
            </p:cNvSpPr>
            <p:nvPr/>
          </p:nvSpPr>
          <p:spPr bwMode="auto">
            <a:xfrm>
              <a:off x="2557481"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20</a:t>
              </a:r>
            </a:p>
          </p:txBody>
        </p:sp>
        <p:sp>
          <p:nvSpPr>
            <p:cNvPr id="34827" name="Line 11"/>
            <p:cNvSpPr>
              <a:spLocks noChangeShapeType="1"/>
            </p:cNvSpPr>
            <p:nvPr/>
          </p:nvSpPr>
          <p:spPr bwMode="auto">
            <a:xfrm>
              <a:off x="1993035"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28" name="Line 12"/>
            <p:cNvSpPr>
              <a:spLocks noChangeShapeType="1"/>
            </p:cNvSpPr>
            <p:nvPr/>
          </p:nvSpPr>
          <p:spPr bwMode="auto">
            <a:xfrm>
              <a:off x="2570307"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29" name="Line 13"/>
            <p:cNvSpPr>
              <a:spLocks noChangeShapeType="1"/>
            </p:cNvSpPr>
            <p:nvPr/>
          </p:nvSpPr>
          <p:spPr bwMode="auto">
            <a:xfrm>
              <a:off x="2939762"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30" name="Rectangle 14"/>
            <p:cNvSpPr>
              <a:spLocks noChangeArrowheads="1"/>
            </p:cNvSpPr>
            <p:nvPr/>
          </p:nvSpPr>
          <p:spPr bwMode="auto">
            <a:xfrm>
              <a:off x="2984663"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30</a:t>
              </a:r>
            </a:p>
          </p:txBody>
        </p:sp>
        <p:grpSp>
          <p:nvGrpSpPr>
            <p:cNvPr id="34831" name="Group 15"/>
            <p:cNvGrpSpPr>
              <a:grpSpLocks/>
            </p:cNvGrpSpPr>
            <p:nvPr/>
          </p:nvGrpSpPr>
          <p:grpSpPr bwMode="auto">
            <a:xfrm>
              <a:off x="2974398" y="2382651"/>
              <a:ext cx="1362364" cy="0"/>
              <a:chOff x="1944" y="1400"/>
              <a:chExt cx="944" cy="0"/>
            </a:xfrm>
          </p:grpSpPr>
          <p:sp>
            <p:nvSpPr>
              <p:cNvPr id="34832" name="Line 16"/>
              <p:cNvSpPr>
                <a:spLocks noChangeShapeType="1"/>
              </p:cNvSpPr>
              <p:nvPr/>
            </p:nvSpPr>
            <p:spPr bwMode="auto">
              <a:xfrm>
                <a:off x="1944" y="1400"/>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33" name="Line 17"/>
              <p:cNvSpPr>
                <a:spLocks noChangeShapeType="1"/>
              </p:cNvSpPr>
              <p:nvPr/>
            </p:nvSpPr>
            <p:spPr bwMode="auto">
              <a:xfrm>
                <a:off x="2272"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34" name="Line 18"/>
              <p:cNvSpPr>
                <a:spLocks noChangeShapeType="1"/>
              </p:cNvSpPr>
              <p:nvPr/>
            </p:nvSpPr>
            <p:spPr bwMode="auto">
              <a:xfrm>
                <a:off x="2672" y="1400"/>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35" name="Rectangle 19"/>
            <p:cNvSpPr>
              <a:spLocks noChangeArrowheads="1"/>
            </p:cNvSpPr>
            <p:nvPr/>
          </p:nvSpPr>
          <p:spPr bwMode="auto">
            <a:xfrm>
              <a:off x="3515754"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40</a:t>
              </a:r>
            </a:p>
          </p:txBody>
        </p:sp>
        <p:sp>
          <p:nvSpPr>
            <p:cNvPr id="34836" name="Rectangle 20"/>
            <p:cNvSpPr>
              <a:spLocks noChangeArrowheads="1"/>
            </p:cNvSpPr>
            <p:nvPr/>
          </p:nvSpPr>
          <p:spPr bwMode="auto">
            <a:xfrm>
              <a:off x="3989117"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20</a:t>
              </a:r>
            </a:p>
          </p:txBody>
        </p:sp>
        <p:sp>
          <p:nvSpPr>
            <p:cNvPr id="34837" name="Line 21"/>
            <p:cNvSpPr>
              <a:spLocks noChangeShapeType="1"/>
            </p:cNvSpPr>
            <p:nvPr/>
          </p:nvSpPr>
          <p:spPr bwMode="auto">
            <a:xfrm>
              <a:off x="3424671"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38" name="Line 22"/>
            <p:cNvSpPr>
              <a:spLocks noChangeShapeType="1"/>
            </p:cNvSpPr>
            <p:nvPr/>
          </p:nvSpPr>
          <p:spPr bwMode="auto">
            <a:xfrm>
              <a:off x="4001944"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39" name="Line 23"/>
            <p:cNvSpPr>
              <a:spLocks noChangeShapeType="1"/>
            </p:cNvSpPr>
            <p:nvPr/>
          </p:nvSpPr>
          <p:spPr bwMode="auto">
            <a:xfrm>
              <a:off x="4371398"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40" name="Rectangle 24"/>
            <p:cNvSpPr>
              <a:spLocks noChangeArrowheads="1"/>
            </p:cNvSpPr>
            <p:nvPr/>
          </p:nvSpPr>
          <p:spPr bwMode="auto">
            <a:xfrm>
              <a:off x="4416299"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30</a:t>
              </a:r>
            </a:p>
          </p:txBody>
        </p:sp>
        <p:grpSp>
          <p:nvGrpSpPr>
            <p:cNvPr id="34841" name="Group 25"/>
            <p:cNvGrpSpPr>
              <a:grpSpLocks/>
            </p:cNvGrpSpPr>
            <p:nvPr/>
          </p:nvGrpSpPr>
          <p:grpSpPr bwMode="auto">
            <a:xfrm>
              <a:off x="4406034" y="2382651"/>
              <a:ext cx="1362364" cy="0"/>
              <a:chOff x="2936" y="1400"/>
              <a:chExt cx="944" cy="0"/>
            </a:xfrm>
          </p:grpSpPr>
          <p:sp>
            <p:nvSpPr>
              <p:cNvPr id="34842" name="Line 26"/>
              <p:cNvSpPr>
                <a:spLocks noChangeShapeType="1"/>
              </p:cNvSpPr>
              <p:nvPr/>
            </p:nvSpPr>
            <p:spPr bwMode="auto">
              <a:xfrm>
                <a:off x="2936" y="1400"/>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43" name="Line 27"/>
              <p:cNvSpPr>
                <a:spLocks noChangeShapeType="1"/>
              </p:cNvSpPr>
              <p:nvPr/>
            </p:nvSpPr>
            <p:spPr bwMode="auto">
              <a:xfrm>
                <a:off x="3264"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44" name="Line 28"/>
              <p:cNvSpPr>
                <a:spLocks noChangeShapeType="1"/>
              </p:cNvSpPr>
              <p:nvPr/>
            </p:nvSpPr>
            <p:spPr bwMode="auto">
              <a:xfrm>
                <a:off x="3664" y="1400"/>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45" name="Rectangle 29"/>
            <p:cNvSpPr>
              <a:spLocks noChangeArrowheads="1"/>
            </p:cNvSpPr>
            <p:nvPr/>
          </p:nvSpPr>
          <p:spPr bwMode="auto">
            <a:xfrm>
              <a:off x="4947390"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40</a:t>
              </a:r>
            </a:p>
          </p:txBody>
        </p:sp>
        <p:sp>
          <p:nvSpPr>
            <p:cNvPr id="34846" name="Rectangle 30"/>
            <p:cNvSpPr>
              <a:spLocks noChangeArrowheads="1"/>
            </p:cNvSpPr>
            <p:nvPr/>
          </p:nvSpPr>
          <p:spPr bwMode="auto">
            <a:xfrm>
              <a:off x="5420754"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20</a:t>
              </a:r>
            </a:p>
          </p:txBody>
        </p:sp>
        <p:sp>
          <p:nvSpPr>
            <p:cNvPr id="34847" name="Line 31"/>
            <p:cNvSpPr>
              <a:spLocks noChangeShapeType="1"/>
            </p:cNvSpPr>
            <p:nvPr/>
          </p:nvSpPr>
          <p:spPr bwMode="auto">
            <a:xfrm>
              <a:off x="4856307"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48" name="Line 32"/>
            <p:cNvSpPr>
              <a:spLocks noChangeShapeType="1"/>
            </p:cNvSpPr>
            <p:nvPr/>
          </p:nvSpPr>
          <p:spPr bwMode="auto">
            <a:xfrm>
              <a:off x="5433580"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49" name="Line 33"/>
            <p:cNvSpPr>
              <a:spLocks noChangeShapeType="1"/>
            </p:cNvSpPr>
            <p:nvPr/>
          </p:nvSpPr>
          <p:spPr bwMode="auto">
            <a:xfrm>
              <a:off x="5803035"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50" name="Rectangle 34"/>
            <p:cNvSpPr>
              <a:spLocks noChangeArrowheads="1"/>
            </p:cNvSpPr>
            <p:nvPr/>
          </p:nvSpPr>
          <p:spPr bwMode="auto">
            <a:xfrm>
              <a:off x="5847935"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30</a:t>
              </a:r>
            </a:p>
          </p:txBody>
        </p:sp>
        <p:grpSp>
          <p:nvGrpSpPr>
            <p:cNvPr id="34851" name="Group 35"/>
            <p:cNvGrpSpPr>
              <a:grpSpLocks/>
            </p:cNvGrpSpPr>
            <p:nvPr/>
          </p:nvGrpSpPr>
          <p:grpSpPr bwMode="auto">
            <a:xfrm>
              <a:off x="5837671" y="2382651"/>
              <a:ext cx="1362364" cy="0"/>
              <a:chOff x="3928" y="1400"/>
              <a:chExt cx="944" cy="0"/>
            </a:xfrm>
          </p:grpSpPr>
          <p:sp>
            <p:nvSpPr>
              <p:cNvPr id="34852" name="Line 36"/>
              <p:cNvSpPr>
                <a:spLocks noChangeShapeType="1"/>
              </p:cNvSpPr>
              <p:nvPr/>
            </p:nvSpPr>
            <p:spPr bwMode="auto">
              <a:xfrm>
                <a:off x="3928" y="1400"/>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53" name="Line 37"/>
              <p:cNvSpPr>
                <a:spLocks noChangeShapeType="1"/>
              </p:cNvSpPr>
              <p:nvPr/>
            </p:nvSpPr>
            <p:spPr bwMode="auto">
              <a:xfrm>
                <a:off x="4256"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54" name="Line 38"/>
              <p:cNvSpPr>
                <a:spLocks noChangeShapeType="1"/>
              </p:cNvSpPr>
              <p:nvPr/>
            </p:nvSpPr>
            <p:spPr bwMode="auto">
              <a:xfrm>
                <a:off x="4656" y="1400"/>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55" name="Rectangle 39"/>
            <p:cNvSpPr>
              <a:spLocks noChangeArrowheads="1"/>
            </p:cNvSpPr>
            <p:nvPr/>
          </p:nvSpPr>
          <p:spPr bwMode="auto">
            <a:xfrm>
              <a:off x="6379026"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40</a:t>
              </a:r>
            </a:p>
          </p:txBody>
        </p:sp>
        <p:sp>
          <p:nvSpPr>
            <p:cNvPr id="34856" name="Rectangle 40"/>
            <p:cNvSpPr>
              <a:spLocks noChangeArrowheads="1"/>
            </p:cNvSpPr>
            <p:nvPr/>
          </p:nvSpPr>
          <p:spPr bwMode="auto">
            <a:xfrm>
              <a:off x="6852390" y="23868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20</a:t>
              </a:r>
            </a:p>
          </p:txBody>
        </p:sp>
        <p:sp>
          <p:nvSpPr>
            <p:cNvPr id="34857" name="Line 41"/>
            <p:cNvSpPr>
              <a:spLocks noChangeShapeType="1"/>
            </p:cNvSpPr>
            <p:nvPr/>
          </p:nvSpPr>
          <p:spPr bwMode="auto">
            <a:xfrm>
              <a:off x="6287944"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58" name="Line 42"/>
            <p:cNvSpPr>
              <a:spLocks noChangeShapeType="1"/>
            </p:cNvSpPr>
            <p:nvPr/>
          </p:nvSpPr>
          <p:spPr bwMode="auto">
            <a:xfrm>
              <a:off x="6865216" y="2231372"/>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59" name="Line 43"/>
            <p:cNvSpPr>
              <a:spLocks noChangeShapeType="1"/>
            </p:cNvSpPr>
            <p:nvPr/>
          </p:nvSpPr>
          <p:spPr bwMode="auto">
            <a:xfrm>
              <a:off x="7234670" y="1761132"/>
              <a:ext cx="9941" cy="3536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grpSp>
          <p:nvGrpSpPr>
            <p:cNvPr id="34860" name="Group 44"/>
            <p:cNvGrpSpPr>
              <a:grpSpLocks/>
            </p:cNvGrpSpPr>
            <p:nvPr/>
          </p:nvGrpSpPr>
          <p:grpSpPr bwMode="auto">
            <a:xfrm>
              <a:off x="1525444" y="2735637"/>
              <a:ext cx="1395556" cy="627529"/>
              <a:chOff x="940" y="1652"/>
              <a:chExt cx="967" cy="448"/>
            </a:xfrm>
          </p:grpSpPr>
          <p:grpSp>
            <p:nvGrpSpPr>
              <p:cNvPr id="34861" name="Group 45"/>
              <p:cNvGrpSpPr>
                <a:grpSpLocks/>
              </p:cNvGrpSpPr>
              <p:nvPr/>
            </p:nvGrpSpPr>
            <p:grpSpPr bwMode="auto">
              <a:xfrm>
                <a:off x="940" y="1652"/>
                <a:ext cx="305" cy="448"/>
                <a:chOff x="940" y="1652"/>
                <a:chExt cx="305" cy="448"/>
              </a:xfrm>
            </p:grpSpPr>
            <p:grpSp>
              <p:nvGrpSpPr>
                <p:cNvPr id="34862" name="Group 46"/>
                <p:cNvGrpSpPr>
                  <a:grpSpLocks/>
                </p:cNvGrpSpPr>
                <p:nvPr/>
              </p:nvGrpSpPr>
              <p:grpSpPr bwMode="auto">
                <a:xfrm>
                  <a:off x="940" y="1652"/>
                  <a:ext cx="305" cy="448"/>
                  <a:chOff x="940" y="1652"/>
                  <a:chExt cx="305" cy="448"/>
                </a:xfrm>
              </p:grpSpPr>
              <p:sp>
                <p:nvSpPr>
                  <p:cNvPr id="34863" name="AutoShape 47"/>
                  <p:cNvSpPr>
                    <a:spLocks noChangeArrowheads="1"/>
                  </p:cNvSpPr>
                  <p:nvPr/>
                </p:nvSpPr>
                <p:spPr bwMode="auto">
                  <a:xfrm>
                    <a:off x="940" y="17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64" name="AutoShape 48"/>
                  <p:cNvSpPr>
                    <a:spLocks noChangeArrowheads="1"/>
                  </p:cNvSpPr>
                  <p:nvPr/>
                </p:nvSpPr>
                <p:spPr bwMode="auto">
                  <a:xfrm>
                    <a:off x="1010" y="16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65" name="AutoShape 49"/>
                <p:cNvSpPr>
                  <a:spLocks noChangeArrowheads="1"/>
                </p:cNvSpPr>
                <p:nvPr/>
              </p:nvSpPr>
              <p:spPr bwMode="auto">
                <a:xfrm>
                  <a:off x="1002" y="17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866" name="Group 50"/>
              <p:cNvGrpSpPr>
                <a:grpSpLocks/>
              </p:cNvGrpSpPr>
              <p:nvPr/>
            </p:nvGrpSpPr>
            <p:grpSpPr bwMode="auto">
              <a:xfrm>
                <a:off x="1241" y="1652"/>
                <a:ext cx="378" cy="448"/>
                <a:chOff x="1241" y="1652"/>
                <a:chExt cx="378" cy="448"/>
              </a:xfrm>
            </p:grpSpPr>
            <p:grpSp>
              <p:nvGrpSpPr>
                <p:cNvPr id="34867" name="Group 51"/>
                <p:cNvGrpSpPr>
                  <a:grpSpLocks/>
                </p:cNvGrpSpPr>
                <p:nvPr/>
              </p:nvGrpSpPr>
              <p:grpSpPr bwMode="auto">
                <a:xfrm>
                  <a:off x="1241" y="1652"/>
                  <a:ext cx="378" cy="448"/>
                  <a:chOff x="1241" y="1652"/>
                  <a:chExt cx="378" cy="448"/>
                </a:xfrm>
              </p:grpSpPr>
              <p:sp>
                <p:nvSpPr>
                  <p:cNvPr id="34868" name="AutoShape 52"/>
                  <p:cNvSpPr>
                    <a:spLocks noChangeArrowheads="1"/>
                  </p:cNvSpPr>
                  <p:nvPr/>
                </p:nvSpPr>
                <p:spPr bwMode="auto">
                  <a:xfrm>
                    <a:off x="1241" y="17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69" name="AutoShape 53"/>
                  <p:cNvSpPr>
                    <a:spLocks noChangeArrowheads="1"/>
                  </p:cNvSpPr>
                  <p:nvPr/>
                </p:nvSpPr>
                <p:spPr bwMode="auto">
                  <a:xfrm>
                    <a:off x="1327" y="16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70" name="Oval 54"/>
                <p:cNvSpPr>
                  <a:spLocks noChangeArrowheads="1"/>
                </p:cNvSpPr>
                <p:nvPr/>
              </p:nvSpPr>
              <p:spPr bwMode="auto">
                <a:xfrm>
                  <a:off x="1356" y="16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71" name="AutoShape 55"/>
                <p:cNvSpPr>
                  <a:spLocks noChangeArrowheads="1"/>
                </p:cNvSpPr>
                <p:nvPr/>
              </p:nvSpPr>
              <p:spPr bwMode="auto">
                <a:xfrm>
                  <a:off x="1288" y="18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72" name="Freeform 56"/>
              <p:cNvSpPr>
                <a:spLocks/>
              </p:cNvSpPr>
              <p:nvPr/>
            </p:nvSpPr>
            <p:spPr bwMode="auto">
              <a:xfrm>
                <a:off x="1805" y="18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4873" name="Rectangle 57"/>
              <p:cNvSpPr>
                <a:spLocks noChangeArrowheads="1"/>
              </p:cNvSpPr>
              <p:nvPr/>
            </p:nvSpPr>
            <p:spPr bwMode="auto">
              <a:xfrm>
                <a:off x="1801" y="1881"/>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74" name="Rectangle 58"/>
              <p:cNvSpPr>
                <a:spLocks noChangeArrowheads="1"/>
              </p:cNvSpPr>
              <p:nvPr/>
            </p:nvSpPr>
            <p:spPr bwMode="auto">
              <a:xfrm>
                <a:off x="1808" y="1962"/>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75" name="Rectangle 59"/>
              <p:cNvSpPr>
                <a:spLocks noChangeArrowheads="1"/>
              </p:cNvSpPr>
              <p:nvPr/>
            </p:nvSpPr>
            <p:spPr bwMode="auto">
              <a:xfrm>
                <a:off x="1625" y="1962"/>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4876" name="Group 60"/>
              <p:cNvGrpSpPr>
                <a:grpSpLocks/>
              </p:cNvGrpSpPr>
              <p:nvPr/>
            </p:nvGrpSpPr>
            <p:grpSpPr bwMode="auto">
              <a:xfrm>
                <a:off x="1623" y="1709"/>
                <a:ext cx="194" cy="364"/>
                <a:chOff x="1623" y="1709"/>
                <a:chExt cx="194" cy="364"/>
              </a:xfrm>
            </p:grpSpPr>
            <p:sp>
              <p:nvSpPr>
                <p:cNvPr id="34877" name="Oval 61"/>
                <p:cNvSpPr>
                  <a:spLocks noChangeArrowheads="1"/>
                </p:cNvSpPr>
                <p:nvPr/>
              </p:nvSpPr>
              <p:spPr bwMode="auto">
                <a:xfrm>
                  <a:off x="1699" y="17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78" name="Freeform 62"/>
                <p:cNvSpPr>
                  <a:spLocks/>
                </p:cNvSpPr>
                <p:nvPr/>
              </p:nvSpPr>
              <p:spPr bwMode="auto">
                <a:xfrm>
                  <a:off x="1623" y="17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34879" name="Rectangle 63"/>
            <p:cNvSpPr>
              <a:spLocks noChangeArrowheads="1"/>
            </p:cNvSpPr>
            <p:nvPr/>
          </p:nvSpPr>
          <p:spPr bwMode="auto">
            <a:xfrm>
              <a:off x="1177637" y="1411941"/>
              <a:ext cx="642891"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dirty="0">
                  <a:latin typeface="Arial" charset="0"/>
                </a:rPr>
                <a:t>6 PM</a:t>
              </a:r>
            </a:p>
          </p:txBody>
        </p:sp>
        <p:sp>
          <p:nvSpPr>
            <p:cNvPr id="34880" name="Line 64"/>
            <p:cNvSpPr>
              <a:spLocks noChangeShapeType="1"/>
            </p:cNvSpPr>
            <p:nvPr/>
          </p:nvSpPr>
          <p:spPr bwMode="auto">
            <a:xfrm>
              <a:off x="1513898" y="1934416"/>
              <a:ext cx="572077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81" name="Line 65"/>
            <p:cNvSpPr>
              <a:spLocks noChangeShapeType="1"/>
            </p:cNvSpPr>
            <p:nvPr/>
          </p:nvSpPr>
          <p:spPr bwMode="auto">
            <a:xfrm flipH="1">
              <a:off x="1508123" y="1761132"/>
              <a:ext cx="5773" cy="3536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4882" name="Rectangle 66"/>
            <p:cNvSpPr>
              <a:spLocks noChangeArrowheads="1"/>
            </p:cNvSpPr>
            <p:nvPr/>
          </p:nvSpPr>
          <p:spPr bwMode="auto">
            <a:xfrm>
              <a:off x="2297546" y="1423147"/>
              <a:ext cx="278108"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7</a:t>
              </a:r>
            </a:p>
          </p:txBody>
        </p:sp>
        <p:sp>
          <p:nvSpPr>
            <p:cNvPr id="34883" name="Rectangle 67"/>
            <p:cNvSpPr>
              <a:spLocks noChangeArrowheads="1"/>
            </p:cNvSpPr>
            <p:nvPr/>
          </p:nvSpPr>
          <p:spPr bwMode="auto">
            <a:xfrm>
              <a:off x="3267364" y="1423147"/>
              <a:ext cx="278108"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8</a:t>
              </a:r>
            </a:p>
          </p:txBody>
        </p:sp>
        <p:sp>
          <p:nvSpPr>
            <p:cNvPr id="34884" name="Rectangle 68"/>
            <p:cNvSpPr>
              <a:spLocks noChangeArrowheads="1"/>
            </p:cNvSpPr>
            <p:nvPr/>
          </p:nvSpPr>
          <p:spPr bwMode="auto">
            <a:xfrm>
              <a:off x="4191001" y="1423147"/>
              <a:ext cx="278108"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9</a:t>
              </a:r>
            </a:p>
          </p:txBody>
        </p:sp>
        <p:sp>
          <p:nvSpPr>
            <p:cNvPr id="34885" name="Rectangle 69"/>
            <p:cNvSpPr>
              <a:spLocks noChangeArrowheads="1"/>
            </p:cNvSpPr>
            <p:nvPr/>
          </p:nvSpPr>
          <p:spPr bwMode="auto">
            <a:xfrm>
              <a:off x="5045364" y="1434353"/>
              <a:ext cx="392222"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10</a:t>
              </a:r>
            </a:p>
          </p:txBody>
        </p:sp>
        <p:sp>
          <p:nvSpPr>
            <p:cNvPr id="34886" name="Rectangle 70"/>
            <p:cNvSpPr>
              <a:spLocks noChangeArrowheads="1"/>
            </p:cNvSpPr>
            <p:nvPr/>
          </p:nvSpPr>
          <p:spPr bwMode="auto">
            <a:xfrm>
              <a:off x="6038273" y="1423147"/>
              <a:ext cx="380900"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11</a:t>
              </a:r>
            </a:p>
          </p:txBody>
        </p:sp>
        <p:sp>
          <p:nvSpPr>
            <p:cNvPr id="34887" name="Rectangle 71"/>
            <p:cNvSpPr>
              <a:spLocks noChangeArrowheads="1"/>
            </p:cNvSpPr>
            <p:nvPr/>
          </p:nvSpPr>
          <p:spPr bwMode="auto">
            <a:xfrm>
              <a:off x="6806191" y="1411941"/>
              <a:ext cx="1018595"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algn="ctr" eaLnBrk="1" hangingPunct="1"/>
              <a:r>
                <a:rPr lang="en-US" sz="1600" b="1">
                  <a:latin typeface="Arial" charset="0"/>
                </a:rPr>
                <a:t>Midnight</a:t>
              </a:r>
            </a:p>
          </p:txBody>
        </p:sp>
        <p:grpSp>
          <p:nvGrpSpPr>
            <p:cNvPr id="34888" name="Group 72"/>
            <p:cNvGrpSpPr>
              <a:grpSpLocks/>
            </p:cNvGrpSpPr>
            <p:nvPr/>
          </p:nvGrpSpPr>
          <p:grpSpPr bwMode="auto">
            <a:xfrm>
              <a:off x="2910898" y="3385578"/>
              <a:ext cx="1395556" cy="627529"/>
              <a:chOff x="1900" y="2116"/>
              <a:chExt cx="967" cy="448"/>
            </a:xfrm>
          </p:grpSpPr>
          <p:grpSp>
            <p:nvGrpSpPr>
              <p:cNvPr id="34889" name="Group 73"/>
              <p:cNvGrpSpPr>
                <a:grpSpLocks/>
              </p:cNvGrpSpPr>
              <p:nvPr/>
            </p:nvGrpSpPr>
            <p:grpSpPr bwMode="auto">
              <a:xfrm>
                <a:off x="1900" y="2116"/>
                <a:ext cx="305" cy="448"/>
                <a:chOff x="1900" y="2116"/>
                <a:chExt cx="305" cy="448"/>
              </a:xfrm>
            </p:grpSpPr>
            <p:grpSp>
              <p:nvGrpSpPr>
                <p:cNvPr id="34890" name="Group 74"/>
                <p:cNvGrpSpPr>
                  <a:grpSpLocks/>
                </p:cNvGrpSpPr>
                <p:nvPr/>
              </p:nvGrpSpPr>
              <p:grpSpPr bwMode="auto">
                <a:xfrm>
                  <a:off x="1900" y="2116"/>
                  <a:ext cx="305" cy="448"/>
                  <a:chOff x="1900" y="2116"/>
                  <a:chExt cx="305" cy="448"/>
                </a:xfrm>
              </p:grpSpPr>
              <p:sp>
                <p:nvSpPr>
                  <p:cNvPr id="34891" name="AutoShape 75"/>
                  <p:cNvSpPr>
                    <a:spLocks noChangeArrowheads="1"/>
                  </p:cNvSpPr>
                  <p:nvPr/>
                </p:nvSpPr>
                <p:spPr bwMode="auto">
                  <a:xfrm>
                    <a:off x="1900" y="218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92" name="AutoShape 76"/>
                  <p:cNvSpPr>
                    <a:spLocks noChangeArrowheads="1"/>
                  </p:cNvSpPr>
                  <p:nvPr/>
                </p:nvSpPr>
                <p:spPr bwMode="auto">
                  <a:xfrm>
                    <a:off x="1970" y="211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93" name="AutoShape 77"/>
                <p:cNvSpPr>
                  <a:spLocks noChangeArrowheads="1"/>
                </p:cNvSpPr>
                <p:nvPr/>
              </p:nvSpPr>
              <p:spPr bwMode="auto">
                <a:xfrm>
                  <a:off x="1962" y="222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894" name="Group 78"/>
              <p:cNvGrpSpPr>
                <a:grpSpLocks/>
              </p:cNvGrpSpPr>
              <p:nvPr/>
            </p:nvGrpSpPr>
            <p:grpSpPr bwMode="auto">
              <a:xfrm>
                <a:off x="2201" y="2116"/>
                <a:ext cx="378" cy="448"/>
                <a:chOff x="2201" y="2116"/>
                <a:chExt cx="378" cy="448"/>
              </a:xfrm>
            </p:grpSpPr>
            <p:grpSp>
              <p:nvGrpSpPr>
                <p:cNvPr id="34895" name="Group 79"/>
                <p:cNvGrpSpPr>
                  <a:grpSpLocks/>
                </p:cNvGrpSpPr>
                <p:nvPr/>
              </p:nvGrpSpPr>
              <p:grpSpPr bwMode="auto">
                <a:xfrm>
                  <a:off x="2201" y="2116"/>
                  <a:ext cx="378" cy="448"/>
                  <a:chOff x="2201" y="2116"/>
                  <a:chExt cx="378" cy="448"/>
                </a:xfrm>
              </p:grpSpPr>
              <p:sp>
                <p:nvSpPr>
                  <p:cNvPr id="34896" name="AutoShape 80"/>
                  <p:cNvSpPr>
                    <a:spLocks noChangeArrowheads="1"/>
                  </p:cNvSpPr>
                  <p:nvPr/>
                </p:nvSpPr>
                <p:spPr bwMode="auto">
                  <a:xfrm>
                    <a:off x="2201" y="218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97" name="AutoShape 81"/>
                  <p:cNvSpPr>
                    <a:spLocks noChangeArrowheads="1"/>
                  </p:cNvSpPr>
                  <p:nvPr/>
                </p:nvSpPr>
                <p:spPr bwMode="auto">
                  <a:xfrm>
                    <a:off x="2287" y="211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98" name="Oval 82"/>
                <p:cNvSpPr>
                  <a:spLocks noChangeArrowheads="1"/>
                </p:cNvSpPr>
                <p:nvPr/>
              </p:nvSpPr>
              <p:spPr bwMode="auto">
                <a:xfrm>
                  <a:off x="2316" y="215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99" name="AutoShape 83"/>
                <p:cNvSpPr>
                  <a:spLocks noChangeArrowheads="1"/>
                </p:cNvSpPr>
                <p:nvPr/>
              </p:nvSpPr>
              <p:spPr bwMode="auto">
                <a:xfrm>
                  <a:off x="2248" y="236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00" name="Freeform 84"/>
              <p:cNvSpPr>
                <a:spLocks/>
              </p:cNvSpPr>
              <p:nvPr/>
            </p:nvSpPr>
            <p:spPr bwMode="auto">
              <a:xfrm>
                <a:off x="2765" y="234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4901" name="Rectangle 85"/>
              <p:cNvSpPr>
                <a:spLocks noChangeArrowheads="1"/>
              </p:cNvSpPr>
              <p:nvPr/>
            </p:nvSpPr>
            <p:spPr bwMode="auto">
              <a:xfrm>
                <a:off x="2761" y="2345"/>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02" name="Rectangle 86"/>
              <p:cNvSpPr>
                <a:spLocks noChangeArrowheads="1"/>
              </p:cNvSpPr>
              <p:nvPr/>
            </p:nvSpPr>
            <p:spPr bwMode="auto">
              <a:xfrm>
                <a:off x="2768" y="2426"/>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03" name="Rectangle 87"/>
              <p:cNvSpPr>
                <a:spLocks noChangeArrowheads="1"/>
              </p:cNvSpPr>
              <p:nvPr/>
            </p:nvSpPr>
            <p:spPr bwMode="auto">
              <a:xfrm>
                <a:off x="2585" y="2426"/>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4904" name="Group 88"/>
              <p:cNvGrpSpPr>
                <a:grpSpLocks/>
              </p:cNvGrpSpPr>
              <p:nvPr/>
            </p:nvGrpSpPr>
            <p:grpSpPr bwMode="auto">
              <a:xfrm>
                <a:off x="2583" y="2173"/>
                <a:ext cx="194" cy="364"/>
                <a:chOff x="2583" y="2173"/>
                <a:chExt cx="194" cy="364"/>
              </a:xfrm>
            </p:grpSpPr>
            <p:sp>
              <p:nvSpPr>
                <p:cNvPr id="34905" name="Oval 89"/>
                <p:cNvSpPr>
                  <a:spLocks noChangeArrowheads="1"/>
                </p:cNvSpPr>
                <p:nvPr/>
              </p:nvSpPr>
              <p:spPr bwMode="auto">
                <a:xfrm>
                  <a:off x="2659" y="217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06" name="Freeform 90"/>
                <p:cNvSpPr>
                  <a:spLocks/>
                </p:cNvSpPr>
                <p:nvPr/>
              </p:nvSpPr>
              <p:spPr bwMode="auto">
                <a:xfrm>
                  <a:off x="2583" y="224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4907" name="Group 91"/>
            <p:cNvGrpSpPr>
              <a:grpSpLocks/>
            </p:cNvGrpSpPr>
            <p:nvPr/>
          </p:nvGrpSpPr>
          <p:grpSpPr bwMode="auto">
            <a:xfrm>
              <a:off x="4227080" y="4013107"/>
              <a:ext cx="1395556" cy="627529"/>
              <a:chOff x="2812" y="2564"/>
              <a:chExt cx="967" cy="448"/>
            </a:xfrm>
          </p:grpSpPr>
          <p:grpSp>
            <p:nvGrpSpPr>
              <p:cNvPr id="34908" name="Group 92"/>
              <p:cNvGrpSpPr>
                <a:grpSpLocks/>
              </p:cNvGrpSpPr>
              <p:nvPr/>
            </p:nvGrpSpPr>
            <p:grpSpPr bwMode="auto">
              <a:xfrm>
                <a:off x="2812" y="2564"/>
                <a:ext cx="305" cy="448"/>
                <a:chOff x="2812" y="2564"/>
                <a:chExt cx="305" cy="448"/>
              </a:xfrm>
            </p:grpSpPr>
            <p:grpSp>
              <p:nvGrpSpPr>
                <p:cNvPr id="34909" name="Group 93"/>
                <p:cNvGrpSpPr>
                  <a:grpSpLocks/>
                </p:cNvGrpSpPr>
                <p:nvPr/>
              </p:nvGrpSpPr>
              <p:grpSpPr bwMode="auto">
                <a:xfrm>
                  <a:off x="2812" y="2564"/>
                  <a:ext cx="305" cy="448"/>
                  <a:chOff x="2812" y="2564"/>
                  <a:chExt cx="305" cy="448"/>
                </a:xfrm>
              </p:grpSpPr>
              <p:sp>
                <p:nvSpPr>
                  <p:cNvPr id="34910" name="AutoShape 94"/>
                  <p:cNvSpPr>
                    <a:spLocks noChangeArrowheads="1"/>
                  </p:cNvSpPr>
                  <p:nvPr/>
                </p:nvSpPr>
                <p:spPr bwMode="auto">
                  <a:xfrm>
                    <a:off x="2812" y="263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1" name="AutoShape 95"/>
                  <p:cNvSpPr>
                    <a:spLocks noChangeArrowheads="1"/>
                  </p:cNvSpPr>
                  <p:nvPr/>
                </p:nvSpPr>
                <p:spPr bwMode="auto">
                  <a:xfrm>
                    <a:off x="2882" y="256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12" name="AutoShape 96"/>
                <p:cNvSpPr>
                  <a:spLocks noChangeArrowheads="1"/>
                </p:cNvSpPr>
                <p:nvPr/>
              </p:nvSpPr>
              <p:spPr bwMode="auto">
                <a:xfrm>
                  <a:off x="2874" y="266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913" name="Group 97"/>
              <p:cNvGrpSpPr>
                <a:grpSpLocks/>
              </p:cNvGrpSpPr>
              <p:nvPr/>
            </p:nvGrpSpPr>
            <p:grpSpPr bwMode="auto">
              <a:xfrm>
                <a:off x="3113" y="2564"/>
                <a:ext cx="378" cy="448"/>
                <a:chOff x="3113" y="2564"/>
                <a:chExt cx="378" cy="448"/>
              </a:xfrm>
            </p:grpSpPr>
            <p:grpSp>
              <p:nvGrpSpPr>
                <p:cNvPr id="34914" name="Group 98"/>
                <p:cNvGrpSpPr>
                  <a:grpSpLocks/>
                </p:cNvGrpSpPr>
                <p:nvPr/>
              </p:nvGrpSpPr>
              <p:grpSpPr bwMode="auto">
                <a:xfrm>
                  <a:off x="3113" y="2564"/>
                  <a:ext cx="378" cy="448"/>
                  <a:chOff x="3113" y="2564"/>
                  <a:chExt cx="378" cy="448"/>
                </a:xfrm>
              </p:grpSpPr>
              <p:sp>
                <p:nvSpPr>
                  <p:cNvPr id="34915" name="AutoShape 99"/>
                  <p:cNvSpPr>
                    <a:spLocks noChangeArrowheads="1"/>
                  </p:cNvSpPr>
                  <p:nvPr/>
                </p:nvSpPr>
                <p:spPr bwMode="auto">
                  <a:xfrm>
                    <a:off x="3113" y="263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6" name="AutoShape 100"/>
                  <p:cNvSpPr>
                    <a:spLocks noChangeArrowheads="1"/>
                  </p:cNvSpPr>
                  <p:nvPr/>
                </p:nvSpPr>
                <p:spPr bwMode="auto">
                  <a:xfrm>
                    <a:off x="3199" y="256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17" name="Oval 101"/>
                <p:cNvSpPr>
                  <a:spLocks noChangeArrowheads="1"/>
                </p:cNvSpPr>
                <p:nvPr/>
              </p:nvSpPr>
              <p:spPr bwMode="auto">
                <a:xfrm>
                  <a:off x="3228" y="260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8" name="AutoShape 102"/>
                <p:cNvSpPr>
                  <a:spLocks noChangeArrowheads="1"/>
                </p:cNvSpPr>
                <p:nvPr/>
              </p:nvSpPr>
              <p:spPr bwMode="auto">
                <a:xfrm>
                  <a:off x="3160" y="281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19" name="Freeform 103"/>
              <p:cNvSpPr>
                <a:spLocks/>
              </p:cNvSpPr>
              <p:nvPr/>
            </p:nvSpPr>
            <p:spPr bwMode="auto">
              <a:xfrm>
                <a:off x="3677" y="27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4920" name="Rectangle 104"/>
              <p:cNvSpPr>
                <a:spLocks noChangeArrowheads="1"/>
              </p:cNvSpPr>
              <p:nvPr/>
            </p:nvSpPr>
            <p:spPr bwMode="auto">
              <a:xfrm>
                <a:off x="3673" y="2793"/>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 name="Rectangle 105"/>
              <p:cNvSpPr>
                <a:spLocks noChangeArrowheads="1"/>
              </p:cNvSpPr>
              <p:nvPr/>
            </p:nvSpPr>
            <p:spPr bwMode="auto">
              <a:xfrm>
                <a:off x="3680" y="2874"/>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 name="Rectangle 106"/>
              <p:cNvSpPr>
                <a:spLocks noChangeArrowheads="1"/>
              </p:cNvSpPr>
              <p:nvPr/>
            </p:nvSpPr>
            <p:spPr bwMode="auto">
              <a:xfrm>
                <a:off x="3497" y="2874"/>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4923" name="Group 107"/>
              <p:cNvGrpSpPr>
                <a:grpSpLocks/>
              </p:cNvGrpSpPr>
              <p:nvPr/>
            </p:nvGrpSpPr>
            <p:grpSpPr bwMode="auto">
              <a:xfrm>
                <a:off x="3495" y="2621"/>
                <a:ext cx="194" cy="364"/>
                <a:chOff x="3495" y="2621"/>
                <a:chExt cx="194" cy="364"/>
              </a:xfrm>
            </p:grpSpPr>
            <p:sp>
              <p:nvSpPr>
                <p:cNvPr id="34924" name="Oval 108"/>
                <p:cNvSpPr>
                  <a:spLocks noChangeArrowheads="1"/>
                </p:cNvSpPr>
                <p:nvPr/>
              </p:nvSpPr>
              <p:spPr bwMode="auto">
                <a:xfrm>
                  <a:off x="3571" y="262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 name="Freeform 109"/>
                <p:cNvSpPr>
                  <a:spLocks/>
                </p:cNvSpPr>
                <p:nvPr/>
              </p:nvSpPr>
              <p:spPr bwMode="auto">
                <a:xfrm>
                  <a:off x="3495" y="26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4926" name="Group 110"/>
            <p:cNvGrpSpPr>
              <a:grpSpLocks/>
            </p:cNvGrpSpPr>
            <p:nvPr/>
          </p:nvGrpSpPr>
          <p:grpSpPr bwMode="auto">
            <a:xfrm>
              <a:off x="5727989" y="4707872"/>
              <a:ext cx="1395556" cy="627529"/>
              <a:chOff x="3852" y="3060"/>
              <a:chExt cx="967" cy="448"/>
            </a:xfrm>
          </p:grpSpPr>
          <p:grpSp>
            <p:nvGrpSpPr>
              <p:cNvPr id="34927" name="Group 111"/>
              <p:cNvGrpSpPr>
                <a:grpSpLocks/>
              </p:cNvGrpSpPr>
              <p:nvPr/>
            </p:nvGrpSpPr>
            <p:grpSpPr bwMode="auto">
              <a:xfrm>
                <a:off x="3852" y="3060"/>
                <a:ext cx="305" cy="448"/>
                <a:chOff x="3852" y="3060"/>
                <a:chExt cx="305" cy="448"/>
              </a:xfrm>
            </p:grpSpPr>
            <p:grpSp>
              <p:nvGrpSpPr>
                <p:cNvPr id="34928" name="Group 112"/>
                <p:cNvGrpSpPr>
                  <a:grpSpLocks/>
                </p:cNvGrpSpPr>
                <p:nvPr/>
              </p:nvGrpSpPr>
              <p:grpSpPr bwMode="auto">
                <a:xfrm>
                  <a:off x="3852" y="3060"/>
                  <a:ext cx="305" cy="448"/>
                  <a:chOff x="3852" y="3060"/>
                  <a:chExt cx="305" cy="448"/>
                </a:xfrm>
              </p:grpSpPr>
              <p:sp>
                <p:nvSpPr>
                  <p:cNvPr id="34929" name="AutoShape 113"/>
                  <p:cNvSpPr>
                    <a:spLocks noChangeArrowheads="1"/>
                  </p:cNvSpPr>
                  <p:nvPr/>
                </p:nvSpPr>
                <p:spPr bwMode="auto">
                  <a:xfrm>
                    <a:off x="3852" y="3131"/>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30" name="AutoShape 114"/>
                  <p:cNvSpPr>
                    <a:spLocks noChangeArrowheads="1"/>
                  </p:cNvSpPr>
                  <p:nvPr/>
                </p:nvSpPr>
                <p:spPr bwMode="auto">
                  <a:xfrm>
                    <a:off x="3922" y="3060"/>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31" name="AutoShape 115"/>
                <p:cNvSpPr>
                  <a:spLocks noChangeArrowheads="1"/>
                </p:cNvSpPr>
                <p:nvPr/>
              </p:nvSpPr>
              <p:spPr bwMode="auto">
                <a:xfrm>
                  <a:off x="3914" y="3164"/>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932" name="Group 116"/>
              <p:cNvGrpSpPr>
                <a:grpSpLocks/>
              </p:cNvGrpSpPr>
              <p:nvPr/>
            </p:nvGrpSpPr>
            <p:grpSpPr bwMode="auto">
              <a:xfrm>
                <a:off x="4153" y="3060"/>
                <a:ext cx="378" cy="448"/>
                <a:chOff x="4153" y="3060"/>
                <a:chExt cx="378" cy="448"/>
              </a:xfrm>
            </p:grpSpPr>
            <p:grpSp>
              <p:nvGrpSpPr>
                <p:cNvPr id="34933" name="Group 117"/>
                <p:cNvGrpSpPr>
                  <a:grpSpLocks/>
                </p:cNvGrpSpPr>
                <p:nvPr/>
              </p:nvGrpSpPr>
              <p:grpSpPr bwMode="auto">
                <a:xfrm>
                  <a:off x="4153" y="3060"/>
                  <a:ext cx="378" cy="448"/>
                  <a:chOff x="4153" y="3060"/>
                  <a:chExt cx="378" cy="448"/>
                </a:xfrm>
              </p:grpSpPr>
              <p:sp>
                <p:nvSpPr>
                  <p:cNvPr id="34934" name="AutoShape 118"/>
                  <p:cNvSpPr>
                    <a:spLocks noChangeArrowheads="1"/>
                  </p:cNvSpPr>
                  <p:nvPr/>
                </p:nvSpPr>
                <p:spPr bwMode="auto">
                  <a:xfrm>
                    <a:off x="4153" y="3131"/>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35" name="AutoShape 119"/>
                  <p:cNvSpPr>
                    <a:spLocks noChangeArrowheads="1"/>
                  </p:cNvSpPr>
                  <p:nvPr/>
                </p:nvSpPr>
                <p:spPr bwMode="auto">
                  <a:xfrm>
                    <a:off x="4239" y="3060"/>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36" name="Oval 120"/>
                <p:cNvSpPr>
                  <a:spLocks noChangeArrowheads="1"/>
                </p:cNvSpPr>
                <p:nvPr/>
              </p:nvSpPr>
              <p:spPr bwMode="auto">
                <a:xfrm>
                  <a:off x="4268" y="309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37" name="AutoShape 121"/>
                <p:cNvSpPr>
                  <a:spLocks noChangeArrowheads="1"/>
                </p:cNvSpPr>
                <p:nvPr/>
              </p:nvSpPr>
              <p:spPr bwMode="auto">
                <a:xfrm>
                  <a:off x="4200" y="3306"/>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38" name="Freeform 122"/>
              <p:cNvSpPr>
                <a:spLocks/>
              </p:cNvSpPr>
              <p:nvPr/>
            </p:nvSpPr>
            <p:spPr bwMode="auto">
              <a:xfrm>
                <a:off x="4717" y="328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4939" name="Rectangle 123"/>
              <p:cNvSpPr>
                <a:spLocks noChangeArrowheads="1"/>
              </p:cNvSpPr>
              <p:nvPr/>
            </p:nvSpPr>
            <p:spPr bwMode="auto">
              <a:xfrm>
                <a:off x="4713" y="3289"/>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40" name="Rectangle 124"/>
              <p:cNvSpPr>
                <a:spLocks noChangeArrowheads="1"/>
              </p:cNvSpPr>
              <p:nvPr/>
            </p:nvSpPr>
            <p:spPr bwMode="auto">
              <a:xfrm>
                <a:off x="4720" y="3370"/>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41" name="Rectangle 125"/>
              <p:cNvSpPr>
                <a:spLocks noChangeArrowheads="1"/>
              </p:cNvSpPr>
              <p:nvPr/>
            </p:nvSpPr>
            <p:spPr bwMode="auto">
              <a:xfrm>
                <a:off x="4537" y="3370"/>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4942" name="Group 126"/>
              <p:cNvGrpSpPr>
                <a:grpSpLocks/>
              </p:cNvGrpSpPr>
              <p:nvPr/>
            </p:nvGrpSpPr>
            <p:grpSpPr bwMode="auto">
              <a:xfrm>
                <a:off x="4535" y="3117"/>
                <a:ext cx="194" cy="364"/>
                <a:chOff x="4535" y="3117"/>
                <a:chExt cx="194" cy="364"/>
              </a:xfrm>
            </p:grpSpPr>
            <p:sp>
              <p:nvSpPr>
                <p:cNvPr id="34943" name="Oval 127"/>
                <p:cNvSpPr>
                  <a:spLocks noChangeArrowheads="1"/>
                </p:cNvSpPr>
                <p:nvPr/>
              </p:nvSpPr>
              <p:spPr bwMode="auto">
                <a:xfrm>
                  <a:off x="4611" y="311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44" name="Freeform 128"/>
                <p:cNvSpPr>
                  <a:spLocks/>
                </p:cNvSpPr>
                <p:nvPr/>
              </p:nvSpPr>
              <p:spPr bwMode="auto">
                <a:xfrm>
                  <a:off x="4535" y="318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34945" name="Rectangle 129"/>
            <p:cNvSpPr>
              <a:spLocks noChangeArrowheads="1"/>
            </p:cNvSpPr>
            <p:nvPr/>
          </p:nvSpPr>
          <p:spPr bwMode="auto">
            <a:xfrm>
              <a:off x="3913909" y="1897997"/>
              <a:ext cx="573795" cy="280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300" i="1">
                  <a:latin typeface="Arial" charset="0"/>
                </a:rPr>
                <a:t>Time</a:t>
              </a:r>
            </a:p>
          </p:txBody>
        </p:sp>
      </p:gr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F616CA18-62AE-B34C-A151-070DF961BCFA}" type="slidenum">
              <a:rPr lang="en-US" smtClean="0"/>
              <a:pPr/>
              <a:t>407</a:t>
            </a:fld>
            <a:endParaRPr lang="en-US"/>
          </a:p>
        </p:txBody>
      </p:sp>
    </p:spTree>
    <p:extLst>
      <p:ext uri="{BB962C8B-B14F-4D97-AF65-F5344CB8AC3E}">
        <p14:creationId xmlns:p14="http://schemas.microsoft.com/office/powerpoint/2010/main" val="32211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dissolv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dissolve">
                                      <p:cBhvr>
                                        <p:cTn id="12"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Laundry pipelining</a:t>
            </a:r>
          </a:p>
        </p:txBody>
      </p:sp>
      <p:sp>
        <p:nvSpPr>
          <p:cNvPr id="35843" name="Rectangle 3"/>
          <p:cNvSpPr>
            <a:spLocks noGrp="1" noChangeArrowheads="1"/>
          </p:cNvSpPr>
          <p:nvPr>
            <p:ph type="body" idx="1"/>
          </p:nvPr>
        </p:nvSpPr>
        <p:spPr>
          <a:xfrm>
            <a:off x="457200" y="1206500"/>
            <a:ext cx="8229600" cy="1098550"/>
          </a:xfrm>
        </p:spPr>
        <p:txBody>
          <a:bodyPr>
            <a:normAutofit/>
          </a:bodyPr>
          <a:lstStyle/>
          <a:p>
            <a:r>
              <a:rPr lang="en-US" dirty="0"/>
              <a:t>Overlap the loads – start each new load as soon as possible, </a:t>
            </a:r>
            <a:r>
              <a:rPr lang="en-US" i="1" dirty="0"/>
              <a:t>given available resources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3" name="Date Placeholder 2"/>
          <p:cNvSpPr>
            <a:spLocks noGrp="1"/>
          </p:cNvSpPr>
          <p:nvPr>
            <p:ph type="dt" sz="half" idx="10"/>
          </p:nvPr>
        </p:nvSpPr>
        <p:spPr/>
        <p:txBody>
          <a:bodyPr/>
          <a:lstStyle/>
          <a:p>
            <a:r>
              <a:rPr lang="en-US"/>
              <a:t>© 2018 by George B. Adams III</a:t>
            </a:r>
          </a:p>
        </p:txBody>
      </p:sp>
      <p:sp>
        <p:nvSpPr>
          <p:cNvPr id="4" name="Slide Number Placeholder 3"/>
          <p:cNvSpPr>
            <a:spLocks noGrp="1"/>
          </p:cNvSpPr>
          <p:nvPr>
            <p:ph type="sldNum" sz="quarter" idx="12"/>
          </p:nvPr>
        </p:nvSpPr>
        <p:spPr/>
        <p:txBody>
          <a:bodyPr/>
          <a:lstStyle/>
          <a:p>
            <a:fld id="{F616CA18-62AE-B34C-A151-070DF961BCFA}" type="slidenum">
              <a:rPr lang="en-US" smtClean="0"/>
              <a:pPr/>
              <a:t>408</a:t>
            </a:fld>
            <a:endParaRPr lang="en-US"/>
          </a:p>
        </p:txBody>
      </p:sp>
      <p:grpSp>
        <p:nvGrpSpPr>
          <p:cNvPr id="5" name="Group 4"/>
          <p:cNvGrpSpPr/>
          <p:nvPr/>
        </p:nvGrpSpPr>
        <p:grpSpPr>
          <a:xfrm>
            <a:off x="934750" y="2378962"/>
            <a:ext cx="7024221" cy="3959011"/>
            <a:chOff x="2090450" y="2785362"/>
            <a:chExt cx="7024221" cy="3959011"/>
          </a:xfrm>
        </p:grpSpPr>
        <p:sp>
          <p:nvSpPr>
            <p:cNvPr id="35844" name="Rectangle 4"/>
            <p:cNvSpPr>
              <a:spLocks noChangeArrowheads="1"/>
            </p:cNvSpPr>
            <p:nvPr/>
          </p:nvSpPr>
          <p:spPr bwMode="auto">
            <a:xfrm>
              <a:off x="2090450" y="2785362"/>
              <a:ext cx="660977"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600" b="1" dirty="0">
                  <a:latin typeface="Arial" charset="0"/>
                </a:rPr>
                <a:t>6 PM</a:t>
              </a:r>
            </a:p>
          </p:txBody>
        </p:sp>
        <p:sp>
          <p:nvSpPr>
            <p:cNvPr id="35845" name="Line 5"/>
            <p:cNvSpPr>
              <a:spLocks noChangeShapeType="1"/>
            </p:cNvSpPr>
            <p:nvPr/>
          </p:nvSpPr>
          <p:spPr bwMode="auto">
            <a:xfrm>
              <a:off x="2426711" y="3307836"/>
              <a:ext cx="57496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6" name="Line 6"/>
            <p:cNvSpPr>
              <a:spLocks noChangeShapeType="1"/>
            </p:cNvSpPr>
            <p:nvPr/>
          </p:nvSpPr>
          <p:spPr bwMode="auto">
            <a:xfrm>
              <a:off x="2420939" y="3183825"/>
              <a:ext cx="0" cy="35074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7" name="Rectangle 7"/>
            <p:cNvSpPr>
              <a:spLocks noChangeArrowheads="1"/>
            </p:cNvSpPr>
            <p:nvPr/>
          </p:nvSpPr>
          <p:spPr bwMode="auto">
            <a:xfrm>
              <a:off x="3210359" y="2796568"/>
              <a:ext cx="297295"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600" b="1">
                  <a:latin typeface="Arial" charset="0"/>
                </a:rPr>
                <a:t>7</a:t>
              </a:r>
            </a:p>
          </p:txBody>
        </p:sp>
        <p:sp>
          <p:nvSpPr>
            <p:cNvPr id="35848" name="Rectangle 8"/>
            <p:cNvSpPr>
              <a:spLocks noChangeArrowheads="1"/>
            </p:cNvSpPr>
            <p:nvPr/>
          </p:nvSpPr>
          <p:spPr bwMode="auto">
            <a:xfrm>
              <a:off x="4180177" y="2796568"/>
              <a:ext cx="297295"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600" b="1">
                  <a:latin typeface="Arial" charset="0"/>
                </a:rPr>
                <a:t>8</a:t>
              </a:r>
            </a:p>
          </p:txBody>
        </p:sp>
        <p:sp>
          <p:nvSpPr>
            <p:cNvPr id="35849" name="Rectangle 9"/>
            <p:cNvSpPr>
              <a:spLocks noChangeArrowheads="1"/>
            </p:cNvSpPr>
            <p:nvPr/>
          </p:nvSpPr>
          <p:spPr bwMode="auto">
            <a:xfrm>
              <a:off x="5103814" y="2796568"/>
              <a:ext cx="297295"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600" b="1">
                  <a:latin typeface="Arial" charset="0"/>
                </a:rPr>
                <a:t>9</a:t>
              </a:r>
            </a:p>
          </p:txBody>
        </p:sp>
        <p:sp>
          <p:nvSpPr>
            <p:cNvPr id="35850" name="Rectangle 10"/>
            <p:cNvSpPr>
              <a:spLocks noChangeArrowheads="1"/>
            </p:cNvSpPr>
            <p:nvPr/>
          </p:nvSpPr>
          <p:spPr bwMode="auto">
            <a:xfrm>
              <a:off x="5958177" y="2807774"/>
              <a:ext cx="411307"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600" b="1">
                  <a:latin typeface="Arial" charset="0"/>
                </a:rPr>
                <a:t>10</a:t>
              </a:r>
            </a:p>
          </p:txBody>
        </p:sp>
        <p:sp>
          <p:nvSpPr>
            <p:cNvPr id="35851" name="Rectangle 11"/>
            <p:cNvSpPr>
              <a:spLocks noChangeArrowheads="1"/>
            </p:cNvSpPr>
            <p:nvPr/>
          </p:nvSpPr>
          <p:spPr bwMode="auto">
            <a:xfrm>
              <a:off x="6951087" y="2796568"/>
              <a:ext cx="399761"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600" b="1">
                  <a:latin typeface="Arial" charset="0"/>
                </a:rPr>
                <a:t>11</a:t>
              </a:r>
            </a:p>
          </p:txBody>
        </p:sp>
        <p:sp>
          <p:nvSpPr>
            <p:cNvPr id="35852" name="Rectangle 12"/>
            <p:cNvSpPr>
              <a:spLocks noChangeArrowheads="1"/>
            </p:cNvSpPr>
            <p:nvPr/>
          </p:nvSpPr>
          <p:spPr bwMode="auto">
            <a:xfrm>
              <a:off x="7710200" y="2785362"/>
              <a:ext cx="1037648" cy="336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Midnight</a:t>
              </a:r>
            </a:p>
          </p:txBody>
        </p:sp>
        <p:grpSp>
          <p:nvGrpSpPr>
            <p:cNvPr id="35854" name="Group 14"/>
            <p:cNvGrpSpPr>
              <a:grpSpLocks/>
            </p:cNvGrpSpPr>
            <p:nvPr/>
          </p:nvGrpSpPr>
          <p:grpSpPr bwMode="auto">
            <a:xfrm>
              <a:off x="2461348" y="4109057"/>
              <a:ext cx="1401330" cy="627529"/>
              <a:chOff x="956" y="1652"/>
              <a:chExt cx="971" cy="448"/>
            </a:xfrm>
          </p:grpSpPr>
          <p:grpSp>
            <p:nvGrpSpPr>
              <p:cNvPr id="35855" name="Group 15"/>
              <p:cNvGrpSpPr>
                <a:grpSpLocks/>
              </p:cNvGrpSpPr>
              <p:nvPr/>
            </p:nvGrpSpPr>
            <p:grpSpPr bwMode="auto">
              <a:xfrm>
                <a:off x="956" y="1652"/>
                <a:ext cx="305" cy="448"/>
                <a:chOff x="956" y="1652"/>
                <a:chExt cx="305" cy="448"/>
              </a:xfrm>
            </p:grpSpPr>
            <p:grpSp>
              <p:nvGrpSpPr>
                <p:cNvPr id="35856" name="Group 16"/>
                <p:cNvGrpSpPr>
                  <a:grpSpLocks/>
                </p:cNvGrpSpPr>
                <p:nvPr/>
              </p:nvGrpSpPr>
              <p:grpSpPr bwMode="auto">
                <a:xfrm>
                  <a:off x="956" y="1652"/>
                  <a:ext cx="305" cy="448"/>
                  <a:chOff x="956" y="1652"/>
                  <a:chExt cx="305" cy="448"/>
                </a:xfrm>
              </p:grpSpPr>
              <p:sp>
                <p:nvSpPr>
                  <p:cNvPr id="35857" name="AutoShape 17"/>
                  <p:cNvSpPr>
                    <a:spLocks noChangeArrowheads="1"/>
                  </p:cNvSpPr>
                  <p:nvPr/>
                </p:nvSpPr>
                <p:spPr bwMode="auto">
                  <a:xfrm>
                    <a:off x="956" y="17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58" name="AutoShape 18"/>
                  <p:cNvSpPr>
                    <a:spLocks noChangeArrowheads="1"/>
                  </p:cNvSpPr>
                  <p:nvPr/>
                </p:nvSpPr>
                <p:spPr bwMode="auto">
                  <a:xfrm>
                    <a:off x="1026" y="16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59" name="AutoShape 19"/>
                <p:cNvSpPr>
                  <a:spLocks noChangeArrowheads="1"/>
                </p:cNvSpPr>
                <p:nvPr/>
              </p:nvSpPr>
              <p:spPr bwMode="auto">
                <a:xfrm>
                  <a:off x="1018" y="17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860" name="Group 20"/>
              <p:cNvGrpSpPr>
                <a:grpSpLocks/>
              </p:cNvGrpSpPr>
              <p:nvPr/>
            </p:nvGrpSpPr>
            <p:grpSpPr bwMode="auto">
              <a:xfrm>
                <a:off x="1257" y="1652"/>
                <a:ext cx="378" cy="448"/>
                <a:chOff x="1257" y="1652"/>
                <a:chExt cx="378" cy="448"/>
              </a:xfrm>
            </p:grpSpPr>
            <p:grpSp>
              <p:nvGrpSpPr>
                <p:cNvPr id="35861" name="Group 21"/>
                <p:cNvGrpSpPr>
                  <a:grpSpLocks/>
                </p:cNvGrpSpPr>
                <p:nvPr/>
              </p:nvGrpSpPr>
              <p:grpSpPr bwMode="auto">
                <a:xfrm>
                  <a:off x="1257" y="1652"/>
                  <a:ext cx="378" cy="448"/>
                  <a:chOff x="1257" y="1652"/>
                  <a:chExt cx="378" cy="448"/>
                </a:xfrm>
              </p:grpSpPr>
              <p:sp>
                <p:nvSpPr>
                  <p:cNvPr id="35862" name="AutoShape 22"/>
                  <p:cNvSpPr>
                    <a:spLocks noChangeArrowheads="1"/>
                  </p:cNvSpPr>
                  <p:nvPr/>
                </p:nvSpPr>
                <p:spPr bwMode="auto">
                  <a:xfrm>
                    <a:off x="1257" y="17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63" name="AutoShape 23"/>
                  <p:cNvSpPr>
                    <a:spLocks noChangeArrowheads="1"/>
                  </p:cNvSpPr>
                  <p:nvPr/>
                </p:nvSpPr>
                <p:spPr bwMode="auto">
                  <a:xfrm>
                    <a:off x="1343" y="16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64" name="Oval 24"/>
                <p:cNvSpPr>
                  <a:spLocks noChangeArrowheads="1"/>
                </p:cNvSpPr>
                <p:nvPr/>
              </p:nvSpPr>
              <p:spPr bwMode="auto">
                <a:xfrm>
                  <a:off x="1372" y="16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65" name="AutoShape 25"/>
                <p:cNvSpPr>
                  <a:spLocks noChangeArrowheads="1"/>
                </p:cNvSpPr>
                <p:nvPr/>
              </p:nvSpPr>
              <p:spPr bwMode="auto">
                <a:xfrm>
                  <a:off x="1304" y="18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66" name="Freeform 26"/>
              <p:cNvSpPr>
                <a:spLocks/>
              </p:cNvSpPr>
              <p:nvPr/>
            </p:nvSpPr>
            <p:spPr bwMode="auto">
              <a:xfrm>
                <a:off x="1825" y="18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5867" name="Rectangle 27"/>
              <p:cNvSpPr>
                <a:spLocks noChangeArrowheads="1"/>
              </p:cNvSpPr>
              <p:nvPr/>
            </p:nvSpPr>
            <p:spPr bwMode="auto">
              <a:xfrm>
                <a:off x="1821" y="1881"/>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68" name="Rectangle 28"/>
              <p:cNvSpPr>
                <a:spLocks noChangeArrowheads="1"/>
              </p:cNvSpPr>
              <p:nvPr/>
            </p:nvSpPr>
            <p:spPr bwMode="auto">
              <a:xfrm>
                <a:off x="1828" y="1962"/>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69" name="Rectangle 29"/>
              <p:cNvSpPr>
                <a:spLocks noChangeArrowheads="1"/>
              </p:cNvSpPr>
              <p:nvPr/>
            </p:nvSpPr>
            <p:spPr bwMode="auto">
              <a:xfrm>
                <a:off x="1645" y="1962"/>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5870" name="Group 30"/>
              <p:cNvGrpSpPr>
                <a:grpSpLocks/>
              </p:cNvGrpSpPr>
              <p:nvPr/>
            </p:nvGrpSpPr>
            <p:grpSpPr bwMode="auto">
              <a:xfrm>
                <a:off x="1647" y="1709"/>
                <a:ext cx="194" cy="364"/>
                <a:chOff x="1647" y="1709"/>
                <a:chExt cx="194" cy="364"/>
              </a:xfrm>
            </p:grpSpPr>
            <p:sp>
              <p:nvSpPr>
                <p:cNvPr id="35871" name="Oval 31"/>
                <p:cNvSpPr>
                  <a:spLocks noChangeArrowheads="1"/>
                </p:cNvSpPr>
                <p:nvPr/>
              </p:nvSpPr>
              <p:spPr bwMode="auto">
                <a:xfrm>
                  <a:off x="1719" y="17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72" name="Freeform 32"/>
                <p:cNvSpPr>
                  <a:spLocks/>
                </p:cNvSpPr>
                <p:nvPr/>
              </p:nvSpPr>
              <p:spPr bwMode="auto">
                <a:xfrm>
                  <a:off x="1647" y="17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5873" name="Group 33"/>
            <p:cNvGrpSpPr>
              <a:grpSpLocks/>
            </p:cNvGrpSpPr>
            <p:nvPr/>
          </p:nvGrpSpPr>
          <p:grpSpPr bwMode="auto">
            <a:xfrm>
              <a:off x="3038621" y="4758998"/>
              <a:ext cx="1395557" cy="627529"/>
              <a:chOff x="1356" y="2116"/>
              <a:chExt cx="967" cy="448"/>
            </a:xfrm>
          </p:grpSpPr>
          <p:grpSp>
            <p:nvGrpSpPr>
              <p:cNvPr id="35874" name="Group 34"/>
              <p:cNvGrpSpPr>
                <a:grpSpLocks/>
              </p:cNvGrpSpPr>
              <p:nvPr/>
            </p:nvGrpSpPr>
            <p:grpSpPr bwMode="auto">
              <a:xfrm>
                <a:off x="1356" y="2116"/>
                <a:ext cx="305" cy="448"/>
                <a:chOff x="1356" y="2116"/>
                <a:chExt cx="305" cy="448"/>
              </a:xfrm>
            </p:grpSpPr>
            <p:grpSp>
              <p:nvGrpSpPr>
                <p:cNvPr id="35875" name="Group 35"/>
                <p:cNvGrpSpPr>
                  <a:grpSpLocks/>
                </p:cNvGrpSpPr>
                <p:nvPr/>
              </p:nvGrpSpPr>
              <p:grpSpPr bwMode="auto">
                <a:xfrm>
                  <a:off x="1356" y="2116"/>
                  <a:ext cx="305" cy="448"/>
                  <a:chOff x="1356" y="2116"/>
                  <a:chExt cx="305" cy="448"/>
                </a:xfrm>
              </p:grpSpPr>
              <p:sp>
                <p:nvSpPr>
                  <p:cNvPr id="35876" name="AutoShape 36"/>
                  <p:cNvSpPr>
                    <a:spLocks noChangeArrowheads="1"/>
                  </p:cNvSpPr>
                  <p:nvPr/>
                </p:nvSpPr>
                <p:spPr bwMode="auto">
                  <a:xfrm>
                    <a:off x="1356" y="218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77" name="AutoShape 37"/>
                  <p:cNvSpPr>
                    <a:spLocks noChangeArrowheads="1"/>
                  </p:cNvSpPr>
                  <p:nvPr/>
                </p:nvSpPr>
                <p:spPr bwMode="auto">
                  <a:xfrm>
                    <a:off x="1426" y="211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78" name="AutoShape 38"/>
                <p:cNvSpPr>
                  <a:spLocks noChangeArrowheads="1"/>
                </p:cNvSpPr>
                <p:nvPr/>
              </p:nvSpPr>
              <p:spPr bwMode="auto">
                <a:xfrm>
                  <a:off x="1418" y="222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879" name="Group 39"/>
              <p:cNvGrpSpPr>
                <a:grpSpLocks/>
              </p:cNvGrpSpPr>
              <p:nvPr/>
            </p:nvGrpSpPr>
            <p:grpSpPr bwMode="auto">
              <a:xfrm>
                <a:off x="1657" y="2116"/>
                <a:ext cx="378" cy="448"/>
                <a:chOff x="1657" y="2116"/>
                <a:chExt cx="378" cy="448"/>
              </a:xfrm>
            </p:grpSpPr>
            <p:grpSp>
              <p:nvGrpSpPr>
                <p:cNvPr id="35880" name="Group 40"/>
                <p:cNvGrpSpPr>
                  <a:grpSpLocks/>
                </p:cNvGrpSpPr>
                <p:nvPr/>
              </p:nvGrpSpPr>
              <p:grpSpPr bwMode="auto">
                <a:xfrm>
                  <a:off x="1657" y="2116"/>
                  <a:ext cx="378" cy="448"/>
                  <a:chOff x="1657" y="2116"/>
                  <a:chExt cx="378" cy="448"/>
                </a:xfrm>
              </p:grpSpPr>
              <p:sp>
                <p:nvSpPr>
                  <p:cNvPr id="35881" name="AutoShape 41"/>
                  <p:cNvSpPr>
                    <a:spLocks noChangeArrowheads="1"/>
                  </p:cNvSpPr>
                  <p:nvPr/>
                </p:nvSpPr>
                <p:spPr bwMode="auto">
                  <a:xfrm>
                    <a:off x="1657" y="218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82" name="AutoShape 42"/>
                  <p:cNvSpPr>
                    <a:spLocks noChangeArrowheads="1"/>
                  </p:cNvSpPr>
                  <p:nvPr/>
                </p:nvSpPr>
                <p:spPr bwMode="auto">
                  <a:xfrm>
                    <a:off x="1743" y="211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83" name="Oval 43"/>
                <p:cNvSpPr>
                  <a:spLocks noChangeArrowheads="1"/>
                </p:cNvSpPr>
                <p:nvPr/>
              </p:nvSpPr>
              <p:spPr bwMode="auto">
                <a:xfrm>
                  <a:off x="1772" y="215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84" name="AutoShape 44"/>
                <p:cNvSpPr>
                  <a:spLocks noChangeArrowheads="1"/>
                </p:cNvSpPr>
                <p:nvPr/>
              </p:nvSpPr>
              <p:spPr bwMode="auto">
                <a:xfrm>
                  <a:off x="1704" y="236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85" name="Freeform 45"/>
              <p:cNvSpPr>
                <a:spLocks/>
              </p:cNvSpPr>
              <p:nvPr/>
            </p:nvSpPr>
            <p:spPr bwMode="auto">
              <a:xfrm>
                <a:off x="2221" y="234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5886" name="Rectangle 46"/>
              <p:cNvSpPr>
                <a:spLocks noChangeArrowheads="1"/>
              </p:cNvSpPr>
              <p:nvPr/>
            </p:nvSpPr>
            <p:spPr bwMode="auto">
              <a:xfrm>
                <a:off x="2217" y="2345"/>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87" name="Rectangle 47"/>
              <p:cNvSpPr>
                <a:spLocks noChangeArrowheads="1"/>
              </p:cNvSpPr>
              <p:nvPr/>
            </p:nvSpPr>
            <p:spPr bwMode="auto">
              <a:xfrm>
                <a:off x="2224" y="2426"/>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88" name="Rectangle 48"/>
              <p:cNvSpPr>
                <a:spLocks noChangeArrowheads="1"/>
              </p:cNvSpPr>
              <p:nvPr/>
            </p:nvSpPr>
            <p:spPr bwMode="auto">
              <a:xfrm>
                <a:off x="2041" y="2426"/>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5889" name="Group 49"/>
              <p:cNvGrpSpPr>
                <a:grpSpLocks/>
              </p:cNvGrpSpPr>
              <p:nvPr/>
            </p:nvGrpSpPr>
            <p:grpSpPr bwMode="auto">
              <a:xfrm>
                <a:off x="2039" y="2173"/>
                <a:ext cx="194" cy="364"/>
                <a:chOff x="2039" y="2173"/>
                <a:chExt cx="194" cy="364"/>
              </a:xfrm>
            </p:grpSpPr>
            <p:sp>
              <p:nvSpPr>
                <p:cNvPr id="35890" name="Oval 50"/>
                <p:cNvSpPr>
                  <a:spLocks noChangeArrowheads="1"/>
                </p:cNvSpPr>
                <p:nvPr/>
              </p:nvSpPr>
              <p:spPr bwMode="auto">
                <a:xfrm>
                  <a:off x="2115" y="217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91" name="Freeform 51"/>
                <p:cNvSpPr>
                  <a:spLocks/>
                </p:cNvSpPr>
                <p:nvPr/>
              </p:nvSpPr>
              <p:spPr bwMode="auto">
                <a:xfrm>
                  <a:off x="2039" y="224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5892" name="Group 52"/>
            <p:cNvGrpSpPr>
              <a:grpSpLocks/>
            </p:cNvGrpSpPr>
            <p:nvPr/>
          </p:nvGrpSpPr>
          <p:grpSpPr bwMode="auto">
            <a:xfrm>
              <a:off x="3638984" y="5442557"/>
              <a:ext cx="1395557" cy="627529"/>
              <a:chOff x="1772" y="2604"/>
              <a:chExt cx="967" cy="448"/>
            </a:xfrm>
          </p:grpSpPr>
          <p:grpSp>
            <p:nvGrpSpPr>
              <p:cNvPr id="35893" name="Group 53"/>
              <p:cNvGrpSpPr>
                <a:grpSpLocks/>
              </p:cNvGrpSpPr>
              <p:nvPr/>
            </p:nvGrpSpPr>
            <p:grpSpPr bwMode="auto">
              <a:xfrm>
                <a:off x="1772" y="2604"/>
                <a:ext cx="305" cy="448"/>
                <a:chOff x="1772" y="2604"/>
                <a:chExt cx="305" cy="448"/>
              </a:xfrm>
            </p:grpSpPr>
            <p:grpSp>
              <p:nvGrpSpPr>
                <p:cNvPr id="35894" name="Group 54"/>
                <p:cNvGrpSpPr>
                  <a:grpSpLocks/>
                </p:cNvGrpSpPr>
                <p:nvPr/>
              </p:nvGrpSpPr>
              <p:grpSpPr bwMode="auto">
                <a:xfrm>
                  <a:off x="1772" y="2604"/>
                  <a:ext cx="305" cy="448"/>
                  <a:chOff x="1772" y="2604"/>
                  <a:chExt cx="305" cy="448"/>
                </a:xfrm>
              </p:grpSpPr>
              <p:sp>
                <p:nvSpPr>
                  <p:cNvPr id="35895" name="AutoShape 55"/>
                  <p:cNvSpPr>
                    <a:spLocks noChangeArrowheads="1"/>
                  </p:cNvSpPr>
                  <p:nvPr/>
                </p:nvSpPr>
                <p:spPr bwMode="auto">
                  <a:xfrm>
                    <a:off x="1772" y="267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96" name="AutoShape 56"/>
                  <p:cNvSpPr>
                    <a:spLocks noChangeArrowheads="1"/>
                  </p:cNvSpPr>
                  <p:nvPr/>
                </p:nvSpPr>
                <p:spPr bwMode="auto">
                  <a:xfrm>
                    <a:off x="1842" y="260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897" name="AutoShape 57"/>
                <p:cNvSpPr>
                  <a:spLocks noChangeArrowheads="1"/>
                </p:cNvSpPr>
                <p:nvPr/>
              </p:nvSpPr>
              <p:spPr bwMode="auto">
                <a:xfrm>
                  <a:off x="1834" y="270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898" name="Group 58"/>
              <p:cNvGrpSpPr>
                <a:grpSpLocks/>
              </p:cNvGrpSpPr>
              <p:nvPr/>
            </p:nvGrpSpPr>
            <p:grpSpPr bwMode="auto">
              <a:xfrm>
                <a:off x="2073" y="2604"/>
                <a:ext cx="378" cy="448"/>
                <a:chOff x="2073" y="2604"/>
                <a:chExt cx="378" cy="448"/>
              </a:xfrm>
            </p:grpSpPr>
            <p:grpSp>
              <p:nvGrpSpPr>
                <p:cNvPr id="35899" name="Group 59"/>
                <p:cNvGrpSpPr>
                  <a:grpSpLocks/>
                </p:cNvGrpSpPr>
                <p:nvPr/>
              </p:nvGrpSpPr>
              <p:grpSpPr bwMode="auto">
                <a:xfrm>
                  <a:off x="2073" y="2604"/>
                  <a:ext cx="378" cy="448"/>
                  <a:chOff x="2073" y="2604"/>
                  <a:chExt cx="378" cy="448"/>
                </a:xfrm>
              </p:grpSpPr>
              <p:sp>
                <p:nvSpPr>
                  <p:cNvPr id="35900" name="AutoShape 60"/>
                  <p:cNvSpPr>
                    <a:spLocks noChangeArrowheads="1"/>
                  </p:cNvSpPr>
                  <p:nvPr/>
                </p:nvSpPr>
                <p:spPr bwMode="auto">
                  <a:xfrm>
                    <a:off x="2073" y="267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01" name="AutoShape 61"/>
                  <p:cNvSpPr>
                    <a:spLocks noChangeArrowheads="1"/>
                  </p:cNvSpPr>
                  <p:nvPr/>
                </p:nvSpPr>
                <p:spPr bwMode="auto">
                  <a:xfrm>
                    <a:off x="2159" y="260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902" name="Oval 62"/>
                <p:cNvSpPr>
                  <a:spLocks noChangeArrowheads="1"/>
                </p:cNvSpPr>
                <p:nvPr/>
              </p:nvSpPr>
              <p:spPr bwMode="auto">
                <a:xfrm>
                  <a:off x="2188" y="264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03" name="AutoShape 63"/>
                <p:cNvSpPr>
                  <a:spLocks noChangeArrowheads="1"/>
                </p:cNvSpPr>
                <p:nvPr/>
              </p:nvSpPr>
              <p:spPr bwMode="auto">
                <a:xfrm>
                  <a:off x="2120" y="285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904" name="Freeform 64"/>
              <p:cNvSpPr>
                <a:spLocks/>
              </p:cNvSpPr>
              <p:nvPr/>
            </p:nvSpPr>
            <p:spPr bwMode="auto">
              <a:xfrm>
                <a:off x="2637" y="283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5905" name="Rectangle 65"/>
              <p:cNvSpPr>
                <a:spLocks noChangeArrowheads="1"/>
              </p:cNvSpPr>
              <p:nvPr/>
            </p:nvSpPr>
            <p:spPr bwMode="auto">
              <a:xfrm>
                <a:off x="2633" y="2833"/>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06" name="Rectangle 66"/>
              <p:cNvSpPr>
                <a:spLocks noChangeArrowheads="1"/>
              </p:cNvSpPr>
              <p:nvPr/>
            </p:nvSpPr>
            <p:spPr bwMode="auto">
              <a:xfrm>
                <a:off x="2640" y="2914"/>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07" name="Rectangle 67"/>
              <p:cNvSpPr>
                <a:spLocks noChangeArrowheads="1"/>
              </p:cNvSpPr>
              <p:nvPr/>
            </p:nvSpPr>
            <p:spPr bwMode="auto">
              <a:xfrm>
                <a:off x="2457" y="2914"/>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5908" name="Group 68"/>
              <p:cNvGrpSpPr>
                <a:grpSpLocks/>
              </p:cNvGrpSpPr>
              <p:nvPr/>
            </p:nvGrpSpPr>
            <p:grpSpPr bwMode="auto">
              <a:xfrm>
                <a:off x="2455" y="2661"/>
                <a:ext cx="194" cy="364"/>
                <a:chOff x="2455" y="2661"/>
                <a:chExt cx="194" cy="364"/>
              </a:xfrm>
            </p:grpSpPr>
            <p:sp>
              <p:nvSpPr>
                <p:cNvPr id="35909" name="Oval 69"/>
                <p:cNvSpPr>
                  <a:spLocks noChangeArrowheads="1"/>
                </p:cNvSpPr>
                <p:nvPr/>
              </p:nvSpPr>
              <p:spPr bwMode="auto">
                <a:xfrm>
                  <a:off x="2531" y="266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10" name="Freeform 70"/>
                <p:cNvSpPr>
                  <a:spLocks/>
                </p:cNvSpPr>
                <p:nvPr/>
              </p:nvSpPr>
              <p:spPr bwMode="auto">
                <a:xfrm>
                  <a:off x="2455" y="272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5911" name="Group 71"/>
            <p:cNvGrpSpPr>
              <a:grpSpLocks/>
            </p:cNvGrpSpPr>
            <p:nvPr/>
          </p:nvGrpSpPr>
          <p:grpSpPr bwMode="auto">
            <a:xfrm>
              <a:off x="4239348" y="6070087"/>
              <a:ext cx="1395557" cy="627529"/>
              <a:chOff x="2188" y="3052"/>
              <a:chExt cx="967" cy="448"/>
            </a:xfrm>
          </p:grpSpPr>
          <p:grpSp>
            <p:nvGrpSpPr>
              <p:cNvPr id="35912" name="Group 72"/>
              <p:cNvGrpSpPr>
                <a:grpSpLocks/>
              </p:cNvGrpSpPr>
              <p:nvPr/>
            </p:nvGrpSpPr>
            <p:grpSpPr bwMode="auto">
              <a:xfrm>
                <a:off x="2188" y="3052"/>
                <a:ext cx="305" cy="448"/>
                <a:chOff x="2188" y="3052"/>
                <a:chExt cx="305" cy="448"/>
              </a:xfrm>
            </p:grpSpPr>
            <p:grpSp>
              <p:nvGrpSpPr>
                <p:cNvPr id="35913" name="Group 73"/>
                <p:cNvGrpSpPr>
                  <a:grpSpLocks/>
                </p:cNvGrpSpPr>
                <p:nvPr/>
              </p:nvGrpSpPr>
              <p:grpSpPr bwMode="auto">
                <a:xfrm>
                  <a:off x="2188" y="3052"/>
                  <a:ext cx="305" cy="448"/>
                  <a:chOff x="2188" y="3052"/>
                  <a:chExt cx="305" cy="448"/>
                </a:xfrm>
              </p:grpSpPr>
              <p:sp>
                <p:nvSpPr>
                  <p:cNvPr id="35914" name="AutoShape 74"/>
                  <p:cNvSpPr>
                    <a:spLocks noChangeArrowheads="1"/>
                  </p:cNvSpPr>
                  <p:nvPr/>
                </p:nvSpPr>
                <p:spPr bwMode="auto">
                  <a:xfrm>
                    <a:off x="2188" y="31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15" name="AutoShape 75"/>
                  <p:cNvSpPr>
                    <a:spLocks noChangeArrowheads="1"/>
                  </p:cNvSpPr>
                  <p:nvPr/>
                </p:nvSpPr>
                <p:spPr bwMode="auto">
                  <a:xfrm>
                    <a:off x="2258" y="30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916" name="AutoShape 76"/>
                <p:cNvSpPr>
                  <a:spLocks noChangeArrowheads="1"/>
                </p:cNvSpPr>
                <p:nvPr/>
              </p:nvSpPr>
              <p:spPr bwMode="auto">
                <a:xfrm>
                  <a:off x="2250" y="31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917" name="Group 77"/>
              <p:cNvGrpSpPr>
                <a:grpSpLocks/>
              </p:cNvGrpSpPr>
              <p:nvPr/>
            </p:nvGrpSpPr>
            <p:grpSpPr bwMode="auto">
              <a:xfrm>
                <a:off x="2489" y="3052"/>
                <a:ext cx="378" cy="448"/>
                <a:chOff x="2489" y="3052"/>
                <a:chExt cx="378" cy="448"/>
              </a:xfrm>
            </p:grpSpPr>
            <p:grpSp>
              <p:nvGrpSpPr>
                <p:cNvPr id="35918" name="Group 78"/>
                <p:cNvGrpSpPr>
                  <a:grpSpLocks/>
                </p:cNvGrpSpPr>
                <p:nvPr/>
              </p:nvGrpSpPr>
              <p:grpSpPr bwMode="auto">
                <a:xfrm>
                  <a:off x="2489" y="3052"/>
                  <a:ext cx="378" cy="448"/>
                  <a:chOff x="2489" y="3052"/>
                  <a:chExt cx="378" cy="448"/>
                </a:xfrm>
              </p:grpSpPr>
              <p:sp>
                <p:nvSpPr>
                  <p:cNvPr id="35919" name="AutoShape 79"/>
                  <p:cNvSpPr>
                    <a:spLocks noChangeArrowheads="1"/>
                  </p:cNvSpPr>
                  <p:nvPr/>
                </p:nvSpPr>
                <p:spPr bwMode="auto">
                  <a:xfrm>
                    <a:off x="2489" y="31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20" name="AutoShape 80"/>
                  <p:cNvSpPr>
                    <a:spLocks noChangeArrowheads="1"/>
                  </p:cNvSpPr>
                  <p:nvPr/>
                </p:nvSpPr>
                <p:spPr bwMode="auto">
                  <a:xfrm>
                    <a:off x="2575" y="30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921" name="Oval 81"/>
                <p:cNvSpPr>
                  <a:spLocks noChangeArrowheads="1"/>
                </p:cNvSpPr>
                <p:nvPr/>
              </p:nvSpPr>
              <p:spPr bwMode="auto">
                <a:xfrm>
                  <a:off x="2604" y="30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22" name="AutoShape 82"/>
                <p:cNvSpPr>
                  <a:spLocks noChangeArrowheads="1"/>
                </p:cNvSpPr>
                <p:nvPr/>
              </p:nvSpPr>
              <p:spPr bwMode="auto">
                <a:xfrm>
                  <a:off x="2536" y="32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923" name="Freeform 83"/>
              <p:cNvSpPr>
                <a:spLocks/>
              </p:cNvSpPr>
              <p:nvPr/>
            </p:nvSpPr>
            <p:spPr bwMode="auto">
              <a:xfrm>
                <a:off x="3053" y="32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5924" name="Rectangle 84"/>
              <p:cNvSpPr>
                <a:spLocks noChangeArrowheads="1"/>
              </p:cNvSpPr>
              <p:nvPr/>
            </p:nvSpPr>
            <p:spPr bwMode="auto">
              <a:xfrm>
                <a:off x="3049" y="3281"/>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25" name="Rectangle 85"/>
              <p:cNvSpPr>
                <a:spLocks noChangeArrowheads="1"/>
              </p:cNvSpPr>
              <p:nvPr/>
            </p:nvSpPr>
            <p:spPr bwMode="auto">
              <a:xfrm>
                <a:off x="3056" y="3362"/>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26" name="Rectangle 86"/>
              <p:cNvSpPr>
                <a:spLocks noChangeArrowheads="1"/>
              </p:cNvSpPr>
              <p:nvPr/>
            </p:nvSpPr>
            <p:spPr bwMode="auto">
              <a:xfrm>
                <a:off x="2873" y="3362"/>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5927" name="Group 87"/>
              <p:cNvGrpSpPr>
                <a:grpSpLocks/>
              </p:cNvGrpSpPr>
              <p:nvPr/>
            </p:nvGrpSpPr>
            <p:grpSpPr bwMode="auto">
              <a:xfrm>
                <a:off x="2871" y="3109"/>
                <a:ext cx="194" cy="364"/>
                <a:chOff x="2871" y="3109"/>
                <a:chExt cx="194" cy="364"/>
              </a:xfrm>
            </p:grpSpPr>
            <p:sp>
              <p:nvSpPr>
                <p:cNvPr id="35928" name="Oval 88"/>
                <p:cNvSpPr>
                  <a:spLocks noChangeArrowheads="1"/>
                </p:cNvSpPr>
                <p:nvPr/>
              </p:nvSpPr>
              <p:spPr bwMode="auto">
                <a:xfrm>
                  <a:off x="2947" y="31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29" name="Freeform 89"/>
                <p:cNvSpPr>
                  <a:spLocks/>
                </p:cNvSpPr>
                <p:nvPr/>
              </p:nvSpPr>
              <p:spPr bwMode="auto">
                <a:xfrm>
                  <a:off x="2871" y="31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35930" name="Rectangle 90"/>
            <p:cNvSpPr>
              <a:spLocks noChangeArrowheads="1"/>
            </p:cNvSpPr>
            <p:nvPr/>
          </p:nvSpPr>
          <p:spPr bwMode="auto">
            <a:xfrm>
              <a:off x="4826723" y="3271417"/>
              <a:ext cx="593148" cy="289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1" hangingPunct="1"/>
              <a:r>
                <a:rPr lang="en-US" sz="1300" i="1">
                  <a:latin typeface="Arial" charset="0"/>
                </a:rPr>
                <a:t>Time</a:t>
              </a:r>
            </a:p>
          </p:txBody>
        </p:sp>
        <p:grpSp>
          <p:nvGrpSpPr>
            <p:cNvPr id="35931" name="Group 91"/>
            <p:cNvGrpSpPr>
              <a:grpSpLocks/>
            </p:cNvGrpSpPr>
            <p:nvPr/>
          </p:nvGrpSpPr>
          <p:grpSpPr bwMode="auto">
            <a:xfrm>
              <a:off x="2444030" y="3183170"/>
              <a:ext cx="3195204" cy="3507440"/>
              <a:chOff x="944" y="991"/>
              <a:chExt cx="2214" cy="2504"/>
            </a:xfrm>
          </p:grpSpPr>
          <p:sp>
            <p:nvSpPr>
              <p:cNvPr id="35932" name="Rectangle 92"/>
              <p:cNvSpPr>
                <a:spLocks noChangeArrowheads="1"/>
              </p:cNvSpPr>
              <p:nvPr/>
            </p:nvSpPr>
            <p:spPr bwMode="auto">
              <a:xfrm>
                <a:off x="953"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dirty="0">
                    <a:latin typeface="Arial" charset="0"/>
                  </a:rPr>
                  <a:t>30</a:t>
                </a:r>
              </a:p>
            </p:txBody>
          </p:sp>
          <p:sp>
            <p:nvSpPr>
              <p:cNvPr id="35933" name="Line 93"/>
              <p:cNvSpPr>
                <a:spLocks noChangeShapeType="1"/>
              </p:cNvSpPr>
              <p:nvPr/>
            </p:nvSpPr>
            <p:spPr bwMode="auto">
              <a:xfrm>
                <a:off x="944" y="1362"/>
                <a:ext cx="281"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34" name="Line 94"/>
              <p:cNvSpPr>
                <a:spLocks noChangeShapeType="1"/>
              </p:cNvSpPr>
              <p:nvPr/>
            </p:nvSpPr>
            <p:spPr bwMode="auto">
              <a:xfrm>
                <a:off x="1256"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5935" name="Group 95"/>
              <p:cNvGrpSpPr>
                <a:grpSpLocks/>
              </p:cNvGrpSpPr>
              <p:nvPr/>
            </p:nvGrpSpPr>
            <p:grpSpPr bwMode="auto">
              <a:xfrm>
                <a:off x="1264" y="1292"/>
                <a:ext cx="400" cy="351"/>
                <a:chOff x="1264" y="1292"/>
                <a:chExt cx="400" cy="351"/>
              </a:xfrm>
            </p:grpSpPr>
            <p:sp>
              <p:nvSpPr>
                <p:cNvPr id="35936" name="Line 96"/>
                <p:cNvSpPr>
                  <a:spLocks noChangeShapeType="1"/>
                </p:cNvSpPr>
                <p:nvPr/>
              </p:nvSpPr>
              <p:spPr bwMode="auto">
                <a:xfrm>
                  <a:off x="1264" y="1400"/>
                  <a:ext cx="377"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37" name="Rectangle 97"/>
                <p:cNvSpPr>
                  <a:spLocks noChangeArrowheads="1"/>
                </p:cNvSpPr>
                <p:nvPr/>
              </p:nvSpPr>
              <p:spPr bwMode="auto">
                <a:xfrm>
                  <a:off x="1321"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5938" name="Line 98"/>
                <p:cNvSpPr>
                  <a:spLocks noChangeShapeType="1"/>
                </p:cNvSpPr>
                <p:nvPr/>
              </p:nvSpPr>
              <p:spPr bwMode="auto">
                <a:xfrm>
                  <a:off x="1664"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939" name="Group 99"/>
              <p:cNvGrpSpPr>
                <a:grpSpLocks/>
              </p:cNvGrpSpPr>
              <p:nvPr/>
            </p:nvGrpSpPr>
            <p:grpSpPr bwMode="auto">
              <a:xfrm>
                <a:off x="1680" y="1292"/>
                <a:ext cx="392" cy="351"/>
                <a:chOff x="1680" y="1292"/>
                <a:chExt cx="392" cy="351"/>
              </a:xfrm>
            </p:grpSpPr>
            <p:sp>
              <p:nvSpPr>
                <p:cNvPr id="35940" name="Line 100"/>
                <p:cNvSpPr>
                  <a:spLocks noChangeShapeType="1"/>
                </p:cNvSpPr>
                <p:nvPr/>
              </p:nvSpPr>
              <p:spPr bwMode="auto">
                <a:xfrm>
                  <a:off x="1680" y="1400"/>
                  <a:ext cx="377"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41" name="Rectangle 101"/>
                <p:cNvSpPr>
                  <a:spLocks noChangeArrowheads="1"/>
                </p:cNvSpPr>
                <p:nvPr/>
              </p:nvSpPr>
              <p:spPr bwMode="auto">
                <a:xfrm>
                  <a:off x="1729"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5942" name="Line 102"/>
                <p:cNvSpPr>
                  <a:spLocks noChangeShapeType="1"/>
                </p:cNvSpPr>
                <p:nvPr/>
              </p:nvSpPr>
              <p:spPr bwMode="auto">
                <a:xfrm>
                  <a:off x="2072"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943" name="Group 103"/>
              <p:cNvGrpSpPr>
                <a:grpSpLocks/>
              </p:cNvGrpSpPr>
              <p:nvPr/>
            </p:nvGrpSpPr>
            <p:grpSpPr bwMode="auto">
              <a:xfrm>
                <a:off x="2088" y="1292"/>
                <a:ext cx="392" cy="351"/>
                <a:chOff x="2088" y="1292"/>
                <a:chExt cx="392" cy="351"/>
              </a:xfrm>
            </p:grpSpPr>
            <p:sp>
              <p:nvSpPr>
                <p:cNvPr id="35944" name="Line 104"/>
                <p:cNvSpPr>
                  <a:spLocks noChangeShapeType="1"/>
                </p:cNvSpPr>
                <p:nvPr/>
              </p:nvSpPr>
              <p:spPr bwMode="auto">
                <a:xfrm>
                  <a:off x="2088" y="1400"/>
                  <a:ext cx="377"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45" name="Rectangle 105"/>
                <p:cNvSpPr>
                  <a:spLocks noChangeArrowheads="1"/>
                </p:cNvSpPr>
                <p:nvPr/>
              </p:nvSpPr>
              <p:spPr bwMode="auto">
                <a:xfrm>
                  <a:off x="2137"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5946" name="Line 106"/>
                <p:cNvSpPr>
                  <a:spLocks noChangeShapeType="1"/>
                </p:cNvSpPr>
                <p:nvPr/>
              </p:nvSpPr>
              <p:spPr bwMode="auto">
                <a:xfrm>
                  <a:off x="2480"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947" name="Line 107"/>
              <p:cNvSpPr>
                <a:spLocks noChangeShapeType="1"/>
              </p:cNvSpPr>
              <p:nvPr/>
            </p:nvSpPr>
            <p:spPr bwMode="auto">
              <a:xfrm>
                <a:off x="2500" y="1400"/>
                <a:ext cx="377"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48" name="Line 108"/>
              <p:cNvSpPr>
                <a:spLocks noChangeShapeType="1"/>
              </p:cNvSpPr>
              <p:nvPr/>
            </p:nvSpPr>
            <p:spPr bwMode="auto">
              <a:xfrm>
                <a:off x="2916"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49" name="Rectangle 109"/>
              <p:cNvSpPr>
                <a:spLocks noChangeArrowheads="1"/>
              </p:cNvSpPr>
              <p:nvPr/>
            </p:nvSpPr>
            <p:spPr bwMode="auto">
              <a:xfrm>
                <a:off x="2545"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5950" name="Rectangle 110"/>
              <p:cNvSpPr>
                <a:spLocks noChangeArrowheads="1"/>
              </p:cNvSpPr>
              <p:nvPr/>
            </p:nvSpPr>
            <p:spPr bwMode="auto">
              <a:xfrm>
                <a:off x="2873"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dirty="0">
                    <a:latin typeface="Arial" charset="0"/>
                  </a:rPr>
                  <a:t>20</a:t>
                </a:r>
              </a:p>
            </p:txBody>
          </p:sp>
          <p:sp>
            <p:nvSpPr>
              <p:cNvPr id="35951" name="Line 111"/>
              <p:cNvSpPr>
                <a:spLocks noChangeShapeType="1"/>
              </p:cNvSpPr>
              <p:nvPr/>
            </p:nvSpPr>
            <p:spPr bwMode="auto">
              <a:xfrm>
                <a:off x="2888"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2" name="Line 112"/>
              <p:cNvSpPr>
                <a:spLocks noChangeShapeType="1"/>
              </p:cNvSpPr>
              <p:nvPr/>
            </p:nvSpPr>
            <p:spPr bwMode="auto">
              <a:xfrm>
                <a:off x="3148" y="991"/>
                <a:ext cx="10" cy="25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3" name="Line 113"/>
              <p:cNvSpPr>
                <a:spLocks noChangeShapeType="1"/>
              </p:cNvSpPr>
              <p:nvPr/>
            </p:nvSpPr>
            <p:spPr bwMode="auto">
              <a:xfrm>
                <a:off x="1265" y="1362"/>
                <a:ext cx="317"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4" name="Line 114"/>
              <p:cNvSpPr>
                <a:spLocks noChangeShapeType="1"/>
              </p:cNvSpPr>
              <p:nvPr/>
            </p:nvSpPr>
            <p:spPr bwMode="auto">
              <a:xfrm>
                <a:off x="1680" y="1368"/>
                <a:ext cx="317"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5" name="Line 115"/>
              <p:cNvSpPr>
                <a:spLocks noChangeShapeType="1"/>
              </p:cNvSpPr>
              <p:nvPr/>
            </p:nvSpPr>
            <p:spPr bwMode="auto">
              <a:xfrm>
                <a:off x="2088" y="1368"/>
                <a:ext cx="317"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6" name="Line 116"/>
              <p:cNvSpPr>
                <a:spLocks noChangeShapeType="1"/>
              </p:cNvSpPr>
              <p:nvPr/>
            </p:nvSpPr>
            <p:spPr bwMode="auto">
              <a:xfrm>
                <a:off x="1683"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7" name="Line 117"/>
              <p:cNvSpPr>
                <a:spLocks noChangeShapeType="1"/>
              </p:cNvSpPr>
              <p:nvPr/>
            </p:nvSpPr>
            <p:spPr bwMode="auto">
              <a:xfrm>
                <a:off x="2088"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958" name="Line 118"/>
              <p:cNvSpPr>
                <a:spLocks noChangeShapeType="1"/>
              </p:cNvSpPr>
              <p:nvPr/>
            </p:nvSpPr>
            <p:spPr bwMode="auto">
              <a:xfrm>
                <a:off x="2500"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TextBox 1"/>
            <p:cNvSpPr txBox="1"/>
            <p:nvPr/>
          </p:nvSpPr>
          <p:spPr>
            <a:xfrm>
              <a:off x="5687707" y="6159598"/>
              <a:ext cx="3426964" cy="584775"/>
            </a:xfrm>
            <a:prstGeom prst="rect">
              <a:avLst/>
            </a:prstGeom>
            <a:noFill/>
          </p:spPr>
          <p:txBody>
            <a:bodyPr wrap="none" rtlCol="0">
              <a:spAutoFit/>
            </a:bodyPr>
            <a:lstStyle/>
            <a:p>
              <a:r>
                <a:rPr lang="en-US" sz="3200" dirty="0"/>
                <a:t>4 loads in</a:t>
              </a:r>
              <a:r>
                <a:rPr lang="en-US" sz="3200" dirty="0">
                  <a:solidFill>
                    <a:srgbClr val="FF0000"/>
                  </a:solidFill>
                </a:rPr>
                <a:t> 3.5 hours</a:t>
              </a:r>
            </a:p>
          </p:txBody>
        </p:sp>
      </p:grpSp>
    </p:spTree>
    <p:extLst>
      <p:ext uri="{BB962C8B-B14F-4D97-AF65-F5344CB8AC3E}">
        <p14:creationId xmlns:p14="http://schemas.microsoft.com/office/powerpoint/2010/main" val="1071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E4FC-E48B-3643-A202-C68D5A40AEB0}"/>
              </a:ext>
            </a:extLst>
          </p:cNvPr>
          <p:cNvSpPr>
            <a:spLocks noGrp="1"/>
          </p:cNvSpPr>
          <p:nvPr>
            <p:ph type="title"/>
          </p:nvPr>
        </p:nvSpPr>
        <p:spPr>
          <a:xfrm>
            <a:off x="279991" y="96839"/>
            <a:ext cx="8584018" cy="745196"/>
          </a:xfrm>
        </p:spPr>
        <p:txBody>
          <a:bodyPr/>
          <a:lstStyle/>
          <a:p>
            <a:r>
              <a:rPr lang="en-US" dirty="0"/>
              <a:t>About the </a:t>
            </a:r>
            <a:r>
              <a:rPr lang="en-US" u="sng" dirty="0"/>
              <a:t>details</a:t>
            </a:r>
            <a:r>
              <a:rPr lang="en-US" dirty="0"/>
              <a:t> of </a:t>
            </a:r>
            <a:r>
              <a:rPr lang="en-US" u="sng" dirty="0"/>
              <a:t>seeing Nobody </a:t>
            </a:r>
            <a:r>
              <a:rPr lang="en-US" dirty="0"/>
              <a:t>in CS</a:t>
            </a:r>
          </a:p>
        </p:txBody>
      </p:sp>
      <p:sp>
        <p:nvSpPr>
          <p:cNvPr id="3" name="Content Placeholder 2">
            <a:extLst>
              <a:ext uri="{FF2B5EF4-FFF2-40B4-BE49-F238E27FC236}">
                <a16:creationId xmlns:a16="http://schemas.microsoft.com/office/drawing/2014/main" id="{D280D3B5-4C16-744A-9597-0E05F460B17F}"/>
              </a:ext>
            </a:extLst>
          </p:cNvPr>
          <p:cNvSpPr>
            <a:spLocks noGrp="1"/>
          </p:cNvSpPr>
          <p:nvPr>
            <p:ph idx="1"/>
          </p:nvPr>
        </p:nvSpPr>
        <p:spPr>
          <a:xfrm>
            <a:off x="486831" y="1043170"/>
            <a:ext cx="8377178" cy="5334068"/>
          </a:xfrm>
        </p:spPr>
        <p:txBody>
          <a:bodyPr/>
          <a:lstStyle/>
          <a:p>
            <a:r>
              <a:rPr lang="en-US" sz="2800" dirty="0"/>
              <a:t>Running a program is a complicated business</a:t>
            </a:r>
          </a:p>
          <a:p>
            <a:r>
              <a:rPr lang="en-US" sz="2800" dirty="0"/>
              <a:t>Abstraction hides detail and helps understand a chosen level of the computational platform</a:t>
            </a:r>
          </a:p>
          <a:p>
            <a:pPr lvl="1"/>
            <a:r>
              <a:rPr lang="en-US" sz="2400" dirty="0">
                <a:solidFill>
                  <a:srgbClr val="008F00"/>
                </a:solidFill>
              </a:rPr>
              <a:t>Example: a typical C program abstracts (hides) the majority of its code </a:t>
            </a:r>
            <a:r>
              <a:rPr lang="en-US" sz="2400" dirty="0"/>
              <a:t>using the #include mechanism</a:t>
            </a:r>
          </a:p>
          <a:p>
            <a:pPr lvl="1"/>
            <a:r>
              <a:rPr lang="en-US" sz="2400" dirty="0"/>
              <a:t>To know program function and limitations also requires knowing the library functions called</a:t>
            </a:r>
          </a:p>
          <a:p>
            <a:r>
              <a:rPr lang="en-US" sz="2800" dirty="0"/>
              <a:t>Abstraction, yes; but details always matter</a:t>
            </a:r>
          </a:p>
          <a:p>
            <a:r>
              <a:rPr lang="en-US" sz="2800" dirty="0"/>
              <a:t>Pay attention to hidden information about bus size, control signals, and data type conversion in Fig. 6.9</a:t>
            </a:r>
          </a:p>
          <a:p>
            <a:r>
              <a:rPr lang="en-US" sz="2800" dirty="0"/>
              <a:t>Be able to see Nobody, be able to see hidden detail</a:t>
            </a:r>
          </a:p>
          <a:p>
            <a:pPr lvl="1"/>
            <a:endParaRPr lang="en-US" sz="2400" dirty="0"/>
          </a:p>
        </p:txBody>
      </p:sp>
      <p:sp>
        <p:nvSpPr>
          <p:cNvPr id="4" name="Date Placeholder 3">
            <a:extLst>
              <a:ext uri="{FF2B5EF4-FFF2-40B4-BE49-F238E27FC236}">
                <a16:creationId xmlns:a16="http://schemas.microsoft.com/office/drawing/2014/main" id="{D9A6D7B0-D351-234B-9652-3ADA68F17808}"/>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A36721B0-E890-B845-A474-A07AC3C8E096}"/>
              </a:ext>
            </a:extLst>
          </p:cNvPr>
          <p:cNvSpPr>
            <a:spLocks noGrp="1"/>
          </p:cNvSpPr>
          <p:nvPr>
            <p:ph type="sldNum" sz="quarter" idx="12"/>
          </p:nvPr>
        </p:nvSpPr>
        <p:spPr/>
        <p:txBody>
          <a:bodyPr/>
          <a:lstStyle/>
          <a:p>
            <a:fld id="{F616CA18-62AE-B34C-A151-070DF961BCFA}" type="slidenum">
              <a:rPr lang="en-US" smtClean="0"/>
              <a:pPr/>
              <a:t>373</a:t>
            </a:fld>
            <a:endParaRPr lang="en-US"/>
          </a:p>
        </p:txBody>
      </p:sp>
    </p:spTree>
    <p:extLst>
      <p:ext uri="{BB962C8B-B14F-4D97-AF65-F5344CB8AC3E}">
        <p14:creationId xmlns:p14="http://schemas.microsoft.com/office/powerpoint/2010/main" val="130469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Pipelining terminology</a:t>
            </a:r>
          </a:p>
        </p:txBody>
      </p:sp>
      <p:sp>
        <p:nvSpPr>
          <p:cNvPr id="37892" name="Rectangle 4"/>
          <p:cNvSpPr>
            <a:spLocks noChangeArrowheads="1"/>
          </p:cNvSpPr>
          <p:nvPr/>
        </p:nvSpPr>
        <p:spPr bwMode="auto">
          <a:xfrm>
            <a:off x="3995048" y="1932811"/>
            <a:ext cx="4636887" cy="4034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56985" tIns="22794" rIns="56985" bIns="22794">
            <a:spAutoFit/>
          </a:bodyPr>
          <a:lstStyle/>
          <a:p>
            <a:pPr marL="307718" indent="-307718">
              <a:spcBef>
                <a:spcPct val="20000"/>
              </a:spcBef>
              <a:buFont typeface="Wingdings" charset="0"/>
              <a:buChar char="§"/>
            </a:pPr>
            <a:r>
              <a:rPr lang="en-US" sz="2400" dirty="0">
                <a:solidFill>
                  <a:srgbClr val="0432FF"/>
                </a:solidFill>
              </a:rPr>
              <a:t>Latency</a:t>
            </a:r>
            <a:r>
              <a:rPr lang="en-US" sz="2400" dirty="0"/>
              <a:t> is the </a:t>
            </a:r>
            <a:r>
              <a:rPr lang="en-US" sz="2400" dirty="0">
                <a:solidFill>
                  <a:srgbClr val="008F00"/>
                </a:solidFill>
              </a:rPr>
              <a:t>time from start to finish to wash one load</a:t>
            </a:r>
            <a:r>
              <a:rPr lang="en-US" sz="2400" dirty="0"/>
              <a:t> of clothes</a:t>
            </a:r>
          </a:p>
          <a:p>
            <a:pPr marL="307718" indent="-307718">
              <a:spcBef>
                <a:spcPct val="20000"/>
              </a:spcBef>
              <a:buFont typeface="Wingdings" charset="0"/>
              <a:buChar char="§"/>
            </a:pPr>
            <a:r>
              <a:rPr lang="en-US" sz="2400" dirty="0">
                <a:solidFill>
                  <a:srgbClr val="0432FF"/>
                </a:solidFill>
              </a:rPr>
              <a:t>Throughput</a:t>
            </a:r>
            <a:r>
              <a:rPr lang="en-US" sz="2400" dirty="0"/>
              <a:t> is the </a:t>
            </a:r>
            <a:r>
              <a:rPr lang="en-US" sz="2400" dirty="0">
                <a:solidFill>
                  <a:srgbClr val="008F00"/>
                </a:solidFill>
              </a:rPr>
              <a:t>rate at which loads are completed</a:t>
            </a:r>
          </a:p>
          <a:p>
            <a:pPr marL="307718" indent="-307718">
              <a:spcBef>
                <a:spcPct val="20000"/>
              </a:spcBef>
              <a:buFont typeface="Wingdings" charset="0"/>
              <a:buChar char="§"/>
            </a:pPr>
            <a:r>
              <a:rPr lang="en-US" sz="2400" dirty="0"/>
              <a:t>Pipelining </a:t>
            </a:r>
            <a:r>
              <a:rPr lang="en-US" sz="2400" b="1" dirty="0">
                <a:solidFill>
                  <a:srgbClr val="FF0000"/>
                </a:solidFill>
              </a:rPr>
              <a:t>does not </a:t>
            </a:r>
            <a:r>
              <a:rPr lang="en-US" sz="2400" dirty="0">
                <a:solidFill>
                  <a:srgbClr val="FF0000"/>
                </a:solidFill>
              </a:rPr>
              <a:t>decrease</a:t>
            </a:r>
            <a:r>
              <a:rPr lang="en-US" sz="2400" b="1" dirty="0"/>
              <a:t> </a:t>
            </a:r>
            <a:r>
              <a:rPr lang="en-US" sz="2400" dirty="0">
                <a:solidFill>
                  <a:srgbClr val="FF0000"/>
                </a:solidFill>
              </a:rPr>
              <a:t>latency</a:t>
            </a:r>
            <a:r>
              <a:rPr lang="en-US" sz="2400" dirty="0"/>
              <a:t> of any single load</a:t>
            </a:r>
          </a:p>
          <a:p>
            <a:pPr marL="307718" indent="-307718">
              <a:spcBef>
                <a:spcPct val="20000"/>
              </a:spcBef>
              <a:buFont typeface="Wingdings" charset="0"/>
              <a:buChar char="§"/>
            </a:pPr>
            <a:r>
              <a:rPr lang="en-US" sz="2400" dirty="0"/>
              <a:t>Pipelining </a:t>
            </a:r>
            <a:r>
              <a:rPr lang="en-US" sz="2400" dirty="0">
                <a:solidFill>
                  <a:srgbClr val="0432FF"/>
                </a:solidFill>
              </a:rPr>
              <a:t>increases throughput </a:t>
            </a:r>
            <a:r>
              <a:rPr lang="en-US" sz="2400" dirty="0"/>
              <a:t>when there is a collection of loads</a:t>
            </a:r>
          </a:p>
          <a:p>
            <a:pPr marL="307718" indent="-307718">
              <a:spcBef>
                <a:spcPct val="20000"/>
              </a:spcBef>
              <a:buFont typeface="Wingdings" charset="0"/>
              <a:buChar char="§"/>
            </a:pPr>
            <a:r>
              <a:rPr lang="en-US" sz="2400" dirty="0"/>
              <a:t>Ideal technique?  No</a:t>
            </a:r>
            <a:br>
              <a:rPr lang="en-US" sz="2400" dirty="0"/>
            </a:br>
            <a:r>
              <a:rPr lang="en-US" sz="2400" dirty="0"/>
              <a:t>Darn good?  Yes</a:t>
            </a:r>
          </a:p>
        </p:txBody>
      </p:sp>
      <p:grpSp>
        <p:nvGrpSpPr>
          <p:cNvPr id="2" name="Group 1"/>
          <p:cNvGrpSpPr/>
          <p:nvPr/>
        </p:nvGrpSpPr>
        <p:grpSpPr>
          <a:xfrm>
            <a:off x="90200" y="1584932"/>
            <a:ext cx="3548783" cy="3912253"/>
            <a:chOff x="598921" y="1567424"/>
            <a:chExt cx="3548783" cy="3912253"/>
          </a:xfrm>
        </p:grpSpPr>
        <p:sp>
          <p:nvSpPr>
            <p:cNvPr id="37893" name="Rectangle 5"/>
            <p:cNvSpPr>
              <a:spLocks noChangeArrowheads="1"/>
            </p:cNvSpPr>
            <p:nvPr/>
          </p:nvSpPr>
          <p:spPr bwMode="auto">
            <a:xfrm>
              <a:off x="598921" y="1567424"/>
              <a:ext cx="642891"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dirty="0">
                  <a:latin typeface="Arial" charset="0"/>
                </a:rPr>
                <a:t>6 PM</a:t>
              </a:r>
            </a:p>
          </p:txBody>
        </p:sp>
        <p:sp>
          <p:nvSpPr>
            <p:cNvPr id="37894" name="Line 6"/>
            <p:cNvSpPr>
              <a:spLocks noChangeShapeType="1"/>
            </p:cNvSpPr>
            <p:nvPr/>
          </p:nvSpPr>
          <p:spPr bwMode="auto">
            <a:xfrm>
              <a:off x="935182" y="2089897"/>
              <a:ext cx="3175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7895" name="Line 7"/>
            <p:cNvSpPr>
              <a:spLocks noChangeShapeType="1"/>
            </p:cNvSpPr>
            <p:nvPr/>
          </p:nvSpPr>
          <p:spPr bwMode="auto">
            <a:xfrm>
              <a:off x="929409" y="1972235"/>
              <a:ext cx="0" cy="26894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37896" name="Rectangle 8"/>
            <p:cNvSpPr>
              <a:spLocks noChangeArrowheads="1"/>
            </p:cNvSpPr>
            <p:nvPr/>
          </p:nvSpPr>
          <p:spPr bwMode="auto">
            <a:xfrm>
              <a:off x="1718831" y="1578630"/>
              <a:ext cx="278108"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7</a:t>
              </a:r>
            </a:p>
          </p:txBody>
        </p:sp>
        <p:sp>
          <p:nvSpPr>
            <p:cNvPr id="37897" name="Rectangle 9"/>
            <p:cNvSpPr>
              <a:spLocks noChangeArrowheads="1"/>
            </p:cNvSpPr>
            <p:nvPr/>
          </p:nvSpPr>
          <p:spPr bwMode="auto">
            <a:xfrm>
              <a:off x="2688649" y="1578630"/>
              <a:ext cx="278108"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8</a:t>
              </a:r>
            </a:p>
          </p:txBody>
        </p:sp>
        <p:sp>
          <p:nvSpPr>
            <p:cNvPr id="37898" name="Rectangle 10"/>
            <p:cNvSpPr>
              <a:spLocks noChangeArrowheads="1"/>
            </p:cNvSpPr>
            <p:nvPr/>
          </p:nvSpPr>
          <p:spPr bwMode="auto">
            <a:xfrm>
              <a:off x="3612285" y="1578630"/>
              <a:ext cx="278108" cy="32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600" b="1">
                  <a:latin typeface="Arial" charset="0"/>
                </a:rPr>
                <a:t>9</a:t>
              </a:r>
            </a:p>
          </p:txBody>
        </p:sp>
        <p:sp>
          <p:nvSpPr>
            <p:cNvPr id="37899" name="Rectangle 11"/>
            <p:cNvSpPr>
              <a:spLocks noChangeArrowheads="1"/>
            </p:cNvSpPr>
            <p:nvPr/>
          </p:nvSpPr>
          <p:spPr bwMode="auto">
            <a:xfrm>
              <a:off x="3335194" y="2053478"/>
              <a:ext cx="573795" cy="280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204" tIns="39889" rIns="81204" bIns="39889">
              <a:spAutoFit/>
            </a:bodyPr>
            <a:lstStyle/>
            <a:p>
              <a:pPr eaLnBrk="1" hangingPunct="1"/>
              <a:r>
                <a:rPr lang="en-US" sz="1300" i="1">
                  <a:latin typeface="Arial" charset="0"/>
                </a:rPr>
                <a:t>Time</a:t>
              </a:r>
            </a:p>
          </p:txBody>
        </p:sp>
        <p:grpSp>
          <p:nvGrpSpPr>
            <p:cNvPr id="37900" name="Group 12"/>
            <p:cNvGrpSpPr>
              <a:grpSpLocks/>
            </p:cNvGrpSpPr>
            <p:nvPr/>
          </p:nvGrpSpPr>
          <p:grpSpPr bwMode="auto">
            <a:xfrm>
              <a:off x="952500" y="2386853"/>
              <a:ext cx="3195204" cy="491658"/>
              <a:chOff x="944" y="1292"/>
              <a:chExt cx="2214" cy="351"/>
            </a:xfrm>
          </p:grpSpPr>
          <p:sp>
            <p:nvSpPr>
              <p:cNvPr id="37901" name="Rectangle 13"/>
              <p:cNvSpPr>
                <a:spLocks noChangeArrowheads="1"/>
              </p:cNvSpPr>
              <p:nvPr/>
            </p:nvSpPr>
            <p:spPr bwMode="auto">
              <a:xfrm>
                <a:off x="953"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30</a:t>
                </a:r>
              </a:p>
            </p:txBody>
          </p:sp>
          <p:sp>
            <p:nvSpPr>
              <p:cNvPr id="37902" name="Line 14"/>
              <p:cNvSpPr>
                <a:spLocks noChangeShapeType="1"/>
              </p:cNvSpPr>
              <p:nvPr/>
            </p:nvSpPr>
            <p:spPr bwMode="auto">
              <a:xfrm>
                <a:off x="944" y="1368"/>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3" name="Line 15"/>
              <p:cNvSpPr>
                <a:spLocks noChangeShapeType="1"/>
              </p:cNvSpPr>
              <p:nvPr/>
            </p:nvSpPr>
            <p:spPr bwMode="auto">
              <a:xfrm>
                <a:off x="1264"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904" name="Group 16"/>
              <p:cNvGrpSpPr>
                <a:grpSpLocks/>
              </p:cNvGrpSpPr>
              <p:nvPr/>
            </p:nvGrpSpPr>
            <p:grpSpPr bwMode="auto">
              <a:xfrm>
                <a:off x="1280" y="1292"/>
                <a:ext cx="384" cy="351"/>
                <a:chOff x="1280" y="1292"/>
                <a:chExt cx="384" cy="351"/>
              </a:xfrm>
            </p:grpSpPr>
            <p:sp>
              <p:nvSpPr>
                <p:cNvPr id="37905" name="Line 17"/>
                <p:cNvSpPr>
                  <a:spLocks noChangeShapeType="1"/>
                </p:cNvSpPr>
                <p:nvPr/>
              </p:nvSpPr>
              <p:spPr bwMode="auto">
                <a:xfrm>
                  <a:off x="1280"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6" name="Rectangle 18"/>
                <p:cNvSpPr>
                  <a:spLocks noChangeArrowheads="1"/>
                </p:cNvSpPr>
                <p:nvPr/>
              </p:nvSpPr>
              <p:spPr bwMode="auto">
                <a:xfrm>
                  <a:off x="1321"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7907" name="Line 19"/>
                <p:cNvSpPr>
                  <a:spLocks noChangeShapeType="1"/>
                </p:cNvSpPr>
                <p:nvPr/>
              </p:nvSpPr>
              <p:spPr bwMode="auto">
                <a:xfrm>
                  <a:off x="1664"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08" name="Group 20"/>
              <p:cNvGrpSpPr>
                <a:grpSpLocks/>
              </p:cNvGrpSpPr>
              <p:nvPr/>
            </p:nvGrpSpPr>
            <p:grpSpPr bwMode="auto">
              <a:xfrm>
                <a:off x="1688" y="1292"/>
                <a:ext cx="384" cy="351"/>
                <a:chOff x="1688" y="1292"/>
                <a:chExt cx="384" cy="351"/>
              </a:xfrm>
            </p:grpSpPr>
            <p:sp>
              <p:nvSpPr>
                <p:cNvPr id="37909" name="Line 21"/>
                <p:cNvSpPr>
                  <a:spLocks noChangeShapeType="1"/>
                </p:cNvSpPr>
                <p:nvPr/>
              </p:nvSpPr>
              <p:spPr bwMode="auto">
                <a:xfrm>
                  <a:off x="1688"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0" name="Rectangle 22"/>
                <p:cNvSpPr>
                  <a:spLocks noChangeArrowheads="1"/>
                </p:cNvSpPr>
                <p:nvPr/>
              </p:nvSpPr>
              <p:spPr bwMode="auto">
                <a:xfrm>
                  <a:off x="1729"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7911" name="Line 23"/>
                <p:cNvSpPr>
                  <a:spLocks noChangeShapeType="1"/>
                </p:cNvSpPr>
                <p:nvPr/>
              </p:nvSpPr>
              <p:spPr bwMode="auto">
                <a:xfrm>
                  <a:off x="2072"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12" name="Group 24"/>
              <p:cNvGrpSpPr>
                <a:grpSpLocks/>
              </p:cNvGrpSpPr>
              <p:nvPr/>
            </p:nvGrpSpPr>
            <p:grpSpPr bwMode="auto">
              <a:xfrm>
                <a:off x="2096" y="1292"/>
                <a:ext cx="384" cy="351"/>
                <a:chOff x="2096" y="1292"/>
                <a:chExt cx="384" cy="351"/>
              </a:xfrm>
            </p:grpSpPr>
            <p:sp>
              <p:nvSpPr>
                <p:cNvPr id="37913" name="Line 25"/>
                <p:cNvSpPr>
                  <a:spLocks noChangeShapeType="1"/>
                </p:cNvSpPr>
                <p:nvPr/>
              </p:nvSpPr>
              <p:spPr bwMode="auto">
                <a:xfrm>
                  <a:off x="2096"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4" name="Rectangle 26"/>
                <p:cNvSpPr>
                  <a:spLocks noChangeArrowheads="1"/>
                </p:cNvSpPr>
                <p:nvPr/>
              </p:nvSpPr>
              <p:spPr bwMode="auto">
                <a:xfrm>
                  <a:off x="2137"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7915" name="Line 27"/>
                <p:cNvSpPr>
                  <a:spLocks noChangeShapeType="1"/>
                </p:cNvSpPr>
                <p:nvPr/>
              </p:nvSpPr>
              <p:spPr bwMode="auto">
                <a:xfrm>
                  <a:off x="2480"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16" name="Line 28"/>
              <p:cNvSpPr>
                <a:spLocks noChangeShapeType="1"/>
              </p:cNvSpPr>
              <p:nvPr/>
            </p:nvSpPr>
            <p:spPr bwMode="auto">
              <a:xfrm>
                <a:off x="2504" y="1400"/>
                <a:ext cx="360" cy="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7" name="Line 29"/>
              <p:cNvSpPr>
                <a:spLocks noChangeShapeType="1"/>
              </p:cNvSpPr>
              <p:nvPr/>
            </p:nvSpPr>
            <p:spPr bwMode="auto">
              <a:xfrm>
                <a:off x="2904"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8" name="Rectangle 30"/>
              <p:cNvSpPr>
                <a:spLocks noChangeArrowheads="1"/>
              </p:cNvSpPr>
              <p:nvPr/>
            </p:nvSpPr>
            <p:spPr bwMode="auto">
              <a:xfrm>
                <a:off x="2545"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40</a:t>
                </a:r>
              </a:p>
            </p:txBody>
          </p:sp>
          <p:sp>
            <p:nvSpPr>
              <p:cNvPr id="37919" name="Rectangle 31"/>
              <p:cNvSpPr>
                <a:spLocks noChangeArrowheads="1"/>
              </p:cNvSpPr>
              <p:nvPr/>
            </p:nvSpPr>
            <p:spPr bwMode="auto">
              <a:xfrm>
                <a:off x="2873" y="1403"/>
                <a:ext cx="285"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1" hangingPunct="1"/>
                <a:r>
                  <a:rPr lang="en-US" sz="1600" b="1">
                    <a:latin typeface="Arial" charset="0"/>
                  </a:rPr>
                  <a:t>20</a:t>
                </a:r>
              </a:p>
            </p:txBody>
          </p:sp>
          <p:sp>
            <p:nvSpPr>
              <p:cNvPr id="37920" name="Line 32"/>
              <p:cNvSpPr>
                <a:spLocks noChangeShapeType="1"/>
              </p:cNvSpPr>
              <p:nvPr/>
            </p:nvSpPr>
            <p:spPr bwMode="auto">
              <a:xfrm>
                <a:off x="2888"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1" name="Line 33"/>
              <p:cNvSpPr>
                <a:spLocks noChangeShapeType="1"/>
              </p:cNvSpPr>
              <p:nvPr/>
            </p:nvSpPr>
            <p:spPr bwMode="auto">
              <a:xfrm>
                <a:off x="3144" y="1292"/>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2" name="Line 34"/>
              <p:cNvSpPr>
                <a:spLocks noChangeShapeType="1"/>
              </p:cNvSpPr>
              <p:nvPr/>
            </p:nvSpPr>
            <p:spPr bwMode="auto">
              <a:xfrm>
                <a:off x="1280" y="1368"/>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3" name="Line 35"/>
              <p:cNvSpPr>
                <a:spLocks noChangeShapeType="1"/>
              </p:cNvSpPr>
              <p:nvPr/>
            </p:nvSpPr>
            <p:spPr bwMode="auto">
              <a:xfrm>
                <a:off x="1688" y="1368"/>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4" name="Line 36"/>
              <p:cNvSpPr>
                <a:spLocks noChangeShapeType="1"/>
              </p:cNvSpPr>
              <p:nvPr/>
            </p:nvSpPr>
            <p:spPr bwMode="auto">
              <a:xfrm>
                <a:off x="2096" y="1368"/>
                <a:ext cx="288" cy="0"/>
              </a:xfrm>
              <a:prstGeom prst="line">
                <a:avLst/>
              </a:prstGeom>
              <a:noFill/>
              <a:ln w="50800">
                <a:solidFill>
                  <a:srgbClr val="F6BF6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5" name="Line 37"/>
              <p:cNvSpPr>
                <a:spLocks noChangeShapeType="1"/>
              </p:cNvSpPr>
              <p:nvPr/>
            </p:nvSpPr>
            <p:spPr bwMode="auto">
              <a:xfrm>
                <a:off x="1688"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6" name="Line 38"/>
              <p:cNvSpPr>
                <a:spLocks noChangeShapeType="1"/>
              </p:cNvSpPr>
              <p:nvPr/>
            </p:nvSpPr>
            <p:spPr bwMode="auto">
              <a:xfrm>
                <a:off x="2096"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27" name="Line 39"/>
              <p:cNvSpPr>
                <a:spLocks noChangeShapeType="1"/>
              </p:cNvSpPr>
              <p:nvPr/>
            </p:nvSpPr>
            <p:spPr bwMode="auto">
              <a:xfrm>
                <a:off x="2504" y="1432"/>
                <a:ext cx="216" cy="0"/>
              </a:xfrm>
              <a:prstGeom prst="line">
                <a:avLst/>
              </a:prstGeom>
              <a:noFill/>
              <a:ln w="508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28" name="Group 40"/>
            <p:cNvGrpSpPr>
              <a:grpSpLocks/>
            </p:cNvGrpSpPr>
            <p:nvPr/>
          </p:nvGrpSpPr>
          <p:grpSpPr bwMode="auto">
            <a:xfrm>
              <a:off x="969819" y="2891118"/>
              <a:ext cx="3173557" cy="2588559"/>
              <a:chOff x="956" y="1652"/>
              <a:chExt cx="2199" cy="1848"/>
            </a:xfrm>
          </p:grpSpPr>
          <p:grpSp>
            <p:nvGrpSpPr>
              <p:cNvPr id="37929" name="Group 41"/>
              <p:cNvGrpSpPr>
                <a:grpSpLocks/>
              </p:cNvGrpSpPr>
              <p:nvPr/>
            </p:nvGrpSpPr>
            <p:grpSpPr bwMode="auto">
              <a:xfrm>
                <a:off x="956" y="1652"/>
                <a:ext cx="967" cy="448"/>
                <a:chOff x="956" y="1652"/>
                <a:chExt cx="967" cy="448"/>
              </a:xfrm>
            </p:grpSpPr>
            <p:grpSp>
              <p:nvGrpSpPr>
                <p:cNvPr id="37930" name="Group 42"/>
                <p:cNvGrpSpPr>
                  <a:grpSpLocks/>
                </p:cNvGrpSpPr>
                <p:nvPr/>
              </p:nvGrpSpPr>
              <p:grpSpPr bwMode="auto">
                <a:xfrm>
                  <a:off x="956" y="1652"/>
                  <a:ext cx="305" cy="448"/>
                  <a:chOff x="956" y="1652"/>
                  <a:chExt cx="305" cy="448"/>
                </a:xfrm>
              </p:grpSpPr>
              <p:grpSp>
                <p:nvGrpSpPr>
                  <p:cNvPr id="37931" name="Group 43"/>
                  <p:cNvGrpSpPr>
                    <a:grpSpLocks/>
                  </p:cNvGrpSpPr>
                  <p:nvPr/>
                </p:nvGrpSpPr>
                <p:grpSpPr bwMode="auto">
                  <a:xfrm>
                    <a:off x="956" y="1652"/>
                    <a:ext cx="305" cy="448"/>
                    <a:chOff x="956" y="1652"/>
                    <a:chExt cx="305" cy="448"/>
                  </a:xfrm>
                </p:grpSpPr>
                <p:sp>
                  <p:nvSpPr>
                    <p:cNvPr id="37932" name="AutoShape 44"/>
                    <p:cNvSpPr>
                      <a:spLocks noChangeArrowheads="1"/>
                    </p:cNvSpPr>
                    <p:nvPr/>
                  </p:nvSpPr>
                  <p:spPr bwMode="auto">
                    <a:xfrm>
                      <a:off x="956" y="17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33" name="AutoShape 45"/>
                    <p:cNvSpPr>
                      <a:spLocks noChangeArrowheads="1"/>
                    </p:cNvSpPr>
                    <p:nvPr/>
                  </p:nvSpPr>
                  <p:spPr bwMode="auto">
                    <a:xfrm>
                      <a:off x="1026" y="16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34" name="AutoShape 46"/>
                  <p:cNvSpPr>
                    <a:spLocks noChangeArrowheads="1"/>
                  </p:cNvSpPr>
                  <p:nvPr/>
                </p:nvSpPr>
                <p:spPr bwMode="auto">
                  <a:xfrm>
                    <a:off x="1018" y="17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35" name="Group 47"/>
                <p:cNvGrpSpPr>
                  <a:grpSpLocks/>
                </p:cNvGrpSpPr>
                <p:nvPr/>
              </p:nvGrpSpPr>
              <p:grpSpPr bwMode="auto">
                <a:xfrm>
                  <a:off x="1257" y="1652"/>
                  <a:ext cx="378" cy="448"/>
                  <a:chOff x="1257" y="1652"/>
                  <a:chExt cx="378" cy="448"/>
                </a:xfrm>
              </p:grpSpPr>
              <p:grpSp>
                <p:nvGrpSpPr>
                  <p:cNvPr id="37936" name="Group 48"/>
                  <p:cNvGrpSpPr>
                    <a:grpSpLocks/>
                  </p:cNvGrpSpPr>
                  <p:nvPr/>
                </p:nvGrpSpPr>
                <p:grpSpPr bwMode="auto">
                  <a:xfrm>
                    <a:off x="1257" y="1652"/>
                    <a:ext cx="378" cy="448"/>
                    <a:chOff x="1257" y="1652"/>
                    <a:chExt cx="378" cy="448"/>
                  </a:xfrm>
                </p:grpSpPr>
                <p:sp>
                  <p:nvSpPr>
                    <p:cNvPr id="37937" name="AutoShape 49"/>
                    <p:cNvSpPr>
                      <a:spLocks noChangeArrowheads="1"/>
                    </p:cNvSpPr>
                    <p:nvPr/>
                  </p:nvSpPr>
                  <p:spPr bwMode="auto">
                    <a:xfrm>
                      <a:off x="1257" y="17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38" name="AutoShape 50"/>
                    <p:cNvSpPr>
                      <a:spLocks noChangeArrowheads="1"/>
                    </p:cNvSpPr>
                    <p:nvPr/>
                  </p:nvSpPr>
                  <p:spPr bwMode="auto">
                    <a:xfrm>
                      <a:off x="1343" y="16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39" name="Oval 51"/>
                  <p:cNvSpPr>
                    <a:spLocks noChangeArrowheads="1"/>
                  </p:cNvSpPr>
                  <p:nvPr/>
                </p:nvSpPr>
                <p:spPr bwMode="auto">
                  <a:xfrm>
                    <a:off x="1372" y="16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40" name="AutoShape 52"/>
                  <p:cNvSpPr>
                    <a:spLocks noChangeArrowheads="1"/>
                  </p:cNvSpPr>
                  <p:nvPr/>
                </p:nvSpPr>
                <p:spPr bwMode="auto">
                  <a:xfrm>
                    <a:off x="1304" y="18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41" name="Freeform 53"/>
                <p:cNvSpPr>
                  <a:spLocks/>
                </p:cNvSpPr>
                <p:nvPr/>
              </p:nvSpPr>
              <p:spPr bwMode="auto">
                <a:xfrm>
                  <a:off x="1821" y="18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7942" name="Rectangle 54"/>
                <p:cNvSpPr>
                  <a:spLocks noChangeArrowheads="1"/>
                </p:cNvSpPr>
                <p:nvPr/>
              </p:nvSpPr>
              <p:spPr bwMode="auto">
                <a:xfrm>
                  <a:off x="1817" y="1881"/>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43" name="Rectangle 55"/>
                <p:cNvSpPr>
                  <a:spLocks noChangeArrowheads="1"/>
                </p:cNvSpPr>
                <p:nvPr/>
              </p:nvSpPr>
              <p:spPr bwMode="auto">
                <a:xfrm>
                  <a:off x="1824" y="1962"/>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44" name="Rectangle 56"/>
                <p:cNvSpPr>
                  <a:spLocks noChangeArrowheads="1"/>
                </p:cNvSpPr>
                <p:nvPr/>
              </p:nvSpPr>
              <p:spPr bwMode="auto">
                <a:xfrm>
                  <a:off x="1641" y="1962"/>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945" name="Group 57"/>
                <p:cNvGrpSpPr>
                  <a:grpSpLocks/>
                </p:cNvGrpSpPr>
                <p:nvPr/>
              </p:nvGrpSpPr>
              <p:grpSpPr bwMode="auto">
                <a:xfrm>
                  <a:off x="1639" y="1709"/>
                  <a:ext cx="194" cy="364"/>
                  <a:chOff x="1639" y="1709"/>
                  <a:chExt cx="194" cy="364"/>
                </a:xfrm>
              </p:grpSpPr>
              <p:sp>
                <p:nvSpPr>
                  <p:cNvPr id="37946" name="Oval 58"/>
                  <p:cNvSpPr>
                    <a:spLocks noChangeArrowheads="1"/>
                  </p:cNvSpPr>
                  <p:nvPr/>
                </p:nvSpPr>
                <p:spPr bwMode="auto">
                  <a:xfrm>
                    <a:off x="1715" y="17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47" name="Freeform 59"/>
                  <p:cNvSpPr>
                    <a:spLocks/>
                  </p:cNvSpPr>
                  <p:nvPr/>
                </p:nvSpPr>
                <p:spPr bwMode="auto">
                  <a:xfrm>
                    <a:off x="1639" y="17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7948" name="Group 60"/>
              <p:cNvGrpSpPr>
                <a:grpSpLocks/>
              </p:cNvGrpSpPr>
              <p:nvPr/>
            </p:nvGrpSpPr>
            <p:grpSpPr bwMode="auto">
              <a:xfrm>
                <a:off x="1356" y="2116"/>
                <a:ext cx="967" cy="448"/>
                <a:chOff x="1356" y="2116"/>
                <a:chExt cx="967" cy="448"/>
              </a:xfrm>
            </p:grpSpPr>
            <p:grpSp>
              <p:nvGrpSpPr>
                <p:cNvPr id="37949" name="Group 61"/>
                <p:cNvGrpSpPr>
                  <a:grpSpLocks/>
                </p:cNvGrpSpPr>
                <p:nvPr/>
              </p:nvGrpSpPr>
              <p:grpSpPr bwMode="auto">
                <a:xfrm>
                  <a:off x="1356" y="2116"/>
                  <a:ext cx="305" cy="448"/>
                  <a:chOff x="1356" y="2116"/>
                  <a:chExt cx="305" cy="448"/>
                </a:xfrm>
              </p:grpSpPr>
              <p:grpSp>
                <p:nvGrpSpPr>
                  <p:cNvPr id="37950" name="Group 62"/>
                  <p:cNvGrpSpPr>
                    <a:grpSpLocks/>
                  </p:cNvGrpSpPr>
                  <p:nvPr/>
                </p:nvGrpSpPr>
                <p:grpSpPr bwMode="auto">
                  <a:xfrm>
                    <a:off x="1356" y="2116"/>
                    <a:ext cx="305" cy="448"/>
                    <a:chOff x="1356" y="2116"/>
                    <a:chExt cx="305" cy="448"/>
                  </a:xfrm>
                </p:grpSpPr>
                <p:sp>
                  <p:nvSpPr>
                    <p:cNvPr id="37951" name="AutoShape 63"/>
                    <p:cNvSpPr>
                      <a:spLocks noChangeArrowheads="1"/>
                    </p:cNvSpPr>
                    <p:nvPr/>
                  </p:nvSpPr>
                  <p:spPr bwMode="auto">
                    <a:xfrm>
                      <a:off x="1356" y="218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52" name="AutoShape 64"/>
                    <p:cNvSpPr>
                      <a:spLocks noChangeArrowheads="1"/>
                    </p:cNvSpPr>
                    <p:nvPr/>
                  </p:nvSpPr>
                  <p:spPr bwMode="auto">
                    <a:xfrm>
                      <a:off x="1426" y="211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53" name="AutoShape 65"/>
                  <p:cNvSpPr>
                    <a:spLocks noChangeArrowheads="1"/>
                  </p:cNvSpPr>
                  <p:nvPr/>
                </p:nvSpPr>
                <p:spPr bwMode="auto">
                  <a:xfrm>
                    <a:off x="1418" y="222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54" name="Group 66"/>
                <p:cNvGrpSpPr>
                  <a:grpSpLocks/>
                </p:cNvGrpSpPr>
                <p:nvPr/>
              </p:nvGrpSpPr>
              <p:grpSpPr bwMode="auto">
                <a:xfrm>
                  <a:off x="1657" y="2116"/>
                  <a:ext cx="378" cy="448"/>
                  <a:chOff x="1657" y="2116"/>
                  <a:chExt cx="378" cy="448"/>
                </a:xfrm>
              </p:grpSpPr>
              <p:grpSp>
                <p:nvGrpSpPr>
                  <p:cNvPr id="37955" name="Group 67"/>
                  <p:cNvGrpSpPr>
                    <a:grpSpLocks/>
                  </p:cNvGrpSpPr>
                  <p:nvPr/>
                </p:nvGrpSpPr>
                <p:grpSpPr bwMode="auto">
                  <a:xfrm>
                    <a:off x="1657" y="2116"/>
                    <a:ext cx="378" cy="448"/>
                    <a:chOff x="1657" y="2116"/>
                    <a:chExt cx="378" cy="448"/>
                  </a:xfrm>
                </p:grpSpPr>
                <p:sp>
                  <p:nvSpPr>
                    <p:cNvPr id="37956" name="AutoShape 68"/>
                    <p:cNvSpPr>
                      <a:spLocks noChangeArrowheads="1"/>
                    </p:cNvSpPr>
                    <p:nvPr/>
                  </p:nvSpPr>
                  <p:spPr bwMode="auto">
                    <a:xfrm>
                      <a:off x="1657" y="218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57" name="AutoShape 69"/>
                    <p:cNvSpPr>
                      <a:spLocks noChangeArrowheads="1"/>
                    </p:cNvSpPr>
                    <p:nvPr/>
                  </p:nvSpPr>
                  <p:spPr bwMode="auto">
                    <a:xfrm>
                      <a:off x="1743" y="211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58" name="Oval 70"/>
                  <p:cNvSpPr>
                    <a:spLocks noChangeArrowheads="1"/>
                  </p:cNvSpPr>
                  <p:nvPr/>
                </p:nvSpPr>
                <p:spPr bwMode="auto">
                  <a:xfrm>
                    <a:off x="1772" y="215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59" name="AutoShape 71"/>
                  <p:cNvSpPr>
                    <a:spLocks noChangeArrowheads="1"/>
                  </p:cNvSpPr>
                  <p:nvPr/>
                </p:nvSpPr>
                <p:spPr bwMode="auto">
                  <a:xfrm>
                    <a:off x="1704" y="236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60" name="Freeform 72"/>
                <p:cNvSpPr>
                  <a:spLocks/>
                </p:cNvSpPr>
                <p:nvPr/>
              </p:nvSpPr>
              <p:spPr bwMode="auto">
                <a:xfrm>
                  <a:off x="2221" y="234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7961" name="Rectangle 73"/>
                <p:cNvSpPr>
                  <a:spLocks noChangeArrowheads="1"/>
                </p:cNvSpPr>
                <p:nvPr/>
              </p:nvSpPr>
              <p:spPr bwMode="auto">
                <a:xfrm>
                  <a:off x="2217" y="2345"/>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62" name="Rectangle 74"/>
                <p:cNvSpPr>
                  <a:spLocks noChangeArrowheads="1"/>
                </p:cNvSpPr>
                <p:nvPr/>
              </p:nvSpPr>
              <p:spPr bwMode="auto">
                <a:xfrm>
                  <a:off x="2224" y="2426"/>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63" name="Rectangle 75"/>
                <p:cNvSpPr>
                  <a:spLocks noChangeArrowheads="1"/>
                </p:cNvSpPr>
                <p:nvPr/>
              </p:nvSpPr>
              <p:spPr bwMode="auto">
                <a:xfrm>
                  <a:off x="2041" y="2426"/>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964" name="Group 76"/>
                <p:cNvGrpSpPr>
                  <a:grpSpLocks/>
                </p:cNvGrpSpPr>
                <p:nvPr/>
              </p:nvGrpSpPr>
              <p:grpSpPr bwMode="auto">
                <a:xfrm>
                  <a:off x="2039" y="2173"/>
                  <a:ext cx="194" cy="364"/>
                  <a:chOff x="2039" y="2173"/>
                  <a:chExt cx="194" cy="364"/>
                </a:xfrm>
              </p:grpSpPr>
              <p:sp>
                <p:nvSpPr>
                  <p:cNvPr id="37965" name="Oval 77"/>
                  <p:cNvSpPr>
                    <a:spLocks noChangeArrowheads="1"/>
                  </p:cNvSpPr>
                  <p:nvPr/>
                </p:nvSpPr>
                <p:spPr bwMode="auto">
                  <a:xfrm>
                    <a:off x="2115" y="217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66" name="Freeform 78"/>
                  <p:cNvSpPr>
                    <a:spLocks/>
                  </p:cNvSpPr>
                  <p:nvPr/>
                </p:nvSpPr>
                <p:spPr bwMode="auto">
                  <a:xfrm>
                    <a:off x="2039" y="224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7967" name="Group 79"/>
              <p:cNvGrpSpPr>
                <a:grpSpLocks/>
              </p:cNvGrpSpPr>
              <p:nvPr/>
            </p:nvGrpSpPr>
            <p:grpSpPr bwMode="auto">
              <a:xfrm>
                <a:off x="1772" y="2604"/>
                <a:ext cx="967" cy="448"/>
                <a:chOff x="1772" y="2604"/>
                <a:chExt cx="967" cy="448"/>
              </a:xfrm>
            </p:grpSpPr>
            <p:grpSp>
              <p:nvGrpSpPr>
                <p:cNvPr id="37968" name="Group 80"/>
                <p:cNvGrpSpPr>
                  <a:grpSpLocks/>
                </p:cNvGrpSpPr>
                <p:nvPr/>
              </p:nvGrpSpPr>
              <p:grpSpPr bwMode="auto">
                <a:xfrm>
                  <a:off x="1772" y="2604"/>
                  <a:ext cx="305" cy="448"/>
                  <a:chOff x="1772" y="2604"/>
                  <a:chExt cx="305" cy="448"/>
                </a:xfrm>
              </p:grpSpPr>
              <p:grpSp>
                <p:nvGrpSpPr>
                  <p:cNvPr id="37969" name="Group 81"/>
                  <p:cNvGrpSpPr>
                    <a:grpSpLocks/>
                  </p:cNvGrpSpPr>
                  <p:nvPr/>
                </p:nvGrpSpPr>
                <p:grpSpPr bwMode="auto">
                  <a:xfrm>
                    <a:off x="1772" y="2604"/>
                    <a:ext cx="305" cy="448"/>
                    <a:chOff x="1772" y="2604"/>
                    <a:chExt cx="305" cy="448"/>
                  </a:xfrm>
                </p:grpSpPr>
                <p:sp>
                  <p:nvSpPr>
                    <p:cNvPr id="37970" name="AutoShape 82"/>
                    <p:cNvSpPr>
                      <a:spLocks noChangeArrowheads="1"/>
                    </p:cNvSpPr>
                    <p:nvPr/>
                  </p:nvSpPr>
                  <p:spPr bwMode="auto">
                    <a:xfrm>
                      <a:off x="1772" y="267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71" name="AutoShape 83"/>
                    <p:cNvSpPr>
                      <a:spLocks noChangeArrowheads="1"/>
                    </p:cNvSpPr>
                    <p:nvPr/>
                  </p:nvSpPr>
                  <p:spPr bwMode="auto">
                    <a:xfrm>
                      <a:off x="1842" y="260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72" name="AutoShape 84"/>
                  <p:cNvSpPr>
                    <a:spLocks noChangeArrowheads="1"/>
                  </p:cNvSpPr>
                  <p:nvPr/>
                </p:nvSpPr>
                <p:spPr bwMode="auto">
                  <a:xfrm>
                    <a:off x="1834" y="270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73" name="Group 85"/>
                <p:cNvGrpSpPr>
                  <a:grpSpLocks/>
                </p:cNvGrpSpPr>
                <p:nvPr/>
              </p:nvGrpSpPr>
              <p:grpSpPr bwMode="auto">
                <a:xfrm>
                  <a:off x="2073" y="2604"/>
                  <a:ext cx="378" cy="448"/>
                  <a:chOff x="2073" y="2604"/>
                  <a:chExt cx="378" cy="448"/>
                </a:xfrm>
              </p:grpSpPr>
              <p:grpSp>
                <p:nvGrpSpPr>
                  <p:cNvPr id="37974" name="Group 86"/>
                  <p:cNvGrpSpPr>
                    <a:grpSpLocks/>
                  </p:cNvGrpSpPr>
                  <p:nvPr/>
                </p:nvGrpSpPr>
                <p:grpSpPr bwMode="auto">
                  <a:xfrm>
                    <a:off x="2073" y="2604"/>
                    <a:ext cx="378" cy="448"/>
                    <a:chOff x="2073" y="2604"/>
                    <a:chExt cx="378" cy="448"/>
                  </a:xfrm>
                </p:grpSpPr>
                <p:sp>
                  <p:nvSpPr>
                    <p:cNvPr id="37975" name="AutoShape 87"/>
                    <p:cNvSpPr>
                      <a:spLocks noChangeArrowheads="1"/>
                    </p:cNvSpPr>
                    <p:nvPr/>
                  </p:nvSpPr>
                  <p:spPr bwMode="auto">
                    <a:xfrm>
                      <a:off x="2073" y="267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76" name="AutoShape 88"/>
                    <p:cNvSpPr>
                      <a:spLocks noChangeArrowheads="1"/>
                    </p:cNvSpPr>
                    <p:nvPr/>
                  </p:nvSpPr>
                  <p:spPr bwMode="auto">
                    <a:xfrm>
                      <a:off x="2159" y="260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77" name="Oval 89"/>
                  <p:cNvSpPr>
                    <a:spLocks noChangeArrowheads="1"/>
                  </p:cNvSpPr>
                  <p:nvPr/>
                </p:nvSpPr>
                <p:spPr bwMode="auto">
                  <a:xfrm>
                    <a:off x="2188" y="264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78" name="AutoShape 90"/>
                  <p:cNvSpPr>
                    <a:spLocks noChangeArrowheads="1"/>
                  </p:cNvSpPr>
                  <p:nvPr/>
                </p:nvSpPr>
                <p:spPr bwMode="auto">
                  <a:xfrm>
                    <a:off x="2120" y="285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79" name="Freeform 91"/>
                <p:cNvSpPr>
                  <a:spLocks/>
                </p:cNvSpPr>
                <p:nvPr/>
              </p:nvSpPr>
              <p:spPr bwMode="auto">
                <a:xfrm>
                  <a:off x="2637" y="283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7980" name="Rectangle 92"/>
                <p:cNvSpPr>
                  <a:spLocks noChangeArrowheads="1"/>
                </p:cNvSpPr>
                <p:nvPr/>
              </p:nvSpPr>
              <p:spPr bwMode="auto">
                <a:xfrm>
                  <a:off x="2633" y="2833"/>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81" name="Rectangle 93"/>
                <p:cNvSpPr>
                  <a:spLocks noChangeArrowheads="1"/>
                </p:cNvSpPr>
                <p:nvPr/>
              </p:nvSpPr>
              <p:spPr bwMode="auto">
                <a:xfrm>
                  <a:off x="2640" y="2914"/>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82" name="Rectangle 94"/>
                <p:cNvSpPr>
                  <a:spLocks noChangeArrowheads="1"/>
                </p:cNvSpPr>
                <p:nvPr/>
              </p:nvSpPr>
              <p:spPr bwMode="auto">
                <a:xfrm>
                  <a:off x="2457" y="2914"/>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7983" name="Group 95"/>
                <p:cNvGrpSpPr>
                  <a:grpSpLocks/>
                </p:cNvGrpSpPr>
                <p:nvPr/>
              </p:nvGrpSpPr>
              <p:grpSpPr bwMode="auto">
                <a:xfrm>
                  <a:off x="2455" y="2661"/>
                  <a:ext cx="194" cy="364"/>
                  <a:chOff x="2455" y="2661"/>
                  <a:chExt cx="194" cy="364"/>
                </a:xfrm>
              </p:grpSpPr>
              <p:sp>
                <p:nvSpPr>
                  <p:cNvPr id="37984" name="Oval 96"/>
                  <p:cNvSpPr>
                    <a:spLocks noChangeArrowheads="1"/>
                  </p:cNvSpPr>
                  <p:nvPr/>
                </p:nvSpPr>
                <p:spPr bwMode="auto">
                  <a:xfrm>
                    <a:off x="2531" y="266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85" name="Freeform 97"/>
                  <p:cNvSpPr>
                    <a:spLocks/>
                  </p:cNvSpPr>
                  <p:nvPr/>
                </p:nvSpPr>
                <p:spPr bwMode="auto">
                  <a:xfrm>
                    <a:off x="2455" y="272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37986" name="Group 98"/>
              <p:cNvGrpSpPr>
                <a:grpSpLocks/>
              </p:cNvGrpSpPr>
              <p:nvPr/>
            </p:nvGrpSpPr>
            <p:grpSpPr bwMode="auto">
              <a:xfrm>
                <a:off x="2188" y="3052"/>
                <a:ext cx="967" cy="448"/>
                <a:chOff x="2188" y="3052"/>
                <a:chExt cx="967" cy="448"/>
              </a:xfrm>
            </p:grpSpPr>
            <p:grpSp>
              <p:nvGrpSpPr>
                <p:cNvPr id="37987" name="Group 99"/>
                <p:cNvGrpSpPr>
                  <a:grpSpLocks/>
                </p:cNvGrpSpPr>
                <p:nvPr/>
              </p:nvGrpSpPr>
              <p:grpSpPr bwMode="auto">
                <a:xfrm>
                  <a:off x="2188" y="3052"/>
                  <a:ext cx="305" cy="448"/>
                  <a:chOff x="2188" y="3052"/>
                  <a:chExt cx="305" cy="448"/>
                </a:xfrm>
              </p:grpSpPr>
              <p:grpSp>
                <p:nvGrpSpPr>
                  <p:cNvPr id="37988" name="Group 100"/>
                  <p:cNvGrpSpPr>
                    <a:grpSpLocks/>
                  </p:cNvGrpSpPr>
                  <p:nvPr/>
                </p:nvGrpSpPr>
                <p:grpSpPr bwMode="auto">
                  <a:xfrm>
                    <a:off x="2188" y="3052"/>
                    <a:ext cx="305" cy="448"/>
                    <a:chOff x="2188" y="3052"/>
                    <a:chExt cx="305" cy="448"/>
                  </a:xfrm>
                </p:grpSpPr>
                <p:sp>
                  <p:nvSpPr>
                    <p:cNvPr id="37989" name="AutoShape 101"/>
                    <p:cNvSpPr>
                      <a:spLocks noChangeArrowheads="1"/>
                    </p:cNvSpPr>
                    <p:nvPr/>
                  </p:nvSpPr>
                  <p:spPr bwMode="auto">
                    <a:xfrm>
                      <a:off x="2188" y="31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90" name="AutoShape 102"/>
                    <p:cNvSpPr>
                      <a:spLocks noChangeArrowheads="1"/>
                    </p:cNvSpPr>
                    <p:nvPr/>
                  </p:nvSpPr>
                  <p:spPr bwMode="auto">
                    <a:xfrm>
                      <a:off x="2258" y="30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91" name="AutoShape 103"/>
                  <p:cNvSpPr>
                    <a:spLocks noChangeArrowheads="1"/>
                  </p:cNvSpPr>
                  <p:nvPr/>
                </p:nvSpPr>
                <p:spPr bwMode="auto">
                  <a:xfrm>
                    <a:off x="2250" y="31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92" name="Group 104"/>
                <p:cNvGrpSpPr>
                  <a:grpSpLocks/>
                </p:cNvGrpSpPr>
                <p:nvPr/>
              </p:nvGrpSpPr>
              <p:grpSpPr bwMode="auto">
                <a:xfrm>
                  <a:off x="2489" y="3052"/>
                  <a:ext cx="378" cy="448"/>
                  <a:chOff x="2489" y="3052"/>
                  <a:chExt cx="378" cy="448"/>
                </a:xfrm>
              </p:grpSpPr>
              <p:grpSp>
                <p:nvGrpSpPr>
                  <p:cNvPr id="37993" name="Group 105"/>
                  <p:cNvGrpSpPr>
                    <a:grpSpLocks/>
                  </p:cNvGrpSpPr>
                  <p:nvPr/>
                </p:nvGrpSpPr>
                <p:grpSpPr bwMode="auto">
                  <a:xfrm>
                    <a:off x="2489" y="3052"/>
                    <a:ext cx="378" cy="448"/>
                    <a:chOff x="2489" y="3052"/>
                    <a:chExt cx="378" cy="448"/>
                  </a:xfrm>
                </p:grpSpPr>
                <p:sp>
                  <p:nvSpPr>
                    <p:cNvPr id="37994" name="AutoShape 106"/>
                    <p:cNvSpPr>
                      <a:spLocks noChangeArrowheads="1"/>
                    </p:cNvSpPr>
                    <p:nvPr/>
                  </p:nvSpPr>
                  <p:spPr bwMode="auto">
                    <a:xfrm>
                      <a:off x="2489" y="31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95" name="AutoShape 107"/>
                    <p:cNvSpPr>
                      <a:spLocks noChangeArrowheads="1"/>
                    </p:cNvSpPr>
                    <p:nvPr/>
                  </p:nvSpPr>
                  <p:spPr bwMode="auto">
                    <a:xfrm>
                      <a:off x="2575" y="30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96" name="Oval 108"/>
                  <p:cNvSpPr>
                    <a:spLocks noChangeArrowheads="1"/>
                  </p:cNvSpPr>
                  <p:nvPr/>
                </p:nvSpPr>
                <p:spPr bwMode="auto">
                  <a:xfrm>
                    <a:off x="2604" y="30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97" name="AutoShape 109"/>
                  <p:cNvSpPr>
                    <a:spLocks noChangeArrowheads="1"/>
                  </p:cNvSpPr>
                  <p:nvPr/>
                </p:nvSpPr>
                <p:spPr bwMode="auto">
                  <a:xfrm>
                    <a:off x="2536" y="32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98" name="Freeform 110"/>
                <p:cNvSpPr>
                  <a:spLocks/>
                </p:cNvSpPr>
                <p:nvPr/>
              </p:nvSpPr>
              <p:spPr bwMode="auto">
                <a:xfrm>
                  <a:off x="3053" y="32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7999" name="Rectangle 111"/>
                <p:cNvSpPr>
                  <a:spLocks noChangeArrowheads="1"/>
                </p:cNvSpPr>
                <p:nvPr/>
              </p:nvSpPr>
              <p:spPr bwMode="auto">
                <a:xfrm>
                  <a:off x="3049" y="3281"/>
                  <a:ext cx="106"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000" name="Rectangle 112"/>
                <p:cNvSpPr>
                  <a:spLocks noChangeArrowheads="1"/>
                </p:cNvSpPr>
                <p:nvPr/>
              </p:nvSpPr>
              <p:spPr bwMode="auto">
                <a:xfrm>
                  <a:off x="3056" y="3362"/>
                  <a:ext cx="82" cy="16"/>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001" name="Rectangle 113"/>
                <p:cNvSpPr>
                  <a:spLocks noChangeArrowheads="1"/>
                </p:cNvSpPr>
                <p:nvPr/>
              </p:nvSpPr>
              <p:spPr bwMode="auto">
                <a:xfrm>
                  <a:off x="2873" y="3362"/>
                  <a:ext cx="103" cy="11"/>
                </a:xfrm>
                <a:prstGeom prst="rect">
                  <a:avLst/>
                </a:prstGeom>
                <a:solidFill>
                  <a:srgbClr val="FC0128"/>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8002" name="Group 114"/>
                <p:cNvGrpSpPr>
                  <a:grpSpLocks/>
                </p:cNvGrpSpPr>
                <p:nvPr/>
              </p:nvGrpSpPr>
              <p:grpSpPr bwMode="auto">
                <a:xfrm>
                  <a:off x="2871" y="3109"/>
                  <a:ext cx="194" cy="364"/>
                  <a:chOff x="2871" y="3109"/>
                  <a:chExt cx="194" cy="364"/>
                </a:xfrm>
              </p:grpSpPr>
              <p:sp>
                <p:nvSpPr>
                  <p:cNvPr id="38003" name="Oval 115"/>
                  <p:cNvSpPr>
                    <a:spLocks noChangeArrowheads="1"/>
                  </p:cNvSpPr>
                  <p:nvPr/>
                </p:nvSpPr>
                <p:spPr bwMode="auto">
                  <a:xfrm>
                    <a:off x="2947" y="31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004" name="Freeform 116"/>
                  <p:cNvSpPr>
                    <a:spLocks/>
                  </p:cNvSpPr>
                  <p:nvPr/>
                </p:nvSpPr>
                <p:spPr bwMode="auto">
                  <a:xfrm>
                    <a:off x="2871" y="31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xmlns=""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grpSp>
      <p:sp>
        <p:nvSpPr>
          <p:cNvPr id="3" name="Date Placeholder 2"/>
          <p:cNvSpPr>
            <a:spLocks noGrp="1"/>
          </p:cNvSpPr>
          <p:nvPr>
            <p:ph type="dt" sz="half" idx="10"/>
          </p:nvPr>
        </p:nvSpPr>
        <p:spPr/>
        <p:txBody>
          <a:bodyPr/>
          <a:lstStyle/>
          <a:p>
            <a:r>
              <a:rPr lang="en-US"/>
              <a:t>© 2018 by George B. Adams III</a:t>
            </a:r>
          </a:p>
        </p:txBody>
      </p:sp>
      <p:sp>
        <p:nvSpPr>
          <p:cNvPr id="4" name="Slide Number Placeholder 3"/>
          <p:cNvSpPr>
            <a:spLocks noGrp="1"/>
          </p:cNvSpPr>
          <p:nvPr>
            <p:ph type="sldNum" sz="quarter" idx="12"/>
          </p:nvPr>
        </p:nvSpPr>
        <p:spPr/>
        <p:txBody>
          <a:bodyPr/>
          <a:lstStyle/>
          <a:p>
            <a:fld id="{F616CA18-62AE-B34C-A151-070DF961BCFA}" type="slidenum">
              <a:rPr lang="en-US" smtClean="0"/>
              <a:pPr/>
              <a:t>409</a:t>
            </a:fld>
            <a:endParaRPr lang="en-US"/>
          </a:p>
        </p:txBody>
      </p:sp>
      <p:cxnSp>
        <p:nvCxnSpPr>
          <p:cNvPr id="6" name="Straight Arrow Connector 5"/>
          <p:cNvCxnSpPr/>
          <p:nvPr/>
        </p:nvCxnSpPr>
        <p:spPr bwMode="auto">
          <a:xfrm flipV="1">
            <a:off x="2239098" y="5740400"/>
            <a:ext cx="1405464" cy="1"/>
          </a:xfrm>
          <a:prstGeom prst="straightConnector1">
            <a:avLst/>
          </a:prstGeom>
          <a:solidFill>
            <a:schemeClr val="accent1"/>
          </a:solidFill>
          <a:ln w="57150" cap="flat" cmpd="sng" algn="ctr">
            <a:solidFill>
              <a:srgbClr val="0432FF"/>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p:cNvSpPr txBox="1"/>
          <p:nvPr/>
        </p:nvSpPr>
        <p:spPr>
          <a:xfrm>
            <a:off x="2482713" y="5689599"/>
            <a:ext cx="904863" cy="369332"/>
          </a:xfrm>
          <a:prstGeom prst="rect">
            <a:avLst/>
          </a:prstGeom>
          <a:noFill/>
        </p:spPr>
        <p:txBody>
          <a:bodyPr wrap="none" rtlCol="0">
            <a:spAutoFit/>
          </a:bodyPr>
          <a:lstStyle/>
          <a:p>
            <a:r>
              <a:rPr lang="en-US" dirty="0">
                <a:solidFill>
                  <a:srgbClr val="0432FF"/>
                </a:solidFill>
              </a:rPr>
              <a:t>Latency</a:t>
            </a:r>
          </a:p>
        </p:txBody>
      </p:sp>
      <p:cxnSp>
        <p:nvCxnSpPr>
          <p:cNvPr id="9" name="Straight Connector 8"/>
          <p:cNvCxnSpPr/>
          <p:nvPr/>
        </p:nvCxnSpPr>
        <p:spPr bwMode="auto">
          <a:xfrm>
            <a:off x="2239098" y="4869655"/>
            <a:ext cx="0" cy="108241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3644562" y="4869655"/>
            <a:ext cx="0" cy="107394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2433832" y="2921005"/>
            <a:ext cx="0" cy="121919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1858106" y="2921005"/>
            <a:ext cx="0" cy="60112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 name="Straight Arrow Connector 131"/>
          <p:cNvCxnSpPr/>
          <p:nvPr/>
        </p:nvCxnSpPr>
        <p:spPr bwMode="auto">
          <a:xfrm flipV="1">
            <a:off x="1858098" y="3437463"/>
            <a:ext cx="559953" cy="1"/>
          </a:xfrm>
          <a:prstGeom prst="straightConnector1">
            <a:avLst/>
          </a:prstGeom>
          <a:solidFill>
            <a:schemeClr val="accent1"/>
          </a:solidFill>
          <a:ln w="57150" cap="flat" cmpd="sng" algn="ctr">
            <a:solidFill>
              <a:srgbClr val="0432FF"/>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5" name="TextBox 134"/>
          <p:cNvSpPr txBox="1"/>
          <p:nvPr/>
        </p:nvSpPr>
        <p:spPr>
          <a:xfrm>
            <a:off x="1856175" y="2836325"/>
            <a:ext cx="570990" cy="584775"/>
          </a:xfrm>
          <a:prstGeom prst="rect">
            <a:avLst/>
          </a:prstGeom>
          <a:noFill/>
        </p:spPr>
        <p:txBody>
          <a:bodyPr wrap="none" rtlCol="0">
            <a:spAutoFit/>
          </a:bodyPr>
          <a:lstStyle/>
          <a:p>
            <a:pPr algn="ctr"/>
            <a:r>
              <a:rPr lang="en-US" sz="1600" u="sng" dirty="0">
                <a:solidFill>
                  <a:srgbClr val="0432FF"/>
                </a:solidFill>
              </a:rPr>
              <a:t>   1   </a:t>
            </a:r>
            <a:br>
              <a:rPr lang="en-US" sz="1600" dirty="0">
                <a:solidFill>
                  <a:srgbClr val="0432FF"/>
                </a:solidFill>
              </a:rPr>
            </a:br>
            <a:r>
              <a:rPr lang="en-US" sz="1600" dirty="0">
                <a:solidFill>
                  <a:srgbClr val="0432FF"/>
                </a:solidFill>
              </a:rPr>
              <a:t>Thru</a:t>
            </a:r>
          </a:p>
        </p:txBody>
      </p:sp>
    </p:spTree>
    <p:extLst>
      <p:ext uri="{BB962C8B-B14F-4D97-AF65-F5344CB8AC3E}">
        <p14:creationId xmlns:p14="http://schemas.microsoft.com/office/powerpoint/2010/main" val="186745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dissolve">
                                      <p:cBhvr>
                                        <p:cTn id="7" dur="5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dissolve">
                                      <p:cBhvr>
                                        <p:cTn id="12" dur="5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dissolve">
                                      <p:cBhvr>
                                        <p:cTn id="17" dur="500"/>
                                        <p:tgtEl>
                                          <p:spTgt spid="378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892">
                                            <p:txEl>
                                              <p:pRg st="3" end="3"/>
                                            </p:txEl>
                                          </p:spTgt>
                                        </p:tgtEl>
                                        <p:attrNameLst>
                                          <p:attrName>style.visibility</p:attrName>
                                        </p:attrNameLst>
                                      </p:cBhvr>
                                      <p:to>
                                        <p:strVal val="visible"/>
                                      </p:to>
                                    </p:set>
                                    <p:animEffect transition="in" filter="dissolve">
                                      <p:cBhvr>
                                        <p:cTn id="22" dur="500"/>
                                        <p:tgtEl>
                                          <p:spTgt spid="378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892">
                                            <p:txEl>
                                              <p:pRg st="4" end="4"/>
                                            </p:txEl>
                                          </p:spTgt>
                                        </p:tgtEl>
                                        <p:attrNameLst>
                                          <p:attrName>style.visibility</p:attrName>
                                        </p:attrNameLst>
                                      </p:cBhvr>
                                      <p:to>
                                        <p:strVal val="visible"/>
                                      </p:to>
                                    </p:set>
                                    <p:animEffect transition="in" filter="dissolve">
                                      <p:cBhvr>
                                        <p:cTn id="27" dur="500"/>
                                        <p:tgtEl>
                                          <p:spTgt spid="378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565495" y="1170968"/>
            <a:ext cx="8027555" cy="5078313"/>
          </a:xfrm>
          <a:prstGeom prst="rect">
            <a:avLst/>
          </a:prstGeom>
        </p:spPr>
        <p:txBody>
          <a:bodyPr vert="horz" wrap="square" lIns="0" tIns="0" rIns="0" bIns="0" rtlCol="0">
            <a:spAutoFit/>
          </a:bodyPr>
          <a:lstStyle/>
          <a:p>
            <a:pPr marL="318546" marR="138473" indent="-307149">
              <a:spcBef>
                <a:spcPts val="830"/>
              </a:spcBef>
              <a:buFont typeface="Microsoft Sans Serif"/>
              <a:buChar char="▪"/>
              <a:tabLst>
                <a:tab pos="319115" algn="l"/>
              </a:tabLst>
            </a:pPr>
            <a:r>
              <a:rPr sz="2000" spc="-4" dirty="0">
                <a:latin typeface="Trebuchet MS"/>
                <a:cs typeface="Trebuchet MS"/>
              </a:rPr>
              <a:t>Pipelining </a:t>
            </a:r>
            <a:r>
              <a:rPr sz="2000" i="1" spc="-4" dirty="0">
                <a:latin typeface="Trebuchet MS"/>
                <a:cs typeface="Trebuchet MS"/>
              </a:rPr>
              <a:t>does</a:t>
            </a:r>
            <a:r>
              <a:rPr sz="2000" spc="-4" dirty="0">
                <a:latin typeface="Trebuchet MS"/>
                <a:cs typeface="Trebuchet MS"/>
              </a:rPr>
              <a:t> </a:t>
            </a:r>
            <a:r>
              <a:rPr sz="2000" i="1" spc="-4" dirty="0">
                <a:latin typeface="Trebuchet MS"/>
                <a:cs typeface="Trebuchet MS"/>
              </a:rPr>
              <a:t>not </a:t>
            </a:r>
            <a:r>
              <a:rPr sz="2000" spc="-4" dirty="0">
                <a:latin typeface="Trebuchet MS"/>
                <a:cs typeface="Trebuchet MS"/>
              </a:rPr>
              <a:t>improve</a:t>
            </a:r>
            <a:r>
              <a:rPr sz="2000" spc="-9" dirty="0">
                <a:latin typeface="Trebuchet MS"/>
                <a:cs typeface="Trebuchet MS"/>
              </a:rPr>
              <a:t> execution time </a:t>
            </a:r>
            <a:r>
              <a:rPr sz="2000" spc="-4" dirty="0">
                <a:latin typeface="Trebuchet MS"/>
                <a:cs typeface="Trebuchet MS"/>
              </a:rPr>
              <a:t>of </a:t>
            </a:r>
            <a:r>
              <a:rPr lang="en-US" sz="2000" spc="-4" dirty="0">
                <a:latin typeface="Trebuchet MS"/>
                <a:cs typeface="Trebuchet MS"/>
              </a:rPr>
              <a:t>a single task</a:t>
            </a:r>
            <a:br>
              <a:rPr lang="en-US" sz="2000" spc="-4" dirty="0">
                <a:latin typeface="Trebuchet MS"/>
                <a:cs typeface="Trebuchet MS"/>
              </a:rPr>
            </a:br>
            <a:endParaRPr lang="en-US" sz="2000" spc="-9" dirty="0">
              <a:latin typeface="Trebuchet MS"/>
              <a:cs typeface="Trebuchet MS"/>
            </a:endParaRPr>
          </a:p>
          <a:p>
            <a:pPr marL="318546" marR="138473" indent="-307149">
              <a:spcBef>
                <a:spcPts val="830"/>
              </a:spcBef>
              <a:buFont typeface="Microsoft Sans Serif"/>
              <a:buChar char="▪"/>
              <a:tabLst>
                <a:tab pos="319115" algn="l"/>
              </a:tabLst>
            </a:pPr>
            <a:r>
              <a:rPr lang="en-US" sz="2000" spc="-4" dirty="0">
                <a:solidFill>
                  <a:srgbClr val="FF0000"/>
                </a:solidFill>
                <a:latin typeface="Trebuchet MS"/>
                <a:cs typeface="Trebuchet MS"/>
              </a:rPr>
              <a:t>Every subtask of the full task</a:t>
            </a:r>
            <a:r>
              <a:rPr sz="2000" spc="-9" dirty="0">
                <a:solidFill>
                  <a:srgbClr val="FF0000"/>
                </a:solidFill>
                <a:latin typeface="Trebuchet MS"/>
                <a:cs typeface="Trebuchet MS"/>
              </a:rPr>
              <a:t> takes </a:t>
            </a:r>
            <a:r>
              <a:rPr sz="2000" i="1" spc="-9" dirty="0">
                <a:solidFill>
                  <a:srgbClr val="FF0000"/>
                </a:solidFill>
                <a:latin typeface="Trebuchet MS"/>
                <a:cs typeface="Trebuchet MS"/>
              </a:rPr>
              <a:t>longer</a:t>
            </a:r>
            <a:r>
              <a:rPr sz="2000" i="1" spc="-9" dirty="0">
                <a:latin typeface="Trebuchet MS"/>
                <a:cs typeface="Trebuchet MS"/>
              </a:rPr>
              <a:t> </a:t>
            </a:r>
            <a:r>
              <a:rPr sz="2000" spc="-4" dirty="0">
                <a:solidFill>
                  <a:srgbClr val="FF0000"/>
                </a:solidFill>
                <a:latin typeface="Trebuchet MS"/>
                <a:cs typeface="Trebuchet MS"/>
              </a:rPr>
              <a:t>to </a:t>
            </a:r>
            <a:r>
              <a:rPr sz="2000" spc="-9" dirty="0">
                <a:solidFill>
                  <a:srgbClr val="FF0000"/>
                </a:solidFill>
                <a:latin typeface="Trebuchet MS"/>
                <a:cs typeface="Trebuchet MS"/>
              </a:rPr>
              <a:t>execute</a:t>
            </a:r>
            <a:r>
              <a:rPr sz="2000" spc="-9" dirty="0">
                <a:latin typeface="Trebuchet MS"/>
                <a:cs typeface="Trebuchet MS"/>
              </a:rPr>
              <a:t> than </a:t>
            </a:r>
            <a:r>
              <a:rPr lang="en-US" sz="2000" spc="-4" dirty="0">
                <a:latin typeface="Trebuchet MS"/>
                <a:cs typeface="Trebuchet MS"/>
              </a:rPr>
              <a:t>without pipelining</a:t>
            </a:r>
            <a:r>
              <a:rPr sz="2000" spc="-4" dirty="0">
                <a:latin typeface="Trebuchet MS"/>
                <a:cs typeface="Trebuchet MS"/>
              </a:rPr>
              <a:t> </a:t>
            </a:r>
            <a:r>
              <a:rPr lang="en-US" sz="2000" spc="-4" dirty="0">
                <a:latin typeface="Trebuchet MS"/>
                <a:cs typeface="Trebuchet MS"/>
              </a:rPr>
              <a:t>because of</a:t>
            </a:r>
          </a:p>
          <a:p>
            <a:pPr marL="775746" marR="138473" lvl="1" indent="-307149">
              <a:spcBef>
                <a:spcPts val="830"/>
              </a:spcBef>
              <a:buFont typeface="Microsoft Sans Serif"/>
              <a:buChar char="▪"/>
              <a:tabLst>
                <a:tab pos="319115" algn="l"/>
              </a:tabLst>
            </a:pPr>
            <a:r>
              <a:rPr lang="en-US" sz="2000" spc="-4" dirty="0">
                <a:latin typeface="Trebuchet MS"/>
                <a:cs typeface="Trebuchet MS"/>
              </a:rPr>
              <a:t>slowest subtask in the pipeline delays faster subtasks</a:t>
            </a:r>
          </a:p>
          <a:p>
            <a:pPr marL="775746" marR="138473" lvl="1" indent="-307149">
              <a:spcBef>
                <a:spcPts val="830"/>
              </a:spcBef>
              <a:buFont typeface="Microsoft Sans Serif"/>
              <a:buChar char="▪"/>
              <a:tabLst>
                <a:tab pos="319115" algn="l"/>
              </a:tabLst>
            </a:pPr>
            <a:r>
              <a:rPr lang="en-US" sz="2000" spc="-4" dirty="0">
                <a:latin typeface="Trebuchet MS"/>
                <a:cs typeface="Trebuchet MS"/>
              </a:rPr>
              <a:t>possible dependence of one task on a previous task</a:t>
            </a:r>
            <a:br>
              <a:rPr lang="en-US" sz="2000" spc="-4" dirty="0">
                <a:latin typeface="Trebuchet MS"/>
                <a:cs typeface="Trebuchet MS"/>
              </a:rPr>
            </a:br>
            <a:endParaRPr sz="2000" dirty="0">
              <a:latin typeface="Trebuchet MS"/>
              <a:cs typeface="Trebuchet MS"/>
            </a:endParaRPr>
          </a:p>
          <a:p>
            <a:pPr marL="318546" marR="78069" indent="-307149">
              <a:spcBef>
                <a:spcPts val="426"/>
              </a:spcBef>
              <a:buFont typeface="Microsoft Sans Serif"/>
              <a:buChar char="▪"/>
              <a:tabLst>
                <a:tab pos="319115" algn="l"/>
              </a:tabLst>
            </a:pPr>
            <a:r>
              <a:rPr lang="en-US" sz="2000" spc="-4" dirty="0">
                <a:latin typeface="Trebuchet MS"/>
                <a:cs typeface="Trebuchet MS"/>
              </a:rPr>
              <a:t>P</a:t>
            </a:r>
            <a:r>
              <a:rPr sz="2000" spc="-4" dirty="0">
                <a:latin typeface="Trebuchet MS"/>
                <a:cs typeface="Trebuchet MS"/>
              </a:rPr>
              <a:t>ipelining </a:t>
            </a:r>
            <a:r>
              <a:rPr lang="en-US" sz="2000" spc="-4" dirty="0">
                <a:latin typeface="Trebuchet MS"/>
                <a:cs typeface="Trebuchet MS"/>
              </a:rPr>
              <a:t>does </a:t>
            </a:r>
            <a:r>
              <a:rPr sz="2000" spc="-4" dirty="0">
                <a:latin typeface="Trebuchet MS"/>
                <a:cs typeface="Trebuchet MS"/>
              </a:rPr>
              <a:t>increase </a:t>
            </a:r>
            <a:r>
              <a:rPr sz="2000" spc="-9" dirty="0">
                <a:solidFill>
                  <a:srgbClr val="FF3300"/>
                </a:solidFill>
                <a:latin typeface="Trebuchet MS"/>
                <a:cs typeface="Trebuchet MS"/>
              </a:rPr>
              <a:t>throughput</a:t>
            </a:r>
            <a:r>
              <a:rPr sz="2000" spc="-9" dirty="0">
                <a:latin typeface="Trebuchet MS"/>
                <a:cs typeface="Trebuchet MS"/>
              </a:rPr>
              <a:t>,</a:t>
            </a:r>
            <a:r>
              <a:rPr sz="2000" spc="-4" dirty="0">
                <a:latin typeface="Trebuchet MS"/>
                <a:cs typeface="Trebuchet MS"/>
              </a:rPr>
              <a:t> </a:t>
            </a:r>
            <a:r>
              <a:rPr lang="en-US" sz="2000" spc="-9" dirty="0">
                <a:solidFill>
                  <a:srgbClr val="0000FF"/>
                </a:solidFill>
                <a:latin typeface="Trebuchet MS"/>
                <a:cs typeface="Trebuchet MS"/>
              </a:rPr>
              <a:t>the a</a:t>
            </a:r>
            <a:r>
              <a:rPr sz="2000" spc="-9" dirty="0">
                <a:solidFill>
                  <a:srgbClr val="0000FF"/>
                </a:solidFill>
                <a:latin typeface="Trebuchet MS"/>
                <a:cs typeface="Trebuchet MS"/>
              </a:rPr>
              <a:t>mount </a:t>
            </a:r>
            <a:r>
              <a:rPr sz="2000" spc="-4" dirty="0">
                <a:solidFill>
                  <a:srgbClr val="0000FF"/>
                </a:solidFill>
                <a:latin typeface="Trebuchet MS"/>
                <a:cs typeface="Trebuchet MS"/>
              </a:rPr>
              <a:t>of </a:t>
            </a:r>
            <a:r>
              <a:rPr sz="2000" spc="-9" dirty="0">
                <a:solidFill>
                  <a:srgbClr val="0000FF"/>
                </a:solidFill>
                <a:latin typeface="Trebuchet MS"/>
                <a:cs typeface="Trebuchet MS"/>
              </a:rPr>
              <a:t>work </a:t>
            </a:r>
            <a:r>
              <a:rPr lang="en-US" sz="2000" spc="-9" dirty="0">
                <a:solidFill>
                  <a:srgbClr val="0000FF"/>
                </a:solidFill>
                <a:latin typeface="Trebuchet MS"/>
                <a:cs typeface="Trebuchet MS"/>
              </a:rPr>
              <a:t>completed</a:t>
            </a:r>
            <a:r>
              <a:rPr sz="2000" spc="-9" dirty="0">
                <a:solidFill>
                  <a:srgbClr val="0000FF"/>
                </a:solidFill>
                <a:latin typeface="Trebuchet MS"/>
                <a:cs typeface="Trebuchet MS"/>
              </a:rPr>
              <a:t> </a:t>
            </a:r>
            <a:r>
              <a:rPr sz="2000" spc="-4" dirty="0">
                <a:solidFill>
                  <a:srgbClr val="0000FF"/>
                </a:solidFill>
                <a:latin typeface="Trebuchet MS"/>
                <a:cs typeface="Trebuchet MS"/>
              </a:rPr>
              <a:t>per </a:t>
            </a:r>
            <a:r>
              <a:rPr sz="2000" spc="-9" dirty="0">
                <a:solidFill>
                  <a:srgbClr val="0000FF"/>
                </a:solidFill>
                <a:latin typeface="Trebuchet MS"/>
                <a:cs typeface="Trebuchet MS"/>
              </a:rPr>
              <a:t>unit </a:t>
            </a:r>
            <a:r>
              <a:rPr sz="2000" spc="-4" dirty="0">
                <a:solidFill>
                  <a:srgbClr val="0000FF"/>
                </a:solidFill>
                <a:latin typeface="Trebuchet MS"/>
                <a:cs typeface="Trebuchet MS"/>
              </a:rPr>
              <a:t>time</a:t>
            </a:r>
            <a:r>
              <a:rPr lang="en-US" sz="2000" spc="-4" dirty="0">
                <a:latin typeface="Trebuchet MS"/>
                <a:cs typeface="Trebuchet MS"/>
              </a:rPr>
              <a:t>, because multiple task</a:t>
            </a:r>
            <a:r>
              <a:rPr sz="2000" spc="-4" dirty="0">
                <a:latin typeface="Trebuchet MS"/>
                <a:cs typeface="Trebuchet MS"/>
              </a:rPr>
              <a:t>s are </a:t>
            </a:r>
            <a:r>
              <a:rPr lang="en-US" sz="2000" spc="-4" dirty="0">
                <a:latin typeface="Trebuchet MS"/>
                <a:cs typeface="Trebuchet MS"/>
              </a:rPr>
              <a:t>being processed simultaneously</a:t>
            </a:r>
            <a:br>
              <a:rPr lang="en-US" sz="2000" spc="-4" dirty="0">
                <a:latin typeface="Trebuchet MS"/>
                <a:cs typeface="Trebuchet MS"/>
              </a:rPr>
            </a:br>
            <a:endParaRPr sz="2000" dirty="0">
              <a:latin typeface="Trebuchet MS"/>
              <a:cs typeface="Trebuchet MS"/>
            </a:endParaRPr>
          </a:p>
          <a:p>
            <a:pPr marL="318546" marR="4559" indent="-307149">
              <a:spcBef>
                <a:spcPts val="426"/>
              </a:spcBef>
              <a:buFont typeface="Microsoft Sans Serif"/>
              <a:buChar char="▪"/>
              <a:tabLst>
                <a:tab pos="319115" algn="l"/>
              </a:tabLst>
            </a:pPr>
            <a:r>
              <a:rPr lang="en-US" sz="2000" spc="-4" dirty="0">
                <a:latin typeface="Trebuchet MS"/>
                <a:cs typeface="Trebuchet MS"/>
              </a:rPr>
              <a:t>R</a:t>
            </a:r>
            <a:r>
              <a:rPr sz="2000" spc="-4" dirty="0">
                <a:latin typeface="Trebuchet MS"/>
                <a:cs typeface="Trebuchet MS"/>
              </a:rPr>
              <a:t>esult is </a:t>
            </a:r>
            <a:r>
              <a:rPr lang="en-US" sz="2000" spc="-9" dirty="0">
                <a:latin typeface="Trebuchet MS"/>
                <a:cs typeface="Trebuchet MS"/>
              </a:rPr>
              <a:t>reduced</a:t>
            </a:r>
            <a:r>
              <a:rPr sz="2000" spc="-9" dirty="0">
                <a:latin typeface="Trebuchet MS"/>
                <a:cs typeface="Trebuchet MS"/>
              </a:rPr>
              <a:t> </a:t>
            </a:r>
            <a:r>
              <a:rPr lang="en-US" sz="2000" spc="-9" dirty="0">
                <a:latin typeface="Trebuchet MS"/>
                <a:cs typeface="Trebuchet MS"/>
              </a:rPr>
              <a:t>total</a:t>
            </a:r>
            <a:r>
              <a:rPr sz="2000" spc="-9" dirty="0">
                <a:latin typeface="Trebuchet MS"/>
                <a:cs typeface="Trebuchet MS"/>
              </a:rPr>
              <a:t> time </a:t>
            </a:r>
            <a:r>
              <a:rPr sz="2000" spc="-4" dirty="0">
                <a:latin typeface="Trebuchet MS"/>
                <a:cs typeface="Trebuchet MS"/>
              </a:rPr>
              <a:t>for a </a:t>
            </a:r>
            <a:r>
              <a:rPr sz="2000" i="1" spc="-4" dirty="0">
                <a:latin typeface="Trebuchet MS"/>
                <a:cs typeface="Trebuchet MS"/>
              </a:rPr>
              <a:t>sequence </a:t>
            </a:r>
            <a:r>
              <a:rPr sz="2000" spc="-4" dirty="0">
                <a:latin typeface="Trebuchet MS"/>
                <a:cs typeface="Trebuchet MS"/>
              </a:rPr>
              <a:t>of </a:t>
            </a:r>
            <a:r>
              <a:rPr lang="en-US" sz="2000" spc="-4" dirty="0">
                <a:latin typeface="Trebuchet MS"/>
                <a:cs typeface="Trebuchet MS"/>
              </a:rPr>
              <a:t>task</a:t>
            </a:r>
            <a:r>
              <a:rPr sz="2000" spc="-4" dirty="0">
                <a:latin typeface="Trebuchet MS"/>
                <a:cs typeface="Trebuchet MS"/>
              </a:rPr>
              <a:t>s</a:t>
            </a:r>
            <a:br>
              <a:rPr lang="en-US" sz="2000" spc="-4" dirty="0">
                <a:latin typeface="Trebuchet MS"/>
                <a:cs typeface="Trebuchet MS"/>
              </a:rPr>
            </a:br>
            <a:endParaRPr lang="en-US" sz="2000" spc="-9" dirty="0">
              <a:latin typeface="Trebuchet MS"/>
              <a:cs typeface="Trebuchet MS"/>
            </a:endParaRPr>
          </a:p>
          <a:p>
            <a:pPr marL="318546" marR="4559" indent="-307149">
              <a:spcBef>
                <a:spcPts val="426"/>
              </a:spcBef>
              <a:buFont typeface="Microsoft Sans Serif"/>
              <a:buChar char="▪"/>
              <a:tabLst>
                <a:tab pos="319115" algn="l"/>
              </a:tabLst>
            </a:pPr>
            <a:r>
              <a:rPr lang="en-US" sz="2000" spc="-9" dirty="0">
                <a:solidFill>
                  <a:srgbClr val="008000"/>
                </a:solidFill>
                <a:latin typeface="Trebuchet MS"/>
                <a:cs typeface="Trebuchet MS"/>
              </a:rPr>
              <a:t>Workload comprised of many tasks is finished sooner because more work is being done simultaneously:  there is more </a:t>
            </a:r>
            <a:r>
              <a:rPr lang="en-US" sz="2000" i="1" spc="-9" dirty="0">
                <a:solidFill>
                  <a:srgbClr val="008000"/>
                </a:solidFill>
                <a:latin typeface="Trebuchet MS"/>
                <a:cs typeface="Trebuchet MS"/>
              </a:rPr>
              <a:t>parallelism</a:t>
            </a:r>
          </a:p>
        </p:txBody>
      </p:sp>
      <p:sp>
        <p:nvSpPr>
          <p:cNvPr id="14" name="Date Placeholder 13"/>
          <p:cNvSpPr>
            <a:spLocks noGrp="1"/>
          </p:cNvSpPr>
          <p:nvPr>
            <p:ph type="dt" sz="half" idx="10"/>
          </p:nvPr>
        </p:nvSpPr>
        <p:spPr/>
        <p:txBody>
          <a:bodyPr/>
          <a:lstStyle/>
          <a:p>
            <a:r>
              <a:rPr lang="en-US"/>
              <a:t>© 2018 by George B. Adams III</a:t>
            </a:r>
          </a:p>
        </p:txBody>
      </p:sp>
      <p:sp>
        <p:nvSpPr>
          <p:cNvPr id="15" name="Slide Number Placeholder 14"/>
          <p:cNvSpPr>
            <a:spLocks noGrp="1"/>
          </p:cNvSpPr>
          <p:nvPr>
            <p:ph type="sldNum" sz="quarter" idx="12"/>
          </p:nvPr>
        </p:nvSpPr>
        <p:spPr/>
        <p:txBody>
          <a:bodyPr/>
          <a:lstStyle/>
          <a:p>
            <a:fld id="{F616CA18-62AE-B34C-A151-070DF961BCFA}" type="slidenum">
              <a:rPr lang="en-US" smtClean="0"/>
              <a:pPr/>
              <a:t>410</a:t>
            </a:fld>
            <a:endParaRPr lang="en-US" dirty="0"/>
          </a:p>
        </p:txBody>
      </p:sp>
      <p:sp>
        <p:nvSpPr>
          <p:cNvPr id="16" name="Title 15"/>
          <p:cNvSpPr>
            <a:spLocks noGrp="1"/>
          </p:cNvSpPr>
          <p:nvPr>
            <p:ph type="title"/>
          </p:nvPr>
        </p:nvSpPr>
        <p:spPr/>
        <p:txBody>
          <a:bodyPr/>
          <a:lstStyle/>
          <a:p>
            <a:r>
              <a:rPr lang="en-US" spc="-4" dirty="0"/>
              <a:t>Pipelining</a:t>
            </a:r>
            <a:r>
              <a:rPr lang="en-US" spc="-27" dirty="0"/>
              <a:t> </a:t>
            </a:r>
            <a:r>
              <a:rPr lang="en-US" spc="-9" dirty="0"/>
              <a:t>key characteristics</a:t>
            </a:r>
            <a:endParaRPr lang="en-US" dirty="0"/>
          </a:p>
        </p:txBody>
      </p:sp>
    </p:spTree>
    <p:extLst>
      <p:ext uri="{BB962C8B-B14F-4D97-AF65-F5344CB8AC3E}">
        <p14:creationId xmlns:p14="http://schemas.microsoft.com/office/powerpoint/2010/main" val="1947275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87320" cy="745196"/>
          </a:xfrm>
        </p:spPr>
        <p:txBody>
          <a:bodyPr/>
          <a:lstStyle/>
          <a:p>
            <a:r>
              <a:rPr lang="en-US" sz="3200" dirty="0"/>
              <a:t>Pipelining a processor circuit</a:t>
            </a:r>
          </a:p>
        </p:txBody>
      </p:sp>
      <p:sp>
        <p:nvSpPr>
          <p:cNvPr id="3" name="Content Placeholder 2"/>
          <p:cNvSpPr>
            <a:spLocks noGrp="1"/>
          </p:cNvSpPr>
          <p:nvPr>
            <p:ph idx="1"/>
          </p:nvPr>
        </p:nvSpPr>
        <p:spPr/>
        <p:txBody>
          <a:bodyPr>
            <a:normAutofit fontScale="85000" lnSpcReduction="10000"/>
          </a:bodyPr>
          <a:lstStyle/>
          <a:p>
            <a:r>
              <a:rPr lang="en-US" dirty="0"/>
              <a:t>Hardware implementation technique whereby multiple instructions are overlapped in time</a:t>
            </a:r>
          </a:p>
          <a:p>
            <a:pPr lvl="1"/>
            <a:r>
              <a:rPr lang="en-US" dirty="0">
                <a:solidFill>
                  <a:srgbClr val="0000FF"/>
                </a:solidFill>
              </a:rPr>
              <a:t>Fetch-Execute cycle can iterate faster than any one instruction can complete</a:t>
            </a:r>
          </a:p>
          <a:p>
            <a:pPr lvl="1"/>
            <a:r>
              <a:rPr lang="en-US" dirty="0"/>
              <a:t>Pipelining is </a:t>
            </a:r>
            <a:r>
              <a:rPr lang="en-US" i="1" dirty="0"/>
              <a:t>the</a:t>
            </a:r>
            <a:r>
              <a:rPr lang="en-US" dirty="0"/>
              <a:t> </a:t>
            </a:r>
            <a:r>
              <a:rPr lang="en-US" i="1" dirty="0"/>
              <a:t>most basic processor speedup technique</a:t>
            </a:r>
          </a:p>
          <a:p>
            <a:r>
              <a:rPr lang="en-US" dirty="0"/>
              <a:t>Exploits parallelism (independence) among machine instructions, called </a:t>
            </a:r>
            <a:r>
              <a:rPr lang="en-US" dirty="0">
                <a:solidFill>
                  <a:srgbClr val="0000FF"/>
                </a:solidFill>
              </a:rPr>
              <a:t>instruction level parallelism (ILP)</a:t>
            </a:r>
          </a:p>
          <a:p>
            <a:pPr lvl="1"/>
            <a:r>
              <a:rPr lang="en-US" dirty="0">
                <a:sym typeface="Wingdings"/>
              </a:rPr>
              <a:t>Easy for programmer to use because not visible to code</a:t>
            </a:r>
            <a:endParaRPr lang="en-US" dirty="0"/>
          </a:p>
          <a:p>
            <a:r>
              <a:rPr lang="en-US" dirty="0"/>
              <a:t>Hardware designer issues are</a:t>
            </a:r>
          </a:p>
          <a:p>
            <a:pPr lvl="1"/>
            <a:r>
              <a:rPr lang="en-US" dirty="0"/>
              <a:t>Choose the number of stages</a:t>
            </a:r>
          </a:p>
          <a:p>
            <a:pPr lvl="1"/>
            <a:r>
              <a:rPr lang="en-US" dirty="0"/>
              <a:t>Try for similar propagation delay for each pipeline stage</a:t>
            </a:r>
          </a:p>
          <a:p>
            <a:pPr lvl="1"/>
            <a:r>
              <a:rPr lang="en-US" dirty="0"/>
              <a:t>Focus on </a:t>
            </a:r>
            <a:r>
              <a:rPr lang="en-US" dirty="0">
                <a:solidFill>
                  <a:srgbClr val="0000FF"/>
                </a:solidFill>
              </a:rPr>
              <a:t>throughput </a:t>
            </a:r>
            <a:r>
              <a:rPr lang="en-US" dirty="0"/>
              <a:t>– </a:t>
            </a:r>
            <a:r>
              <a:rPr lang="en-US" i="1" dirty="0"/>
              <a:t>rate of instruction completion</a:t>
            </a:r>
            <a:r>
              <a:rPr lang="en-US" dirty="0"/>
              <a:t> </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411</a:t>
            </a:fld>
            <a:endParaRPr lang="en-US"/>
          </a:p>
        </p:txBody>
      </p:sp>
    </p:spTree>
    <p:extLst>
      <p:ext uri="{BB962C8B-B14F-4D97-AF65-F5344CB8AC3E}">
        <p14:creationId xmlns:p14="http://schemas.microsoft.com/office/powerpoint/2010/main" val="9148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design (text Fig. 5.3)</a:t>
            </a:r>
          </a:p>
        </p:txBody>
      </p:sp>
      <p:sp>
        <p:nvSpPr>
          <p:cNvPr id="3" name="Content Placeholder 2"/>
          <p:cNvSpPr>
            <a:spLocks noGrp="1"/>
          </p:cNvSpPr>
          <p:nvPr>
            <p:ph idx="1"/>
          </p:nvPr>
        </p:nvSpPr>
        <p:spPr/>
        <p:txBody>
          <a:bodyPr>
            <a:normAutofit fontScale="92500" lnSpcReduction="10000"/>
          </a:bodyPr>
          <a:lstStyle/>
          <a:p>
            <a:r>
              <a:rPr lang="en-US" dirty="0"/>
              <a:t>Break the work for one instruction into </a:t>
            </a:r>
            <a:r>
              <a:rPr lang="en-US" dirty="0">
                <a:solidFill>
                  <a:srgbClr val="0000FF"/>
                </a:solidFill>
              </a:rPr>
              <a:t>stages</a:t>
            </a:r>
          </a:p>
          <a:p>
            <a:r>
              <a:rPr lang="en-US" dirty="0"/>
              <a:t>Change one-instruction-per-clock-cycle design to one-instruction-</a:t>
            </a:r>
            <a:r>
              <a:rPr lang="en-US" dirty="0">
                <a:solidFill>
                  <a:srgbClr val="0000FF"/>
                </a:solidFill>
              </a:rPr>
              <a:t>stage</a:t>
            </a:r>
            <a:r>
              <a:rPr lang="en-US" dirty="0"/>
              <a:t>-per-clock-cycle</a:t>
            </a:r>
          </a:p>
          <a:p>
            <a:r>
              <a:rPr lang="en-US" dirty="0">
                <a:solidFill>
                  <a:srgbClr val="0000FF"/>
                </a:solidFill>
              </a:rPr>
              <a:t>Overlap as many instructions as there are stages</a:t>
            </a:r>
            <a:r>
              <a:rPr lang="en-US" dirty="0"/>
              <a:t>, ideally</a:t>
            </a:r>
          </a:p>
          <a:p>
            <a:r>
              <a:rPr lang="en-US" dirty="0"/>
              <a:t>Complete all stages every clock cycle, ideally</a:t>
            </a:r>
          </a:p>
          <a:p>
            <a:r>
              <a:rPr lang="en-US" dirty="0"/>
              <a:t>Non-ideal operation comes from</a:t>
            </a:r>
          </a:p>
          <a:p>
            <a:pPr lvl="1"/>
            <a:r>
              <a:rPr lang="en-US" dirty="0"/>
              <a:t>Stage needs a bit string or a control signal that has not yet reached the stage or does not yet exist</a:t>
            </a:r>
          </a:p>
          <a:p>
            <a:pPr lvl="1"/>
            <a:r>
              <a:rPr lang="en-US" dirty="0"/>
              <a:t>External memory cannot keep pace with stage circuits of the pipelined processor</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412</a:t>
            </a:fld>
            <a:endParaRPr lang="en-US"/>
          </a:p>
        </p:txBody>
      </p:sp>
    </p:spTree>
    <p:extLst>
      <p:ext uri="{BB962C8B-B14F-4D97-AF65-F5344CB8AC3E}">
        <p14:creationId xmlns:p14="http://schemas.microsoft.com/office/powerpoint/2010/main" val="2104874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and Sequential circuits</a:t>
            </a:r>
          </a:p>
        </p:txBody>
      </p:sp>
      <p:sp>
        <p:nvSpPr>
          <p:cNvPr id="3" name="Content Placeholder 2"/>
          <p:cNvSpPr>
            <a:spLocks noGrp="1"/>
          </p:cNvSpPr>
          <p:nvPr>
            <p:ph idx="1"/>
          </p:nvPr>
        </p:nvSpPr>
        <p:spPr>
          <a:xfrm>
            <a:off x="457200" y="1182029"/>
            <a:ext cx="8229600" cy="5323225"/>
          </a:xfrm>
        </p:spPr>
        <p:txBody>
          <a:bodyPr>
            <a:normAutofit fontScale="92500" lnSpcReduction="20000"/>
          </a:bodyPr>
          <a:lstStyle/>
          <a:p>
            <a:r>
              <a:rPr lang="en-US" dirty="0">
                <a:solidFill>
                  <a:srgbClr val="0432FF"/>
                </a:solidFill>
              </a:rPr>
              <a:t>Combinatorial circuits </a:t>
            </a:r>
            <a:r>
              <a:rPr lang="en-US" dirty="0"/>
              <a:t>implement </a:t>
            </a:r>
            <a:r>
              <a:rPr lang="en-US" dirty="0">
                <a:solidFill>
                  <a:srgbClr val="00B050"/>
                </a:solidFill>
              </a:rPr>
              <a:t>Boolean functions</a:t>
            </a:r>
            <a:r>
              <a:rPr lang="en-US" dirty="0"/>
              <a:t> that are defined by truth tables</a:t>
            </a:r>
          </a:p>
          <a:p>
            <a:pPr lvl="1"/>
            <a:r>
              <a:rPr lang="en-US" dirty="0"/>
              <a:t>Output = f(inputs);  </a:t>
            </a:r>
            <a:r>
              <a:rPr lang="en-US" i="1" dirty="0"/>
              <a:t>Inputs alone determine outputs</a:t>
            </a:r>
          </a:p>
          <a:p>
            <a:pPr lvl="1"/>
            <a:r>
              <a:rPr lang="en-US" dirty="0"/>
              <a:t>No ability to retain a history of previous inputs</a:t>
            </a:r>
            <a:br>
              <a:rPr lang="en-US" dirty="0">
                <a:solidFill>
                  <a:srgbClr val="FF0000"/>
                </a:solidFill>
              </a:rPr>
            </a:br>
            <a:endParaRPr lang="en-US" dirty="0">
              <a:solidFill>
                <a:srgbClr val="FF0000"/>
              </a:solidFill>
            </a:endParaRPr>
          </a:p>
          <a:p>
            <a:r>
              <a:rPr lang="en-US" dirty="0">
                <a:solidFill>
                  <a:srgbClr val="0432FF"/>
                </a:solidFill>
              </a:rPr>
              <a:t>Sequential circuits </a:t>
            </a:r>
            <a:r>
              <a:rPr lang="en-US" dirty="0"/>
              <a:t>implement </a:t>
            </a:r>
            <a:r>
              <a:rPr lang="en-US" dirty="0">
                <a:solidFill>
                  <a:srgbClr val="00B050"/>
                </a:solidFill>
              </a:rPr>
              <a:t>finite state machines</a:t>
            </a:r>
            <a:r>
              <a:rPr lang="en-US" dirty="0"/>
              <a:t> (computers) and are defined by next state diagrams</a:t>
            </a:r>
          </a:p>
          <a:p>
            <a:pPr lvl="1"/>
            <a:r>
              <a:rPr lang="en-US" dirty="0"/>
              <a:t>Memory of all past sequential circuit inputs is represented by the </a:t>
            </a:r>
            <a:r>
              <a:rPr lang="en-US" dirty="0">
                <a:solidFill>
                  <a:srgbClr val="0432FF"/>
                </a:solidFill>
              </a:rPr>
              <a:t>current state</a:t>
            </a:r>
            <a:r>
              <a:rPr lang="en-US" dirty="0"/>
              <a:t>, implemented as </a:t>
            </a:r>
            <a:r>
              <a:rPr lang="en-US" dirty="0">
                <a:solidFill>
                  <a:srgbClr val="FF0000"/>
                </a:solidFill>
              </a:rPr>
              <a:t>bits stored in a register</a:t>
            </a:r>
          </a:p>
          <a:p>
            <a:pPr lvl="1"/>
            <a:r>
              <a:rPr lang="en-US" dirty="0">
                <a:solidFill>
                  <a:srgbClr val="0432FF"/>
                </a:solidFill>
              </a:rPr>
              <a:t>Next state </a:t>
            </a:r>
            <a:r>
              <a:rPr lang="en-US" dirty="0"/>
              <a:t>= f(current state, current inputs)</a:t>
            </a:r>
            <a:br>
              <a:rPr lang="en-US" dirty="0"/>
            </a:br>
            <a:r>
              <a:rPr lang="en-US" dirty="0"/>
              <a:t>where f( ) is a combinatorial function and circuit</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413</a:t>
            </a:fld>
            <a:endParaRPr lang="en-US"/>
          </a:p>
        </p:txBody>
      </p:sp>
    </p:spTree>
    <p:extLst>
      <p:ext uri="{BB962C8B-B14F-4D97-AF65-F5344CB8AC3E}">
        <p14:creationId xmlns:p14="http://schemas.microsoft.com/office/powerpoint/2010/main" val="52283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circuit viewed in time </a:t>
            </a:r>
          </a:p>
        </p:txBody>
      </p:sp>
      <p:sp>
        <p:nvSpPr>
          <p:cNvPr id="3" name="Content Placeholder 2"/>
          <p:cNvSpPr>
            <a:spLocks noGrp="1"/>
          </p:cNvSpPr>
          <p:nvPr>
            <p:ph idx="1"/>
          </p:nvPr>
        </p:nvSpPr>
        <p:spPr/>
        <p:txBody>
          <a:bodyPr/>
          <a:lstStyle/>
          <a:p>
            <a:r>
              <a:rPr lang="en-US" dirty="0"/>
              <a:t>Circuit transitions from one state to the next state, and so on</a:t>
            </a:r>
            <a:br>
              <a:rPr lang="en-US" dirty="0"/>
            </a:br>
            <a:br>
              <a:rPr lang="en-US" dirty="0"/>
            </a:br>
            <a:br>
              <a:rPr lang="en-US" dirty="0"/>
            </a:br>
            <a:br>
              <a:rPr lang="en-US" dirty="0"/>
            </a:br>
            <a:br>
              <a:rPr lang="en-US" dirty="0"/>
            </a:br>
            <a:br>
              <a:rPr lang="en-US" dirty="0"/>
            </a:br>
            <a:endParaRPr lang="en-US" dirty="0"/>
          </a:p>
        </p:txBody>
      </p:sp>
      <p:sp>
        <p:nvSpPr>
          <p:cNvPr id="6" name="Rounded Rectangle 5"/>
          <p:cNvSpPr/>
          <p:nvPr/>
        </p:nvSpPr>
        <p:spPr>
          <a:xfrm>
            <a:off x="1168400" y="3604275"/>
            <a:ext cx="618067" cy="1642533"/>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3200" dirty="0">
                <a:solidFill>
                  <a:schemeClr val="tx1"/>
                </a:solidFill>
              </a:rPr>
              <a:t>State </a:t>
            </a:r>
            <a:r>
              <a:rPr lang="en-US" sz="3200" i="1" dirty="0" err="1">
                <a:solidFill>
                  <a:schemeClr val="tx1"/>
                </a:solidFill>
              </a:rPr>
              <a:t>i</a:t>
            </a:r>
            <a:endParaRPr lang="en-US" sz="3200" i="1" dirty="0">
              <a:solidFill>
                <a:schemeClr val="tx1"/>
              </a:solidFill>
            </a:endParaRPr>
          </a:p>
        </p:txBody>
      </p:sp>
      <p:sp>
        <p:nvSpPr>
          <p:cNvPr id="7" name="Rounded Rectangle 6"/>
          <p:cNvSpPr/>
          <p:nvPr/>
        </p:nvSpPr>
        <p:spPr>
          <a:xfrm>
            <a:off x="3700027" y="3604269"/>
            <a:ext cx="618067" cy="1642533"/>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3200" dirty="0">
                <a:solidFill>
                  <a:schemeClr val="tx1"/>
                </a:solidFill>
              </a:rPr>
              <a:t>State </a:t>
            </a:r>
            <a:r>
              <a:rPr lang="en-US" sz="3200" i="1" dirty="0">
                <a:solidFill>
                  <a:schemeClr val="tx1"/>
                </a:solidFill>
              </a:rPr>
              <a:t>i+1</a:t>
            </a:r>
          </a:p>
        </p:txBody>
      </p:sp>
      <p:sp>
        <p:nvSpPr>
          <p:cNvPr id="8" name="Rounded Rectangle 7"/>
          <p:cNvSpPr/>
          <p:nvPr/>
        </p:nvSpPr>
        <p:spPr>
          <a:xfrm>
            <a:off x="6231654" y="3604263"/>
            <a:ext cx="618067" cy="1642533"/>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3200" dirty="0">
                <a:solidFill>
                  <a:schemeClr val="tx1"/>
                </a:solidFill>
              </a:rPr>
              <a:t>State </a:t>
            </a:r>
            <a:r>
              <a:rPr lang="en-US" sz="3200" i="1" dirty="0">
                <a:solidFill>
                  <a:schemeClr val="tx1"/>
                </a:solidFill>
              </a:rPr>
              <a:t>i+2</a:t>
            </a:r>
          </a:p>
        </p:txBody>
      </p:sp>
      <p:grpSp>
        <p:nvGrpSpPr>
          <p:cNvPr id="21" name="Group 20"/>
          <p:cNvGrpSpPr/>
          <p:nvPr/>
        </p:nvGrpSpPr>
        <p:grpSpPr>
          <a:xfrm>
            <a:off x="983141" y="3845309"/>
            <a:ext cx="2788570" cy="2149439"/>
            <a:chOff x="983141" y="4482834"/>
            <a:chExt cx="2788570" cy="2149439"/>
          </a:xfrm>
        </p:grpSpPr>
        <p:sp>
          <p:nvSpPr>
            <p:cNvPr id="9" name="10-Point Star 8"/>
            <p:cNvSpPr/>
            <p:nvPr/>
          </p:nvSpPr>
          <p:spPr>
            <a:xfrm>
              <a:off x="2404533" y="4482834"/>
              <a:ext cx="1041400" cy="1139031"/>
            </a:xfrm>
            <a:prstGeom prst="star10">
              <a:avLst>
                <a:gd name="adj" fmla="val 26342"/>
                <a:gd name="hf" fmla="val 105146"/>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f()</a:t>
              </a:r>
            </a:p>
          </p:txBody>
        </p:sp>
        <p:cxnSp>
          <p:nvCxnSpPr>
            <p:cNvPr id="11" name="Straight Arrow Connector 10"/>
            <p:cNvCxnSpPr/>
            <p:nvPr/>
          </p:nvCxnSpPr>
          <p:spPr>
            <a:xfrm flipV="1">
              <a:off x="1786467" y="5054600"/>
              <a:ext cx="846666" cy="8467"/>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896533" y="5257801"/>
              <a:ext cx="736600" cy="868362"/>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83141" y="5924387"/>
              <a:ext cx="1046377" cy="707886"/>
            </a:xfrm>
            <a:prstGeom prst="rect">
              <a:avLst/>
            </a:prstGeom>
            <a:noFill/>
          </p:spPr>
          <p:txBody>
            <a:bodyPr wrap="none" rtlCol="0">
              <a:spAutoFit/>
            </a:bodyPr>
            <a:lstStyle/>
            <a:p>
              <a:r>
                <a:rPr lang="en-US" sz="2000" dirty="0"/>
                <a:t>INPUTS</a:t>
              </a:r>
            </a:p>
            <a:p>
              <a:r>
                <a:rPr lang="en-US" sz="2000" dirty="0"/>
                <a:t>at time </a:t>
              </a:r>
              <a:r>
                <a:rPr lang="en-US" sz="2000" dirty="0" err="1"/>
                <a:t>i</a:t>
              </a:r>
              <a:endParaRPr lang="en-US" sz="2000" dirty="0"/>
            </a:p>
          </p:txBody>
        </p:sp>
        <p:cxnSp>
          <p:nvCxnSpPr>
            <p:cNvPr id="16" name="Straight Arrow Connector 15"/>
            <p:cNvCxnSpPr/>
            <p:nvPr/>
          </p:nvCxnSpPr>
          <p:spPr>
            <a:xfrm flipV="1">
              <a:off x="3268133" y="5054600"/>
              <a:ext cx="503578" cy="8467"/>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3506304" y="3845303"/>
            <a:ext cx="2788567" cy="2171741"/>
            <a:chOff x="983144" y="4482834"/>
            <a:chExt cx="2788567" cy="2171741"/>
          </a:xfrm>
        </p:grpSpPr>
        <p:sp>
          <p:nvSpPr>
            <p:cNvPr id="23" name="10-Point Star 22"/>
            <p:cNvSpPr/>
            <p:nvPr/>
          </p:nvSpPr>
          <p:spPr>
            <a:xfrm>
              <a:off x="2404533" y="4482834"/>
              <a:ext cx="1041400" cy="1139031"/>
            </a:xfrm>
            <a:prstGeom prst="star10">
              <a:avLst>
                <a:gd name="adj" fmla="val 26342"/>
                <a:gd name="hf" fmla="val 105146"/>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f()</a:t>
              </a:r>
            </a:p>
          </p:txBody>
        </p:sp>
        <p:cxnSp>
          <p:nvCxnSpPr>
            <p:cNvPr id="24" name="Straight Arrow Connector 23"/>
            <p:cNvCxnSpPr/>
            <p:nvPr/>
          </p:nvCxnSpPr>
          <p:spPr>
            <a:xfrm flipV="1">
              <a:off x="1786467" y="5054600"/>
              <a:ext cx="846666" cy="8467"/>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1896533" y="5257801"/>
              <a:ext cx="736600" cy="868362"/>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983144" y="5946689"/>
              <a:ext cx="1304460" cy="707886"/>
            </a:xfrm>
            <a:prstGeom prst="rect">
              <a:avLst/>
            </a:prstGeom>
            <a:noFill/>
          </p:spPr>
          <p:txBody>
            <a:bodyPr wrap="none" rtlCol="0">
              <a:spAutoFit/>
            </a:bodyPr>
            <a:lstStyle/>
            <a:p>
              <a:r>
                <a:rPr lang="en-US" sz="2000" dirty="0"/>
                <a:t>INPUTS</a:t>
              </a:r>
            </a:p>
            <a:p>
              <a:r>
                <a:rPr lang="en-US" sz="2000" dirty="0"/>
                <a:t>at time i+1</a:t>
              </a:r>
            </a:p>
          </p:txBody>
        </p:sp>
        <p:cxnSp>
          <p:nvCxnSpPr>
            <p:cNvPr id="27" name="Straight Arrow Connector 26"/>
            <p:cNvCxnSpPr/>
            <p:nvPr/>
          </p:nvCxnSpPr>
          <p:spPr>
            <a:xfrm flipV="1">
              <a:off x="3268133" y="5054600"/>
              <a:ext cx="503578" cy="8467"/>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8" name="TextBox 27"/>
          <p:cNvSpPr txBox="1"/>
          <p:nvPr/>
        </p:nvSpPr>
        <p:spPr>
          <a:xfrm>
            <a:off x="7061194" y="4137658"/>
            <a:ext cx="883525" cy="523220"/>
          </a:xfrm>
          <a:prstGeom prst="rect">
            <a:avLst/>
          </a:prstGeom>
          <a:noFill/>
        </p:spPr>
        <p:txBody>
          <a:bodyPr wrap="none" rtlCol="0">
            <a:spAutoFit/>
          </a:bodyPr>
          <a:lstStyle/>
          <a:p>
            <a:r>
              <a:rPr lang="en-US" sz="2800" dirty="0"/>
              <a:t>• • •</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414</a:t>
            </a:fld>
            <a:endParaRPr lang="en-US"/>
          </a:p>
        </p:txBody>
      </p:sp>
      <p:grpSp>
        <p:nvGrpSpPr>
          <p:cNvPr id="17" name="Group 16"/>
          <p:cNvGrpSpPr/>
          <p:nvPr/>
        </p:nvGrpSpPr>
        <p:grpSpPr>
          <a:xfrm>
            <a:off x="784454" y="6051730"/>
            <a:ext cx="7169844" cy="369332"/>
            <a:chOff x="155188" y="6055819"/>
            <a:chExt cx="7169844" cy="369332"/>
          </a:xfrm>
        </p:grpSpPr>
        <p:cxnSp>
          <p:nvCxnSpPr>
            <p:cNvPr id="13" name="Straight Arrow Connector 12"/>
            <p:cNvCxnSpPr/>
            <p:nvPr/>
          </p:nvCxnSpPr>
          <p:spPr bwMode="auto">
            <a:xfrm>
              <a:off x="804725" y="6253316"/>
              <a:ext cx="6520307"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155188" y="6055819"/>
              <a:ext cx="649537" cy="369332"/>
            </a:xfrm>
            <a:prstGeom prst="rect">
              <a:avLst/>
            </a:prstGeom>
            <a:noFill/>
          </p:spPr>
          <p:txBody>
            <a:bodyPr wrap="none" rtlCol="0">
              <a:spAutoFit/>
            </a:bodyPr>
            <a:lstStyle/>
            <a:p>
              <a:r>
                <a:rPr lang="en-US"/>
                <a:t>Time</a:t>
              </a:r>
            </a:p>
          </p:txBody>
        </p:sp>
      </p:grpSp>
      <p:grpSp>
        <p:nvGrpSpPr>
          <p:cNvPr id="33" name="Group 32"/>
          <p:cNvGrpSpPr/>
          <p:nvPr/>
        </p:nvGrpSpPr>
        <p:grpSpPr>
          <a:xfrm>
            <a:off x="970156" y="2252549"/>
            <a:ext cx="6377002" cy="1189021"/>
            <a:chOff x="970156" y="2252549"/>
            <a:chExt cx="6377002" cy="1189021"/>
          </a:xfrm>
        </p:grpSpPr>
        <p:sp>
          <p:nvSpPr>
            <p:cNvPr id="10" name="TextBox 9"/>
            <p:cNvSpPr txBox="1"/>
            <p:nvPr/>
          </p:nvSpPr>
          <p:spPr>
            <a:xfrm>
              <a:off x="970156" y="2252549"/>
              <a:ext cx="6377002" cy="400110"/>
            </a:xfrm>
            <a:prstGeom prst="rect">
              <a:avLst/>
            </a:prstGeom>
            <a:noFill/>
            <a:ln>
              <a:solidFill>
                <a:srgbClr val="00B050"/>
              </a:solidFill>
            </a:ln>
          </p:spPr>
          <p:txBody>
            <a:bodyPr wrap="none" rtlCol="0">
              <a:spAutoFit/>
            </a:bodyPr>
            <a:lstStyle/>
            <a:p>
              <a:r>
                <a:rPr lang="en-US" sz="2000" dirty="0">
                  <a:solidFill>
                    <a:srgbClr val="00B050"/>
                  </a:solidFill>
                </a:rPr>
                <a:t>Register (collection of 1-bit memories) to hold current state</a:t>
              </a:r>
            </a:p>
          </p:txBody>
        </p:sp>
        <p:cxnSp>
          <p:nvCxnSpPr>
            <p:cNvPr id="19" name="Straight Arrow Connector 18"/>
            <p:cNvCxnSpPr/>
            <p:nvPr/>
          </p:nvCxnSpPr>
          <p:spPr bwMode="auto">
            <a:xfrm>
              <a:off x="1527717" y="2652659"/>
              <a:ext cx="0" cy="788911"/>
            </a:xfrm>
            <a:prstGeom prst="straightConnector1">
              <a:avLst/>
            </a:prstGeom>
            <a:solidFill>
              <a:schemeClr val="accent1"/>
            </a:solidFill>
            <a:ln w="57150"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4" name="Group 33"/>
          <p:cNvGrpSpPr/>
          <p:nvPr/>
        </p:nvGrpSpPr>
        <p:grpSpPr>
          <a:xfrm>
            <a:off x="2761786" y="2795239"/>
            <a:ext cx="3876318" cy="1241414"/>
            <a:chOff x="2761786" y="2795239"/>
            <a:chExt cx="3876318" cy="1241414"/>
          </a:xfrm>
        </p:grpSpPr>
        <p:sp>
          <p:nvSpPr>
            <p:cNvPr id="29" name="TextBox 28"/>
            <p:cNvSpPr txBox="1"/>
            <p:nvPr/>
          </p:nvSpPr>
          <p:spPr>
            <a:xfrm>
              <a:off x="2761786" y="2795239"/>
              <a:ext cx="3876318" cy="707886"/>
            </a:xfrm>
            <a:prstGeom prst="rect">
              <a:avLst/>
            </a:prstGeom>
            <a:noFill/>
            <a:ln>
              <a:solidFill>
                <a:srgbClr val="00B050"/>
              </a:solidFill>
            </a:ln>
          </p:spPr>
          <p:txBody>
            <a:bodyPr wrap="none" rtlCol="0">
              <a:spAutoFit/>
            </a:bodyPr>
            <a:lstStyle/>
            <a:p>
              <a:r>
                <a:rPr lang="en-US" sz="2000" dirty="0">
                  <a:solidFill>
                    <a:srgbClr val="00B050"/>
                  </a:solidFill>
                </a:rPr>
                <a:t>Combinatorial circuit to compute</a:t>
              </a:r>
            </a:p>
            <a:p>
              <a:r>
                <a:rPr lang="en-US" sz="2000" dirty="0" err="1">
                  <a:solidFill>
                    <a:srgbClr val="00B050"/>
                  </a:solidFill>
                </a:rPr>
                <a:t>next_state</a:t>
              </a:r>
              <a:r>
                <a:rPr lang="en-US" sz="2000" dirty="0">
                  <a:solidFill>
                    <a:srgbClr val="00B050"/>
                  </a:solidFill>
                </a:rPr>
                <a:t> = f(current state, inputs)</a:t>
              </a:r>
            </a:p>
          </p:txBody>
        </p:sp>
        <p:cxnSp>
          <p:nvCxnSpPr>
            <p:cNvPr id="30" name="Straight Arrow Connector 29"/>
            <p:cNvCxnSpPr/>
            <p:nvPr/>
          </p:nvCxnSpPr>
          <p:spPr bwMode="auto">
            <a:xfrm flipH="1">
              <a:off x="3042619" y="3497945"/>
              <a:ext cx="116011" cy="538708"/>
            </a:xfrm>
            <a:prstGeom prst="straightConnector1">
              <a:avLst/>
            </a:prstGeom>
            <a:solidFill>
              <a:schemeClr val="accent1"/>
            </a:solidFill>
            <a:ln w="57150"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9959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rot="16200000">
            <a:off x="-195902" y="2434190"/>
            <a:ext cx="2553844" cy="830997"/>
          </a:xfrm>
          <a:prstGeom prst="rect">
            <a:avLst/>
          </a:prstGeom>
          <a:noFill/>
        </p:spPr>
        <p:txBody>
          <a:bodyPr wrap="square" rtlCol="0">
            <a:spAutoFit/>
          </a:bodyPr>
          <a:lstStyle/>
          <a:p>
            <a:pPr algn="ctr"/>
            <a:r>
              <a:rPr lang="en-US" sz="2400" dirty="0"/>
              <a:t>Computation from preceding stage</a:t>
            </a:r>
          </a:p>
        </p:txBody>
      </p:sp>
      <p:cxnSp>
        <p:nvCxnSpPr>
          <p:cNvPr id="30" name="Straight Connector 29"/>
          <p:cNvCxnSpPr>
            <a:cxnSpLocks/>
          </p:cNvCxnSpPr>
          <p:nvPr/>
        </p:nvCxnSpPr>
        <p:spPr>
          <a:xfrm>
            <a:off x="1467732" y="2862900"/>
            <a:ext cx="808545" cy="0"/>
          </a:xfrm>
          <a:prstGeom prst="line">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a:t>Sequential circuit for a pipeline state</a:t>
            </a:r>
          </a:p>
        </p:txBody>
      </p:sp>
      <p:sp>
        <p:nvSpPr>
          <p:cNvPr id="5" name="Rectangle 4"/>
          <p:cNvSpPr/>
          <p:nvPr/>
        </p:nvSpPr>
        <p:spPr>
          <a:xfrm>
            <a:off x="4267297" y="1570514"/>
            <a:ext cx="2556836" cy="2413000"/>
          </a:xfrm>
          <a:prstGeom prst="rect">
            <a:avLst/>
          </a:prstGeom>
          <a:no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269089" y="1566298"/>
            <a:ext cx="1075126" cy="2413000"/>
          </a:xfrm>
          <a:prstGeom prst="rect">
            <a:avLst/>
          </a:prstGeom>
          <a:solidFill>
            <a:schemeClr val="bg1"/>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592855" y="2525015"/>
            <a:ext cx="2351487" cy="523220"/>
          </a:xfrm>
          <a:prstGeom prst="rect">
            <a:avLst/>
          </a:prstGeom>
          <a:noFill/>
        </p:spPr>
        <p:txBody>
          <a:bodyPr wrap="square" rtlCol="0">
            <a:spAutoFit/>
          </a:bodyPr>
          <a:lstStyle/>
          <a:p>
            <a:r>
              <a:rPr lang="en-US" sz="2800" dirty="0"/>
              <a:t>Stage Register</a:t>
            </a:r>
          </a:p>
        </p:txBody>
      </p:sp>
      <p:cxnSp>
        <p:nvCxnSpPr>
          <p:cNvPr id="10" name="Straight Connector 9"/>
          <p:cNvCxnSpPr/>
          <p:nvPr/>
        </p:nvCxnSpPr>
        <p:spPr>
          <a:xfrm flipV="1">
            <a:off x="2633014" y="3809970"/>
            <a:ext cx="169334" cy="16932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802348" y="3809970"/>
            <a:ext cx="152400"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2"/>
          </p:cNvCxnSpPr>
          <p:nvPr/>
        </p:nvCxnSpPr>
        <p:spPr>
          <a:xfrm flipH="1">
            <a:off x="2802348" y="3979298"/>
            <a:ext cx="4304" cy="25400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1016" y="4097822"/>
            <a:ext cx="1381207" cy="461665"/>
          </a:xfrm>
          <a:prstGeom prst="rect">
            <a:avLst/>
          </a:prstGeom>
          <a:noFill/>
        </p:spPr>
        <p:txBody>
          <a:bodyPr wrap="none" rtlCol="0">
            <a:spAutoFit/>
          </a:bodyPr>
          <a:lstStyle/>
          <a:p>
            <a:r>
              <a:rPr lang="en-US" sz="2400" dirty="0"/>
              <a:t>Clock ___</a:t>
            </a:r>
          </a:p>
        </p:txBody>
      </p:sp>
      <p:sp>
        <p:nvSpPr>
          <p:cNvPr id="59" name="TextBox 58"/>
          <p:cNvSpPr txBox="1"/>
          <p:nvPr/>
        </p:nvSpPr>
        <p:spPr>
          <a:xfrm>
            <a:off x="4267297" y="1850699"/>
            <a:ext cx="2534731" cy="1815882"/>
          </a:xfrm>
          <a:prstGeom prst="rect">
            <a:avLst/>
          </a:prstGeom>
          <a:noFill/>
        </p:spPr>
        <p:txBody>
          <a:bodyPr wrap="square" rtlCol="0">
            <a:spAutoFit/>
          </a:bodyPr>
          <a:lstStyle/>
          <a:p>
            <a:pPr algn="ctr"/>
            <a:r>
              <a:rPr lang="en-US" sz="2800" dirty="0"/>
              <a:t>Stage</a:t>
            </a:r>
          </a:p>
          <a:p>
            <a:pPr algn="ctr"/>
            <a:r>
              <a:rPr lang="en-US" sz="2800" dirty="0"/>
              <a:t>combinatorial logic circuit computes f( )</a:t>
            </a:r>
          </a:p>
        </p:txBody>
      </p:sp>
      <p:sp>
        <p:nvSpPr>
          <p:cNvPr id="29" name="TextBox 28"/>
          <p:cNvSpPr txBox="1"/>
          <p:nvPr/>
        </p:nvSpPr>
        <p:spPr>
          <a:xfrm>
            <a:off x="2030576" y="4097822"/>
            <a:ext cx="1519917" cy="461665"/>
          </a:xfrm>
          <a:prstGeom prst="rect">
            <a:avLst/>
          </a:prstGeom>
          <a:noFill/>
        </p:spPr>
        <p:txBody>
          <a:bodyPr wrap="none" rtlCol="0">
            <a:spAutoFit/>
          </a:bodyPr>
          <a:lstStyle/>
          <a:p>
            <a:r>
              <a:rPr lang="en-US" sz="2400" b="1" dirty="0">
                <a:solidFill>
                  <a:srgbClr val="FF0000"/>
                </a:solidFill>
              </a:rPr>
              <a:t>__↑ Clock</a:t>
            </a:r>
          </a:p>
        </p:txBody>
      </p:sp>
      <p:sp>
        <p:nvSpPr>
          <p:cNvPr id="31" name="TextBox 30"/>
          <p:cNvSpPr txBox="1"/>
          <p:nvPr/>
        </p:nvSpPr>
        <p:spPr>
          <a:xfrm>
            <a:off x="2204919" y="4190437"/>
            <a:ext cx="1826492" cy="461665"/>
          </a:xfrm>
          <a:prstGeom prst="rect">
            <a:avLst/>
          </a:prstGeom>
          <a:noFill/>
        </p:spPr>
        <p:txBody>
          <a:bodyPr wrap="none" rtlCol="0">
            <a:spAutoFit/>
          </a:bodyPr>
          <a:lstStyle/>
          <a:p>
            <a:r>
              <a:rPr lang="en-US" sz="2400" b="1" dirty="0">
                <a:solidFill>
                  <a:srgbClr val="FF0000"/>
                </a:solidFill>
              </a:rPr>
              <a:t>Clock ↓____</a:t>
            </a:r>
          </a:p>
        </p:txBody>
      </p:sp>
      <p:cxnSp>
        <p:nvCxnSpPr>
          <p:cNvPr id="49" name="Straight Connector 48"/>
          <p:cNvCxnSpPr/>
          <p:nvPr/>
        </p:nvCxnSpPr>
        <p:spPr>
          <a:xfrm>
            <a:off x="3335748" y="2810888"/>
            <a:ext cx="931549" cy="0"/>
          </a:xfrm>
          <a:prstGeom prst="line">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cxnSpLocks/>
          </p:cNvCxnSpPr>
          <p:nvPr/>
        </p:nvCxnSpPr>
        <p:spPr>
          <a:xfrm flipV="1">
            <a:off x="6824133" y="2817516"/>
            <a:ext cx="463635" cy="1833"/>
          </a:xfrm>
          <a:prstGeom prst="line">
            <a:avLst/>
          </a:prstGeom>
          <a:ln w="76200" cmpd="sng">
            <a:solidFill>
              <a:srgbClr val="00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85800" y="4885229"/>
            <a:ext cx="8229600" cy="1569660"/>
          </a:xfrm>
          <a:prstGeom prst="rect">
            <a:avLst/>
          </a:prstGeom>
          <a:noFill/>
        </p:spPr>
        <p:txBody>
          <a:bodyPr wrap="square" rtlCol="0">
            <a:spAutoFit/>
          </a:bodyPr>
          <a:lstStyle/>
          <a:p>
            <a:r>
              <a:rPr lang="en-US" sz="2400" dirty="0"/>
              <a:t>Clock </a:t>
            </a:r>
            <a:r>
              <a:rPr lang="en-US" sz="2400" dirty="0">
                <a:solidFill>
                  <a:srgbClr val="0000FF"/>
                </a:solidFill>
              </a:rPr>
              <a:t>rising edge ↑ admits</a:t>
            </a:r>
            <a:r>
              <a:rPr lang="en-US" sz="2400" dirty="0"/>
              <a:t> result bits into Stage Register</a:t>
            </a:r>
            <a:br>
              <a:rPr lang="en-US" sz="2400" dirty="0"/>
            </a:br>
            <a:r>
              <a:rPr lang="en-US" sz="2400" dirty="0"/>
              <a:t>Clock </a:t>
            </a:r>
            <a:r>
              <a:rPr lang="en-US" sz="2400" dirty="0">
                <a:solidFill>
                  <a:srgbClr val="0000FF"/>
                </a:solidFill>
              </a:rPr>
              <a:t>falling edge ↓ reveals </a:t>
            </a:r>
            <a:r>
              <a:rPr lang="en-US" sz="2400" dirty="0"/>
              <a:t>these bits on Stage Register outputs,</a:t>
            </a:r>
            <a:br>
              <a:rPr lang="en-US" sz="2400" dirty="0"/>
            </a:br>
            <a:r>
              <a:rPr lang="en-US" sz="2400" dirty="0"/>
              <a:t>	where these bits are now inputs for this stage</a:t>
            </a:r>
          </a:p>
          <a:p>
            <a:r>
              <a:rPr lang="en-US" sz="2400" dirty="0"/>
              <a:t>Clock </a:t>
            </a:r>
            <a:r>
              <a:rPr lang="en-US" sz="2400" dirty="0">
                <a:solidFill>
                  <a:srgbClr val="008F00"/>
                </a:solidFill>
              </a:rPr>
              <a:t>falling edge ↓ starts</a:t>
            </a:r>
            <a:r>
              <a:rPr lang="en-US" sz="2400" dirty="0"/>
              <a:t> the combinatorial logic computation</a:t>
            </a:r>
          </a:p>
        </p:txBody>
      </p:sp>
      <p:sp>
        <p:nvSpPr>
          <p:cNvPr id="63" name="TextBox 62"/>
          <p:cNvSpPr txBox="1"/>
          <p:nvPr/>
        </p:nvSpPr>
        <p:spPr>
          <a:xfrm rot="16200000">
            <a:off x="2454561" y="2540829"/>
            <a:ext cx="2399824" cy="523220"/>
          </a:xfrm>
          <a:prstGeom prst="rect">
            <a:avLst/>
          </a:prstGeom>
          <a:solidFill>
            <a:schemeClr val="tx2">
              <a:lumMod val="20000"/>
              <a:lumOff val="80000"/>
            </a:schemeClr>
          </a:solidFill>
        </p:spPr>
        <p:txBody>
          <a:bodyPr wrap="none" rtlCol="0">
            <a:spAutoFit/>
          </a:bodyPr>
          <a:lstStyle/>
          <a:p>
            <a:r>
              <a:rPr lang="en-US" sz="2800" b="1" dirty="0">
                <a:solidFill>
                  <a:srgbClr val="0000FF"/>
                </a:solidFill>
              </a:rPr>
              <a:t>Previous result</a:t>
            </a:r>
          </a:p>
        </p:txBody>
      </p:sp>
      <p:sp>
        <p:nvSpPr>
          <p:cNvPr id="28" name="TextBox 27"/>
          <p:cNvSpPr txBox="1"/>
          <p:nvPr/>
        </p:nvSpPr>
        <p:spPr>
          <a:xfrm rot="16200000">
            <a:off x="2474993" y="2545006"/>
            <a:ext cx="2391470" cy="523220"/>
          </a:xfrm>
          <a:prstGeom prst="rect">
            <a:avLst/>
          </a:prstGeom>
          <a:solidFill>
            <a:schemeClr val="tx2">
              <a:lumMod val="20000"/>
              <a:lumOff val="80000"/>
            </a:schemeClr>
          </a:solidFill>
        </p:spPr>
        <p:txBody>
          <a:bodyPr wrap="square" rtlCol="0">
            <a:spAutoFit/>
          </a:bodyPr>
          <a:lstStyle/>
          <a:p>
            <a:pPr algn="ctr"/>
            <a:r>
              <a:rPr lang="en-US" sz="2800" b="1" dirty="0">
                <a:solidFill>
                  <a:srgbClr val="008F00"/>
                </a:solidFill>
              </a:rPr>
              <a:t>Next result</a:t>
            </a:r>
          </a:p>
        </p:txBody>
      </p:sp>
      <p:sp>
        <p:nvSpPr>
          <p:cNvPr id="4" name="Date Placeholder 3"/>
          <p:cNvSpPr>
            <a:spLocks noGrp="1"/>
          </p:cNvSpPr>
          <p:nvPr>
            <p:ph type="dt" sz="half" idx="10"/>
          </p:nvPr>
        </p:nvSpPr>
        <p:spPr/>
        <p:txBody>
          <a:bodyPr/>
          <a:lstStyle/>
          <a:p>
            <a:r>
              <a:rPr lang="en-US"/>
              <a:t>© 2018 by George B. Adams III</a:t>
            </a:r>
          </a:p>
        </p:txBody>
      </p:sp>
      <p:sp>
        <p:nvSpPr>
          <p:cNvPr id="6" name="Slide Number Placeholder 5"/>
          <p:cNvSpPr>
            <a:spLocks noGrp="1"/>
          </p:cNvSpPr>
          <p:nvPr>
            <p:ph type="sldNum" sz="quarter" idx="12"/>
          </p:nvPr>
        </p:nvSpPr>
        <p:spPr/>
        <p:txBody>
          <a:bodyPr/>
          <a:lstStyle/>
          <a:p>
            <a:fld id="{F616CA18-62AE-B34C-A151-070DF961BCFA}" type="slidenum">
              <a:rPr lang="en-US" smtClean="0"/>
              <a:pPr/>
              <a:t>415</a:t>
            </a:fld>
            <a:endParaRPr lang="en-US"/>
          </a:p>
        </p:txBody>
      </p:sp>
      <p:sp>
        <p:nvSpPr>
          <p:cNvPr id="33" name="TextBox 32">
            <a:extLst>
              <a:ext uri="{FF2B5EF4-FFF2-40B4-BE49-F238E27FC236}">
                <a16:creationId xmlns:a16="http://schemas.microsoft.com/office/drawing/2014/main" id="{A87AE588-9DAA-4547-8590-2E4970B4A456}"/>
              </a:ext>
            </a:extLst>
          </p:cNvPr>
          <p:cNvSpPr txBox="1"/>
          <p:nvPr/>
        </p:nvSpPr>
        <p:spPr>
          <a:xfrm rot="16200000">
            <a:off x="6757917" y="2595816"/>
            <a:ext cx="2667008" cy="461665"/>
          </a:xfrm>
          <a:prstGeom prst="rect">
            <a:avLst/>
          </a:prstGeom>
          <a:noFill/>
        </p:spPr>
        <p:txBody>
          <a:bodyPr wrap="square" rtlCol="0">
            <a:spAutoFit/>
          </a:bodyPr>
          <a:lstStyle/>
          <a:p>
            <a:pPr algn="ctr"/>
            <a:r>
              <a:rPr lang="en-US" sz="2400" dirty="0">
                <a:solidFill>
                  <a:srgbClr val="0432FF"/>
                </a:solidFill>
              </a:rPr>
              <a:t>f(Precious result)</a:t>
            </a:r>
          </a:p>
        </p:txBody>
      </p:sp>
      <p:sp>
        <p:nvSpPr>
          <p:cNvPr id="36" name="TextBox 35">
            <a:extLst>
              <a:ext uri="{FF2B5EF4-FFF2-40B4-BE49-F238E27FC236}">
                <a16:creationId xmlns:a16="http://schemas.microsoft.com/office/drawing/2014/main" id="{433A73F5-7CF1-6A4F-9E3E-3036DD62A038}"/>
              </a:ext>
            </a:extLst>
          </p:cNvPr>
          <p:cNvSpPr txBox="1"/>
          <p:nvPr/>
        </p:nvSpPr>
        <p:spPr>
          <a:xfrm rot="16200000">
            <a:off x="6242805" y="2592768"/>
            <a:ext cx="2667008" cy="461665"/>
          </a:xfrm>
          <a:prstGeom prst="rect">
            <a:avLst/>
          </a:prstGeom>
          <a:noFill/>
        </p:spPr>
        <p:txBody>
          <a:bodyPr wrap="square" rtlCol="0">
            <a:spAutoFit/>
          </a:bodyPr>
          <a:lstStyle/>
          <a:p>
            <a:pPr algn="ctr"/>
            <a:r>
              <a:rPr lang="en-US" sz="2400" dirty="0">
                <a:solidFill>
                  <a:srgbClr val="008F00"/>
                </a:solidFill>
              </a:rPr>
              <a:t>f(Next result)</a:t>
            </a:r>
          </a:p>
        </p:txBody>
      </p:sp>
    </p:spTree>
    <p:extLst>
      <p:ext uri="{BB962C8B-B14F-4D97-AF65-F5344CB8AC3E}">
        <p14:creationId xmlns:p14="http://schemas.microsoft.com/office/powerpoint/2010/main" val="94353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par>
                                <p:cTn id="14" presetID="26" presetClass="emph" presetSubtype="0" fill="hold" grpId="1" nodeType="withEffect">
                                  <p:stCondLst>
                                    <p:cond delay="0"/>
                                  </p:stCondLst>
                                  <p:childTnLst>
                                    <p:animEffect transition="out" filter="fade">
                                      <p:cBhvr>
                                        <p:cTn id="15" dur="500" tmFilter="0, 0; .2, .5; .8, .5; 1, 0"/>
                                        <p:tgtEl>
                                          <p:spTgt spid="29"/>
                                        </p:tgtEl>
                                      </p:cBhvr>
                                    </p:animEffect>
                                    <p:animScale>
                                      <p:cBhvr>
                                        <p:cTn id="16" dur="250" autoRev="1" fill="hold"/>
                                        <p:tgtEl>
                                          <p:spTgt spid="29"/>
                                        </p:tgtEl>
                                      </p:cBhvr>
                                      <p:by x="105000" y="105000"/>
                                    </p:animScale>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500" tmFilter="0, 0; .2, .5; .8, .5; 1, 0"/>
                                        <p:tgtEl>
                                          <p:spTgt spid="31"/>
                                        </p:tgtEl>
                                      </p:cBhvr>
                                    </p:animEffect>
                                    <p:animScale>
                                      <p:cBhvr>
                                        <p:cTn id="29" dur="250" autoRev="1" fill="hold"/>
                                        <p:tgtEl>
                                          <p:spTgt spid="3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9" grpId="0"/>
      <p:bldP spid="29" grpId="1"/>
      <p:bldP spid="29" grpId="2"/>
      <p:bldP spid="31" grpId="0"/>
      <p:bldP spid="31" grpId="1"/>
      <p:bldP spid="3" grpId="0" build="p"/>
      <p:bldP spid="28" grpId="0" animBg="1"/>
      <p:bldP spid="33" grpId="0"/>
      <p:bldP spid="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igure-6.9.jpeg"/>
          <p:cNvPicPr>
            <a:picLocks noChangeAspect="1"/>
          </p:cNvPicPr>
          <p:nvPr/>
        </p:nvPicPr>
        <p:blipFill rotWithShape="1">
          <a:blip r:embed="rId2">
            <a:extLst>
              <a:ext uri="{28A0092B-C50C-407E-A947-70E740481C1C}">
                <a14:useLocalDpi xmlns:a14="http://schemas.microsoft.com/office/drawing/2010/main" val="0"/>
              </a:ext>
            </a:extLst>
          </a:blip>
          <a:srcRect b="18237"/>
          <a:stretch/>
        </p:blipFill>
        <p:spPr>
          <a:xfrm>
            <a:off x="1427125" y="2149981"/>
            <a:ext cx="6520253" cy="3838767"/>
          </a:xfrm>
          <a:prstGeom prst="rect">
            <a:avLst/>
          </a:prstGeom>
        </p:spPr>
      </p:pic>
      <p:sp>
        <p:nvSpPr>
          <p:cNvPr id="2" name="Title 1"/>
          <p:cNvSpPr>
            <a:spLocks noGrp="1"/>
          </p:cNvSpPr>
          <p:nvPr>
            <p:ph type="title"/>
          </p:nvPr>
        </p:nvSpPr>
        <p:spPr>
          <a:xfrm>
            <a:off x="457200" y="-40727"/>
            <a:ext cx="8229600" cy="1143000"/>
          </a:xfrm>
        </p:spPr>
        <p:txBody>
          <a:bodyPr>
            <a:normAutofit/>
          </a:bodyPr>
          <a:lstStyle/>
          <a:p>
            <a:pPr>
              <a:lnSpc>
                <a:spcPts val="4000"/>
              </a:lnSpc>
            </a:pPr>
            <a:r>
              <a:rPr lang="en-US" dirty="0"/>
              <a:t>The secret to completing instructions more rapidly?   (</a:t>
            </a:r>
            <a:r>
              <a:rPr lang="en-US" i="1" dirty="0">
                <a:solidFill>
                  <a:srgbClr val="00B050"/>
                </a:solidFill>
              </a:rPr>
              <a:t>Do less per clock cycle</a:t>
            </a:r>
            <a:r>
              <a:rPr lang="en-US" i="1" dirty="0"/>
              <a:t>)</a:t>
            </a:r>
          </a:p>
        </p:txBody>
      </p:sp>
      <p:sp>
        <p:nvSpPr>
          <p:cNvPr id="3" name="Content Placeholder 2"/>
          <p:cNvSpPr>
            <a:spLocks noGrp="1"/>
          </p:cNvSpPr>
          <p:nvPr>
            <p:ph idx="1"/>
          </p:nvPr>
        </p:nvSpPr>
        <p:spPr>
          <a:xfrm>
            <a:off x="457200" y="1054100"/>
            <a:ext cx="8229600" cy="5803900"/>
          </a:xfrm>
        </p:spPr>
        <p:txBody>
          <a:bodyPr>
            <a:normAutofit/>
          </a:bodyPr>
          <a:lstStyle/>
          <a:p>
            <a:r>
              <a:rPr lang="en-US" sz="2400" dirty="0"/>
              <a:t>Break data &amp; control paths into short segments, called stages</a:t>
            </a:r>
          </a:p>
          <a:p>
            <a:r>
              <a:rPr lang="en-US" sz="2400" dirty="0"/>
              <a:t>Stage starts with register of inputs to combinatorial circuits that compute result of that stage and pass to next register</a:t>
            </a:r>
          </a:p>
        </p:txBody>
      </p:sp>
      <p:sp>
        <p:nvSpPr>
          <p:cNvPr id="5" name="Frame 4"/>
          <p:cNvSpPr/>
          <p:nvPr/>
        </p:nvSpPr>
        <p:spPr>
          <a:xfrm>
            <a:off x="1933283" y="3091353"/>
            <a:ext cx="196544" cy="1277490"/>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406967" y="3968043"/>
            <a:ext cx="196544" cy="1944569"/>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Frame 6"/>
          <p:cNvSpPr/>
          <p:nvPr/>
        </p:nvSpPr>
        <p:spPr>
          <a:xfrm>
            <a:off x="5314596" y="347296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442107" y="347296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7478910" y="347418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4134962" y="5614297"/>
            <a:ext cx="3865161" cy="369332"/>
          </a:xfrm>
          <a:prstGeom prst="rect">
            <a:avLst/>
          </a:prstGeom>
          <a:noFill/>
        </p:spPr>
        <p:txBody>
          <a:bodyPr wrap="none" rtlCol="0">
            <a:spAutoFit/>
          </a:bodyPr>
          <a:lstStyle/>
          <a:p>
            <a:r>
              <a:rPr lang="en-US" dirty="0">
                <a:solidFill>
                  <a:srgbClr val="F79646"/>
                </a:solidFill>
              </a:rPr>
              <a:t>Orange boxes are the pipeline registers</a:t>
            </a:r>
          </a:p>
        </p:txBody>
      </p:sp>
      <p:sp>
        <p:nvSpPr>
          <p:cNvPr id="13" name="TextBox 12"/>
          <p:cNvSpPr txBox="1"/>
          <p:nvPr/>
        </p:nvSpPr>
        <p:spPr>
          <a:xfrm>
            <a:off x="423317" y="5825342"/>
            <a:ext cx="8533707" cy="830997"/>
          </a:xfrm>
          <a:prstGeom prst="rect">
            <a:avLst/>
          </a:prstGeom>
          <a:noFill/>
        </p:spPr>
        <p:txBody>
          <a:bodyPr wrap="none" rtlCol="0">
            <a:spAutoFit/>
          </a:bodyPr>
          <a:lstStyle/>
          <a:p>
            <a:r>
              <a:rPr lang="en-US" dirty="0"/>
              <a:t>•   </a:t>
            </a:r>
            <a:r>
              <a:rPr lang="en-US" sz="2400" dirty="0"/>
              <a:t>Clock speed now limited only by the propagation delay within </a:t>
            </a:r>
          </a:p>
          <a:p>
            <a:r>
              <a:rPr lang="en-US" sz="2400" dirty="0"/>
              <a:t>    the slowest stage, rather than propagation delay of entire circuit</a:t>
            </a:r>
          </a:p>
        </p:txBody>
      </p:sp>
      <p:sp>
        <p:nvSpPr>
          <p:cNvPr id="9" name="Date Placeholder 8"/>
          <p:cNvSpPr>
            <a:spLocks noGrp="1"/>
          </p:cNvSpPr>
          <p:nvPr>
            <p:ph type="dt" sz="half" idx="10"/>
          </p:nvPr>
        </p:nvSpPr>
        <p:spPr/>
        <p:txBody>
          <a:bodyPr/>
          <a:lstStyle/>
          <a:p>
            <a:r>
              <a:rPr lang="en-US"/>
              <a:t>© 2018 by George B. Adams III</a:t>
            </a:r>
          </a:p>
        </p:txBody>
      </p:sp>
      <p:sp>
        <p:nvSpPr>
          <p:cNvPr id="10" name="Slide Number Placeholder 9"/>
          <p:cNvSpPr>
            <a:spLocks noGrp="1"/>
          </p:cNvSpPr>
          <p:nvPr>
            <p:ph type="sldNum" sz="quarter" idx="12"/>
          </p:nvPr>
        </p:nvSpPr>
        <p:spPr/>
        <p:txBody>
          <a:bodyPr/>
          <a:lstStyle/>
          <a:p>
            <a:fld id="{F616CA18-62AE-B34C-A151-070DF961BCFA}" type="slidenum">
              <a:rPr lang="en-US" smtClean="0"/>
              <a:pPr/>
              <a:t>416</a:t>
            </a:fld>
            <a:endParaRPr lang="en-US"/>
          </a:p>
        </p:txBody>
      </p:sp>
    </p:spTree>
    <p:extLst>
      <p:ext uri="{BB962C8B-B14F-4D97-AF65-F5344CB8AC3E}">
        <p14:creationId xmlns:p14="http://schemas.microsoft.com/office/powerpoint/2010/main" val="11359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igure-6.9.jpeg"/>
          <p:cNvPicPr>
            <a:picLocks noChangeAspect="1"/>
          </p:cNvPicPr>
          <p:nvPr/>
        </p:nvPicPr>
        <p:blipFill rotWithShape="1">
          <a:blip r:embed="rId2">
            <a:extLst>
              <a:ext uri="{28A0092B-C50C-407E-A947-70E740481C1C}">
                <a14:useLocalDpi xmlns:a14="http://schemas.microsoft.com/office/drawing/2010/main" val="0"/>
              </a:ext>
            </a:extLst>
          </a:blip>
          <a:srcRect b="18546"/>
          <a:stretch/>
        </p:blipFill>
        <p:spPr>
          <a:xfrm>
            <a:off x="1169982" y="2149098"/>
            <a:ext cx="6517664" cy="3822728"/>
          </a:xfrm>
          <a:prstGeom prst="rect">
            <a:avLst/>
          </a:prstGeom>
        </p:spPr>
      </p:pic>
      <p:sp>
        <p:nvSpPr>
          <p:cNvPr id="2" name="Title 1"/>
          <p:cNvSpPr>
            <a:spLocks noGrp="1"/>
          </p:cNvSpPr>
          <p:nvPr>
            <p:ph type="title"/>
          </p:nvPr>
        </p:nvSpPr>
        <p:spPr>
          <a:xfrm>
            <a:off x="457200" y="10073"/>
            <a:ext cx="8229600" cy="891186"/>
          </a:xfrm>
        </p:spPr>
        <p:txBody>
          <a:bodyPr>
            <a:normAutofit/>
          </a:bodyPr>
          <a:lstStyle/>
          <a:p>
            <a:r>
              <a:rPr lang="en-US" dirty="0"/>
              <a:t>What does each stage do?</a:t>
            </a:r>
          </a:p>
        </p:txBody>
      </p:sp>
      <p:sp>
        <p:nvSpPr>
          <p:cNvPr id="5" name="Frame 4"/>
          <p:cNvSpPr/>
          <p:nvPr/>
        </p:nvSpPr>
        <p:spPr>
          <a:xfrm>
            <a:off x="1673639" y="3091363"/>
            <a:ext cx="196544" cy="1277490"/>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147323" y="3962403"/>
            <a:ext cx="196544" cy="194457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5054952" y="347297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182463" y="347297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7219266" y="347419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Left Brace 9"/>
          <p:cNvSpPr/>
          <p:nvPr/>
        </p:nvSpPr>
        <p:spPr>
          <a:xfrm rot="5400000">
            <a:off x="2402029" y="1205904"/>
            <a:ext cx="229420" cy="1460923"/>
          </a:xfrm>
          <a:prstGeom prst="leftBrace">
            <a:avLst>
              <a:gd name="adj1" fmla="val 45542"/>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1769889" y="2149432"/>
            <a:ext cx="0" cy="37236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247201" y="2146146"/>
            <a:ext cx="0" cy="4088581"/>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155633" y="2142860"/>
            <a:ext cx="0" cy="4088581"/>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283119" y="2139574"/>
            <a:ext cx="0" cy="4088581"/>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320471" y="2136288"/>
            <a:ext cx="0" cy="4088581"/>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20" name="Left Brace 19"/>
          <p:cNvSpPr/>
          <p:nvPr/>
        </p:nvSpPr>
        <p:spPr>
          <a:xfrm rot="5400000">
            <a:off x="4086707" y="978864"/>
            <a:ext cx="229420" cy="1908432"/>
          </a:xfrm>
          <a:prstGeom prst="leftBrace">
            <a:avLst>
              <a:gd name="adj1" fmla="val 45542"/>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Left Brace 20"/>
          <p:cNvSpPr/>
          <p:nvPr/>
        </p:nvSpPr>
        <p:spPr>
          <a:xfrm rot="5400000">
            <a:off x="5604666" y="1390633"/>
            <a:ext cx="229420" cy="1127485"/>
          </a:xfrm>
          <a:prstGeom prst="leftBrace">
            <a:avLst>
              <a:gd name="adj1" fmla="val 45542"/>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Left Brace 21"/>
          <p:cNvSpPr/>
          <p:nvPr/>
        </p:nvSpPr>
        <p:spPr>
          <a:xfrm rot="5400000">
            <a:off x="6685037" y="1434463"/>
            <a:ext cx="229420" cy="1041448"/>
          </a:xfrm>
          <a:prstGeom prst="leftBrace">
            <a:avLst>
              <a:gd name="adj1" fmla="val 45542"/>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673639" y="983809"/>
            <a:ext cx="1609140" cy="861774"/>
          </a:xfrm>
          <a:prstGeom prst="rect">
            <a:avLst/>
          </a:prstGeom>
          <a:noFill/>
        </p:spPr>
        <p:txBody>
          <a:bodyPr wrap="square" rtlCol="0">
            <a:spAutoFit/>
          </a:bodyPr>
          <a:lstStyle/>
          <a:p>
            <a:pPr algn="ctr">
              <a:lnSpc>
                <a:spcPts val="2000"/>
              </a:lnSpc>
            </a:pPr>
            <a:r>
              <a:rPr lang="en-US" sz="2000" dirty="0"/>
              <a:t>IF:</a:t>
            </a:r>
            <a:br>
              <a:rPr lang="en-US" sz="2000" dirty="0"/>
            </a:br>
            <a:r>
              <a:rPr lang="en-US" sz="2000" dirty="0"/>
              <a:t>Instr. fetch &amp; </a:t>
            </a:r>
            <a:r>
              <a:rPr lang="en-US" sz="2000" dirty="0" err="1"/>
              <a:t>next_PC</a:t>
            </a:r>
            <a:endParaRPr lang="en-US" sz="2000" dirty="0"/>
          </a:p>
        </p:txBody>
      </p:sp>
      <p:sp>
        <p:nvSpPr>
          <p:cNvPr id="24" name="TextBox 23"/>
          <p:cNvSpPr txBox="1"/>
          <p:nvPr/>
        </p:nvSpPr>
        <p:spPr>
          <a:xfrm>
            <a:off x="3377013" y="980523"/>
            <a:ext cx="1660096" cy="923330"/>
          </a:xfrm>
          <a:prstGeom prst="rect">
            <a:avLst/>
          </a:prstGeom>
          <a:noFill/>
        </p:spPr>
        <p:txBody>
          <a:bodyPr wrap="square" rtlCol="0">
            <a:spAutoFit/>
          </a:bodyPr>
          <a:lstStyle/>
          <a:p>
            <a:pPr algn="ctr">
              <a:lnSpc>
                <a:spcPct val="90000"/>
              </a:lnSpc>
            </a:pPr>
            <a:r>
              <a:rPr lang="en-US" sz="2000" dirty="0"/>
              <a:t>ID:</a:t>
            </a:r>
            <a:br>
              <a:rPr lang="en-US" sz="2000" dirty="0"/>
            </a:br>
            <a:r>
              <a:rPr lang="en-US" sz="2000" dirty="0"/>
              <a:t>Decode &amp; reg. access</a:t>
            </a:r>
          </a:p>
        </p:txBody>
      </p:sp>
      <p:sp>
        <p:nvSpPr>
          <p:cNvPr id="25" name="TextBox 24"/>
          <p:cNvSpPr txBox="1"/>
          <p:nvPr/>
        </p:nvSpPr>
        <p:spPr>
          <a:xfrm>
            <a:off x="5106469" y="982167"/>
            <a:ext cx="1223374" cy="646331"/>
          </a:xfrm>
          <a:prstGeom prst="rect">
            <a:avLst/>
          </a:prstGeom>
          <a:noFill/>
        </p:spPr>
        <p:txBody>
          <a:bodyPr wrap="square" rtlCol="0">
            <a:spAutoFit/>
          </a:bodyPr>
          <a:lstStyle/>
          <a:p>
            <a:pPr algn="ctr">
              <a:lnSpc>
                <a:spcPct val="90000"/>
              </a:lnSpc>
            </a:pPr>
            <a:r>
              <a:rPr lang="en-US" sz="2000" dirty="0"/>
              <a:t>EX:</a:t>
            </a:r>
          </a:p>
          <a:p>
            <a:pPr algn="ctr">
              <a:lnSpc>
                <a:spcPct val="90000"/>
              </a:lnSpc>
            </a:pPr>
            <a:r>
              <a:rPr lang="en-US" sz="2000" dirty="0"/>
              <a:t>Execute</a:t>
            </a:r>
          </a:p>
        </p:txBody>
      </p:sp>
      <p:sp>
        <p:nvSpPr>
          <p:cNvPr id="26" name="TextBox 25"/>
          <p:cNvSpPr txBox="1"/>
          <p:nvPr/>
        </p:nvSpPr>
        <p:spPr>
          <a:xfrm>
            <a:off x="6083927" y="982145"/>
            <a:ext cx="1561307" cy="861774"/>
          </a:xfrm>
          <a:prstGeom prst="rect">
            <a:avLst/>
          </a:prstGeom>
          <a:noFill/>
        </p:spPr>
        <p:txBody>
          <a:bodyPr wrap="square" rtlCol="0">
            <a:spAutoFit/>
          </a:bodyPr>
          <a:lstStyle/>
          <a:p>
            <a:pPr algn="ctr">
              <a:lnSpc>
                <a:spcPts val="2000"/>
              </a:lnSpc>
            </a:pPr>
            <a:r>
              <a:rPr lang="en-US" sz="2000" dirty="0"/>
              <a:t>MEM:</a:t>
            </a:r>
            <a:br>
              <a:rPr lang="en-US" sz="2000" dirty="0"/>
            </a:br>
            <a:r>
              <a:rPr lang="en-US" sz="2000" dirty="0"/>
              <a:t>access</a:t>
            </a:r>
          </a:p>
          <a:p>
            <a:pPr algn="ctr">
              <a:lnSpc>
                <a:spcPts val="2000"/>
              </a:lnSpc>
            </a:pPr>
            <a:r>
              <a:rPr lang="en-US" sz="2000" dirty="0"/>
              <a:t>Data mem.</a:t>
            </a:r>
          </a:p>
        </p:txBody>
      </p:sp>
      <p:sp>
        <p:nvSpPr>
          <p:cNvPr id="27" name="Left Brace 26"/>
          <p:cNvSpPr/>
          <p:nvPr/>
        </p:nvSpPr>
        <p:spPr>
          <a:xfrm rot="5400000">
            <a:off x="7722389" y="1431177"/>
            <a:ext cx="229420" cy="1041448"/>
          </a:xfrm>
          <a:prstGeom prst="leftBrace">
            <a:avLst>
              <a:gd name="adj1" fmla="val 45542"/>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037992" y="978859"/>
            <a:ext cx="1789968" cy="923330"/>
          </a:xfrm>
          <a:prstGeom prst="rect">
            <a:avLst/>
          </a:prstGeom>
          <a:noFill/>
        </p:spPr>
        <p:txBody>
          <a:bodyPr wrap="square" rtlCol="0">
            <a:spAutoFit/>
          </a:bodyPr>
          <a:lstStyle/>
          <a:p>
            <a:pPr algn="ctr">
              <a:lnSpc>
                <a:spcPct val="90000"/>
              </a:lnSpc>
            </a:pPr>
            <a:r>
              <a:rPr lang="en-US" sz="2000"/>
              <a:t>WB:</a:t>
            </a:r>
            <a:br>
              <a:rPr lang="en-US" sz="2000"/>
            </a:br>
            <a:r>
              <a:rPr lang="en-US" sz="2000"/>
              <a:t>Write </a:t>
            </a:r>
            <a:r>
              <a:rPr lang="en-US" sz="2000" dirty="0"/>
              <a:t>back (result)</a:t>
            </a:r>
          </a:p>
        </p:txBody>
      </p:sp>
      <p:sp>
        <p:nvSpPr>
          <p:cNvPr id="29" name="TextBox 28"/>
          <p:cNvSpPr txBox="1"/>
          <p:nvPr/>
        </p:nvSpPr>
        <p:spPr>
          <a:xfrm>
            <a:off x="2857007" y="6106914"/>
            <a:ext cx="789399" cy="763286"/>
          </a:xfrm>
          <a:prstGeom prst="rect">
            <a:avLst/>
          </a:prstGeom>
          <a:noFill/>
        </p:spPr>
        <p:txBody>
          <a:bodyPr wrap="none" rtlCol="0">
            <a:spAutoFit/>
          </a:bodyPr>
          <a:lstStyle/>
          <a:p>
            <a:pPr algn="ctr">
              <a:lnSpc>
                <a:spcPct val="90000"/>
              </a:lnSpc>
            </a:pPr>
            <a:r>
              <a:rPr lang="en-US" sz="2400" dirty="0"/>
              <a:t>IF/ID</a:t>
            </a:r>
          </a:p>
          <a:p>
            <a:pPr algn="ctr">
              <a:lnSpc>
                <a:spcPct val="90000"/>
              </a:lnSpc>
            </a:pPr>
            <a:r>
              <a:rPr lang="en-US" sz="2400" dirty="0"/>
              <a:t>Reg.</a:t>
            </a:r>
          </a:p>
        </p:txBody>
      </p:sp>
      <p:sp>
        <p:nvSpPr>
          <p:cNvPr id="30" name="TextBox 29"/>
          <p:cNvSpPr txBox="1"/>
          <p:nvPr/>
        </p:nvSpPr>
        <p:spPr>
          <a:xfrm>
            <a:off x="4716275" y="6103628"/>
            <a:ext cx="880469" cy="763286"/>
          </a:xfrm>
          <a:prstGeom prst="rect">
            <a:avLst/>
          </a:prstGeom>
          <a:noFill/>
        </p:spPr>
        <p:txBody>
          <a:bodyPr wrap="none" rtlCol="0">
            <a:spAutoFit/>
          </a:bodyPr>
          <a:lstStyle/>
          <a:p>
            <a:pPr algn="ctr">
              <a:lnSpc>
                <a:spcPct val="90000"/>
              </a:lnSpc>
            </a:pPr>
            <a:r>
              <a:rPr lang="en-US" sz="2400" dirty="0"/>
              <a:t>ID/EX</a:t>
            </a:r>
          </a:p>
          <a:p>
            <a:pPr algn="ctr">
              <a:lnSpc>
                <a:spcPct val="90000"/>
              </a:lnSpc>
            </a:pPr>
            <a:r>
              <a:rPr lang="en-US" sz="2400" dirty="0"/>
              <a:t>Reg.</a:t>
            </a:r>
          </a:p>
        </p:txBody>
      </p:sp>
      <p:sp>
        <p:nvSpPr>
          <p:cNvPr id="31" name="TextBox 30"/>
          <p:cNvSpPr txBox="1"/>
          <p:nvPr/>
        </p:nvSpPr>
        <p:spPr>
          <a:xfrm>
            <a:off x="5638911" y="6100342"/>
            <a:ext cx="1290137" cy="763286"/>
          </a:xfrm>
          <a:prstGeom prst="rect">
            <a:avLst/>
          </a:prstGeom>
          <a:noFill/>
        </p:spPr>
        <p:txBody>
          <a:bodyPr wrap="none" rtlCol="0">
            <a:spAutoFit/>
          </a:bodyPr>
          <a:lstStyle/>
          <a:p>
            <a:pPr algn="ctr">
              <a:lnSpc>
                <a:spcPct val="90000"/>
              </a:lnSpc>
            </a:pPr>
            <a:r>
              <a:rPr lang="en-US" sz="2400" dirty="0"/>
              <a:t>EX/MEM</a:t>
            </a:r>
          </a:p>
          <a:p>
            <a:pPr algn="ctr">
              <a:lnSpc>
                <a:spcPct val="90000"/>
              </a:lnSpc>
            </a:pPr>
            <a:r>
              <a:rPr lang="en-US" sz="2400" dirty="0"/>
              <a:t>Reg.</a:t>
            </a:r>
          </a:p>
        </p:txBody>
      </p:sp>
      <p:sp>
        <p:nvSpPr>
          <p:cNvPr id="32" name="TextBox 31"/>
          <p:cNvSpPr txBox="1"/>
          <p:nvPr/>
        </p:nvSpPr>
        <p:spPr>
          <a:xfrm>
            <a:off x="6815561" y="6097056"/>
            <a:ext cx="1421333" cy="763286"/>
          </a:xfrm>
          <a:prstGeom prst="rect">
            <a:avLst/>
          </a:prstGeom>
          <a:noFill/>
        </p:spPr>
        <p:txBody>
          <a:bodyPr wrap="none" rtlCol="0">
            <a:spAutoFit/>
          </a:bodyPr>
          <a:lstStyle/>
          <a:p>
            <a:pPr algn="ctr">
              <a:lnSpc>
                <a:spcPct val="90000"/>
              </a:lnSpc>
            </a:pPr>
            <a:r>
              <a:rPr lang="en-US" sz="2400" dirty="0"/>
              <a:t>MEM/WB</a:t>
            </a:r>
          </a:p>
          <a:p>
            <a:pPr algn="ctr">
              <a:lnSpc>
                <a:spcPct val="90000"/>
              </a:lnSpc>
            </a:pPr>
            <a:r>
              <a:rPr lang="en-US" sz="2400" dirty="0"/>
              <a:t>Reg.</a:t>
            </a:r>
          </a:p>
        </p:txBody>
      </p:sp>
      <p:sp>
        <p:nvSpPr>
          <p:cNvPr id="33" name="TextBox 32"/>
          <p:cNvSpPr txBox="1"/>
          <p:nvPr/>
        </p:nvSpPr>
        <p:spPr>
          <a:xfrm>
            <a:off x="1412275" y="5728978"/>
            <a:ext cx="727483" cy="763286"/>
          </a:xfrm>
          <a:prstGeom prst="rect">
            <a:avLst/>
          </a:prstGeom>
          <a:noFill/>
        </p:spPr>
        <p:txBody>
          <a:bodyPr wrap="none" rtlCol="0">
            <a:spAutoFit/>
          </a:bodyPr>
          <a:lstStyle/>
          <a:p>
            <a:pPr algn="ctr">
              <a:lnSpc>
                <a:spcPct val="90000"/>
              </a:lnSpc>
            </a:pPr>
            <a:r>
              <a:rPr lang="en-US" sz="2400" dirty="0"/>
              <a:t>PC</a:t>
            </a:r>
          </a:p>
          <a:p>
            <a:pPr algn="ctr">
              <a:lnSpc>
                <a:spcPct val="90000"/>
              </a:lnSpc>
            </a:pPr>
            <a:r>
              <a:rPr lang="en-US" sz="2400" dirty="0"/>
              <a:t>Reg.</a:t>
            </a:r>
          </a:p>
        </p:txBody>
      </p:sp>
      <p:sp>
        <p:nvSpPr>
          <p:cNvPr id="3" name="Date Placeholder 2"/>
          <p:cNvSpPr>
            <a:spLocks noGrp="1"/>
          </p:cNvSpPr>
          <p:nvPr>
            <p:ph type="dt" sz="half" idx="10"/>
          </p:nvPr>
        </p:nvSpPr>
        <p:spPr/>
        <p:txBody>
          <a:bodyPr/>
          <a:lstStyle/>
          <a:p>
            <a:r>
              <a:rPr lang="en-US"/>
              <a:t>© 2018 by George B. Adams III</a:t>
            </a:r>
          </a:p>
        </p:txBody>
      </p:sp>
      <p:sp>
        <p:nvSpPr>
          <p:cNvPr id="9" name="Slide Number Placeholder 8"/>
          <p:cNvSpPr>
            <a:spLocks noGrp="1"/>
          </p:cNvSpPr>
          <p:nvPr>
            <p:ph type="sldNum" sz="quarter" idx="12"/>
          </p:nvPr>
        </p:nvSpPr>
        <p:spPr/>
        <p:txBody>
          <a:bodyPr/>
          <a:lstStyle/>
          <a:p>
            <a:fld id="{F616CA18-62AE-B34C-A151-070DF961BCFA}" type="slidenum">
              <a:rPr lang="en-US" smtClean="0"/>
              <a:pPr/>
              <a:t>417</a:t>
            </a:fld>
            <a:endParaRPr lang="en-US"/>
          </a:p>
        </p:txBody>
      </p:sp>
    </p:spTree>
    <p:extLst>
      <p:ext uri="{BB962C8B-B14F-4D97-AF65-F5344CB8AC3E}">
        <p14:creationId xmlns:p14="http://schemas.microsoft.com/office/powerpoint/2010/main" val="119136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igure-6.9.jpeg"/>
          <p:cNvPicPr>
            <a:picLocks noChangeAspect="1"/>
          </p:cNvPicPr>
          <p:nvPr/>
        </p:nvPicPr>
        <p:blipFill rotWithShape="1">
          <a:blip r:embed="rId2">
            <a:extLst>
              <a:ext uri="{28A0092B-C50C-407E-A947-70E740481C1C}">
                <a14:useLocalDpi xmlns:a14="http://schemas.microsoft.com/office/drawing/2010/main" val="0"/>
              </a:ext>
            </a:extLst>
          </a:blip>
          <a:srcRect b="19048"/>
          <a:stretch/>
        </p:blipFill>
        <p:spPr>
          <a:xfrm>
            <a:off x="1422321" y="2318408"/>
            <a:ext cx="6519305" cy="3800122"/>
          </a:xfrm>
          <a:prstGeom prst="rect">
            <a:avLst/>
          </a:prstGeom>
        </p:spPr>
      </p:pic>
      <p:sp>
        <p:nvSpPr>
          <p:cNvPr id="2" name="Title 1"/>
          <p:cNvSpPr>
            <a:spLocks noGrp="1"/>
          </p:cNvSpPr>
          <p:nvPr>
            <p:ph type="title"/>
          </p:nvPr>
        </p:nvSpPr>
        <p:spPr>
          <a:xfrm>
            <a:off x="457200" y="101600"/>
            <a:ext cx="8229600" cy="787400"/>
          </a:xfrm>
        </p:spPr>
        <p:txBody>
          <a:bodyPr>
            <a:normAutofit/>
          </a:bodyPr>
          <a:lstStyle/>
          <a:p>
            <a:r>
              <a:rPr lang="en-US" dirty="0"/>
              <a:t>Clocking the stage registers</a:t>
            </a:r>
          </a:p>
        </p:txBody>
      </p:sp>
      <p:sp>
        <p:nvSpPr>
          <p:cNvPr id="3" name="Content Placeholder 2"/>
          <p:cNvSpPr>
            <a:spLocks noGrp="1"/>
          </p:cNvSpPr>
          <p:nvPr>
            <p:ph idx="1"/>
          </p:nvPr>
        </p:nvSpPr>
        <p:spPr>
          <a:xfrm>
            <a:off x="457200" y="1085850"/>
            <a:ext cx="8229600" cy="5772150"/>
          </a:xfrm>
        </p:spPr>
        <p:txBody>
          <a:bodyPr>
            <a:normAutofit/>
          </a:bodyPr>
          <a:lstStyle/>
          <a:p>
            <a:pPr>
              <a:lnSpc>
                <a:spcPct val="90000"/>
              </a:lnSpc>
            </a:pPr>
            <a:r>
              <a:rPr lang="en-US" sz="2400" dirty="0">
                <a:solidFill>
                  <a:srgbClr val="0432FF"/>
                </a:solidFill>
              </a:rPr>
              <a:t>Rising clock edge loads all stage registers with </a:t>
            </a:r>
            <a:r>
              <a:rPr lang="en-US" sz="2400" u="sng" dirty="0">
                <a:solidFill>
                  <a:srgbClr val="0432FF"/>
                </a:solidFill>
              </a:rPr>
              <a:t>bits from preceding stage circuits</a:t>
            </a:r>
            <a:r>
              <a:rPr lang="en-US" sz="2400" dirty="0"/>
              <a:t>, falling edge transfers these bits to register output, putting circuits of next stage to work</a:t>
            </a:r>
          </a:p>
          <a:p>
            <a:pPr>
              <a:lnSpc>
                <a:spcPct val="90000"/>
              </a:lnSpc>
            </a:pPr>
            <a:endParaRPr lang="en-US" sz="2400" dirty="0"/>
          </a:p>
        </p:txBody>
      </p:sp>
      <p:sp>
        <p:nvSpPr>
          <p:cNvPr id="5" name="Frame 4"/>
          <p:cNvSpPr/>
          <p:nvPr/>
        </p:nvSpPr>
        <p:spPr>
          <a:xfrm>
            <a:off x="1927639" y="3260693"/>
            <a:ext cx="196544" cy="1277490"/>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401323" y="4143021"/>
            <a:ext cx="196544" cy="1905854"/>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5308952" y="364230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436463" y="364230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7473266" y="364352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978439" y="3324193"/>
            <a:ext cx="0" cy="1158907"/>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462947" y="4188177"/>
            <a:ext cx="0" cy="1865556"/>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69339" y="3679793"/>
            <a:ext cx="0" cy="2007052"/>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499639" y="3679793"/>
            <a:ext cx="0" cy="2007052"/>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528339" y="3679793"/>
            <a:ext cx="0" cy="2007052"/>
          </a:xfrm>
          <a:prstGeom prst="line">
            <a:avLst/>
          </a:prstGeom>
          <a:ln w="762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r>
              <a:rPr lang="en-US"/>
              <a:t>© 2018 by George B. Adams III</a:t>
            </a:r>
          </a:p>
        </p:txBody>
      </p:sp>
      <p:sp>
        <p:nvSpPr>
          <p:cNvPr id="12" name="Slide Number Placeholder 11"/>
          <p:cNvSpPr>
            <a:spLocks noGrp="1"/>
          </p:cNvSpPr>
          <p:nvPr>
            <p:ph type="sldNum" sz="quarter" idx="12"/>
          </p:nvPr>
        </p:nvSpPr>
        <p:spPr/>
        <p:txBody>
          <a:bodyPr/>
          <a:lstStyle/>
          <a:p>
            <a:fld id="{F616CA18-62AE-B34C-A151-070DF961BCFA}" type="slidenum">
              <a:rPr lang="en-US" smtClean="0"/>
              <a:pPr/>
              <a:t>418</a:t>
            </a:fld>
            <a:endParaRPr lang="en-US"/>
          </a:p>
        </p:txBody>
      </p:sp>
      <p:sp>
        <p:nvSpPr>
          <p:cNvPr id="4" name="Right Arrow 3"/>
          <p:cNvSpPr/>
          <p:nvPr/>
        </p:nvSpPr>
        <p:spPr bwMode="auto">
          <a:xfrm>
            <a:off x="2245420" y="4950743"/>
            <a:ext cx="1155903" cy="849472"/>
          </a:xfrm>
          <a:prstGeom prst="rightArrow">
            <a:avLst/>
          </a:prstGeom>
          <a:solidFill>
            <a:srgbClr val="0432FF">
              <a:alpha val="50196"/>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9" name="Right Arrow 18"/>
          <p:cNvSpPr/>
          <p:nvPr/>
        </p:nvSpPr>
        <p:spPr bwMode="auto">
          <a:xfrm>
            <a:off x="4150889" y="4188177"/>
            <a:ext cx="1155903" cy="1742797"/>
          </a:xfrm>
          <a:prstGeom prst="rightArrow">
            <a:avLst>
              <a:gd name="adj1" fmla="val 50000"/>
              <a:gd name="adj2" fmla="val 52548"/>
            </a:avLst>
          </a:prstGeom>
          <a:solidFill>
            <a:srgbClr val="0432FF">
              <a:alpha val="50196"/>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0" name="Right Arrow 19"/>
          <p:cNvSpPr/>
          <p:nvPr/>
        </p:nvSpPr>
        <p:spPr bwMode="auto">
          <a:xfrm>
            <a:off x="5596203" y="4263593"/>
            <a:ext cx="836911" cy="1316586"/>
          </a:xfrm>
          <a:prstGeom prst="rightArrow">
            <a:avLst>
              <a:gd name="adj1" fmla="val 50000"/>
              <a:gd name="adj2" fmla="val 39618"/>
            </a:avLst>
          </a:prstGeom>
          <a:solidFill>
            <a:srgbClr val="0432FF">
              <a:alpha val="50196"/>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1" name="Right Arrow 20"/>
          <p:cNvSpPr/>
          <p:nvPr/>
        </p:nvSpPr>
        <p:spPr bwMode="auto">
          <a:xfrm>
            <a:off x="6825522" y="4528713"/>
            <a:ext cx="652516" cy="861757"/>
          </a:xfrm>
          <a:prstGeom prst="rightArrow">
            <a:avLst>
              <a:gd name="adj1" fmla="val 50000"/>
              <a:gd name="adj2" fmla="val 39618"/>
            </a:avLst>
          </a:prstGeom>
          <a:solidFill>
            <a:srgbClr val="0432FF">
              <a:alpha val="50196"/>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2" name="Right Arrow 21"/>
          <p:cNvSpPr/>
          <p:nvPr/>
        </p:nvSpPr>
        <p:spPr bwMode="auto">
          <a:xfrm>
            <a:off x="1516054" y="3700884"/>
            <a:ext cx="411703" cy="407249"/>
          </a:xfrm>
          <a:prstGeom prst="rightArrow">
            <a:avLst>
              <a:gd name="adj1" fmla="val 50000"/>
              <a:gd name="adj2" fmla="val 39618"/>
            </a:avLst>
          </a:prstGeom>
          <a:solidFill>
            <a:srgbClr val="0432FF">
              <a:alpha val="50196"/>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9461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Build processor control </a:t>
            </a:r>
            <a:r>
              <a:rPr lang="mr-IN" sz="3600" dirty="0"/>
              <a:t>–</a:t>
            </a:r>
            <a:r>
              <a:rPr lang="en-US" sz="3600" dirty="0"/>
              <a:t> decode instr.</a:t>
            </a:r>
          </a:p>
        </p:txBody>
      </p:sp>
      <p:sp>
        <p:nvSpPr>
          <p:cNvPr id="3" name="Content Placeholder 2"/>
          <p:cNvSpPr>
            <a:spLocks noGrp="1"/>
          </p:cNvSpPr>
          <p:nvPr>
            <p:ph idx="1"/>
          </p:nvPr>
        </p:nvSpPr>
        <p:spPr/>
        <p:txBody>
          <a:bodyPr/>
          <a:lstStyle/>
          <a:p>
            <a:r>
              <a:rPr lang="en-US" dirty="0"/>
              <a:t>Decoding an instruction means to</a:t>
            </a:r>
          </a:p>
          <a:p>
            <a:pPr lvl="1"/>
            <a:r>
              <a:rPr lang="en-US" dirty="0"/>
              <a:t>Interpret all fields of instruction format and</a:t>
            </a:r>
          </a:p>
          <a:p>
            <a:pPr lvl="1"/>
            <a:r>
              <a:rPr lang="en-US" dirty="0"/>
              <a:t>Control the data path – generate logic signals to tell the data path circuit what to do</a:t>
            </a:r>
          </a:p>
          <a:p>
            <a:r>
              <a:rPr lang="en-US" dirty="0"/>
              <a:t>A well-chosen instruction format makes decoding cheaper and faster (simpler circuit)</a:t>
            </a:r>
          </a:p>
          <a:p>
            <a:r>
              <a:rPr lang="en-US" dirty="0"/>
              <a:t>Very easy decoding for our textbook example, just partition the 32 wires carrying the instruction bit string</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374</a:t>
            </a:fld>
            <a:endParaRPr lang="en-US"/>
          </a:p>
        </p:txBody>
      </p:sp>
    </p:spTree>
    <p:extLst>
      <p:ext uri="{BB962C8B-B14F-4D97-AF65-F5344CB8AC3E}">
        <p14:creationId xmlns:p14="http://schemas.microsoft.com/office/powerpoint/2010/main" val="351917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figure-6.9.jpeg"/>
          <p:cNvPicPr>
            <a:picLocks noChangeAspect="1"/>
          </p:cNvPicPr>
          <p:nvPr/>
        </p:nvPicPr>
        <p:blipFill rotWithShape="1">
          <a:blip r:embed="rId2">
            <a:extLst>
              <a:ext uri="{28A0092B-C50C-407E-A947-70E740481C1C}">
                <a14:useLocalDpi xmlns:a14="http://schemas.microsoft.com/office/drawing/2010/main" val="0"/>
              </a:ext>
            </a:extLst>
          </a:blip>
          <a:srcRect b="19048"/>
          <a:stretch/>
        </p:blipFill>
        <p:spPr>
          <a:xfrm>
            <a:off x="1422321" y="2318408"/>
            <a:ext cx="6519305" cy="3800122"/>
          </a:xfrm>
          <a:prstGeom prst="rect">
            <a:avLst/>
          </a:prstGeom>
        </p:spPr>
      </p:pic>
      <p:sp>
        <p:nvSpPr>
          <p:cNvPr id="2" name="Title 1"/>
          <p:cNvSpPr>
            <a:spLocks noGrp="1"/>
          </p:cNvSpPr>
          <p:nvPr>
            <p:ph type="title"/>
          </p:nvPr>
        </p:nvSpPr>
        <p:spPr>
          <a:xfrm>
            <a:off x="457200" y="95250"/>
            <a:ext cx="8229600" cy="793750"/>
          </a:xfrm>
        </p:spPr>
        <p:txBody>
          <a:bodyPr>
            <a:normAutofit/>
          </a:bodyPr>
          <a:lstStyle/>
          <a:p>
            <a:r>
              <a:rPr lang="en-US" dirty="0"/>
              <a:t>Clocking the stage registers</a:t>
            </a:r>
          </a:p>
        </p:txBody>
      </p:sp>
      <p:sp>
        <p:nvSpPr>
          <p:cNvPr id="3" name="Content Placeholder 2"/>
          <p:cNvSpPr>
            <a:spLocks noGrp="1"/>
          </p:cNvSpPr>
          <p:nvPr>
            <p:ph idx="1"/>
          </p:nvPr>
        </p:nvSpPr>
        <p:spPr>
          <a:xfrm>
            <a:off x="457200" y="1085850"/>
            <a:ext cx="8229600" cy="5772150"/>
          </a:xfrm>
        </p:spPr>
        <p:txBody>
          <a:bodyPr>
            <a:normAutofit/>
          </a:bodyPr>
          <a:lstStyle/>
          <a:p>
            <a:pPr>
              <a:lnSpc>
                <a:spcPct val="90000"/>
              </a:lnSpc>
            </a:pPr>
            <a:r>
              <a:rPr lang="en-US" sz="2400" dirty="0"/>
              <a:t>Rising clock edge loads all stage registers with data from preceding combinatorial circuits, </a:t>
            </a:r>
            <a:r>
              <a:rPr lang="en-US" sz="2400" dirty="0">
                <a:solidFill>
                  <a:srgbClr val="7030A0"/>
                </a:solidFill>
              </a:rPr>
              <a:t>falling edge transfers data to register output, putting combinatorial circuits of next stage to work</a:t>
            </a:r>
          </a:p>
        </p:txBody>
      </p:sp>
      <p:sp>
        <p:nvSpPr>
          <p:cNvPr id="5" name="Frame 4"/>
          <p:cNvSpPr/>
          <p:nvPr/>
        </p:nvSpPr>
        <p:spPr>
          <a:xfrm>
            <a:off x="1927639" y="3260693"/>
            <a:ext cx="196544" cy="1277490"/>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401323" y="4143021"/>
            <a:ext cx="196544" cy="1910712"/>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5308952" y="364230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436463" y="364230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7473266" y="3643523"/>
            <a:ext cx="196544" cy="2069986"/>
          </a:xfrm>
          <a:prstGeom prst="frame">
            <a:avLst/>
          </a:prstGeom>
          <a:solidFill>
            <a:srgbClr val="F79646"/>
          </a:solidFill>
          <a:ln>
            <a:solidFill>
              <a:srgbClr val="F796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2067339" y="3324193"/>
            <a:ext cx="0" cy="1158907"/>
          </a:xfrm>
          <a:prstGeom prst="line">
            <a:avLst/>
          </a:prstGeom>
          <a:ln w="762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40559" y="4166533"/>
            <a:ext cx="0" cy="1865556"/>
          </a:xfrm>
          <a:prstGeom prst="line">
            <a:avLst/>
          </a:prstGeom>
          <a:ln w="762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445539" y="3679793"/>
            <a:ext cx="0" cy="2007052"/>
          </a:xfrm>
          <a:prstGeom prst="line">
            <a:avLst/>
          </a:prstGeom>
          <a:ln w="762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575839" y="3679793"/>
            <a:ext cx="0" cy="2007052"/>
          </a:xfrm>
          <a:prstGeom prst="line">
            <a:avLst/>
          </a:prstGeom>
          <a:ln w="762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04539" y="3679793"/>
            <a:ext cx="0" cy="2007052"/>
          </a:xfrm>
          <a:prstGeom prst="line">
            <a:avLst/>
          </a:prstGeom>
          <a:ln w="76200" cmpd="sng">
            <a:solidFill>
              <a:srgbClr val="660066"/>
            </a:solidFill>
          </a:ln>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r>
              <a:rPr lang="en-US"/>
              <a:t>© 2018 by George B. Adams III</a:t>
            </a:r>
          </a:p>
        </p:txBody>
      </p:sp>
      <p:sp>
        <p:nvSpPr>
          <p:cNvPr id="12" name="Slide Number Placeholder 11"/>
          <p:cNvSpPr>
            <a:spLocks noGrp="1"/>
          </p:cNvSpPr>
          <p:nvPr>
            <p:ph type="sldNum" sz="quarter" idx="12"/>
          </p:nvPr>
        </p:nvSpPr>
        <p:spPr/>
        <p:txBody>
          <a:bodyPr/>
          <a:lstStyle/>
          <a:p>
            <a:fld id="{F616CA18-62AE-B34C-A151-070DF961BCFA}" type="slidenum">
              <a:rPr lang="en-US" smtClean="0"/>
              <a:pPr/>
              <a:t>419</a:t>
            </a:fld>
            <a:endParaRPr lang="en-US"/>
          </a:p>
        </p:txBody>
      </p:sp>
      <p:cxnSp>
        <p:nvCxnSpPr>
          <p:cNvPr id="13" name="Straight Arrow Connector 12"/>
          <p:cNvCxnSpPr/>
          <p:nvPr/>
        </p:nvCxnSpPr>
        <p:spPr bwMode="auto">
          <a:xfrm>
            <a:off x="2130432" y="3894721"/>
            <a:ext cx="390931" cy="1115542"/>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a:off x="3597867" y="4452492"/>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Arrow Connector 21"/>
          <p:cNvCxnSpPr>
            <a:stCxn id="5" idx="3"/>
          </p:cNvCxnSpPr>
          <p:nvPr/>
        </p:nvCxnSpPr>
        <p:spPr bwMode="auto">
          <a:xfrm>
            <a:off x="2124183" y="3899438"/>
            <a:ext cx="397180"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p:cNvCxnSpPr/>
          <p:nvPr/>
        </p:nvCxnSpPr>
        <p:spPr bwMode="auto">
          <a:xfrm>
            <a:off x="3598766" y="4767213"/>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p:cNvCxnSpPr/>
          <p:nvPr/>
        </p:nvCxnSpPr>
        <p:spPr bwMode="auto">
          <a:xfrm>
            <a:off x="3599665" y="5081934"/>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p:nvPr/>
        </p:nvCxnSpPr>
        <p:spPr bwMode="auto">
          <a:xfrm>
            <a:off x="3605974" y="5618490"/>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Arrow Connector 29"/>
          <p:cNvCxnSpPr/>
          <p:nvPr/>
        </p:nvCxnSpPr>
        <p:spPr bwMode="auto">
          <a:xfrm>
            <a:off x="3612283" y="5841221"/>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p:nvPr/>
        </p:nvCxnSpPr>
        <p:spPr bwMode="auto">
          <a:xfrm>
            <a:off x="5508740" y="4447986"/>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Arrow Connector 31"/>
          <p:cNvCxnSpPr/>
          <p:nvPr/>
        </p:nvCxnSpPr>
        <p:spPr bwMode="auto">
          <a:xfrm>
            <a:off x="5515050" y="4757301"/>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Arrow Connector 32"/>
          <p:cNvCxnSpPr/>
          <p:nvPr/>
        </p:nvCxnSpPr>
        <p:spPr bwMode="auto">
          <a:xfrm>
            <a:off x="5515949" y="4909703"/>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Arrow Connector 33"/>
          <p:cNvCxnSpPr/>
          <p:nvPr/>
        </p:nvCxnSpPr>
        <p:spPr bwMode="auto">
          <a:xfrm>
            <a:off x="6640471" y="4643674"/>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Arrow Connector 34"/>
          <p:cNvCxnSpPr/>
          <p:nvPr/>
        </p:nvCxnSpPr>
        <p:spPr bwMode="auto">
          <a:xfrm>
            <a:off x="6641374" y="5293853"/>
            <a:ext cx="402466" cy="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Arrow Connector 35"/>
          <p:cNvCxnSpPr/>
          <p:nvPr/>
        </p:nvCxnSpPr>
        <p:spPr bwMode="auto">
          <a:xfrm flipV="1">
            <a:off x="7670313" y="4538183"/>
            <a:ext cx="153488" cy="410291"/>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06104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47440" y="3373296"/>
            <a:ext cx="8010760" cy="2958136"/>
          </a:xfrm>
        </p:spPr>
        <p:txBody>
          <a:bodyPr/>
          <a:lstStyle/>
          <a:p>
            <a:pPr algn="r"/>
            <a:r>
              <a:rPr lang="en-US" sz="2000" dirty="0"/>
              <a:t>2018.02.23</a:t>
            </a:r>
          </a:p>
          <a:p>
            <a:pPr algn="r"/>
            <a:r>
              <a:rPr lang="en-US" sz="2400" dirty="0"/>
              <a:t>One of the things that is not so good is that a decision was made long ago about the size of an IP address - 32 bits. At the time it was a number much larger than anyone could imagine ever having that many computers but it turned out to be too small.</a:t>
            </a:r>
            <a:br>
              <a:rPr lang="en-US" sz="2000" dirty="0"/>
            </a:br>
            <a:r>
              <a:rPr lang="en-US" sz="2000" dirty="0"/>
              <a:t>– Jon </a:t>
            </a:r>
            <a:r>
              <a:rPr lang="en-US" sz="2000" dirty="0" err="1"/>
              <a:t>Postel</a:t>
            </a:r>
            <a:endParaRPr lang="en-US" sz="2000" dirty="0"/>
          </a:p>
          <a:p>
            <a:pPr algn="r"/>
            <a:r>
              <a:rPr lang="en-US" sz="2000" dirty="0"/>
              <a:t>known for RFC 791, RFC 792, and RFC 793</a:t>
            </a:r>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420</a:t>
            </a:fld>
            <a:endParaRPr lang="en-US"/>
          </a:p>
        </p:txBody>
      </p:sp>
      <p:sp>
        <p:nvSpPr>
          <p:cNvPr id="6" name="Title 5"/>
          <p:cNvSpPr>
            <a:spLocks noGrp="1"/>
          </p:cNvSpPr>
          <p:nvPr>
            <p:ph type="ctrTitle"/>
          </p:nvPr>
        </p:nvSpPr>
        <p:spPr>
          <a:xfrm>
            <a:off x="447440" y="1443038"/>
            <a:ext cx="8305800" cy="1600200"/>
          </a:xfrm>
        </p:spPr>
        <p:txBody>
          <a:bodyPr/>
          <a:lstStyle/>
          <a:p>
            <a:r>
              <a:rPr lang="en-US" dirty="0"/>
              <a:t>Lecture 20 – Addressing modes</a:t>
            </a:r>
          </a:p>
        </p:txBody>
      </p:sp>
    </p:spTree>
    <p:extLst>
      <p:ext uri="{BB962C8B-B14F-4D97-AF65-F5344CB8AC3E}">
        <p14:creationId xmlns:p14="http://schemas.microsoft.com/office/powerpoint/2010/main" val="2753019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Implications of implication</a:t>
            </a:r>
          </a:p>
        </p:txBody>
      </p:sp>
      <p:sp>
        <p:nvSpPr>
          <p:cNvPr id="3" name="Content Placeholder 2"/>
          <p:cNvSpPr>
            <a:spLocks noGrp="1"/>
          </p:cNvSpPr>
          <p:nvPr>
            <p:ph idx="1"/>
          </p:nvPr>
        </p:nvSpPr>
        <p:spPr>
          <a:xfrm>
            <a:off x="486830" y="1063606"/>
            <a:ext cx="8247965" cy="5441648"/>
          </a:xfrm>
        </p:spPr>
        <p:txBody>
          <a:bodyPr/>
          <a:lstStyle/>
          <a:p>
            <a:r>
              <a:rPr lang="en-US" sz="2800" dirty="0"/>
              <a:t>Implication means “it goes without saying,” which means no bits in the instruction bit string are required for this information</a:t>
            </a:r>
          </a:p>
          <a:p>
            <a:r>
              <a:rPr lang="en-US" sz="2800" dirty="0"/>
              <a:t>Using </a:t>
            </a:r>
            <a:r>
              <a:rPr lang="en-US" sz="2800" dirty="0">
                <a:solidFill>
                  <a:srgbClr val="0070C0"/>
                </a:solidFill>
              </a:rPr>
              <a:t>implication</a:t>
            </a:r>
            <a:r>
              <a:rPr lang="en-US" sz="2800" dirty="0"/>
              <a:t> to specify the storage location(s)</a:t>
            </a:r>
          </a:p>
          <a:p>
            <a:pPr lvl="1"/>
            <a:r>
              <a:rPr lang="en-US" sz="2400" dirty="0"/>
              <a:t>means that if other location(s) are desired for storing operand(s) and/or result(s) then </a:t>
            </a:r>
            <a:r>
              <a:rPr lang="en-US" sz="2400" dirty="0">
                <a:solidFill>
                  <a:srgbClr val="0070C0"/>
                </a:solidFill>
              </a:rPr>
              <a:t>a new opcode is required that implies it is </a:t>
            </a:r>
            <a:r>
              <a:rPr lang="en-US" sz="2400" dirty="0"/>
              <a:t>paired with explicit location information</a:t>
            </a:r>
          </a:p>
          <a:p>
            <a:r>
              <a:rPr lang="en-US" dirty="0"/>
              <a:t>Using </a:t>
            </a:r>
            <a:r>
              <a:rPr lang="en-US" dirty="0">
                <a:solidFill>
                  <a:srgbClr val="0070C0"/>
                </a:solidFill>
              </a:rPr>
              <a:t>implication</a:t>
            </a:r>
            <a:r>
              <a:rPr lang="en-US" dirty="0"/>
              <a:t> to specify</a:t>
            </a:r>
          </a:p>
          <a:p>
            <a:pPr lvl="1"/>
            <a:r>
              <a:rPr lang="en-US" sz="2400" dirty="0"/>
              <a:t>the type of operand(s) and type of result(s) means that a change in data type requires </a:t>
            </a:r>
            <a:r>
              <a:rPr lang="en-US" sz="2400" dirty="0">
                <a:solidFill>
                  <a:srgbClr val="0070C0"/>
                </a:solidFill>
              </a:rPr>
              <a:t>a new operation definition and a new opcode</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421</a:t>
            </a:fld>
            <a:endParaRPr lang="en-US" dirty="0"/>
          </a:p>
        </p:txBody>
      </p:sp>
    </p:spTree>
    <p:extLst>
      <p:ext uri="{BB962C8B-B14F-4D97-AF65-F5344CB8AC3E}">
        <p14:creationId xmlns:p14="http://schemas.microsoft.com/office/powerpoint/2010/main" val="2077874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Instruction operands:  How few is possible? </a:t>
            </a:r>
          </a:p>
        </p:txBody>
      </p:sp>
      <p:sp>
        <p:nvSpPr>
          <p:cNvPr id="3" name="Content Placeholder 2"/>
          <p:cNvSpPr>
            <a:spLocks noGrp="1"/>
          </p:cNvSpPr>
          <p:nvPr>
            <p:ph idx="1"/>
          </p:nvPr>
        </p:nvSpPr>
        <p:spPr>
          <a:xfrm>
            <a:off x="486830" y="1082286"/>
            <a:ext cx="8504770" cy="4924814"/>
          </a:xfrm>
        </p:spPr>
        <p:txBody>
          <a:bodyPr/>
          <a:lstStyle/>
          <a:p>
            <a:pPr>
              <a:lnSpc>
                <a:spcPct val="90000"/>
              </a:lnSpc>
            </a:pPr>
            <a:r>
              <a:rPr lang="en-US" dirty="0"/>
              <a:t>Each operand requires bits for either its immediate value or a pointer to operand</a:t>
            </a:r>
          </a:p>
          <a:p>
            <a:pPr>
              <a:lnSpc>
                <a:spcPct val="90000"/>
              </a:lnSpc>
            </a:pPr>
            <a:r>
              <a:rPr lang="en-US" dirty="0"/>
              <a:t>Immediate values are fast, but not necessary, so consider only # of pointers</a:t>
            </a:r>
          </a:p>
          <a:p>
            <a:pPr>
              <a:lnSpc>
                <a:spcPct val="90000"/>
              </a:lnSpc>
            </a:pPr>
            <a:r>
              <a:rPr lang="en-US" dirty="0"/>
              <a:t>Number of pointers (# of addresses) used in the instructions of actual ISAs:</a:t>
            </a:r>
          </a:p>
          <a:p>
            <a:pPr lvl="1">
              <a:lnSpc>
                <a:spcPct val="90000"/>
              </a:lnSpc>
            </a:pPr>
            <a:r>
              <a:rPr lang="en-US" dirty="0"/>
              <a:t>Zero,	called a 0-address architecture</a:t>
            </a:r>
          </a:p>
          <a:p>
            <a:pPr lvl="1">
              <a:lnSpc>
                <a:spcPct val="90000"/>
              </a:lnSpc>
            </a:pPr>
            <a:r>
              <a:rPr lang="en-US" dirty="0"/>
              <a:t>One, 	1-address architecture</a:t>
            </a:r>
          </a:p>
          <a:p>
            <a:pPr lvl="1">
              <a:lnSpc>
                <a:spcPct val="90000"/>
              </a:lnSpc>
            </a:pPr>
            <a:r>
              <a:rPr lang="en-US" dirty="0"/>
              <a:t>Two, 	2-address architecture</a:t>
            </a:r>
          </a:p>
          <a:p>
            <a:pPr lvl="1">
              <a:lnSpc>
                <a:spcPct val="90000"/>
              </a:lnSpc>
            </a:pPr>
            <a:r>
              <a:rPr lang="en-US" dirty="0"/>
              <a:t>Three,	3-address architecture</a:t>
            </a:r>
          </a:p>
          <a:p>
            <a:pPr>
              <a:lnSpc>
                <a:spcPct val="90000"/>
              </a:lnSpc>
            </a:pPr>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422</a:t>
            </a:fld>
            <a:endParaRPr lang="en-US"/>
          </a:p>
        </p:txBody>
      </p:sp>
    </p:spTree>
    <p:extLst>
      <p:ext uri="{BB962C8B-B14F-4D97-AF65-F5344CB8AC3E}">
        <p14:creationId xmlns:p14="http://schemas.microsoft.com/office/powerpoint/2010/main" val="680809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0-address architecture:  Stack machine</a:t>
            </a:r>
          </a:p>
        </p:txBody>
      </p:sp>
      <p:sp>
        <p:nvSpPr>
          <p:cNvPr id="5" name="Content Placeholder 4"/>
          <p:cNvSpPr>
            <a:spLocks noGrp="1"/>
          </p:cNvSpPr>
          <p:nvPr>
            <p:ph idx="1"/>
          </p:nvPr>
        </p:nvSpPr>
        <p:spPr/>
        <p:txBody>
          <a:bodyPr/>
          <a:lstStyle/>
          <a:p>
            <a:r>
              <a:rPr lang="en-US" dirty="0"/>
              <a:t>Operand locations are always implied, except</a:t>
            </a:r>
          </a:p>
          <a:p>
            <a:r>
              <a:rPr lang="en-US" dirty="0"/>
              <a:t>PUSH and POP </a:t>
            </a:r>
            <a:r>
              <a:rPr lang="en-US" dirty="0" err="1"/>
              <a:t>instrs</a:t>
            </a:r>
            <a:r>
              <a:rPr lang="en-US" dirty="0"/>
              <a:t>. have explicit operands</a:t>
            </a:r>
          </a:p>
          <a:p>
            <a:pPr lvl="1"/>
            <a:r>
              <a:rPr lang="en-US" dirty="0"/>
              <a:t>PUSH and POP move operands between memory and a stack (of registers) within the processor</a:t>
            </a:r>
          </a:p>
          <a:p>
            <a:r>
              <a:rPr lang="en-US" dirty="0"/>
              <a:t>Instructions other than PUSH and POP take operand(s) from the stack, starting at the top, and place result on the new top of the stack</a:t>
            </a:r>
          </a:p>
          <a:p>
            <a:r>
              <a:rPr lang="en-US" dirty="0"/>
              <a:t>Example of a stack machine:</a:t>
            </a:r>
            <a:br>
              <a:rPr lang="en-US" dirty="0"/>
            </a:br>
            <a:r>
              <a:rPr lang="en-US" dirty="0"/>
              <a:t>  a Reverse Polish Notation (RPN) calculator</a:t>
            </a:r>
          </a:p>
        </p:txBody>
      </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01BC6648-A2D1-2B45-B1A1-07A4BC236D8A}" type="slidenum">
              <a:rPr lang="en-US" smtClean="0"/>
              <a:pPr/>
              <a:t>423</a:t>
            </a:fld>
            <a:endParaRPr lang="en-US"/>
          </a:p>
        </p:txBody>
      </p:sp>
    </p:spTree>
    <p:extLst>
      <p:ext uri="{BB962C8B-B14F-4D97-AF65-F5344CB8AC3E}">
        <p14:creationId xmlns:p14="http://schemas.microsoft.com/office/powerpoint/2010/main" val="576344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01BC6648-A2D1-2B45-B1A1-07A4BC236D8A}" type="slidenum">
              <a:rPr lang="en-US" smtClean="0"/>
              <a:pPr/>
              <a:t>424</a:t>
            </a:fld>
            <a:endParaRPr lang="en-US"/>
          </a:p>
        </p:txBody>
      </p:sp>
      <p:sp>
        <p:nvSpPr>
          <p:cNvPr id="4" name="Title 3"/>
          <p:cNvSpPr>
            <a:spLocks noGrp="1"/>
          </p:cNvSpPr>
          <p:nvPr>
            <p:ph type="title"/>
          </p:nvPr>
        </p:nvSpPr>
        <p:spPr>
          <a:xfrm>
            <a:off x="486830" y="96839"/>
            <a:ext cx="8428570" cy="745196"/>
          </a:xfrm>
        </p:spPr>
        <p:txBody>
          <a:bodyPr/>
          <a:lstStyle/>
          <a:p>
            <a:r>
              <a:rPr lang="en-US" dirty="0"/>
              <a:t>Code for  </a:t>
            </a:r>
            <a:r>
              <a:rPr lang="en-US" dirty="0">
                <a:latin typeface="Courier"/>
                <a:cs typeface="Courier"/>
              </a:rPr>
              <a:t>C=</a:t>
            </a:r>
            <a:r>
              <a:rPr lang="en-US" dirty="0" err="1">
                <a:latin typeface="Courier"/>
                <a:cs typeface="Courier"/>
              </a:rPr>
              <a:t>A+B</a:t>
            </a:r>
            <a:r>
              <a:rPr lang="en-US" dirty="0"/>
              <a:t>  for 0-addr. machine</a:t>
            </a:r>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Assumes A, B, C all belong in memory and that A, B not destroyed</a:t>
            </a:r>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a:t>Processor</a:t>
              </a:r>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a:t>Top of</a:t>
              </a:r>
            </a:p>
            <a:p>
              <a:pPr>
                <a:lnSpc>
                  <a:spcPct val="70000"/>
                </a:lnSpc>
              </a:pPr>
              <a:r>
                <a:rPr lang="en-US" sz="2000" dirty="0"/>
                <a:t>Stack </a:t>
              </a:r>
              <a:r>
                <a:rPr lang="en-US" sz="2000" dirty="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a:t>Stack</a:t>
              </a:r>
            </a:p>
          </p:txBody>
        </p:sp>
        <p:sp>
          <p:nvSpPr>
            <p:cNvPr id="221" name="TextBox 220"/>
            <p:cNvSpPr txBox="1"/>
            <p:nvPr/>
          </p:nvSpPr>
          <p:spPr>
            <a:xfrm>
              <a:off x="-76211" y="3906118"/>
              <a:ext cx="1082348" cy="368980"/>
            </a:xfrm>
            <a:prstGeom prst="rect">
              <a:avLst/>
            </a:prstGeom>
            <a:noFill/>
          </p:spPr>
          <p:txBody>
            <a:bodyPr wrap="none" rtlCol="0">
              <a:spAutoFit/>
            </a:bodyPr>
            <a:lstStyle/>
            <a:p>
              <a:pPr>
                <a:lnSpc>
                  <a:spcPct val="70000"/>
                </a:lnSpc>
              </a:pPr>
              <a:r>
                <a:rPr lang="en-US" sz="2000" dirty="0"/>
                <a:t>Memory</a:t>
              </a:r>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a:solidFill>
                  <a:srgbClr val="000000"/>
                </a:solidFill>
              </a:rPr>
              <a:t>Push</a:t>
            </a:r>
            <a:r>
              <a:rPr lang="en-US" sz="2000" b="1" dirty="0">
                <a:solidFill>
                  <a:srgbClr val="008000"/>
                </a:solidFill>
              </a:rPr>
              <a:t> A</a:t>
            </a:r>
          </a:p>
          <a:p>
            <a:r>
              <a:rPr lang="en-US" sz="2000" dirty="0">
                <a:solidFill>
                  <a:srgbClr val="000000"/>
                </a:solidFill>
              </a:rPr>
              <a:t>Push</a:t>
            </a:r>
            <a:r>
              <a:rPr lang="en-US" sz="2000" dirty="0">
                <a:solidFill>
                  <a:srgbClr val="0000FF"/>
                </a:solidFill>
              </a:rPr>
              <a:t> </a:t>
            </a:r>
            <a:r>
              <a:rPr lang="en-US" sz="2000" b="1" dirty="0">
                <a:solidFill>
                  <a:srgbClr val="0000FF"/>
                </a:solidFill>
              </a:rPr>
              <a:t>B</a:t>
            </a:r>
          </a:p>
          <a:p>
            <a:r>
              <a:rPr lang="en-US" sz="2000" dirty="0"/>
              <a:t>Add</a:t>
            </a:r>
          </a:p>
          <a:p>
            <a:r>
              <a:rPr lang="en-US" sz="2000" dirty="0">
                <a:solidFill>
                  <a:srgbClr val="000000"/>
                </a:solidFill>
              </a:rPr>
              <a:t>Pop</a:t>
            </a:r>
            <a:r>
              <a:rPr lang="en-US" sz="2000" dirty="0">
                <a:solidFill>
                  <a:srgbClr val="008000"/>
                </a:solidFill>
              </a:rPr>
              <a:t> </a:t>
            </a:r>
            <a:r>
              <a:rPr lang="en-US" sz="2000" b="1" dirty="0">
                <a:solidFill>
                  <a:srgbClr val="008000"/>
                </a:solidFill>
              </a:rPr>
              <a:t>C</a:t>
            </a:r>
          </a:p>
        </p:txBody>
      </p:sp>
      <p:grpSp>
        <p:nvGrpSpPr>
          <p:cNvPr id="182" name="Group 181"/>
          <p:cNvGrpSpPr/>
          <p:nvPr/>
        </p:nvGrpSpPr>
        <p:grpSpPr>
          <a:xfrm>
            <a:off x="1484644" y="1546104"/>
            <a:ext cx="6783055" cy="4247317"/>
            <a:chOff x="1302451" y="2188601"/>
            <a:chExt cx="6783055" cy="4247317"/>
          </a:xfrm>
        </p:grpSpPr>
        <p:grpSp>
          <p:nvGrpSpPr>
            <p:cNvPr id="183" name="Group 182"/>
            <p:cNvGrpSpPr/>
            <p:nvPr/>
          </p:nvGrpSpPr>
          <p:grpSpPr>
            <a:xfrm>
              <a:off x="1454046" y="3141140"/>
              <a:ext cx="726121" cy="2975057"/>
              <a:chOff x="1454046" y="3141140"/>
              <a:chExt cx="726121" cy="2975057"/>
            </a:xfrm>
          </p:grpSpPr>
          <p:cxnSp>
            <p:nvCxnSpPr>
              <p:cNvPr id="187" name="Straight Arrow Connector 186"/>
              <p:cNvCxnSpPr/>
              <p:nvPr/>
            </p:nvCxnSpPr>
            <p:spPr>
              <a:xfrm flipH="1">
                <a:off x="1811606" y="3141140"/>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H="1">
                <a:off x="2161142" y="3141146"/>
                <a:ext cx="2328" cy="175892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flipH="1">
                <a:off x="1781813" y="4900066"/>
                <a:ext cx="398354"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2161143" y="5058181"/>
                <a:ext cx="16697" cy="1058016"/>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454046" y="6116197"/>
                <a:ext cx="707096" cy="0"/>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184" name="TextBox 183"/>
            <p:cNvSpPr txBox="1"/>
            <p:nvPr/>
          </p:nvSpPr>
          <p:spPr>
            <a:xfrm>
              <a:off x="1748343" y="2722001"/>
              <a:ext cx="1048597" cy="369332"/>
            </a:xfrm>
            <a:prstGeom prst="rect">
              <a:avLst/>
            </a:prstGeom>
            <a:noFill/>
          </p:spPr>
          <p:txBody>
            <a:bodyPr wrap="none" rtlCol="0">
              <a:spAutoFit/>
            </a:bodyPr>
            <a:lstStyle/>
            <a:p>
              <a:r>
                <a:rPr lang="en-US" dirty="0">
                  <a:solidFill>
                    <a:srgbClr val="FF0000"/>
                  </a:solidFill>
                  <a:sym typeface="Wingdings"/>
                </a:rPr>
                <a:t>Push A</a:t>
              </a:r>
              <a:endParaRPr lang="en-US" dirty="0">
                <a:solidFill>
                  <a:srgbClr val="FF0000"/>
                </a:solidFill>
              </a:endParaRPr>
            </a:p>
          </p:txBody>
        </p:sp>
        <p:sp>
          <p:nvSpPr>
            <p:cNvPr id="185" name="TextBox 184"/>
            <p:cNvSpPr txBox="1"/>
            <p:nvPr/>
          </p:nvSpPr>
          <p:spPr>
            <a:xfrm>
              <a:off x="1319379" y="2917250"/>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186" name="TextBox 185"/>
            <p:cNvSpPr txBox="1"/>
            <p:nvPr/>
          </p:nvSpPr>
          <p:spPr>
            <a:xfrm>
              <a:off x="1302451" y="4688849"/>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218" name="TextBox 217"/>
            <p:cNvSpPr txBox="1"/>
            <p:nvPr/>
          </p:nvSpPr>
          <p:spPr>
            <a:xfrm>
              <a:off x="1302451" y="4904749"/>
              <a:ext cx="312906" cy="369332"/>
            </a:xfrm>
            <a:prstGeom prst="rect">
              <a:avLst/>
            </a:prstGeom>
            <a:noFill/>
          </p:spPr>
          <p:txBody>
            <a:bodyPr wrap="none" rtlCol="0">
              <a:spAutoFit/>
            </a:bodyPr>
            <a:lstStyle/>
            <a:p>
              <a:r>
                <a:rPr lang="en-US" dirty="0">
                  <a:solidFill>
                    <a:srgbClr val="FF0000"/>
                  </a:solidFill>
                  <a:sym typeface="Wingdings"/>
                </a:rPr>
                <a:t>B</a:t>
              </a:r>
              <a:endParaRPr lang="en-US" dirty="0">
                <a:solidFill>
                  <a:srgbClr val="FF0000"/>
                </a:solidFill>
              </a:endParaRPr>
            </a:p>
          </p:txBody>
        </p:sp>
        <p:sp>
          <p:nvSpPr>
            <p:cNvPr id="220" name="TextBox 219"/>
            <p:cNvSpPr txBox="1"/>
            <p:nvPr/>
          </p:nvSpPr>
          <p:spPr>
            <a:xfrm>
              <a:off x="3018343" y="2188601"/>
              <a:ext cx="5067163" cy="4247317"/>
            </a:xfrm>
            <a:prstGeom prst="rect">
              <a:avLst/>
            </a:prstGeom>
            <a:noFill/>
          </p:spPr>
          <p:txBody>
            <a:bodyPr wrap="square" rtlCol="0">
              <a:spAutoFit/>
            </a:bodyPr>
            <a:lstStyle/>
            <a:p>
              <a:r>
                <a:rPr lang="en-US" dirty="0">
                  <a:sym typeface="Wingdings"/>
                </a:rPr>
                <a:t>Assembly instruction </a:t>
              </a:r>
              <a:r>
                <a:rPr lang="en-US" dirty="0">
                  <a:latin typeface="Courier"/>
                  <a:cs typeface="Courier"/>
                  <a:sym typeface="Wingdings"/>
                </a:rPr>
                <a:t>PUSH</a:t>
              </a:r>
              <a:r>
                <a:rPr lang="en-US" dirty="0">
                  <a:sym typeface="Wingdings"/>
                </a:rPr>
                <a:t> X copies the contents of memory location X into the Top of Stack register.</a:t>
              </a:r>
              <a:br>
                <a:rPr lang="en-US" dirty="0">
                  <a:sym typeface="Wingdings"/>
                </a:rPr>
              </a:br>
              <a:endParaRPr lang="en-US" dirty="0">
                <a:sym typeface="Wingdings"/>
              </a:endParaRPr>
            </a:p>
            <a:p>
              <a:r>
                <a:rPr lang="en-US" dirty="0">
                  <a:latin typeface="Courier"/>
                  <a:cs typeface="Courier"/>
                  <a:sym typeface="Wingdings"/>
                </a:rPr>
                <a:t>PUSH A</a:t>
              </a:r>
              <a:r>
                <a:rPr lang="en-US" dirty="0">
                  <a:sym typeface="Wingdings"/>
                </a:rPr>
                <a:t> uses the pointer </a:t>
              </a:r>
              <a:r>
                <a:rPr lang="en-US" dirty="0">
                  <a:latin typeface="Courier"/>
                  <a:cs typeface="Courier"/>
                  <a:sym typeface="Wingdings"/>
                </a:rPr>
                <a:t>A</a:t>
              </a:r>
              <a:r>
                <a:rPr lang="en-US" dirty="0">
                  <a:sym typeface="Wingdings"/>
                </a:rPr>
                <a:t> to point at a memory location, where the contents, also called </a:t>
              </a:r>
              <a:r>
                <a:rPr lang="en-US" dirty="0">
                  <a:latin typeface="Courier"/>
                  <a:cs typeface="Courier"/>
                  <a:sym typeface="Wingdings"/>
                </a:rPr>
                <a:t>A</a:t>
              </a:r>
              <a:r>
                <a:rPr lang="en-US" dirty="0">
                  <a:sym typeface="Wingdings"/>
                </a:rPr>
                <a:t>, are copied to the top of the stack.</a:t>
              </a:r>
            </a:p>
            <a:p>
              <a:endParaRPr lang="en-US" dirty="0">
                <a:sym typeface="Wingdings"/>
              </a:endParaRPr>
            </a:p>
            <a:p>
              <a:r>
                <a:rPr lang="en-US" dirty="0">
                  <a:sym typeface="Wingdings"/>
                </a:rPr>
                <a:t>Registers are used to construct the stack.  They are too costly to use to construct all storage locations.</a:t>
              </a:r>
            </a:p>
            <a:p>
              <a:endParaRPr lang="en-US" dirty="0">
                <a:sym typeface="Wingdings"/>
              </a:endParaRPr>
            </a:p>
            <a:p>
              <a:r>
                <a:rPr lang="en-US" dirty="0">
                  <a:sym typeface="Wingdings"/>
                </a:rPr>
                <a:t>Memory is constructed of a different technology that is feasible to store a “large” number of bits.</a:t>
              </a:r>
            </a:p>
            <a:p>
              <a:endParaRPr lang="en-US" dirty="0">
                <a:sym typeface="Wingdings"/>
              </a:endParaRPr>
            </a:p>
            <a:p>
              <a:r>
                <a:rPr lang="en-US" dirty="0">
                  <a:sym typeface="Wingdings"/>
                </a:rPr>
                <a:t>Feasible can refer to many design parameters including money, heat, mass, volume, etc.</a:t>
              </a:r>
            </a:p>
          </p:txBody>
        </p:sp>
      </p:grpSp>
    </p:spTree>
    <p:extLst>
      <p:ext uri="{BB962C8B-B14F-4D97-AF65-F5344CB8AC3E}">
        <p14:creationId xmlns:p14="http://schemas.microsoft.com/office/powerpoint/2010/main" val="1477973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a:t>Code for  </a:t>
            </a:r>
            <a:r>
              <a:rPr lang="en-US" dirty="0">
                <a:latin typeface="Courier"/>
                <a:cs typeface="Courier"/>
              </a:rPr>
              <a:t>C=</a:t>
            </a:r>
            <a:r>
              <a:rPr lang="en-US" dirty="0" err="1">
                <a:latin typeface="Courier"/>
                <a:cs typeface="Courier"/>
              </a:rPr>
              <a:t>A+B</a:t>
            </a:r>
            <a:r>
              <a:rPr lang="en-US" dirty="0"/>
              <a:t>  for 0-addr. machine</a:t>
            </a:r>
          </a:p>
        </p:txBody>
      </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01BC6648-A2D1-2B45-B1A1-07A4BC236D8A}" type="slidenum">
              <a:rPr lang="en-US" smtClean="0"/>
              <a:pPr/>
              <a:t>425</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Assumes A, B, C all belong in memory and that A, B not destroyed</a:t>
            </a:r>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a:t>Processor</a:t>
              </a:r>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a:t>Top of</a:t>
              </a:r>
            </a:p>
            <a:p>
              <a:pPr>
                <a:lnSpc>
                  <a:spcPct val="70000"/>
                </a:lnSpc>
              </a:pPr>
              <a:r>
                <a:rPr lang="en-US" sz="2000" dirty="0"/>
                <a:t>Stack </a:t>
              </a:r>
              <a:r>
                <a:rPr lang="en-US" sz="2000" dirty="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a:t>Stack</a:t>
              </a:r>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a:solidFill>
                  <a:srgbClr val="000000"/>
                </a:solidFill>
              </a:rPr>
              <a:t>Push</a:t>
            </a:r>
            <a:r>
              <a:rPr lang="en-US" sz="2000" b="1" dirty="0">
                <a:solidFill>
                  <a:srgbClr val="008000"/>
                </a:solidFill>
              </a:rPr>
              <a:t> A</a:t>
            </a:r>
          </a:p>
          <a:p>
            <a:r>
              <a:rPr lang="en-US" sz="2000" dirty="0">
                <a:solidFill>
                  <a:srgbClr val="000000"/>
                </a:solidFill>
              </a:rPr>
              <a:t>Push</a:t>
            </a:r>
            <a:r>
              <a:rPr lang="en-US" sz="2000" dirty="0">
                <a:solidFill>
                  <a:srgbClr val="0000FF"/>
                </a:solidFill>
              </a:rPr>
              <a:t> </a:t>
            </a:r>
            <a:r>
              <a:rPr lang="en-US" sz="2000" b="1" dirty="0">
                <a:solidFill>
                  <a:srgbClr val="0000FF"/>
                </a:solidFill>
              </a:rPr>
              <a:t>B</a:t>
            </a:r>
          </a:p>
          <a:p>
            <a:r>
              <a:rPr lang="en-US" sz="2000" dirty="0"/>
              <a:t>Add</a:t>
            </a:r>
          </a:p>
          <a:p>
            <a:r>
              <a:rPr lang="en-US" sz="2000" dirty="0">
                <a:solidFill>
                  <a:srgbClr val="000000"/>
                </a:solidFill>
              </a:rPr>
              <a:t>Pop</a:t>
            </a:r>
            <a:r>
              <a:rPr lang="en-US" sz="2000" dirty="0">
                <a:solidFill>
                  <a:srgbClr val="008000"/>
                </a:solidFill>
              </a:rPr>
              <a:t> </a:t>
            </a:r>
            <a:r>
              <a:rPr lang="en-US" sz="2000" b="1" dirty="0">
                <a:solidFill>
                  <a:srgbClr val="008000"/>
                </a:solidFill>
              </a:rPr>
              <a:t>C</a:t>
            </a:r>
          </a:p>
        </p:txBody>
      </p:sp>
      <p:sp>
        <p:nvSpPr>
          <p:cNvPr id="154" name="TextBox 153"/>
          <p:cNvSpPr txBox="1"/>
          <p:nvPr/>
        </p:nvSpPr>
        <p:spPr>
          <a:xfrm>
            <a:off x="80418" y="3898956"/>
            <a:ext cx="1082348" cy="400110"/>
          </a:xfrm>
          <a:prstGeom prst="rect">
            <a:avLst/>
          </a:prstGeom>
          <a:noFill/>
        </p:spPr>
        <p:txBody>
          <a:bodyPr wrap="none" rtlCol="0">
            <a:spAutoFit/>
          </a:bodyPr>
          <a:lstStyle/>
          <a:p>
            <a:r>
              <a:rPr lang="en-US" sz="2000" dirty="0"/>
              <a:t>Memory</a:t>
            </a:r>
          </a:p>
        </p:txBody>
      </p:sp>
      <p:grpSp>
        <p:nvGrpSpPr>
          <p:cNvPr id="155" name="Group 154"/>
          <p:cNvGrpSpPr/>
          <p:nvPr/>
        </p:nvGrpSpPr>
        <p:grpSpPr>
          <a:xfrm>
            <a:off x="1485545" y="1550303"/>
            <a:ext cx="6667855" cy="4801315"/>
            <a:chOff x="1319379" y="2192800"/>
            <a:chExt cx="6667855" cy="4801315"/>
          </a:xfrm>
        </p:grpSpPr>
        <p:grpSp>
          <p:nvGrpSpPr>
            <p:cNvPr id="156" name="Group 155"/>
            <p:cNvGrpSpPr/>
            <p:nvPr/>
          </p:nvGrpSpPr>
          <p:grpSpPr>
            <a:xfrm>
              <a:off x="1470073" y="3141140"/>
              <a:ext cx="710094" cy="3306421"/>
              <a:chOff x="1470073" y="3141140"/>
              <a:chExt cx="710094" cy="3306421"/>
            </a:xfrm>
          </p:grpSpPr>
          <p:cxnSp>
            <p:nvCxnSpPr>
              <p:cNvPr id="160" name="Straight Arrow Connector 159"/>
              <p:cNvCxnSpPr/>
              <p:nvPr/>
            </p:nvCxnSpPr>
            <p:spPr>
              <a:xfrm flipH="1">
                <a:off x="1811606" y="3141140"/>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2161349" y="3141146"/>
                <a:ext cx="2121" cy="19600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39" idx="3"/>
              </p:cNvCxnSpPr>
              <p:nvPr/>
            </p:nvCxnSpPr>
            <p:spPr>
              <a:xfrm flipH="1">
                <a:off x="1781155" y="5101149"/>
                <a:ext cx="399012" cy="128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H="1">
                <a:off x="1470073" y="6434649"/>
                <a:ext cx="697395" cy="12912"/>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2161349" y="5105014"/>
                <a:ext cx="7119" cy="1329635"/>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157" name="TextBox 156"/>
            <p:cNvSpPr txBox="1"/>
            <p:nvPr/>
          </p:nvSpPr>
          <p:spPr>
            <a:xfrm>
              <a:off x="1773743" y="2722001"/>
              <a:ext cx="1043876" cy="369332"/>
            </a:xfrm>
            <a:prstGeom prst="rect">
              <a:avLst/>
            </a:prstGeom>
            <a:noFill/>
          </p:spPr>
          <p:txBody>
            <a:bodyPr wrap="none" rtlCol="0">
              <a:spAutoFit/>
            </a:bodyPr>
            <a:lstStyle/>
            <a:p>
              <a:r>
                <a:rPr lang="en-US" dirty="0">
                  <a:solidFill>
                    <a:srgbClr val="FF0000"/>
                  </a:solidFill>
                  <a:sym typeface="Wingdings"/>
                </a:rPr>
                <a:t>Push B</a:t>
              </a:r>
              <a:endParaRPr lang="en-US" dirty="0">
                <a:solidFill>
                  <a:srgbClr val="FF0000"/>
                </a:solidFill>
              </a:endParaRPr>
            </a:p>
          </p:txBody>
        </p:sp>
        <p:sp>
          <p:nvSpPr>
            <p:cNvPr id="158" name="TextBox 157"/>
            <p:cNvSpPr txBox="1"/>
            <p:nvPr/>
          </p:nvSpPr>
          <p:spPr>
            <a:xfrm>
              <a:off x="1319379" y="2917250"/>
              <a:ext cx="312906" cy="369332"/>
            </a:xfrm>
            <a:prstGeom prst="rect">
              <a:avLst/>
            </a:prstGeom>
            <a:noFill/>
          </p:spPr>
          <p:txBody>
            <a:bodyPr wrap="none" rtlCol="0">
              <a:spAutoFit/>
            </a:bodyPr>
            <a:lstStyle/>
            <a:p>
              <a:r>
                <a:rPr lang="en-US" dirty="0">
                  <a:solidFill>
                    <a:srgbClr val="FF0000"/>
                  </a:solidFill>
                  <a:sym typeface="Wingdings"/>
                </a:rPr>
                <a:t>B</a:t>
              </a:r>
              <a:endParaRPr lang="en-US" dirty="0">
                <a:solidFill>
                  <a:srgbClr val="FF0000"/>
                </a:solidFill>
              </a:endParaRPr>
            </a:p>
          </p:txBody>
        </p:sp>
        <p:sp>
          <p:nvSpPr>
            <p:cNvPr id="159" name="TextBox 158"/>
            <p:cNvSpPr txBox="1"/>
            <p:nvPr/>
          </p:nvSpPr>
          <p:spPr>
            <a:xfrm>
              <a:off x="1323617" y="3143731"/>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198" name="TextBox 197"/>
            <p:cNvSpPr txBox="1"/>
            <p:nvPr/>
          </p:nvSpPr>
          <p:spPr>
            <a:xfrm>
              <a:off x="1329243" y="4906401"/>
              <a:ext cx="312906" cy="369332"/>
            </a:xfrm>
            <a:prstGeom prst="rect">
              <a:avLst/>
            </a:prstGeom>
            <a:noFill/>
          </p:spPr>
          <p:txBody>
            <a:bodyPr wrap="none" rtlCol="0">
              <a:spAutoFit/>
            </a:bodyPr>
            <a:lstStyle/>
            <a:p>
              <a:r>
                <a:rPr lang="en-US" dirty="0">
                  <a:solidFill>
                    <a:srgbClr val="FF0000"/>
                  </a:solidFill>
                  <a:sym typeface="Wingdings"/>
                </a:rPr>
                <a:t>B</a:t>
              </a:r>
              <a:endParaRPr lang="en-US" dirty="0">
                <a:solidFill>
                  <a:srgbClr val="FF0000"/>
                </a:solidFill>
              </a:endParaRPr>
            </a:p>
          </p:txBody>
        </p:sp>
        <p:sp>
          <p:nvSpPr>
            <p:cNvPr id="212" name="TextBox 211"/>
            <p:cNvSpPr txBox="1"/>
            <p:nvPr/>
          </p:nvSpPr>
          <p:spPr>
            <a:xfrm>
              <a:off x="1329243" y="4690501"/>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90" name="TextBox 89"/>
            <p:cNvSpPr txBox="1"/>
            <p:nvPr/>
          </p:nvSpPr>
          <p:spPr>
            <a:xfrm>
              <a:off x="3034234" y="2192800"/>
              <a:ext cx="4953000" cy="4801315"/>
            </a:xfrm>
            <a:prstGeom prst="rect">
              <a:avLst/>
            </a:prstGeom>
            <a:noFill/>
          </p:spPr>
          <p:txBody>
            <a:bodyPr wrap="square" rtlCol="0">
              <a:spAutoFit/>
            </a:bodyPr>
            <a:lstStyle/>
            <a:p>
              <a:r>
                <a:rPr lang="en-US" dirty="0">
                  <a:latin typeface="Courier"/>
                  <a:cs typeface="Courier"/>
                  <a:sym typeface="Wingdings"/>
                </a:rPr>
                <a:t>PUSH B</a:t>
              </a:r>
              <a:r>
                <a:rPr lang="en-US" dirty="0">
                  <a:sym typeface="Wingdings"/>
                </a:rPr>
                <a:t> copies </a:t>
              </a:r>
              <a:r>
                <a:rPr lang="en-US" dirty="0">
                  <a:latin typeface="Courier"/>
                  <a:cs typeface="Courier"/>
                  <a:sym typeface="Wingdings"/>
                </a:rPr>
                <a:t>B</a:t>
              </a:r>
              <a:r>
                <a:rPr lang="en-US" dirty="0">
                  <a:sym typeface="Wingdings"/>
                </a:rPr>
                <a:t> to the top of the stack.</a:t>
              </a:r>
            </a:p>
            <a:p>
              <a:endParaRPr lang="en-US" dirty="0">
                <a:sym typeface="Wingdings"/>
              </a:endParaRPr>
            </a:p>
            <a:p>
              <a:r>
                <a:rPr lang="en-US" dirty="0">
                  <a:sym typeface="Wingdings"/>
                </a:rPr>
                <a:t>A stack is a hardwired set of registers connected to perform the function of the stack data structure.  </a:t>
              </a:r>
            </a:p>
            <a:p>
              <a:endParaRPr lang="en-US" dirty="0">
                <a:sym typeface="Wingdings"/>
              </a:endParaRPr>
            </a:p>
            <a:p>
              <a:r>
                <a:rPr lang="en-US" dirty="0">
                  <a:sym typeface="Wingdings"/>
                </a:rPr>
                <a:t>When an item is to be loaded into the stack Top position, all registers in the stack shift (load) their contents into the next lower register in the stack, making room at the TOP for the new item.</a:t>
              </a:r>
            </a:p>
            <a:p>
              <a:endParaRPr lang="en-US" dirty="0">
                <a:sym typeface="Wingdings"/>
              </a:endParaRPr>
            </a:p>
            <a:p>
              <a:r>
                <a:rPr lang="en-US" dirty="0">
                  <a:sym typeface="Wingdings"/>
                </a:rPr>
                <a:t>The number of registers in the Stack is a design choice.</a:t>
              </a:r>
            </a:p>
            <a:p>
              <a:endParaRPr lang="en-US" dirty="0">
                <a:sym typeface="Wingdings"/>
              </a:endParaRPr>
            </a:p>
            <a:p>
              <a:r>
                <a:rPr lang="en-US" dirty="0">
                  <a:sym typeface="Wingdings"/>
                </a:rPr>
                <a:t>If a stack is full, </a:t>
              </a:r>
              <a:r>
                <a:rPr lang="en-US" dirty="0">
                  <a:latin typeface="Courier"/>
                  <a:cs typeface="Courier"/>
                  <a:sym typeface="Wingdings"/>
                </a:rPr>
                <a:t>PUSH</a:t>
              </a:r>
              <a:r>
                <a:rPr lang="en-US" dirty="0">
                  <a:sym typeface="Wingdings"/>
                </a:rPr>
                <a:t> could drive the contents of the lowest stack register into the bit bucket – bad news for the program – so stacks include the ability to spill into memory.</a:t>
              </a:r>
            </a:p>
          </p:txBody>
        </p:sp>
      </p:grpSp>
    </p:spTree>
    <p:extLst>
      <p:ext uri="{BB962C8B-B14F-4D97-AF65-F5344CB8AC3E}">
        <p14:creationId xmlns:p14="http://schemas.microsoft.com/office/powerpoint/2010/main" val="361185682"/>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a:t>Code for  </a:t>
            </a:r>
            <a:r>
              <a:rPr lang="en-US" dirty="0">
                <a:latin typeface="Courier"/>
                <a:cs typeface="Courier"/>
              </a:rPr>
              <a:t>C=</a:t>
            </a:r>
            <a:r>
              <a:rPr lang="en-US" dirty="0" err="1">
                <a:latin typeface="Courier"/>
                <a:cs typeface="Courier"/>
              </a:rPr>
              <a:t>A+B</a:t>
            </a:r>
            <a:r>
              <a:rPr lang="en-US" dirty="0"/>
              <a:t>  for 0-addr. machine</a:t>
            </a:r>
          </a:p>
        </p:txBody>
      </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01BC6648-A2D1-2B45-B1A1-07A4BC236D8A}" type="slidenum">
              <a:rPr lang="en-US" smtClean="0"/>
              <a:pPr/>
              <a:t>426</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Assumes A, B, C all belong in memory and that A, B not destroyed</a:t>
            </a:r>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a:t>Processor</a:t>
              </a:r>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a:t>Top of</a:t>
              </a:r>
            </a:p>
            <a:p>
              <a:pPr>
                <a:lnSpc>
                  <a:spcPct val="70000"/>
                </a:lnSpc>
              </a:pPr>
              <a:r>
                <a:rPr lang="en-US" sz="2000" dirty="0"/>
                <a:t>Stack </a:t>
              </a:r>
              <a:r>
                <a:rPr lang="en-US" sz="2000" dirty="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a:t>Stack</a:t>
              </a:r>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a:solidFill>
                  <a:srgbClr val="000000"/>
                </a:solidFill>
              </a:rPr>
              <a:t>Push</a:t>
            </a:r>
            <a:r>
              <a:rPr lang="en-US" sz="2000" b="1" dirty="0">
                <a:solidFill>
                  <a:srgbClr val="008000"/>
                </a:solidFill>
              </a:rPr>
              <a:t> A</a:t>
            </a:r>
          </a:p>
          <a:p>
            <a:r>
              <a:rPr lang="en-US" sz="2000" dirty="0">
                <a:solidFill>
                  <a:srgbClr val="000000"/>
                </a:solidFill>
              </a:rPr>
              <a:t>Push</a:t>
            </a:r>
            <a:r>
              <a:rPr lang="en-US" sz="2000" dirty="0">
                <a:solidFill>
                  <a:srgbClr val="0000FF"/>
                </a:solidFill>
              </a:rPr>
              <a:t> </a:t>
            </a:r>
            <a:r>
              <a:rPr lang="en-US" sz="2000" b="1" dirty="0">
                <a:solidFill>
                  <a:srgbClr val="0000FF"/>
                </a:solidFill>
              </a:rPr>
              <a:t>B</a:t>
            </a:r>
          </a:p>
          <a:p>
            <a:r>
              <a:rPr lang="en-US" sz="2000" dirty="0"/>
              <a:t>Add</a:t>
            </a:r>
          </a:p>
          <a:p>
            <a:r>
              <a:rPr lang="en-US" sz="2000" dirty="0">
                <a:solidFill>
                  <a:srgbClr val="000000"/>
                </a:solidFill>
              </a:rPr>
              <a:t>Pop</a:t>
            </a:r>
            <a:r>
              <a:rPr lang="en-US" sz="2000" dirty="0">
                <a:solidFill>
                  <a:srgbClr val="008000"/>
                </a:solidFill>
              </a:rPr>
              <a:t> </a:t>
            </a:r>
            <a:r>
              <a:rPr lang="en-US" sz="2000" b="1" dirty="0">
                <a:solidFill>
                  <a:srgbClr val="008000"/>
                </a:solidFill>
              </a:rPr>
              <a:t>C</a:t>
            </a:r>
          </a:p>
        </p:txBody>
      </p:sp>
      <p:sp>
        <p:nvSpPr>
          <p:cNvPr id="154" name="TextBox 153"/>
          <p:cNvSpPr txBox="1"/>
          <p:nvPr/>
        </p:nvSpPr>
        <p:spPr>
          <a:xfrm>
            <a:off x="80418" y="3898956"/>
            <a:ext cx="1082348" cy="400110"/>
          </a:xfrm>
          <a:prstGeom prst="rect">
            <a:avLst/>
          </a:prstGeom>
          <a:noFill/>
        </p:spPr>
        <p:txBody>
          <a:bodyPr wrap="none" rtlCol="0">
            <a:spAutoFit/>
          </a:bodyPr>
          <a:lstStyle/>
          <a:p>
            <a:r>
              <a:rPr lang="en-US" sz="2000" dirty="0"/>
              <a:t>Memory</a:t>
            </a:r>
          </a:p>
        </p:txBody>
      </p:sp>
      <p:grpSp>
        <p:nvGrpSpPr>
          <p:cNvPr id="163" name="Group 162"/>
          <p:cNvGrpSpPr/>
          <p:nvPr/>
        </p:nvGrpSpPr>
        <p:grpSpPr>
          <a:xfrm>
            <a:off x="1101019" y="1543437"/>
            <a:ext cx="6988881" cy="4597887"/>
            <a:chOff x="948619" y="1657737"/>
            <a:chExt cx="6988881" cy="4597887"/>
          </a:xfrm>
        </p:grpSpPr>
        <p:grpSp>
          <p:nvGrpSpPr>
            <p:cNvPr id="164" name="Group 163"/>
            <p:cNvGrpSpPr/>
            <p:nvPr/>
          </p:nvGrpSpPr>
          <p:grpSpPr>
            <a:xfrm>
              <a:off x="1307425" y="1657737"/>
              <a:ext cx="6630075" cy="4597887"/>
              <a:chOff x="1277047" y="2490667"/>
              <a:chExt cx="6630075" cy="4597887"/>
            </a:xfrm>
          </p:grpSpPr>
          <p:grpSp>
            <p:nvGrpSpPr>
              <p:cNvPr id="170" name="Group 169"/>
              <p:cNvGrpSpPr/>
              <p:nvPr/>
            </p:nvGrpSpPr>
            <p:grpSpPr>
              <a:xfrm>
                <a:off x="1277047" y="4371622"/>
                <a:ext cx="903122" cy="2716932"/>
                <a:chOff x="1277047" y="4371622"/>
                <a:chExt cx="903122" cy="2716932"/>
              </a:xfrm>
            </p:grpSpPr>
            <p:cxnSp>
              <p:nvCxnSpPr>
                <p:cNvPr id="172" name="Straight Arrow Connector 171"/>
                <p:cNvCxnSpPr/>
                <p:nvPr/>
              </p:nvCxnSpPr>
              <p:spPr>
                <a:xfrm flipH="1">
                  <a:off x="1794994" y="4371622"/>
                  <a:ext cx="385175" cy="0"/>
                </a:xfrm>
                <a:prstGeom prst="straightConnector1">
                  <a:avLst/>
                </a:prstGeom>
                <a:ln w="381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2163470" y="4371622"/>
                  <a:ext cx="0" cy="2716932"/>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H="1">
                  <a:off x="1277047" y="7088554"/>
                  <a:ext cx="886423" cy="0"/>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1736354" y="3996861"/>
                <a:ext cx="560783" cy="369332"/>
              </a:xfrm>
              <a:prstGeom prst="rect">
                <a:avLst/>
              </a:prstGeom>
              <a:noFill/>
            </p:spPr>
            <p:txBody>
              <a:bodyPr wrap="none" rtlCol="0">
                <a:spAutoFit/>
              </a:bodyPr>
              <a:lstStyle/>
              <a:p>
                <a:r>
                  <a:rPr lang="en-US" dirty="0">
                    <a:solidFill>
                      <a:srgbClr val="FF0000"/>
                    </a:solidFill>
                    <a:sym typeface="Wingdings"/>
                  </a:rPr>
                  <a:t>Add</a:t>
                </a:r>
                <a:endParaRPr lang="en-US" dirty="0">
                  <a:solidFill>
                    <a:srgbClr val="FF0000"/>
                  </a:solidFill>
                </a:endParaRPr>
              </a:p>
            </p:txBody>
          </p:sp>
          <p:sp>
            <p:nvSpPr>
              <p:cNvPr id="90" name="TextBox 89"/>
              <p:cNvSpPr txBox="1"/>
              <p:nvPr/>
            </p:nvSpPr>
            <p:spPr>
              <a:xfrm>
                <a:off x="3057154" y="2490667"/>
                <a:ext cx="4849968" cy="4524316"/>
              </a:xfrm>
              <a:prstGeom prst="rect">
                <a:avLst/>
              </a:prstGeom>
              <a:noFill/>
            </p:spPr>
            <p:txBody>
              <a:bodyPr wrap="square" rtlCol="0">
                <a:spAutoFit/>
              </a:bodyPr>
              <a:lstStyle/>
              <a:p>
                <a:r>
                  <a:rPr lang="en-US" dirty="0">
                    <a:solidFill>
                      <a:srgbClr val="292929"/>
                    </a:solidFill>
                    <a:sym typeface="Wingdings"/>
                  </a:rPr>
                  <a:t>The </a:t>
                </a:r>
                <a:r>
                  <a:rPr lang="en-US" dirty="0" err="1">
                    <a:solidFill>
                      <a:srgbClr val="292929"/>
                    </a:solidFill>
                    <a:sym typeface="Wingdings"/>
                  </a:rPr>
                  <a:t>ALU</a:t>
                </a:r>
                <a:r>
                  <a:rPr lang="en-US" dirty="0">
                    <a:solidFill>
                      <a:srgbClr val="292929"/>
                    </a:solidFill>
                    <a:sym typeface="Wingdings"/>
                  </a:rPr>
                  <a:t> in a stack machine is hardwired to obtain  two operands, one each from the Top of Stack register and the Next to Top register.  Note the two arrows showing the paths from these registers to the </a:t>
                </a:r>
                <a:r>
                  <a:rPr lang="en-US" dirty="0" err="1">
                    <a:solidFill>
                      <a:srgbClr val="292929"/>
                    </a:solidFill>
                    <a:sym typeface="Wingdings"/>
                  </a:rPr>
                  <a:t>ALU</a:t>
                </a:r>
                <a:r>
                  <a:rPr lang="en-US" dirty="0">
                    <a:solidFill>
                      <a:srgbClr val="292929"/>
                    </a:solidFill>
                    <a:sym typeface="Wingdings"/>
                  </a:rPr>
                  <a:t>.</a:t>
                </a:r>
              </a:p>
              <a:p>
                <a:endParaRPr lang="en-US" dirty="0">
                  <a:solidFill>
                    <a:srgbClr val="292929"/>
                  </a:solidFill>
                  <a:sym typeface="Wingdings"/>
                </a:endParaRPr>
              </a:p>
              <a:p>
                <a:r>
                  <a:rPr lang="en-US" dirty="0">
                    <a:solidFill>
                      <a:srgbClr val="292929"/>
                    </a:solidFill>
                    <a:sym typeface="Wingdings"/>
                  </a:rPr>
                  <a:t>When the operation executes, the entire stack shifts its contents up one register level and the </a:t>
                </a:r>
                <a:r>
                  <a:rPr lang="en-US" dirty="0" err="1">
                    <a:solidFill>
                      <a:srgbClr val="292929"/>
                    </a:solidFill>
                    <a:sym typeface="Wingdings"/>
                  </a:rPr>
                  <a:t>ALU</a:t>
                </a:r>
                <a:r>
                  <a:rPr lang="en-US" dirty="0">
                    <a:solidFill>
                      <a:srgbClr val="292929"/>
                    </a:solidFill>
                    <a:sym typeface="Wingdings"/>
                  </a:rPr>
                  <a:t> output (operation result) is loaded into the Top register.  Both operands in the stack are overwritten (bit bucket, again) as a side effect of execution, but copies remain in memory.</a:t>
                </a:r>
              </a:p>
              <a:p>
                <a:endParaRPr lang="en-US" dirty="0">
                  <a:solidFill>
                    <a:srgbClr val="292929"/>
                  </a:solidFill>
                  <a:sym typeface="Wingdings"/>
                </a:endParaRPr>
              </a:p>
              <a:p>
                <a:r>
                  <a:rPr lang="en-US" dirty="0">
                    <a:solidFill>
                      <a:srgbClr val="292929"/>
                    </a:solidFill>
                    <a:sym typeface="Wingdings"/>
                  </a:rPr>
                  <a:t>If the </a:t>
                </a:r>
                <a:r>
                  <a:rPr lang="en-US" dirty="0" err="1">
                    <a:solidFill>
                      <a:srgbClr val="292929"/>
                    </a:solidFill>
                    <a:sym typeface="Wingdings"/>
                  </a:rPr>
                  <a:t>ALU</a:t>
                </a:r>
                <a:r>
                  <a:rPr lang="en-US" dirty="0">
                    <a:solidFill>
                      <a:srgbClr val="292929"/>
                    </a:solidFill>
                    <a:sym typeface="Wingdings"/>
                  </a:rPr>
                  <a:t> operation is defined to use only one operand then the stack does not shift up and the result overwrites its own operand.</a:t>
                </a:r>
                <a:endParaRPr lang="en-US" dirty="0">
                  <a:solidFill>
                    <a:srgbClr val="292929"/>
                  </a:solidFill>
                </a:endParaRPr>
              </a:p>
            </p:txBody>
          </p:sp>
        </p:grpSp>
        <p:grpSp>
          <p:nvGrpSpPr>
            <p:cNvPr id="165" name="Group 164"/>
            <p:cNvGrpSpPr/>
            <p:nvPr/>
          </p:nvGrpSpPr>
          <p:grpSpPr>
            <a:xfrm>
              <a:off x="948619" y="2390472"/>
              <a:ext cx="1007892" cy="2360068"/>
              <a:chOff x="948619" y="2390472"/>
              <a:chExt cx="1007892" cy="2360068"/>
            </a:xfrm>
          </p:grpSpPr>
          <p:sp>
            <p:nvSpPr>
              <p:cNvPr id="166" name="TextBox 165"/>
              <p:cNvSpPr txBox="1"/>
              <p:nvPr/>
            </p:nvSpPr>
            <p:spPr>
              <a:xfrm>
                <a:off x="948619" y="2895308"/>
                <a:ext cx="312906" cy="369332"/>
              </a:xfrm>
              <a:prstGeom prst="rect">
                <a:avLst/>
              </a:prstGeom>
              <a:noFill/>
            </p:spPr>
            <p:txBody>
              <a:bodyPr wrap="none" rtlCol="0">
                <a:spAutoFit/>
              </a:bodyPr>
              <a:lstStyle/>
              <a:p>
                <a:r>
                  <a:rPr lang="en-US" dirty="0">
                    <a:solidFill>
                      <a:srgbClr val="FF0000"/>
                    </a:solidFill>
                  </a:rPr>
                  <a:t>B</a:t>
                </a:r>
              </a:p>
            </p:txBody>
          </p:sp>
          <p:sp>
            <p:nvSpPr>
              <p:cNvPr id="167" name="TextBox 166"/>
              <p:cNvSpPr txBox="1"/>
              <p:nvPr/>
            </p:nvSpPr>
            <p:spPr>
              <a:xfrm>
                <a:off x="1638282" y="2869049"/>
                <a:ext cx="318229" cy="369332"/>
              </a:xfrm>
              <a:prstGeom prst="rect">
                <a:avLst/>
              </a:prstGeom>
              <a:noFill/>
            </p:spPr>
            <p:txBody>
              <a:bodyPr wrap="none" rtlCol="0">
                <a:spAutoFit/>
              </a:bodyPr>
              <a:lstStyle/>
              <a:p>
                <a:r>
                  <a:rPr lang="en-US" dirty="0">
                    <a:solidFill>
                      <a:srgbClr val="FF0000"/>
                    </a:solidFill>
                  </a:rPr>
                  <a:t>A</a:t>
                </a:r>
              </a:p>
            </p:txBody>
          </p:sp>
          <p:sp>
            <p:nvSpPr>
              <p:cNvPr id="168" name="TextBox 167"/>
              <p:cNvSpPr txBox="1"/>
              <p:nvPr/>
            </p:nvSpPr>
            <p:spPr>
              <a:xfrm>
                <a:off x="1398361" y="3538698"/>
                <a:ext cx="312906" cy="369332"/>
              </a:xfrm>
              <a:prstGeom prst="rect">
                <a:avLst/>
              </a:prstGeom>
              <a:noFill/>
            </p:spPr>
            <p:txBody>
              <a:bodyPr wrap="none" rtlCol="0">
                <a:spAutoFit/>
              </a:bodyPr>
              <a:lstStyle/>
              <a:p>
                <a:r>
                  <a:rPr lang="en-US" dirty="0">
                    <a:solidFill>
                      <a:srgbClr val="FF0000"/>
                    </a:solidFill>
                  </a:rPr>
                  <a:t>C</a:t>
                </a:r>
              </a:p>
            </p:txBody>
          </p:sp>
          <p:sp>
            <p:nvSpPr>
              <p:cNvPr id="169" name="TextBox 168"/>
              <p:cNvSpPr txBox="1"/>
              <p:nvPr/>
            </p:nvSpPr>
            <p:spPr>
              <a:xfrm>
                <a:off x="1280571" y="2390472"/>
                <a:ext cx="312906" cy="369332"/>
              </a:xfrm>
              <a:prstGeom prst="rect">
                <a:avLst/>
              </a:prstGeom>
              <a:noFill/>
            </p:spPr>
            <p:txBody>
              <a:bodyPr wrap="none" rtlCol="0">
                <a:spAutoFit/>
              </a:bodyPr>
              <a:lstStyle/>
              <a:p>
                <a:r>
                  <a:rPr lang="en-US" dirty="0">
                    <a:solidFill>
                      <a:srgbClr val="FF0000"/>
                    </a:solidFill>
                  </a:rPr>
                  <a:t>C</a:t>
                </a:r>
              </a:p>
            </p:txBody>
          </p:sp>
          <p:sp>
            <p:nvSpPr>
              <p:cNvPr id="213" name="TextBox 212"/>
              <p:cNvSpPr txBox="1"/>
              <p:nvPr/>
            </p:nvSpPr>
            <p:spPr>
              <a:xfrm>
                <a:off x="1342319" y="4381208"/>
                <a:ext cx="312906" cy="369332"/>
              </a:xfrm>
              <a:prstGeom prst="rect">
                <a:avLst/>
              </a:prstGeom>
              <a:noFill/>
            </p:spPr>
            <p:txBody>
              <a:bodyPr wrap="none" rtlCol="0">
                <a:spAutoFit/>
              </a:bodyPr>
              <a:lstStyle/>
              <a:p>
                <a:r>
                  <a:rPr lang="en-US" dirty="0">
                    <a:solidFill>
                      <a:srgbClr val="FF0000"/>
                    </a:solidFill>
                  </a:rPr>
                  <a:t>B</a:t>
                </a:r>
              </a:p>
            </p:txBody>
          </p:sp>
          <p:sp>
            <p:nvSpPr>
              <p:cNvPr id="214" name="TextBox 213"/>
              <p:cNvSpPr txBox="1"/>
              <p:nvPr/>
            </p:nvSpPr>
            <p:spPr>
              <a:xfrm>
                <a:off x="1333482" y="4164449"/>
                <a:ext cx="318229" cy="369332"/>
              </a:xfrm>
              <a:prstGeom prst="rect">
                <a:avLst/>
              </a:prstGeom>
              <a:noFill/>
            </p:spPr>
            <p:txBody>
              <a:bodyPr wrap="none" rtlCol="0">
                <a:spAutoFit/>
              </a:bodyPr>
              <a:lstStyle/>
              <a:p>
                <a:r>
                  <a:rPr lang="en-US" dirty="0">
                    <a:solidFill>
                      <a:srgbClr val="FF0000"/>
                    </a:solidFill>
                  </a:rPr>
                  <a:t>A</a:t>
                </a:r>
              </a:p>
            </p:txBody>
          </p:sp>
        </p:grpSp>
      </p:grpSp>
    </p:spTree>
    <p:extLst>
      <p:ext uri="{BB962C8B-B14F-4D97-AF65-F5344CB8AC3E}">
        <p14:creationId xmlns:p14="http://schemas.microsoft.com/office/powerpoint/2010/main" val="1658970952"/>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a:t>Code for  </a:t>
            </a:r>
            <a:r>
              <a:rPr lang="en-US" dirty="0">
                <a:latin typeface="Courier"/>
                <a:cs typeface="Courier"/>
              </a:rPr>
              <a:t>C=</a:t>
            </a:r>
            <a:r>
              <a:rPr lang="en-US" dirty="0" err="1">
                <a:latin typeface="Courier"/>
                <a:cs typeface="Courier"/>
              </a:rPr>
              <a:t>A+B</a:t>
            </a:r>
            <a:r>
              <a:rPr lang="en-US" dirty="0"/>
              <a:t>  for 0-addr. machine</a:t>
            </a:r>
          </a:p>
        </p:txBody>
      </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01BC6648-A2D1-2B45-B1A1-07A4BC236D8A}" type="slidenum">
              <a:rPr lang="en-US" smtClean="0"/>
              <a:pPr/>
              <a:t>427</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Assumes A, B, C all belong in memory and that A, B not destroyed</a:t>
            </a:r>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a:t>Processor</a:t>
              </a:r>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a:t>Top of</a:t>
              </a:r>
            </a:p>
            <a:p>
              <a:pPr>
                <a:lnSpc>
                  <a:spcPct val="70000"/>
                </a:lnSpc>
              </a:pPr>
              <a:r>
                <a:rPr lang="en-US" sz="2000" dirty="0"/>
                <a:t>Stack </a:t>
              </a:r>
              <a:r>
                <a:rPr lang="en-US" sz="2000" dirty="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a:t>Stack</a:t>
              </a:r>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a:solidFill>
                  <a:srgbClr val="000000"/>
                </a:solidFill>
              </a:rPr>
              <a:t>Push</a:t>
            </a:r>
            <a:r>
              <a:rPr lang="en-US" sz="2000" b="1" dirty="0">
                <a:solidFill>
                  <a:srgbClr val="008000"/>
                </a:solidFill>
              </a:rPr>
              <a:t> A</a:t>
            </a:r>
          </a:p>
          <a:p>
            <a:r>
              <a:rPr lang="en-US" sz="2000" dirty="0">
                <a:solidFill>
                  <a:srgbClr val="000000"/>
                </a:solidFill>
              </a:rPr>
              <a:t>Push</a:t>
            </a:r>
            <a:r>
              <a:rPr lang="en-US" sz="2000" dirty="0">
                <a:solidFill>
                  <a:srgbClr val="0000FF"/>
                </a:solidFill>
              </a:rPr>
              <a:t> </a:t>
            </a:r>
            <a:r>
              <a:rPr lang="en-US" sz="2000" b="1" dirty="0">
                <a:solidFill>
                  <a:srgbClr val="0000FF"/>
                </a:solidFill>
              </a:rPr>
              <a:t>B</a:t>
            </a:r>
          </a:p>
          <a:p>
            <a:r>
              <a:rPr lang="en-US" sz="2000" dirty="0"/>
              <a:t>Add</a:t>
            </a:r>
          </a:p>
          <a:p>
            <a:r>
              <a:rPr lang="en-US" sz="2000" dirty="0">
                <a:solidFill>
                  <a:srgbClr val="000000"/>
                </a:solidFill>
              </a:rPr>
              <a:t>Pop</a:t>
            </a:r>
            <a:r>
              <a:rPr lang="en-US" sz="2000" dirty="0">
                <a:solidFill>
                  <a:srgbClr val="008000"/>
                </a:solidFill>
              </a:rPr>
              <a:t> </a:t>
            </a:r>
            <a:r>
              <a:rPr lang="en-US" sz="2000" b="1" dirty="0">
                <a:solidFill>
                  <a:srgbClr val="008000"/>
                </a:solidFill>
              </a:rPr>
              <a:t>C</a:t>
            </a:r>
          </a:p>
        </p:txBody>
      </p:sp>
      <p:sp>
        <p:nvSpPr>
          <p:cNvPr id="154" name="TextBox 153"/>
          <p:cNvSpPr txBox="1"/>
          <p:nvPr/>
        </p:nvSpPr>
        <p:spPr>
          <a:xfrm>
            <a:off x="80418" y="3898956"/>
            <a:ext cx="1082348" cy="400110"/>
          </a:xfrm>
          <a:prstGeom prst="rect">
            <a:avLst/>
          </a:prstGeom>
          <a:noFill/>
        </p:spPr>
        <p:txBody>
          <a:bodyPr wrap="none" rtlCol="0">
            <a:spAutoFit/>
          </a:bodyPr>
          <a:lstStyle/>
          <a:p>
            <a:r>
              <a:rPr lang="en-US" sz="2000" dirty="0"/>
              <a:t>Memory</a:t>
            </a:r>
          </a:p>
        </p:txBody>
      </p:sp>
      <p:grpSp>
        <p:nvGrpSpPr>
          <p:cNvPr id="175" name="Group 174"/>
          <p:cNvGrpSpPr/>
          <p:nvPr/>
        </p:nvGrpSpPr>
        <p:grpSpPr>
          <a:xfrm>
            <a:off x="1424320" y="1973317"/>
            <a:ext cx="6741780" cy="4598432"/>
            <a:chOff x="1244455" y="2646810"/>
            <a:chExt cx="6741780" cy="4598432"/>
          </a:xfrm>
        </p:grpSpPr>
        <p:grpSp>
          <p:nvGrpSpPr>
            <p:cNvPr id="176" name="Group 175"/>
            <p:cNvGrpSpPr/>
            <p:nvPr/>
          </p:nvGrpSpPr>
          <p:grpSpPr>
            <a:xfrm>
              <a:off x="1784141" y="3141146"/>
              <a:ext cx="396027" cy="3937964"/>
              <a:chOff x="1784141" y="3141146"/>
              <a:chExt cx="396027" cy="3937964"/>
            </a:xfrm>
          </p:grpSpPr>
          <p:cxnSp>
            <p:nvCxnSpPr>
              <p:cNvPr id="179" name="Straight Arrow Connector 178"/>
              <p:cNvCxnSpPr/>
              <p:nvPr/>
            </p:nvCxnSpPr>
            <p:spPr>
              <a:xfrm flipH="1">
                <a:off x="1784141" y="5335948"/>
                <a:ext cx="370628" cy="6"/>
              </a:xfrm>
              <a:prstGeom prst="straightConnector1">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2154769" y="3141146"/>
                <a:ext cx="8701" cy="2194802"/>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a:off x="1840646" y="3151845"/>
                <a:ext cx="339522"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flipH="1" flipV="1">
                <a:off x="2154769" y="5335954"/>
                <a:ext cx="11699" cy="1743156"/>
              </a:xfrm>
              <a:prstGeom prst="straightConnector1">
                <a:avLst/>
              </a:prstGeom>
              <a:ln w="38100" cmpd="sng">
                <a:solidFill>
                  <a:srgbClr val="FF0000"/>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grpSp>
        <p:sp>
          <p:nvSpPr>
            <p:cNvPr id="177" name="TextBox 176"/>
            <p:cNvSpPr txBox="1"/>
            <p:nvPr/>
          </p:nvSpPr>
          <p:spPr>
            <a:xfrm>
              <a:off x="1244455" y="6875910"/>
              <a:ext cx="954107" cy="369332"/>
            </a:xfrm>
            <a:prstGeom prst="rect">
              <a:avLst/>
            </a:prstGeom>
            <a:noFill/>
          </p:spPr>
          <p:txBody>
            <a:bodyPr wrap="none" rtlCol="0">
              <a:spAutoFit/>
            </a:bodyPr>
            <a:lstStyle/>
            <a:p>
              <a:r>
                <a:rPr lang="en-US" dirty="0">
                  <a:solidFill>
                    <a:srgbClr val="FF0000"/>
                  </a:solidFill>
                  <a:sym typeface="Wingdings"/>
                </a:rPr>
                <a:t>Pop C</a:t>
              </a:r>
              <a:endParaRPr lang="en-US" dirty="0">
                <a:solidFill>
                  <a:srgbClr val="FF0000"/>
                </a:solidFill>
              </a:endParaRPr>
            </a:p>
          </p:txBody>
        </p:sp>
        <p:sp>
          <p:nvSpPr>
            <p:cNvPr id="204" name="TextBox 203"/>
            <p:cNvSpPr txBox="1"/>
            <p:nvPr/>
          </p:nvSpPr>
          <p:spPr>
            <a:xfrm>
              <a:off x="1307955" y="5136010"/>
              <a:ext cx="312906" cy="369332"/>
            </a:xfrm>
            <a:prstGeom prst="rect">
              <a:avLst/>
            </a:prstGeom>
            <a:noFill/>
          </p:spPr>
          <p:txBody>
            <a:bodyPr wrap="none" rtlCol="0">
              <a:spAutoFit/>
            </a:bodyPr>
            <a:lstStyle/>
            <a:p>
              <a:r>
                <a:rPr lang="en-US" b="1" dirty="0">
                  <a:solidFill>
                    <a:srgbClr val="FF0000"/>
                  </a:solidFill>
                  <a:sym typeface="Wingdings"/>
                </a:rPr>
                <a:t>C</a:t>
              </a:r>
              <a:endParaRPr lang="en-US" b="1" dirty="0">
                <a:solidFill>
                  <a:srgbClr val="FF0000"/>
                </a:solidFill>
              </a:endParaRPr>
            </a:p>
          </p:txBody>
        </p:sp>
        <p:sp>
          <p:nvSpPr>
            <p:cNvPr id="216" name="TextBox 215"/>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17" name="TextBox 216"/>
            <p:cNvSpPr txBox="1"/>
            <p:nvPr/>
          </p:nvSpPr>
          <p:spPr>
            <a:xfrm>
              <a:off x="1307955" y="4729610"/>
              <a:ext cx="325730" cy="369332"/>
            </a:xfrm>
            <a:prstGeom prst="rect">
              <a:avLst/>
            </a:prstGeom>
            <a:noFill/>
          </p:spPr>
          <p:txBody>
            <a:bodyPr wrap="none" rtlCol="0">
              <a:spAutoFit/>
            </a:bodyPr>
            <a:lstStyle/>
            <a:p>
              <a:r>
                <a:rPr lang="en-US" b="1" dirty="0">
                  <a:solidFill>
                    <a:srgbClr val="FF0000"/>
                  </a:solidFill>
                </a:rPr>
                <a:t>A</a:t>
              </a:r>
            </a:p>
          </p:txBody>
        </p:sp>
        <p:sp>
          <p:nvSpPr>
            <p:cNvPr id="90" name="TextBox 89"/>
            <p:cNvSpPr txBox="1"/>
            <p:nvPr/>
          </p:nvSpPr>
          <p:spPr>
            <a:xfrm>
              <a:off x="3085955" y="2646810"/>
              <a:ext cx="4900280" cy="2585323"/>
            </a:xfrm>
            <a:prstGeom prst="rect">
              <a:avLst/>
            </a:prstGeom>
            <a:noFill/>
          </p:spPr>
          <p:txBody>
            <a:bodyPr wrap="square" rtlCol="0">
              <a:spAutoFit/>
            </a:bodyPr>
            <a:lstStyle/>
            <a:p>
              <a:r>
                <a:rPr lang="en-US" dirty="0">
                  <a:sym typeface="Wingdings"/>
                </a:rPr>
                <a:t>Assembly instruction </a:t>
              </a:r>
              <a:r>
                <a:rPr lang="en-US" dirty="0">
                  <a:latin typeface="Courier"/>
                  <a:cs typeface="Courier"/>
                  <a:sym typeface="Wingdings"/>
                </a:rPr>
                <a:t>POP</a:t>
              </a:r>
              <a:r>
                <a:rPr lang="en-US" dirty="0">
                  <a:sym typeface="Wingdings"/>
                </a:rPr>
                <a:t> copies the contents of the Top of Stack register into a designated memory location AND causes the registers in the stack to all shift up a level, overwriting the current Top contents.</a:t>
              </a:r>
              <a:br>
                <a:rPr lang="en-US" dirty="0">
                  <a:sym typeface="Wingdings"/>
                </a:rPr>
              </a:br>
              <a:endParaRPr lang="en-US" dirty="0">
                <a:sym typeface="Wingdings"/>
              </a:endParaRPr>
            </a:p>
            <a:p>
              <a:r>
                <a:rPr lang="en-US" dirty="0">
                  <a:latin typeface="Courier"/>
                  <a:cs typeface="Courier"/>
                  <a:sym typeface="Wingdings"/>
                </a:rPr>
                <a:t>POP C</a:t>
              </a:r>
              <a:r>
                <a:rPr lang="en-US" dirty="0">
                  <a:sym typeface="Wingdings"/>
                </a:rPr>
                <a:t> uses the pointer </a:t>
              </a:r>
              <a:r>
                <a:rPr lang="en-US" dirty="0">
                  <a:latin typeface="Courier"/>
                  <a:cs typeface="Courier"/>
                  <a:sym typeface="Wingdings"/>
                </a:rPr>
                <a:t>C</a:t>
              </a:r>
              <a:r>
                <a:rPr lang="en-US" dirty="0">
                  <a:sym typeface="Wingdings"/>
                </a:rPr>
                <a:t> to point at a memory location and write into it the contents of Top of Stack, also called </a:t>
              </a:r>
              <a:r>
                <a:rPr lang="en-US" dirty="0">
                  <a:latin typeface="Courier"/>
                  <a:cs typeface="Courier"/>
                  <a:sym typeface="Wingdings"/>
                </a:rPr>
                <a:t>C</a:t>
              </a:r>
              <a:r>
                <a:rPr lang="en-US" dirty="0">
                  <a:sym typeface="Wingdings"/>
                </a:rPr>
                <a:t>.</a:t>
              </a:r>
            </a:p>
          </p:txBody>
        </p:sp>
      </p:grpSp>
    </p:spTree>
    <p:extLst>
      <p:ext uri="{BB962C8B-B14F-4D97-AF65-F5344CB8AC3E}">
        <p14:creationId xmlns:p14="http://schemas.microsoft.com/office/powerpoint/2010/main" val="1544601263"/>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1-address:  Accumulator machine</a:t>
            </a:r>
          </a:p>
        </p:txBody>
      </p:sp>
      <p:sp>
        <p:nvSpPr>
          <p:cNvPr id="3" name="Content Placeholder 2"/>
          <p:cNvSpPr>
            <a:spLocks noGrp="1"/>
          </p:cNvSpPr>
          <p:nvPr>
            <p:ph idx="1"/>
          </p:nvPr>
        </p:nvSpPr>
        <p:spPr/>
        <p:txBody>
          <a:bodyPr/>
          <a:lstStyle/>
          <a:p>
            <a:r>
              <a:rPr lang="en-US" dirty="0"/>
              <a:t>One special register, called the accumulator</a:t>
            </a:r>
          </a:p>
          <a:p>
            <a:r>
              <a:rPr lang="en-US" dirty="0"/>
              <a:t>One operand for most instructions is the accumulator, one operand from a memory address</a:t>
            </a:r>
          </a:p>
          <a:p>
            <a:r>
              <a:rPr lang="en-US" dirty="0"/>
              <a:t>Result always sent to the accumulator; previous accumulator contents sent to the bit bucket</a:t>
            </a:r>
          </a:p>
          <a:p>
            <a:r>
              <a:rPr lang="en-US" dirty="0"/>
              <a:t>Example:  cheap calculator</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428</a:t>
            </a:fld>
            <a:endParaRPr lang="en-US"/>
          </a:p>
        </p:txBody>
      </p:sp>
    </p:spTree>
    <p:extLst>
      <p:ext uri="{BB962C8B-B14F-4D97-AF65-F5344CB8AC3E}">
        <p14:creationId xmlns:p14="http://schemas.microsoft.com/office/powerpoint/2010/main" val="133110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434" y="96839"/>
            <a:ext cx="8461133" cy="745196"/>
          </a:xfrm>
        </p:spPr>
        <p:txBody>
          <a:bodyPr/>
          <a:lstStyle/>
          <a:p>
            <a:r>
              <a:rPr lang="en-US" dirty="0"/>
              <a:t>Decode for the example processor</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375</a:t>
            </a:fld>
            <a:endParaRPr lang="en-US"/>
          </a:p>
        </p:txBody>
      </p:sp>
      <p:pic>
        <p:nvPicPr>
          <p:cNvPr id="8" name="Content Placeholder 7" descr="figure-6.6.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567" r="-9209"/>
          <a:stretch/>
        </p:blipFill>
        <p:spPr>
          <a:xfrm>
            <a:off x="230981" y="1155284"/>
            <a:ext cx="7441526" cy="5334069"/>
          </a:xfrm>
        </p:spPr>
      </p:pic>
      <p:sp>
        <p:nvSpPr>
          <p:cNvPr id="9" name="TextBox 8"/>
          <p:cNvSpPr txBox="1"/>
          <p:nvPr/>
        </p:nvSpPr>
        <p:spPr>
          <a:xfrm>
            <a:off x="5433589" y="1228793"/>
            <a:ext cx="3296934" cy="4524315"/>
          </a:xfrm>
          <a:prstGeom prst="rect">
            <a:avLst/>
          </a:prstGeom>
          <a:noFill/>
          <a:ln w="12700" cmpd="sng">
            <a:solidFill>
              <a:srgbClr val="292929"/>
            </a:solidFill>
          </a:ln>
        </p:spPr>
        <p:txBody>
          <a:bodyPr wrap="square" rtlCol="0">
            <a:spAutoFit/>
          </a:bodyPr>
          <a:lstStyle/>
          <a:p>
            <a:r>
              <a:rPr lang="en-US" dirty="0"/>
              <a:t>32-bit string from Instruction Memory Data Out wires is decoded by grouping wires according to the instruction format fields.</a:t>
            </a:r>
            <a:br>
              <a:rPr lang="en-US" dirty="0"/>
            </a:br>
            <a:endParaRPr lang="en-US" dirty="0"/>
          </a:p>
          <a:p>
            <a:r>
              <a:rPr lang="en-US" dirty="0"/>
              <a:t>Most instruction sets are more complex to decode.</a:t>
            </a:r>
          </a:p>
          <a:p>
            <a:endParaRPr lang="en-US" dirty="0"/>
          </a:p>
          <a:p>
            <a:r>
              <a:rPr lang="en-US" dirty="0"/>
              <a:t>Wire group functions are:</a:t>
            </a:r>
          </a:p>
          <a:p>
            <a:r>
              <a:rPr lang="en-US" dirty="0"/>
              <a:t>• Pointing to a memory location</a:t>
            </a:r>
            <a:br>
              <a:rPr lang="en-US" dirty="0"/>
            </a:br>
            <a:r>
              <a:rPr lang="en-US" dirty="0"/>
              <a:t>      (3 instances, 4 bits each)</a:t>
            </a:r>
            <a:br>
              <a:rPr lang="en-US" dirty="0"/>
            </a:br>
            <a:r>
              <a:rPr lang="en-US" dirty="0"/>
              <a:t>• Value delivery (15 bits)</a:t>
            </a:r>
            <a:br>
              <a:rPr lang="en-US" dirty="0"/>
            </a:br>
            <a:r>
              <a:rPr lang="en-US" dirty="0"/>
              <a:t>• Selection of operation within</a:t>
            </a:r>
            <a:br>
              <a:rPr lang="en-US" dirty="0"/>
            </a:br>
            <a:r>
              <a:rPr lang="en-US" dirty="0"/>
              <a:t>      arithmetic/logic unit (ALU) circuit (another pointer, 5 bits)</a:t>
            </a:r>
          </a:p>
        </p:txBody>
      </p:sp>
      <p:sp>
        <p:nvSpPr>
          <p:cNvPr id="10" name="TextBox 9"/>
          <p:cNvSpPr txBox="1"/>
          <p:nvPr/>
        </p:nvSpPr>
        <p:spPr>
          <a:xfrm>
            <a:off x="1116368" y="2348656"/>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11" name="TextBox 10"/>
          <p:cNvSpPr txBox="1"/>
          <p:nvPr/>
        </p:nvSpPr>
        <p:spPr>
          <a:xfrm>
            <a:off x="1681673" y="2343294"/>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12" name="TextBox 11"/>
          <p:cNvSpPr txBox="1"/>
          <p:nvPr/>
        </p:nvSpPr>
        <p:spPr>
          <a:xfrm>
            <a:off x="2011220" y="2063106"/>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13" name="TextBox 12"/>
          <p:cNvSpPr txBox="1"/>
          <p:nvPr/>
        </p:nvSpPr>
        <p:spPr>
          <a:xfrm>
            <a:off x="2817110" y="2202092"/>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14" name="TextBox 13"/>
          <p:cNvSpPr txBox="1"/>
          <p:nvPr/>
        </p:nvSpPr>
        <p:spPr>
          <a:xfrm rot="16200000">
            <a:off x="848126" y="3488226"/>
            <a:ext cx="1992853" cy="369332"/>
          </a:xfrm>
          <a:prstGeom prst="rect">
            <a:avLst/>
          </a:prstGeom>
          <a:noFill/>
        </p:spPr>
        <p:txBody>
          <a:bodyPr wrap="none" rtlCol="0">
            <a:spAutoFit/>
          </a:bodyPr>
          <a:lstStyle/>
          <a:p>
            <a:r>
              <a:rPr lang="en-US" dirty="0">
                <a:solidFill>
                  <a:srgbClr val="FF6600"/>
                </a:solidFill>
              </a:rPr>
              <a:t>Address, or pointer</a:t>
            </a:r>
          </a:p>
        </p:txBody>
      </p:sp>
      <p:sp>
        <p:nvSpPr>
          <p:cNvPr id="15" name="TextBox 14"/>
          <p:cNvSpPr txBox="1"/>
          <p:nvPr/>
        </p:nvSpPr>
        <p:spPr>
          <a:xfrm rot="16200000">
            <a:off x="2568250" y="1701683"/>
            <a:ext cx="872542" cy="369332"/>
          </a:xfrm>
          <a:prstGeom prst="rect">
            <a:avLst/>
          </a:prstGeom>
          <a:noFill/>
        </p:spPr>
        <p:txBody>
          <a:bodyPr wrap="none" rtlCol="0">
            <a:spAutoFit/>
          </a:bodyPr>
          <a:lstStyle/>
          <a:p>
            <a:r>
              <a:rPr lang="en-US" dirty="0">
                <a:solidFill>
                  <a:srgbClr val="FF6600"/>
                </a:solidFill>
              </a:rPr>
              <a:t>Pointer</a:t>
            </a:r>
          </a:p>
        </p:txBody>
      </p:sp>
      <p:sp>
        <p:nvSpPr>
          <p:cNvPr id="16" name="TextBox 15"/>
          <p:cNvSpPr txBox="1"/>
          <p:nvPr/>
        </p:nvSpPr>
        <p:spPr>
          <a:xfrm rot="16200000">
            <a:off x="1680363" y="1465125"/>
            <a:ext cx="1031051" cy="369332"/>
          </a:xfrm>
          <a:prstGeom prst="rect">
            <a:avLst/>
          </a:prstGeom>
          <a:noFill/>
        </p:spPr>
        <p:txBody>
          <a:bodyPr wrap="none" rtlCol="0">
            <a:spAutoFit/>
          </a:bodyPr>
          <a:lstStyle/>
          <a:p>
            <a:r>
              <a:rPr lang="en-US" dirty="0">
                <a:solidFill>
                  <a:srgbClr val="FF6600"/>
                </a:solidFill>
              </a:rPr>
              <a:t>Constant</a:t>
            </a:r>
          </a:p>
        </p:txBody>
      </p:sp>
      <p:sp>
        <p:nvSpPr>
          <p:cNvPr id="17" name="TextBox 16"/>
          <p:cNvSpPr txBox="1"/>
          <p:nvPr/>
        </p:nvSpPr>
        <p:spPr>
          <a:xfrm rot="16200000">
            <a:off x="300498" y="3492181"/>
            <a:ext cx="1967205" cy="369332"/>
          </a:xfrm>
          <a:prstGeom prst="rect">
            <a:avLst/>
          </a:prstGeom>
          <a:noFill/>
        </p:spPr>
        <p:txBody>
          <a:bodyPr wrap="none" rtlCol="0">
            <a:spAutoFit/>
          </a:bodyPr>
          <a:lstStyle/>
          <a:p>
            <a:r>
              <a:rPr lang="en-US" dirty="0">
                <a:solidFill>
                  <a:srgbClr val="FF6600"/>
                </a:solidFill>
              </a:rPr>
              <a:t>Pointer, or address</a:t>
            </a:r>
          </a:p>
        </p:txBody>
      </p:sp>
      <p:sp>
        <p:nvSpPr>
          <p:cNvPr id="18" name="TextBox 17"/>
          <p:cNvSpPr txBox="1"/>
          <p:nvPr/>
        </p:nvSpPr>
        <p:spPr>
          <a:xfrm>
            <a:off x="3128035" y="4050289"/>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19" name="TextBox 18"/>
          <p:cNvSpPr txBox="1"/>
          <p:nvPr/>
        </p:nvSpPr>
        <p:spPr>
          <a:xfrm rot="16200000">
            <a:off x="2722387" y="3368775"/>
            <a:ext cx="1202673" cy="369332"/>
          </a:xfrm>
          <a:prstGeom prst="rect">
            <a:avLst/>
          </a:prstGeom>
          <a:noFill/>
        </p:spPr>
        <p:txBody>
          <a:bodyPr wrap="none" rtlCol="0">
            <a:spAutoFit/>
          </a:bodyPr>
          <a:lstStyle/>
          <a:p>
            <a:r>
              <a:rPr lang="en-US" dirty="0">
                <a:solidFill>
                  <a:srgbClr val="FF6600"/>
                </a:solidFill>
              </a:rPr>
              <a:t>Instruction</a:t>
            </a:r>
          </a:p>
        </p:txBody>
      </p:sp>
      <p:sp>
        <p:nvSpPr>
          <p:cNvPr id="20" name="TextBox 19"/>
          <p:cNvSpPr txBox="1"/>
          <p:nvPr/>
        </p:nvSpPr>
        <p:spPr>
          <a:xfrm>
            <a:off x="3898506" y="4796832"/>
            <a:ext cx="301660" cy="493981"/>
          </a:xfrm>
          <a:prstGeom prst="rect">
            <a:avLst/>
          </a:prstGeom>
          <a:noFill/>
        </p:spPr>
        <p:txBody>
          <a:bodyPr wrap="none" rtlCol="0">
            <a:spAutoFit/>
          </a:bodyPr>
          <a:lstStyle/>
          <a:p>
            <a:pPr>
              <a:lnSpc>
                <a:spcPct val="70000"/>
              </a:lnSpc>
            </a:pPr>
            <a:r>
              <a:rPr lang="en-US" dirty="0">
                <a:solidFill>
                  <a:srgbClr val="FF6600"/>
                </a:solidFill>
              </a:rPr>
              <a:t>/</a:t>
            </a:r>
          </a:p>
          <a:p>
            <a:pPr>
              <a:lnSpc>
                <a:spcPct val="70000"/>
              </a:lnSpc>
            </a:pPr>
            <a:r>
              <a:rPr lang="en-US" dirty="0">
                <a:solidFill>
                  <a:srgbClr val="FF6600"/>
                </a:solidFill>
              </a:rPr>
              <a:t>5</a:t>
            </a:r>
          </a:p>
        </p:txBody>
      </p:sp>
      <p:sp>
        <p:nvSpPr>
          <p:cNvPr id="21" name="TextBox 20"/>
          <p:cNvSpPr txBox="1"/>
          <p:nvPr/>
        </p:nvSpPr>
        <p:spPr>
          <a:xfrm>
            <a:off x="3813836" y="4334426"/>
            <a:ext cx="418654" cy="493981"/>
          </a:xfrm>
          <a:prstGeom prst="rect">
            <a:avLst/>
          </a:prstGeom>
          <a:noFill/>
        </p:spPr>
        <p:txBody>
          <a:bodyPr wrap="none" rtlCol="0">
            <a:spAutoFit/>
          </a:bodyPr>
          <a:lstStyle/>
          <a:p>
            <a:pPr>
              <a:lnSpc>
                <a:spcPct val="70000"/>
              </a:lnSpc>
            </a:pPr>
            <a:r>
              <a:rPr lang="en-US" dirty="0">
                <a:solidFill>
                  <a:srgbClr val="FF6600"/>
                </a:solidFill>
              </a:rPr>
              <a:t>15</a:t>
            </a:r>
          </a:p>
          <a:p>
            <a:pPr>
              <a:lnSpc>
                <a:spcPct val="70000"/>
              </a:lnSpc>
            </a:pPr>
            <a:r>
              <a:rPr lang="en-US" dirty="0">
                <a:solidFill>
                  <a:srgbClr val="FF6600"/>
                </a:solidFill>
              </a:rPr>
              <a:t> /</a:t>
            </a:r>
          </a:p>
        </p:txBody>
      </p:sp>
      <p:sp>
        <p:nvSpPr>
          <p:cNvPr id="22" name="TextBox 21"/>
          <p:cNvSpPr txBox="1"/>
          <p:nvPr/>
        </p:nvSpPr>
        <p:spPr>
          <a:xfrm>
            <a:off x="3822303" y="3694213"/>
            <a:ext cx="301660" cy="493981"/>
          </a:xfrm>
          <a:prstGeom prst="rect">
            <a:avLst/>
          </a:prstGeom>
          <a:noFill/>
        </p:spPr>
        <p:txBody>
          <a:bodyPr wrap="none" rtlCol="0">
            <a:spAutoFit/>
          </a:bodyPr>
          <a:lstStyle/>
          <a:p>
            <a:pPr>
              <a:lnSpc>
                <a:spcPct val="70000"/>
              </a:lnSpc>
            </a:pPr>
            <a:r>
              <a:rPr lang="en-US" dirty="0">
                <a:solidFill>
                  <a:srgbClr val="FF6600"/>
                </a:solidFill>
              </a:rPr>
              <a:t>4</a:t>
            </a:r>
          </a:p>
          <a:p>
            <a:pPr>
              <a:lnSpc>
                <a:spcPct val="70000"/>
              </a:lnSpc>
            </a:pPr>
            <a:r>
              <a:rPr lang="en-US" dirty="0">
                <a:solidFill>
                  <a:srgbClr val="FF6600"/>
                </a:solidFill>
              </a:rPr>
              <a:t>/</a:t>
            </a:r>
          </a:p>
        </p:txBody>
      </p:sp>
      <p:sp>
        <p:nvSpPr>
          <p:cNvPr id="23" name="TextBox 22"/>
          <p:cNvSpPr txBox="1"/>
          <p:nvPr/>
        </p:nvSpPr>
        <p:spPr>
          <a:xfrm>
            <a:off x="3974681" y="3343325"/>
            <a:ext cx="301660" cy="493981"/>
          </a:xfrm>
          <a:prstGeom prst="rect">
            <a:avLst/>
          </a:prstGeom>
          <a:noFill/>
        </p:spPr>
        <p:txBody>
          <a:bodyPr wrap="none" rtlCol="0">
            <a:spAutoFit/>
          </a:bodyPr>
          <a:lstStyle/>
          <a:p>
            <a:pPr>
              <a:lnSpc>
                <a:spcPct val="70000"/>
              </a:lnSpc>
            </a:pPr>
            <a:r>
              <a:rPr lang="en-US" dirty="0">
                <a:solidFill>
                  <a:srgbClr val="FF6600"/>
                </a:solidFill>
              </a:rPr>
              <a:t>4</a:t>
            </a:r>
          </a:p>
          <a:p>
            <a:pPr>
              <a:lnSpc>
                <a:spcPct val="70000"/>
              </a:lnSpc>
            </a:pPr>
            <a:r>
              <a:rPr lang="en-US" dirty="0">
                <a:solidFill>
                  <a:srgbClr val="FF6600"/>
                </a:solidFill>
              </a:rPr>
              <a:t>/</a:t>
            </a:r>
          </a:p>
        </p:txBody>
      </p:sp>
      <p:sp>
        <p:nvSpPr>
          <p:cNvPr id="24" name="TextBox 23"/>
          <p:cNvSpPr txBox="1"/>
          <p:nvPr/>
        </p:nvSpPr>
        <p:spPr>
          <a:xfrm>
            <a:off x="3853019" y="2975503"/>
            <a:ext cx="301660" cy="493981"/>
          </a:xfrm>
          <a:prstGeom prst="rect">
            <a:avLst/>
          </a:prstGeom>
          <a:noFill/>
        </p:spPr>
        <p:txBody>
          <a:bodyPr wrap="none" rtlCol="0">
            <a:spAutoFit/>
          </a:bodyPr>
          <a:lstStyle/>
          <a:p>
            <a:pPr>
              <a:lnSpc>
                <a:spcPct val="70000"/>
              </a:lnSpc>
            </a:pPr>
            <a:r>
              <a:rPr lang="en-US" dirty="0">
                <a:solidFill>
                  <a:srgbClr val="FF6600"/>
                </a:solidFill>
              </a:rPr>
              <a:t>4</a:t>
            </a:r>
          </a:p>
          <a:p>
            <a:pPr>
              <a:lnSpc>
                <a:spcPct val="70000"/>
              </a:lnSpc>
            </a:pPr>
            <a:r>
              <a:rPr lang="en-US" dirty="0">
                <a:solidFill>
                  <a:srgbClr val="FF6600"/>
                </a:solidFill>
              </a:rPr>
              <a:t>/</a:t>
            </a:r>
          </a:p>
        </p:txBody>
      </p:sp>
      <p:sp>
        <p:nvSpPr>
          <p:cNvPr id="25" name="TextBox 24"/>
          <p:cNvSpPr txBox="1"/>
          <p:nvPr/>
        </p:nvSpPr>
        <p:spPr>
          <a:xfrm>
            <a:off x="4328153" y="4959762"/>
            <a:ext cx="1147069" cy="867930"/>
          </a:xfrm>
          <a:prstGeom prst="rect">
            <a:avLst/>
          </a:prstGeom>
          <a:noFill/>
        </p:spPr>
        <p:txBody>
          <a:bodyPr wrap="square" rtlCol="0">
            <a:spAutoFit/>
          </a:bodyPr>
          <a:lstStyle/>
          <a:p>
            <a:pPr>
              <a:lnSpc>
                <a:spcPct val="70000"/>
              </a:lnSpc>
            </a:pPr>
            <a:r>
              <a:rPr lang="en-US" dirty="0">
                <a:solidFill>
                  <a:srgbClr val="FF6600"/>
                </a:solidFill>
              </a:rPr>
              <a:t>Control, selects operation (points)</a:t>
            </a:r>
          </a:p>
        </p:txBody>
      </p:sp>
      <p:sp>
        <p:nvSpPr>
          <p:cNvPr id="26" name="TextBox 25"/>
          <p:cNvSpPr txBox="1"/>
          <p:nvPr/>
        </p:nvSpPr>
        <p:spPr>
          <a:xfrm>
            <a:off x="4328153" y="4150343"/>
            <a:ext cx="1005842" cy="480131"/>
          </a:xfrm>
          <a:prstGeom prst="rect">
            <a:avLst/>
          </a:prstGeom>
          <a:noFill/>
        </p:spPr>
        <p:txBody>
          <a:bodyPr wrap="square" rtlCol="0">
            <a:spAutoFit/>
          </a:bodyPr>
          <a:lstStyle/>
          <a:p>
            <a:pPr>
              <a:lnSpc>
                <a:spcPct val="70000"/>
              </a:lnSpc>
            </a:pPr>
            <a:r>
              <a:rPr lang="en-US" dirty="0">
                <a:solidFill>
                  <a:srgbClr val="FF6600"/>
                </a:solidFill>
              </a:rPr>
              <a:t>Value</a:t>
            </a:r>
            <a:r>
              <a:rPr lang="en-US">
                <a:solidFill>
                  <a:srgbClr val="FF6600"/>
                </a:solidFill>
              </a:rPr>
              <a:t>, constant</a:t>
            </a:r>
            <a:endParaRPr lang="en-US" dirty="0">
              <a:solidFill>
                <a:srgbClr val="FF6600"/>
              </a:solidFill>
            </a:endParaRPr>
          </a:p>
        </p:txBody>
      </p:sp>
      <p:sp>
        <p:nvSpPr>
          <p:cNvPr id="27" name="TextBox 26"/>
          <p:cNvSpPr txBox="1"/>
          <p:nvPr/>
        </p:nvSpPr>
        <p:spPr>
          <a:xfrm>
            <a:off x="4328153" y="3713038"/>
            <a:ext cx="872542" cy="300082"/>
          </a:xfrm>
          <a:prstGeom prst="rect">
            <a:avLst/>
          </a:prstGeom>
          <a:noFill/>
        </p:spPr>
        <p:txBody>
          <a:bodyPr wrap="none" rtlCol="0">
            <a:spAutoFit/>
          </a:bodyPr>
          <a:lstStyle/>
          <a:p>
            <a:pPr>
              <a:lnSpc>
                <a:spcPct val="70000"/>
              </a:lnSpc>
            </a:pPr>
            <a:r>
              <a:rPr lang="en-US" dirty="0">
                <a:solidFill>
                  <a:srgbClr val="FF6600"/>
                </a:solidFill>
              </a:rPr>
              <a:t>Pointer</a:t>
            </a:r>
          </a:p>
        </p:txBody>
      </p:sp>
      <p:sp>
        <p:nvSpPr>
          <p:cNvPr id="28" name="TextBox 27"/>
          <p:cNvSpPr txBox="1"/>
          <p:nvPr/>
        </p:nvSpPr>
        <p:spPr>
          <a:xfrm>
            <a:off x="4328153" y="3348951"/>
            <a:ext cx="872542" cy="300082"/>
          </a:xfrm>
          <a:prstGeom prst="rect">
            <a:avLst/>
          </a:prstGeom>
          <a:noFill/>
        </p:spPr>
        <p:txBody>
          <a:bodyPr wrap="none" rtlCol="0">
            <a:spAutoFit/>
          </a:bodyPr>
          <a:lstStyle/>
          <a:p>
            <a:pPr>
              <a:lnSpc>
                <a:spcPct val="70000"/>
              </a:lnSpc>
            </a:pPr>
            <a:r>
              <a:rPr lang="en-US" dirty="0">
                <a:solidFill>
                  <a:srgbClr val="FF6600"/>
                </a:solidFill>
              </a:rPr>
              <a:t>Pointer</a:t>
            </a:r>
          </a:p>
        </p:txBody>
      </p:sp>
      <p:sp>
        <p:nvSpPr>
          <p:cNvPr id="29" name="TextBox 28"/>
          <p:cNvSpPr txBox="1"/>
          <p:nvPr/>
        </p:nvSpPr>
        <p:spPr>
          <a:xfrm>
            <a:off x="4328153" y="2976397"/>
            <a:ext cx="872542" cy="300082"/>
          </a:xfrm>
          <a:prstGeom prst="rect">
            <a:avLst/>
          </a:prstGeom>
          <a:noFill/>
        </p:spPr>
        <p:txBody>
          <a:bodyPr wrap="none" rtlCol="0">
            <a:spAutoFit/>
          </a:bodyPr>
          <a:lstStyle/>
          <a:p>
            <a:pPr>
              <a:lnSpc>
                <a:spcPct val="70000"/>
              </a:lnSpc>
            </a:pPr>
            <a:r>
              <a:rPr lang="en-US" dirty="0">
                <a:solidFill>
                  <a:srgbClr val="FF6600"/>
                </a:solidFill>
              </a:rPr>
              <a:t>Pointer</a:t>
            </a:r>
          </a:p>
        </p:txBody>
      </p:sp>
    </p:spTree>
    <p:extLst>
      <p:ext uri="{BB962C8B-B14F-4D97-AF65-F5344CB8AC3E}">
        <p14:creationId xmlns:p14="http://schemas.microsoft.com/office/powerpoint/2010/main" val="175625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dissolv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dissolv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dissolv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dissolv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dissolve">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dissolv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dissolv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2-address machine</a:t>
            </a:r>
          </a:p>
        </p:txBody>
      </p:sp>
      <p:sp>
        <p:nvSpPr>
          <p:cNvPr id="3" name="Content Placeholder 2"/>
          <p:cNvSpPr>
            <a:spLocks noGrp="1"/>
          </p:cNvSpPr>
          <p:nvPr>
            <p:ph idx="1"/>
          </p:nvPr>
        </p:nvSpPr>
        <p:spPr/>
        <p:txBody>
          <a:bodyPr/>
          <a:lstStyle/>
          <a:p>
            <a:r>
              <a:rPr lang="en-US" dirty="0"/>
              <a:t>Not a stand-alone processor design</a:t>
            </a:r>
          </a:p>
          <a:p>
            <a:r>
              <a:rPr lang="en-US" dirty="0"/>
              <a:t>Rather, a design for an embedded memory copying circuit</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429</a:t>
            </a:fld>
            <a:endParaRPr lang="en-US"/>
          </a:p>
        </p:txBody>
      </p:sp>
    </p:spTree>
    <p:extLst>
      <p:ext uri="{BB962C8B-B14F-4D97-AF65-F5344CB8AC3E}">
        <p14:creationId xmlns:p14="http://schemas.microsoft.com/office/powerpoint/2010/main" val="1499289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3-address machine: current processors</a:t>
            </a:r>
          </a:p>
        </p:txBody>
      </p:sp>
      <p:sp>
        <p:nvSpPr>
          <p:cNvPr id="3" name="Content Placeholder 2"/>
          <p:cNvSpPr>
            <a:spLocks noGrp="1"/>
          </p:cNvSpPr>
          <p:nvPr>
            <p:ph idx="1"/>
          </p:nvPr>
        </p:nvSpPr>
        <p:spPr/>
        <p:txBody>
          <a:bodyPr/>
          <a:lstStyle/>
          <a:p>
            <a:r>
              <a:rPr lang="en-US" dirty="0"/>
              <a:t>Gain ability to specify location to store result</a:t>
            </a:r>
          </a:p>
          <a:p>
            <a:r>
              <a:rPr lang="en-US" dirty="0"/>
              <a:t>Avoid side effect of overwriting an operand</a:t>
            </a:r>
          </a:p>
          <a:p>
            <a:r>
              <a:rPr lang="en-US" dirty="0"/>
              <a:t>Machine code sequences to implement high-level language programs are more compact and faster</a:t>
            </a:r>
          </a:p>
          <a:p>
            <a:r>
              <a:rPr lang="en-US" dirty="0"/>
              <a:t>Register file is a design choice with the purpose of avoiding some use of slow main memory circuits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430</a:t>
            </a:fld>
            <a:endParaRPr lang="en-US"/>
          </a:p>
        </p:txBody>
      </p:sp>
    </p:spTree>
    <p:extLst>
      <p:ext uri="{BB962C8B-B14F-4D97-AF65-F5344CB8AC3E}">
        <p14:creationId xmlns:p14="http://schemas.microsoft.com/office/powerpoint/2010/main" val="2130239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a:t>Code for  </a:t>
            </a:r>
            <a:r>
              <a:rPr lang="en-US" dirty="0">
                <a:latin typeface="Courier"/>
                <a:cs typeface="Courier"/>
              </a:rPr>
              <a:t>C=</a:t>
            </a:r>
            <a:r>
              <a:rPr lang="en-US" dirty="0" err="1">
                <a:latin typeface="Courier"/>
                <a:cs typeface="Courier"/>
              </a:rPr>
              <a:t>A+B</a:t>
            </a:r>
            <a:r>
              <a:rPr lang="en-US" dirty="0"/>
              <a:t>  for 0-, 1-, and 3-addr.</a:t>
            </a:r>
          </a:p>
        </p:txBody>
      </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01BC6648-A2D1-2B45-B1A1-07A4BC236D8A}" type="slidenum">
              <a:rPr lang="en-US" smtClean="0"/>
              <a:pPr/>
              <a:t>431</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Assumes A, B, C all belong in memory and that A, B not destroyed</a:t>
            </a:r>
          </a:p>
        </p:txBody>
      </p:sp>
      <p:grpSp>
        <p:nvGrpSpPr>
          <p:cNvPr id="6" name="Group 5"/>
          <p:cNvGrpSpPr/>
          <p:nvPr/>
        </p:nvGrpSpPr>
        <p:grpSpPr>
          <a:xfrm>
            <a:off x="21159" y="1031038"/>
            <a:ext cx="8445738" cy="4197164"/>
            <a:chOff x="-131241" y="550303"/>
            <a:chExt cx="8445738" cy="4792199"/>
          </a:xfrm>
        </p:grpSpPr>
        <p:sp>
          <p:nvSpPr>
            <p:cNvPr id="7" name="TextBox 6"/>
            <p:cNvSpPr txBox="1"/>
            <p:nvPr/>
          </p:nvSpPr>
          <p:spPr>
            <a:xfrm>
              <a:off x="6969998" y="550303"/>
              <a:ext cx="1302385" cy="595035"/>
            </a:xfrm>
            <a:prstGeom prst="rect">
              <a:avLst/>
            </a:prstGeom>
            <a:noFill/>
          </p:spPr>
          <p:txBody>
            <a:bodyPr wrap="none" rtlCol="0">
              <a:spAutoFit/>
            </a:bodyPr>
            <a:lstStyle/>
            <a:p>
              <a:pPr algn="ctr">
                <a:lnSpc>
                  <a:spcPct val="80000"/>
                </a:lnSpc>
              </a:pPr>
              <a:r>
                <a:rPr lang="en-US" sz="2000" dirty="0" err="1"/>
                <a:t>Reg-Reg</a:t>
              </a:r>
              <a:r>
                <a:rPr lang="en-US" sz="2000" dirty="0"/>
                <a:t>/</a:t>
              </a:r>
            </a:p>
            <a:p>
              <a:pPr algn="ctr">
                <a:lnSpc>
                  <a:spcPct val="80000"/>
                </a:lnSpc>
              </a:pPr>
              <a:r>
                <a:rPr lang="en-US" sz="2000" dirty="0"/>
                <a:t>Load-store</a:t>
              </a:r>
            </a:p>
          </p:txBody>
        </p:sp>
        <p:grpSp>
          <p:nvGrpSpPr>
            <p:cNvPr id="8" name="Group 7"/>
            <p:cNvGrpSpPr/>
            <p:nvPr/>
          </p:nvGrpSpPr>
          <p:grpSpPr>
            <a:xfrm>
              <a:off x="-131241" y="668847"/>
              <a:ext cx="8445738" cy="4673655"/>
              <a:chOff x="-131241" y="668847"/>
              <a:chExt cx="8445738" cy="4673655"/>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ounded Rectangle 13"/>
              <p:cNvSpPr/>
              <p:nvPr/>
            </p:nvSpPr>
            <p:spPr>
              <a:xfrm>
                <a:off x="2734804" y="3818460"/>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5" name="Rounded Rectangle 14"/>
              <p:cNvSpPr/>
              <p:nvPr/>
            </p:nvSpPr>
            <p:spPr>
              <a:xfrm>
                <a:off x="2734810" y="1109026"/>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16" name="Group 15"/>
              <p:cNvGrpSpPr/>
              <p:nvPr/>
            </p:nvGrpSpPr>
            <p:grpSpPr>
              <a:xfrm>
                <a:off x="3191979" y="2997177"/>
                <a:ext cx="711225" cy="403219"/>
                <a:chOff x="1312311" y="2658503"/>
                <a:chExt cx="711225" cy="403219"/>
              </a:xfrm>
            </p:grpSpPr>
            <p:cxnSp>
              <p:nvCxnSpPr>
                <p:cNvPr id="124" name="Straight Connector 123"/>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7" name="Group 16"/>
              <p:cNvGrpSpPr/>
              <p:nvPr/>
            </p:nvGrpSpPr>
            <p:grpSpPr>
              <a:xfrm>
                <a:off x="3191982" y="3598330"/>
                <a:ext cx="702755" cy="1725528"/>
                <a:chOff x="1312314" y="3259656"/>
                <a:chExt cx="702755" cy="1725528"/>
              </a:xfrm>
            </p:grpSpPr>
            <p:sp>
              <p:nvSpPr>
                <p:cNvPr id="117" name="TextBox 116"/>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18" name="Group 117"/>
                <p:cNvGrpSpPr/>
                <p:nvPr/>
              </p:nvGrpSpPr>
              <p:grpSpPr>
                <a:xfrm>
                  <a:off x="1312314" y="3782876"/>
                  <a:ext cx="702755" cy="1202308"/>
                  <a:chOff x="1312314" y="3782876"/>
                  <a:chExt cx="702755" cy="1202308"/>
                </a:xfrm>
              </p:grpSpPr>
              <p:sp>
                <p:nvSpPr>
                  <p:cNvPr id="119" name="TextBox 118"/>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20" name="Rectangle 119"/>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8" name="Rectangle 17"/>
              <p:cNvSpPr/>
              <p:nvPr/>
            </p:nvSpPr>
            <p:spPr>
              <a:xfrm>
                <a:off x="3200443" y="231805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834614" y="3818454"/>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0" name="Rounded Rectangle 19"/>
              <p:cNvSpPr/>
              <p:nvPr/>
            </p:nvSpPr>
            <p:spPr>
              <a:xfrm>
                <a:off x="4834620" y="1109020"/>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21" name="Group 20"/>
              <p:cNvGrpSpPr/>
              <p:nvPr/>
            </p:nvGrpSpPr>
            <p:grpSpPr>
              <a:xfrm>
                <a:off x="5291789" y="2997171"/>
                <a:ext cx="711225" cy="403219"/>
                <a:chOff x="1312311" y="2658503"/>
                <a:chExt cx="711225" cy="403219"/>
              </a:xfrm>
            </p:grpSpPr>
            <p:cxnSp>
              <p:nvCxnSpPr>
                <p:cNvPr id="109" name="Straight Connector 108"/>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22" name="Group 21"/>
              <p:cNvGrpSpPr/>
              <p:nvPr/>
            </p:nvGrpSpPr>
            <p:grpSpPr>
              <a:xfrm>
                <a:off x="5291792" y="3598324"/>
                <a:ext cx="702755" cy="1725528"/>
                <a:chOff x="1312314" y="3259656"/>
                <a:chExt cx="702755" cy="1725528"/>
              </a:xfrm>
            </p:grpSpPr>
            <p:sp>
              <p:nvSpPr>
                <p:cNvPr id="102" name="TextBox 101"/>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103" name="Group 102"/>
                <p:cNvGrpSpPr/>
                <p:nvPr/>
              </p:nvGrpSpPr>
              <p:grpSpPr>
                <a:xfrm>
                  <a:off x="1312314" y="3782876"/>
                  <a:ext cx="702755" cy="1202308"/>
                  <a:chOff x="1312314" y="3782876"/>
                  <a:chExt cx="702755" cy="1202308"/>
                </a:xfrm>
              </p:grpSpPr>
              <p:sp>
                <p:nvSpPr>
                  <p:cNvPr id="104" name="TextBox 103"/>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05" name="Rectangle 104"/>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5300253" y="1109020"/>
                <a:ext cx="702755" cy="1725528"/>
                <a:chOff x="1312314" y="3259656"/>
                <a:chExt cx="702755" cy="1725528"/>
              </a:xfrm>
            </p:grpSpPr>
            <p:sp>
              <p:nvSpPr>
                <p:cNvPr id="95" name="TextBox 94"/>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96" name="Group 95"/>
                <p:cNvGrpSpPr/>
                <p:nvPr/>
              </p:nvGrpSpPr>
              <p:grpSpPr>
                <a:xfrm>
                  <a:off x="1312314" y="3782876"/>
                  <a:ext cx="702755" cy="1202308"/>
                  <a:chOff x="1312314" y="3782876"/>
                  <a:chExt cx="702755" cy="1202308"/>
                </a:xfrm>
              </p:grpSpPr>
              <p:sp>
                <p:nvSpPr>
                  <p:cNvPr id="97" name="TextBox 9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98" name="Rectangle 97"/>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4" name="Rounded Rectangle 23"/>
              <p:cNvSpPr/>
              <p:nvPr/>
            </p:nvSpPr>
            <p:spPr>
              <a:xfrm>
                <a:off x="6934424" y="3818448"/>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5" name="Rounded Rectangle 24"/>
              <p:cNvSpPr/>
              <p:nvPr/>
            </p:nvSpPr>
            <p:spPr>
              <a:xfrm>
                <a:off x="6934430" y="1109014"/>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26" name="Group 25"/>
              <p:cNvGrpSpPr/>
              <p:nvPr/>
            </p:nvGrpSpPr>
            <p:grpSpPr>
              <a:xfrm>
                <a:off x="7391599" y="2997165"/>
                <a:ext cx="711225" cy="403219"/>
                <a:chOff x="1312311" y="2658503"/>
                <a:chExt cx="711225" cy="403219"/>
              </a:xfrm>
            </p:grpSpPr>
            <p:cxnSp>
              <p:nvCxnSpPr>
                <p:cNvPr id="87" name="Straight Connector 86"/>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27" name="Group 26"/>
              <p:cNvGrpSpPr/>
              <p:nvPr/>
            </p:nvGrpSpPr>
            <p:grpSpPr>
              <a:xfrm>
                <a:off x="7391602" y="3598318"/>
                <a:ext cx="702755" cy="1725528"/>
                <a:chOff x="1312314" y="3259656"/>
                <a:chExt cx="702755" cy="1725528"/>
              </a:xfrm>
            </p:grpSpPr>
            <p:sp>
              <p:nvSpPr>
                <p:cNvPr id="80" name="TextBox 79"/>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81" name="Group 80"/>
                <p:cNvGrpSpPr/>
                <p:nvPr/>
              </p:nvGrpSpPr>
              <p:grpSpPr>
                <a:xfrm>
                  <a:off x="1312314" y="3782876"/>
                  <a:ext cx="702755" cy="1202308"/>
                  <a:chOff x="1312314" y="3782876"/>
                  <a:chExt cx="702755" cy="1202308"/>
                </a:xfrm>
              </p:grpSpPr>
              <p:sp>
                <p:nvSpPr>
                  <p:cNvPr id="82" name="TextBox 8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83" name="Rectangle 82"/>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7400063" y="1109014"/>
                <a:ext cx="702755" cy="1725528"/>
                <a:chOff x="1312314" y="3259656"/>
                <a:chExt cx="702755" cy="1725528"/>
              </a:xfrm>
            </p:grpSpPr>
            <p:sp>
              <p:nvSpPr>
                <p:cNvPr id="73" name="TextBox 72"/>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74" name="Group 73"/>
                <p:cNvGrpSpPr/>
                <p:nvPr/>
              </p:nvGrpSpPr>
              <p:grpSpPr>
                <a:xfrm>
                  <a:off x="1312314" y="3782876"/>
                  <a:ext cx="702755" cy="1202308"/>
                  <a:chOff x="1312314" y="3782876"/>
                  <a:chExt cx="702755" cy="1202308"/>
                </a:xfrm>
              </p:grpSpPr>
              <p:sp>
                <p:nvSpPr>
                  <p:cNvPr id="75" name="TextBox 74"/>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76" name="Rectangle 75"/>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a:t>Processor</a:t>
                </a:r>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a:t>Top of</a:t>
                </a:r>
              </a:p>
              <a:p>
                <a:pPr>
                  <a:lnSpc>
                    <a:spcPct val="70000"/>
                  </a:lnSpc>
                </a:pPr>
                <a:r>
                  <a:rPr lang="en-US" sz="2000" dirty="0"/>
                  <a:t>Stack </a:t>
                </a:r>
                <a:r>
                  <a:rPr lang="en-US" sz="2000" dirty="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2980343" y="2412969"/>
                <a:ext cx="578006" cy="1117600"/>
                <a:chOff x="880533" y="3039533"/>
                <a:chExt cx="578006" cy="1117600"/>
              </a:xfrm>
            </p:grpSpPr>
            <p:cxnSp>
              <p:nvCxnSpPr>
                <p:cNvPr id="69" name="Straight Connector 68"/>
                <p:cNvCxnSpPr/>
                <p:nvPr/>
              </p:nvCxnSpPr>
              <p:spPr>
                <a:xfrm flipH="1">
                  <a:off x="1447792" y="4018493"/>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80533" y="4157133"/>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80533" y="3039533"/>
                  <a:ext cx="0" cy="1117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880533" y="3056467"/>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flipH="1">
                <a:off x="5654727" y="3383456"/>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087468" y="3522096"/>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087468" y="1752537"/>
                <a:ext cx="0" cy="176955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087468" y="1752537"/>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7747222" y="3374983"/>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7179963" y="3513623"/>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179963" y="1752537"/>
                <a:ext cx="0" cy="176108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179963" y="1752531"/>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344379" y="2421436"/>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535550" y="2192836"/>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5435722" y="2421430"/>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7975816" y="2421424"/>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3543363" y="2683908"/>
                <a:ext cx="469837" cy="1759382"/>
                <a:chOff x="3543363" y="3327400"/>
                <a:chExt cx="469837" cy="1759382"/>
              </a:xfrm>
            </p:grpSpPr>
            <p:cxnSp>
              <p:nvCxnSpPr>
                <p:cNvPr id="64" name="Straight Connector 63"/>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5643173" y="2683902"/>
                <a:ext cx="469837" cy="1759382"/>
                <a:chOff x="3543363" y="3327400"/>
                <a:chExt cx="469837" cy="1759382"/>
              </a:xfrm>
            </p:grpSpPr>
            <p:cxnSp>
              <p:nvCxnSpPr>
                <p:cNvPr id="59" name="Straight Connector 58"/>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a:t>Stack</a:t>
                </a:r>
              </a:p>
            </p:txBody>
          </p:sp>
          <p:sp>
            <p:nvSpPr>
              <p:cNvPr id="53" name="TextBox 52"/>
              <p:cNvSpPr txBox="1"/>
              <p:nvPr/>
            </p:nvSpPr>
            <p:spPr>
              <a:xfrm>
                <a:off x="2670137" y="668853"/>
                <a:ext cx="1518364" cy="400110"/>
              </a:xfrm>
              <a:prstGeom prst="rect">
                <a:avLst/>
              </a:prstGeom>
              <a:noFill/>
            </p:spPr>
            <p:txBody>
              <a:bodyPr wrap="none" rtlCol="0">
                <a:spAutoFit/>
              </a:bodyPr>
              <a:lstStyle/>
              <a:p>
                <a:pPr algn="ctr"/>
                <a:r>
                  <a:rPr lang="en-US" sz="2000" dirty="0"/>
                  <a:t>Accumulator</a:t>
                </a:r>
              </a:p>
            </p:txBody>
          </p:sp>
          <p:sp>
            <p:nvSpPr>
              <p:cNvPr id="54" name="TextBox 53"/>
              <p:cNvSpPr txBox="1"/>
              <p:nvPr/>
            </p:nvSpPr>
            <p:spPr>
              <a:xfrm>
                <a:off x="4936217" y="668847"/>
                <a:ext cx="1202573" cy="400110"/>
              </a:xfrm>
              <a:prstGeom prst="rect">
                <a:avLst/>
              </a:prstGeom>
              <a:noFill/>
            </p:spPr>
            <p:txBody>
              <a:bodyPr wrap="none" rtlCol="0">
                <a:spAutoFit/>
              </a:bodyPr>
              <a:lstStyle/>
              <a:p>
                <a:r>
                  <a:rPr lang="en-US" sz="2000" dirty="0" err="1"/>
                  <a:t>Reg-Mem</a:t>
                </a:r>
                <a:endParaRPr lang="en-US" sz="2000" dirty="0"/>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a:t>Stack</a:t>
                </a:r>
              </a:p>
            </p:txBody>
          </p:sp>
          <p:sp>
            <p:nvSpPr>
              <p:cNvPr id="56" name="TextBox 55"/>
              <p:cNvSpPr txBox="1"/>
              <p:nvPr/>
            </p:nvSpPr>
            <p:spPr>
              <a:xfrm>
                <a:off x="3090423" y="1762297"/>
                <a:ext cx="922778" cy="538609"/>
              </a:xfrm>
              <a:prstGeom prst="rect">
                <a:avLst/>
              </a:prstGeom>
              <a:noFill/>
            </p:spPr>
            <p:txBody>
              <a:bodyPr wrap="square" rtlCol="0">
                <a:spAutoFit/>
              </a:bodyPr>
              <a:lstStyle/>
              <a:p>
                <a:pPr>
                  <a:lnSpc>
                    <a:spcPct val="70000"/>
                  </a:lnSpc>
                </a:pPr>
                <a:r>
                  <a:rPr lang="en-US" sz="2000" dirty="0" err="1"/>
                  <a:t>Accum-ulator</a:t>
                </a:r>
                <a:endParaRPr lang="en-US" sz="2000" dirty="0"/>
              </a:p>
            </p:txBody>
          </p:sp>
          <p:sp>
            <p:nvSpPr>
              <p:cNvPr id="57" name="TextBox 56"/>
              <p:cNvSpPr txBox="1"/>
              <p:nvPr/>
            </p:nvSpPr>
            <p:spPr>
              <a:xfrm>
                <a:off x="5173299" y="1185270"/>
                <a:ext cx="1041381" cy="351411"/>
              </a:xfrm>
              <a:prstGeom prst="rect">
                <a:avLst/>
              </a:prstGeom>
              <a:noFill/>
            </p:spPr>
            <p:txBody>
              <a:bodyPr wrap="square" rtlCol="0">
                <a:spAutoFit/>
              </a:bodyPr>
              <a:lstStyle/>
              <a:p>
                <a:pPr>
                  <a:lnSpc>
                    <a:spcPct val="70000"/>
                  </a:lnSpc>
                </a:pPr>
                <a:r>
                  <a:rPr lang="en-US" sz="2000" dirty="0" err="1"/>
                  <a:t>Reg</a:t>
                </a:r>
                <a:r>
                  <a:rPr lang="en-US" sz="2000" dirty="0"/>
                  <a:t> file</a:t>
                </a:r>
              </a:p>
            </p:txBody>
          </p:sp>
          <p:sp>
            <p:nvSpPr>
              <p:cNvPr id="58" name="TextBox 57"/>
              <p:cNvSpPr txBox="1"/>
              <p:nvPr/>
            </p:nvSpPr>
            <p:spPr>
              <a:xfrm>
                <a:off x="7264643" y="1185264"/>
                <a:ext cx="1007740" cy="351411"/>
              </a:xfrm>
              <a:prstGeom prst="rect">
                <a:avLst/>
              </a:prstGeom>
              <a:noFill/>
            </p:spPr>
            <p:txBody>
              <a:bodyPr wrap="square" rtlCol="0">
                <a:spAutoFit/>
              </a:bodyPr>
              <a:lstStyle/>
              <a:p>
                <a:pPr>
                  <a:lnSpc>
                    <a:spcPct val="70000"/>
                  </a:lnSpc>
                </a:pPr>
                <a:r>
                  <a:rPr lang="en-US" sz="2000" dirty="0" err="1"/>
                  <a:t>Reg</a:t>
                </a:r>
                <a:r>
                  <a:rPr lang="en-US" sz="2000" dirty="0"/>
                  <a:t> file</a:t>
                </a:r>
              </a:p>
            </p:txBody>
          </p:sp>
        </p:gr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a:solidFill>
                  <a:srgbClr val="000000"/>
                </a:solidFill>
              </a:rPr>
              <a:t>Push</a:t>
            </a:r>
            <a:r>
              <a:rPr lang="en-US" sz="2000" b="1" dirty="0">
                <a:solidFill>
                  <a:srgbClr val="008000"/>
                </a:solidFill>
              </a:rPr>
              <a:t> A</a:t>
            </a:r>
          </a:p>
          <a:p>
            <a:r>
              <a:rPr lang="en-US" sz="2000" dirty="0">
                <a:solidFill>
                  <a:srgbClr val="000000"/>
                </a:solidFill>
              </a:rPr>
              <a:t>Push</a:t>
            </a:r>
            <a:r>
              <a:rPr lang="en-US" sz="2000" dirty="0">
                <a:solidFill>
                  <a:srgbClr val="0000FF"/>
                </a:solidFill>
              </a:rPr>
              <a:t> </a:t>
            </a:r>
            <a:r>
              <a:rPr lang="en-US" sz="2000" b="1" dirty="0">
                <a:solidFill>
                  <a:srgbClr val="0000FF"/>
                </a:solidFill>
              </a:rPr>
              <a:t>B</a:t>
            </a:r>
          </a:p>
          <a:p>
            <a:r>
              <a:rPr lang="en-US" sz="2000" dirty="0"/>
              <a:t>Add</a:t>
            </a:r>
          </a:p>
          <a:p>
            <a:r>
              <a:rPr lang="en-US" sz="2000" dirty="0">
                <a:solidFill>
                  <a:srgbClr val="000000"/>
                </a:solidFill>
              </a:rPr>
              <a:t>Pop</a:t>
            </a:r>
            <a:r>
              <a:rPr lang="en-US" sz="2000" dirty="0">
                <a:solidFill>
                  <a:srgbClr val="008000"/>
                </a:solidFill>
              </a:rPr>
              <a:t> </a:t>
            </a:r>
            <a:r>
              <a:rPr lang="en-US" sz="2000" b="1" dirty="0">
                <a:solidFill>
                  <a:srgbClr val="008000"/>
                </a:solidFill>
              </a:rPr>
              <a:t>C</a:t>
            </a:r>
          </a:p>
        </p:txBody>
      </p:sp>
      <p:sp>
        <p:nvSpPr>
          <p:cNvPr id="151" name="TextBox 150"/>
          <p:cNvSpPr txBox="1"/>
          <p:nvPr/>
        </p:nvSpPr>
        <p:spPr>
          <a:xfrm>
            <a:off x="2836406" y="5270608"/>
            <a:ext cx="935447" cy="1015663"/>
          </a:xfrm>
          <a:prstGeom prst="rect">
            <a:avLst/>
          </a:prstGeom>
          <a:noFill/>
        </p:spPr>
        <p:txBody>
          <a:bodyPr wrap="none" rtlCol="0">
            <a:spAutoFit/>
          </a:bodyPr>
          <a:lstStyle/>
          <a:p>
            <a:r>
              <a:rPr lang="en-US" sz="2000" dirty="0">
                <a:solidFill>
                  <a:srgbClr val="000000"/>
                </a:solidFill>
              </a:rPr>
              <a:t>Load</a:t>
            </a:r>
            <a:r>
              <a:rPr lang="en-US" sz="2000" dirty="0">
                <a:solidFill>
                  <a:srgbClr val="008000"/>
                </a:solidFill>
              </a:rPr>
              <a:t> </a:t>
            </a:r>
            <a:r>
              <a:rPr lang="en-US" sz="2000" b="1" dirty="0">
                <a:solidFill>
                  <a:srgbClr val="008000"/>
                </a:solidFill>
              </a:rPr>
              <a:t>A</a:t>
            </a:r>
          </a:p>
          <a:p>
            <a:r>
              <a:rPr lang="en-US" sz="2000" dirty="0"/>
              <a:t>Add </a:t>
            </a:r>
            <a:r>
              <a:rPr lang="en-US" sz="2000" b="1" dirty="0">
                <a:solidFill>
                  <a:srgbClr val="0000FF"/>
                </a:solidFill>
              </a:rPr>
              <a:t>B</a:t>
            </a:r>
          </a:p>
          <a:p>
            <a:r>
              <a:rPr lang="en-US" sz="2000" dirty="0"/>
              <a:t>Store </a:t>
            </a:r>
            <a:r>
              <a:rPr lang="en-US" sz="2000" b="1" dirty="0">
                <a:solidFill>
                  <a:srgbClr val="008000"/>
                </a:solidFill>
              </a:rPr>
              <a:t>C</a:t>
            </a:r>
          </a:p>
        </p:txBody>
      </p:sp>
      <p:sp>
        <p:nvSpPr>
          <p:cNvPr id="152" name="TextBox 151"/>
          <p:cNvSpPr txBox="1"/>
          <p:nvPr/>
        </p:nvSpPr>
        <p:spPr>
          <a:xfrm>
            <a:off x="4953150" y="5270602"/>
            <a:ext cx="1470825" cy="1015663"/>
          </a:xfrm>
          <a:prstGeom prst="rect">
            <a:avLst/>
          </a:prstGeom>
          <a:noFill/>
        </p:spPr>
        <p:txBody>
          <a:bodyPr wrap="none" rtlCol="0">
            <a:spAutoFit/>
          </a:bodyPr>
          <a:lstStyle/>
          <a:p>
            <a:r>
              <a:rPr lang="en-US" sz="2000" dirty="0"/>
              <a:t>Load </a:t>
            </a:r>
            <a:r>
              <a:rPr lang="en-US" sz="2000" dirty="0">
                <a:solidFill>
                  <a:srgbClr val="000000"/>
                </a:solidFill>
              </a:rPr>
              <a:t>R1</a:t>
            </a:r>
            <a:r>
              <a:rPr lang="en-US" sz="2000" dirty="0"/>
              <a:t>,A</a:t>
            </a:r>
          </a:p>
          <a:p>
            <a:r>
              <a:rPr lang="en-US" sz="2000" dirty="0"/>
              <a:t>Add </a:t>
            </a:r>
            <a:r>
              <a:rPr lang="en-US" sz="2000" b="1" dirty="0">
                <a:solidFill>
                  <a:srgbClr val="FF0000"/>
                </a:solidFill>
              </a:rPr>
              <a:t>R4</a:t>
            </a:r>
            <a:r>
              <a:rPr lang="en-US" sz="2000" dirty="0"/>
              <a:t>,</a:t>
            </a:r>
            <a:r>
              <a:rPr lang="en-US" sz="2000" b="1" dirty="0">
                <a:solidFill>
                  <a:srgbClr val="008000"/>
                </a:solidFill>
              </a:rPr>
              <a:t>R1</a:t>
            </a:r>
            <a:r>
              <a:rPr lang="en-US" sz="2000" dirty="0"/>
              <a:t>,</a:t>
            </a:r>
            <a:r>
              <a:rPr lang="en-US" sz="2000" b="1" dirty="0">
                <a:solidFill>
                  <a:srgbClr val="0000FF"/>
                </a:solidFill>
              </a:rPr>
              <a:t>B</a:t>
            </a:r>
          </a:p>
          <a:p>
            <a:r>
              <a:rPr lang="en-US" sz="2000" dirty="0"/>
              <a:t>Store C,R4</a:t>
            </a:r>
          </a:p>
        </p:txBody>
      </p:sp>
      <p:sp>
        <p:nvSpPr>
          <p:cNvPr id="153" name="TextBox 152"/>
          <p:cNvSpPr txBox="1"/>
          <p:nvPr/>
        </p:nvSpPr>
        <p:spPr>
          <a:xfrm>
            <a:off x="7069894" y="5270596"/>
            <a:ext cx="1596310" cy="1323439"/>
          </a:xfrm>
          <a:prstGeom prst="rect">
            <a:avLst/>
          </a:prstGeom>
          <a:noFill/>
        </p:spPr>
        <p:txBody>
          <a:bodyPr wrap="none" rtlCol="0">
            <a:spAutoFit/>
          </a:bodyPr>
          <a:lstStyle/>
          <a:p>
            <a:r>
              <a:rPr lang="en-US" sz="2000" dirty="0"/>
              <a:t>Load R1,A</a:t>
            </a:r>
          </a:p>
          <a:p>
            <a:r>
              <a:rPr lang="en-US" sz="2000" dirty="0"/>
              <a:t>Load R2,B</a:t>
            </a:r>
          </a:p>
          <a:p>
            <a:r>
              <a:rPr lang="en-US" sz="2000" dirty="0"/>
              <a:t>Add </a:t>
            </a:r>
            <a:r>
              <a:rPr lang="en-US" sz="2000" b="1" dirty="0">
                <a:solidFill>
                  <a:srgbClr val="FF0000"/>
                </a:solidFill>
              </a:rPr>
              <a:t>R4</a:t>
            </a:r>
            <a:r>
              <a:rPr lang="en-US" sz="2000" dirty="0"/>
              <a:t>,</a:t>
            </a:r>
            <a:r>
              <a:rPr lang="en-US" sz="2000" b="1" dirty="0">
                <a:solidFill>
                  <a:srgbClr val="0000FF"/>
                </a:solidFill>
              </a:rPr>
              <a:t>R2</a:t>
            </a:r>
            <a:r>
              <a:rPr lang="en-US" sz="2000" dirty="0"/>
              <a:t>,</a:t>
            </a:r>
            <a:r>
              <a:rPr lang="en-US" sz="2000" b="1" dirty="0">
                <a:solidFill>
                  <a:srgbClr val="008000"/>
                </a:solidFill>
              </a:rPr>
              <a:t>R1</a:t>
            </a:r>
          </a:p>
          <a:p>
            <a:r>
              <a:rPr lang="en-US" sz="2000" dirty="0"/>
              <a:t>Store C,R4</a:t>
            </a:r>
          </a:p>
        </p:txBody>
      </p:sp>
      <p:sp>
        <p:nvSpPr>
          <p:cNvPr id="154" name="TextBox 153"/>
          <p:cNvSpPr txBox="1"/>
          <p:nvPr/>
        </p:nvSpPr>
        <p:spPr>
          <a:xfrm>
            <a:off x="67718" y="3898956"/>
            <a:ext cx="1082348" cy="400110"/>
          </a:xfrm>
          <a:prstGeom prst="rect">
            <a:avLst/>
          </a:prstGeom>
          <a:noFill/>
        </p:spPr>
        <p:txBody>
          <a:bodyPr wrap="none" rtlCol="0">
            <a:spAutoFit/>
          </a:bodyPr>
          <a:lstStyle/>
          <a:p>
            <a:r>
              <a:rPr lang="en-US" sz="2000" dirty="0"/>
              <a:t>Memory</a:t>
            </a:r>
          </a:p>
        </p:txBody>
      </p:sp>
      <p:grpSp>
        <p:nvGrpSpPr>
          <p:cNvPr id="175" name="Group 174"/>
          <p:cNvGrpSpPr/>
          <p:nvPr/>
        </p:nvGrpSpPr>
        <p:grpSpPr>
          <a:xfrm>
            <a:off x="1449720" y="4056117"/>
            <a:ext cx="325730" cy="775732"/>
            <a:chOff x="1307955" y="4729610"/>
            <a:chExt cx="325730" cy="775732"/>
          </a:xfrm>
        </p:grpSpPr>
        <p:sp>
          <p:nvSpPr>
            <p:cNvPr id="204" name="TextBox 203"/>
            <p:cNvSpPr txBox="1"/>
            <p:nvPr/>
          </p:nvSpPr>
          <p:spPr>
            <a:xfrm>
              <a:off x="1307955" y="5136010"/>
              <a:ext cx="312906" cy="369332"/>
            </a:xfrm>
            <a:prstGeom prst="rect">
              <a:avLst/>
            </a:prstGeom>
            <a:noFill/>
          </p:spPr>
          <p:txBody>
            <a:bodyPr wrap="none" rtlCol="0">
              <a:spAutoFit/>
            </a:bodyPr>
            <a:lstStyle/>
            <a:p>
              <a:r>
                <a:rPr lang="en-US" b="1" dirty="0">
                  <a:solidFill>
                    <a:srgbClr val="FF0000"/>
                  </a:solidFill>
                  <a:sym typeface="Wingdings"/>
                </a:rPr>
                <a:t>C</a:t>
              </a:r>
              <a:endParaRPr lang="en-US" b="1" dirty="0">
                <a:solidFill>
                  <a:srgbClr val="FF0000"/>
                </a:solidFill>
              </a:endParaRPr>
            </a:p>
          </p:txBody>
        </p:sp>
        <p:sp>
          <p:nvSpPr>
            <p:cNvPr id="216" name="TextBox 215"/>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17" name="TextBox 216"/>
            <p:cNvSpPr txBox="1"/>
            <p:nvPr/>
          </p:nvSpPr>
          <p:spPr>
            <a:xfrm>
              <a:off x="1307955" y="4729610"/>
              <a:ext cx="325730" cy="369332"/>
            </a:xfrm>
            <a:prstGeom prst="rect">
              <a:avLst/>
            </a:prstGeom>
            <a:noFill/>
          </p:spPr>
          <p:txBody>
            <a:bodyPr wrap="none" rtlCol="0">
              <a:spAutoFit/>
            </a:bodyPr>
            <a:lstStyle/>
            <a:p>
              <a:r>
                <a:rPr lang="en-US" b="1" dirty="0">
                  <a:solidFill>
                    <a:srgbClr val="FF0000"/>
                  </a:solidFill>
                </a:rPr>
                <a:t>A</a:t>
              </a:r>
            </a:p>
          </p:txBody>
        </p:sp>
      </p:grpSp>
      <p:grpSp>
        <p:nvGrpSpPr>
          <p:cNvPr id="202" name="Group 201"/>
          <p:cNvGrpSpPr/>
          <p:nvPr/>
        </p:nvGrpSpPr>
        <p:grpSpPr>
          <a:xfrm>
            <a:off x="3380120" y="4056117"/>
            <a:ext cx="325730" cy="775732"/>
            <a:chOff x="1307955" y="4729610"/>
            <a:chExt cx="325730" cy="775732"/>
          </a:xfrm>
        </p:grpSpPr>
        <p:sp>
          <p:nvSpPr>
            <p:cNvPr id="203" name="TextBox 202"/>
            <p:cNvSpPr txBox="1"/>
            <p:nvPr/>
          </p:nvSpPr>
          <p:spPr>
            <a:xfrm>
              <a:off x="1307955" y="5136010"/>
              <a:ext cx="312906" cy="369332"/>
            </a:xfrm>
            <a:prstGeom prst="rect">
              <a:avLst/>
            </a:prstGeom>
            <a:noFill/>
          </p:spPr>
          <p:txBody>
            <a:bodyPr wrap="none" rtlCol="0">
              <a:spAutoFit/>
            </a:bodyPr>
            <a:lstStyle/>
            <a:p>
              <a:r>
                <a:rPr lang="en-US" b="1" dirty="0">
                  <a:solidFill>
                    <a:srgbClr val="FF0000"/>
                  </a:solidFill>
                  <a:sym typeface="Wingdings"/>
                </a:rPr>
                <a:t>C</a:t>
              </a:r>
              <a:endParaRPr lang="en-US" b="1" dirty="0">
                <a:solidFill>
                  <a:srgbClr val="FF0000"/>
                </a:solidFill>
              </a:endParaRPr>
            </a:p>
          </p:txBody>
        </p:sp>
        <p:sp>
          <p:nvSpPr>
            <p:cNvPr id="205" name="TextBox 204"/>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07" name="TextBox 206"/>
            <p:cNvSpPr txBox="1"/>
            <p:nvPr/>
          </p:nvSpPr>
          <p:spPr>
            <a:xfrm>
              <a:off x="1307955" y="4729610"/>
              <a:ext cx="325730" cy="369332"/>
            </a:xfrm>
            <a:prstGeom prst="rect">
              <a:avLst/>
            </a:prstGeom>
            <a:noFill/>
          </p:spPr>
          <p:txBody>
            <a:bodyPr wrap="none" rtlCol="0">
              <a:spAutoFit/>
            </a:bodyPr>
            <a:lstStyle/>
            <a:p>
              <a:r>
                <a:rPr lang="en-US" b="1" dirty="0">
                  <a:solidFill>
                    <a:srgbClr val="FF0000"/>
                  </a:solidFill>
                </a:rPr>
                <a:t>A</a:t>
              </a:r>
            </a:p>
          </p:txBody>
        </p:sp>
      </p:grpSp>
      <p:grpSp>
        <p:nvGrpSpPr>
          <p:cNvPr id="208" name="Group 207"/>
          <p:cNvGrpSpPr/>
          <p:nvPr/>
        </p:nvGrpSpPr>
        <p:grpSpPr>
          <a:xfrm>
            <a:off x="5437520" y="4056117"/>
            <a:ext cx="325730" cy="775732"/>
            <a:chOff x="1307955" y="4729610"/>
            <a:chExt cx="325730" cy="775732"/>
          </a:xfrm>
        </p:grpSpPr>
        <p:sp>
          <p:nvSpPr>
            <p:cNvPr id="209" name="TextBox 208"/>
            <p:cNvSpPr txBox="1"/>
            <p:nvPr/>
          </p:nvSpPr>
          <p:spPr>
            <a:xfrm>
              <a:off x="1307955" y="5136010"/>
              <a:ext cx="312906" cy="369332"/>
            </a:xfrm>
            <a:prstGeom prst="rect">
              <a:avLst/>
            </a:prstGeom>
            <a:noFill/>
          </p:spPr>
          <p:txBody>
            <a:bodyPr wrap="none" rtlCol="0">
              <a:spAutoFit/>
            </a:bodyPr>
            <a:lstStyle/>
            <a:p>
              <a:r>
                <a:rPr lang="en-US" b="1" dirty="0">
                  <a:solidFill>
                    <a:srgbClr val="FF0000"/>
                  </a:solidFill>
                  <a:sym typeface="Wingdings"/>
                </a:rPr>
                <a:t>C</a:t>
              </a:r>
              <a:endParaRPr lang="en-US" b="1" dirty="0">
                <a:solidFill>
                  <a:srgbClr val="FF0000"/>
                </a:solidFill>
              </a:endParaRPr>
            </a:p>
          </p:txBody>
        </p:sp>
        <p:sp>
          <p:nvSpPr>
            <p:cNvPr id="210" name="TextBox 209"/>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11" name="TextBox 210"/>
            <p:cNvSpPr txBox="1"/>
            <p:nvPr/>
          </p:nvSpPr>
          <p:spPr>
            <a:xfrm>
              <a:off x="1307955" y="4729610"/>
              <a:ext cx="325730" cy="369332"/>
            </a:xfrm>
            <a:prstGeom prst="rect">
              <a:avLst/>
            </a:prstGeom>
            <a:noFill/>
          </p:spPr>
          <p:txBody>
            <a:bodyPr wrap="none" rtlCol="0">
              <a:spAutoFit/>
            </a:bodyPr>
            <a:lstStyle/>
            <a:p>
              <a:r>
                <a:rPr lang="en-US" b="1" dirty="0">
                  <a:solidFill>
                    <a:srgbClr val="FF0000"/>
                  </a:solidFill>
                </a:rPr>
                <a:t>A</a:t>
              </a:r>
            </a:p>
          </p:txBody>
        </p:sp>
      </p:grpSp>
      <p:grpSp>
        <p:nvGrpSpPr>
          <p:cNvPr id="215" name="Group 214"/>
          <p:cNvGrpSpPr/>
          <p:nvPr/>
        </p:nvGrpSpPr>
        <p:grpSpPr>
          <a:xfrm>
            <a:off x="7698120" y="4056117"/>
            <a:ext cx="325730" cy="775732"/>
            <a:chOff x="1307955" y="4729610"/>
            <a:chExt cx="325730" cy="775732"/>
          </a:xfrm>
        </p:grpSpPr>
        <p:sp>
          <p:nvSpPr>
            <p:cNvPr id="219" name="TextBox 218"/>
            <p:cNvSpPr txBox="1"/>
            <p:nvPr/>
          </p:nvSpPr>
          <p:spPr>
            <a:xfrm>
              <a:off x="1307955" y="5136010"/>
              <a:ext cx="312906" cy="369332"/>
            </a:xfrm>
            <a:prstGeom prst="rect">
              <a:avLst/>
            </a:prstGeom>
            <a:noFill/>
          </p:spPr>
          <p:txBody>
            <a:bodyPr wrap="none" rtlCol="0">
              <a:spAutoFit/>
            </a:bodyPr>
            <a:lstStyle/>
            <a:p>
              <a:r>
                <a:rPr lang="en-US" b="1" dirty="0">
                  <a:solidFill>
                    <a:srgbClr val="FF0000"/>
                  </a:solidFill>
                  <a:sym typeface="Wingdings"/>
                </a:rPr>
                <a:t>C</a:t>
              </a:r>
              <a:endParaRPr lang="en-US" b="1" dirty="0">
                <a:solidFill>
                  <a:srgbClr val="FF0000"/>
                </a:solidFill>
              </a:endParaRPr>
            </a:p>
          </p:txBody>
        </p:sp>
        <p:sp>
          <p:nvSpPr>
            <p:cNvPr id="220" name="TextBox 219"/>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21" name="TextBox 220"/>
            <p:cNvSpPr txBox="1"/>
            <p:nvPr/>
          </p:nvSpPr>
          <p:spPr>
            <a:xfrm>
              <a:off x="1307955" y="4729610"/>
              <a:ext cx="325730" cy="369332"/>
            </a:xfrm>
            <a:prstGeom prst="rect">
              <a:avLst/>
            </a:prstGeom>
            <a:noFill/>
          </p:spPr>
          <p:txBody>
            <a:bodyPr wrap="none" rtlCol="0">
              <a:spAutoFit/>
            </a:bodyPr>
            <a:lstStyle/>
            <a:p>
              <a:r>
                <a:rPr lang="en-US" b="1" dirty="0">
                  <a:solidFill>
                    <a:srgbClr val="FF0000"/>
                  </a:solidFill>
                </a:rPr>
                <a:t>A</a:t>
              </a:r>
            </a:p>
          </p:txBody>
        </p:sp>
      </p:grpSp>
    </p:spTree>
    <p:extLst>
      <p:ext uri="{BB962C8B-B14F-4D97-AF65-F5344CB8AC3E}">
        <p14:creationId xmlns:p14="http://schemas.microsoft.com/office/powerpoint/2010/main" val="16059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ipe(up)">
                                      <p:cBhvr>
                                        <p:cTn id="7" dur="500"/>
                                        <p:tgtEl>
                                          <p:spTgt spid="17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2"/>
                                        </p:tgtEl>
                                        <p:attrNameLst>
                                          <p:attrName>style.visibility</p:attrName>
                                        </p:attrNameLst>
                                      </p:cBhvr>
                                      <p:to>
                                        <p:strVal val="visible"/>
                                      </p:to>
                                    </p:set>
                                    <p:animEffect transition="in" filter="wipe(up)">
                                      <p:cBhvr>
                                        <p:cTn id="11" dur="500"/>
                                        <p:tgtEl>
                                          <p:spTgt spid="20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wipe(up)">
                                      <p:cBhvr>
                                        <p:cTn id="15" dur="500"/>
                                        <p:tgtEl>
                                          <p:spTgt spid="20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5"/>
                                        </p:tgtEl>
                                        <p:attrNameLst>
                                          <p:attrName>style.visibility</p:attrName>
                                        </p:attrNameLst>
                                      </p:cBhvr>
                                      <p:to>
                                        <p:strVal val="visible"/>
                                      </p:to>
                                    </p:set>
                                    <p:animEffect transition="in" filter="wipe(up)">
                                      <p:cBhvr>
                                        <p:cTn id="19"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err="1"/>
              <a:t>ISAs</a:t>
            </a:r>
            <a:r>
              <a:rPr lang="en-US" sz="3600" dirty="0"/>
              <a:t> with dedicated instr. for </a:t>
            </a:r>
            <a:r>
              <a:rPr lang="en-US" sz="3600" dirty="0" err="1"/>
              <a:t>mem</a:t>
            </a:r>
            <a:r>
              <a:rPr lang="en-US" sz="3600" dirty="0"/>
              <a:t> access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432</a:t>
            </a:fld>
            <a:endParaRPr lang="en-US"/>
          </a:p>
        </p:txBody>
      </p:sp>
      <p:sp>
        <p:nvSpPr>
          <p:cNvPr id="150" name="TextBox 149"/>
          <p:cNvSpPr txBox="1"/>
          <p:nvPr/>
        </p:nvSpPr>
        <p:spPr>
          <a:xfrm>
            <a:off x="431792" y="969423"/>
            <a:ext cx="8064981" cy="830997"/>
          </a:xfrm>
          <a:prstGeom prst="rect">
            <a:avLst/>
          </a:prstGeom>
          <a:noFill/>
        </p:spPr>
        <p:txBody>
          <a:bodyPr wrap="square" rtlCol="0">
            <a:spAutoFit/>
          </a:bodyPr>
          <a:lstStyle/>
          <a:p>
            <a:r>
              <a:rPr lang="en-US" sz="2400" dirty="0"/>
              <a:t>0-address and </a:t>
            </a:r>
            <a:r>
              <a:rPr lang="en-US" sz="2400" dirty="0" err="1"/>
              <a:t>Reg-Reg</a:t>
            </a:r>
            <a:r>
              <a:rPr lang="en-US" sz="2400" dirty="0"/>
              <a:t>, </a:t>
            </a:r>
            <a:r>
              <a:rPr lang="en-US" sz="2400" dirty="0" err="1"/>
              <a:t>a.k.a</a:t>
            </a:r>
            <a:r>
              <a:rPr lang="en-US" sz="2400" dirty="0"/>
              <a:t> Load/Store, architectures have instructions specifically to read/write computer memory</a:t>
            </a:r>
          </a:p>
        </p:txBody>
      </p:sp>
      <p:grpSp>
        <p:nvGrpSpPr>
          <p:cNvPr id="166" name="Group 165"/>
          <p:cNvGrpSpPr/>
          <p:nvPr/>
        </p:nvGrpSpPr>
        <p:grpSpPr>
          <a:xfrm>
            <a:off x="711082" y="2003521"/>
            <a:ext cx="7721836" cy="4604785"/>
            <a:chOff x="143918" y="1337739"/>
            <a:chExt cx="8838296" cy="5270567"/>
          </a:xfrm>
        </p:grpSpPr>
        <p:sp>
          <p:nvSpPr>
            <p:cNvPr id="144" name="TextBox 143"/>
            <p:cNvSpPr txBox="1"/>
            <p:nvPr/>
          </p:nvSpPr>
          <p:spPr>
            <a:xfrm>
              <a:off x="4758417" y="1337739"/>
              <a:ext cx="1484225" cy="1015663"/>
            </a:xfrm>
            <a:prstGeom prst="rect">
              <a:avLst/>
            </a:prstGeom>
            <a:noFill/>
          </p:spPr>
          <p:txBody>
            <a:bodyPr wrap="none" rtlCol="0">
              <a:spAutoFit/>
            </a:bodyPr>
            <a:lstStyle/>
            <a:p>
              <a:pPr algn="ctr"/>
              <a:r>
                <a:rPr lang="en-US" sz="2000" dirty="0"/>
                <a:t>3-address</a:t>
              </a:r>
            </a:p>
            <a:p>
              <a:pPr algn="ctr"/>
              <a:r>
                <a:rPr lang="en-US" sz="2000" dirty="0" err="1"/>
                <a:t>Reg-Mem</a:t>
              </a:r>
              <a:endParaRPr lang="en-US" sz="2000" dirty="0"/>
            </a:p>
            <a:p>
              <a:pPr algn="ctr"/>
              <a:r>
                <a:rPr lang="en-US" sz="2000" dirty="0"/>
                <a:t>Architecture</a:t>
              </a:r>
            </a:p>
          </p:txBody>
        </p:sp>
        <p:sp>
          <p:nvSpPr>
            <p:cNvPr id="145" name="TextBox 144"/>
            <p:cNvSpPr txBox="1"/>
            <p:nvPr/>
          </p:nvSpPr>
          <p:spPr>
            <a:xfrm>
              <a:off x="6668122" y="1511295"/>
              <a:ext cx="1906141" cy="841256"/>
            </a:xfrm>
            <a:prstGeom prst="rect">
              <a:avLst/>
            </a:prstGeom>
            <a:noFill/>
          </p:spPr>
          <p:txBody>
            <a:bodyPr wrap="none" rtlCol="0">
              <a:spAutoFit/>
            </a:bodyPr>
            <a:lstStyle/>
            <a:p>
              <a:pPr algn="ctr">
                <a:lnSpc>
                  <a:spcPct val="80000"/>
                </a:lnSpc>
              </a:pPr>
              <a:r>
                <a:rPr lang="en-US" sz="2000" dirty="0"/>
                <a:t>3-address</a:t>
              </a:r>
            </a:p>
            <a:p>
              <a:pPr algn="ctr">
                <a:lnSpc>
                  <a:spcPct val="80000"/>
                </a:lnSpc>
              </a:pPr>
              <a:r>
                <a:rPr lang="en-US" sz="2000" dirty="0" err="1"/>
                <a:t>Reg-Reg</a:t>
              </a:r>
              <a:r>
                <a:rPr lang="en-US" sz="2000" dirty="0"/>
                <a:t>/</a:t>
              </a:r>
            </a:p>
            <a:p>
              <a:pPr algn="ctr">
                <a:lnSpc>
                  <a:spcPct val="80000"/>
                </a:lnSpc>
              </a:pPr>
              <a:r>
                <a:rPr lang="en-US" sz="2000" dirty="0"/>
                <a:t>Load-store Arch.</a:t>
              </a:r>
            </a:p>
          </p:txBody>
        </p:sp>
        <p:grpSp>
          <p:nvGrpSpPr>
            <p:cNvPr id="165" name="Group 164"/>
            <p:cNvGrpSpPr/>
            <p:nvPr/>
          </p:nvGrpSpPr>
          <p:grpSpPr>
            <a:xfrm>
              <a:off x="143918" y="1629845"/>
              <a:ext cx="8838296" cy="4978461"/>
              <a:chOff x="143918" y="1629845"/>
              <a:chExt cx="8838296" cy="4978461"/>
            </a:xfrm>
          </p:grpSpPr>
          <p:sp>
            <p:nvSpPr>
              <p:cNvPr id="7" name="Rounded Rectangle 6"/>
              <p:cNvSpPr/>
              <p:nvPr/>
            </p:nvSpPr>
            <p:spPr>
              <a:xfrm>
                <a:off x="634994" y="5084270"/>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8" name="Rounded Rectangle 7"/>
              <p:cNvSpPr/>
              <p:nvPr/>
            </p:nvSpPr>
            <p:spPr>
              <a:xfrm>
                <a:off x="635000" y="2374836"/>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9" name="Group 8"/>
              <p:cNvGrpSpPr/>
              <p:nvPr/>
            </p:nvGrpSpPr>
            <p:grpSpPr>
              <a:xfrm>
                <a:off x="1092169" y="4262987"/>
                <a:ext cx="711225" cy="403219"/>
                <a:chOff x="1312311" y="2658503"/>
                <a:chExt cx="711225" cy="403219"/>
              </a:xfrm>
            </p:grpSpPr>
            <p:cxnSp>
              <p:nvCxnSpPr>
                <p:cNvPr id="10" name="Straight Connector 9"/>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18" name="Group 17"/>
              <p:cNvGrpSpPr/>
              <p:nvPr/>
            </p:nvGrpSpPr>
            <p:grpSpPr>
              <a:xfrm>
                <a:off x="1092172" y="4864140"/>
                <a:ext cx="702755" cy="1725528"/>
                <a:chOff x="1312314" y="3259656"/>
                <a:chExt cx="702755" cy="1725528"/>
              </a:xfrm>
            </p:grpSpPr>
            <p:sp>
              <p:nvSpPr>
                <p:cNvPr id="19" name="TextBox 18"/>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20" name="Group 19"/>
                <p:cNvGrpSpPr/>
                <p:nvPr/>
              </p:nvGrpSpPr>
              <p:grpSpPr>
                <a:xfrm>
                  <a:off x="1312314" y="3782876"/>
                  <a:ext cx="702755" cy="1202308"/>
                  <a:chOff x="1312314" y="3782876"/>
                  <a:chExt cx="702755" cy="1202308"/>
                </a:xfrm>
              </p:grpSpPr>
              <p:sp>
                <p:nvSpPr>
                  <p:cNvPr id="21" name="TextBox 20"/>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22" name="Rectangle 21"/>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1100633" y="3355262"/>
                <a:ext cx="702743" cy="745102"/>
                <a:chOff x="1312314" y="4240082"/>
                <a:chExt cx="702743" cy="745102"/>
              </a:xfrm>
            </p:grpSpPr>
            <p:sp>
              <p:nvSpPr>
                <p:cNvPr id="27" name="TextBox 26"/>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28" name="Rectangle 27"/>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ounded Rectangle 29"/>
              <p:cNvSpPr/>
              <p:nvPr/>
            </p:nvSpPr>
            <p:spPr>
              <a:xfrm>
                <a:off x="2734804" y="5084264"/>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1" name="Rounded Rectangle 30"/>
              <p:cNvSpPr/>
              <p:nvPr/>
            </p:nvSpPr>
            <p:spPr>
              <a:xfrm>
                <a:off x="2734810" y="2374830"/>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32" name="Group 31"/>
              <p:cNvGrpSpPr/>
              <p:nvPr/>
            </p:nvGrpSpPr>
            <p:grpSpPr>
              <a:xfrm>
                <a:off x="3191979" y="4262981"/>
                <a:ext cx="711225" cy="403219"/>
                <a:chOff x="1312311" y="2658503"/>
                <a:chExt cx="711225" cy="403219"/>
              </a:xfrm>
            </p:grpSpPr>
            <p:cxnSp>
              <p:nvCxnSpPr>
                <p:cNvPr id="33" name="Straight Connector 32"/>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41" name="Group 40"/>
              <p:cNvGrpSpPr/>
              <p:nvPr/>
            </p:nvGrpSpPr>
            <p:grpSpPr>
              <a:xfrm>
                <a:off x="3191982" y="4864134"/>
                <a:ext cx="702755" cy="1725528"/>
                <a:chOff x="1312314" y="3259656"/>
                <a:chExt cx="702755" cy="1725528"/>
              </a:xfrm>
            </p:grpSpPr>
            <p:sp>
              <p:nvSpPr>
                <p:cNvPr id="42" name="TextBox 41"/>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43" name="Group 42"/>
                <p:cNvGrpSpPr/>
                <p:nvPr/>
              </p:nvGrpSpPr>
              <p:grpSpPr>
                <a:xfrm>
                  <a:off x="1312314" y="3782876"/>
                  <a:ext cx="702755" cy="1202308"/>
                  <a:chOff x="1312314" y="3782876"/>
                  <a:chExt cx="702755" cy="1202308"/>
                </a:xfrm>
              </p:grpSpPr>
              <p:sp>
                <p:nvSpPr>
                  <p:cNvPr id="44" name="TextBox 43"/>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45" name="Rectangle 44"/>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9" name="Rectangle 48"/>
              <p:cNvSpPr/>
              <p:nvPr/>
            </p:nvSpPr>
            <p:spPr>
              <a:xfrm>
                <a:off x="3200443" y="3583859"/>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4834614" y="5084258"/>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51" name="Rounded Rectangle 50"/>
              <p:cNvSpPr/>
              <p:nvPr/>
            </p:nvSpPr>
            <p:spPr>
              <a:xfrm>
                <a:off x="4834620" y="2374824"/>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52" name="Group 51"/>
              <p:cNvGrpSpPr/>
              <p:nvPr/>
            </p:nvGrpSpPr>
            <p:grpSpPr>
              <a:xfrm>
                <a:off x="5291789" y="4262975"/>
                <a:ext cx="711225" cy="403219"/>
                <a:chOff x="1312311" y="2658503"/>
                <a:chExt cx="711225" cy="403219"/>
              </a:xfrm>
            </p:grpSpPr>
            <p:cxnSp>
              <p:nvCxnSpPr>
                <p:cNvPr id="53" name="Straight Connector 52"/>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61" name="Group 60"/>
              <p:cNvGrpSpPr/>
              <p:nvPr/>
            </p:nvGrpSpPr>
            <p:grpSpPr>
              <a:xfrm>
                <a:off x="5291792" y="4864128"/>
                <a:ext cx="702755" cy="1725528"/>
                <a:chOff x="1312314" y="3259656"/>
                <a:chExt cx="702755" cy="1725528"/>
              </a:xfrm>
            </p:grpSpPr>
            <p:sp>
              <p:nvSpPr>
                <p:cNvPr id="62" name="TextBox 61"/>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63" name="Group 62"/>
                <p:cNvGrpSpPr/>
                <p:nvPr/>
              </p:nvGrpSpPr>
              <p:grpSpPr>
                <a:xfrm>
                  <a:off x="1312314" y="3782876"/>
                  <a:ext cx="702755" cy="1202308"/>
                  <a:chOff x="1312314" y="3782876"/>
                  <a:chExt cx="702755" cy="1202308"/>
                </a:xfrm>
              </p:grpSpPr>
              <p:sp>
                <p:nvSpPr>
                  <p:cNvPr id="64" name="TextBox 63"/>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65" name="Rectangle 64"/>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9" name="Group 68"/>
              <p:cNvGrpSpPr/>
              <p:nvPr/>
            </p:nvGrpSpPr>
            <p:grpSpPr>
              <a:xfrm>
                <a:off x="5300253" y="2374824"/>
                <a:ext cx="702755" cy="1725528"/>
                <a:chOff x="1312314" y="3259656"/>
                <a:chExt cx="702755" cy="1725528"/>
              </a:xfrm>
            </p:grpSpPr>
            <p:sp>
              <p:nvSpPr>
                <p:cNvPr id="70" name="TextBox 69"/>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71" name="Group 70"/>
                <p:cNvGrpSpPr/>
                <p:nvPr/>
              </p:nvGrpSpPr>
              <p:grpSpPr>
                <a:xfrm>
                  <a:off x="1312314" y="3782876"/>
                  <a:ext cx="702755" cy="1202308"/>
                  <a:chOff x="1312314" y="3782876"/>
                  <a:chExt cx="702755" cy="1202308"/>
                </a:xfrm>
              </p:grpSpPr>
              <p:sp>
                <p:nvSpPr>
                  <p:cNvPr id="72" name="TextBox 71"/>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73" name="Rectangle 72"/>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77" name="Rounded Rectangle 76"/>
              <p:cNvSpPr/>
              <p:nvPr/>
            </p:nvSpPr>
            <p:spPr>
              <a:xfrm>
                <a:off x="6934424" y="5084252"/>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78" name="Rounded Rectangle 77"/>
              <p:cNvSpPr/>
              <p:nvPr/>
            </p:nvSpPr>
            <p:spPr>
              <a:xfrm>
                <a:off x="6934430" y="2374818"/>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79" name="Group 78"/>
              <p:cNvGrpSpPr/>
              <p:nvPr/>
            </p:nvGrpSpPr>
            <p:grpSpPr>
              <a:xfrm>
                <a:off x="7391599" y="4262969"/>
                <a:ext cx="711225" cy="403219"/>
                <a:chOff x="1312311" y="2658503"/>
                <a:chExt cx="711225" cy="403219"/>
              </a:xfrm>
            </p:grpSpPr>
            <p:cxnSp>
              <p:nvCxnSpPr>
                <p:cNvPr id="80" name="Straight Connector 79"/>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396993" y="2692390"/>
                  <a:ext cx="563375" cy="369332"/>
                </a:xfrm>
                <a:prstGeom prst="rect">
                  <a:avLst/>
                </a:prstGeom>
                <a:noFill/>
              </p:spPr>
              <p:txBody>
                <a:bodyPr wrap="none" rtlCol="0">
                  <a:spAutoFit/>
                </a:bodyPr>
                <a:lstStyle/>
                <a:p>
                  <a:r>
                    <a:rPr lang="en-US" dirty="0"/>
                    <a:t>ALU</a:t>
                  </a:r>
                </a:p>
              </p:txBody>
            </p:sp>
          </p:grpSp>
          <p:grpSp>
            <p:nvGrpSpPr>
              <p:cNvPr id="88" name="Group 87"/>
              <p:cNvGrpSpPr/>
              <p:nvPr/>
            </p:nvGrpSpPr>
            <p:grpSpPr>
              <a:xfrm>
                <a:off x="7391602" y="4864122"/>
                <a:ext cx="702755" cy="1725528"/>
                <a:chOff x="1312314" y="3259656"/>
                <a:chExt cx="702755" cy="1725528"/>
              </a:xfrm>
            </p:grpSpPr>
            <p:sp>
              <p:nvSpPr>
                <p:cNvPr id="89" name="TextBox 88"/>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90" name="Group 89"/>
                <p:cNvGrpSpPr/>
                <p:nvPr/>
              </p:nvGrpSpPr>
              <p:grpSpPr>
                <a:xfrm>
                  <a:off x="1312314" y="3782876"/>
                  <a:ext cx="702755" cy="1202308"/>
                  <a:chOff x="1312314" y="3782876"/>
                  <a:chExt cx="702755" cy="1202308"/>
                </a:xfrm>
              </p:grpSpPr>
              <p:sp>
                <p:nvSpPr>
                  <p:cNvPr id="91" name="TextBox 90"/>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92" name="Rectangle 91"/>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6" name="Group 95"/>
              <p:cNvGrpSpPr/>
              <p:nvPr/>
            </p:nvGrpSpPr>
            <p:grpSpPr>
              <a:xfrm>
                <a:off x="7400063" y="2374818"/>
                <a:ext cx="702755" cy="1725528"/>
                <a:chOff x="1312314" y="3259656"/>
                <a:chExt cx="702755" cy="1725528"/>
              </a:xfrm>
            </p:grpSpPr>
            <p:sp>
              <p:nvSpPr>
                <p:cNvPr id="97" name="TextBox 96"/>
                <p:cNvSpPr txBox="1"/>
                <p:nvPr/>
              </p:nvSpPr>
              <p:spPr>
                <a:xfrm>
                  <a:off x="1456262" y="3259656"/>
                  <a:ext cx="432580" cy="523220"/>
                </a:xfrm>
                <a:prstGeom prst="rect">
                  <a:avLst/>
                </a:prstGeom>
                <a:noFill/>
              </p:spPr>
              <p:txBody>
                <a:bodyPr wrap="none" rtlCol="0">
                  <a:spAutoFit/>
                </a:bodyPr>
                <a:lstStyle/>
                <a:p>
                  <a:r>
                    <a:rPr lang="en-US" sz="2800" dirty="0"/>
                    <a:t>…</a:t>
                  </a:r>
                </a:p>
              </p:txBody>
            </p:sp>
            <p:grpSp>
              <p:nvGrpSpPr>
                <p:cNvPr id="98" name="Group 97"/>
                <p:cNvGrpSpPr/>
                <p:nvPr/>
              </p:nvGrpSpPr>
              <p:grpSpPr>
                <a:xfrm>
                  <a:off x="1312314" y="3782876"/>
                  <a:ext cx="702755" cy="1202308"/>
                  <a:chOff x="1312314" y="3782876"/>
                  <a:chExt cx="702755" cy="1202308"/>
                </a:xfrm>
              </p:grpSpPr>
              <p:sp>
                <p:nvSpPr>
                  <p:cNvPr id="99" name="TextBox 98"/>
                  <p:cNvSpPr txBox="1"/>
                  <p:nvPr/>
                </p:nvSpPr>
                <p:spPr>
                  <a:xfrm>
                    <a:off x="1456256" y="4461964"/>
                    <a:ext cx="432580" cy="523220"/>
                  </a:xfrm>
                  <a:prstGeom prst="rect">
                    <a:avLst/>
                  </a:prstGeom>
                  <a:noFill/>
                </p:spPr>
                <p:txBody>
                  <a:bodyPr wrap="none" rtlCol="0">
                    <a:spAutoFit/>
                  </a:bodyPr>
                  <a:lstStyle/>
                  <a:p>
                    <a:r>
                      <a:rPr lang="en-US" sz="2800" dirty="0"/>
                      <a:t>…</a:t>
                    </a:r>
                  </a:p>
                </p:txBody>
              </p:sp>
              <p:sp>
                <p:nvSpPr>
                  <p:cNvPr id="100" name="Rectangle 99"/>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04" name="Straight Arrow Connector 103"/>
              <p:cNvCxnSpPr/>
              <p:nvPr/>
            </p:nvCxnSpPr>
            <p:spPr>
              <a:xfrm>
                <a:off x="1244575" y="3458646"/>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1659452" y="3687246"/>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143918" y="2417230"/>
                <a:ext cx="1223412" cy="400110"/>
              </a:xfrm>
              <a:prstGeom prst="rect">
                <a:avLst/>
              </a:prstGeom>
              <a:noFill/>
            </p:spPr>
            <p:txBody>
              <a:bodyPr wrap="none" rtlCol="0">
                <a:spAutoFit/>
              </a:bodyPr>
              <a:lstStyle/>
              <a:p>
                <a:r>
                  <a:rPr lang="en-US" sz="2000" b="1" dirty="0"/>
                  <a:t>Processor</a:t>
                </a:r>
              </a:p>
            </p:txBody>
          </p:sp>
          <p:sp>
            <p:nvSpPr>
              <p:cNvPr id="107" name="TextBox 106"/>
              <p:cNvSpPr txBox="1"/>
              <p:nvPr/>
            </p:nvSpPr>
            <p:spPr>
              <a:xfrm>
                <a:off x="165089" y="3073423"/>
                <a:ext cx="987545" cy="595035"/>
              </a:xfrm>
              <a:prstGeom prst="rect">
                <a:avLst/>
              </a:prstGeom>
              <a:noFill/>
            </p:spPr>
            <p:txBody>
              <a:bodyPr wrap="none" rtlCol="0">
                <a:spAutoFit/>
              </a:bodyPr>
              <a:lstStyle/>
              <a:p>
                <a:pPr>
                  <a:lnSpc>
                    <a:spcPct val="80000"/>
                  </a:lnSpc>
                </a:pPr>
                <a:r>
                  <a:rPr lang="en-US" sz="2000" dirty="0"/>
                  <a:t>Top of</a:t>
                </a:r>
              </a:p>
              <a:p>
                <a:pPr>
                  <a:lnSpc>
                    <a:spcPct val="80000"/>
                  </a:lnSpc>
                </a:pPr>
                <a:r>
                  <a:rPr lang="en-US" sz="2000" dirty="0"/>
                  <a:t>Stack</a:t>
                </a:r>
                <a:r>
                  <a:rPr lang="en-US" sz="2000" dirty="0">
                    <a:sym typeface="Wingdings"/>
                  </a:rPr>
                  <a:t></a:t>
                </a:r>
                <a:endParaRPr lang="en-US" sz="2000" dirty="0"/>
              </a:p>
            </p:txBody>
          </p:sp>
          <p:cxnSp>
            <p:nvCxnSpPr>
              <p:cNvPr id="108" name="Straight Connector 107"/>
              <p:cNvCxnSpPr/>
              <p:nvPr/>
            </p:nvCxnSpPr>
            <p:spPr>
              <a:xfrm flipH="1">
                <a:off x="1447792" y="4657739"/>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880533" y="4804846"/>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880533" y="3687246"/>
                <a:ext cx="0" cy="1117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880533" y="3704180"/>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2980343" y="3678773"/>
                <a:ext cx="578006" cy="1117600"/>
                <a:chOff x="880533" y="3039533"/>
                <a:chExt cx="578006" cy="1117600"/>
              </a:xfrm>
            </p:grpSpPr>
            <p:cxnSp>
              <p:nvCxnSpPr>
                <p:cNvPr id="113" name="Straight Connector 112"/>
                <p:cNvCxnSpPr/>
                <p:nvPr/>
              </p:nvCxnSpPr>
              <p:spPr>
                <a:xfrm flipH="1">
                  <a:off x="1447792" y="4018493"/>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80533" y="4157133"/>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80533" y="3039533"/>
                  <a:ext cx="0" cy="1117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880533" y="3056467"/>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117" name="Straight Connector 116"/>
              <p:cNvCxnSpPr/>
              <p:nvPr/>
            </p:nvCxnSpPr>
            <p:spPr>
              <a:xfrm flipH="1">
                <a:off x="5654727" y="4649260"/>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087468" y="4787900"/>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5087468" y="3018341"/>
                <a:ext cx="0" cy="176955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5087468" y="3018341"/>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7747222" y="4640787"/>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79963" y="4779427"/>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179963" y="3018341"/>
                <a:ext cx="0" cy="176108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7179963" y="301833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3344379" y="3687240"/>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535550" y="3458640"/>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5435722" y="3687234"/>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7975816" y="3687228"/>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143918" y="5025060"/>
                <a:ext cx="1097125" cy="400110"/>
              </a:xfrm>
              <a:prstGeom prst="rect">
                <a:avLst/>
              </a:prstGeom>
              <a:noFill/>
            </p:spPr>
            <p:txBody>
              <a:bodyPr wrap="none" rtlCol="0">
                <a:spAutoFit/>
              </a:bodyPr>
              <a:lstStyle/>
              <a:p>
                <a:r>
                  <a:rPr lang="en-US" sz="2000" b="1" dirty="0"/>
                  <a:t>Memory</a:t>
                </a:r>
              </a:p>
            </p:txBody>
          </p:sp>
          <p:grpSp>
            <p:nvGrpSpPr>
              <p:cNvPr id="130" name="Group 129"/>
              <p:cNvGrpSpPr/>
              <p:nvPr/>
            </p:nvGrpSpPr>
            <p:grpSpPr>
              <a:xfrm>
                <a:off x="3543363" y="3949712"/>
                <a:ext cx="469837" cy="1759382"/>
                <a:chOff x="3543363" y="3327400"/>
                <a:chExt cx="469837" cy="1759382"/>
              </a:xfrm>
            </p:grpSpPr>
            <p:cxnSp>
              <p:nvCxnSpPr>
                <p:cNvPr id="131" name="Straight Connector 130"/>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5643173" y="3949706"/>
                <a:ext cx="469837" cy="1759382"/>
                <a:chOff x="3543363" y="3327400"/>
                <a:chExt cx="469837" cy="1759382"/>
              </a:xfrm>
            </p:grpSpPr>
            <p:cxnSp>
              <p:nvCxnSpPr>
                <p:cNvPr id="137" name="Straight Connector 136"/>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42" name="TextBox 141"/>
              <p:cNvSpPr txBox="1"/>
              <p:nvPr/>
            </p:nvSpPr>
            <p:spPr>
              <a:xfrm>
                <a:off x="296070" y="1629851"/>
                <a:ext cx="2068320" cy="707886"/>
              </a:xfrm>
              <a:prstGeom prst="rect">
                <a:avLst/>
              </a:prstGeom>
              <a:noFill/>
            </p:spPr>
            <p:txBody>
              <a:bodyPr wrap="none" rtlCol="0">
                <a:spAutoFit/>
              </a:bodyPr>
              <a:lstStyle/>
              <a:p>
                <a:pPr algn="ctr"/>
                <a:r>
                  <a:rPr lang="en-US" sz="2000" dirty="0"/>
                  <a:t>0-address</a:t>
                </a:r>
              </a:p>
              <a:p>
                <a:r>
                  <a:rPr lang="en-US" sz="2000" dirty="0"/>
                  <a:t>Stack architecture</a:t>
                </a:r>
              </a:p>
            </p:txBody>
          </p:sp>
          <p:sp>
            <p:nvSpPr>
              <p:cNvPr id="143" name="TextBox 142"/>
              <p:cNvSpPr txBox="1"/>
              <p:nvPr/>
            </p:nvSpPr>
            <p:spPr>
              <a:xfrm>
                <a:off x="2670137" y="1629845"/>
                <a:ext cx="1518364" cy="707886"/>
              </a:xfrm>
              <a:prstGeom prst="rect">
                <a:avLst/>
              </a:prstGeom>
              <a:noFill/>
            </p:spPr>
            <p:txBody>
              <a:bodyPr wrap="none" rtlCol="0">
                <a:spAutoFit/>
              </a:bodyPr>
              <a:lstStyle/>
              <a:p>
                <a:pPr algn="ctr"/>
                <a:r>
                  <a:rPr lang="en-US" sz="2000" dirty="0"/>
                  <a:t>1-address</a:t>
                </a:r>
              </a:p>
              <a:p>
                <a:pPr algn="ctr"/>
                <a:r>
                  <a:rPr lang="en-US" sz="2000" dirty="0"/>
                  <a:t>Accumulator</a:t>
                </a:r>
              </a:p>
            </p:txBody>
          </p:sp>
          <p:sp>
            <p:nvSpPr>
              <p:cNvPr id="146" name="TextBox 145"/>
              <p:cNvSpPr txBox="1"/>
              <p:nvPr/>
            </p:nvSpPr>
            <p:spPr>
              <a:xfrm>
                <a:off x="1075282" y="2959106"/>
                <a:ext cx="736324" cy="400110"/>
              </a:xfrm>
              <a:prstGeom prst="rect">
                <a:avLst/>
              </a:prstGeom>
              <a:noFill/>
            </p:spPr>
            <p:txBody>
              <a:bodyPr wrap="none" rtlCol="0">
                <a:spAutoFit/>
              </a:bodyPr>
              <a:lstStyle/>
              <a:p>
                <a:r>
                  <a:rPr lang="en-US" sz="2000" dirty="0"/>
                  <a:t>Stack</a:t>
                </a:r>
              </a:p>
            </p:txBody>
          </p:sp>
          <p:sp>
            <p:nvSpPr>
              <p:cNvPr id="147" name="TextBox 146"/>
              <p:cNvSpPr txBox="1"/>
              <p:nvPr/>
            </p:nvSpPr>
            <p:spPr>
              <a:xfrm>
                <a:off x="3090421" y="3086105"/>
                <a:ext cx="1024448" cy="598870"/>
              </a:xfrm>
              <a:prstGeom prst="rect">
                <a:avLst/>
              </a:prstGeom>
              <a:noFill/>
            </p:spPr>
            <p:txBody>
              <a:bodyPr wrap="square" rtlCol="0">
                <a:spAutoFit/>
              </a:bodyPr>
              <a:lstStyle/>
              <a:p>
                <a:pPr>
                  <a:lnSpc>
                    <a:spcPct val="70000"/>
                  </a:lnSpc>
                </a:pPr>
                <a:r>
                  <a:rPr lang="en-US" sz="2000" dirty="0" err="1"/>
                  <a:t>Accum-ulator</a:t>
                </a:r>
                <a:endParaRPr lang="en-US" sz="2000" dirty="0"/>
              </a:p>
            </p:txBody>
          </p:sp>
          <p:sp>
            <p:nvSpPr>
              <p:cNvPr id="148" name="TextBox 147"/>
              <p:cNvSpPr txBox="1"/>
              <p:nvPr/>
            </p:nvSpPr>
            <p:spPr>
              <a:xfrm>
                <a:off x="5131436" y="2451074"/>
                <a:ext cx="1113395" cy="352277"/>
              </a:xfrm>
              <a:prstGeom prst="rect">
                <a:avLst/>
              </a:prstGeom>
              <a:noFill/>
            </p:spPr>
            <p:txBody>
              <a:bodyPr wrap="square" rtlCol="0">
                <a:spAutoFit/>
              </a:bodyPr>
              <a:lstStyle/>
              <a:p>
                <a:pPr>
                  <a:lnSpc>
                    <a:spcPct val="70000"/>
                  </a:lnSpc>
                </a:pPr>
                <a:r>
                  <a:rPr lang="en-US" sz="2000" dirty="0" err="1"/>
                  <a:t>Reg</a:t>
                </a:r>
                <a:r>
                  <a:rPr lang="en-US" sz="2000" dirty="0"/>
                  <a:t> file</a:t>
                </a:r>
              </a:p>
            </p:txBody>
          </p:sp>
          <p:sp>
            <p:nvSpPr>
              <p:cNvPr id="149" name="TextBox 148"/>
              <p:cNvSpPr txBox="1"/>
              <p:nvPr/>
            </p:nvSpPr>
            <p:spPr>
              <a:xfrm>
                <a:off x="7236608" y="2451067"/>
                <a:ext cx="1157045" cy="352277"/>
              </a:xfrm>
              <a:prstGeom prst="rect">
                <a:avLst/>
              </a:prstGeom>
              <a:noFill/>
            </p:spPr>
            <p:txBody>
              <a:bodyPr wrap="square" rtlCol="0">
                <a:spAutoFit/>
              </a:bodyPr>
              <a:lstStyle/>
              <a:p>
                <a:pPr>
                  <a:lnSpc>
                    <a:spcPct val="70000"/>
                  </a:lnSpc>
                </a:pPr>
                <a:r>
                  <a:rPr lang="en-US" sz="2000" dirty="0" err="1"/>
                  <a:t>Reg</a:t>
                </a:r>
                <a:r>
                  <a:rPr lang="en-US" sz="2000" dirty="0"/>
                  <a:t> file</a:t>
                </a:r>
              </a:p>
            </p:txBody>
          </p:sp>
          <p:grpSp>
            <p:nvGrpSpPr>
              <p:cNvPr id="151" name="Group 150"/>
              <p:cNvGrpSpPr/>
              <p:nvPr/>
            </p:nvGrpSpPr>
            <p:grpSpPr>
              <a:xfrm>
                <a:off x="1773743" y="3039501"/>
                <a:ext cx="862849" cy="3036800"/>
                <a:chOff x="1773743" y="2722001"/>
                <a:chExt cx="862849" cy="3036800"/>
              </a:xfrm>
            </p:grpSpPr>
            <p:grpSp>
              <p:nvGrpSpPr>
                <p:cNvPr id="152" name="Group 151"/>
                <p:cNvGrpSpPr/>
                <p:nvPr/>
              </p:nvGrpSpPr>
              <p:grpSpPr>
                <a:xfrm>
                  <a:off x="1794909" y="3141140"/>
                  <a:ext cx="385258" cy="2256412"/>
                  <a:chOff x="1794909" y="3141140"/>
                  <a:chExt cx="385258" cy="2256412"/>
                </a:xfrm>
              </p:grpSpPr>
              <p:cxnSp>
                <p:nvCxnSpPr>
                  <p:cNvPr id="155" name="Straight Arrow Connector 154"/>
                  <p:cNvCxnSpPr/>
                  <p:nvPr/>
                </p:nvCxnSpPr>
                <p:spPr>
                  <a:xfrm flipH="1">
                    <a:off x="1811606" y="3141140"/>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flipH="1">
                    <a:off x="1794909" y="5396808"/>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163470" y="3141146"/>
                    <a:ext cx="0" cy="2256406"/>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53" name="TextBox 152"/>
                <p:cNvSpPr txBox="1"/>
                <p:nvPr/>
              </p:nvSpPr>
              <p:spPr>
                <a:xfrm>
                  <a:off x="1773743" y="2722001"/>
                  <a:ext cx="862849" cy="369332"/>
                </a:xfrm>
                <a:prstGeom prst="rect">
                  <a:avLst/>
                </a:prstGeom>
                <a:noFill/>
              </p:spPr>
              <p:txBody>
                <a:bodyPr wrap="none" rtlCol="0">
                  <a:spAutoFit/>
                </a:bodyPr>
                <a:lstStyle/>
                <a:p>
                  <a:r>
                    <a:rPr lang="en-US" dirty="0">
                      <a:solidFill>
                        <a:srgbClr val="FF0000"/>
                      </a:solidFill>
                      <a:sym typeface="Wingdings"/>
                    </a:rPr>
                    <a:t>Push</a:t>
                  </a:r>
                  <a:endParaRPr lang="en-US" dirty="0">
                    <a:solidFill>
                      <a:srgbClr val="FF0000"/>
                    </a:solidFill>
                  </a:endParaRPr>
                </a:p>
              </p:txBody>
            </p:sp>
            <p:sp>
              <p:nvSpPr>
                <p:cNvPr id="154" name="TextBox 153"/>
                <p:cNvSpPr txBox="1"/>
                <p:nvPr/>
              </p:nvSpPr>
              <p:spPr>
                <a:xfrm>
                  <a:off x="1784344" y="5389469"/>
                  <a:ext cx="773018" cy="369332"/>
                </a:xfrm>
                <a:prstGeom prst="rect">
                  <a:avLst/>
                </a:prstGeom>
                <a:noFill/>
              </p:spPr>
              <p:txBody>
                <a:bodyPr wrap="none" rtlCol="0">
                  <a:spAutoFit/>
                </a:bodyPr>
                <a:lstStyle/>
                <a:p>
                  <a:r>
                    <a:rPr lang="en-US" dirty="0">
                      <a:solidFill>
                        <a:srgbClr val="FF0000"/>
                      </a:solidFill>
                      <a:sym typeface="Wingdings"/>
                    </a:rPr>
                    <a:t>Pop</a:t>
                  </a:r>
                  <a:endParaRPr lang="en-US" dirty="0">
                    <a:solidFill>
                      <a:srgbClr val="FF0000"/>
                    </a:solidFill>
                  </a:endParaRPr>
                </a:p>
              </p:txBody>
            </p:sp>
          </p:grpSp>
          <p:grpSp>
            <p:nvGrpSpPr>
              <p:cNvPr id="158" name="Group 157"/>
              <p:cNvGrpSpPr/>
              <p:nvPr/>
            </p:nvGrpSpPr>
            <p:grpSpPr>
              <a:xfrm>
                <a:off x="8066774" y="2836624"/>
                <a:ext cx="915440" cy="3269260"/>
                <a:chOff x="8066774" y="2519124"/>
                <a:chExt cx="915440" cy="3269260"/>
              </a:xfrm>
            </p:grpSpPr>
            <p:grpSp>
              <p:nvGrpSpPr>
                <p:cNvPr id="159" name="Group 158"/>
                <p:cNvGrpSpPr/>
                <p:nvPr/>
              </p:nvGrpSpPr>
              <p:grpSpPr>
                <a:xfrm>
                  <a:off x="8088103" y="2921023"/>
                  <a:ext cx="408670" cy="2476535"/>
                  <a:chOff x="8088103" y="2921023"/>
                  <a:chExt cx="408670" cy="2476535"/>
                </a:xfrm>
              </p:grpSpPr>
              <p:cxnSp>
                <p:nvCxnSpPr>
                  <p:cNvPr id="162" name="Straight Arrow Connector 161"/>
                  <p:cNvCxnSpPr/>
                  <p:nvPr/>
                </p:nvCxnSpPr>
                <p:spPr>
                  <a:xfrm flipH="1">
                    <a:off x="8128212" y="2921023"/>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8088103" y="5391588"/>
                    <a:ext cx="408670" cy="597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8496773" y="2921029"/>
                    <a:ext cx="0" cy="247652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60" name="TextBox 159"/>
                <p:cNvSpPr txBox="1"/>
                <p:nvPr/>
              </p:nvSpPr>
              <p:spPr>
                <a:xfrm>
                  <a:off x="8066774" y="2519124"/>
                  <a:ext cx="861384" cy="369332"/>
                </a:xfrm>
                <a:prstGeom prst="rect">
                  <a:avLst/>
                </a:prstGeom>
                <a:noFill/>
              </p:spPr>
              <p:txBody>
                <a:bodyPr wrap="none" rtlCol="0">
                  <a:spAutoFit/>
                </a:bodyPr>
                <a:lstStyle/>
                <a:p>
                  <a:r>
                    <a:rPr lang="en-US" dirty="0">
                      <a:solidFill>
                        <a:srgbClr val="FF0000"/>
                      </a:solidFill>
                      <a:sym typeface="Wingdings"/>
                    </a:rPr>
                    <a:t>Load</a:t>
                  </a:r>
                  <a:endParaRPr lang="en-US" dirty="0">
                    <a:solidFill>
                      <a:srgbClr val="FF0000"/>
                    </a:solidFill>
                  </a:endParaRPr>
                </a:p>
              </p:txBody>
            </p:sp>
            <p:sp>
              <p:nvSpPr>
                <p:cNvPr id="161" name="TextBox 160"/>
                <p:cNvSpPr txBox="1"/>
                <p:nvPr/>
              </p:nvSpPr>
              <p:spPr>
                <a:xfrm>
                  <a:off x="8071012" y="5419052"/>
                  <a:ext cx="911202" cy="369332"/>
                </a:xfrm>
                <a:prstGeom prst="rect">
                  <a:avLst/>
                </a:prstGeom>
                <a:noFill/>
              </p:spPr>
              <p:txBody>
                <a:bodyPr wrap="none" rtlCol="0">
                  <a:spAutoFit/>
                </a:bodyPr>
                <a:lstStyle/>
                <a:p>
                  <a:r>
                    <a:rPr lang="en-US" dirty="0">
                      <a:solidFill>
                        <a:srgbClr val="FF0000"/>
                      </a:solidFill>
                      <a:sym typeface="Wingdings"/>
                    </a:rPr>
                    <a:t>Store</a:t>
                  </a:r>
                  <a:endParaRPr lang="en-US" dirty="0">
                    <a:solidFill>
                      <a:srgbClr val="FF0000"/>
                    </a:solidFill>
                  </a:endParaRPr>
                </a:p>
              </p:txBody>
            </p:sp>
          </p:grpSp>
        </p:grpSp>
      </p:grpSp>
      <p:sp>
        <p:nvSpPr>
          <p:cNvPr id="2" name="Rounded Rectangle 1"/>
          <p:cNvSpPr/>
          <p:nvPr/>
        </p:nvSpPr>
        <p:spPr bwMode="auto">
          <a:xfrm>
            <a:off x="2920242" y="2003521"/>
            <a:ext cx="3315966" cy="4854479"/>
          </a:xfrm>
          <a:prstGeom prst="roundRect">
            <a:avLst/>
          </a:prstGeom>
          <a:solidFill>
            <a:srgbClr val="B3B3B3">
              <a:alpha val="89804"/>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94653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Harvard architecture</a:t>
            </a:r>
          </a:p>
        </p:txBody>
      </p:sp>
      <p:sp>
        <p:nvSpPr>
          <p:cNvPr id="3" name="Content Placeholder 2"/>
          <p:cNvSpPr>
            <a:spLocks noGrp="1"/>
          </p:cNvSpPr>
          <p:nvPr>
            <p:ph idx="1"/>
          </p:nvPr>
        </p:nvSpPr>
        <p:spPr/>
        <p:txBody>
          <a:bodyPr/>
          <a:lstStyle/>
          <a:p>
            <a:r>
              <a:rPr lang="en-US" sz="2400" dirty="0"/>
              <a:t>Idea by Howard Aiken, Harvard physicist, to IBM Nov. 1937</a:t>
            </a:r>
          </a:p>
          <a:p>
            <a:r>
              <a:rPr lang="en-US" sz="2400" dirty="0"/>
              <a:t>Built by IBM in Endicott, NY and delivered to Harvard in Feb. 1944 as the Mark 1 computer</a:t>
            </a:r>
          </a:p>
          <a:p>
            <a:r>
              <a:rPr lang="en-US" sz="2400" dirty="0"/>
              <a:t>Has separate memories for program (instructions) and data</a:t>
            </a:r>
          </a:p>
          <a:p>
            <a:r>
              <a:rPr lang="en-US" sz="2400" dirty="0"/>
              <a:t>Input/output (I/O)</a:t>
            </a:r>
            <a:br>
              <a:rPr lang="en-US" sz="2400" dirty="0"/>
            </a:br>
            <a:r>
              <a:rPr lang="en-US" sz="2400" dirty="0"/>
              <a:t>to connect to</a:t>
            </a:r>
            <a:br>
              <a:rPr lang="en-US" sz="2400" dirty="0"/>
            </a:br>
            <a:r>
              <a:rPr lang="en-US" sz="2400" dirty="0"/>
              <a:t>the world</a:t>
            </a:r>
          </a:p>
          <a:p>
            <a:r>
              <a:rPr lang="en-US" sz="2400" dirty="0"/>
              <a:t>Processor to</a:t>
            </a:r>
            <a:br>
              <a:rPr lang="en-US" sz="2400" dirty="0"/>
            </a:br>
            <a:r>
              <a:rPr lang="en-US" sz="2400" dirty="0"/>
              <a:t>carry out the</a:t>
            </a:r>
            <a:br>
              <a:rPr lang="en-US" sz="2400" dirty="0"/>
            </a:br>
            <a:r>
              <a:rPr lang="en-US" sz="2400" dirty="0"/>
              <a:t>computations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433</a:t>
            </a:fld>
            <a:endParaRPr lang="en-US"/>
          </a:p>
        </p:txBody>
      </p:sp>
      <p:pic>
        <p:nvPicPr>
          <p:cNvPr id="6" name="Picture 5" descr="figure-4.1.jpeg"/>
          <p:cNvPicPr>
            <a:picLocks noChangeAspect="1"/>
          </p:cNvPicPr>
          <p:nvPr/>
        </p:nvPicPr>
        <p:blipFill rotWithShape="1">
          <a:blip r:embed="rId2">
            <a:extLst>
              <a:ext uri="{28A0092B-C50C-407E-A947-70E740481C1C}">
                <a14:useLocalDpi xmlns:a14="http://schemas.microsoft.com/office/drawing/2010/main" val="0"/>
              </a:ext>
            </a:extLst>
          </a:blip>
          <a:srcRect l="9594"/>
          <a:stretch/>
        </p:blipFill>
        <p:spPr>
          <a:xfrm>
            <a:off x="3565769" y="2840897"/>
            <a:ext cx="5573732" cy="3736500"/>
          </a:xfrm>
          <a:prstGeom prst="rect">
            <a:avLst/>
          </a:prstGeom>
        </p:spPr>
      </p:pic>
    </p:spTree>
    <p:extLst>
      <p:ext uri="{BB962C8B-B14F-4D97-AF65-F5344CB8AC3E}">
        <p14:creationId xmlns:p14="http://schemas.microsoft.com/office/powerpoint/2010/main" val="1823048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(John) Von Neumann architecture</a:t>
            </a:r>
          </a:p>
        </p:txBody>
      </p:sp>
      <p:sp>
        <p:nvSpPr>
          <p:cNvPr id="3" name="Content Placeholder 2"/>
          <p:cNvSpPr>
            <a:spLocks noGrp="1"/>
          </p:cNvSpPr>
          <p:nvPr>
            <p:ph idx="1"/>
          </p:nvPr>
        </p:nvSpPr>
        <p:spPr>
          <a:xfrm>
            <a:off x="486830" y="1083263"/>
            <a:ext cx="8452016" cy="4924814"/>
          </a:xfrm>
        </p:spPr>
        <p:txBody>
          <a:bodyPr/>
          <a:lstStyle/>
          <a:p>
            <a:r>
              <a:rPr lang="en-US" sz="2400" dirty="0"/>
              <a:t>Developed during his June 1945 train ride from Philadelphia to Los Alamos, NM</a:t>
            </a:r>
          </a:p>
          <a:p>
            <a:r>
              <a:rPr lang="en-US" sz="2400" dirty="0"/>
              <a:t>He had programmed Mark 1 in August 1944</a:t>
            </a:r>
          </a:p>
          <a:p>
            <a:r>
              <a:rPr lang="en-US" sz="2400" dirty="0"/>
              <a:t>One memory for both data and program</a:t>
            </a:r>
          </a:p>
          <a:p>
            <a:r>
              <a:rPr lang="en-US" sz="2400" dirty="0"/>
              <a:t>Same I/O, same</a:t>
            </a:r>
            <a:br>
              <a:rPr lang="en-US" sz="2400" dirty="0"/>
            </a:br>
            <a:r>
              <a:rPr lang="en-US" sz="2400" dirty="0"/>
              <a:t>processor as Aiken’s</a:t>
            </a:r>
            <a:br>
              <a:rPr lang="en-US" sz="2400" dirty="0"/>
            </a:br>
            <a:r>
              <a:rPr lang="en-US" sz="2400" dirty="0"/>
              <a:t>“Harvard” design</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434</a:t>
            </a:fld>
            <a:endParaRPr lang="en-US"/>
          </a:p>
        </p:txBody>
      </p:sp>
      <p:pic>
        <p:nvPicPr>
          <p:cNvPr id="6" name="Picture 5" descr="figure-4.2.jpeg"/>
          <p:cNvPicPr>
            <a:picLocks noChangeAspect="1"/>
          </p:cNvPicPr>
          <p:nvPr/>
        </p:nvPicPr>
        <p:blipFill rotWithShape="1">
          <a:blip r:embed="rId3">
            <a:extLst>
              <a:ext uri="{28A0092B-C50C-407E-A947-70E740481C1C}">
                <a14:useLocalDpi xmlns:a14="http://schemas.microsoft.com/office/drawing/2010/main" val="0"/>
              </a:ext>
            </a:extLst>
          </a:blip>
          <a:srcRect l="10030" r="3207"/>
          <a:stretch/>
        </p:blipFill>
        <p:spPr>
          <a:xfrm>
            <a:off x="3627351" y="2772506"/>
            <a:ext cx="5343769" cy="3732748"/>
          </a:xfrm>
          <a:prstGeom prst="rect">
            <a:avLst/>
          </a:prstGeom>
        </p:spPr>
      </p:pic>
    </p:spTree>
    <p:extLst>
      <p:ext uri="{BB962C8B-B14F-4D97-AF65-F5344CB8AC3E}">
        <p14:creationId xmlns:p14="http://schemas.microsoft.com/office/powerpoint/2010/main" val="1832998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architectures</a:t>
            </a:r>
          </a:p>
        </p:txBody>
      </p:sp>
      <p:sp>
        <p:nvSpPr>
          <p:cNvPr id="3" name="Content Placeholder 2"/>
          <p:cNvSpPr>
            <a:spLocks noGrp="1"/>
          </p:cNvSpPr>
          <p:nvPr>
            <p:ph idx="1"/>
          </p:nvPr>
        </p:nvSpPr>
        <p:spPr>
          <a:xfrm>
            <a:off x="486830" y="1085122"/>
            <a:ext cx="8366714" cy="5154310"/>
          </a:xfrm>
        </p:spPr>
        <p:txBody>
          <a:bodyPr/>
          <a:lstStyle/>
          <a:p>
            <a:r>
              <a:rPr lang="en-US" dirty="0">
                <a:solidFill>
                  <a:srgbClr val="0070C0"/>
                </a:solidFill>
              </a:rPr>
              <a:t>Harvard pro</a:t>
            </a:r>
          </a:p>
          <a:p>
            <a:pPr lvl="1"/>
            <a:r>
              <a:rPr lang="en-US" dirty="0"/>
              <a:t>Can optimize one memory for storing data, other for storing program</a:t>
            </a:r>
          </a:p>
          <a:p>
            <a:pPr lvl="1"/>
            <a:r>
              <a:rPr lang="en-US" dirty="0"/>
              <a:t>Can access data and program simultaneously</a:t>
            </a:r>
          </a:p>
          <a:p>
            <a:r>
              <a:rPr lang="en-US" dirty="0">
                <a:solidFill>
                  <a:srgbClr val="0070C0"/>
                </a:solidFill>
              </a:rPr>
              <a:t>Harvard con</a:t>
            </a:r>
          </a:p>
          <a:p>
            <a:pPr lvl="1"/>
            <a:r>
              <a:rPr lang="en-US" dirty="0"/>
              <a:t>Less flexible, memory is physically partitioned</a:t>
            </a:r>
          </a:p>
          <a:p>
            <a:r>
              <a:rPr lang="en-US" dirty="0">
                <a:solidFill>
                  <a:srgbClr val="0070C0"/>
                </a:solidFill>
              </a:rPr>
              <a:t>Von Neumann pro</a:t>
            </a:r>
          </a:p>
          <a:p>
            <a:pPr lvl="1"/>
            <a:r>
              <a:rPr lang="en-US" dirty="0">
                <a:solidFill>
                  <a:srgbClr val="00B050"/>
                </a:solidFill>
              </a:rPr>
              <a:t>Cheaper</a:t>
            </a:r>
            <a:r>
              <a:rPr lang="en-US" dirty="0"/>
              <a:t>: each $ spent on memory helps store either data or program</a:t>
            </a:r>
          </a:p>
          <a:p>
            <a:pPr lvl="1"/>
            <a:r>
              <a:rPr lang="en-US" dirty="0">
                <a:solidFill>
                  <a:srgbClr val="FF0000"/>
                </a:solidFill>
              </a:rPr>
              <a:t>Less secure</a:t>
            </a:r>
            <a:r>
              <a:rPr lang="en-US" dirty="0"/>
              <a:t>: hardware cannot distinguish between program instructions and data values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435</a:t>
            </a:fld>
            <a:endParaRPr lang="en-US"/>
          </a:p>
        </p:txBody>
      </p:sp>
    </p:spTree>
    <p:extLst>
      <p:ext uri="{BB962C8B-B14F-4D97-AF65-F5344CB8AC3E}">
        <p14:creationId xmlns:p14="http://schemas.microsoft.com/office/powerpoint/2010/main" val="154902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bottleneck</a:t>
            </a:r>
          </a:p>
        </p:txBody>
      </p:sp>
      <p:sp>
        <p:nvSpPr>
          <p:cNvPr id="3" name="Content Placeholder 2"/>
          <p:cNvSpPr>
            <a:spLocks noGrp="1"/>
          </p:cNvSpPr>
          <p:nvPr>
            <p:ph idx="1"/>
          </p:nvPr>
        </p:nvSpPr>
        <p:spPr>
          <a:xfrm>
            <a:off x="486830" y="1052314"/>
            <a:ext cx="8247965" cy="4924814"/>
          </a:xfrm>
        </p:spPr>
        <p:txBody>
          <a:bodyPr/>
          <a:lstStyle/>
          <a:p>
            <a:r>
              <a:rPr lang="en-US" dirty="0">
                <a:solidFill>
                  <a:srgbClr val="0432FF"/>
                </a:solidFill>
              </a:rPr>
              <a:t>Today</a:t>
            </a:r>
            <a:r>
              <a:rPr lang="en-US" dirty="0"/>
              <a:t>, main memory technology (DRAM) is </a:t>
            </a:r>
            <a:r>
              <a:rPr lang="en-US" dirty="0">
                <a:solidFill>
                  <a:srgbClr val="0432FF"/>
                </a:solidFill>
              </a:rPr>
              <a:t>very slow </a:t>
            </a:r>
            <a:r>
              <a:rPr lang="en-US" dirty="0"/>
              <a:t>compared to speed of a processor</a:t>
            </a:r>
          </a:p>
          <a:p>
            <a:pPr lvl="1"/>
            <a:r>
              <a:rPr lang="en-US" dirty="0"/>
              <a:t>Processors consume operands and produce results far faster than current main memory technology can readily </a:t>
            </a:r>
            <a:r>
              <a:rPr lang="en-US" dirty="0">
                <a:solidFill>
                  <a:srgbClr val="0432FF"/>
                </a:solidFill>
              </a:rPr>
              <a:t>source</a:t>
            </a:r>
            <a:r>
              <a:rPr lang="en-US" dirty="0"/>
              <a:t> and </a:t>
            </a:r>
            <a:r>
              <a:rPr lang="en-US" dirty="0">
                <a:solidFill>
                  <a:srgbClr val="0432FF"/>
                </a:solidFill>
              </a:rPr>
              <a:t>sink</a:t>
            </a:r>
            <a:r>
              <a:rPr lang="en-US" dirty="0"/>
              <a:t> them</a:t>
            </a:r>
          </a:p>
          <a:p>
            <a:r>
              <a:rPr lang="en-US" dirty="0">
                <a:solidFill>
                  <a:srgbClr val="FF0000"/>
                </a:solidFill>
              </a:rPr>
              <a:t>Time spent accessing memory often dominates the total time to run a program</a:t>
            </a:r>
          </a:p>
          <a:p>
            <a:r>
              <a:rPr lang="en-US" dirty="0"/>
              <a:t>Architects use the term von </a:t>
            </a:r>
            <a:r>
              <a:rPr lang="en-US" dirty="0">
                <a:solidFill>
                  <a:srgbClr val="0432FF"/>
                </a:solidFill>
              </a:rPr>
              <a:t>Neumann Bottleneck</a:t>
            </a:r>
            <a:r>
              <a:rPr lang="en-US" dirty="0"/>
              <a:t> to describe the situation when memory access time (processor waiting) is the majority of the </a:t>
            </a:r>
            <a:r>
              <a:rPr lang="en-US" dirty="0">
                <a:solidFill>
                  <a:srgbClr val="0432FF"/>
                </a:solidFill>
              </a:rPr>
              <a:t>run time</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436</a:t>
            </a:fld>
            <a:endParaRPr lang="en-US"/>
          </a:p>
        </p:txBody>
      </p:sp>
    </p:spTree>
    <p:extLst>
      <p:ext uri="{BB962C8B-B14F-4D97-AF65-F5344CB8AC3E}">
        <p14:creationId xmlns:p14="http://schemas.microsoft.com/office/powerpoint/2010/main" val="12612813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4F45-7911-024E-9555-1702FA72FD27}"/>
              </a:ext>
            </a:extLst>
          </p:cNvPr>
          <p:cNvSpPr>
            <a:spLocks noGrp="1"/>
          </p:cNvSpPr>
          <p:nvPr>
            <p:ph type="title"/>
          </p:nvPr>
        </p:nvSpPr>
        <p:spPr/>
        <p:txBody>
          <a:bodyPr/>
          <a:lstStyle/>
          <a:p>
            <a:r>
              <a:rPr lang="en-US" sz="3200" dirty="0"/>
              <a:t>Operand addressing:  immediate, direct, indirect</a:t>
            </a:r>
          </a:p>
        </p:txBody>
      </p:sp>
      <p:sp>
        <p:nvSpPr>
          <p:cNvPr id="3" name="Content Placeholder 2">
            <a:extLst>
              <a:ext uri="{FF2B5EF4-FFF2-40B4-BE49-F238E27FC236}">
                <a16:creationId xmlns:a16="http://schemas.microsoft.com/office/drawing/2014/main" id="{896D814F-56B5-D641-87F2-FB13B8419683}"/>
              </a:ext>
            </a:extLst>
          </p:cNvPr>
          <p:cNvSpPr>
            <a:spLocks noGrp="1"/>
          </p:cNvSpPr>
          <p:nvPr>
            <p:ph idx="1"/>
          </p:nvPr>
        </p:nvSpPr>
        <p:spPr>
          <a:xfrm>
            <a:off x="486830" y="1171186"/>
            <a:ext cx="8359990" cy="4924814"/>
          </a:xfrm>
        </p:spPr>
        <p:txBody>
          <a:bodyPr/>
          <a:lstStyle/>
          <a:p>
            <a:r>
              <a:rPr lang="en-US" sz="2800" dirty="0"/>
              <a:t>Operands can be found</a:t>
            </a:r>
          </a:p>
          <a:p>
            <a:pPr lvl="1"/>
            <a:r>
              <a:rPr lang="en-US" sz="2400" dirty="0">
                <a:solidFill>
                  <a:srgbClr val="0432FF"/>
                </a:solidFill>
              </a:rPr>
              <a:t>Within an instruction</a:t>
            </a:r>
            <a:r>
              <a:rPr lang="en-US" sz="2400" dirty="0"/>
              <a:t>:  immediate</a:t>
            </a:r>
          </a:p>
          <a:p>
            <a:pPr lvl="1"/>
            <a:r>
              <a:rPr lang="en-US" sz="2400" dirty="0">
                <a:solidFill>
                  <a:srgbClr val="0432FF"/>
                </a:solidFill>
              </a:rPr>
              <a:t>Within a register</a:t>
            </a:r>
            <a:r>
              <a:rPr lang="en-US" sz="2400" dirty="0"/>
              <a:t>:  direct (one HW pointing step using a register name (address) )</a:t>
            </a:r>
          </a:p>
          <a:p>
            <a:pPr lvl="1"/>
            <a:r>
              <a:rPr lang="en-US" sz="2400" dirty="0">
                <a:solidFill>
                  <a:srgbClr val="0432FF"/>
                </a:solidFill>
              </a:rPr>
              <a:t>Within memory</a:t>
            </a:r>
            <a:r>
              <a:rPr lang="en-US" sz="2400" dirty="0"/>
              <a:t>:  direct memory (one HW pointing step using a memory address; rare today)</a:t>
            </a:r>
          </a:p>
          <a:p>
            <a:pPr lvl="1"/>
            <a:r>
              <a:rPr lang="en-US" sz="2400" dirty="0">
                <a:solidFill>
                  <a:srgbClr val="0432FF"/>
                </a:solidFill>
              </a:rPr>
              <a:t>Within memory</a:t>
            </a:r>
            <a:r>
              <a:rPr lang="en-US" sz="2400" dirty="0"/>
              <a:t>:  indirect through a register (two pointing steps, first to register, then to memory; increasing the pointer size each step)</a:t>
            </a:r>
          </a:p>
          <a:p>
            <a:pPr lvl="1"/>
            <a:r>
              <a:rPr lang="en-US" sz="2400" dirty="0">
                <a:solidFill>
                  <a:srgbClr val="0432FF"/>
                </a:solidFill>
              </a:rPr>
              <a:t>Within memory</a:t>
            </a:r>
            <a:r>
              <a:rPr lang="en-US" sz="2400" dirty="0"/>
              <a:t>:  indirect memory reference (today, would combine indirect through a register followed by another level of indirection using the contents of the first memory location as a subsequent address; may repeat indirection)</a:t>
            </a:r>
          </a:p>
        </p:txBody>
      </p:sp>
      <p:sp>
        <p:nvSpPr>
          <p:cNvPr id="4" name="Date Placeholder 3">
            <a:extLst>
              <a:ext uri="{FF2B5EF4-FFF2-40B4-BE49-F238E27FC236}">
                <a16:creationId xmlns:a16="http://schemas.microsoft.com/office/drawing/2014/main" id="{95D06701-62BE-714A-934A-E89D6058C932}"/>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93407E59-CDF2-4A4F-A8BD-10EC6C4C8EA2}"/>
              </a:ext>
            </a:extLst>
          </p:cNvPr>
          <p:cNvSpPr>
            <a:spLocks noGrp="1"/>
          </p:cNvSpPr>
          <p:nvPr>
            <p:ph type="sldNum" sz="quarter" idx="12"/>
          </p:nvPr>
        </p:nvSpPr>
        <p:spPr/>
        <p:txBody>
          <a:bodyPr/>
          <a:lstStyle/>
          <a:p>
            <a:fld id="{F616CA18-62AE-B34C-A151-070DF961BCFA}" type="slidenum">
              <a:rPr lang="en-US" smtClean="0"/>
              <a:pPr/>
              <a:t>437</a:t>
            </a:fld>
            <a:endParaRPr lang="en-US"/>
          </a:p>
        </p:txBody>
      </p:sp>
    </p:spTree>
    <p:extLst>
      <p:ext uri="{BB962C8B-B14F-4D97-AF65-F5344CB8AC3E}">
        <p14:creationId xmlns:p14="http://schemas.microsoft.com/office/powerpoint/2010/main" val="152894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657170" cy="745196"/>
          </a:xfrm>
        </p:spPr>
        <p:txBody>
          <a:bodyPr/>
          <a:lstStyle/>
          <a:p>
            <a:r>
              <a:rPr lang="en-US" sz="3600" dirty="0"/>
              <a:t>Example operand addressing modes (Fig. 7.6)</a:t>
            </a:r>
          </a:p>
        </p:txBody>
      </p:sp>
      <p:pic>
        <p:nvPicPr>
          <p:cNvPr id="6" name="Content Placeholder 5" descr="figure-7.6.jpeg"/>
          <p:cNvPicPr>
            <a:picLocks noGrp="1" noChangeAspect="1"/>
          </p:cNvPicPr>
          <p:nvPr>
            <p:ph idx="1"/>
          </p:nvPr>
        </p:nvPicPr>
        <p:blipFill rotWithShape="1">
          <a:blip r:embed="rId3">
            <a:extLst>
              <a:ext uri="{28A0092B-C50C-407E-A947-70E740481C1C}">
                <a14:useLocalDpi xmlns:a14="http://schemas.microsoft.com/office/drawing/2010/main" val="0"/>
              </a:ext>
            </a:extLst>
          </a:blip>
          <a:srcRect t="1897" b="18396"/>
          <a:stretch/>
        </p:blipFill>
        <p:spPr>
          <a:xfrm>
            <a:off x="760058" y="1130300"/>
            <a:ext cx="7623884" cy="5740399"/>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438</a:t>
            </a:fld>
            <a:endParaRPr lang="en-US"/>
          </a:p>
        </p:txBody>
      </p:sp>
    </p:spTree>
    <p:extLst>
      <p:ext uri="{BB962C8B-B14F-4D97-AF65-F5344CB8AC3E}">
        <p14:creationId xmlns:p14="http://schemas.microsoft.com/office/powerpoint/2010/main" val="17382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dirty="0"/>
              <a:t>Time to:  2) Locate and read operands</a:t>
            </a:r>
          </a:p>
        </p:txBody>
      </p:sp>
      <p:sp>
        <p:nvSpPr>
          <p:cNvPr id="3" name="Content Placeholder 2"/>
          <p:cNvSpPr>
            <a:spLocks noGrp="1"/>
          </p:cNvSpPr>
          <p:nvPr>
            <p:ph idx="1"/>
          </p:nvPr>
        </p:nvSpPr>
        <p:spPr>
          <a:xfrm>
            <a:off x="486830" y="1377927"/>
            <a:ext cx="8247965" cy="4924814"/>
          </a:xfrm>
        </p:spPr>
        <p:txBody>
          <a:bodyPr/>
          <a:lstStyle/>
          <a:p>
            <a:r>
              <a:rPr lang="en-US" sz="2800" dirty="0"/>
              <a:t>Instr. memory provides one instruction per fetch</a:t>
            </a:r>
          </a:p>
          <a:p>
            <a:r>
              <a:rPr lang="en-US" sz="2800" dirty="0"/>
              <a:t>Execution of this ISA needs up to three memory accesses:  2 operands (reads) and 1 result (write)</a:t>
            </a:r>
          </a:p>
          <a:p>
            <a:r>
              <a:rPr lang="en-US" sz="2800" dirty="0"/>
              <a:t>For speed of execution, want execution memory to support three, independent simultaneous accesses; but it need not be a large number of locations</a:t>
            </a:r>
          </a:p>
          <a:p>
            <a:r>
              <a:rPr lang="en-US" sz="2800" dirty="0"/>
              <a:t>Today’s technology’s solution is the </a:t>
            </a:r>
            <a:r>
              <a:rPr lang="en-US" sz="2800" dirty="0">
                <a:solidFill>
                  <a:srgbClr val="0432FF"/>
                </a:solidFill>
              </a:rPr>
              <a:t>register unit</a:t>
            </a:r>
            <a:r>
              <a:rPr lang="en-US" sz="2800" dirty="0"/>
              <a:t>, a.k.a. the </a:t>
            </a:r>
            <a:r>
              <a:rPr lang="en-US" sz="2800" dirty="0">
                <a:solidFill>
                  <a:srgbClr val="0432FF"/>
                </a:solidFill>
              </a:rPr>
              <a:t>register file</a:t>
            </a:r>
          </a:p>
          <a:p>
            <a:pPr lvl="1"/>
            <a:r>
              <a:rPr lang="en-US" sz="2400" dirty="0">
                <a:solidFill>
                  <a:srgbClr val="0432FF"/>
                </a:solidFill>
              </a:rPr>
              <a:t>A small collection of registers, each register sized to hold the bit string of a default-size number or a default-size memory address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376</a:t>
            </a:fld>
            <a:endParaRPr lang="en-US"/>
          </a:p>
        </p:txBody>
      </p:sp>
    </p:spTree>
    <p:extLst>
      <p:ext uri="{BB962C8B-B14F-4D97-AF65-F5344CB8AC3E}">
        <p14:creationId xmlns:p14="http://schemas.microsoft.com/office/powerpoint/2010/main" val="21863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tradeoffs for operands</a:t>
            </a:r>
          </a:p>
        </p:txBody>
      </p:sp>
      <p:sp>
        <p:nvSpPr>
          <p:cNvPr id="3" name="Content Placeholder 2"/>
          <p:cNvSpPr>
            <a:spLocks noGrp="1"/>
          </p:cNvSpPr>
          <p:nvPr>
            <p:ph idx="1"/>
          </p:nvPr>
        </p:nvSpPr>
        <p:spPr/>
        <p:txBody>
          <a:bodyPr/>
          <a:lstStyle/>
          <a:p>
            <a:r>
              <a:rPr lang="en-US" dirty="0"/>
              <a:t>Different operand sources and forms have different </a:t>
            </a:r>
          </a:p>
          <a:p>
            <a:pPr lvl="1"/>
            <a:r>
              <a:rPr lang="en-US" dirty="0"/>
              <a:t>Ease of programming/compiling</a:t>
            </a:r>
          </a:p>
          <a:p>
            <a:pPr lvl="1"/>
            <a:r>
              <a:rPr lang="en-US" dirty="0"/>
              <a:t>Fewer/more machine instructions</a:t>
            </a:r>
          </a:p>
          <a:p>
            <a:pPr lvl="1"/>
            <a:r>
              <a:rPr lang="en-US" dirty="0"/>
              <a:t>Smaller/larger machine instructions</a:t>
            </a:r>
          </a:p>
          <a:p>
            <a:pPr lvl="1"/>
            <a:r>
              <a:rPr lang="en-US" dirty="0"/>
              <a:t>Larger/smaller range of immediate values</a:t>
            </a:r>
          </a:p>
          <a:p>
            <a:pPr lvl="1"/>
            <a:r>
              <a:rPr lang="en-US" dirty="0"/>
              <a:t>Faster/slower operand fetch</a:t>
            </a:r>
          </a:p>
          <a:p>
            <a:pPr lvl="1"/>
            <a:r>
              <a:rPr lang="en-US" dirty="0"/>
              <a:t>Larger/smaller processor circuit size</a:t>
            </a:r>
          </a:p>
          <a:p>
            <a:r>
              <a:rPr lang="en-US" dirty="0"/>
              <a:t>There is not one right answer</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439</a:t>
            </a:fld>
            <a:endParaRPr lang="en-US"/>
          </a:p>
        </p:txBody>
      </p:sp>
    </p:spTree>
    <p:extLst>
      <p:ext uri="{BB962C8B-B14F-4D97-AF65-F5344CB8AC3E}">
        <p14:creationId xmlns:p14="http://schemas.microsoft.com/office/powerpoint/2010/main" val="545376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86830" y="1171186"/>
            <a:ext cx="8466670" cy="4924814"/>
          </a:xfrm>
        </p:spPr>
        <p:txBody>
          <a:bodyPr/>
          <a:lstStyle/>
          <a:p>
            <a:r>
              <a:rPr lang="en-US" dirty="0"/>
              <a:t>Operand types and addressing are design choices</a:t>
            </a:r>
          </a:p>
          <a:p>
            <a:r>
              <a:rPr lang="en-US" dirty="0"/>
              <a:t>Immediate operands are constants contained within the instruction</a:t>
            </a:r>
          </a:p>
          <a:p>
            <a:r>
              <a:rPr lang="en-US" dirty="0"/>
              <a:t>Pointers to registers (smaller) and memory (often too large) are used in instructions</a:t>
            </a:r>
          </a:p>
          <a:p>
            <a:r>
              <a:rPr lang="en-US" dirty="0"/>
              <a:t>Can obtain operands via indirection</a:t>
            </a:r>
          </a:p>
          <a:p>
            <a:pPr lvl="1"/>
            <a:r>
              <a:rPr lang="en-US" dirty="0"/>
              <a:t>Register contains an address to memory</a:t>
            </a:r>
          </a:p>
          <a:p>
            <a:pPr lvl="1"/>
            <a:r>
              <a:rPr lang="en-US" dirty="0"/>
              <a:t>A memory location contains an address to memory</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440</a:t>
            </a:fld>
            <a:endParaRPr lang="en-US"/>
          </a:p>
        </p:txBody>
      </p:sp>
    </p:spTree>
    <p:extLst>
      <p:ext uri="{BB962C8B-B14F-4D97-AF65-F5344CB8AC3E}">
        <p14:creationId xmlns:p14="http://schemas.microsoft.com/office/powerpoint/2010/main" val="68513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dirty="0"/>
              <a:t>Time to:  2) Locate and read operands</a:t>
            </a:r>
          </a:p>
        </p:txBody>
      </p:sp>
      <p:sp>
        <p:nvSpPr>
          <p:cNvPr id="3" name="Content Placeholder 2"/>
          <p:cNvSpPr>
            <a:spLocks noGrp="1"/>
          </p:cNvSpPr>
          <p:nvPr>
            <p:ph idx="1"/>
          </p:nvPr>
        </p:nvSpPr>
        <p:spPr>
          <a:xfrm>
            <a:off x="486830" y="2176272"/>
            <a:ext cx="8247965" cy="4431792"/>
          </a:xfrm>
        </p:spPr>
        <p:txBody>
          <a:bodyPr/>
          <a:lstStyle/>
          <a:p>
            <a:r>
              <a:rPr lang="en-US" sz="2800" dirty="0"/>
              <a:t>Which fields are operands?</a:t>
            </a:r>
          </a:p>
          <a:p>
            <a:r>
              <a:rPr lang="en-US" sz="2800" dirty="0"/>
              <a:t>Operands in the instruction format are</a:t>
            </a:r>
          </a:p>
          <a:p>
            <a:pPr lvl="1"/>
            <a:r>
              <a:rPr lang="en-US" sz="2400" dirty="0" err="1">
                <a:solidFill>
                  <a:srgbClr val="0432FF"/>
                </a:solidFill>
              </a:rPr>
              <a:t>reg</a:t>
            </a:r>
            <a:r>
              <a:rPr lang="en-US" sz="2400" dirty="0">
                <a:solidFill>
                  <a:srgbClr val="0432FF"/>
                </a:solidFill>
              </a:rPr>
              <a:t> A</a:t>
            </a:r>
            <a:r>
              <a:rPr lang="en-US" sz="2400" dirty="0"/>
              <a:t>, </a:t>
            </a:r>
            <a:r>
              <a:rPr lang="en-US" sz="2400" dirty="0" err="1">
                <a:solidFill>
                  <a:srgbClr val="0432FF"/>
                </a:solidFill>
              </a:rPr>
              <a:t>reg</a:t>
            </a:r>
            <a:r>
              <a:rPr lang="en-US" sz="2400" dirty="0">
                <a:solidFill>
                  <a:srgbClr val="0432FF"/>
                </a:solidFill>
              </a:rPr>
              <a:t> B</a:t>
            </a:r>
            <a:r>
              <a:rPr lang="en-US" sz="2400" dirty="0"/>
              <a:t>, and </a:t>
            </a:r>
            <a:r>
              <a:rPr lang="en-US" sz="2400" dirty="0">
                <a:solidFill>
                  <a:srgbClr val="008F00"/>
                </a:solidFill>
              </a:rPr>
              <a:t>offset</a:t>
            </a:r>
            <a:r>
              <a:rPr lang="en-US" sz="2400" dirty="0"/>
              <a:t>  which are, respectively</a:t>
            </a:r>
          </a:p>
          <a:p>
            <a:pPr lvl="1"/>
            <a:r>
              <a:rPr lang="en-US" sz="2400" dirty="0">
                <a:solidFill>
                  <a:srgbClr val="0432FF"/>
                </a:solidFill>
              </a:rPr>
              <a:t>pointer</a:t>
            </a:r>
            <a:r>
              <a:rPr lang="en-US" sz="2400" dirty="0"/>
              <a:t>, </a:t>
            </a:r>
            <a:r>
              <a:rPr lang="en-US" sz="2400" dirty="0">
                <a:solidFill>
                  <a:srgbClr val="0432FF"/>
                </a:solidFill>
              </a:rPr>
              <a:t>pointer</a:t>
            </a:r>
            <a:r>
              <a:rPr lang="en-US" sz="2400" dirty="0"/>
              <a:t>, and </a:t>
            </a:r>
            <a:r>
              <a:rPr lang="en-US" sz="2400" dirty="0">
                <a:solidFill>
                  <a:srgbClr val="008F00"/>
                </a:solidFill>
              </a:rPr>
              <a:t>immediate value</a:t>
            </a:r>
          </a:p>
          <a:p>
            <a:r>
              <a:rPr lang="en-US" sz="2800" dirty="0"/>
              <a:t>What to do with pointer bit strings?</a:t>
            </a:r>
          </a:p>
          <a:p>
            <a:pPr lvl="1"/>
            <a:r>
              <a:rPr lang="en-US" sz="2400" dirty="0"/>
              <a:t>Send the 2 pointers to address inputs of register unit (file)</a:t>
            </a:r>
          </a:p>
          <a:p>
            <a:pPr lvl="1"/>
            <a:r>
              <a:rPr lang="en-US" sz="2400" dirty="0"/>
              <a:t>Register file outputs copies of the bit strings that are g being stored in the two registers pointed to </a:t>
            </a:r>
          </a:p>
          <a:p>
            <a:r>
              <a:rPr lang="en-US" sz="2800" dirty="0"/>
              <a:t>Immediate value bit string is sent directly to the ALU</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377</a:t>
            </a:fld>
            <a:endParaRPr lang="en-US"/>
          </a:p>
        </p:txBody>
      </p:sp>
      <p:pic>
        <p:nvPicPr>
          <p:cNvPr id="7" name="Picture 6">
            <a:extLst>
              <a:ext uri="{FF2B5EF4-FFF2-40B4-BE49-F238E27FC236}">
                <a16:creationId xmlns:a16="http://schemas.microsoft.com/office/drawing/2014/main" id="{DE813615-40C2-3A44-A499-79C4EA371843}"/>
              </a:ext>
            </a:extLst>
          </p:cNvPr>
          <p:cNvPicPr>
            <a:picLocks noChangeAspect="1"/>
          </p:cNvPicPr>
          <p:nvPr/>
        </p:nvPicPr>
        <p:blipFill rotWithShape="1">
          <a:blip r:embed="rId2"/>
          <a:srcRect l="5997" t="28449" r="5658" b="48041"/>
          <a:stretch/>
        </p:blipFill>
        <p:spPr>
          <a:xfrm>
            <a:off x="594360" y="1280160"/>
            <a:ext cx="7955280" cy="832104"/>
          </a:xfrm>
          <a:prstGeom prst="rect">
            <a:avLst/>
          </a:prstGeom>
        </p:spPr>
      </p:pic>
    </p:spTree>
    <p:extLst>
      <p:ext uri="{BB962C8B-B14F-4D97-AF65-F5344CB8AC3E}">
        <p14:creationId xmlns:p14="http://schemas.microsoft.com/office/powerpoint/2010/main" val="36701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Unit (register file) </a:t>
            </a:r>
            <a:r>
              <a:rPr lang="en-US" dirty="0" err="1"/>
              <a:t>ckt</a:t>
            </a:r>
            <a:r>
              <a:rPr lang="en-US" dirty="0"/>
              <a:t>. details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378</a:t>
            </a:fld>
            <a:endParaRPr lang="en-US"/>
          </a:p>
        </p:txBody>
      </p:sp>
      <p:sp>
        <p:nvSpPr>
          <p:cNvPr id="7" name="Content Placeholder 6"/>
          <p:cNvSpPr>
            <a:spLocks noGrp="1"/>
          </p:cNvSpPr>
          <p:nvPr>
            <p:ph idx="1"/>
          </p:nvPr>
        </p:nvSpPr>
        <p:spPr>
          <a:xfrm>
            <a:off x="486830" y="1078048"/>
            <a:ext cx="8247965" cy="5427205"/>
          </a:xfrm>
        </p:spPr>
        <p:txBody>
          <a:bodyPr/>
          <a:lstStyle/>
          <a:p>
            <a:pPr>
              <a:spcBef>
                <a:spcPts val="0"/>
              </a:spcBef>
            </a:pPr>
            <a:r>
              <a:rPr lang="en-US" sz="2400" dirty="0"/>
              <a:t>Contains sixteen 32-bit registers</a:t>
            </a:r>
            <a:br>
              <a:rPr lang="en-US" sz="2400" dirty="0"/>
            </a:br>
            <a:endParaRPr lang="en-US" sz="2400" dirty="0"/>
          </a:p>
          <a:p>
            <a:pPr>
              <a:spcBef>
                <a:spcPts val="0"/>
              </a:spcBef>
            </a:pPr>
            <a:r>
              <a:rPr lang="en-US" sz="2400" dirty="0"/>
              <a:t>Inputs:  45 wires, as follows</a:t>
            </a:r>
          </a:p>
          <a:p>
            <a:pPr lvl="1">
              <a:spcBef>
                <a:spcPts val="0"/>
              </a:spcBef>
            </a:pPr>
            <a:r>
              <a:rPr lang="en-US" sz="2400" dirty="0"/>
              <a:t>[12 bits] Three 4-bit addresses because one instr. may access </a:t>
            </a:r>
            <a:r>
              <a:rPr lang="en-US" sz="2400" dirty="0" err="1"/>
              <a:t>reg_A</a:t>
            </a:r>
            <a:r>
              <a:rPr lang="en-US" sz="2400" dirty="0"/>
              <a:t>, </a:t>
            </a:r>
            <a:r>
              <a:rPr lang="en-US" sz="2400" dirty="0" err="1"/>
              <a:t>reg_B</a:t>
            </a:r>
            <a:r>
              <a:rPr lang="en-US" sz="2400" dirty="0"/>
              <a:t>, and </a:t>
            </a:r>
            <a:r>
              <a:rPr lang="en-US" sz="2400" dirty="0" err="1"/>
              <a:t>dst_reg</a:t>
            </a:r>
            <a:endParaRPr lang="en-US" sz="2400" dirty="0"/>
          </a:p>
          <a:p>
            <a:pPr lvl="1">
              <a:spcBef>
                <a:spcPts val="0"/>
              </a:spcBef>
            </a:pPr>
            <a:r>
              <a:rPr lang="en-US" sz="2400" dirty="0"/>
              <a:t>[32 bits] Result value to be written into </a:t>
            </a:r>
            <a:r>
              <a:rPr lang="en-US" sz="2400" dirty="0" err="1"/>
              <a:t>dst_reg</a:t>
            </a:r>
            <a:endParaRPr lang="en-US" sz="2400" dirty="0"/>
          </a:p>
          <a:p>
            <a:pPr lvl="1">
              <a:spcBef>
                <a:spcPts val="0"/>
              </a:spcBef>
            </a:pPr>
            <a:r>
              <a:rPr lang="en-US" sz="2400" dirty="0"/>
              <a:t>[1 bit] Not every instruction uses </a:t>
            </a:r>
            <a:r>
              <a:rPr lang="en-US" sz="2400" dirty="0" err="1"/>
              <a:t>dst_reg</a:t>
            </a:r>
            <a:r>
              <a:rPr lang="en-US" sz="2400" dirty="0"/>
              <a:t>, so a </a:t>
            </a:r>
            <a:r>
              <a:rPr lang="en-US" sz="2400" dirty="0" err="1"/>
              <a:t>Write_Enable</a:t>
            </a:r>
            <a:r>
              <a:rPr lang="en-US" sz="2400" dirty="0"/>
              <a:t> control signal input for the Register File </a:t>
            </a:r>
            <a:r>
              <a:rPr lang="en-US" sz="2400" i="1" dirty="0">
                <a:solidFill>
                  <a:srgbClr val="FFC000"/>
                </a:solidFill>
              </a:rPr>
              <a:t>(abstracted out, </a:t>
            </a:r>
            <a:r>
              <a:rPr lang="en-US" sz="2400" dirty="0">
                <a:solidFill>
                  <a:srgbClr val="FFC000"/>
                </a:solidFill>
              </a:rPr>
              <a:t>not shown </a:t>
            </a:r>
            <a:r>
              <a:rPr lang="en-US" sz="2400" i="1" dirty="0">
                <a:solidFill>
                  <a:srgbClr val="FFC000"/>
                </a:solidFill>
              </a:rPr>
              <a:t>in textbook figures) </a:t>
            </a:r>
            <a:r>
              <a:rPr lang="en-US" sz="2400" dirty="0"/>
              <a:t>is necessary to enable/disable storing (writing) a result</a:t>
            </a:r>
            <a:br>
              <a:rPr lang="en-US" sz="2400" dirty="0"/>
            </a:br>
            <a:endParaRPr lang="en-US" sz="2400" dirty="0"/>
          </a:p>
          <a:p>
            <a:pPr>
              <a:spcBef>
                <a:spcPts val="0"/>
              </a:spcBef>
            </a:pPr>
            <a:r>
              <a:rPr lang="en-US" sz="2400" dirty="0"/>
              <a:t>Outputs:  64 wires</a:t>
            </a:r>
          </a:p>
          <a:p>
            <a:pPr lvl="1">
              <a:spcBef>
                <a:spcPts val="0"/>
              </a:spcBef>
            </a:pPr>
            <a:r>
              <a:rPr lang="en-US" sz="2400" dirty="0"/>
              <a:t>Copies of the 32-bit contents of any 2 of 16 registers, including ability to duplicate contents of one register to both outputs</a:t>
            </a:r>
          </a:p>
        </p:txBody>
      </p:sp>
    </p:spTree>
    <p:extLst>
      <p:ext uri="{BB962C8B-B14F-4D97-AF65-F5344CB8AC3E}">
        <p14:creationId xmlns:p14="http://schemas.microsoft.com/office/powerpoint/2010/main" val="28545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3"/>
    </p:bld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70370</TotalTime>
  <Words>4612</Words>
  <Application>Microsoft Macintosh PowerPoint</Application>
  <PresentationFormat>On-screen Show (4:3)</PresentationFormat>
  <Paragraphs>825</Paragraphs>
  <Slides>71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ＭＳ Ｐゴシック</vt:lpstr>
      <vt:lpstr>Arial</vt:lpstr>
      <vt:lpstr>Calibri</vt:lpstr>
      <vt:lpstr>Courier</vt:lpstr>
      <vt:lpstr>Mangal</vt:lpstr>
      <vt:lpstr>Microsoft Sans Serif</vt:lpstr>
      <vt:lpstr>Palatino</vt:lpstr>
      <vt:lpstr>Times New Roman</vt:lpstr>
      <vt:lpstr>Trebuchet MS</vt:lpstr>
      <vt:lpstr>Wingdings</vt:lpstr>
      <vt:lpstr>TM10203755</vt:lpstr>
      <vt:lpstr>Lecture 18 – Designing a processor</vt:lpstr>
      <vt:lpstr>Assignments</vt:lpstr>
      <vt:lpstr>Lectures 18 – Designing a processor </vt:lpstr>
      <vt:lpstr>About the details of seeing Nobody in CS</vt:lpstr>
      <vt:lpstr>Build processor control – decode instr.</vt:lpstr>
      <vt:lpstr>Decode for the example processor</vt:lpstr>
      <vt:lpstr>Time to:  2) Locate and read operands</vt:lpstr>
      <vt:lpstr>Time to:  2) Locate and read operands</vt:lpstr>
      <vt:lpstr>Register Unit (register file) ckt. details</vt:lpstr>
      <vt:lpstr>Read operands, completing Fetch</vt:lpstr>
      <vt:lpstr>Time to:  3) Execute instruction</vt:lpstr>
      <vt:lpstr>Design ALU input (operands) circuit</vt:lpstr>
      <vt:lpstr>Design ALU input (operands) circuit</vt:lpstr>
      <vt:lpstr>Arithmetic/Logic Unit (ALU) in action</vt:lpstr>
      <vt:lpstr>ALU has produced a result; what next?</vt:lpstr>
      <vt:lpstr>Time to:  4) Write result into specified location  </vt:lpstr>
      <vt:lpstr>Put ADD result where it belongs</vt:lpstr>
      <vt:lpstr>Put LOAD result where it belongs</vt:lpstr>
      <vt:lpstr>Put STORE result where it belongs</vt:lpstr>
      <vt:lpstr>Put JUMP result where it belongs</vt:lpstr>
      <vt:lpstr>Result:  Default_next_instruction_pointer</vt:lpstr>
      <vt:lpstr>All result paths, overlapped</vt:lpstr>
      <vt:lpstr>Figure 6.9 is fundamental</vt:lpstr>
      <vt:lpstr>Summary</vt:lpstr>
      <vt:lpstr>Lecture 19 – More speed using pipelining </vt:lpstr>
      <vt:lpstr>Assignment for today</vt:lpstr>
      <vt:lpstr>Announcements</vt:lpstr>
      <vt:lpstr>Look for steps within fetch-execute cycle</vt:lpstr>
      <vt:lpstr>1) Fetch an instruction and compute the Default_Next_Instruction_Pointer</vt:lpstr>
      <vt:lpstr>1) Fetch, 2) Decode instr., access operands, and sign extend offset</vt:lpstr>
      <vt:lpstr>1) Fetch, 2) Decode, 3) Execute instr.</vt:lpstr>
      <vt:lpstr>Fetch, Decode, Ex, 4) access Data Mem</vt:lpstr>
      <vt:lpstr>Fetch, Decode, Ex, Mem, 5) Write Back</vt:lpstr>
      <vt:lpstr>Clock rate and instruction rate</vt:lpstr>
      <vt:lpstr>One-instruction-per-clock-cycle design</vt:lpstr>
      <vt:lpstr>Processor design criteria</vt:lpstr>
      <vt:lpstr>Example:  time to do laundry</vt:lpstr>
      <vt:lpstr>One-load-at-a-time process (sequential)</vt:lpstr>
      <vt:lpstr>Laundry pipelining</vt:lpstr>
      <vt:lpstr>Pipelining terminology</vt:lpstr>
      <vt:lpstr>Pipelining key characteristics</vt:lpstr>
      <vt:lpstr>Pipelining a processor circuit</vt:lpstr>
      <vt:lpstr>Pipelined design (text Fig. 5.3)</vt:lpstr>
      <vt:lpstr>Combinatorial and Sequential circuits</vt:lpstr>
      <vt:lpstr>Sequential circuit viewed in time </vt:lpstr>
      <vt:lpstr>Sequential circuit for a pipeline state</vt:lpstr>
      <vt:lpstr>The secret to completing instructions more rapidly?   (Do less per clock cycle)</vt:lpstr>
      <vt:lpstr>What does each stage do?</vt:lpstr>
      <vt:lpstr>Clocking the stage registers</vt:lpstr>
      <vt:lpstr>Clocking the stage registers</vt:lpstr>
      <vt:lpstr>Lecture 20 – Addressing modes</vt:lpstr>
      <vt:lpstr>Implications of implication</vt:lpstr>
      <vt:lpstr>Instruction operands:  How few is possible? </vt:lpstr>
      <vt:lpstr>0-address architecture:  Stack machine</vt:lpstr>
      <vt:lpstr>Code for  C=A+B  for 0-addr. machine</vt:lpstr>
      <vt:lpstr>Code for  C=A+B  for 0-addr. machine</vt:lpstr>
      <vt:lpstr>Code for  C=A+B  for 0-addr. machine</vt:lpstr>
      <vt:lpstr>Code for  C=A+B  for 0-addr. machine</vt:lpstr>
      <vt:lpstr>1-address:  Accumulator machine</vt:lpstr>
      <vt:lpstr>2-address machine</vt:lpstr>
      <vt:lpstr>3-address machine: current processors</vt:lpstr>
      <vt:lpstr>Code for  C=A+B  for 0-, 1-, and 3-addr.</vt:lpstr>
      <vt:lpstr>ISAs with dedicated instr. for mem access</vt:lpstr>
      <vt:lpstr>Harvard architecture</vt:lpstr>
      <vt:lpstr>(John) Von Neumann architecture</vt:lpstr>
      <vt:lpstr>Comparison of architectures</vt:lpstr>
      <vt:lpstr>Von Neumann bottleneck</vt:lpstr>
      <vt:lpstr>Operand addressing:  immediate, direct, indirect</vt:lpstr>
      <vt:lpstr>Example operand addressing modes (Fig. 7.6)</vt:lpstr>
      <vt:lpstr>Design tradeoffs for operands</vt:lpstr>
      <vt:lpstr>Summary</vt:lpstr>
    </vt:vector>
  </TitlesOfParts>
  <Company>Purdue University</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1787</cp:revision>
  <cp:lastPrinted>2018-01-17T15:53:53Z</cp:lastPrinted>
  <dcterms:created xsi:type="dcterms:W3CDTF">2017-01-09T11:24:18Z</dcterms:created>
  <dcterms:modified xsi:type="dcterms:W3CDTF">2018-02-21T02:25:16Z</dcterms:modified>
</cp:coreProperties>
</file>