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9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08" y="2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8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3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57EA-33C0-DA48-B72D-7F362BD5C033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3C26-2ED9-A942-A3C1-BE6DAAD3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Active high and Active 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Electronic circuits operate on voltages rather than logic levels</a:t>
            </a:r>
          </a:p>
          <a:p>
            <a:r>
              <a:rPr lang="en-US" dirty="0"/>
              <a:t>Every truth table has two interpretations in voltage levels</a:t>
            </a:r>
          </a:p>
          <a:p>
            <a:r>
              <a:rPr lang="en-US" dirty="0"/>
              <a:t>General concept:</a:t>
            </a:r>
          </a:p>
          <a:p>
            <a:pPr lvl="1"/>
            <a:r>
              <a:rPr lang="en-US" dirty="0"/>
              <a:t>Assume logic 1 is represented by a higher voltage than logic 0:  called </a:t>
            </a:r>
            <a:r>
              <a:rPr lang="en-US" dirty="0">
                <a:solidFill>
                  <a:srgbClr val="0432FF"/>
                </a:solidFill>
              </a:rPr>
              <a:t>Active High </a:t>
            </a:r>
            <a:r>
              <a:rPr lang="en-US" dirty="0"/>
              <a:t>or </a:t>
            </a:r>
            <a:r>
              <a:rPr lang="en-US" dirty="0">
                <a:solidFill>
                  <a:srgbClr val="0432FF"/>
                </a:solidFill>
              </a:rPr>
              <a:t>Positive Logic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assert</a:t>
            </a:r>
            <a:r>
              <a:rPr lang="en-US" dirty="0"/>
              <a:t> a signal, place a positive voltage on the wire and it is treated as a logic 1</a:t>
            </a:r>
          </a:p>
        </p:txBody>
      </p:sp>
    </p:spTree>
    <p:extLst>
      <p:ext uri="{BB962C8B-B14F-4D97-AF65-F5344CB8AC3E}">
        <p14:creationId xmlns:p14="http://schemas.microsoft.com/office/powerpoint/2010/main" val="289479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High and active 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Alternatively:</a:t>
            </a:r>
          </a:p>
          <a:p>
            <a:pPr lvl="1"/>
            <a:r>
              <a:rPr lang="en-US" dirty="0"/>
              <a:t>A low voltage can be used to denote that a signal is </a:t>
            </a:r>
            <a:r>
              <a:rPr lang="en-US" i="1" dirty="0"/>
              <a:t>asserted</a:t>
            </a:r>
            <a:r>
              <a:rPr lang="en-US" dirty="0"/>
              <a:t> and high voltage when </a:t>
            </a:r>
            <a:r>
              <a:rPr lang="en-US" dirty="0" err="1"/>
              <a:t>unasserted</a:t>
            </a:r>
            <a:endParaRPr lang="en-US" dirty="0"/>
          </a:p>
          <a:p>
            <a:r>
              <a:rPr lang="en-US" dirty="0"/>
              <a:t>Truth table comparison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	Voltage truth table    Positive Logic    Negative Logic</a:t>
            </a:r>
          </a:p>
          <a:p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54132"/>
              </p:ext>
            </p:extLst>
          </p:nvPr>
        </p:nvGraphicFramePr>
        <p:xfrm>
          <a:off x="1100655" y="4716552"/>
          <a:ext cx="6096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2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16406" y="3704425"/>
            <a:ext cx="692746" cy="54844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9597" y="3685179"/>
            <a:ext cx="34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47005" y="3839133"/>
            <a:ext cx="26940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45469" y="4078131"/>
            <a:ext cx="26940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06033" y="3961115"/>
            <a:ext cx="26940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r-gate-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77" y="3730748"/>
            <a:ext cx="1072139" cy="557515"/>
          </a:xfrm>
          <a:prstGeom prst="rect">
            <a:avLst/>
          </a:prstGeom>
        </p:spPr>
      </p:pic>
      <p:pic>
        <p:nvPicPr>
          <p:cNvPr id="14" name="Picture 13" descr="and-gate-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70" y="3711504"/>
            <a:ext cx="981383" cy="5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“active” for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For external inputs to a logic circuit</a:t>
            </a:r>
            <a:r>
              <a:rPr lang="en-US" dirty="0"/>
              <a:t> we can adopt a view of active high/low with respect to the </a:t>
            </a:r>
            <a:r>
              <a:rPr lang="en-US" dirty="0">
                <a:solidFill>
                  <a:srgbClr val="0000FF"/>
                </a:solidFill>
              </a:rPr>
              <a:t>user’s assertion action</a:t>
            </a:r>
          </a:p>
          <a:p>
            <a:r>
              <a:rPr lang="en-US" dirty="0"/>
              <a:t>Typically, </a:t>
            </a:r>
            <a:r>
              <a:rPr lang="en-US" i="1" dirty="0">
                <a:solidFill>
                  <a:srgbClr val="0000FF"/>
                </a:solidFill>
              </a:rPr>
              <a:t>push</a:t>
            </a:r>
            <a:r>
              <a:rPr lang="en-US" dirty="0">
                <a:solidFill>
                  <a:srgbClr val="0000FF"/>
                </a:solidFill>
              </a:rPr>
              <a:t> the button is assertion</a:t>
            </a:r>
            <a:r>
              <a:rPr lang="en-US" dirty="0"/>
              <a:t> and “active”</a:t>
            </a:r>
          </a:p>
          <a:p>
            <a:r>
              <a:rPr lang="en-US" dirty="0"/>
              <a:t>What voltage level is generated by asserting the button?</a:t>
            </a:r>
          </a:p>
          <a:p>
            <a:pPr lvl="1"/>
            <a:r>
              <a:rPr lang="en-US" dirty="0"/>
              <a:t>If low voltage w/ push, then user input is </a:t>
            </a:r>
            <a:r>
              <a:rPr lang="en-US" dirty="0">
                <a:solidFill>
                  <a:srgbClr val="0000FF"/>
                </a:solidFill>
              </a:rPr>
              <a:t>Active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Low</a:t>
            </a:r>
          </a:p>
          <a:p>
            <a:pPr lvl="1"/>
            <a:r>
              <a:rPr lang="en-US" dirty="0"/>
              <a:t>If high voltage with push, then </a:t>
            </a:r>
            <a:r>
              <a:rPr lang="en-US" dirty="0">
                <a:solidFill>
                  <a:srgbClr val="0000FF"/>
                </a:solidFill>
              </a:rPr>
              <a:t>Active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AcTiVe</a:t>
            </a:r>
            <a:r>
              <a:rPr lang="en-US" sz="3200" dirty="0"/>
              <a:t> </a:t>
            </a:r>
            <a:r>
              <a:rPr lang="en-US" sz="3200" dirty="0" err="1"/>
              <a:t>HiGh</a:t>
            </a:r>
            <a:r>
              <a:rPr lang="en-US" sz="3200" dirty="0"/>
              <a:t> and </a:t>
            </a:r>
            <a:r>
              <a:rPr lang="en-US" sz="3200" dirty="0" err="1"/>
              <a:t>AcTiVe</a:t>
            </a:r>
            <a:r>
              <a:rPr lang="en-US" sz="3200" dirty="0"/>
              <a:t> </a:t>
            </a:r>
            <a:r>
              <a:rPr lang="en-US" sz="3200" dirty="0" err="1"/>
              <a:t>LoW</a:t>
            </a:r>
            <a:r>
              <a:rPr lang="en-US" sz="3200" dirty="0"/>
              <a:t> – I’m confused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real possibility of confusion</a:t>
            </a:r>
          </a:p>
          <a:p>
            <a:r>
              <a:rPr lang="en-US" dirty="0"/>
              <a:t>Avoid mixing positive and negative logic in a design when possible (</a:t>
            </a:r>
            <a:r>
              <a:rPr lang="en-US" dirty="0">
                <a:solidFill>
                  <a:srgbClr val="FF0000"/>
                </a:solidFill>
              </a:rPr>
              <a:t>Not always possible</a:t>
            </a:r>
            <a:r>
              <a:rPr lang="en-US" dirty="0"/>
              <a:t>)</a:t>
            </a:r>
          </a:p>
          <a:p>
            <a:r>
              <a:rPr lang="en-US" dirty="0"/>
              <a:t>Can adopt the convention that gates are positive logic then</a:t>
            </a:r>
          </a:p>
          <a:p>
            <a:pPr lvl="1"/>
            <a:r>
              <a:rPr lang="en-US" dirty="0"/>
              <a:t>Place a “bubble” on an input or output that is to be asserted low</a:t>
            </a:r>
          </a:p>
          <a:p>
            <a:pPr lvl="1"/>
            <a:r>
              <a:rPr lang="en-US" dirty="0"/>
              <a:t>Label a signal as X’ if it is asserted with a low voltage</a:t>
            </a:r>
          </a:p>
        </p:txBody>
      </p:sp>
    </p:spTree>
    <p:extLst>
      <p:ext uri="{BB962C8B-B14F-4D97-AF65-F5344CB8AC3E}">
        <p14:creationId xmlns:p14="http://schemas.microsoft.com/office/powerpoint/2010/main" val="182499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</a:t>
            </a:r>
            <a:r>
              <a:rPr lang="en-US" dirty="0"/>
              <a:t> </a:t>
            </a:r>
            <a:r>
              <a:rPr lang="en-US" dirty="0" err="1"/>
              <a:t>hIgH</a:t>
            </a:r>
            <a:r>
              <a:rPr lang="en-US" dirty="0"/>
              <a:t> AND </a:t>
            </a:r>
            <a:r>
              <a:rPr lang="en-US" dirty="0" err="1"/>
              <a:t>aCtIvE</a:t>
            </a:r>
            <a:r>
              <a:rPr lang="en-US" dirty="0"/>
              <a:t> </a:t>
            </a:r>
            <a:r>
              <a:rPr lang="en-US" dirty="0" err="1"/>
              <a:t>lOw</a:t>
            </a:r>
            <a:endParaRPr lang="en-US" dirty="0"/>
          </a:p>
        </p:txBody>
      </p:sp>
      <p:pic>
        <p:nvPicPr>
          <p:cNvPr id="4" name="Content Placeholder 3" descr="or-gate-t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r="2724"/>
          <a:stretch>
            <a:fillRect/>
          </a:stretch>
        </p:blipFill>
        <p:spPr>
          <a:xfrm>
            <a:off x="1173818" y="3559101"/>
            <a:ext cx="2390384" cy="1314619"/>
          </a:xfrm>
          <a:prstGeom prst="rect">
            <a:avLst/>
          </a:prstGeom>
        </p:spPr>
      </p:pic>
      <p:pic>
        <p:nvPicPr>
          <p:cNvPr id="5" name="Picture 4" descr="and-gate-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81" y="3517034"/>
            <a:ext cx="2261165" cy="135668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917200" y="3757581"/>
            <a:ext cx="235935" cy="230925"/>
            <a:chOff x="4493224" y="3098248"/>
            <a:chExt cx="235935" cy="230925"/>
          </a:xfrm>
        </p:grpSpPr>
        <p:sp>
          <p:nvSpPr>
            <p:cNvPr id="6" name="Donut 5"/>
            <p:cNvSpPr/>
            <p:nvPr/>
          </p:nvSpPr>
          <p:spPr>
            <a:xfrm>
              <a:off x="4493224" y="3098248"/>
              <a:ext cx="235935" cy="230925"/>
            </a:xfrm>
            <a:prstGeom prst="donut">
              <a:avLst>
                <a:gd name="adj" fmla="val 11957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31695" y="3146357"/>
              <a:ext cx="153943" cy="1443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25217" y="4410322"/>
            <a:ext cx="235935" cy="230925"/>
            <a:chOff x="4493224" y="3098248"/>
            <a:chExt cx="235935" cy="230925"/>
          </a:xfrm>
        </p:grpSpPr>
        <p:sp>
          <p:nvSpPr>
            <p:cNvPr id="12" name="Donut 11"/>
            <p:cNvSpPr/>
            <p:nvPr/>
          </p:nvSpPr>
          <p:spPr>
            <a:xfrm>
              <a:off x="4493224" y="3098248"/>
              <a:ext cx="235935" cy="230925"/>
            </a:xfrm>
            <a:prstGeom prst="donut">
              <a:avLst>
                <a:gd name="adj" fmla="val 11957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31695" y="3146357"/>
              <a:ext cx="153943" cy="1443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78600" y="4075103"/>
            <a:ext cx="235935" cy="230925"/>
            <a:chOff x="4493224" y="3098248"/>
            <a:chExt cx="235935" cy="230925"/>
          </a:xfrm>
        </p:grpSpPr>
        <p:sp>
          <p:nvSpPr>
            <p:cNvPr id="15" name="Donut 14"/>
            <p:cNvSpPr/>
            <p:nvPr/>
          </p:nvSpPr>
          <p:spPr>
            <a:xfrm>
              <a:off x="4493224" y="3098248"/>
              <a:ext cx="235935" cy="230925"/>
            </a:xfrm>
            <a:prstGeom prst="donut">
              <a:avLst>
                <a:gd name="adj" fmla="val 11957"/>
              </a:avLst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531695" y="3146357"/>
              <a:ext cx="153943" cy="1443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10417" y="3411186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=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6936" y="1696434"/>
            <a:ext cx="663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 the root of it all is </a:t>
            </a:r>
            <a:r>
              <a:rPr lang="en-US" sz="2800" dirty="0">
                <a:solidFill>
                  <a:srgbClr val="0432FF"/>
                </a:solidFill>
              </a:rPr>
              <a:t>duality</a:t>
            </a:r>
            <a:r>
              <a:rPr lang="en-US" sz="2800" dirty="0"/>
              <a:t> in Boolean logic</a:t>
            </a:r>
          </a:p>
        </p:txBody>
      </p:sp>
    </p:spTree>
    <p:extLst>
      <p:ext uri="{BB962C8B-B14F-4D97-AF65-F5344CB8AC3E}">
        <p14:creationId xmlns:p14="http://schemas.microsoft.com/office/powerpoint/2010/main" val="227063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Active high &amp; low mechanical switch input examples:  </a:t>
            </a:r>
            <a:r>
              <a:rPr lang="en-US" i="1" dirty="0"/>
              <a:t>push = assert input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372475" cy="4525963"/>
          </a:xfrm>
        </p:spPr>
        <p:txBody>
          <a:bodyPr/>
          <a:lstStyle/>
          <a:p>
            <a:r>
              <a:rPr lang="en-US" dirty="0"/>
              <a:t>Active high input:			Active low input:</a:t>
            </a:r>
            <a:br>
              <a:rPr lang="en-US" dirty="0"/>
            </a:br>
            <a:r>
              <a:rPr lang="en-US" dirty="0"/>
              <a:t>Output = +5 V if push		Output = 0 V if push</a:t>
            </a:r>
          </a:p>
          <a:p>
            <a:endParaRPr lang="en-US" dirty="0"/>
          </a:p>
        </p:txBody>
      </p:sp>
      <p:pic>
        <p:nvPicPr>
          <p:cNvPr id="7" name="Picture 6" descr="lab-01-complement-input-ci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3" y="2741664"/>
            <a:ext cx="1609680" cy="4096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179F1-619A-744B-A6F4-7140C73A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9" y="2741664"/>
            <a:ext cx="1604955" cy="40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318</Words>
  <Application>Microsoft Macintosh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Meaning of Active high and Active low</vt:lpstr>
      <vt:lpstr>active High and active Low</vt:lpstr>
      <vt:lpstr>Meaning of “active” for inputs</vt:lpstr>
      <vt:lpstr>AcTiVe HiGh and AcTiVe LoW – I’m confused</vt:lpstr>
      <vt:lpstr>aCtIvE hIgH AND aCtIvE lOw</vt:lpstr>
      <vt:lpstr>Active high &amp; low mechanical switch input examples:  push = assert input</vt:lpstr>
    </vt:vector>
  </TitlesOfParts>
  <Company>Purdue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high and Active low</dc:title>
  <dc:creator>George Adams</dc:creator>
  <cp:lastModifiedBy>George Bunch Adams III</cp:lastModifiedBy>
  <cp:revision>16</cp:revision>
  <dcterms:created xsi:type="dcterms:W3CDTF">2016-09-19T14:55:56Z</dcterms:created>
  <dcterms:modified xsi:type="dcterms:W3CDTF">2018-01-21T18:50:06Z</dcterms:modified>
</cp:coreProperties>
</file>