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/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/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542132" y="189707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309018" y="-251619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4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r>
              <a:rPr lang="en-US"/>
              <a:t> Stored Procedures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85800" y="5334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-284162" lvl="0" marL="7429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</a:rPr>
              <a:t>BEGIN</a:t>
            </a:r>
            <a:endParaRPr sz="2400">
              <a:solidFill>
                <a:srgbClr val="FF3300"/>
              </a:solidFill>
            </a:endParaRPr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00"/>
              <a:t>INT DEFAULT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ITR:LOOP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T1 VALUES(i, i);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 i = i+1;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EXIT WHEN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i&gt;100;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LOOP ITR;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274637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Flow in PL/SQL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loop 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&lt;condition&gt; 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&lt;loop_body&gt;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END;</a:t>
            </a:r>
            <a:endParaRPr/>
          </a:p>
          <a:p>
            <a:pPr indent="0" lvl="1" marL="45878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57200" y="2746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DECLARE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   T1Cursor </a:t>
            </a:r>
            <a:r>
              <a:rPr lang="en-US" sz="2400"/>
              <a:t>FOR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SELECT e, f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FROM  T1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WHERE e &lt; f;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762000" y="365125"/>
            <a:ext cx="769620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a INT;</a:t>
            </a:r>
            <a:endParaRPr>
              <a:solidFill>
                <a:schemeClr val="dk1"/>
              </a:solidFill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b INT;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DECLARE CONTINUE HANDLER FOR NOT FOUND SET noMoreRows = 0;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OPEN T1Cursor;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ITR:LOOP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/* Retrieve each row of the result of the above query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into PL/SQL variables: */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FETCH T1Cursor INTO a, b;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/* If there are no more rows to fetch, exit the loop: */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noMoreRows = 0 THEN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LEAVE ITR;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/* Insert the reverse tuple: */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INSERT INTO T1 VALUES(b, a);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END LOOP ITR;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/* Free cursor used by the query. */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CLOSE T1Cursor;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END;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611187" y="476250"/>
            <a:ext cx="7999412" cy="597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/>
              <a:t>DECLARE</a:t>
            </a:r>
            <a:r>
              <a:rPr lang="en-US" sz="2000">
                <a:solidFill>
                  <a:schemeClr val="dk1"/>
                </a:solidFill>
              </a:rPr>
              <a:t> CURSOR my_cursor FOR</a:t>
            </a:r>
            <a:endParaRPr>
              <a:solidFill>
                <a:schemeClr val="dk1"/>
              </a:solidFill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     SELECT wages, ename </a:t>
            </a:r>
            <a:endParaRPr>
              <a:solidFill>
                <a:schemeClr val="dk1"/>
              </a:solidFill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FROM emp;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DECLARE my_wage INT;</a:t>
            </a:r>
            <a:endParaRPr sz="2000"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DECLARE my_name TEXT;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CONTINUE HANDLER FOR NOT FOUND SET noMoreRows = 0;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my_cursor;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ITR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FETCH my_cursor INTO </a:t>
            </a:r>
            <a:r>
              <a:rPr lang="en-US" sz="2000"/>
              <a:t>my_wage,my_name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noMoreRows = 0 THEN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LEAVE ITR;</a:t>
            </a:r>
            <a:endParaRPr sz="2400">
              <a:solidFill>
                <a:srgbClr val="FF3300"/>
              </a:solidFill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</a:t>
            </a:r>
            <a:r>
              <a:rPr lang="en-US" sz="2000"/>
              <a:t>wage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2000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INSERT INTO temp VALUES (NULL, mywage,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my_name);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LOOP ITR;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 my_cursor;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0" i="0" sz="24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FF3300"/>
                </a:solidFill>
              </a:rPr>
              <a:t>//</a:t>
            </a:r>
            <a:endParaRPr sz="24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55650" y="476250"/>
            <a:ext cx="8208962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FF3300"/>
                </a:solidFill>
              </a:rPr>
              <a:t>BEGIN</a:t>
            </a:r>
            <a:endParaRPr b="1" sz="1600"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>
                <a:solidFill>
                  <a:srgbClr val="FF3300"/>
                </a:solidFill>
              </a:rPr>
              <a:t> </a:t>
            </a:r>
            <a:r>
              <a:rPr b="1" lang="en-US" sz="1600">
                <a:solidFill>
                  <a:schemeClr val="dk1"/>
                </a:solidFill>
              </a:rPr>
              <a:t>DECLARE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CURSOR num1_cur </a:t>
            </a:r>
            <a:r>
              <a:rPr b="1" lang="en-US" sz="1600"/>
              <a:t>FOR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num FROM num1_tab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ORDER BY sequence;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>
                <a:solidFill>
                  <a:srgbClr val="FF3300"/>
                </a:solidFill>
              </a:rPr>
              <a:t> </a:t>
            </a:r>
            <a:r>
              <a:rPr b="1" lang="en-US" sz="1600">
                <a:solidFill>
                  <a:schemeClr val="dk1"/>
                </a:solidFill>
              </a:rPr>
              <a:t>DECLARE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CURSOR num2_cur </a:t>
            </a:r>
            <a:r>
              <a:rPr b="1" lang="en-US" sz="1600"/>
              <a:t>FOR 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num FROM num2_tab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ORDER BY sequence;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</a:t>
            </a:r>
            <a:r>
              <a:rPr b="1" lang="en-US" sz="1600"/>
              <a:t>LARE 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num1      </a:t>
            </a:r>
            <a:r>
              <a:rPr b="1" lang="en-US" sz="1600"/>
              <a:t>INT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num2      </a:t>
            </a:r>
            <a:r>
              <a:rPr b="1" lang="en-US" sz="1600"/>
              <a:t>INT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/>
              <a:t>DECLARE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pair_num </a:t>
            </a:r>
            <a:r>
              <a:rPr b="1" lang="en-US" sz="1600"/>
              <a:t>INT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SET pair_num=0;</a:t>
            </a:r>
            <a:endParaRPr b="1" sz="16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lang="en-US" sz="1600"/>
              <a:t>    DECLARE CONTINUE HANDLER FOR NOT FOUND SET noMoreRow = 0;</a:t>
            </a:r>
            <a:endParaRPr b="1" sz="1600"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OPEN num1_cur;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OPEN num2_cur;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6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FF3300"/>
                </a:solidFill>
              </a:rPr>
              <a:t>ITR: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LOOP 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-- loop through the two tables and get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-- pairs of numbers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FETCH num1_cur INTO num1;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FETCH num2_cur INTO num2;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/>
              <a:t>IF noMoreRow = 0 THEN</a:t>
            </a:r>
            <a:endParaRPr b="1" sz="1600"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	            LEAVE ITR;</a:t>
            </a:r>
            <a:endParaRPr b="1" sz="1600"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 pair_n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en-US" sz="1600"/>
              <a:t>=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pair_num + 1;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sum_tab VALUES (pair_num, num1 + num2);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LOOP ITR;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 num1_cur;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 num2_cur;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 b="1" i="0" sz="24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 sz="2400">
                <a:solidFill>
                  <a:srgbClr val="FF3300"/>
                </a:solidFill>
              </a:rPr>
              <a:t>//</a:t>
            </a:r>
            <a:endParaRPr b="1" sz="24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755650" y="404812"/>
            <a:ext cx="8388350" cy="626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BEGIN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DECLARE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latin typeface="Arial"/>
                <a:ea typeface="Arial"/>
                <a:cs typeface="Arial"/>
                <a:sym typeface="Arial"/>
              </a:rPr>
              <a:t>CURSOR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 </a:t>
            </a:r>
            <a:r>
              <a:rPr lang="en-US" sz="2000"/>
              <a:t>FOR</a:t>
            </a:r>
            <a:endParaRPr sz="2000"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SELECT ename, empno, sal FROM emp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ORDER BY sal DESC;   -- start with highest-paid employee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DECLARE my_ename  CHAR(10);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DECLARE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my_empno  NUMBER(4);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DECLARE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my_sal    NUMBER(7,2);</a:t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DECLARE CONTINUE HANDLER FOR NOT FOUND SET noMoreRow = 0;</a:t>
            </a:r>
            <a:endParaRPr sz="2000"/>
          </a:p>
          <a:p>
            <a:pPr indent="0" lvl="0" marL="1587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OPEN c1;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ITR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FETCH c1 INTO my_ename, my_empno, my_sal;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/>
              <a:t>IF noMoreRow = 0 THEN</a:t>
            </a:r>
            <a:endParaRPr sz="2000"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		LEAVE ITR;</a:t>
            </a:r>
            <a:endParaRPr sz="2000"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temp VALUES (my_sal, my_empno, my_ename);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COMMIT;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LOOP ITR;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 c1;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68312" y="476250"/>
            <a:ext cx="8064500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3300"/>
                </a:solidFill>
              </a:rPr>
              <a:t>BEGIN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num1    </a:t>
            </a:r>
            <a:r>
              <a:rPr lang="en-US" sz="1600"/>
              <a:t>INT;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-- Declare variables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DECLARE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num2    </a:t>
            </a:r>
            <a:r>
              <a:rPr lang="en-US" sz="1600">
                <a:solidFill>
                  <a:schemeClr val="dk1"/>
                </a:solidFill>
              </a:rPr>
              <a:t>INT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-- to be of same type as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DECLARE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num3    </a:t>
            </a:r>
            <a:r>
              <a:rPr lang="en-US" sz="1600">
                <a:solidFill>
                  <a:schemeClr val="dk1"/>
                </a:solidFill>
              </a:rPr>
              <a:t>INT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-- database columns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DECLARE 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 </a:t>
            </a:r>
            <a:r>
              <a:rPr lang="en-US" sz="1600"/>
              <a:t>INT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</a:t>
            </a:r>
            <a:r>
              <a:rPr lang="en-US" sz="1600">
                <a:solidFill>
                  <a:schemeClr val="dk1"/>
                </a:solidFill>
              </a:rPr>
              <a:t>DECLARE CONTINUE HANDLER FOR NOT FOUND SET noMoreRow = 0;</a:t>
            </a:r>
            <a:endParaRPr sz="1600"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CURSOR c1 </a:t>
            </a:r>
            <a:r>
              <a:rPr lang="en-US" sz="1600"/>
              <a:t>FOR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SELECT n1, n2, n3 FROM data_table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WHERE exper_num = 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OPEN c1;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>
                <a:solidFill>
                  <a:srgbClr val="FF0000"/>
                </a:solidFill>
              </a:rPr>
              <a:t>ITR</a:t>
            </a:r>
            <a:r>
              <a:rPr lang="en-US" sz="2400">
                <a:solidFill>
                  <a:srgbClr val="FF0000"/>
                </a:solidFill>
              </a:rPr>
              <a:t>: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FETCH c1 INTO num1, num2, num3;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>
                <a:solidFill>
                  <a:schemeClr val="dk1"/>
                </a:solidFill>
              </a:rPr>
              <a:t>IF noMoreRow = 0 THEN</a:t>
            </a:r>
            <a:endParaRPr sz="1600">
              <a:solidFill>
                <a:schemeClr val="dk1"/>
              </a:solidFill>
            </a:endParaRPr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chemeClr val="dk1"/>
                </a:solidFill>
              </a:rPr>
              <a:t>			LEAVE ITR;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/* calculate and store the results */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 result </a:t>
            </a:r>
            <a:r>
              <a:rPr lang="en-US" sz="1600"/>
              <a:t>=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num2/(num1 + num3);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temp VALUES (result, NULL, NULL);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 LOOP ITR;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CLOSE c1;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COMMIT;</a:t>
            </a:r>
            <a:endParaRPr/>
          </a:p>
          <a:p>
            <a:pPr indent="-341312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228600" y="15240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PL/SQL code stored in the database and executed when called by the user.</a:t>
            </a:r>
            <a:endParaRPr/>
          </a:p>
          <a:p>
            <a:pPr indent="-341312" lvl="0" marL="341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by procedure name from another PL/SQL block or using EXECUTE from SQL+.  For example  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 SQR(50)</a:t>
            </a:r>
            <a:endParaRPr/>
          </a:p>
          <a:p>
            <a:pPr indent="-341312" lvl="0" marL="341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1312" lvl="0" marL="341312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457200" y="3276600"/>
            <a:ext cx="7496175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procedure SQR (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v_num_to_square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INT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v_answer number;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SET v_answer = v_num_to_square * v_num_to_square;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Select v_answer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228600" y="12192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/>
              <a:t>U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defined function stored in the database and executed when a function call is made in code:  example  x :=  SQUARED(50)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273050" y="2809875"/>
            <a:ext cx="8867775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SQUARED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p_number_to_square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S INT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v_answer 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SET v_answer = p_number_to_square * p_number_to_square;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v_answer;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Stored Procedures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299812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Executing PL/SQL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9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Change the delimiter (i.e., terminating character) of SQL statement from semicolon (;) to something else (e.g., //),so that you can distinguish between the semicolon of the SQL statements in the procedure and the terminating character of the procedure definition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651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execute a </a:t>
            </a:r>
            <a:r>
              <a:rPr lang="en-US" sz="2000"/>
              <a:t>procedure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can save it </a:t>
            </a:r>
            <a:r>
              <a:rPr lang="en-US" sz="2000"/>
              <a:t>in a .sql file and run it in MYSQL. </a:t>
            </a:r>
            <a:endParaRPr sz="2000"/>
          </a:p>
          <a:p>
            <a:pPr indent="-3413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85800" y="533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and Types</a:t>
            </a:r>
            <a:b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types used by SQL for database columns 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generic type used in PL/SQL such as </a:t>
            </a:r>
            <a:r>
              <a:rPr lang="en-US" sz="2400"/>
              <a:t>INT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Declared to be the same as the type of some database column 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 </a:t>
            </a:r>
            <a:r>
              <a:rPr lang="en-US" sz="2400"/>
              <a:t>INT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myBeer</a:t>
            </a:r>
            <a:r>
              <a:rPr lang="en-US" sz="2400"/>
              <a:t> TEXT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/>
              <a:t> Procedure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Plain SQL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TABLE T1(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e INTEGER,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  INTEGER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);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FROM T1;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T1 VALUES(1, 3);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T1 VALUES(2, 4);</a:t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>
            <a:off x="5867400" y="51054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867400" y="46482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0" name="Google Shape;120;p17"/>
          <p:cNvGrpSpPr/>
          <p:nvPr/>
        </p:nvGrpSpPr>
        <p:grpSpPr>
          <a:xfrm>
            <a:off x="5486400" y="3810000"/>
            <a:ext cx="1751012" cy="1906587"/>
            <a:chOff x="5486400" y="3810000"/>
            <a:chExt cx="1751012" cy="1906587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5943600" y="4648200"/>
              <a:ext cx="5318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endParaRPr/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6705600" y="4572000"/>
              <a:ext cx="4556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019800" y="5257800"/>
              <a:ext cx="4556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6705600" y="5181600"/>
              <a:ext cx="3794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125" name="Google Shape;125;p17"/>
            <p:cNvCxnSpPr/>
            <p:nvPr/>
          </p:nvCxnSpPr>
          <p:spPr>
            <a:xfrm>
              <a:off x="5867400" y="4191000"/>
              <a:ext cx="0" cy="144621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6477000" y="4191000"/>
              <a:ext cx="0" cy="144621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7162800" y="4191000"/>
              <a:ext cx="0" cy="1446212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5867400" y="5638800"/>
              <a:ext cx="1293812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5867400" y="4191000"/>
              <a:ext cx="1293812" cy="0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0" name="Google Shape;130;p17"/>
            <p:cNvSpPr txBox="1"/>
            <p:nvPr/>
          </p:nvSpPr>
          <p:spPr>
            <a:xfrm>
              <a:off x="5943600" y="4191000"/>
              <a:ext cx="4556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6781800" y="4191000"/>
              <a:ext cx="4556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5486400" y="3810000"/>
              <a:ext cx="760412" cy="458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T1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457200" y="274637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Simple Procedure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/>
              <a:t>Stored Procedure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delimiter //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Procedure proc()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Begin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Declare a </a:t>
            </a:r>
            <a:r>
              <a:rPr lang="en-US" sz="2400"/>
              <a:t>INT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Decalre b </a:t>
            </a:r>
            <a:r>
              <a:rPr lang="en-US" sz="2400"/>
              <a:t>INT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 e,f INTO a,b FROM T1 WHERE e&gt;1;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INSERT INTO T1 VALUES(b,a);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//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086600" y="2133600"/>
            <a:ext cx="5334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848600" y="2133600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7162800" y="2590800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7848600" y="2590800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144" name="Google Shape;144;p18"/>
          <p:cNvCxnSpPr/>
          <p:nvPr/>
        </p:nvCxnSpPr>
        <p:spPr>
          <a:xfrm>
            <a:off x="7010400" y="1676400"/>
            <a:ext cx="1587" cy="1676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7620000" y="1676400"/>
            <a:ext cx="1587" cy="1676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>
            <a:off x="8305800" y="1676400"/>
            <a:ext cx="1587" cy="16764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7010400" y="29718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7010400" y="16764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7086600" y="1676400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7924800" y="1676400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6629400" y="1295400"/>
            <a:ext cx="762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</a:t>
            </a:r>
            <a:endParaRPr/>
          </a:p>
        </p:txBody>
      </p:sp>
      <p:cxnSp>
        <p:nvCxnSpPr>
          <p:cNvPr id="152" name="Google Shape;152;p18"/>
          <p:cNvCxnSpPr/>
          <p:nvPr/>
        </p:nvCxnSpPr>
        <p:spPr>
          <a:xfrm>
            <a:off x="7010400" y="25146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7010400" y="21336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/>
          <p:nvPr/>
        </p:nvCxnSpPr>
        <p:spPr>
          <a:xfrm>
            <a:off x="7010400" y="3352800"/>
            <a:ext cx="12954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/>
        </p:nvSpPr>
        <p:spPr>
          <a:xfrm>
            <a:off x="7162800" y="2971800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7772400" y="2971800"/>
            <a:ext cx="381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57200" y="274637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Flow in P</a:t>
            </a:r>
            <a:r>
              <a:rPr lang="en-US"/>
              <a:t>rocedures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&lt;condition_1&gt; THEN ...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</a:t>
            </a:r>
            <a:r>
              <a:rPr lang="en-US" sz="2400"/>
              <a:t>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&lt;condition_2&gt; THEN ...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...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ELSEIF &lt;condition_n&gt; THEN ...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...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IF;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746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Control Flow in Procedures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85800" y="15240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DECLARE a NUMBER;</a:t>
            </a:r>
            <a:endParaRPr>
              <a:solidFill>
                <a:schemeClr val="dk1"/>
              </a:solidFill>
            </a:endParaRPr>
          </a:p>
          <a:p>
            <a:pPr indent="-284162" lvl="1" marL="74295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DECLARE b NUMBER;</a:t>
            </a:r>
            <a:endParaRPr sz="1800"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SELECT e,f INTO a, b FROM T1 WHERE e&gt;1;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b=1 THEN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T1 VALUES(b, a);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INSERT INTO T1 VALUES(b+10, a+10);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END IF;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END;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457200" y="2746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Control Flow in Procedures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 : 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LOOPNAME: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&lt;loop_body&gt; /* A list of statements. */</a:t>
            </a:r>
            <a:endParaRPr/>
          </a:p>
          <a:p>
            <a:pPr indent="-284162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LOOP LOOPNAME;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EXIT WHEN &lt;condition&gt;;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