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c8a065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c8a065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fc8a065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fc8a065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91fcb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91fcb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fc8a065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fc8a065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bc27e9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bc27e9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fc8a065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fc8a065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fc8a065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fc8a065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f3550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f3550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1fcb2e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91fcb2e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91fcb2e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91fcb2e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fc8a06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fc8a06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c8a065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c8a065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c8a065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c8a065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6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4662140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5800" y="4836036"/>
            <a:ext cx="77724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533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153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1533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iz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yahoo.com/hadoop/tutoria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bm.com/developerworks/library/bd-hadoopyarn/" TargetMode="External"/><Relationship Id="rId4" Type="http://schemas.openxmlformats.org/officeDocument/2006/relationships/hyperlink" Target="https://hadoop.apache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Hadoop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685800" y="4836025"/>
            <a:ext cx="82476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348 - Relational DB Management Systems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Next, K-V pairs with matching keys are grouped locally (combine phase). These groups are then redistributed across the cluster (shuffle phase) such that any K-V pairs with the same key will appear on the same node. The destination node for each key is determined by a hash.</a:t>
            </a:r>
            <a:endParaRPr sz="1800"/>
          </a:p>
        </p:txBody>
      </p:sp>
      <p:sp>
        <p:nvSpPr>
          <p:cNvPr id="176" name="Google Shape;176;p17"/>
          <p:cNvSpPr/>
          <p:nvPr/>
        </p:nvSpPr>
        <p:spPr>
          <a:xfrm>
            <a:off x="422850" y="3376700"/>
            <a:ext cx="17685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1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422000" y="3376700"/>
            <a:ext cx="17685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2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1149100" y="35040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149100" y="396185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149100" y="441962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149100" y="487740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1149100" y="53351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1149100" y="579295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171850" y="35040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3171850" y="393655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3171850" y="436872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3171850" y="480090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5104825" y="3376700"/>
            <a:ext cx="17685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1</a:t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7103975" y="3376700"/>
            <a:ext cx="17685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2</a:t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5831075" y="35040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5831075" y="3961850"/>
            <a:ext cx="800700" cy="635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7853825" y="55381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831075" y="502980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5831075" y="54875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5831075" y="594535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7853825" y="467352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7853825" y="510570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7853825" y="3504075"/>
            <a:ext cx="800700" cy="597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7103975" y="4597250"/>
            <a:ext cx="800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 flipH="1">
            <a:off x="6631650" y="4412875"/>
            <a:ext cx="999300" cy="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7"/>
          <p:cNvCxnSpPr>
            <a:endCxn id="192" idx="1"/>
          </p:cNvCxnSpPr>
          <p:nvPr/>
        </p:nvCxnSpPr>
        <p:spPr>
          <a:xfrm>
            <a:off x="6810125" y="4816975"/>
            <a:ext cx="1043700" cy="905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7"/>
          <p:cNvSpPr txBox="1"/>
          <p:nvPr/>
        </p:nvSpPr>
        <p:spPr>
          <a:xfrm>
            <a:off x="7853825" y="4286646"/>
            <a:ext cx="800700" cy="209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5831075" y="4712420"/>
            <a:ext cx="800700" cy="209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4" name="Google Shape;204;p17"/>
          <p:cNvCxnSpPr/>
          <p:nvPr/>
        </p:nvCxnSpPr>
        <p:spPr>
          <a:xfrm rot="10800000" flipH="1">
            <a:off x="2642150" y="3830850"/>
            <a:ext cx="460500" cy="171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17"/>
          <p:cNvCxnSpPr>
            <a:endCxn id="187" idx="1"/>
          </p:cNvCxnSpPr>
          <p:nvPr/>
        </p:nvCxnSpPr>
        <p:spPr>
          <a:xfrm rot="10800000" flipH="1">
            <a:off x="2654650" y="4985400"/>
            <a:ext cx="517200" cy="57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17"/>
          <p:cNvSpPr txBox="1"/>
          <p:nvPr/>
        </p:nvSpPr>
        <p:spPr>
          <a:xfrm>
            <a:off x="2472050" y="5486100"/>
            <a:ext cx="890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321925" y="4741250"/>
            <a:ext cx="622500" cy="369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Finally, the reduce phase: We write a java reduce task and run multiple instances of this task on each node in our cluster. Each reduce task will take as input a number of K-V pair groups, iterate over the K-V pairs in those groups, and compute output K-V pairs (for example, total letter counts):*</a:t>
            </a:r>
            <a:endParaRPr sz="1800"/>
          </a:p>
        </p:txBody>
      </p:sp>
      <p:sp>
        <p:nvSpPr>
          <p:cNvPr id="214" name="Google Shape;214;p18"/>
          <p:cNvSpPr/>
          <p:nvPr/>
        </p:nvSpPr>
        <p:spPr>
          <a:xfrm>
            <a:off x="532825" y="2995700"/>
            <a:ext cx="32994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1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4741775" y="2995700"/>
            <a:ext cx="32994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2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1259075" y="31230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1259075" y="3580850"/>
            <a:ext cx="800700" cy="635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1259075" y="434400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1259075" y="48017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1259075" y="5259550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5491625" y="383532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5491625" y="4343700"/>
            <a:ext cx="800700" cy="597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5491625" y="3123075"/>
            <a:ext cx="800700" cy="597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5491625" y="5080975"/>
            <a:ext cx="800700" cy="3690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2661775" y="3288475"/>
            <a:ext cx="903300" cy="24924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6834825" y="3288475"/>
            <a:ext cx="903300" cy="24924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7" name="Google Shape;227;p18"/>
          <p:cNvCxnSpPr/>
          <p:nvPr/>
        </p:nvCxnSpPr>
        <p:spPr>
          <a:xfrm>
            <a:off x="2140100" y="4687375"/>
            <a:ext cx="381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8"/>
          <p:cNvCxnSpPr/>
          <p:nvPr/>
        </p:nvCxnSpPr>
        <p:spPr>
          <a:xfrm>
            <a:off x="6372775" y="4687375"/>
            <a:ext cx="381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18"/>
          <p:cNvSpPr txBox="1"/>
          <p:nvPr/>
        </p:nvSpPr>
        <p:spPr>
          <a:xfrm>
            <a:off x="154075" y="6036350"/>
            <a:ext cx="88662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*The terminology is subtle. Do not confuse a reduce task (processes K-V pairs for multiple keys) with a single call to the reduce() function in the job .java file (processes K-V pairs for only a single key). A single reduce task makes multiple calls to reduce().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end result is that we have total letter counts for all 3 of our input files. Note that our two output files are distributed across our cluster, stored in HDFS. We can merge them into a single file on our local file system, if we wish.</a:t>
            </a:r>
            <a:endParaRPr sz="1800"/>
          </a:p>
        </p:txBody>
      </p:sp>
      <p:sp>
        <p:nvSpPr>
          <p:cNvPr id="236" name="Google Shape;236;p19"/>
          <p:cNvSpPr/>
          <p:nvPr/>
        </p:nvSpPr>
        <p:spPr>
          <a:xfrm>
            <a:off x="532825" y="2995700"/>
            <a:ext cx="32994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1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4741775" y="2995700"/>
            <a:ext cx="32994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2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2661775" y="3288475"/>
            <a:ext cx="903300" cy="24924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6834825" y="3288475"/>
            <a:ext cx="903300" cy="24924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Further Resources: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Hadoop materials on the Yahoo Developer's Network are quite informative: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https://developer.yahoo.com/hadoop/tutorial/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Apache Hadoop website also has materials: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https://hadoop.apache.org/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For a good overview of YARN: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http://www.ibm.com/developerworks/library/bd-hadoopyarn/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Possible slide: What is Big Data?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Hard drives fail at rate rougly 2% per year.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https://www.backblaze.com/blog/how-long-do-disk-drives-last/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Several Google datacenters estimated at 200,000 servers.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http://www.artificialbrains.com/google/datacenters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Works out to 4,000 failed servers a year, or 11/day.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Hadoop came from Google GFS (2003), Google Mapreduce (2004), then Yahoo picked it up (2006-ish)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http://www.dummies.com/how-to/content/big-data-and-the-origins-of-mapreduce.html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https://gigaom.com/2013/03/04/the-history-of-hadoop-from-4-nodes-to-the-future-of-data/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73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Hadoop?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collection of tools used to process data that is distributed across a large number of machines (sometimes thousands).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Written in Java.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Fault tolerant.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Two of the most important tools in Hadoop are HDFS and YARN, discussed below.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These tools enable MapReduce jobs.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MapReduce job is composed of tasks.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MapReduce jobs run on top of HDFS (Hadoop Distributed File System). What is HDFS?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tool for distributing files across a cluster.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Accepts a file as input. Fragments the file into blocks, duplicates the blocks (for redundancy), and distributes the blocks across the cluster.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Imitates many of the same functions offered by a local file system: mkdir, rm, cat,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1" descr="http://www.wlancards.com/product/4-3-5-1b.jpg"/>
          <p:cNvPicPr preferRelativeResize="0"/>
          <p:nvPr/>
        </p:nvPicPr>
        <p:blipFill rotWithShape="1">
          <a:blip r:embed="rId3">
            <a:alphaModFix/>
          </a:blip>
          <a:srcRect l="-197454" t="-90101" r="-51220" b="-57362"/>
          <a:stretch/>
        </p:blipFill>
        <p:spPr>
          <a:xfrm>
            <a:off x="884925" y="3334950"/>
            <a:ext cx="7181850" cy="1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152400" y="2607650"/>
            <a:ext cx="846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file.txt</a:t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3311550" y="1798500"/>
            <a:ext cx="1983000" cy="18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process: NameNode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file metadata, block locations, etc.</a:t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6703800" y="1798500"/>
            <a:ext cx="1983000" cy="18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process: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3311550" y="4654850"/>
            <a:ext cx="1983000" cy="18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Process: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</a:t>
            </a:r>
            <a:endParaRPr sz="3000"/>
          </a:p>
        </p:txBody>
      </p:sp>
      <p:sp>
        <p:nvSpPr>
          <p:cNvPr id="68" name="Google Shape;68;p11"/>
          <p:cNvSpPr/>
          <p:nvPr/>
        </p:nvSpPr>
        <p:spPr>
          <a:xfrm>
            <a:off x="6703800" y="4654850"/>
            <a:ext cx="1983000" cy="18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process: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</a:t>
            </a:r>
            <a:endParaRPr sz="3000"/>
          </a:p>
        </p:txBody>
      </p:sp>
      <p:sp>
        <p:nvSpPr>
          <p:cNvPr id="69" name="Google Shape;69;p11"/>
          <p:cNvSpPr/>
          <p:nvPr/>
        </p:nvSpPr>
        <p:spPr>
          <a:xfrm>
            <a:off x="214275" y="3200400"/>
            <a:ext cx="1154700" cy="555600"/>
          </a:xfrm>
          <a:prstGeom prst="bracePair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214275" y="3810000"/>
            <a:ext cx="1154700" cy="555600"/>
          </a:xfrm>
          <a:prstGeom prst="bracePair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214275" y="4419600"/>
            <a:ext cx="1154700" cy="555600"/>
          </a:xfrm>
          <a:prstGeom prst="bracePair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5307050" y="3705600"/>
            <a:ext cx="214800" cy="252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1"/>
          <p:cNvCxnSpPr/>
          <p:nvPr/>
        </p:nvCxnSpPr>
        <p:spPr>
          <a:xfrm flipH="1">
            <a:off x="6495000" y="3718200"/>
            <a:ext cx="202800" cy="22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1"/>
          <p:cNvCxnSpPr/>
          <p:nvPr/>
        </p:nvCxnSpPr>
        <p:spPr>
          <a:xfrm flipH="1">
            <a:off x="5295350" y="4422600"/>
            <a:ext cx="238200" cy="246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1"/>
          <p:cNvCxnSpPr/>
          <p:nvPr/>
        </p:nvCxnSpPr>
        <p:spPr>
          <a:xfrm>
            <a:off x="6489000" y="4419600"/>
            <a:ext cx="214800" cy="252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1"/>
          <p:cNvSpPr txBox="1"/>
          <p:nvPr/>
        </p:nvSpPr>
        <p:spPr>
          <a:xfrm>
            <a:off x="1455900" y="315120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77" name="Google Shape;77;p11"/>
          <p:cNvSpPr txBox="1"/>
          <p:nvPr/>
        </p:nvSpPr>
        <p:spPr>
          <a:xfrm>
            <a:off x="1455900" y="378540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</a:t>
            </a:r>
            <a:endParaRPr sz="3000"/>
          </a:p>
        </p:txBody>
      </p:sp>
      <p:sp>
        <p:nvSpPr>
          <p:cNvPr id="78" name="Google Shape;78;p11"/>
          <p:cNvSpPr txBox="1"/>
          <p:nvPr/>
        </p:nvSpPr>
        <p:spPr>
          <a:xfrm>
            <a:off x="1455900" y="441960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endParaRPr sz="3000"/>
          </a:p>
        </p:txBody>
      </p:sp>
      <p:sp>
        <p:nvSpPr>
          <p:cNvPr id="79" name="Google Shape;79;p11"/>
          <p:cNvSpPr txBox="1"/>
          <p:nvPr/>
        </p:nvSpPr>
        <p:spPr>
          <a:xfrm>
            <a:off x="6862300" y="306230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80" name="Google Shape;80;p11"/>
          <p:cNvSpPr txBox="1"/>
          <p:nvPr/>
        </p:nvSpPr>
        <p:spPr>
          <a:xfrm>
            <a:off x="7531675" y="306230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</a:t>
            </a:r>
            <a:endParaRPr sz="3000"/>
          </a:p>
        </p:txBody>
      </p:sp>
      <p:sp>
        <p:nvSpPr>
          <p:cNvPr id="81" name="Google Shape;81;p11"/>
          <p:cNvSpPr txBox="1"/>
          <p:nvPr/>
        </p:nvSpPr>
        <p:spPr>
          <a:xfrm>
            <a:off x="3464875" y="590535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sp>
        <p:nvSpPr>
          <p:cNvPr id="82" name="Google Shape;82;p11"/>
          <p:cNvSpPr txBox="1"/>
          <p:nvPr/>
        </p:nvSpPr>
        <p:spPr>
          <a:xfrm>
            <a:off x="4146875" y="590535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endParaRPr sz="3000"/>
          </a:p>
        </p:txBody>
      </p:sp>
      <p:sp>
        <p:nvSpPr>
          <p:cNvPr id="83" name="Google Shape;83;p11"/>
          <p:cNvSpPr txBox="1"/>
          <p:nvPr/>
        </p:nvSpPr>
        <p:spPr>
          <a:xfrm>
            <a:off x="6925450" y="590535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</a:t>
            </a:r>
            <a:endParaRPr sz="3000"/>
          </a:p>
        </p:txBody>
      </p:sp>
      <p:sp>
        <p:nvSpPr>
          <p:cNvPr id="84" name="Google Shape;84;p11"/>
          <p:cNvSpPr txBox="1"/>
          <p:nvPr/>
        </p:nvSpPr>
        <p:spPr>
          <a:xfrm>
            <a:off x="7531675" y="5905350"/>
            <a:ext cx="446400" cy="55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endParaRPr sz="3000"/>
          </a:p>
        </p:txBody>
      </p:sp>
      <p:sp>
        <p:nvSpPr>
          <p:cNvPr id="85" name="Google Shape;85;p11"/>
          <p:cNvSpPr/>
          <p:nvPr/>
        </p:nvSpPr>
        <p:spPr>
          <a:xfrm>
            <a:off x="2176225" y="4110600"/>
            <a:ext cx="1287600" cy="3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54075" y="3062300"/>
            <a:ext cx="1073100" cy="209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9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368975" y="2607650"/>
            <a:ext cx="8463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305650" y="1697450"/>
            <a:ext cx="1364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HDFS:</a:t>
            </a:r>
            <a:endParaRPr sz="3000"/>
          </a:p>
        </p:txBody>
      </p:sp>
      <p:sp>
        <p:nvSpPr>
          <p:cNvPr id="89" name="Google Shape;89;p11"/>
          <p:cNvSpPr txBox="1"/>
          <p:nvPr/>
        </p:nvSpPr>
        <p:spPr>
          <a:xfrm>
            <a:off x="1913025" y="3783650"/>
            <a:ext cx="2680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hadoop fs -put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62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MapReduce jobs are distributed by YARN. What is YARN (also known as MapReduce version 2)?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"Yet Another Resource Negotiator."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Monitors the workload on each cluster node.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Allocates compute resources.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Allocates resources to ApplicationMasters.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ApplicationMasters then manage job tasks.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Supports other workflows in addition to MapReduce (an improvement from MapReduce version 1).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3" descr="http://www.wlancards.com/product/4-3-5-1b.jpg"/>
          <p:cNvPicPr preferRelativeResize="0"/>
          <p:nvPr/>
        </p:nvPicPr>
        <p:blipFill rotWithShape="1">
          <a:blip r:embed="rId3">
            <a:alphaModFix/>
          </a:blip>
          <a:srcRect l="-197454" t="-90101" r="-51220" b="-57362"/>
          <a:stretch/>
        </p:blipFill>
        <p:spPr>
          <a:xfrm>
            <a:off x="884925" y="3334950"/>
            <a:ext cx="7181850" cy="1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3311550" y="1798500"/>
            <a:ext cx="1983000" cy="18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processes: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ResourceManager,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ApplicationMaster1,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ApplicationMaster2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6703800" y="1798500"/>
            <a:ext cx="1983000" cy="18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process: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NodeManager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311550" y="4654850"/>
            <a:ext cx="1983000" cy="18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Process: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NodeManager</a:t>
            </a:r>
            <a:endParaRPr sz="3000"/>
          </a:p>
        </p:txBody>
      </p:sp>
      <p:sp>
        <p:nvSpPr>
          <p:cNvPr id="105" name="Google Shape;105;p13"/>
          <p:cNvSpPr/>
          <p:nvPr/>
        </p:nvSpPr>
        <p:spPr>
          <a:xfrm>
            <a:off x="6703800" y="4654850"/>
            <a:ext cx="1983000" cy="18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process: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NodeManager</a:t>
            </a:r>
            <a:endParaRPr sz="3000"/>
          </a:p>
        </p:txBody>
      </p:sp>
      <p:cxnSp>
        <p:nvCxnSpPr>
          <p:cNvPr id="106" name="Google Shape;106;p13"/>
          <p:cNvCxnSpPr/>
          <p:nvPr/>
        </p:nvCxnSpPr>
        <p:spPr>
          <a:xfrm>
            <a:off x="5307050" y="3705600"/>
            <a:ext cx="214800" cy="252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/>
          <p:nvPr/>
        </p:nvCxnSpPr>
        <p:spPr>
          <a:xfrm flipH="1">
            <a:off x="6495000" y="3718200"/>
            <a:ext cx="202800" cy="22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3"/>
          <p:cNvCxnSpPr/>
          <p:nvPr/>
        </p:nvCxnSpPr>
        <p:spPr>
          <a:xfrm flipH="1">
            <a:off x="5295350" y="4422600"/>
            <a:ext cx="238200" cy="246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6489000" y="4419600"/>
            <a:ext cx="214800" cy="252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305650" y="1697450"/>
            <a:ext cx="1364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YARN:</a:t>
            </a:r>
            <a:endParaRPr sz="3000"/>
          </a:p>
        </p:txBody>
      </p:sp>
      <p:sp>
        <p:nvSpPr>
          <p:cNvPr id="111" name="Google Shape;111;p13"/>
          <p:cNvSpPr/>
          <p:nvPr/>
        </p:nvSpPr>
        <p:spPr>
          <a:xfrm>
            <a:off x="457200" y="2945250"/>
            <a:ext cx="1446600" cy="384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MapTask A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455600" y="3408150"/>
            <a:ext cx="1446600" cy="384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ReduceTask A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458000" y="4960650"/>
            <a:ext cx="1446600" cy="384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MapTask B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456400" y="5423550"/>
            <a:ext cx="1446600" cy="384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ReduceTask B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379400" y="2570475"/>
            <a:ext cx="174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Job A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379400" y="4592950"/>
            <a:ext cx="174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Job B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2176225" y="4110600"/>
            <a:ext cx="933300" cy="31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6785575" y="2781900"/>
            <a:ext cx="1446600" cy="384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MapTask A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783975" y="3244800"/>
            <a:ext cx="1446600" cy="384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ReduceTask A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3401625" y="5624450"/>
            <a:ext cx="1446600" cy="384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MapTask A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3400025" y="6087350"/>
            <a:ext cx="1446600" cy="384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ReduceTask A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6786375" y="5624450"/>
            <a:ext cx="1446600" cy="384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MapTask B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6784775" y="6087350"/>
            <a:ext cx="1446600" cy="384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ReduceTask B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1913025" y="3783650"/>
            <a:ext cx="2233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hadoop jar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MapReduce?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workflow for processing distributed data.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Four phases: Map, Combine, Shuffle, Reduce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(Note: Hadoop is not the only platform that implements the MapReduce workflow. See MPI, Spark.)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Example: Suppose we have three text files and that we wish to count the number of times each letter of the alphabet appears in these files: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715075" y="4653675"/>
            <a:ext cx="2201100" cy="1881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chevy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toyota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3335850" y="4653725"/>
            <a:ext cx="2201100" cy="1881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6096575" y="4653725"/>
            <a:ext cx="2201100" cy="1881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715075" y="4288250"/>
            <a:ext cx="12378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cars.txt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3335850" y="4288250"/>
            <a:ext cx="12378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fruits.txt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6096575" y="4288250"/>
            <a:ext cx="12378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colors.txt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further that we have two slave nodes in our Hadoop cluster. Let's load our files into HDFS to distribute them across the cluster:*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51450" y="3300500"/>
            <a:ext cx="25191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1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3641200" y="3300500"/>
            <a:ext cx="25191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2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816850" y="3911225"/>
            <a:ext cx="21885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chevy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816850" y="4572950"/>
            <a:ext cx="21885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816750" y="5234675"/>
            <a:ext cx="21885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806550" y="3911225"/>
            <a:ext cx="21885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toyota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806550" y="4572950"/>
            <a:ext cx="21885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mango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3806450" y="5234675"/>
            <a:ext cx="21885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6379500" y="5691825"/>
            <a:ext cx="24276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*duplicate blocks not shown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Now we begin the map phase: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write a java map task and run the task across our cluster. We run multiple map tasks on each node.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map task takes a local block as input (processing it one line at a time) and generates key-value pairs as output. For example, letter counts:</a:t>
            </a:r>
            <a:endParaRPr sz="1800"/>
          </a:p>
        </p:txBody>
      </p:sp>
      <p:sp>
        <p:nvSpPr>
          <p:cNvPr id="158" name="Google Shape;158;p16"/>
          <p:cNvSpPr/>
          <p:nvPr/>
        </p:nvSpPr>
        <p:spPr>
          <a:xfrm>
            <a:off x="651450" y="3376700"/>
            <a:ext cx="25191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1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641200" y="3376700"/>
            <a:ext cx="2519100" cy="311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Slave 2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740650" y="3987425"/>
            <a:ext cx="8142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chevy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740650" y="4649150"/>
            <a:ext cx="8142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740550" y="5310875"/>
            <a:ext cx="8142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3730350" y="4649150"/>
            <a:ext cx="7509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mango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3730250" y="5310875"/>
            <a:ext cx="7509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3730350" y="3987425"/>
            <a:ext cx="750900" cy="572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toyota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063500" y="3504075"/>
            <a:ext cx="1043400" cy="283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 Val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5053250" y="3504075"/>
            <a:ext cx="1043400" cy="2837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 Val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  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>
            <a:off x="1605625" y="4840050"/>
            <a:ext cx="4071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6"/>
          <p:cNvCxnSpPr/>
          <p:nvPr/>
        </p:nvCxnSpPr>
        <p:spPr>
          <a:xfrm>
            <a:off x="4569950" y="4840050"/>
            <a:ext cx="4071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Microsoft Macintosh PowerPoint</Application>
  <PresentationFormat>On-screen Show (4:3)</PresentationFormat>
  <Paragraphs>259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Biz</vt:lpstr>
      <vt:lpstr>Introduction to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</dc:title>
  <cp:lastModifiedBy>Ganapathy Mani</cp:lastModifiedBy>
  <cp:revision>1</cp:revision>
  <dcterms:modified xsi:type="dcterms:W3CDTF">2019-10-17T21:05:53Z</dcterms:modified>
</cp:coreProperties>
</file>