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99d4aa605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9d4aa60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99d4aa605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99d4aa60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99d4aa605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99d4aa60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99d4aa605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9d4aa60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99d4aa605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9d4aa60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99d4aa605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9d4aa6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99d4aa605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9d4aa60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99d4aa605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9d4aa60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99d4aa605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9d4aa60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tanford.edu/~rezab/sparkclass/slides/itas_workshop.pdf" TargetMode="External"/><Relationship Id="rId4" Type="http://schemas.openxmlformats.org/officeDocument/2006/relationships/hyperlink" Target="http://www.quora.com/What-is-the-difference-between-Apache-Spark-and-Apache-Hadoop-Map-Reduce" TargetMode="External"/><Relationship Id="rId5" Type="http://schemas.openxmlformats.org/officeDocument/2006/relationships/hyperlink" Target="https://spark.apache.org/docs/latest/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8"/>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Spark</a:t>
            </a:r>
            <a:endParaRPr/>
          </a:p>
        </p:txBody>
      </p:sp>
      <p:sp>
        <p:nvSpPr>
          <p:cNvPr id="45" name="Google Shape;45;p8"/>
          <p:cNvSpPr txBox="1"/>
          <p:nvPr>
            <p:ph idx="1" type="subTitle"/>
          </p:nvPr>
        </p:nvSpPr>
        <p:spPr>
          <a:xfrm>
            <a:off x="685800" y="4836036"/>
            <a:ext cx="7772400" cy="10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 348 - Information Systems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99" name="Google Shape;99;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3"/>
              </a:rPr>
              <a:t>Spark Workshop - Paco Nathan</a:t>
            </a:r>
            <a:endParaRPr/>
          </a:p>
          <a:p>
            <a:pPr indent="0" lvl="0" marL="0" rtl="0" algn="l">
              <a:spcBef>
                <a:spcPts val="600"/>
              </a:spcBef>
              <a:spcAft>
                <a:spcPts val="0"/>
              </a:spcAft>
              <a:buNone/>
            </a:pPr>
            <a:r>
              <a:rPr lang="en" u="sng">
                <a:solidFill>
                  <a:schemeClr val="hlink"/>
                </a:solidFill>
                <a:hlinkClick r:id="rId4"/>
              </a:rPr>
              <a:t>Quora</a:t>
            </a:r>
            <a:endParaRPr/>
          </a:p>
          <a:p>
            <a:pPr indent="0" lvl="0" marL="0" rtl="0" algn="l">
              <a:spcBef>
                <a:spcPts val="600"/>
              </a:spcBef>
              <a:spcAft>
                <a:spcPts val="0"/>
              </a:spcAft>
              <a:buNone/>
            </a:pPr>
            <a:r>
              <a:rPr lang="en" u="sng">
                <a:solidFill>
                  <a:schemeClr val="hlink"/>
                </a:solidFill>
                <a:hlinkClick r:id="rId5"/>
              </a:rPr>
              <a:t>spark.apache.org</a:t>
            </a:r>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Apache Spark?</a:t>
            </a:r>
            <a:endParaRPr/>
          </a:p>
          <a:p>
            <a:pPr indent="-419100" lvl="0" marL="457200" rtl="0" algn="l">
              <a:spcBef>
                <a:spcPts val="600"/>
              </a:spcBef>
              <a:spcAft>
                <a:spcPts val="0"/>
              </a:spcAft>
              <a:buSzPts val="3000"/>
              <a:buChar char="●"/>
            </a:pPr>
            <a:r>
              <a:rPr lang="en"/>
              <a:t>A tool used to process data that is distributed across many machines.</a:t>
            </a:r>
            <a:endParaRPr/>
          </a:p>
          <a:p>
            <a:pPr indent="-419100" lvl="0" marL="457200" rtl="0" algn="l">
              <a:spcBef>
                <a:spcPts val="0"/>
              </a:spcBef>
              <a:spcAft>
                <a:spcPts val="0"/>
              </a:spcAft>
              <a:buSzPts val="3000"/>
              <a:buChar char="●"/>
            </a:pPr>
            <a:r>
              <a:rPr lang="en"/>
              <a:t>Supports multiple data processing tasks, some of the most important being:</a:t>
            </a:r>
            <a:endParaRPr/>
          </a:p>
          <a:p>
            <a:pPr indent="-381000" lvl="1" marL="914400" rtl="0" algn="l">
              <a:spcBef>
                <a:spcPts val="0"/>
              </a:spcBef>
              <a:spcAft>
                <a:spcPts val="0"/>
              </a:spcAft>
              <a:buSzPts val="2400"/>
              <a:buChar char="○"/>
            </a:pPr>
            <a:r>
              <a:rPr lang="en"/>
              <a:t>MapReduce</a:t>
            </a:r>
            <a:endParaRPr/>
          </a:p>
          <a:p>
            <a:pPr indent="-381000" lvl="1" marL="914400" rtl="0" algn="l">
              <a:spcBef>
                <a:spcPts val="0"/>
              </a:spcBef>
              <a:spcAft>
                <a:spcPts val="0"/>
              </a:spcAft>
              <a:buSzPts val="2400"/>
              <a:buChar char="○"/>
            </a:pPr>
            <a:r>
              <a:rPr lang="en"/>
              <a:t>Stream Processing</a:t>
            </a:r>
            <a:endParaRPr/>
          </a:p>
          <a:p>
            <a:pPr indent="-381000" lvl="1" marL="914400" rtl="0" algn="l">
              <a:spcBef>
                <a:spcPts val="0"/>
              </a:spcBef>
              <a:spcAft>
                <a:spcPts val="0"/>
              </a:spcAft>
              <a:buSzPts val="2400"/>
              <a:buChar char="○"/>
            </a:pPr>
            <a:r>
              <a:rPr lang="en"/>
              <a:t>SQL Queries</a:t>
            </a:r>
            <a:endParaRPr/>
          </a:p>
          <a:p>
            <a:pPr indent="-381000" lvl="1" marL="914400" rtl="0" algn="l">
              <a:spcBef>
                <a:spcPts val="0"/>
              </a:spcBef>
              <a:spcAft>
                <a:spcPts val="0"/>
              </a:spcAft>
              <a:buSzPts val="2400"/>
              <a:buChar char="○"/>
            </a:pPr>
            <a:r>
              <a:rPr lang="en"/>
              <a:t>Graph Processing</a:t>
            </a:r>
            <a:endParaRPr/>
          </a:p>
          <a:p>
            <a:pPr indent="-419100" lvl="0" marL="457200" rtl="0" algn="l">
              <a:spcBef>
                <a:spcPts val="0"/>
              </a:spcBef>
              <a:spcAft>
                <a:spcPts val="0"/>
              </a:spcAft>
              <a:buSzPts val="3000"/>
              <a:buChar char="●"/>
            </a:pPr>
            <a:r>
              <a:rPr lang="en"/>
              <a:t>Tries to process data in main memory, whereas Hadoop writes immediately to disk.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core abstraction in Spark is the Resilient Distributed Dataset, or RDD. You can think of an RDD as one "file" that is distributed throughout the memory of all the machines in your cluster.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RDD's are fault tolerant. If a node goes down, Spark will rebuild the portion of the RDD that was lost.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Spark supports two types of operations on RDD's:</a:t>
            </a:r>
            <a:endParaRPr/>
          </a:p>
          <a:p>
            <a:pPr indent="-419100" lvl="0" marL="457200" rtl="0" algn="l">
              <a:spcBef>
                <a:spcPts val="600"/>
              </a:spcBef>
              <a:spcAft>
                <a:spcPts val="0"/>
              </a:spcAft>
              <a:buSzPts val="3000"/>
              <a:buChar char="●"/>
            </a:pPr>
            <a:r>
              <a:rPr lang="en"/>
              <a:t>Transformation - filter(), distinct(), join(), …</a:t>
            </a:r>
            <a:endParaRPr/>
          </a:p>
          <a:p>
            <a:pPr indent="-419100" lvl="0" marL="457200" rtl="0" algn="l">
              <a:spcBef>
                <a:spcPts val="0"/>
              </a:spcBef>
              <a:spcAft>
                <a:spcPts val="0"/>
              </a:spcAft>
              <a:buSzPts val="3000"/>
              <a:buChar char="●"/>
            </a:pPr>
            <a:r>
              <a:rPr lang="en"/>
              <a:t>Action - count(), take(), saveAsTextFile(),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given a sequence of transformations and actions, Spark does not begin computations until it receives an action.</a:t>
            </a:r>
            <a:endParaRPr/>
          </a:p>
          <a:p>
            <a:pPr indent="0" lvl="0" marL="0" rtl="0" algn="l">
              <a:spcBef>
                <a:spcPts val="600"/>
              </a:spcBef>
              <a:spcAft>
                <a:spcPts val="0"/>
              </a:spcAft>
              <a:buNone/>
            </a:pPr>
            <a:r>
              <a:rPr lang="en"/>
              <a:t>dataset -&gt; trans. -&gt; trans. -&gt; action</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Spark allows the user to control where data is kept in the storage hierarchy:</a:t>
            </a:r>
            <a:endParaRPr sz="2400"/>
          </a:p>
          <a:p>
            <a:pPr indent="-381000" lvl="0" marL="457200" rtl="0" algn="l">
              <a:spcBef>
                <a:spcPts val="600"/>
              </a:spcBef>
              <a:spcAft>
                <a:spcPts val="0"/>
              </a:spcAft>
              <a:buSzPts val="2400"/>
              <a:buChar char="●"/>
            </a:pPr>
            <a:r>
              <a:rPr lang="en" sz="2400"/>
              <a:t>MEMORY_ONLY (partitions too big to fit in memory are recomputed on the fly)</a:t>
            </a:r>
            <a:endParaRPr sz="2400"/>
          </a:p>
          <a:p>
            <a:pPr indent="-381000" lvl="0" marL="457200" rtl="0" algn="l">
              <a:spcBef>
                <a:spcPts val="0"/>
              </a:spcBef>
              <a:spcAft>
                <a:spcPts val="0"/>
              </a:spcAft>
              <a:buSzPts val="2400"/>
              <a:buChar char="●"/>
            </a:pPr>
            <a:r>
              <a:rPr lang="en" sz="2400"/>
              <a:t>MEMORY_AND_DISK (if a partition doesn't fit in memory, it is written to disk)</a:t>
            </a:r>
            <a:endParaRPr sz="2400"/>
          </a:p>
          <a:p>
            <a:pPr indent="-381000" lvl="0" marL="457200" rtl="0" algn="l">
              <a:spcBef>
                <a:spcPts val="0"/>
              </a:spcBef>
              <a:spcAft>
                <a:spcPts val="0"/>
              </a:spcAft>
              <a:buSzPts val="2400"/>
              <a:buChar char="●"/>
            </a:pPr>
            <a:r>
              <a:rPr lang="en" sz="2400"/>
              <a:t>DISK_ONLY (partitions are stored only on disk)</a:t>
            </a:r>
            <a:endParaRPr sz="2400"/>
          </a:p>
          <a:p>
            <a:pPr indent="-381000" lvl="0" marL="457200" rtl="0" algn="l">
              <a:spcBef>
                <a:spcPts val="0"/>
              </a:spcBef>
              <a:spcAft>
                <a:spcPts val="0"/>
              </a:spcAft>
              <a:buSzPts val="2400"/>
              <a:buChar char="●"/>
            </a:pPr>
            <a:r>
              <a:rPr lang="en" sz="2400"/>
              <a:t>(other…)</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Also, RDD's that have been processed with an action() can be cached so that they do not have to be recomputed.</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Spark accepts jobs written in:</a:t>
            </a:r>
            <a:endParaRPr/>
          </a:p>
          <a:p>
            <a:pPr indent="-419100" lvl="0" marL="457200" rtl="0" algn="l">
              <a:spcBef>
                <a:spcPts val="600"/>
              </a:spcBef>
              <a:spcAft>
                <a:spcPts val="0"/>
              </a:spcAft>
              <a:buSzPts val="3000"/>
              <a:buChar char="●"/>
            </a:pPr>
            <a:r>
              <a:rPr lang="en"/>
              <a:t>Scala</a:t>
            </a:r>
            <a:endParaRPr/>
          </a:p>
          <a:p>
            <a:pPr indent="-419100" lvl="0" marL="457200" rtl="0" algn="l">
              <a:spcBef>
                <a:spcPts val="0"/>
              </a:spcBef>
              <a:spcAft>
                <a:spcPts val="0"/>
              </a:spcAft>
              <a:buSzPts val="3000"/>
              <a:buChar char="●"/>
            </a:pPr>
            <a:r>
              <a:rPr lang="en"/>
              <a:t>Java</a:t>
            </a:r>
            <a:endParaRPr/>
          </a:p>
          <a:p>
            <a:pPr indent="-419100" lvl="0" marL="457200" rtl="0" algn="l">
              <a:spcBef>
                <a:spcPts val="0"/>
              </a:spcBef>
              <a:spcAft>
                <a:spcPts val="0"/>
              </a:spcAft>
              <a:buSzPts val="3000"/>
              <a:buChar char="●"/>
            </a:pPr>
            <a:r>
              <a:rPr lang="en"/>
              <a:t>Python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Spark also provides shells for interactive sessions:</a:t>
            </a:r>
            <a:endParaRPr/>
          </a:p>
          <a:p>
            <a:pPr indent="-419100" lvl="0" marL="457200" rtl="0" algn="l">
              <a:spcBef>
                <a:spcPts val="600"/>
              </a:spcBef>
              <a:spcAft>
                <a:spcPts val="0"/>
              </a:spcAft>
              <a:buSzPts val="3000"/>
              <a:buChar char="●"/>
            </a:pPr>
            <a:r>
              <a:rPr lang="en"/>
              <a:t>Scala (spark-shell)</a:t>
            </a:r>
            <a:endParaRPr/>
          </a:p>
          <a:p>
            <a:pPr indent="-419100" lvl="0" marL="457200" rtl="0" algn="l">
              <a:spcBef>
                <a:spcPts val="0"/>
              </a:spcBef>
              <a:spcAft>
                <a:spcPts val="0"/>
              </a:spcAft>
              <a:buSzPts val="3000"/>
              <a:buChar char="●"/>
            </a:pPr>
            <a:r>
              <a:rPr lang="en"/>
              <a:t>Python (pyspark)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Spark is compatible with a number of data layers:</a:t>
            </a:r>
            <a:endParaRPr/>
          </a:p>
          <a:p>
            <a:pPr indent="-419100" lvl="0" marL="457200" rtl="0" algn="l">
              <a:spcBef>
                <a:spcPts val="600"/>
              </a:spcBef>
              <a:spcAft>
                <a:spcPts val="0"/>
              </a:spcAft>
              <a:buSzPts val="3000"/>
              <a:buChar char="●"/>
            </a:pPr>
            <a:r>
              <a:rPr lang="en"/>
              <a:t>Local file system</a:t>
            </a:r>
            <a:endParaRPr/>
          </a:p>
          <a:p>
            <a:pPr indent="-419100" lvl="0" marL="457200" rtl="0" algn="l">
              <a:spcBef>
                <a:spcPts val="0"/>
              </a:spcBef>
              <a:spcAft>
                <a:spcPts val="0"/>
              </a:spcAft>
              <a:buSzPts val="3000"/>
              <a:buChar char="●"/>
            </a:pPr>
            <a:r>
              <a:rPr lang="en"/>
              <a:t>HDFS (Hadoop Distributed File System)</a:t>
            </a:r>
            <a:endParaRPr/>
          </a:p>
          <a:p>
            <a:pPr indent="-419100" lvl="0" marL="457200" rtl="0" algn="l">
              <a:spcBef>
                <a:spcPts val="0"/>
              </a:spcBef>
              <a:spcAft>
                <a:spcPts val="0"/>
              </a:spcAft>
              <a:buSzPts val="3000"/>
              <a:buChar char="●"/>
            </a:pPr>
            <a:r>
              <a:rPr lang="en"/>
              <a:t>Cassandra (distributed partitioned row store)</a:t>
            </a:r>
            <a:endParaRPr/>
          </a:p>
          <a:p>
            <a:pPr indent="-419100" lvl="0" marL="457200" rtl="0" algn="l">
              <a:spcBef>
                <a:spcPts val="0"/>
              </a:spcBef>
              <a:spcAft>
                <a:spcPts val="0"/>
              </a:spcAft>
              <a:buSzPts val="3000"/>
              <a:buChar char="●"/>
            </a:pPr>
            <a:r>
              <a:rPr lang="en"/>
              <a:t>HBase (table layer built on top of HDFS)</a:t>
            </a:r>
            <a:endParaRPr/>
          </a:p>
          <a:p>
            <a:pPr indent="-419100" lvl="0" marL="457200" rtl="0" algn="l">
              <a:spcBef>
                <a:spcPts val="0"/>
              </a:spcBef>
              <a:spcAft>
                <a:spcPts val="0"/>
              </a:spcAft>
              <a:buSzPts val="3000"/>
              <a:buChar char="●"/>
            </a:pPr>
            <a:r>
              <a:rPr lang="en"/>
              <a:t>S3 (Amazon cloud storage)</a:t>
            </a:r>
            <a:endParaRPr/>
          </a:p>
          <a:p>
            <a:pPr indent="-419100" lvl="0" marL="457200" rtl="0" algn="l">
              <a:spcBef>
                <a:spcPts val="0"/>
              </a:spcBef>
              <a:spcAft>
                <a:spcPts val="0"/>
              </a:spcAft>
              <a:buSzPts val="3000"/>
              <a:buChar char="●"/>
            </a:pPr>
            <a:r>
              <a:rPr lang="en"/>
              <a:t>Tachyon (in-memory distributed data store)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Spark can read a variety of input formats:</a:t>
            </a:r>
            <a:endParaRPr/>
          </a:p>
          <a:p>
            <a:pPr indent="-419100" lvl="0" marL="457200" rtl="0" algn="l">
              <a:spcBef>
                <a:spcPts val="600"/>
              </a:spcBef>
              <a:spcAft>
                <a:spcPts val="0"/>
              </a:spcAft>
              <a:buSzPts val="3000"/>
              <a:buChar char="●"/>
            </a:pPr>
            <a:r>
              <a:rPr lang="en"/>
              <a:t>Text file</a:t>
            </a:r>
            <a:endParaRPr/>
          </a:p>
          <a:p>
            <a:pPr indent="-419100" lvl="0" marL="457200" rtl="0" algn="l">
              <a:spcBef>
                <a:spcPts val="0"/>
              </a:spcBef>
              <a:spcAft>
                <a:spcPts val="0"/>
              </a:spcAft>
              <a:buSzPts val="3000"/>
              <a:buChar char="●"/>
            </a:pPr>
            <a:r>
              <a:rPr lang="en"/>
              <a:t>Sequence file</a:t>
            </a:r>
            <a:endParaRPr/>
          </a:p>
          <a:p>
            <a:pPr indent="-419100" lvl="0" marL="457200" rtl="0" algn="l">
              <a:spcBef>
                <a:spcPts val="0"/>
              </a:spcBef>
              <a:spcAft>
                <a:spcPts val="0"/>
              </a:spcAft>
              <a:buSzPts val="3000"/>
              <a:buChar char="●"/>
            </a:pPr>
            <a:r>
              <a:rPr lang="en"/>
              <a:t>Parquet file (column-oriented tables -- extremely fast for aggregate queries)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a number of plugin projects that supplement or built on Spark:</a:t>
            </a:r>
            <a:endParaRPr/>
          </a:p>
          <a:p>
            <a:pPr indent="-419100" lvl="0" marL="457200" rtl="0" algn="l">
              <a:spcBef>
                <a:spcPts val="600"/>
              </a:spcBef>
              <a:spcAft>
                <a:spcPts val="0"/>
              </a:spcAft>
              <a:buSzPts val="3000"/>
              <a:buChar char="●"/>
            </a:pPr>
            <a:r>
              <a:rPr lang="en"/>
              <a:t>SparkR - R frontend for Spark</a:t>
            </a:r>
            <a:endParaRPr/>
          </a:p>
          <a:p>
            <a:pPr indent="-419100" lvl="0" marL="457200" rtl="0" algn="l">
              <a:spcBef>
                <a:spcPts val="0"/>
              </a:spcBef>
              <a:spcAft>
                <a:spcPts val="0"/>
              </a:spcAft>
              <a:buSzPts val="3000"/>
              <a:buChar char="●"/>
            </a:pPr>
            <a:r>
              <a:rPr lang="en"/>
              <a:t>MLbase - a machine learning project</a:t>
            </a:r>
            <a:endParaRPr/>
          </a:p>
          <a:p>
            <a:pPr indent="-419100" lvl="0" marL="457200" rtl="0" algn="l">
              <a:spcBef>
                <a:spcPts val="0"/>
              </a:spcBef>
              <a:spcAft>
                <a:spcPts val="0"/>
              </a:spcAft>
              <a:buSzPts val="3000"/>
              <a:buChar char="●"/>
            </a:pPr>
            <a:r>
              <a:rPr lang="en"/>
              <a:t>BlinkDB - query engine</a:t>
            </a:r>
            <a:endParaRPr/>
          </a:p>
          <a:p>
            <a:pPr indent="-419100" lvl="0" marL="457200" rtl="0" algn="l">
              <a:spcBef>
                <a:spcPts val="0"/>
              </a:spcBef>
              <a:spcAft>
                <a:spcPts val="0"/>
              </a:spcAft>
              <a:buSzPts val="3000"/>
              <a:buChar char="●"/>
            </a:pPr>
            <a:r>
              <a:rPr lang="en"/>
              <a:t>Spindle - web analytics engine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