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56" d="100"/>
          <a:sy n="156" d="100"/>
        </p:scale>
        <p:origin x="-1128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ABB3-D5C0-1A4A-89C8-8C9D8C15E48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A2FD7-CA2E-3243-B552-9640EFA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2FD7-CA2E-3243-B552-9640EFA923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224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6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3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05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0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6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Buffer Management and Heap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538" y="4800600"/>
            <a:ext cx="9298653" cy="1691640"/>
          </a:xfrm>
        </p:spPr>
        <p:txBody>
          <a:bodyPr/>
          <a:lstStyle/>
          <a:p>
            <a:r>
              <a:rPr lang="en-US" sz="3200">
                <a:solidFill>
                  <a:schemeClr val="tx1">
                    <a:lumMod val="50000"/>
                  </a:schemeClr>
                </a:solidFill>
              </a:rPr>
              <a:t>Project #2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738129-0F4E-4CBA-BD4E-FFECEF0E6189}"/>
              </a:ext>
            </a:extLst>
          </p:cNvPr>
          <p:cNvCxnSpPr>
            <a:cxnSpLocks/>
          </p:cNvCxnSpPr>
          <p:nvPr/>
        </p:nvCxnSpPr>
        <p:spPr>
          <a:xfrm>
            <a:off x="964096" y="4731027"/>
            <a:ext cx="9899374" cy="0"/>
          </a:xfrm>
          <a:prstGeom prst="line">
            <a:avLst/>
          </a:prstGeom>
          <a:ln w="53975">
            <a:solidFill>
              <a:srgbClr val="C0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05A25A-E55F-427F-B14E-2346A49D494F}"/>
              </a:ext>
            </a:extLst>
          </p:cNvPr>
          <p:cNvSpPr txBox="1">
            <a:spLocks/>
          </p:cNvSpPr>
          <p:nvPr/>
        </p:nvSpPr>
        <p:spPr>
          <a:xfrm>
            <a:off x="4760844" y="6099047"/>
            <a:ext cx="7305260" cy="60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Slides based on “</a:t>
            </a: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Database Management Systems” book by Johannes </a:t>
            </a:r>
            <a:r>
              <a:rPr lang="en-US" sz="1800" err="1">
                <a:solidFill>
                  <a:schemeClr val="tx1">
                    <a:lumMod val="50000"/>
                  </a:schemeClr>
                </a:solidFill>
              </a:rPr>
              <a:t>Gehrke</a:t>
            </a: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 and Raghu Ramakrishnan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741-DD7C-124D-B833-B341AE60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C16-FBF9-4048-9448-4C713C34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choices exist for file structure, each good for some situations, and not so good in others: </a:t>
            </a:r>
          </a:p>
          <a:p>
            <a:r>
              <a:rPr lang="en-US" sz="2400" dirty="0"/>
              <a:t>–Heap Files: Suitable when typical access is a file scan retrieving all records. </a:t>
            </a:r>
          </a:p>
          <a:p>
            <a:r>
              <a:rPr lang="en-US" sz="2400" dirty="0"/>
              <a:t>–Sorted Files: Best for retrieval in search key order, or only a `range’ of records is needed. </a:t>
            </a:r>
          </a:p>
          <a:p>
            <a:r>
              <a:rPr lang="en-US" sz="2400" dirty="0"/>
              <a:t>–Hashed Files: Good for equality selections. </a:t>
            </a:r>
            <a:r>
              <a:rPr lang="en-US" sz="2400" b="1" dirty="0"/>
              <a:t>[Will be handy in a future project]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3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80E3-4B60-5B44-A445-34D5BEFE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15" y="314960"/>
            <a:ext cx="9692640" cy="1005840"/>
          </a:xfrm>
        </p:spPr>
        <p:txBody>
          <a:bodyPr/>
          <a:lstStyle/>
          <a:p>
            <a:r>
              <a:rPr lang="en-US" dirty="0"/>
              <a:t>Project 2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300CF1-6832-754E-BC3E-6938619A2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692170"/>
              </p:ext>
            </p:extLst>
          </p:nvPr>
        </p:nvGraphicFramePr>
        <p:xfrm>
          <a:off x="732292" y="2608533"/>
          <a:ext cx="8594725" cy="2352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4725">
                  <a:extLst>
                    <a:ext uri="{9D8B030D-6E8A-4147-A177-3AD203B41FA5}">
                      <a16:colId xmlns:a16="http://schemas.microsoft.com/office/drawing/2014/main" val="1497331675"/>
                    </a:ext>
                  </a:extLst>
                </a:gridCol>
              </a:tblGrid>
              <a:tr h="533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dirty="0">
                          <a:effectLst/>
                        </a:rPr>
                        <a:t>public </a:t>
                      </a:r>
                      <a:r>
                        <a:rPr lang="en-US" sz="1200" dirty="0" err="1">
                          <a:effectLst/>
                        </a:rPr>
                        <a:t>HeapFile</a:t>
                      </a:r>
                      <a:r>
                        <a:rPr lang="en-US" sz="1200" dirty="0">
                          <a:effectLst/>
                        </a:rPr>
                        <a:t>(String name)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protected void finalize() throws Throwable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public void </a:t>
                      </a:r>
                      <a:r>
                        <a:rPr lang="en-US" sz="1200" dirty="0" err="1">
                          <a:effectLst/>
                        </a:rPr>
                        <a:t>deleteFile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br>
                        <a:rPr lang="en-US" sz="1200" dirty="0">
                          <a:effectLst/>
                        </a:rPr>
                      </a:b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public RID </a:t>
                      </a:r>
                      <a:r>
                        <a:rPr lang="en-US" sz="1200" dirty="0" err="1">
                          <a:effectLst/>
                        </a:rPr>
                        <a:t>insertRecord</a:t>
                      </a:r>
                      <a:r>
                        <a:rPr lang="en-US" sz="1200" dirty="0">
                          <a:effectLst/>
                        </a:rPr>
                        <a:t>(byte[] record)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public byte[] </a:t>
                      </a:r>
                      <a:r>
                        <a:rPr lang="en-US" sz="1200" dirty="0" err="1">
                          <a:effectLst/>
                        </a:rPr>
                        <a:t>selectRecord</a:t>
                      </a:r>
                      <a:r>
                        <a:rPr lang="en-US" sz="1200" dirty="0">
                          <a:effectLst/>
                        </a:rPr>
                        <a:t>(RID rid)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public void </a:t>
                      </a:r>
                      <a:r>
                        <a:rPr lang="en-US" sz="1200" dirty="0" err="1">
                          <a:effectLst/>
                        </a:rPr>
                        <a:t>updateRecord</a:t>
                      </a:r>
                      <a:r>
                        <a:rPr lang="en-US" sz="1200" dirty="0">
                          <a:effectLst/>
                        </a:rPr>
                        <a:t>(RID rid, byte[] </a:t>
                      </a:r>
                      <a:r>
                        <a:rPr lang="en-US" sz="1200" dirty="0" err="1">
                          <a:effectLst/>
                        </a:rPr>
                        <a:t>newRecord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public void </a:t>
                      </a:r>
                      <a:r>
                        <a:rPr lang="en-US" sz="1200" dirty="0" err="1">
                          <a:effectLst/>
                        </a:rPr>
                        <a:t>deleteRecord</a:t>
                      </a:r>
                      <a:r>
                        <a:rPr lang="en-US" sz="1200" dirty="0">
                          <a:effectLst/>
                        </a:rPr>
                        <a:t>(RID rid)</a:t>
                      </a:r>
                      <a:br>
                        <a:rPr lang="en-US" sz="1200" dirty="0">
                          <a:effectLst/>
                        </a:rPr>
                      </a:b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public int </a:t>
                      </a:r>
                      <a:r>
                        <a:rPr lang="en-US" sz="1200" dirty="0" err="1">
                          <a:effectLst/>
                        </a:rPr>
                        <a:t>getRecCnt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public </a:t>
                      </a:r>
                      <a:r>
                        <a:rPr lang="en-US" sz="1200" dirty="0" err="1">
                          <a:effectLst/>
                        </a:rPr>
                        <a:t>HeapScan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openScan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6557543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BF7C250-AF56-7B49-A4E5-6869CD75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1931729"/>
            <a:ext cx="59458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Arial" panose="020B0604020202020204" pitchFamily="34" charset="0"/>
              </a:rPr>
              <a:t>The major methods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Arial" panose="020B0604020202020204" pitchFamily="34" charset="0"/>
              </a:rPr>
              <a:t>HeapFile.java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Arial" panose="020B0604020202020204" pitchFamily="34" charset="0"/>
              </a:rPr>
              <a:t> that you will implement include: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2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EADE-A3BF-6D4C-88FE-87A22E7F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will need from other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AC47-1FB4-9D45-8CE1-D4E1DC26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Minibase.</a:t>
            </a:r>
            <a:r>
              <a:rPr lang="en-US" i="1" dirty="0" err="1"/>
              <a:t>DiskManager</a:t>
            </a:r>
            <a:r>
              <a:rPr lang="en-US" dirty="0" err="1"/>
              <a:t>.get_file_entry</a:t>
            </a:r>
            <a:r>
              <a:rPr lang="en-US" dirty="0"/>
              <a:t>(name)</a:t>
            </a:r>
          </a:p>
          <a:p>
            <a:r>
              <a:rPr lang="en-US" dirty="0" err="1"/>
              <a:t>Minibase.</a:t>
            </a:r>
            <a:r>
              <a:rPr lang="en-US" i="1" dirty="0" err="1"/>
              <a:t>BufferManager</a:t>
            </a:r>
            <a:r>
              <a:rPr lang="en-US" dirty="0" err="1"/>
              <a:t>.newPage</a:t>
            </a:r>
            <a:r>
              <a:rPr lang="en-US" dirty="0"/>
              <a:t>( )</a:t>
            </a:r>
          </a:p>
          <a:p>
            <a:r>
              <a:rPr lang="en-US" dirty="0" err="1"/>
              <a:t>Minibase.</a:t>
            </a:r>
            <a:r>
              <a:rPr lang="en-US" i="1" dirty="0" err="1"/>
              <a:t>DiskManager</a:t>
            </a:r>
            <a:r>
              <a:rPr lang="en-US" dirty="0" err="1"/>
              <a:t>.add_file_entry</a:t>
            </a:r>
            <a:r>
              <a:rPr lang="en-US" dirty="0"/>
              <a:t>(str, Page)</a:t>
            </a:r>
          </a:p>
          <a:p>
            <a:r>
              <a:rPr lang="en-US" dirty="0" err="1"/>
              <a:t>Minibase.</a:t>
            </a:r>
            <a:r>
              <a:rPr lang="en-US" i="1" dirty="0" err="1"/>
              <a:t>DiskManager</a:t>
            </a:r>
            <a:r>
              <a:rPr lang="en-US" dirty="0" err="1"/>
              <a:t>.get_file_entry</a:t>
            </a:r>
            <a:r>
              <a:rPr lang="en-US" dirty="0"/>
              <a:t>(str, Page)</a:t>
            </a:r>
          </a:p>
          <a:p>
            <a:r>
              <a:rPr lang="en-US" dirty="0"/>
              <a:t>Pin/Unpin</a:t>
            </a:r>
          </a:p>
          <a:p>
            <a:r>
              <a:rPr lang="en-US" dirty="0" err="1"/>
              <a:t>HFPage.getData</a:t>
            </a:r>
            <a:r>
              <a:rPr lang="en-US" dirty="0"/>
              <a:t>, </a:t>
            </a:r>
            <a:r>
              <a:rPr lang="en-US" dirty="0" err="1"/>
              <a:t>HFPage.setData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3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9BC0-555E-CB46-95A9-DE11DA58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F981-EA8B-5141-8FAB-0B30A336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/>
          </a:bodyPr>
          <a:lstStyle/>
          <a:p>
            <a:r>
              <a:rPr lang="en-US" dirty="0"/>
              <a:t>1. Use two arrays/lists to store Pages and PIDs for a Heap File (or you can also use </a:t>
            </a:r>
            <a:r>
              <a:rPr lang="en-US" dirty="0" err="1"/>
              <a:t>HFPage</a:t>
            </a:r>
            <a:r>
              <a:rPr lang="en-US" dirty="0"/>
              <a:t>)</a:t>
            </a:r>
          </a:p>
          <a:p>
            <a:r>
              <a:rPr lang="en-US" dirty="0"/>
              <a:t>2. Carefully first figure out the sequence of things you want to do in the </a:t>
            </a:r>
            <a:r>
              <a:rPr lang="en-US" dirty="0" err="1"/>
              <a:t>HeapFile</a:t>
            </a:r>
            <a:r>
              <a:rPr lang="en-US" dirty="0"/>
              <a:t> constructor</a:t>
            </a:r>
          </a:p>
          <a:p>
            <a:r>
              <a:rPr lang="en-US" dirty="0"/>
              <a:t>There can be 3 cases: </a:t>
            </a:r>
          </a:p>
          <a:p>
            <a:endParaRPr lang="en-US" dirty="0"/>
          </a:p>
          <a:p>
            <a:pPr lvl="1"/>
            <a:r>
              <a:rPr lang="en-US" dirty="0"/>
              <a:t>If the file name is passed exist (just check if name is null or not) </a:t>
            </a:r>
          </a:p>
          <a:p>
            <a:pPr lvl="2"/>
            <a:r>
              <a:rPr lang="en-US" dirty="0"/>
              <a:t>If a name is passed but the file is not in memory (rather on disk)</a:t>
            </a:r>
          </a:p>
          <a:p>
            <a:pPr lvl="2"/>
            <a:r>
              <a:rPr lang="en-US" dirty="0"/>
              <a:t>If a name is passed and the file is already in memory</a:t>
            </a:r>
          </a:p>
          <a:p>
            <a:pPr lvl="1"/>
            <a:r>
              <a:rPr lang="en-US" dirty="0"/>
              <a:t>No name is passed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7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CD94-D460-184C-B4A8-01F1D351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sure to see what </a:t>
            </a:r>
            <a:r>
              <a:rPr lang="en-US" dirty="0" err="1"/>
              <a:t>HFPage</a:t>
            </a:r>
            <a:r>
              <a:rPr lang="en-US" dirty="0"/>
              <a:t> does and can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BC9F-222B-E54C-8077-4AC004D3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HFPage</a:t>
            </a:r>
            <a:r>
              <a:rPr lang="en-US" dirty="0"/>
              <a:t> is a wrapper for Page class that gives a lot of </a:t>
            </a:r>
            <a:r>
              <a:rPr lang="en-US" dirty="0" err="1"/>
              <a:t>funtionality</a:t>
            </a:r>
            <a:r>
              <a:rPr lang="en-US" dirty="0"/>
              <a:t> to get records, set current page in a heap file, go to next records etc. </a:t>
            </a:r>
          </a:p>
          <a:p>
            <a:r>
              <a:rPr lang="en-US" dirty="0"/>
              <a:t>Whenever working on a Heap File, use </a:t>
            </a:r>
            <a:r>
              <a:rPr lang="en-US" dirty="0" err="1"/>
              <a:t>HFPage</a:t>
            </a:r>
            <a:r>
              <a:rPr lang="en-US" dirty="0"/>
              <a:t> to read in the data in the Page objects to </a:t>
            </a:r>
            <a:r>
              <a:rPr lang="en-US" dirty="0" err="1"/>
              <a:t>HFPages</a:t>
            </a:r>
            <a:endParaRPr lang="en-US" dirty="0"/>
          </a:p>
          <a:p>
            <a:r>
              <a:rPr lang="en-US" dirty="0"/>
              <a:t>You can use </a:t>
            </a:r>
            <a:r>
              <a:rPr lang="en-US" dirty="0" err="1"/>
              <a:t>nextRecord</a:t>
            </a:r>
            <a:r>
              <a:rPr lang="en-US" dirty="0"/>
              <a:t>() and </a:t>
            </a:r>
            <a:r>
              <a:rPr lang="en-US" dirty="0" err="1"/>
              <a:t>getNextPage</a:t>
            </a:r>
            <a:r>
              <a:rPr lang="en-US" dirty="0"/>
              <a:t>() of </a:t>
            </a:r>
            <a:r>
              <a:rPr lang="en-US" dirty="0" err="1"/>
              <a:t>HFPage</a:t>
            </a:r>
            <a:r>
              <a:rPr lang="en-US" dirty="0"/>
              <a:t> to iterate through records and pages of a Heap File</a:t>
            </a:r>
          </a:p>
          <a:p>
            <a:r>
              <a:rPr lang="en-US" dirty="0" err="1"/>
              <a:t>HFPage</a:t>
            </a:r>
            <a:r>
              <a:rPr lang="en-US" dirty="0"/>
              <a:t> can also return free space etc. meta information that can help in </a:t>
            </a:r>
            <a:r>
              <a:rPr lang="en-US" dirty="0" err="1"/>
              <a:t>insertRecord</a:t>
            </a:r>
            <a:r>
              <a:rPr lang="en-US" dirty="0"/>
              <a:t>() etc.</a:t>
            </a:r>
          </a:p>
        </p:txBody>
      </p:sp>
    </p:spTree>
    <p:extLst>
      <p:ext uri="{BB962C8B-B14F-4D97-AF65-F5344CB8AC3E}">
        <p14:creationId xmlns:p14="http://schemas.microsoft.com/office/powerpoint/2010/main" val="78082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2C97-812F-4DF5-B708-BE2FA69D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Buffer Management in a DBMS</a:t>
            </a:r>
            <a:endParaRPr lang="en-US"/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10630882-1D44-4E05-9FBC-4EACC5A6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3" y="1835250"/>
            <a:ext cx="6776757" cy="484689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CD984D-87C5-493E-9F86-DC0D558CA889}"/>
              </a:ext>
            </a:extLst>
          </p:cNvPr>
          <p:cNvSpPr txBox="1">
            <a:spLocks/>
          </p:cNvSpPr>
          <p:nvPr/>
        </p:nvSpPr>
        <p:spPr>
          <a:xfrm>
            <a:off x="6698974" y="2037805"/>
            <a:ext cx="4581939" cy="464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Data must be in memory for DBMS to operate on it</a:t>
            </a:r>
          </a:p>
          <a:p>
            <a:pPr>
              <a:lnSpc>
                <a:spcPct val="150000"/>
              </a:lnSpc>
            </a:pPr>
            <a:r>
              <a:rPr lang="en-US" sz="2400"/>
              <a:t>Table of </a:t>
            </a:r>
            <a:r>
              <a:rPr lang="en-US" sz="2400" i="1"/>
              <a:t>&lt;frame#, </a:t>
            </a:r>
            <a:r>
              <a:rPr lang="en-US" sz="2400" i="1" err="1"/>
              <a:t>pageid</a:t>
            </a:r>
            <a:r>
              <a:rPr lang="en-US" sz="2400" i="1"/>
              <a:t>&gt; </a:t>
            </a:r>
            <a:r>
              <a:rPr lang="en-US" sz="2400"/>
              <a:t>pair is maintained.</a:t>
            </a:r>
          </a:p>
          <a:p>
            <a:r>
              <a:rPr lang="en-US" sz="2400"/>
              <a:t>Bookkeeping information (per frame):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pin count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dirty bit</a:t>
            </a:r>
          </a:p>
          <a:p>
            <a:r>
              <a:rPr lang="en-US" sz="2400"/>
              <a:t>Choice of the frame is dictated by </a:t>
            </a:r>
            <a:r>
              <a:rPr lang="en-US" sz="2400" b="1"/>
              <a:t>replacement policy</a:t>
            </a:r>
            <a:r>
              <a:rPr lang="en-US" sz="2400"/>
              <a:t>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8778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BDE5-A22F-450B-8A80-4875AA0F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a Page is requested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EEBD-21EE-41D4-ACED-F914CE2A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23" y="183525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If requested page is not in pool and the pool is full:</a:t>
            </a:r>
          </a:p>
          <a:p>
            <a:pPr lvl="1">
              <a:buFont typeface="Arial" pitchFamily="18" charset="2"/>
              <a:buChar char="•"/>
            </a:pPr>
            <a:r>
              <a:rPr lang="en-US" sz="2400"/>
              <a:t>Choose a frame for </a:t>
            </a:r>
            <a:r>
              <a:rPr lang="en-US" sz="2400" i="1">
                <a:solidFill>
                  <a:srgbClr val="FF0000"/>
                </a:solidFill>
              </a:rPr>
              <a:t>replacement</a:t>
            </a:r>
            <a:r>
              <a:rPr lang="en-US" sz="2400"/>
              <a:t>.</a:t>
            </a:r>
          </a:p>
          <a:p>
            <a:pPr lvl="1">
              <a:buFont typeface="Arial" pitchFamily="18" charset="2"/>
              <a:buChar char="•"/>
            </a:pPr>
            <a:r>
              <a:rPr lang="en-US" sz="2400"/>
              <a:t>If frame is dirty, write it to disk.</a:t>
            </a:r>
            <a:endParaRPr lang="en-US"/>
          </a:p>
          <a:p>
            <a:pPr lvl="1">
              <a:buFont typeface="Arial" pitchFamily="18" charset="2"/>
              <a:buChar char="•"/>
            </a:pPr>
            <a:r>
              <a:rPr lang="en-US" sz="2400"/>
              <a:t>Read requested page into chosen frame.</a:t>
            </a:r>
            <a:endParaRPr lang="en-US"/>
          </a:p>
          <a:p>
            <a:r>
              <a:rPr lang="en-US" sz="2800" i="1">
                <a:solidFill>
                  <a:srgbClr val="FF0000"/>
                </a:solidFill>
              </a:rPr>
              <a:t>Pin</a:t>
            </a:r>
            <a:r>
              <a:rPr lang="en-US" sz="2800"/>
              <a:t> the page and return its address.</a:t>
            </a:r>
          </a:p>
          <a:p>
            <a:endParaRPr lang="en-US" sz="2800"/>
          </a:p>
          <a:p>
            <a:r>
              <a:rPr lang="en-US" sz="2800"/>
              <a:t>If request can be predicted (e.g., sequential scans), pages can be </a:t>
            </a:r>
            <a:r>
              <a:rPr lang="en-US" sz="2800" i="1">
                <a:solidFill>
                  <a:srgbClr val="FF0000"/>
                </a:solidFill>
              </a:rPr>
              <a:t>pre-fetched </a:t>
            </a:r>
            <a:r>
              <a:rPr lang="en-US" sz="2800"/>
              <a:t>(several pages at the same time)</a:t>
            </a:r>
          </a:p>
        </p:txBody>
      </p:sp>
    </p:spTree>
    <p:extLst>
      <p:ext uri="{BB962C8B-B14F-4D97-AF65-F5344CB8AC3E}">
        <p14:creationId xmlns:p14="http://schemas.microsoft.com/office/powerpoint/2010/main" val="14424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5434-E171-488C-8288-76A9FF84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Buffer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1747-E2D5-4E2B-894A-5341AF96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58974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Requestor of page must unpin it and indicate whether page has been modified:</a:t>
            </a:r>
          </a:p>
          <a:p>
            <a:pPr lvl="1">
              <a:buFont typeface="Arial" pitchFamily="18" charset="2"/>
              <a:buChar char="•"/>
            </a:pPr>
            <a:r>
              <a:rPr lang="en-US" sz="2400" i="1">
                <a:solidFill>
                  <a:srgbClr val="FF0000"/>
                </a:solidFill>
              </a:rPr>
              <a:t>dirty</a:t>
            </a:r>
            <a:r>
              <a:rPr lang="en-US" sz="2400" i="1"/>
              <a:t> </a:t>
            </a:r>
            <a:r>
              <a:rPr lang="en-US" sz="2400"/>
              <a:t>bit is used for this</a:t>
            </a:r>
          </a:p>
          <a:p>
            <a:r>
              <a:rPr lang="en-US" sz="2800"/>
              <a:t>Page in pool may be requested many times:</a:t>
            </a:r>
          </a:p>
          <a:p>
            <a:pPr lvl="1">
              <a:buFont typeface="Arial" pitchFamily="18" charset="2"/>
              <a:buChar char="•"/>
            </a:pPr>
            <a:r>
              <a:rPr lang="en-US" sz="2600"/>
              <a:t>A </a:t>
            </a:r>
            <a:r>
              <a:rPr lang="en-US" sz="2600" i="1">
                <a:solidFill>
                  <a:srgbClr val="FF0000"/>
                </a:solidFill>
              </a:rPr>
              <a:t>pin count</a:t>
            </a:r>
            <a:r>
              <a:rPr lang="en-US" sz="2600"/>
              <a:t> is used.</a:t>
            </a:r>
          </a:p>
          <a:p>
            <a:pPr lvl="1">
              <a:buFont typeface="Arial" pitchFamily="18" charset="2"/>
              <a:buChar char="•"/>
            </a:pPr>
            <a:r>
              <a:rPr lang="en-US" sz="2600"/>
              <a:t>A page is candidate for replacement </a:t>
            </a:r>
            <a:endParaRPr lang="en-US"/>
          </a:p>
          <a:p>
            <a:pPr marL="273050" lvl="1" indent="188595">
              <a:buNone/>
            </a:pPr>
            <a:r>
              <a:rPr lang="en-US" sz="2600" err="1"/>
              <a:t>iff</a:t>
            </a:r>
            <a:r>
              <a:rPr lang="en-US" sz="2600"/>
              <a:t> </a:t>
            </a:r>
            <a:r>
              <a:rPr lang="en-US" sz="2600" i="1">
                <a:solidFill>
                  <a:srgbClr val="FF0000"/>
                </a:solidFill>
              </a:rPr>
              <a:t>pin count == 0</a:t>
            </a:r>
            <a:r>
              <a:rPr lang="en-US" sz="2600"/>
              <a:t>.</a:t>
            </a:r>
          </a:p>
          <a:p>
            <a:r>
              <a:rPr lang="en-US" sz="2800"/>
              <a:t>CC &amp; Recovery may entail additional I/O when frame is chosen for replacement (</a:t>
            </a:r>
            <a:r>
              <a:rPr lang="en-US" sz="2800" i="1"/>
              <a:t>Write-Ahead Log</a:t>
            </a:r>
            <a:r>
              <a:rPr lang="en-US" sz="2800"/>
              <a:t> Protocol). 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245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816C-BCE9-4D22-8EFC-2D68A3E1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Replacement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E05F-A4C7-4367-A3E1-725CDDDE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15134" cy="4351337"/>
          </a:xfrm>
        </p:spPr>
        <p:txBody>
          <a:bodyPr>
            <a:normAutofit lnSpcReduction="10000"/>
          </a:bodyPr>
          <a:lstStyle/>
          <a:p>
            <a:r>
              <a:rPr lang="en-US" sz="2800"/>
              <a:t>Frame is chosen for replacement by a </a:t>
            </a:r>
            <a:r>
              <a:rPr lang="en-US" sz="2800" i="1">
                <a:solidFill>
                  <a:srgbClr val="FF0000"/>
                </a:solidFill>
              </a:rPr>
              <a:t>replacement policy</a:t>
            </a:r>
            <a:r>
              <a:rPr lang="en-US" sz="2800"/>
              <a:t>:</a:t>
            </a:r>
          </a:p>
          <a:p>
            <a:pPr lvl="1"/>
            <a:r>
              <a:rPr lang="en-US" sz="2600"/>
              <a:t>FIFO, Least-Recently-Used (LRU), Clock, MRU, etc.</a:t>
            </a:r>
          </a:p>
          <a:p>
            <a:r>
              <a:rPr lang="en-US" sz="2800"/>
              <a:t>Policy can have a big impact on # of I/O’s; depends on the </a:t>
            </a:r>
            <a:r>
              <a:rPr lang="en-US" sz="2800" i="1">
                <a:solidFill>
                  <a:srgbClr val="FF0000"/>
                </a:solidFill>
              </a:rPr>
              <a:t>access pattern</a:t>
            </a:r>
            <a:r>
              <a:rPr lang="en-US" sz="2800"/>
              <a:t>.</a:t>
            </a:r>
          </a:p>
          <a:p>
            <a:r>
              <a:rPr lang="en-US" sz="2800"/>
              <a:t>Sequential Flooding. Nasty situation caused by LRU + repeated sequential scans.</a:t>
            </a:r>
          </a:p>
          <a:p>
            <a:pPr lvl="1"/>
            <a:r>
              <a:rPr lang="en-US" sz="2600" i="1">
                <a:solidFill>
                  <a:srgbClr val="FF0000"/>
                </a:solidFill>
              </a:rPr>
              <a:t># buffer frames &lt; # pages in file</a:t>
            </a:r>
          </a:p>
          <a:p>
            <a:pPr marL="400050" lvl="1" indent="0">
              <a:buNone/>
            </a:pPr>
            <a:r>
              <a:rPr lang="en-US" sz="2600"/>
              <a:t>means each page request causes an I/O. MRU much better in this situation (but not in all situations, of course).</a:t>
            </a:r>
          </a:p>
        </p:txBody>
      </p:sp>
    </p:spTree>
    <p:extLst>
      <p:ext uri="{BB962C8B-B14F-4D97-AF65-F5344CB8AC3E}">
        <p14:creationId xmlns:p14="http://schemas.microsoft.com/office/powerpoint/2010/main" val="236548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BAD-8448-4D42-B7CB-8059EF12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vs OS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0ED1-F6EB-40A7-BD92-ACFF6A20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86745"/>
            <a:ext cx="9692640" cy="36488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Differences in OS support: portability issues</a:t>
            </a:r>
          </a:p>
          <a:p>
            <a:r>
              <a:rPr lang="en-US" sz="2800"/>
              <a:t>Some limitations, e.g., files can't span disks.</a:t>
            </a:r>
          </a:p>
          <a:p>
            <a:r>
              <a:rPr lang="en-US" sz="2800"/>
              <a:t>Buffer management in DBMS requires ability to:</a:t>
            </a:r>
          </a:p>
          <a:p>
            <a:pPr lvl="1">
              <a:buFont typeface="Arial" pitchFamily="18" charset="2"/>
              <a:buChar char="•"/>
            </a:pPr>
            <a:r>
              <a:rPr lang="en-US" sz="2600" i="1">
                <a:solidFill>
                  <a:srgbClr val="FF0000"/>
                </a:solidFill>
              </a:rPr>
              <a:t>pin a page</a:t>
            </a:r>
            <a:r>
              <a:rPr lang="en-US" sz="2600"/>
              <a:t> in buffer pool, </a:t>
            </a:r>
            <a:r>
              <a:rPr lang="en-US" sz="2600" i="1">
                <a:solidFill>
                  <a:srgbClr val="FF0000"/>
                </a:solidFill>
              </a:rPr>
              <a:t>force a page</a:t>
            </a:r>
            <a:r>
              <a:rPr lang="en-US" sz="2600"/>
              <a:t> to disk (important for implementing CC &amp; recovery),</a:t>
            </a:r>
          </a:p>
          <a:p>
            <a:pPr lvl="1">
              <a:buFont typeface="Arial" pitchFamily="18" charset="2"/>
              <a:buChar char="•"/>
            </a:pPr>
            <a:r>
              <a:rPr lang="en-US" sz="2600"/>
              <a:t>adjust </a:t>
            </a:r>
            <a:r>
              <a:rPr lang="en-US" sz="2600" i="1">
                <a:solidFill>
                  <a:srgbClr val="FF0000"/>
                </a:solidFill>
              </a:rPr>
              <a:t>replacement policy</a:t>
            </a:r>
            <a:r>
              <a:rPr lang="en-US" sz="2600"/>
              <a:t>, and prefetch pages based on access patterns in typical DB operations.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8EA824-FBD7-4FA6-B060-6D219BC16B02}"/>
              </a:ext>
            </a:extLst>
          </p:cNvPr>
          <p:cNvSpPr txBox="1">
            <a:spLocks/>
          </p:cNvSpPr>
          <p:nvPr/>
        </p:nvSpPr>
        <p:spPr>
          <a:xfrm>
            <a:off x="1257516" y="1833153"/>
            <a:ext cx="7625227" cy="8752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i="1">
                <a:solidFill>
                  <a:srgbClr val="FF0000"/>
                </a:solidFill>
              </a:rPr>
              <a:t>OS does disk space &amp; buffer management:  why not let OS manage these tasks?</a:t>
            </a:r>
          </a:p>
        </p:txBody>
      </p:sp>
    </p:spTree>
    <p:extLst>
      <p:ext uri="{BB962C8B-B14F-4D97-AF65-F5344CB8AC3E}">
        <p14:creationId xmlns:p14="http://schemas.microsoft.com/office/powerpoint/2010/main" val="356184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5AAE-C42D-4044-9503-0149FB85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#2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5F3-C0CA-3A4E-A3FF-81AB922C6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21" y="1828800"/>
            <a:ext cx="8019009" cy="4351338"/>
          </a:xfrm>
        </p:spPr>
      </p:pic>
    </p:spTree>
    <p:extLst>
      <p:ext uri="{BB962C8B-B14F-4D97-AF65-F5344CB8AC3E}">
        <p14:creationId xmlns:p14="http://schemas.microsoft.com/office/powerpoint/2010/main" val="175915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5AAE-C42D-4044-9503-0149FB85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88" y="159639"/>
            <a:ext cx="9692640" cy="1005840"/>
          </a:xfrm>
        </p:spPr>
        <p:txBody>
          <a:bodyPr/>
          <a:lstStyle/>
          <a:p>
            <a:r>
              <a:rPr lang="en-US" dirty="0"/>
              <a:t>Project #2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4EF79A-FC33-5240-BE74-465DD93D2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" y="1737360"/>
            <a:ext cx="10785157" cy="4776876"/>
          </a:xfrm>
        </p:spPr>
      </p:pic>
    </p:spTree>
    <p:extLst>
      <p:ext uri="{BB962C8B-B14F-4D97-AF65-F5344CB8AC3E}">
        <p14:creationId xmlns:p14="http://schemas.microsoft.com/office/powerpoint/2010/main" val="106338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4ED-D96E-446F-B58F-ACDAC0B7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1EB6-548A-4BEB-983C-7F0D2BED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9771" cy="455212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/>
              <a:t>void </a:t>
            </a:r>
            <a:r>
              <a:rPr lang="en-US" sz="2800" b="1" i="1" err="1"/>
              <a:t>pinPage</a:t>
            </a:r>
            <a:r>
              <a:rPr lang="en-US" sz="2800" i="1"/>
              <a:t> </a:t>
            </a:r>
          </a:p>
          <a:p>
            <a:pPr marL="168275" indent="0">
              <a:buNone/>
            </a:pPr>
            <a:r>
              <a:rPr lang="en-US" sz="2800"/>
              <a:t>Attempts to pin the requested page.</a:t>
            </a:r>
          </a:p>
          <a:p>
            <a:r>
              <a:rPr lang="en-US" sz="2800" b="1" i="1"/>
              <a:t>void </a:t>
            </a:r>
            <a:r>
              <a:rPr lang="en-US" sz="2800" b="1" i="1" err="1"/>
              <a:t>unpinPage</a:t>
            </a:r>
            <a:r>
              <a:rPr lang="en-US" sz="2800" i="1"/>
              <a:t> </a:t>
            </a:r>
          </a:p>
          <a:p>
            <a:pPr marL="0" indent="168275">
              <a:buNone/>
            </a:pPr>
            <a:r>
              <a:rPr lang="en-US" sz="2800"/>
              <a:t>Attempts to unpin the requested page.</a:t>
            </a:r>
          </a:p>
          <a:p>
            <a:r>
              <a:rPr lang="en-US" sz="2800" b="1" i="1" err="1"/>
              <a:t>PageId</a:t>
            </a:r>
            <a:r>
              <a:rPr lang="en-US" sz="2800" b="1" i="1"/>
              <a:t> </a:t>
            </a:r>
            <a:r>
              <a:rPr lang="en-US" sz="2800" b="1" i="1" err="1"/>
              <a:t>newPage</a:t>
            </a:r>
            <a:r>
              <a:rPr lang="en-US" sz="2800" i="1"/>
              <a:t> </a:t>
            </a:r>
          </a:p>
          <a:p>
            <a:pPr marL="0" indent="168275">
              <a:buNone/>
            </a:pPr>
            <a:r>
              <a:rPr lang="en-US" sz="2800"/>
              <a:t>Attempts to allocate ‘x’ pages in memory.</a:t>
            </a:r>
          </a:p>
          <a:p>
            <a:r>
              <a:rPr lang="en-US" sz="2800" b="1" i="1"/>
              <a:t>void </a:t>
            </a:r>
            <a:r>
              <a:rPr lang="en-US" sz="2800" b="1" i="1" err="1"/>
              <a:t>freePage</a:t>
            </a:r>
            <a:r>
              <a:rPr lang="en-US" sz="2800" i="1"/>
              <a:t> </a:t>
            </a:r>
          </a:p>
          <a:p>
            <a:pPr marL="168275" indent="0">
              <a:buNone/>
            </a:pPr>
            <a:r>
              <a:rPr lang="en-US" sz="2800"/>
              <a:t>Attempts to the case when we need to remove a page completely from disk.</a:t>
            </a:r>
          </a:p>
        </p:txBody>
      </p:sp>
    </p:spTree>
    <p:extLst>
      <p:ext uri="{BB962C8B-B14F-4D97-AF65-F5344CB8AC3E}">
        <p14:creationId xmlns:p14="http://schemas.microsoft.com/office/powerpoint/2010/main" val="5588751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1637</TotalTime>
  <Words>875</Words>
  <Application>Microsoft Macintosh PowerPoint</Application>
  <PresentationFormat>Widescreen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Times</vt:lpstr>
      <vt:lpstr>Wingdings 2</vt:lpstr>
      <vt:lpstr>View</vt:lpstr>
      <vt:lpstr>Buffer Management and Heap Files</vt:lpstr>
      <vt:lpstr>Buffer Management in a DBMS</vt:lpstr>
      <vt:lpstr>When a Page is requested …</vt:lpstr>
      <vt:lpstr>More on Buffer Management</vt:lpstr>
      <vt:lpstr>Buffer Replacement Policy</vt:lpstr>
      <vt:lpstr>DBMS vs OS File System</vt:lpstr>
      <vt:lpstr>Project #2</vt:lpstr>
      <vt:lpstr>Project #2</vt:lpstr>
      <vt:lpstr>Methods to Implement</vt:lpstr>
      <vt:lpstr>Heap Files</vt:lpstr>
      <vt:lpstr>Project 2 Requirements</vt:lpstr>
      <vt:lpstr>Things you will need from other layers</vt:lpstr>
      <vt:lpstr>Some Hints</vt:lpstr>
      <vt:lpstr>Make sure to see what HFPage does and can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Firoze, Adnan</cp:lastModifiedBy>
  <cp:revision>8</cp:revision>
  <dcterms:created xsi:type="dcterms:W3CDTF">2013-07-15T20:26:40Z</dcterms:created>
  <dcterms:modified xsi:type="dcterms:W3CDTF">2020-02-26T04:13:19Z</dcterms:modified>
</cp:coreProperties>
</file>