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68" r:id="rId4"/>
    <p:sldId id="269" r:id="rId5"/>
    <p:sldId id="270" r:id="rId6"/>
    <p:sldId id="271" r:id="rId7"/>
    <p:sldId id="272" r:id="rId8"/>
    <p:sldId id="273" r:id="rId9"/>
    <p:sldId id="287" r:id="rId10"/>
    <p:sldId id="288" r:id="rId11"/>
    <p:sldId id="274" r:id="rId12"/>
    <p:sldId id="275" r:id="rId13"/>
    <p:sldId id="281" r:id="rId14"/>
    <p:sldId id="276" r:id="rId15"/>
    <p:sldId id="277" r:id="rId16"/>
    <p:sldId id="278" r:id="rId17"/>
    <p:sldId id="280" r:id="rId18"/>
    <p:sldId id="279" r:id="rId19"/>
  </p:sldIdLst>
  <p:sldSz cx="12192000" cy="6858000"/>
  <p:notesSz cx="6858000" cy="9144000"/>
  <p:custDataLst>
    <p:tags r:id="rId23"/>
  </p:custDataLst>
  <p:defaultTextStyle>
    <a:lvl1pPr marL="0" lvl="0" algn="l" defTabSz="914400">
      <a:lnSpc>
        <a:spcPct val="130000"/>
      </a:lnSpc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1pPr>
    <a:lvl2pPr marL="457200" lvl="1" algn="l" defTabSz="914400">
      <a:lnSpc>
        <a:spcPct val="130000"/>
      </a:lnSpc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2pPr>
    <a:lvl3pPr marL="914400" lvl="2" algn="l" defTabSz="914400">
      <a:lnSpc>
        <a:spcPct val="130000"/>
      </a:lnSpc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3pPr>
    <a:lvl4pPr marL="1371600" lvl="3" algn="l" defTabSz="914400">
      <a:lnSpc>
        <a:spcPct val="130000"/>
      </a:lnSpc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4pPr>
    <a:lvl5pPr marL="1828800" lvl="4" algn="l" defTabSz="914400">
      <a:lnSpc>
        <a:spcPct val="130000"/>
      </a:lnSpc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5pPr>
    <a:lvl6pPr marL="2286000" lvl="5" algn="l" defTabSz="914400">
      <a:lnSpc>
        <a:spcPct val="130000"/>
      </a:lnSpc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6pPr>
    <a:lvl7pPr marL="2743200" lvl="6" algn="l" defTabSz="914400">
      <a:lnSpc>
        <a:spcPct val="130000"/>
      </a:lnSpc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7pPr>
    <a:lvl8pPr marL="3200400" lvl="7" algn="l" defTabSz="914400">
      <a:lnSpc>
        <a:spcPct val="130000"/>
      </a:lnSpc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8pPr>
    <a:lvl9pPr marL="3657600" lvl="8" algn="l" defTabSz="914400">
      <a:lnSpc>
        <a:spcPct val="130000"/>
      </a:lnSpc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25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4446104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5" name="内容占位符 3"/>
          <p:cNvSpPr>
            <a:spLocks noGrp="1"/>
          </p:cNvSpPr>
          <p:nvPr>
            <p:ph idx="10"/>
          </p:nvPr>
        </p:nvSpPr>
        <p:spPr>
          <a:xfrm>
            <a:off x="8054009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838200" y="1690688"/>
            <a:ext cx="10515600" cy="2172811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5" name="内容占位符 3"/>
          <p:cNvSpPr>
            <a:spLocks noGrp="1"/>
          </p:cNvSpPr>
          <p:nvPr>
            <p:ph idx="11"/>
          </p:nvPr>
        </p:nvSpPr>
        <p:spPr>
          <a:xfrm>
            <a:off x="838200" y="3863500"/>
            <a:ext cx="10515600" cy="2241232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多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7" name="图片占位符 6"/>
          <p:cNvSpPr>
            <a:spLocks noGrp="1"/>
          </p:cNvSpPr>
          <p:nvPr>
            <p:ph type="pic" idx="10"/>
          </p:nvPr>
        </p:nvSpPr>
        <p:spPr>
          <a:xfrm>
            <a:off x="838200" y="1690689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8" name="图片占位符 6"/>
          <p:cNvSpPr>
            <a:spLocks noGrp="1"/>
          </p:cNvSpPr>
          <p:nvPr>
            <p:ph type="pic" idx="11"/>
          </p:nvPr>
        </p:nvSpPr>
        <p:spPr>
          <a:xfrm>
            <a:off x="6096001" y="1690689"/>
            <a:ext cx="5257802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9" name="图片占位符 6"/>
          <p:cNvSpPr>
            <a:spLocks noGrp="1"/>
          </p:cNvSpPr>
          <p:nvPr>
            <p:ph type="pic" idx="12"/>
          </p:nvPr>
        </p:nvSpPr>
        <p:spPr>
          <a:xfrm>
            <a:off x="838200" y="4029575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10" name="图片占位符 6"/>
          <p:cNvSpPr>
            <a:spLocks noGrp="1"/>
          </p:cNvSpPr>
          <p:nvPr>
            <p:ph type="pic" idx="13"/>
          </p:nvPr>
        </p:nvSpPr>
        <p:spPr>
          <a:xfrm>
            <a:off x="6096001" y="4029575"/>
            <a:ext cx="5257802" cy="233888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5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40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40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471199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350924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对比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723106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23106"/>
            <a:ext cx="6172200" cy="5411787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323306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727075"/>
            <a:ext cx="6172200" cy="540385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表格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" name="文本占位符 3"/>
          <p:cNvSpPr>
            <a:spLocks noGrp="1"/>
          </p:cNvSpPr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7" name="表格占位符 6"/>
          <p:cNvSpPr>
            <a:spLocks noGrp="1"/>
          </p:cNvSpPr>
          <p:nvPr>
            <p:ph type="tbl" idx="10"/>
          </p:nvPr>
        </p:nvSpPr>
        <p:spPr>
          <a:xfrm>
            <a:off x="5172891" y="719137"/>
            <a:ext cx="6179322" cy="541972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5" Type="http://schemas.openxmlformats.org/officeDocument/2006/relationships/theme" Target="../theme/theme2.xml"/><Relationship Id="rId24" Type="http://schemas.openxmlformats.org/officeDocument/2006/relationships/tags" Target="../tags/tag160.xml"/><Relationship Id="rId23" Type="http://schemas.openxmlformats.org/officeDocument/2006/relationships/tags" Target="../tags/tag159.xml"/><Relationship Id="rId22" Type="http://schemas.openxmlformats.org/officeDocument/2006/relationships/tags" Target="../tags/tag158.xml"/><Relationship Id="rId21" Type="http://schemas.openxmlformats.org/officeDocument/2006/relationships/tags" Target="../tags/tag157.xml"/><Relationship Id="rId20" Type="http://schemas.openxmlformats.org/officeDocument/2006/relationships/tags" Target="../tags/tag156.xml"/><Relationship Id="rId2" Type="http://schemas.openxmlformats.org/officeDocument/2006/relationships/slideLayout" Target="../slideLayouts/slideLayout14.xml"/><Relationship Id="rId19" Type="http://schemas.openxmlformats.org/officeDocument/2006/relationships/tags" Target="../tags/tag155.xml"/><Relationship Id="rId18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微软雅黑" panose="020B0503020204020204" charset="-122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微软雅黑" panose="020B0503020204020204" charset="-122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微软雅黑" panose="020B0503020204020204" charset="-122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微软雅黑" panose="020B0503020204020204" charset="-122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微软雅黑" panose="020B0503020204020204" charset="-122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微软雅黑" panose="020B0503020204020204" charset="-122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微软雅黑" panose="020B0503020204020204" charset="-122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微软雅黑" panose="020B0503020204020204" charset="-122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微软雅黑" panose="020B0503020204020204" charset="-122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tags" Target="../tags/tag247.xml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7" Type="http://schemas.openxmlformats.org/officeDocument/2006/relationships/slideLayout" Target="../slideLayouts/slideLayout18.xml"/><Relationship Id="rId26" Type="http://schemas.openxmlformats.org/officeDocument/2006/relationships/tags" Target="../tags/tag189.xml"/><Relationship Id="rId25" Type="http://schemas.openxmlformats.org/officeDocument/2006/relationships/tags" Target="../tags/tag188.xml"/><Relationship Id="rId24" Type="http://schemas.openxmlformats.org/officeDocument/2006/relationships/tags" Target="../tags/tag187.xml"/><Relationship Id="rId23" Type="http://schemas.openxmlformats.org/officeDocument/2006/relationships/tags" Target="../tags/tag186.xml"/><Relationship Id="rId22" Type="http://schemas.openxmlformats.org/officeDocument/2006/relationships/tags" Target="../tags/tag185.xml"/><Relationship Id="rId21" Type="http://schemas.openxmlformats.org/officeDocument/2006/relationships/tags" Target="../tags/tag184.xml"/><Relationship Id="rId20" Type="http://schemas.openxmlformats.org/officeDocument/2006/relationships/tags" Target="../tags/tag183.xml"/><Relationship Id="rId2" Type="http://schemas.openxmlformats.org/officeDocument/2006/relationships/tags" Target="../tags/tag165.xml"/><Relationship Id="rId19" Type="http://schemas.openxmlformats.org/officeDocument/2006/relationships/tags" Target="../tags/tag182.xml"/><Relationship Id="rId18" Type="http://schemas.openxmlformats.org/officeDocument/2006/relationships/tags" Target="../tags/tag181.xml"/><Relationship Id="rId17" Type="http://schemas.openxmlformats.org/officeDocument/2006/relationships/tags" Target="../tags/tag180.xml"/><Relationship Id="rId16" Type="http://schemas.openxmlformats.org/officeDocument/2006/relationships/tags" Target="../tags/tag179.xml"/><Relationship Id="rId15" Type="http://schemas.openxmlformats.org/officeDocument/2006/relationships/tags" Target="../tags/tag178.xml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tags" Target="../tags/tag16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tags" Target="../tags/tag20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730319" y="3285089"/>
            <a:ext cx="7117545" cy="1118535"/>
          </a:xfrm>
        </p:spPr>
        <p:txBody>
          <a:bodyPr>
            <a:normAutofit fontScale="9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5900">
                <a:solidFill>
                  <a:schemeClr val="accent1"/>
                </a:solidFill>
              </a:rPr>
              <a:t>R-FreeRTOS 最终汇报
</a:t>
            </a:r>
            <a:endParaRPr lang="en-US" sz="5900">
              <a:solidFill>
                <a:schemeClr val="accent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sz="2400">
                <a:solidFill>
                  <a:schemeClr val="dk1">
                    <a:lumMod val="85000"/>
                    <a:lumOff val="15000"/>
                  </a:schemeClr>
                </a:solidFill>
              </a:rPr>
              <a:t>李东阳 周宜晖 陈云逸
2022/6/11
</a:t>
            </a:r>
            <a:endParaRPr lang="zh-CN" sz="240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Demo展示</a:t>
            </a:r>
            <a:endParaRPr lang="zh-CN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</p:spPr>
        <p:txBody>
          <a:bodyPr vert="horz">
            <a:normAutofit/>
          </a:bodyPr>
          <a:lstStyle/>
          <a:p>
            <a:pPr lvl="0"/>
            <a:r>
              <a:rPr lang="en-US" sz="2800" dirty="0" err="1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qem</a:t>
            </a:r>
            <a:r>
              <a:rPr lang="en-US" altLang="zh-CN" sz="2800" dirty="0" err="1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u</a:t>
            </a:r>
            <a:endParaRPr lang="en-US" sz="28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Demo展示</a:t>
            </a:r>
            <a:endParaRPr lang="zh-CN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</p:spPr>
        <p:txBody>
          <a:bodyPr vert="horz">
            <a:normAutofit/>
          </a:bodyPr>
          <a:lstStyle/>
          <a:p>
            <a:pPr lvl="0"/>
            <a:r>
              <a:rPr lang="en-US" sz="28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D1</a:t>
            </a:r>
            <a:endParaRPr lang="zh-CN" sz="28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anchor="ctr">
            <a:normAutofit/>
          </a:bodyPr>
          <a:lstStyle/>
          <a:p>
            <a:pPr lvl="0"/>
            <a:r>
              <a:rPr lang="zh-CN" sz="3600">
                <a:solidFill>
                  <a:schemeClr val="accent1"/>
                </a:solidFill>
                <a:latin typeface="汉仪旗黑-85S" charset="0"/>
                <a:ea typeface="汉仪旗黑-85S" charset="0"/>
              </a:rPr>
              <a:t>问题</a:t>
            </a:r>
            <a:endParaRPr lang="zh-CN" sz="3600">
              <a:solidFill>
                <a:schemeClr val="accent1"/>
              </a:solidFill>
              <a:latin typeface="汉仪旗黑-85S" charset="0"/>
              <a:ea typeface="汉仪旗黑-85S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</p:spPr>
        <p:txBody>
          <a:bodyPr vert="horz">
            <a:normAutofit/>
          </a:bodyPr>
          <a:lstStyle/>
          <a:p>
            <a:pPr lvl="0"/>
            <a:r>
              <a:rPr lang="zh-CN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软件：</a:t>
            </a:r>
            <a:endParaRPr lang="zh-CN" sz="2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685800" lvl="1" indent="-228600"/>
            <a:r>
              <a:rPr lang="zh-CN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对一些</a:t>
            </a:r>
            <a:r>
              <a:rPr lang="en-US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Rust</a:t>
            </a:r>
            <a:r>
              <a:rPr lang="zh-CN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机制不熟悉，花费了较多时间进行学习；</a:t>
            </a:r>
            <a:endParaRPr lang="zh-CN" sz="2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685800" lvl="1" indent="-228600"/>
            <a:r>
              <a:rPr lang="zh-CN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任务间发生读写锁冲突时，无论</a:t>
            </a:r>
            <a:r>
              <a:rPr lang="en-US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GDB</a:t>
            </a:r>
            <a:r>
              <a:rPr lang="zh-CN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还是人工查找均很难发现发生冲突的位置，调试相当困难；</a:t>
            </a:r>
            <a:endParaRPr lang="zh-CN" sz="2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685800" lvl="1" indent="-228600"/>
            <a:r>
              <a:rPr lang="zh-CN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编写</a:t>
            </a:r>
            <a:r>
              <a:rPr lang="en-US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ffi</a:t>
            </a:r>
            <a:r>
              <a:rPr lang="zh-CN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相关代码时，</a:t>
            </a:r>
            <a:r>
              <a:rPr lang="en-US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Rust</a:t>
            </a:r>
            <a:r>
              <a:rPr lang="zh-CN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的内存管理机制不一致，在两种语言之间传递对象较为困难；</a:t>
            </a:r>
            <a:endParaRPr lang="zh-CN" sz="2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0"/>
            <a:endParaRPr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0"/>
            <a:endParaRPr lang="zh-CN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0"/>
            <a:endParaRPr lang="zh-CN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>
                <a:solidFill>
                  <a:schemeClr val="accent1"/>
                </a:solidFill>
                <a:latin typeface="汉仪旗黑-85S" charset="0"/>
                <a:ea typeface="汉仪旗黑-85S" charset="0"/>
                <a:cs typeface="+mn-cs"/>
                <a:sym typeface="+mn-ea"/>
              </a:rPr>
              <a:t>问题</a:t>
            </a:r>
            <a:endParaRPr lang="zh-CN">
              <a:solidFill>
                <a:schemeClr val="accent1"/>
              </a:solidFill>
              <a:latin typeface="汉仪旗黑-85S" charset="0"/>
              <a:ea typeface="汉仪旗黑-85S" charset="0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 panose="020B0503020204020204" charset="-122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lvl="0" algn="l">
              <a:buClrTx/>
              <a:buSzTx/>
            </a:pPr>
            <a:r>
              <a:rPr lang="zh-CN">
                <a:solidFill>
                  <a:schemeClr val="dk1"/>
                </a:solidFill>
                <a:cs typeface="+mn-cs"/>
                <a:sym typeface="+mn-ea"/>
              </a:rPr>
              <a:t>硬件：</a:t>
            </a:r>
            <a:endParaRPr lang="zh-CN">
              <a:solidFill>
                <a:schemeClr val="dk1"/>
              </a:solidFill>
              <a:cs typeface="+mn-cs"/>
              <a:sym typeface="+mn-ea"/>
            </a:endParaRPr>
          </a:p>
          <a:p>
            <a:pPr lvl="1" algn="l">
              <a:buClrTx/>
              <a:buSzTx/>
            </a:pPr>
            <a:r>
              <a:rPr lang="zh-CN">
                <a:solidFill>
                  <a:schemeClr val="dk1"/>
                </a:solidFill>
                <a:cs typeface="+mn-cs"/>
                <a:sym typeface="+mn-ea"/>
              </a:rPr>
              <a:t>初次上手时有些摸不着头脑，很多概念、机制都需要通过查资料、看论坛、咨询工程师来了解和学习</a:t>
            </a:r>
            <a:endParaRPr lang="zh-CN">
              <a:solidFill>
                <a:schemeClr val="dk1"/>
              </a:solidFill>
              <a:cs typeface="+mn-cs"/>
              <a:sym typeface="+mn-ea"/>
            </a:endParaRPr>
          </a:p>
          <a:p>
            <a:pPr lvl="1" algn="l">
              <a:buClrTx/>
              <a:buSzTx/>
            </a:pPr>
            <a:endParaRPr lang="zh-CN">
              <a:solidFill>
                <a:schemeClr val="dk1"/>
              </a:solidFill>
              <a:cs typeface="+mn-cs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anchor="ctr">
            <a:normAutofit/>
          </a:bodyPr>
          <a:lstStyle/>
          <a:p>
            <a:pPr lvl="0"/>
            <a:r>
              <a:rPr lang="zh-CN" sz="4000">
                <a:solidFill>
                  <a:schemeClr val="accent1"/>
                </a:solidFill>
                <a:latin typeface="汉仪旗黑-85S" charset="0"/>
                <a:ea typeface="汉仪旗黑-85S" charset="0"/>
              </a:rPr>
              <a:t>下一步规划和设想</a:t>
            </a:r>
            <a:endParaRPr lang="zh-CN" sz="4000">
              <a:solidFill>
                <a:schemeClr val="accent1"/>
              </a:solidFill>
              <a:latin typeface="汉仪旗黑-85S" charset="0"/>
              <a:ea typeface="汉仪旗黑-85S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>
            <a:normAutofit/>
          </a:bodyPr>
          <a:lstStyle/>
          <a:p>
            <a:pPr lvl="0">
              <a:lnSpc>
                <a:spcPct val="130000"/>
              </a:lnSpc>
            </a:pPr>
            <a:r>
              <a:rPr lang="zh-CN" sz="240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继续完善次要功能和细节的实现，补充主要功能的C接口与测试。</a:t>
            </a:r>
            <a:endParaRPr lang="zh-CN" sz="2400">
              <a:solidFill>
                <a:srgbClr val="00000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30000"/>
              </a:lnSpc>
            </a:pPr>
            <a:r>
              <a:rPr lang="zh-CN" sz="240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完善系统的报错信息，使之与FreeRTOS标准实现的行为保持更好的一致。</a:t>
            </a:r>
            <a:endParaRPr lang="zh-CN" sz="2400">
              <a:solidFill>
                <a:srgbClr val="00000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30000"/>
              </a:lnSpc>
            </a:pPr>
            <a:r>
              <a:rPr lang="zh-CN" sz="240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优化代码以更好运用Rust特性，并补充安全性测试。</a:t>
            </a:r>
            <a:endParaRPr lang="zh-CN" sz="2400">
              <a:solidFill>
                <a:srgbClr val="00000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30000"/>
              </a:lnSpc>
            </a:pPr>
            <a:r>
              <a:rPr lang="zh-CN" sz="240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增加对更多硬件的支持，同时简化不同硬件间的切换方式。</a:t>
            </a:r>
            <a:endParaRPr lang="zh-CN" sz="2400">
              <a:solidFill>
                <a:srgbClr val="00000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30000"/>
              </a:lnSpc>
            </a:pPr>
            <a:r>
              <a:rPr lang="zh-CN" sz="240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通过ffi对FreeRTOS实际应用程序进行支持，验证R-FreeRTOS的可用性。</a:t>
            </a:r>
            <a:endParaRPr lang="zh-CN" sz="2400">
              <a:solidFill>
                <a:srgbClr val="00000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anchor="ctr">
            <a:normAutofit/>
          </a:bodyPr>
          <a:lstStyle/>
          <a:p>
            <a:pPr lvl="0"/>
            <a:r>
              <a:rPr lang="zh-CN" sz="4000">
                <a:solidFill>
                  <a:schemeClr val="accent1"/>
                </a:solidFill>
                <a:latin typeface="汉仪旗黑-85S" charset="0"/>
                <a:ea typeface="汉仪旗黑-85S" charset="0"/>
              </a:rPr>
              <a:t>致谢</a:t>
            </a:r>
            <a:endParaRPr lang="zh-CN" sz="4000">
              <a:solidFill>
                <a:schemeClr val="accent1"/>
              </a:solidFill>
              <a:latin typeface="汉仪旗黑-85S" charset="0"/>
              <a:ea typeface="汉仪旗黑-85S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>
            <a:normAutofit/>
          </a:bodyPr>
          <a:lstStyle/>
          <a:p>
            <a:pPr lvl="0"/>
            <a:r>
              <a:rPr lang="zh-CN" sz="240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感谢老师每次的建议和支持</a:t>
            </a:r>
            <a:endParaRPr lang="zh-CN" sz="2400">
              <a:solidFill>
                <a:schemeClr val="dk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zh-CN" sz="240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感谢助教和工程师提供的耐心答疑</a:t>
            </a:r>
            <a:endParaRPr lang="zh-CN" sz="2400">
              <a:solidFill>
                <a:srgbClr val="00000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0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 vert="horz">
            <a:normAutofit fontScale="25000" lnSpcReduction="20000"/>
          </a:bodyPr>
          <a:lstStyle/>
          <a:p>
            <a:pPr lvl="0"/>
            <a:endParaRPr lang="zh-CN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8000" noProof="0">
                <a:solidFill>
                  <a:schemeClr val="accent1"/>
                </a:solidFill>
              </a:rPr>
              <a:t>Thanks</a:t>
            </a:r>
            <a:endParaRPr lang="en-US" altLang="zh-CN" sz="8000" noProof="0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5"/>
          <p:cNvSpPr/>
          <p:nvPr userDrawn="1">
            <p:custDataLst>
              <p:tags r:id="rId1"/>
            </p:custDataLst>
          </p:nvPr>
        </p:nvSpPr>
        <p:spPr>
          <a:xfrm rot="10800000" flipH="1">
            <a:off x="-1" y="-1"/>
            <a:ext cx="3309257" cy="6858001"/>
          </a:xfrm>
          <a:custGeom>
            <a:avLst/>
            <a:gdLst>
              <a:gd name="connsiteX0" fmla="*/ 0 w 3309257"/>
              <a:gd name="connsiteY0" fmla="*/ 6858001 h 6858001"/>
              <a:gd name="connsiteX1" fmla="*/ 3309257 w 3309257"/>
              <a:gd name="connsiteY1" fmla="*/ 6858001 h 6858001"/>
              <a:gd name="connsiteX2" fmla="*/ 1718889 w 3309257"/>
              <a:gd name="connsiteY2" fmla="*/ 0 h 6858001"/>
              <a:gd name="connsiteX3" fmla="*/ 0 w 3309257"/>
              <a:gd name="connsiteY3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9257" h="6858001">
                <a:moveTo>
                  <a:pt x="0" y="6858001"/>
                </a:moveTo>
                <a:lnTo>
                  <a:pt x="3309257" y="6858001"/>
                </a:lnTo>
                <a:lnTo>
                  <a:pt x="171888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" name="任意多边形: 形状 6"/>
          <p:cNvSpPr/>
          <p:nvPr userDrawn="1">
            <p:custDataLst>
              <p:tags r:id="rId2"/>
            </p:custDataLst>
          </p:nvPr>
        </p:nvSpPr>
        <p:spPr>
          <a:xfrm rot="11574254">
            <a:off x="2509618" y="-200140"/>
            <a:ext cx="971535" cy="7258276"/>
          </a:xfrm>
          <a:custGeom>
            <a:avLst/>
            <a:gdLst>
              <a:gd name="connsiteX0" fmla="*/ 0 w 971535"/>
              <a:gd name="connsiteY0" fmla="*/ 7258276 h 7258276"/>
              <a:gd name="connsiteX1" fmla="*/ 932891 w 971535"/>
              <a:gd name="connsiteY1" fmla="*/ 8853 h 7258276"/>
              <a:gd name="connsiteX2" fmla="*/ 971535 w 971535"/>
              <a:gd name="connsiteY2" fmla="*/ 0 h 7258276"/>
              <a:gd name="connsiteX3" fmla="*/ 971535 w 971535"/>
              <a:gd name="connsiteY3" fmla="*/ 7035689 h 725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535" h="7258276">
                <a:moveTo>
                  <a:pt x="0" y="7258276"/>
                </a:moveTo>
                <a:lnTo>
                  <a:pt x="932891" y="8853"/>
                </a:lnTo>
                <a:lnTo>
                  <a:pt x="971535" y="0"/>
                </a:lnTo>
                <a:lnTo>
                  <a:pt x="971535" y="70356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1743317" y="3937000"/>
            <a:ext cx="1393003" cy="2921000"/>
          </a:xfrm>
          <a:custGeom>
            <a:avLst/>
            <a:gdLst>
              <a:gd name="connsiteX0" fmla="*/ 1089482 w 1393003"/>
              <a:gd name="connsiteY0" fmla="*/ 0 h 2921000"/>
              <a:gd name="connsiteX1" fmla="*/ 1393003 w 1393003"/>
              <a:gd name="connsiteY1" fmla="*/ 2921000 h 2921000"/>
              <a:gd name="connsiteX2" fmla="*/ 0 w 1393003"/>
              <a:gd name="connsiteY2" fmla="*/ 2921000 h 292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003" h="2921000">
                <a:moveTo>
                  <a:pt x="1089482" y="0"/>
                </a:moveTo>
                <a:lnTo>
                  <a:pt x="1393003" y="2921000"/>
                </a:lnTo>
                <a:lnTo>
                  <a:pt x="0" y="2921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8" name="文本框 27"/>
          <p:cNvSpPr txBox="1"/>
          <p:nvPr>
            <p:custDataLst>
              <p:tags r:id="rId4"/>
            </p:custDataLst>
          </p:nvPr>
        </p:nvSpPr>
        <p:spPr>
          <a:xfrm>
            <a:off x="6268085" y="746760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altLang="zh-CN" sz="480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1</a:t>
            </a:r>
            <a:endParaRPr lang="en-US" altLang="zh-CN" sz="480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4" name="任意多边形: 形状 33"/>
          <p:cNvSpPr/>
          <p:nvPr>
            <p:custDataLst>
              <p:tags r:id="rId5"/>
            </p:custDataLst>
          </p:nvPr>
        </p:nvSpPr>
        <p:spPr>
          <a:xfrm rot="697528">
            <a:off x="5760720" y="953135"/>
            <a:ext cx="247650" cy="347980"/>
          </a:xfrm>
          <a:custGeom>
            <a:avLst/>
            <a:gdLst>
              <a:gd name="connsiteX0" fmla="*/ 1399913 w 1399913"/>
              <a:gd name="connsiteY0" fmla="*/ 0 h 1966165"/>
              <a:gd name="connsiteX1" fmla="*/ 1399913 w 1399913"/>
              <a:gd name="connsiteY1" fmla="*/ 1678156 h 1966165"/>
              <a:gd name="connsiteX2" fmla="*/ 0 w 1399913"/>
              <a:gd name="connsiteY2" fmla="*/ 1966165 h 19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913" h="1966165">
                <a:moveTo>
                  <a:pt x="1399913" y="0"/>
                </a:moveTo>
                <a:lnTo>
                  <a:pt x="1399913" y="1678156"/>
                </a:lnTo>
                <a:lnTo>
                  <a:pt x="0" y="19661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5000" lnSpcReduction="10000"/>
          </a:bodyPr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5" name="等腰三角形 34"/>
          <p:cNvSpPr/>
          <p:nvPr>
            <p:custDataLst>
              <p:tags r:id="rId6"/>
            </p:custDataLst>
          </p:nvPr>
        </p:nvSpPr>
        <p:spPr>
          <a:xfrm>
            <a:off x="5822950" y="980440"/>
            <a:ext cx="217805" cy="2921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9" name="文本框 28"/>
          <p:cNvSpPr txBox="1"/>
          <p:nvPr>
            <p:custDataLst>
              <p:tags r:id="rId7"/>
            </p:custDataLst>
          </p:nvPr>
        </p:nvSpPr>
        <p:spPr>
          <a:xfrm>
            <a:off x="6268085" y="1927860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altLang="zh-CN" sz="480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</a:t>
            </a:r>
            <a:endParaRPr lang="en-US" altLang="zh-CN" sz="480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7" name="任意多边形: 形状 36"/>
          <p:cNvSpPr/>
          <p:nvPr>
            <p:custDataLst>
              <p:tags r:id="rId8"/>
            </p:custDataLst>
          </p:nvPr>
        </p:nvSpPr>
        <p:spPr>
          <a:xfrm rot="697528">
            <a:off x="5760720" y="2169795"/>
            <a:ext cx="247650" cy="347980"/>
          </a:xfrm>
          <a:custGeom>
            <a:avLst/>
            <a:gdLst>
              <a:gd name="connsiteX0" fmla="*/ 1399913 w 1399913"/>
              <a:gd name="connsiteY0" fmla="*/ 0 h 1966165"/>
              <a:gd name="connsiteX1" fmla="*/ 1399913 w 1399913"/>
              <a:gd name="connsiteY1" fmla="*/ 1678156 h 1966165"/>
              <a:gd name="connsiteX2" fmla="*/ 0 w 1399913"/>
              <a:gd name="connsiteY2" fmla="*/ 1966165 h 19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913" h="1966165">
                <a:moveTo>
                  <a:pt x="1399913" y="0"/>
                </a:moveTo>
                <a:lnTo>
                  <a:pt x="1399913" y="1678156"/>
                </a:lnTo>
                <a:lnTo>
                  <a:pt x="0" y="19661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5000" lnSpcReduction="10000"/>
          </a:bodyPr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8" name="等腰三角形 37"/>
          <p:cNvSpPr/>
          <p:nvPr>
            <p:custDataLst>
              <p:tags r:id="rId9"/>
            </p:custDataLst>
          </p:nvPr>
        </p:nvSpPr>
        <p:spPr>
          <a:xfrm>
            <a:off x="5822950" y="2197100"/>
            <a:ext cx="217805" cy="2921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0" name="文本框 29"/>
          <p:cNvSpPr txBox="1"/>
          <p:nvPr>
            <p:custDataLst>
              <p:tags r:id="rId10"/>
            </p:custDataLst>
          </p:nvPr>
        </p:nvSpPr>
        <p:spPr>
          <a:xfrm>
            <a:off x="6268085" y="3108325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altLang="zh-CN" sz="480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3</a:t>
            </a:r>
            <a:endParaRPr lang="en-US" altLang="zh-CN" sz="480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40" name="任意多边形: 形状 39"/>
          <p:cNvSpPr/>
          <p:nvPr>
            <p:custDataLst>
              <p:tags r:id="rId11"/>
            </p:custDataLst>
          </p:nvPr>
        </p:nvSpPr>
        <p:spPr>
          <a:xfrm rot="697528">
            <a:off x="5760720" y="3350260"/>
            <a:ext cx="247650" cy="347980"/>
          </a:xfrm>
          <a:custGeom>
            <a:avLst/>
            <a:gdLst>
              <a:gd name="connsiteX0" fmla="*/ 1399913 w 1399913"/>
              <a:gd name="connsiteY0" fmla="*/ 0 h 1966165"/>
              <a:gd name="connsiteX1" fmla="*/ 1399913 w 1399913"/>
              <a:gd name="connsiteY1" fmla="*/ 1678156 h 1966165"/>
              <a:gd name="connsiteX2" fmla="*/ 0 w 1399913"/>
              <a:gd name="connsiteY2" fmla="*/ 1966165 h 19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913" h="1966165">
                <a:moveTo>
                  <a:pt x="1399913" y="0"/>
                </a:moveTo>
                <a:lnTo>
                  <a:pt x="1399913" y="1678156"/>
                </a:lnTo>
                <a:lnTo>
                  <a:pt x="0" y="19661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5000" lnSpcReduction="10000"/>
          </a:bodyPr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41" name="等腰三角形 40"/>
          <p:cNvSpPr/>
          <p:nvPr>
            <p:custDataLst>
              <p:tags r:id="rId12"/>
            </p:custDataLst>
          </p:nvPr>
        </p:nvSpPr>
        <p:spPr>
          <a:xfrm>
            <a:off x="5822950" y="3377565"/>
            <a:ext cx="217805" cy="2921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1" name="文本框 30"/>
          <p:cNvSpPr txBox="1"/>
          <p:nvPr>
            <p:custDataLst>
              <p:tags r:id="rId13"/>
            </p:custDataLst>
          </p:nvPr>
        </p:nvSpPr>
        <p:spPr>
          <a:xfrm>
            <a:off x="6268085" y="4288790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altLang="zh-CN" sz="480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4</a:t>
            </a:r>
            <a:endParaRPr lang="en-US" altLang="zh-CN" sz="480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43" name="任意多边形: 形状 42"/>
          <p:cNvSpPr/>
          <p:nvPr>
            <p:custDataLst>
              <p:tags r:id="rId14"/>
            </p:custDataLst>
          </p:nvPr>
        </p:nvSpPr>
        <p:spPr>
          <a:xfrm rot="697528">
            <a:off x="5760720" y="4530725"/>
            <a:ext cx="247650" cy="347980"/>
          </a:xfrm>
          <a:custGeom>
            <a:avLst/>
            <a:gdLst>
              <a:gd name="connsiteX0" fmla="*/ 1399913 w 1399913"/>
              <a:gd name="connsiteY0" fmla="*/ 0 h 1966165"/>
              <a:gd name="connsiteX1" fmla="*/ 1399913 w 1399913"/>
              <a:gd name="connsiteY1" fmla="*/ 1678156 h 1966165"/>
              <a:gd name="connsiteX2" fmla="*/ 0 w 1399913"/>
              <a:gd name="connsiteY2" fmla="*/ 1966165 h 19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913" h="1966165">
                <a:moveTo>
                  <a:pt x="1399913" y="0"/>
                </a:moveTo>
                <a:lnTo>
                  <a:pt x="1399913" y="1678156"/>
                </a:lnTo>
                <a:lnTo>
                  <a:pt x="0" y="19661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5000" lnSpcReduction="10000"/>
          </a:bodyPr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44" name="等腰三角形 43"/>
          <p:cNvSpPr/>
          <p:nvPr>
            <p:custDataLst>
              <p:tags r:id="rId15"/>
            </p:custDataLst>
          </p:nvPr>
        </p:nvSpPr>
        <p:spPr>
          <a:xfrm>
            <a:off x="5822950" y="4558030"/>
            <a:ext cx="217805" cy="2921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58" name="文本框 57"/>
          <p:cNvSpPr txBox="1"/>
          <p:nvPr>
            <p:custDataLst>
              <p:tags r:id="rId16"/>
            </p:custDataLst>
          </p:nvPr>
        </p:nvSpPr>
        <p:spPr>
          <a:xfrm>
            <a:off x="6266815" y="5469255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altLang="zh-CN" sz="480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5</a:t>
            </a:r>
            <a:endParaRPr lang="en-US" altLang="zh-CN" sz="4800" dirty="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3" name="任意多边形: 形状 62"/>
          <p:cNvSpPr/>
          <p:nvPr>
            <p:custDataLst>
              <p:tags r:id="rId17"/>
            </p:custDataLst>
          </p:nvPr>
        </p:nvSpPr>
        <p:spPr>
          <a:xfrm rot="697528">
            <a:off x="5759450" y="5711190"/>
            <a:ext cx="247650" cy="347980"/>
          </a:xfrm>
          <a:custGeom>
            <a:avLst/>
            <a:gdLst>
              <a:gd name="connsiteX0" fmla="*/ 1399913 w 1399913"/>
              <a:gd name="connsiteY0" fmla="*/ 0 h 1966165"/>
              <a:gd name="connsiteX1" fmla="*/ 1399913 w 1399913"/>
              <a:gd name="connsiteY1" fmla="*/ 1678156 h 1966165"/>
              <a:gd name="connsiteX2" fmla="*/ 0 w 1399913"/>
              <a:gd name="connsiteY2" fmla="*/ 1966165 h 19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913" h="1966165">
                <a:moveTo>
                  <a:pt x="1399913" y="0"/>
                </a:moveTo>
                <a:lnTo>
                  <a:pt x="1399913" y="1678156"/>
                </a:lnTo>
                <a:lnTo>
                  <a:pt x="0" y="19661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5000" lnSpcReduction="10000"/>
          </a:bodyPr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64" name="等腰三角形 63"/>
          <p:cNvSpPr/>
          <p:nvPr>
            <p:custDataLst>
              <p:tags r:id="rId18"/>
            </p:custDataLst>
          </p:nvPr>
        </p:nvSpPr>
        <p:spPr>
          <a:xfrm>
            <a:off x="5821680" y="5738495"/>
            <a:ext cx="217805" cy="2921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19"/>
            </p:custDataLst>
          </p:nvPr>
        </p:nvSpPr>
        <p:spPr>
          <a:xfrm>
            <a:off x="7037070" y="776605"/>
            <a:ext cx="2879725" cy="8312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2000" spc="15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背景介绍与目标</a:t>
            </a:r>
            <a:endParaRPr lang="zh-CN" sz="2000" spc="15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>
            <p:custDataLst>
              <p:tags r:id="rId20"/>
            </p:custDataLst>
          </p:nvPr>
        </p:nvSpPr>
        <p:spPr>
          <a:xfrm>
            <a:off x="7037070" y="1957705"/>
            <a:ext cx="2879725" cy="8312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2000" spc="15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项目设计</a:t>
            </a:r>
            <a:endParaRPr lang="zh-CN" sz="2000" spc="15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>
            <p:custDataLst>
              <p:tags r:id="rId21"/>
            </p:custDataLst>
          </p:nvPr>
        </p:nvSpPr>
        <p:spPr>
          <a:xfrm>
            <a:off x="7037070" y="3138805"/>
            <a:ext cx="2879725" cy="8312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2000" spc="15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最终成果</a:t>
            </a:r>
            <a:endParaRPr lang="zh-CN" sz="2000" spc="15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0" name="文本框 69"/>
          <p:cNvSpPr txBox="1"/>
          <p:nvPr>
            <p:custDataLst>
              <p:tags r:id="rId22"/>
            </p:custDataLst>
          </p:nvPr>
        </p:nvSpPr>
        <p:spPr>
          <a:xfrm>
            <a:off x="7037070" y="4319905"/>
            <a:ext cx="2879725" cy="8312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2000" spc="15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下一步计划</a:t>
            </a:r>
            <a:endParaRPr lang="zh-CN" sz="2000" spc="15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>
            <p:custDataLst>
              <p:tags r:id="rId23"/>
            </p:custDataLst>
          </p:nvPr>
        </p:nvSpPr>
        <p:spPr>
          <a:xfrm>
            <a:off x="7037070" y="5501005"/>
            <a:ext cx="2879725" cy="8312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2000" spc="15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致谢</a:t>
            </a:r>
            <a:endParaRPr lang="zh-CN" sz="2000" spc="15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0"/>
          <p:cNvSpPr txBox="1"/>
          <p:nvPr>
            <p:custDataLst>
              <p:tags r:id="rId24"/>
            </p:custDataLst>
          </p:nvPr>
        </p:nvSpPr>
        <p:spPr>
          <a:xfrm>
            <a:off x="582295" y="457200"/>
            <a:ext cx="1402080" cy="829945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zh-CN" altLang="en-US" sz="4800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  <a:endParaRPr lang="zh-CN" altLang="en-US" sz="4800" dirty="0">
              <a:solidFill>
                <a:schemeClr val="lt1"/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5"/>
            </p:custDataLst>
          </p:nvPr>
        </p:nvSpPr>
        <p:spPr>
          <a:xfrm>
            <a:off x="645795" y="1224915"/>
            <a:ext cx="1598295" cy="400050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r>
              <a:rPr lang="en-US" altLang="zh-CN" sz="200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CONTENTS</a:t>
            </a:r>
            <a:endParaRPr lang="en-US" altLang="zh-CN" sz="20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2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FreeRTOS介绍</a:t>
            </a:r>
            <a:endParaRPr lang="zh-CN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>
            <a:no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 panose="020B0503020204020204" charset="-122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349885" lvl="0" indent="-544195" algn="l">
              <a:lnSpc>
                <a:spcPct val="90000"/>
              </a:lnSpc>
              <a:buClrTx/>
              <a:buSzTx/>
              <a:buFont typeface="Arial" panose="020B0604020202020204" pitchFamily="34" charset="0"/>
            </a:pPr>
            <a:r>
              <a:rPr lang="en-US" sz="200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RTOS（实时操作系统）</a:t>
            </a:r>
            <a:endParaRPr lang="en-US" sz="200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90000"/>
              </a:lnSpc>
              <a:buClrTx/>
              <a:buSzTx/>
              <a:buFont typeface="Arial" panose="020B0604020202020204" pitchFamily="34" charset="0"/>
            </a:pPr>
            <a:r>
              <a:rPr lang="zh-CN" sz="180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用于嵌入式系统的轻量级内核</a:t>
            </a:r>
            <a:endParaRPr lang="zh-CN" sz="180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90000"/>
              </a:lnSpc>
              <a:buClrTx/>
              <a:buSzTx/>
              <a:buFont typeface="Arial" panose="020B0604020202020204" pitchFamily="34" charset="0"/>
            </a:pPr>
            <a:r>
              <a:rPr lang="zh-CN" sz="180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通过优先级调度满足强实时性要求，严格保证高优先级任务的响应时间</a:t>
            </a:r>
            <a:endParaRPr lang="zh-CN" sz="180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90000"/>
              </a:lnSpc>
              <a:buClrTx/>
              <a:buSzTx/>
              <a:buFont typeface="Arial" panose="020B0604020202020204" pitchFamily="34" charset="0"/>
            </a:pPr>
            <a:r>
              <a:rPr lang="zh-CN" sz="180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模块化、实时性、并发性</a:t>
            </a:r>
            <a:endParaRPr lang="zh-CN" sz="180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90000"/>
              </a:lnSpc>
              <a:buClrTx/>
              <a:buSzTx/>
              <a:buFont typeface="Arial" panose="020B0604020202020204" pitchFamily="34" charset="0"/>
            </a:pPr>
            <a:endParaRPr lang="zh-CN" sz="180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marL="349885" lvl="0" indent="-544195" algn="l">
              <a:lnSpc>
                <a:spcPct val="90000"/>
              </a:lnSpc>
              <a:buClrTx/>
              <a:buSzTx/>
              <a:buFont typeface="Arial" panose="020B0604020202020204" pitchFamily="34" charset="0"/>
            </a:pPr>
            <a:r>
              <a:rPr lang="en-US" sz="200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FreeRTOS</a:t>
            </a:r>
            <a:endParaRPr lang="en-US" sz="200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90000"/>
              </a:lnSpc>
              <a:buClrTx/>
              <a:buSzTx/>
              <a:buFont typeface="Arial" panose="020B0604020202020204" pitchFamily="34" charset="0"/>
            </a:pPr>
            <a:r>
              <a:rPr lang="zh-CN" sz="180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简洁、免费、开源、Market Leading</a:t>
            </a:r>
            <a:endParaRPr lang="zh-CN" sz="180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90000"/>
              </a:lnSpc>
              <a:buClrTx/>
              <a:buSzTx/>
              <a:buFont typeface="Arial" panose="020B0604020202020204" pitchFamily="34" charset="0"/>
            </a:pPr>
            <a:r>
              <a:rPr lang="zh-CN" sz="180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任务管理、灵活的抢占式调度机制、可定制的内存管理模式、信号量、消息队列、延迟中断处理、临界区保护</a:t>
            </a:r>
            <a:endParaRPr lang="zh-CN" sz="180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90000"/>
              </a:lnSpc>
              <a:buClrTx/>
              <a:buSzTx/>
              <a:buFont typeface="Arial" panose="020B0604020202020204" pitchFamily="34" charset="0"/>
            </a:pPr>
            <a:r>
              <a:rPr lang="zh-CN" sz="180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C语言实现、支持包含X86，RISC-V等多达30种的硬件平台</a:t>
            </a:r>
            <a:endParaRPr lang="zh-CN" sz="180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全志D1-H哪吒开发板介绍</a:t>
            </a:r>
            <a:endParaRPr lang="zh-CN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 panose="020B0503020204020204" charset="-122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lvl="0" algn="l">
              <a:buClrTx/>
              <a:buSzTx/>
            </a:pPr>
            <a:r>
              <a:rPr lang="zh-CN" sz="240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全球首款支持RISC-V64指令集并支持Linux系统的可量产开发板，集成阿里平头哥C906 CPU，1GHz主频，支持标准Linux内核，支持2G DDR3、258MB spi-nand、WiFi/蓝牙连接，具有丰富的音视频接口和强大的音视频编解码能力，可以满足日常科研教学、产品项目预研、开发爱好者DIY的需求。</a:t>
            </a:r>
            <a:endParaRPr lang="zh-CN" sz="240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sz="240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全志社区、XBoot工具</a:t>
            </a:r>
            <a:endParaRPr lang="zh-CN" sz="240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汉仪旗黑-85S" charset="0"/>
                <a:ea typeface="汉仪旗黑-85S" charset="0"/>
                <a:cs typeface="+mn-cs"/>
                <a:sym typeface="+mn-ea"/>
              </a:rPr>
              <a:t>目标</a:t>
            </a:r>
            <a:endParaRPr>
              <a:solidFill>
                <a:schemeClr val="accent1"/>
              </a:solidFill>
              <a:latin typeface="汉仪旗黑-85S" charset="0"/>
              <a:ea typeface="汉仪旗黑-85S" charset="0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 panose="020B0503020204020204" charset="-122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lvl="0" algn="l">
              <a:buClrTx/>
              <a:buSzTx/>
            </a:pPr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用Rust重新实现FreeRTOS——安全性</a:t>
            </a:r>
            <a:endParaRPr lang="zh-CN">
              <a:solidFill>
                <a:schemeClr val="dk1"/>
              </a:solidFill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实现对上层应用（基本测试用例）的支持——功能性</a:t>
            </a:r>
            <a:endParaRPr lang="zh-CN">
              <a:solidFill>
                <a:schemeClr val="dk1"/>
              </a:solidFill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完成到D1-H开发板等平台上的移植——易用性</a:t>
            </a:r>
            <a:endParaRPr lang="zh-CN">
              <a:solidFill>
                <a:schemeClr val="dk1"/>
              </a:solidFill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>
              <a:solidFill>
                <a:schemeClr val="dk1"/>
              </a:solidFill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>
              <a:solidFill>
                <a:schemeClr val="dk1"/>
              </a:solidFill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>
              <a:solidFill>
                <a:schemeClr val="dk1"/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汉仪旗黑-85S" charset="0"/>
                <a:ea typeface="汉仪旗黑-85S" charset="0"/>
                <a:cs typeface="+mn-cs"/>
                <a:sym typeface="+mn-ea"/>
              </a:rPr>
              <a:t>项目设计</a:t>
            </a:r>
            <a:endParaRPr>
              <a:solidFill>
                <a:schemeClr val="accent1"/>
              </a:solidFill>
              <a:latin typeface="汉仪旗黑-85S" charset="0"/>
              <a:ea typeface="汉仪旗黑-85S" charset="0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 panose="020B0503020204020204" charset="-122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lvl="0">
              <a:lnSpc>
                <a:spcPct val="100000"/>
              </a:lnSpc>
            </a:pPr>
            <a:r>
              <a:rPr lang="zh-CN" altLang="zh-CN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项目Rust代码核心部分包含四个模块：kernel,portable,ffi,test</a:t>
            </a:r>
            <a:endParaRPr lang="en-US" altLang="zh-CN" dirty="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Kernel:</a:t>
            </a:r>
            <a:r>
              <a:rPr lang="zh-CN" altLang="en-US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系统内核功能函数</a:t>
            </a:r>
            <a:endParaRPr lang="en-US" altLang="zh-CN" dirty="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Portable:</a:t>
            </a:r>
            <a:r>
              <a:rPr lang="zh-CN" altLang="en-US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硬件相关代码与串口交互</a:t>
            </a:r>
            <a:endParaRPr lang="en-US" altLang="zh-CN" dirty="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err="1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Ffi</a:t>
            </a:r>
            <a:r>
              <a:rPr lang="en-US" altLang="zh-CN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:</a:t>
            </a:r>
            <a:r>
              <a:rPr lang="zh-CN" altLang="en-US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提供给</a:t>
            </a:r>
            <a:r>
              <a:rPr lang="en-US" altLang="zh-CN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C</a:t>
            </a:r>
            <a:r>
              <a:rPr lang="zh-CN" altLang="en-US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的接口</a:t>
            </a:r>
            <a:endParaRPr lang="en-US" altLang="zh-CN" dirty="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Test:</a:t>
            </a:r>
            <a:r>
              <a:rPr lang="zh-CN" altLang="en-US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运行</a:t>
            </a:r>
            <a:r>
              <a:rPr lang="en-US" altLang="zh-CN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C</a:t>
            </a:r>
            <a:r>
              <a:rPr lang="zh-CN" altLang="en-US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测例</a:t>
            </a:r>
            <a:endParaRPr lang="zh-CN" altLang="zh-CN" dirty="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lvl="0">
              <a:lnSpc>
                <a:spcPct val="100000"/>
              </a:lnSpc>
            </a:pPr>
            <a:r>
              <a:rPr lang="zh-CN" altLang="zh-CN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D1硬件部分加上bare模块作为硬件初始化代码部分</a:t>
            </a:r>
            <a:endParaRPr lang="zh-CN" altLang="zh-CN" dirty="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chemeClr val="accent1"/>
                </a:solidFill>
                <a:latin typeface="汉仪旗黑-85S" charset="0"/>
                <a:ea typeface="汉仪旗黑-85S" charset="0"/>
                <a:cs typeface="+mn-cs"/>
                <a:sym typeface="+mn-ea"/>
              </a:rPr>
              <a:t>主要功能</a:t>
            </a:r>
            <a:endParaRPr>
              <a:solidFill>
                <a:schemeClr val="accent1"/>
              </a:solidFill>
              <a:latin typeface="汉仪旗黑-85S" charset="0"/>
              <a:ea typeface="汉仪旗黑-85S" charset="0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470025"/>
            <a:ext cx="10515600" cy="4707255"/>
          </a:xfrm>
        </p:spPr>
        <p:txBody>
          <a:bodyPr vert="horz" lIns="91440" tIns="45720" rIns="91440" bIns="45720">
            <a:normAutofit fontScale="77500" lnSpcReduction="10000"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 panose="020B0503020204020204" charset="-122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lvl="0" algn="l">
              <a:lnSpc>
                <a:spcPct val="100000"/>
              </a:lnSpc>
              <a:buClrTx/>
              <a:buSzTx/>
            </a:pPr>
            <a:r>
              <a:rPr lang="zh-CN" altLang="en-US" sz="2800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任务创建与调度</a:t>
            </a:r>
            <a:endParaRPr lang="en-US" altLang="zh-CN" sz="2800" dirty="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以双向链表维护的多个任务队列与延迟队列</a:t>
            </a:r>
            <a:endParaRPr lang="en-US" altLang="zh-CN" sz="2800" dirty="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调度器从任务队列中启动新任务</a:t>
            </a:r>
            <a:endParaRPr lang="zh-CN" altLang="en-US" sz="2800" dirty="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任务多种状态切换</a:t>
            </a:r>
            <a:endParaRPr lang="en-US" altLang="zh-CN" sz="2800" dirty="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队列与信号量</a:t>
            </a:r>
            <a:endParaRPr lang="en-US" altLang="zh-CN" sz="2800" dirty="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用于任务间通信，在不同任务间提供数据和信号的交互</a:t>
            </a:r>
            <a:endParaRPr lang="en-US" altLang="zh-CN" sz="2800" dirty="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支持阻塞等待其它任务反应</a:t>
            </a:r>
            <a:endParaRPr lang="en-US" altLang="zh-CN" sz="2800" dirty="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事件组</a:t>
            </a:r>
            <a:endParaRPr lang="en-US" altLang="zh-CN" sz="2800" dirty="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用于多个任务间的同步</a:t>
            </a:r>
            <a:endParaRPr lang="zh-CN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chemeClr val="accent1"/>
                </a:solidFill>
                <a:latin typeface="汉仪旗黑-85S" charset="0"/>
                <a:ea typeface="汉仪旗黑-85S" charset="0"/>
                <a:cs typeface="+mn-cs"/>
                <a:sym typeface="+mn-ea"/>
              </a:rPr>
              <a:t>与</a:t>
            </a:r>
            <a:r>
              <a:rPr lang="en-US" altLang="zh-CN" dirty="0">
                <a:solidFill>
                  <a:schemeClr val="accent1"/>
                </a:solidFill>
                <a:latin typeface="汉仪旗黑-85S" charset="0"/>
                <a:ea typeface="汉仪旗黑-85S" charset="0"/>
                <a:cs typeface="+mn-cs"/>
                <a:sym typeface="+mn-ea"/>
              </a:rPr>
              <a:t>C</a:t>
            </a:r>
            <a:r>
              <a:rPr lang="zh-CN" altLang="en-US" dirty="0">
                <a:solidFill>
                  <a:schemeClr val="accent1"/>
                </a:solidFill>
                <a:latin typeface="汉仪旗黑-85S" charset="0"/>
                <a:ea typeface="汉仪旗黑-85S" charset="0"/>
                <a:cs typeface="+mn-cs"/>
                <a:sym typeface="+mn-ea"/>
              </a:rPr>
              <a:t>兼容性</a:t>
            </a:r>
            <a:endParaRPr dirty="0">
              <a:solidFill>
                <a:schemeClr val="accent1"/>
              </a:solidFill>
              <a:latin typeface="汉仪旗黑-85S" charset="0"/>
              <a:ea typeface="汉仪旗黑-85S" charset="0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470025"/>
            <a:ext cx="10515600" cy="4707255"/>
          </a:xfr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 panose="020B0503020204020204" charset="-122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lvl="0" algn="l">
              <a:lnSpc>
                <a:spcPct val="100000"/>
              </a:lnSpc>
              <a:buClrTx/>
              <a:buSzTx/>
            </a:pPr>
            <a:r>
              <a:rPr lang="zh-CN" altLang="en-US" sz="2800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提供</a:t>
            </a:r>
            <a:r>
              <a:rPr lang="zh-CN" altLang="en-US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部分功能的</a:t>
            </a:r>
            <a:r>
              <a:rPr lang="en-US" altLang="zh-CN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C</a:t>
            </a:r>
            <a:r>
              <a:rPr lang="zh-CN" altLang="en-US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接口</a:t>
            </a:r>
            <a:endParaRPr lang="en-US" altLang="zh-CN" dirty="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任务创建与调度、队列</a:t>
            </a:r>
            <a:endParaRPr lang="en-US" altLang="zh-CN" dirty="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使用</a:t>
            </a:r>
            <a:r>
              <a:rPr lang="en-US" altLang="zh-CN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Rust</a:t>
            </a:r>
            <a:r>
              <a:rPr lang="zh-CN" altLang="en-US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内存分配机制，对象实现与</a:t>
            </a:r>
            <a:r>
              <a:rPr lang="en-US" altLang="zh-CN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C</a:t>
            </a:r>
            <a:r>
              <a:rPr lang="zh-CN" altLang="en-US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略有不同</a:t>
            </a:r>
            <a:endParaRPr lang="en-US" altLang="zh-CN" dirty="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能够运行标准实现提供的</a:t>
            </a:r>
            <a:r>
              <a:rPr lang="en-US" altLang="zh-CN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C</a:t>
            </a:r>
            <a:r>
              <a:rPr lang="zh-CN" altLang="en-US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语言</a:t>
            </a:r>
            <a:r>
              <a:rPr lang="en-US" altLang="zh-CN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Demo</a:t>
            </a:r>
            <a:endParaRPr lang="en-US" altLang="zh-CN" dirty="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能够运行标准实现提供的部分</a:t>
            </a:r>
            <a:r>
              <a:rPr lang="en-US" altLang="zh-CN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C</a:t>
            </a:r>
            <a:r>
              <a:rPr lang="zh-CN" altLang="en-US" dirty="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测例</a:t>
            </a:r>
            <a:endParaRPr lang="en-US" altLang="zh-CN" dirty="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/>
              <a:t>包含了全部</a:t>
            </a:r>
            <a:r>
              <a:rPr lang="en-US" altLang="zh-CN" dirty="0"/>
              <a:t>42</a:t>
            </a:r>
            <a:r>
              <a:rPr lang="zh-CN" altLang="en-US" dirty="0"/>
              <a:t>个测试文件中与队列相关的</a:t>
            </a:r>
            <a:r>
              <a:rPr lang="en-US" altLang="zh-CN" dirty="0"/>
              <a:t>14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可用的</a:t>
            </a:r>
            <a:r>
              <a:rPr lang="en-US" altLang="zh-CN" dirty="0"/>
              <a:t>140</a:t>
            </a:r>
            <a:r>
              <a:rPr lang="zh-CN" altLang="en-US" dirty="0"/>
              <a:t>个测例中通过了</a:t>
            </a:r>
            <a:r>
              <a:rPr lang="en-US" altLang="zh-CN" dirty="0"/>
              <a:t>130</a:t>
            </a:r>
            <a:r>
              <a:rPr lang="zh-CN" altLang="en-US" dirty="0"/>
              <a:t>个，另有</a:t>
            </a:r>
            <a:r>
              <a:rPr lang="en-US" altLang="zh-CN" dirty="0"/>
              <a:t>78</a:t>
            </a:r>
            <a:r>
              <a:rPr lang="zh-CN" altLang="en-US" dirty="0"/>
              <a:t>个未实现</a:t>
            </a:r>
            <a:endParaRPr lang="zh-CN" altLang="en-US" dirty="0"/>
          </a:p>
          <a:p>
            <a:pPr lvl="1">
              <a:lnSpc>
                <a:spcPct val="100000"/>
              </a:lnSpc>
            </a:pPr>
            <a:endParaRPr lang="zh-CN" dirty="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D1-开发板的移植</a:t>
            </a:r>
            <a:endParaRPr lang="en-US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 panose="020B0503020204020204" charset="-122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lvl="0" algn="l">
              <a:buClrTx/>
              <a:buSzTx/>
            </a:pPr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前期探索</a:t>
            </a:r>
            <a:endParaRPr lang="zh-CN">
              <a:solidFill>
                <a:schemeClr val="dk1"/>
              </a:solidFill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利用可以在D1上裸跑的C程序完成硬件初始化</a:t>
            </a:r>
            <a:endParaRPr lang="zh-CN">
              <a:solidFill>
                <a:schemeClr val="dk1"/>
              </a:solidFill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基于初始化程序构建Rust项目</a:t>
            </a:r>
            <a:endParaRPr lang="zh-CN">
              <a:solidFill>
                <a:schemeClr val="dk1"/>
              </a:solidFill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将初始化程序作为</a:t>
            </a:r>
            <a:r>
              <a:rPr lang="en-US" alt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bare</a:t>
            </a:r>
            <a:r>
              <a:rPr lang="zh-CN" altLang="en-US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单独的模块，</a:t>
            </a:r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将R-FreeRTOS与</a:t>
            </a:r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其适配</a:t>
            </a:r>
            <a:endParaRPr lang="zh-CN">
              <a:solidFill>
                <a:schemeClr val="dk1"/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161.xml><?xml version="1.0" encoding="utf-8"?>
<p:tagLst xmlns:p="http://schemas.openxmlformats.org/presentationml/2006/main">
  <p:tag name="KSO_WM_UNIT_ISCONTENTSTITLE" val="0"/>
  <p:tag name="KSO_WM_UNIT_ISNUMDGMTITLE" val="0"/>
  <p:tag name="KSO_WM_UNIT_PRESET_TEXT" val="极简大气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545_1*b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6"/>
  <p:tag name="KSO_WM_UNIT_ID" val="custom20202545_5*i*6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7"/>
  <p:tag name="KSO_WM_UNIT_ID" val="custom20202545_5*i*7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8"/>
  <p:tag name="KSO_WM_UNIT_ID" val="custom20202545_5*i*8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545_5*l_h_i*1_1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545_5*l_h_i*1_1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2545_5*l_h_i*1_1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545_5*l_h_i*1_2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545_5*l_h_i*1_2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2545_5*l_h_i*1_2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2545_5*l_h_i*1_3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545_5*l_h_i*1_3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545_5*l_h_i*1_3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545_5*l_h_i*1_4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2545_5*l_h_i*1_4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2545_5*l_h_i*1_4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202545_5*l_h_i*1_5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custom20202545_5*l_h_i*1_5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ID" val="custom20202545_5*l_h_i*1_5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545_5*l_h_f*1_1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2545_5*l_h_f*1_2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2545_5*l_h_f*1_3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2545_5*l_h_f*1_4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202545_5*l_h_f*1_5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545_5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45_5*b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89.xml><?xml version="1.0" encoding="utf-8"?>
<p:tagLst xmlns:p="http://schemas.openxmlformats.org/presentationml/2006/main">
  <p:tag name="KSO_WM_SLIDE_ID" val="custom20202545_5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545"/>
  <p:tag name="KSO_WM_SLIDE_LAYOUT" val="a_b_l"/>
  <p:tag name="KSO_WM_SLIDE_LAYOUT_CNT" val="1_1_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9f189e2-284b-44b1-b8e1-099efac02420}"/>
  <p:tag name="KSO_WM_UNIT_TYPE" val="i"/>
</p:tagLst>
</file>

<file path=ppt/tags/tag19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9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9f189e2-284b-44b1-b8e1-099efac02420}"/>
  <p:tag name="KSO_WM_UNIT_TYPE" val="i"/>
</p:tagLst>
</file>

<file path=ppt/tags/tag19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9f189e2-284b-44b1-b8e1-099efac02420}"/>
  <p:tag name="KSO_WM_UNIT_TYPE" val="i"/>
</p:tagLst>
</file>

<file path=ppt/tags/tag1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9f189e2-284b-44b1-b8e1-099efac02420}"/>
  <p:tag name="KSO_WM_UNIT_TYPE" val="i"/>
</p:tagLst>
</file>

<file path=ppt/tags/tag20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0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9f189e2-284b-44b1-b8e1-099efac02420}"/>
  <p:tag name="KSO_WM_UNIT_TYPE" val="i"/>
</p:tagLst>
</file>

<file path=ppt/tags/tag20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1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9f189e2-284b-44b1-b8e1-099efac02420}"/>
  <p:tag name="KSO_WM_UNIT_TYPE" val="i"/>
</p:tagLst>
</file>

<file path=ppt/tags/tag21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9f189e2-284b-44b1-b8e1-099efac02420}"/>
  <p:tag name="KSO_WM_UNIT_TYPE" val="i"/>
</p:tagLst>
</file>

<file path=ppt/tags/tag2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9f189e2-284b-44b1-b8e1-099efac02420}"/>
  <p:tag name="KSO_WM_UNIT_TYPE" val="i"/>
</p:tagLst>
</file>

<file path=ppt/tags/tag2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3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9f189e2-284b-44b1-b8e1-099efac02420}"/>
  <p:tag name="KSO_WM_UNIT_TYPE" val="i"/>
</p:tagLst>
</file>

<file path=ppt/tags/tag2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2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9f189e2-284b-44b1-b8e1-099efac02420}"/>
  <p:tag name="KSO_WM_UNIT_TYPE" val="i"/>
</p:tagLst>
</file>

<file path=ppt/tags/tag23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3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3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9f189e2-284b-44b1-b8e1-099efac02420}"/>
  <p:tag name="KSO_WM_UNIT_TYPE" val="i"/>
</p:tagLst>
</file>

<file path=ppt/tags/tag23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9f189e2-284b-44b1-b8e1-099efac02420}"/>
  <p:tag name="KSO_WM_UNIT_TYPE" val="i"/>
</p:tagLst>
</file>

<file path=ppt/tags/tag2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9f189e2-284b-44b1-b8e1-099efac02420}"/>
  <p:tag name="KSO_WM_UNIT_TYPE" val="i"/>
</p:tagLst>
</file>

<file path=ppt/tags/tag2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48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5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PRESET_TEXT" val="THANKS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ID" val="custom20202545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545"/>
  <p:tag name="KSO_WM_SLIDE_LAYOUT" val="a"/>
  <p:tag name="KSO_WM_SLIDE_LAYOUT_CNT" val="1"/>
</p:tagLst>
</file>

<file path=ppt/tags/tag251.xml><?xml version="1.0" encoding="utf-8"?>
<p:tagLst xmlns:p="http://schemas.openxmlformats.org/presentationml/2006/main">
  <p:tag name="COMMONDATA" val="eyJoZGlkIjoiZmI5YjA2NDZmYThkMDM5NTJmOWU5NjBjM2E4Y2YwYjIifQ==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9f189e2-284b-44b1-b8e1-099efac02420}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1346</Words>
  <Application>WPS 演示</Application>
  <PresentationFormat>宽屏</PresentationFormat>
  <Paragraphs>132</Paragraphs>
  <Slides>16</Slides>
  <Notes>0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汉仪旗黑-85S</vt:lpstr>
      <vt:lpstr>Arial Unicode MS</vt:lpstr>
      <vt:lpstr>Calibri</vt:lpstr>
      <vt:lpstr>Mongolian Baiti</vt:lpstr>
      <vt:lpstr>Office 主题​​</vt:lpstr>
      <vt:lpstr>1_Office 主题​​</vt:lpstr>
      <vt:lpstr>R-FreeRTOS 最终汇报
</vt:lpstr>
      <vt:lpstr>PowerPoint 演示文稿</vt:lpstr>
      <vt:lpstr>FreeRTOS介绍</vt:lpstr>
      <vt:lpstr>全志D1-H哪吒开发板介绍</vt:lpstr>
      <vt:lpstr>目标</vt:lpstr>
      <vt:lpstr>项目设计</vt:lpstr>
      <vt:lpstr>主要功能</vt:lpstr>
      <vt:lpstr>与C兼容性</vt:lpstr>
      <vt:lpstr>D1-开发板的移植</vt:lpstr>
      <vt:lpstr>Demo展示</vt:lpstr>
      <vt:lpstr>Demo展示</vt:lpstr>
      <vt:lpstr>问题</vt:lpstr>
      <vt:lpstr>问题</vt:lpstr>
      <vt:lpstr>下一步规划和设想</vt:lpstr>
      <vt:lpstr>致谢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R-FreeRTOS 最终汇报
</dc:title>
  <dc:creator/>
  <cp:lastModifiedBy>李东阳</cp:lastModifiedBy>
  <cp:revision>11</cp:revision>
  <dcterms:created xsi:type="dcterms:W3CDTF">2022-06-10T14:25:00Z</dcterms:created>
  <dcterms:modified xsi:type="dcterms:W3CDTF">2022-06-11T00:49:18Z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09E702FFB673423482B827446AA77170</vt:lpwstr>
  </property>
  <property fmtid="{D5CDD505-2E9C-101B-9397-08002B2CF9AE}" pid="3" name="KSOProductBuildVer">
    <vt:lpwstr>2052-11.1.0.11744</vt:lpwstr>
  </property>
</Properties>
</file>