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79" r:id="rId16"/>
  </p:sldIdLst>
  <p:sldSz cx="12192000" cy="6858000"/>
  <p:notesSz cx="6858000" cy="9144000"/>
  <p:custDataLst>
    <p:tags r:id="rId20"/>
  </p:custDataLst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38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 panose="020B0503020204020204" charset="-122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 panose="020B0503020204020204" charset="-122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7" Type="http://schemas.openxmlformats.org/officeDocument/2006/relationships/slideLayout" Target="../slideLayouts/slideLayout18.xml"/><Relationship Id="rId26" Type="http://schemas.openxmlformats.org/officeDocument/2006/relationships/tags" Target="../tags/tag189.xml"/><Relationship Id="rId25" Type="http://schemas.openxmlformats.org/officeDocument/2006/relationships/tags" Target="../tags/tag188.xml"/><Relationship Id="rId24" Type="http://schemas.openxmlformats.org/officeDocument/2006/relationships/tags" Target="../tags/tag187.xml"/><Relationship Id="rId23" Type="http://schemas.openxmlformats.org/officeDocument/2006/relationships/tags" Target="../tags/tag186.xml"/><Relationship Id="rId22" Type="http://schemas.openxmlformats.org/officeDocument/2006/relationships/tags" Target="../tags/tag185.xml"/><Relationship Id="rId21" Type="http://schemas.openxmlformats.org/officeDocument/2006/relationships/tags" Target="../tags/tag184.xml"/><Relationship Id="rId20" Type="http://schemas.openxmlformats.org/officeDocument/2006/relationships/tags" Target="../tags/tag183.xml"/><Relationship Id="rId2" Type="http://schemas.openxmlformats.org/officeDocument/2006/relationships/tags" Target="../tags/tag165.xml"/><Relationship Id="rId19" Type="http://schemas.openxmlformats.org/officeDocument/2006/relationships/tags" Target="../tags/tag182.xml"/><Relationship Id="rId18" Type="http://schemas.openxmlformats.org/officeDocument/2006/relationships/tags" Target="../tags/tag181.xml"/><Relationship Id="rId17" Type="http://schemas.openxmlformats.org/officeDocument/2006/relationships/tags" Target="../tags/tag180.xml"/><Relationship Id="rId16" Type="http://schemas.openxmlformats.org/officeDocument/2006/relationships/tags" Target="../tags/tag17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30319" y="3285089"/>
            <a:ext cx="7117545" cy="1118535"/>
          </a:xfrm>
        </p:spPr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900">
                <a:solidFill>
                  <a:schemeClr val="accent1"/>
                </a:solidFill>
              </a:rPr>
              <a:t>R-FreeRTOS 最终汇报
</a:t>
            </a:r>
            <a:endParaRPr lang="en-US" sz="590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</a:rPr>
              <a:t>李东阳 周宜晖 陈云逸
2022/6/11
</a:t>
            </a:r>
            <a:endParaRPr lang="zh-CN" sz="24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0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/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>
                <a:solidFill>
                  <a:schemeClr val="accent1"/>
                </a:solidFill>
                <a:latin typeface="汉仪旗黑-85S" charset="0"/>
                <a:ea typeface="汉仪旗黑-85S" charset="0"/>
                <a:cs typeface="+mn-cs"/>
                <a:sym typeface="+mn-ea"/>
              </a:rPr>
              <a:t>问题</a:t>
            </a:r>
            <a:r>
              <a:rPr lang="en-US" altLang="zh-CN">
                <a:solidFill>
                  <a:schemeClr val="accent1"/>
                </a:solidFill>
                <a:latin typeface="汉仪旗黑-85S" charset="0"/>
                <a:ea typeface="汉仪旗黑-85S" charset="0"/>
                <a:cs typeface="+mn-cs"/>
                <a:sym typeface="+mn-ea"/>
              </a:rPr>
              <a:t>&amp;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cs typeface="+mn-cs"/>
                <a:sym typeface="+mn-ea"/>
              </a:rPr>
              <a:t>解决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cs typeface="+mn-cs"/>
              <a:sym typeface="+mn-ea"/>
            </a:endParaRPr>
          </a:p>
        </p:txBody>
      </p:sp>
      <p:sp>
        <p:nvSpPr>
          <p:cNvPr id="3" name="内容占位符 2"/>
          <p:cNvSpPr/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+mn-cs"/>
                <a:sym typeface="+mn-ea"/>
              </a:rPr>
              <a:t>硬件：</a:t>
            </a:r>
            <a:endParaRPr lang="zh-CN">
              <a:solidFill>
                <a:schemeClr val="dk1"/>
              </a:solidFill>
              <a:cs typeface="+mn-cs"/>
              <a:sym typeface="+mn-ea"/>
            </a:endParaRPr>
          </a:p>
          <a:p>
            <a:pPr lvl="1" algn="l">
              <a:buClrTx/>
              <a:buSzTx/>
            </a:pPr>
            <a:r>
              <a:rPr lang="zh-CN">
                <a:solidFill>
                  <a:schemeClr val="dk1"/>
                </a:solidFill>
                <a:cs typeface="+mn-cs"/>
                <a:sym typeface="+mn-ea"/>
              </a:rPr>
              <a:t>初次上手时有些摸不着头脑，很多概念、机制都需要通过查资料、看论坛、咨询工程师来了解和学习</a:t>
            </a:r>
            <a:endParaRPr lang="zh-CN">
              <a:solidFill>
                <a:schemeClr val="dk1"/>
              </a:solidFill>
              <a:cs typeface="+mn-cs"/>
              <a:sym typeface="+mn-ea"/>
            </a:endParaRPr>
          </a:p>
          <a:p>
            <a:pPr lvl="1" algn="l">
              <a:buClrTx/>
              <a:buSzTx/>
            </a:pPr>
            <a:r>
              <a:rPr lang="zh-CN">
                <a:solidFill>
                  <a:schemeClr val="dk1"/>
                </a:solidFill>
                <a:cs typeface="+mn-cs"/>
                <a:sym typeface="+mn-ea"/>
              </a:rPr>
              <a:t>要</a:t>
            </a:r>
            <a:r>
              <a:rPr lang="zh-CN">
                <a:solidFill>
                  <a:schemeClr val="dk1"/>
                </a:solidFill>
                <a:cs typeface="+mn-cs"/>
                <a:sym typeface="+mn-ea"/>
              </a:rPr>
              <a:t>多学习开源项目的</a:t>
            </a:r>
            <a:r>
              <a:rPr lang="zh-CN">
                <a:solidFill>
                  <a:schemeClr val="dk1"/>
                </a:solidFill>
                <a:cs typeface="+mn-cs"/>
                <a:sym typeface="+mn-ea"/>
              </a:rPr>
              <a:t>代码</a:t>
            </a:r>
            <a:endParaRPr lang="zh-CN">
              <a:solidFill>
                <a:schemeClr val="dk1"/>
              </a:solidFill>
              <a:cs typeface="+mn-cs"/>
              <a:sym typeface="+mn-ea"/>
            </a:endParaRPr>
          </a:p>
          <a:p>
            <a:pPr lvl="1" algn="l">
              <a:buClrTx/>
              <a:buSzTx/>
            </a:pPr>
            <a:endParaRPr lang="zh-CN">
              <a:solidFill>
                <a:schemeClr val="dk1"/>
              </a:solidFill>
              <a:cs typeface="+mn-cs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0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/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anchor="ctr">
            <a:normAutofit/>
          </a:bodyPr>
          <a:lstStyle/>
          <a:p>
            <a:pPr lvl="0"/>
            <a:r>
              <a:rPr lang="zh-CN" sz="4000">
                <a:solidFill>
                  <a:schemeClr val="accent1"/>
                </a:solidFill>
                <a:latin typeface="汉仪旗黑-85S" charset="0"/>
                <a:ea typeface="汉仪旗黑-85S" charset="0"/>
              </a:rPr>
              <a:t>下一步规划和设想</a:t>
            </a:r>
            <a:endParaRPr lang="zh-CN" sz="4000">
              <a:solidFill>
                <a:schemeClr val="accent1"/>
              </a:solidFill>
              <a:latin typeface="汉仪旗黑-85S" charset="0"/>
              <a:ea typeface="汉仪旗黑-85S" charset="0"/>
            </a:endParaRPr>
          </a:p>
        </p:txBody>
      </p:sp>
      <p:sp>
        <p:nvSpPr>
          <p:cNvPr id="3" name="内容占位符 2"/>
          <p:cNvSpPr/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继续完善次要功能和细节的实现，补充主要功能的C接口与测试。</a:t>
            </a:r>
            <a:endParaRPr lang="zh-CN" sz="240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完善系统的报错信息，使之与FreeRTOS标准实现的行为保持更好的一致。</a:t>
            </a:r>
            <a:endParaRPr lang="zh-CN" sz="240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优化代码以更好运用Rust特性，并补充安全性测试。</a:t>
            </a:r>
            <a:endParaRPr lang="zh-CN" sz="240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增加对更多硬件的支持，同时简化不同硬件间的切换方式。</a:t>
            </a:r>
            <a:endParaRPr lang="zh-CN" sz="240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sz="240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通过ffi对FreeRTOS实际应用程序进行支持，验证R-FreeRTOS的可用性。</a:t>
            </a:r>
            <a:endParaRPr lang="zh-CN" sz="240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0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/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anchor="ctr">
            <a:normAutofit/>
          </a:bodyPr>
          <a:lstStyle/>
          <a:p>
            <a:pPr lvl="0"/>
            <a:r>
              <a:rPr lang="zh-CN" sz="4000">
                <a:solidFill>
                  <a:schemeClr val="accent1"/>
                </a:solidFill>
                <a:latin typeface="汉仪旗黑-85S" charset="0"/>
                <a:ea typeface="汉仪旗黑-85S" charset="0"/>
              </a:rPr>
              <a:t>致谢</a:t>
            </a:r>
            <a:endParaRPr lang="zh-CN" sz="4000">
              <a:solidFill>
                <a:schemeClr val="accent1"/>
              </a:solidFill>
              <a:latin typeface="汉仪旗黑-85S" charset="0"/>
              <a:ea typeface="汉仪旗黑-85S" charset="0"/>
            </a:endParaRPr>
          </a:p>
        </p:txBody>
      </p:sp>
      <p:sp>
        <p:nvSpPr>
          <p:cNvPr id="3" name="内容占位符 2"/>
          <p:cNvSpPr/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pPr lvl="0"/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感谢老师每次的建议和支持</a:t>
            </a:r>
            <a:endParaRPr lang="zh-CN" sz="2400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感谢助教和工程师提供的耐心答疑</a:t>
            </a:r>
            <a:endParaRPr lang="zh-CN" sz="240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内容占位符 1"/>
          <p:cNvSpPr/>
          <p:nvPr>
            <p:ph idx="1"/>
            <p:custDataLst>
              <p:tags r:id="rId1"/>
            </p:custDataLst>
          </p:nvPr>
        </p:nvSpPr>
        <p:spPr/>
        <p:txBody>
          <a:bodyPr vert="horz">
            <a:normAutofit/>
          </a:bodyPr>
          <a:p>
            <a:pPr lvl="0"/>
            <a:endParaRPr lang="zh-CN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8000" noProof="0">
                <a:solidFill>
                  <a:schemeClr val="accent1"/>
                </a:solidFill>
              </a:rPr>
              <a:t>Than</a:t>
            </a:r>
            <a:r>
              <a:rPr lang="en-US" altLang="zh-CN" sz="8000" noProof="0">
                <a:solidFill>
                  <a:schemeClr val="accent1"/>
                </a:solidFill>
              </a:rPr>
              <a:t>ks</a:t>
            </a:r>
            <a:endParaRPr lang="en-US" altLang="zh-CN" sz="8000" noProof="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任意多边形: 形状 5"/>
          <p:cNvSpPr/>
          <p:nvPr userDrawn="1">
            <p:custDataLst>
              <p:tags r:id="rId1"/>
            </p:custDataLst>
          </p:nvPr>
        </p:nvSpPr>
        <p:spPr>
          <a:xfrm rot="10800000" flipH="1">
            <a:off x="-1" y="-1"/>
            <a:ext cx="3309257" cy="68580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2"/>
            </p:custDataLst>
          </p:nvPr>
        </p:nvSpPr>
        <p:spPr>
          <a:xfrm rot="11574254">
            <a:off x="2509618" y="-200140"/>
            <a:ext cx="971535" cy="7258276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743317" y="3937000"/>
            <a:ext cx="1393003" cy="2921000"/>
          </a:xfrm>
          <a:custGeom>
            <a:avLst/>
            <a:gdLst>
              <a:gd name="connsiteX0" fmla="*/ 1089482 w 1393003"/>
              <a:gd name="connsiteY0" fmla="*/ 0 h 2921000"/>
              <a:gd name="connsiteX1" fmla="*/ 1393003 w 1393003"/>
              <a:gd name="connsiteY1" fmla="*/ 2921000 h 2921000"/>
              <a:gd name="connsiteX2" fmla="*/ 0 w 1393003"/>
              <a:gd name="connsiteY2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003" h="2921000">
                <a:moveTo>
                  <a:pt x="1089482" y="0"/>
                </a:moveTo>
                <a:lnTo>
                  <a:pt x="1393003" y="2921000"/>
                </a:lnTo>
                <a:lnTo>
                  <a:pt x="0" y="2921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6268085" y="746760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8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en-US" altLang="zh-CN" sz="480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任意多边形: 形状 33"/>
          <p:cNvSpPr/>
          <p:nvPr>
            <p:custDataLst>
              <p:tags r:id="rId5"/>
            </p:custDataLst>
          </p:nvPr>
        </p:nvSpPr>
        <p:spPr>
          <a:xfrm rot="697528">
            <a:off x="5760720" y="953135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5" name="等腰三角形 34"/>
          <p:cNvSpPr/>
          <p:nvPr>
            <p:custDataLst>
              <p:tags r:id="rId6"/>
            </p:custDataLst>
          </p:nvPr>
        </p:nvSpPr>
        <p:spPr>
          <a:xfrm>
            <a:off x="5822950" y="980440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6268085" y="1927860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8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en-US" altLang="zh-CN" sz="480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7" name="任意多边形: 形状 36"/>
          <p:cNvSpPr/>
          <p:nvPr>
            <p:custDataLst>
              <p:tags r:id="rId8"/>
            </p:custDataLst>
          </p:nvPr>
        </p:nvSpPr>
        <p:spPr>
          <a:xfrm rot="697528">
            <a:off x="5760720" y="2169795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8" name="等腰三角形 37"/>
          <p:cNvSpPr/>
          <p:nvPr>
            <p:custDataLst>
              <p:tags r:id="rId9"/>
            </p:custDataLst>
          </p:nvPr>
        </p:nvSpPr>
        <p:spPr>
          <a:xfrm>
            <a:off x="5822950" y="2197100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6268085" y="3108325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8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altLang="zh-CN" sz="480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1"/>
            </p:custDataLst>
          </p:nvPr>
        </p:nvSpPr>
        <p:spPr>
          <a:xfrm rot="697528">
            <a:off x="5760720" y="3350260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1" name="等腰三角形 40"/>
          <p:cNvSpPr/>
          <p:nvPr>
            <p:custDataLst>
              <p:tags r:id="rId12"/>
            </p:custDataLst>
          </p:nvPr>
        </p:nvSpPr>
        <p:spPr>
          <a:xfrm>
            <a:off x="5822950" y="3377565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6268085" y="4288790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8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endParaRPr lang="en-US" altLang="zh-CN" sz="480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4"/>
            </p:custDataLst>
          </p:nvPr>
        </p:nvSpPr>
        <p:spPr>
          <a:xfrm rot="697528">
            <a:off x="5760720" y="4530725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4" name="等腰三角形 43"/>
          <p:cNvSpPr/>
          <p:nvPr>
            <p:custDataLst>
              <p:tags r:id="rId15"/>
            </p:custDataLst>
          </p:nvPr>
        </p:nvSpPr>
        <p:spPr>
          <a:xfrm>
            <a:off x="5822950" y="4558030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8" name="文本框 57"/>
          <p:cNvSpPr txBox="1"/>
          <p:nvPr>
            <p:custDataLst>
              <p:tags r:id="rId16"/>
            </p:custDataLst>
          </p:nvPr>
        </p:nvSpPr>
        <p:spPr>
          <a:xfrm>
            <a:off x="6266815" y="5469255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8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5</a:t>
            </a:r>
            <a:endParaRPr lang="en-US" altLang="zh-CN" sz="480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7"/>
            </p:custDataLst>
          </p:nvPr>
        </p:nvSpPr>
        <p:spPr>
          <a:xfrm rot="697528">
            <a:off x="5759450" y="5711190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64" name="等腰三角形 63"/>
          <p:cNvSpPr/>
          <p:nvPr>
            <p:custDataLst>
              <p:tags r:id="rId18"/>
            </p:custDataLst>
          </p:nvPr>
        </p:nvSpPr>
        <p:spPr>
          <a:xfrm>
            <a:off x="5821680" y="5738495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9"/>
            </p:custDataLst>
          </p:nvPr>
        </p:nvSpPr>
        <p:spPr>
          <a:xfrm>
            <a:off x="7037070" y="776605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000" spc="1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背景介绍与目标</a:t>
            </a:r>
            <a:endParaRPr lang="zh-CN" sz="2000" spc="1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>
            <p:custDataLst>
              <p:tags r:id="rId20"/>
            </p:custDataLst>
          </p:nvPr>
        </p:nvSpPr>
        <p:spPr>
          <a:xfrm>
            <a:off x="7037070" y="1957705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000" spc="1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项目设计</a:t>
            </a:r>
            <a:endParaRPr lang="zh-CN" sz="2000" spc="1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>
          <a:xfrm>
            <a:off x="7037070" y="3138805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000" spc="1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最终成果</a:t>
            </a:r>
            <a:endParaRPr lang="zh-CN" sz="2000" spc="1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>
            <p:custDataLst>
              <p:tags r:id="rId22"/>
            </p:custDataLst>
          </p:nvPr>
        </p:nvSpPr>
        <p:spPr>
          <a:xfrm>
            <a:off x="7037070" y="4319905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000" spc="1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下一步计划</a:t>
            </a:r>
            <a:endParaRPr lang="zh-CN" sz="2000" spc="1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>
            <p:custDataLst>
              <p:tags r:id="rId23"/>
            </p:custDataLst>
          </p:nvPr>
        </p:nvSpPr>
        <p:spPr>
          <a:xfrm>
            <a:off x="7037070" y="5501005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000" spc="15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致谢</a:t>
            </a:r>
            <a:endParaRPr lang="zh-CN" sz="2000" spc="15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4"/>
            </p:custDataLst>
          </p:nvPr>
        </p:nvSpPr>
        <p:spPr>
          <a:xfrm>
            <a:off x="582295" y="457200"/>
            <a:ext cx="1402080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480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4800" dirty="0">
              <a:solidFill>
                <a:schemeClr val="l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5"/>
            </p:custDataLst>
          </p:nvPr>
        </p:nvSpPr>
        <p:spPr>
          <a:xfrm>
            <a:off x="645795" y="1224915"/>
            <a:ext cx="1598295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20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z="20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0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/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FreeRTOS介绍</a:t>
            </a:r>
            <a:endParaRPr lang="zh-CN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/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>
            <a:no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349885" lvl="0" indent="-544195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en-US" sz="20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RTOS（实时操作系统）</a:t>
            </a:r>
            <a:endParaRPr lang="en-US" sz="20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zh-CN" sz="18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用于嵌入式系统的轻量级内核</a:t>
            </a: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zh-CN" sz="18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通过优先级调度满足强实时性要求，严格保证高优先级任务的响应时间</a:t>
            </a: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zh-CN" sz="18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模块化、实时性、并发性</a:t>
            </a: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marL="349885" lvl="0" indent="-544195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en-US" sz="20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FreeRTOS</a:t>
            </a:r>
            <a:endParaRPr lang="en-US" sz="20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zh-CN" sz="18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简洁、免费、开源、Market Leading</a:t>
            </a: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zh-CN" sz="18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任务管理、灵活的抢占式调度机制、可定制的内存管理模式、信号量、消息队列、延迟中断处理、临界区保护</a:t>
            </a: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zh-CN" sz="18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C语言实现、支持包含X86，RISC-V等多达30种的硬件平台</a:t>
            </a:r>
            <a:endParaRPr lang="zh-CN" sz="18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0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/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全志</a:t>
            </a:r>
            <a:r>
              <a:rPr 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D1-H</a:t>
            </a:r>
            <a:r>
              <a:rPr 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哪吒开发板介绍</a:t>
            </a:r>
            <a:endParaRPr lang="zh-CN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/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</a:pPr>
            <a:r>
              <a:rPr lang="zh-CN" sz="24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全球首款支持RISC-V64指令集并支持Linux系统的可量产开发板，集成阿里平头哥C906 CPU，1GHz主频，支持标准Linux内核，支持2G DDR3、258MB spi-nand、WiFi/蓝牙连接，具有丰富的音视频接口和强大的音视频编解码能力，可以满足日常科研教学、产品项目预研、开发爱好者DIY的需求。</a:t>
            </a:r>
            <a:endParaRPr lang="zh-CN" sz="24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sz="2400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全志社区、XBoot工具</a:t>
            </a:r>
            <a:endParaRPr lang="zh-CN" sz="2400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0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/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cs typeface="+mn-cs"/>
                <a:sym typeface="+mn-ea"/>
              </a:rPr>
              <a:t>目标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cs typeface="+mn-cs"/>
              <a:sym typeface="+mn-ea"/>
            </a:endParaRPr>
          </a:p>
        </p:txBody>
      </p:sp>
      <p:sp>
        <p:nvSpPr>
          <p:cNvPr id="3" name="内容占位符 2"/>
          <p:cNvSpPr/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用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Rust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重新实现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FreeRTOS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——安全性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实现对上层应用（基本测试用例）的支持——功能性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完成到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D1-H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开发板等平台上的移植——易用性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0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/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cs typeface="+mn-cs"/>
                <a:sym typeface="+mn-ea"/>
              </a:rPr>
              <a:t>项目设计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cs typeface="+mn-cs"/>
              <a:sym typeface="+mn-ea"/>
            </a:endParaRPr>
          </a:p>
        </p:txBody>
      </p:sp>
      <p:sp>
        <p:nvSpPr>
          <p:cNvPr id="3" name="内容占位符 2"/>
          <p:cNvSpPr/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</a:pPr>
            <a:r>
              <a:rPr lang="zh-CN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项目Rust代码核心部分包含四个模块：kernel,portable,ffi,test</a:t>
            </a:r>
            <a:endParaRPr lang="zh-CN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zh-CN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D1硬件部分加上</a:t>
            </a:r>
            <a:r>
              <a:rPr lang="zh-CN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bare</a:t>
            </a:r>
            <a:r>
              <a:rPr lang="zh-CN">
                <a:solidFill>
                  <a:srgbClr val="000000"/>
                </a:solidFill>
                <a:cs typeface="微软雅黑" panose="020B0503020204020204" charset="-122"/>
                <a:sym typeface="+mn-ea"/>
              </a:rPr>
              <a:t>模块作为硬件初始化代码部分</a:t>
            </a:r>
            <a:endParaRPr lang="zh-CN">
              <a:solidFill>
                <a:srgbClr val="000000"/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0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/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D1-</a:t>
            </a:r>
            <a:r>
              <a:rPr 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开发板的移植</a:t>
            </a:r>
            <a:endParaRPr lang="en-US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/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panose="020B0503020204020204" charset="-122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panose="020B0503020204020204" charset="-122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前期探索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利用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可以在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D1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上裸跑的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C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程序完成硬件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初始化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基于初始化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程序构建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Rust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项目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将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R-FreeRTOS</a:t>
            </a:r>
            <a:r>
              <a:rPr lang="zh-CN">
                <a:solidFill>
                  <a:schemeClr val="dk1"/>
                </a:solidFill>
                <a:cs typeface="微软雅黑" panose="020B0503020204020204" charset="-122"/>
                <a:sym typeface="+mn-ea"/>
              </a:rPr>
              <a:t>与初始化程序适配</a:t>
            </a:r>
            <a:endParaRPr lang="zh-CN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0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/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Demo展示</a:t>
            </a:r>
            <a:endParaRPr lang="zh-CN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/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pPr lvl="0"/>
            <a:r>
              <a:rPr lang="en-US" sz="2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qemu</a:t>
            </a:r>
            <a:endParaRPr lang="en-US" sz="2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/>
            <a:r>
              <a:rPr lang="en-US" sz="2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D1</a:t>
            </a:r>
            <a:r>
              <a:rPr lang="zh-CN" sz="2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板子</a:t>
            </a:r>
            <a:endParaRPr lang="zh-CN" sz="2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0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/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anchor="ctr">
            <a:normAutofit/>
          </a:bodyPr>
          <a:lstStyle/>
          <a:p>
            <a:pPr lvl="0"/>
            <a:r>
              <a:rPr lang="zh-CN" sz="3600">
                <a:solidFill>
                  <a:schemeClr val="accent1"/>
                </a:solidFill>
                <a:latin typeface="汉仪旗黑-85S" charset="0"/>
                <a:ea typeface="汉仪旗黑-85S" charset="0"/>
              </a:rPr>
              <a:t>问题</a:t>
            </a:r>
            <a:r>
              <a:rPr lang="en-US" altLang="zh-CN" sz="3600">
                <a:solidFill>
                  <a:schemeClr val="accent1"/>
                </a:solidFill>
                <a:latin typeface="汉仪旗黑-85S" charset="0"/>
                <a:ea typeface="汉仪旗黑-85S" charset="0"/>
              </a:rPr>
              <a:t>&amp;</a:t>
            </a:r>
            <a:r>
              <a:rPr lang="zh-CN" altLang="en-US" sz="3600">
                <a:solidFill>
                  <a:schemeClr val="accent1"/>
                </a:solidFill>
                <a:latin typeface="汉仪旗黑-85S" charset="0"/>
                <a:ea typeface="汉仪旗黑-85S" charset="0"/>
              </a:rPr>
              <a:t>解决</a:t>
            </a:r>
            <a:endParaRPr lang="zh-CN" altLang="en-US" sz="3600">
              <a:solidFill>
                <a:schemeClr val="accent1"/>
              </a:solidFill>
              <a:latin typeface="汉仪旗黑-85S" charset="0"/>
              <a:ea typeface="汉仪旗黑-85S" charset="0"/>
            </a:endParaRPr>
          </a:p>
        </p:txBody>
      </p:sp>
      <p:sp>
        <p:nvSpPr>
          <p:cNvPr id="3" name="内容占位符 2"/>
          <p:cNvSpPr/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pPr lvl="0"/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软件：</a:t>
            </a:r>
            <a:endParaRPr lang="zh-CN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685800" lvl="1" indent="-228600"/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对一些</a:t>
            </a:r>
            <a:r>
              <a:rPr 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Rust</a:t>
            </a:r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机制不熟悉，花费了较多时间进行学习；</a:t>
            </a:r>
            <a:endParaRPr lang="zh-CN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685800" lvl="1" indent="-228600"/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任务间发生读写锁冲突时，无论</a:t>
            </a:r>
            <a:r>
              <a:rPr 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GDB</a:t>
            </a:r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还是人工查找均很难发现发生冲突的位置，调试相当困难；</a:t>
            </a:r>
            <a:endParaRPr lang="zh-CN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685800" lvl="1" indent="-228600"/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编写</a:t>
            </a:r>
            <a:r>
              <a:rPr 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ffi</a:t>
            </a:r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相关代码时，</a:t>
            </a:r>
            <a:r>
              <a:rPr 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Rust</a:t>
            </a:r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的内存管理机制不一致，在两种语言之间传递对象较为困难；</a:t>
            </a:r>
            <a:endParaRPr lang="zh-CN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/>
            <a:endParaRPr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/>
            <a:endParaRPr 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0"/>
            <a:endParaRPr 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545_5*i*6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7"/>
  <p:tag name="KSO_WM_UNIT_ID" val="custom20202545_5*i*7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8"/>
  <p:tag name="KSO_WM_UNIT_ID" val="custom20202545_5*i*8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5_5*l_h_i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5_5*l_h_i*1_1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45_5*l_h_i*1_1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5_5*l_h_i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5_5*l_h_i*1_2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45_5*l_h_i*1_2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5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5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5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545_5*l_h_i*1_4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545_5*l_h_i*1_4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2545_5*l_h_i*1_4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2545_5*l_h_i*1_5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2545_5*l_h_i*1_5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custom20202545_5*l_h_i*1_5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5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5_5*l_h_f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5_5*l_h_f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545_5*l_h_f*1_4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2545_5*l_h_f*1_5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5_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5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SLIDE_ID" val="custom20202545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1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1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1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  <p:tag name="KSO_WM_UNIT_TYPE" val="i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35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237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238.xml><?xml version="1.0" encoding="utf-8"?>
<p:tagLst xmlns:p="http://schemas.openxmlformats.org/presentationml/2006/main">
  <p:tag name="COMMONDATA" val="eyJoZGlkIjoiZmI5YjA2NDZmYThkMDM5NTJmOWU5NjBjM2E4Y2YwYjIifQ==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9f189e2-284b-44b1-b8e1-099efac02420}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WPS 演示</Application>
  <PresentationFormat/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汉仪旗黑-85S</vt:lpstr>
      <vt:lpstr>Arial Unicode MS</vt:lpstr>
      <vt:lpstr>Calibri</vt:lpstr>
      <vt:lpstr>Mongolian Baiti</vt:lpstr>
      <vt:lpstr>Office 主题​​</vt:lpstr>
      <vt:lpstr>1_Office 主题​​</vt:lpstr>
      <vt:lpstr>R-FreeRTOS 最终汇报
</vt:lpstr>
      <vt:lpstr>PowerPoint 演示文稿</vt:lpstr>
      <vt:lpstr>FreeRTOS介绍</vt:lpstr>
      <vt:lpstr>全志D1-H哪吒开发板介绍</vt:lpstr>
      <vt:lpstr>目标</vt:lpstr>
      <vt:lpstr>项目设计</vt:lpstr>
      <vt:lpstr>D1-开发板的移植</vt:lpstr>
      <vt:lpstr>Demo展示</vt:lpstr>
      <vt:lpstr>问题</vt:lpstr>
      <vt:lpstr>问题</vt:lpstr>
      <vt:lpstr>下一步规划和设想</vt:lpstr>
      <vt:lpstr>致谢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R-FreeRTOS 最终汇报
</dc:title>
  <dc:creator/>
  <cp:lastModifiedBy>李东阳</cp:lastModifiedBy>
  <cp:revision>6</cp:revision>
  <dcterms:created xsi:type="dcterms:W3CDTF">2022-06-10T14:25:00Z</dcterms:created>
  <dcterms:modified xsi:type="dcterms:W3CDTF">2022-06-10T14:31:37Z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09E702FFB673423482B827446AA77170</vt:lpwstr>
  </property>
  <property fmtid="{D5CDD505-2E9C-101B-9397-08002B2CF9AE}" pid="3" name="KSOProductBuildVer">
    <vt:lpwstr>2052-11.1.0.11744</vt:lpwstr>
  </property>
</Properties>
</file>