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36636D-D922-432D-A958-524484B5923D}" type="datetimeFigureOut">
              <a:rPr lang="en-US" dirty="0"/>
              <a:pPr/>
              <a:t>12/31/2015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12/31/2015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Algoritmo de </a:t>
            </a:r>
            <a:r>
              <a:rPr lang="es-MX" dirty="0" err="1" smtClean="0"/>
              <a:t>kruskal</a:t>
            </a:r>
            <a:endParaRPr lang="es-MX" dirty="0"/>
          </a:p>
        </p:txBody>
      </p:sp>
      <p:sp>
        <p:nvSpPr>
          <p:cNvPr id="3" name="Subtítulo 2"/>
          <p:cNvSpPr>
            <a:spLocks noGrp="1"/>
          </p:cNvSpPr>
          <p:nvPr>
            <p:ph type="subTitle" idx="1"/>
          </p:nvPr>
        </p:nvSpPr>
        <p:spPr/>
        <p:txBody>
          <a:bodyPr/>
          <a:lstStyle/>
          <a:p>
            <a:r>
              <a:rPr lang="es-MX" dirty="0" smtClean="0"/>
              <a:t>Árbol de expansión mínimo en un grafo</a:t>
            </a:r>
            <a:endParaRPr lang="es-MX" dirty="0"/>
          </a:p>
        </p:txBody>
      </p:sp>
    </p:spTree>
    <p:extLst>
      <p:ext uri="{BB962C8B-B14F-4D97-AF65-F5344CB8AC3E}">
        <p14:creationId xmlns:p14="http://schemas.microsoft.com/office/powerpoint/2010/main" val="3586643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0"/>
            <a:ext cx="10353762" cy="970450"/>
          </a:xfrm>
        </p:spPr>
        <p:txBody>
          <a:bodyPr/>
          <a:lstStyle/>
          <a:p>
            <a:r>
              <a:rPr lang="es-MX" dirty="0" smtClean="0"/>
              <a:t>Demostración</a:t>
            </a:r>
            <a:endParaRPr lang="es-MX" dirty="0"/>
          </a:p>
        </p:txBody>
      </p:sp>
      <p:sp>
        <p:nvSpPr>
          <p:cNvPr id="3" name="Marcador de contenido 2"/>
          <p:cNvSpPr>
            <a:spLocks noGrp="1"/>
          </p:cNvSpPr>
          <p:nvPr>
            <p:ph idx="1"/>
          </p:nvPr>
        </p:nvSpPr>
        <p:spPr>
          <a:xfrm>
            <a:off x="713444" y="1278033"/>
            <a:ext cx="10754464" cy="1336378"/>
          </a:xfrm>
        </p:spPr>
        <p:txBody>
          <a:bodyPr>
            <a:noAutofit/>
          </a:bodyPr>
          <a:lstStyle/>
          <a:p>
            <a:r>
              <a:rPr lang="es-MX" sz="2400" dirty="0" smtClean="0"/>
              <a:t>Finalmente, si hacemos un árbol con las aristas que fuimos quitando, este será un árbol de expansión mínimo ya que se formó por las aristas mínimas en cada paso. En este ejemplo quedaría el siguiente árbol con peso: 1+1+3+5=10</a:t>
            </a:r>
            <a:endParaRPr lang="es-MX" sz="2400" dirty="0"/>
          </a:p>
        </p:txBody>
      </p:sp>
      <p:pic>
        <p:nvPicPr>
          <p:cNvPr id="4" name="Imagen 3"/>
          <p:cNvPicPr>
            <a:picLocks noChangeAspect="1"/>
          </p:cNvPicPr>
          <p:nvPr/>
        </p:nvPicPr>
        <p:blipFill>
          <a:blip r:embed="rId2"/>
          <a:stretch>
            <a:fillRect/>
          </a:stretch>
        </p:blipFill>
        <p:spPr>
          <a:xfrm>
            <a:off x="3192548" y="3163038"/>
            <a:ext cx="5796256" cy="3094982"/>
          </a:xfrm>
          <a:prstGeom prst="rect">
            <a:avLst/>
          </a:prstGeom>
        </p:spPr>
      </p:pic>
    </p:spTree>
    <p:extLst>
      <p:ext uri="{BB962C8B-B14F-4D97-AF65-F5344CB8AC3E}">
        <p14:creationId xmlns:p14="http://schemas.microsoft.com/office/powerpoint/2010/main" val="260192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145961"/>
            <a:ext cx="10353762" cy="970450"/>
          </a:xfrm>
        </p:spPr>
        <p:txBody>
          <a:bodyPr/>
          <a:lstStyle/>
          <a:p>
            <a:r>
              <a:rPr lang="es-MX" dirty="0" smtClean="0"/>
              <a:t>Árbol de expansión mínimo</a:t>
            </a:r>
            <a:endParaRPr lang="es-MX" dirty="0"/>
          </a:p>
        </p:txBody>
      </p:sp>
      <p:sp>
        <p:nvSpPr>
          <p:cNvPr id="3" name="Marcador de contenido 2"/>
          <p:cNvSpPr>
            <a:spLocks noGrp="1"/>
          </p:cNvSpPr>
          <p:nvPr>
            <p:ph idx="1"/>
          </p:nvPr>
        </p:nvSpPr>
        <p:spPr>
          <a:xfrm>
            <a:off x="398639" y="1191401"/>
            <a:ext cx="11591592" cy="1963924"/>
          </a:xfrm>
        </p:spPr>
        <p:txBody>
          <a:bodyPr>
            <a:noAutofit/>
          </a:bodyPr>
          <a:lstStyle/>
          <a:p>
            <a:r>
              <a:rPr lang="es-MX" sz="2800" dirty="0" smtClean="0"/>
              <a:t>Dado un grafo conexo, ponderado(con pesos en las aristas) y no dirigido, un árbol de expansión mínimo es aquel árbol que llega a todos los vértices una vez (no forma un ciclo) con el menor costo. En el siguiente ejemplo, existe sólo 1 árbol de expansión mínimo con costo de 4</a:t>
            </a:r>
          </a:p>
        </p:txBody>
      </p:sp>
      <p:cxnSp>
        <p:nvCxnSpPr>
          <p:cNvPr id="5" name="Conector recto 4"/>
          <p:cNvCxnSpPr/>
          <p:nvPr/>
        </p:nvCxnSpPr>
        <p:spPr>
          <a:xfrm>
            <a:off x="1339402" y="4584879"/>
            <a:ext cx="2665927" cy="14295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Conector recto 5"/>
          <p:cNvCxnSpPr/>
          <p:nvPr/>
        </p:nvCxnSpPr>
        <p:spPr>
          <a:xfrm>
            <a:off x="1339402" y="4584879"/>
            <a:ext cx="266592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4005330" y="4584878"/>
            <a:ext cx="0" cy="142955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339402" y="6014435"/>
            <a:ext cx="266592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1339401" y="4584878"/>
            <a:ext cx="0" cy="142955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9" name="Elipse 18"/>
          <p:cNvSpPr/>
          <p:nvPr/>
        </p:nvSpPr>
        <p:spPr>
          <a:xfrm>
            <a:off x="1088263" y="4346618"/>
            <a:ext cx="502276" cy="4765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A</a:t>
            </a:r>
            <a:endParaRPr lang="es-MX" dirty="0"/>
          </a:p>
        </p:txBody>
      </p:sp>
      <p:sp>
        <p:nvSpPr>
          <p:cNvPr id="20" name="Elipse 19"/>
          <p:cNvSpPr/>
          <p:nvPr/>
        </p:nvSpPr>
        <p:spPr>
          <a:xfrm>
            <a:off x="3760630" y="4346618"/>
            <a:ext cx="502276" cy="4765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B</a:t>
            </a:r>
            <a:endParaRPr lang="es-MX" dirty="0"/>
          </a:p>
        </p:txBody>
      </p:sp>
      <p:sp>
        <p:nvSpPr>
          <p:cNvPr id="21" name="Elipse 20"/>
          <p:cNvSpPr/>
          <p:nvPr/>
        </p:nvSpPr>
        <p:spPr>
          <a:xfrm>
            <a:off x="1114018" y="5776177"/>
            <a:ext cx="502276" cy="4765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D</a:t>
            </a:r>
            <a:endParaRPr lang="es-MX" dirty="0"/>
          </a:p>
        </p:txBody>
      </p:sp>
      <p:sp>
        <p:nvSpPr>
          <p:cNvPr id="22" name="Elipse 21"/>
          <p:cNvSpPr/>
          <p:nvPr/>
        </p:nvSpPr>
        <p:spPr>
          <a:xfrm>
            <a:off x="3741311" y="5776177"/>
            <a:ext cx="502276" cy="4765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C</a:t>
            </a:r>
            <a:endParaRPr lang="es-MX" dirty="0"/>
          </a:p>
        </p:txBody>
      </p:sp>
      <p:sp>
        <p:nvSpPr>
          <p:cNvPr id="23" name="Llamada con línea 2 (barra de énfasis) 22"/>
          <p:cNvSpPr/>
          <p:nvPr/>
        </p:nvSpPr>
        <p:spPr>
          <a:xfrm>
            <a:off x="2331071" y="3524655"/>
            <a:ext cx="1410240" cy="398032"/>
          </a:xfrm>
          <a:prstGeom prst="accentCallout2">
            <a:avLst>
              <a:gd name="adj1" fmla="val 18750"/>
              <a:gd name="adj2" fmla="val -8333"/>
              <a:gd name="adj3" fmla="val 18750"/>
              <a:gd name="adj4" fmla="val -16667"/>
              <a:gd name="adj5" fmla="val 189423"/>
              <a:gd name="adj6" fmla="val -24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Grafo x</a:t>
            </a:r>
            <a:endParaRPr lang="es-MX" dirty="0"/>
          </a:p>
        </p:txBody>
      </p:sp>
      <p:cxnSp>
        <p:nvCxnSpPr>
          <p:cNvPr id="41" name="Conector recto 40"/>
          <p:cNvCxnSpPr/>
          <p:nvPr/>
        </p:nvCxnSpPr>
        <p:spPr>
          <a:xfrm>
            <a:off x="7222900" y="4584879"/>
            <a:ext cx="2665927" cy="14295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9888828" y="4584878"/>
            <a:ext cx="0" cy="142955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a:off x="7222900" y="6014435"/>
            <a:ext cx="263347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6" name="Elipse 45"/>
          <p:cNvSpPr/>
          <p:nvPr/>
        </p:nvSpPr>
        <p:spPr>
          <a:xfrm>
            <a:off x="6971761" y="4346618"/>
            <a:ext cx="496161" cy="4765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A</a:t>
            </a:r>
            <a:endParaRPr lang="es-MX" dirty="0"/>
          </a:p>
        </p:txBody>
      </p:sp>
      <p:sp>
        <p:nvSpPr>
          <p:cNvPr id="47" name="Elipse 46"/>
          <p:cNvSpPr/>
          <p:nvPr/>
        </p:nvSpPr>
        <p:spPr>
          <a:xfrm>
            <a:off x="9644128" y="4346618"/>
            <a:ext cx="496161" cy="4765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B</a:t>
            </a:r>
            <a:endParaRPr lang="es-MX" dirty="0"/>
          </a:p>
        </p:txBody>
      </p:sp>
      <p:sp>
        <p:nvSpPr>
          <p:cNvPr id="48" name="Elipse 47"/>
          <p:cNvSpPr/>
          <p:nvPr/>
        </p:nvSpPr>
        <p:spPr>
          <a:xfrm>
            <a:off x="6997516" y="5776177"/>
            <a:ext cx="496161" cy="4765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D</a:t>
            </a:r>
            <a:endParaRPr lang="es-MX" dirty="0"/>
          </a:p>
        </p:txBody>
      </p:sp>
      <p:sp>
        <p:nvSpPr>
          <p:cNvPr id="49" name="Llamada con línea 2 (barra de énfasis) 48"/>
          <p:cNvSpPr/>
          <p:nvPr/>
        </p:nvSpPr>
        <p:spPr>
          <a:xfrm>
            <a:off x="8214568" y="3336701"/>
            <a:ext cx="2822625" cy="585986"/>
          </a:xfrm>
          <a:prstGeom prst="accentCallout2">
            <a:avLst>
              <a:gd name="adj1" fmla="val 18750"/>
              <a:gd name="adj2" fmla="val -8333"/>
              <a:gd name="adj3" fmla="val 18750"/>
              <a:gd name="adj4" fmla="val -16667"/>
              <a:gd name="adj5" fmla="val 189423"/>
              <a:gd name="adj6" fmla="val -24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Árbol de expansión mínimo “Y” del grafo x</a:t>
            </a:r>
            <a:endParaRPr lang="es-MX" dirty="0"/>
          </a:p>
        </p:txBody>
      </p:sp>
      <p:sp>
        <p:nvSpPr>
          <p:cNvPr id="55" name="Elipse 54"/>
          <p:cNvSpPr/>
          <p:nvPr/>
        </p:nvSpPr>
        <p:spPr>
          <a:xfrm>
            <a:off x="9680617" y="5776173"/>
            <a:ext cx="502276" cy="4765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smtClean="0"/>
              <a:t>C</a:t>
            </a:r>
            <a:endParaRPr lang="es-MX" dirty="0"/>
          </a:p>
        </p:txBody>
      </p:sp>
      <p:sp>
        <p:nvSpPr>
          <p:cNvPr id="56" name="CuadroTexto 55"/>
          <p:cNvSpPr txBox="1"/>
          <p:nvPr/>
        </p:nvSpPr>
        <p:spPr>
          <a:xfrm>
            <a:off x="995612" y="5121429"/>
            <a:ext cx="312906" cy="369332"/>
          </a:xfrm>
          <a:prstGeom prst="rect">
            <a:avLst/>
          </a:prstGeom>
          <a:noFill/>
        </p:spPr>
        <p:txBody>
          <a:bodyPr wrap="none" rtlCol="0">
            <a:spAutoFit/>
          </a:bodyPr>
          <a:lstStyle/>
          <a:p>
            <a:r>
              <a:rPr lang="es-MX" dirty="0" smtClean="0"/>
              <a:t>3</a:t>
            </a:r>
            <a:endParaRPr lang="es-MX" dirty="0"/>
          </a:p>
        </p:txBody>
      </p:sp>
      <p:sp>
        <p:nvSpPr>
          <p:cNvPr id="57" name="CuadroTexto 56"/>
          <p:cNvSpPr txBox="1"/>
          <p:nvPr/>
        </p:nvSpPr>
        <p:spPr>
          <a:xfrm>
            <a:off x="2516074" y="4140558"/>
            <a:ext cx="312906" cy="369332"/>
          </a:xfrm>
          <a:prstGeom prst="rect">
            <a:avLst/>
          </a:prstGeom>
          <a:noFill/>
        </p:spPr>
        <p:txBody>
          <a:bodyPr wrap="none" rtlCol="0">
            <a:spAutoFit/>
          </a:bodyPr>
          <a:lstStyle/>
          <a:p>
            <a:r>
              <a:rPr lang="es-MX" dirty="0" smtClean="0"/>
              <a:t>3</a:t>
            </a:r>
            <a:endParaRPr lang="es-MX" dirty="0"/>
          </a:p>
        </p:txBody>
      </p:sp>
      <p:sp>
        <p:nvSpPr>
          <p:cNvPr id="58" name="CuadroTexto 57"/>
          <p:cNvSpPr txBox="1"/>
          <p:nvPr/>
        </p:nvSpPr>
        <p:spPr>
          <a:xfrm>
            <a:off x="2648638" y="4920872"/>
            <a:ext cx="268664" cy="369332"/>
          </a:xfrm>
          <a:prstGeom prst="rect">
            <a:avLst/>
          </a:prstGeom>
          <a:noFill/>
        </p:spPr>
        <p:txBody>
          <a:bodyPr wrap="square" rtlCol="0">
            <a:spAutoFit/>
          </a:bodyPr>
          <a:lstStyle/>
          <a:p>
            <a:r>
              <a:rPr lang="es-MX" dirty="0"/>
              <a:t>2</a:t>
            </a:r>
          </a:p>
        </p:txBody>
      </p:sp>
      <p:sp>
        <p:nvSpPr>
          <p:cNvPr id="59" name="CuadroTexto 58"/>
          <p:cNvSpPr txBox="1"/>
          <p:nvPr/>
        </p:nvSpPr>
        <p:spPr>
          <a:xfrm>
            <a:off x="2371020" y="5645104"/>
            <a:ext cx="312906" cy="369332"/>
          </a:xfrm>
          <a:prstGeom prst="rect">
            <a:avLst/>
          </a:prstGeom>
          <a:noFill/>
        </p:spPr>
        <p:txBody>
          <a:bodyPr wrap="none" rtlCol="0">
            <a:spAutoFit/>
          </a:bodyPr>
          <a:lstStyle/>
          <a:p>
            <a:r>
              <a:rPr lang="es-MX" dirty="0" smtClean="0"/>
              <a:t>1</a:t>
            </a:r>
            <a:endParaRPr lang="es-MX" dirty="0"/>
          </a:p>
        </p:txBody>
      </p:sp>
      <p:sp>
        <p:nvSpPr>
          <p:cNvPr id="60" name="CuadroTexto 59"/>
          <p:cNvSpPr txBox="1"/>
          <p:nvPr/>
        </p:nvSpPr>
        <p:spPr>
          <a:xfrm>
            <a:off x="4056727" y="5121429"/>
            <a:ext cx="312906" cy="369332"/>
          </a:xfrm>
          <a:prstGeom prst="rect">
            <a:avLst/>
          </a:prstGeom>
          <a:noFill/>
        </p:spPr>
        <p:txBody>
          <a:bodyPr wrap="none" rtlCol="0">
            <a:spAutoFit/>
          </a:bodyPr>
          <a:lstStyle/>
          <a:p>
            <a:r>
              <a:rPr lang="es-MX" dirty="0" smtClean="0"/>
              <a:t>1</a:t>
            </a:r>
            <a:endParaRPr lang="es-MX" dirty="0"/>
          </a:p>
        </p:txBody>
      </p:sp>
      <p:sp>
        <p:nvSpPr>
          <p:cNvPr id="61" name="CuadroTexto 60"/>
          <p:cNvSpPr txBox="1"/>
          <p:nvPr/>
        </p:nvSpPr>
        <p:spPr>
          <a:xfrm>
            <a:off x="8138853" y="6011419"/>
            <a:ext cx="312906" cy="369332"/>
          </a:xfrm>
          <a:prstGeom prst="rect">
            <a:avLst/>
          </a:prstGeom>
          <a:noFill/>
        </p:spPr>
        <p:txBody>
          <a:bodyPr wrap="none" rtlCol="0">
            <a:spAutoFit/>
          </a:bodyPr>
          <a:lstStyle/>
          <a:p>
            <a:r>
              <a:rPr lang="es-MX" dirty="0" smtClean="0"/>
              <a:t>1</a:t>
            </a:r>
            <a:endParaRPr lang="es-MX" dirty="0"/>
          </a:p>
        </p:txBody>
      </p:sp>
      <p:sp>
        <p:nvSpPr>
          <p:cNvPr id="62" name="CuadroTexto 61"/>
          <p:cNvSpPr txBox="1"/>
          <p:nvPr/>
        </p:nvSpPr>
        <p:spPr>
          <a:xfrm>
            <a:off x="8563495" y="4982910"/>
            <a:ext cx="312906" cy="369332"/>
          </a:xfrm>
          <a:prstGeom prst="rect">
            <a:avLst/>
          </a:prstGeom>
          <a:noFill/>
        </p:spPr>
        <p:txBody>
          <a:bodyPr wrap="none" rtlCol="0">
            <a:spAutoFit/>
          </a:bodyPr>
          <a:lstStyle/>
          <a:p>
            <a:r>
              <a:rPr lang="es-MX" dirty="0" smtClean="0"/>
              <a:t>2</a:t>
            </a:r>
            <a:endParaRPr lang="es-MX" dirty="0"/>
          </a:p>
        </p:txBody>
      </p:sp>
      <p:sp>
        <p:nvSpPr>
          <p:cNvPr id="63" name="CuadroTexto 62"/>
          <p:cNvSpPr txBox="1"/>
          <p:nvPr/>
        </p:nvSpPr>
        <p:spPr>
          <a:xfrm>
            <a:off x="9931755" y="5105538"/>
            <a:ext cx="312906" cy="369332"/>
          </a:xfrm>
          <a:prstGeom prst="rect">
            <a:avLst/>
          </a:prstGeom>
          <a:noFill/>
        </p:spPr>
        <p:txBody>
          <a:bodyPr wrap="none" rtlCol="0">
            <a:spAutoFit/>
          </a:bodyPr>
          <a:lstStyle/>
          <a:p>
            <a:r>
              <a:rPr lang="es-MX" dirty="0" smtClean="0"/>
              <a:t>1</a:t>
            </a:r>
            <a:endParaRPr lang="es-MX" dirty="0"/>
          </a:p>
        </p:txBody>
      </p:sp>
    </p:spTree>
    <p:extLst>
      <p:ext uri="{BB962C8B-B14F-4D97-AF65-F5344CB8AC3E}">
        <p14:creationId xmlns:p14="http://schemas.microsoft.com/office/powerpoint/2010/main" val="40713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 de </a:t>
            </a:r>
            <a:r>
              <a:rPr lang="es-MX" dirty="0" err="1" smtClean="0"/>
              <a:t>kruskal</a:t>
            </a:r>
            <a:endParaRPr lang="es-MX" dirty="0"/>
          </a:p>
        </p:txBody>
      </p:sp>
      <p:sp>
        <p:nvSpPr>
          <p:cNvPr id="3" name="Marcador de contenido 2"/>
          <p:cNvSpPr>
            <a:spLocks noGrp="1"/>
          </p:cNvSpPr>
          <p:nvPr>
            <p:ph idx="1"/>
          </p:nvPr>
        </p:nvSpPr>
        <p:spPr>
          <a:xfrm>
            <a:off x="913795" y="1732449"/>
            <a:ext cx="10353762" cy="4281985"/>
          </a:xfrm>
        </p:spPr>
        <p:txBody>
          <a:bodyPr>
            <a:normAutofit lnSpcReduction="10000"/>
          </a:bodyPr>
          <a:lstStyle/>
          <a:p>
            <a:r>
              <a:rPr lang="es-MX" sz="2800" i="1" dirty="0" smtClean="0"/>
              <a:t>El algoritmo de </a:t>
            </a:r>
            <a:r>
              <a:rPr lang="es-MX" sz="2800" i="1" dirty="0" err="1" smtClean="0"/>
              <a:t>kruskal</a:t>
            </a:r>
            <a:r>
              <a:rPr lang="es-MX" sz="2800" i="1" dirty="0" smtClean="0"/>
              <a:t> consiste en lo siguiente:</a:t>
            </a:r>
          </a:p>
          <a:p>
            <a:endParaRPr lang="es-MX" dirty="0"/>
          </a:p>
          <a:p>
            <a:r>
              <a:rPr lang="es-MX" sz="2800" dirty="0" smtClean="0"/>
              <a:t>1.Ordenar las aristas por costo de menor a mayor.</a:t>
            </a:r>
          </a:p>
          <a:p>
            <a:r>
              <a:rPr lang="es-MX" sz="2800" dirty="0" smtClean="0"/>
              <a:t>2. Mientras no se haya completado el árbol de expansión mínimo:</a:t>
            </a:r>
          </a:p>
          <a:p>
            <a:pPr lvl="1"/>
            <a:r>
              <a:rPr lang="es-MX" sz="2400" dirty="0" smtClean="0"/>
              <a:t>Tomar la arista menor y quitarla del conjunto ordenado</a:t>
            </a:r>
          </a:p>
          <a:p>
            <a:pPr lvl="2"/>
            <a:r>
              <a:rPr lang="es-MX" sz="2000" dirty="0" smtClean="0"/>
              <a:t>Verificar si alguno de los vértices no está en el árbol de expansión que vamos creando</a:t>
            </a:r>
          </a:p>
          <a:p>
            <a:pPr lvl="3"/>
            <a:r>
              <a:rPr lang="es-MX" sz="1800" dirty="0" smtClean="0"/>
              <a:t>Si es así entonces agregar los vértices(de la arista tomada) qué no estén al árbol de expansión que tenemos, de lo contrario no hacer nada.</a:t>
            </a:r>
            <a:endParaRPr lang="es-MX" sz="1800" dirty="0"/>
          </a:p>
        </p:txBody>
      </p:sp>
    </p:spTree>
    <p:extLst>
      <p:ext uri="{BB962C8B-B14F-4D97-AF65-F5344CB8AC3E}">
        <p14:creationId xmlns:p14="http://schemas.microsoft.com/office/powerpoint/2010/main" val="222347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223234"/>
            <a:ext cx="10353762" cy="970450"/>
          </a:xfrm>
        </p:spPr>
        <p:txBody>
          <a:bodyPr/>
          <a:lstStyle/>
          <a:p>
            <a:r>
              <a:rPr lang="es-MX" dirty="0" smtClean="0"/>
              <a:t>Demostración</a:t>
            </a:r>
            <a:endParaRPr lang="es-MX" dirty="0"/>
          </a:p>
        </p:txBody>
      </p:sp>
      <p:sp>
        <p:nvSpPr>
          <p:cNvPr id="3" name="Marcador de contenido 2"/>
          <p:cNvSpPr>
            <a:spLocks noGrp="1"/>
          </p:cNvSpPr>
          <p:nvPr>
            <p:ph idx="1"/>
          </p:nvPr>
        </p:nvSpPr>
        <p:spPr>
          <a:xfrm>
            <a:off x="451573" y="1494189"/>
            <a:ext cx="11278205" cy="804689"/>
          </a:xfrm>
        </p:spPr>
        <p:txBody>
          <a:bodyPr>
            <a:noAutofit/>
          </a:bodyPr>
          <a:lstStyle/>
          <a:p>
            <a:r>
              <a:rPr lang="es-MX" sz="2400" dirty="0" smtClean="0"/>
              <a:t>Supongamos que tenemos un grafo cualquiera y uno de sus árboles de expansión:</a:t>
            </a:r>
            <a:endParaRPr lang="es-MX" sz="2400" dirty="0"/>
          </a:p>
        </p:txBody>
      </p:sp>
      <p:sp>
        <p:nvSpPr>
          <p:cNvPr id="5" name="Marcador de contenido 2"/>
          <p:cNvSpPr txBox="1">
            <a:spLocks/>
          </p:cNvSpPr>
          <p:nvPr/>
        </p:nvSpPr>
        <p:spPr>
          <a:xfrm>
            <a:off x="4777456" y="2818325"/>
            <a:ext cx="7095407" cy="282892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MX" dirty="0" smtClean="0"/>
              <a:t>Partiendo de la idea anterior, nos preguntamos:</a:t>
            </a:r>
            <a:br>
              <a:rPr lang="es-MX" dirty="0" smtClean="0"/>
            </a:br>
            <a:r>
              <a:rPr lang="es-MX" dirty="0" smtClean="0"/>
              <a:t>¿Está la arista con menor peso en una solución</a:t>
            </a:r>
            <a:br>
              <a:rPr lang="es-MX" dirty="0" smtClean="0"/>
            </a:br>
            <a:r>
              <a:rPr lang="es-MX" dirty="0" smtClean="0"/>
              <a:t>del árbol de expansión mínima?</a:t>
            </a:r>
          </a:p>
          <a:p>
            <a:endParaRPr lang="es-MX" dirty="0"/>
          </a:p>
          <a:p>
            <a:r>
              <a:rPr lang="es-MX" dirty="0" smtClean="0"/>
              <a:t>Claro está que posiblemente exista más de una arista menor en el grafo, por lo tanto puede que la arista menor de todas no esté en la solución que habíamos pensado pero sí en una posible. </a:t>
            </a:r>
            <a:endParaRPr lang="es-MX" dirty="0"/>
          </a:p>
        </p:txBody>
      </p:sp>
      <p:pic>
        <p:nvPicPr>
          <p:cNvPr id="6" name="Imagen 5"/>
          <p:cNvPicPr>
            <a:picLocks noChangeAspect="1"/>
          </p:cNvPicPr>
          <p:nvPr/>
        </p:nvPicPr>
        <p:blipFill>
          <a:blip r:embed="rId2"/>
          <a:stretch>
            <a:fillRect/>
          </a:stretch>
        </p:blipFill>
        <p:spPr>
          <a:xfrm>
            <a:off x="451572" y="2921356"/>
            <a:ext cx="4184821" cy="2358982"/>
          </a:xfrm>
          <a:prstGeom prst="rect">
            <a:avLst/>
          </a:prstGeom>
        </p:spPr>
      </p:pic>
    </p:spTree>
    <p:extLst>
      <p:ext uri="{BB962C8B-B14F-4D97-AF65-F5344CB8AC3E}">
        <p14:creationId xmlns:p14="http://schemas.microsoft.com/office/powerpoint/2010/main" val="252554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3643" y="296214"/>
            <a:ext cx="10353762" cy="970450"/>
          </a:xfrm>
        </p:spPr>
        <p:txBody>
          <a:bodyPr/>
          <a:lstStyle/>
          <a:p>
            <a:r>
              <a:rPr lang="es-MX" dirty="0" smtClean="0"/>
              <a:t>Demostración</a:t>
            </a:r>
            <a:endParaRPr lang="es-MX" dirty="0"/>
          </a:p>
        </p:txBody>
      </p:sp>
      <p:sp>
        <p:nvSpPr>
          <p:cNvPr id="3" name="Marcador de contenido 2"/>
          <p:cNvSpPr>
            <a:spLocks noGrp="1"/>
          </p:cNvSpPr>
          <p:nvPr>
            <p:ph idx="1"/>
          </p:nvPr>
        </p:nvSpPr>
        <p:spPr/>
        <p:txBody>
          <a:bodyPr>
            <a:normAutofit lnSpcReduction="10000"/>
          </a:bodyPr>
          <a:lstStyle/>
          <a:p>
            <a:r>
              <a:rPr lang="es-MX" sz="2800" dirty="0" smtClean="0"/>
              <a:t>Ahora, pensemos que la arista menor que elegimos no está en el árbol de expansión que pensamos, pero aún así;</a:t>
            </a:r>
            <a:br>
              <a:rPr lang="es-MX" sz="2800" dirty="0" smtClean="0"/>
            </a:br>
            <a:r>
              <a:rPr lang="es-MX" sz="2800" dirty="0" smtClean="0"/>
              <a:t/>
            </a:r>
            <a:br>
              <a:rPr lang="es-MX" sz="2800" dirty="0" smtClean="0"/>
            </a:br>
            <a:r>
              <a:rPr lang="es-MX" sz="2800" dirty="0" smtClean="0"/>
              <a:t>Si de alguna manera agregáramos esa arista al árbol, se formaría un ciclo y si a este ciclo le quitáramos la arista con mayor peso, entonces ese nuevo árbol sería un árbol de expansión igual o mejor que el árbol de expansión mínima. Haciendo esto n-1 veces (tomando los mínimos del conjunto de aristas que no están en el árbol) aseguramos que el árbol que se tiene es un mínimo.</a:t>
            </a:r>
          </a:p>
        </p:txBody>
      </p:sp>
    </p:spTree>
    <p:extLst>
      <p:ext uri="{BB962C8B-B14F-4D97-AF65-F5344CB8AC3E}">
        <p14:creationId xmlns:p14="http://schemas.microsoft.com/office/powerpoint/2010/main" val="379037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24846"/>
            <a:ext cx="10353762" cy="970450"/>
          </a:xfrm>
        </p:spPr>
        <p:txBody>
          <a:bodyPr/>
          <a:lstStyle/>
          <a:p>
            <a:r>
              <a:rPr lang="es-MX" dirty="0" smtClean="0"/>
              <a:t>Demostración</a:t>
            </a:r>
            <a:endParaRPr lang="es-MX" dirty="0"/>
          </a:p>
        </p:txBody>
      </p:sp>
      <p:sp>
        <p:nvSpPr>
          <p:cNvPr id="3" name="Marcador de contenido 2"/>
          <p:cNvSpPr>
            <a:spLocks noGrp="1"/>
          </p:cNvSpPr>
          <p:nvPr>
            <p:ph idx="1"/>
          </p:nvPr>
        </p:nvSpPr>
        <p:spPr>
          <a:xfrm>
            <a:off x="913795" y="1005129"/>
            <a:ext cx="10043980" cy="866936"/>
          </a:xfrm>
        </p:spPr>
        <p:txBody>
          <a:bodyPr>
            <a:normAutofit/>
          </a:bodyPr>
          <a:lstStyle/>
          <a:p>
            <a:r>
              <a:rPr lang="es-MX" dirty="0" smtClean="0"/>
              <a:t>Vamos a verlo gráficamente. </a:t>
            </a:r>
          </a:p>
          <a:p>
            <a:r>
              <a:rPr lang="es-MX" dirty="0" smtClean="0"/>
              <a:t>Primero pensaremos en un árbol de expansión aleatorio:</a:t>
            </a:r>
            <a:endParaRPr lang="es-MX" dirty="0"/>
          </a:p>
        </p:txBody>
      </p:sp>
      <p:sp>
        <p:nvSpPr>
          <p:cNvPr id="5" name="Marcador de contenido 2"/>
          <p:cNvSpPr txBox="1">
            <a:spLocks/>
          </p:cNvSpPr>
          <p:nvPr/>
        </p:nvSpPr>
        <p:spPr>
          <a:xfrm>
            <a:off x="6887446" y="1583001"/>
            <a:ext cx="4070329" cy="5126892"/>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s-MX" dirty="0" smtClean="0"/>
          </a:p>
          <a:p>
            <a:r>
              <a:rPr lang="es-MX" dirty="0" smtClean="0"/>
              <a:t>Para el grafo de la izquierda, si pensamos a la arista (</a:t>
            </a:r>
            <a:r>
              <a:rPr lang="es-MX" dirty="0" err="1" smtClean="0"/>
              <a:t>a,b</a:t>
            </a:r>
            <a:r>
              <a:rPr lang="es-MX" dirty="0" smtClean="0"/>
              <a:t>) como una menor, esta no forma parte del árbol aleatorio en el que se pensó. Este árbol tiene peso de: 4+6+1+5=16</a:t>
            </a:r>
          </a:p>
          <a:p>
            <a:pPr marL="36900" indent="0">
              <a:buNone/>
            </a:pPr>
            <a:endParaRPr lang="es-MX" dirty="0" smtClean="0"/>
          </a:p>
          <a:p>
            <a:pPr marL="36900" indent="0">
              <a:buNone/>
            </a:pPr>
            <a:endParaRPr lang="es-MX" dirty="0" smtClean="0"/>
          </a:p>
          <a:p>
            <a:r>
              <a:rPr lang="es-MX" dirty="0" smtClean="0"/>
              <a:t>Sin embargo, si la agregamos al árbol y del ciclo formado retiramos la arista mayor, lo que queda sigue siendo un árbol y este es igual de bueno o mejor que el primero.</a:t>
            </a:r>
            <a:endParaRPr lang="es-MX" dirty="0"/>
          </a:p>
        </p:txBody>
      </p:sp>
      <p:pic>
        <p:nvPicPr>
          <p:cNvPr id="10" name="Imagen 9"/>
          <p:cNvPicPr>
            <a:picLocks noChangeAspect="1"/>
          </p:cNvPicPr>
          <p:nvPr/>
        </p:nvPicPr>
        <p:blipFill>
          <a:blip r:embed="rId2"/>
          <a:stretch>
            <a:fillRect/>
          </a:stretch>
        </p:blipFill>
        <p:spPr>
          <a:xfrm>
            <a:off x="2490516" y="1947153"/>
            <a:ext cx="4075048" cy="2202324"/>
          </a:xfrm>
          <a:prstGeom prst="rect">
            <a:avLst/>
          </a:prstGeom>
        </p:spPr>
      </p:pic>
      <p:pic>
        <p:nvPicPr>
          <p:cNvPr id="11" name="Imagen 10"/>
          <p:cNvPicPr>
            <a:picLocks noChangeAspect="1"/>
          </p:cNvPicPr>
          <p:nvPr/>
        </p:nvPicPr>
        <p:blipFill>
          <a:blip r:embed="rId3"/>
          <a:stretch>
            <a:fillRect/>
          </a:stretch>
        </p:blipFill>
        <p:spPr>
          <a:xfrm>
            <a:off x="2490516" y="4482145"/>
            <a:ext cx="4075048" cy="2279264"/>
          </a:xfrm>
          <a:prstGeom prst="rect">
            <a:avLst/>
          </a:prstGeom>
        </p:spPr>
      </p:pic>
    </p:spTree>
    <p:extLst>
      <p:ext uri="{BB962C8B-B14F-4D97-AF65-F5344CB8AC3E}">
        <p14:creationId xmlns:p14="http://schemas.microsoft.com/office/powerpoint/2010/main" val="381445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0"/>
            <a:ext cx="10353762" cy="970450"/>
          </a:xfrm>
        </p:spPr>
        <p:txBody>
          <a:bodyPr/>
          <a:lstStyle/>
          <a:p>
            <a:r>
              <a:rPr lang="es-MX" dirty="0" smtClean="0"/>
              <a:t>Demostración</a:t>
            </a:r>
            <a:endParaRPr lang="es-MX" dirty="0"/>
          </a:p>
        </p:txBody>
      </p:sp>
      <p:sp>
        <p:nvSpPr>
          <p:cNvPr id="3" name="Marcador de contenido 2"/>
          <p:cNvSpPr>
            <a:spLocks noGrp="1"/>
          </p:cNvSpPr>
          <p:nvPr>
            <p:ph idx="1"/>
          </p:nvPr>
        </p:nvSpPr>
        <p:spPr>
          <a:xfrm>
            <a:off x="913795" y="970450"/>
            <a:ext cx="10353762" cy="1321990"/>
          </a:xfrm>
        </p:spPr>
        <p:txBody>
          <a:bodyPr>
            <a:normAutofit/>
          </a:bodyPr>
          <a:lstStyle/>
          <a:p>
            <a:r>
              <a:rPr lang="es-MX" dirty="0" smtClean="0"/>
              <a:t>Dado que la arista </a:t>
            </a:r>
            <a:r>
              <a:rPr lang="es-MX" dirty="0" err="1" smtClean="0"/>
              <a:t>a,b</a:t>
            </a:r>
            <a:r>
              <a:rPr lang="es-MX" dirty="0" smtClean="0"/>
              <a:t> es la menor de todas, es seguro que formará parte de un árbol de expansión mínima, por lo tanto podemos pensarla como un mismo nodo, convertir el árbol en otro mas pequeño y repetir el proceso con el principio “</a:t>
            </a:r>
            <a:r>
              <a:rPr lang="es-MX" dirty="0" err="1" smtClean="0"/>
              <a:t>gredy</a:t>
            </a:r>
            <a:r>
              <a:rPr lang="es-MX" dirty="0" smtClean="0"/>
              <a:t>”.</a:t>
            </a:r>
            <a:endParaRPr lang="es-MX" dirty="0"/>
          </a:p>
        </p:txBody>
      </p:sp>
      <p:pic>
        <p:nvPicPr>
          <p:cNvPr id="4" name="Imagen 3"/>
          <p:cNvPicPr>
            <a:picLocks noChangeAspect="1"/>
          </p:cNvPicPr>
          <p:nvPr/>
        </p:nvPicPr>
        <p:blipFill>
          <a:blip r:embed="rId2"/>
          <a:stretch>
            <a:fillRect/>
          </a:stretch>
        </p:blipFill>
        <p:spPr>
          <a:xfrm>
            <a:off x="295879" y="3160756"/>
            <a:ext cx="5057775" cy="2828925"/>
          </a:xfrm>
          <a:prstGeom prst="rect">
            <a:avLst/>
          </a:prstGeom>
        </p:spPr>
      </p:pic>
      <p:pic>
        <p:nvPicPr>
          <p:cNvPr id="5" name="Imagen 4"/>
          <p:cNvPicPr>
            <a:picLocks noChangeAspect="1"/>
          </p:cNvPicPr>
          <p:nvPr/>
        </p:nvPicPr>
        <p:blipFill>
          <a:blip r:embed="rId3"/>
          <a:stretch>
            <a:fillRect/>
          </a:stretch>
        </p:blipFill>
        <p:spPr>
          <a:xfrm>
            <a:off x="6956891" y="3160756"/>
            <a:ext cx="4838700" cy="2828925"/>
          </a:xfrm>
          <a:prstGeom prst="rect">
            <a:avLst/>
          </a:prstGeom>
        </p:spPr>
      </p:pic>
      <p:sp>
        <p:nvSpPr>
          <p:cNvPr id="6" name="Flecha derecha 5"/>
          <p:cNvSpPr/>
          <p:nvPr/>
        </p:nvSpPr>
        <p:spPr>
          <a:xfrm>
            <a:off x="5512158" y="4069724"/>
            <a:ext cx="1326524" cy="117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7592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126106"/>
            <a:ext cx="10353762" cy="970450"/>
          </a:xfrm>
        </p:spPr>
        <p:txBody>
          <a:bodyPr/>
          <a:lstStyle/>
          <a:p>
            <a:r>
              <a:rPr lang="es-MX" dirty="0" smtClean="0"/>
              <a:t>Demostración</a:t>
            </a:r>
            <a:endParaRPr lang="es-MX" dirty="0"/>
          </a:p>
        </p:txBody>
      </p:sp>
      <p:sp>
        <p:nvSpPr>
          <p:cNvPr id="3" name="Marcador de contenido 2"/>
          <p:cNvSpPr>
            <a:spLocks noGrp="1"/>
          </p:cNvSpPr>
          <p:nvPr>
            <p:ph idx="1"/>
          </p:nvPr>
        </p:nvSpPr>
        <p:spPr>
          <a:xfrm>
            <a:off x="913795" y="759653"/>
            <a:ext cx="10353762" cy="1072999"/>
          </a:xfrm>
        </p:spPr>
        <p:txBody>
          <a:bodyPr/>
          <a:lstStyle/>
          <a:p>
            <a:r>
              <a:rPr lang="es-MX" dirty="0" smtClean="0"/>
              <a:t>Repitiendo el mismo </a:t>
            </a:r>
            <a:r>
              <a:rPr lang="es-MX" dirty="0" err="1" smtClean="0"/>
              <a:t>preceso</a:t>
            </a:r>
            <a:r>
              <a:rPr lang="es-MX" dirty="0" smtClean="0"/>
              <a:t>:</a:t>
            </a:r>
            <a:endParaRPr lang="es-MX" dirty="0"/>
          </a:p>
        </p:txBody>
      </p:sp>
      <p:pic>
        <p:nvPicPr>
          <p:cNvPr id="4" name="Imagen 3"/>
          <p:cNvPicPr>
            <a:picLocks noChangeAspect="1"/>
          </p:cNvPicPr>
          <p:nvPr/>
        </p:nvPicPr>
        <p:blipFill>
          <a:blip r:embed="rId2"/>
          <a:stretch>
            <a:fillRect/>
          </a:stretch>
        </p:blipFill>
        <p:spPr>
          <a:xfrm>
            <a:off x="663381" y="1342076"/>
            <a:ext cx="4111953" cy="2460696"/>
          </a:xfrm>
          <a:prstGeom prst="rect">
            <a:avLst/>
          </a:prstGeom>
        </p:spPr>
      </p:pic>
      <p:pic>
        <p:nvPicPr>
          <p:cNvPr id="5" name="Imagen 4"/>
          <p:cNvPicPr>
            <a:picLocks noChangeAspect="1"/>
          </p:cNvPicPr>
          <p:nvPr/>
        </p:nvPicPr>
        <p:blipFill>
          <a:blip r:embed="rId3"/>
          <a:stretch>
            <a:fillRect/>
          </a:stretch>
        </p:blipFill>
        <p:spPr>
          <a:xfrm>
            <a:off x="6561517" y="1342076"/>
            <a:ext cx="4364026" cy="2460696"/>
          </a:xfrm>
          <a:prstGeom prst="rect">
            <a:avLst/>
          </a:prstGeom>
        </p:spPr>
      </p:pic>
      <p:pic>
        <p:nvPicPr>
          <p:cNvPr id="6" name="Imagen 5"/>
          <p:cNvPicPr>
            <a:picLocks noChangeAspect="1"/>
          </p:cNvPicPr>
          <p:nvPr/>
        </p:nvPicPr>
        <p:blipFill>
          <a:blip r:embed="rId3"/>
          <a:stretch>
            <a:fillRect/>
          </a:stretch>
        </p:blipFill>
        <p:spPr>
          <a:xfrm>
            <a:off x="663381" y="4300504"/>
            <a:ext cx="4111953" cy="2434938"/>
          </a:xfrm>
          <a:prstGeom prst="rect">
            <a:avLst/>
          </a:prstGeom>
        </p:spPr>
      </p:pic>
      <p:pic>
        <p:nvPicPr>
          <p:cNvPr id="7" name="Imagen 6"/>
          <p:cNvPicPr>
            <a:picLocks noChangeAspect="1"/>
          </p:cNvPicPr>
          <p:nvPr/>
        </p:nvPicPr>
        <p:blipFill>
          <a:blip r:embed="rId4"/>
          <a:stretch>
            <a:fillRect/>
          </a:stretch>
        </p:blipFill>
        <p:spPr>
          <a:xfrm>
            <a:off x="6561517" y="4300504"/>
            <a:ext cx="4364026" cy="2434938"/>
          </a:xfrm>
          <a:prstGeom prst="rect">
            <a:avLst/>
          </a:prstGeom>
        </p:spPr>
      </p:pic>
      <p:sp>
        <p:nvSpPr>
          <p:cNvPr id="8" name="Flecha derecha 7"/>
          <p:cNvSpPr/>
          <p:nvPr/>
        </p:nvSpPr>
        <p:spPr>
          <a:xfrm>
            <a:off x="4834652" y="2145301"/>
            <a:ext cx="1667545" cy="1146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Flecha derecha 8"/>
          <p:cNvSpPr/>
          <p:nvPr/>
        </p:nvSpPr>
        <p:spPr>
          <a:xfrm>
            <a:off x="4834653" y="4944863"/>
            <a:ext cx="1667545" cy="1146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5397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0"/>
            <a:ext cx="10353762" cy="970450"/>
          </a:xfrm>
        </p:spPr>
        <p:txBody>
          <a:bodyPr/>
          <a:lstStyle/>
          <a:p>
            <a:r>
              <a:rPr lang="es-MX" dirty="0" smtClean="0"/>
              <a:t>Demostración</a:t>
            </a:r>
            <a:endParaRPr lang="es-MX" dirty="0"/>
          </a:p>
        </p:txBody>
      </p:sp>
      <p:pic>
        <p:nvPicPr>
          <p:cNvPr id="4" name="Imagen 3"/>
          <p:cNvPicPr>
            <a:picLocks noChangeAspect="1"/>
          </p:cNvPicPr>
          <p:nvPr/>
        </p:nvPicPr>
        <p:blipFill>
          <a:blip r:embed="rId2"/>
          <a:stretch>
            <a:fillRect/>
          </a:stretch>
        </p:blipFill>
        <p:spPr>
          <a:xfrm>
            <a:off x="572841" y="1233810"/>
            <a:ext cx="4364026" cy="2434938"/>
          </a:xfrm>
          <a:prstGeom prst="rect">
            <a:avLst/>
          </a:prstGeom>
        </p:spPr>
      </p:pic>
      <p:pic>
        <p:nvPicPr>
          <p:cNvPr id="5" name="Imagen 4"/>
          <p:cNvPicPr>
            <a:picLocks noChangeAspect="1"/>
          </p:cNvPicPr>
          <p:nvPr/>
        </p:nvPicPr>
        <p:blipFill>
          <a:blip r:embed="rId3"/>
          <a:stretch>
            <a:fillRect/>
          </a:stretch>
        </p:blipFill>
        <p:spPr>
          <a:xfrm>
            <a:off x="6835329" y="1233810"/>
            <a:ext cx="4794294" cy="2412223"/>
          </a:xfrm>
          <a:prstGeom prst="rect">
            <a:avLst/>
          </a:prstGeom>
        </p:spPr>
      </p:pic>
      <p:sp>
        <p:nvSpPr>
          <p:cNvPr id="6" name="Flecha derecha 5"/>
          <p:cNvSpPr/>
          <p:nvPr/>
        </p:nvSpPr>
        <p:spPr>
          <a:xfrm>
            <a:off x="5100034" y="1970468"/>
            <a:ext cx="1609859" cy="117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p:cNvPicPr>
            <a:picLocks noChangeAspect="1"/>
          </p:cNvPicPr>
          <p:nvPr/>
        </p:nvPicPr>
        <p:blipFill>
          <a:blip r:embed="rId3"/>
          <a:stretch>
            <a:fillRect/>
          </a:stretch>
        </p:blipFill>
        <p:spPr>
          <a:xfrm>
            <a:off x="572841" y="4271077"/>
            <a:ext cx="4794294" cy="2412223"/>
          </a:xfrm>
          <a:prstGeom prst="rect">
            <a:avLst/>
          </a:prstGeom>
        </p:spPr>
      </p:pic>
      <p:pic>
        <p:nvPicPr>
          <p:cNvPr id="8" name="Imagen 7"/>
          <p:cNvPicPr>
            <a:picLocks noChangeAspect="1"/>
          </p:cNvPicPr>
          <p:nvPr/>
        </p:nvPicPr>
        <p:blipFill>
          <a:blip r:embed="rId4"/>
          <a:stretch>
            <a:fillRect/>
          </a:stretch>
        </p:blipFill>
        <p:spPr>
          <a:xfrm>
            <a:off x="8301439" y="4578372"/>
            <a:ext cx="1590675" cy="1590675"/>
          </a:xfrm>
          <a:prstGeom prst="rect">
            <a:avLst/>
          </a:prstGeom>
        </p:spPr>
      </p:pic>
      <p:sp>
        <p:nvSpPr>
          <p:cNvPr id="9" name="Flecha derecha 8"/>
          <p:cNvSpPr/>
          <p:nvPr/>
        </p:nvSpPr>
        <p:spPr>
          <a:xfrm>
            <a:off x="5728952" y="4891199"/>
            <a:ext cx="2140040" cy="117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231163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Pizarra</Template>
  <TotalTime>245</TotalTime>
  <Words>428</Words>
  <Application>Microsoft Office PowerPoint</Application>
  <PresentationFormat>Panorámica</PresentationFormat>
  <Paragraphs>52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Calisto MT</vt:lpstr>
      <vt:lpstr>Trebuchet MS</vt:lpstr>
      <vt:lpstr>Wingdings 2</vt:lpstr>
      <vt:lpstr>Pizarra</vt:lpstr>
      <vt:lpstr>Algoritmo de kruskal</vt:lpstr>
      <vt:lpstr>Árbol de expansión mínimo</vt:lpstr>
      <vt:lpstr>Algoritmo de kruskal</vt:lpstr>
      <vt:lpstr>Demostración</vt:lpstr>
      <vt:lpstr>Demostración</vt:lpstr>
      <vt:lpstr>Demostración</vt:lpstr>
      <vt:lpstr>Demostración</vt:lpstr>
      <vt:lpstr>Demostración</vt:lpstr>
      <vt:lpstr>Demostración</vt:lpstr>
      <vt:lpstr>Demostración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kruskal</dc:title>
  <dc:creator>ignacio castillo espitia</dc:creator>
  <cp:lastModifiedBy>ignacio castillo espitia</cp:lastModifiedBy>
  <cp:revision>18</cp:revision>
  <dcterms:created xsi:type="dcterms:W3CDTF">2015-12-31T03:33:38Z</dcterms:created>
  <dcterms:modified xsi:type="dcterms:W3CDTF">2015-12-31T21:38:01Z</dcterms:modified>
</cp:coreProperties>
</file>