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8" r:id="rId9"/>
    <p:sldId id="264" r:id="rId10"/>
    <p:sldId id="265" r:id="rId11"/>
    <p:sldId id="266" r:id="rId12"/>
    <p:sldId id="267" r:id="rId13"/>
    <p:sldId id="260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622D-4019-4EC4-931B-A4C93D00F73E}" type="datetimeFigureOut">
              <a:rPr lang="es-MX" smtClean="0"/>
              <a:t>06/03/2016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FF9A1-00BB-4539-8BF3-3502129EE5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6983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622D-4019-4EC4-931B-A4C93D00F73E}" type="datetimeFigureOut">
              <a:rPr lang="es-MX" smtClean="0"/>
              <a:t>06/03/2016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FF9A1-00BB-4539-8BF3-3502129EE5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8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622D-4019-4EC4-931B-A4C93D00F73E}" type="datetimeFigureOut">
              <a:rPr lang="es-MX" smtClean="0"/>
              <a:t>06/03/2016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FF9A1-00BB-4539-8BF3-3502129EE5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5481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622D-4019-4EC4-931B-A4C93D00F73E}" type="datetimeFigureOut">
              <a:rPr lang="es-MX" smtClean="0"/>
              <a:t>06/03/2016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FF9A1-00BB-4539-8BF3-3502129EE55C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0858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622D-4019-4EC4-931B-A4C93D00F73E}" type="datetimeFigureOut">
              <a:rPr lang="es-MX" smtClean="0"/>
              <a:t>06/03/2016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FF9A1-00BB-4539-8BF3-3502129EE5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7957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622D-4019-4EC4-931B-A4C93D00F73E}" type="datetimeFigureOut">
              <a:rPr lang="es-MX" smtClean="0"/>
              <a:t>06/03/2016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FF9A1-00BB-4539-8BF3-3502129EE5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7895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622D-4019-4EC4-931B-A4C93D00F73E}" type="datetimeFigureOut">
              <a:rPr lang="es-MX" smtClean="0"/>
              <a:t>06/03/2016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FF9A1-00BB-4539-8BF3-3502129EE5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8115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622D-4019-4EC4-931B-A4C93D00F73E}" type="datetimeFigureOut">
              <a:rPr lang="es-MX" smtClean="0"/>
              <a:t>06/03/2016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FF9A1-00BB-4539-8BF3-3502129EE5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2629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622D-4019-4EC4-931B-A4C93D00F73E}" type="datetimeFigureOut">
              <a:rPr lang="es-MX" smtClean="0"/>
              <a:t>06/03/2016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FF9A1-00BB-4539-8BF3-3502129EE5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0136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622D-4019-4EC4-931B-A4C93D00F73E}" type="datetimeFigureOut">
              <a:rPr lang="es-MX" smtClean="0"/>
              <a:t>06/03/2016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FF9A1-00BB-4539-8BF3-3502129EE5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7583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622D-4019-4EC4-931B-A4C93D00F73E}" type="datetimeFigureOut">
              <a:rPr lang="es-MX" smtClean="0"/>
              <a:t>06/03/2016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FF9A1-00BB-4539-8BF3-3502129EE5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840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622D-4019-4EC4-931B-A4C93D00F73E}" type="datetimeFigureOut">
              <a:rPr lang="es-MX" smtClean="0"/>
              <a:t>06/03/2016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FF9A1-00BB-4539-8BF3-3502129EE5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3633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622D-4019-4EC4-931B-A4C93D00F73E}" type="datetimeFigureOut">
              <a:rPr lang="es-MX" smtClean="0"/>
              <a:t>06/03/2016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FF9A1-00BB-4539-8BF3-3502129EE5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7028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622D-4019-4EC4-931B-A4C93D00F73E}" type="datetimeFigureOut">
              <a:rPr lang="es-MX" smtClean="0"/>
              <a:t>06/03/2016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FF9A1-00BB-4539-8BF3-3502129EE5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630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622D-4019-4EC4-931B-A4C93D00F73E}" type="datetimeFigureOut">
              <a:rPr lang="es-MX" smtClean="0"/>
              <a:t>06/03/2016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FF9A1-00BB-4539-8BF3-3502129EE5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2586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622D-4019-4EC4-931B-A4C93D00F73E}" type="datetimeFigureOut">
              <a:rPr lang="es-MX" smtClean="0"/>
              <a:t>06/03/2016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FF9A1-00BB-4539-8BF3-3502129EE5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1239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622D-4019-4EC4-931B-A4C93D00F73E}" type="datetimeFigureOut">
              <a:rPr lang="es-MX" smtClean="0"/>
              <a:t>06/03/2016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FF9A1-00BB-4539-8BF3-3502129EE5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728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D5A622D-4019-4EC4-931B-A4C93D00F73E}" type="datetimeFigureOut">
              <a:rPr lang="es-MX" smtClean="0"/>
              <a:t>06/03/2016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FF9A1-00BB-4539-8BF3-3502129EE5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718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 smtClean="0"/>
              <a:t>Estructuras de Datos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244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 smtClean="0"/>
              <a:t>Range</a:t>
            </a:r>
            <a:r>
              <a:rPr lang="es-419" dirty="0" smtClean="0"/>
              <a:t> </a:t>
            </a:r>
            <a:r>
              <a:rPr lang="es-419" dirty="0" err="1" smtClean="0"/>
              <a:t>Queries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Se tiene un arreglo A de tamaño N</a:t>
            </a:r>
          </a:p>
          <a:p>
            <a:r>
              <a:rPr lang="es-419" dirty="0" smtClean="0"/>
              <a:t>Dados los índices i, j, se quiere responder:</a:t>
            </a:r>
          </a:p>
          <a:p>
            <a:pPr lvl="1"/>
            <a:r>
              <a:rPr lang="es-419" dirty="0" smtClean="0"/>
              <a:t>Max(A[i], A[i+1], … , A[j-1], A[j])</a:t>
            </a:r>
          </a:p>
          <a:p>
            <a:pPr lvl="1"/>
            <a:r>
              <a:rPr lang="es-419" dirty="0" smtClean="0"/>
              <a:t>Min(A[i]. A[i+1], … , A[j-1], A[j])</a:t>
            </a:r>
          </a:p>
          <a:p>
            <a:pPr lvl="1"/>
            <a:r>
              <a:rPr lang="es-419" dirty="0" smtClean="0"/>
              <a:t>Sum(A[i</a:t>
            </a:r>
            <a:r>
              <a:rPr lang="es-419" dirty="0"/>
              <a:t>]. A[i+1], … , A[j-1], A[j])</a:t>
            </a:r>
            <a:endParaRPr lang="es-MX" dirty="0"/>
          </a:p>
          <a:p>
            <a:r>
              <a:rPr lang="es-419" dirty="0" smtClean="0"/>
              <a:t>Se requiere responder estas consultas eficientemente, es decir, sin pasar por todos los elementos cada vez.</a:t>
            </a:r>
          </a:p>
          <a:p>
            <a:r>
              <a:rPr lang="es-419" dirty="0" smtClean="0"/>
              <a:t>Algunas veces, puede ser requerido modificar los elementos.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5603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Suma en un rango en un arreglo estático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Veamos las sumas en diferentes rangos en un arreglo estático (no permite modificación de sus elementos)</a:t>
            </a:r>
          </a:p>
          <a:p>
            <a:endParaRPr lang="es-419" dirty="0" smtClean="0"/>
          </a:p>
          <a:p>
            <a:endParaRPr lang="es-419" dirty="0"/>
          </a:p>
          <a:p>
            <a:r>
              <a:rPr lang="es-MX" dirty="0"/>
              <a:t>s</a:t>
            </a:r>
            <a:r>
              <a:rPr lang="es-MX" dirty="0" smtClean="0"/>
              <a:t>um(0</a:t>
            </a:r>
            <a:r>
              <a:rPr lang="es-MX" i="1" dirty="0" smtClean="0"/>
              <a:t>, </a:t>
            </a:r>
            <a:r>
              <a:rPr lang="es-MX" dirty="0" smtClean="0"/>
              <a:t>6</a:t>
            </a:r>
            <a:r>
              <a:rPr lang="es-MX" dirty="0"/>
              <a:t>) = </a:t>
            </a:r>
            <a:r>
              <a:rPr lang="es-MX" dirty="0" smtClean="0"/>
              <a:t>33</a:t>
            </a:r>
            <a:endParaRPr lang="es-MX" dirty="0"/>
          </a:p>
          <a:p>
            <a:r>
              <a:rPr lang="es-MX" dirty="0"/>
              <a:t>s</a:t>
            </a:r>
            <a:r>
              <a:rPr lang="es-MX" dirty="0" smtClean="0"/>
              <a:t>um(2</a:t>
            </a:r>
            <a:r>
              <a:rPr lang="es-MX" i="1" dirty="0" smtClean="0"/>
              <a:t>, </a:t>
            </a:r>
            <a:r>
              <a:rPr lang="es-MX" dirty="0" smtClean="0"/>
              <a:t>5</a:t>
            </a:r>
            <a:r>
              <a:rPr lang="es-MX" dirty="0"/>
              <a:t>) = 29</a:t>
            </a:r>
          </a:p>
          <a:p>
            <a:r>
              <a:rPr lang="es-MX" dirty="0" smtClean="0"/>
              <a:t>sum(2</a:t>
            </a:r>
            <a:r>
              <a:rPr lang="es-MX" i="1" dirty="0" smtClean="0"/>
              <a:t>, </a:t>
            </a:r>
            <a:r>
              <a:rPr lang="es-MX" dirty="0" smtClean="0"/>
              <a:t>2</a:t>
            </a:r>
            <a:r>
              <a:rPr lang="es-MX" dirty="0"/>
              <a:t>) = </a:t>
            </a:r>
            <a:r>
              <a:rPr lang="es-MX" dirty="0" smtClean="0"/>
              <a:t>7</a:t>
            </a:r>
          </a:p>
          <a:p>
            <a:endParaRPr lang="es-419" dirty="0"/>
          </a:p>
          <a:p>
            <a:r>
              <a:rPr lang="es-419" dirty="0" smtClean="0"/>
              <a:t>¿Cómo se pueden implementar estas consultas eficientemente?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332" y="2761297"/>
            <a:ext cx="4017328" cy="78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83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Suma en un rango en un arreglo estático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Supongamos que solo se puedes hacer consultas de la forma sum(0, j)</a:t>
            </a:r>
          </a:p>
          <a:p>
            <a:r>
              <a:rPr lang="es-419" dirty="0" smtClean="0"/>
              <a:t>Observación : sum(i, j) = sum(0, j) – sum(0, i-1)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920" y="3475672"/>
            <a:ext cx="2827020" cy="259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67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Suma en un rango en un arreglo estático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325022"/>
          </a:xfrm>
        </p:spPr>
        <p:txBody>
          <a:bodyPr>
            <a:normAutofit/>
          </a:bodyPr>
          <a:lstStyle/>
          <a:p>
            <a:r>
              <a:rPr lang="es-419" dirty="0" smtClean="0"/>
              <a:t>Así, el problema se simplifica a encontrar sumas de la forma:</a:t>
            </a:r>
          </a:p>
          <a:p>
            <a:pPr lvl="1"/>
            <a:r>
              <a:rPr lang="es-419" dirty="0" smtClean="0"/>
              <a:t>sum(0, i)</a:t>
            </a:r>
          </a:p>
          <a:p>
            <a:r>
              <a:rPr lang="es-419" dirty="0" smtClean="0"/>
              <a:t>El total de sumas de esta forma es N</a:t>
            </a:r>
          </a:p>
          <a:p>
            <a:r>
              <a:rPr lang="es-419" dirty="0" smtClean="0"/>
              <a:t>Calcular todas desde un inicio</a:t>
            </a:r>
          </a:p>
          <a:p>
            <a:endParaRPr lang="es-419" dirty="0"/>
          </a:p>
          <a:p>
            <a:endParaRPr lang="es-419" dirty="0" smtClean="0"/>
          </a:p>
          <a:p>
            <a:endParaRPr lang="es-419" dirty="0"/>
          </a:p>
          <a:p>
            <a:r>
              <a:rPr lang="es-419" dirty="0" err="1" smtClean="0"/>
              <a:t>Preprocesamiento</a:t>
            </a:r>
            <a:r>
              <a:rPr lang="es-419" dirty="0" smtClean="0"/>
              <a:t> en O(n)</a:t>
            </a:r>
          </a:p>
          <a:p>
            <a:r>
              <a:rPr lang="es-419" dirty="0" smtClean="0"/>
              <a:t>Cada consulta en O(1)</a:t>
            </a:r>
          </a:p>
          <a:p>
            <a:r>
              <a:rPr lang="es-419" dirty="0" smtClean="0"/>
              <a:t>¿Qué pasa si se pueden modificar los elementos?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407" y="3698220"/>
            <a:ext cx="3679813" cy="113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61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 smtClean="0"/>
              <a:t>Segment</a:t>
            </a:r>
            <a:r>
              <a:rPr lang="es-419" dirty="0" smtClean="0"/>
              <a:t> </a:t>
            </a:r>
            <a:r>
              <a:rPr lang="es-419" dirty="0" err="1" smtClean="0"/>
              <a:t>Tree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07902"/>
          </a:xfrm>
        </p:spPr>
        <p:txBody>
          <a:bodyPr>
            <a:normAutofit lnSpcReduction="10000"/>
          </a:bodyPr>
          <a:lstStyle/>
          <a:p>
            <a:endParaRPr lang="es-419" dirty="0" smtClean="0"/>
          </a:p>
          <a:p>
            <a:endParaRPr lang="es-419" dirty="0"/>
          </a:p>
          <a:p>
            <a:endParaRPr lang="es-419" dirty="0" smtClean="0"/>
          </a:p>
          <a:p>
            <a:endParaRPr lang="es-419" dirty="0"/>
          </a:p>
          <a:p>
            <a:endParaRPr lang="es-419" dirty="0" smtClean="0"/>
          </a:p>
          <a:p>
            <a:endParaRPr lang="es-419" dirty="0"/>
          </a:p>
          <a:p>
            <a:endParaRPr lang="es-419" dirty="0" smtClean="0"/>
          </a:p>
          <a:p>
            <a:endParaRPr lang="es-419" dirty="0"/>
          </a:p>
          <a:p>
            <a:endParaRPr lang="es-419" dirty="0" smtClean="0"/>
          </a:p>
          <a:p>
            <a:r>
              <a:rPr lang="es-419" dirty="0" smtClean="0"/>
              <a:t>Cada vértice contiene la suma de los elementos de algún segmento del arreglo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367" y="1418272"/>
            <a:ext cx="4542473" cy="412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 smtClean="0"/>
              <a:t>Segment</a:t>
            </a:r>
            <a:r>
              <a:rPr lang="es-419" dirty="0" smtClean="0"/>
              <a:t> </a:t>
            </a:r>
            <a:r>
              <a:rPr lang="es-419" dirty="0" err="1" smtClean="0"/>
              <a:t>Tree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1608" y="1417319"/>
            <a:ext cx="7003751" cy="480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67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Haciendo una consulta en un </a:t>
            </a:r>
            <a:r>
              <a:rPr lang="es-419" dirty="0" err="1" smtClean="0"/>
              <a:t>Segment</a:t>
            </a:r>
            <a:r>
              <a:rPr lang="es-419" dirty="0" smtClean="0"/>
              <a:t> </a:t>
            </a:r>
            <a:r>
              <a:rPr lang="es-419" dirty="0" err="1" smtClean="0"/>
              <a:t>Tree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99342"/>
          </a:xfrm>
        </p:spPr>
        <p:txBody>
          <a:bodyPr/>
          <a:lstStyle/>
          <a:p>
            <a:endParaRPr lang="es-419" dirty="0" smtClean="0"/>
          </a:p>
          <a:p>
            <a:endParaRPr lang="es-419" dirty="0"/>
          </a:p>
          <a:p>
            <a:endParaRPr lang="es-419" dirty="0" smtClean="0"/>
          </a:p>
          <a:p>
            <a:endParaRPr lang="es-419" dirty="0"/>
          </a:p>
          <a:p>
            <a:endParaRPr lang="es-419" dirty="0" smtClean="0"/>
          </a:p>
          <a:p>
            <a:endParaRPr lang="es-419" dirty="0"/>
          </a:p>
          <a:p>
            <a:pPr marL="0" indent="0">
              <a:buNone/>
            </a:pPr>
            <a:endParaRPr lang="es-419" dirty="0"/>
          </a:p>
          <a:p>
            <a:r>
              <a:rPr lang="es-419" dirty="0" smtClean="0"/>
              <a:t>sum(0, 5) = 16 + 14</a:t>
            </a:r>
          </a:p>
          <a:p>
            <a:r>
              <a:rPr lang="es-419" dirty="0" smtClean="0"/>
              <a:t>Solo se necesitan considerar algunos vértices para cubrir el rango completo</a:t>
            </a:r>
          </a:p>
          <a:p>
            <a:r>
              <a:rPr lang="es-419" dirty="0" smtClean="0"/>
              <a:t>Pero, ¿Cómo encontramos esos vértices?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577" y="2052918"/>
            <a:ext cx="2869883" cy="286988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392" y="2052918"/>
            <a:ext cx="2856548" cy="281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04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Haciendo una consulta en un </a:t>
            </a:r>
            <a:r>
              <a:rPr lang="es-419" dirty="0" err="1" smtClean="0"/>
              <a:t>Segment</a:t>
            </a:r>
            <a:r>
              <a:rPr lang="es-419" dirty="0" smtClean="0"/>
              <a:t> </a:t>
            </a:r>
            <a:r>
              <a:rPr lang="es-419" dirty="0" err="1" smtClean="0"/>
              <a:t>Tree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6591" y="2164556"/>
            <a:ext cx="7903762" cy="256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1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s-419" dirty="0" smtClean="0"/>
              <a:t>Modificar un </a:t>
            </a:r>
            <a:r>
              <a:rPr lang="es-419" dirty="0" err="1" smtClean="0"/>
              <a:t>Segment</a:t>
            </a:r>
            <a:r>
              <a:rPr lang="es-419" dirty="0" smtClean="0"/>
              <a:t> </a:t>
            </a:r>
            <a:r>
              <a:rPr lang="es-419" dirty="0" err="1" smtClean="0"/>
              <a:t>Tree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 dirty="0" smtClean="0"/>
          </a:p>
          <a:p>
            <a:endParaRPr lang="es-419" dirty="0"/>
          </a:p>
          <a:p>
            <a:endParaRPr lang="es-419" dirty="0" smtClean="0"/>
          </a:p>
          <a:p>
            <a:endParaRPr lang="es-419" dirty="0"/>
          </a:p>
          <a:p>
            <a:endParaRPr lang="es-419" dirty="0" smtClean="0"/>
          </a:p>
          <a:p>
            <a:endParaRPr lang="es-419" dirty="0"/>
          </a:p>
          <a:p>
            <a:endParaRPr lang="es-419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071" y="1636058"/>
            <a:ext cx="3589338" cy="327884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844" y="5114570"/>
            <a:ext cx="1649083" cy="62360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8927" y="1636058"/>
            <a:ext cx="3466562" cy="327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7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Modificar un </a:t>
            </a:r>
            <a:r>
              <a:rPr lang="es-419" dirty="0" err="1" smtClean="0"/>
              <a:t>Segment</a:t>
            </a:r>
            <a:r>
              <a:rPr lang="es-419" dirty="0" smtClean="0"/>
              <a:t> </a:t>
            </a:r>
            <a:r>
              <a:rPr lang="es-419" dirty="0" err="1" smtClean="0"/>
              <a:t>Tree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1405890"/>
            <a:ext cx="8953600" cy="353187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086292" y="5244601"/>
            <a:ext cx="58896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b="0" i="0" u="none" strike="noStrike" baseline="0" dirty="0" smtClean="0">
                <a:solidFill>
                  <a:srgbClr val="FFFFFF"/>
                </a:solidFill>
                <a:latin typeface="TeXGyreHeros-Regular"/>
              </a:rPr>
              <a:t>Problema de ejemplo:</a:t>
            </a:r>
            <a:endParaRPr lang="es-MX" b="0" i="0" u="none" strike="noStrike" baseline="0" dirty="0" smtClean="0">
              <a:solidFill>
                <a:srgbClr val="FFFFFF"/>
              </a:solidFill>
              <a:latin typeface="TeXGyreHeros-Regular"/>
            </a:endParaRPr>
          </a:p>
          <a:p>
            <a:r>
              <a:rPr lang="es-MX" b="0" i="0" u="none" strike="noStrike" baseline="0" dirty="0" smtClean="0">
                <a:solidFill>
                  <a:srgbClr val="FFFFFF"/>
                </a:solidFill>
                <a:latin typeface="TeXGyreHeros-Regular"/>
              </a:rPr>
              <a:t>http://uva.onlinejudge.org/external/120/12086.html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298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Temas de la sesión de hoy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Repaso y aplicaciones de la estructura “</a:t>
            </a:r>
            <a:r>
              <a:rPr lang="es-419" dirty="0" err="1" smtClean="0"/>
              <a:t>Union</a:t>
            </a:r>
            <a:r>
              <a:rPr lang="es-419" dirty="0" smtClean="0"/>
              <a:t> - </a:t>
            </a:r>
            <a:r>
              <a:rPr lang="es-419" dirty="0" err="1" smtClean="0"/>
              <a:t>Find</a:t>
            </a:r>
            <a:r>
              <a:rPr lang="es-419" dirty="0" smtClean="0"/>
              <a:t>”</a:t>
            </a:r>
          </a:p>
          <a:p>
            <a:r>
              <a:rPr lang="es-419" dirty="0" err="1" smtClean="0"/>
              <a:t>Range</a:t>
            </a:r>
            <a:r>
              <a:rPr lang="es-419" dirty="0" smtClean="0"/>
              <a:t> </a:t>
            </a:r>
            <a:r>
              <a:rPr lang="es-419" dirty="0" err="1" smtClean="0"/>
              <a:t>Queries</a:t>
            </a:r>
            <a:endParaRPr lang="es-419" dirty="0" smtClean="0"/>
          </a:p>
          <a:p>
            <a:r>
              <a:rPr lang="es-419" dirty="0" err="1" smtClean="0"/>
              <a:t>Segment</a:t>
            </a:r>
            <a:r>
              <a:rPr lang="es-419" dirty="0" smtClean="0"/>
              <a:t> </a:t>
            </a:r>
            <a:r>
              <a:rPr lang="es-419" dirty="0" err="1" smtClean="0"/>
              <a:t>Trees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228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 smtClean="0"/>
              <a:t>Segment</a:t>
            </a:r>
            <a:r>
              <a:rPr lang="es-419" dirty="0" smtClean="0"/>
              <a:t> </a:t>
            </a:r>
            <a:r>
              <a:rPr lang="es-419" dirty="0" err="1" smtClean="0"/>
              <a:t>Tree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623060"/>
            <a:ext cx="8946541" cy="4914900"/>
          </a:xfrm>
        </p:spPr>
        <p:txBody>
          <a:bodyPr>
            <a:normAutofit/>
          </a:bodyPr>
          <a:lstStyle/>
          <a:p>
            <a:r>
              <a:rPr lang="es-419" dirty="0" smtClean="0"/>
              <a:t>Ahora somos capaces de</a:t>
            </a:r>
          </a:p>
          <a:p>
            <a:pPr lvl="1"/>
            <a:r>
              <a:rPr lang="es-419" dirty="0" smtClean="0"/>
              <a:t>Construir un </a:t>
            </a:r>
            <a:r>
              <a:rPr lang="es-419" dirty="0" err="1" smtClean="0"/>
              <a:t>Segment</a:t>
            </a:r>
            <a:r>
              <a:rPr lang="es-419" dirty="0" smtClean="0"/>
              <a:t> </a:t>
            </a:r>
            <a:r>
              <a:rPr lang="es-419" dirty="0" err="1" smtClean="0"/>
              <a:t>Tree</a:t>
            </a:r>
            <a:r>
              <a:rPr lang="es-419" dirty="0" smtClean="0"/>
              <a:t> </a:t>
            </a:r>
            <a:r>
              <a:rPr lang="es-419" dirty="0" smtClean="0">
                <a:sym typeface="Wingdings" panose="05000000000000000000" pitchFamily="2" charset="2"/>
              </a:rPr>
              <a:t> O(n)</a:t>
            </a:r>
          </a:p>
          <a:p>
            <a:pPr lvl="1"/>
            <a:r>
              <a:rPr lang="es-419" dirty="0" smtClean="0">
                <a:sym typeface="Wingdings" panose="05000000000000000000" pitchFamily="2" charset="2"/>
              </a:rPr>
              <a:t>Hacer una consulta O(log n)</a:t>
            </a:r>
          </a:p>
          <a:p>
            <a:pPr lvl="1"/>
            <a:r>
              <a:rPr lang="es-419" dirty="0" smtClean="0">
                <a:sym typeface="Wingdings" panose="05000000000000000000" pitchFamily="2" charset="2"/>
              </a:rPr>
              <a:t>Modificar un valor  O(log n)</a:t>
            </a:r>
          </a:p>
          <a:p>
            <a:endParaRPr lang="es-419" dirty="0">
              <a:sym typeface="Wingdings" panose="05000000000000000000" pitchFamily="2" charset="2"/>
            </a:endParaRPr>
          </a:p>
          <a:p>
            <a:r>
              <a:rPr lang="es-419" dirty="0" smtClean="0">
                <a:sym typeface="Wingdings" panose="05000000000000000000" pitchFamily="2" charset="2"/>
              </a:rPr>
              <a:t>Es fácil usar  </a:t>
            </a:r>
            <a:r>
              <a:rPr lang="es-419" dirty="0" err="1" smtClean="0">
                <a:sym typeface="Wingdings" panose="05000000000000000000" pitchFamily="2" charset="2"/>
              </a:rPr>
              <a:t>Segment</a:t>
            </a:r>
            <a:r>
              <a:rPr lang="es-419" dirty="0" smtClean="0">
                <a:sym typeface="Wingdings" panose="05000000000000000000" pitchFamily="2" charset="2"/>
              </a:rPr>
              <a:t> </a:t>
            </a:r>
            <a:r>
              <a:rPr lang="es-419" dirty="0" err="1" smtClean="0">
                <a:sym typeface="Wingdings" panose="05000000000000000000" pitchFamily="2" charset="2"/>
              </a:rPr>
              <a:t>Trees</a:t>
            </a:r>
            <a:r>
              <a:rPr lang="es-419" dirty="0" smtClean="0">
                <a:sym typeface="Wingdings" panose="05000000000000000000" pitchFamily="2" charset="2"/>
              </a:rPr>
              <a:t> para encontrar mínimos, máximos, </a:t>
            </a:r>
            <a:r>
              <a:rPr lang="es-419" dirty="0" err="1" smtClean="0">
                <a:sym typeface="Wingdings" panose="05000000000000000000" pitchFamily="2" charset="2"/>
              </a:rPr>
              <a:t>gcd</a:t>
            </a:r>
            <a:r>
              <a:rPr lang="es-419" dirty="0" smtClean="0">
                <a:sym typeface="Wingdings" panose="05000000000000000000" pitchFamily="2" charset="2"/>
              </a:rPr>
              <a:t> y otras operaciones similares empleando básicamente el mismo código.</a:t>
            </a:r>
          </a:p>
          <a:p>
            <a:r>
              <a:rPr lang="es-419" dirty="0" smtClean="0">
                <a:sym typeface="Wingdings" panose="05000000000000000000" pitchFamily="2" charset="2"/>
              </a:rPr>
              <a:t>Es posible modificar un rango de valores en O(log n).</a:t>
            </a:r>
          </a:p>
          <a:p>
            <a:r>
              <a:rPr lang="es-419" dirty="0" smtClean="0">
                <a:sym typeface="Wingdings" panose="05000000000000000000" pitchFamily="2" charset="2"/>
              </a:rPr>
              <a:t>Para aprender más, puedes investigar sobre “</a:t>
            </a:r>
            <a:r>
              <a:rPr lang="es-419" dirty="0" err="1" smtClean="0">
                <a:sym typeface="Wingdings" panose="05000000000000000000" pitchFamily="2" charset="2"/>
              </a:rPr>
              <a:t>Segment</a:t>
            </a:r>
            <a:r>
              <a:rPr lang="es-419" dirty="0" smtClean="0">
                <a:sym typeface="Wingdings" panose="05000000000000000000" pitchFamily="2" charset="2"/>
              </a:rPr>
              <a:t> </a:t>
            </a:r>
            <a:r>
              <a:rPr lang="es-419" dirty="0" err="1" smtClean="0">
                <a:sym typeface="Wingdings" panose="05000000000000000000" pitchFamily="2" charset="2"/>
              </a:rPr>
              <a:t>Trees</a:t>
            </a:r>
            <a:r>
              <a:rPr lang="es-419" dirty="0" smtClean="0">
                <a:sym typeface="Wingdings" panose="05000000000000000000" pitchFamily="2" charset="2"/>
              </a:rPr>
              <a:t> </a:t>
            </a:r>
            <a:r>
              <a:rPr lang="es-419" dirty="0" err="1" smtClean="0">
                <a:sym typeface="Wingdings" panose="05000000000000000000" pitchFamily="2" charset="2"/>
              </a:rPr>
              <a:t>with</a:t>
            </a:r>
            <a:r>
              <a:rPr lang="es-419" dirty="0" smtClean="0">
                <a:sym typeface="Wingdings" panose="05000000000000000000" pitchFamily="2" charset="2"/>
              </a:rPr>
              <a:t> </a:t>
            </a:r>
            <a:r>
              <a:rPr lang="es-419" dirty="0" err="1" smtClean="0">
                <a:sym typeface="Wingdings" panose="05000000000000000000" pitchFamily="2" charset="2"/>
              </a:rPr>
              <a:t>Lazy</a:t>
            </a:r>
            <a:r>
              <a:rPr lang="es-419" dirty="0" smtClean="0">
                <a:sym typeface="Wingdings" panose="05000000000000000000" pitchFamily="2" charset="2"/>
              </a:rPr>
              <a:t> </a:t>
            </a:r>
            <a:r>
              <a:rPr lang="es-419" dirty="0" err="1" smtClean="0">
                <a:sym typeface="Wingdings" panose="05000000000000000000" pitchFamily="2" charset="2"/>
              </a:rPr>
              <a:t>Propagation</a:t>
            </a:r>
            <a:r>
              <a:rPr lang="es-419" dirty="0" smtClean="0">
                <a:sym typeface="Wingdings" panose="05000000000000000000" pitchFamily="2" charset="2"/>
              </a:rPr>
              <a:t>”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2265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 smtClean="0"/>
              <a:t>Union</a:t>
            </a:r>
            <a:r>
              <a:rPr lang="es-419" dirty="0" smtClean="0"/>
              <a:t> - </a:t>
            </a:r>
            <a:r>
              <a:rPr lang="es-419" dirty="0" err="1" smtClean="0"/>
              <a:t>Find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419" dirty="0" smtClean="0"/>
              <a:t>Se tienen N elementos</a:t>
            </a:r>
          </a:p>
          <a:p>
            <a:r>
              <a:rPr lang="es-419" dirty="0" smtClean="0"/>
              <a:t>Se mantiene una colección de conjuntos disjuntos</a:t>
            </a:r>
          </a:p>
          <a:p>
            <a:r>
              <a:rPr lang="es-419" dirty="0" smtClean="0"/>
              <a:t>Cada uno de los N elementos está en exactamente 1 conjunto.</a:t>
            </a:r>
          </a:p>
          <a:p>
            <a:endParaRPr lang="es-419" dirty="0"/>
          </a:p>
          <a:p>
            <a:r>
              <a:rPr lang="es-419" dirty="0" smtClean="0"/>
              <a:t>Elementos = {1, 2, 3, 4, 5, 6}</a:t>
            </a:r>
          </a:p>
          <a:p>
            <a:r>
              <a:rPr lang="es-419" dirty="0" smtClean="0"/>
              <a:t>Colecciones = {1, 4}, {3, 5, 6}, {2}</a:t>
            </a:r>
          </a:p>
          <a:p>
            <a:r>
              <a:rPr lang="es-419" dirty="0" smtClean="0"/>
              <a:t>Colecciones = {1}. {2}, {3}, {4}, {5}, {6}</a:t>
            </a:r>
          </a:p>
          <a:p>
            <a:endParaRPr lang="es-419" dirty="0"/>
          </a:p>
          <a:p>
            <a:r>
              <a:rPr lang="es-419" dirty="0" smtClean="0"/>
              <a:t>Implementa 2 operaciones eficientemente</a:t>
            </a:r>
          </a:p>
          <a:p>
            <a:pPr lvl="1"/>
            <a:r>
              <a:rPr lang="es-419" dirty="0" err="1" smtClean="0"/>
              <a:t>find</a:t>
            </a:r>
            <a:r>
              <a:rPr lang="es-419" dirty="0" smtClean="0"/>
              <a:t>(x)</a:t>
            </a:r>
          </a:p>
          <a:p>
            <a:pPr lvl="1"/>
            <a:r>
              <a:rPr lang="es-419" dirty="0" err="1" smtClean="0"/>
              <a:t>union</a:t>
            </a:r>
            <a:r>
              <a:rPr lang="es-419" dirty="0" smtClean="0"/>
              <a:t>(</a:t>
            </a:r>
            <a:r>
              <a:rPr lang="es-419" dirty="0" err="1" smtClean="0"/>
              <a:t>x,y</a:t>
            </a:r>
            <a:r>
              <a:rPr lang="es-419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4806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 smtClean="0"/>
              <a:t>Union</a:t>
            </a:r>
            <a:r>
              <a:rPr lang="es-419" dirty="0" smtClean="0"/>
              <a:t> - </a:t>
            </a:r>
            <a:r>
              <a:rPr lang="es-419" dirty="0" err="1" smtClean="0"/>
              <a:t>Find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Elementos = {1, 2, 3, 4, 5, 6}</a:t>
            </a:r>
          </a:p>
          <a:p>
            <a:r>
              <a:rPr lang="es-419" dirty="0" smtClean="0"/>
              <a:t>Colecciones = {1, 4}, {3, 5, 6}, {2}</a:t>
            </a:r>
          </a:p>
          <a:p>
            <a:endParaRPr lang="es-419" dirty="0"/>
          </a:p>
          <a:p>
            <a:r>
              <a:rPr lang="es-419" dirty="0" err="1"/>
              <a:t>f</a:t>
            </a:r>
            <a:r>
              <a:rPr lang="es-419" dirty="0" err="1" smtClean="0"/>
              <a:t>ind</a:t>
            </a:r>
            <a:r>
              <a:rPr lang="es-419" dirty="0" smtClean="0"/>
              <a:t>(x) regresa el elemento representativo del conjunto al que pertenece el elemento x.</a:t>
            </a:r>
          </a:p>
          <a:p>
            <a:pPr lvl="1"/>
            <a:r>
              <a:rPr lang="es-419" dirty="0" err="1"/>
              <a:t>f</a:t>
            </a:r>
            <a:r>
              <a:rPr lang="es-419" dirty="0" err="1" smtClean="0"/>
              <a:t>ind</a:t>
            </a:r>
            <a:r>
              <a:rPr lang="es-419" dirty="0" smtClean="0"/>
              <a:t>(1) = </a:t>
            </a:r>
            <a:r>
              <a:rPr lang="es-419" dirty="0" err="1"/>
              <a:t>f</a:t>
            </a:r>
            <a:r>
              <a:rPr lang="es-419" dirty="0" err="1" smtClean="0"/>
              <a:t>ind</a:t>
            </a:r>
            <a:r>
              <a:rPr lang="es-419" dirty="0" smtClean="0"/>
              <a:t>(4) = 1</a:t>
            </a:r>
          </a:p>
          <a:p>
            <a:pPr lvl="1"/>
            <a:r>
              <a:rPr lang="es-419" dirty="0" err="1" smtClean="0"/>
              <a:t>find</a:t>
            </a:r>
            <a:r>
              <a:rPr lang="es-419" dirty="0" smtClean="0"/>
              <a:t>(3) = </a:t>
            </a:r>
            <a:r>
              <a:rPr lang="es-419" dirty="0" err="1" smtClean="0"/>
              <a:t>find</a:t>
            </a:r>
            <a:r>
              <a:rPr lang="es-419" dirty="0" smtClean="0"/>
              <a:t>(5) = </a:t>
            </a:r>
            <a:r>
              <a:rPr lang="es-419" dirty="0" err="1" smtClean="0"/>
              <a:t>find</a:t>
            </a:r>
            <a:r>
              <a:rPr lang="es-419" dirty="0" smtClean="0"/>
              <a:t>(6) = 5</a:t>
            </a:r>
          </a:p>
          <a:p>
            <a:pPr lvl="1"/>
            <a:r>
              <a:rPr lang="es-419" dirty="0" err="1" smtClean="0"/>
              <a:t>find</a:t>
            </a:r>
            <a:r>
              <a:rPr lang="es-419" dirty="0" smtClean="0"/>
              <a:t>(2) = 2</a:t>
            </a:r>
          </a:p>
          <a:p>
            <a:r>
              <a:rPr lang="es-419" dirty="0" smtClean="0"/>
              <a:t>Los elementos a y b están en el mismo conjunto si y solo si:</a:t>
            </a:r>
          </a:p>
          <a:p>
            <a:pPr lvl="1"/>
            <a:r>
              <a:rPr lang="es-419" dirty="0" err="1" smtClean="0"/>
              <a:t>find</a:t>
            </a:r>
            <a:r>
              <a:rPr lang="es-419" dirty="0" smtClean="0"/>
              <a:t>(a) == </a:t>
            </a:r>
            <a:r>
              <a:rPr lang="es-419" dirty="0" err="1" smtClean="0"/>
              <a:t>find</a:t>
            </a:r>
            <a:r>
              <a:rPr lang="es-419" dirty="0" smtClean="0"/>
              <a:t>(b)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1212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 smtClean="0"/>
              <a:t>Union</a:t>
            </a:r>
            <a:r>
              <a:rPr lang="es-419" dirty="0" smtClean="0"/>
              <a:t> - </a:t>
            </a:r>
            <a:r>
              <a:rPr lang="es-419" dirty="0" err="1" smtClean="0"/>
              <a:t>Find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Elementos = {1, 2, 3, 4, 5, 6}</a:t>
            </a:r>
          </a:p>
          <a:p>
            <a:r>
              <a:rPr lang="es-419" dirty="0"/>
              <a:t>Colecciones = {1, 4}, {3, 5, 6}, {2}</a:t>
            </a:r>
          </a:p>
          <a:p>
            <a:endParaRPr lang="es-419" dirty="0" smtClean="0"/>
          </a:p>
          <a:p>
            <a:r>
              <a:rPr lang="es-419" dirty="0" err="1" smtClean="0"/>
              <a:t>union</a:t>
            </a:r>
            <a:r>
              <a:rPr lang="es-419" dirty="0" smtClean="0"/>
              <a:t>(</a:t>
            </a:r>
            <a:r>
              <a:rPr lang="es-419" dirty="0" err="1" smtClean="0"/>
              <a:t>x,y</a:t>
            </a:r>
            <a:r>
              <a:rPr lang="es-419" dirty="0" smtClean="0"/>
              <a:t>) une los conjuntos que contienen a los elementos x e y.</a:t>
            </a:r>
          </a:p>
          <a:p>
            <a:pPr lvl="1"/>
            <a:r>
              <a:rPr lang="es-419" dirty="0" err="1" smtClean="0"/>
              <a:t>union</a:t>
            </a:r>
            <a:r>
              <a:rPr lang="es-419" dirty="0" smtClean="0"/>
              <a:t>(4,2)</a:t>
            </a:r>
            <a:r>
              <a:rPr lang="es-MX" dirty="0" smtClean="0"/>
              <a:t> </a:t>
            </a:r>
            <a:r>
              <a:rPr lang="es-MX" dirty="0" smtClean="0">
                <a:sym typeface="Wingdings" panose="05000000000000000000" pitchFamily="2" charset="2"/>
              </a:rPr>
              <a:t> Colecciones = {1, 2, 4}, {3, 5, 6}</a:t>
            </a:r>
          </a:p>
          <a:p>
            <a:pPr lvl="1"/>
            <a:r>
              <a:rPr lang="es-419" dirty="0" err="1" smtClean="0">
                <a:sym typeface="Wingdings" panose="05000000000000000000" pitchFamily="2" charset="2"/>
              </a:rPr>
              <a:t>union</a:t>
            </a:r>
            <a:r>
              <a:rPr lang="es-419" dirty="0" smtClean="0">
                <a:sym typeface="Wingdings" panose="05000000000000000000" pitchFamily="2" charset="2"/>
              </a:rPr>
              <a:t>(3,6)  Colecciones = </a:t>
            </a:r>
            <a:r>
              <a:rPr lang="es-MX" dirty="0">
                <a:sym typeface="Wingdings" panose="05000000000000000000" pitchFamily="2" charset="2"/>
              </a:rPr>
              <a:t>{1, 2, 4}, {3, 5, 6}</a:t>
            </a:r>
          </a:p>
          <a:p>
            <a:pPr lvl="1"/>
            <a:r>
              <a:rPr lang="es-419" dirty="0" err="1" smtClean="0"/>
              <a:t>union</a:t>
            </a:r>
            <a:r>
              <a:rPr lang="es-419" dirty="0" smtClean="0"/>
              <a:t>(2,6) </a:t>
            </a:r>
            <a:r>
              <a:rPr lang="es-419" dirty="0" smtClean="0">
                <a:sym typeface="Wingdings" panose="05000000000000000000" pitchFamily="2" charset="2"/>
              </a:rPr>
              <a:t> Colecciones = {1, 2, 3, 4, 5, 6}</a:t>
            </a:r>
            <a:endParaRPr lang="es-419" dirty="0" smtClean="0"/>
          </a:p>
        </p:txBody>
      </p:sp>
    </p:spTree>
    <p:extLst>
      <p:ext uri="{BB962C8B-B14F-4D97-AF65-F5344CB8AC3E}">
        <p14:creationId xmlns:p14="http://schemas.microsoft.com/office/powerpoint/2010/main" val="331111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 smtClean="0"/>
              <a:t>Union</a:t>
            </a:r>
            <a:r>
              <a:rPr lang="es-419" dirty="0" smtClean="0"/>
              <a:t> - </a:t>
            </a:r>
            <a:r>
              <a:rPr lang="es-419" dirty="0" err="1" smtClean="0"/>
              <a:t>Find</a:t>
            </a:r>
            <a:r>
              <a:rPr lang="es-419" dirty="0" smtClean="0"/>
              <a:t> : Implementación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Unión rápida con la técnica “</a:t>
            </a:r>
            <a:r>
              <a:rPr lang="es-419" dirty="0" err="1" smtClean="0"/>
              <a:t>Path</a:t>
            </a:r>
            <a:r>
              <a:rPr lang="es-419" dirty="0" smtClean="0"/>
              <a:t> </a:t>
            </a:r>
            <a:r>
              <a:rPr lang="es-419" dirty="0" err="1" smtClean="0"/>
              <a:t>Compression</a:t>
            </a:r>
            <a:r>
              <a:rPr lang="es-419" dirty="0" smtClean="0"/>
              <a:t>”</a:t>
            </a:r>
          </a:p>
          <a:p>
            <a:r>
              <a:rPr lang="es-419" dirty="0" smtClean="0"/>
              <a:t>Implementación muy sencilla</a:t>
            </a:r>
          </a:p>
          <a:p>
            <a:r>
              <a:rPr lang="es-419" dirty="0" smtClean="0"/>
              <a:t>Extremadamente eficiente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307" y="3609974"/>
            <a:ext cx="4105275" cy="26384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527" y="2512695"/>
            <a:ext cx="4653749" cy="407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3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Union</a:t>
            </a:r>
            <a:r>
              <a:rPr lang="es-419" dirty="0"/>
              <a:t> - </a:t>
            </a:r>
            <a:r>
              <a:rPr lang="es-419" dirty="0" err="1"/>
              <a:t>Find</a:t>
            </a:r>
            <a:r>
              <a:rPr lang="es-419" dirty="0"/>
              <a:t> : Implementación</a:t>
            </a:r>
            <a:endParaRPr lang="es-MX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645" y="1586388"/>
            <a:ext cx="8612189" cy="403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4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 smtClean="0"/>
              <a:t>Union</a:t>
            </a:r>
            <a:r>
              <a:rPr lang="es-419" dirty="0" smtClean="0"/>
              <a:t> - </a:t>
            </a:r>
            <a:r>
              <a:rPr lang="es-419" dirty="0" err="1" smtClean="0"/>
              <a:t>Find</a:t>
            </a:r>
            <a:r>
              <a:rPr lang="es-419" dirty="0" smtClean="0"/>
              <a:t> : Aplicaciones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Mantiene una colección de conjuntos disjuntos</a:t>
            </a:r>
          </a:p>
          <a:p>
            <a:r>
              <a:rPr lang="es-419" dirty="0" smtClean="0"/>
              <a:t>¿Cuándo y dónde encontramos dichas colecciones?</a:t>
            </a:r>
          </a:p>
          <a:p>
            <a:pPr lvl="1"/>
            <a:r>
              <a:rPr lang="es-419" dirty="0" smtClean="0"/>
              <a:t>El ejemplo más claro es en Grafos.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632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Conjuntos disjuntos en grafos</a:t>
            </a:r>
            <a:endParaRPr lang="es-MX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791" y="1463040"/>
            <a:ext cx="5266544" cy="35433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710" y="2845910"/>
            <a:ext cx="4629150" cy="324818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315" y="3210878"/>
            <a:ext cx="1419927" cy="469582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646111" y="5371309"/>
            <a:ext cx="57121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dirty="0" smtClean="0">
                <a:solidFill>
                  <a:srgbClr val="FFFFFF"/>
                </a:solidFill>
                <a:latin typeface="TeXGyreHeros-Regular"/>
              </a:rPr>
              <a:t>Problema e</a:t>
            </a:r>
            <a:r>
              <a:rPr lang="es-419" b="0" i="0" u="none" strike="noStrike" baseline="0" dirty="0" smtClean="0">
                <a:solidFill>
                  <a:srgbClr val="FFFFFF"/>
                </a:solidFill>
                <a:latin typeface="TeXGyreHeros-Regular"/>
              </a:rPr>
              <a:t>jemplo:</a:t>
            </a:r>
            <a:endParaRPr lang="es-MX" dirty="0">
              <a:solidFill>
                <a:srgbClr val="FFFFFF"/>
              </a:solidFill>
              <a:latin typeface="TeXGyreHeros-Regular"/>
            </a:endParaRPr>
          </a:p>
          <a:p>
            <a:r>
              <a:rPr lang="es-MX" b="0" i="0" u="none" strike="noStrike" baseline="0" dirty="0" smtClean="0">
                <a:solidFill>
                  <a:srgbClr val="FFFFFF"/>
                </a:solidFill>
                <a:latin typeface="TeXGyreHeros-Regular"/>
              </a:rPr>
              <a:t>http://uva.onlinejudge.org/external/106/10608.html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6627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</TotalTime>
  <Words>743</Words>
  <Application>Microsoft Office PowerPoint</Application>
  <PresentationFormat>Panorámica</PresentationFormat>
  <Paragraphs>120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Century Gothic</vt:lpstr>
      <vt:lpstr>TeXGyreHeros-Regular</vt:lpstr>
      <vt:lpstr>Wingdings</vt:lpstr>
      <vt:lpstr>Wingdings 3</vt:lpstr>
      <vt:lpstr>Ion</vt:lpstr>
      <vt:lpstr>Estructuras de Datos</vt:lpstr>
      <vt:lpstr>Temas de la sesión de hoy</vt:lpstr>
      <vt:lpstr>Union - Find</vt:lpstr>
      <vt:lpstr>Union - Find</vt:lpstr>
      <vt:lpstr>Union - Find</vt:lpstr>
      <vt:lpstr>Union - Find : Implementación</vt:lpstr>
      <vt:lpstr>Union - Find : Implementación</vt:lpstr>
      <vt:lpstr>Union - Find : Aplicaciones</vt:lpstr>
      <vt:lpstr>Conjuntos disjuntos en grafos</vt:lpstr>
      <vt:lpstr>Range Queries</vt:lpstr>
      <vt:lpstr>Suma en un rango en un arreglo estático</vt:lpstr>
      <vt:lpstr>Suma en un rango en un arreglo estático</vt:lpstr>
      <vt:lpstr>Suma en un rango en un arreglo estático</vt:lpstr>
      <vt:lpstr>Segment Tree</vt:lpstr>
      <vt:lpstr>Segment Tree</vt:lpstr>
      <vt:lpstr>Haciendo una consulta en un Segment Tree</vt:lpstr>
      <vt:lpstr>Haciendo una consulta en un Segment Tree</vt:lpstr>
      <vt:lpstr>Modificar un Segment Tree</vt:lpstr>
      <vt:lpstr>Modificar un Segment Tree</vt:lpstr>
      <vt:lpstr>Segment Tree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Datos</dc:title>
  <dc:creator>Juan Manuel Sánchez Soto</dc:creator>
  <cp:lastModifiedBy>Juan Manuel Sánchez Soto</cp:lastModifiedBy>
  <cp:revision>6</cp:revision>
  <dcterms:created xsi:type="dcterms:W3CDTF">2016-03-06T23:20:07Z</dcterms:created>
  <dcterms:modified xsi:type="dcterms:W3CDTF">2016-03-07T00:27:10Z</dcterms:modified>
</cp:coreProperties>
</file>