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5" r:id="rId20"/>
    <p:sldId id="276" r:id="rId21"/>
    <p:sldId id="277" r:id="rId22"/>
    <p:sldId id="274" r:id="rId23"/>
    <p:sldId id="278" r:id="rId24"/>
    <p:sldId id="279" r:id="rId25"/>
    <p:sldId id="280" r:id="rId26"/>
    <p:sldId id="281" r:id="rId27"/>
    <p:sldId id="282" r:id="rId28"/>
    <p:sldId id="283" r:id="rId29"/>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1054" autoAdjust="0"/>
  </p:normalViewPr>
  <p:slideViewPr>
    <p:cSldViewPr snapToGrid="0" snapToObjects="1">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A4B0D8C-D457-4323-B6C9-2BB6250A08DF}" type="datetimeFigureOut">
              <a:rPr lang="es-MX" smtClean="0"/>
              <a:t>06/03/2016</a:t>
            </a:fld>
            <a:endParaRPr lang="es-MX"/>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62D8F5D-C521-44E0-8CF5-8FCB835517C3}" type="slidenum">
              <a:rPr lang="es-MX" smtClean="0"/>
              <a:t>‹Nº›</a:t>
            </a:fld>
            <a:endParaRPr lang="es-MX"/>
          </a:p>
        </p:txBody>
      </p:sp>
    </p:spTree>
    <p:extLst>
      <p:ext uri="{BB962C8B-B14F-4D97-AF65-F5344CB8AC3E}">
        <p14:creationId xmlns:p14="http://schemas.microsoft.com/office/powerpoint/2010/main" val="552618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ES_tradnl"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F66155D-C5A2-194D-8D20-121A26FBC74B}" type="datetimeFigureOut">
              <a:rPr lang="en-US" smtClean="0"/>
              <a:t>3/6/2016</a:t>
            </a:fld>
            <a:endParaRPr lang="es-ES_tradnl"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s-ES_tradnl"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s-ES_tradnl"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C2FD5A-3F93-5E47-AF69-E87149C42A8C}" type="slidenum">
              <a:rPr lang="es-ES_tradnl" smtClean="0"/>
              <a:t>‹Nº›</a:t>
            </a:fld>
            <a:endParaRPr lang="es-ES_tradnl" dirty="0"/>
          </a:p>
        </p:txBody>
      </p:sp>
    </p:spTree>
    <p:extLst>
      <p:ext uri="{BB962C8B-B14F-4D97-AF65-F5344CB8AC3E}">
        <p14:creationId xmlns:p14="http://schemas.microsoft.com/office/powerpoint/2010/main" val="943712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A8C2FD5A-3F93-5E47-AF69-E87149C42A8C}" type="slidenum">
              <a:rPr lang="es-ES_tradnl" smtClean="0"/>
              <a:t>22</a:t>
            </a:fld>
            <a:endParaRPr lang="es-ES_tradnl" dirty="0"/>
          </a:p>
        </p:txBody>
      </p:sp>
    </p:spTree>
    <p:extLst>
      <p:ext uri="{BB962C8B-B14F-4D97-AF65-F5344CB8AC3E}">
        <p14:creationId xmlns:p14="http://schemas.microsoft.com/office/powerpoint/2010/main" val="156227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_tradnl"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_tradnl"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95143DE-538B-8943-9496-07D22EB4B03C}" type="datetimeFigureOut">
              <a:rPr lang="en-US" smtClean="0"/>
              <a:t>3/6/2016</a:t>
            </a:fld>
            <a:endParaRPr lang="es-ES_tradnl" dirty="0"/>
          </a:p>
        </p:txBody>
      </p:sp>
      <p:sp>
        <p:nvSpPr>
          <p:cNvPr id="17" name="Footer Placeholder 16"/>
          <p:cNvSpPr>
            <a:spLocks noGrp="1"/>
          </p:cNvSpPr>
          <p:nvPr>
            <p:ph type="ftr" sz="quarter" idx="11"/>
          </p:nvPr>
        </p:nvSpPr>
        <p:spPr>
          <a:xfrm>
            <a:off x="2898648" y="6355080"/>
            <a:ext cx="3474720" cy="365760"/>
          </a:xfrm>
        </p:spPr>
        <p:txBody>
          <a:bodyPr/>
          <a:lstStyle/>
          <a:p>
            <a:endParaRPr lang="es-ES_tradnl" dirty="0"/>
          </a:p>
        </p:txBody>
      </p:sp>
      <p:sp>
        <p:nvSpPr>
          <p:cNvPr id="29" name="Slide Number Placeholder 28"/>
          <p:cNvSpPr>
            <a:spLocks noGrp="1"/>
          </p:cNvSpPr>
          <p:nvPr>
            <p:ph type="sldNum" sz="quarter" idx="12"/>
          </p:nvPr>
        </p:nvSpPr>
        <p:spPr>
          <a:xfrm>
            <a:off x="1216152" y="6355080"/>
            <a:ext cx="1219200" cy="365760"/>
          </a:xfrm>
        </p:spPr>
        <p:txBody>
          <a:bodyPr/>
          <a:lstStyle/>
          <a:p>
            <a:fld id="{747B2C84-4A1C-214B-B283-65A773CCCB62}" type="slidenum">
              <a:rPr lang="es-ES_tradnl" smtClean="0"/>
              <a:t>‹Nº›</a:t>
            </a:fld>
            <a:endParaRPr lang="es-ES_tradnl"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_tradnl"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
        <p:nvSpPr>
          <p:cNvPr id="4" name="Date Placeholder 3"/>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747B2C84-4A1C-214B-B283-65A773CCCB62}" type="slidenum">
              <a:rPr lang="es-ES_tradnl" smtClean="0"/>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s-ES_tradnl"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
        <p:nvSpPr>
          <p:cNvPr id="4" name="Date Placeholder 3"/>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_tradnl" smtClean="0"/>
              <a:t>Click to edit Master title style</a:t>
            </a:r>
            <a:endParaRPr kumimoji="0" lang="en-US"/>
          </a:p>
        </p:txBody>
      </p:sp>
      <p:sp>
        <p:nvSpPr>
          <p:cNvPr id="4" name="Date Placeholder 3"/>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_tradnl"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95143DE-538B-8943-9496-07D22EB4B03C}" type="datetimeFigureOut">
              <a:rPr lang="en-US" smtClean="0"/>
              <a:t>3/6/2016</a:t>
            </a:fld>
            <a:endParaRPr lang="es-ES_tradnl" dirty="0"/>
          </a:p>
        </p:txBody>
      </p:sp>
      <p:sp>
        <p:nvSpPr>
          <p:cNvPr id="5" name="Footer Placeholder 4"/>
          <p:cNvSpPr>
            <a:spLocks noGrp="1"/>
          </p:cNvSpPr>
          <p:nvPr>
            <p:ph type="ftr" sz="quarter" idx="11"/>
          </p:nvPr>
        </p:nvSpPr>
        <p:spPr>
          <a:xfrm>
            <a:off x="2898648" y="6355080"/>
            <a:ext cx="3474720" cy="365760"/>
          </a:xfrm>
        </p:spPr>
        <p:txBody>
          <a:bodyPr/>
          <a:lstStyle/>
          <a:p>
            <a:endParaRPr lang="es-ES_tradnl" dirty="0"/>
          </a:p>
        </p:txBody>
      </p:sp>
      <p:sp>
        <p:nvSpPr>
          <p:cNvPr id="6" name="Slide Number Placeholder 5"/>
          <p:cNvSpPr>
            <a:spLocks noGrp="1"/>
          </p:cNvSpPr>
          <p:nvPr>
            <p:ph type="sldNum" sz="quarter" idx="12"/>
          </p:nvPr>
        </p:nvSpPr>
        <p:spPr>
          <a:xfrm>
            <a:off x="1069848" y="6355080"/>
            <a:ext cx="1520952" cy="365760"/>
          </a:xfrm>
        </p:spPr>
        <p:txBody>
          <a:bodyPr/>
          <a:lstStyle/>
          <a:p>
            <a:fld id="{747B2C84-4A1C-214B-B283-65A773CCCB62}" type="slidenum">
              <a:rPr lang="es-ES_tradnl" smtClean="0"/>
              <a:t>‹Nº›</a:t>
            </a:fld>
            <a:endParaRPr lang="es-ES_tradnl"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s-ES_tradnl" smtClean="0"/>
              <a:t>Click to edit Master title style</a:t>
            </a:r>
            <a:endParaRPr kumimoji="0" lang="en-US"/>
          </a:p>
        </p:txBody>
      </p:sp>
      <p:sp>
        <p:nvSpPr>
          <p:cNvPr id="5" name="Date Placeholder 4"/>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s-ES_tradnl"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_tradnl"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_tradnl" smtClean="0"/>
              <a:t>Click to edit Master text styles</a:t>
            </a:r>
          </a:p>
        </p:txBody>
      </p:sp>
      <p:sp>
        <p:nvSpPr>
          <p:cNvPr id="7" name="Date Placeholder 6"/>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8" name="Footer Placeholder 7"/>
          <p:cNvSpPr>
            <a:spLocks noGrp="1"/>
          </p:cNvSpPr>
          <p:nvPr>
            <p:ph type="ftr" sz="quarter" idx="11"/>
          </p:nvPr>
        </p:nvSpPr>
        <p:spPr/>
        <p:txBody>
          <a:bodyPr/>
          <a:lstStyle/>
          <a:p>
            <a:endParaRPr lang="es-ES_tradnl" dirty="0"/>
          </a:p>
        </p:txBody>
      </p:sp>
      <p:sp>
        <p:nvSpPr>
          <p:cNvPr id="9" name="Slide Number Placeholder 8"/>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s-ES_tradnl" smtClean="0"/>
              <a:t>Click to edit Master title style</a:t>
            </a:r>
            <a:endParaRPr kumimoji="0" lang="en-US"/>
          </a:p>
        </p:txBody>
      </p:sp>
      <p:sp>
        <p:nvSpPr>
          <p:cNvPr id="3" name="Date Placeholder 2"/>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3" name="Footer Placeholder 2"/>
          <p:cNvSpPr>
            <a:spLocks noGrp="1"/>
          </p:cNvSpPr>
          <p:nvPr>
            <p:ph type="ftr" sz="quarter" idx="11"/>
          </p:nvPr>
        </p:nvSpPr>
        <p:spPr/>
        <p:txBody>
          <a:bodyPr/>
          <a:lstStyle/>
          <a:p>
            <a:endParaRPr lang="es-ES_tradnl" dirty="0"/>
          </a:p>
        </p:txBody>
      </p:sp>
      <p:sp>
        <p:nvSpPr>
          <p:cNvPr id="4" name="Slide Number Placeholder 3"/>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_tradnl"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_tradnl" smtClean="0"/>
              <a:t>Click to edit Master text styles</a:t>
            </a:r>
          </a:p>
        </p:txBody>
      </p:sp>
      <p:sp>
        <p:nvSpPr>
          <p:cNvPr id="5" name="Date Placeholder 4"/>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s-ES_tradnl" smtClean="0"/>
              <a:t>Click to edit Master text styles</a:t>
            </a:r>
          </a:p>
          <a:p>
            <a:pPr lvl="1" eaLnBrk="1" latinLnBrk="0" hangingPunct="1"/>
            <a:r>
              <a:rPr lang="es-ES_tradnl" smtClean="0"/>
              <a:t>Second level</a:t>
            </a:r>
          </a:p>
          <a:p>
            <a:pPr lvl="2" eaLnBrk="1" latinLnBrk="0" hangingPunct="1"/>
            <a:r>
              <a:rPr lang="es-ES_tradnl" smtClean="0"/>
              <a:t>Third level</a:t>
            </a:r>
          </a:p>
          <a:p>
            <a:pPr lvl="3" eaLnBrk="1" latinLnBrk="0" hangingPunct="1"/>
            <a:r>
              <a:rPr lang="es-ES_tradnl" smtClean="0"/>
              <a:t>Fourth level</a:t>
            </a:r>
          </a:p>
          <a:p>
            <a:pPr lvl="4" eaLnBrk="1" latinLnBrk="0" hangingPunct="1"/>
            <a:r>
              <a:rPr lang="es-ES_tradnl"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_tradnl"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_tradnl"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_tradnl" smtClean="0"/>
              <a:t>Click to edit Master text styles</a:t>
            </a:r>
          </a:p>
        </p:txBody>
      </p:sp>
      <p:sp>
        <p:nvSpPr>
          <p:cNvPr id="5" name="Date Placeholder 4"/>
          <p:cNvSpPr>
            <a:spLocks noGrp="1"/>
          </p:cNvSpPr>
          <p:nvPr>
            <p:ph type="dt" sz="half" idx="10"/>
          </p:nvPr>
        </p:nvSpPr>
        <p:spPr/>
        <p:txBody>
          <a:bodyPr/>
          <a:lstStyle/>
          <a:p>
            <a:fld id="{D95143DE-538B-8943-9496-07D22EB4B03C}" type="datetimeFigureOut">
              <a:rPr lang="en-US" smtClean="0"/>
              <a:t>3/6/2016</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747B2C84-4A1C-214B-B283-65A773CCCB62}" type="slidenum">
              <a:rPr lang="es-ES_tradnl" smtClean="0"/>
              <a:t>‹Nº›</a:t>
            </a:fld>
            <a:endParaRPr lang="es-ES_tradnl"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s-ES_tradnl"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_tradnl" smtClean="0"/>
              <a:t>Click to edit Master text styles</a:t>
            </a:r>
          </a:p>
          <a:p>
            <a:pPr lvl="1" eaLnBrk="1" latinLnBrk="0" hangingPunct="1"/>
            <a:r>
              <a:rPr kumimoji="0" lang="es-ES_tradnl" smtClean="0"/>
              <a:t>Second level</a:t>
            </a:r>
          </a:p>
          <a:p>
            <a:pPr lvl="2" eaLnBrk="1" latinLnBrk="0" hangingPunct="1"/>
            <a:r>
              <a:rPr kumimoji="0" lang="es-ES_tradnl" smtClean="0"/>
              <a:t>Third level</a:t>
            </a:r>
          </a:p>
          <a:p>
            <a:pPr lvl="3" eaLnBrk="1" latinLnBrk="0" hangingPunct="1"/>
            <a:r>
              <a:rPr kumimoji="0" lang="es-ES_tradnl" smtClean="0"/>
              <a:t>Fourth level</a:t>
            </a:r>
          </a:p>
          <a:p>
            <a:pPr lvl="4" eaLnBrk="1" latinLnBrk="0" hangingPunct="1"/>
            <a:r>
              <a:rPr kumimoji="0" lang="es-ES_tradnl"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95143DE-538B-8943-9496-07D22EB4B03C}" type="datetimeFigureOut">
              <a:rPr lang="en-US" smtClean="0"/>
              <a:t>3/6/2016</a:t>
            </a:fld>
            <a:endParaRPr lang="es-ES_tradnl"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_tradnl"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47B2C84-4A1C-214B-B283-65A773CCCB62}" type="slidenum">
              <a:rPr lang="es-ES_tradnl" smtClean="0"/>
              <a:t>‹Nº›</a:t>
            </a:fld>
            <a:endParaRPr lang="es-ES_tradnl"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j.uci.cu/index.xhtml" TargetMode="External"/><Relationship Id="rId2" Type="http://schemas.openxmlformats.org/officeDocument/2006/relationships/hyperlink" Target="https://uva.onlinejudge.org/" TargetMode="External"/><Relationship Id="rId1" Type="http://schemas.openxmlformats.org/officeDocument/2006/relationships/slideLayout" Target="../slideLayouts/slideLayout2.xml"/><Relationship Id="rId4" Type="http://schemas.openxmlformats.org/officeDocument/2006/relationships/hyperlink" Target="https://ru.katti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lay.typeracer.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s-MX" sz="2400" dirty="0" smtClean="0"/>
              <a:t>Programación competitiva</a:t>
            </a:r>
            <a:br>
              <a:rPr lang="es-MX" sz="2400" dirty="0" smtClean="0"/>
            </a:br>
            <a:r>
              <a:rPr lang="es-MX" sz="2400" dirty="0" smtClean="0"/>
              <a:t>Introducción</a:t>
            </a:r>
            <a:endParaRPr lang="es-MX" sz="2400" noProof="0" dirty="0"/>
          </a:p>
        </p:txBody>
      </p:sp>
      <p:sp>
        <p:nvSpPr>
          <p:cNvPr id="3" name="Subtitle 2"/>
          <p:cNvSpPr>
            <a:spLocks noGrp="1"/>
          </p:cNvSpPr>
          <p:nvPr>
            <p:ph type="subTitle" idx="1"/>
          </p:nvPr>
        </p:nvSpPr>
        <p:spPr/>
        <p:txBody>
          <a:bodyPr/>
          <a:lstStyle/>
          <a:p>
            <a:r>
              <a:rPr lang="es-MX" noProof="0" smtClean="0"/>
              <a:t>Rafael Lozano Espinosa</a:t>
            </a:r>
            <a:endParaRPr lang="es-MX" noProof="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411"/>
            <a:ext cx="8229600" cy="645158"/>
          </a:xfrm>
        </p:spPr>
        <p:txBody>
          <a:bodyPr/>
          <a:lstStyle/>
          <a:p>
            <a:r>
              <a:rPr lang="es-MX" dirty="0" smtClean="0"/>
              <a:t>Tipos de problema en un concurso</a:t>
            </a:r>
            <a:endParaRPr lang="es-MX" dirty="0"/>
          </a:p>
        </p:txBody>
      </p:sp>
      <p:graphicFrame>
        <p:nvGraphicFramePr>
          <p:cNvPr id="4" name="Table 3"/>
          <p:cNvGraphicFramePr>
            <a:graphicFrameLocks noGrp="1"/>
          </p:cNvGraphicFramePr>
          <p:nvPr>
            <p:extLst>
              <p:ext uri="{D42A27DB-BD31-4B8C-83A1-F6EECF244321}">
                <p14:modId xmlns:p14="http://schemas.microsoft.com/office/powerpoint/2010/main" val="671125436"/>
              </p:ext>
            </p:extLst>
          </p:nvPr>
        </p:nvGraphicFramePr>
        <p:xfrm>
          <a:off x="1444862" y="958959"/>
          <a:ext cx="6525186" cy="5770880"/>
        </p:xfrm>
        <a:graphic>
          <a:graphicData uri="http://schemas.openxmlformats.org/drawingml/2006/table">
            <a:tbl>
              <a:tblPr firstRow="1" bandRow="1">
                <a:tableStyleId>{5C22544A-7EE6-4342-B048-85BDC9FD1C3A}</a:tableStyleId>
              </a:tblPr>
              <a:tblGrid>
                <a:gridCol w="2175062"/>
                <a:gridCol w="2175062"/>
                <a:gridCol w="2175062"/>
              </a:tblGrid>
              <a:tr h="370840">
                <a:tc>
                  <a:txBody>
                    <a:bodyPr/>
                    <a:lstStyle/>
                    <a:p>
                      <a:r>
                        <a:rPr lang="es-MX" sz="1600" dirty="0" smtClean="0"/>
                        <a:t>Categoria</a:t>
                      </a:r>
                      <a:endParaRPr lang="es-MX" sz="1600" dirty="0"/>
                    </a:p>
                  </a:txBody>
                  <a:tcPr/>
                </a:tc>
                <a:tc>
                  <a:txBody>
                    <a:bodyPr/>
                    <a:lstStyle/>
                    <a:p>
                      <a:r>
                        <a:rPr lang="es-MX" sz="1600" dirty="0" smtClean="0"/>
                        <a:t>Subcategoría</a:t>
                      </a:r>
                      <a:endParaRPr lang="es-MX" sz="1600" dirty="0"/>
                    </a:p>
                  </a:txBody>
                  <a:tcPr/>
                </a:tc>
                <a:tc>
                  <a:txBody>
                    <a:bodyPr/>
                    <a:lstStyle/>
                    <a:p>
                      <a:r>
                        <a:rPr lang="es-MX" sz="1600" dirty="0" smtClean="0"/>
                        <a:t>Frecuencia</a:t>
                      </a:r>
                      <a:endParaRPr lang="es-MX" sz="1600" dirty="0"/>
                    </a:p>
                  </a:txBody>
                  <a:tcPr/>
                </a:tc>
              </a:tr>
              <a:tr h="370840">
                <a:tc>
                  <a:txBody>
                    <a:bodyPr/>
                    <a:lstStyle/>
                    <a:p>
                      <a:r>
                        <a:rPr lang="es-MX" sz="1600" dirty="0" smtClean="0"/>
                        <a:t>Ad Hoc</a:t>
                      </a:r>
                    </a:p>
                  </a:txBody>
                  <a:tcPr/>
                </a:tc>
                <a:tc>
                  <a:txBody>
                    <a:bodyPr/>
                    <a:lstStyle/>
                    <a:p>
                      <a:r>
                        <a:rPr lang="es-MX" sz="1600" dirty="0" smtClean="0"/>
                        <a:t>Directa</a:t>
                      </a:r>
                      <a:endParaRPr lang="es-MX" sz="1600" dirty="0"/>
                    </a:p>
                  </a:txBody>
                  <a:tcPr/>
                </a:tc>
                <a:tc>
                  <a:txBody>
                    <a:bodyPr/>
                    <a:lstStyle/>
                    <a:p>
                      <a:r>
                        <a:rPr lang="es-MX" sz="1600" dirty="0" smtClean="0"/>
                        <a:t>1-2</a:t>
                      </a:r>
                      <a:endParaRPr lang="es-MX"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600" dirty="0" smtClean="0"/>
                        <a:t>Ad Hoc</a:t>
                      </a:r>
                    </a:p>
                  </a:txBody>
                  <a:tcPr/>
                </a:tc>
                <a:tc>
                  <a:txBody>
                    <a:bodyPr/>
                    <a:lstStyle/>
                    <a:p>
                      <a:r>
                        <a:rPr lang="es-MX" sz="1600" dirty="0" smtClean="0"/>
                        <a:t>Simulación</a:t>
                      </a:r>
                      <a:endParaRPr lang="es-MX" sz="1600" dirty="0"/>
                    </a:p>
                  </a:txBody>
                  <a:tcPr/>
                </a:tc>
                <a:tc>
                  <a:txBody>
                    <a:bodyPr/>
                    <a:lstStyle/>
                    <a:p>
                      <a:r>
                        <a:rPr lang="es-MX" sz="1600" dirty="0" smtClean="0"/>
                        <a:t>0-1</a:t>
                      </a:r>
                      <a:endParaRPr lang="es-MX" sz="1600" dirty="0"/>
                    </a:p>
                  </a:txBody>
                  <a:tcPr/>
                </a:tc>
              </a:tr>
              <a:tr h="370840">
                <a:tc>
                  <a:txBody>
                    <a:bodyPr/>
                    <a:lstStyle/>
                    <a:p>
                      <a:r>
                        <a:rPr lang="es-MX" sz="1600" dirty="0" smtClean="0"/>
                        <a:t>Búsqueda completa</a:t>
                      </a:r>
                      <a:endParaRPr lang="es-MX" sz="1600" dirty="0"/>
                    </a:p>
                  </a:txBody>
                  <a:tcPr/>
                </a:tc>
                <a:tc>
                  <a:txBody>
                    <a:bodyPr/>
                    <a:lstStyle/>
                    <a:p>
                      <a:r>
                        <a:rPr lang="es-MX" sz="1600" dirty="0" smtClean="0"/>
                        <a:t>Iterativa</a:t>
                      </a:r>
                      <a:endParaRPr lang="es-MX" sz="1600" dirty="0"/>
                    </a:p>
                  </a:txBody>
                  <a:tcPr/>
                </a:tc>
                <a:tc>
                  <a:txBody>
                    <a:bodyPr/>
                    <a:lstStyle/>
                    <a:p>
                      <a:r>
                        <a:rPr lang="es-MX" sz="1600" dirty="0" smtClean="0"/>
                        <a:t>0-1</a:t>
                      </a:r>
                      <a:endParaRPr lang="es-MX"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600" dirty="0" smtClean="0"/>
                        <a:t>Búsqueda completa</a:t>
                      </a:r>
                    </a:p>
                  </a:txBody>
                  <a:tcPr/>
                </a:tc>
                <a:tc>
                  <a:txBody>
                    <a:bodyPr/>
                    <a:lstStyle/>
                    <a:p>
                      <a:r>
                        <a:rPr lang="es-MX" sz="1600" dirty="0" smtClean="0"/>
                        <a:t>Backtracking</a:t>
                      </a:r>
                      <a:endParaRPr lang="es-MX" sz="1600" dirty="0"/>
                    </a:p>
                  </a:txBody>
                  <a:tcPr/>
                </a:tc>
                <a:tc>
                  <a:txBody>
                    <a:bodyPr/>
                    <a:lstStyle/>
                    <a:p>
                      <a:r>
                        <a:rPr lang="es-MX" sz="1600" dirty="0" smtClean="0"/>
                        <a:t>0-1</a:t>
                      </a:r>
                      <a:endParaRPr lang="es-MX" sz="1600" dirty="0"/>
                    </a:p>
                  </a:txBody>
                  <a:tcPr/>
                </a:tc>
              </a:tr>
              <a:tr h="370840">
                <a:tc>
                  <a:txBody>
                    <a:bodyPr/>
                    <a:lstStyle/>
                    <a:p>
                      <a:r>
                        <a:rPr lang="es-MX" sz="1600" dirty="0" smtClean="0"/>
                        <a:t>Divide y conquista</a:t>
                      </a:r>
                      <a:endParaRPr lang="es-MX" sz="1600" dirty="0"/>
                    </a:p>
                  </a:txBody>
                  <a:tcPr/>
                </a:tc>
                <a:tc>
                  <a:txBody>
                    <a:bodyPr/>
                    <a:lstStyle/>
                    <a:p>
                      <a:endParaRPr lang="es-MX" sz="1600" dirty="0"/>
                    </a:p>
                  </a:txBody>
                  <a:tcPr/>
                </a:tc>
                <a:tc>
                  <a:txBody>
                    <a:bodyPr/>
                    <a:lstStyle/>
                    <a:p>
                      <a:r>
                        <a:rPr lang="es-MX" sz="1600" dirty="0" smtClean="0"/>
                        <a:t>0-1</a:t>
                      </a:r>
                      <a:endParaRPr lang="es-MX" sz="1600" dirty="0"/>
                    </a:p>
                  </a:txBody>
                  <a:tcPr/>
                </a:tc>
              </a:tr>
              <a:tr h="370840">
                <a:tc>
                  <a:txBody>
                    <a:bodyPr/>
                    <a:lstStyle/>
                    <a:p>
                      <a:r>
                        <a:rPr lang="es-MX" sz="1600" dirty="0" smtClean="0"/>
                        <a:t>Aváro</a:t>
                      </a:r>
                      <a:endParaRPr lang="es-MX" sz="1600" dirty="0"/>
                    </a:p>
                  </a:txBody>
                  <a:tcPr/>
                </a:tc>
                <a:tc>
                  <a:txBody>
                    <a:bodyPr/>
                    <a:lstStyle/>
                    <a:p>
                      <a:r>
                        <a:rPr lang="es-MX" sz="1600" dirty="0" smtClean="0"/>
                        <a:t>Clasico</a:t>
                      </a:r>
                      <a:endParaRPr lang="es-MX" sz="1600" dirty="0"/>
                    </a:p>
                  </a:txBody>
                  <a:tcPr/>
                </a:tc>
                <a:tc>
                  <a:txBody>
                    <a:bodyPr/>
                    <a:lstStyle/>
                    <a:p>
                      <a:r>
                        <a:rPr lang="es-MX" sz="1600" dirty="0" smtClean="0"/>
                        <a:t>0</a:t>
                      </a:r>
                      <a:endParaRPr lang="es-MX"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600" dirty="0" smtClean="0"/>
                        <a:t>Aváro</a:t>
                      </a:r>
                    </a:p>
                  </a:txBody>
                  <a:tcPr/>
                </a:tc>
                <a:tc>
                  <a:txBody>
                    <a:bodyPr/>
                    <a:lstStyle/>
                    <a:p>
                      <a:r>
                        <a:rPr lang="es-MX" sz="1600" dirty="0" smtClean="0"/>
                        <a:t>Original</a:t>
                      </a:r>
                      <a:endParaRPr lang="es-MX" sz="1600" dirty="0"/>
                    </a:p>
                  </a:txBody>
                  <a:tcPr/>
                </a:tc>
                <a:tc>
                  <a:txBody>
                    <a:bodyPr/>
                    <a:lstStyle/>
                    <a:p>
                      <a:r>
                        <a:rPr lang="es-MX" sz="1600" dirty="0" smtClean="0"/>
                        <a:t>1</a:t>
                      </a:r>
                      <a:endParaRPr lang="es-MX" sz="1600" dirty="0"/>
                    </a:p>
                  </a:txBody>
                  <a:tcPr/>
                </a:tc>
              </a:tr>
              <a:tr h="370840">
                <a:tc>
                  <a:txBody>
                    <a:bodyPr/>
                    <a:lstStyle/>
                    <a:p>
                      <a:r>
                        <a:rPr lang="es-MX" sz="1600" dirty="0" smtClean="0"/>
                        <a:t>PD</a:t>
                      </a:r>
                      <a:endParaRPr lang="es-MX" sz="1600" dirty="0"/>
                    </a:p>
                  </a:txBody>
                  <a:tcPr/>
                </a:tc>
                <a:tc>
                  <a:txBody>
                    <a:bodyPr/>
                    <a:lstStyle/>
                    <a:p>
                      <a:r>
                        <a:rPr lang="es-MX" sz="1600" dirty="0" smtClean="0"/>
                        <a:t>Clasica</a:t>
                      </a:r>
                      <a:endParaRPr lang="es-MX" sz="1600" dirty="0"/>
                    </a:p>
                  </a:txBody>
                  <a:tcPr/>
                </a:tc>
                <a:tc>
                  <a:txBody>
                    <a:bodyPr/>
                    <a:lstStyle/>
                    <a:p>
                      <a:r>
                        <a:rPr lang="es-MX" sz="1600" dirty="0" smtClean="0"/>
                        <a:t>0</a:t>
                      </a:r>
                      <a:endParaRPr lang="es-MX" sz="1600" dirty="0"/>
                    </a:p>
                  </a:txBody>
                  <a:tcPr/>
                </a:tc>
              </a:tr>
              <a:tr h="370840">
                <a:tc>
                  <a:txBody>
                    <a:bodyPr/>
                    <a:lstStyle/>
                    <a:p>
                      <a:r>
                        <a:rPr lang="es-MX" sz="1600" dirty="0" smtClean="0"/>
                        <a:t>PD</a:t>
                      </a:r>
                      <a:endParaRPr lang="es-MX" sz="1600" dirty="0"/>
                    </a:p>
                  </a:txBody>
                  <a:tcPr/>
                </a:tc>
                <a:tc>
                  <a:txBody>
                    <a:bodyPr/>
                    <a:lstStyle/>
                    <a:p>
                      <a:r>
                        <a:rPr lang="es-MX" sz="1600" dirty="0" smtClean="0"/>
                        <a:t>Original</a:t>
                      </a:r>
                      <a:endParaRPr lang="es-MX" sz="1600" dirty="0"/>
                    </a:p>
                  </a:txBody>
                  <a:tcPr/>
                </a:tc>
                <a:tc>
                  <a:txBody>
                    <a:bodyPr/>
                    <a:lstStyle/>
                    <a:p>
                      <a:r>
                        <a:rPr lang="es-MX" sz="1600" dirty="0" smtClean="0"/>
                        <a:t>1-3</a:t>
                      </a:r>
                      <a:endParaRPr lang="es-MX" sz="1600" dirty="0"/>
                    </a:p>
                  </a:txBody>
                  <a:tcPr/>
                </a:tc>
              </a:tr>
              <a:tr h="370840">
                <a:tc>
                  <a:txBody>
                    <a:bodyPr/>
                    <a:lstStyle/>
                    <a:p>
                      <a:r>
                        <a:rPr lang="es-MX" sz="1600" dirty="0" smtClean="0"/>
                        <a:t>Grafos</a:t>
                      </a:r>
                      <a:endParaRPr lang="es-MX" sz="1600" dirty="0"/>
                    </a:p>
                  </a:txBody>
                  <a:tcPr/>
                </a:tc>
                <a:tc>
                  <a:txBody>
                    <a:bodyPr/>
                    <a:lstStyle/>
                    <a:p>
                      <a:endParaRPr lang="es-MX" sz="1600" dirty="0"/>
                    </a:p>
                  </a:txBody>
                  <a:tcPr/>
                </a:tc>
                <a:tc>
                  <a:txBody>
                    <a:bodyPr/>
                    <a:lstStyle/>
                    <a:p>
                      <a:r>
                        <a:rPr lang="es-MX" sz="1600" dirty="0" smtClean="0"/>
                        <a:t>1-2</a:t>
                      </a:r>
                      <a:endParaRPr lang="es-MX" sz="1600" dirty="0"/>
                    </a:p>
                  </a:txBody>
                  <a:tcPr/>
                </a:tc>
              </a:tr>
              <a:tr h="370840">
                <a:tc>
                  <a:txBody>
                    <a:bodyPr/>
                    <a:lstStyle/>
                    <a:p>
                      <a:r>
                        <a:rPr lang="es-MX" sz="1600" dirty="0" smtClean="0"/>
                        <a:t>Matemáticas</a:t>
                      </a:r>
                      <a:endParaRPr lang="es-MX" sz="1600" dirty="0"/>
                    </a:p>
                  </a:txBody>
                  <a:tcPr/>
                </a:tc>
                <a:tc>
                  <a:txBody>
                    <a:bodyPr/>
                    <a:lstStyle/>
                    <a:p>
                      <a:endParaRPr lang="es-MX" sz="1600" dirty="0"/>
                    </a:p>
                  </a:txBody>
                  <a:tcPr/>
                </a:tc>
                <a:tc>
                  <a:txBody>
                    <a:bodyPr/>
                    <a:lstStyle/>
                    <a:p>
                      <a:r>
                        <a:rPr lang="es-MX" sz="1600" dirty="0" smtClean="0"/>
                        <a:t>1-2</a:t>
                      </a:r>
                      <a:endParaRPr lang="es-MX" sz="1600" dirty="0"/>
                    </a:p>
                  </a:txBody>
                  <a:tcPr/>
                </a:tc>
              </a:tr>
              <a:tr h="370840">
                <a:tc>
                  <a:txBody>
                    <a:bodyPr/>
                    <a:lstStyle/>
                    <a:p>
                      <a:r>
                        <a:rPr lang="es-MX" sz="1600" dirty="0" smtClean="0"/>
                        <a:t>Procesamiento de texto</a:t>
                      </a:r>
                      <a:endParaRPr lang="es-MX" sz="1600" dirty="0"/>
                    </a:p>
                  </a:txBody>
                  <a:tcPr/>
                </a:tc>
                <a:tc>
                  <a:txBody>
                    <a:bodyPr/>
                    <a:lstStyle/>
                    <a:p>
                      <a:endParaRPr lang="es-MX" sz="1600" dirty="0"/>
                    </a:p>
                  </a:txBody>
                  <a:tcPr/>
                </a:tc>
                <a:tc>
                  <a:txBody>
                    <a:bodyPr/>
                    <a:lstStyle/>
                    <a:p>
                      <a:r>
                        <a:rPr lang="es-MX" sz="1600" dirty="0" smtClean="0"/>
                        <a:t>1</a:t>
                      </a:r>
                      <a:endParaRPr lang="es-MX" sz="1600" dirty="0"/>
                    </a:p>
                  </a:txBody>
                  <a:tcPr/>
                </a:tc>
              </a:tr>
              <a:tr h="370840">
                <a:tc>
                  <a:txBody>
                    <a:bodyPr/>
                    <a:lstStyle/>
                    <a:p>
                      <a:r>
                        <a:rPr lang="es-MX" sz="1600" dirty="0" smtClean="0"/>
                        <a:t>Geometría computacional</a:t>
                      </a:r>
                      <a:endParaRPr lang="es-MX" sz="1600" dirty="0"/>
                    </a:p>
                  </a:txBody>
                  <a:tcPr/>
                </a:tc>
                <a:tc>
                  <a:txBody>
                    <a:bodyPr/>
                    <a:lstStyle/>
                    <a:p>
                      <a:endParaRPr lang="es-MX" sz="1600" dirty="0"/>
                    </a:p>
                  </a:txBody>
                  <a:tcPr/>
                </a:tc>
                <a:tc>
                  <a:txBody>
                    <a:bodyPr/>
                    <a:lstStyle/>
                    <a:p>
                      <a:r>
                        <a:rPr lang="es-MX" sz="1600" dirty="0" smtClean="0"/>
                        <a:t>1</a:t>
                      </a:r>
                      <a:endParaRPr lang="es-MX" sz="1600" dirty="0"/>
                    </a:p>
                  </a:txBody>
                  <a:tcPr/>
                </a:tc>
              </a:tr>
              <a:tr h="370840">
                <a:tc>
                  <a:txBody>
                    <a:bodyPr/>
                    <a:lstStyle/>
                    <a:p>
                      <a:r>
                        <a:rPr lang="es-MX" sz="1600" dirty="0" smtClean="0"/>
                        <a:t>Problemas</a:t>
                      </a:r>
                      <a:r>
                        <a:rPr lang="es-MX" sz="1600" baseline="0" dirty="0" smtClean="0"/>
                        <a:t> más difíciles</a:t>
                      </a:r>
                      <a:endParaRPr lang="es-MX" sz="1600" dirty="0"/>
                    </a:p>
                  </a:txBody>
                  <a:tcPr/>
                </a:tc>
                <a:tc>
                  <a:txBody>
                    <a:bodyPr/>
                    <a:lstStyle/>
                    <a:p>
                      <a:endParaRPr lang="es-MX" sz="1600" dirty="0"/>
                    </a:p>
                  </a:txBody>
                  <a:tcPr/>
                </a:tc>
                <a:tc>
                  <a:txBody>
                    <a:bodyPr/>
                    <a:lstStyle/>
                    <a:p>
                      <a:r>
                        <a:rPr lang="es-MX" sz="1600" dirty="0" smtClean="0"/>
                        <a:t>0-1</a:t>
                      </a:r>
                      <a:endParaRPr lang="es-MX" sz="1600" dirty="0"/>
                    </a:p>
                  </a:txBody>
                  <a:tcPr/>
                </a:tc>
              </a:tr>
            </a:tbl>
          </a:graphicData>
        </a:graphic>
      </p:graphicFrame>
    </p:spTree>
    <p:extLst>
      <p:ext uri="{BB962C8B-B14F-4D97-AF65-F5344CB8AC3E}">
        <p14:creationId xmlns:p14="http://schemas.microsoft.com/office/powerpoint/2010/main" val="176881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smtClean="0"/>
              <a:t>Analiza la complejidad de los algoritmos (1)</a:t>
            </a:r>
            <a:endParaRPr lang="es-MX" dirty="0"/>
          </a:p>
        </p:txBody>
      </p:sp>
      <p:sp>
        <p:nvSpPr>
          <p:cNvPr id="3" name="Content Placeholder 2"/>
          <p:cNvSpPr>
            <a:spLocks noGrp="1"/>
          </p:cNvSpPr>
          <p:nvPr>
            <p:ph sz="quarter" idx="1"/>
          </p:nvPr>
        </p:nvSpPr>
        <p:spPr/>
        <p:txBody>
          <a:bodyPr>
            <a:normAutofit fontScale="92500" lnSpcReduction="10000"/>
          </a:bodyPr>
          <a:lstStyle/>
          <a:p>
            <a:r>
              <a:rPr lang="es-MX" dirty="0" smtClean="0"/>
              <a:t>Al resolver un problema la solución debe ser</a:t>
            </a:r>
          </a:p>
          <a:p>
            <a:pPr lvl="1"/>
            <a:r>
              <a:rPr lang="es-MX" dirty="0" smtClean="0"/>
              <a:t>Simple</a:t>
            </a:r>
          </a:p>
          <a:p>
            <a:pPr lvl="1"/>
            <a:r>
              <a:rPr lang="es-MX" dirty="0" smtClean="0"/>
              <a:t>Rápida</a:t>
            </a:r>
          </a:p>
          <a:p>
            <a:pPr lvl="1"/>
            <a:r>
              <a:rPr lang="es-MX" dirty="0" smtClean="0"/>
              <a:t>No glotona (en memoria)</a:t>
            </a:r>
          </a:p>
          <a:p>
            <a:r>
              <a:rPr lang="es-MX" dirty="0" smtClean="0"/>
              <a:t>Podemos usar el análisis de algoritmos para determinar los recursos que necesitará nuestra solución para ejecutarse</a:t>
            </a:r>
          </a:p>
          <a:p>
            <a:r>
              <a:rPr lang="es-MX" dirty="0" smtClean="0"/>
              <a:t>Regla de dedo 10</a:t>
            </a:r>
            <a:r>
              <a:rPr lang="es-MX" baseline="30000" dirty="0" smtClean="0"/>
              <a:t>9 </a:t>
            </a:r>
            <a:r>
              <a:rPr lang="es-MX" dirty="0" smtClean="0"/>
              <a:t>operaciones por segundo</a:t>
            </a:r>
          </a:p>
          <a:p>
            <a:r>
              <a:rPr lang="es-MX" dirty="0" smtClean="0"/>
              <a:t>Queremos ordenar n &lt;= 10</a:t>
            </a:r>
            <a:r>
              <a:rPr lang="es-MX" baseline="30000" dirty="0" smtClean="0"/>
              <a:t>6</a:t>
            </a:r>
            <a:r>
              <a:rPr lang="es-MX" dirty="0" smtClean="0"/>
              <a:t> enteros y queremos ordenarlos en 3 segundos</a:t>
            </a:r>
          </a:p>
          <a:p>
            <a:pPr lvl="1"/>
            <a:r>
              <a:rPr lang="es-MX" dirty="0" smtClean="0"/>
              <a:t>¿Podemos usar un algoritmo de ordenamiento como el de burbuja? ¿Ordenamiento por intercalación?</a:t>
            </a:r>
          </a:p>
          <a:p>
            <a:pPr lvl="1"/>
            <a:r>
              <a:rPr lang="es-MX" dirty="0" smtClean="0"/>
              <a:t>Si fuera n &lt;= 10</a:t>
            </a:r>
            <a:r>
              <a:rPr lang="es-MX" baseline="30000" dirty="0" smtClean="0"/>
              <a:t>3</a:t>
            </a:r>
            <a:r>
              <a:rPr lang="es-MX" dirty="0" smtClean="0"/>
              <a:t> para los mismos 3 segundos ¿Cambiamos nuestra decisión? </a:t>
            </a:r>
            <a:r>
              <a:rPr lang="es-MX" dirty="0" smtClean="0">
                <a:sym typeface="Wingdings"/>
              </a:rPr>
              <a:t> siempre usa la solución más simple que cumpla conlos límites</a:t>
            </a:r>
            <a:r>
              <a:rPr lang="es-MX" dirty="0" smtClean="0"/>
              <a:t> </a:t>
            </a:r>
          </a:p>
          <a:p>
            <a:pPr lvl="1"/>
            <a:endParaRPr lang="es-MX" dirty="0"/>
          </a:p>
        </p:txBody>
      </p:sp>
    </p:spTree>
    <p:extLst>
      <p:ext uri="{BB962C8B-B14F-4D97-AF65-F5344CB8AC3E}">
        <p14:creationId xmlns:p14="http://schemas.microsoft.com/office/powerpoint/2010/main" val="17403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Analiza la complejidad de los algoritmos </a:t>
            </a:r>
            <a:r>
              <a:rPr lang="es-MX" dirty="0" smtClean="0"/>
              <a:t>(2)</a:t>
            </a:r>
            <a:endParaRPr lang="es-MX" dirty="0"/>
          </a:p>
        </p:txBody>
      </p:sp>
      <p:sp>
        <p:nvSpPr>
          <p:cNvPr id="3" name="Content Placeholder 2"/>
          <p:cNvSpPr>
            <a:spLocks noGrp="1"/>
          </p:cNvSpPr>
          <p:nvPr>
            <p:ph sz="quarter" idx="1"/>
          </p:nvPr>
        </p:nvSpPr>
        <p:spPr/>
        <p:txBody>
          <a:bodyPr/>
          <a:lstStyle/>
          <a:p>
            <a:r>
              <a:rPr lang="es-MX" dirty="0" smtClean="0"/>
              <a:t>Siempre haz calculo mental</a:t>
            </a:r>
          </a:p>
          <a:p>
            <a:r>
              <a:rPr lang="es-MX" dirty="0" smtClean="0"/>
              <a:t>Regla de dedo 2</a:t>
            </a:r>
            <a:r>
              <a:rPr lang="es-MX" baseline="30000" dirty="0" smtClean="0"/>
              <a:t>10</a:t>
            </a:r>
            <a:r>
              <a:rPr lang="es-MX" dirty="0" smtClean="0"/>
              <a:t> aproximadamente es 10</a:t>
            </a:r>
            <a:r>
              <a:rPr lang="es-MX" baseline="30000" dirty="0" smtClean="0"/>
              <a:t>3</a:t>
            </a:r>
          </a:p>
          <a:p>
            <a:r>
              <a:rPr lang="es-MX" dirty="0" smtClean="0"/>
              <a:t>Aplica el análisis de algoritmos a tu solución para posteriormente probarla</a:t>
            </a:r>
            <a:endParaRPr lang="es-MX" dirty="0"/>
          </a:p>
        </p:txBody>
      </p:sp>
    </p:spTree>
    <p:extLst>
      <p:ext uri="{BB962C8B-B14F-4D97-AF65-F5344CB8AC3E}">
        <p14:creationId xmlns:p14="http://schemas.microsoft.com/office/powerpoint/2010/main" val="145629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Analiza la complejidad de los algoritmos </a:t>
            </a:r>
            <a:r>
              <a:rPr lang="es-MX" dirty="0" smtClean="0"/>
              <a:t>(3)</a:t>
            </a:r>
            <a:endParaRPr lang="es-MX" dirty="0"/>
          </a:p>
        </p:txBody>
      </p:sp>
      <p:graphicFrame>
        <p:nvGraphicFramePr>
          <p:cNvPr id="4" name="Table 3"/>
          <p:cNvGraphicFramePr>
            <a:graphicFrameLocks noGrp="1"/>
          </p:cNvGraphicFramePr>
          <p:nvPr>
            <p:extLst>
              <p:ext uri="{D42A27DB-BD31-4B8C-83A1-F6EECF244321}">
                <p14:modId xmlns:p14="http://schemas.microsoft.com/office/powerpoint/2010/main" val="3522120446"/>
              </p:ext>
            </p:extLst>
          </p:nvPr>
        </p:nvGraphicFramePr>
        <p:xfrm>
          <a:off x="873909" y="1397000"/>
          <a:ext cx="7812891" cy="4145280"/>
        </p:xfrm>
        <a:graphic>
          <a:graphicData uri="http://schemas.openxmlformats.org/drawingml/2006/table">
            <a:tbl>
              <a:tblPr firstRow="1" bandRow="1">
                <a:tableStyleId>{5C22544A-7EE6-4342-B048-85BDC9FD1C3A}</a:tableStyleId>
              </a:tblPr>
              <a:tblGrid>
                <a:gridCol w="722431"/>
                <a:gridCol w="2505206"/>
                <a:gridCol w="4585254"/>
              </a:tblGrid>
              <a:tr h="370840">
                <a:tc>
                  <a:txBody>
                    <a:bodyPr/>
                    <a:lstStyle/>
                    <a:p>
                      <a:r>
                        <a:rPr lang="es-MX" dirty="0" smtClean="0"/>
                        <a:t>n</a:t>
                      </a:r>
                      <a:endParaRPr lang="es-MX" dirty="0"/>
                    </a:p>
                  </a:txBody>
                  <a:tcPr/>
                </a:tc>
                <a:tc>
                  <a:txBody>
                    <a:bodyPr/>
                    <a:lstStyle/>
                    <a:p>
                      <a:r>
                        <a:rPr lang="es-MX" dirty="0" smtClean="0"/>
                        <a:t>Pero</a:t>
                      </a:r>
                      <a:r>
                        <a:rPr lang="es-MX" baseline="0" dirty="0" smtClean="0"/>
                        <a:t> complejidad temporal</a:t>
                      </a:r>
                      <a:endParaRPr lang="es-MX" dirty="0"/>
                    </a:p>
                  </a:txBody>
                  <a:tcPr/>
                </a:tc>
                <a:tc>
                  <a:txBody>
                    <a:bodyPr/>
                    <a:lstStyle/>
                    <a:p>
                      <a:r>
                        <a:rPr lang="es-MX" dirty="0" smtClean="0"/>
                        <a:t>Ejemplo</a:t>
                      </a:r>
                      <a:endParaRPr lang="es-MX" dirty="0"/>
                    </a:p>
                  </a:txBody>
                  <a:tcPr/>
                </a:tc>
              </a:tr>
              <a:tr h="370840">
                <a:tc>
                  <a:txBody>
                    <a:bodyPr/>
                    <a:lstStyle/>
                    <a:p>
                      <a:r>
                        <a:rPr lang="es-MX" dirty="0" smtClean="0"/>
                        <a:t>≤ 10</a:t>
                      </a:r>
                      <a:endParaRPr lang="es-MX" dirty="0"/>
                    </a:p>
                  </a:txBody>
                  <a:tcPr/>
                </a:tc>
                <a:tc>
                  <a:txBody>
                    <a:bodyPr/>
                    <a:lstStyle/>
                    <a:p>
                      <a:r>
                        <a:rPr lang="es-MX" dirty="0" smtClean="0"/>
                        <a:t>O(n!),</a:t>
                      </a:r>
                      <a:r>
                        <a:rPr lang="es-MX" baseline="0" dirty="0" smtClean="0"/>
                        <a:t> O(n</a:t>
                      </a:r>
                      <a:r>
                        <a:rPr lang="es-MX" baseline="30000" dirty="0" smtClean="0"/>
                        <a:t>6</a:t>
                      </a:r>
                      <a:r>
                        <a:rPr lang="es-MX" baseline="0" dirty="0" smtClean="0"/>
                        <a:t>)</a:t>
                      </a:r>
                      <a:endParaRPr lang="es-MX" dirty="0"/>
                    </a:p>
                  </a:txBody>
                  <a:tcPr/>
                </a:tc>
                <a:tc>
                  <a:txBody>
                    <a:bodyPr/>
                    <a:lstStyle/>
                    <a:p>
                      <a:r>
                        <a:rPr lang="es-MX" dirty="0" smtClean="0"/>
                        <a:t>Enumeración de una permutación</a:t>
                      </a:r>
                      <a:endParaRPr lang="es-MX" dirty="0"/>
                    </a:p>
                  </a:txBody>
                  <a:tcPr/>
                </a:tc>
              </a:tr>
              <a:tr h="370840">
                <a:tc>
                  <a:txBody>
                    <a:bodyPr/>
                    <a:lstStyle/>
                    <a:p>
                      <a:r>
                        <a:rPr lang="es-MX" dirty="0" smtClean="0"/>
                        <a:t>≤ 15</a:t>
                      </a:r>
                      <a:endParaRPr lang="es-MX" dirty="0"/>
                    </a:p>
                  </a:txBody>
                  <a:tcPr/>
                </a:tc>
                <a:tc>
                  <a:txBody>
                    <a:bodyPr/>
                    <a:lstStyle/>
                    <a:p>
                      <a:r>
                        <a:rPr lang="es-MX" dirty="0" smtClean="0"/>
                        <a:t>O(2</a:t>
                      </a:r>
                      <a:r>
                        <a:rPr lang="es-MX" baseline="30000" dirty="0" smtClean="0"/>
                        <a:t>n</a:t>
                      </a:r>
                      <a:r>
                        <a:rPr lang="es-MX" baseline="0" dirty="0" smtClean="0"/>
                        <a:t> x n</a:t>
                      </a:r>
                      <a:r>
                        <a:rPr lang="es-MX" baseline="30000" dirty="0" smtClean="0"/>
                        <a:t>2</a:t>
                      </a:r>
                      <a:r>
                        <a:rPr lang="es-MX" baseline="0" dirty="0" smtClean="0"/>
                        <a:t>)</a:t>
                      </a:r>
                      <a:endParaRPr lang="es-MX" dirty="0"/>
                    </a:p>
                  </a:txBody>
                  <a:tcPr/>
                </a:tc>
                <a:tc>
                  <a:txBody>
                    <a:bodyPr/>
                    <a:lstStyle/>
                    <a:p>
                      <a:r>
                        <a:rPr lang="es-MX" dirty="0" smtClean="0"/>
                        <a:t>PD Pb</a:t>
                      </a:r>
                      <a:r>
                        <a:rPr lang="es-MX" baseline="0" dirty="0" smtClean="0"/>
                        <a:t> del viajero</a:t>
                      </a:r>
                      <a:endParaRPr lang="es-MX" dirty="0"/>
                    </a:p>
                  </a:txBody>
                  <a:tcPr/>
                </a:tc>
              </a:tr>
              <a:tr h="370840">
                <a:tc>
                  <a:txBody>
                    <a:bodyPr/>
                    <a:lstStyle/>
                    <a:p>
                      <a:r>
                        <a:rPr lang="es-MX" dirty="0" smtClean="0"/>
                        <a:t>≤ 20</a:t>
                      </a:r>
                      <a:endParaRPr lang="es-MX" dirty="0"/>
                    </a:p>
                  </a:txBody>
                  <a:tcPr/>
                </a:tc>
                <a:tc>
                  <a:txBody>
                    <a:bodyPr/>
                    <a:lstStyle/>
                    <a:p>
                      <a:r>
                        <a:rPr lang="es-MX" dirty="0" smtClean="0"/>
                        <a:t>O(2</a:t>
                      </a:r>
                      <a:r>
                        <a:rPr lang="es-MX" baseline="30000" dirty="0" smtClean="0"/>
                        <a:t>n</a:t>
                      </a:r>
                      <a:r>
                        <a:rPr lang="es-MX" baseline="0" dirty="0" smtClean="0"/>
                        <a:t>), O(n</a:t>
                      </a:r>
                      <a:r>
                        <a:rPr lang="es-MX" baseline="30000" dirty="0" smtClean="0"/>
                        <a:t>5</a:t>
                      </a:r>
                      <a:r>
                        <a:rPr lang="es-MX" baseline="0" dirty="0" smtClean="0"/>
                        <a:t>)</a:t>
                      </a:r>
                      <a:endParaRPr lang="es-MX" dirty="0"/>
                    </a:p>
                  </a:txBody>
                  <a:tcPr/>
                </a:tc>
                <a:tc>
                  <a:txBody>
                    <a:bodyPr/>
                    <a:lstStyle/>
                    <a:p>
                      <a:r>
                        <a:rPr lang="es-MX" dirty="0" smtClean="0"/>
                        <a:t>PD  + técnica bitmask</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O(n</a:t>
                      </a:r>
                      <a:r>
                        <a:rPr lang="es-MX" baseline="30000" dirty="0" smtClean="0"/>
                        <a:t>4</a:t>
                      </a:r>
                      <a:r>
                        <a:rPr lang="es-MX" baseline="0" dirty="0" smtClean="0"/>
                        <a:t>)</a:t>
                      </a:r>
                      <a:endParaRPr lang="es-MX" dirty="0" smtClean="0"/>
                    </a:p>
                  </a:txBody>
                  <a:tcPr/>
                </a:tc>
                <a:tc>
                  <a:txBody>
                    <a:bodyPr/>
                    <a:lstStyle/>
                    <a:p>
                      <a:r>
                        <a:rPr lang="es-MX" dirty="0" smtClean="0"/>
                        <a:t>PD con 3 dimensiones + ciclo</a:t>
                      </a:r>
                      <a:r>
                        <a:rPr lang="es-MX" baseline="0" dirty="0" smtClean="0"/>
                        <a:t> O(n), selección nCk = 4</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10</a:t>
                      </a:r>
                      <a:r>
                        <a:rPr lang="es-MX" baseline="30000" dirty="0" smtClean="0"/>
                        <a:t>2</a:t>
                      </a:r>
                      <a:endParaRPr lang="es-MX"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O(n</a:t>
                      </a:r>
                      <a:r>
                        <a:rPr lang="es-MX" baseline="30000" dirty="0" smtClean="0"/>
                        <a:t>3</a:t>
                      </a:r>
                      <a:r>
                        <a:rPr lang="es-MX" baseline="0" dirty="0" smtClean="0"/>
                        <a:t>)</a:t>
                      </a:r>
                      <a:endParaRPr lang="es-MX" dirty="0" smtClean="0"/>
                    </a:p>
                  </a:txBody>
                  <a:tcPr/>
                </a:tc>
                <a:tc>
                  <a:txBody>
                    <a:bodyPr/>
                    <a:lstStyle/>
                    <a:p>
                      <a:r>
                        <a:rPr lang="es-MX" dirty="0" smtClean="0"/>
                        <a:t>Floyd Warshall</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10</a:t>
                      </a:r>
                      <a:r>
                        <a:rPr lang="es-MX" baseline="30000" dirty="0" smtClean="0"/>
                        <a:t>3</a:t>
                      </a:r>
                      <a:endParaRPr lang="es-MX"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O(n</a:t>
                      </a:r>
                      <a:r>
                        <a:rPr lang="es-MX" baseline="30000" dirty="0" smtClean="0"/>
                        <a:t>2</a:t>
                      </a:r>
                      <a:r>
                        <a:rPr lang="es-MX" baseline="0" dirty="0" smtClean="0"/>
                        <a:t>)</a:t>
                      </a:r>
                      <a:endParaRPr lang="es-MX" dirty="0" smtClean="0"/>
                    </a:p>
                  </a:txBody>
                  <a:tcPr/>
                </a:tc>
                <a:tc>
                  <a:txBody>
                    <a:bodyPr/>
                    <a:lstStyle/>
                    <a:p>
                      <a:r>
                        <a:rPr lang="es-MX" dirty="0" smtClean="0"/>
                        <a:t>Ordenamiento</a:t>
                      </a:r>
                      <a:r>
                        <a:rPr lang="es-MX" baseline="0" dirty="0" smtClean="0"/>
                        <a:t> burbuja, selección, inserción</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10</a:t>
                      </a:r>
                      <a:r>
                        <a:rPr lang="es-MX" baseline="30000" dirty="0" smtClean="0"/>
                        <a:t>5</a:t>
                      </a:r>
                      <a:endParaRPr lang="es-MX"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O(n log n)</a:t>
                      </a:r>
                      <a:endParaRPr lang="es-MX" dirty="0" smtClean="0"/>
                    </a:p>
                  </a:txBody>
                  <a:tcPr/>
                </a:tc>
                <a:tc>
                  <a:txBody>
                    <a:bodyPr/>
                    <a:lstStyle/>
                    <a:p>
                      <a:r>
                        <a:rPr lang="es-MX" dirty="0" smtClean="0"/>
                        <a:t>Ordenamiento por intercalación, árbol segmentado</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10</a:t>
                      </a:r>
                      <a:r>
                        <a:rPr lang="es-MX" baseline="30000" dirty="0" smtClean="0"/>
                        <a:t>6</a:t>
                      </a:r>
                      <a:endParaRPr lang="es-MX"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O(n), O(log n), </a:t>
                      </a:r>
                      <a:r>
                        <a:rPr lang="es-MX" baseline="0" dirty="0" smtClean="0"/>
                        <a:t>O(1) </a:t>
                      </a:r>
                      <a:endParaRPr lang="es-MX"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Usualmente</a:t>
                      </a:r>
                      <a:r>
                        <a:rPr lang="es-MX" baseline="0" dirty="0" smtClean="0"/>
                        <a:t> problemas con entrada n </a:t>
                      </a:r>
                      <a:r>
                        <a:rPr lang="es-MX" dirty="0" smtClean="0"/>
                        <a:t>≤ 10</a:t>
                      </a:r>
                      <a:r>
                        <a:rPr lang="es-MX" baseline="30000" dirty="0" smtClean="0"/>
                        <a:t>6</a:t>
                      </a:r>
                      <a:endParaRPr lang="es-MX" dirty="0" smtClean="0"/>
                    </a:p>
                  </a:txBody>
                  <a:tcPr/>
                </a:tc>
              </a:tr>
            </a:tbl>
          </a:graphicData>
        </a:graphic>
      </p:graphicFrame>
    </p:spTree>
    <p:extLst>
      <p:ext uri="{BB962C8B-B14F-4D97-AF65-F5344CB8AC3E}">
        <p14:creationId xmlns:p14="http://schemas.microsoft.com/office/powerpoint/2010/main" val="155809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Domina el lenguaje de programación</a:t>
            </a:r>
            <a:endParaRPr lang="es-MX" dirty="0"/>
          </a:p>
        </p:txBody>
      </p:sp>
      <p:sp>
        <p:nvSpPr>
          <p:cNvPr id="3" name="Content Placeholder 2"/>
          <p:cNvSpPr>
            <a:spLocks noGrp="1"/>
          </p:cNvSpPr>
          <p:nvPr>
            <p:ph sz="quarter" idx="1"/>
          </p:nvPr>
        </p:nvSpPr>
        <p:spPr/>
        <p:txBody>
          <a:bodyPr/>
          <a:lstStyle/>
          <a:p>
            <a:r>
              <a:rPr lang="es-MX" dirty="0" smtClean="0"/>
              <a:t>Debes conocer el LP como la palma de tu mano</a:t>
            </a:r>
          </a:p>
          <a:p>
            <a:r>
              <a:rPr lang="es-MX" dirty="0" smtClean="0"/>
              <a:t>Incluyendo las librerías para C++, Java, etc.</a:t>
            </a:r>
          </a:p>
          <a:p>
            <a:r>
              <a:rPr lang="es-MX" dirty="0" smtClean="0"/>
              <a:t>Si el problema se resuelve usando alguna clase de las bibliotecas, no es necesario que tu las implementes</a:t>
            </a:r>
            <a:endParaRPr lang="es-MX" dirty="0"/>
          </a:p>
        </p:txBody>
      </p:sp>
    </p:spTree>
    <p:extLst>
      <p:ext uri="{BB962C8B-B14F-4D97-AF65-F5344CB8AC3E}">
        <p14:creationId xmlns:p14="http://schemas.microsoft.com/office/powerpoint/2010/main" val="144114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Prueba tu solución</a:t>
            </a:r>
            <a:endParaRPr lang="es-MX" dirty="0"/>
          </a:p>
        </p:txBody>
      </p:sp>
      <p:sp>
        <p:nvSpPr>
          <p:cNvPr id="3" name="Content Placeholder 2"/>
          <p:cNvSpPr>
            <a:spLocks noGrp="1"/>
          </p:cNvSpPr>
          <p:nvPr>
            <p:ph sz="quarter" idx="1"/>
          </p:nvPr>
        </p:nvSpPr>
        <p:spPr/>
        <p:txBody>
          <a:bodyPr/>
          <a:lstStyle/>
          <a:p>
            <a:r>
              <a:rPr lang="es-MX" dirty="0" smtClean="0"/>
              <a:t>Necesitas estar seguro de tu solución funciona y que se ejecuta en las restricciones de tiempo y espacio</a:t>
            </a:r>
          </a:p>
          <a:p>
            <a:r>
              <a:rPr lang="es-MX" dirty="0" smtClean="0"/>
              <a:t>Posiblemente sepas que no está bien pero ignoras la razón</a:t>
            </a:r>
          </a:p>
          <a:p>
            <a:r>
              <a:rPr lang="es-MX" dirty="0" smtClean="0"/>
              <a:t>Intenta encontrar alguna entrada para la cual tu programa no funcione o tome demasiado tiempo en dar la respuesta</a:t>
            </a:r>
          </a:p>
          <a:p>
            <a:r>
              <a:rPr lang="es-MX" dirty="0" smtClean="0"/>
              <a:t>Revisa las fronteras o límites, entradas grandes, etc.</a:t>
            </a:r>
            <a:endParaRPr lang="es-MX" dirty="0"/>
          </a:p>
        </p:txBody>
      </p:sp>
    </p:spTree>
    <p:extLst>
      <p:ext uri="{BB962C8B-B14F-4D97-AF65-F5344CB8AC3E}">
        <p14:creationId xmlns:p14="http://schemas.microsoft.com/office/powerpoint/2010/main" val="372760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Práctica y más práctica</a:t>
            </a:r>
            <a:endParaRPr lang="es-MX" dirty="0"/>
          </a:p>
        </p:txBody>
      </p:sp>
      <p:sp>
        <p:nvSpPr>
          <p:cNvPr id="3" name="Content Placeholder 2"/>
          <p:cNvSpPr>
            <a:spLocks noGrp="1"/>
          </p:cNvSpPr>
          <p:nvPr>
            <p:ph sz="quarter" idx="1"/>
          </p:nvPr>
        </p:nvSpPr>
        <p:spPr/>
        <p:txBody>
          <a:bodyPr/>
          <a:lstStyle/>
          <a:p>
            <a:r>
              <a:rPr lang="es-MX" dirty="0" smtClean="0"/>
              <a:t>La habilidad para resolver problemas se mejora con el trabajo y la práctica (no hay secretos)</a:t>
            </a:r>
          </a:p>
          <a:p>
            <a:r>
              <a:rPr lang="es-MX" dirty="0" smtClean="0"/>
              <a:t>Existen muchos jueces que te permiten resolver problemas de concursos pasados</a:t>
            </a:r>
          </a:p>
          <a:p>
            <a:r>
              <a:rPr lang="es-MX" dirty="0" smtClean="0"/>
              <a:t>Muchos de ellos son usados para concursos </a:t>
            </a:r>
          </a:p>
          <a:p>
            <a:r>
              <a:rPr lang="es-MX" dirty="0"/>
              <a:t>COJ, UVa, Codeforces, TopCoder, Kattis, ...</a:t>
            </a:r>
          </a:p>
          <a:p>
            <a:endParaRPr lang="es-MX" dirty="0"/>
          </a:p>
        </p:txBody>
      </p:sp>
    </p:spTree>
    <p:extLst>
      <p:ext uri="{BB962C8B-B14F-4D97-AF65-F5344CB8AC3E}">
        <p14:creationId xmlns:p14="http://schemas.microsoft.com/office/powerpoint/2010/main" val="256959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MX" dirty="0" smtClean="0"/>
              <a:t>Problemas Ad Hoc</a:t>
            </a:r>
            <a:endParaRPr lang="es-MX" dirty="0"/>
          </a:p>
        </p:txBody>
      </p:sp>
      <p:sp>
        <p:nvSpPr>
          <p:cNvPr id="5" name="Subtitle 4"/>
          <p:cNvSpPr>
            <a:spLocks noGrp="1"/>
          </p:cNvSpPr>
          <p:nvPr>
            <p:ph type="subTitle" idx="1"/>
          </p:nvPr>
        </p:nvSpPr>
        <p:spPr/>
        <p:txBody>
          <a:bodyPr/>
          <a:lstStyle/>
          <a:p>
            <a:endParaRPr lang="es-MX"/>
          </a:p>
        </p:txBody>
      </p:sp>
    </p:spTree>
    <p:extLst>
      <p:ext uri="{BB962C8B-B14F-4D97-AF65-F5344CB8AC3E}">
        <p14:creationId xmlns:p14="http://schemas.microsoft.com/office/powerpoint/2010/main" val="158430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Problemas Ad Hoc</a:t>
            </a:r>
            <a:endParaRPr lang="es-MX" dirty="0"/>
          </a:p>
        </p:txBody>
      </p:sp>
      <p:sp>
        <p:nvSpPr>
          <p:cNvPr id="3" name="Content Placeholder 2"/>
          <p:cNvSpPr>
            <a:spLocks noGrp="1"/>
          </p:cNvSpPr>
          <p:nvPr>
            <p:ph sz="quarter" idx="1"/>
          </p:nvPr>
        </p:nvSpPr>
        <p:spPr/>
        <p:txBody>
          <a:bodyPr/>
          <a:lstStyle/>
          <a:p>
            <a:r>
              <a:rPr lang="es-MX" dirty="0" smtClean="0"/>
              <a:t>Son los problemas más simples </a:t>
            </a:r>
          </a:p>
          <a:p>
            <a:r>
              <a:rPr lang="es-MX" dirty="0" smtClean="0"/>
              <a:t>Sólo realiza lo que la descripción del </a:t>
            </a:r>
            <a:r>
              <a:rPr lang="es-MX" dirty="0" smtClean="0"/>
              <a:t>pr</a:t>
            </a:r>
            <a:r>
              <a:rPr lang="es-MX" dirty="0" smtClean="0"/>
              <a:t>oblema </a:t>
            </a:r>
            <a:r>
              <a:rPr lang="es-MX" dirty="0" err="1" smtClean="0"/>
              <a:t>especifíca</a:t>
            </a:r>
            <a:endParaRPr lang="es-MX" dirty="0" smtClean="0"/>
          </a:p>
          <a:p>
            <a:r>
              <a:rPr lang="es-MX" dirty="0" smtClean="0"/>
              <a:t>Se resuelve de manera directa o a través de una simulación</a:t>
            </a:r>
          </a:p>
          <a:p>
            <a:r>
              <a:rPr lang="es-MX" dirty="0" smtClean="0"/>
              <a:t>El límite de tiempo no es una preocupación</a:t>
            </a:r>
          </a:p>
          <a:p>
            <a:r>
              <a:rPr lang="es-MX" dirty="0" smtClean="0"/>
              <a:t>Normalmente las descripciobes son largas y confusas</a:t>
            </a:r>
          </a:p>
          <a:p>
            <a:r>
              <a:rPr lang="es-MX" dirty="0" smtClean="0"/>
              <a:t>Los casos frontera pueden tener algún problema</a:t>
            </a:r>
          </a:p>
          <a:p>
            <a:r>
              <a:rPr lang="es-MX" dirty="0" smtClean="0"/>
              <a:t>Algunos problemas complejos no son tan faciles de implementar</a:t>
            </a:r>
          </a:p>
          <a:p>
            <a:endParaRPr lang="es-MX" dirty="0" smtClean="0"/>
          </a:p>
          <a:p>
            <a:endParaRPr lang="es-MX" dirty="0"/>
          </a:p>
        </p:txBody>
      </p:sp>
    </p:spTree>
    <p:extLst>
      <p:ext uri="{BB962C8B-B14F-4D97-AF65-F5344CB8AC3E}">
        <p14:creationId xmlns:p14="http://schemas.microsoft.com/office/powerpoint/2010/main" val="449198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Problema:  Cost Cutting</a:t>
            </a:r>
          </a:p>
        </p:txBody>
      </p:sp>
      <p:sp>
        <p:nvSpPr>
          <p:cNvPr id="3" name="Content Placeholder 2"/>
          <p:cNvSpPr>
            <a:spLocks noGrp="1"/>
          </p:cNvSpPr>
          <p:nvPr>
            <p:ph sz="quarter" idx="1"/>
          </p:nvPr>
        </p:nvSpPr>
        <p:spPr/>
        <p:txBody>
          <a:bodyPr>
            <a:normAutofit fontScale="92500"/>
          </a:bodyPr>
          <a:lstStyle/>
          <a:p>
            <a:r>
              <a:rPr lang="es-MX" dirty="0"/>
              <a:t>Company XYZ have been badly hit by recession and is taking a lot of cost cutting measures. Some of these measures include giving up office space, going open source, reducing incentives, cutting on luxuries and issuing pink slips.</a:t>
            </a:r>
          </a:p>
          <a:p>
            <a:r>
              <a:rPr lang="es-MX" dirty="0"/>
              <a:t>They have got three (3) employees working in the accounts department and are going to lay-off two (2) of them. After a series of meetings, they have decided to dislodge the person who gets the most salary and the one who gets the least. This is usually the general trend during crisis like this. You will be given the salaries of these 3 employees working in the accounts department. You have to find out the salary of the person who survives.</a:t>
            </a:r>
          </a:p>
        </p:txBody>
      </p:sp>
    </p:spTree>
    <p:extLst>
      <p:ext uri="{BB962C8B-B14F-4D97-AF65-F5344CB8AC3E}">
        <p14:creationId xmlns:p14="http://schemas.microsoft.com/office/powerpoint/2010/main" val="12195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Los problemas</a:t>
            </a:r>
            <a:endParaRPr lang="es-MX" dirty="0"/>
          </a:p>
        </p:txBody>
      </p:sp>
      <p:sp>
        <p:nvSpPr>
          <p:cNvPr id="3" name="Content Placeholder 2"/>
          <p:cNvSpPr>
            <a:spLocks noGrp="1"/>
          </p:cNvSpPr>
          <p:nvPr>
            <p:ph sz="quarter" idx="1"/>
          </p:nvPr>
        </p:nvSpPr>
        <p:spPr/>
        <p:txBody>
          <a:bodyPr/>
          <a:lstStyle/>
          <a:p>
            <a:r>
              <a:rPr lang="es-MX" dirty="0" smtClean="0"/>
              <a:t>Los pronlemas tipicos de un concurso consisten de:</a:t>
            </a:r>
          </a:p>
          <a:p>
            <a:pPr lvl="1"/>
            <a:r>
              <a:rPr lang="es-MX" dirty="0"/>
              <a:t>D</a:t>
            </a:r>
            <a:r>
              <a:rPr lang="es-MX" dirty="0" smtClean="0"/>
              <a:t>escripción del problema en cuestión</a:t>
            </a:r>
          </a:p>
          <a:p>
            <a:pPr lvl="1"/>
            <a:r>
              <a:rPr lang="es-MX" dirty="0" smtClean="0"/>
              <a:t>Descripción de la entrada</a:t>
            </a:r>
          </a:p>
          <a:p>
            <a:pPr lvl="1"/>
            <a:r>
              <a:rPr lang="es-MX" dirty="0" smtClean="0"/>
              <a:t>Descripción de la salida</a:t>
            </a:r>
          </a:p>
          <a:p>
            <a:pPr lvl="1"/>
            <a:r>
              <a:rPr lang="es-MX" dirty="0" smtClean="0"/>
              <a:t>Muestra de entrada/salida</a:t>
            </a:r>
          </a:p>
          <a:p>
            <a:pPr lvl="1"/>
            <a:r>
              <a:rPr lang="es-MX" dirty="0"/>
              <a:t>L</a:t>
            </a:r>
            <a:r>
              <a:rPr lang="es-MX" dirty="0" smtClean="0"/>
              <a:t>ímite de tiempo en segundos</a:t>
            </a:r>
          </a:p>
          <a:p>
            <a:pPr lvl="1"/>
            <a:r>
              <a:rPr lang="es-MX" dirty="0" smtClean="0"/>
              <a:t>Límite de memoria en bytes</a:t>
            </a:r>
          </a:p>
          <a:p>
            <a:r>
              <a:rPr lang="es-MX" dirty="0" smtClean="0"/>
              <a:t>La tarea es codificar un programa que resuelva el problema para todas las entradas válidas posibles</a:t>
            </a:r>
          </a:p>
          <a:p>
            <a:r>
              <a:rPr lang="es-MX" dirty="0" smtClean="0"/>
              <a:t>La ejecución del programa debe ajustarse a los límites de tiempo y memoria</a:t>
            </a:r>
          </a:p>
          <a:p>
            <a:pPr lvl="1"/>
            <a:endParaRPr lang="es-MX" dirty="0"/>
          </a:p>
        </p:txBody>
      </p:sp>
    </p:spTree>
    <p:extLst>
      <p:ext uri="{BB962C8B-B14F-4D97-AF65-F5344CB8AC3E}">
        <p14:creationId xmlns:p14="http://schemas.microsoft.com/office/powerpoint/2010/main" val="1546173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Problema:  Cost Cutting</a:t>
            </a:r>
          </a:p>
        </p:txBody>
      </p:sp>
      <p:sp>
        <p:nvSpPr>
          <p:cNvPr id="3" name="Content Placeholder 2"/>
          <p:cNvSpPr>
            <a:spLocks noGrp="1"/>
          </p:cNvSpPr>
          <p:nvPr>
            <p:ph sz="quarter" idx="1"/>
          </p:nvPr>
        </p:nvSpPr>
        <p:spPr/>
        <p:txBody>
          <a:bodyPr/>
          <a:lstStyle/>
          <a:p>
            <a:pPr marL="0" indent="0">
              <a:buNone/>
            </a:pPr>
            <a:r>
              <a:rPr lang="es-MX" dirty="0" smtClean="0"/>
              <a:t>Input</a:t>
            </a:r>
            <a:endParaRPr lang="es-MX" dirty="0"/>
          </a:p>
          <a:p>
            <a:pPr marL="0" indent="0">
              <a:buNone/>
            </a:pPr>
            <a:r>
              <a:rPr lang="es-MX" dirty="0"/>
              <a:t>The first line of input is an integer T (T &lt; 20) that indicates the number of test cases. Each case consists of a line with 3 distinct positive integers. These 3 integers represent the salaries of the three employees. All these integers will be in the range [1000, 10000].</a:t>
            </a:r>
          </a:p>
          <a:p>
            <a:pPr marL="0" indent="0">
              <a:buNone/>
            </a:pPr>
            <a:endParaRPr lang="es-MX" dirty="0" smtClean="0"/>
          </a:p>
          <a:p>
            <a:pPr marL="0" indent="0">
              <a:buNone/>
            </a:pPr>
            <a:r>
              <a:rPr lang="es-MX" dirty="0" smtClean="0"/>
              <a:t>Output</a:t>
            </a:r>
            <a:endParaRPr lang="es-MX" dirty="0"/>
          </a:p>
          <a:p>
            <a:pPr marL="0" indent="0">
              <a:buNone/>
            </a:pPr>
            <a:r>
              <a:rPr lang="es-MX" dirty="0"/>
              <a:t>For each case, output the case number followed by the salary of the person who survives.</a:t>
            </a:r>
          </a:p>
        </p:txBody>
      </p:sp>
    </p:spTree>
    <p:extLst>
      <p:ext uri="{BB962C8B-B14F-4D97-AF65-F5344CB8AC3E}">
        <p14:creationId xmlns:p14="http://schemas.microsoft.com/office/powerpoint/2010/main" val="1006789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Problema:  Cost Cutting</a:t>
            </a:r>
          </a:p>
        </p:txBody>
      </p:sp>
      <p:pic>
        <p:nvPicPr>
          <p:cNvPr id="4" name="Picture 3"/>
          <p:cNvPicPr>
            <a:picLocks noChangeAspect="1"/>
          </p:cNvPicPr>
          <p:nvPr/>
        </p:nvPicPr>
        <p:blipFill>
          <a:blip r:embed="rId2"/>
          <a:stretch>
            <a:fillRect/>
          </a:stretch>
        </p:blipFill>
        <p:spPr>
          <a:xfrm>
            <a:off x="1917700" y="2222500"/>
            <a:ext cx="5295900" cy="2413000"/>
          </a:xfrm>
          <a:prstGeom prst="rect">
            <a:avLst/>
          </a:prstGeom>
        </p:spPr>
      </p:pic>
    </p:spTree>
    <p:extLst>
      <p:ext uri="{BB962C8B-B14F-4D97-AF65-F5344CB8AC3E}">
        <p14:creationId xmlns:p14="http://schemas.microsoft.com/office/powerpoint/2010/main" val="1404064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Solución</a:t>
            </a:r>
            <a:endParaRPr lang="es-MX" dirty="0"/>
          </a:p>
        </p:txBody>
      </p:sp>
      <p:pic>
        <p:nvPicPr>
          <p:cNvPr id="8" name="Picture 7"/>
          <p:cNvPicPr>
            <a:picLocks noChangeAspect="1"/>
          </p:cNvPicPr>
          <p:nvPr/>
        </p:nvPicPr>
        <p:blipFill>
          <a:blip r:embed="rId3"/>
          <a:stretch>
            <a:fillRect/>
          </a:stretch>
        </p:blipFill>
        <p:spPr>
          <a:xfrm>
            <a:off x="1498600" y="1295400"/>
            <a:ext cx="6146800" cy="4267200"/>
          </a:xfrm>
          <a:prstGeom prst="rect">
            <a:avLst/>
          </a:prstGeom>
        </p:spPr>
      </p:pic>
    </p:spTree>
    <p:extLst>
      <p:ext uri="{BB962C8B-B14F-4D97-AF65-F5344CB8AC3E}">
        <p14:creationId xmlns:p14="http://schemas.microsoft.com/office/powerpoint/2010/main" val="265075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 SMS Typing</a:t>
            </a:r>
          </a:p>
        </p:txBody>
      </p:sp>
      <p:sp>
        <p:nvSpPr>
          <p:cNvPr id="4" name="Content Placeholder 3"/>
          <p:cNvSpPr>
            <a:spLocks noGrp="1"/>
          </p:cNvSpPr>
          <p:nvPr>
            <p:ph sz="quarter" idx="1"/>
          </p:nvPr>
        </p:nvSpPr>
        <p:spPr/>
        <p:txBody>
          <a:bodyPr>
            <a:normAutofit lnSpcReduction="10000"/>
          </a:bodyPr>
          <a:lstStyle/>
          <a:p>
            <a:pPr marL="0" indent="0">
              <a:buNone/>
            </a:pPr>
            <a:r>
              <a:rPr lang="es-MX" dirty="0"/>
              <a:t>Cell phones have become an essential part of modern life. In addition to making voice calls, cell phones can be used to send text messages, which are known as SMS for short. Unlike computer keyboards, most cell phones have limited number of keys. To accommodate all alphabets, letters are compacted into single key. Therefore, to type certain characters, a key must be repeatedly pressed until that character is shown on the display panel.</a:t>
            </a:r>
          </a:p>
          <a:p>
            <a:pPr marL="0" indent="0">
              <a:buNone/>
            </a:pPr>
            <a:endParaRPr lang="es-MX" dirty="0" smtClean="0"/>
          </a:p>
          <a:p>
            <a:pPr marL="0" indent="0">
              <a:buNone/>
            </a:pPr>
            <a:r>
              <a:rPr lang="es-MX" dirty="0" smtClean="0"/>
              <a:t>In </a:t>
            </a:r>
            <a:r>
              <a:rPr lang="es-MX" dirty="0"/>
              <a:t>this problem we are interested in finding out the number of times keys on a cell phone must be pressed to type a particular message.</a:t>
            </a:r>
          </a:p>
        </p:txBody>
      </p:sp>
      <p:sp>
        <p:nvSpPr>
          <p:cNvPr id="3" name="TextBox 2"/>
          <p:cNvSpPr txBox="1"/>
          <p:nvPr/>
        </p:nvSpPr>
        <p:spPr>
          <a:xfrm>
            <a:off x="583931" y="1576720"/>
            <a:ext cx="184666" cy="369332"/>
          </a:xfrm>
          <a:prstGeom prst="rect">
            <a:avLst/>
          </a:prstGeom>
          <a:noFill/>
        </p:spPr>
        <p:txBody>
          <a:bodyPr wrap="none" rtlCol="0">
            <a:spAutoFit/>
          </a:bodyPr>
          <a:lstStyle/>
          <a:p>
            <a:endParaRPr lang="es-MX" dirty="0"/>
          </a:p>
        </p:txBody>
      </p:sp>
    </p:spTree>
    <p:extLst>
      <p:ext uri="{BB962C8B-B14F-4D97-AF65-F5344CB8AC3E}">
        <p14:creationId xmlns:p14="http://schemas.microsoft.com/office/powerpoint/2010/main" val="383737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 SMS Typing</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In this problem we will assume that the key pad of our cell phone is arranged as follows.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In the above grid each cell represents one key. Here &lt;SP&gt; means a space. In order to type the letter ‘a’, we must press that key once, however to type ‘b’ the same key must be repeatedly pressed twice and for ‘c’ three times. In the same manner, one key press for ‘d’, two for ‘e’ and three for ‘f’. This is also applicable for the remaining keys and letters. Note that it takes a single press to type a space.</a:t>
            </a:r>
          </a:p>
          <a:p>
            <a:pPr marL="0" indent="0">
              <a:buNone/>
            </a:pPr>
            <a:endParaRPr lang="es-MX" dirty="0" smtClean="0"/>
          </a:p>
        </p:txBody>
      </p:sp>
      <p:pic>
        <p:nvPicPr>
          <p:cNvPr id="4" name="Picture 3"/>
          <p:cNvPicPr>
            <a:picLocks noChangeAspect="1"/>
          </p:cNvPicPr>
          <p:nvPr/>
        </p:nvPicPr>
        <p:blipFill>
          <a:blip r:embed="rId2"/>
          <a:stretch>
            <a:fillRect/>
          </a:stretch>
        </p:blipFill>
        <p:spPr>
          <a:xfrm>
            <a:off x="3276600" y="2088132"/>
            <a:ext cx="2578100" cy="1397000"/>
          </a:xfrm>
          <a:prstGeom prst="rect">
            <a:avLst/>
          </a:prstGeom>
        </p:spPr>
      </p:pic>
    </p:spTree>
    <p:extLst>
      <p:ext uri="{BB962C8B-B14F-4D97-AF65-F5344CB8AC3E}">
        <p14:creationId xmlns:p14="http://schemas.microsoft.com/office/powerpoint/2010/main" val="4115528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 SMS Typing</a:t>
            </a:r>
          </a:p>
        </p:txBody>
      </p:sp>
      <p:sp>
        <p:nvSpPr>
          <p:cNvPr id="3" name="Content Placeholder 2"/>
          <p:cNvSpPr>
            <a:spLocks noGrp="1"/>
          </p:cNvSpPr>
          <p:nvPr>
            <p:ph sz="quarter" idx="1"/>
          </p:nvPr>
        </p:nvSpPr>
        <p:spPr/>
        <p:txBody>
          <a:bodyPr/>
          <a:lstStyle/>
          <a:p>
            <a:pPr marL="0" indent="0">
              <a:buNone/>
            </a:pPr>
            <a:r>
              <a:rPr lang="es-MX" dirty="0"/>
              <a:t>Input</a:t>
            </a:r>
          </a:p>
          <a:p>
            <a:pPr marL="0" indent="0">
              <a:buNone/>
            </a:pPr>
            <a:r>
              <a:rPr lang="es-MX" dirty="0"/>
              <a:t>The first line of input will be a positive integer T where T denotes the number of test cases. T lines will then follow each containing only spaces and lower case letters. Each line will contain at least 1 and at most 100 characters.</a:t>
            </a:r>
          </a:p>
          <a:p>
            <a:pPr marL="0" indent="0">
              <a:buNone/>
            </a:pPr>
            <a:endParaRPr lang="es-MX" dirty="0" smtClean="0"/>
          </a:p>
          <a:p>
            <a:pPr marL="0" indent="0">
              <a:buNone/>
            </a:pPr>
            <a:r>
              <a:rPr lang="es-MX" dirty="0" smtClean="0"/>
              <a:t>Output</a:t>
            </a:r>
            <a:endParaRPr lang="es-MX" dirty="0"/>
          </a:p>
          <a:p>
            <a:pPr marL="0" indent="0">
              <a:buNone/>
            </a:pPr>
            <a:r>
              <a:rPr lang="es-MX" dirty="0"/>
              <a:t>For every case of input there will be one line of output. It will first contain the case number followed by the number of key presses required to type the message of that case. Look at the sample output for exact formatting.</a:t>
            </a:r>
          </a:p>
        </p:txBody>
      </p:sp>
    </p:spTree>
    <p:extLst>
      <p:ext uri="{BB962C8B-B14F-4D97-AF65-F5344CB8AC3E}">
        <p14:creationId xmlns:p14="http://schemas.microsoft.com/office/powerpoint/2010/main" val="35032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Problem: SMS Typing</a:t>
            </a:r>
          </a:p>
        </p:txBody>
      </p:sp>
      <p:pic>
        <p:nvPicPr>
          <p:cNvPr id="4" name="Picture 3"/>
          <p:cNvPicPr>
            <a:picLocks noChangeAspect="1"/>
          </p:cNvPicPr>
          <p:nvPr/>
        </p:nvPicPr>
        <p:blipFill>
          <a:blip r:embed="rId2"/>
          <a:stretch>
            <a:fillRect/>
          </a:stretch>
        </p:blipFill>
        <p:spPr>
          <a:xfrm>
            <a:off x="1689100" y="2400300"/>
            <a:ext cx="5753100" cy="2044700"/>
          </a:xfrm>
          <a:prstGeom prst="rect">
            <a:avLst/>
          </a:prstGeom>
        </p:spPr>
      </p:pic>
    </p:spTree>
    <p:extLst>
      <p:ext uri="{BB962C8B-B14F-4D97-AF65-F5344CB8AC3E}">
        <p14:creationId xmlns:p14="http://schemas.microsoft.com/office/powerpoint/2010/main" val="503650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SMS Typing: Solution</a:t>
            </a:r>
          </a:p>
        </p:txBody>
      </p:sp>
      <p:pic>
        <p:nvPicPr>
          <p:cNvPr id="3" name="Picture 2"/>
          <p:cNvPicPr>
            <a:picLocks noChangeAspect="1"/>
          </p:cNvPicPr>
          <p:nvPr/>
        </p:nvPicPr>
        <p:blipFill>
          <a:blip r:embed="rId2"/>
          <a:stretch>
            <a:fillRect/>
          </a:stretch>
        </p:blipFill>
        <p:spPr>
          <a:xfrm>
            <a:off x="1762814" y="1819668"/>
            <a:ext cx="5384800" cy="4432300"/>
          </a:xfrm>
          <a:prstGeom prst="rect">
            <a:avLst/>
          </a:prstGeom>
        </p:spPr>
      </p:pic>
    </p:spTree>
    <p:extLst>
      <p:ext uri="{BB962C8B-B14F-4D97-AF65-F5344CB8AC3E}">
        <p14:creationId xmlns:p14="http://schemas.microsoft.com/office/powerpoint/2010/main" val="319638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SMS Typing: Solution</a:t>
            </a:r>
          </a:p>
        </p:txBody>
      </p:sp>
      <p:pic>
        <p:nvPicPr>
          <p:cNvPr id="3" name="Picture 2"/>
          <p:cNvPicPr>
            <a:picLocks noChangeAspect="1"/>
          </p:cNvPicPr>
          <p:nvPr/>
        </p:nvPicPr>
        <p:blipFill>
          <a:blip r:embed="rId2"/>
          <a:stretch>
            <a:fillRect/>
          </a:stretch>
        </p:blipFill>
        <p:spPr>
          <a:xfrm>
            <a:off x="1510124" y="1654684"/>
            <a:ext cx="5715000" cy="4178300"/>
          </a:xfrm>
          <a:prstGeom prst="rect">
            <a:avLst/>
          </a:prstGeom>
        </p:spPr>
      </p:pic>
    </p:spTree>
    <p:extLst>
      <p:ext uri="{BB962C8B-B14F-4D97-AF65-F5344CB8AC3E}">
        <p14:creationId xmlns:p14="http://schemas.microsoft.com/office/powerpoint/2010/main" val="40927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Ejemplo de problema (1)</a:t>
            </a:r>
            <a:endParaRPr lang="es-MX" dirty="0"/>
          </a:p>
        </p:txBody>
      </p:sp>
      <p:sp>
        <p:nvSpPr>
          <p:cNvPr id="3" name="Content Placeholder 2"/>
          <p:cNvSpPr>
            <a:spLocks noGrp="1"/>
          </p:cNvSpPr>
          <p:nvPr>
            <p:ph sz="quarter" idx="1"/>
          </p:nvPr>
        </p:nvSpPr>
        <p:spPr/>
        <p:txBody>
          <a:bodyPr/>
          <a:lstStyle/>
          <a:p>
            <a:r>
              <a:rPr lang="es-MX" dirty="0" smtClean="0"/>
              <a:t>Descripción general</a:t>
            </a:r>
          </a:p>
          <a:p>
            <a:pPr lvl="1"/>
            <a:r>
              <a:rPr lang="es-MX" dirty="0" smtClean="0"/>
              <a:t>Escriba un programa que multiplique dos enteros</a:t>
            </a:r>
          </a:p>
          <a:p>
            <a:r>
              <a:rPr lang="es-MX" dirty="0" smtClean="0"/>
              <a:t>Descripción de la entrada</a:t>
            </a:r>
          </a:p>
          <a:p>
            <a:pPr lvl="1"/>
            <a:r>
              <a:rPr lang="es-MX" dirty="0" smtClean="0"/>
              <a:t>La entrada comienza con una línea conteniendo un entero T, dónde 1&lt;= T &lt;= 100, que denota el número de casos de prueba. Posteriormente habra T líneas cada una conteniendo un caso de prueba. Cada caso de prueba contiene dos enteros A, B dónde -2</a:t>
            </a:r>
            <a:r>
              <a:rPr lang="es-MX" baseline="30000" dirty="0" smtClean="0"/>
              <a:t>20</a:t>
            </a:r>
            <a:r>
              <a:rPr lang="es-MX" dirty="0" smtClean="0"/>
              <a:t> &lt;= A, B &lt;= 2</a:t>
            </a:r>
            <a:r>
              <a:rPr lang="es-MX" baseline="30000" dirty="0" smtClean="0"/>
              <a:t>20</a:t>
            </a:r>
            <a:r>
              <a:rPr lang="es-MX" dirty="0" smtClean="0"/>
              <a:t> separados por un espacio</a:t>
            </a:r>
          </a:p>
          <a:p>
            <a:r>
              <a:rPr lang="es-MX" dirty="0" smtClean="0"/>
              <a:t>Descripción de la salida</a:t>
            </a:r>
          </a:p>
          <a:p>
            <a:pPr lvl="1"/>
            <a:r>
              <a:rPr lang="es-MX" dirty="0" smtClean="0"/>
              <a:t>Para cada caso de prueba, escriba una línea conteniendo A x B 	</a:t>
            </a:r>
            <a:endParaRPr lang="es-MX" dirty="0"/>
          </a:p>
        </p:txBody>
      </p:sp>
    </p:spTree>
    <p:extLst>
      <p:ext uri="{BB962C8B-B14F-4D97-AF65-F5344CB8AC3E}">
        <p14:creationId xmlns:p14="http://schemas.microsoft.com/office/powerpoint/2010/main" val="361190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Ejemplo de problema </a:t>
            </a:r>
            <a:r>
              <a:rPr lang="es-MX" dirty="0" smtClean="0"/>
              <a:t>(2)</a:t>
            </a:r>
            <a:endParaRPr lang="es-MX" dirty="0"/>
          </a:p>
        </p:txBody>
      </p:sp>
      <p:graphicFrame>
        <p:nvGraphicFramePr>
          <p:cNvPr id="4" name="Table 3"/>
          <p:cNvGraphicFramePr>
            <a:graphicFrameLocks noGrp="1"/>
          </p:cNvGraphicFramePr>
          <p:nvPr>
            <p:extLst>
              <p:ext uri="{D42A27DB-BD31-4B8C-83A1-F6EECF244321}">
                <p14:modId xmlns:p14="http://schemas.microsoft.com/office/powerpoint/2010/main" val="889782843"/>
              </p:ext>
            </p:extLst>
          </p:nvPr>
        </p:nvGraphicFramePr>
        <p:xfrm>
          <a:off x="1524000" y="2177609"/>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s-MX" dirty="0" smtClean="0"/>
                        <a:t>Muestra de entrada </a:t>
                      </a:r>
                      <a:endParaRPr lang="es-MX" dirty="0"/>
                    </a:p>
                  </a:txBody>
                  <a:tcPr/>
                </a:tc>
                <a:tc>
                  <a:txBody>
                    <a:bodyPr/>
                    <a:lstStyle/>
                    <a:p>
                      <a:r>
                        <a:rPr lang="es-MX" dirty="0" smtClean="0"/>
                        <a:t>Muestra de salida</a:t>
                      </a:r>
                      <a:endParaRPr lang="es-MX" dirty="0"/>
                    </a:p>
                  </a:txBody>
                  <a:tcPr/>
                </a:tc>
              </a:tr>
              <a:tr h="370840">
                <a:tc>
                  <a:txBody>
                    <a:bodyPr/>
                    <a:lstStyle/>
                    <a:p>
                      <a:r>
                        <a:rPr lang="es-MX" dirty="0" smtClean="0"/>
                        <a:t>4</a:t>
                      </a:r>
                      <a:endParaRPr lang="es-MX" dirty="0"/>
                    </a:p>
                  </a:txBody>
                  <a:tcPr/>
                </a:tc>
                <a:tc>
                  <a:txBody>
                    <a:bodyPr/>
                    <a:lstStyle/>
                    <a:p>
                      <a:endParaRPr lang="es-MX"/>
                    </a:p>
                  </a:txBody>
                  <a:tcPr/>
                </a:tc>
              </a:tr>
              <a:tr h="370840">
                <a:tc>
                  <a:txBody>
                    <a:bodyPr/>
                    <a:lstStyle/>
                    <a:p>
                      <a:r>
                        <a:rPr lang="es-MX" dirty="0" smtClean="0"/>
                        <a:t>3 4</a:t>
                      </a:r>
                      <a:endParaRPr lang="es-MX" dirty="0"/>
                    </a:p>
                  </a:txBody>
                  <a:tcPr/>
                </a:tc>
                <a:tc>
                  <a:txBody>
                    <a:bodyPr/>
                    <a:lstStyle/>
                    <a:p>
                      <a:r>
                        <a:rPr lang="es-MX" dirty="0" smtClean="0"/>
                        <a:t>12</a:t>
                      </a:r>
                      <a:endParaRPr lang="es-MX" dirty="0"/>
                    </a:p>
                  </a:txBody>
                  <a:tcPr/>
                </a:tc>
              </a:tr>
              <a:tr h="370840">
                <a:tc>
                  <a:txBody>
                    <a:bodyPr/>
                    <a:lstStyle/>
                    <a:p>
                      <a:r>
                        <a:rPr lang="es-MX" dirty="0" smtClean="0"/>
                        <a:t>13</a:t>
                      </a:r>
                      <a:r>
                        <a:rPr lang="es-MX" baseline="0" dirty="0" smtClean="0"/>
                        <a:t> 0</a:t>
                      </a:r>
                      <a:endParaRPr lang="es-MX" dirty="0"/>
                    </a:p>
                  </a:txBody>
                  <a:tcPr/>
                </a:tc>
                <a:tc>
                  <a:txBody>
                    <a:bodyPr/>
                    <a:lstStyle/>
                    <a:p>
                      <a:r>
                        <a:rPr lang="es-MX" dirty="0" smtClean="0"/>
                        <a:t>0</a:t>
                      </a:r>
                      <a:endParaRPr lang="es-MX" dirty="0"/>
                    </a:p>
                  </a:txBody>
                  <a:tcPr/>
                </a:tc>
              </a:tr>
              <a:tr h="370840">
                <a:tc>
                  <a:txBody>
                    <a:bodyPr/>
                    <a:lstStyle/>
                    <a:p>
                      <a:r>
                        <a:rPr lang="es-MX" dirty="0" smtClean="0"/>
                        <a:t>1 8</a:t>
                      </a:r>
                      <a:endParaRPr lang="es-MX" dirty="0"/>
                    </a:p>
                  </a:txBody>
                  <a:tcPr/>
                </a:tc>
                <a:tc>
                  <a:txBody>
                    <a:bodyPr/>
                    <a:lstStyle/>
                    <a:p>
                      <a:r>
                        <a:rPr lang="es-MX" dirty="0" smtClean="0"/>
                        <a:t>8</a:t>
                      </a:r>
                      <a:endParaRPr lang="es-MX" dirty="0"/>
                    </a:p>
                  </a:txBody>
                  <a:tcPr/>
                </a:tc>
              </a:tr>
              <a:tr h="370840">
                <a:tc>
                  <a:txBody>
                    <a:bodyPr/>
                    <a:lstStyle/>
                    <a:p>
                      <a:r>
                        <a:rPr lang="es-MX" dirty="0" smtClean="0"/>
                        <a:t>100 100</a:t>
                      </a:r>
                      <a:endParaRPr lang="es-MX" dirty="0"/>
                    </a:p>
                  </a:txBody>
                  <a:tcPr/>
                </a:tc>
                <a:tc>
                  <a:txBody>
                    <a:bodyPr/>
                    <a:lstStyle/>
                    <a:p>
                      <a:r>
                        <a:rPr lang="es-MX" dirty="0" smtClean="0"/>
                        <a:t>10000</a:t>
                      </a:r>
                      <a:endParaRPr lang="es-MX" dirty="0"/>
                    </a:p>
                  </a:txBody>
                  <a:tcPr/>
                </a:tc>
              </a:tr>
            </a:tbl>
          </a:graphicData>
        </a:graphic>
      </p:graphicFrame>
    </p:spTree>
    <p:extLst>
      <p:ext uri="{BB962C8B-B14F-4D97-AF65-F5344CB8AC3E}">
        <p14:creationId xmlns:p14="http://schemas.microsoft.com/office/powerpoint/2010/main" val="364293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Posible solución</a:t>
            </a:r>
            <a:endParaRPr lang="es-MX" dirty="0"/>
          </a:p>
        </p:txBody>
      </p:sp>
      <p:sp>
        <p:nvSpPr>
          <p:cNvPr id="3" name="Content Placeholder 2"/>
          <p:cNvSpPr>
            <a:spLocks noGrp="1"/>
          </p:cNvSpPr>
          <p:nvPr>
            <p:ph sz="quarter" idx="1"/>
          </p:nvPr>
        </p:nvSpPr>
        <p:spPr/>
        <p:txBody>
          <a:bodyPr/>
          <a:lstStyle/>
          <a:p>
            <a:r>
              <a:rPr lang="es-MX" dirty="0" smtClean="0"/>
              <a:t>Usando enteros de 32 bits (int), no es suficiente 2</a:t>
            </a:r>
            <a:r>
              <a:rPr lang="es-MX" baseline="30000" dirty="0" smtClean="0"/>
              <a:t>20</a:t>
            </a:r>
            <a:r>
              <a:rPr lang="es-MX" dirty="0" smtClean="0"/>
              <a:t> x 2</a:t>
            </a:r>
            <a:r>
              <a:rPr lang="es-MX" baseline="30000" dirty="0" smtClean="0"/>
              <a:t>20</a:t>
            </a:r>
            <a:r>
              <a:rPr lang="es-MX" dirty="0" smtClean="0"/>
              <a:t>= 2</a:t>
            </a:r>
            <a:r>
              <a:rPr lang="es-MX" baseline="30000" dirty="0" smtClean="0"/>
              <a:t>40</a:t>
            </a:r>
            <a:r>
              <a:rPr lang="es-MX" dirty="0" smtClean="0"/>
              <a:t> Usando enteros de 64 bits es suficiente </a:t>
            </a:r>
            <a:endParaRPr lang="es-MX" dirty="0"/>
          </a:p>
        </p:txBody>
      </p:sp>
    </p:spTree>
    <p:extLst>
      <p:ext uri="{BB962C8B-B14F-4D97-AF65-F5344CB8AC3E}">
        <p14:creationId xmlns:p14="http://schemas.microsoft.com/office/powerpoint/2010/main" val="386332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Jueces en línea</a:t>
            </a:r>
            <a:endParaRPr lang="es-MX" dirty="0"/>
          </a:p>
        </p:txBody>
      </p:sp>
      <p:sp>
        <p:nvSpPr>
          <p:cNvPr id="3" name="Content Placeholder 2"/>
          <p:cNvSpPr>
            <a:spLocks noGrp="1"/>
          </p:cNvSpPr>
          <p:nvPr>
            <p:ph sz="quarter" idx="1"/>
          </p:nvPr>
        </p:nvSpPr>
        <p:spPr/>
        <p:txBody>
          <a:bodyPr/>
          <a:lstStyle/>
          <a:p>
            <a:r>
              <a:rPr lang="es-MX" dirty="0" smtClean="0"/>
              <a:t>Existen muchos jueces en línea:</a:t>
            </a:r>
          </a:p>
          <a:p>
            <a:pPr lvl="1"/>
            <a:r>
              <a:rPr lang="es-MX" dirty="0"/>
              <a:t>UVA (</a:t>
            </a:r>
            <a:r>
              <a:rPr lang="es-MX" dirty="0">
                <a:hlinkClick r:id="rId2"/>
              </a:rPr>
              <a:t>https://uva.onlinejudge.org</a:t>
            </a:r>
            <a:r>
              <a:rPr lang="es-MX" dirty="0" smtClean="0">
                <a:hlinkClick r:id="rId2"/>
              </a:rPr>
              <a:t>/</a:t>
            </a:r>
            <a:r>
              <a:rPr lang="es-MX" dirty="0" smtClean="0"/>
              <a:t>)</a:t>
            </a:r>
          </a:p>
          <a:p>
            <a:pPr lvl="1"/>
            <a:r>
              <a:rPr lang="es-MX" dirty="0"/>
              <a:t>COJ (</a:t>
            </a:r>
            <a:r>
              <a:rPr lang="es-MX" dirty="0">
                <a:hlinkClick r:id="rId3"/>
              </a:rPr>
              <a:t>http://coj.uci.cu/</a:t>
            </a:r>
            <a:r>
              <a:rPr lang="es-MX" dirty="0" smtClean="0">
                <a:hlinkClick r:id="rId3"/>
              </a:rPr>
              <a:t>index.xhtml</a:t>
            </a:r>
            <a:r>
              <a:rPr lang="es-MX" dirty="0" smtClean="0"/>
              <a:t>)</a:t>
            </a:r>
          </a:p>
          <a:p>
            <a:pPr lvl="1"/>
            <a:r>
              <a:rPr lang="es-MX" dirty="0" smtClean="0"/>
              <a:t>Kattis (</a:t>
            </a:r>
            <a:r>
              <a:rPr lang="es-MX" dirty="0">
                <a:hlinkClick r:id="rId4"/>
              </a:rPr>
              <a:t>https://ru.kattis.com</a:t>
            </a:r>
            <a:r>
              <a:rPr lang="es-MX" dirty="0" smtClean="0">
                <a:hlinkClick r:id="rId4"/>
              </a:rPr>
              <a:t>/</a:t>
            </a:r>
            <a:r>
              <a:rPr lang="es-MX" dirty="0" smtClean="0"/>
              <a:t>)</a:t>
            </a:r>
          </a:p>
          <a:p>
            <a:r>
              <a:rPr lang="es-MX" dirty="0" smtClean="0"/>
              <a:t>Los lenguajes de programación que son aceptados, depende del juez pero para los concursos, son C, C++ y Java</a:t>
            </a:r>
          </a:p>
          <a:p>
            <a:pPr lvl="1"/>
            <a:endParaRPr lang="es-MX" dirty="0"/>
          </a:p>
        </p:txBody>
      </p:sp>
    </p:spTree>
    <p:extLst>
      <p:ext uri="{BB962C8B-B14F-4D97-AF65-F5344CB8AC3E}">
        <p14:creationId xmlns:p14="http://schemas.microsoft.com/office/powerpoint/2010/main" val="174409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Veredictos de los jueces en línea</a:t>
            </a:r>
            <a:endParaRPr lang="es-MX" dirty="0"/>
          </a:p>
        </p:txBody>
      </p:sp>
      <p:sp>
        <p:nvSpPr>
          <p:cNvPr id="3" name="Content Placeholder 2"/>
          <p:cNvSpPr>
            <a:spLocks noGrp="1"/>
          </p:cNvSpPr>
          <p:nvPr>
            <p:ph sz="quarter" idx="1"/>
          </p:nvPr>
        </p:nvSpPr>
        <p:spPr/>
        <p:txBody>
          <a:bodyPr/>
          <a:lstStyle/>
          <a:p>
            <a:r>
              <a:rPr lang="es-MX" dirty="0" smtClean="0"/>
              <a:t>El resultado es un tanto limitado</a:t>
            </a:r>
          </a:p>
          <a:p>
            <a:pPr lvl="1"/>
            <a:r>
              <a:rPr lang="es-MX" dirty="0" smtClean="0"/>
              <a:t>Aceptado, respuesta incorrecta (en alguna prueba), error de compilación, error en tiempo de ejecución, límite de tiempo excedido, limite de memoria excedido</a:t>
            </a:r>
          </a:p>
          <a:p>
            <a:r>
              <a:rPr lang="es-MX" dirty="0" smtClean="0"/>
              <a:t>En caso de no ser aceptado, no se cuentan con muchas armas para saber los casos concretos que nuestro programa resolvió de manera adecuada y los que no</a:t>
            </a:r>
          </a:p>
          <a:p>
            <a:endParaRPr lang="es-MX" dirty="0" smtClean="0"/>
          </a:p>
        </p:txBody>
      </p:sp>
    </p:spTree>
    <p:extLst>
      <p:ext uri="{BB962C8B-B14F-4D97-AF65-F5344CB8AC3E}">
        <p14:creationId xmlns:p14="http://schemas.microsoft.com/office/powerpoint/2010/main" val="170634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Sugerencia 1</a:t>
            </a:r>
            <a:endParaRPr lang="es-MX" dirty="0"/>
          </a:p>
        </p:txBody>
      </p:sp>
      <p:sp>
        <p:nvSpPr>
          <p:cNvPr id="3" name="Content Placeholder 2"/>
          <p:cNvSpPr>
            <a:spLocks noGrp="1"/>
          </p:cNvSpPr>
          <p:nvPr>
            <p:ph sz="quarter" idx="1"/>
          </p:nvPr>
        </p:nvSpPr>
        <p:spPr/>
        <p:txBody>
          <a:bodyPr/>
          <a:lstStyle/>
          <a:p>
            <a:r>
              <a:rPr lang="es-MX" dirty="0" smtClean="0"/>
              <a:t>Teclear más rápidamente y correctamente</a:t>
            </a:r>
          </a:p>
          <a:p>
            <a:r>
              <a:rPr lang="es-MX" dirty="0" smtClean="0"/>
              <a:t>No dejes que la velocidad de tus dedos sea un factor que limite la rapidez en que resuelves los problemas</a:t>
            </a:r>
          </a:p>
          <a:p>
            <a:r>
              <a:rPr lang="es-MX" dirty="0" smtClean="0"/>
              <a:t>Los buenos programadores proponen soluciones simples, no necesitan teclear mucho, de cualquier manera es importante teclear rapidamente</a:t>
            </a:r>
          </a:p>
          <a:p>
            <a:r>
              <a:rPr lang="es-MX" dirty="0" smtClean="0"/>
              <a:t>Usa TypeRacer para practicar y aumentar tu velocidad al teclear (</a:t>
            </a:r>
            <a:r>
              <a:rPr lang="es-MX" dirty="0">
                <a:hlinkClick r:id="rId2"/>
              </a:rPr>
              <a:t>http://play.typeracer.com</a:t>
            </a:r>
            <a:r>
              <a:rPr lang="es-MX" dirty="0" smtClean="0">
                <a:hlinkClick r:id="rId2"/>
              </a:rPr>
              <a:t>/</a:t>
            </a:r>
            <a:r>
              <a:rPr lang="es-MX" dirty="0" smtClean="0"/>
              <a:t>)</a:t>
            </a:r>
          </a:p>
          <a:p>
            <a:endParaRPr lang="es-MX" dirty="0"/>
          </a:p>
        </p:txBody>
      </p:sp>
    </p:spTree>
    <p:extLst>
      <p:ext uri="{BB962C8B-B14F-4D97-AF65-F5344CB8AC3E}">
        <p14:creationId xmlns:p14="http://schemas.microsoft.com/office/powerpoint/2010/main" val="86100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Clasifica los problemas rapidamente</a:t>
            </a:r>
            <a:endParaRPr lang="es-MX" dirty="0"/>
          </a:p>
        </p:txBody>
      </p:sp>
      <p:sp>
        <p:nvSpPr>
          <p:cNvPr id="3" name="Content Placeholder 2"/>
          <p:cNvSpPr>
            <a:spLocks noGrp="1"/>
          </p:cNvSpPr>
          <p:nvPr>
            <p:ph sz="quarter" idx="1"/>
          </p:nvPr>
        </p:nvSpPr>
        <p:spPr/>
        <p:txBody>
          <a:bodyPr/>
          <a:lstStyle/>
          <a:p>
            <a:r>
              <a:rPr lang="es-MX" dirty="0" smtClean="0"/>
              <a:t>Practica la rapidez con la que puedes clasificar los problemas</a:t>
            </a:r>
            <a:endParaRPr lang="es-MX" dirty="0"/>
          </a:p>
        </p:txBody>
      </p:sp>
    </p:spTree>
    <p:extLst>
      <p:ext uri="{BB962C8B-B14F-4D97-AF65-F5344CB8AC3E}">
        <p14:creationId xmlns:p14="http://schemas.microsoft.com/office/powerpoint/2010/main" val="1945478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Origin.thmx</Template>
  <TotalTime>4641</TotalTime>
  <Words>1501</Words>
  <Application>Microsoft Office PowerPoint</Application>
  <PresentationFormat>Presentación en pantalla (4:3)</PresentationFormat>
  <Paragraphs>187</Paragraphs>
  <Slides>28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Bookman Old Style</vt:lpstr>
      <vt:lpstr>Calibri</vt:lpstr>
      <vt:lpstr>Gill Sans MT</vt:lpstr>
      <vt:lpstr>Wingdings</vt:lpstr>
      <vt:lpstr>Wingdings 3</vt:lpstr>
      <vt:lpstr>Origin</vt:lpstr>
      <vt:lpstr>Programación competitiva Introducción</vt:lpstr>
      <vt:lpstr>Los problemas</vt:lpstr>
      <vt:lpstr>Ejemplo de problema (1)</vt:lpstr>
      <vt:lpstr>Ejemplo de problema (2)</vt:lpstr>
      <vt:lpstr>Posible solución</vt:lpstr>
      <vt:lpstr>Jueces en línea</vt:lpstr>
      <vt:lpstr>Veredictos de los jueces en línea</vt:lpstr>
      <vt:lpstr>Sugerencia 1</vt:lpstr>
      <vt:lpstr>Clasifica los problemas rapidamente</vt:lpstr>
      <vt:lpstr>Tipos de problema en un concurso</vt:lpstr>
      <vt:lpstr>Analiza la complejidad de los algoritmos (1)</vt:lpstr>
      <vt:lpstr>Analiza la complejidad de los algoritmos (2)</vt:lpstr>
      <vt:lpstr>Analiza la complejidad de los algoritmos (3)</vt:lpstr>
      <vt:lpstr>Domina el lenguaje de programación</vt:lpstr>
      <vt:lpstr>Prueba tu solución</vt:lpstr>
      <vt:lpstr>Práctica y más práctica</vt:lpstr>
      <vt:lpstr>Problemas Ad Hoc</vt:lpstr>
      <vt:lpstr>Problemas Ad Hoc</vt:lpstr>
      <vt:lpstr>Problema:  Cost Cutting</vt:lpstr>
      <vt:lpstr>Problema:  Cost Cutting</vt:lpstr>
      <vt:lpstr>Problema:  Cost Cutting</vt:lpstr>
      <vt:lpstr>Solución</vt:lpstr>
      <vt:lpstr>Problem: SMS Typing</vt:lpstr>
      <vt:lpstr>Problem: SMS Typing</vt:lpstr>
      <vt:lpstr>Problem: SMS Typing</vt:lpstr>
      <vt:lpstr>Problem: SMS Typing</vt:lpstr>
      <vt:lpstr>SMS Typing: Solution</vt:lpstr>
      <vt:lpstr>SMS Typing: Solution</vt:lpstr>
    </vt:vector>
  </TitlesOfParts>
  <Company>ITESM-CCM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Servicios de Integración SQL Server (SSIS)</dc:title>
  <dc:creator>Rafael Lozano</dc:creator>
  <cp:lastModifiedBy>Juan Manuel Sánchez Soto</cp:lastModifiedBy>
  <cp:revision>319</cp:revision>
  <cp:lastPrinted>2015-03-12T21:32:10Z</cp:lastPrinted>
  <dcterms:created xsi:type="dcterms:W3CDTF">2010-09-03T11:49:40Z</dcterms:created>
  <dcterms:modified xsi:type="dcterms:W3CDTF">2016-03-06T23:18:38Z</dcterms:modified>
</cp:coreProperties>
</file>