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embeddedFontLst>
    <p:embeddedFont>
      <p:font typeface="Open Sans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uTi1FwsXxkayPGoCgygo/mB0+a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bold.fntdata"/><Relationship Id="rId11" Type="http://schemas.openxmlformats.org/officeDocument/2006/relationships/slide" Target="slides/slide7.xml"/><Relationship Id="rId22" Type="http://schemas.openxmlformats.org/officeDocument/2006/relationships/font" Target="fonts/OpenSans-boldItalic.fntdata"/><Relationship Id="rId10" Type="http://schemas.openxmlformats.org/officeDocument/2006/relationships/slide" Target="slides/slide6.xml"/><Relationship Id="rId21" Type="http://schemas.openxmlformats.org/officeDocument/2006/relationships/font" Target="fonts/OpenSans-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font" Target="fonts/OpenSans-regular.fnt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419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00c6dcdfd3_0_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8" name="Google Shape;178;g300c6dcdfd3_0_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0c6dcdfd3_0_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4" name="Google Shape;204;g300c6dcdfd3_0_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37cd4a6ff69_0_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37cd4a6ff69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4" name="Google Shape;214;g37cd4a6ff69_0_1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0" name="Google Shape;11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8" name="Google Shape;12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5" name="Google Shape;135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00c6dcdfd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4" name="Google Shape;144;g300c6dcdfd3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3" name="Google Shape;15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2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7" name="Google Shape;27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9" name="Google Shape;39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25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4" name="Google Shape;54;p25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799518" y="3190830"/>
            <a:ext cx="10592964" cy="18158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4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CAPSTONE</a:t>
            </a:r>
            <a:endParaRPr b="0" i="0" sz="4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s-419" sz="3600" u="none" cap="none" strike="noStrike">
                <a:solidFill>
                  <a:srgbClr val="262626"/>
                </a:solidFill>
                <a:latin typeface="Open Sans"/>
                <a:ea typeface="Open Sans"/>
                <a:cs typeface="Open Sans"/>
                <a:sym typeface="Open Sans"/>
              </a:rPr>
              <a:t>Ingeniería informática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Caso de proyecto: [</a:t>
            </a:r>
            <a:r>
              <a:rPr lang="es-419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Ticketera Prime</a:t>
            </a: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]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45038" y="5242437"/>
            <a:ext cx="10646532" cy="11731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72"/>
              <a:buFont typeface="Calibri"/>
              <a:buNone/>
            </a:pP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Sección: 704D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Integrante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Cristian Silva, Ignacio Hernández</a:t>
            </a:r>
            <a:b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s-419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Docente: Christian La</a:t>
            </a:r>
            <a:r>
              <a:rPr lang="es-419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zcano</a:t>
            </a:r>
            <a:endParaRPr b="0" i="0" sz="4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00c6dcdfd3_0_8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g300c6dcdfd3_0_8"/>
          <p:cNvSpPr txBox="1"/>
          <p:nvPr>
            <p:ph type="title"/>
          </p:nvPr>
        </p:nvSpPr>
        <p:spPr>
          <a:xfrm>
            <a:off x="640074" y="325375"/>
            <a:ext cx="40974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latin typeface="Arial"/>
                <a:ea typeface="Arial"/>
                <a:cs typeface="Arial"/>
                <a:sym typeface="Arial"/>
              </a:rPr>
              <a:t>Product Backlog Priorizado en Roadmap</a:t>
            </a:r>
            <a:endParaRPr/>
          </a:p>
        </p:txBody>
      </p:sp>
      <p:sp>
        <p:nvSpPr>
          <p:cNvPr id="182" name="Google Shape;182;g300c6dcdfd3_0_8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g300c6dcdfd3_0_8"/>
          <p:cNvPicPr preferRelativeResize="0"/>
          <p:nvPr/>
        </p:nvPicPr>
        <p:blipFill rotWithShape="1">
          <a:blip r:embed="rId3">
            <a:alphaModFix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11"/>
          <p:cNvSpPr txBox="1"/>
          <p:nvPr>
            <p:ph type="title"/>
          </p:nvPr>
        </p:nvSpPr>
        <p:spPr>
          <a:xfrm>
            <a:off x="640080" y="1113964"/>
            <a:ext cx="3203894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None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/>
          </a:p>
        </p:txBody>
      </p:sp>
      <p:sp>
        <p:nvSpPr>
          <p:cNvPr id="190" name="Google Shape;190;p11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1" name="Google Shape;191;p11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92" name="Google Shape;192;p11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alcance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12"/>
          <p:cNvSpPr txBox="1"/>
          <p:nvPr>
            <p:ph type="title"/>
          </p:nvPr>
        </p:nvSpPr>
        <p:spPr>
          <a:xfrm>
            <a:off x="640080" y="1113964"/>
            <a:ext cx="4670098" cy="116824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/>
          </a:p>
        </p:txBody>
      </p:sp>
      <p:sp>
        <p:nvSpPr>
          <p:cNvPr id="199" name="Google Shape;199;p12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1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01" name="Google Shape;201;p12"/>
          <p:cNvSpPr txBox="1"/>
          <p:nvPr/>
        </p:nvSpPr>
        <p:spPr>
          <a:xfrm>
            <a:off x="640080" y="2872899"/>
            <a:ext cx="4670097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572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Desarrollo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github y trello (Jira)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Inserte Tecnologías de Implementación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00c6dcdfd3_0_33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7" name="Google Shape;207;g300c6dcdfd3_0_33"/>
          <p:cNvSpPr txBox="1"/>
          <p:nvPr>
            <p:ph type="title"/>
          </p:nvPr>
        </p:nvSpPr>
        <p:spPr>
          <a:xfrm>
            <a:off x="640075" y="1601170"/>
            <a:ext cx="4670100" cy="681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133350" lvl="0" marL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SzPts val="2100"/>
              <a:buFont typeface="Arial"/>
              <a:buChar char="•"/>
            </a:pPr>
            <a:r>
              <a:rPr lang="es-419" sz="2300">
                <a:latin typeface="Arial"/>
                <a:ea typeface="Arial"/>
                <a:cs typeface="Arial"/>
                <a:sym typeface="Arial"/>
              </a:rPr>
              <a:t>Propuesta de diseño inicial</a:t>
            </a:r>
            <a:endParaRPr sz="4700"/>
          </a:p>
        </p:txBody>
      </p:sp>
      <p:sp>
        <p:nvSpPr>
          <p:cNvPr id="208" name="Google Shape;208;g300c6dcdfd3_0_3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9" name="Google Shape;209;g300c6dcdfd3_0_33"/>
          <p:cNvPicPr preferRelativeResize="0"/>
          <p:nvPr/>
        </p:nvPicPr>
        <p:blipFill rotWithShape="1">
          <a:blip r:embed="rId3">
            <a:alphaModFix amt="18000"/>
          </a:blip>
          <a:srcRect b="0" l="0" r="0" t="12265"/>
          <a:stretch/>
        </p:blipFill>
        <p:spPr>
          <a:xfrm>
            <a:off x="5479405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210" name="Google Shape;210;g300c6dcdfd3_0_33"/>
          <p:cNvSpPr txBox="1"/>
          <p:nvPr/>
        </p:nvSpPr>
        <p:spPr>
          <a:xfrm>
            <a:off x="482125" y="2797300"/>
            <a:ext cx="115419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Back-end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Caso de Uso General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BPMN del proceso a mejorar- To-do (Automatiza).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BD MER. + Diagrama de Clases (Modelos de entrada simples)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Actividad del Proceso Clave que cubrirá el MVP en sus sprint Tecnologías y Modelo por Capas o MVC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Diseño FrontEnd:</a:t>
            </a:r>
            <a:endParaRPr b="1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s-419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Vistas de Usuario principal estáticas con diseño alta fidelidad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7cd4a6ff69_0_11"/>
          <p:cNvSpPr txBox="1"/>
          <p:nvPr>
            <p:ph type="title"/>
          </p:nvPr>
        </p:nvSpPr>
        <p:spPr>
          <a:xfrm>
            <a:off x="838213" y="20927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Vista FrontEnd</a:t>
            </a:r>
            <a:endParaRPr/>
          </a:p>
        </p:txBody>
      </p:sp>
      <p:pic>
        <p:nvPicPr>
          <p:cNvPr id="217" name="Google Shape;217;g37cd4a6ff69_0_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2663" y="1188575"/>
            <a:ext cx="9742784" cy="5471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5" name="Google Shape;95;p2"/>
          <p:cNvSpPr txBox="1"/>
          <p:nvPr>
            <p:ph type="title"/>
          </p:nvPr>
        </p:nvSpPr>
        <p:spPr>
          <a:xfrm>
            <a:off x="640080" y="325369"/>
            <a:ext cx="4368602" cy="9302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Temario</a:t>
            </a:r>
            <a:endParaRPr/>
          </a:p>
        </p:txBody>
      </p:sp>
      <p:sp>
        <p:nvSpPr>
          <p:cNvPr id="96" name="Google Shape;96;p2"/>
          <p:cNvSpPr/>
          <p:nvPr/>
        </p:nvSpPr>
        <p:spPr>
          <a:xfrm>
            <a:off x="762909" y="1409018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2"/>
          <p:cNvSpPr txBox="1"/>
          <p:nvPr/>
        </p:nvSpPr>
        <p:spPr>
          <a:xfrm>
            <a:off x="719234" y="1768666"/>
            <a:ext cx="5051036" cy="3320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Identificar: 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Problema o necesidad detectada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El objetivo del proyecto.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de negocio Canvas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proyecto. Equipo y Modalidad de trabajo ágil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Definir: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épicas a cubrir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Visión de la Solución esperada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Perfil y atributos de Actores/Usuarios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Principales Historias de Usuario por épicas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´Product Backlog priorizado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Roadmap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Alcances del Proyecto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Tecnologías de Desarrollo e Implementación</a:t>
            </a:r>
            <a:endParaRPr b="0" i="0" sz="105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4325" lvl="0" marL="342900" marR="0" rtl="0" algn="l">
              <a:lnSpc>
                <a:spcPct val="12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</a:pPr>
            <a:r>
              <a:rPr b="0" i="0" lang="es-419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Propuesta de diseño inicial 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8" name="Google Shape;98;p2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3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Objetivos</a:t>
            </a:r>
            <a:endParaRPr sz="5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5" name="Google Shape;105;p3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6" name="Google Shape;106;p3"/>
          <p:cNvSpPr txBox="1"/>
          <p:nvPr/>
        </p:nvSpPr>
        <p:spPr>
          <a:xfrm>
            <a:off x="489325" y="2789700"/>
            <a:ext cx="4670100" cy="406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Estratégico: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700">
                <a:solidFill>
                  <a:schemeClr val="dk1"/>
                </a:solidFill>
              </a:rPr>
              <a:t>Contribuir a la modernización de los procesos de soporte en instituciones educativas mediante una herramienta digital simple, escalable y de bajo costo.</a:t>
            </a:r>
            <a:endParaRPr sz="17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Objetivo principal de Proyecto: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s-419" sz="1700">
                <a:solidFill>
                  <a:schemeClr val="dk1"/>
                </a:solidFill>
              </a:rPr>
              <a:t>Diseñar e implementar una plataforma digital de gestión de tickets para colegios, que mejore la atención de requerimientos técnicos, asegurando trazabilidad y eficiencia.</a:t>
            </a:r>
            <a:endParaRPr sz="1700">
              <a:solidFill>
                <a:schemeClr val="dk1"/>
              </a:solidFill>
            </a:endParaRPr>
          </a:p>
        </p:txBody>
      </p:sp>
      <p:pic>
        <p:nvPicPr>
          <p:cNvPr id="107" name="Google Shape;107;p3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6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5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Actores del proyecto</a:t>
            </a:r>
            <a:endParaRPr/>
          </a:p>
        </p:txBody>
      </p:sp>
      <p:sp>
        <p:nvSpPr>
          <p:cNvPr id="114" name="Google Shape;114;p6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6"/>
          <p:cNvSpPr txBox="1"/>
          <p:nvPr/>
        </p:nvSpPr>
        <p:spPr>
          <a:xfrm>
            <a:off x="640075" y="2872900"/>
            <a:ext cx="4670100" cy="387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</a:rPr>
              <a:t>Patrocinador  Cliente: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Colegios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</a:rPr>
              <a:t>Stakeholder´s:</a:t>
            </a:r>
            <a:r>
              <a:rPr b="0" i="0" lang="es-419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Jhonny Hernández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s-419" sz="2000" u="none" cap="none" strike="noStrike">
                <a:solidFill>
                  <a:schemeClr val="dk1"/>
                </a:solidFill>
              </a:rPr>
              <a:t>Equipo principal de proyecto:</a:t>
            </a:r>
            <a:endParaRPr b="1" i="0" sz="2000" u="none" cap="none" strike="noStrike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Cristian Silva – Administrador de Proyecto y Scrum Master</a:t>
            </a:r>
            <a:br>
              <a:rPr lang="es-419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 sz="2000">
                <a:solidFill>
                  <a:schemeClr val="dk1"/>
                </a:solidFill>
              </a:rPr>
              <a:t>Ignacio Hernández – Desarrollador Full Stack </a:t>
            </a:r>
            <a:endParaRPr sz="20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</p:txBody>
      </p:sp>
      <p:pic>
        <p:nvPicPr>
          <p:cNvPr id="116" name="Google Shape;116;p6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7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épicas</a:t>
            </a:r>
            <a:endParaRPr/>
          </a:p>
        </p:txBody>
      </p:sp>
      <p:sp>
        <p:nvSpPr>
          <p:cNvPr id="123" name="Google Shape;123;p7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7"/>
          <p:cNvSpPr txBox="1"/>
          <p:nvPr/>
        </p:nvSpPr>
        <p:spPr>
          <a:xfrm>
            <a:off x="640075" y="2872900"/>
            <a:ext cx="46701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E1: Gestión de Tickets (creación, asignación y seguimiento)</a:t>
            </a:r>
            <a:br>
              <a:rPr lang="es-419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E2: Configuración y gestión de la Base de Datos</a:t>
            </a:r>
            <a:br>
              <a:rPr lang="es-419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E3: Desarrollo de aplicación móvil (crear y consultar tickets)</a:t>
            </a:r>
            <a:br>
              <a:rPr lang="es-419" sz="2000">
                <a:solidFill>
                  <a:schemeClr val="dk1"/>
                </a:solidFill>
              </a:rPr>
            </a:br>
            <a:endParaRPr sz="2000"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s-419" sz="2000">
                <a:solidFill>
                  <a:schemeClr val="dk1"/>
                </a:solidFill>
              </a:rPr>
              <a:t>E4: Reportes y notificaciones internas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132" name="Google Shape;13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3313" y="33338"/>
            <a:ext cx="9496425" cy="679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9"/>
          <p:cNvSpPr txBox="1"/>
          <p:nvPr>
            <p:ph type="title"/>
          </p:nvPr>
        </p:nvSpPr>
        <p:spPr>
          <a:xfrm>
            <a:off x="640080" y="325369"/>
            <a:ext cx="4368602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s-419" sz="3600">
                <a:latin typeface="Arial"/>
                <a:ea typeface="Arial"/>
                <a:cs typeface="Arial"/>
                <a:sym typeface="Arial"/>
              </a:rPr>
              <a:t>Perfil de Actores Usuarios</a:t>
            </a:r>
            <a:endParaRPr/>
          </a:p>
        </p:txBody>
      </p:sp>
      <p:sp>
        <p:nvSpPr>
          <p:cNvPr id="139" name="Google Shape;139;p9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0" name="Google Shape;140;p9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311702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sp>
        <p:nvSpPr>
          <p:cNvPr id="141" name="Google Shape;141;p9"/>
          <p:cNvSpPr txBox="1"/>
          <p:nvPr/>
        </p:nvSpPr>
        <p:spPr>
          <a:xfrm>
            <a:off x="506650" y="3023775"/>
            <a:ext cx="4742700" cy="34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</a:rPr>
              <a:t>Docentes:</a:t>
            </a:r>
            <a:r>
              <a:rPr lang="es-419" sz="1700">
                <a:solidFill>
                  <a:schemeClr val="dk1"/>
                </a:solidFill>
              </a:rPr>
              <a:t> Registran incidencias de forma rápida desde PC o móvil.</a:t>
            </a:r>
            <a:br>
              <a:rPr lang="es-419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</a:rPr>
              <a:t>Equipos TI:</a:t>
            </a:r>
            <a:r>
              <a:rPr lang="es-419" sz="1700">
                <a:solidFill>
                  <a:schemeClr val="dk1"/>
                </a:solidFill>
              </a:rPr>
              <a:t> Reciben, gestionan y actualizan tickets; resuelven problemas técnicos.</a:t>
            </a:r>
            <a:br>
              <a:rPr lang="es-419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</a:rPr>
              <a:t>Dirección de colegios:</a:t>
            </a:r>
            <a:r>
              <a:rPr lang="es-419" sz="1700">
                <a:solidFill>
                  <a:schemeClr val="dk1"/>
                </a:solidFill>
              </a:rPr>
              <a:t> Monitorea indicadores y reportes de tiempos de resolución.</a:t>
            </a:r>
            <a:br>
              <a:rPr lang="es-419" sz="1700">
                <a:solidFill>
                  <a:schemeClr val="dk1"/>
                </a:solidFill>
              </a:rPr>
            </a:b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700">
                <a:solidFill>
                  <a:schemeClr val="dk1"/>
                </a:solidFill>
              </a:rPr>
              <a:t>Equipo de proyecto:</a:t>
            </a:r>
            <a:r>
              <a:rPr lang="es-419" sz="1700">
                <a:solidFill>
                  <a:schemeClr val="dk1"/>
                </a:solidFill>
              </a:rPr>
              <a:t> Desarrolla, implementa y capacita a usuarios.</a:t>
            </a:r>
            <a:endParaRPr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00c6dcdfd3_0_0"/>
          <p:cNvSpPr/>
          <p:nvPr/>
        </p:nvSpPr>
        <p:spPr>
          <a:xfrm>
            <a:off x="0" y="0"/>
            <a:ext cx="12189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g300c6dcdfd3_0_0"/>
          <p:cNvSpPr txBox="1"/>
          <p:nvPr>
            <p:ph type="title"/>
          </p:nvPr>
        </p:nvSpPr>
        <p:spPr>
          <a:xfrm>
            <a:off x="640074" y="325375"/>
            <a:ext cx="4977300" cy="1956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ct val="40909"/>
              <a:buNone/>
            </a:pPr>
            <a:r>
              <a:rPr lang="es-419">
                <a:latin typeface="Arial"/>
                <a:ea typeface="Arial"/>
                <a:cs typeface="Arial"/>
                <a:sym typeface="Arial"/>
              </a:rPr>
              <a:t>P</a:t>
            </a:r>
            <a:r>
              <a:rPr lang="es-419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rincipales historias de usuarios por épicas</a:t>
            </a:r>
            <a:endParaRPr/>
          </a:p>
        </p:txBody>
      </p:sp>
      <p:sp>
        <p:nvSpPr>
          <p:cNvPr id="148" name="Google Shape;148;g300c6dcdfd3_0_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g300c6dcdfd3_0_0"/>
          <p:cNvSpPr txBox="1"/>
          <p:nvPr/>
        </p:nvSpPr>
        <p:spPr>
          <a:xfrm>
            <a:off x="640075" y="2910000"/>
            <a:ext cx="9547200" cy="368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4064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419" sz="1900">
                <a:solidFill>
                  <a:schemeClr val="dk1"/>
                </a:solidFill>
              </a:rPr>
              <a:t>E1 - Gestión de Tickets:</a:t>
            </a:r>
            <a:r>
              <a:rPr lang="es-419" sz="1900">
                <a:solidFill>
                  <a:schemeClr val="dk1"/>
                </a:solidFill>
              </a:rPr>
              <a:t> Como profesor quiero registrar un ticket para que el equipo TI atienda mi problema.</a:t>
            </a:r>
            <a:br>
              <a:rPr lang="es-419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419" sz="1900">
                <a:solidFill>
                  <a:schemeClr val="dk1"/>
                </a:solidFill>
              </a:rPr>
              <a:t>E2 - Base de Datos:</a:t>
            </a:r>
            <a:r>
              <a:rPr lang="es-419" sz="1900">
                <a:solidFill>
                  <a:schemeClr val="dk1"/>
                </a:solidFill>
              </a:rPr>
              <a:t> Como administrador TI quiero que los tickets se almacenen y se puedan consultar históricamente.</a:t>
            </a:r>
            <a:br>
              <a:rPr lang="es-419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419" sz="1900">
                <a:solidFill>
                  <a:schemeClr val="dk1"/>
                </a:solidFill>
              </a:rPr>
              <a:t>E3 - Aplicación móvil:</a:t>
            </a:r>
            <a:r>
              <a:rPr lang="es-419" sz="1900">
                <a:solidFill>
                  <a:schemeClr val="dk1"/>
                </a:solidFill>
              </a:rPr>
              <a:t> Como docente quiero revisar el estado de mis tickets desde el celular.</a:t>
            </a:r>
            <a:br>
              <a:rPr lang="es-419" sz="1900">
                <a:solidFill>
                  <a:schemeClr val="dk1"/>
                </a:solidFill>
              </a:rPr>
            </a:br>
            <a:endParaRPr sz="1900">
              <a:solidFill>
                <a:schemeClr val="dk1"/>
              </a:solidFill>
            </a:endParaRPr>
          </a:p>
          <a:p>
            <a:pPr indent="-406400" lvl="0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s-419" sz="1900">
                <a:solidFill>
                  <a:schemeClr val="dk1"/>
                </a:solidFill>
              </a:rPr>
              <a:t>E4 - Reportes y Notificaciones:</a:t>
            </a:r>
            <a:r>
              <a:rPr lang="es-419" sz="1900">
                <a:solidFill>
                  <a:schemeClr val="dk1"/>
                </a:solidFill>
              </a:rPr>
              <a:t> Como directivo quiero ver reportes de tiempos de atención y como docente quiero recibir notificaciones de cambios en mi ticket.</a:t>
            </a:r>
            <a:endParaRPr sz="28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0" name="Google Shape;150;g300c6dcdfd3_0_0"/>
          <p:cNvPicPr preferRelativeResize="0"/>
          <p:nvPr/>
        </p:nvPicPr>
        <p:blipFill rotWithShape="1">
          <a:blip r:embed="rId3">
            <a:alphaModFix amt="20000"/>
          </a:blip>
          <a:srcRect b="0" l="0" r="0" t="12265"/>
          <a:stretch/>
        </p:blipFill>
        <p:spPr>
          <a:xfrm>
            <a:off x="5311702" y="10"/>
            <a:ext cx="6878775" cy="685800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0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10"/>
          <p:cNvSpPr txBox="1"/>
          <p:nvPr>
            <p:ph type="title"/>
          </p:nvPr>
        </p:nvSpPr>
        <p:spPr>
          <a:xfrm>
            <a:off x="640080" y="325369"/>
            <a:ext cx="3203894" cy="195684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SzPts val="1800"/>
              <a:buFont typeface="Arial"/>
              <a:buChar char="•"/>
            </a:pPr>
            <a:r>
              <a:rPr lang="es-419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Componentes y artefactos del sistema</a:t>
            </a:r>
            <a:endParaRPr/>
          </a:p>
        </p:txBody>
      </p:sp>
      <p:sp>
        <p:nvSpPr>
          <p:cNvPr id="157" name="Google Shape;157;p10"/>
          <p:cNvSpPr/>
          <p:nvPr/>
        </p:nvSpPr>
        <p:spPr>
          <a:xfrm>
            <a:off x="640080" y="2586994"/>
            <a:ext cx="3474720" cy="18288"/>
          </a:xfrm>
          <a:custGeom>
            <a:rect b="b" l="l" r="r" t="t"/>
            <a:pathLst>
              <a:path extrusionOk="0" fill="none" h="18288" w="347472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extrusionOk="0" h="18288" w="347472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cap="rnd" cmpd="sng" w="444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8" name="Google Shape;158;p10"/>
          <p:cNvPicPr preferRelativeResize="0"/>
          <p:nvPr/>
        </p:nvPicPr>
        <p:blipFill rotWithShape="1">
          <a:blip r:embed="rId3">
            <a:alphaModFix/>
          </a:blip>
          <a:srcRect b="0" l="0" r="0" t="12266"/>
          <a:stretch/>
        </p:blipFill>
        <p:spPr>
          <a:xfrm>
            <a:off x="5479405" y="10"/>
            <a:ext cx="6878775" cy="6857990"/>
          </a:xfrm>
          <a:custGeom>
            <a:rect b="b" l="l" r="r" t="t"/>
            <a:pathLst>
              <a:path extrusionOk="0" h="6858000" w="6878775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ln>
            <a:noFill/>
          </a:ln>
        </p:spPr>
      </p:pic>
      <p:grpSp>
        <p:nvGrpSpPr>
          <p:cNvPr id="159" name="Google Shape;159;p10"/>
          <p:cNvGrpSpPr/>
          <p:nvPr/>
        </p:nvGrpSpPr>
        <p:grpSpPr>
          <a:xfrm>
            <a:off x="3614996" y="1115551"/>
            <a:ext cx="8127999" cy="5415491"/>
            <a:chOff x="0" y="1587"/>
            <a:chExt cx="8127999" cy="5415491"/>
          </a:xfrm>
        </p:grpSpPr>
        <p:sp>
          <p:nvSpPr>
            <p:cNvPr id="160" name="Google Shape;160;p10"/>
            <p:cNvSpPr/>
            <p:nvPr/>
          </p:nvSpPr>
          <p:spPr>
            <a:xfrm>
              <a:off x="3251199" y="1587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10"/>
            <p:cNvSpPr txBox="1"/>
            <p:nvPr/>
          </p:nvSpPr>
          <p:spPr>
            <a:xfrm>
              <a:off x="3251199" y="159014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 Módulo de registro y gestión de tickets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 Panel de asignación y seguimiento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 Interfaz de administración de usuarios y roles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SzPts val="1300"/>
                <a:buChar char="•"/>
              </a:pPr>
              <a:r>
                <a:rPr lang="es-419" sz="1300"/>
                <a:t>Artef.4 Panel de control con métricas básicas</a:t>
              </a:r>
              <a:endParaRPr sz="1300"/>
            </a:p>
            <a:p>
              <a:pPr indent="0" lvl="0" marL="9144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10"/>
            <p:cNvSpPr/>
            <p:nvPr/>
          </p:nvSpPr>
          <p:spPr>
            <a:xfrm>
              <a:off x="0" y="1587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10"/>
            <p:cNvSpPr txBox="1"/>
            <p:nvPr/>
          </p:nvSpPr>
          <p:spPr>
            <a:xfrm>
              <a:off x="61480" y="63067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Aplicación Web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10"/>
            <p:cNvSpPr/>
            <p:nvPr/>
          </p:nvSpPr>
          <p:spPr>
            <a:xfrm>
              <a:off x="3251199" y="1386945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10"/>
            <p:cNvSpPr txBox="1"/>
            <p:nvPr/>
          </p:nvSpPr>
          <p:spPr>
            <a:xfrm>
              <a:off x="3251199" y="1544372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 Registro de tickets desde dispositivo móvil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 Consulta de estado y detalle de ticket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 Sistema de notificaciones internas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</a:t>
              </a:r>
              <a:r>
                <a:rPr lang="es-419" sz="1300"/>
                <a:t>4 Pantalla de inicio de sesión y perfil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10"/>
            <p:cNvSpPr/>
            <p:nvPr/>
          </p:nvSpPr>
          <p:spPr>
            <a:xfrm>
              <a:off x="0" y="1386945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10"/>
            <p:cNvSpPr txBox="1"/>
            <p:nvPr/>
          </p:nvSpPr>
          <p:spPr>
            <a:xfrm>
              <a:off x="61480" y="1448425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Aplicación Móvil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10"/>
            <p:cNvSpPr/>
            <p:nvPr/>
          </p:nvSpPr>
          <p:spPr>
            <a:xfrm>
              <a:off x="3251199" y="2772304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10"/>
            <p:cNvSpPr txBox="1"/>
            <p:nvPr/>
          </p:nvSpPr>
          <p:spPr>
            <a:xfrm>
              <a:off x="3251199" y="2929731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 Modelo entidad-relación (MER)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 Script de creación de tablas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 Procedimientos almacenados para consultas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</a:t>
              </a:r>
              <a:r>
                <a:rPr lang="es-419" sz="1300"/>
                <a:t>4 Documentación del esquema de datos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10"/>
            <p:cNvSpPr/>
            <p:nvPr/>
          </p:nvSpPr>
          <p:spPr>
            <a:xfrm>
              <a:off x="0" y="2772304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10"/>
            <p:cNvSpPr txBox="1"/>
            <p:nvPr/>
          </p:nvSpPr>
          <p:spPr>
            <a:xfrm>
              <a:off x="61480" y="2833784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Base de Datos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10"/>
            <p:cNvSpPr/>
            <p:nvPr/>
          </p:nvSpPr>
          <p:spPr>
            <a:xfrm>
              <a:off x="3251199" y="4157662"/>
              <a:ext cx="4876800" cy="1259416"/>
            </a:xfrm>
            <a:prstGeom prst="rightArrow">
              <a:avLst>
                <a:gd fmla="val 75000" name="adj1"/>
                <a:gd fmla="val 50000" name="adj2"/>
              </a:avLst>
            </a:prstGeom>
            <a:solidFill>
              <a:srgbClr val="DED3D3">
                <a:alpha val="89019"/>
              </a:srgbClr>
            </a:solidFill>
            <a:ln cap="flat" cmpd="sng" w="25400">
              <a:solidFill>
                <a:srgbClr val="DED3D3">
                  <a:alpha val="89019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10"/>
            <p:cNvSpPr txBox="1"/>
            <p:nvPr/>
          </p:nvSpPr>
          <p:spPr>
            <a:xfrm>
              <a:off x="3251199" y="4315089"/>
              <a:ext cx="4404519" cy="9445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525" lIns="9525" spcFirstLastPara="1" rIns="9525" wrap="square" tIns="9525">
              <a:noAutofit/>
            </a:bodyPr>
            <a:lstStyle/>
            <a:p>
              <a:pPr indent="-101600" lvl="1" marL="11430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Artef.1 </a:t>
              </a:r>
              <a:r>
                <a:rPr lang="es-419" sz="1300"/>
                <a:t>Reportes de tiempos de resolución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Artef.2 Exportación de reportes en PDF o Excel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Artef.3 Reportes de tickets abiertos/cerrados</a:t>
              </a:r>
              <a:endParaRPr b="0" i="0" sz="13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-101600" lvl="1" marL="1143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Clr>
                  <a:srgbClr val="000000"/>
                </a:buClr>
                <a:buSzPts val="1300"/>
                <a:buFont typeface="Arial"/>
                <a:buChar char="•"/>
              </a:pPr>
              <a:r>
                <a:rPr b="0" i="0" lang="es-419" sz="13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Artef.</a:t>
              </a:r>
              <a:r>
                <a:rPr lang="es-419" sz="1300"/>
                <a:t>4 Manual de usuario (docente/administrador)</a:t>
              </a:r>
              <a:endParaRPr sz="1300"/>
            </a:p>
            <a:p>
              <a:pPr indent="0" lvl="0" marL="914400" marR="0" rtl="0" algn="l">
                <a:lnSpc>
                  <a:spcPct val="90000"/>
                </a:lnSpc>
                <a:spcBef>
                  <a:spcPts val="225"/>
                </a:spcBef>
                <a:spcAft>
                  <a:spcPts val="0"/>
                </a:spcAft>
                <a:buNone/>
              </a:pPr>
              <a:r>
                <a:t/>
              </a:r>
              <a:endParaRPr sz="1300"/>
            </a:p>
          </p:txBody>
        </p:sp>
        <p:sp>
          <p:nvSpPr>
            <p:cNvPr id="174" name="Google Shape;174;p10"/>
            <p:cNvSpPr/>
            <p:nvPr/>
          </p:nvSpPr>
          <p:spPr>
            <a:xfrm>
              <a:off x="0" y="4157662"/>
              <a:ext cx="3251200" cy="1259416"/>
            </a:xfrm>
            <a:prstGeom prst="roundRect">
              <a:avLst>
                <a:gd fmla="val 16667" name="adj"/>
              </a:avLst>
            </a:prstGeom>
            <a:solidFill>
              <a:schemeClr val="accent6"/>
            </a:solidFill>
            <a:ln cap="flat" cmpd="sng" w="254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10"/>
            <p:cNvSpPr txBox="1"/>
            <p:nvPr/>
          </p:nvSpPr>
          <p:spPr>
            <a:xfrm>
              <a:off x="61480" y="4219142"/>
              <a:ext cx="3128240" cy="113645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4750" lIns="129525" spcFirstLastPara="1" rIns="129525" wrap="square" tIns="647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3400"/>
                <a:buFont typeface="Arial"/>
                <a:buNone/>
              </a:pPr>
              <a:r>
                <a:rPr lang="es-419" sz="3200">
                  <a:solidFill>
                    <a:schemeClr val="lt1"/>
                  </a:solidFill>
                </a:rPr>
                <a:t>Reportes y Soporte</a:t>
              </a:r>
              <a:endParaRPr b="0" i="0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Amarillo">
      <a:dk1>
        <a:srgbClr val="000000"/>
      </a:dk1>
      <a:lt1>
        <a:srgbClr val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2023-03-15T01:31:11Z</dcterms:created>
  <dc:creator>Christian Lazcano</dc:creator>
</cp:coreProperties>
</file>