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1.xml" ContentType="application/vnd.openxmlformats-officedocument.presentationml.tags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embedTrueTypeFonts="1" saveSubsetFonts="1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258" r:id="rId2"/>
    <p:sldId id="388" r:id="rId3"/>
    <p:sldId id="260" r:id="rId4"/>
    <p:sldId id="261" r:id="rId5"/>
    <p:sldId id="398" r:id="rId6"/>
    <p:sldId id="399" r:id="rId7"/>
    <p:sldId id="400" r:id="rId8"/>
    <p:sldId id="378" r:id="rId9"/>
    <p:sldId id="371" r:id="rId10"/>
    <p:sldId id="375" r:id="rId11"/>
    <p:sldId id="376" r:id="rId12"/>
    <p:sldId id="377" r:id="rId13"/>
    <p:sldId id="314" r:id="rId14"/>
    <p:sldId id="331" r:id="rId15"/>
    <p:sldId id="389" r:id="rId16"/>
    <p:sldId id="381" r:id="rId17"/>
    <p:sldId id="382" r:id="rId18"/>
    <p:sldId id="383" r:id="rId19"/>
    <p:sldId id="384" r:id="rId20"/>
    <p:sldId id="385" r:id="rId21"/>
    <p:sldId id="386" r:id="rId22"/>
    <p:sldId id="390" r:id="rId23"/>
    <p:sldId id="391" r:id="rId24"/>
    <p:sldId id="395" r:id="rId25"/>
    <p:sldId id="392" r:id="rId26"/>
    <p:sldId id="396" r:id="rId27"/>
    <p:sldId id="401" r:id="rId28"/>
    <p:sldId id="397" r:id="rId29"/>
    <p:sldId id="402" r:id="rId30"/>
    <p:sldId id="334" r:id="rId31"/>
  </p:sldIdLst>
  <p:sldSz cx="9144000" cy="6858000" type="screen4x3"/>
  <p:notesSz cx="6858000" cy="9144000"/>
  <p:embeddedFontLst>
    <p:embeddedFont>
      <p:font typeface="Consolas" panose="020B0609020204030204" pitchFamily="49" charset="0"/>
      <p:regular r:id="rId34"/>
      <p:bold r:id="rId35"/>
      <p:italic r:id="rId36"/>
      <p:boldItalic r:id="rId37"/>
    </p:embeddedFont>
    <p:embeddedFont>
      <p:font typeface="Calibri" panose="020F0502020204030204" pitchFamily="34" charset="0"/>
      <p:regular r:id="rId38"/>
      <p:bold r:id="rId39"/>
      <p:italic r:id="rId40"/>
      <p:boldItalic r:id="rId4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B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58" autoAdjust="0"/>
    <p:restoredTop sz="94676" autoAdjust="0"/>
  </p:normalViewPr>
  <p:slideViewPr>
    <p:cSldViewPr>
      <p:cViewPr varScale="1">
        <p:scale>
          <a:sx n="83" d="100"/>
          <a:sy n="83" d="100"/>
        </p:scale>
        <p:origin x="-948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079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2346"/>
    </p:cViewPr>
  </p:sorterViewPr>
  <p:notesViewPr>
    <p:cSldViewPr>
      <p:cViewPr varScale="1">
        <p:scale>
          <a:sx n="104" d="100"/>
          <a:sy n="104" d="100"/>
        </p:scale>
        <p:origin x="-3246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38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4.fntdata"/><Relationship Id="rId40" Type="http://schemas.openxmlformats.org/officeDocument/2006/relationships/font" Target="fonts/font7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Relationship Id="rId43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/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200" b="0" i="0" u="none" strike="noStrike" kern="1200" cap="none" spc="0" baseline="0" dirty="0">
              <a:solidFill>
                <a:srgbClr val="000000"/>
              </a:solidFill>
              <a:uFillTx/>
              <a:latin typeface="Calibri" pitchFamily="34"/>
              <a:cs typeface="Calibri"/>
            </a:endParaRPr>
          </a:p>
        </p:txBody>
      </p:sp>
      <p:sp>
        <p:nvSpPr>
          <p:cNvPr id="3" name="Rectangle 3"/>
          <p:cNvSpPr txBox="1">
            <a:spLocks noGrp="1"/>
          </p:cNvSpPr>
          <p:nvPr>
            <p:ph type="dt" sz="quarter" idx="1"/>
          </p:nvPr>
        </p:nvSpPr>
        <p:spPr>
          <a:xfrm>
            <a:off x="3884608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/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59B97F81-C6DF-4AA8-A0D7-D93C5642F157}" type="datetime1"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 pitchFamily="34"/>
                <a:cs typeface="Calibri"/>
              </a:rPr>
              <a:pPr marL="0" marR="0" lvl="0" indent="0" algn="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1/22/2014</a:t>
            </a:fld>
            <a:endParaRPr lang="en-US" sz="1200" b="0" i="0" u="none" strike="noStrike" kern="1200" cap="none" spc="0" baseline="0" dirty="0">
              <a:solidFill>
                <a:srgbClr val="000000"/>
              </a:solidFill>
              <a:uFillTx/>
              <a:latin typeface="Calibri" pitchFamily="34"/>
              <a:cs typeface="Calibri"/>
            </a:endParaRPr>
          </a:p>
        </p:txBody>
      </p:sp>
      <p:sp>
        <p:nvSpPr>
          <p:cNvPr id="4" name="Rectangle 4"/>
          <p:cNvSpPr txBox="1">
            <a:spLocks noGrp="1"/>
          </p:cNvSpPr>
          <p:nvPr>
            <p:ph type="ftr" sz="quarter" idx="2"/>
          </p:nvPr>
        </p:nvSpPr>
        <p:spPr>
          <a:xfrm>
            <a:off x="0" y="8685208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/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200" b="0" i="0" u="none" strike="noStrike" kern="1200" cap="none" spc="0" baseline="0" dirty="0">
              <a:solidFill>
                <a:srgbClr val="000000"/>
              </a:solidFill>
              <a:uFillTx/>
              <a:latin typeface="Calibri" pitchFamily="34"/>
              <a:cs typeface="Calibri"/>
            </a:endParaRPr>
          </a:p>
        </p:txBody>
      </p:sp>
      <p:sp>
        <p:nvSpPr>
          <p:cNvPr id="5" name="Rectangle 5"/>
          <p:cNvSpPr txBox="1">
            <a:spLocks noGrp="1"/>
          </p:cNvSpPr>
          <p:nvPr>
            <p:ph type="sldNum" sz="quarter" idx="3"/>
          </p:nvPr>
        </p:nvSpPr>
        <p:spPr>
          <a:xfrm>
            <a:off x="3884608" y="8685208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/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A9D1F7ED-3A41-4E0E-B15A-AB341FC4A031}" type="slidenum"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 pitchFamily="34"/>
                <a:cs typeface="Calibri"/>
              </a:rPr>
              <a:t>‹#›</a:t>
            </a:fld>
            <a:endParaRPr lang="en-US" sz="1200" b="0" i="0" u="none" strike="noStrike" kern="1200" cap="none" spc="0" baseline="0" dirty="0">
              <a:solidFill>
                <a:srgbClr val="000000"/>
              </a:solidFill>
              <a:uFillTx/>
              <a:latin typeface="Calibri" pitchFamily="34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975552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/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 pitchFamily="34"/>
              </a:defRPr>
            </a:lvl1pPr>
          </a:lstStyle>
          <a:p>
            <a:pPr lvl="0"/>
            <a:endParaRPr lang="en-US"/>
          </a:p>
        </p:txBody>
      </p:sp>
      <p:sp>
        <p:nvSpPr>
          <p:cNvPr id="3" name="Date Placeholder 2"/>
          <p:cNvSpPr txBox="1">
            <a:spLocks noGrp="1"/>
          </p:cNvSpPr>
          <p:nvPr>
            <p:ph type="dt" idx="1"/>
          </p:nvPr>
        </p:nvSpPr>
        <p:spPr>
          <a:xfrm>
            <a:off x="3884608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/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 pitchFamily="34"/>
              </a:defRPr>
            </a:lvl1pPr>
          </a:lstStyle>
          <a:p>
            <a:pPr lvl="0"/>
            <a:fld id="{F6EBF39A-A8CB-4C5F-A989-E151D756321B}" type="datetime1">
              <a:rPr lang="en-US"/>
              <a:pPr lvl="0"/>
              <a:t>1/22/2014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1">
            <a:solidFill>
              <a:srgbClr val="000000"/>
            </a:solidFill>
            <a:prstDash val="solid"/>
          </a:ln>
        </p:spPr>
      </p:sp>
      <p:sp>
        <p:nvSpPr>
          <p:cNvPr id="5" name="Notes Placeholder 4"/>
          <p:cNvSpPr txBox="1"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4"/>
          </p:nvPr>
        </p:nvSpPr>
        <p:spPr>
          <a:xfrm>
            <a:off x="0" y="8685208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/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 pitchFamily="34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xfrm>
            <a:off x="3884608" y="8685208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/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 pitchFamily="34"/>
              </a:defRPr>
            </a:lvl1pPr>
          </a:lstStyle>
          <a:p>
            <a:pPr lvl="0"/>
            <a:fld id="{9C74B505-B2F1-49C8-AD6B-FB6545329FD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4087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lvl="0" indent="0" algn="l" defTabSz="914400" rtl="0" fontAlgn="auto" hangingPunct="0">
      <a:lnSpc>
        <a:spcPct val="100000"/>
      </a:lnSpc>
      <a:spcBef>
        <a:spcPts val="40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 pitchFamily="34"/>
      </a:defRPr>
    </a:lvl1pPr>
    <a:lvl2pPr marL="457200" marR="0" lvl="1" indent="0" algn="l" defTabSz="914400" rtl="0" fontAlgn="auto" hangingPunct="0">
      <a:lnSpc>
        <a:spcPct val="100000"/>
      </a:lnSpc>
      <a:spcBef>
        <a:spcPts val="40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 pitchFamily="34"/>
      </a:defRPr>
    </a:lvl2pPr>
    <a:lvl3pPr marL="914400" marR="0" lvl="2" indent="0" algn="l" defTabSz="914400" rtl="0" fontAlgn="auto" hangingPunct="0">
      <a:lnSpc>
        <a:spcPct val="100000"/>
      </a:lnSpc>
      <a:spcBef>
        <a:spcPts val="40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 pitchFamily="34"/>
      </a:defRPr>
    </a:lvl3pPr>
    <a:lvl4pPr marL="1371600" marR="0" lvl="3" indent="0" algn="l" defTabSz="914400" rtl="0" fontAlgn="auto" hangingPunct="0">
      <a:lnSpc>
        <a:spcPct val="100000"/>
      </a:lnSpc>
      <a:spcBef>
        <a:spcPts val="40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 pitchFamily="34"/>
      </a:defRPr>
    </a:lvl4pPr>
    <a:lvl5pPr marL="1828800" marR="0" lvl="4" indent="0" algn="l" defTabSz="914400" rtl="0" fontAlgn="auto" hangingPunct="0">
      <a:lnSpc>
        <a:spcPct val="100000"/>
      </a:lnSpc>
      <a:spcBef>
        <a:spcPts val="40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 pitchFamily="34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3617-6798-4895-86E4-F75EB25C93D1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3B6C590E-B5A3-42B4-BDF5-B892663F4FCF}" type="datetime1">
              <a:rPr lang="en-US" smtClean="0"/>
              <a:t>1/22/2014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7347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3617-6798-4895-86E4-F75EB25C93D1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8F44C593-A29F-4DBF-BED9-5C430410569B}" type="datetime1">
              <a:rPr lang="en-US" smtClean="0"/>
              <a:t>1/22/2014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3617-6798-4895-86E4-F75EB25C93D1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8F44C593-A29F-4DBF-BED9-5C430410569B}" type="datetime1">
              <a:rPr lang="en-US" smtClean="0"/>
              <a:t>1/22/2014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Cut</a:t>
            </a:r>
            <a:r>
              <a:rPr lang="en-US" baseline="0" dirty="0" smtClean="0"/>
              <a:t> down FPGA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3617-6798-4895-86E4-F75EB25C93D1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1446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3617-6798-4895-86E4-F75EB25C93D1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48D7DC4-AA0E-41C7-8F18-F1E9A65F7ADD}" type="datetime1">
              <a:rPr lang="en-US" smtClean="0"/>
              <a:t>1/23/2014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7347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Operations – replace module in tree, edit module, open shell in module’s source directory.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32EE39-6E90-49E6-A251-D5C84115D5FB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02ACFB99-3C74-4F07-A7B7-B7020D8DEC06}" type="datetime1">
              <a:rPr lang="en-US" smtClean="0"/>
              <a:t>1/23/2014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7715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Operations – replace module in tree, edit module, open shell in module’s source directory.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32EE39-6E90-49E6-A251-D5C84115D5FB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02ACFB99-3C74-4F07-A7B7-B7020D8DEC06}" type="datetime1">
              <a:rPr lang="en-US" smtClean="0"/>
              <a:t>1/23/2014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7715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3617-6798-4895-86E4-F75EB25C93D1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48D7DC4-AA0E-41C7-8F18-F1E9A65F7ADD}" type="datetime1">
              <a:rPr lang="en-US" smtClean="0"/>
              <a:t>1/23/2014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7347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3617-6798-4895-86E4-F75EB25C93D1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48D7DC4-AA0E-41C7-8F18-F1E9A65F7ADD}" type="datetime1">
              <a:rPr lang="en-US" smtClean="0"/>
              <a:t>1/23/2014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7347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3617-6798-4895-86E4-F75EB25C93D1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48D7DC4-AA0E-41C7-8F18-F1E9A65F7ADD}" type="datetime1">
              <a:rPr lang="en-US" smtClean="0"/>
              <a:t>1/23/2014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7347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3617-6798-4895-86E4-F75EB25C93D1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48D7DC4-AA0E-41C7-8F18-F1E9A65F7ADD}" type="datetime1">
              <a:rPr lang="en-US" smtClean="0"/>
              <a:t>1/23/2014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7347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3617-6798-4895-86E4-F75EB25C93D1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48D7DC4-AA0E-41C7-8F18-F1E9A65F7ADD}" type="datetime1">
              <a:rPr lang="en-US" smtClean="0"/>
              <a:t>1/23/2014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7347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 descr="PPTCovers-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0243"/>
            <a:ext cx="8269504" cy="382232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ctangle 3"/>
          <p:cNvSpPr txBox="1">
            <a:spLocks noGrp="1"/>
          </p:cNvSpPr>
          <p:nvPr>
            <p:ph type="title"/>
          </p:nvPr>
        </p:nvSpPr>
        <p:spPr>
          <a:xfrm>
            <a:off x="457200" y="2640384"/>
            <a:ext cx="5507915" cy="553998"/>
          </a:xfrm>
        </p:spPr>
        <p:txBody>
          <a:bodyPr wrap="none" anchor="ctr">
            <a:spAutoFit/>
          </a:bodyPr>
          <a:lstStyle>
            <a:lvl1pPr>
              <a:lnSpc>
                <a:spcPct val="10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pic>
        <p:nvPicPr>
          <p:cNvPr id="5" name="Picture 13" descr="intel_rgb_300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4400" y="301367"/>
            <a:ext cx="865543" cy="57068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382322" y="4487244"/>
            <a:ext cx="4540252" cy="775914"/>
          </a:xfrm>
        </p:spPr>
        <p:txBody>
          <a:bodyPr/>
          <a:lstStyle>
            <a:lvl1pPr>
              <a:spcBef>
                <a:spcPts val="1800"/>
              </a:spcBef>
              <a:defRPr sz="20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44915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inal Slide with White Logo">
    <p:bg>
      <p:bgPr>
        <a:gradFill>
          <a:gsLst>
            <a:gs pos="0">
              <a:srgbClr val="00AEEF"/>
            </a:gs>
            <a:gs pos="100000">
              <a:srgbClr val="0071C5"/>
            </a:gs>
          </a:gsLst>
          <a:lin ang="162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intel_wht_rgb_300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2675" y="2473415"/>
            <a:ext cx="2898648" cy="19111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03379514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inal Slide with Blu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intel_rgb_300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2675" y="2473415"/>
            <a:ext cx="2898648" cy="19111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52243754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">
    <p:bg>
      <p:bgPr>
        <a:gradFill>
          <a:gsLst>
            <a:gs pos="0">
              <a:srgbClr val="00AEEF"/>
            </a:gs>
            <a:gs pos="100000">
              <a:srgbClr val="0071C5"/>
            </a:gs>
          </a:gsLst>
          <a:lin ang="162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457200" y="2514600"/>
            <a:ext cx="6476996" cy="1362071"/>
          </a:xfrm>
        </p:spPr>
        <p:txBody>
          <a:bodyPr anchor="ctr"/>
          <a:lstStyle>
            <a:lvl1pPr>
              <a:lnSpc>
                <a:spcPct val="10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/>
              <a:t>Click To Edit Section Divider title Style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0" y="6577343"/>
            <a:ext cx="287258" cy="215441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367DC40F-0384-46CA-9EBC-C476B46CE285}" type="slidenum">
              <a:rPr lang="en-US" sz="800" b="0" i="0" u="none" strike="noStrike" kern="1200" cap="none" spc="0" baseline="0">
                <a:solidFill>
                  <a:srgbClr val="B4BABD"/>
                </a:solidFill>
                <a:uFillTx/>
                <a:latin typeface="Calibri" pitchFamily="34"/>
                <a:ea typeface="Calibri" pitchFamily="34"/>
                <a:cs typeface="Calibri" pitchFamily="34"/>
              </a:rPr>
              <a:t>‹#›</a:t>
            </a:fld>
            <a:endParaRPr lang="en-US" sz="800" b="0" i="0" u="none" strike="noStrike" kern="1200" cap="none" spc="0" baseline="0" dirty="0">
              <a:solidFill>
                <a:srgbClr val="B4BABD"/>
              </a:solidFill>
              <a:uFillTx/>
              <a:latin typeface="Calibri" pitchFamily="34"/>
              <a:ea typeface="Calibri" pitchFamily="34"/>
              <a:cs typeface="Calibri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14372904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Divider option 2">
    <p:bg>
      <p:bgPr>
        <a:gradFill>
          <a:gsLst>
            <a:gs pos="0">
              <a:srgbClr val="00AEEF"/>
            </a:gs>
            <a:gs pos="100000">
              <a:srgbClr val="0071C5"/>
            </a:gs>
          </a:gsLst>
          <a:lin ang="162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457200" y="2514600"/>
            <a:ext cx="4627760" cy="1362071"/>
          </a:xfrm>
        </p:spPr>
        <p:txBody>
          <a:bodyPr anchor="ctr"/>
          <a:lstStyle>
            <a:lvl1pPr>
              <a:lnSpc>
                <a:spcPct val="10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/>
              <a:t>Click To Edit Section Divider title Style</a:t>
            </a:r>
          </a:p>
        </p:txBody>
      </p:sp>
      <p:sp>
        <p:nvSpPr>
          <p:cNvPr id="4" name="Picture Placeholder 7"/>
          <p:cNvSpPr txBox="1">
            <a:spLocks noGrp="1"/>
          </p:cNvSpPr>
          <p:nvPr>
            <p:ph type="pic" idx="4294967295"/>
          </p:nvPr>
        </p:nvSpPr>
        <p:spPr>
          <a:xfrm>
            <a:off x="5353053" y="0"/>
            <a:ext cx="3790946" cy="6858000"/>
          </a:xfrm>
          <a:solidFill>
            <a:srgbClr val="939598"/>
          </a:solidFill>
        </p:spPr>
        <p:txBody>
          <a:bodyPr anchor="ctr" anchorCtr="1"/>
          <a:lstStyle>
            <a:lvl1pPr algn="ctr">
              <a:spcBef>
                <a:spcPts val="1400"/>
              </a:spcBef>
              <a:defRPr sz="1600"/>
            </a:lvl1pPr>
          </a:lstStyle>
          <a:p>
            <a:pPr lvl="0"/>
            <a:r>
              <a:rPr lang="en-US" dirty="0"/>
              <a:t>Photo goes here</a:t>
            </a:r>
          </a:p>
        </p:txBody>
      </p:sp>
      <p:sp>
        <p:nvSpPr>
          <p:cNvPr id="5" name="TextBox 6"/>
          <p:cNvSpPr txBox="1"/>
          <p:nvPr/>
        </p:nvSpPr>
        <p:spPr>
          <a:xfrm>
            <a:off x="0" y="6577343"/>
            <a:ext cx="287258" cy="215441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0831E91D-1E67-4781-997F-3AA3B39D86EE}" type="slidenum">
              <a:rPr lang="en-US" sz="800" b="0" i="0" u="none" strike="noStrike" kern="1200" cap="none" spc="0" baseline="0">
                <a:solidFill>
                  <a:srgbClr val="B4BABD"/>
                </a:solidFill>
                <a:uFillTx/>
                <a:latin typeface="Calibri" pitchFamily="34"/>
                <a:ea typeface="Calibri" pitchFamily="34"/>
                <a:cs typeface="Calibri" pitchFamily="34"/>
              </a:rPr>
              <a:t>‹#›</a:t>
            </a:fld>
            <a:endParaRPr lang="en-US" sz="800" b="0" i="0" u="none" strike="noStrike" kern="1200" cap="none" spc="0" baseline="0" dirty="0">
              <a:solidFill>
                <a:srgbClr val="B4BABD"/>
              </a:solidFill>
              <a:uFillTx/>
              <a:latin typeface="Calibri" pitchFamily="34"/>
              <a:ea typeface="Calibri" pitchFamily="34"/>
              <a:cs typeface="Calibri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377351417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Divider option 3">
    <p:bg>
      <p:bgPr>
        <a:gradFill>
          <a:gsLst>
            <a:gs pos="0">
              <a:srgbClr val="00AEEF"/>
            </a:gs>
            <a:gs pos="100000">
              <a:srgbClr val="0071C5"/>
            </a:gs>
          </a:gsLst>
          <a:lin ang="162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7"/>
          <p:cNvSpPr txBox="1">
            <a:spLocks noGrp="1"/>
          </p:cNvSpPr>
          <p:nvPr>
            <p:ph type="pic" idx="4294967295"/>
          </p:nvPr>
        </p:nvSpPr>
        <p:spPr>
          <a:xfrm>
            <a:off x="0" y="0"/>
            <a:ext cx="9144000" cy="6858000"/>
          </a:xfrm>
          <a:solidFill>
            <a:srgbClr val="939598"/>
          </a:solidFill>
        </p:spPr>
        <p:txBody>
          <a:bodyPr anchor="ctr" anchorCtr="1"/>
          <a:lstStyle>
            <a:lvl1pPr algn="ctr">
              <a:defRPr/>
            </a:lvl1pPr>
            <a:lvl2pPr marL="0" lvl="0" indent="0" algn="ctr">
              <a:spcBef>
                <a:spcPts val="2000"/>
              </a:spcBef>
              <a:buNone/>
              <a:defRPr/>
            </a:lvl2pPr>
          </a:lstStyle>
          <a:p>
            <a:pPr lvl="0"/>
            <a:r>
              <a:rPr lang="en-US" dirty="0"/>
              <a:t>Photo goes here</a:t>
            </a:r>
          </a:p>
          <a:p>
            <a:pPr lvl="0"/>
            <a:endParaRPr lang="en-US" dirty="0"/>
          </a:p>
        </p:txBody>
      </p:sp>
      <p:sp>
        <p:nvSpPr>
          <p:cNvPr id="4" name="Title 1"/>
          <p:cNvSpPr txBox="1">
            <a:spLocks noGrp="1"/>
          </p:cNvSpPr>
          <p:nvPr>
            <p:ph type="title"/>
          </p:nvPr>
        </p:nvSpPr>
        <p:spPr>
          <a:xfrm>
            <a:off x="262469" y="584201"/>
            <a:ext cx="4627760" cy="1362071"/>
          </a:xfrm>
        </p:spPr>
        <p:txBody>
          <a:bodyPr anchor="ctr"/>
          <a:lstStyle>
            <a:lvl1pPr>
              <a:lnSpc>
                <a:spcPct val="100000"/>
              </a:lnSpc>
              <a:defRPr sz="3200" b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/>
              <a:t>Click To Edit Section Divider title Style</a:t>
            </a:r>
          </a:p>
        </p:txBody>
      </p:sp>
      <p:sp>
        <p:nvSpPr>
          <p:cNvPr id="5" name="TextBox 6"/>
          <p:cNvSpPr txBox="1"/>
          <p:nvPr/>
        </p:nvSpPr>
        <p:spPr>
          <a:xfrm>
            <a:off x="0" y="6577343"/>
            <a:ext cx="287258" cy="215441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629F5049-5C9C-4695-8178-5A86F0A2F75E}" type="slidenum">
              <a:rPr lang="en-US" sz="800" b="0" i="0" u="none" strike="noStrike" kern="1200" cap="none" spc="0" baseline="0">
                <a:solidFill>
                  <a:srgbClr val="B4BABD"/>
                </a:solidFill>
                <a:uFillTx/>
                <a:latin typeface="Calibri" pitchFamily="34"/>
                <a:ea typeface="Calibri" pitchFamily="34"/>
                <a:cs typeface="Calibri" pitchFamily="34"/>
              </a:rPr>
              <a:t>‹#›</a:t>
            </a:fld>
            <a:endParaRPr lang="en-US" sz="800" b="0" i="0" u="none" strike="noStrike" kern="1200" cap="none" spc="0" baseline="0" dirty="0">
              <a:solidFill>
                <a:srgbClr val="B4BABD"/>
              </a:solidFill>
              <a:uFillTx/>
              <a:latin typeface="Calibri" pitchFamily="34"/>
              <a:ea typeface="Calibri" pitchFamily="34"/>
              <a:cs typeface="Calibri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322735464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300"/>
            </a:lvl1pPr>
            <a:lvl2pPr indent="-182880">
              <a:defRPr sz="2300"/>
            </a:lvl2pPr>
            <a:lvl3pPr marL="365760" indent="-182880">
              <a:defRPr sz="2100"/>
            </a:lvl3pPr>
            <a:lvl4pPr>
              <a:defRPr/>
            </a:lvl4pPr>
            <a:lvl5pPr>
              <a:buSzPct val="85000"/>
              <a:buChar char="–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406923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455608" y="1379536"/>
            <a:ext cx="4037011" cy="4868859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spcBef>
                <a:spcPts val="500"/>
              </a:spcBef>
              <a:defRPr sz="1900"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4645023" y="1379536"/>
            <a:ext cx="4038603" cy="4859331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spcBef>
                <a:spcPts val="500"/>
              </a:spcBef>
              <a:defRPr sz="1900"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951612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4778021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1980596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ank You">
    <p:bg>
      <p:bgPr>
        <a:gradFill>
          <a:gsLst>
            <a:gs pos="0">
              <a:srgbClr val="00AEEF"/>
            </a:gs>
            <a:gs pos="100000">
              <a:srgbClr val="0071C5"/>
            </a:gs>
          </a:gsLst>
          <a:lin ang="162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457200" y="2514600"/>
            <a:ext cx="6476996" cy="1362071"/>
          </a:xfrm>
        </p:spPr>
        <p:txBody>
          <a:bodyPr anchor="ctr"/>
          <a:lstStyle>
            <a:lvl1pPr>
              <a:lnSpc>
                <a:spcPct val="100000"/>
              </a:lnSpc>
              <a:defRPr sz="3800" b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/>
              <a:t>Thank You</a:t>
            </a:r>
          </a:p>
        </p:txBody>
      </p:sp>
      <p:pic>
        <p:nvPicPr>
          <p:cNvPr id="3" name="Picture 4" descr="Intel_logo_whit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0660" y="301377"/>
            <a:ext cx="869283" cy="573173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 Box 5"/>
          <p:cNvSpPr txBox="1"/>
          <p:nvPr/>
        </p:nvSpPr>
        <p:spPr>
          <a:xfrm>
            <a:off x="524792" y="6624992"/>
            <a:ext cx="2890839" cy="107722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sp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700" b="0" i="0" u="none" strike="noStrike" kern="1200" cap="none" spc="0" baseline="0" dirty="0">
                <a:solidFill>
                  <a:schemeClr val="bg1">
                    <a:lumMod val="85000"/>
                  </a:schemeClr>
                </a:solidFill>
                <a:uFillTx/>
                <a:latin typeface="Calibri" pitchFamily="34"/>
                <a:cs typeface="Calibri"/>
              </a:rPr>
              <a:t>INTEL CONFIDENTIAL</a:t>
            </a:r>
          </a:p>
        </p:txBody>
      </p:sp>
      <p:sp>
        <p:nvSpPr>
          <p:cNvPr id="5" name="TextBox 6"/>
          <p:cNvSpPr txBox="1"/>
          <p:nvPr/>
        </p:nvSpPr>
        <p:spPr>
          <a:xfrm>
            <a:off x="0" y="6577343"/>
            <a:ext cx="287258" cy="215441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1FC29D52-7656-4862-8496-88FE27DD3D23}" type="slidenum">
              <a:rPr lang="en-US" sz="800" b="0" i="0" u="none" strike="noStrike" kern="1200" cap="none" spc="0" baseline="0">
                <a:solidFill>
                  <a:srgbClr val="B4BABD"/>
                </a:solidFill>
                <a:uFillTx/>
                <a:latin typeface="Calibri" pitchFamily="34"/>
                <a:ea typeface="Calibri" pitchFamily="34"/>
                <a:cs typeface="Calibri" pitchFamily="34"/>
              </a:rPr>
              <a:t>‹#›</a:t>
            </a:fld>
            <a:endParaRPr lang="en-US" sz="800" b="0" i="0" u="none" strike="noStrike" kern="1200" cap="none" spc="0" baseline="0" dirty="0">
              <a:solidFill>
                <a:srgbClr val="B4BABD"/>
              </a:solidFill>
              <a:uFillTx/>
              <a:latin typeface="Calibri" pitchFamily="34"/>
              <a:ea typeface="Calibri" pitchFamily="34"/>
              <a:cs typeface="Calibri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1734834769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577343"/>
            <a:ext cx="9151315" cy="295287"/>
          </a:xfrm>
          <a:prstGeom prst="rect">
            <a:avLst/>
          </a:prstGeom>
          <a:gradFill>
            <a:gsLst>
              <a:gs pos="0">
                <a:srgbClr val="009BF5">
                  <a:lumMod val="85000"/>
                  <a:lumOff val="15000"/>
                </a:srgbClr>
              </a:gs>
              <a:gs pos="100000">
                <a:srgbClr val="007DC6"/>
              </a:gs>
            </a:gsLst>
            <a:lin ang="2700000"/>
          </a:gradFill>
          <a:ln>
            <a:noFill/>
            <a:prstDash val="solid"/>
          </a:ln>
        </p:spPr>
        <p:txBody>
          <a:bodyPr vert="horz" wrap="none" lIns="91440" tIns="45720" rIns="91440" bIns="45720" anchor="ctr" anchorCtr="1" compatLnSpc="1"/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000" b="1" i="0" u="none" strike="noStrike" kern="1200" cap="none" spc="0" baseline="0" dirty="0">
              <a:solidFill>
                <a:srgbClr val="061922"/>
              </a:solidFill>
              <a:uFillTx/>
              <a:latin typeface="Calibri" pitchFamily="34"/>
              <a:cs typeface="Calibri" pitchFamily="34"/>
            </a:endParaRPr>
          </a:p>
        </p:txBody>
      </p:sp>
      <p:pic>
        <p:nvPicPr>
          <p:cNvPr id="3" name="Picture 9" descr="Intel_logo_white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576598" y="6610209"/>
            <a:ext cx="338802" cy="223706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ctangle 2"/>
          <p:cNvSpPr txBox="1">
            <a:spLocks noGrp="1"/>
          </p:cNvSpPr>
          <p:nvPr>
            <p:ph type="title"/>
          </p:nvPr>
        </p:nvSpPr>
        <p:spPr>
          <a:xfrm>
            <a:off x="454027" y="409578"/>
            <a:ext cx="8229600" cy="88899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/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5" name="Rectangle 3"/>
          <p:cNvSpPr txBox="1">
            <a:spLocks noGrp="1"/>
          </p:cNvSpPr>
          <p:nvPr>
            <p:ph type="body" idx="1"/>
          </p:nvPr>
        </p:nvSpPr>
        <p:spPr>
          <a:xfrm>
            <a:off x="455608" y="1379536"/>
            <a:ext cx="8228008" cy="485933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0" y="6617265"/>
            <a:ext cx="287258" cy="215441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5A8B8F3E-7562-4B4A-A126-9293477C8559}" type="slidenum">
              <a:rPr lang="en-US" sz="800" b="0" i="0" u="none" strike="noStrike" kern="1200" cap="none" spc="0" baseline="0">
                <a:solidFill>
                  <a:srgbClr val="FFFFFF"/>
                </a:solidFill>
                <a:uFillTx/>
                <a:latin typeface="Calibri" pitchFamily="34"/>
                <a:ea typeface="Calibri" pitchFamily="34"/>
                <a:cs typeface="Calibri" pitchFamily="34"/>
              </a:rPr>
              <a:t>‹#›</a:t>
            </a:fld>
            <a:endParaRPr lang="en-US" sz="800" b="0" i="0" u="none" strike="noStrike" kern="1200" cap="none" spc="0" baseline="0" dirty="0">
              <a:solidFill>
                <a:srgbClr val="FFFFFF"/>
              </a:solidFill>
              <a:uFillTx/>
              <a:latin typeface="Calibri" pitchFamily="34"/>
              <a:ea typeface="Calibri" pitchFamily="34"/>
              <a:cs typeface="Calibri" pitchFamily="3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marL="0" marR="0" lvl="0" indent="0" algn="l" defTabSz="914400" rtl="0" fontAlgn="auto" hangingPunct="1">
        <a:lnSpc>
          <a:spcPts val="2600"/>
        </a:lnSpc>
        <a:spcBef>
          <a:spcPts val="0"/>
        </a:spcBef>
        <a:spcAft>
          <a:spcPts val="0"/>
        </a:spcAft>
        <a:buNone/>
        <a:tabLst/>
        <a:defRPr lang="en-US" sz="2700" b="1" i="0" u="none" strike="noStrike" kern="0" cap="none" spc="0" baseline="0">
          <a:solidFill>
            <a:srgbClr val="0071C5"/>
          </a:solidFill>
          <a:uFillTx/>
          <a:latin typeface="Calibri" pitchFamily="34"/>
          <a:cs typeface="Calibri"/>
        </a:defRPr>
      </a:lvl1pPr>
    </p:titleStyle>
    <p:bodyStyle>
      <a:lvl1pPr marL="0" marR="0" lvl="0" indent="0" algn="l" defTabSz="914400" rtl="0" fontAlgn="auto" hangingPunct="1">
        <a:lnSpc>
          <a:spcPct val="100000"/>
        </a:lnSpc>
        <a:spcBef>
          <a:spcPts val="2000"/>
        </a:spcBef>
        <a:spcAft>
          <a:spcPts val="0"/>
        </a:spcAft>
        <a:buNone/>
        <a:tabLst/>
        <a:defRPr lang="en-US" sz="2300" b="0" i="0" u="none" strike="noStrike" kern="0" cap="none" spc="0" baseline="0">
          <a:solidFill>
            <a:srgbClr val="061922"/>
          </a:solidFill>
          <a:uFillTx/>
          <a:latin typeface="Calibri" pitchFamily="34"/>
          <a:cs typeface="Calibri"/>
        </a:defRPr>
      </a:lvl1pPr>
      <a:lvl2pPr marL="155448" marR="0" lvl="1" indent="-182880" algn="l" defTabSz="914400" rtl="0" fontAlgn="auto" hangingPunct="1">
        <a:lnSpc>
          <a:spcPct val="100000"/>
        </a:lnSpc>
        <a:spcBef>
          <a:spcPts val="1100"/>
        </a:spcBef>
        <a:spcAft>
          <a:spcPts val="0"/>
        </a:spcAft>
        <a:buClr>
          <a:srgbClr val="061922"/>
        </a:buClr>
        <a:buSzPct val="85000"/>
        <a:buFont typeface="Calibri" pitchFamily="18"/>
        <a:buChar char="•"/>
        <a:tabLst/>
        <a:defRPr lang="en-US" sz="2300" b="0" i="0" u="none" strike="noStrike" kern="0" cap="none" spc="0" baseline="0">
          <a:solidFill>
            <a:srgbClr val="061922"/>
          </a:solidFill>
          <a:uFillTx/>
          <a:latin typeface="Calibri" pitchFamily="34"/>
          <a:cs typeface="Calibri"/>
        </a:defRPr>
      </a:lvl2pPr>
      <a:lvl3pPr marL="365760" marR="0" lvl="2" indent="-182880" algn="l" defTabSz="914400" rtl="0" fontAlgn="auto" hangingPunct="1">
        <a:lnSpc>
          <a:spcPct val="100000"/>
        </a:lnSpc>
        <a:spcBef>
          <a:spcPts val="500"/>
        </a:spcBef>
        <a:spcAft>
          <a:spcPts val="0"/>
        </a:spcAft>
        <a:buClr>
          <a:srgbClr val="061922"/>
        </a:buClr>
        <a:buSzPct val="85000"/>
        <a:buFont typeface="Calibri" pitchFamily="34"/>
        <a:buChar char="–"/>
        <a:tabLst/>
        <a:defRPr lang="en-US" sz="2100" b="0" i="0" u="none" strike="noStrike" kern="0" cap="none" spc="0" baseline="0">
          <a:solidFill>
            <a:srgbClr val="061922"/>
          </a:solidFill>
          <a:uFillTx/>
          <a:latin typeface="Calibri" pitchFamily="34"/>
          <a:cs typeface="Calibri"/>
        </a:defRPr>
      </a:lvl3pPr>
      <a:lvl4pPr marL="568327" marR="0" lvl="3" indent="-182880" algn="l" defTabSz="914400" rtl="0" fontAlgn="auto" hangingPunct="1">
        <a:lnSpc>
          <a:spcPct val="100000"/>
        </a:lnSpc>
        <a:spcBef>
          <a:spcPts val="500"/>
        </a:spcBef>
        <a:spcAft>
          <a:spcPts val="0"/>
        </a:spcAft>
        <a:buClr>
          <a:srgbClr val="061922"/>
        </a:buClr>
        <a:buSzPct val="85000"/>
        <a:buFont typeface="Calibri" pitchFamily="34"/>
        <a:buChar char="•"/>
        <a:tabLst/>
        <a:defRPr lang="en-US" sz="1900" b="0" i="0" u="none" strike="noStrike" kern="0" cap="none" spc="0" baseline="0">
          <a:solidFill>
            <a:srgbClr val="061922"/>
          </a:solidFill>
          <a:uFillTx/>
          <a:latin typeface="Calibri" pitchFamily="34"/>
          <a:cs typeface="Calibri"/>
        </a:defRPr>
      </a:lvl4pPr>
      <a:lvl5pPr marL="761996" marR="0" lvl="4" indent="-146304" algn="l" defTabSz="914400" rtl="0" fontAlgn="auto" hangingPunct="1">
        <a:lnSpc>
          <a:spcPct val="100000"/>
        </a:lnSpc>
        <a:spcBef>
          <a:spcPts val="400"/>
        </a:spcBef>
        <a:spcAft>
          <a:spcPts val="0"/>
        </a:spcAft>
        <a:buClr>
          <a:srgbClr val="061922"/>
        </a:buClr>
        <a:buSzPct val="85000"/>
        <a:buFont typeface="Calibri" pitchFamily="34" charset="0"/>
        <a:buChar char="–"/>
        <a:tabLst/>
        <a:defRPr lang="en-US" sz="1800" b="0" i="0" u="none" strike="noStrike" kern="0" cap="none" spc="0" baseline="0">
          <a:solidFill>
            <a:srgbClr val="061922"/>
          </a:solidFill>
          <a:uFillTx/>
          <a:latin typeface="Calibri" pitchFamily="34"/>
          <a:cs typeface="Calibri"/>
        </a:defRPr>
      </a:lvl5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asim.csail.mit.edu/redmine/projects/awb/wiki/AWB_example_build_GUI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asim.csail.mit.edu/redmine/projects/awb/wiki/AWB_example_build_GUI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457200" y="2363385"/>
            <a:ext cx="7352975" cy="1107996"/>
          </a:xfrm>
        </p:spPr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Hello World</a:t>
            </a:r>
            <a:r>
              <a:rPr lang="en-US" dirty="0" smtClean="0"/>
              <a:t>: </a:t>
            </a:r>
            <a:br>
              <a:rPr lang="en-US" dirty="0" smtClean="0"/>
            </a:br>
            <a:r>
              <a:rPr lang="en-US" dirty="0" smtClean="0"/>
              <a:t>Running a basic program on two FPGAs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4294967295"/>
          </p:nvPr>
        </p:nvSpPr>
        <p:spPr>
          <a:xfrm>
            <a:off x="4953000" y="4343400"/>
            <a:ext cx="7086600" cy="775914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 smtClean="0">
                <a:solidFill>
                  <a:schemeClr val="bg1"/>
                </a:solidFill>
              </a:rPr>
              <a:t>Kermin Fleming </a:t>
            </a:r>
          </a:p>
          <a:p>
            <a:pPr>
              <a:spcBef>
                <a:spcPts val="0"/>
              </a:spcBef>
            </a:pPr>
            <a:r>
              <a:rPr lang="en-US" dirty="0" smtClean="0">
                <a:solidFill>
                  <a:schemeClr val="bg1"/>
                </a:solidFill>
              </a:rPr>
              <a:t>Michael Adler</a:t>
            </a:r>
          </a:p>
          <a:p>
            <a:pPr>
              <a:spcBef>
                <a:spcPts val="0"/>
              </a:spcBef>
            </a:pPr>
            <a:r>
              <a:rPr lang="en-US" dirty="0" smtClean="0">
                <a:solidFill>
                  <a:schemeClr val="bg1"/>
                </a:solidFill>
              </a:rPr>
              <a:t>Joel </a:t>
            </a:r>
            <a:r>
              <a:rPr lang="en-US" dirty="0" smtClean="0">
                <a:solidFill>
                  <a:schemeClr val="bg1"/>
                </a:solidFill>
              </a:rPr>
              <a:t>Emer 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2"/>
          <p:cNvSpPr txBox="1">
            <a:spLocks/>
          </p:cNvSpPr>
          <p:nvPr/>
        </p:nvSpPr>
        <p:spPr>
          <a:xfrm>
            <a:off x="4453890" y="1219200"/>
            <a:ext cx="4724400" cy="5334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rm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None/>
              <a:tabLst/>
              <a:defRPr lang="en-US" sz="2300" b="0" i="0" u="none" strike="noStrike" kern="0" cap="none" spc="0" baseline="0">
                <a:solidFill>
                  <a:srgbClr val="061922"/>
                </a:solidFill>
                <a:uFillTx/>
                <a:latin typeface="Calibri" pitchFamily="34"/>
                <a:cs typeface="Calibri"/>
              </a:defRPr>
            </a:lvl1pPr>
            <a:lvl2pPr marL="155448" marR="0" lvl="1" indent="-182880" algn="l" defTabSz="914400" rtl="0" fontAlgn="auto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061922"/>
              </a:buClr>
              <a:buSzPct val="85000"/>
              <a:buFont typeface="Calibri" pitchFamily="18"/>
              <a:buChar char="•"/>
              <a:tabLst/>
              <a:defRPr lang="en-US" sz="2300" b="0" i="0" u="none" strike="noStrike" kern="0" cap="none" spc="0" baseline="0">
                <a:solidFill>
                  <a:srgbClr val="061922"/>
                </a:solidFill>
                <a:uFillTx/>
                <a:latin typeface="Calibri" pitchFamily="34"/>
                <a:cs typeface="Calibri"/>
              </a:defRPr>
            </a:lvl2pPr>
            <a:lvl3pPr marL="365760" marR="0" lvl="2" indent="-182880" algn="l" defTabSz="914400" rtl="0" fontAlgn="auto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61922"/>
              </a:buClr>
              <a:buSzPct val="85000"/>
              <a:buFont typeface="Calibri" pitchFamily="34"/>
              <a:buChar char="–"/>
              <a:tabLst/>
              <a:defRPr lang="en-US" sz="2100" b="0" i="0" u="none" strike="noStrike" kern="0" cap="none" spc="0" baseline="0">
                <a:solidFill>
                  <a:srgbClr val="061922"/>
                </a:solidFill>
                <a:uFillTx/>
                <a:latin typeface="Calibri" pitchFamily="34"/>
                <a:cs typeface="Calibri"/>
              </a:defRPr>
            </a:lvl3pPr>
            <a:lvl4pPr marL="568327" marR="0" lvl="3" indent="-182880" algn="l" defTabSz="914400" rtl="0" fontAlgn="auto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61922"/>
              </a:buClr>
              <a:buSzPct val="85000"/>
              <a:buFont typeface="Calibri" pitchFamily="34"/>
              <a:buChar char="•"/>
              <a:tabLst/>
              <a:defRPr lang="en-US" sz="1900" b="0" i="0" u="none" strike="noStrike" kern="0" cap="none" spc="0" baseline="0">
                <a:solidFill>
                  <a:srgbClr val="061922"/>
                </a:solidFill>
                <a:uFillTx/>
                <a:latin typeface="Calibri" pitchFamily="34"/>
                <a:cs typeface="Calibri"/>
              </a:defRPr>
            </a:lvl4pPr>
            <a:lvl5pPr marL="761996" marR="0" lvl="4" indent="-146304" algn="l" defTabSz="914400" rtl="0" fontAlgn="auto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61922"/>
              </a:buClr>
              <a:buSzPct val="85000"/>
              <a:buFont typeface="Calibri" pitchFamily="34" charset="0"/>
              <a:buChar char="–"/>
              <a:tabLst/>
              <a:defRPr lang="en-US" sz="1800" b="0" i="0" u="none" strike="noStrike" kern="0" cap="none" spc="0" baseline="0">
                <a:solidFill>
                  <a:srgbClr val="061922"/>
                </a:solidFill>
                <a:uFillTx/>
                <a:latin typeface="Calibri" pitchFamily="34"/>
                <a:cs typeface="Calibri"/>
              </a:defRPr>
            </a:lvl5pPr>
          </a:lstStyle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module </a:t>
            </a:r>
            <a:r>
              <a:rPr lang="en-US" sz="11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[CONNECTED_MODULE]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mkConnectedApplication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();</a:t>
            </a:r>
            <a:br>
              <a:rPr lang="en-US" sz="1100" dirty="0" smtClean="0">
                <a:latin typeface="Courier New" pitchFamily="49" charset="0"/>
                <a:cs typeface="Courier New" pitchFamily="49" charset="0"/>
              </a:rPr>
            </a:br>
            <a:endParaRPr lang="en-US" sz="1100" dirty="0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Connection_Receive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#(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linkStarterStartRun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&lt;-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mkConnectionRecv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vdev_starter_start_run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sz="1100" dirty="0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Connection_Send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#(Bit#(8)) 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linkStarterFinishRun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&lt;-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mkConnectionSend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vdev_starter_finish_run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sz="1100" dirty="0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    STDIO#(Bit#(32)) 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stdio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&lt;- 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mkStdIO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();</a:t>
            </a:r>
            <a:br>
              <a:rPr lang="en-US" sz="11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1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    let 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&lt;- 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getGlobalStringUID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("Hello, world!\n”);</a:t>
            </a:r>
            <a:br>
              <a:rPr lang="en-US" sz="11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1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    rule hello(True);</a:t>
            </a:r>
            <a:br>
              <a:rPr lang="en-US" sz="11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linkStarterStartRun.deq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stdio.printf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, List::nil);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linkStarterFinishRun.send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(0);       </a:t>
            </a:r>
            <a:br>
              <a:rPr lang="en-US" sz="11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    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endrule</a:t>
            </a:r>
            <a:endParaRPr lang="en-US" sz="1100" dirty="0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sz="1100" dirty="0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endmodule</a:t>
            </a:r>
            <a:endParaRPr lang="en-US" sz="11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 in </a:t>
            </a:r>
            <a:r>
              <a:rPr lang="en-US" dirty="0" smtClean="0"/>
              <a:t>LEAP: Where are the Channels?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52400" y="1379536"/>
            <a:ext cx="4340219" cy="5249864"/>
          </a:xfrm>
        </p:spPr>
        <p:txBody>
          <a:bodyPr>
            <a:normAutofit fontScale="92500" lnSpcReduction="20000"/>
          </a:bodyPr>
          <a:lstStyle/>
          <a:p>
            <a:pPr marL="498348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We said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mkConnected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Application </a:t>
            </a:r>
            <a:r>
              <a:rPr lang="en-US" dirty="0" smtClean="0"/>
              <a:t>was a latency-insensitive module</a:t>
            </a:r>
          </a:p>
          <a:p>
            <a:pPr marL="708660" lvl="2" indent="-342900">
              <a:buFont typeface="Arial" panose="020B0604020202020204" pitchFamily="34" charset="0"/>
              <a:buChar char="•"/>
            </a:pPr>
            <a:r>
              <a:rPr lang="en-US" dirty="0" smtClean="0"/>
              <a:t>But where are the interface latency-insensitive channels?</a:t>
            </a:r>
          </a:p>
          <a:p>
            <a:pPr marL="708660" lvl="2" indent="-342900">
              <a:buFont typeface="Arial" panose="020B0604020202020204" pitchFamily="34" charset="0"/>
              <a:buChar char="•"/>
            </a:pPr>
            <a:r>
              <a:rPr lang="en-US" dirty="0" smtClean="0"/>
              <a:t>Channels are hidden by the </a:t>
            </a:r>
            <a:r>
              <a:rPr lang="en-US" dirty="0" err="1" smtClean="0">
                <a:solidFill>
                  <a:srgbClr val="FF0000"/>
                </a:solidFill>
              </a:rPr>
              <a:t>SoftServices</a:t>
            </a:r>
            <a:r>
              <a:rPr lang="en-US" dirty="0" smtClean="0"/>
              <a:t> interface</a:t>
            </a:r>
          </a:p>
          <a:p>
            <a:pPr marL="708660" lvl="2" indent="-342900">
              <a:buFont typeface="Arial" panose="020B0604020202020204" pitchFamily="34" charset="0"/>
              <a:buChar char="•"/>
            </a:pPr>
            <a:r>
              <a:rPr lang="en-US" dirty="0" smtClean="0"/>
              <a:t>The LEAP compiler uses </a:t>
            </a:r>
            <a:r>
              <a:rPr lang="en-US" dirty="0" err="1">
                <a:solidFill>
                  <a:srgbClr val="FF0000"/>
                </a:solidFill>
              </a:rPr>
              <a:t>SoftServices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/>
              <a:t>to manage special kinds of interfaces like memory and communication. </a:t>
            </a:r>
          </a:p>
          <a:p>
            <a:pPr marL="708660" lvl="2" indent="-3429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FF0000"/>
                </a:solidFill>
              </a:rPr>
              <a:t>SoftServices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/>
              <a:t>modules are denoted with the </a:t>
            </a:r>
            <a:r>
              <a:rPr lang="en-US" sz="19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[CONNECTED_MODULE] </a:t>
            </a:r>
            <a:r>
              <a:rPr lang="en-US" dirty="0" smtClean="0"/>
              <a:t>syntax</a:t>
            </a:r>
          </a:p>
          <a:p>
            <a:pPr marL="498348" lvl="1" indent="-342900"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mkConnectedApplication</a:t>
            </a:r>
            <a:r>
              <a:rPr lang="en-US" dirty="0" smtClean="0"/>
              <a:t> inherits the channels of STDIO</a:t>
            </a:r>
          </a:p>
          <a:p>
            <a:pPr marL="708660" lvl="2" indent="-342900">
              <a:buFont typeface="Arial" panose="020B0604020202020204" pitchFamily="34" charset="0"/>
              <a:buChar char="•"/>
            </a:pPr>
            <a:r>
              <a:rPr lang="en-US" dirty="0" smtClean="0"/>
              <a:t>The STDIO client uses a “chain”, the  latency-insensitive broadcast primitive to talk to the STDIO server</a:t>
            </a:r>
          </a:p>
          <a:p>
            <a:pPr marL="498348" lvl="1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911227" lvl="3" indent="-34290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grpSp>
        <p:nvGrpSpPr>
          <p:cNvPr id="18" name="Group 17"/>
          <p:cNvGrpSpPr/>
          <p:nvPr/>
        </p:nvGrpSpPr>
        <p:grpSpPr>
          <a:xfrm>
            <a:off x="4419600" y="2895600"/>
            <a:ext cx="6103621" cy="7297731"/>
            <a:chOff x="4419600" y="2532069"/>
            <a:chExt cx="6103621" cy="7297731"/>
          </a:xfrm>
        </p:grpSpPr>
        <p:sp>
          <p:nvSpPr>
            <p:cNvPr id="3" name="Rectangle 2"/>
            <p:cNvSpPr/>
            <p:nvPr/>
          </p:nvSpPr>
          <p:spPr>
            <a:xfrm>
              <a:off x="4419600" y="4818069"/>
              <a:ext cx="4648200" cy="12954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latin typeface="Calibri" pitchFamily="34" charset="0"/>
              </a:endParaRPr>
            </a:p>
          </p:txBody>
        </p:sp>
        <p:sp>
          <p:nvSpPr>
            <p:cNvPr id="5" name="Content Placeholder 2"/>
            <p:cNvSpPr txBox="1">
              <a:spLocks/>
            </p:cNvSpPr>
            <p:nvPr/>
          </p:nvSpPr>
          <p:spPr>
            <a:xfrm>
              <a:off x="4503420" y="4970469"/>
              <a:ext cx="6019801" cy="4859331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square" lIns="0" tIns="0" rIns="0" bIns="0" anchor="t" anchorCtr="0" compatLnSpc="1">
              <a:noAutofit/>
            </a:bodyPr>
            <a:lstStyle>
              <a:lvl1pPr marL="0" marR="0" lvl="0" indent="0" algn="l" defTabSz="914400" rtl="0" fontAlgn="auto" hangingPunct="1">
                <a:lnSpc>
                  <a:spcPct val="100000"/>
                </a:lnSpc>
                <a:spcBef>
                  <a:spcPts val="2000"/>
                </a:spcBef>
                <a:spcAft>
                  <a:spcPts val="0"/>
                </a:spcAft>
                <a:buNone/>
                <a:tabLst/>
                <a:defRPr lang="en-US" sz="2300" b="0" i="0" u="none" strike="noStrike" kern="0" cap="none" spc="0" baseline="0">
                  <a:solidFill>
                    <a:srgbClr val="061922"/>
                  </a:solidFill>
                  <a:uFillTx/>
                  <a:latin typeface="Calibri" pitchFamily="34"/>
                  <a:cs typeface="Calibri"/>
                </a:defRPr>
              </a:lvl1pPr>
              <a:lvl2pPr marL="155448" marR="0" lvl="1" indent="-182880" algn="l" defTabSz="914400" rtl="0" fontAlgn="auto" hangingPunct="1">
                <a:lnSpc>
                  <a:spcPct val="100000"/>
                </a:lnSpc>
                <a:spcBef>
                  <a:spcPts val="1100"/>
                </a:spcBef>
                <a:spcAft>
                  <a:spcPts val="0"/>
                </a:spcAft>
                <a:buClr>
                  <a:srgbClr val="061922"/>
                </a:buClr>
                <a:buSzPct val="85000"/>
                <a:buFont typeface="Calibri" pitchFamily="18"/>
                <a:buChar char="•"/>
                <a:tabLst/>
                <a:defRPr lang="en-US" sz="2300" b="0" i="0" u="none" strike="noStrike" kern="0" cap="none" spc="0" baseline="0">
                  <a:solidFill>
                    <a:srgbClr val="061922"/>
                  </a:solidFill>
                  <a:uFillTx/>
                  <a:latin typeface="Calibri" pitchFamily="34"/>
                  <a:cs typeface="Calibri"/>
                </a:defRPr>
              </a:lvl2pPr>
              <a:lvl3pPr marL="365760" marR="0" lvl="2" indent="-182880" algn="l" defTabSz="914400" rtl="0" fontAlgn="auto" hangingPunct="1">
                <a:lnSpc>
                  <a:spcPct val="100000"/>
                </a:lnSpc>
                <a:spcBef>
                  <a:spcPts val="500"/>
                </a:spcBef>
                <a:spcAft>
                  <a:spcPts val="0"/>
                </a:spcAft>
                <a:buClr>
                  <a:srgbClr val="061922"/>
                </a:buClr>
                <a:buSzPct val="85000"/>
                <a:buFont typeface="Calibri" pitchFamily="34"/>
                <a:buChar char="–"/>
                <a:tabLst/>
                <a:defRPr lang="en-US" sz="2100" b="0" i="0" u="none" strike="noStrike" kern="0" cap="none" spc="0" baseline="0">
                  <a:solidFill>
                    <a:srgbClr val="061922"/>
                  </a:solidFill>
                  <a:uFillTx/>
                  <a:latin typeface="Calibri" pitchFamily="34"/>
                  <a:cs typeface="Calibri"/>
                </a:defRPr>
              </a:lvl3pPr>
              <a:lvl4pPr marL="568327" marR="0" lvl="3" indent="-182880" algn="l" defTabSz="914400" rtl="0" fontAlgn="auto" hangingPunct="1">
                <a:lnSpc>
                  <a:spcPct val="100000"/>
                </a:lnSpc>
                <a:spcBef>
                  <a:spcPts val="500"/>
                </a:spcBef>
                <a:spcAft>
                  <a:spcPts val="0"/>
                </a:spcAft>
                <a:buClr>
                  <a:srgbClr val="061922"/>
                </a:buClr>
                <a:buSzPct val="85000"/>
                <a:buFont typeface="Calibri" pitchFamily="34"/>
                <a:buChar char="•"/>
                <a:tabLst/>
                <a:defRPr lang="en-US" sz="1900" b="0" i="0" u="none" strike="noStrike" kern="0" cap="none" spc="0" baseline="0">
                  <a:solidFill>
                    <a:srgbClr val="061922"/>
                  </a:solidFill>
                  <a:uFillTx/>
                  <a:latin typeface="Calibri" pitchFamily="34"/>
                  <a:cs typeface="Calibri"/>
                </a:defRPr>
              </a:lvl4pPr>
              <a:lvl5pPr marL="761996" marR="0" lvl="4" indent="-146304" algn="l" defTabSz="914400" rtl="0" fontAlgn="auto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rgbClr val="061922"/>
                </a:buClr>
                <a:buSzPct val="85000"/>
                <a:buFont typeface="Calibri" pitchFamily="34" charset="0"/>
                <a:buChar char="–"/>
                <a:tabLst/>
                <a:defRPr lang="en-US" sz="1800" b="0" i="0" u="none" strike="noStrike" kern="0" cap="none" spc="0" baseline="0">
                  <a:solidFill>
                    <a:srgbClr val="061922"/>
                  </a:solidFill>
                  <a:uFillTx/>
                  <a:latin typeface="Calibri" pitchFamily="34"/>
                  <a:cs typeface="Calibri"/>
                </a:defRPr>
              </a:lvl5pPr>
            </a:lstStyle>
            <a:p>
              <a:r>
                <a:rPr lang="en-US" sz="11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module </a:t>
              </a:r>
              <a:r>
                <a:rPr lang="en-US" sz="110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[CONNECTED_MODULE] </a:t>
              </a:r>
              <a:r>
                <a:rPr lang="en-US" sz="1100" dirty="0" err="1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mkSTDIO</a:t>
              </a:r>
              <a:r>
                <a:rPr lang="en-US" sz="11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();</a:t>
              </a:r>
              <a:br>
                <a:rPr lang="en-US" sz="11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</a:br>
              <a:r>
                <a:rPr lang="en-US" sz="11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/>
              </a:r>
              <a:br>
                <a:rPr lang="en-US" sz="11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</a:br>
              <a:r>
                <a:rPr lang="en-US" sz="11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   Chain#(Bit#(64)) </a:t>
              </a:r>
              <a:r>
                <a:rPr lang="en-US" sz="1100" dirty="0" err="1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stdioNetwork</a:t>
              </a:r>
              <a:r>
                <a:rPr lang="en-US" sz="11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&lt;- </a:t>
              </a:r>
              <a:r>
                <a:rPr lang="en-US" sz="1100" dirty="0" err="1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mkChain</a:t>
              </a:r>
              <a:r>
                <a:rPr lang="en-US" sz="11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(“STDIO”);     </a:t>
              </a:r>
            </a:p>
            <a:p>
              <a:r>
                <a:rPr lang="en-US" sz="1100" dirty="0" err="1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endmodule</a:t>
              </a:r>
              <a:endPara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6" name="Curved Connector 5"/>
            <p:cNvCxnSpPr/>
            <p:nvPr/>
          </p:nvCxnSpPr>
          <p:spPr>
            <a:xfrm rot="16200000" flipV="1">
              <a:off x="6438900" y="2570169"/>
              <a:ext cx="2438400" cy="2362200"/>
            </a:xfrm>
            <a:prstGeom prst="curvedConnector3">
              <a:avLst>
                <a:gd name="adj1" fmla="val 108125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34617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 in </a:t>
            </a:r>
            <a:r>
              <a:rPr lang="en-US" dirty="0" smtClean="0"/>
              <a:t>LEAP: Handling Strings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28600" y="1143000"/>
            <a:ext cx="4264019" cy="5410200"/>
          </a:xfrm>
        </p:spPr>
        <p:txBody>
          <a:bodyPr>
            <a:normAutofit/>
          </a:bodyPr>
          <a:lstStyle/>
          <a:p>
            <a:pPr marL="498348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Hello World prints a string to terminal</a:t>
            </a:r>
          </a:p>
          <a:p>
            <a:pPr marL="498348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Strings are difficult to manage in hardware</a:t>
            </a:r>
          </a:p>
          <a:p>
            <a:pPr marL="708660" lvl="2" indent="-342900">
              <a:buFont typeface="Arial" panose="020B0604020202020204" pitchFamily="34" charset="0"/>
              <a:buChar char="•"/>
            </a:pPr>
            <a:r>
              <a:rPr lang="en-US" dirty="0" smtClean="0"/>
              <a:t>So we borrow from software and use pointers</a:t>
            </a:r>
          </a:p>
          <a:p>
            <a:pPr marL="708660" lvl="2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SoftServices</a:t>
            </a:r>
            <a:r>
              <a:rPr lang="en-US" dirty="0" smtClean="0"/>
              <a:t> gives each string a unique ID at compile time</a:t>
            </a:r>
          </a:p>
          <a:p>
            <a:pPr marL="911227" lvl="3" indent="-342900">
              <a:buFont typeface="Arial" panose="020B0604020202020204" pitchFamily="34" charset="0"/>
              <a:buChar char="•"/>
            </a:pPr>
            <a:r>
              <a:rPr lang="en-US" dirty="0" smtClean="0"/>
              <a:t>Here, </a:t>
            </a:r>
            <a:r>
              <a:rPr lang="en-US" dirty="0" err="1" smtClean="0">
                <a:solidFill>
                  <a:srgbClr val="FF0000"/>
                </a:solidFill>
              </a:rPr>
              <a:t>msg</a:t>
            </a:r>
            <a:r>
              <a:rPr lang="en-US" dirty="0" smtClean="0"/>
              <a:t> is a pointer to the string “Hello, World!”</a:t>
            </a:r>
          </a:p>
          <a:p>
            <a:pPr marL="911227" lvl="3" indent="-342900">
              <a:buFont typeface="Arial" panose="020B0604020202020204" pitchFamily="34" charset="0"/>
              <a:buChar char="•"/>
            </a:pPr>
            <a:r>
              <a:rPr lang="en-US" dirty="0" smtClean="0"/>
              <a:t>These string IDs are exported to software as a table, just like in C</a:t>
            </a:r>
          </a:p>
          <a:p>
            <a:pPr marL="911227" lvl="3" indent="-342900">
              <a:buFont typeface="Arial" panose="020B0604020202020204" pitchFamily="34" charset="0"/>
              <a:buChar char="•"/>
            </a:pPr>
            <a:r>
              <a:rPr lang="en-US" dirty="0" smtClean="0"/>
              <a:t>At run time, STDIO calls like </a:t>
            </a:r>
            <a:r>
              <a:rPr lang="en-US" dirty="0" err="1" smtClean="0"/>
              <a:t>printf</a:t>
            </a:r>
            <a:r>
              <a:rPr lang="en-US" dirty="0" smtClean="0"/>
              <a:t> pass the string pointer</a:t>
            </a:r>
          </a:p>
          <a:p>
            <a:pPr marL="911227" lvl="3" indent="-34290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4453890" y="1219200"/>
            <a:ext cx="4724400" cy="5334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rm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None/>
              <a:tabLst/>
              <a:defRPr lang="en-US" sz="2300" b="0" i="0" u="none" strike="noStrike" kern="0" cap="none" spc="0" baseline="0">
                <a:solidFill>
                  <a:srgbClr val="061922"/>
                </a:solidFill>
                <a:uFillTx/>
                <a:latin typeface="Calibri" pitchFamily="34"/>
                <a:cs typeface="Calibri"/>
              </a:defRPr>
            </a:lvl1pPr>
            <a:lvl2pPr marL="155448" marR="0" lvl="1" indent="-182880" algn="l" defTabSz="914400" rtl="0" fontAlgn="auto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061922"/>
              </a:buClr>
              <a:buSzPct val="85000"/>
              <a:buFont typeface="Calibri" pitchFamily="18"/>
              <a:buChar char="•"/>
              <a:tabLst/>
              <a:defRPr lang="en-US" sz="2300" b="0" i="0" u="none" strike="noStrike" kern="0" cap="none" spc="0" baseline="0">
                <a:solidFill>
                  <a:srgbClr val="061922"/>
                </a:solidFill>
                <a:uFillTx/>
                <a:latin typeface="Calibri" pitchFamily="34"/>
                <a:cs typeface="Calibri"/>
              </a:defRPr>
            </a:lvl2pPr>
            <a:lvl3pPr marL="365760" marR="0" lvl="2" indent="-182880" algn="l" defTabSz="914400" rtl="0" fontAlgn="auto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61922"/>
              </a:buClr>
              <a:buSzPct val="85000"/>
              <a:buFont typeface="Calibri" pitchFamily="34"/>
              <a:buChar char="–"/>
              <a:tabLst/>
              <a:defRPr lang="en-US" sz="2100" b="0" i="0" u="none" strike="noStrike" kern="0" cap="none" spc="0" baseline="0">
                <a:solidFill>
                  <a:srgbClr val="061922"/>
                </a:solidFill>
                <a:uFillTx/>
                <a:latin typeface="Calibri" pitchFamily="34"/>
                <a:cs typeface="Calibri"/>
              </a:defRPr>
            </a:lvl3pPr>
            <a:lvl4pPr marL="568327" marR="0" lvl="3" indent="-182880" algn="l" defTabSz="914400" rtl="0" fontAlgn="auto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61922"/>
              </a:buClr>
              <a:buSzPct val="85000"/>
              <a:buFont typeface="Calibri" pitchFamily="34"/>
              <a:buChar char="•"/>
              <a:tabLst/>
              <a:defRPr lang="en-US" sz="1900" b="0" i="0" u="none" strike="noStrike" kern="0" cap="none" spc="0" baseline="0">
                <a:solidFill>
                  <a:srgbClr val="061922"/>
                </a:solidFill>
                <a:uFillTx/>
                <a:latin typeface="Calibri" pitchFamily="34"/>
                <a:cs typeface="Calibri"/>
              </a:defRPr>
            </a:lvl4pPr>
            <a:lvl5pPr marL="761996" marR="0" lvl="4" indent="-146304" algn="l" defTabSz="914400" rtl="0" fontAlgn="auto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61922"/>
              </a:buClr>
              <a:buSzPct val="85000"/>
              <a:buFont typeface="Calibri" pitchFamily="34" charset="0"/>
              <a:buChar char="–"/>
              <a:tabLst/>
              <a:defRPr lang="en-US" sz="1800" b="0" i="0" u="none" strike="noStrike" kern="0" cap="none" spc="0" baseline="0">
                <a:solidFill>
                  <a:srgbClr val="061922"/>
                </a:solidFill>
                <a:uFillTx/>
                <a:latin typeface="Calibri" pitchFamily="34"/>
                <a:cs typeface="Calibri"/>
              </a:defRPr>
            </a:lvl5pPr>
          </a:lstStyle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module [CONNECTED_MODULE] </a:t>
            </a:r>
            <a:r>
              <a:rPr lang="en-US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mkConnectedApplication</a:t>
            </a:r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();</a:t>
            </a:r>
            <a:b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endParaRPr lang="en-US" sz="11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Connection_Receive</a:t>
            </a:r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#(</a:t>
            </a:r>
            <a:r>
              <a:rPr lang="en-US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linkStarterStartRun</a:t>
            </a:r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&lt;-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mkConnectionRecv</a:t>
            </a:r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vdev_starter_start_run</a:t>
            </a:r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");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sz="11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Connection_Send</a:t>
            </a:r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#(Bit#(8)) </a:t>
            </a:r>
            <a:r>
              <a:rPr lang="en-US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linkStarterFinishRun</a:t>
            </a:r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&lt;-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mkConnectionSend</a:t>
            </a:r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vdev_starter_finish_run</a:t>
            </a:r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");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sz="11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    STDIO#(Bit#(32)) </a:t>
            </a:r>
            <a:r>
              <a:rPr lang="en-US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stdio</a:t>
            </a:r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&lt;- </a:t>
            </a:r>
            <a:r>
              <a:rPr lang="en-US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mkStdIO</a:t>
            </a:r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();</a:t>
            </a:r>
            <a:b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    </a:t>
            </a:r>
            <a:r>
              <a:rPr lang="en-US" sz="11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let </a:t>
            </a:r>
            <a:r>
              <a:rPr lang="en-US" sz="11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sz="11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&lt;- </a:t>
            </a:r>
            <a:r>
              <a:rPr lang="en-US" sz="11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getGlobalStringUID</a:t>
            </a:r>
            <a:r>
              <a:rPr lang="en-US" sz="11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("Hello, world!\n”);</a:t>
            </a:r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    rule hello(True);</a:t>
            </a:r>
            <a:b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linkStarterStartRun.deq</a:t>
            </a:r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stdio.printf</a:t>
            </a:r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1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List::nil);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linkStarterFinishRun.send</a:t>
            </a:r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(0);       </a:t>
            </a:r>
            <a:b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    </a:t>
            </a:r>
            <a:r>
              <a:rPr lang="en-US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endrule</a:t>
            </a:r>
            <a:endParaRPr lang="en-US" sz="11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sz="11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endmodule</a:t>
            </a:r>
            <a:endParaRPr lang="en-US" sz="11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3671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4800600" y="2309098"/>
            <a:ext cx="3086100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 smtClean="0">
              <a:latin typeface="Calibri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116832" y="3604498"/>
            <a:ext cx="2487928" cy="15388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z="400" dirty="0" smtClean="0">
              <a:latin typeface="Calibri" pitchFamily="34" charset="0"/>
            </a:endParaRPr>
          </a:p>
        </p:txBody>
      </p:sp>
      <p:sp>
        <p:nvSpPr>
          <p:cNvPr id="72" name="Content Placeholder 2"/>
          <p:cNvSpPr txBox="1">
            <a:spLocks/>
          </p:cNvSpPr>
          <p:nvPr/>
        </p:nvSpPr>
        <p:spPr>
          <a:xfrm>
            <a:off x="4453890" y="762000"/>
            <a:ext cx="4724400" cy="5334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rm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None/>
              <a:tabLst/>
              <a:defRPr lang="en-US" sz="2300" b="0" i="0" u="none" strike="noStrike" kern="0" cap="none" spc="0" baseline="0">
                <a:solidFill>
                  <a:srgbClr val="061922"/>
                </a:solidFill>
                <a:uFillTx/>
                <a:latin typeface="Calibri" pitchFamily="34"/>
                <a:cs typeface="Calibri"/>
              </a:defRPr>
            </a:lvl1pPr>
            <a:lvl2pPr marL="155448" marR="0" lvl="1" indent="-182880" algn="l" defTabSz="914400" rtl="0" fontAlgn="auto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061922"/>
              </a:buClr>
              <a:buSzPct val="85000"/>
              <a:buFont typeface="Calibri" pitchFamily="18"/>
              <a:buChar char="•"/>
              <a:tabLst/>
              <a:defRPr lang="en-US" sz="2300" b="0" i="0" u="none" strike="noStrike" kern="0" cap="none" spc="0" baseline="0">
                <a:solidFill>
                  <a:srgbClr val="061922"/>
                </a:solidFill>
                <a:uFillTx/>
                <a:latin typeface="Calibri" pitchFamily="34"/>
                <a:cs typeface="Calibri"/>
              </a:defRPr>
            </a:lvl2pPr>
            <a:lvl3pPr marL="365760" marR="0" lvl="2" indent="-182880" algn="l" defTabSz="914400" rtl="0" fontAlgn="auto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61922"/>
              </a:buClr>
              <a:buSzPct val="85000"/>
              <a:buFont typeface="Calibri" pitchFamily="34"/>
              <a:buChar char="–"/>
              <a:tabLst/>
              <a:defRPr lang="en-US" sz="2100" b="0" i="0" u="none" strike="noStrike" kern="0" cap="none" spc="0" baseline="0">
                <a:solidFill>
                  <a:srgbClr val="061922"/>
                </a:solidFill>
                <a:uFillTx/>
                <a:latin typeface="Calibri" pitchFamily="34"/>
                <a:cs typeface="Calibri"/>
              </a:defRPr>
            </a:lvl3pPr>
            <a:lvl4pPr marL="568327" marR="0" lvl="3" indent="-182880" algn="l" defTabSz="914400" rtl="0" fontAlgn="auto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61922"/>
              </a:buClr>
              <a:buSzPct val="85000"/>
              <a:buFont typeface="Calibri" pitchFamily="34"/>
              <a:buChar char="•"/>
              <a:tabLst/>
              <a:defRPr lang="en-US" sz="1900" b="0" i="0" u="none" strike="noStrike" kern="0" cap="none" spc="0" baseline="0">
                <a:solidFill>
                  <a:srgbClr val="061922"/>
                </a:solidFill>
                <a:uFillTx/>
                <a:latin typeface="Calibri" pitchFamily="34"/>
                <a:cs typeface="Calibri"/>
              </a:defRPr>
            </a:lvl4pPr>
            <a:lvl5pPr marL="761996" marR="0" lvl="4" indent="-146304" algn="l" defTabSz="914400" rtl="0" fontAlgn="auto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61922"/>
              </a:buClr>
              <a:buSzPct val="85000"/>
              <a:buFont typeface="Calibri" pitchFamily="34" charset="0"/>
              <a:buChar char="–"/>
              <a:tabLst/>
              <a:defRPr lang="en-US" sz="1800" b="0" i="0" u="none" strike="noStrike" kern="0" cap="none" spc="0" baseline="0">
                <a:solidFill>
                  <a:srgbClr val="061922"/>
                </a:solidFill>
                <a:uFillTx/>
                <a:latin typeface="Calibri" pitchFamily="34"/>
                <a:cs typeface="Calibri"/>
              </a:defRPr>
            </a:lvl5pPr>
          </a:lstStyle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module [CONNECTED_MODULE] </a:t>
            </a:r>
            <a:r>
              <a:rPr lang="en-US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mkConnectedApplication</a:t>
            </a:r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();</a:t>
            </a:r>
            <a:b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endParaRPr lang="en-US" sz="11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Connection_Receive</a:t>
            </a:r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#(</a:t>
            </a:r>
            <a:r>
              <a:rPr lang="en-US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linkStarterStartRun</a:t>
            </a:r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&lt;-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mkConnectionRecv</a:t>
            </a:r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vdev_starter_start_run</a:t>
            </a:r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");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sz="11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Connection_Send</a:t>
            </a:r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#(Bit#(8)) </a:t>
            </a:r>
            <a:r>
              <a:rPr lang="en-US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linkStarterFinishRun</a:t>
            </a:r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&lt;-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mkConnectionSend</a:t>
            </a:r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vdev_starter_finish_run</a:t>
            </a:r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");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sz="11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    </a:t>
            </a:r>
            <a:r>
              <a:rPr lang="en-US" sz="1100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STDIO#(Bit#(32)) </a:t>
            </a:r>
            <a:r>
              <a:rPr lang="en-US" sz="1100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stdio</a:t>
            </a:r>
            <a:r>
              <a:rPr lang="en-US" sz="1100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&lt;- </a:t>
            </a:r>
            <a:r>
              <a:rPr lang="en-US" sz="1100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mkStdIO</a:t>
            </a:r>
            <a:r>
              <a:rPr lang="en-US" sz="1100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();</a:t>
            </a:r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    let </a:t>
            </a:r>
            <a:r>
              <a:rPr lang="en-US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&lt;- </a:t>
            </a:r>
            <a:r>
              <a:rPr lang="en-US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getGlobalStringUID</a:t>
            </a:r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("Hello, world!\n”);</a:t>
            </a:r>
            <a:b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    rule hello(True);</a:t>
            </a:r>
            <a:b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linkStarterStartRun.deq</a:t>
            </a:r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stdio.printf</a:t>
            </a:r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List::nil);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linkStarterFinishRun.send</a:t>
            </a:r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(0);       </a:t>
            </a:r>
            <a:b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    </a:t>
            </a:r>
            <a:r>
              <a:rPr lang="en-US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endrule</a:t>
            </a:r>
            <a:endParaRPr lang="en-US" sz="11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sz="11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endmodule</a:t>
            </a:r>
            <a:endParaRPr lang="en-US" sz="11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 in </a:t>
            </a:r>
            <a:r>
              <a:rPr lang="en-US" dirty="0" smtClean="0"/>
              <a:t>LEAP: The Anatomy of a Service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28600" y="1143000"/>
            <a:ext cx="4264019" cy="5410200"/>
          </a:xfrm>
        </p:spPr>
        <p:txBody>
          <a:bodyPr>
            <a:normAutofit fontScale="92500" lnSpcReduction="10000"/>
          </a:bodyPr>
          <a:lstStyle/>
          <a:p>
            <a:pPr marL="498348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LEAP provides many useful services, which </a:t>
            </a:r>
            <a:r>
              <a:rPr lang="en-US" dirty="0" err="1" smtClean="0"/>
              <a:t>simplfy</a:t>
            </a:r>
            <a:r>
              <a:rPr lang="en-US" dirty="0" smtClean="0"/>
              <a:t> common programming tasks</a:t>
            </a:r>
          </a:p>
          <a:p>
            <a:pPr marL="708660" lvl="2" indent="-342900">
              <a:buFont typeface="Arial" panose="020B0604020202020204" pitchFamily="34" charset="0"/>
              <a:buChar char="•"/>
            </a:pPr>
            <a:r>
              <a:rPr lang="en-US" dirty="0" smtClean="0"/>
              <a:t>STDIO, locks, barriers, statistics, assertions, etc.</a:t>
            </a:r>
          </a:p>
          <a:p>
            <a:pPr marL="498348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Services take a client-server architecture</a:t>
            </a:r>
          </a:p>
          <a:p>
            <a:pPr marL="708660" lvl="2" indent="-342900">
              <a:buFont typeface="Arial" panose="020B0604020202020204" pitchFamily="34" charset="0"/>
              <a:buChar char="•"/>
            </a:pPr>
            <a:r>
              <a:rPr lang="en-US" dirty="0" smtClean="0"/>
              <a:t>Similar to SW operating system services</a:t>
            </a:r>
          </a:p>
          <a:p>
            <a:pPr marL="708660" lvl="2" indent="-342900">
              <a:buFont typeface="Arial" panose="020B0604020202020204" pitchFamily="34" charset="0"/>
              <a:buChar char="•"/>
            </a:pPr>
            <a:r>
              <a:rPr lang="en-US" dirty="0" smtClean="0"/>
              <a:t>User programs instantiate clients, like </a:t>
            </a:r>
            <a:r>
              <a:rPr lang="en-US" dirty="0" err="1" smtClean="0"/>
              <a:t>mkStdIO</a:t>
            </a:r>
            <a:endParaRPr lang="en-US" dirty="0" smtClean="0"/>
          </a:p>
          <a:p>
            <a:pPr marL="708660" lvl="2" indent="-342900">
              <a:buFont typeface="Arial" panose="020B0604020202020204" pitchFamily="34" charset="0"/>
              <a:buChar char="•"/>
            </a:pPr>
            <a:r>
              <a:rPr lang="en-US" dirty="0" smtClean="0"/>
              <a:t>LEAP’s driver code instantiates a server which handles requests from clients</a:t>
            </a:r>
          </a:p>
          <a:p>
            <a:pPr marL="708660" lvl="2" indent="-342900">
              <a:buFont typeface="Arial" panose="020B0604020202020204" pitchFamily="34" charset="0"/>
              <a:buChar char="•"/>
            </a:pPr>
            <a:r>
              <a:rPr lang="en-US" dirty="0" smtClean="0"/>
              <a:t>Client are connected to the server by latency-insensitive channels</a:t>
            </a:r>
          </a:p>
          <a:p>
            <a:pPr marL="708660" lvl="2" indent="-342900">
              <a:buFont typeface="Arial" panose="020B0604020202020204" pitchFamily="34" charset="0"/>
              <a:buChar char="•"/>
            </a:pPr>
            <a:r>
              <a:rPr lang="en-US" dirty="0" smtClean="0"/>
              <a:t>Servers are often connected to SW by latency-insensitive channels.</a:t>
            </a:r>
          </a:p>
        </p:txBody>
      </p:sp>
      <p:sp>
        <p:nvSpPr>
          <p:cNvPr id="10" name="AutoShape 20"/>
          <p:cNvSpPr>
            <a:spLocks noChangeArrowheads="1"/>
          </p:cNvSpPr>
          <p:nvPr/>
        </p:nvSpPr>
        <p:spPr bwMode="auto">
          <a:xfrm>
            <a:off x="5638800" y="4531995"/>
            <a:ext cx="1981200" cy="381000"/>
          </a:xfrm>
          <a:prstGeom prst="roundRect">
            <a:avLst>
              <a:gd name="adj" fmla="val 16667"/>
            </a:avLst>
          </a:prstGeom>
          <a:solidFill>
            <a:schemeClr val="accent1">
              <a:alpha val="34000"/>
            </a:schemeClr>
          </a:solidFill>
          <a:ln>
            <a:headEnd/>
            <a:tailEnd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buNone/>
            </a:pPr>
            <a:r>
              <a:rPr lang="en-US" sz="1400" dirty="0" smtClean="0">
                <a:solidFill>
                  <a:schemeClr val="bg1"/>
                </a:solidFill>
                <a:latin typeface="Calibri" pitchFamily="34" charset="0"/>
              </a:rPr>
              <a:t>STDIO </a:t>
            </a:r>
            <a:r>
              <a:rPr lang="en-US" sz="1400" dirty="0" smtClean="0">
                <a:solidFill>
                  <a:schemeClr val="bg1"/>
                </a:solidFill>
                <a:latin typeface="Calibri" pitchFamily="34" charset="0"/>
              </a:rPr>
              <a:t>Server (HW)</a:t>
            </a:r>
            <a:endParaRPr lang="en-US" sz="14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1" name="AutoShape 20"/>
          <p:cNvSpPr>
            <a:spLocks noChangeArrowheads="1"/>
          </p:cNvSpPr>
          <p:nvPr/>
        </p:nvSpPr>
        <p:spPr bwMode="auto">
          <a:xfrm>
            <a:off x="5638800" y="5410200"/>
            <a:ext cx="1981200" cy="381000"/>
          </a:xfrm>
          <a:prstGeom prst="roundRect">
            <a:avLst>
              <a:gd name="adj" fmla="val 16667"/>
            </a:avLst>
          </a:prstGeom>
          <a:solidFill>
            <a:schemeClr val="accent1">
              <a:alpha val="34000"/>
            </a:schemeClr>
          </a:solidFill>
          <a:ln>
            <a:headEnd/>
            <a:tailEnd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buNone/>
            </a:pPr>
            <a:r>
              <a:rPr lang="en-US" sz="1400" dirty="0" smtClean="0">
                <a:solidFill>
                  <a:schemeClr val="bg1"/>
                </a:solidFill>
                <a:latin typeface="Calibri" pitchFamily="34" charset="0"/>
              </a:rPr>
              <a:t>STDIO </a:t>
            </a:r>
            <a:r>
              <a:rPr lang="en-US" sz="1400" dirty="0" smtClean="0">
                <a:solidFill>
                  <a:schemeClr val="bg1"/>
                </a:solidFill>
                <a:latin typeface="Calibri" pitchFamily="34" charset="0"/>
              </a:rPr>
              <a:t>Server (SW)</a:t>
            </a:r>
            <a:endParaRPr lang="en-US" sz="14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3" name="Up-Down Arrow 2"/>
          <p:cNvSpPr/>
          <p:nvPr/>
        </p:nvSpPr>
        <p:spPr>
          <a:xfrm>
            <a:off x="6477000" y="4876800"/>
            <a:ext cx="304800" cy="53721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Calibri" pitchFamily="34" charset="0"/>
            </a:endParaRPr>
          </a:p>
        </p:txBody>
      </p:sp>
      <p:cxnSp>
        <p:nvCxnSpPr>
          <p:cNvPr id="12" name="Curved Connector 11"/>
          <p:cNvCxnSpPr>
            <a:stCxn id="10" idx="1"/>
            <a:endCxn id="16" idx="1"/>
          </p:cNvCxnSpPr>
          <p:nvPr/>
        </p:nvCxnSpPr>
        <p:spPr>
          <a:xfrm rot="10800000">
            <a:off x="4800600" y="2493765"/>
            <a:ext cx="838200" cy="2228731"/>
          </a:xfrm>
          <a:prstGeom prst="curvedConnector3">
            <a:avLst>
              <a:gd name="adj1" fmla="val 153182"/>
            </a:avLst>
          </a:prstGeom>
          <a:ln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/>
          <p:cNvCxnSpPr>
            <a:stCxn id="16" idx="3"/>
            <a:endCxn id="10" idx="3"/>
          </p:cNvCxnSpPr>
          <p:nvPr/>
        </p:nvCxnSpPr>
        <p:spPr>
          <a:xfrm flipH="1">
            <a:off x="7620000" y="2493764"/>
            <a:ext cx="266700" cy="2228731"/>
          </a:xfrm>
          <a:prstGeom prst="curvedConnector3">
            <a:avLst>
              <a:gd name="adj1" fmla="val -85714"/>
            </a:avLst>
          </a:prstGeom>
          <a:ln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/>
          <p:cNvCxnSpPr>
            <a:stCxn id="16" idx="2"/>
            <a:endCxn id="28" idx="1"/>
          </p:cNvCxnSpPr>
          <p:nvPr/>
        </p:nvCxnSpPr>
        <p:spPr>
          <a:xfrm rot="5400000">
            <a:off x="5228735" y="2566527"/>
            <a:ext cx="1003012" cy="1226818"/>
          </a:xfrm>
          <a:prstGeom prst="curvedConnector4">
            <a:avLst>
              <a:gd name="adj1" fmla="val 46164"/>
              <a:gd name="adj2" fmla="val 118634"/>
            </a:avLst>
          </a:prstGeom>
          <a:ln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4905376" y="6019800"/>
            <a:ext cx="3667125" cy="381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Calibri" pitchFamily="34" charset="0"/>
            </a:endParaRPr>
          </a:p>
        </p:txBody>
      </p:sp>
      <p:cxnSp>
        <p:nvCxnSpPr>
          <p:cNvPr id="62" name="Straight Connector 61"/>
          <p:cNvCxnSpPr/>
          <p:nvPr/>
        </p:nvCxnSpPr>
        <p:spPr>
          <a:xfrm flipV="1">
            <a:off x="4972052" y="6134100"/>
            <a:ext cx="161924" cy="152400"/>
          </a:xfrm>
          <a:prstGeom prst="line">
            <a:avLst/>
          </a:prstGeom>
          <a:ln w="254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5128627" y="6019800"/>
            <a:ext cx="1143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Non-LI </a:t>
            </a:r>
            <a:r>
              <a:rPr lang="en-US" dirty="0" err="1" smtClean="0">
                <a:latin typeface="Calibri" pitchFamily="34" charset="0"/>
              </a:rPr>
              <a:t>Ifc</a:t>
            </a:r>
            <a:endParaRPr lang="en-US" dirty="0" smtClean="0">
              <a:latin typeface="Calibri" pitchFamily="34" charset="0"/>
            </a:endParaRPr>
          </a:p>
        </p:txBody>
      </p:sp>
      <p:cxnSp>
        <p:nvCxnSpPr>
          <p:cNvPr id="64" name="Straight Connector 63"/>
          <p:cNvCxnSpPr/>
          <p:nvPr/>
        </p:nvCxnSpPr>
        <p:spPr>
          <a:xfrm flipV="1">
            <a:off x="6320423" y="6134100"/>
            <a:ext cx="161924" cy="15240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6476998" y="6019800"/>
            <a:ext cx="1143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L! </a:t>
            </a:r>
            <a:r>
              <a:rPr lang="en-US" dirty="0" err="1" smtClean="0">
                <a:latin typeface="Calibri" pitchFamily="34" charset="0"/>
              </a:rPr>
              <a:t>Ifc</a:t>
            </a:r>
            <a:r>
              <a:rPr lang="en-US" dirty="0" smtClean="0">
                <a:latin typeface="Calibri" pitchFamily="34" charset="0"/>
              </a:rPr>
              <a:t>.</a:t>
            </a:r>
            <a:endParaRPr lang="en-US" dirty="0" smtClean="0">
              <a:latin typeface="Calibri" pitchFamily="34" charset="0"/>
            </a:endParaRPr>
          </a:p>
        </p:txBody>
      </p:sp>
      <p:cxnSp>
        <p:nvCxnSpPr>
          <p:cNvPr id="66" name="Straight Connector 65"/>
          <p:cNvCxnSpPr/>
          <p:nvPr/>
        </p:nvCxnSpPr>
        <p:spPr>
          <a:xfrm flipV="1">
            <a:off x="7239000" y="6134100"/>
            <a:ext cx="161924" cy="152400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7395574" y="6019800"/>
            <a:ext cx="1527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Hybrid </a:t>
            </a:r>
            <a:r>
              <a:rPr lang="en-US" dirty="0" err="1" smtClean="0">
                <a:latin typeface="Calibri" pitchFamily="34" charset="0"/>
              </a:rPr>
              <a:t>Ifc</a:t>
            </a:r>
            <a:r>
              <a:rPr lang="en-US" dirty="0" smtClean="0">
                <a:latin typeface="Calibri" pitchFamily="34" charset="0"/>
              </a:rPr>
              <a:t>.</a:t>
            </a:r>
            <a:endParaRPr lang="en-US" dirty="0" smtClean="0">
              <a:latin typeface="Calibri" pitchFamily="34" charset="0"/>
            </a:endParaRPr>
          </a:p>
        </p:txBody>
      </p:sp>
      <p:sp>
        <p:nvSpPr>
          <p:cNvPr id="68" name="Line 4"/>
          <p:cNvSpPr>
            <a:spLocks noChangeShapeType="1"/>
          </p:cNvSpPr>
          <p:nvPr/>
        </p:nvSpPr>
        <p:spPr bwMode="auto">
          <a:xfrm rot="16200000" flipH="1">
            <a:off x="6823873" y="3082127"/>
            <a:ext cx="0" cy="419894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pPr>
              <a:buNone/>
            </a:pPr>
            <a:endParaRPr lang="en-US"/>
          </a:p>
        </p:txBody>
      </p:sp>
      <p:sp>
        <p:nvSpPr>
          <p:cNvPr id="69" name="TextBox 68"/>
          <p:cNvSpPr txBox="1"/>
          <p:nvPr/>
        </p:nvSpPr>
        <p:spPr>
          <a:xfrm>
            <a:off x="7886700" y="4707255"/>
            <a:ext cx="1143002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alibri" pitchFamily="34" charset="0"/>
              </a:rPr>
              <a:t>FPGA</a:t>
            </a:r>
            <a:endParaRPr lang="en-US" dirty="0" smtClean="0">
              <a:latin typeface="Calibri" pitchFamily="34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7898131" y="5234940"/>
            <a:ext cx="1143002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alibri" pitchFamily="34" charset="0"/>
              </a:rPr>
              <a:t>CPU</a:t>
            </a:r>
            <a:endParaRPr lang="en-US" dirty="0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3671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33348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0" dirty="0" smtClean="0"/>
              <a:t>Building on abstractions: STDIO Service</a:t>
            </a:r>
            <a:endParaRPr lang="en-US" sz="3600" b="0" dirty="0"/>
          </a:p>
        </p:txBody>
      </p:sp>
      <p:sp>
        <p:nvSpPr>
          <p:cNvPr id="112675" name="AutoShape 35"/>
          <p:cNvSpPr>
            <a:spLocks noChangeArrowheads="1"/>
          </p:cNvSpPr>
          <p:nvPr/>
        </p:nvSpPr>
        <p:spPr bwMode="auto">
          <a:xfrm>
            <a:off x="5181600" y="4572000"/>
            <a:ext cx="3048000" cy="381000"/>
          </a:xfrm>
          <a:prstGeom prst="roundRect">
            <a:avLst>
              <a:gd name="adj" fmla="val 16667"/>
            </a:avLst>
          </a:prstGeom>
          <a:solidFill>
            <a:schemeClr val="accent1">
              <a:alpha val="33000"/>
            </a:schemeClr>
          </a:solidFill>
          <a:ln>
            <a:solidFill>
              <a:schemeClr val="tx1">
                <a:alpha val="34000"/>
              </a:schemeClr>
            </a:solidFill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buNone/>
            </a:pPr>
            <a:r>
              <a:rPr lang="en-US" sz="1400" dirty="0" smtClean="0">
                <a:latin typeface="Calibri" pitchFamily="34" charset="0"/>
              </a:rPr>
              <a:t>Virtual Channel Multiplexing</a:t>
            </a:r>
            <a:endParaRPr lang="en-US" sz="1400" dirty="0">
              <a:latin typeface="Calibri" pitchFamily="34" charset="0"/>
            </a:endParaRPr>
          </a:p>
        </p:txBody>
      </p:sp>
      <p:sp>
        <p:nvSpPr>
          <p:cNvPr id="112644" name="Line 4"/>
          <p:cNvSpPr>
            <a:spLocks noChangeShapeType="1"/>
          </p:cNvSpPr>
          <p:nvPr/>
        </p:nvSpPr>
        <p:spPr bwMode="auto">
          <a:xfrm>
            <a:off x="4724400" y="1143000"/>
            <a:ext cx="0" cy="5257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pPr>
              <a:buNone/>
            </a:pPr>
            <a:endParaRPr lang="en-US"/>
          </a:p>
        </p:txBody>
      </p:sp>
      <p:sp>
        <p:nvSpPr>
          <p:cNvPr id="112646" name="AutoShape 6"/>
          <p:cNvSpPr>
            <a:spLocks noChangeArrowheads="1"/>
          </p:cNvSpPr>
          <p:nvPr/>
        </p:nvSpPr>
        <p:spPr bwMode="auto">
          <a:xfrm>
            <a:off x="5181600" y="5029200"/>
            <a:ext cx="3276600" cy="381000"/>
          </a:xfrm>
          <a:prstGeom prst="roundRect">
            <a:avLst>
              <a:gd name="adj" fmla="val 16667"/>
            </a:avLst>
          </a:prstGeom>
          <a:solidFill>
            <a:schemeClr val="accent1">
              <a:alpha val="33000"/>
            </a:schemeClr>
          </a:solidFill>
          <a:ln>
            <a:solidFill>
              <a:schemeClr val="tx1">
                <a:alpha val="34000"/>
              </a:schemeClr>
            </a:solidFill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buNone/>
            </a:pPr>
            <a:r>
              <a:rPr lang="en-US" sz="1400">
                <a:latin typeface="Calibri" pitchFamily="34" charset="0"/>
              </a:rPr>
              <a:t>Kernel Driver</a:t>
            </a:r>
          </a:p>
        </p:txBody>
      </p:sp>
      <p:sp>
        <p:nvSpPr>
          <p:cNvPr id="112647" name="AutoShape 7"/>
          <p:cNvSpPr>
            <a:spLocks noChangeArrowheads="1"/>
          </p:cNvSpPr>
          <p:nvPr/>
        </p:nvSpPr>
        <p:spPr bwMode="auto">
          <a:xfrm>
            <a:off x="4267200" y="5105400"/>
            <a:ext cx="914400" cy="228600"/>
          </a:xfrm>
          <a:prstGeom prst="leftRightArrow">
            <a:avLst>
              <a:gd name="adj1" fmla="val 50000"/>
              <a:gd name="adj2" fmla="val 53333"/>
            </a:avLst>
          </a:prstGeom>
          <a:solidFill>
            <a:schemeClr val="accent1">
              <a:alpha val="33000"/>
            </a:schemeClr>
          </a:solidFill>
          <a:ln w="9525">
            <a:solidFill>
              <a:schemeClr val="tx1">
                <a:alpha val="34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None/>
            </a:pPr>
            <a:endParaRPr lang="en-US"/>
          </a:p>
        </p:txBody>
      </p:sp>
      <p:sp>
        <p:nvSpPr>
          <p:cNvPr id="112657" name="AutoShape 17"/>
          <p:cNvSpPr>
            <a:spLocks noChangeArrowheads="1"/>
          </p:cNvSpPr>
          <p:nvPr/>
        </p:nvSpPr>
        <p:spPr bwMode="auto">
          <a:xfrm>
            <a:off x="838200" y="5029200"/>
            <a:ext cx="3429000" cy="381000"/>
          </a:xfrm>
          <a:prstGeom prst="roundRect">
            <a:avLst>
              <a:gd name="adj" fmla="val 16667"/>
            </a:avLst>
          </a:prstGeom>
          <a:solidFill>
            <a:schemeClr val="accent1">
              <a:alpha val="33000"/>
            </a:schemeClr>
          </a:solidFill>
          <a:ln>
            <a:solidFill>
              <a:schemeClr val="tx1">
                <a:alpha val="34000"/>
              </a:schemeClr>
            </a:solidFill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buNone/>
            </a:pPr>
            <a:r>
              <a:rPr lang="en-US" sz="1400" dirty="0" smtClean="0">
                <a:latin typeface="Calibri" pitchFamily="34" charset="0"/>
              </a:rPr>
              <a:t>FPGA Physical </a:t>
            </a:r>
            <a:r>
              <a:rPr lang="en-US" sz="1400" dirty="0" smtClean="0">
                <a:latin typeface="Calibri" pitchFamily="34" charset="0"/>
              </a:rPr>
              <a:t>Drivers</a:t>
            </a:r>
            <a:endParaRPr lang="en-US" sz="1400" dirty="0">
              <a:latin typeface="Calibri" pitchFamily="34" charset="0"/>
            </a:endParaRPr>
          </a:p>
        </p:txBody>
      </p:sp>
      <p:sp>
        <p:nvSpPr>
          <p:cNvPr id="112660" name="AutoShape 20"/>
          <p:cNvSpPr>
            <a:spLocks noChangeArrowheads="1"/>
          </p:cNvSpPr>
          <p:nvPr/>
        </p:nvSpPr>
        <p:spPr bwMode="auto">
          <a:xfrm>
            <a:off x="1066800" y="4572000"/>
            <a:ext cx="3200400" cy="381000"/>
          </a:xfrm>
          <a:prstGeom prst="roundRect">
            <a:avLst>
              <a:gd name="adj" fmla="val 16667"/>
            </a:avLst>
          </a:prstGeom>
          <a:solidFill>
            <a:schemeClr val="accent1">
              <a:alpha val="33000"/>
            </a:schemeClr>
          </a:solidFill>
          <a:ln>
            <a:solidFill>
              <a:schemeClr val="tx1">
                <a:alpha val="34000"/>
              </a:schemeClr>
            </a:solidFill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buNone/>
            </a:pPr>
            <a:r>
              <a:rPr lang="en-US" sz="1400" dirty="0" smtClean="0">
                <a:latin typeface="Calibri" pitchFamily="34" charset="0"/>
              </a:rPr>
              <a:t>Virtual Channel Multiplexing</a:t>
            </a:r>
            <a:endParaRPr lang="en-US" sz="1400" dirty="0">
              <a:latin typeface="Calibri" pitchFamily="34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1676400" y="5562600"/>
            <a:ext cx="1676400" cy="381000"/>
          </a:xfrm>
          <a:prstGeom prst="rect">
            <a:avLst/>
          </a:prstGeom>
          <a:solidFill>
            <a:schemeClr val="accent1">
              <a:alpha val="33000"/>
            </a:schemeClr>
          </a:solidFill>
          <a:ln>
            <a:solidFill>
              <a:schemeClr val="tx1">
                <a:alpha val="34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FPGA</a:t>
            </a:r>
            <a:endParaRPr lang="en-US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6096000" y="5562600"/>
            <a:ext cx="1676400" cy="381000"/>
          </a:xfrm>
          <a:prstGeom prst="rect">
            <a:avLst/>
          </a:prstGeom>
          <a:solidFill>
            <a:schemeClr val="accent1">
              <a:alpha val="33000"/>
            </a:schemeClr>
          </a:solidFill>
          <a:ln>
            <a:solidFill>
              <a:schemeClr val="tx1">
                <a:alpha val="34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CPU</a:t>
            </a:r>
            <a:endParaRPr lang="en-US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8" name="AutoShape 35"/>
          <p:cNvSpPr>
            <a:spLocks noChangeArrowheads="1"/>
          </p:cNvSpPr>
          <p:nvPr/>
        </p:nvSpPr>
        <p:spPr bwMode="auto">
          <a:xfrm>
            <a:off x="5181600" y="4114800"/>
            <a:ext cx="2819400" cy="381000"/>
          </a:xfrm>
          <a:prstGeom prst="roundRect">
            <a:avLst>
              <a:gd name="adj" fmla="val 16667"/>
            </a:avLst>
          </a:prstGeom>
          <a:solidFill>
            <a:schemeClr val="accent1">
              <a:alpha val="33000"/>
            </a:schemeClr>
          </a:solidFill>
          <a:ln>
            <a:solidFill>
              <a:schemeClr val="tx1">
                <a:alpha val="34000"/>
              </a:schemeClr>
            </a:solidFill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buNone/>
            </a:pPr>
            <a:r>
              <a:rPr lang="en-US" sz="1400" dirty="0" err="1">
                <a:latin typeface="Calibri" pitchFamily="34" charset="0"/>
              </a:rPr>
              <a:t>M</a:t>
            </a:r>
            <a:r>
              <a:rPr lang="en-US" sz="1400" dirty="0" err="1" smtClean="0">
                <a:latin typeface="Calibri" pitchFamily="34" charset="0"/>
              </a:rPr>
              <a:t>arshalling</a:t>
            </a:r>
            <a:endParaRPr lang="en-US" sz="1400" dirty="0">
              <a:latin typeface="Calibri" pitchFamily="34" charset="0"/>
            </a:endParaRPr>
          </a:p>
        </p:txBody>
      </p:sp>
      <p:sp>
        <p:nvSpPr>
          <p:cNvPr id="79" name="AutoShape 20"/>
          <p:cNvSpPr>
            <a:spLocks noChangeArrowheads="1"/>
          </p:cNvSpPr>
          <p:nvPr/>
        </p:nvSpPr>
        <p:spPr bwMode="auto">
          <a:xfrm>
            <a:off x="1295400" y="4114800"/>
            <a:ext cx="2971800" cy="381000"/>
          </a:xfrm>
          <a:prstGeom prst="roundRect">
            <a:avLst>
              <a:gd name="adj" fmla="val 16667"/>
            </a:avLst>
          </a:prstGeom>
          <a:solidFill>
            <a:schemeClr val="accent1">
              <a:alpha val="33000"/>
            </a:schemeClr>
          </a:solidFill>
          <a:ln>
            <a:solidFill>
              <a:schemeClr val="tx1">
                <a:alpha val="34000"/>
              </a:schemeClr>
            </a:solidFill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buNone/>
            </a:pPr>
            <a:r>
              <a:rPr lang="en-US" sz="1400" dirty="0" err="1" smtClean="0">
                <a:latin typeface="Calibri" pitchFamily="34" charset="0"/>
              </a:rPr>
              <a:t>Marshalling</a:t>
            </a:r>
            <a:endParaRPr lang="en-US" sz="1400" dirty="0">
              <a:latin typeface="Calibri" pitchFamily="34" charset="0"/>
            </a:endParaRPr>
          </a:p>
        </p:txBody>
      </p:sp>
      <p:sp>
        <p:nvSpPr>
          <p:cNvPr id="27" name="AutoShape 20"/>
          <p:cNvSpPr>
            <a:spLocks noChangeArrowheads="1"/>
          </p:cNvSpPr>
          <p:nvPr/>
        </p:nvSpPr>
        <p:spPr bwMode="auto">
          <a:xfrm>
            <a:off x="762000" y="1828800"/>
            <a:ext cx="838200" cy="914400"/>
          </a:xfrm>
          <a:prstGeom prst="roundRect">
            <a:avLst>
              <a:gd name="adj" fmla="val 16667"/>
            </a:avLst>
          </a:prstGeom>
          <a:ln>
            <a:headEnd/>
            <a:tailEnd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buNone/>
            </a:pPr>
            <a:endParaRPr lang="en-US" sz="1400" dirty="0" smtClean="0">
              <a:latin typeface="Calibri" pitchFamily="34" charset="0"/>
            </a:endParaRPr>
          </a:p>
        </p:txBody>
      </p:sp>
      <p:sp>
        <p:nvSpPr>
          <p:cNvPr id="28" name="AutoShape 20"/>
          <p:cNvSpPr>
            <a:spLocks noChangeArrowheads="1"/>
          </p:cNvSpPr>
          <p:nvPr/>
        </p:nvSpPr>
        <p:spPr bwMode="auto">
          <a:xfrm>
            <a:off x="1981200" y="3352800"/>
            <a:ext cx="1981200" cy="381000"/>
          </a:xfrm>
          <a:prstGeom prst="roundRect">
            <a:avLst>
              <a:gd name="adj" fmla="val 16667"/>
            </a:avLst>
          </a:prstGeom>
          <a:ln>
            <a:headEnd/>
            <a:tailEnd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buNone/>
            </a:pPr>
            <a:r>
              <a:rPr lang="en-US" sz="1400" dirty="0" smtClean="0">
                <a:latin typeface="Calibri" pitchFamily="34" charset="0"/>
              </a:rPr>
              <a:t>STDIO </a:t>
            </a:r>
            <a:r>
              <a:rPr lang="en-US" sz="1400" dirty="0" smtClean="0">
                <a:latin typeface="Calibri" pitchFamily="34" charset="0"/>
              </a:rPr>
              <a:t>Server</a:t>
            </a:r>
            <a:endParaRPr lang="en-US" sz="1400" dirty="0">
              <a:latin typeface="Calibri" pitchFamily="34" charset="0"/>
            </a:endParaRPr>
          </a:p>
        </p:txBody>
      </p:sp>
      <p:sp>
        <p:nvSpPr>
          <p:cNvPr id="29" name="AutoShape 20"/>
          <p:cNvSpPr>
            <a:spLocks noChangeArrowheads="1"/>
          </p:cNvSpPr>
          <p:nvPr/>
        </p:nvSpPr>
        <p:spPr bwMode="auto">
          <a:xfrm>
            <a:off x="5486400" y="3352800"/>
            <a:ext cx="1981200" cy="381000"/>
          </a:xfrm>
          <a:prstGeom prst="roundRect">
            <a:avLst>
              <a:gd name="adj" fmla="val 16667"/>
            </a:avLst>
          </a:prstGeom>
          <a:ln>
            <a:headEnd/>
            <a:tailEnd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buNone/>
            </a:pPr>
            <a:r>
              <a:rPr lang="en-US" sz="1400" dirty="0" smtClean="0">
                <a:latin typeface="Calibri" pitchFamily="34" charset="0"/>
              </a:rPr>
              <a:t>STDIO </a:t>
            </a:r>
            <a:r>
              <a:rPr lang="en-US" sz="1400" dirty="0" smtClean="0">
                <a:latin typeface="Calibri" pitchFamily="34" charset="0"/>
              </a:rPr>
              <a:t>Server</a:t>
            </a:r>
            <a:endParaRPr lang="en-US" sz="1400" dirty="0">
              <a:latin typeface="Calibri" pitchFamily="34" charset="0"/>
            </a:endParaRPr>
          </a:p>
        </p:txBody>
      </p:sp>
      <p:sp>
        <p:nvSpPr>
          <p:cNvPr id="33" name="AutoShape 20"/>
          <p:cNvSpPr>
            <a:spLocks noChangeArrowheads="1"/>
          </p:cNvSpPr>
          <p:nvPr/>
        </p:nvSpPr>
        <p:spPr bwMode="auto">
          <a:xfrm>
            <a:off x="838200" y="2286000"/>
            <a:ext cx="685800" cy="381000"/>
          </a:xfrm>
          <a:prstGeom prst="roundRect">
            <a:avLst>
              <a:gd name="adj" fmla="val 16667"/>
            </a:avLst>
          </a:prstGeom>
          <a:ln>
            <a:headEnd/>
            <a:tailEnd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buNone/>
            </a:pPr>
            <a:r>
              <a:rPr lang="en-US" sz="1200" dirty="0" smtClean="0">
                <a:latin typeface="Calibri" pitchFamily="34" charset="0"/>
              </a:rPr>
              <a:t>STDIO</a:t>
            </a:r>
          </a:p>
          <a:p>
            <a:pPr algn="ctr">
              <a:buNone/>
            </a:pPr>
            <a:r>
              <a:rPr lang="en-US" sz="1200" dirty="0" smtClean="0">
                <a:latin typeface="Calibri" pitchFamily="34" charset="0"/>
              </a:rPr>
              <a:t>Client</a:t>
            </a:r>
            <a:endParaRPr lang="en-US" sz="1200" dirty="0" smtClean="0">
              <a:latin typeface="Calibri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821564" y="1824335"/>
            <a:ext cx="734495" cy="470898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>
              <a:buNone/>
            </a:pPr>
            <a:r>
              <a:rPr lang="en-US" sz="1200" dirty="0" smtClean="0">
                <a:latin typeface="+mj-lt"/>
              </a:rPr>
              <a:t>User</a:t>
            </a:r>
          </a:p>
          <a:p>
            <a:pPr algn="ctr">
              <a:buNone/>
            </a:pPr>
            <a:r>
              <a:rPr lang="en-US" sz="1200" dirty="0" smtClean="0">
                <a:latin typeface="+mj-lt"/>
              </a:rPr>
              <a:t>Module</a:t>
            </a:r>
            <a:endParaRPr lang="en-US" sz="1200" dirty="0">
              <a:latin typeface="+mj-lt"/>
            </a:endParaRPr>
          </a:p>
        </p:txBody>
      </p:sp>
      <p:sp>
        <p:nvSpPr>
          <p:cNvPr id="36" name="AutoShape 20"/>
          <p:cNvSpPr>
            <a:spLocks noChangeArrowheads="1"/>
          </p:cNvSpPr>
          <p:nvPr/>
        </p:nvSpPr>
        <p:spPr bwMode="auto">
          <a:xfrm>
            <a:off x="1905000" y="1295400"/>
            <a:ext cx="838200" cy="914400"/>
          </a:xfrm>
          <a:prstGeom prst="roundRect">
            <a:avLst>
              <a:gd name="adj" fmla="val 16667"/>
            </a:avLst>
          </a:prstGeom>
          <a:ln>
            <a:headEnd/>
            <a:tailEnd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buNone/>
            </a:pPr>
            <a:endParaRPr lang="en-US" sz="1400" dirty="0" smtClean="0">
              <a:latin typeface="Calibri" pitchFamily="34" charset="0"/>
            </a:endParaRPr>
          </a:p>
        </p:txBody>
      </p:sp>
      <p:sp>
        <p:nvSpPr>
          <p:cNvPr id="37" name="AutoShape 20"/>
          <p:cNvSpPr>
            <a:spLocks noChangeArrowheads="1"/>
          </p:cNvSpPr>
          <p:nvPr/>
        </p:nvSpPr>
        <p:spPr bwMode="auto">
          <a:xfrm>
            <a:off x="1981200" y="1752600"/>
            <a:ext cx="685800" cy="381000"/>
          </a:xfrm>
          <a:prstGeom prst="roundRect">
            <a:avLst>
              <a:gd name="adj" fmla="val 16667"/>
            </a:avLst>
          </a:prstGeom>
          <a:ln>
            <a:headEnd/>
            <a:tailEnd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buNone/>
            </a:pPr>
            <a:r>
              <a:rPr lang="en-US" sz="1200" dirty="0" smtClean="0">
                <a:latin typeface="Calibri" pitchFamily="34" charset="0"/>
              </a:rPr>
              <a:t>STDIO</a:t>
            </a:r>
          </a:p>
          <a:p>
            <a:pPr algn="ctr">
              <a:buNone/>
            </a:pPr>
            <a:r>
              <a:rPr lang="en-US" sz="1200" dirty="0" smtClean="0">
                <a:latin typeface="Calibri" pitchFamily="34" charset="0"/>
              </a:rPr>
              <a:t>Client</a:t>
            </a:r>
            <a:endParaRPr lang="en-US" sz="1200" dirty="0" smtClean="0">
              <a:latin typeface="Calibri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964564" y="1290935"/>
            <a:ext cx="734495" cy="470898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>
              <a:buNone/>
            </a:pPr>
            <a:r>
              <a:rPr lang="en-US" sz="1200" dirty="0" smtClean="0">
                <a:latin typeface="+mj-lt"/>
              </a:rPr>
              <a:t>User</a:t>
            </a:r>
          </a:p>
          <a:p>
            <a:pPr algn="ctr">
              <a:buNone/>
            </a:pPr>
            <a:r>
              <a:rPr lang="en-US" sz="1200" dirty="0" smtClean="0">
                <a:latin typeface="+mj-lt"/>
              </a:rPr>
              <a:t>Module</a:t>
            </a:r>
            <a:endParaRPr lang="en-US" sz="1200" dirty="0">
              <a:latin typeface="+mj-lt"/>
            </a:endParaRPr>
          </a:p>
        </p:txBody>
      </p:sp>
      <p:sp>
        <p:nvSpPr>
          <p:cNvPr id="39" name="AutoShape 20"/>
          <p:cNvSpPr>
            <a:spLocks noChangeArrowheads="1"/>
          </p:cNvSpPr>
          <p:nvPr/>
        </p:nvSpPr>
        <p:spPr bwMode="auto">
          <a:xfrm>
            <a:off x="3124200" y="1671935"/>
            <a:ext cx="838200" cy="914400"/>
          </a:xfrm>
          <a:prstGeom prst="roundRect">
            <a:avLst>
              <a:gd name="adj" fmla="val 16667"/>
            </a:avLst>
          </a:prstGeom>
          <a:ln>
            <a:headEnd/>
            <a:tailEnd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buNone/>
            </a:pPr>
            <a:endParaRPr lang="en-US" sz="1400" dirty="0" smtClean="0">
              <a:latin typeface="Calibri" pitchFamily="34" charset="0"/>
            </a:endParaRPr>
          </a:p>
        </p:txBody>
      </p:sp>
      <p:sp>
        <p:nvSpPr>
          <p:cNvPr id="40" name="AutoShape 20"/>
          <p:cNvSpPr>
            <a:spLocks noChangeArrowheads="1"/>
          </p:cNvSpPr>
          <p:nvPr/>
        </p:nvSpPr>
        <p:spPr bwMode="auto">
          <a:xfrm>
            <a:off x="3200400" y="2129135"/>
            <a:ext cx="685800" cy="381000"/>
          </a:xfrm>
          <a:prstGeom prst="roundRect">
            <a:avLst>
              <a:gd name="adj" fmla="val 16667"/>
            </a:avLst>
          </a:prstGeom>
          <a:ln>
            <a:headEnd/>
            <a:tailEnd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buNone/>
            </a:pPr>
            <a:r>
              <a:rPr lang="en-US" sz="1200" dirty="0" smtClean="0">
                <a:latin typeface="Calibri" pitchFamily="34" charset="0"/>
              </a:rPr>
              <a:t>STDIO</a:t>
            </a:r>
          </a:p>
          <a:p>
            <a:pPr algn="ctr">
              <a:buNone/>
            </a:pPr>
            <a:r>
              <a:rPr lang="en-US" sz="1200" dirty="0" smtClean="0">
                <a:latin typeface="Calibri" pitchFamily="34" charset="0"/>
              </a:rPr>
              <a:t>Client</a:t>
            </a:r>
            <a:endParaRPr lang="en-US" sz="1200" dirty="0" smtClean="0">
              <a:latin typeface="Calibri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183764" y="1667470"/>
            <a:ext cx="734495" cy="470898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>
              <a:buNone/>
            </a:pPr>
            <a:r>
              <a:rPr lang="en-US" sz="1200" dirty="0" smtClean="0">
                <a:latin typeface="+mj-lt"/>
              </a:rPr>
              <a:t>User</a:t>
            </a:r>
          </a:p>
          <a:p>
            <a:pPr algn="ctr">
              <a:buNone/>
            </a:pPr>
            <a:r>
              <a:rPr lang="en-US" sz="1200" dirty="0" smtClean="0">
                <a:latin typeface="+mj-lt"/>
              </a:rPr>
              <a:t>Module</a:t>
            </a:r>
            <a:endParaRPr lang="en-US" sz="1200" dirty="0">
              <a:latin typeface="+mj-lt"/>
            </a:endParaRPr>
          </a:p>
        </p:txBody>
      </p:sp>
      <p:cxnSp>
        <p:nvCxnSpPr>
          <p:cNvPr id="46" name="Curved Connector 45"/>
          <p:cNvCxnSpPr>
            <a:stCxn id="33" idx="3"/>
            <a:endCxn id="37" idx="1"/>
          </p:cNvCxnSpPr>
          <p:nvPr/>
        </p:nvCxnSpPr>
        <p:spPr>
          <a:xfrm flipV="1">
            <a:off x="1524000" y="1943100"/>
            <a:ext cx="457200" cy="533400"/>
          </a:xfrm>
          <a:prstGeom prst="curvedConnector3">
            <a:avLst>
              <a:gd name="adj1" fmla="val 50000"/>
            </a:avLst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Curved Connector 47"/>
          <p:cNvCxnSpPr>
            <a:stCxn id="37" idx="3"/>
            <a:endCxn id="40" idx="1"/>
          </p:cNvCxnSpPr>
          <p:nvPr/>
        </p:nvCxnSpPr>
        <p:spPr>
          <a:xfrm>
            <a:off x="2667000" y="1943100"/>
            <a:ext cx="533400" cy="376535"/>
          </a:xfrm>
          <a:prstGeom prst="curvedConnector3">
            <a:avLst>
              <a:gd name="adj1" fmla="val 50000"/>
            </a:avLst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Curved Connector 49"/>
          <p:cNvCxnSpPr>
            <a:stCxn id="40" idx="3"/>
            <a:endCxn id="28" idx="3"/>
          </p:cNvCxnSpPr>
          <p:nvPr/>
        </p:nvCxnSpPr>
        <p:spPr>
          <a:xfrm>
            <a:off x="3886200" y="2319635"/>
            <a:ext cx="76200" cy="1223665"/>
          </a:xfrm>
          <a:prstGeom prst="curvedConnector3">
            <a:avLst>
              <a:gd name="adj1" fmla="val 400000"/>
            </a:avLst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Curved Connector 51"/>
          <p:cNvCxnSpPr>
            <a:stCxn id="28" idx="1"/>
            <a:endCxn id="33" idx="1"/>
          </p:cNvCxnSpPr>
          <p:nvPr/>
        </p:nvCxnSpPr>
        <p:spPr>
          <a:xfrm rot="10800000">
            <a:off x="838200" y="2476500"/>
            <a:ext cx="1143000" cy="1066800"/>
          </a:xfrm>
          <a:prstGeom prst="curvedConnector3">
            <a:avLst>
              <a:gd name="adj1" fmla="val 120000"/>
            </a:avLst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AutoShape 20"/>
          <p:cNvSpPr>
            <a:spLocks noChangeArrowheads="1"/>
          </p:cNvSpPr>
          <p:nvPr/>
        </p:nvSpPr>
        <p:spPr bwMode="auto">
          <a:xfrm>
            <a:off x="5486400" y="1676400"/>
            <a:ext cx="1981200" cy="914400"/>
          </a:xfrm>
          <a:prstGeom prst="roundRect">
            <a:avLst>
              <a:gd name="adj" fmla="val 16667"/>
            </a:avLst>
          </a:prstGeom>
          <a:ln>
            <a:headEnd/>
            <a:tailEnd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buNone/>
            </a:pPr>
            <a:r>
              <a:rPr lang="en-US" sz="1400" dirty="0" err="1" smtClean="0">
                <a:latin typeface="Calibri" pitchFamily="34" charset="0"/>
              </a:rPr>
              <a:t>printf</a:t>
            </a:r>
            <a:r>
              <a:rPr lang="en-US" sz="1400" dirty="0" smtClean="0">
                <a:latin typeface="Calibri" pitchFamily="34" charset="0"/>
              </a:rPr>
              <a:t>()</a:t>
            </a:r>
          </a:p>
        </p:txBody>
      </p:sp>
      <p:sp>
        <p:nvSpPr>
          <p:cNvPr id="54" name="Down Arrow 53"/>
          <p:cNvSpPr/>
          <p:nvPr/>
        </p:nvSpPr>
        <p:spPr>
          <a:xfrm flipV="1">
            <a:off x="6324600" y="2590800"/>
            <a:ext cx="304800" cy="762000"/>
          </a:xfrm>
          <a:prstGeom prst="downArrow">
            <a:avLst/>
          </a:prstGeom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None/>
            </a:pPr>
            <a:endParaRPr lang="en-US"/>
          </a:p>
        </p:txBody>
      </p:sp>
      <p:sp>
        <p:nvSpPr>
          <p:cNvPr id="55" name="Down Arrow 54"/>
          <p:cNvSpPr/>
          <p:nvPr/>
        </p:nvSpPr>
        <p:spPr>
          <a:xfrm flipV="1">
            <a:off x="6324600" y="3720353"/>
            <a:ext cx="304800" cy="381000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None/>
            </a:pPr>
            <a:endParaRPr lang="en-US"/>
          </a:p>
        </p:txBody>
      </p:sp>
      <p:sp>
        <p:nvSpPr>
          <p:cNvPr id="56" name="Down Arrow 55"/>
          <p:cNvSpPr/>
          <p:nvPr/>
        </p:nvSpPr>
        <p:spPr>
          <a:xfrm rot="10800000" flipV="1">
            <a:off x="2819400" y="3733800"/>
            <a:ext cx="304800" cy="381000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None/>
            </a:pPr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669619" y="2895600"/>
            <a:ext cx="967573" cy="307777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400" i="1" dirty="0" smtClean="0">
                <a:latin typeface="+mj-lt"/>
              </a:rPr>
              <a:t>LI </a:t>
            </a:r>
            <a:r>
              <a:rPr lang="en-US" sz="1400" i="1" dirty="0">
                <a:latin typeface="+mj-lt"/>
              </a:rPr>
              <a:t>N</a:t>
            </a:r>
            <a:r>
              <a:rPr lang="en-US" sz="1400" i="1" dirty="0" smtClean="0">
                <a:latin typeface="+mj-lt"/>
              </a:rPr>
              <a:t>etwork</a:t>
            </a:r>
            <a:endParaRPr lang="en-US" sz="1400" i="1" dirty="0">
              <a:latin typeface="+mj-lt"/>
            </a:endParaRPr>
          </a:p>
        </p:txBody>
      </p:sp>
      <p:sp>
        <p:nvSpPr>
          <p:cNvPr id="35" name="Rectangle 6"/>
          <p:cNvSpPr>
            <a:spLocks noChangeArrowheads="1"/>
          </p:cNvSpPr>
          <p:nvPr/>
        </p:nvSpPr>
        <p:spPr bwMode="auto">
          <a:xfrm>
            <a:off x="1064986" y="704848"/>
            <a:ext cx="2743200" cy="45720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100" dirty="0" err="1">
                <a:latin typeface="Consolas" pitchFamily="49" charset="0"/>
              </a:rPr>
              <a:t>s</a:t>
            </a:r>
            <a:r>
              <a:rPr lang="en-US" sz="1100" dirty="0" err="1" smtClean="0">
                <a:latin typeface="Consolas" pitchFamily="49" charset="0"/>
              </a:rPr>
              <a:t>tdio.printf</a:t>
            </a:r>
            <a:r>
              <a:rPr lang="en-US" sz="1100" dirty="0" smtClean="0">
                <a:latin typeface="Consolas" pitchFamily="49" charset="0"/>
              </a:rPr>
              <a:t>(</a:t>
            </a:r>
            <a:r>
              <a:rPr lang="en-US" sz="1100" dirty="0" err="1" smtClean="0">
                <a:latin typeface="Consolas" pitchFamily="49" charset="0"/>
              </a:rPr>
              <a:t>msg,List</a:t>
            </a:r>
            <a:r>
              <a:rPr lang="en-US" sz="1100" dirty="0" smtClean="0">
                <a:latin typeface="Consolas" pitchFamily="49" charset="0"/>
              </a:rPr>
              <a:t>::nil);</a:t>
            </a:r>
            <a:endParaRPr lang="en-US" sz="1100" dirty="0">
              <a:latin typeface="Consolas" pitchFamily="49" charset="0"/>
            </a:endParaRPr>
          </a:p>
        </p:txBody>
      </p:sp>
      <p:cxnSp>
        <p:nvCxnSpPr>
          <p:cNvPr id="45" name="Curved Connector 44"/>
          <p:cNvCxnSpPr>
            <a:stCxn id="34" idx="1"/>
            <a:endCxn id="35" idx="1"/>
          </p:cNvCxnSpPr>
          <p:nvPr/>
        </p:nvCxnSpPr>
        <p:spPr>
          <a:xfrm rot="10800000" flipH="1">
            <a:off x="821564" y="933450"/>
            <a:ext cx="243422" cy="1126335"/>
          </a:xfrm>
          <a:prstGeom prst="curvedConnector3">
            <a:avLst>
              <a:gd name="adj1" fmla="val -93911"/>
            </a:avLst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reeform 6"/>
          <p:cNvSpPr/>
          <p:nvPr/>
        </p:nvSpPr>
        <p:spPr>
          <a:xfrm>
            <a:off x="1412466" y="895350"/>
            <a:ext cx="5106818" cy="4442048"/>
          </a:xfrm>
          <a:custGeom>
            <a:avLst/>
            <a:gdLst>
              <a:gd name="connsiteX0" fmla="*/ 2563644 w 5607314"/>
              <a:gd name="connsiteY0" fmla="*/ 0 h 4576021"/>
              <a:gd name="connsiteX1" fmla="*/ 172869 w 5607314"/>
              <a:gd name="connsiteY1" fmla="*/ 1133475 h 4576021"/>
              <a:gd name="connsiteX2" fmla="*/ 249069 w 5607314"/>
              <a:gd name="connsiteY2" fmla="*/ 1600200 h 4576021"/>
              <a:gd name="connsiteX3" fmla="*/ 744369 w 5607314"/>
              <a:gd name="connsiteY3" fmla="*/ 1000125 h 4576021"/>
              <a:gd name="connsiteX4" fmla="*/ 1420644 w 5607314"/>
              <a:gd name="connsiteY4" fmla="*/ 1038225 h 4576021"/>
              <a:gd name="connsiteX5" fmla="*/ 1934994 w 5607314"/>
              <a:gd name="connsiteY5" fmla="*/ 1438275 h 4576021"/>
              <a:gd name="connsiteX6" fmla="*/ 2658894 w 5607314"/>
              <a:gd name="connsiteY6" fmla="*/ 1400175 h 4576021"/>
              <a:gd name="connsiteX7" fmla="*/ 2954169 w 5607314"/>
              <a:gd name="connsiteY7" fmla="*/ 2047875 h 4576021"/>
              <a:gd name="connsiteX8" fmla="*/ 2696994 w 5607314"/>
              <a:gd name="connsiteY8" fmla="*/ 2686050 h 4576021"/>
              <a:gd name="connsiteX9" fmla="*/ 1734969 w 5607314"/>
              <a:gd name="connsiteY9" fmla="*/ 2762250 h 4576021"/>
              <a:gd name="connsiteX10" fmla="*/ 1668294 w 5607314"/>
              <a:gd name="connsiteY10" fmla="*/ 4400550 h 4576021"/>
              <a:gd name="connsiteX11" fmla="*/ 5373519 w 5607314"/>
              <a:gd name="connsiteY11" fmla="*/ 4362450 h 4576021"/>
              <a:gd name="connsiteX12" fmla="*/ 5221119 w 5607314"/>
              <a:gd name="connsiteY12" fmla="*/ 2914650 h 4576021"/>
              <a:gd name="connsiteX13" fmla="*/ 5202069 w 5607314"/>
              <a:gd name="connsiteY13" fmla="*/ 1381125 h 4576021"/>
              <a:gd name="connsiteX0" fmla="*/ 2458528 w 5502198"/>
              <a:gd name="connsiteY0" fmla="*/ 0 h 4576021"/>
              <a:gd name="connsiteX1" fmla="*/ 1039303 w 5502198"/>
              <a:gd name="connsiteY1" fmla="*/ 628650 h 4576021"/>
              <a:gd name="connsiteX2" fmla="*/ 67753 w 5502198"/>
              <a:gd name="connsiteY2" fmla="*/ 1133475 h 4576021"/>
              <a:gd name="connsiteX3" fmla="*/ 143953 w 5502198"/>
              <a:gd name="connsiteY3" fmla="*/ 1600200 h 4576021"/>
              <a:gd name="connsiteX4" fmla="*/ 639253 w 5502198"/>
              <a:gd name="connsiteY4" fmla="*/ 1000125 h 4576021"/>
              <a:gd name="connsiteX5" fmla="*/ 1315528 w 5502198"/>
              <a:gd name="connsiteY5" fmla="*/ 1038225 h 4576021"/>
              <a:gd name="connsiteX6" fmla="*/ 1829878 w 5502198"/>
              <a:gd name="connsiteY6" fmla="*/ 1438275 h 4576021"/>
              <a:gd name="connsiteX7" fmla="*/ 2553778 w 5502198"/>
              <a:gd name="connsiteY7" fmla="*/ 1400175 h 4576021"/>
              <a:gd name="connsiteX8" fmla="*/ 2849053 w 5502198"/>
              <a:gd name="connsiteY8" fmla="*/ 2047875 h 4576021"/>
              <a:gd name="connsiteX9" fmla="*/ 2591878 w 5502198"/>
              <a:gd name="connsiteY9" fmla="*/ 2686050 h 4576021"/>
              <a:gd name="connsiteX10" fmla="*/ 1629853 w 5502198"/>
              <a:gd name="connsiteY10" fmla="*/ 2762250 h 4576021"/>
              <a:gd name="connsiteX11" fmla="*/ 1563178 w 5502198"/>
              <a:gd name="connsiteY11" fmla="*/ 4400550 h 4576021"/>
              <a:gd name="connsiteX12" fmla="*/ 5268403 w 5502198"/>
              <a:gd name="connsiteY12" fmla="*/ 4362450 h 4576021"/>
              <a:gd name="connsiteX13" fmla="*/ 5116003 w 5502198"/>
              <a:gd name="connsiteY13" fmla="*/ 2914650 h 4576021"/>
              <a:gd name="connsiteX14" fmla="*/ 5096953 w 5502198"/>
              <a:gd name="connsiteY14" fmla="*/ 1381125 h 4576021"/>
              <a:gd name="connsiteX0" fmla="*/ 2458528 w 5502198"/>
              <a:gd name="connsiteY0" fmla="*/ 0 h 4576021"/>
              <a:gd name="connsiteX1" fmla="*/ 1039303 w 5502198"/>
              <a:gd name="connsiteY1" fmla="*/ 628650 h 4576021"/>
              <a:gd name="connsiteX2" fmla="*/ 67753 w 5502198"/>
              <a:gd name="connsiteY2" fmla="*/ 1133475 h 4576021"/>
              <a:gd name="connsiteX3" fmla="*/ 143953 w 5502198"/>
              <a:gd name="connsiteY3" fmla="*/ 1600200 h 4576021"/>
              <a:gd name="connsiteX4" fmla="*/ 639253 w 5502198"/>
              <a:gd name="connsiteY4" fmla="*/ 1000125 h 4576021"/>
              <a:gd name="connsiteX5" fmla="*/ 1315528 w 5502198"/>
              <a:gd name="connsiteY5" fmla="*/ 1038225 h 4576021"/>
              <a:gd name="connsiteX6" fmla="*/ 1829878 w 5502198"/>
              <a:gd name="connsiteY6" fmla="*/ 1438275 h 4576021"/>
              <a:gd name="connsiteX7" fmla="*/ 2553778 w 5502198"/>
              <a:gd name="connsiteY7" fmla="*/ 1400175 h 4576021"/>
              <a:gd name="connsiteX8" fmla="*/ 2849053 w 5502198"/>
              <a:gd name="connsiteY8" fmla="*/ 2047875 h 4576021"/>
              <a:gd name="connsiteX9" fmla="*/ 2591878 w 5502198"/>
              <a:gd name="connsiteY9" fmla="*/ 2686050 h 4576021"/>
              <a:gd name="connsiteX10" fmla="*/ 1629853 w 5502198"/>
              <a:gd name="connsiteY10" fmla="*/ 2762250 h 4576021"/>
              <a:gd name="connsiteX11" fmla="*/ 1563178 w 5502198"/>
              <a:gd name="connsiteY11" fmla="*/ 4400550 h 4576021"/>
              <a:gd name="connsiteX12" fmla="*/ 5268403 w 5502198"/>
              <a:gd name="connsiteY12" fmla="*/ 4362450 h 4576021"/>
              <a:gd name="connsiteX13" fmla="*/ 5116003 w 5502198"/>
              <a:gd name="connsiteY13" fmla="*/ 2914650 h 4576021"/>
              <a:gd name="connsiteX14" fmla="*/ 5096953 w 5502198"/>
              <a:gd name="connsiteY14" fmla="*/ 1381125 h 4576021"/>
              <a:gd name="connsiteX0" fmla="*/ 2468053 w 5502198"/>
              <a:gd name="connsiteY0" fmla="*/ 0 h 4595071"/>
              <a:gd name="connsiteX1" fmla="*/ 1039303 w 5502198"/>
              <a:gd name="connsiteY1" fmla="*/ 647700 h 4595071"/>
              <a:gd name="connsiteX2" fmla="*/ 67753 w 5502198"/>
              <a:gd name="connsiteY2" fmla="*/ 1152525 h 4595071"/>
              <a:gd name="connsiteX3" fmla="*/ 143953 w 5502198"/>
              <a:gd name="connsiteY3" fmla="*/ 1619250 h 4595071"/>
              <a:gd name="connsiteX4" fmla="*/ 639253 w 5502198"/>
              <a:gd name="connsiteY4" fmla="*/ 1019175 h 4595071"/>
              <a:gd name="connsiteX5" fmla="*/ 1315528 w 5502198"/>
              <a:gd name="connsiteY5" fmla="*/ 1057275 h 4595071"/>
              <a:gd name="connsiteX6" fmla="*/ 1829878 w 5502198"/>
              <a:gd name="connsiteY6" fmla="*/ 1457325 h 4595071"/>
              <a:gd name="connsiteX7" fmla="*/ 2553778 w 5502198"/>
              <a:gd name="connsiteY7" fmla="*/ 1419225 h 4595071"/>
              <a:gd name="connsiteX8" fmla="*/ 2849053 w 5502198"/>
              <a:gd name="connsiteY8" fmla="*/ 2066925 h 4595071"/>
              <a:gd name="connsiteX9" fmla="*/ 2591878 w 5502198"/>
              <a:gd name="connsiteY9" fmla="*/ 2705100 h 4595071"/>
              <a:gd name="connsiteX10" fmla="*/ 1629853 w 5502198"/>
              <a:gd name="connsiteY10" fmla="*/ 2781300 h 4595071"/>
              <a:gd name="connsiteX11" fmla="*/ 1563178 w 5502198"/>
              <a:gd name="connsiteY11" fmla="*/ 4419600 h 4595071"/>
              <a:gd name="connsiteX12" fmla="*/ 5268403 w 5502198"/>
              <a:gd name="connsiteY12" fmla="*/ 4381500 h 4595071"/>
              <a:gd name="connsiteX13" fmla="*/ 5116003 w 5502198"/>
              <a:gd name="connsiteY13" fmla="*/ 2933700 h 4595071"/>
              <a:gd name="connsiteX14" fmla="*/ 5096953 w 5502198"/>
              <a:gd name="connsiteY14" fmla="*/ 1400175 h 4595071"/>
              <a:gd name="connsiteX0" fmla="*/ 2468053 w 5502198"/>
              <a:gd name="connsiteY0" fmla="*/ 0 h 4595071"/>
              <a:gd name="connsiteX1" fmla="*/ 1039303 w 5502198"/>
              <a:gd name="connsiteY1" fmla="*/ 647700 h 4595071"/>
              <a:gd name="connsiteX2" fmla="*/ 67753 w 5502198"/>
              <a:gd name="connsiteY2" fmla="*/ 1152525 h 4595071"/>
              <a:gd name="connsiteX3" fmla="*/ 143953 w 5502198"/>
              <a:gd name="connsiteY3" fmla="*/ 1619250 h 4595071"/>
              <a:gd name="connsiteX4" fmla="*/ 639253 w 5502198"/>
              <a:gd name="connsiteY4" fmla="*/ 1019175 h 4595071"/>
              <a:gd name="connsiteX5" fmla="*/ 1315528 w 5502198"/>
              <a:gd name="connsiteY5" fmla="*/ 1057275 h 4595071"/>
              <a:gd name="connsiteX6" fmla="*/ 1829878 w 5502198"/>
              <a:gd name="connsiteY6" fmla="*/ 1457325 h 4595071"/>
              <a:gd name="connsiteX7" fmla="*/ 2553778 w 5502198"/>
              <a:gd name="connsiteY7" fmla="*/ 1419225 h 4595071"/>
              <a:gd name="connsiteX8" fmla="*/ 2849053 w 5502198"/>
              <a:gd name="connsiteY8" fmla="*/ 2066925 h 4595071"/>
              <a:gd name="connsiteX9" fmla="*/ 2591878 w 5502198"/>
              <a:gd name="connsiteY9" fmla="*/ 2705100 h 4595071"/>
              <a:gd name="connsiteX10" fmla="*/ 1629853 w 5502198"/>
              <a:gd name="connsiteY10" fmla="*/ 2781300 h 4595071"/>
              <a:gd name="connsiteX11" fmla="*/ 1563178 w 5502198"/>
              <a:gd name="connsiteY11" fmla="*/ 4419600 h 4595071"/>
              <a:gd name="connsiteX12" fmla="*/ 5268403 w 5502198"/>
              <a:gd name="connsiteY12" fmla="*/ 4381500 h 4595071"/>
              <a:gd name="connsiteX13" fmla="*/ 5116003 w 5502198"/>
              <a:gd name="connsiteY13" fmla="*/ 2933700 h 4595071"/>
              <a:gd name="connsiteX14" fmla="*/ 5096953 w 5502198"/>
              <a:gd name="connsiteY14" fmla="*/ 1400175 h 4595071"/>
              <a:gd name="connsiteX0" fmla="*/ 2542831 w 5576976"/>
              <a:gd name="connsiteY0" fmla="*/ 0 h 4595071"/>
              <a:gd name="connsiteX1" fmla="*/ 2123731 w 5576976"/>
              <a:gd name="connsiteY1" fmla="*/ 495300 h 4595071"/>
              <a:gd name="connsiteX2" fmla="*/ 142531 w 5576976"/>
              <a:gd name="connsiteY2" fmla="*/ 1152525 h 4595071"/>
              <a:gd name="connsiteX3" fmla="*/ 218731 w 5576976"/>
              <a:gd name="connsiteY3" fmla="*/ 1619250 h 4595071"/>
              <a:gd name="connsiteX4" fmla="*/ 714031 w 5576976"/>
              <a:gd name="connsiteY4" fmla="*/ 1019175 h 4595071"/>
              <a:gd name="connsiteX5" fmla="*/ 1390306 w 5576976"/>
              <a:gd name="connsiteY5" fmla="*/ 1057275 h 4595071"/>
              <a:gd name="connsiteX6" fmla="*/ 1904656 w 5576976"/>
              <a:gd name="connsiteY6" fmla="*/ 1457325 h 4595071"/>
              <a:gd name="connsiteX7" fmla="*/ 2628556 w 5576976"/>
              <a:gd name="connsiteY7" fmla="*/ 1419225 h 4595071"/>
              <a:gd name="connsiteX8" fmla="*/ 2923831 w 5576976"/>
              <a:gd name="connsiteY8" fmla="*/ 2066925 h 4595071"/>
              <a:gd name="connsiteX9" fmla="*/ 2666656 w 5576976"/>
              <a:gd name="connsiteY9" fmla="*/ 2705100 h 4595071"/>
              <a:gd name="connsiteX10" fmla="*/ 1704631 w 5576976"/>
              <a:gd name="connsiteY10" fmla="*/ 2781300 h 4595071"/>
              <a:gd name="connsiteX11" fmla="*/ 1637956 w 5576976"/>
              <a:gd name="connsiteY11" fmla="*/ 4419600 h 4595071"/>
              <a:gd name="connsiteX12" fmla="*/ 5343181 w 5576976"/>
              <a:gd name="connsiteY12" fmla="*/ 4381500 h 4595071"/>
              <a:gd name="connsiteX13" fmla="*/ 5190781 w 5576976"/>
              <a:gd name="connsiteY13" fmla="*/ 2933700 h 4595071"/>
              <a:gd name="connsiteX14" fmla="*/ 5171731 w 5576976"/>
              <a:gd name="connsiteY14" fmla="*/ 1400175 h 4595071"/>
              <a:gd name="connsiteX0" fmla="*/ 2542831 w 5576976"/>
              <a:gd name="connsiteY0" fmla="*/ 0 h 4595071"/>
              <a:gd name="connsiteX1" fmla="*/ 2123731 w 5576976"/>
              <a:gd name="connsiteY1" fmla="*/ 495300 h 4595071"/>
              <a:gd name="connsiteX2" fmla="*/ 142531 w 5576976"/>
              <a:gd name="connsiteY2" fmla="*/ 1152525 h 4595071"/>
              <a:gd name="connsiteX3" fmla="*/ 218731 w 5576976"/>
              <a:gd name="connsiteY3" fmla="*/ 1619250 h 4595071"/>
              <a:gd name="connsiteX4" fmla="*/ 714031 w 5576976"/>
              <a:gd name="connsiteY4" fmla="*/ 1019175 h 4595071"/>
              <a:gd name="connsiteX5" fmla="*/ 1390306 w 5576976"/>
              <a:gd name="connsiteY5" fmla="*/ 1057275 h 4595071"/>
              <a:gd name="connsiteX6" fmla="*/ 1904656 w 5576976"/>
              <a:gd name="connsiteY6" fmla="*/ 1457325 h 4595071"/>
              <a:gd name="connsiteX7" fmla="*/ 2628556 w 5576976"/>
              <a:gd name="connsiteY7" fmla="*/ 1419225 h 4595071"/>
              <a:gd name="connsiteX8" fmla="*/ 2923831 w 5576976"/>
              <a:gd name="connsiteY8" fmla="*/ 2066925 h 4595071"/>
              <a:gd name="connsiteX9" fmla="*/ 2666656 w 5576976"/>
              <a:gd name="connsiteY9" fmla="*/ 2705100 h 4595071"/>
              <a:gd name="connsiteX10" fmla="*/ 1704631 w 5576976"/>
              <a:gd name="connsiteY10" fmla="*/ 2781300 h 4595071"/>
              <a:gd name="connsiteX11" fmla="*/ 1637956 w 5576976"/>
              <a:gd name="connsiteY11" fmla="*/ 4419600 h 4595071"/>
              <a:gd name="connsiteX12" fmla="*/ 5343181 w 5576976"/>
              <a:gd name="connsiteY12" fmla="*/ 4381500 h 4595071"/>
              <a:gd name="connsiteX13" fmla="*/ 5190781 w 5576976"/>
              <a:gd name="connsiteY13" fmla="*/ 2933700 h 4595071"/>
              <a:gd name="connsiteX14" fmla="*/ 5171731 w 5576976"/>
              <a:gd name="connsiteY14" fmla="*/ 1400175 h 4595071"/>
              <a:gd name="connsiteX0" fmla="*/ 2542831 w 5576976"/>
              <a:gd name="connsiteY0" fmla="*/ 0 h 4595071"/>
              <a:gd name="connsiteX1" fmla="*/ 2580931 w 5576976"/>
              <a:gd name="connsiteY1" fmla="*/ 342900 h 4595071"/>
              <a:gd name="connsiteX2" fmla="*/ 2123731 w 5576976"/>
              <a:gd name="connsiteY2" fmla="*/ 495300 h 4595071"/>
              <a:gd name="connsiteX3" fmla="*/ 142531 w 5576976"/>
              <a:gd name="connsiteY3" fmla="*/ 1152525 h 4595071"/>
              <a:gd name="connsiteX4" fmla="*/ 218731 w 5576976"/>
              <a:gd name="connsiteY4" fmla="*/ 1619250 h 4595071"/>
              <a:gd name="connsiteX5" fmla="*/ 714031 w 5576976"/>
              <a:gd name="connsiteY5" fmla="*/ 1019175 h 4595071"/>
              <a:gd name="connsiteX6" fmla="*/ 1390306 w 5576976"/>
              <a:gd name="connsiteY6" fmla="*/ 1057275 h 4595071"/>
              <a:gd name="connsiteX7" fmla="*/ 1904656 w 5576976"/>
              <a:gd name="connsiteY7" fmla="*/ 1457325 h 4595071"/>
              <a:gd name="connsiteX8" fmla="*/ 2628556 w 5576976"/>
              <a:gd name="connsiteY8" fmla="*/ 1419225 h 4595071"/>
              <a:gd name="connsiteX9" fmla="*/ 2923831 w 5576976"/>
              <a:gd name="connsiteY9" fmla="*/ 2066925 h 4595071"/>
              <a:gd name="connsiteX10" fmla="*/ 2666656 w 5576976"/>
              <a:gd name="connsiteY10" fmla="*/ 2705100 h 4595071"/>
              <a:gd name="connsiteX11" fmla="*/ 1704631 w 5576976"/>
              <a:gd name="connsiteY11" fmla="*/ 2781300 h 4595071"/>
              <a:gd name="connsiteX12" fmla="*/ 1637956 w 5576976"/>
              <a:gd name="connsiteY12" fmla="*/ 4419600 h 4595071"/>
              <a:gd name="connsiteX13" fmla="*/ 5343181 w 5576976"/>
              <a:gd name="connsiteY13" fmla="*/ 4381500 h 4595071"/>
              <a:gd name="connsiteX14" fmla="*/ 5190781 w 5576976"/>
              <a:gd name="connsiteY14" fmla="*/ 2933700 h 4595071"/>
              <a:gd name="connsiteX15" fmla="*/ 5171731 w 5576976"/>
              <a:gd name="connsiteY15" fmla="*/ 1400175 h 4595071"/>
              <a:gd name="connsiteX0" fmla="*/ 2461704 w 5495849"/>
              <a:gd name="connsiteY0" fmla="*/ 0 h 4595071"/>
              <a:gd name="connsiteX1" fmla="*/ 2499804 w 5495849"/>
              <a:gd name="connsiteY1" fmla="*/ 342900 h 4595071"/>
              <a:gd name="connsiteX2" fmla="*/ 947229 w 5495849"/>
              <a:gd name="connsiteY2" fmla="*/ 466725 h 4595071"/>
              <a:gd name="connsiteX3" fmla="*/ 61404 w 5495849"/>
              <a:gd name="connsiteY3" fmla="*/ 1152525 h 4595071"/>
              <a:gd name="connsiteX4" fmla="*/ 137604 w 5495849"/>
              <a:gd name="connsiteY4" fmla="*/ 1619250 h 4595071"/>
              <a:gd name="connsiteX5" fmla="*/ 632904 w 5495849"/>
              <a:gd name="connsiteY5" fmla="*/ 1019175 h 4595071"/>
              <a:gd name="connsiteX6" fmla="*/ 1309179 w 5495849"/>
              <a:gd name="connsiteY6" fmla="*/ 1057275 h 4595071"/>
              <a:gd name="connsiteX7" fmla="*/ 1823529 w 5495849"/>
              <a:gd name="connsiteY7" fmla="*/ 1457325 h 4595071"/>
              <a:gd name="connsiteX8" fmla="*/ 2547429 w 5495849"/>
              <a:gd name="connsiteY8" fmla="*/ 1419225 h 4595071"/>
              <a:gd name="connsiteX9" fmla="*/ 2842704 w 5495849"/>
              <a:gd name="connsiteY9" fmla="*/ 2066925 h 4595071"/>
              <a:gd name="connsiteX10" fmla="*/ 2585529 w 5495849"/>
              <a:gd name="connsiteY10" fmla="*/ 2705100 h 4595071"/>
              <a:gd name="connsiteX11" fmla="*/ 1623504 w 5495849"/>
              <a:gd name="connsiteY11" fmla="*/ 2781300 h 4595071"/>
              <a:gd name="connsiteX12" fmla="*/ 1556829 w 5495849"/>
              <a:gd name="connsiteY12" fmla="*/ 4419600 h 4595071"/>
              <a:gd name="connsiteX13" fmla="*/ 5262054 w 5495849"/>
              <a:gd name="connsiteY13" fmla="*/ 4381500 h 4595071"/>
              <a:gd name="connsiteX14" fmla="*/ 5109654 w 5495849"/>
              <a:gd name="connsiteY14" fmla="*/ 2933700 h 4595071"/>
              <a:gd name="connsiteX15" fmla="*/ 5090604 w 5495849"/>
              <a:gd name="connsiteY15" fmla="*/ 1400175 h 4595071"/>
              <a:gd name="connsiteX0" fmla="*/ 2419402 w 5453547"/>
              <a:gd name="connsiteY0" fmla="*/ 0 h 4595071"/>
              <a:gd name="connsiteX1" fmla="*/ 2457502 w 5453547"/>
              <a:gd name="connsiteY1" fmla="*/ 342900 h 4595071"/>
              <a:gd name="connsiteX2" fmla="*/ 333427 w 5453547"/>
              <a:gd name="connsiteY2" fmla="*/ 419100 h 4595071"/>
              <a:gd name="connsiteX3" fmla="*/ 19102 w 5453547"/>
              <a:gd name="connsiteY3" fmla="*/ 1152525 h 4595071"/>
              <a:gd name="connsiteX4" fmla="*/ 95302 w 5453547"/>
              <a:gd name="connsiteY4" fmla="*/ 1619250 h 4595071"/>
              <a:gd name="connsiteX5" fmla="*/ 590602 w 5453547"/>
              <a:gd name="connsiteY5" fmla="*/ 1019175 h 4595071"/>
              <a:gd name="connsiteX6" fmla="*/ 1266877 w 5453547"/>
              <a:gd name="connsiteY6" fmla="*/ 1057275 h 4595071"/>
              <a:gd name="connsiteX7" fmla="*/ 1781227 w 5453547"/>
              <a:gd name="connsiteY7" fmla="*/ 1457325 h 4595071"/>
              <a:gd name="connsiteX8" fmla="*/ 2505127 w 5453547"/>
              <a:gd name="connsiteY8" fmla="*/ 1419225 h 4595071"/>
              <a:gd name="connsiteX9" fmla="*/ 2800402 w 5453547"/>
              <a:gd name="connsiteY9" fmla="*/ 2066925 h 4595071"/>
              <a:gd name="connsiteX10" fmla="*/ 2543227 w 5453547"/>
              <a:gd name="connsiteY10" fmla="*/ 2705100 h 4595071"/>
              <a:gd name="connsiteX11" fmla="*/ 1581202 w 5453547"/>
              <a:gd name="connsiteY11" fmla="*/ 2781300 h 4595071"/>
              <a:gd name="connsiteX12" fmla="*/ 1514527 w 5453547"/>
              <a:gd name="connsiteY12" fmla="*/ 4419600 h 4595071"/>
              <a:gd name="connsiteX13" fmla="*/ 5219752 w 5453547"/>
              <a:gd name="connsiteY13" fmla="*/ 4381500 h 4595071"/>
              <a:gd name="connsiteX14" fmla="*/ 5067352 w 5453547"/>
              <a:gd name="connsiteY14" fmla="*/ 2933700 h 4595071"/>
              <a:gd name="connsiteX15" fmla="*/ 5048302 w 5453547"/>
              <a:gd name="connsiteY15" fmla="*/ 1400175 h 4595071"/>
              <a:gd name="connsiteX0" fmla="*/ 2416585 w 5450730"/>
              <a:gd name="connsiteY0" fmla="*/ 0 h 4595071"/>
              <a:gd name="connsiteX1" fmla="*/ 2454685 w 5450730"/>
              <a:gd name="connsiteY1" fmla="*/ 342900 h 4595071"/>
              <a:gd name="connsiteX2" fmla="*/ 292510 w 5450730"/>
              <a:gd name="connsiteY2" fmla="*/ 371475 h 4595071"/>
              <a:gd name="connsiteX3" fmla="*/ 16285 w 5450730"/>
              <a:gd name="connsiteY3" fmla="*/ 1152525 h 4595071"/>
              <a:gd name="connsiteX4" fmla="*/ 92485 w 5450730"/>
              <a:gd name="connsiteY4" fmla="*/ 1619250 h 4595071"/>
              <a:gd name="connsiteX5" fmla="*/ 587785 w 5450730"/>
              <a:gd name="connsiteY5" fmla="*/ 1019175 h 4595071"/>
              <a:gd name="connsiteX6" fmla="*/ 1264060 w 5450730"/>
              <a:gd name="connsiteY6" fmla="*/ 1057275 h 4595071"/>
              <a:gd name="connsiteX7" fmla="*/ 1778410 w 5450730"/>
              <a:gd name="connsiteY7" fmla="*/ 1457325 h 4595071"/>
              <a:gd name="connsiteX8" fmla="*/ 2502310 w 5450730"/>
              <a:gd name="connsiteY8" fmla="*/ 1419225 h 4595071"/>
              <a:gd name="connsiteX9" fmla="*/ 2797585 w 5450730"/>
              <a:gd name="connsiteY9" fmla="*/ 2066925 h 4595071"/>
              <a:gd name="connsiteX10" fmla="*/ 2540410 w 5450730"/>
              <a:gd name="connsiteY10" fmla="*/ 2705100 h 4595071"/>
              <a:gd name="connsiteX11" fmla="*/ 1578385 w 5450730"/>
              <a:gd name="connsiteY11" fmla="*/ 2781300 h 4595071"/>
              <a:gd name="connsiteX12" fmla="*/ 1511710 w 5450730"/>
              <a:gd name="connsiteY12" fmla="*/ 4419600 h 4595071"/>
              <a:gd name="connsiteX13" fmla="*/ 5216935 w 5450730"/>
              <a:gd name="connsiteY13" fmla="*/ 4381500 h 4595071"/>
              <a:gd name="connsiteX14" fmla="*/ 5064535 w 5450730"/>
              <a:gd name="connsiteY14" fmla="*/ 2933700 h 4595071"/>
              <a:gd name="connsiteX15" fmla="*/ 5045485 w 5450730"/>
              <a:gd name="connsiteY15" fmla="*/ 1400175 h 4595071"/>
              <a:gd name="connsiteX0" fmla="*/ 2416585 w 5133500"/>
              <a:gd name="connsiteY0" fmla="*/ 0 h 4576932"/>
              <a:gd name="connsiteX1" fmla="*/ 2454685 w 5133500"/>
              <a:gd name="connsiteY1" fmla="*/ 342900 h 4576932"/>
              <a:gd name="connsiteX2" fmla="*/ 292510 w 5133500"/>
              <a:gd name="connsiteY2" fmla="*/ 371475 h 4576932"/>
              <a:gd name="connsiteX3" fmla="*/ 16285 w 5133500"/>
              <a:gd name="connsiteY3" fmla="*/ 1152525 h 4576932"/>
              <a:gd name="connsiteX4" fmla="*/ 92485 w 5133500"/>
              <a:gd name="connsiteY4" fmla="*/ 1619250 h 4576932"/>
              <a:gd name="connsiteX5" fmla="*/ 587785 w 5133500"/>
              <a:gd name="connsiteY5" fmla="*/ 1019175 h 4576932"/>
              <a:gd name="connsiteX6" fmla="*/ 1264060 w 5133500"/>
              <a:gd name="connsiteY6" fmla="*/ 1057275 h 4576932"/>
              <a:gd name="connsiteX7" fmla="*/ 1778410 w 5133500"/>
              <a:gd name="connsiteY7" fmla="*/ 1457325 h 4576932"/>
              <a:gd name="connsiteX8" fmla="*/ 2502310 w 5133500"/>
              <a:gd name="connsiteY8" fmla="*/ 1419225 h 4576932"/>
              <a:gd name="connsiteX9" fmla="*/ 2797585 w 5133500"/>
              <a:gd name="connsiteY9" fmla="*/ 2066925 h 4576932"/>
              <a:gd name="connsiteX10" fmla="*/ 2540410 w 5133500"/>
              <a:gd name="connsiteY10" fmla="*/ 2705100 h 4576932"/>
              <a:gd name="connsiteX11" fmla="*/ 1578385 w 5133500"/>
              <a:gd name="connsiteY11" fmla="*/ 2781300 h 4576932"/>
              <a:gd name="connsiteX12" fmla="*/ 1511710 w 5133500"/>
              <a:gd name="connsiteY12" fmla="*/ 4419600 h 4576932"/>
              <a:gd name="connsiteX13" fmla="*/ 4788310 w 5133500"/>
              <a:gd name="connsiteY13" fmla="*/ 4343400 h 4576932"/>
              <a:gd name="connsiteX14" fmla="*/ 5064535 w 5133500"/>
              <a:gd name="connsiteY14" fmla="*/ 2933700 h 4576932"/>
              <a:gd name="connsiteX15" fmla="*/ 5045485 w 5133500"/>
              <a:gd name="connsiteY15" fmla="*/ 1400175 h 4576932"/>
              <a:gd name="connsiteX0" fmla="*/ 2416585 w 5079650"/>
              <a:gd name="connsiteY0" fmla="*/ 0 h 4518032"/>
              <a:gd name="connsiteX1" fmla="*/ 2454685 w 5079650"/>
              <a:gd name="connsiteY1" fmla="*/ 342900 h 4518032"/>
              <a:gd name="connsiteX2" fmla="*/ 292510 w 5079650"/>
              <a:gd name="connsiteY2" fmla="*/ 371475 h 4518032"/>
              <a:gd name="connsiteX3" fmla="*/ 16285 w 5079650"/>
              <a:gd name="connsiteY3" fmla="*/ 1152525 h 4518032"/>
              <a:gd name="connsiteX4" fmla="*/ 92485 w 5079650"/>
              <a:gd name="connsiteY4" fmla="*/ 1619250 h 4518032"/>
              <a:gd name="connsiteX5" fmla="*/ 587785 w 5079650"/>
              <a:gd name="connsiteY5" fmla="*/ 1019175 h 4518032"/>
              <a:gd name="connsiteX6" fmla="*/ 1264060 w 5079650"/>
              <a:gd name="connsiteY6" fmla="*/ 1057275 h 4518032"/>
              <a:gd name="connsiteX7" fmla="*/ 1778410 w 5079650"/>
              <a:gd name="connsiteY7" fmla="*/ 1457325 h 4518032"/>
              <a:gd name="connsiteX8" fmla="*/ 2502310 w 5079650"/>
              <a:gd name="connsiteY8" fmla="*/ 1419225 h 4518032"/>
              <a:gd name="connsiteX9" fmla="*/ 2797585 w 5079650"/>
              <a:gd name="connsiteY9" fmla="*/ 2066925 h 4518032"/>
              <a:gd name="connsiteX10" fmla="*/ 2540410 w 5079650"/>
              <a:gd name="connsiteY10" fmla="*/ 2705100 h 4518032"/>
              <a:gd name="connsiteX11" fmla="*/ 1578385 w 5079650"/>
              <a:gd name="connsiteY11" fmla="*/ 2781300 h 4518032"/>
              <a:gd name="connsiteX12" fmla="*/ 1511710 w 5079650"/>
              <a:gd name="connsiteY12" fmla="*/ 4419600 h 4518032"/>
              <a:gd name="connsiteX13" fmla="*/ 3311934 w 5079650"/>
              <a:gd name="connsiteY13" fmla="*/ 4333875 h 4518032"/>
              <a:gd name="connsiteX14" fmla="*/ 4788310 w 5079650"/>
              <a:gd name="connsiteY14" fmla="*/ 4343400 h 4518032"/>
              <a:gd name="connsiteX15" fmla="*/ 5064535 w 5079650"/>
              <a:gd name="connsiteY15" fmla="*/ 2933700 h 4518032"/>
              <a:gd name="connsiteX16" fmla="*/ 5045485 w 5079650"/>
              <a:gd name="connsiteY16" fmla="*/ 1400175 h 4518032"/>
              <a:gd name="connsiteX0" fmla="*/ 2416585 w 5079650"/>
              <a:gd name="connsiteY0" fmla="*/ 0 h 4442048"/>
              <a:gd name="connsiteX1" fmla="*/ 2454685 w 5079650"/>
              <a:gd name="connsiteY1" fmla="*/ 342900 h 4442048"/>
              <a:gd name="connsiteX2" fmla="*/ 292510 w 5079650"/>
              <a:gd name="connsiteY2" fmla="*/ 371475 h 4442048"/>
              <a:gd name="connsiteX3" fmla="*/ 16285 w 5079650"/>
              <a:gd name="connsiteY3" fmla="*/ 1152525 h 4442048"/>
              <a:gd name="connsiteX4" fmla="*/ 92485 w 5079650"/>
              <a:gd name="connsiteY4" fmla="*/ 1619250 h 4442048"/>
              <a:gd name="connsiteX5" fmla="*/ 587785 w 5079650"/>
              <a:gd name="connsiteY5" fmla="*/ 1019175 h 4442048"/>
              <a:gd name="connsiteX6" fmla="*/ 1264060 w 5079650"/>
              <a:gd name="connsiteY6" fmla="*/ 1057275 h 4442048"/>
              <a:gd name="connsiteX7" fmla="*/ 1778410 w 5079650"/>
              <a:gd name="connsiteY7" fmla="*/ 1457325 h 4442048"/>
              <a:gd name="connsiteX8" fmla="*/ 2502310 w 5079650"/>
              <a:gd name="connsiteY8" fmla="*/ 1419225 h 4442048"/>
              <a:gd name="connsiteX9" fmla="*/ 2797585 w 5079650"/>
              <a:gd name="connsiteY9" fmla="*/ 2066925 h 4442048"/>
              <a:gd name="connsiteX10" fmla="*/ 2540410 w 5079650"/>
              <a:gd name="connsiteY10" fmla="*/ 2705100 h 4442048"/>
              <a:gd name="connsiteX11" fmla="*/ 1578385 w 5079650"/>
              <a:gd name="connsiteY11" fmla="*/ 2781300 h 4442048"/>
              <a:gd name="connsiteX12" fmla="*/ 1406935 w 5079650"/>
              <a:gd name="connsiteY12" fmla="*/ 4305300 h 4442048"/>
              <a:gd name="connsiteX13" fmla="*/ 3311934 w 5079650"/>
              <a:gd name="connsiteY13" fmla="*/ 4333875 h 4442048"/>
              <a:gd name="connsiteX14" fmla="*/ 4788310 w 5079650"/>
              <a:gd name="connsiteY14" fmla="*/ 4343400 h 4442048"/>
              <a:gd name="connsiteX15" fmla="*/ 5064535 w 5079650"/>
              <a:gd name="connsiteY15" fmla="*/ 2933700 h 4442048"/>
              <a:gd name="connsiteX16" fmla="*/ 5045485 w 5079650"/>
              <a:gd name="connsiteY16" fmla="*/ 1400175 h 4442048"/>
              <a:gd name="connsiteX0" fmla="*/ 2416585 w 5106818"/>
              <a:gd name="connsiteY0" fmla="*/ 0 h 4442048"/>
              <a:gd name="connsiteX1" fmla="*/ 2454685 w 5106818"/>
              <a:gd name="connsiteY1" fmla="*/ 342900 h 4442048"/>
              <a:gd name="connsiteX2" fmla="*/ 292510 w 5106818"/>
              <a:gd name="connsiteY2" fmla="*/ 371475 h 4442048"/>
              <a:gd name="connsiteX3" fmla="*/ 16285 w 5106818"/>
              <a:gd name="connsiteY3" fmla="*/ 1152525 h 4442048"/>
              <a:gd name="connsiteX4" fmla="*/ 92485 w 5106818"/>
              <a:gd name="connsiteY4" fmla="*/ 1619250 h 4442048"/>
              <a:gd name="connsiteX5" fmla="*/ 587785 w 5106818"/>
              <a:gd name="connsiteY5" fmla="*/ 1019175 h 4442048"/>
              <a:gd name="connsiteX6" fmla="*/ 1264060 w 5106818"/>
              <a:gd name="connsiteY6" fmla="*/ 1057275 h 4442048"/>
              <a:gd name="connsiteX7" fmla="*/ 1778410 w 5106818"/>
              <a:gd name="connsiteY7" fmla="*/ 1457325 h 4442048"/>
              <a:gd name="connsiteX8" fmla="*/ 2502310 w 5106818"/>
              <a:gd name="connsiteY8" fmla="*/ 1419225 h 4442048"/>
              <a:gd name="connsiteX9" fmla="*/ 2797585 w 5106818"/>
              <a:gd name="connsiteY9" fmla="*/ 2066925 h 4442048"/>
              <a:gd name="connsiteX10" fmla="*/ 2540410 w 5106818"/>
              <a:gd name="connsiteY10" fmla="*/ 2705100 h 4442048"/>
              <a:gd name="connsiteX11" fmla="*/ 1578385 w 5106818"/>
              <a:gd name="connsiteY11" fmla="*/ 2781300 h 4442048"/>
              <a:gd name="connsiteX12" fmla="*/ 1406935 w 5106818"/>
              <a:gd name="connsiteY12" fmla="*/ 4305300 h 4442048"/>
              <a:gd name="connsiteX13" fmla="*/ 3311934 w 5106818"/>
              <a:gd name="connsiteY13" fmla="*/ 4333875 h 4442048"/>
              <a:gd name="connsiteX14" fmla="*/ 4940710 w 5106818"/>
              <a:gd name="connsiteY14" fmla="*/ 4343400 h 4442048"/>
              <a:gd name="connsiteX15" fmla="*/ 5064535 w 5106818"/>
              <a:gd name="connsiteY15" fmla="*/ 2933700 h 4442048"/>
              <a:gd name="connsiteX16" fmla="*/ 5045485 w 5106818"/>
              <a:gd name="connsiteY16" fmla="*/ 1400175 h 4442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106818" h="4442048">
                <a:moveTo>
                  <a:pt x="2416585" y="0"/>
                </a:moveTo>
                <a:cubicBezTo>
                  <a:pt x="2388010" y="46038"/>
                  <a:pt x="2524535" y="260350"/>
                  <a:pt x="2454685" y="342900"/>
                </a:cubicBezTo>
                <a:cubicBezTo>
                  <a:pt x="2384835" y="425450"/>
                  <a:pt x="663985" y="225425"/>
                  <a:pt x="292510" y="371475"/>
                </a:cubicBezTo>
                <a:cubicBezTo>
                  <a:pt x="-105953" y="560388"/>
                  <a:pt x="49622" y="944563"/>
                  <a:pt x="16285" y="1152525"/>
                </a:cubicBezTo>
                <a:cubicBezTo>
                  <a:pt x="-17052" y="1360487"/>
                  <a:pt x="-2765" y="1641475"/>
                  <a:pt x="92485" y="1619250"/>
                </a:cubicBezTo>
                <a:cubicBezTo>
                  <a:pt x="187735" y="1597025"/>
                  <a:pt x="392522" y="1112838"/>
                  <a:pt x="587785" y="1019175"/>
                </a:cubicBezTo>
                <a:cubicBezTo>
                  <a:pt x="783047" y="925513"/>
                  <a:pt x="1065622" y="984250"/>
                  <a:pt x="1264060" y="1057275"/>
                </a:cubicBezTo>
                <a:cubicBezTo>
                  <a:pt x="1462497" y="1130300"/>
                  <a:pt x="1572035" y="1397000"/>
                  <a:pt x="1778410" y="1457325"/>
                </a:cubicBezTo>
                <a:cubicBezTo>
                  <a:pt x="1984785" y="1517650"/>
                  <a:pt x="2332448" y="1317625"/>
                  <a:pt x="2502310" y="1419225"/>
                </a:cubicBezTo>
                <a:cubicBezTo>
                  <a:pt x="2672172" y="1520825"/>
                  <a:pt x="2791235" y="1852613"/>
                  <a:pt x="2797585" y="2066925"/>
                </a:cubicBezTo>
                <a:cubicBezTo>
                  <a:pt x="2803935" y="2281237"/>
                  <a:pt x="2743610" y="2586038"/>
                  <a:pt x="2540410" y="2705100"/>
                </a:cubicBezTo>
                <a:cubicBezTo>
                  <a:pt x="2337210" y="2824163"/>
                  <a:pt x="1767297" y="2514600"/>
                  <a:pt x="1578385" y="2781300"/>
                </a:cubicBezTo>
                <a:cubicBezTo>
                  <a:pt x="1389473" y="3048000"/>
                  <a:pt x="1118010" y="4046538"/>
                  <a:pt x="1406935" y="4305300"/>
                </a:cubicBezTo>
                <a:cubicBezTo>
                  <a:pt x="1695860" y="4564062"/>
                  <a:pt x="2765834" y="4346575"/>
                  <a:pt x="3311934" y="4333875"/>
                </a:cubicBezTo>
                <a:cubicBezTo>
                  <a:pt x="3858034" y="4321175"/>
                  <a:pt x="4648610" y="4576763"/>
                  <a:pt x="4940710" y="4343400"/>
                </a:cubicBezTo>
                <a:cubicBezTo>
                  <a:pt x="5232810" y="4110038"/>
                  <a:pt x="5047073" y="3424237"/>
                  <a:pt x="5064535" y="2933700"/>
                </a:cubicBezTo>
                <a:cubicBezTo>
                  <a:pt x="5081997" y="2443163"/>
                  <a:pt x="5045485" y="1400175"/>
                  <a:pt x="5045485" y="1400175"/>
                </a:cubicBezTo>
              </a:path>
            </a:pathLst>
          </a:custGeom>
          <a:noFill/>
          <a:ln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464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3" grpId="0" animBg="1"/>
      <p:bldP spid="37" grpId="0" animBg="1"/>
      <p:bldP spid="40" grpId="0" animBg="1"/>
      <p:bldP spid="54" grpId="0" animBg="1"/>
      <p:bldP spid="55" grpId="0" animBg="1"/>
      <p:bldP spid="56" grpId="0" animBg="1"/>
      <p:bldP spid="58" grpId="0"/>
      <p:bldP spid="35" grpId="0" animBg="1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b="0" dirty="0" smtClean="0"/>
              <a:t>Service </a:t>
            </a:r>
            <a:r>
              <a:rPr lang="en-US" b="0" dirty="0" smtClean="0"/>
              <a:t>Portability</a:t>
            </a:r>
            <a:r>
              <a:rPr lang="en-US" b="0" dirty="0" smtClean="0"/>
              <a:t>: </a:t>
            </a:r>
            <a:r>
              <a:rPr lang="en-US" b="0" dirty="0" smtClean="0"/>
              <a:t>Abstraction Across Different </a:t>
            </a:r>
            <a:r>
              <a:rPr lang="en-US" b="0" dirty="0"/>
              <a:t>P</a:t>
            </a:r>
            <a:r>
              <a:rPr lang="en-US" b="0" dirty="0" smtClean="0"/>
              <a:t>latforms</a:t>
            </a:r>
            <a:r>
              <a:rPr lang="en-US" b="0" dirty="0" smtClean="0"/>
              <a:t> </a:t>
            </a:r>
            <a:endParaRPr lang="en-US" b="0" dirty="0"/>
          </a:p>
        </p:txBody>
      </p:sp>
      <p:sp>
        <p:nvSpPr>
          <p:cNvPr id="112675" name="AutoShape 35"/>
          <p:cNvSpPr>
            <a:spLocks noChangeArrowheads="1"/>
          </p:cNvSpPr>
          <p:nvPr/>
        </p:nvSpPr>
        <p:spPr bwMode="auto">
          <a:xfrm>
            <a:off x="5181600" y="4248152"/>
            <a:ext cx="3048000" cy="381000"/>
          </a:xfrm>
          <a:prstGeom prst="roundRect">
            <a:avLst>
              <a:gd name="adj" fmla="val 16667"/>
            </a:avLst>
          </a:prstGeom>
          <a:solidFill>
            <a:schemeClr val="accent1">
              <a:alpha val="33000"/>
            </a:schemeClr>
          </a:solidFill>
          <a:ln>
            <a:solidFill>
              <a:schemeClr val="tx1">
                <a:alpha val="34000"/>
              </a:schemeClr>
            </a:solidFill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buNone/>
            </a:pPr>
            <a:r>
              <a:rPr lang="en-US" sz="1400" dirty="0" smtClean="0">
                <a:latin typeface="Calibri" pitchFamily="34" charset="0"/>
              </a:rPr>
              <a:t>Virtual Channel </a:t>
            </a:r>
            <a:r>
              <a:rPr lang="en-US" sz="1400" dirty="0" err="1" smtClean="0">
                <a:latin typeface="Calibri" pitchFamily="34" charset="0"/>
              </a:rPr>
              <a:t>Multplexing</a:t>
            </a:r>
            <a:endParaRPr lang="en-US" sz="1400" dirty="0">
              <a:latin typeface="Calibri" pitchFamily="34" charset="0"/>
            </a:endParaRPr>
          </a:p>
        </p:txBody>
      </p:sp>
      <p:sp>
        <p:nvSpPr>
          <p:cNvPr id="112644" name="Line 4"/>
          <p:cNvSpPr>
            <a:spLocks noChangeShapeType="1"/>
          </p:cNvSpPr>
          <p:nvPr/>
        </p:nvSpPr>
        <p:spPr bwMode="auto">
          <a:xfrm>
            <a:off x="4724400" y="819152"/>
            <a:ext cx="0" cy="5257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pPr>
              <a:buNone/>
            </a:pPr>
            <a:endParaRPr lang="en-US"/>
          </a:p>
        </p:txBody>
      </p:sp>
      <p:sp>
        <p:nvSpPr>
          <p:cNvPr id="112647" name="AutoShape 7"/>
          <p:cNvSpPr>
            <a:spLocks noChangeArrowheads="1"/>
          </p:cNvSpPr>
          <p:nvPr/>
        </p:nvSpPr>
        <p:spPr bwMode="auto">
          <a:xfrm>
            <a:off x="4267200" y="4781552"/>
            <a:ext cx="914400" cy="228600"/>
          </a:xfrm>
          <a:prstGeom prst="leftRightArrow">
            <a:avLst>
              <a:gd name="adj1" fmla="val 50000"/>
              <a:gd name="adj2" fmla="val 53333"/>
            </a:avLst>
          </a:prstGeom>
          <a:solidFill>
            <a:schemeClr val="accent1">
              <a:alpha val="33000"/>
            </a:schemeClr>
          </a:solidFill>
          <a:ln w="9525">
            <a:solidFill>
              <a:schemeClr val="tx1">
                <a:alpha val="34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None/>
            </a:pPr>
            <a:endParaRPr lang="en-US"/>
          </a:p>
        </p:txBody>
      </p:sp>
      <p:sp>
        <p:nvSpPr>
          <p:cNvPr id="112657" name="AutoShape 17"/>
          <p:cNvSpPr>
            <a:spLocks noChangeArrowheads="1"/>
          </p:cNvSpPr>
          <p:nvPr/>
        </p:nvSpPr>
        <p:spPr bwMode="auto">
          <a:xfrm>
            <a:off x="838200" y="4705352"/>
            <a:ext cx="3429000" cy="381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solidFill>
              <a:schemeClr val="tx1">
                <a:alpha val="34000"/>
              </a:schemeClr>
            </a:solidFill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buNone/>
            </a:pPr>
            <a:r>
              <a:rPr lang="en-US" sz="1400" dirty="0" smtClean="0">
                <a:latin typeface="Calibri" pitchFamily="34" charset="0"/>
              </a:rPr>
              <a:t>ACP Physical Devices</a:t>
            </a:r>
            <a:endParaRPr lang="en-US" sz="1400" dirty="0">
              <a:latin typeface="Calibri" pitchFamily="34" charset="0"/>
            </a:endParaRPr>
          </a:p>
        </p:txBody>
      </p:sp>
      <p:sp>
        <p:nvSpPr>
          <p:cNvPr id="112660" name="AutoShape 20"/>
          <p:cNvSpPr>
            <a:spLocks noChangeArrowheads="1"/>
          </p:cNvSpPr>
          <p:nvPr/>
        </p:nvSpPr>
        <p:spPr bwMode="auto">
          <a:xfrm>
            <a:off x="1066800" y="4248152"/>
            <a:ext cx="3200400" cy="381000"/>
          </a:xfrm>
          <a:prstGeom prst="roundRect">
            <a:avLst>
              <a:gd name="adj" fmla="val 16667"/>
            </a:avLst>
          </a:prstGeom>
          <a:solidFill>
            <a:schemeClr val="accent1">
              <a:alpha val="33000"/>
            </a:schemeClr>
          </a:solidFill>
          <a:ln>
            <a:solidFill>
              <a:schemeClr val="tx1">
                <a:alpha val="34000"/>
              </a:schemeClr>
            </a:solidFill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buNone/>
            </a:pPr>
            <a:r>
              <a:rPr lang="en-US" sz="1400" dirty="0" smtClean="0">
                <a:latin typeface="Calibri" pitchFamily="34" charset="0"/>
              </a:rPr>
              <a:t>Virtual Channel Multiplexing</a:t>
            </a:r>
            <a:endParaRPr lang="en-US" sz="1400" dirty="0">
              <a:latin typeface="Calibri" pitchFamily="34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1828800" y="5238752"/>
            <a:ext cx="1676400" cy="381000"/>
          </a:xfrm>
          <a:prstGeom prst="rect">
            <a:avLst/>
          </a:prstGeom>
          <a:solidFill>
            <a:schemeClr val="accent1"/>
          </a:solidFill>
          <a:ln>
            <a:solidFill>
              <a:schemeClr val="tx1">
                <a:alpha val="34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FPGA</a:t>
            </a:r>
            <a:endParaRPr lang="en-US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6096000" y="5238752"/>
            <a:ext cx="1676400" cy="381000"/>
          </a:xfrm>
          <a:prstGeom prst="rect">
            <a:avLst/>
          </a:prstGeom>
          <a:solidFill>
            <a:schemeClr val="accent1"/>
          </a:solidFill>
          <a:ln>
            <a:solidFill>
              <a:schemeClr val="tx1">
                <a:alpha val="34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CPU</a:t>
            </a:r>
            <a:endParaRPr lang="en-US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8" name="AutoShape 35"/>
          <p:cNvSpPr>
            <a:spLocks noChangeArrowheads="1"/>
          </p:cNvSpPr>
          <p:nvPr/>
        </p:nvSpPr>
        <p:spPr bwMode="auto">
          <a:xfrm>
            <a:off x="5181600" y="3790952"/>
            <a:ext cx="2819400" cy="381000"/>
          </a:xfrm>
          <a:prstGeom prst="roundRect">
            <a:avLst>
              <a:gd name="adj" fmla="val 16667"/>
            </a:avLst>
          </a:prstGeom>
          <a:solidFill>
            <a:schemeClr val="accent1">
              <a:alpha val="33000"/>
            </a:schemeClr>
          </a:solidFill>
          <a:ln>
            <a:solidFill>
              <a:schemeClr val="tx1">
                <a:alpha val="34000"/>
              </a:schemeClr>
            </a:solidFill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buNone/>
            </a:pPr>
            <a:r>
              <a:rPr lang="en-US" sz="1400" dirty="0" smtClean="0">
                <a:latin typeface="Calibri" pitchFamily="34" charset="0"/>
              </a:rPr>
              <a:t>Marshaling</a:t>
            </a:r>
            <a:endParaRPr lang="en-US" sz="1400" dirty="0">
              <a:latin typeface="Calibri" pitchFamily="34" charset="0"/>
            </a:endParaRPr>
          </a:p>
        </p:txBody>
      </p:sp>
      <p:sp>
        <p:nvSpPr>
          <p:cNvPr id="79" name="AutoShape 20"/>
          <p:cNvSpPr>
            <a:spLocks noChangeArrowheads="1"/>
          </p:cNvSpPr>
          <p:nvPr/>
        </p:nvSpPr>
        <p:spPr bwMode="auto">
          <a:xfrm>
            <a:off x="1295400" y="3790952"/>
            <a:ext cx="2971800" cy="381000"/>
          </a:xfrm>
          <a:prstGeom prst="roundRect">
            <a:avLst>
              <a:gd name="adj" fmla="val 16667"/>
            </a:avLst>
          </a:prstGeom>
          <a:solidFill>
            <a:schemeClr val="accent1">
              <a:alpha val="33000"/>
            </a:schemeClr>
          </a:solidFill>
          <a:ln>
            <a:solidFill>
              <a:schemeClr val="tx1">
                <a:alpha val="34000"/>
              </a:schemeClr>
            </a:solidFill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buNone/>
            </a:pPr>
            <a:r>
              <a:rPr lang="en-US" sz="1400" dirty="0" smtClean="0">
                <a:latin typeface="Calibri" pitchFamily="34" charset="0"/>
              </a:rPr>
              <a:t>Marshaling</a:t>
            </a:r>
            <a:endParaRPr lang="en-US" sz="1400" dirty="0">
              <a:latin typeface="Calibri" pitchFamily="34" charset="0"/>
            </a:endParaRPr>
          </a:p>
        </p:txBody>
      </p:sp>
      <p:sp>
        <p:nvSpPr>
          <p:cNvPr id="27" name="AutoShape 20"/>
          <p:cNvSpPr>
            <a:spLocks noChangeArrowheads="1"/>
          </p:cNvSpPr>
          <p:nvPr/>
        </p:nvSpPr>
        <p:spPr bwMode="auto">
          <a:xfrm>
            <a:off x="762000" y="1504952"/>
            <a:ext cx="838200" cy="914400"/>
          </a:xfrm>
          <a:prstGeom prst="roundRect">
            <a:avLst>
              <a:gd name="adj" fmla="val 16667"/>
            </a:avLst>
          </a:prstGeom>
          <a:solidFill>
            <a:schemeClr val="accent1">
              <a:alpha val="34000"/>
            </a:schemeClr>
          </a:solidFill>
          <a:ln>
            <a:headEnd/>
            <a:tailEnd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buNone/>
            </a:pPr>
            <a:endParaRPr lang="en-US" sz="1400" dirty="0" smtClean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28" name="AutoShape 20"/>
          <p:cNvSpPr>
            <a:spLocks noChangeArrowheads="1"/>
          </p:cNvSpPr>
          <p:nvPr/>
        </p:nvSpPr>
        <p:spPr bwMode="auto">
          <a:xfrm>
            <a:off x="1981200" y="3028952"/>
            <a:ext cx="1981200" cy="381000"/>
          </a:xfrm>
          <a:prstGeom prst="roundRect">
            <a:avLst>
              <a:gd name="adj" fmla="val 16667"/>
            </a:avLst>
          </a:prstGeom>
          <a:solidFill>
            <a:schemeClr val="accent1">
              <a:alpha val="34000"/>
            </a:schemeClr>
          </a:solidFill>
          <a:ln>
            <a:headEnd/>
            <a:tailEnd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buNone/>
            </a:pPr>
            <a:r>
              <a:rPr lang="en-US" sz="1400" dirty="0" smtClean="0">
                <a:solidFill>
                  <a:schemeClr val="bg1"/>
                </a:solidFill>
                <a:latin typeface="Calibri" pitchFamily="34" charset="0"/>
              </a:rPr>
              <a:t>STDIO Service</a:t>
            </a:r>
            <a:endParaRPr lang="en-US" sz="14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29" name="AutoShape 20"/>
          <p:cNvSpPr>
            <a:spLocks noChangeArrowheads="1"/>
          </p:cNvSpPr>
          <p:nvPr/>
        </p:nvSpPr>
        <p:spPr bwMode="auto">
          <a:xfrm>
            <a:off x="5486400" y="3028952"/>
            <a:ext cx="1981200" cy="381000"/>
          </a:xfrm>
          <a:prstGeom prst="roundRect">
            <a:avLst>
              <a:gd name="adj" fmla="val 16667"/>
            </a:avLst>
          </a:prstGeom>
          <a:solidFill>
            <a:schemeClr val="accent1">
              <a:alpha val="34000"/>
            </a:schemeClr>
          </a:solidFill>
          <a:ln>
            <a:headEnd/>
            <a:tailEnd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buNone/>
            </a:pPr>
            <a:r>
              <a:rPr lang="en-US" sz="1400" dirty="0" smtClean="0">
                <a:solidFill>
                  <a:schemeClr val="bg1"/>
                </a:solidFill>
                <a:latin typeface="Calibri" pitchFamily="34" charset="0"/>
              </a:rPr>
              <a:t>STDIO Service</a:t>
            </a:r>
            <a:endParaRPr lang="en-US" sz="14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33" name="AutoShape 20"/>
          <p:cNvSpPr>
            <a:spLocks noChangeArrowheads="1"/>
          </p:cNvSpPr>
          <p:nvPr/>
        </p:nvSpPr>
        <p:spPr bwMode="auto">
          <a:xfrm>
            <a:off x="838200" y="1962152"/>
            <a:ext cx="685800" cy="381000"/>
          </a:xfrm>
          <a:prstGeom prst="roundRect">
            <a:avLst>
              <a:gd name="adj" fmla="val 16667"/>
            </a:avLst>
          </a:prstGeom>
          <a:solidFill>
            <a:schemeClr val="accent1">
              <a:alpha val="0"/>
            </a:schemeClr>
          </a:solidFill>
          <a:ln>
            <a:headEnd/>
            <a:tailEnd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buNone/>
            </a:pPr>
            <a:r>
              <a:rPr lang="en-US" sz="1200" dirty="0" smtClean="0">
                <a:solidFill>
                  <a:schemeClr val="bg1"/>
                </a:solidFill>
                <a:latin typeface="Calibri" pitchFamily="34" charset="0"/>
              </a:rPr>
              <a:t>STDIO</a:t>
            </a:r>
          </a:p>
          <a:p>
            <a:pPr algn="ctr">
              <a:buNone/>
            </a:pPr>
            <a:r>
              <a:rPr lang="en-US" sz="1200" dirty="0" smtClean="0">
                <a:solidFill>
                  <a:schemeClr val="bg1"/>
                </a:solidFill>
                <a:latin typeface="Calibri" pitchFamily="34" charset="0"/>
              </a:rPr>
              <a:t>Client</a:t>
            </a:r>
            <a:endParaRPr lang="en-US" sz="1200" dirty="0" smtClean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853623" y="1500487"/>
            <a:ext cx="670376" cy="461665"/>
          </a:xfrm>
          <a:prstGeom prst="rect">
            <a:avLst/>
          </a:prstGeom>
          <a:solidFill>
            <a:schemeClr val="accent1">
              <a:alpha val="0"/>
            </a:schemeClr>
          </a:solidFill>
          <a:effectLst/>
        </p:spPr>
        <p:txBody>
          <a:bodyPr wrap="none" rtlCol="0">
            <a:spAutoFit/>
          </a:bodyPr>
          <a:lstStyle/>
          <a:p>
            <a:pPr algn="ctr">
              <a:buNone/>
            </a:pPr>
            <a:r>
              <a:rPr lang="en-US" sz="1200" dirty="0" smtClean="0">
                <a:solidFill>
                  <a:schemeClr val="bg1"/>
                </a:solidFill>
                <a:latin typeface="+mj-lt"/>
              </a:rPr>
              <a:t>User</a:t>
            </a:r>
          </a:p>
          <a:p>
            <a:pPr algn="ctr">
              <a:buNone/>
            </a:pPr>
            <a:r>
              <a:rPr lang="en-US" sz="1200" dirty="0" smtClean="0">
                <a:solidFill>
                  <a:schemeClr val="bg1"/>
                </a:solidFill>
                <a:latin typeface="+mj-lt"/>
              </a:rPr>
              <a:t>Module</a:t>
            </a:r>
            <a:endParaRPr lang="en-US" sz="12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6" name="AutoShape 20"/>
          <p:cNvSpPr>
            <a:spLocks noChangeArrowheads="1"/>
          </p:cNvSpPr>
          <p:nvPr/>
        </p:nvSpPr>
        <p:spPr bwMode="auto">
          <a:xfrm>
            <a:off x="1905000" y="971552"/>
            <a:ext cx="838200" cy="914400"/>
          </a:xfrm>
          <a:prstGeom prst="roundRect">
            <a:avLst>
              <a:gd name="adj" fmla="val 16667"/>
            </a:avLst>
          </a:prstGeom>
          <a:solidFill>
            <a:schemeClr val="accent1">
              <a:alpha val="34000"/>
            </a:schemeClr>
          </a:solidFill>
          <a:ln>
            <a:headEnd/>
            <a:tailEnd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buNone/>
            </a:pPr>
            <a:endParaRPr lang="en-US" sz="1400" dirty="0" smtClean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37" name="AutoShape 20"/>
          <p:cNvSpPr>
            <a:spLocks noChangeArrowheads="1"/>
          </p:cNvSpPr>
          <p:nvPr/>
        </p:nvSpPr>
        <p:spPr bwMode="auto">
          <a:xfrm>
            <a:off x="1981200" y="1428752"/>
            <a:ext cx="685800" cy="381000"/>
          </a:xfrm>
          <a:prstGeom prst="roundRect">
            <a:avLst>
              <a:gd name="adj" fmla="val 16667"/>
            </a:avLst>
          </a:prstGeom>
          <a:solidFill>
            <a:schemeClr val="accent1">
              <a:alpha val="0"/>
            </a:schemeClr>
          </a:solidFill>
          <a:ln>
            <a:headEnd/>
            <a:tailEnd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buNone/>
            </a:pPr>
            <a:r>
              <a:rPr lang="en-US" sz="1200" dirty="0" smtClean="0">
                <a:solidFill>
                  <a:schemeClr val="bg1"/>
                </a:solidFill>
                <a:latin typeface="Calibri" pitchFamily="34" charset="0"/>
              </a:rPr>
              <a:t>STDIO</a:t>
            </a:r>
          </a:p>
          <a:p>
            <a:pPr algn="ctr">
              <a:buNone/>
            </a:pPr>
            <a:r>
              <a:rPr lang="en-US" sz="1200" dirty="0" smtClean="0">
                <a:solidFill>
                  <a:schemeClr val="bg1"/>
                </a:solidFill>
                <a:latin typeface="Calibri" pitchFamily="34" charset="0"/>
              </a:rPr>
              <a:t>Client</a:t>
            </a:r>
            <a:endParaRPr lang="en-US" sz="1200" dirty="0" smtClean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996623" y="967087"/>
            <a:ext cx="670376" cy="461665"/>
          </a:xfrm>
          <a:prstGeom prst="rect">
            <a:avLst/>
          </a:prstGeom>
          <a:solidFill>
            <a:schemeClr val="accent1">
              <a:alpha val="0"/>
            </a:schemeClr>
          </a:solidFill>
          <a:effectLst/>
        </p:spPr>
        <p:txBody>
          <a:bodyPr wrap="none" rtlCol="0">
            <a:spAutoFit/>
          </a:bodyPr>
          <a:lstStyle/>
          <a:p>
            <a:pPr algn="ctr">
              <a:buNone/>
            </a:pPr>
            <a:r>
              <a:rPr lang="en-US" sz="1200" dirty="0" smtClean="0">
                <a:solidFill>
                  <a:schemeClr val="bg1"/>
                </a:solidFill>
                <a:latin typeface="+mj-lt"/>
              </a:rPr>
              <a:t>User</a:t>
            </a:r>
          </a:p>
          <a:p>
            <a:pPr algn="ctr">
              <a:buNone/>
            </a:pPr>
            <a:r>
              <a:rPr lang="en-US" sz="1200" dirty="0" smtClean="0">
                <a:solidFill>
                  <a:schemeClr val="bg1"/>
                </a:solidFill>
                <a:latin typeface="+mj-lt"/>
              </a:rPr>
              <a:t>Module</a:t>
            </a:r>
            <a:endParaRPr lang="en-US" sz="12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9" name="AutoShape 20"/>
          <p:cNvSpPr>
            <a:spLocks noChangeArrowheads="1"/>
          </p:cNvSpPr>
          <p:nvPr/>
        </p:nvSpPr>
        <p:spPr bwMode="auto">
          <a:xfrm>
            <a:off x="3124200" y="1348087"/>
            <a:ext cx="838200" cy="914400"/>
          </a:xfrm>
          <a:prstGeom prst="roundRect">
            <a:avLst>
              <a:gd name="adj" fmla="val 16667"/>
            </a:avLst>
          </a:prstGeom>
          <a:solidFill>
            <a:schemeClr val="accent1">
              <a:alpha val="34000"/>
            </a:schemeClr>
          </a:solidFill>
          <a:ln>
            <a:headEnd/>
            <a:tailEnd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buNone/>
            </a:pPr>
            <a:endParaRPr lang="en-US" sz="1400" dirty="0" smtClean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40" name="AutoShape 20"/>
          <p:cNvSpPr>
            <a:spLocks noChangeArrowheads="1"/>
          </p:cNvSpPr>
          <p:nvPr/>
        </p:nvSpPr>
        <p:spPr bwMode="auto">
          <a:xfrm>
            <a:off x="3200400" y="1805287"/>
            <a:ext cx="685800" cy="381000"/>
          </a:xfrm>
          <a:prstGeom prst="roundRect">
            <a:avLst>
              <a:gd name="adj" fmla="val 16667"/>
            </a:avLst>
          </a:prstGeom>
          <a:solidFill>
            <a:schemeClr val="accent1">
              <a:alpha val="0"/>
            </a:schemeClr>
          </a:solidFill>
          <a:ln>
            <a:headEnd/>
            <a:tailEnd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buNone/>
            </a:pPr>
            <a:r>
              <a:rPr lang="en-US" sz="1200" dirty="0" smtClean="0">
                <a:solidFill>
                  <a:schemeClr val="bg1"/>
                </a:solidFill>
                <a:latin typeface="Calibri" pitchFamily="34" charset="0"/>
              </a:rPr>
              <a:t>STDIO</a:t>
            </a:r>
          </a:p>
          <a:p>
            <a:pPr algn="ctr">
              <a:buNone/>
            </a:pPr>
            <a:r>
              <a:rPr lang="en-US" sz="1200" dirty="0" smtClean="0">
                <a:solidFill>
                  <a:schemeClr val="bg1"/>
                </a:solidFill>
                <a:latin typeface="Calibri" pitchFamily="34" charset="0"/>
              </a:rPr>
              <a:t>Client</a:t>
            </a:r>
            <a:endParaRPr lang="en-US" sz="1200" dirty="0" smtClean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215823" y="1343622"/>
            <a:ext cx="670376" cy="461665"/>
          </a:xfrm>
          <a:prstGeom prst="rect">
            <a:avLst/>
          </a:prstGeom>
          <a:solidFill>
            <a:schemeClr val="accent1">
              <a:alpha val="0"/>
            </a:schemeClr>
          </a:solidFill>
          <a:effectLst/>
        </p:spPr>
        <p:txBody>
          <a:bodyPr wrap="none" rtlCol="0">
            <a:spAutoFit/>
          </a:bodyPr>
          <a:lstStyle/>
          <a:p>
            <a:pPr algn="ctr">
              <a:buNone/>
            </a:pPr>
            <a:r>
              <a:rPr lang="en-US" sz="1200" dirty="0" smtClean="0">
                <a:solidFill>
                  <a:schemeClr val="bg1"/>
                </a:solidFill>
                <a:latin typeface="+mj-lt"/>
              </a:rPr>
              <a:t>User</a:t>
            </a:r>
          </a:p>
          <a:p>
            <a:pPr algn="ctr">
              <a:buNone/>
            </a:pPr>
            <a:r>
              <a:rPr lang="en-US" sz="1200" dirty="0" smtClean="0">
                <a:solidFill>
                  <a:schemeClr val="bg1"/>
                </a:solidFill>
                <a:latin typeface="+mj-lt"/>
              </a:rPr>
              <a:t>Module</a:t>
            </a:r>
            <a:endParaRPr lang="en-US" sz="12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46" name="Curved Connector 45"/>
          <p:cNvCxnSpPr>
            <a:stCxn id="33" idx="3"/>
            <a:endCxn id="37" idx="1"/>
          </p:cNvCxnSpPr>
          <p:nvPr/>
        </p:nvCxnSpPr>
        <p:spPr>
          <a:xfrm flipV="1">
            <a:off x="1524000" y="1619252"/>
            <a:ext cx="457200" cy="533400"/>
          </a:xfrm>
          <a:prstGeom prst="curvedConnector3">
            <a:avLst>
              <a:gd name="adj1" fmla="val 50000"/>
            </a:avLst>
          </a:prstGeom>
          <a:ln>
            <a:solidFill>
              <a:schemeClr val="accent1">
                <a:alpha val="33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Curved Connector 47"/>
          <p:cNvCxnSpPr>
            <a:stCxn id="37" idx="3"/>
            <a:endCxn id="40" idx="1"/>
          </p:cNvCxnSpPr>
          <p:nvPr/>
        </p:nvCxnSpPr>
        <p:spPr>
          <a:xfrm>
            <a:off x="2667000" y="1619252"/>
            <a:ext cx="533400" cy="376535"/>
          </a:xfrm>
          <a:prstGeom prst="curvedConnector3">
            <a:avLst>
              <a:gd name="adj1" fmla="val 50000"/>
            </a:avLst>
          </a:prstGeom>
          <a:ln>
            <a:solidFill>
              <a:schemeClr val="accent1">
                <a:alpha val="33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Curved Connector 49"/>
          <p:cNvCxnSpPr>
            <a:stCxn id="40" idx="3"/>
            <a:endCxn id="28" idx="3"/>
          </p:cNvCxnSpPr>
          <p:nvPr/>
        </p:nvCxnSpPr>
        <p:spPr>
          <a:xfrm>
            <a:off x="3886200" y="1995787"/>
            <a:ext cx="76200" cy="1223665"/>
          </a:xfrm>
          <a:prstGeom prst="curvedConnector3">
            <a:avLst>
              <a:gd name="adj1" fmla="val 400000"/>
            </a:avLst>
          </a:prstGeom>
          <a:ln>
            <a:solidFill>
              <a:schemeClr val="accent1">
                <a:alpha val="33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Curved Connector 51"/>
          <p:cNvCxnSpPr>
            <a:stCxn id="28" idx="1"/>
            <a:endCxn id="33" idx="1"/>
          </p:cNvCxnSpPr>
          <p:nvPr/>
        </p:nvCxnSpPr>
        <p:spPr>
          <a:xfrm rot="10800000">
            <a:off x="838200" y="2152652"/>
            <a:ext cx="1143000" cy="1066800"/>
          </a:xfrm>
          <a:prstGeom prst="curvedConnector3">
            <a:avLst>
              <a:gd name="adj1" fmla="val 120000"/>
            </a:avLst>
          </a:prstGeom>
          <a:ln>
            <a:solidFill>
              <a:schemeClr val="accent1">
                <a:alpha val="33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AutoShape 20"/>
          <p:cNvSpPr>
            <a:spLocks noChangeArrowheads="1"/>
          </p:cNvSpPr>
          <p:nvPr/>
        </p:nvSpPr>
        <p:spPr bwMode="auto">
          <a:xfrm>
            <a:off x="5486400" y="1352552"/>
            <a:ext cx="1981200" cy="914400"/>
          </a:xfrm>
          <a:prstGeom prst="roundRect">
            <a:avLst>
              <a:gd name="adj" fmla="val 16667"/>
            </a:avLst>
          </a:prstGeom>
          <a:solidFill>
            <a:schemeClr val="accent1">
              <a:alpha val="34000"/>
            </a:schemeClr>
          </a:solidFill>
          <a:ln>
            <a:headEnd/>
            <a:tailEnd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buNone/>
            </a:pPr>
            <a:r>
              <a:rPr lang="en-US" sz="1400" dirty="0" err="1" smtClean="0">
                <a:solidFill>
                  <a:schemeClr val="bg1"/>
                </a:solidFill>
                <a:latin typeface="Calibri" pitchFamily="34" charset="0"/>
              </a:rPr>
              <a:t>printf</a:t>
            </a:r>
            <a:r>
              <a:rPr lang="en-US" sz="1400" dirty="0" smtClean="0">
                <a:solidFill>
                  <a:schemeClr val="bg1"/>
                </a:solidFill>
                <a:latin typeface="Calibri" pitchFamily="34" charset="0"/>
              </a:rPr>
              <a:t>()</a:t>
            </a:r>
          </a:p>
        </p:txBody>
      </p:sp>
      <p:sp>
        <p:nvSpPr>
          <p:cNvPr id="54" name="Down Arrow 53"/>
          <p:cNvSpPr/>
          <p:nvPr/>
        </p:nvSpPr>
        <p:spPr>
          <a:xfrm flipV="1">
            <a:off x="6324600" y="2266952"/>
            <a:ext cx="304800" cy="762000"/>
          </a:xfrm>
          <a:prstGeom prst="downArrow">
            <a:avLst/>
          </a:prstGeom>
          <a:solidFill>
            <a:schemeClr val="accent1">
              <a:alpha val="34000"/>
            </a:schemeClr>
          </a:solidFill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None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55" name="Down Arrow 54"/>
          <p:cNvSpPr/>
          <p:nvPr/>
        </p:nvSpPr>
        <p:spPr>
          <a:xfrm flipV="1">
            <a:off x="6324600" y="3396505"/>
            <a:ext cx="304800" cy="381000"/>
          </a:xfrm>
          <a:prstGeom prst="downArrow">
            <a:avLst/>
          </a:prstGeom>
          <a:solidFill>
            <a:schemeClr val="accent1">
              <a:alpha val="34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None/>
            </a:pPr>
            <a:endParaRPr lang="en-US"/>
          </a:p>
        </p:txBody>
      </p:sp>
      <p:sp>
        <p:nvSpPr>
          <p:cNvPr id="56" name="Down Arrow 55"/>
          <p:cNvSpPr/>
          <p:nvPr/>
        </p:nvSpPr>
        <p:spPr>
          <a:xfrm rot="10800000" flipV="1">
            <a:off x="2819400" y="3409952"/>
            <a:ext cx="304800" cy="381000"/>
          </a:xfrm>
          <a:prstGeom prst="downArrow">
            <a:avLst/>
          </a:prstGeom>
          <a:solidFill>
            <a:schemeClr val="accent1">
              <a:alpha val="34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None/>
            </a:pPr>
            <a:endParaRPr lang="en-US"/>
          </a:p>
        </p:txBody>
      </p:sp>
      <p:sp>
        <p:nvSpPr>
          <p:cNvPr id="35" name="Rectangle 6"/>
          <p:cNvSpPr>
            <a:spLocks noChangeArrowheads="1"/>
          </p:cNvSpPr>
          <p:nvPr/>
        </p:nvSpPr>
        <p:spPr bwMode="auto">
          <a:xfrm>
            <a:off x="1064986" y="381000"/>
            <a:ext cx="2743200" cy="45720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100" dirty="0" err="1">
                <a:latin typeface="Consolas" pitchFamily="49" charset="0"/>
              </a:rPr>
              <a:t>s</a:t>
            </a:r>
            <a:r>
              <a:rPr lang="en-US" sz="1100" dirty="0" err="1" smtClean="0">
                <a:latin typeface="Consolas" pitchFamily="49" charset="0"/>
              </a:rPr>
              <a:t>tdio.printf</a:t>
            </a:r>
            <a:r>
              <a:rPr lang="en-US" sz="1100" dirty="0" smtClean="0">
                <a:latin typeface="Consolas" pitchFamily="49" charset="0"/>
              </a:rPr>
              <a:t>(</a:t>
            </a:r>
            <a:r>
              <a:rPr lang="en-US" sz="1100" dirty="0" err="1" smtClean="0">
                <a:latin typeface="Consolas" pitchFamily="49" charset="0"/>
              </a:rPr>
              <a:t>msg,List</a:t>
            </a:r>
            <a:r>
              <a:rPr lang="en-US" sz="1100" dirty="0" smtClean="0">
                <a:latin typeface="Consolas" pitchFamily="49" charset="0"/>
              </a:rPr>
              <a:t>::nil);</a:t>
            </a:r>
            <a:endParaRPr lang="en-US" sz="1100" dirty="0">
              <a:latin typeface="Consolas" pitchFamily="49" charset="0"/>
            </a:endParaRPr>
          </a:p>
        </p:txBody>
      </p:sp>
      <p:cxnSp>
        <p:nvCxnSpPr>
          <p:cNvPr id="45" name="Curved Connector 44"/>
          <p:cNvCxnSpPr>
            <a:stCxn id="34" idx="1"/>
            <a:endCxn id="35" idx="1"/>
          </p:cNvCxnSpPr>
          <p:nvPr/>
        </p:nvCxnSpPr>
        <p:spPr>
          <a:xfrm rot="10800000" flipH="1">
            <a:off x="853622" y="609602"/>
            <a:ext cx="211363" cy="1121719"/>
          </a:xfrm>
          <a:prstGeom prst="curvedConnector3">
            <a:avLst>
              <a:gd name="adj1" fmla="val -108155"/>
            </a:avLst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80"/>
          <a:stretch/>
        </p:blipFill>
        <p:spPr>
          <a:xfrm>
            <a:off x="96636" y="5429252"/>
            <a:ext cx="1186914" cy="1069686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8329" y="5438779"/>
            <a:ext cx="1084077" cy="1069686"/>
          </a:xfrm>
          <a:prstGeom prst="rect">
            <a:avLst/>
          </a:prstGeom>
          <a:noFill/>
          <a:ln w="57150" algn="ctr">
            <a:noFill/>
            <a:prstDash val="sysDot"/>
            <a:miter lim="800000"/>
            <a:headEnd/>
            <a:tailEnd/>
          </a:ln>
          <a:effectLst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34" t="32549" r="78125" b="56012"/>
          <a:stretch/>
        </p:blipFill>
        <p:spPr bwMode="auto">
          <a:xfrm>
            <a:off x="78329" y="5429252"/>
            <a:ext cx="1598071" cy="1034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" name="Rectangle 48"/>
          <p:cNvSpPr/>
          <p:nvPr/>
        </p:nvSpPr>
        <p:spPr>
          <a:xfrm>
            <a:off x="1828800" y="5248279"/>
            <a:ext cx="1676400" cy="381000"/>
          </a:xfrm>
          <a:prstGeom prst="rect">
            <a:avLst/>
          </a:prstGeom>
          <a:solidFill>
            <a:schemeClr val="accent1"/>
          </a:solidFill>
          <a:ln>
            <a:solidFill>
              <a:schemeClr val="tx1">
                <a:alpha val="34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Simulator</a:t>
            </a:r>
            <a:endParaRPr lang="en-US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1" name="Content Placeholder 3"/>
          <p:cNvSpPr>
            <a:spLocks noGrp="1"/>
          </p:cNvSpPr>
          <p:nvPr>
            <p:ph idx="4294967295"/>
          </p:nvPr>
        </p:nvSpPr>
        <p:spPr>
          <a:xfrm>
            <a:off x="1828800" y="6024135"/>
            <a:ext cx="6477003" cy="49687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oid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channelToHost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(long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data);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59" name="Curved Connector 58"/>
          <p:cNvCxnSpPr/>
          <p:nvPr/>
        </p:nvCxnSpPr>
        <p:spPr>
          <a:xfrm rot="16200000" flipV="1">
            <a:off x="3797318" y="5207294"/>
            <a:ext cx="926314" cy="684432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AutoShape 17"/>
          <p:cNvSpPr>
            <a:spLocks noChangeArrowheads="1"/>
          </p:cNvSpPr>
          <p:nvPr/>
        </p:nvSpPr>
        <p:spPr bwMode="auto">
          <a:xfrm>
            <a:off x="831475" y="4714877"/>
            <a:ext cx="3429000" cy="381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solidFill>
              <a:schemeClr val="tx1">
                <a:alpha val="34000"/>
              </a:schemeClr>
            </a:solidFill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buNone/>
            </a:pPr>
            <a:r>
              <a:rPr lang="en-US" sz="1400" dirty="0" smtClean="0">
                <a:latin typeface="Calibri" pitchFamily="34" charset="0"/>
              </a:rPr>
              <a:t>XUPV5 Physical Devices</a:t>
            </a:r>
            <a:endParaRPr lang="en-US" sz="1400" dirty="0">
              <a:latin typeface="Calibri" pitchFamily="34" charset="0"/>
            </a:endParaRPr>
          </a:p>
        </p:txBody>
      </p:sp>
      <p:sp>
        <p:nvSpPr>
          <p:cNvPr id="61" name="AutoShape 17"/>
          <p:cNvSpPr>
            <a:spLocks noChangeArrowheads="1"/>
          </p:cNvSpPr>
          <p:nvPr/>
        </p:nvSpPr>
        <p:spPr bwMode="auto">
          <a:xfrm>
            <a:off x="831475" y="4705352"/>
            <a:ext cx="3429000" cy="381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solidFill>
              <a:schemeClr val="tx1">
                <a:alpha val="34000"/>
              </a:schemeClr>
            </a:solidFill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buNone/>
            </a:pPr>
            <a:r>
              <a:rPr lang="en-US" sz="1400" dirty="0" smtClean="0">
                <a:latin typeface="Calibri" pitchFamily="34" charset="0"/>
              </a:rPr>
              <a:t>Simulation Physical Devices</a:t>
            </a:r>
            <a:endParaRPr lang="en-US" sz="1400" dirty="0">
              <a:latin typeface="Calibri" pitchFamily="34" charset="0"/>
            </a:endParaRPr>
          </a:p>
        </p:txBody>
      </p:sp>
      <p:sp>
        <p:nvSpPr>
          <p:cNvPr id="62" name="AutoShape 17"/>
          <p:cNvSpPr>
            <a:spLocks noChangeArrowheads="1"/>
          </p:cNvSpPr>
          <p:nvPr/>
        </p:nvSpPr>
        <p:spPr bwMode="auto">
          <a:xfrm>
            <a:off x="5188325" y="4705352"/>
            <a:ext cx="3429000" cy="381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solidFill>
              <a:schemeClr val="tx1">
                <a:alpha val="34000"/>
              </a:schemeClr>
            </a:solidFill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buNone/>
            </a:pPr>
            <a:r>
              <a:rPr lang="en-US" sz="1400" dirty="0" smtClean="0">
                <a:latin typeface="Calibri" pitchFamily="34" charset="0"/>
              </a:rPr>
              <a:t>ACP Kernel Driver</a:t>
            </a:r>
            <a:endParaRPr lang="en-US" sz="1400" dirty="0">
              <a:latin typeface="Calibri" pitchFamily="34" charset="0"/>
            </a:endParaRPr>
          </a:p>
        </p:txBody>
      </p:sp>
      <p:sp>
        <p:nvSpPr>
          <p:cNvPr id="63" name="AutoShape 17"/>
          <p:cNvSpPr>
            <a:spLocks noChangeArrowheads="1"/>
          </p:cNvSpPr>
          <p:nvPr/>
        </p:nvSpPr>
        <p:spPr bwMode="auto">
          <a:xfrm>
            <a:off x="5181600" y="4705352"/>
            <a:ext cx="3429000" cy="381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solidFill>
              <a:schemeClr val="tx1">
                <a:alpha val="34000"/>
              </a:schemeClr>
            </a:solidFill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buNone/>
            </a:pPr>
            <a:r>
              <a:rPr lang="en-US" sz="1400" dirty="0" smtClean="0">
                <a:latin typeface="Calibri" pitchFamily="34" charset="0"/>
              </a:rPr>
              <a:t>XUPV5 Kernel Driver</a:t>
            </a:r>
            <a:endParaRPr lang="en-US" sz="1400" dirty="0">
              <a:latin typeface="Calibri" pitchFamily="34" charset="0"/>
            </a:endParaRPr>
          </a:p>
        </p:txBody>
      </p:sp>
      <p:sp>
        <p:nvSpPr>
          <p:cNvPr id="64" name="AutoShape 17"/>
          <p:cNvSpPr>
            <a:spLocks noChangeArrowheads="1"/>
          </p:cNvSpPr>
          <p:nvPr/>
        </p:nvSpPr>
        <p:spPr bwMode="auto">
          <a:xfrm>
            <a:off x="5171688" y="4705352"/>
            <a:ext cx="3429000" cy="381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solidFill>
              <a:schemeClr val="tx1">
                <a:alpha val="34000"/>
              </a:schemeClr>
            </a:solidFill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buNone/>
            </a:pPr>
            <a:r>
              <a:rPr lang="en-US" sz="1400" dirty="0" smtClean="0">
                <a:latin typeface="Calibri" pitchFamily="34" charset="0"/>
              </a:rPr>
              <a:t>Simulation Driver</a:t>
            </a:r>
            <a:endParaRPr lang="en-US" sz="14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47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2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126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57" grpId="0" animBg="1"/>
      <p:bldP spid="112657" grpId="1" animBg="1"/>
      <p:bldP spid="82" grpId="0" animBg="1"/>
      <p:bldP spid="49" grpId="2" animBg="1"/>
      <p:bldP spid="51" grpId="0" uiExpand="1" build="p" animBg="1"/>
      <p:bldP spid="60" grpId="1" animBg="1"/>
      <p:bldP spid="61" grpId="0" animBg="1"/>
      <p:bldP spid="62" grpId="0" animBg="1"/>
      <p:bldP spid="62" grpId="1" animBg="1"/>
      <p:bldP spid="63" grpId="1" animBg="1"/>
      <p:bldP spid="6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Hello World for One FPGA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876571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World: Setting up the Build</a:t>
            </a:r>
            <a:endParaRPr lang="en-US" dirty="0"/>
          </a:p>
        </p:txBody>
      </p:sp>
      <p:pic>
        <p:nvPicPr>
          <p:cNvPr id="972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105" y="1221059"/>
            <a:ext cx="4999387" cy="5103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954751" y="2520175"/>
            <a:ext cx="3036849" cy="286232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The ‘configure’ </a:t>
            </a:r>
            <a:r>
              <a:rPr lang="en-US" sz="2000" dirty="0" smtClean="0"/>
              <a:t>button in the ‘Models’ tab sets up a series of </a:t>
            </a:r>
            <a:r>
              <a:rPr lang="en-US" sz="2000" dirty="0" err="1" smtClean="0"/>
              <a:t>SCons</a:t>
            </a:r>
            <a:r>
              <a:rPr lang="en-US" sz="2000" dirty="0" smtClean="0"/>
              <a:t> scripts which will be used to construct the application.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hello_hybrid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_exe</a:t>
            </a:r>
            <a:r>
              <a:rPr lang="en-US" sz="2000" dirty="0" smtClean="0"/>
              <a:t> targets simulation,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hello_hybrid_vc707</a:t>
            </a:r>
            <a:r>
              <a:rPr lang="en-US" sz="2000" dirty="0" smtClean="0"/>
              <a:t> targets the VC707, etc.</a:t>
            </a:r>
            <a:r>
              <a:rPr lang="en-US" sz="2000" dirty="0" smtClean="0"/>
              <a:t> </a:t>
            </a:r>
            <a:endParaRPr lang="en-US" sz="2000" dirty="0" smtClean="0">
              <a:latin typeface="+mn-lt"/>
            </a:endParaRPr>
          </a:p>
        </p:txBody>
      </p:sp>
      <p:cxnSp>
        <p:nvCxnSpPr>
          <p:cNvPr id="5" name="Straight Arrow Connector 4"/>
          <p:cNvCxnSpPr>
            <a:stCxn id="4" idx="2"/>
          </p:cNvCxnSpPr>
          <p:nvPr/>
        </p:nvCxnSpPr>
        <p:spPr>
          <a:xfrm flipH="1">
            <a:off x="1828800" y="5382497"/>
            <a:ext cx="5644376" cy="3325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4" idx="0"/>
          </p:cNvCxnSpPr>
          <p:nvPr/>
        </p:nvCxnSpPr>
        <p:spPr>
          <a:xfrm flipH="1" flipV="1">
            <a:off x="1219200" y="1905001"/>
            <a:ext cx="6253976" cy="6151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6274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World: Setting Up the Build</a:t>
            </a:r>
            <a:endParaRPr lang="en-US" dirty="0"/>
          </a:p>
        </p:txBody>
      </p:sp>
      <p:pic>
        <p:nvPicPr>
          <p:cNvPr id="983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1113" y="2343150"/>
            <a:ext cx="6581775" cy="2171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281113" y="4803272"/>
            <a:ext cx="65817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latin typeface="+mn-lt"/>
              </a:rPr>
              <a:t>Runlog</a:t>
            </a:r>
            <a:r>
              <a:rPr lang="en-US" sz="2000" dirty="0" smtClean="0">
                <a:latin typeface="+mn-lt"/>
              </a:rPr>
              <a:t> shows the command line tool invoked. Should have been leap-configure, which creates a build directory.</a:t>
            </a:r>
          </a:p>
        </p:txBody>
      </p:sp>
    </p:spTree>
    <p:extLst>
      <p:ext uri="{BB962C8B-B14F-4D97-AF65-F5344CB8AC3E}">
        <p14:creationId xmlns:p14="http://schemas.microsoft.com/office/powerpoint/2010/main" val="4062819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World: Building the Code</a:t>
            </a:r>
            <a:endParaRPr lang="en-US" dirty="0"/>
          </a:p>
        </p:txBody>
      </p:sp>
      <p:pic>
        <p:nvPicPr>
          <p:cNvPr id="993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494" y="1108199"/>
            <a:ext cx="4285208" cy="5216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390665" y="2685214"/>
            <a:ext cx="3056105" cy="16312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/>
            </a:lvl1pPr>
          </a:lstStyle>
          <a:p>
            <a:r>
              <a:rPr lang="en-US" dirty="0"/>
              <a:t>The ‘build’ button </a:t>
            </a:r>
            <a:r>
              <a:rPr lang="en-US" dirty="0" smtClean="0"/>
              <a:t>in the build option tab invokes ‘</a:t>
            </a:r>
            <a:r>
              <a:rPr lang="en-US" dirty="0" err="1" smtClean="0"/>
              <a:t>scons</a:t>
            </a:r>
            <a:r>
              <a:rPr lang="en-US" dirty="0" smtClean="0"/>
              <a:t>’ </a:t>
            </a:r>
            <a:r>
              <a:rPr lang="en-US" dirty="0"/>
              <a:t>in the build tree created by the configure script.</a:t>
            </a:r>
          </a:p>
        </p:txBody>
      </p:sp>
      <p:cxnSp>
        <p:nvCxnSpPr>
          <p:cNvPr id="5" name="Straight Arrow Connector 4"/>
          <p:cNvCxnSpPr>
            <a:stCxn id="3" idx="0"/>
          </p:cNvCxnSpPr>
          <p:nvPr/>
        </p:nvCxnSpPr>
        <p:spPr>
          <a:xfrm flipH="1" flipV="1">
            <a:off x="2057400" y="1905001"/>
            <a:ext cx="4861318" cy="7802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3" idx="2"/>
          </p:cNvCxnSpPr>
          <p:nvPr/>
        </p:nvCxnSpPr>
        <p:spPr>
          <a:xfrm flipH="1">
            <a:off x="2438400" y="4316430"/>
            <a:ext cx="4480318" cy="12461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2913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World: </a:t>
            </a:r>
            <a:r>
              <a:rPr lang="en-US" dirty="0" smtClean="0"/>
              <a:t>Setting Up a Run</a:t>
            </a:r>
            <a:endParaRPr lang="en-US" dirty="0"/>
          </a:p>
        </p:txBody>
      </p:sp>
      <p:pic>
        <p:nvPicPr>
          <p:cNvPr id="1003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595" y="1295400"/>
            <a:ext cx="3901126" cy="49339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352585" y="2520175"/>
            <a:ext cx="3200400" cy="19389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/>
            </a:lvl1pPr>
          </a:lstStyle>
          <a:p>
            <a:r>
              <a:rPr lang="en-US" dirty="0"/>
              <a:t>The ‘setup’ button </a:t>
            </a:r>
            <a:r>
              <a:rPr lang="en-US" dirty="0" smtClean="0"/>
              <a:t>in the ‘benchmarks’ tab invokes </a:t>
            </a:r>
            <a:r>
              <a:rPr lang="en-US" dirty="0"/>
              <a:t>the proper benchmark setup tool as determined by the model type. (See </a:t>
            </a:r>
            <a:r>
              <a:rPr lang="en-US" dirty="0" err="1"/>
              <a:t>apm</a:t>
            </a:r>
            <a:r>
              <a:rPr lang="en-US" dirty="0"/>
              <a:t>-edit for details)</a:t>
            </a:r>
          </a:p>
        </p:txBody>
      </p:sp>
      <p:cxnSp>
        <p:nvCxnSpPr>
          <p:cNvPr id="5" name="Straight Arrow Connector 4"/>
          <p:cNvCxnSpPr>
            <a:stCxn id="6" idx="2"/>
          </p:cNvCxnSpPr>
          <p:nvPr/>
        </p:nvCxnSpPr>
        <p:spPr>
          <a:xfrm flipH="1">
            <a:off x="1524000" y="4459167"/>
            <a:ext cx="5428785" cy="11796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6" idx="0"/>
          </p:cNvCxnSpPr>
          <p:nvPr/>
        </p:nvCxnSpPr>
        <p:spPr>
          <a:xfrm flipH="1" flipV="1">
            <a:off x="3124200" y="1981200"/>
            <a:ext cx="3828585" cy="5389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7129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 in LEAP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28965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World: </a:t>
            </a:r>
            <a:r>
              <a:rPr lang="en-US" dirty="0" smtClean="0"/>
              <a:t>Running Hello World</a:t>
            </a:r>
            <a:endParaRPr lang="en-US" dirty="0"/>
          </a:p>
        </p:txBody>
      </p:sp>
      <p:pic>
        <p:nvPicPr>
          <p:cNvPr id="1013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521" y="1295400"/>
            <a:ext cx="4000185" cy="48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486399" y="2509023"/>
            <a:ext cx="3200401" cy="286232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/>
            </a:lvl1pPr>
          </a:lstStyle>
          <a:p>
            <a:r>
              <a:rPr lang="en-US" dirty="0"/>
              <a:t>The ‘run’ button </a:t>
            </a:r>
            <a:r>
              <a:rPr lang="en-US" dirty="0" smtClean="0"/>
              <a:t>in the ‘Run Options’ tab invokes </a:t>
            </a:r>
            <a:r>
              <a:rPr lang="en-US" dirty="0"/>
              <a:t>the ./run script in the benchmark directory created by the benchmark setup script</a:t>
            </a:r>
            <a:r>
              <a:rPr lang="en-US" dirty="0" smtClean="0"/>
              <a:t>. The run script manages loading the program targets (FPGAs, </a:t>
            </a:r>
            <a:r>
              <a:rPr lang="en-US" dirty="0" err="1" smtClean="0"/>
              <a:t>sw</a:t>
            </a:r>
            <a:r>
              <a:rPr lang="en-US" dirty="0" smtClean="0"/>
              <a:t>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4495800" y="1981200"/>
            <a:ext cx="2456986" cy="5389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5" idx="2"/>
          </p:cNvCxnSpPr>
          <p:nvPr/>
        </p:nvCxnSpPr>
        <p:spPr>
          <a:xfrm flipH="1">
            <a:off x="1657816" y="5371345"/>
            <a:ext cx="5428784" cy="115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842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World: Running Hello World</a:t>
            </a:r>
            <a:endParaRPr lang="en-US" dirty="0"/>
          </a:p>
        </p:txBody>
      </p:sp>
      <p:pic>
        <p:nvPicPr>
          <p:cNvPr id="1024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187" y="1948454"/>
            <a:ext cx="5381625" cy="258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08170" y="5662985"/>
            <a:ext cx="83619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+mn-lt"/>
                <a:hlinkClick r:id="rId3"/>
              </a:rPr>
              <a:t>http://asim.csail.mit.edu/redmine/projects/awb/wiki/AWB_example_build_GUI</a:t>
            </a:r>
            <a:endParaRPr lang="en-US" sz="1600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36347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4600"/>
            <a:ext cx="8610600" cy="1362071"/>
          </a:xfrm>
        </p:spPr>
        <p:txBody>
          <a:bodyPr/>
          <a:lstStyle/>
          <a:p>
            <a:r>
              <a:rPr lang="en-US" dirty="0" smtClean="0"/>
              <a:t>Building Hello World for Multiple FPGAs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8755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for Multiple FPGAs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41961" y="1736684"/>
            <a:ext cx="35814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+mn-lt"/>
              </a:rPr>
              <a:t>Building for a single FPGA is a special case of the multiple FPGA build.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Multiple FPGA builds require two extra files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2"/>
                </a:solidFill>
                <a:latin typeface="+mn-lt"/>
              </a:rPr>
              <a:t>Environment file </a:t>
            </a:r>
            <a:r>
              <a:rPr lang="en-US" dirty="0" smtClean="0">
                <a:latin typeface="+mn-lt"/>
              </a:rPr>
              <a:t>specifies the target FPGA platforms and how they communicate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7030A0"/>
                </a:solidFill>
              </a:rPr>
              <a:t>Mapping File </a:t>
            </a:r>
            <a:r>
              <a:rPr lang="en-US" dirty="0"/>
              <a:t>specifies </a:t>
            </a:r>
            <a:r>
              <a:rPr lang="en-US" dirty="0" smtClean="0"/>
              <a:t>how latency-insensitive modules map to the platforms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 a single FPGA build, these files may be omitted. </a:t>
            </a:r>
          </a:p>
          <a:p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653" t="22837" r="24539" b="17539"/>
          <a:stretch/>
        </p:blipFill>
        <p:spPr bwMode="auto">
          <a:xfrm>
            <a:off x="4876800" y="914400"/>
            <a:ext cx="4085492" cy="51112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Oval 5"/>
          <p:cNvSpPr/>
          <p:nvPr/>
        </p:nvSpPr>
        <p:spPr>
          <a:xfrm>
            <a:off x="5181600" y="2286000"/>
            <a:ext cx="3505200" cy="121947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166946" y="2419404"/>
            <a:ext cx="3505200" cy="121947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0551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World: Side-by-side AWB view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46" t="22837" r="24539" b="17539"/>
          <a:stretch/>
        </p:blipFill>
        <p:spPr bwMode="auto">
          <a:xfrm>
            <a:off x="441960" y="784860"/>
            <a:ext cx="8170984" cy="51112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ontent Placeholder 125"/>
          <p:cNvSpPr>
            <a:spLocks noGrp="1"/>
          </p:cNvSpPr>
          <p:nvPr>
            <p:ph sz="half" idx="1"/>
          </p:nvPr>
        </p:nvSpPr>
        <p:spPr>
          <a:xfrm>
            <a:off x="388362" y="5867400"/>
            <a:ext cx="8278179" cy="1066800"/>
          </a:xfrm>
        </p:spPr>
        <p:txBody>
          <a:bodyPr/>
          <a:lstStyle/>
          <a:p>
            <a:pPr lvl="1"/>
            <a:r>
              <a:rPr lang="en-US" dirty="0" smtClean="0"/>
              <a:t>In a multiple FPGA build, the user code remains the same, but the nest code changes </a:t>
            </a:r>
            <a:endParaRPr lang="en-US" dirty="0" smtClean="0"/>
          </a:p>
        </p:txBody>
      </p:sp>
      <p:sp>
        <p:nvSpPr>
          <p:cNvPr id="8" name="Oval 7"/>
          <p:cNvSpPr/>
          <p:nvPr/>
        </p:nvSpPr>
        <p:spPr>
          <a:xfrm>
            <a:off x="4724400" y="2038376"/>
            <a:ext cx="3505200" cy="121947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518160" y="2160322"/>
            <a:ext cx="3505200" cy="121947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0310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World: Visualizing a Multiple FPGA Implementation</a:t>
            </a:r>
            <a:endParaRPr lang="en-US" dirty="0"/>
          </a:p>
        </p:txBody>
      </p:sp>
      <p:sp>
        <p:nvSpPr>
          <p:cNvPr id="126" name="Content Placeholder 125"/>
          <p:cNvSpPr>
            <a:spLocks noGrp="1"/>
          </p:cNvSpPr>
          <p:nvPr>
            <p:ph sz="half" idx="1"/>
          </p:nvPr>
        </p:nvSpPr>
        <p:spPr>
          <a:xfrm>
            <a:off x="332421" y="5334000"/>
            <a:ext cx="8278179" cy="1066800"/>
          </a:xfrm>
        </p:spPr>
        <p:txBody>
          <a:bodyPr/>
          <a:lstStyle/>
          <a:p>
            <a:pPr lvl="1"/>
            <a:r>
              <a:rPr lang="en-US" dirty="0" smtClean="0">
                <a:solidFill>
                  <a:srgbClr val="0070C0"/>
                </a:solidFill>
              </a:rPr>
              <a:t>Environment File</a:t>
            </a:r>
            <a:r>
              <a:rPr lang="en-US" dirty="0" smtClean="0"/>
              <a:t>: specifies FPGA drivers and how FPGAs connect</a:t>
            </a:r>
          </a:p>
          <a:p>
            <a:pPr lvl="1"/>
            <a:r>
              <a:rPr lang="en-US" dirty="0" smtClean="0">
                <a:solidFill>
                  <a:srgbClr val="7030A0"/>
                </a:solidFill>
              </a:rPr>
              <a:t>Mapping File</a:t>
            </a:r>
            <a:r>
              <a:rPr lang="en-US" dirty="0" smtClean="0"/>
              <a:t>: specifies where LI modules are placed</a:t>
            </a:r>
          </a:p>
          <a:p>
            <a:pPr lvl="2"/>
            <a:r>
              <a:rPr lang="en-US" dirty="0" smtClean="0"/>
              <a:t>Current tool allows only one LI module of each type </a:t>
            </a:r>
            <a:endParaRPr lang="en-US" dirty="0" smtClean="0"/>
          </a:p>
        </p:txBody>
      </p:sp>
      <p:sp>
        <p:nvSpPr>
          <p:cNvPr id="6" name="Rectangle 5"/>
          <p:cNvSpPr/>
          <p:nvPr/>
        </p:nvSpPr>
        <p:spPr>
          <a:xfrm>
            <a:off x="4609817" y="2668182"/>
            <a:ext cx="2065235" cy="2231395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FPGA1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803557" y="2668183"/>
            <a:ext cx="2065235" cy="2231395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FPGA0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649977" y="4241403"/>
            <a:ext cx="1982624" cy="6070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 anchorCtr="0"/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drivers_fpga_0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829085" y="4246798"/>
            <a:ext cx="1982624" cy="6070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 anchorCtr="0"/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drivers_fpga_1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651121" y="3033693"/>
            <a:ext cx="1981480" cy="914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endParaRPr lang="en-US" sz="1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849451" y="3054127"/>
            <a:ext cx="1962257" cy="914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c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ommon_services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51" name="Shape 8"/>
          <p:cNvCxnSpPr>
            <a:stCxn id="92" idx="1"/>
            <a:endCxn id="116" idx="0"/>
          </p:cNvCxnSpPr>
          <p:nvPr/>
        </p:nvCxnSpPr>
        <p:spPr>
          <a:xfrm rot="16200000" flipH="1">
            <a:off x="5431047" y="3559286"/>
            <a:ext cx="483008" cy="952296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1" name="Group 90"/>
          <p:cNvGrpSpPr/>
          <p:nvPr/>
        </p:nvGrpSpPr>
        <p:grpSpPr>
          <a:xfrm>
            <a:off x="4707811" y="3302223"/>
            <a:ext cx="572421" cy="576071"/>
            <a:chOff x="9981281" y="1114388"/>
            <a:chExt cx="572421" cy="576071"/>
          </a:xfrm>
        </p:grpSpPr>
        <p:sp>
          <p:nvSpPr>
            <p:cNvPr id="92" name="Oval 91"/>
            <p:cNvSpPr/>
            <p:nvPr/>
          </p:nvSpPr>
          <p:spPr>
            <a:xfrm flipH="1" flipV="1">
              <a:off x="9981281" y="1114388"/>
              <a:ext cx="572421" cy="57607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/>
            <p:cNvSpPr/>
            <p:nvPr/>
          </p:nvSpPr>
          <p:spPr>
            <a:xfrm flipH="1" flipV="1">
              <a:off x="10199344" y="1468011"/>
              <a:ext cx="173736" cy="17373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93"/>
            <p:cNvSpPr/>
            <p:nvPr/>
          </p:nvSpPr>
          <p:spPr>
            <a:xfrm flipH="1" flipV="1">
              <a:off x="10047225" y="1249238"/>
              <a:ext cx="173736" cy="17373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Oval 94"/>
            <p:cNvSpPr/>
            <p:nvPr/>
          </p:nvSpPr>
          <p:spPr>
            <a:xfrm flipH="1" flipV="1">
              <a:off x="10309258" y="1241487"/>
              <a:ext cx="173736" cy="17373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6" name="Curved Connector 95"/>
            <p:cNvCxnSpPr>
              <a:stCxn id="93" idx="2"/>
              <a:endCxn id="95" idx="1"/>
            </p:cNvCxnSpPr>
            <p:nvPr/>
          </p:nvCxnSpPr>
          <p:spPr>
            <a:xfrm flipV="1">
              <a:off x="10373080" y="1389780"/>
              <a:ext cx="84471" cy="165099"/>
            </a:xfrm>
            <a:prstGeom prst="curvedConnector2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urved Connector 96"/>
            <p:cNvCxnSpPr>
              <a:stCxn id="93" idx="6"/>
              <a:endCxn id="94" idx="7"/>
            </p:cNvCxnSpPr>
            <p:nvPr/>
          </p:nvCxnSpPr>
          <p:spPr>
            <a:xfrm rot="10800000">
              <a:off x="10072668" y="1397531"/>
              <a:ext cx="126676" cy="157348"/>
            </a:xfrm>
            <a:prstGeom prst="curvedConnector2">
              <a:avLst/>
            </a:prstGeom>
            <a:ln w="2540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urved Connector 97"/>
            <p:cNvCxnSpPr>
              <a:stCxn id="95" idx="4"/>
              <a:endCxn id="94" idx="4"/>
            </p:cNvCxnSpPr>
            <p:nvPr/>
          </p:nvCxnSpPr>
          <p:spPr>
            <a:xfrm rot="16200000" flipH="1" flipV="1">
              <a:off x="10261234" y="1114345"/>
              <a:ext cx="7751" cy="262033"/>
            </a:xfrm>
            <a:prstGeom prst="curvedConnector3">
              <a:avLst>
                <a:gd name="adj1" fmla="val -921662"/>
              </a:avLst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7" name="Group 106"/>
          <p:cNvGrpSpPr/>
          <p:nvPr/>
        </p:nvGrpSpPr>
        <p:grpSpPr>
          <a:xfrm>
            <a:off x="6906141" y="3314867"/>
            <a:ext cx="572421" cy="576071"/>
            <a:chOff x="9981281" y="1114388"/>
            <a:chExt cx="572421" cy="576071"/>
          </a:xfrm>
        </p:grpSpPr>
        <p:sp>
          <p:nvSpPr>
            <p:cNvPr id="108" name="Oval 107"/>
            <p:cNvSpPr/>
            <p:nvPr/>
          </p:nvSpPr>
          <p:spPr>
            <a:xfrm flipH="1" flipV="1">
              <a:off x="9981281" y="1114388"/>
              <a:ext cx="572421" cy="57607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Oval 108"/>
            <p:cNvSpPr/>
            <p:nvPr/>
          </p:nvSpPr>
          <p:spPr>
            <a:xfrm flipH="1" flipV="1">
              <a:off x="10199344" y="1468011"/>
              <a:ext cx="173736" cy="17373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Oval 109"/>
            <p:cNvSpPr/>
            <p:nvPr/>
          </p:nvSpPr>
          <p:spPr>
            <a:xfrm flipH="1" flipV="1">
              <a:off x="10047225" y="1249238"/>
              <a:ext cx="173736" cy="17373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Oval 110"/>
            <p:cNvSpPr/>
            <p:nvPr/>
          </p:nvSpPr>
          <p:spPr>
            <a:xfrm flipH="1" flipV="1">
              <a:off x="10309258" y="1241487"/>
              <a:ext cx="173736" cy="17373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2" name="Curved Connector 111"/>
            <p:cNvCxnSpPr>
              <a:stCxn id="109" idx="2"/>
              <a:endCxn id="111" idx="1"/>
            </p:cNvCxnSpPr>
            <p:nvPr/>
          </p:nvCxnSpPr>
          <p:spPr>
            <a:xfrm flipV="1">
              <a:off x="10373080" y="1389780"/>
              <a:ext cx="84471" cy="165099"/>
            </a:xfrm>
            <a:prstGeom prst="curvedConnector2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urved Connector 112"/>
            <p:cNvCxnSpPr>
              <a:stCxn id="109" idx="6"/>
              <a:endCxn id="110" idx="7"/>
            </p:cNvCxnSpPr>
            <p:nvPr/>
          </p:nvCxnSpPr>
          <p:spPr>
            <a:xfrm rot="10800000">
              <a:off x="10072668" y="1397531"/>
              <a:ext cx="126676" cy="157348"/>
            </a:xfrm>
            <a:prstGeom prst="curvedConnector2">
              <a:avLst/>
            </a:prstGeom>
            <a:ln w="2540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urved Connector 113"/>
            <p:cNvCxnSpPr>
              <a:stCxn id="111" idx="4"/>
              <a:endCxn id="110" idx="4"/>
            </p:cNvCxnSpPr>
            <p:nvPr/>
          </p:nvCxnSpPr>
          <p:spPr>
            <a:xfrm rot="16200000" flipH="1" flipV="1">
              <a:off x="10261234" y="1114345"/>
              <a:ext cx="7751" cy="262033"/>
            </a:xfrm>
            <a:prstGeom prst="curvedConnector3">
              <a:avLst>
                <a:gd name="adj1" fmla="val -921662"/>
              </a:avLst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0" name="TextBox 129"/>
          <p:cNvSpPr txBox="1"/>
          <p:nvPr/>
        </p:nvSpPr>
        <p:spPr>
          <a:xfrm>
            <a:off x="5105400" y="1171233"/>
            <a:ext cx="3318763" cy="461665"/>
          </a:xfrm>
          <a:prstGeom prst="rect">
            <a:avLst/>
          </a:prstGeom>
          <a:noFill/>
          <a:ln w="254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c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onnected_application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-&gt;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FPGA1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c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ommon_services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-&gt;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FPGA0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2" name="Right Arrow 131"/>
          <p:cNvSpPr/>
          <p:nvPr/>
        </p:nvSpPr>
        <p:spPr>
          <a:xfrm rot="5400000">
            <a:off x="6208094" y="1998518"/>
            <a:ext cx="877344" cy="385514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6887593" y="4276938"/>
            <a:ext cx="867398" cy="3676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Router</a:t>
            </a:r>
          </a:p>
          <a:p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SERDES</a:t>
            </a:r>
            <a:endParaRPr lang="en-US" sz="11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5715000" y="4276938"/>
            <a:ext cx="867398" cy="3676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Router</a:t>
            </a:r>
          </a:p>
          <a:p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SERDES</a:t>
            </a:r>
            <a:endParaRPr lang="en-US" sz="11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7" name="Right Arrow 116"/>
          <p:cNvSpPr/>
          <p:nvPr/>
        </p:nvSpPr>
        <p:spPr>
          <a:xfrm>
            <a:off x="6609384" y="4273432"/>
            <a:ext cx="266002" cy="16093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8" name="Right Arrow 117"/>
          <p:cNvSpPr/>
          <p:nvPr/>
        </p:nvSpPr>
        <p:spPr>
          <a:xfrm flipH="1">
            <a:off x="6609384" y="4478486"/>
            <a:ext cx="266002" cy="16093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19" name="Shape 8"/>
          <p:cNvCxnSpPr/>
          <p:nvPr/>
        </p:nvCxnSpPr>
        <p:spPr>
          <a:xfrm>
            <a:off x="5280232" y="3590259"/>
            <a:ext cx="1044368" cy="651144"/>
          </a:xfrm>
          <a:prstGeom prst="curvedConnector3">
            <a:avLst>
              <a:gd name="adj1" fmla="val 112383"/>
            </a:avLst>
          </a:prstGeom>
          <a:ln>
            <a:solidFill>
              <a:schemeClr val="tx1"/>
            </a:solidFill>
            <a:prstDash val="dash"/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Shape 8"/>
          <p:cNvCxnSpPr>
            <a:endCxn id="115" idx="0"/>
          </p:cNvCxnSpPr>
          <p:nvPr/>
        </p:nvCxnSpPr>
        <p:spPr>
          <a:xfrm rot="16200000" flipH="1">
            <a:off x="7085629" y="4041274"/>
            <a:ext cx="361107" cy="11022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Shape 8"/>
          <p:cNvCxnSpPr>
            <a:stCxn id="108" idx="1"/>
          </p:cNvCxnSpPr>
          <p:nvPr/>
        </p:nvCxnSpPr>
        <p:spPr>
          <a:xfrm rot="16200000" flipH="1">
            <a:off x="7203219" y="3998087"/>
            <a:ext cx="466858" cy="83831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2" name="Rectangle 121"/>
          <p:cNvSpPr/>
          <p:nvPr/>
        </p:nvSpPr>
        <p:spPr>
          <a:xfrm>
            <a:off x="160625" y="2689778"/>
            <a:ext cx="4335175" cy="2231395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FPGA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200784" y="4262999"/>
            <a:ext cx="4295015" cy="6070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 anchorCtr="0"/>
          <a:lstStyle/>
          <a:p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drivers_fpga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201930" y="3067933"/>
            <a:ext cx="2084070" cy="914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endParaRPr lang="en-US" sz="1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2400259" y="3075723"/>
            <a:ext cx="1962257" cy="914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c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ommon_services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31" name="Group 130"/>
          <p:cNvGrpSpPr/>
          <p:nvPr/>
        </p:nvGrpSpPr>
        <p:grpSpPr>
          <a:xfrm>
            <a:off x="258619" y="3336463"/>
            <a:ext cx="572421" cy="576071"/>
            <a:chOff x="9981281" y="1114388"/>
            <a:chExt cx="572421" cy="576071"/>
          </a:xfrm>
        </p:grpSpPr>
        <p:sp>
          <p:nvSpPr>
            <p:cNvPr id="133" name="Oval 132"/>
            <p:cNvSpPr/>
            <p:nvPr/>
          </p:nvSpPr>
          <p:spPr>
            <a:xfrm flipH="1" flipV="1">
              <a:off x="9981281" y="1114388"/>
              <a:ext cx="572421" cy="57607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Oval 135"/>
            <p:cNvSpPr/>
            <p:nvPr/>
          </p:nvSpPr>
          <p:spPr>
            <a:xfrm flipH="1" flipV="1">
              <a:off x="10199344" y="1468011"/>
              <a:ext cx="173736" cy="17373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Oval 136"/>
            <p:cNvSpPr/>
            <p:nvPr/>
          </p:nvSpPr>
          <p:spPr>
            <a:xfrm flipH="1" flipV="1">
              <a:off x="10047225" y="1249238"/>
              <a:ext cx="173736" cy="17373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Oval 137"/>
            <p:cNvSpPr/>
            <p:nvPr/>
          </p:nvSpPr>
          <p:spPr>
            <a:xfrm flipH="1" flipV="1">
              <a:off x="10309258" y="1241487"/>
              <a:ext cx="173736" cy="17373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9" name="Curved Connector 138"/>
            <p:cNvCxnSpPr>
              <a:stCxn id="136" idx="2"/>
              <a:endCxn id="138" idx="1"/>
            </p:cNvCxnSpPr>
            <p:nvPr/>
          </p:nvCxnSpPr>
          <p:spPr>
            <a:xfrm flipV="1">
              <a:off x="10373080" y="1389780"/>
              <a:ext cx="84471" cy="165099"/>
            </a:xfrm>
            <a:prstGeom prst="curvedConnector2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Curved Connector 139"/>
            <p:cNvCxnSpPr>
              <a:stCxn id="136" idx="6"/>
              <a:endCxn id="137" idx="7"/>
            </p:cNvCxnSpPr>
            <p:nvPr/>
          </p:nvCxnSpPr>
          <p:spPr>
            <a:xfrm rot="10800000">
              <a:off x="10072668" y="1397531"/>
              <a:ext cx="126676" cy="157348"/>
            </a:xfrm>
            <a:prstGeom prst="curvedConnector2">
              <a:avLst/>
            </a:prstGeom>
            <a:ln w="2540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Curved Connector 140"/>
            <p:cNvCxnSpPr>
              <a:stCxn id="138" idx="4"/>
              <a:endCxn id="137" idx="4"/>
            </p:cNvCxnSpPr>
            <p:nvPr/>
          </p:nvCxnSpPr>
          <p:spPr>
            <a:xfrm rot="16200000" flipH="1" flipV="1">
              <a:off x="10261234" y="1114345"/>
              <a:ext cx="7751" cy="262033"/>
            </a:xfrm>
            <a:prstGeom prst="curvedConnector3">
              <a:avLst>
                <a:gd name="adj1" fmla="val -921662"/>
              </a:avLst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2" name="Group 141"/>
          <p:cNvGrpSpPr/>
          <p:nvPr/>
        </p:nvGrpSpPr>
        <p:grpSpPr>
          <a:xfrm>
            <a:off x="2456949" y="3336463"/>
            <a:ext cx="572421" cy="576071"/>
            <a:chOff x="9981281" y="1114388"/>
            <a:chExt cx="572421" cy="576071"/>
          </a:xfrm>
        </p:grpSpPr>
        <p:sp>
          <p:nvSpPr>
            <p:cNvPr id="143" name="Oval 142"/>
            <p:cNvSpPr/>
            <p:nvPr/>
          </p:nvSpPr>
          <p:spPr>
            <a:xfrm flipH="1" flipV="1">
              <a:off x="9981281" y="1114388"/>
              <a:ext cx="572421" cy="57607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Oval 143"/>
            <p:cNvSpPr/>
            <p:nvPr/>
          </p:nvSpPr>
          <p:spPr>
            <a:xfrm flipH="1" flipV="1">
              <a:off x="10199344" y="1468011"/>
              <a:ext cx="173736" cy="17373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Oval 144"/>
            <p:cNvSpPr/>
            <p:nvPr/>
          </p:nvSpPr>
          <p:spPr>
            <a:xfrm flipH="1" flipV="1">
              <a:off x="10047225" y="1249238"/>
              <a:ext cx="173736" cy="17373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Oval 145"/>
            <p:cNvSpPr/>
            <p:nvPr/>
          </p:nvSpPr>
          <p:spPr>
            <a:xfrm flipH="1" flipV="1">
              <a:off x="10309258" y="1241487"/>
              <a:ext cx="173736" cy="17373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7" name="Curved Connector 146"/>
            <p:cNvCxnSpPr>
              <a:stCxn id="144" idx="2"/>
              <a:endCxn id="146" idx="1"/>
            </p:cNvCxnSpPr>
            <p:nvPr/>
          </p:nvCxnSpPr>
          <p:spPr>
            <a:xfrm flipV="1">
              <a:off x="10373080" y="1389780"/>
              <a:ext cx="84471" cy="165099"/>
            </a:xfrm>
            <a:prstGeom prst="curvedConnector2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Curved Connector 147"/>
            <p:cNvCxnSpPr>
              <a:stCxn id="144" idx="6"/>
              <a:endCxn id="145" idx="7"/>
            </p:cNvCxnSpPr>
            <p:nvPr/>
          </p:nvCxnSpPr>
          <p:spPr>
            <a:xfrm rot="10800000">
              <a:off x="10072668" y="1397531"/>
              <a:ext cx="126676" cy="157348"/>
            </a:xfrm>
            <a:prstGeom prst="curvedConnector2">
              <a:avLst/>
            </a:prstGeom>
            <a:ln w="2540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Curved Connector 148"/>
            <p:cNvCxnSpPr>
              <a:stCxn id="146" idx="4"/>
              <a:endCxn id="145" idx="4"/>
            </p:cNvCxnSpPr>
            <p:nvPr/>
          </p:nvCxnSpPr>
          <p:spPr>
            <a:xfrm rot="16200000" flipH="1" flipV="1">
              <a:off x="10261234" y="1114345"/>
              <a:ext cx="7751" cy="262033"/>
            </a:xfrm>
            <a:prstGeom prst="curvedConnector3">
              <a:avLst>
                <a:gd name="adj1" fmla="val -921662"/>
              </a:avLst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5" name="Shape 8"/>
          <p:cNvCxnSpPr/>
          <p:nvPr/>
        </p:nvCxnSpPr>
        <p:spPr>
          <a:xfrm rot="16200000" flipH="1">
            <a:off x="2636437" y="4062870"/>
            <a:ext cx="361107" cy="11022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Shape 8"/>
          <p:cNvCxnSpPr>
            <a:stCxn id="143" idx="1"/>
          </p:cNvCxnSpPr>
          <p:nvPr/>
        </p:nvCxnSpPr>
        <p:spPr>
          <a:xfrm rot="16200000" flipH="1">
            <a:off x="2754027" y="4019683"/>
            <a:ext cx="466858" cy="83831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7" name="Shape 8"/>
          <p:cNvCxnSpPr/>
          <p:nvPr/>
        </p:nvCxnSpPr>
        <p:spPr>
          <a:xfrm>
            <a:off x="7478564" y="3698282"/>
            <a:ext cx="587380" cy="536392"/>
          </a:xfrm>
          <a:prstGeom prst="curvedConnector3">
            <a:avLst>
              <a:gd name="adj1" fmla="val 92810"/>
            </a:avLst>
          </a:prstGeom>
          <a:ln>
            <a:solidFill>
              <a:schemeClr val="tx1"/>
            </a:solidFill>
            <a:prstDash val="dash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8" name="Shape 8"/>
          <p:cNvCxnSpPr>
            <a:stCxn id="108" idx="3"/>
          </p:cNvCxnSpPr>
          <p:nvPr/>
        </p:nvCxnSpPr>
        <p:spPr>
          <a:xfrm rot="16200000" flipH="1">
            <a:off x="7393004" y="3400960"/>
            <a:ext cx="831938" cy="828481"/>
          </a:xfrm>
          <a:prstGeom prst="curvedConnector3">
            <a:avLst>
              <a:gd name="adj1" fmla="val -4645"/>
            </a:avLst>
          </a:prstGeom>
          <a:ln>
            <a:solidFill>
              <a:schemeClr val="tx1"/>
            </a:solidFill>
            <a:prstDash val="dash"/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Shape 8"/>
          <p:cNvCxnSpPr>
            <a:stCxn id="143" idx="7"/>
            <a:endCxn id="133" idx="1"/>
          </p:cNvCxnSpPr>
          <p:nvPr/>
        </p:nvCxnSpPr>
        <p:spPr>
          <a:xfrm rot="5400000">
            <a:off x="1643995" y="2931387"/>
            <a:ext cx="12700" cy="1793567"/>
          </a:xfrm>
          <a:prstGeom prst="curvedConnector3">
            <a:avLst>
              <a:gd name="adj1" fmla="val 844283"/>
            </a:avLst>
          </a:prstGeom>
          <a:ln>
            <a:solidFill>
              <a:schemeClr val="tx1"/>
            </a:solidFill>
            <a:prstDash val="dash"/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0" name="Shape 8"/>
          <p:cNvCxnSpPr>
            <a:stCxn id="133" idx="3"/>
            <a:endCxn id="143" idx="5"/>
          </p:cNvCxnSpPr>
          <p:nvPr/>
        </p:nvCxnSpPr>
        <p:spPr>
          <a:xfrm rot="5400000" flipH="1" flipV="1">
            <a:off x="1643994" y="2524044"/>
            <a:ext cx="12700" cy="1793567"/>
          </a:xfrm>
          <a:prstGeom prst="curvedConnector3">
            <a:avLst>
              <a:gd name="adj1" fmla="val 934268"/>
            </a:avLst>
          </a:prstGeom>
          <a:ln>
            <a:solidFill>
              <a:schemeClr val="tx1"/>
            </a:solidFill>
            <a:prstDash val="dash"/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1" name="Rectangle 160"/>
          <p:cNvSpPr/>
          <p:nvPr/>
        </p:nvSpPr>
        <p:spPr>
          <a:xfrm>
            <a:off x="7838199" y="4282537"/>
            <a:ext cx="867398" cy="3676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Router</a:t>
            </a:r>
          </a:p>
          <a:p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PCI-e</a:t>
            </a:r>
            <a:endParaRPr lang="en-US" sz="11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2" name="Rectangle 161"/>
          <p:cNvSpPr/>
          <p:nvPr/>
        </p:nvSpPr>
        <p:spPr>
          <a:xfrm>
            <a:off x="2540778" y="4309296"/>
            <a:ext cx="867398" cy="3676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Router</a:t>
            </a:r>
          </a:p>
          <a:p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PCI-e</a:t>
            </a:r>
            <a:endParaRPr lang="en-US" sz="11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3" name="Rectangle 162"/>
          <p:cNvSpPr/>
          <p:nvPr/>
        </p:nvSpPr>
        <p:spPr>
          <a:xfrm>
            <a:off x="3536896" y="4309296"/>
            <a:ext cx="867398" cy="367645"/>
          </a:xfrm>
          <a:prstGeom prst="rect">
            <a:avLst/>
          </a:prstGeom>
          <a:solidFill>
            <a:schemeClr val="bg1">
              <a:lumMod val="85000"/>
              <a:alpha val="5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1100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Router</a:t>
            </a:r>
          </a:p>
          <a:p>
            <a:r>
              <a:rPr lang="en-US" sz="1100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SERDES</a:t>
            </a:r>
            <a:endParaRPr lang="en-US" sz="1100" dirty="0">
              <a:solidFill>
                <a:schemeClr val="bg1">
                  <a:lumMod val="6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4" name="TextBox 163"/>
          <p:cNvSpPr txBox="1"/>
          <p:nvPr/>
        </p:nvSpPr>
        <p:spPr>
          <a:xfrm>
            <a:off x="1215956" y="755735"/>
            <a:ext cx="3049641" cy="1754326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platform FPGA0 “drivers_0.apm”;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FPGA1 -&gt; drivers.fromFPGA1;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FPGA1 &lt;- drivers.toFPGA1;</a:t>
            </a:r>
          </a:p>
          <a:p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endplatform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platform FPGA1 “drivers_1.apm”;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FPGA0 -&gt; drivers.fromFPGA0;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FPGA0 &lt;- drivers.toFPGA0;</a:t>
            </a:r>
          </a:p>
          <a:p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endplatform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5" name="Right Arrow 164"/>
          <p:cNvSpPr/>
          <p:nvPr/>
        </p:nvSpPr>
        <p:spPr>
          <a:xfrm rot="1677731">
            <a:off x="4443464" y="2038468"/>
            <a:ext cx="877344" cy="385514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572000" y="3056444"/>
            <a:ext cx="22396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connected_application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endParaRPr lang="en-US" sz="1200" dirty="0" smtClean="0">
              <a:latin typeface="Calibri" pitchFamily="34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225076" y="3059464"/>
            <a:ext cx="213712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c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onnected_application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613451" y="5029200"/>
            <a:ext cx="1891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Single FPGA</a:t>
            </a:r>
            <a:endParaRPr lang="en-US" dirty="0" smtClean="0">
              <a:latin typeface="Calibri" pitchFamily="34" charset="0"/>
            </a:endParaRPr>
          </a:p>
        </p:txBody>
      </p:sp>
      <p:sp>
        <p:nvSpPr>
          <p:cNvPr id="166" name="TextBox 165"/>
          <p:cNvSpPr txBox="1"/>
          <p:nvPr/>
        </p:nvSpPr>
        <p:spPr>
          <a:xfrm>
            <a:off x="6144002" y="5044120"/>
            <a:ext cx="1891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Dual</a:t>
            </a:r>
            <a:r>
              <a:rPr lang="en-US" dirty="0" smtClean="0">
                <a:latin typeface="Calibri" pitchFamily="34" charset="0"/>
              </a:rPr>
              <a:t> FPGA</a:t>
            </a:r>
            <a:endParaRPr lang="en-US" dirty="0" smtClean="0">
              <a:latin typeface="Calibri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90617153"/>
      </p:ext>
    </p:extLst>
  </p:cSld>
  <p:clrMapOvr>
    <a:masterClrMapping/>
  </p:clrMapOvr>
  <p:transition advTm="87074"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World: A view of FPGA drivers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36220" y="1076895"/>
            <a:ext cx="420623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Each platform in the environment file has an associated </a:t>
            </a:r>
            <a:r>
              <a:rPr lang="en-US" dirty="0" err="1" smtClean="0"/>
              <a:t>apm</a:t>
            </a: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This </a:t>
            </a:r>
            <a:r>
              <a:rPr lang="en-US" dirty="0" err="1" smtClean="0"/>
              <a:t>apm</a:t>
            </a:r>
            <a:r>
              <a:rPr lang="en-US" dirty="0" smtClean="0"/>
              <a:t> resembles the single FPGA </a:t>
            </a:r>
            <a:r>
              <a:rPr lang="en-US" dirty="0" err="1" smtClean="0"/>
              <a:t>apm</a:t>
            </a:r>
            <a:r>
              <a:rPr lang="en-US" dirty="0" smtClean="0"/>
              <a:t>, but with null application code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At compile time, the application code will be filled in by the compiler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This </a:t>
            </a:r>
            <a:r>
              <a:rPr lang="en-US" dirty="0" err="1" smtClean="0"/>
              <a:t>apm</a:t>
            </a:r>
            <a:r>
              <a:rPr lang="en-US" dirty="0" smtClean="0"/>
              <a:t> includes a pointer to the driver code </a:t>
            </a:r>
            <a:r>
              <a:rPr lang="en-US" dirty="0" err="1" smtClean="0"/>
              <a:t>apm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00" t="25467" r="46384" b="26975"/>
          <a:stretch/>
        </p:blipFill>
        <p:spPr bwMode="auto">
          <a:xfrm>
            <a:off x="4571999" y="1508786"/>
            <a:ext cx="4101905" cy="4076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Oval 7"/>
          <p:cNvSpPr/>
          <p:nvPr/>
        </p:nvSpPr>
        <p:spPr>
          <a:xfrm>
            <a:off x="4697730" y="2891816"/>
            <a:ext cx="3505200" cy="121947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5467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World: A view of FPGA drivers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961" y="1076895"/>
            <a:ext cx="420623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Each platform in the environment file has an associated </a:t>
            </a:r>
            <a:r>
              <a:rPr lang="en-US" dirty="0" err="1" smtClean="0"/>
              <a:t>apm</a:t>
            </a:r>
            <a:r>
              <a:rPr lang="en-US" dirty="0" smtClean="0"/>
              <a:t> describing its drivers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B050"/>
                </a:solidFill>
              </a:rPr>
              <a:t>Physical Devices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70C0"/>
                </a:solidFill>
              </a:rPr>
              <a:t>LEAP Services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7030A0"/>
                </a:solidFill>
              </a:rPr>
              <a:t>Build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LEAP hides most of this complexity from the user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01" t="11076" r="39999" b="8376"/>
          <a:stretch/>
        </p:blipFill>
        <p:spPr bwMode="auto">
          <a:xfrm>
            <a:off x="4140005" y="685800"/>
            <a:ext cx="5074920" cy="69048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00" t="25467" r="46384" b="26975"/>
          <a:stretch/>
        </p:blipFill>
        <p:spPr bwMode="auto">
          <a:xfrm>
            <a:off x="7620" y="3657600"/>
            <a:ext cx="4101905" cy="4076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Oval 5"/>
          <p:cNvSpPr/>
          <p:nvPr/>
        </p:nvSpPr>
        <p:spPr>
          <a:xfrm>
            <a:off x="305972" y="5181600"/>
            <a:ext cx="3505200" cy="121947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109525" y="1371600"/>
            <a:ext cx="1072075" cy="198147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</a:endParaRPr>
          </a:p>
        </p:txBody>
      </p:sp>
      <p:cxnSp>
        <p:nvCxnSpPr>
          <p:cNvPr id="5" name="Curved Connector 4"/>
          <p:cNvCxnSpPr>
            <a:stCxn id="6" idx="0"/>
            <a:endCxn id="7" idx="4"/>
          </p:cNvCxnSpPr>
          <p:nvPr/>
        </p:nvCxnSpPr>
        <p:spPr>
          <a:xfrm rot="5400000" flipH="1" flipV="1">
            <a:off x="1546141" y="2082179"/>
            <a:ext cx="3611853" cy="2586991"/>
          </a:xfrm>
          <a:prstGeom prst="curvedConnector3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3657600" y="3177527"/>
            <a:ext cx="5334000" cy="1851673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4267200" y="1905000"/>
            <a:ext cx="4038600" cy="1272527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4305300" y="5696096"/>
            <a:ext cx="4038600" cy="1695304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9573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World: Building for Multiple FPGAs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36221" y="1076895"/>
            <a:ext cx="401929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Multiple FPGA configure/build/run are the same as for single FPGA/simulation.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Simply pick a different target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No user code changes between targets or between single/multiple FPGA builds</a:t>
            </a: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23" t="17733" r="48923" b="20547"/>
          <a:stretch/>
        </p:blipFill>
        <p:spPr bwMode="auto">
          <a:xfrm>
            <a:off x="4495800" y="1069275"/>
            <a:ext cx="4290646" cy="52909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74152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World: Area Usage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LEAP is an operating system</a:t>
            </a:r>
          </a:p>
          <a:p>
            <a:pPr marL="498348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All operating systems add some degree of overhead to a program</a:t>
            </a:r>
          </a:p>
          <a:p>
            <a:pPr marL="498348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LEAP’s overhead tends to scale with the number of features used by the target program</a:t>
            </a:r>
          </a:p>
          <a:p>
            <a:pPr marL="498348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The following table summarizes LEAP’s overhead for Hello World</a:t>
            </a:r>
          </a:p>
          <a:p>
            <a:pPr marL="708660" lvl="2" indent="-342900">
              <a:buFont typeface="Arial" panose="020B0604020202020204" pitchFamily="34" charset="0"/>
              <a:buChar char="•"/>
            </a:pPr>
            <a:r>
              <a:rPr lang="en-US" dirty="0" smtClean="0"/>
              <a:t>Hello World itself uses almost no area. </a:t>
            </a:r>
          </a:p>
          <a:p>
            <a:pPr marL="708660" lvl="2" indent="-342900">
              <a:buFont typeface="Arial" panose="020B0604020202020204" pitchFamily="34" charset="0"/>
              <a:buChar char="•"/>
            </a:pPr>
            <a:r>
              <a:rPr lang="en-US" dirty="0" smtClean="0"/>
              <a:t>Using multiple FPGAs incurs overhead for inter-chip communications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2554132"/>
              </p:ext>
            </p:extLst>
          </p:nvPr>
        </p:nvGraphicFramePr>
        <p:xfrm>
          <a:off x="1600200" y="4800600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Target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LUTs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Registers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BRAM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VC707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1.1%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3.0%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0.3%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VC707 (0)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2.9%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4.2%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0.9%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VC707 (1)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1.1%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1.5%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0.9%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5917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 in 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main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char*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[])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(“Hello, world!\n”); </a:t>
            </a:r>
          </a:p>
          <a:p>
            <a:pPr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return 0;</a:t>
            </a:r>
          </a:p>
          <a:p>
            <a:pPr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Text Box 39"/>
          <p:cNvSpPr txBox="1">
            <a:spLocks noChangeArrowheads="1"/>
          </p:cNvSpPr>
          <p:nvPr/>
        </p:nvSpPr>
        <p:spPr bwMode="auto">
          <a:xfrm>
            <a:off x="587189" y="5659438"/>
            <a:ext cx="7947211" cy="36933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buFont typeface="Wingdings" pitchFamily="-96" charset="2"/>
              <a:buNone/>
            </a:pPr>
            <a:r>
              <a:rPr lang="en-US" dirty="0" smtClean="0">
                <a:solidFill>
                  <a:schemeClr val="tx1"/>
                </a:solidFill>
              </a:rPr>
              <a:t>What actions are taken by the system when compiling/executing this code?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6006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94731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 in LEAP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9126071" cy="533400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module [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CONNECTED_MODULE]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mkConnectedApplication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();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Connection_Receive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#(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linkStarterStartRun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&lt;-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mkConnectionRecv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vdev_starter_start_run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Connection_Send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#(Bit#(8))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linkStarterFinishRun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&lt;-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mkConnectionSend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vdev_starter_finish_run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    STDIO#(Bit#(32))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stdio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&lt;-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mkStdIO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();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    let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&lt;-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getGlobalStringUID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Hello, 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orld!\n”);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    rule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hello(True);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linkStarterStartRun.deq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stdio.printf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List::nil);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linkStarterFinishRun.send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);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       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   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endrule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endmodule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 Box 39"/>
          <p:cNvSpPr txBox="1">
            <a:spLocks noChangeArrowheads="1"/>
          </p:cNvSpPr>
          <p:nvPr/>
        </p:nvSpPr>
        <p:spPr bwMode="auto">
          <a:xfrm>
            <a:off x="3251200" y="5910758"/>
            <a:ext cx="5631542" cy="36933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buFont typeface="Wingdings" pitchFamily="-96" charset="2"/>
              <a:buNone/>
            </a:pPr>
            <a:r>
              <a:rPr lang="en-US" dirty="0" smtClean="0">
                <a:solidFill>
                  <a:schemeClr val="tx1"/>
                </a:solidFill>
              </a:rPr>
              <a:t>This code is a complete LEAP program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58000" y="464582"/>
            <a:ext cx="1907359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alibri" pitchFamily="34" charset="0"/>
              </a:rPr>
              <a:t>hello-</a:t>
            </a:r>
            <a:r>
              <a:rPr lang="en-US" dirty="0" err="1" smtClean="0">
                <a:latin typeface="Calibri" pitchFamily="34" charset="0"/>
              </a:rPr>
              <a:t>world.bsv</a:t>
            </a:r>
            <a:endParaRPr lang="en-US" dirty="0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4067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 in LEAP: Accessing the Code</a:t>
            </a:r>
            <a:endParaRPr lang="en-US" dirty="0"/>
          </a:p>
        </p:txBody>
      </p:sp>
      <p:pic>
        <p:nvPicPr>
          <p:cNvPr id="1034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5516" y="990600"/>
            <a:ext cx="4505386" cy="50278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04800" y="1219200"/>
            <a:ext cx="3581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+mn-lt"/>
              </a:rPr>
              <a:t>LEAP uses AWB as a code management-facility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AWB is not essential to using LEAP’s core functionalities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+mn-lt"/>
              </a:rPr>
              <a:t>Collage and ACE, which resemble AWB in many ways, can also be used as a frontend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AWB is used in DCG to build architectural models of processors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+mn-lt"/>
              </a:rPr>
              <a:t>AWB ‘Models’ are FPGA program/target pairings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Use edit to see the code included in the FPGA program.</a:t>
            </a:r>
            <a:endParaRPr lang="en-US" sz="1800" dirty="0" smtClean="0">
              <a:latin typeface="+mn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4800" y="6172200"/>
            <a:ext cx="86566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+mn-lt"/>
              </a:rPr>
              <a:t>More AWB Examples: </a:t>
            </a:r>
            <a:r>
              <a:rPr lang="en-US" sz="1600" dirty="0" smtClean="0">
                <a:latin typeface="+mn-lt"/>
                <a:hlinkClick r:id="rId3"/>
              </a:rPr>
              <a:t>http</a:t>
            </a:r>
            <a:r>
              <a:rPr lang="en-US" sz="1600" dirty="0" smtClean="0">
                <a:latin typeface="+mn-lt"/>
                <a:hlinkClick r:id="rId3"/>
              </a:rPr>
              <a:t>://asim.csail.mit.edu/redmine/projects/awb/wiki/AWB_example_build_GUI</a:t>
            </a:r>
            <a:endParaRPr lang="en-US" sz="1600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98985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 in LEAP: A view of the code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43582" y="5867400"/>
            <a:ext cx="83678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Here, we see the complete nest of code needed to run a basic LEAP program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+mn-lt"/>
              </a:rPr>
              <a:t>Only the Hello World component is the user program, everything else is the LEAP OS.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77" t="16667" r="39154" b="35862"/>
          <a:stretch/>
        </p:blipFill>
        <p:spPr bwMode="auto">
          <a:xfrm>
            <a:off x="1752600" y="1402080"/>
            <a:ext cx="5603631" cy="40693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91743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 in LEAP: Opening the Code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43582" y="5644355"/>
            <a:ext cx="82154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Right clicking Hello World gives the option to open the source code for the module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For the next few slides we’ll consider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hello.bsv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Often, a README will be included along with the code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31" t="16547" r="39000" b="35726"/>
          <a:stretch/>
        </p:blipFill>
        <p:spPr bwMode="auto">
          <a:xfrm>
            <a:off x="1981200" y="1412630"/>
            <a:ext cx="5603632" cy="40913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1762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/>
          <p:cNvSpPr txBox="1">
            <a:spLocks/>
          </p:cNvSpPr>
          <p:nvPr/>
        </p:nvSpPr>
        <p:spPr>
          <a:xfrm>
            <a:off x="4453890" y="1371600"/>
            <a:ext cx="4724400" cy="5334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rm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None/>
              <a:tabLst/>
              <a:defRPr lang="en-US" sz="2300" b="0" i="0" u="none" strike="noStrike" kern="0" cap="none" spc="0" baseline="0">
                <a:solidFill>
                  <a:srgbClr val="061922"/>
                </a:solidFill>
                <a:uFillTx/>
                <a:latin typeface="Calibri" pitchFamily="34"/>
                <a:cs typeface="Calibri"/>
              </a:defRPr>
            </a:lvl1pPr>
            <a:lvl2pPr marL="155448" marR="0" lvl="1" indent="-182880" algn="l" defTabSz="914400" rtl="0" fontAlgn="auto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061922"/>
              </a:buClr>
              <a:buSzPct val="85000"/>
              <a:buFont typeface="Calibri" pitchFamily="18"/>
              <a:buChar char="•"/>
              <a:tabLst/>
              <a:defRPr lang="en-US" sz="2300" b="0" i="0" u="none" strike="noStrike" kern="0" cap="none" spc="0" baseline="0">
                <a:solidFill>
                  <a:srgbClr val="061922"/>
                </a:solidFill>
                <a:uFillTx/>
                <a:latin typeface="Calibri" pitchFamily="34"/>
                <a:cs typeface="Calibri"/>
              </a:defRPr>
            </a:lvl2pPr>
            <a:lvl3pPr marL="365760" marR="0" lvl="2" indent="-182880" algn="l" defTabSz="914400" rtl="0" fontAlgn="auto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61922"/>
              </a:buClr>
              <a:buSzPct val="85000"/>
              <a:buFont typeface="Calibri" pitchFamily="34"/>
              <a:buChar char="–"/>
              <a:tabLst/>
              <a:defRPr lang="en-US" sz="2100" b="0" i="0" u="none" strike="noStrike" kern="0" cap="none" spc="0" baseline="0">
                <a:solidFill>
                  <a:srgbClr val="061922"/>
                </a:solidFill>
                <a:uFillTx/>
                <a:latin typeface="Calibri" pitchFamily="34"/>
                <a:cs typeface="Calibri"/>
              </a:defRPr>
            </a:lvl3pPr>
            <a:lvl4pPr marL="568327" marR="0" lvl="3" indent="-182880" algn="l" defTabSz="914400" rtl="0" fontAlgn="auto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61922"/>
              </a:buClr>
              <a:buSzPct val="85000"/>
              <a:buFont typeface="Calibri" pitchFamily="34"/>
              <a:buChar char="•"/>
              <a:tabLst/>
              <a:defRPr lang="en-US" sz="1900" b="0" i="0" u="none" strike="noStrike" kern="0" cap="none" spc="0" baseline="0">
                <a:solidFill>
                  <a:srgbClr val="061922"/>
                </a:solidFill>
                <a:uFillTx/>
                <a:latin typeface="Calibri" pitchFamily="34"/>
                <a:cs typeface="Calibri"/>
              </a:defRPr>
            </a:lvl4pPr>
            <a:lvl5pPr marL="761996" marR="0" lvl="4" indent="-146304" algn="l" defTabSz="914400" rtl="0" fontAlgn="auto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61922"/>
              </a:buClr>
              <a:buSzPct val="85000"/>
              <a:buFont typeface="Calibri" pitchFamily="34" charset="0"/>
              <a:buChar char="–"/>
              <a:tabLst/>
              <a:defRPr lang="en-US" sz="1800" b="0" i="0" u="none" strike="noStrike" kern="0" cap="none" spc="0" baseline="0">
                <a:solidFill>
                  <a:srgbClr val="061922"/>
                </a:solidFill>
                <a:uFillTx/>
                <a:latin typeface="Calibri" pitchFamily="34"/>
                <a:cs typeface="Calibri"/>
              </a:defRPr>
            </a:lvl5pPr>
          </a:lstStyle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module [CONNECTED_MODULE] 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mkConnectedApplication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();</a:t>
            </a:r>
            <a:br>
              <a:rPr lang="en-US" sz="1100" dirty="0" smtClean="0">
                <a:latin typeface="Courier New" pitchFamily="49" charset="0"/>
                <a:cs typeface="Courier New" pitchFamily="49" charset="0"/>
              </a:rPr>
            </a:br>
            <a:endParaRPr lang="en-US" sz="1100" dirty="0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Connection_Receive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#(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linkStarterStartRun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&lt;-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mkConnectionRecv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vdev_starter_start_run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sz="1100" dirty="0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Connection_Send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#(Bit#(8)) 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linkStarterFinishRun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&lt;-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mkConnectionSend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vdev_starter_finish_run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sz="1100" dirty="0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    STDIO#(Bit#(32)) 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stdio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&lt;- 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mkStdIO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();</a:t>
            </a:r>
            <a:br>
              <a:rPr lang="en-US" sz="11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1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    let 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&lt;- 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getGlobalStringUID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("Hello, world!\n”);</a:t>
            </a:r>
            <a:br>
              <a:rPr lang="en-US" sz="11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1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    rule hello(True);</a:t>
            </a:r>
            <a:br>
              <a:rPr lang="en-US" sz="11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linkStarterStartRun.deq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stdio.printf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, List::nil);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linkStarterFinishRun.send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(0);       </a:t>
            </a:r>
            <a:br>
              <a:rPr lang="en-US" sz="11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    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endrule</a:t>
            </a:r>
            <a:endParaRPr lang="en-US" sz="1100" dirty="0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sz="1100" dirty="0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endmodule</a:t>
            </a:r>
            <a:endParaRPr lang="en-US" sz="11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 in </a:t>
            </a:r>
            <a:r>
              <a:rPr lang="en-US" dirty="0" smtClean="0"/>
              <a:t>LEAP: Expected Behavior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28600" y="1143000"/>
            <a:ext cx="4264019" cy="5410200"/>
          </a:xfrm>
        </p:spPr>
        <p:txBody>
          <a:bodyPr>
            <a:normAutofit fontScale="92500" lnSpcReduction="10000"/>
          </a:bodyPr>
          <a:lstStyle/>
          <a:p>
            <a:pPr marL="498348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What do we expect when running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Hello World</a:t>
            </a:r>
            <a:r>
              <a:rPr lang="en-US" dirty="0" smtClean="0"/>
              <a:t>?</a:t>
            </a:r>
          </a:p>
          <a:p>
            <a:pPr marL="708660" lvl="2" indent="-342900">
              <a:buFont typeface="Arial" panose="020B0604020202020204" pitchFamily="34" charset="0"/>
              <a:buChar char="•"/>
            </a:pPr>
            <a:r>
              <a:rPr lang="en-US" dirty="0" smtClean="0"/>
              <a:t>A print to screen…</a:t>
            </a:r>
          </a:p>
          <a:p>
            <a:pPr marL="708660" lvl="2" indent="-342900">
              <a:buFont typeface="Arial" panose="020B0604020202020204" pitchFamily="34" charset="0"/>
              <a:buChar char="•"/>
            </a:pPr>
            <a:r>
              <a:rPr lang="en-US" dirty="0" smtClean="0"/>
              <a:t>The code does this by using the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STDIO</a:t>
            </a:r>
            <a:r>
              <a:rPr lang="en-US" dirty="0" smtClean="0"/>
              <a:t> service and the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starter</a:t>
            </a:r>
            <a:r>
              <a:rPr lang="en-US" dirty="0" smtClean="0"/>
              <a:t> service, which sends a single start message to the program</a:t>
            </a:r>
          </a:p>
          <a:p>
            <a:pPr marL="498348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Like software, this print should happen no matter what our execution target.</a:t>
            </a:r>
          </a:p>
          <a:p>
            <a:pPr marL="708660" lvl="2" indent="-342900">
              <a:buFont typeface="Arial" panose="020B0604020202020204" pitchFamily="34" charset="0"/>
              <a:buChar char="•"/>
            </a:pPr>
            <a:r>
              <a:rPr lang="en-US" dirty="0" smtClean="0"/>
              <a:t>Simulation</a:t>
            </a:r>
          </a:p>
          <a:p>
            <a:pPr marL="708660" lvl="2" indent="-342900">
              <a:buFont typeface="Arial" panose="020B0604020202020204" pitchFamily="34" charset="0"/>
              <a:buChar char="•"/>
            </a:pPr>
            <a:r>
              <a:rPr lang="en-US" dirty="0" smtClean="0"/>
              <a:t>Single FPGA</a:t>
            </a:r>
          </a:p>
          <a:p>
            <a:pPr marL="708660" lvl="2" indent="-342900">
              <a:buFont typeface="Arial" panose="020B0604020202020204" pitchFamily="34" charset="0"/>
              <a:buChar char="•"/>
            </a:pPr>
            <a:r>
              <a:rPr lang="en-US" dirty="0" smtClean="0"/>
              <a:t>Multiple FPGA</a:t>
            </a:r>
          </a:p>
          <a:p>
            <a:pPr marL="498348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LEAP’s operating system and compilation facilities enable this expected behavior</a:t>
            </a:r>
            <a:endParaRPr lang="en-US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34" t="32549" r="78125" b="56012"/>
          <a:stretch/>
        </p:blipFill>
        <p:spPr bwMode="auto">
          <a:xfrm>
            <a:off x="6324600" y="5029200"/>
            <a:ext cx="1598071" cy="1034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324600" y="5334000"/>
            <a:ext cx="1676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Hello, World!</a:t>
            </a:r>
            <a:endParaRPr lang="en-US" sz="900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1" name="Curved Connector 10"/>
          <p:cNvCxnSpPr/>
          <p:nvPr/>
        </p:nvCxnSpPr>
        <p:spPr>
          <a:xfrm rot="5400000">
            <a:off x="6553200" y="3886200"/>
            <a:ext cx="1828800" cy="1066800"/>
          </a:xfrm>
          <a:prstGeom prst="curvedConnector3">
            <a:avLst>
              <a:gd name="adj1" fmla="val 725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0820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 in </a:t>
            </a:r>
            <a:r>
              <a:rPr lang="en-US" dirty="0" smtClean="0"/>
              <a:t>LEAP: Latency-insensitive Modules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28600" y="1143000"/>
            <a:ext cx="4264019" cy="5410200"/>
          </a:xfrm>
        </p:spPr>
        <p:txBody>
          <a:bodyPr>
            <a:normAutofit fontScale="775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LEAP programs are composed of latency-insensitive modules</a:t>
            </a:r>
          </a:p>
          <a:p>
            <a:pPr marL="498348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These modules communicate externally using latency-insensitive channels</a:t>
            </a:r>
          </a:p>
          <a:p>
            <a:pPr marL="498348" lvl="1" indent="-342900"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mkConnectedApplication</a:t>
            </a:r>
            <a:r>
              <a:rPr lang="en-US" dirty="0" smtClean="0"/>
              <a:t> is a latency insensitive module, and is similar in function to C’s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main </a:t>
            </a:r>
          </a:p>
          <a:p>
            <a:pPr marL="498348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Sub-modules like </a:t>
            </a:r>
            <a:r>
              <a:rPr lang="en-US" dirty="0" err="1" smtClean="0">
                <a:latin typeface="Courier" pitchFamily="49" charset="0"/>
              </a:rPr>
              <a:t>stdio</a:t>
            </a:r>
            <a:r>
              <a:rPr lang="en-US" dirty="0" smtClean="0">
                <a:latin typeface="+mn-lt"/>
              </a:rPr>
              <a:t> can have arbitrary interfaces, including LI channels.</a:t>
            </a:r>
          </a:p>
          <a:p>
            <a:pPr marL="498348" lvl="1" indent="-342900">
              <a:buFont typeface="Arial" panose="020B0604020202020204" pitchFamily="34" charset="0"/>
              <a:buChar char="•"/>
            </a:pPr>
            <a:r>
              <a:rPr lang="en-US" dirty="0" smtClean="0">
                <a:latin typeface="+mn-lt"/>
              </a:rPr>
              <a:t>Three kinds of modules:</a:t>
            </a:r>
          </a:p>
          <a:p>
            <a:pPr marL="708660" lvl="2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  <a:latin typeface="+mn-lt"/>
              </a:rPr>
              <a:t>LI Modules </a:t>
            </a:r>
            <a:r>
              <a:rPr lang="en-US" dirty="0" smtClean="0">
                <a:latin typeface="+mn-lt"/>
              </a:rPr>
              <a:t>(channel interface only)</a:t>
            </a:r>
          </a:p>
          <a:p>
            <a:pPr marL="708660" lvl="2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70C0"/>
                </a:solidFill>
                <a:latin typeface="+mn-lt"/>
              </a:rPr>
              <a:t>Non-LI Modules</a:t>
            </a:r>
            <a:r>
              <a:rPr lang="en-US" dirty="0" smtClean="0">
                <a:latin typeface="+mn-lt"/>
              </a:rPr>
              <a:t> (non-channel only)</a:t>
            </a:r>
          </a:p>
          <a:p>
            <a:pPr marL="708660" lvl="2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7030A0"/>
                </a:solidFill>
                <a:latin typeface="+mn-lt"/>
              </a:rPr>
              <a:t>Hybrid</a:t>
            </a:r>
            <a:r>
              <a:rPr lang="en-US" dirty="0" smtClean="0">
                <a:latin typeface="+mn-lt"/>
              </a:rPr>
              <a:t> (Both channel and non-channel interfaces)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LI modules can have non-latency-insensitive components like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Reg</a:t>
            </a:r>
            <a:r>
              <a:rPr lang="en-US" dirty="0" smtClean="0"/>
              <a:t>isters, wires, and arbitrary logic</a:t>
            </a:r>
          </a:p>
          <a:p>
            <a:pPr marL="498348" lvl="1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cxnSp>
        <p:nvCxnSpPr>
          <p:cNvPr id="9" name="Curved Connector 8"/>
          <p:cNvCxnSpPr/>
          <p:nvPr/>
        </p:nvCxnSpPr>
        <p:spPr>
          <a:xfrm rot="16200000" flipH="1">
            <a:off x="5410200" y="2057400"/>
            <a:ext cx="685800" cy="3810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12"/>
          <p:cNvCxnSpPr/>
          <p:nvPr/>
        </p:nvCxnSpPr>
        <p:spPr>
          <a:xfrm rot="16200000" flipH="1">
            <a:off x="8077200" y="2080260"/>
            <a:ext cx="685800" cy="3810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4591050" y="1245869"/>
            <a:ext cx="1962150" cy="6477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libri" pitchFamily="34" charset="0"/>
              </a:rPr>
              <a:t>Hidden LI </a:t>
            </a:r>
          </a:p>
          <a:p>
            <a:pPr algn="ctr"/>
            <a:r>
              <a:rPr lang="en-US" dirty="0" smtClean="0">
                <a:latin typeface="Calibri" pitchFamily="34" charset="0"/>
              </a:rPr>
              <a:t>Interface</a:t>
            </a:r>
            <a:endParaRPr lang="en-US" dirty="0" smtClean="0">
              <a:latin typeface="Calibri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010400" y="1257299"/>
            <a:ext cx="1962150" cy="6477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libri" pitchFamily="34" charset="0"/>
              </a:rPr>
              <a:t>Arbitrary Wire Interface</a:t>
            </a:r>
            <a:endParaRPr lang="en-US" dirty="0" smtClean="0">
              <a:latin typeface="Calibri" pitchFamily="34" charset="0"/>
            </a:endParaRPr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4419600" y="2590800"/>
            <a:ext cx="4724400" cy="5334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rm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None/>
              <a:tabLst/>
              <a:defRPr lang="en-US" sz="2300" b="0" i="0" u="none" strike="noStrike" kern="0" cap="none" spc="0" baseline="0">
                <a:solidFill>
                  <a:srgbClr val="061922"/>
                </a:solidFill>
                <a:uFillTx/>
                <a:latin typeface="Calibri" pitchFamily="34"/>
                <a:cs typeface="Calibri"/>
              </a:defRPr>
            </a:lvl1pPr>
            <a:lvl2pPr marL="155448" marR="0" lvl="1" indent="-182880" algn="l" defTabSz="914400" rtl="0" fontAlgn="auto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061922"/>
              </a:buClr>
              <a:buSzPct val="85000"/>
              <a:buFont typeface="Calibri" pitchFamily="18"/>
              <a:buChar char="•"/>
              <a:tabLst/>
              <a:defRPr lang="en-US" sz="2300" b="0" i="0" u="none" strike="noStrike" kern="0" cap="none" spc="0" baseline="0">
                <a:solidFill>
                  <a:srgbClr val="061922"/>
                </a:solidFill>
                <a:uFillTx/>
                <a:latin typeface="Calibri" pitchFamily="34"/>
                <a:cs typeface="Calibri"/>
              </a:defRPr>
            </a:lvl2pPr>
            <a:lvl3pPr marL="365760" marR="0" lvl="2" indent="-182880" algn="l" defTabSz="914400" rtl="0" fontAlgn="auto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61922"/>
              </a:buClr>
              <a:buSzPct val="85000"/>
              <a:buFont typeface="Calibri" pitchFamily="34"/>
              <a:buChar char="–"/>
              <a:tabLst/>
              <a:defRPr lang="en-US" sz="2100" b="0" i="0" u="none" strike="noStrike" kern="0" cap="none" spc="0" baseline="0">
                <a:solidFill>
                  <a:srgbClr val="061922"/>
                </a:solidFill>
                <a:uFillTx/>
                <a:latin typeface="Calibri" pitchFamily="34"/>
                <a:cs typeface="Calibri"/>
              </a:defRPr>
            </a:lvl3pPr>
            <a:lvl4pPr marL="568327" marR="0" lvl="3" indent="-182880" algn="l" defTabSz="914400" rtl="0" fontAlgn="auto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61922"/>
              </a:buClr>
              <a:buSzPct val="85000"/>
              <a:buFont typeface="Calibri" pitchFamily="34"/>
              <a:buChar char="•"/>
              <a:tabLst/>
              <a:defRPr lang="en-US" sz="1900" b="0" i="0" u="none" strike="noStrike" kern="0" cap="none" spc="0" baseline="0">
                <a:solidFill>
                  <a:srgbClr val="061922"/>
                </a:solidFill>
                <a:uFillTx/>
                <a:latin typeface="Calibri" pitchFamily="34"/>
                <a:cs typeface="Calibri"/>
              </a:defRPr>
            </a:lvl4pPr>
            <a:lvl5pPr marL="761996" marR="0" lvl="4" indent="-146304" algn="l" defTabSz="914400" rtl="0" fontAlgn="auto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61922"/>
              </a:buClr>
              <a:buSzPct val="85000"/>
              <a:buFont typeface="Calibri" pitchFamily="34" charset="0"/>
              <a:buChar char="–"/>
              <a:tabLst/>
              <a:defRPr lang="en-US" sz="1800" b="0" i="0" u="none" strike="noStrike" kern="0" cap="none" spc="0" baseline="0">
                <a:solidFill>
                  <a:srgbClr val="061922"/>
                </a:solidFill>
                <a:uFillTx/>
                <a:latin typeface="Calibri" pitchFamily="34"/>
                <a:cs typeface="Calibri"/>
              </a:defRPr>
            </a:lvl5pPr>
          </a:lstStyle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module [CONNECTED_MODULE] </a:t>
            </a:r>
            <a:r>
              <a:rPr lang="en-US" sz="11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mkConnectedApplication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();</a:t>
            </a:r>
            <a:br>
              <a:rPr lang="en-US" sz="1100" dirty="0" smtClean="0">
                <a:latin typeface="Courier New" pitchFamily="49" charset="0"/>
                <a:cs typeface="Courier New" pitchFamily="49" charset="0"/>
              </a:rPr>
            </a:br>
            <a:endParaRPr lang="en-US" sz="1100" dirty="0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Connection_Receive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#(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100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linkStarterStartRun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&lt;-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mkConnectionRecv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vdev_starter_start_run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sz="1100" dirty="0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Connection_Send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#(Bit#(8)) </a:t>
            </a:r>
            <a:r>
              <a:rPr lang="en-US" sz="1100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linkStarterFinishRun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&lt;-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mkConnectionSend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vdev_starter_finish_run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sz="1100" dirty="0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    STDIO#(Bit#(32)) </a:t>
            </a:r>
            <a:r>
              <a:rPr lang="en-US" sz="1100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stdio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&lt;- 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mkStdIO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();</a:t>
            </a:r>
            <a:br>
              <a:rPr lang="en-US" sz="11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1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    let </a:t>
            </a:r>
            <a:r>
              <a:rPr lang="en-US" sz="110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&lt;- 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getGlobalStringUID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("Hello, world!\n”);</a:t>
            </a:r>
            <a:br>
              <a:rPr lang="en-US" sz="11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1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    rule hello(True);</a:t>
            </a:r>
            <a:br>
              <a:rPr lang="en-US" sz="11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linkStarterStartRun.deq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stdio.printf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, List::nil);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linkStarterFinishRun.send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(0);       </a:t>
            </a:r>
            <a:br>
              <a:rPr lang="en-US" sz="11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    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endrule</a:t>
            </a:r>
            <a:endParaRPr lang="en-US" sz="1100" dirty="0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sz="1100" dirty="0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endmodule</a:t>
            </a:r>
            <a:endParaRPr lang="en-US" sz="110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6123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2|0.7|2.2|2.1|10.5|3.6|2|1.4|10.7|5.3|8.5"/>
</p:tagLst>
</file>

<file path=ppt/theme/theme1.xml><?xml version="1.0" encoding="utf-8"?>
<a:theme xmlns:a="http://schemas.openxmlformats.org/drawingml/2006/main" name="Intel_LTtemplate_121410">
  <a:themeElements>
    <a:clrScheme name="Intel">
      <a:dk1>
        <a:srgbClr val="061922"/>
      </a:dk1>
      <a:lt1>
        <a:srgbClr val="FFFFFF"/>
      </a:lt1>
      <a:dk2>
        <a:srgbClr val="939598"/>
      </a:dk2>
      <a:lt2>
        <a:srgbClr val="B4BABD"/>
      </a:lt2>
      <a:accent1>
        <a:srgbClr val="0071C5"/>
      </a:accent1>
      <a:accent2>
        <a:srgbClr val="00AEEF"/>
      </a:accent2>
      <a:accent3>
        <a:srgbClr val="004280"/>
      </a:accent3>
      <a:accent4>
        <a:srgbClr val="FFDA00"/>
      </a:accent4>
      <a:accent5>
        <a:srgbClr val="A6CE39"/>
      </a:accent5>
      <a:accent6>
        <a:srgbClr val="FDB813"/>
      </a:accent6>
      <a:hlink>
        <a:srgbClr val="0071C5"/>
      </a:hlink>
      <a:folHlink>
        <a:srgbClr val="00AEEF"/>
      </a:folHlink>
    </a:clrScheme>
    <a:fontScheme name="Myriad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dirty="0" smtClean="0">
            <a:latin typeface="Calibri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dirty="0" smtClean="0">
            <a:latin typeface="Calibri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Intel_LTtemplate_121410.potx</Template>
  <TotalTime>22382</TotalTime>
  <Words>1488</Words>
  <Application>Microsoft Office PowerPoint</Application>
  <PresentationFormat>On-screen Show (4:3)</PresentationFormat>
  <Paragraphs>340</Paragraphs>
  <Slides>30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Arial</vt:lpstr>
      <vt:lpstr>Courier</vt:lpstr>
      <vt:lpstr>Consolas</vt:lpstr>
      <vt:lpstr>Courier New</vt:lpstr>
      <vt:lpstr>Calibri</vt:lpstr>
      <vt:lpstr>Wingdings</vt:lpstr>
      <vt:lpstr>Intel_LTtemplate_121410</vt:lpstr>
      <vt:lpstr>Hello World:  Running a basic program on two FPGAs</vt:lpstr>
      <vt:lpstr>Hello World in LEAP</vt:lpstr>
      <vt:lpstr>Hello World in C</vt:lpstr>
      <vt:lpstr>Hello World in LEAP</vt:lpstr>
      <vt:lpstr>Hello World in LEAP: Accessing the Code</vt:lpstr>
      <vt:lpstr>Hello World in LEAP: A view of the code</vt:lpstr>
      <vt:lpstr>Hello World in LEAP: Opening the Code</vt:lpstr>
      <vt:lpstr>Hello World in LEAP: Expected Behavior</vt:lpstr>
      <vt:lpstr>Hello World in LEAP: Latency-insensitive Modules</vt:lpstr>
      <vt:lpstr>Hello World in LEAP: Where are the Channels?</vt:lpstr>
      <vt:lpstr>Hello World in LEAP: Handling Strings</vt:lpstr>
      <vt:lpstr>Hello World in LEAP: The Anatomy of a Service</vt:lpstr>
      <vt:lpstr>Building on abstractions: STDIO Service</vt:lpstr>
      <vt:lpstr>Service Portability: Abstraction Across Different Platforms </vt:lpstr>
      <vt:lpstr>Building Hello World for One FPGA</vt:lpstr>
      <vt:lpstr>Hello World: Setting up the Build</vt:lpstr>
      <vt:lpstr>Hello World: Setting Up the Build</vt:lpstr>
      <vt:lpstr>Hello World: Building the Code</vt:lpstr>
      <vt:lpstr>Hello World: Setting Up a Run</vt:lpstr>
      <vt:lpstr>Hello World: Running Hello World</vt:lpstr>
      <vt:lpstr>Hello World: Running Hello World</vt:lpstr>
      <vt:lpstr>Building Hello World for Multiple FPGAs</vt:lpstr>
      <vt:lpstr>Building for Multiple FPGAs </vt:lpstr>
      <vt:lpstr>Hello World: Side-by-side AWB view</vt:lpstr>
      <vt:lpstr>Hello World: Visualizing a Multiple FPGA Implementation</vt:lpstr>
      <vt:lpstr>Hello World: A view of FPGA drivers</vt:lpstr>
      <vt:lpstr>Hello World: A view of FPGA drivers</vt:lpstr>
      <vt:lpstr>Hello World: Building for Multiple FPGAs</vt:lpstr>
      <vt:lpstr>Hello World: Area Usage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Cover Slide Title</dc:title>
  <dc:creator>Red Peak</dc:creator>
  <cp:lastModifiedBy>Fleming, Kermin</cp:lastModifiedBy>
  <cp:revision>270</cp:revision>
  <dcterms:created xsi:type="dcterms:W3CDTF">2010-12-14T21:35:33Z</dcterms:created>
  <dcterms:modified xsi:type="dcterms:W3CDTF">2014-01-23T09:52:24Z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0x010100C1E05BC26083824DB2546712883D286F</vt:lpwstr>
  </property>
</Properties>
</file>