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422" r:id="rId2"/>
    <p:sldId id="384" r:id="rId3"/>
    <p:sldId id="424" r:id="rId4"/>
    <p:sldId id="427" r:id="rId5"/>
    <p:sldId id="429" r:id="rId6"/>
    <p:sldId id="430" r:id="rId7"/>
    <p:sldId id="410" r:id="rId8"/>
    <p:sldId id="411" r:id="rId9"/>
    <p:sldId id="412" r:id="rId10"/>
    <p:sldId id="387" r:id="rId11"/>
    <p:sldId id="397" r:id="rId12"/>
    <p:sldId id="431" r:id="rId13"/>
    <p:sldId id="391" r:id="rId14"/>
    <p:sldId id="432" r:id="rId15"/>
    <p:sldId id="435" r:id="rId16"/>
    <p:sldId id="400" r:id="rId17"/>
    <p:sldId id="413" r:id="rId18"/>
    <p:sldId id="414" r:id="rId19"/>
    <p:sldId id="362" r:id="rId20"/>
    <p:sldId id="439" r:id="rId21"/>
    <p:sldId id="377" r:id="rId22"/>
    <p:sldId id="343" r:id="rId23"/>
    <p:sldId id="371" r:id="rId24"/>
    <p:sldId id="347" r:id="rId25"/>
    <p:sldId id="441" r:id="rId26"/>
    <p:sldId id="373" r:id="rId27"/>
    <p:sldId id="348" r:id="rId28"/>
    <p:sldId id="372" r:id="rId29"/>
    <p:sldId id="374" r:id="rId30"/>
    <p:sldId id="420" r:id="rId31"/>
    <p:sldId id="349" r:id="rId32"/>
    <p:sldId id="436" r:id="rId33"/>
    <p:sldId id="37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4DCF1"/>
    <a:srgbClr val="003300"/>
    <a:srgbClr val="000000"/>
    <a:srgbClr val="D3ACE2"/>
    <a:srgbClr val="A3D670"/>
    <a:srgbClr val="F3E479"/>
    <a:srgbClr val="82C73D"/>
    <a:srgbClr val="D193D1"/>
    <a:srgbClr val="BC6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14" autoAdjust="0"/>
  </p:normalViewPr>
  <p:slideViewPr>
    <p:cSldViewPr>
      <p:cViewPr varScale="1">
        <p:scale>
          <a:sx n="87" d="100"/>
          <a:sy n="87" d="100"/>
        </p:scale>
        <p:origin x="-50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33E34-2FCA-4B31-87C7-AA61A0BB346A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7E3B9-3BF8-48B5-9FAA-179D190C5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4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E3B9-3BF8-48B5-9FAA-179D190C5D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4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E3B9-3BF8-48B5-9FAA-179D190C5D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93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E3B9-3BF8-48B5-9FAA-179D190C5D6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E3B9-3BF8-48B5-9FAA-179D190C5D6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E3B9-3BF8-48B5-9FAA-179D190C5D6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4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E3B9-3BF8-48B5-9FAA-179D190C5D6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4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E3B9-3BF8-48B5-9FAA-179D190C5D6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4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E3B9-3BF8-48B5-9FAA-179D190C5D6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25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E3B9-3BF8-48B5-9FAA-179D190C5D6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25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E3B9-3BF8-48B5-9FAA-179D190C5D6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2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E3B9-3BF8-48B5-9FAA-179D190C5D6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94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E3B9-3BF8-48B5-9FAA-179D190C5D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48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E3B9-3BF8-48B5-9FAA-179D190C5D6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943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E3B9-3BF8-48B5-9FAA-179D190C5D6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E3B9-3BF8-48B5-9FAA-179D190C5D6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943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E3B9-3BF8-48B5-9FAA-179D190C5D6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94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E3B9-3BF8-48B5-9FAA-179D190C5D6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943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E3B9-3BF8-48B5-9FAA-179D190C5D6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943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E3B9-3BF8-48B5-9FAA-179D190C5D6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943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E3B9-3BF8-48B5-9FAA-179D190C5D6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94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E3B9-3BF8-48B5-9FAA-179D190C5D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4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E3B9-3BF8-48B5-9FAA-179D190C5D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4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E3B9-3BF8-48B5-9FAA-179D190C5D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4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E3B9-3BF8-48B5-9FAA-179D190C5D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4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E3B9-3BF8-48B5-9FAA-179D190C5D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4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E3B9-3BF8-48B5-9FAA-179D190C5D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4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E3B9-3BF8-48B5-9FAA-179D190C5D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B832-CF7A-4E4F-8FB7-C5710427FE50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73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F4F4-4F08-4F12-A98B-B49C3AA560F8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6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BB41-82F2-4C8D-8CF4-65EC62F578A5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2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105BF-F539-4345-8681-FBFF7905E333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4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C4D6-1145-424E-BC54-1920E7AE880A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8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5D2F-899C-4A2E-A339-910853311E75}" type="datetime1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2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57E8-57FE-4621-94BC-8E445E596F68}" type="datetime1">
              <a:rPr lang="en-US" smtClean="0"/>
              <a:t>8/31/2015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7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6C6F-80D7-49D3-9224-5EA5A0CE5C06}" type="datetime1">
              <a:rPr lang="en-US" smtClean="0"/>
              <a:t>8/31/2015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E8F6-E809-4349-8DF0-0EC890A5D9FB}" type="datetime1">
              <a:rPr lang="en-US" smtClean="0"/>
              <a:t>8/31/2015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65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9587-E668-4B81-893E-519BD96FDD6D}" type="datetime1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4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1319-2068-467C-9658-3B25D580BB60}" type="datetime1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6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F44D9-2A56-4039-A7B5-8B4BED10CCF0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0C720-7AA3-45E3-93E4-C3EE4E7DF9D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868" y="152400"/>
            <a:ext cx="898398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3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305800" cy="246062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rgbClr val="0831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  <a:ea typeface="Arial Unicode MS" pitchFamily="34" charset="-120"/>
                <a:cs typeface="Arial Unicode MS" pitchFamily="34" charset="-120"/>
              </a:rPr>
              <a:t>LEAP</a:t>
            </a:r>
            <a:r>
              <a:rPr lang="zh-TW" altLang="en-US" b="1" dirty="0" smtClean="0">
                <a:solidFill>
                  <a:srgbClr val="0831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b="1" dirty="0" smtClean="0">
                <a:solidFill>
                  <a:srgbClr val="0831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  <a:ea typeface="Arial Unicode MS" pitchFamily="34" charset="-120"/>
                <a:cs typeface="Arial Unicode MS" pitchFamily="34" charset="-120"/>
              </a:rPr>
              <a:t>Tutorial:</a:t>
            </a:r>
            <a:br>
              <a:rPr lang="en-US" altLang="zh-TW" b="1" dirty="0" smtClean="0">
                <a:solidFill>
                  <a:srgbClr val="0831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4000" b="1" dirty="0">
                <a:solidFill>
                  <a:schemeClr val="tx2">
                    <a:lumMod val="75000"/>
                  </a:schemeClr>
                </a:solidFill>
                <a:latin typeface="Berlin Sans FB Demi" pitchFamily="34" charset="0"/>
                <a:ea typeface="Arial Unicode MS" pitchFamily="34" charset="-120"/>
                <a:cs typeface="Arial Unicode MS" pitchFamily="34" charset="-120"/>
              </a:rPr>
              <a:t>FPGA Memory </a:t>
            </a:r>
            <a:r>
              <a:rPr lang="en-US" altLang="zh-TW" sz="4000" b="1" dirty="0" smtClean="0">
                <a:solidFill>
                  <a:schemeClr val="tx2">
                    <a:lumMod val="75000"/>
                  </a:schemeClr>
                </a:solidFill>
                <a:latin typeface="Berlin Sans FB Demi" pitchFamily="34" charset="0"/>
                <a:ea typeface="Arial Unicode MS" pitchFamily="34" charset="-120"/>
                <a:cs typeface="Arial Unicode MS" pitchFamily="34" charset="-120"/>
              </a:rPr>
              <a:t>Abstractions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981199" y="3810000"/>
            <a:ext cx="5832231" cy="2057400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Michael </a:t>
            </a:r>
            <a:r>
              <a:rPr lang="en-US" sz="2600" b="1" dirty="0" smtClean="0">
                <a:solidFill>
                  <a:schemeClr val="tx1"/>
                </a:solidFill>
              </a:rPr>
              <a:t>Adler</a:t>
            </a:r>
            <a:r>
              <a:rPr lang="en-US" sz="2800" i="1" baseline="30000" dirty="0" smtClean="0">
                <a:solidFill>
                  <a:schemeClr val="tx1"/>
                </a:solidFill>
              </a:rPr>
              <a:t>†</a:t>
            </a:r>
            <a:r>
              <a:rPr lang="en-US" sz="2600" b="1" dirty="0" smtClean="0">
                <a:solidFill>
                  <a:schemeClr val="tx1"/>
                </a:solidFill>
              </a:rPr>
              <a:t>, </a:t>
            </a:r>
            <a:r>
              <a:rPr lang="en-US" sz="2600" b="1" dirty="0" err="1">
                <a:solidFill>
                  <a:schemeClr val="tx1"/>
                </a:solidFill>
              </a:rPr>
              <a:t>Kermin</a:t>
            </a:r>
            <a:r>
              <a:rPr lang="en-US" sz="2600" b="1" dirty="0">
                <a:solidFill>
                  <a:schemeClr val="tx1"/>
                </a:solidFill>
              </a:rPr>
              <a:t> </a:t>
            </a:r>
            <a:r>
              <a:rPr lang="en-US" sz="2600" b="1" dirty="0" smtClean="0">
                <a:solidFill>
                  <a:schemeClr val="tx1"/>
                </a:solidFill>
              </a:rPr>
              <a:t>E. Fleming</a:t>
            </a:r>
            <a:r>
              <a:rPr lang="en-US" sz="2800" i="1" baseline="30000" dirty="0" smtClean="0">
                <a:solidFill>
                  <a:schemeClr val="tx1"/>
                </a:solidFill>
              </a:rPr>
              <a:t>†</a:t>
            </a:r>
            <a:r>
              <a:rPr lang="en-US" sz="2600" b="1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sz="2600" b="1" u="sng" dirty="0" err="1" smtClean="0">
                <a:solidFill>
                  <a:schemeClr val="tx1"/>
                </a:solidFill>
              </a:rPr>
              <a:t>Hsin</a:t>
            </a:r>
            <a:r>
              <a:rPr lang="en-US" sz="2600" b="1" u="sng" dirty="0" smtClean="0">
                <a:solidFill>
                  <a:schemeClr val="tx1"/>
                </a:solidFill>
              </a:rPr>
              <a:t>-Jung Yang</a:t>
            </a:r>
            <a:r>
              <a:rPr lang="en-US" sz="2800" i="1" baseline="30000" dirty="0" smtClean="0">
                <a:solidFill>
                  <a:schemeClr val="tx1"/>
                </a:solidFill>
              </a:rPr>
              <a:t>‡</a:t>
            </a:r>
            <a:r>
              <a:rPr lang="en-US" sz="2600" b="1" dirty="0" smtClean="0">
                <a:solidFill>
                  <a:schemeClr val="tx1"/>
                </a:solidFill>
              </a:rPr>
              <a:t>, </a:t>
            </a:r>
            <a:r>
              <a:rPr lang="en-US" sz="2600" b="1" dirty="0">
                <a:solidFill>
                  <a:schemeClr val="tx1"/>
                </a:solidFill>
              </a:rPr>
              <a:t>and Felix </a:t>
            </a:r>
            <a:r>
              <a:rPr lang="en-US" sz="2600" b="1" dirty="0" err="1" smtClean="0">
                <a:solidFill>
                  <a:schemeClr val="tx1"/>
                </a:solidFill>
              </a:rPr>
              <a:t>Winterstein</a:t>
            </a:r>
            <a:r>
              <a:rPr lang="en-US" sz="2800" i="1" baseline="30000" dirty="0" smtClean="0">
                <a:solidFill>
                  <a:schemeClr val="tx1"/>
                </a:solidFill>
              </a:rPr>
              <a:t>§</a:t>
            </a:r>
            <a:br>
              <a:rPr lang="en-US" sz="2800" i="1" baseline="30000" dirty="0" smtClean="0">
                <a:solidFill>
                  <a:schemeClr val="tx1"/>
                </a:solidFill>
              </a:rPr>
            </a:br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2400" i="1" baseline="30000" dirty="0" smtClean="0">
                <a:solidFill>
                  <a:schemeClr val="bg1">
                    <a:lumMod val="50000"/>
                  </a:schemeClr>
                </a:solidFill>
              </a:rPr>
              <a:t>† </a:t>
            </a:r>
            <a:r>
              <a:rPr lang="en-US" sz="2400" b="1" dirty="0" smtClean="0"/>
              <a:t>Intel Corporation</a:t>
            </a:r>
          </a:p>
          <a:p>
            <a:r>
              <a:rPr lang="en-US" sz="2400" i="1" baseline="30000" dirty="0">
                <a:solidFill>
                  <a:schemeClr val="bg1">
                    <a:lumMod val="50000"/>
                  </a:schemeClr>
                </a:solidFill>
              </a:rPr>
              <a:t>‡ </a:t>
            </a:r>
            <a:r>
              <a:rPr lang="en-US" sz="2400" b="1" dirty="0" smtClean="0"/>
              <a:t>Massachusetts </a:t>
            </a:r>
            <a:r>
              <a:rPr lang="en-US" sz="2400" b="1" dirty="0"/>
              <a:t>Institute of </a:t>
            </a:r>
            <a:r>
              <a:rPr lang="en-US" sz="2400" b="1" dirty="0" smtClean="0"/>
              <a:t>Technology</a:t>
            </a:r>
          </a:p>
          <a:p>
            <a:r>
              <a:rPr lang="en-US" sz="2400" b="1" baseline="30000" dirty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§</a:t>
            </a:r>
            <a:r>
              <a:rPr lang="en-US" sz="2400" b="1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/>
              <a:t>European Space Agency</a:t>
            </a:r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479931" y="6294669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September 1st, FPL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30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Scratchpad Optimization</a:t>
            </a:r>
            <a:endParaRPr lang="en-US" altLang="zh-TW" sz="3200" dirty="0">
              <a:solidFill>
                <a:srgbClr val="08318E"/>
              </a:solidFill>
              <a:latin typeface="Arial Black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006600"/>
                </a:solidFill>
              </a:rPr>
              <a:t>Abstraction Enables Optimization</a:t>
            </a:r>
          </a:p>
          <a:p>
            <a:r>
              <a:rPr lang="en-US" sz="2800" b="1" dirty="0" smtClean="0"/>
              <a:t>Reduce scratchpad latency</a:t>
            </a:r>
          </a:p>
          <a:p>
            <a:pPr marL="0" indent="0">
              <a:buNone/>
            </a:pPr>
            <a:r>
              <a:rPr lang="en-US" sz="2800" b="1" dirty="0" smtClean="0"/>
              <a:t>    </a:t>
            </a:r>
            <a:r>
              <a:rPr lang="en-US" sz="2800" dirty="0" smtClean="0"/>
              <a:t>-&gt; Automatic speed up memory-using programs</a:t>
            </a:r>
          </a:p>
          <a:p>
            <a:r>
              <a:rPr lang="en-US" sz="2800" b="1" dirty="0" smtClean="0"/>
              <a:t>Leverage unused resources</a:t>
            </a:r>
          </a:p>
          <a:p>
            <a:r>
              <a:rPr lang="en-US" sz="2800" b="1" dirty="0" smtClean="0"/>
              <a:t>Learn from optimization techniques in processors</a:t>
            </a:r>
          </a:p>
          <a:p>
            <a:pPr lvl="1"/>
            <a:r>
              <a:rPr lang="en-US" dirty="0" smtClean="0"/>
              <a:t>Larger caches, greater associativity</a:t>
            </a:r>
          </a:p>
          <a:p>
            <a:pPr lvl="1"/>
            <a:r>
              <a:rPr lang="en-US" dirty="0" smtClean="0"/>
              <a:t>Better cache policies</a:t>
            </a:r>
          </a:p>
          <a:p>
            <a:pPr lvl="1"/>
            <a:r>
              <a:rPr lang="en-US" dirty="0" smtClean="0"/>
              <a:t>Cache prefetching</a:t>
            </a:r>
            <a:endParaRPr lang="en-US" sz="2400" dirty="0" smtClean="0"/>
          </a:p>
          <a:p>
            <a:pPr marL="0" indent="0">
              <a:buNone/>
            </a:pPr>
            <a:endParaRPr lang="en-US" sz="2800" b="1" dirty="0">
              <a:solidFill>
                <a:srgbClr val="006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19200" y="4876800"/>
            <a:ext cx="2743200" cy="609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19200" y="3886200"/>
            <a:ext cx="2057400" cy="609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4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61777"/>
            <a:ext cx="7437437" cy="4124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Optimization: </a:t>
            </a:r>
            <a:b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Scratchpad </a:t>
            </a:r>
            <a:r>
              <a:rPr lang="en-US" altLang="zh-TW" sz="3200" dirty="0" err="1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Prefetcher</a:t>
            </a:r>
            <a:endParaRPr lang="en-US" altLang="zh-TW" sz="3200" dirty="0">
              <a:solidFill>
                <a:srgbClr val="08318E"/>
              </a:solidFill>
              <a:latin typeface="Arial Black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11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61777"/>
            <a:ext cx="7437437" cy="4554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0" y="6382435"/>
            <a:ext cx="845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H. Yang </a:t>
            </a:r>
            <a:r>
              <a:rPr lang="en-US" sz="1400" i="1" dirty="0" smtClean="0"/>
              <a:t>et al.</a:t>
            </a:r>
            <a:r>
              <a:rPr lang="en-US" sz="1400" dirty="0"/>
              <a:t>, </a:t>
            </a:r>
            <a:r>
              <a:rPr lang="en-US" sz="1400" dirty="0" smtClean="0"/>
              <a:t>“Optimizing under Abstraction: Using Prefetching to Improve FPGA Performance,” in FPL, 2013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5387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Prefetching on FPGAs</a:t>
            </a:r>
            <a:endParaRPr lang="en-US" altLang="zh-TW" sz="3200" dirty="0">
              <a:solidFill>
                <a:srgbClr val="08318E"/>
              </a:solidFill>
              <a:latin typeface="Arial Black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51054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Easier:</a:t>
            </a:r>
            <a:endParaRPr lang="en-US" sz="2400" dirty="0" smtClean="0"/>
          </a:p>
          <a:p>
            <a:pPr lvl="1"/>
            <a:r>
              <a:rPr lang="en-US" sz="2400" dirty="0" smtClean="0"/>
              <a:t>Cleaner streaming memory accesses</a:t>
            </a:r>
          </a:p>
          <a:p>
            <a:pPr lvl="1"/>
            <a:r>
              <a:rPr lang="en-US" sz="2400" dirty="0" smtClean="0"/>
              <a:t>No need for PC as a filter to separate streams</a:t>
            </a:r>
          </a:p>
          <a:p>
            <a:pPr lvl="1"/>
            <a:r>
              <a:rPr lang="en-US" sz="2400" dirty="0" smtClean="0"/>
              <a:t>Fixed (usually plenty of) resources </a:t>
            </a:r>
          </a:p>
          <a:p>
            <a:r>
              <a:rPr lang="en-US" sz="2800" b="1" dirty="0" smtClean="0"/>
              <a:t>Harder:</a:t>
            </a:r>
            <a:endParaRPr lang="en-US" sz="2400" dirty="0"/>
          </a:p>
          <a:p>
            <a:pPr lvl="1"/>
            <a:r>
              <a:rPr lang="en-US" sz="2400" dirty="0"/>
              <a:t>Back-to-back memory </a:t>
            </a:r>
            <a:r>
              <a:rPr lang="en-US" sz="2400" dirty="0" smtClean="0"/>
              <a:t>accesses</a:t>
            </a:r>
          </a:p>
          <a:p>
            <a:pPr lvl="1"/>
            <a:r>
              <a:rPr lang="en-US" sz="2400" dirty="0" smtClean="0"/>
              <a:t>Inefficient </a:t>
            </a:r>
            <a:r>
              <a:rPr lang="en-US" sz="2400" dirty="0"/>
              <a:t>to implement CAM</a:t>
            </a:r>
            <a:endParaRPr lang="en-US" sz="1200" dirty="0" smtClean="0"/>
          </a:p>
          <a:p>
            <a:pPr lvl="1"/>
            <a:endParaRPr lang="en-US" sz="2400" dirty="0" smtClean="0"/>
          </a:p>
          <a:p>
            <a:pPr marL="0" indent="0">
              <a:buNone/>
            </a:pPr>
            <a:endParaRPr lang="en-US" sz="2800" b="1" dirty="0">
              <a:solidFill>
                <a:srgbClr val="006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4924" y="4807803"/>
            <a:ext cx="7000876" cy="83099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Scratchpad </a:t>
            </a:r>
            <a:r>
              <a:rPr lang="en-US" sz="2400" dirty="0" err="1" smtClean="0"/>
              <a:t>prefetcher</a:t>
            </a:r>
            <a:r>
              <a:rPr lang="en-US" sz="2400" dirty="0" smtClean="0"/>
              <a:t> uses </a:t>
            </a:r>
            <a:r>
              <a:rPr lang="en-US" sz="2400" b="1" dirty="0" smtClean="0"/>
              <a:t>address-based stride prefetching</a:t>
            </a:r>
            <a:r>
              <a:rPr lang="en-US" sz="2400" dirty="0" smtClean="0"/>
              <a:t> with a larger set of direct-mapped learners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762000" y="5112603"/>
            <a:ext cx="457200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3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864" y="1447800"/>
            <a:ext cx="5853288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 err="1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Prefetch</a:t>
            </a: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 Performance</a:t>
            </a:r>
            <a:endParaRPr lang="en-US" altLang="zh-TW" sz="3200" dirty="0">
              <a:solidFill>
                <a:srgbClr val="08318E"/>
              </a:solidFill>
              <a:latin typeface="Arial Black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795" y="6382435"/>
            <a:ext cx="82320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dirty="0"/>
              <a:t>K. </a:t>
            </a:r>
            <a:r>
              <a:rPr lang="en-US" sz="1500" dirty="0" smtClean="0"/>
              <a:t>Fleming </a:t>
            </a:r>
            <a:r>
              <a:rPr lang="en-US" sz="1500" i="1" dirty="0" smtClean="0"/>
              <a:t>et al.</a:t>
            </a:r>
            <a:r>
              <a:rPr lang="en-US" sz="1500" dirty="0"/>
              <a:t>, </a:t>
            </a:r>
            <a:r>
              <a:rPr lang="en-US" sz="1500" dirty="0" smtClean="0"/>
              <a:t>“</a:t>
            </a:r>
            <a:r>
              <a:rPr lang="en-US" sz="1500" dirty="0"/>
              <a:t>H.264 Decoder: A Case Study in Multiple </a:t>
            </a:r>
            <a:r>
              <a:rPr lang="en-US" sz="1500" dirty="0" smtClean="0"/>
              <a:t>Design Points</a:t>
            </a:r>
            <a:r>
              <a:rPr lang="en-US" sz="1500" dirty="0"/>
              <a:t>,” in MEMOCODE, 2008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5105400"/>
            <a:ext cx="7053943" cy="7694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Area requirements  of FPGA</a:t>
            </a:r>
            <a:r>
              <a:rPr lang="zh-TW" altLang="en-US" sz="2200" dirty="0"/>
              <a:t> </a:t>
            </a:r>
            <a:r>
              <a:rPr lang="en-US" altLang="zh-TW" sz="2200" dirty="0" smtClean="0"/>
              <a:t>prefetching are small.</a:t>
            </a:r>
            <a:endParaRPr lang="en-US" altLang="zh-TW" sz="2200" dirty="0"/>
          </a:p>
          <a:p>
            <a:pPr marL="800100" lvl="1" indent="-342900">
              <a:buFont typeface="Calibri" pitchFamily="34" charset="0"/>
              <a:buChar char="―"/>
            </a:pPr>
            <a:r>
              <a:rPr lang="en-US" altLang="zh-TW" sz="2200" dirty="0"/>
              <a:t>l</a:t>
            </a:r>
            <a:r>
              <a:rPr lang="en-US" altLang="zh-TW" sz="2200" dirty="0" smtClean="0"/>
              <a:t>ess than 0.5% of total chip area on the ML605 board</a:t>
            </a:r>
          </a:p>
        </p:txBody>
      </p:sp>
      <p:sp>
        <p:nvSpPr>
          <p:cNvPr id="8" name="TextBox 7"/>
          <p:cNvSpPr txBox="1"/>
          <p:nvPr/>
        </p:nvSpPr>
        <p:spPr>
          <a:xfrm rot="21394727">
            <a:off x="5954728" y="2171567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automatic speedup!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9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33" y="2555893"/>
            <a:ext cx="3768604" cy="330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33" y="2555893"/>
            <a:ext cx="3770391" cy="3311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33" y="2555893"/>
            <a:ext cx="3761497" cy="3303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33" y="2555893"/>
            <a:ext cx="3761497" cy="3303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Scratchpad Configurability</a:t>
            </a:r>
            <a:endParaRPr lang="en-US" altLang="zh-TW" sz="3200" dirty="0">
              <a:solidFill>
                <a:srgbClr val="08318E"/>
              </a:solidFill>
              <a:latin typeface="Arial Black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14</a:t>
            </a:fld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1485533" y="2317766"/>
            <a:ext cx="1524000" cy="0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544641" y="1593866"/>
            <a:ext cx="1464892" cy="457200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200887" y="2049149"/>
            <a:ext cx="0" cy="525566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7200" y="2117161"/>
            <a:ext cx="109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Interface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9" name="Rectangular Callout 28"/>
          <p:cNvSpPr/>
          <p:nvPr/>
        </p:nvSpPr>
        <p:spPr>
          <a:xfrm>
            <a:off x="4724400" y="2035970"/>
            <a:ext cx="3810000" cy="2459830"/>
          </a:xfrm>
          <a:prstGeom prst="wedgeRectCallout">
            <a:avLst>
              <a:gd name="adj1" fmla="val -63401"/>
              <a:gd name="adj2" fmla="val -106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88138" y="2033587"/>
            <a:ext cx="359386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Whether to instantiate a </a:t>
            </a:r>
            <a:r>
              <a:rPr lang="en-US" sz="2200" dirty="0" err="1" smtClean="0"/>
              <a:t>prefetcher</a:t>
            </a:r>
            <a:endParaRPr lang="en-US" sz="2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Private </a:t>
            </a:r>
            <a:r>
              <a:rPr lang="en-US" sz="2200" dirty="0"/>
              <a:t>c</a:t>
            </a:r>
            <a:r>
              <a:rPr lang="en-US" sz="2200" dirty="0" smtClean="0"/>
              <a:t>ache size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Whether to have a private cache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Whether to have the whole cache hierarchy</a:t>
            </a:r>
            <a:endParaRPr lang="en-US" sz="2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33" y="2555893"/>
            <a:ext cx="3768603" cy="330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890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3600"/>
            <a:ext cx="8305800" cy="246062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tx2">
                    <a:lumMod val="75000"/>
                  </a:schemeClr>
                </a:solidFill>
                <a:latin typeface="Berlin Sans FB Demi" pitchFamily="34" charset="0"/>
                <a:ea typeface="Arial Unicode MS" pitchFamily="34" charset="-120"/>
                <a:cs typeface="Arial Unicode MS" pitchFamily="34" charset="-120"/>
              </a:rPr>
              <a:t>LEAP</a:t>
            </a:r>
            <a:r>
              <a:rPr lang="zh-TW" altLang="en-US" sz="4000" b="1" dirty="0" smtClean="0">
                <a:solidFill>
                  <a:schemeClr val="tx2">
                    <a:lumMod val="75000"/>
                  </a:schemeClr>
                </a:solidFill>
                <a:latin typeface="Berlin Sans FB Demi" pitchFamily="34" charset="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4000" b="1" dirty="0" smtClean="0">
                <a:solidFill>
                  <a:schemeClr val="tx2">
                    <a:lumMod val="75000"/>
                  </a:schemeClr>
                </a:solidFill>
                <a:latin typeface="Berlin Sans FB Demi" pitchFamily="34" charset="0"/>
                <a:ea typeface="Arial Unicode MS" pitchFamily="34" charset="-120"/>
                <a:cs typeface="Arial Unicode MS" pitchFamily="34" charset="-120"/>
              </a:rPr>
              <a:t>Shared Memories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E20C720-7AA3-45E3-93E4-C3EE4E7DF9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0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Parallel Programming on FPGA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41148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6600"/>
                </a:solidFill>
              </a:rPr>
              <a:t>Goal: simplifying parallel programming on FPGAs</a:t>
            </a:r>
          </a:p>
          <a:p>
            <a:r>
              <a:rPr lang="en-US" sz="2800" b="1" dirty="0" smtClean="0"/>
              <a:t>2D </a:t>
            </a:r>
            <a:r>
              <a:rPr lang="en-US" sz="2800" b="1" dirty="0"/>
              <a:t>Heat Transfer Equation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16</a:t>
            </a:fld>
            <a:endParaRPr lang="en-US" dirty="0"/>
          </a:p>
        </p:txBody>
      </p:sp>
      <p:pic>
        <p:nvPicPr>
          <p:cNvPr id="42" name="Picture 4" descr="http://upload.wikimedia.org/wikipedia/commons/thumb/e/ec/2D_von_Neumann_Stencil.svg/220px-2D_von_Neumann_Stencil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5" y="2467873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626692" y="2612219"/>
            <a:ext cx="1813778" cy="1822408"/>
            <a:chOff x="626692" y="2506001"/>
            <a:chExt cx="1813778" cy="1822408"/>
          </a:xfrm>
        </p:grpSpPr>
        <p:sp>
          <p:nvSpPr>
            <p:cNvPr id="43" name="Rectangle 42"/>
            <p:cNvSpPr/>
            <p:nvPr/>
          </p:nvSpPr>
          <p:spPr>
            <a:xfrm>
              <a:off x="626692" y="2506002"/>
              <a:ext cx="895350" cy="897583"/>
            </a:xfrm>
            <a:prstGeom prst="rect">
              <a:avLst/>
            </a:prstGeom>
            <a:solidFill>
              <a:srgbClr val="C6D9F1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545120" y="2506001"/>
              <a:ext cx="895350" cy="897583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50196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26692" y="3430826"/>
              <a:ext cx="895350" cy="897583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545120" y="3430825"/>
              <a:ext cx="895350" cy="897583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196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71095" y="331651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356360" y="4431268"/>
            <a:ext cx="3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43200" y="2571598"/>
            <a:ext cx="6248400" cy="267765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++){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#pragma </a:t>
            </a:r>
            <a:r>
              <a:rPr lang="en-US" sz="1400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omp</a:t>
            </a:r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parallel </a:t>
            </a:r>
            <a:r>
              <a:rPr lang="en-US" sz="1400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num_threads</a:t>
            </a:r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(4){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thread_id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omp_get_thread_num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bid_x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thread_id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%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bid_y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thread_id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/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s-E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y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bid_y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/</a:t>
            </a:r>
            <a:r>
              <a:rPr lang="es-E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y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s-E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bid_y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)*(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/</a:t>
            </a:r>
            <a:r>
              <a:rPr lang="es-E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y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++)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bid_x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/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bid_x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)*(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/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U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C0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Cy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05200" y="4114800"/>
            <a:ext cx="4800600" cy="6741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29200" y="486984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operation on the shared array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352800" y="54864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implicit barrier synchronization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2" idx="1"/>
          </p:cNvCxnSpPr>
          <p:nvPr/>
        </p:nvCxnSpPr>
        <p:spPr>
          <a:xfrm flipH="1" flipV="1">
            <a:off x="4876800" y="4788932"/>
            <a:ext cx="152400" cy="26557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 flipV="1">
            <a:off x="3200400" y="4869840"/>
            <a:ext cx="685800" cy="61656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2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/>
      <p:bldP spid="9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Parallel Programming on FPGA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41148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6600"/>
                </a:solidFill>
              </a:rPr>
              <a:t>Goal: simplifying parallel programming on FPGAs</a:t>
            </a:r>
          </a:p>
          <a:p>
            <a:r>
              <a:rPr lang="en-US" sz="2800" b="1" dirty="0"/>
              <a:t>2D Heat Transfer Equation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Curved Up Arrow 7"/>
          <p:cNvSpPr/>
          <p:nvPr/>
        </p:nvSpPr>
        <p:spPr>
          <a:xfrm rot="16956943">
            <a:off x="7867784" y="3664946"/>
            <a:ext cx="1264293" cy="448792"/>
          </a:xfrm>
          <a:prstGeom prst="curvedUp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0" y="3489508"/>
            <a:ext cx="456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How to implement on FPGAs?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355" y="2133600"/>
            <a:ext cx="3118589" cy="1355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972" y="3542234"/>
            <a:ext cx="5562601" cy="315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4" descr="http://upload.wikimedia.org/wikipedia/commons/thumb/e/ec/2D_von_Neumann_Stencil.svg/220px-2D_von_Neumann_Stencil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5" y="2467873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/>
        </p:nvGrpSpPr>
        <p:grpSpPr>
          <a:xfrm>
            <a:off x="626692" y="2612219"/>
            <a:ext cx="1813778" cy="1822408"/>
            <a:chOff x="626692" y="2506001"/>
            <a:chExt cx="1813778" cy="1822408"/>
          </a:xfrm>
        </p:grpSpPr>
        <p:sp>
          <p:nvSpPr>
            <p:cNvPr id="34" name="Rectangle 33"/>
            <p:cNvSpPr/>
            <p:nvPr/>
          </p:nvSpPr>
          <p:spPr>
            <a:xfrm>
              <a:off x="626692" y="2506002"/>
              <a:ext cx="895350" cy="897583"/>
            </a:xfrm>
            <a:prstGeom prst="rect">
              <a:avLst/>
            </a:prstGeom>
            <a:solidFill>
              <a:srgbClr val="C6D9F1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45120" y="2506001"/>
              <a:ext cx="895350" cy="897583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50196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6692" y="3430826"/>
              <a:ext cx="895350" cy="897583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45120" y="3430825"/>
              <a:ext cx="895350" cy="897583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196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71095" y="331651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356360" y="4431268"/>
            <a:ext cx="3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31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534400" cy="5334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2D </a:t>
            </a:r>
            <a:r>
              <a:rPr lang="en-US" sz="2800" b="1" dirty="0"/>
              <a:t>Heat Transfer </a:t>
            </a:r>
            <a:r>
              <a:rPr lang="en-US" sz="2800" b="1" dirty="0" smtClean="0"/>
              <a:t>Equation</a:t>
            </a:r>
            <a:endParaRPr lang="en-US" sz="28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800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Parallel Programming on FPGA</a:t>
            </a:r>
            <a:endParaRPr lang="en-US" altLang="zh-TW" sz="3200" dirty="0">
              <a:solidFill>
                <a:srgbClr val="08318E"/>
              </a:solidFill>
              <a:latin typeface="Arial Black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18</a:t>
            </a:fld>
            <a:endParaRPr lang="en-US"/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864" y="4412100"/>
            <a:ext cx="3869248" cy="119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Curved Down Arrow 49"/>
          <p:cNvSpPr/>
          <p:nvPr/>
        </p:nvSpPr>
        <p:spPr>
          <a:xfrm rot="15164955" flipH="1" flipV="1">
            <a:off x="7854461" y="3591479"/>
            <a:ext cx="1632338" cy="339171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1915121" cy="190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2819400" y="2088561"/>
            <a:ext cx="1173480" cy="1792877"/>
            <a:chOff x="3093720" y="2088561"/>
            <a:chExt cx="1173480" cy="1792877"/>
          </a:xfrm>
        </p:grpSpPr>
        <p:sp>
          <p:nvSpPr>
            <p:cNvPr id="39" name="Rounded Rectangle 38"/>
            <p:cNvSpPr/>
            <p:nvPr/>
          </p:nvSpPr>
          <p:spPr>
            <a:xfrm>
              <a:off x="3107572" y="2088561"/>
              <a:ext cx="1145777" cy="520105"/>
            </a:xfrm>
            <a:prstGeom prst="roundRect">
              <a:avLst/>
            </a:prstGeom>
            <a:ln w="28575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Engine1 </a:t>
              </a:r>
              <a:endParaRPr lang="en-US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3093720" y="2875602"/>
              <a:ext cx="1173480" cy="0"/>
            </a:xfrm>
            <a:prstGeom prst="line">
              <a:avLst/>
            </a:prstGeom>
            <a:ln w="5715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3680460" y="2608666"/>
              <a:ext cx="0" cy="5290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3107571" y="3148418"/>
              <a:ext cx="1145778" cy="733020"/>
            </a:xfrm>
            <a:prstGeom prst="roundRect">
              <a:avLst/>
            </a:prstGeom>
            <a:ln w="3810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Shared Memory</a:t>
              </a:r>
              <a:endParaRPr lang="en-US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135206" y="2088561"/>
            <a:ext cx="1173480" cy="1792877"/>
            <a:chOff x="3093720" y="2088561"/>
            <a:chExt cx="1173480" cy="1792877"/>
          </a:xfrm>
        </p:grpSpPr>
        <p:sp>
          <p:nvSpPr>
            <p:cNvPr id="71" name="Rounded Rectangle 70"/>
            <p:cNvSpPr/>
            <p:nvPr/>
          </p:nvSpPr>
          <p:spPr>
            <a:xfrm>
              <a:off x="3107572" y="2088561"/>
              <a:ext cx="1145777" cy="520105"/>
            </a:xfrm>
            <a:prstGeom prst="roundRect">
              <a:avLst/>
            </a:prstGeom>
            <a:ln w="28575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Engine2</a:t>
              </a:r>
              <a:endParaRPr lang="en-US" dirty="0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3093720" y="2875602"/>
              <a:ext cx="1173480" cy="0"/>
            </a:xfrm>
            <a:prstGeom prst="line">
              <a:avLst/>
            </a:prstGeom>
            <a:ln w="5715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3680460" y="2608666"/>
              <a:ext cx="0" cy="5290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ounded Rectangle 73"/>
            <p:cNvSpPr/>
            <p:nvPr/>
          </p:nvSpPr>
          <p:spPr>
            <a:xfrm>
              <a:off x="3107571" y="3148418"/>
              <a:ext cx="1145778" cy="733020"/>
            </a:xfrm>
            <a:prstGeom prst="roundRect">
              <a:avLst/>
            </a:prstGeom>
            <a:ln w="3810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Shared Memory</a:t>
              </a:r>
              <a:endParaRPr lang="en-US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451012" y="2088561"/>
            <a:ext cx="1173480" cy="1792877"/>
            <a:chOff x="3093720" y="2088561"/>
            <a:chExt cx="1173480" cy="1792877"/>
          </a:xfrm>
        </p:grpSpPr>
        <p:sp>
          <p:nvSpPr>
            <p:cNvPr id="76" name="Rounded Rectangle 75"/>
            <p:cNvSpPr/>
            <p:nvPr/>
          </p:nvSpPr>
          <p:spPr>
            <a:xfrm>
              <a:off x="3107572" y="2088561"/>
              <a:ext cx="1145777" cy="520105"/>
            </a:xfrm>
            <a:prstGeom prst="roundRect">
              <a:avLst/>
            </a:prstGeom>
            <a:ln w="28575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Engine3 </a:t>
              </a:r>
              <a:endParaRPr lang="en-US" dirty="0"/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3093720" y="2875602"/>
              <a:ext cx="1173480" cy="0"/>
            </a:xfrm>
            <a:prstGeom prst="line">
              <a:avLst/>
            </a:prstGeom>
            <a:ln w="5715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3680460" y="2608666"/>
              <a:ext cx="0" cy="5290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ounded Rectangle 78"/>
            <p:cNvSpPr/>
            <p:nvPr/>
          </p:nvSpPr>
          <p:spPr>
            <a:xfrm>
              <a:off x="3107571" y="3148418"/>
              <a:ext cx="1145778" cy="733020"/>
            </a:xfrm>
            <a:prstGeom prst="roundRect">
              <a:avLst/>
            </a:prstGeom>
            <a:ln w="3810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Shared Memory</a:t>
              </a:r>
              <a:endParaRPr lang="en-US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766819" y="2088561"/>
            <a:ext cx="1173480" cy="1792877"/>
            <a:chOff x="3093720" y="2088561"/>
            <a:chExt cx="1173480" cy="1792877"/>
          </a:xfrm>
        </p:grpSpPr>
        <p:sp>
          <p:nvSpPr>
            <p:cNvPr id="81" name="Rounded Rectangle 80"/>
            <p:cNvSpPr/>
            <p:nvPr/>
          </p:nvSpPr>
          <p:spPr>
            <a:xfrm>
              <a:off x="3107572" y="2088561"/>
              <a:ext cx="1145777" cy="520105"/>
            </a:xfrm>
            <a:prstGeom prst="roundRect">
              <a:avLst/>
            </a:prstGeom>
            <a:ln w="28575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Engine4 </a:t>
              </a:r>
              <a:endParaRPr lang="en-US" dirty="0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3093720" y="2875602"/>
              <a:ext cx="1173480" cy="0"/>
            </a:xfrm>
            <a:prstGeom prst="line">
              <a:avLst/>
            </a:prstGeom>
            <a:ln w="5715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3680460" y="2608666"/>
              <a:ext cx="0" cy="5290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83"/>
            <p:cNvSpPr/>
            <p:nvPr/>
          </p:nvSpPr>
          <p:spPr>
            <a:xfrm>
              <a:off x="3107571" y="3148418"/>
              <a:ext cx="1145778" cy="733020"/>
            </a:xfrm>
            <a:prstGeom prst="roundRect">
              <a:avLst/>
            </a:prstGeom>
            <a:ln w="3810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Shared Memory</a:t>
              </a:r>
              <a:endParaRPr lang="en-US" dirty="0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7940982" y="268850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Interface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5" name="Cloud Callout 4"/>
          <p:cNvSpPr/>
          <p:nvPr/>
        </p:nvSpPr>
        <p:spPr>
          <a:xfrm>
            <a:off x="2448521" y="3814514"/>
            <a:ext cx="5867400" cy="429937"/>
          </a:xfrm>
          <a:prstGeom prst="cloudCallout">
            <a:avLst>
              <a:gd name="adj1" fmla="val -73849"/>
              <a:gd name="adj2" fmla="val -110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Coherence, Consistency, Synchronization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6959" y="3881437"/>
            <a:ext cx="1686521" cy="461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745479"/>
            <a:ext cx="5677159" cy="171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914400" y="4343400"/>
            <a:ext cx="279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unlimited address space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345183" y="5181599"/>
            <a:ext cx="1145777" cy="520105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 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4255124" y="4343400"/>
            <a:ext cx="199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arbitrary data size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76600" y="4688590"/>
            <a:ext cx="189762" cy="142995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4387646" y="4688590"/>
            <a:ext cx="184354" cy="142995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-Right Arrow 14"/>
          <p:cNvSpPr/>
          <p:nvPr/>
        </p:nvSpPr>
        <p:spPr>
          <a:xfrm>
            <a:off x="1541092" y="5325030"/>
            <a:ext cx="457200" cy="269775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9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" grpId="0" animBg="1"/>
      <p:bldP spid="87" grpId="0"/>
      <p:bldP spid="88" grpId="0" animBg="1"/>
      <p:bldP spid="89" grpId="0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41148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2D </a:t>
            </a:r>
            <a:r>
              <a:rPr lang="en-US" sz="2800" b="1" dirty="0"/>
              <a:t>Heat Transfer Equation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800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Parallel Programming on FPGA</a:t>
            </a:r>
            <a:endParaRPr lang="en-US" altLang="zh-TW" sz="3200" dirty="0">
              <a:solidFill>
                <a:srgbClr val="08318E"/>
              </a:solidFill>
              <a:latin typeface="Arial Black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19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81000" y="2005387"/>
            <a:ext cx="2014735" cy="1957013"/>
            <a:chOff x="475895" y="2005387"/>
            <a:chExt cx="2400300" cy="2341372"/>
          </a:xfrm>
        </p:grpSpPr>
        <p:pic>
          <p:nvPicPr>
            <p:cNvPr id="67" name="Picture 4" descr="http://upload.wikimedia.org/wikipedia/commons/thumb/e/ec/2D_von_Neumann_Stencil.svg/220px-2D_von_Neumann_Stencil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695" y="2005387"/>
              <a:ext cx="2095500" cy="2095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Rectangle 67"/>
            <p:cNvSpPr/>
            <p:nvPr/>
          </p:nvSpPr>
          <p:spPr>
            <a:xfrm>
              <a:off x="939571" y="2146394"/>
              <a:ext cx="895350" cy="897583"/>
            </a:xfrm>
            <a:prstGeom prst="rect">
              <a:avLst/>
            </a:prstGeom>
            <a:solidFill>
              <a:srgbClr val="C6D9F1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857999" y="2146393"/>
              <a:ext cx="895350" cy="897583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50196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39571" y="3079844"/>
              <a:ext cx="895350" cy="897583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857999" y="3079843"/>
              <a:ext cx="895350" cy="897583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196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75895" y="285931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33350" y="3977427"/>
              <a:ext cx="335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dirty="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3361497" y="2989343"/>
            <a:ext cx="5249103" cy="0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016523" y="2747224"/>
            <a:ext cx="0" cy="574982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3" idx="2"/>
          </p:cNvCxnSpPr>
          <p:nvPr/>
        </p:nvCxnSpPr>
        <p:spPr>
          <a:xfrm flipH="1">
            <a:off x="5293882" y="2747224"/>
            <a:ext cx="14718" cy="536834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4" idx="2"/>
          </p:cNvCxnSpPr>
          <p:nvPr/>
        </p:nvCxnSpPr>
        <p:spPr>
          <a:xfrm>
            <a:off x="6578600" y="2743200"/>
            <a:ext cx="0" cy="53340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848600" y="2743200"/>
            <a:ext cx="0" cy="579006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3505200" y="2300144"/>
            <a:ext cx="1066800" cy="457200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Engine 1</a:t>
            </a:r>
            <a:endParaRPr lang="en-US" sz="1600" dirty="0"/>
          </a:p>
        </p:txBody>
      </p:sp>
      <p:sp>
        <p:nvSpPr>
          <p:cNvPr id="53" name="Rounded Rectangle 52"/>
          <p:cNvSpPr/>
          <p:nvPr/>
        </p:nvSpPr>
        <p:spPr>
          <a:xfrm>
            <a:off x="4775200" y="2290024"/>
            <a:ext cx="1066800" cy="457200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Engine 2</a:t>
            </a:r>
            <a:endParaRPr lang="en-US" sz="1600" dirty="0"/>
          </a:p>
        </p:txBody>
      </p:sp>
      <p:sp>
        <p:nvSpPr>
          <p:cNvPr id="54" name="Rounded Rectangle 53"/>
          <p:cNvSpPr/>
          <p:nvPr/>
        </p:nvSpPr>
        <p:spPr>
          <a:xfrm>
            <a:off x="6045200" y="2286000"/>
            <a:ext cx="1066800" cy="457200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Engine 3</a:t>
            </a:r>
            <a:endParaRPr lang="en-US" sz="1600" dirty="0"/>
          </a:p>
        </p:txBody>
      </p:sp>
      <p:sp>
        <p:nvSpPr>
          <p:cNvPr id="55" name="Rounded Rectangle 54"/>
          <p:cNvSpPr/>
          <p:nvPr/>
        </p:nvSpPr>
        <p:spPr>
          <a:xfrm>
            <a:off x="7315200" y="2286000"/>
            <a:ext cx="1066800" cy="457200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Engine 4</a:t>
            </a:r>
            <a:endParaRPr lang="en-US" sz="1600" dirty="0"/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088" y="1293099"/>
            <a:ext cx="2856890" cy="879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8077200" y="295287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Interface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58" name="Curved Down Arrow 57"/>
          <p:cNvSpPr/>
          <p:nvPr/>
        </p:nvSpPr>
        <p:spPr>
          <a:xfrm rot="15468689" flipV="1">
            <a:off x="8434501" y="2359159"/>
            <a:ext cx="762000" cy="339171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541" y="3276600"/>
            <a:ext cx="6340059" cy="242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730400" y="4495800"/>
            <a:ext cx="3841600" cy="132343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Difficulty:  </a:t>
            </a:r>
            <a:r>
              <a:rPr lang="en-US" sz="2000" dirty="0" smtClean="0"/>
              <a:t>Performance is limited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1352632" y="4880199"/>
            <a:ext cx="244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Serialized </a:t>
            </a:r>
            <a:r>
              <a:rPr lang="en-US" b="1" dirty="0" smtClean="0">
                <a:solidFill>
                  <a:srgbClr val="002060"/>
                </a:solidFill>
              </a:rPr>
              <a:t>requests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83425" y="5334000"/>
            <a:ext cx="318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Long </a:t>
            </a:r>
            <a:r>
              <a:rPr lang="en-US" b="1" dirty="0" smtClean="0">
                <a:solidFill>
                  <a:srgbClr val="002060"/>
                </a:solidFill>
              </a:rPr>
              <a:t>latency if across FPGAs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62" name="Picture 5" descr="C:\Users\murasaki\AppData\Local\Microsoft\Windows\Temporary Internet Files\Content.IE5\912KJYXX\MC900423167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876800"/>
            <a:ext cx="386847" cy="38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5" descr="C:\Users\murasaki\AppData\Local\Microsoft\Windows\Temporary Internet Files\Content.IE5\912KJYXX\MC900423167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351644"/>
            <a:ext cx="386847" cy="38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3951514" y="330925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217682" y="325482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502400" y="3254828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772400" y="3320144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876800"/>
            <a:ext cx="1658256" cy="1466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 rot="21045622">
            <a:off x="6230261" y="3463771"/>
            <a:ext cx="236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Remote Access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79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/>
      <p:bldP spid="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Memory </a:t>
            </a: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Abstraction</a:t>
            </a:r>
            <a:endParaRPr lang="en-US" altLang="zh-TW" sz="3200" dirty="0">
              <a:solidFill>
                <a:srgbClr val="08318E"/>
              </a:solidFill>
              <a:latin typeface="Arial Black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2</a:t>
            </a:fld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71800" y="2020431"/>
            <a:ext cx="5257800" cy="224676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#define U(t, x, y) </a:t>
            </a:r>
            <a:r>
              <a:rPr lang="es-ES" sz="14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array</a:t>
            </a:r>
            <a:r>
              <a:rPr lang="es-ES" sz="14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[2*(M*(y)+(x)) + (t)&amp;1]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urier New"/>
              </a:rPr>
              <a:t>// memory allocation</a:t>
            </a:r>
          </a:p>
          <a:p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array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*)</a:t>
            </a:r>
            <a:r>
              <a:rPr lang="en-US" sz="1400" b="1" dirty="0" err="1">
                <a:solidFill>
                  <a:srgbClr val="C00000"/>
                </a:solidFill>
                <a:highlight>
                  <a:srgbClr val="FFFFFF"/>
                </a:highlight>
                <a:latin typeface="Courier New"/>
              </a:rPr>
              <a:t>malloc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sizeof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urier New"/>
              </a:rPr>
              <a:t>// computation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s-E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y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y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y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++)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U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C0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Cy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628657" y="2276827"/>
            <a:ext cx="2021129" cy="1968681"/>
            <a:chOff x="171095" y="2450919"/>
            <a:chExt cx="2400300" cy="2338013"/>
          </a:xfrm>
        </p:grpSpPr>
        <p:pic>
          <p:nvPicPr>
            <p:cNvPr id="39" name="Picture 4" descr="http://upload.wikimedia.org/wikipedia/commons/thumb/e/ec/2D_von_Neumann_Stencil.svg/220px-2D_von_Neumann_Stencil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895" y="2450919"/>
              <a:ext cx="2095500" cy="2095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0" name="Group 39"/>
            <p:cNvGrpSpPr/>
            <p:nvPr/>
          </p:nvGrpSpPr>
          <p:grpSpPr>
            <a:xfrm>
              <a:off x="171095" y="3304842"/>
              <a:ext cx="1520545" cy="1484090"/>
              <a:chOff x="171095" y="3304842"/>
              <a:chExt cx="1520545" cy="1484090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71095" y="3304842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</a:t>
                </a:r>
                <a:endParaRPr lang="en-US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356360" y="4419600"/>
                <a:ext cx="335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</p:grpSp>
      </p:grpSp>
      <p:sp>
        <p:nvSpPr>
          <p:cNvPr id="69" name="Rectangle 68"/>
          <p:cNvSpPr/>
          <p:nvPr/>
        </p:nvSpPr>
        <p:spPr>
          <a:xfrm>
            <a:off x="2980426" y="2276827"/>
            <a:ext cx="5257800" cy="47972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ontent Placeholder 2"/>
          <p:cNvSpPr>
            <a:spLocks noGrp="1"/>
          </p:cNvSpPr>
          <p:nvPr>
            <p:ph idx="1"/>
          </p:nvPr>
        </p:nvSpPr>
        <p:spPr>
          <a:xfrm>
            <a:off x="496019" y="4495800"/>
            <a:ext cx="8534400" cy="137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Memory allocation, read/write operations are easy</a:t>
            </a:r>
          </a:p>
          <a:p>
            <a:r>
              <a:rPr lang="en-US" sz="2400" dirty="0" smtClean="0"/>
              <a:t>Complicated memory management is hidden behind the memory abstraction</a:t>
            </a:r>
          </a:p>
          <a:p>
            <a:pPr marL="0" indent="0">
              <a:buNone/>
            </a:pPr>
            <a:endParaRPr lang="en-US" sz="2800" b="1" dirty="0">
              <a:solidFill>
                <a:srgbClr val="0066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61725" y="1371598"/>
            <a:ext cx="4519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00"/>
                </a:solidFill>
              </a:rPr>
              <a:t>General Purpose Processors</a:t>
            </a:r>
            <a:endParaRPr lang="en-US" sz="2800" b="1" dirty="0">
              <a:solidFill>
                <a:srgbClr val="0066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3182" y="1992868"/>
            <a:ext cx="2062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2D Heat Transfer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18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41148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2D </a:t>
            </a:r>
            <a:r>
              <a:rPr lang="en-US" sz="2800" b="1" dirty="0"/>
              <a:t>Heat Transfer Equation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800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Parallel Programming on FPGA</a:t>
            </a:r>
            <a:endParaRPr lang="en-US" altLang="zh-TW" sz="3200" dirty="0">
              <a:solidFill>
                <a:srgbClr val="08318E"/>
              </a:solidFill>
              <a:latin typeface="Arial Black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20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81000" y="2005387"/>
            <a:ext cx="2014735" cy="1957013"/>
            <a:chOff x="475895" y="2005387"/>
            <a:chExt cx="2400300" cy="2341372"/>
          </a:xfrm>
        </p:grpSpPr>
        <p:pic>
          <p:nvPicPr>
            <p:cNvPr id="67" name="Picture 4" descr="http://upload.wikimedia.org/wikipedia/commons/thumb/e/ec/2D_von_Neumann_Stencil.svg/220px-2D_von_Neumann_Stencil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695" y="2005387"/>
              <a:ext cx="2095500" cy="2095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Rectangle 67"/>
            <p:cNvSpPr/>
            <p:nvPr/>
          </p:nvSpPr>
          <p:spPr>
            <a:xfrm>
              <a:off x="939571" y="2146394"/>
              <a:ext cx="895350" cy="897583"/>
            </a:xfrm>
            <a:prstGeom prst="rect">
              <a:avLst/>
            </a:prstGeom>
            <a:solidFill>
              <a:srgbClr val="C6D9F1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857999" y="2146393"/>
              <a:ext cx="895350" cy="897583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50196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39571" y="3079844"/>
              <a:ext cx="895350" cy="897583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857999" y="3079843"/>
              <a:ext cx="895350" cy="897583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196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75895" y="285931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33350" y="3977427"/>
              <a:ext cx="335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dirty="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3361497" y="2989343"/>
            <a:ext cx="5249103" cy="0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016523" y="2747224"/>
            <a:ext cx="0" cy="574982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3" idx="2"/>
          </p:cNvCxnSpPr>
          <p:nvPr/>
        </p:nvCxnSpPr>
        <p:spPr>
          <a:xfrm flipH="1">
            <a:off x="5293882" y="2747224"/>
            <a:ext cx="14718" cy="536834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4" idx="2"/>
          </p:cNvCxnSpPr>
          <p:nvPr/>
        </p:nvCxnSpPr>
        <p:spPr>
          <a:xfrm>
            <a:off x="6578600" y="2743200"/>
            <a:ext cx="0" cy="53340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848600" y="2743200"/>
            <a:ext cx="0" cy="579006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3505200" y="2300144"/>
            <a:ext cx="1066800" cy="457200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Engine 1</a:t>
            </a:r>
            <a:endParaRPr lang="en-US" sz="1600" dirty="0"/>
          </a:p>
        </p:txBody>
      </p:sp>
      <p:sp>
        <p:nvSpPr>
          <p:cNvPr id="53" name="Rounded Rectangle 52"/>
          <p:cNvSpPr/>
          <p:nvPr/>
        </p:nvSpPr>
        <p:spPr>
          <a:xfrm>
            <a:off x="4775200" y="2290024"/>
            <a:ext cx="1066800" cy="457200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Engine 2</a:t>
            </a:r>
            <a:endParaRPr lang="en-US" sz="1600" dirty="0"/>
          </a:p>
        </p:txBody>
      </p:sp>
      <p:sp>
        <p:nvSpPr>
          <p:cNvPr id="54" name="Rounded Rectangle 53"/>
          <p:cNvSpPr/>
          <p:nvPr/>
        </p:nvSpPr>
        <p:spPr>
          <a:xfrm>
            <a:off x="6045200" y="2286000"/>
            <a:ext cx="1066800" cy="457200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Engine 3</a:t>
            </a:r>
            <a:endParaRPr lang="en-US" sz="1600" dirty="0"/>
          </a:p>
        </p:txBody>
      </p:sp>
      <p:sp>
        <p:nvSpPr>
          <p:cNvPr id="55" name="Rounded Rectangle 54"/>
          <p:cNvSpPr/>
          <p:nvPr/>
        </p:nvSpPr>
        <p:spPr>
          <a:xfrm>
            <a:off x="7315200" y="2286000"/>
            <a:ext cx="1066800" cy="457200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Engine 4</a:t>
            </a:r>
            <a:endParaRPr lang="en-US" sz="1600" dirty="0"/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088" y="1293099"/>
            <a:ext cx="2856890" cy="879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8077200" y="295287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Interface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58" name="Curved Down Arrow 57"/>
          <p:cNvSpPr/>
          <p:nvPr/>
        </p:nvSpPr>
        <p:spPr>
          <a:xfrm rot="15468689" flipV="1">
            <a:off x="8434501" y="2359159"/>
            <a:ext cx="762000" cy="339171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541" y="3276600"/>
            <a:ext cx="6340059" cy="242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876800"/>
            <a:ext cx="1658256" cy="1466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Rounded Rectangle 36"/>
          <p:cNvSpPr/>
          <p:nvPr/>
        </p:nvSpPr>
        <p:spPr>
          <a:xfrm>
            <a:off x="3505200" y="3276600"/>
            <a:ext cx="1066800" cy="457200"/>
          </a:xfrm>
          <a:prstGeom prst="round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Cache </a:t>
            </a:r>
            <a:endParaRPr lang="en-US" sz="1600" dirty="0"/>
          </a:p>
        </p:txBody>
      </p:sp>
      <p:sp>
        <p:nvSpPr>
          <p:cNvPr id="38" name="Rounded Rectangle 37"/>
          <p:cNvSpPr/>
          <p:nvPr/>
        </p:nvSpPr>
        <p:spPr>
          <a:xfrm>
            <a:off x="4807857" y="3276600"/>
            <a:ext cx="1066800" cy="457200"/>
          </a:xfrm>
          <a:prstGeom prst="round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Cache </a:t>
            </a:r>
            <a:endParaRPr lang="en-US" sz="1600" dirty="0"/>
          </a:p>
        </p:txBody>
      </p:sp>
      <p:sp>
        <p:nvSpPr>
          <p:cNvPr id="39" name="Rounded Rectangle 38"/>
          <p:cNvSpPr/>
          <p:nvPr/>
        </p:nvSpPr>
        <p:spPr>
          <a:xfrm>
            <a:off x="6084733" y="3276600"/>
            <a:ext cx="1066800" cy="457200"/>
          </a:xfrm>
          <a:prstGeom prst="round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Cache </a:t>
            </a:r>
            <a:endParaRPr lang="en-US" sz="1600" dirty="0"/>
          </a:p>
        </p:txBody>
      </p:sp>
      <p:sp>
        <p:nvSpPr>
          <p:cNvPr id="40" name="Rounded Rectangle 39"/>
          <p:cNvSpPr/>
          <p:nvPr/>
        </p:nvSpPr>
        <p:spPr>
          <a:xfrm>
            <a:off x="7315200" y="3276600"/>
            <a:ext cx="1066800" cy="457200"/>
          </a:xfrm>
          <a:prstGeom prst="round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Cache 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 rot="21376971">
            <a:off x="4129384" y="3552654"/>
            <a:ext cx="3831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Need cache coherence!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9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142"/>
          <p:cNvSpPr txBox="1"/>
          <p:nvPr/>
        </p:nvSpPr>
        <p:spPr>
          <a:xfrm>
            <a:off x="2895600" y="4695268"/>
            <a:ext cx="3496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AutoNum type="arabicParenBoth"/>
            </a:pPr>
            <a:r>
              <a:rPr lang="en-US" dirty="0" smtClean="0">
                <a:solidFill>
                  <a:schemeClr val="bg1"/>
                </a:solidFill>
              </a:rPr>
              <a:t>Shared </a:t>
            </a:r>
            <a:r>
              <a:rPr lang="en-US" dirty="0">
                <a:solidFill>
                  <a:schemeClr val="bg1"/>
                </a:solidFill>
              </a:rPr>
              <a:t>data </a:t>
            </a:r>
            <a:r>
              <a:rPr lang="en-US" dirty="0" err="1" smtClean="0">
                <a:solidFill>
                  <a:schemeClr val="bg1"/>
                </a:solidFill>
              </a:rPr>
              <a:t>ca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arenBoth"/>
            </a:pPr>
            <a:r>
              <a:rPr lang="en-US" dirty="0"/>
              <a:t>Store owner-bit information for every </a:t>
            </a:r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895600" y="4687669"/>
            <a:ext cx="3496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AutoNum type="arabicParenBoth"/>
            </a:pPr>
            <a:r>
              <a:rPr lang="en-US" dirty="0" smtClean="0"/>
              <a:t>Store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86808" y="4669776"/>
            <a:ext cx="3505200" cy="12003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 smtClean="0"/>
              <a:t>Ordering point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7" y="2253295"/>
            <a:ext cx="8666163" cy="194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LEAP Shared Memory Services: Coherent </a:t>
            </a: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Scratchpad (CS)</a:t>
            </a:r>
            <a:endParaRPr lang="en-US" altLang="zh-TW" sz="3200" dirty="0">
              <a:solidFill>
                <a:srgbClr val="08318E"/>
              </a:solidFill>
              <a:latin typeface="Arial Black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17894"/>
            <a:ext cx="2133600" cy="365125"/>
          </a:xfrm>
        </p:spPr>
        <p:txBody>
          <a:bodyPr/>
          <a:lstStyle/>
          <a:p>
            <a:fld id="{0E20C720-7AA3-45E3-93E4-C3EE4E7DF9DF}" type="slidenum">
              <a:rPr lang="en-US" smtClean="0"/>
              <a:t>21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03140" y="1920271"/>
            <a:ext cx="0" cy="3810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314910" y="1920271"/>
            <a:ext cx="0" cy="3810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826681" y="1920271"/>
            <a:ext cx="0" cy="3810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8514" y="3930160"/>
            <a:ext cx="350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Ring-based snoopy protocol</a:t>
            </a:r>
            <a:endParaRPr lang="en-US" b="1" dirty="0"/>
          </a:p>
        </p:txBody>
      </p:sp>
      <p:cxnSp>
        <p:nvCxnSpPr>
          <p:cNvPr id="17" name="Straight Arrow Connector 16"/>
          <p:cNvCxnSpPr>
            <a:stCxn id="3" idx="0"/>
            <a:endCxn id="105" idx="2"/>
          </p:cNvCxnSpPr>
          <p:nvPr/>
        </p:nvCxnSpPr>
        <p:spPr>
          <a:xfrm flipH="1" flipV="1">
            <a:off x="4638996" y="4191000"/>
            <a:ext cx="412" cy="478776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-228600" y="4191000"/>
            <a:ext cx="281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7030A0"/>
                </a:solidFill>
              </a:rPr>
              <a:t>Modified MOSI protocol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600199" y="1524000"/>
            <a:ext cx="1382343" cy="381000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Engine</a:t>
            </a:r>
            <a:endParaRPr lang="en-US" sz="1600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1264038" y="2107962"/>
            <a:ext cx="6525454" cy="0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83615" y="1905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Interface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2291370" y="1920271"/>
            <a:ext cx="0" cy="3810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3107455" y="1524000"/>
            <a:ext cx="1382343" cy="381000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Engine</a:t>
            </a:r>
            <a:endParaRPr lang="en-US" sz="1600" dirty="0"/>
          </a:p>
        </p:txBody>
      </p:sp>
      <p:sp>
        <p:nvSpPr>
          <p:cNvPr id="103" name="Rounded Rectangle 102"/>
          <p:cNvSpPr/>
          <p:nvPr/>
        </p:nvSpPr>
        <p:spPr>
          <a:xfrm>
            <a:off x="4627520" y="1524000"/>
            <a:ext cx="1382343" cy="381000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Engine</a:t>
            </a:r>
            <a:endParaRPr lang="en-US" sz="1600" dirty="0"/>
          </a:p>
        </p:txBody>
      </p:sp>
      <p:sp>
        <p:nvSpPr>
          <p:cNvPr id="104" name="Rounded Rectangle 103"/>
          <p:cNvSpPr/>
          <p:nvPr/>
        </p:nvSpPr>
        <p:spPr>
          <a:xfrm>
            <a:off x="6135510" y="1524000"/>
            <a:ext cx="1382343" cy="381000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Engine</a:t>
            </a:r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2982542" y="3730857"/>
            <a:ext cx="3312907" cy="460143"/>
          </a:xfrm>
          <a:prstGeom prst="rect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Shared Cache</a:t>
            </a:r>
            <a:endParaRPr lang="en-US" sz="1600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6560788" y="4019604"/>
            <a:ext cx="2590800" cy="826532"/>
            <a:chOff x="6019800" y="5562600"/>
            <a:chExt cx="2590800" cy="826532"/>
          </a:xfrm>
        </p:grpSpPr>
        <p:sp>
          <p:nvSpPr>
            <p:cNvPr id="107" name="TextBox 106"/>
            <p:cNvSpPr txBox="1"/>
            <p:nvPr/>
          </p:nvSpPr>
          <p:spPr>
            <a:xfrm>
              <a:off x="6484834" y="5562600"/>
              <a:ext cx="2125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pre-order </a:t>
              </a:r>
              <a:r>
                <a:rPr lang="en-US" dirty="0"/>
                <a:t>r</a:t>
              </a:r>
              <a:r>
                <a:rPr lang="en-US" dirty="0" smtClean="0"/>
                <a:t>equest</a:t>
              </a:r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484834" y="5794843"/>
              <a:ext cx="2125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ordered </a:t>
              </a:r>
              <a:r>
                <a:rPr lang="en-US" dirty="0"/>
                <a:t>r</a:t>
              </a:r>
              <a:r>
                <a:rPr lang="en-US" dirty="0" smtClean="0"/>
                <a:t>equest</a:t>
              </a:r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484834" y="6019800"/>
              <a:ext cx="2125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response</a:t>
              </a:r>
              <a:endParaRPr lang="en-US" dirty="0"/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6103834" y="5747266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6103834" y="601183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6103834" y="623424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6019800" y="5562600"/>
              <a:ext cx="2286000" cy="8265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2982541" y="3729571"/>
            <a:ext cx="3312907" cy="460143"/>
          </a:xfrm>
          <a:prstGeom prst="rect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Coherent Scratchpad Controller</a:t>
            </a:r>
            <a:endParaRPr lang="en-US" sz="1600" dirty="0"/>
          </a:p>
        </p:txBody>
      </p:sp>
      <p:sp>
        <p:nvSpPr>
          <p:cNvPr id="124" name="TextBox 123"/>
          <p:cNvSpPr txBox="1"/>
          <p:nvPr/>
        </p:nvSpPr>
        <p:spPr>
          <a:xfrm>
            <a:off x="241848" y="4671543"/>
            <a:ext cx="2120352" cy="12003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 smtClean="0"/>
              <a:t>Ordering point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arenBoth"/>
            </a:pPr>
            <a:r>
              <a:rPr lang="en-US" b="1" dirty="0" smtClean="0">
                <a:solidFill>
                  <a:srgbClr val="7030A0"/>
                </a:solidFill>
              </a:rPr>
              <a:t>Store data</a:t>
            </a:r>
          </a:p>
          <a:p>
            <a:pPr marL="342900" indent="-342900">
              <a:buAutoNum type="arabicParenBoth"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Store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owner-bit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information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3079287" y="4227716"/>
            <a:ext cx="3092913" cy="2198008"/>
            <a:chOff x="3200400" y="4202792"/>
            <a:chExt cx="3092913" cy="2198008"/>
          </a:xfrm>
        </p:grpSpPr>
        <p:sp>
          <p:nvSpPr>
            <p:cNvPr id="42" name="TextBox 41"/>
            <p:cNvSpPr txBox="1"/>
            <p:nvPr/>
          </p:nvSpPr>
          <p:spPr>
            <a:xfrm>
              <a:off x="4785944" y="6023638"/>
              <a:ext cx="1314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7030A0"/>
                  </a:solidFill>
                </a:rPr>
                <a:t>data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401874" y="6031468"/>
              <a:ext cx="1136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accent3">
                      <a:lumMod val="50000"/>
                    </a:schemeClr>
                  </a:solidFill>
                </a:rPr>
                <a:t>owner bit </a:t>
              </a:r>
            </a:p>
          </p:txBody>
        </p:sp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400" y="4665616"/>
              <a:ext cx="1520809" cy="1497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2504" y="4665616"/>
              <a:ext cx="1520809" cy="1497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" name="Up-Down Arrow 37"/>
            <p:cNvSpPr/>
            <p:nvPr/>
          </p:nvSpPr>
          <p:spPr>
            <a:xfrm>
              <a:off x="5418608" y="4202792"/>
              <a:ext cx="228600" cy="458678"/>
            </a:xfrm>
            <a:prstGeom prst="up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Up-Down Arrow 40"/>
            <p:cNvSpPr/>
            <p:nvPr/>
          </p:nvSpPr>
          <p:spPr>
            <a:xfrm>
              <a:off x="3803140" y="4202792"/>
              <a:ext cx="228600" cy="458678"/>
            </a:xfrm>
            <a:prstGeom prst="up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81000" y="6474023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H. Yang, “LEAP Shared Memories: Automating the Construction of FPGA Coherent Memories,” </a:t>
            </a:r>
            <a:r>
              <a:rPr lang="en-US" sz="1400" dirty="0"/>
              <a:t>in </a:t>
            </a:r>
            <a:r>
              <a:rPr lang="en-US" sz="1400" i="1" dirty="0" smtClean="0"/>
              <a:t>FCCM</a:t>
            </a:r>
            <a:r>
              <a:rPr lang="en-US" sz="1400" dirty="0" smtClean="0"/>
              <a:t>, 2014.</a:t>
            </a: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83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655"/>
    </mc:Choice>
    <mc:Fallback xmlns="">
      <p:transition spd="slow" advTm="1306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  <p:bldP spid="143" grpId="1"/>
      <p:bldP spid="30" grpId="0"/>
      <p:bldP spid="30" grpId="1"/>
      <p:bldP spid="3" grpId="0" animBg="1"/>
      <p:bldP spid="3" grpId="1" animBg="1"/>
      <p:bldP spid="60" grpId="0"/>
      <p:bldP spid="39" grpId="0" animBg="1"/>
      <p:bldP spid="1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LEAP Shared Memory Services: </a:t>
            </a: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Coherent Scratchpad</a:t>
            </a:r>
            <a:endParaRPr lang="en-US" altLang="zh-TW" sz="3200" dirty="0">
              <a:solidFill>
                <a:srgbClr val="08318E"/>
              </a:solidFill>
              <a:latin typeface="Arial Black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22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345488" cy="50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3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Parallel Programming on FPGA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41148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2D </a:t>
            </a:r>
            <a:r>
              <a:rPr lang="en-US" sz="2800" b="1" dirty="0"/>
              <a:t>Heat Transfer Equation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71095" y="1929187"/>
            <a:ext cx="2400300" cy="2338013"/>
            <a:chOff x="171095" y="1929187"/>
            <a:chExt cx="2400300" cy="2338013"/>
          </a:xfrm>
        </p:grpSpPr>
        <p:pic>
          <p:nvPicPr>
            <p:cNvPr id="42" name="Picture 4" descr="http://upload.wikimedia.org/wikipedia/commons/thumb/e/ec/2D_von_Neumann_Stencil.svg/220px-2D_von_Neumann_Stencil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895" y="1929187"/>
              <a:ext cx="2095500" cy="2095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Rectangle 42"/>
            <p:cNvSpPr/>
            <p:nvPr/>
          </p:nvSpPr>
          <p:spPr>
            <a:xfrm>
              <a:off x="634771" y="2070194"/>
              <a:ext cx="895350" cy="897583"/>
            </a:xfrm>
            <a:prstGeom prst="rect">
              <a:avLst/>
            </a:prstGeom>
            <a:solidFill>
              <a:srgbClr val="C6D9F1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553199" y="2070193"/>
              <a:ext cx="895350" cy="897583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50196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34771" y="3003644"/>
              <a:ext cx="895350" cy="897583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553199" y="3003643"/>
              <a:ext cx="895350" cy="897583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196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71095" y="278311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356360" y="3897868"/>
              <a:ext cx="335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743200" y="2049866"/>
            <a:ext cx="6248400" cy="267765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++){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#pragma </a:t>
            </a:r>
            <a:r>
              <a:rPr lang="en-US" sz="1400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omp</a:t>
            </a:r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parallel </a:t>
            </a:r>
            <a:r>
              <a:rPr lang="en-US" sz="1400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num_threads</a:t>
            </a:r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(4){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thread_id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omp_get_thread_num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bid_x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thread_id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%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bid_y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thread_id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/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s-E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y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bid_y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/</a:t>
            </a:r>
            <a:r>
              <a:rPr lang="es-E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y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s-E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bid_y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)*(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/</a:t>
            </a:r>
            <a:r>
              <a:rPr lang="es-E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y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++)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bid_x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/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bid_x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)*(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/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U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C0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Cy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05200" y="3593068"/>
            <a:ext cx="4800600" cy="6741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29200" y="434810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operation on the shared array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352800" y="4964668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implicit barrier synchronization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2" idx="1"/>
          </p:cNvCxnSpPr>
          <p:nvPr/>
        </p:nvCxnSpPr>
        <p:spPr>
          <a:xfrm flipH="1" flipV="1">
            <a:off x="4876800" y="4267200"/>
            <a:ext cx="152400" cy="26557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 flipV="1">
            <a:off x="3200400" y="4348108"/>
            <a:ext cx="685800" cy="61656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C:\Users\murasaki\AppData\Local\Microsoft\Windows\Temporary Internet Files\Content.IE5\HOE9BB52\MC90042317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897" y="4042240"/>
            <a:ext cx="611736" cy="61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66573" y="5333999"/>
            <a:ext cx="4224827" cy="1200329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Finish the inner loop operations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Computations complete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Memory operations complete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Wait until all threads are finished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0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5181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6600"/>
                </a:solidFill>
              </a:rPr>
              <a:t>Block RAM/Private Scratchpad Interface</a:t>
            </a:r>
          </a:p>
          <a:p>
            <a:endParaRPr lang="en-US" sz="2800" b="1" dirty="0">
              <a:solidFill>
                <a:srgbClr val="006600"/>
              </a:solidFill>
            </a:endParaRPr>
          </a:p>
          <a:p>
            <a:endParaRPr lang="en-US" sz="2800" b="1" dirty="0" smtClean="0">
              <a:solidFill>
                <a:srgbClr val="006600"/>
              </a:solidFill>
            </a:endParaRPr>
          </a:p>
          <a:p>
            <a:endParaRPr lang="en-US" sz="700" b="1" dirty="0" smtClean="0">
              <a:solidFill>
                <a:srgbClr val="006600"/>
              </a:solidFill>
            </a:endParaRPr>
          </a:p>
          <a:p>
            <a:endParaRPr lang="en-US" sz="2800" b="1" dirty="0">
              <a:solidFill>
                <a:srgbClr val="006600"/>
              </a:solidFill>
            </a:endParaRPr>
          </a:p>
          <a:p>
            <a:r>
              <a:rPr lang="en-US" sz="2800" b="1" dirty="0" smtClean="0">
                <a:solidFill>
                  <a:srgbClr val="006600"/>
                </a:solidFill>
              </a:rPr>
              <a:t>Coherent Scratchpad Interface</a:t>
            </a:r>
          </a:p>
          <a:p>
            <a:endParaRPr lang="en-US" sz="2800" b="1" dirty="0" smtClean="0">
              <a:solidFill>
                <a:srgbClr val="006600"/>
              </a:solidFill>
            </a:endParaRPr>
          </a:p>
          <a:p>
            <a:pPr lvl="1"/>
            <a:endParaRPr lang="en-US" sz="2600" dirty="0" smtClean="0"/>
          </a:p>
          <a:p>
            <a:pPr marL="0" indent="0">
              <a:buNone/>
            </a:pPr>
            <a:r>
              <a:rPr lang="en-US" sz="2800" dirty="0" smtClean="0"/>
              <a:t>  </a:t>
            </a:r>
            <a:endParaRPr lang="en-US" sz="2000" dirty="0" smtClean="0"/>
          </a:p>
          <a:p>
            <a:pPr lvl="1"/>
            <a:endParaRPr lang="en-US" sz="2400" b="1" dirty="0" smtClean="0"/>
          </a:p>
          <a:p>
            <a:pPr marL="0" indent="0">
              <a:buNone/>
            </a:pPr>
            <a:endParaRPr lang="en-US" sz="2800" b="1" dirty="0">
              <a:solidFill>
                <a:srgbClr val="006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24</a:t>
            </a:fld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66800" y="4191000"/>
            <a:ext cx="6934200" cy="2031325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interface MEM_IFC#(type </a:t>
            </a:r>
            <a:r>
              <a:rPr lang="en-US" b="1" dirty="0" err="1"/>
              <a:t>t_ADDR</a:t>
            </a:r>
            <a:r>
              <a:rPr lang="en-US" b="1" dirty="0"/>
              <a:t>, type </a:t>
            </a:r>
            <a:r>
              <a:rPr lang="en-US" b="1" dirty="0" err="1"/>
              <a:t>t_DATA</a:t>
            </a:r>
            <a:r>
              <a:rPr lang="en-US" b="1" dirty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     method </a:t>
            </a:r>
            <a:r>
              <a:rPr lang="en-US" dirty="0"/>
              <a:t>void </a:t>
            </a:r>
            <a:r>
              <a:rPr lang="en-US" b="1" dirty="0" err="1">
                <a:solidFill>
                  <a:srgbClr val="C00000"/>
                </a:solidFill>
              </a:rPr>
              <a:t>readReq</a:t>
            </a:r>
            <a:r>
              <a:rPr lang="en-US" dirty="0"/>
              <a:t> (</a:t>
            </a:r>
            <a:r>
              <a:rPr lang="en-US" dirty="0" err="1"/>
              <a:t>t_ADDR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);</a:t>
            </a:r>
          </a:p>
          <a:p>
            <a:r>
              <a:rPr lang="en-US" dirty="0"/>
              <a:t>       </a:t>
            </a:r>
            <a:r>
              <a:rPr lang="en-US" dirty="0" smtClean="0"/>
              <a:t>method </a:t>
            </a:r>
            <a:r>
              <a:rPr lang="en-US" dirty="0"/>
              <a:t>void </a:t>
            </a:r>
            <a:r>
              <a:rPr lang="en-US" b="1" dirty="0">
                <a:solidFill>
                  <a:srgbClr val="C00000"/>
                </a:solidFill>
              </a:rPr>
              <a:t>write</a:t>
            </a:r>
            <a:r>
              <a:rPr lang="en-US" dirty="0"/>
              <a:t>(</a:t>
            </a:r>
            <a:r>
              <a:rPr lang="en-US" dirty="0" err="1"/>
              <a:t>t_ADDR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, </a:t>
            </a:r>
            <a:r>
              <a:rPr lang="en-US" dirty="0" err="1"/>
              <a:t>t_DATA</a:t>
            </a:r>
            <a:r>
              <a:rPr lang="en-US" dirty="0"/>
              <a:t> data);</a:t>
            </a:r>
          </a:p>
          <a:p>
            <a:r>
              <a:rPr lang="en-US" dirty="0"/>
              <a:t>       </a:t>
            </a:r>
            <a:r>
              <a:rPr lang="en-US" dirty="0" smtClean="0"/>
              <a:t>method </a:t>
            </a:r>
            <a:r>
              <a:rPr lang="en-US" dirty="0" err="1"/>
              <a:t>t_DATA</a:t>
            </a: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readResp</a:t>
            </a:r>
            <a:r>
              <a:rPr lang="en-US" dirty="0"/>
              <a:t>();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 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  //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t_REQ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r := {READ, WRITE, FULL}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       method </a:t>
            </a:r>
            <a:r>
              <a:rPr lang="en-US" dirty="0" err="1" smtClean="0">
                <a:solidFill>
                  <a:srgbClr val="0070C0"/>
                </a:solidFill>
              </a:rPr>
              <a:t>Bool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requestPending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t_REQ</a:t>
            </a:r>
            <a:r>
              <a:rPr lang="en-US" dirty="0" smtClean="0">
                <a:solidFill>
                  <a:srgbClr val="0070C0"/>
                </a:solidFill>
              </a:rPr>
              <a:t> r);</a:t>
            </a:r>
          </a:p>
          <a:p>
            <a:r>
              <a:rPr lang="en-US" b="1" dirty="0" err="1" smtClean="0"/>
              <a:t>endinterface</a:t>
            </a:r>
            <a:endParaRPr lang="en-US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1371600" y="5587594"/>
            <a:ext cx="4038600" cy="32316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10200" y="558759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Fence support 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(memory consistency)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LEAP Shared Memory Services:</a:t>
            </a:r>
            <a:b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Memory Consistency</a:t>
            </a:r>
            <a:endParaRPr lang="en-US" altLang="zh-TW" sz="3200" dirty="0">
              <a:solidFill>
                <a:srgbClr val="08318E"/>
              </a:solidFill>
              <a:latin typeface="Arial Black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6800" y="2057400"/>
            <a:ext cx="6934200" cy="1477328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interface MEM_IFC#(type </a:t>
            </a:r>
            <a:r>
              <a:rPr lang="en-US" b="1" dirty="0" err="1" smtClean="0"/>
              <a:t>t_ADDR</a:t>
            </a:r>
            <a:r>
              <a:rPr lang="en-US" b="1" dirty="0" smtClean="0"/>
              <a:t>, type </a:t>
            </a:r>
            <a:r>
              <a:rPr lang="en-US" b="1" dirty="0" err="1" smtClean="0"/>
              <a:t>t_DATA</a:t>
            </a:r>
            <a:r>
              <a:rPr lang="en-US" b="1" dirty="0" smtClean="0"/>
              <a:t>);</a:t>
            </a:r>
            <a:endParaRPr lang="en-US" b="1" dirty="0"/>
          </a:p>
          <a:p>
            <a:r>
              <a:rPr lang="en-US" dirty="0" smtClean="0"/>
              <a:t>       method void </a:t>
            </a:r>
            <a:r>
              <a:rPr lang="en-US" b="1" dirty="0" err="1" smtClean="0">
                <a:solidFill>
                  <a:srgbClr val="C00000"/>
                </a:solidFill>
              </a:rPr>
              <a:t>readReq</a:t>
            </a:r>
            <a:r>
              <a:rPr lang="en-US" dirty="0" smtClean="0"/>
              <a:t> (</a:t>
            </a:r>
            <a:r>
              <a:rPr lang="en-US" dirty="0" err="1" smtClean="0"/>
              <a:t>t_ADDR</a:t>
            </a:r>
            <a:r>
              <a:rPr lang="en-US" dirty="0" smtClean="0"/>
              <a:t> </a:t>
            </a:r>
            <a:r>
              <a:rPr lang="en-US" dirty="0" err="1" smtClean="0"/>
              <a:t>addr</a:t>
            </a:r>
            <a:r>
              <a:rPr lang="en-US" dirty="0"/>
              <a:t>);</a:t>
            </a:r>
          </a:p>
          <a:p>
            <a:r>
              <a:rPr lang="en-US" dirty="0"/>
              <a:t>       </a:t>
            </a:r>
            <a:r>
              <a:rPr lang="en-US" dirty="0" smtClean="0"/>
              <a:t>method void </a:t>
            </a:r>
            <a:r>
              <a:rPr lang="en-US" b="1" dirty="0" smtClean="0">
                <a:solidFill>
                  <a:srgbClr val="C00000"/>
                </a:solidFill>
              </a:rPr>
              <a:t>write</a:t>
            </a:r>
            <a:r>
              <a:rPr lang="en-US" dirty="0" smtClean="0"/>
              <a:t>(</a:t>
            </a:r>
            <a:r>
              <a:rPr lang="en-US" dirty="0" err="1" smtClean="0"/>
              <a:t>t_ADDR</a:t>
            </a:r>
            <a:r>
              <a:rPr lang="en-US" dirty="0" smtClean="0"/>
              <a:t> </a:t>
            </a:r>
            <a:r>
              <a:rPr lang="en-US" dirty="0" err="1" smtClean="0"/>
              <a:t>addr</a:t>
            </a:r>
            <a:r>
              <a:rPr lang="en-US" dirty="0"/>
              <a:t>, </a:t>
            </a:r>
            <a:r>
              <a:rPr lang="en-US" dirty="0" err="1" smtClean="0"/>
              <a:t>t_DATA</a:t>
            </a:r>
            <a:r>
              <a:rPr lang="en-US" dirty="0" smtClean="0"/>
              <a:t> data);</a:t>
            </a:r>
            <a:endParaRPr lang="en-US" dirty="0"/>
          </a:p>
          <a:p>
            <a:r>
              <a:rPr lang="en-US" dirty="0"/>
              <a:t>       </a:t>
            </a:r>
            <a:r>
              <a:rPr lang="en-US" dirty="0" smtClean="0"/>
              <a:t>method </a:t>
            </a:r>
            <a:r>
              <a:rPr lang="en-US" dirty="0" err="1" smtClean="0"/>
              <a:t>t_DATA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readResp</a:t>
            </a:r>
            <a:r>
              <a:rPr lang="en-US" dirty="0" smtClean="0"/>
              <a:t>(); 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b="1" dirty="0" err="1"/>
              <a:t>endinterface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71099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Coherent Scratchpad Usage</a:t>
            </a:r>
            <a:endParaRPr lang="en-US" altLang="zh-TW" sz="3200" dirty="0">
              <a:solidFill>
                <a:srgbClr val="08318E"/>
              </a:solidFill>
              <a:latin typeface="Arial Black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25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95401"/>
            <a:ext cx="5343689" cy="1627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3556" y="30480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6600"/>
                </a:solidFill>
              </a:rPr>
              <a:t>Coherence </a:t>
            </a:r>
            <a:r>
              <a:rPr lang="en-US" sz="2400" b="1" dirty="0" smtClean="0">
                <a:solidFill>
                  <a:srgbClr val="006600"/>
                </a:solidFill>
              </a:rPr>
              <a:t>Controller</a:t>
            </a:r>
            <a:endParaRPr lang="en-US" sz="2400" b="1" dirty="0">
              <a:solidFill>
                <a:srgbClr val="006600"/>
              </a:solidFill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99541"/>
            <a:ext cx="7848601" cy="2367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55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Parallel Programming on FPGA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41148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2D </a:t>
            </a:r>
            <a:r>
              <a:rPr lang="en-US" sz="2800" b="1" dirty="0"/>
              <a:t>Heat Transfer Equation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26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71095" y="1929187"/>
            <a:ext cx="2400300" cy="2338013"/>
            <a:chOff x="171095" y="1929187"/>
            <a:chExt cx="2400300" cy="2338013"/>
          </a:xfrm>
        </p:grpSpPr>
        <p:pic>
          <p:nvPicPr>
            <p:cNvPr id="42" name="Picture 4" descr="http://upload.wikimedia.org/wikipedia/commons/thumb/e/ec/2D_von_Neumann_Stencil.svg/220px-2D_von_Neumann_Stencil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895" y="1929187"/>
              <a:ext cx="2095500" cy="2095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Rectangle 42"/>
            <p:cNvSpPr/>
            <p:nvPr/>
          </p:nvSpPr>
          <p:spPr>
            <a:xfrm>
              <a:off x="634771" y="2070194"/>
              <a:ext cx="895350" cy="897583"/>
            </a:xfrm>
            <a:prstGeom prst="rect">
              <a:avLst/>
            </a:prstGeom>
            <a:solidFill>
              <a:srgbClr val="C6D9F1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553199" y="2070193"/>
              <a:ext cx="895350" cy="897583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50196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34771" y="3003644"/>
              <a:ext cx="895350" cy="897583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553199" y="3003643"/>
              <a:ext cx="895350" cy="897583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196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71095" y="278311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356360" y="3897868"/>
              <a:ext cx="335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743200" y="2049866"/>
            <a:ext cx="6248400" cy="267765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++){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#pragma </a:t>
            </a:r>
            <a:r>
              <a:rPr lang="en-US" sz="1400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omp</a:t>
            </a:r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parallel </a:t>
            </a:r>
            <a:r>
              <a:rPr lang="en-US" sz="1400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num_threads</a:t>
            </a:r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(4){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thread_id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omp_get_thread_num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bid_x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thread_id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%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bid_y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thread_id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/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s-E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y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bid_y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/</a:t>
            </a:r>
            <a:r>
              <a:rPr lang="es-E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y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s-E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bid_y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)*(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/</a:t>
            </a:r>
            <a:r>
              <a:rPr lang="es-E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y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++)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bid_x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/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bid_x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)*(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/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U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C0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Cy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05200" y="3593068"/>
            <a:ext cx="4800600" cy="6741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29200" y="434810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operation on the shared array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352800" y="4964668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implicit barrier synchronization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2" idx="1"/>
          </p:cNvCxnSpPr>
          <p:nvPr/>
        </p:nvCxnSpPr>
        <p:spPr>
          <a:xfrm flipH="1" flipV="1">
            <a:off x="4876800" y="4267200"/>
            <a:ext cx="152400" cy="265574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 flipV="1">
            <a:off x="3200400" y="4348108"/>
            <a:ext cx="685800" cy="61656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C:\Users\murasaki\AppData\Local\Microsoft\Windows\Temporary Internet Files\Content.IE5\HOE9BB52\MC90042317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897" y="4042240"/>
            <a:ext cx="611736" cy="61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66573" y="5333999"/>
            <a:ext cx="4224827" cy="1200329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Finish the inner loop operations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Computations complete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Memory operations complete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Wait until all threads are finished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1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2133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6600"/>
                </a:solidFill>
              </a:rPr>
              <a:t>In Processor: software through-memory barriers</a:t>
            </a:r>
          </a:p>
          <a:p>
            <a:pPr lvl="1"/>
            <a:r>
              <a:rPr lang="en-US" sz="2400" dirty="0" smtClean="0"/>
              <a:t>via </a:t>
            </a:r>
            <a:r>
              <a:rPr lang="en-US" sz="2400" dirty="0"/>
              <a:t>shared memory &amp; locks</a:t>
            </a:r>
          </a:p>
          <a:p>
            <a:pPr marL="0" indent="0">
              <a:buNone/>
            </a:pPr>
            <a:endParaRPr lang="en-US" sz="2800" b="1" dirty="0">
              <a:solidFill>
                <a:srgbClr val="0066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Synchronization Services:</a:t>
            </a:r>
            <a:b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Memory Barrier</a:t>
            </a:r>
            <a:endParaRPr lang="en-US" altLang="zh-TW" sz="3200" dirty="0">
              <a:solidFill>
                <a:srgbClr val="08318E"/>
              </a:solidFill>
              <a:latin typeface="Arial Black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27</a:t>
            </a:fld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204673" y="2497508"/>
            <a:ext cx="5177327" cy="415498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barrier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num_threads_const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lock_addr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eflag_addr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lflag_addr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ecounter_addr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lcounter_addr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(*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eflag_addr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lock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lock_addr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(*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ecounter_addr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)++;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((*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ecounter_addr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num_thread_const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(*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eflag_addr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(*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lflag_addr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unlock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lock_addr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(*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lflag_addr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lock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lock_addr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(*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lcounter_addr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)++;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((*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lcounter_addr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num_thread_const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(*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lcounter_addr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(*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ecounter_addr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(*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eflag_addr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(*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lflag_addr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unlock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lock_addr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97508"/>
            <a:ext cx="2819400" cy="1873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517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66075" y="3501149"/>
            <a:ext cx="7848600" cy="2690161"/>
            <a:chOff x="966075" y="3501149"/>
            <a:chExt cx="7848600" cy="2690161"/>
          </a:xfrm>
        </p:grpSpPr>
        <p:grpSp>
          <p:nvGrpSpPr>
            <p:cNvPr id="8" name="Group 7"/>
            <p:cNvGrpSpPr/>
            <p:nvPr/>
          </p:nvGrpSpPr>
          <p:grpSpPr>
            <a:xfrm>
              <a:off x="4318875" y="5791200"/>
              <a:ext cx="2158125" cy="400110"/>
              <a:chOff x="4318875" y="5791200"/>
              <a:chExt cx="2158125" cy="40011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4318875" y="5791200"/>
                <a:ext cx="381000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699875" y="5791200"/>
                <a:ext cx="381000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080875" y="5791200"/>
                <a:ext cx="381000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562600" y="5791200"/>
                <a:ext cx="914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Mask</a:t>
                </a:r>
                <a:endParaRPr lang="en-US" sz="2000" dirty="0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2041421" y="3501149"/>
              <a:ext cx="1790700" cy="381000"/>
            </a:xfrm>
            <a:prstGeom prst="rect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 A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936771" y="3882149"/>
              <a:ext cx="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032875" y="4072649"/>
              <a:ext cx="5715000" cy="0"/>
            </a:xfrm>
            <a:prstGeom prst="line">
              <a:avLst/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3956925" y="3501149"/>
              <a:ext cx="1790700" cy="381000"/>
            </a:xfrm>
            <a:prstGeom prst="rect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 B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852275" y="3882149"/>
              <a:ext cx="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880974" y="3501149"/>
              <a:ext cx="1790700" cy="381000"/>
            </a:xfrm>
            <a:prstGeom prst="rect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 C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6776324" y="3882149"/>
              <a:ext cx="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966075" y="4467932"/>
              <a:ext cx="7848600" cy="9503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194675" y="4554499"/>
              <a:ext cx="7391400" cy="7765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041421" y="4263149"/>
              <a:ext cx="1790700" cy="615486"/>
            </a:xfrm>
            <a:prstGeom prst="rect">
              <a:avLst/>
            </a:prstGeom>
            <a:ln w="28575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Synchronization Client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61687" y="4263149"/>
              <a:ext cx="1790700" cy="615486"/>
            </a:xfrm>
            <a:prstGeom prst="rect">
              <a:avLst/>
            </a:prstGeom>
            <a:ln w="28575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Synchronization </a:t>
              </a:r>
              <a:r>
                <a:rPr lang="en-US" dirty="0" smtClean="0"/>
                <a:t>Client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880974" y="4251481"/>
              <a:ext cx="1790700" cy="615486"/>
            </a:xfrm>
            <a:prstGeom prst="rect">
              <a:avLst/>
            </a:prstGeom>
            <a:ln w="28575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Synchronization </a:t>
              </a:r>
              <a:r>
                <a:rPr lang="en-US" dirty="0" smtClean="0"/>
                <a:t>Client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6925" y="5023314"/>
              <a:ext cx="1790700" cy="615486"/>
            </a:xfrm>
            <a:prstGeom prst="rect">
              <a:avLst/>
            </a:prstGeom>
            <a:ln w="28575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Synchronization </a:t>
              </a:r>
              <a:r>
                <a:rPr lang="en-US" dirty="0" smtClean="0"/>
                <a:t>Controller</a:t>
              </a:r>
              <a:endParaRPr lang="en-US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4317762" y="5791200"/>
            <a:ext cx="3810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707308" y="5791200"/>
            <a:ext cx="3810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1043811" y="3959087"/>
            <a:ext cx="1270875" cy="713434"/>
            <a:chOff x="1043811" y="3959087"/>
            <a:chExt cx="1270875" cy="713434"/>
          </a:xfrm>
        </p:grpSpPr>
        <p:sp>
          <p:nvSpPr>
            <p:cNvPr id="47" name="Rectangle 46"/>
            <p:cNvSpPr/>
            <p:nvPr/>
          </p:nvSpPr>
          <p:spPr>
            <a:xfrm>
              <a:off x="1335147" y="4328419"/>
              <a:ext cx="344102" cy="3441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43811" y="3959087"/>
              <a:ext cx="1270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isDone</a:t>
              </a:r>
              <a:endParaRPr lang="en-US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2133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6600"/>
                </a:solidFill>
              </a:rPr>
              <a:t>In Processor: software through-memory barriers</a:t>
            </a:r>
          </a:p>
          <a:p>
            <a:pPr lvl="1"/>
            <a:r>
              <a:rPr lang="en-US" sz="2400" dirty="0" smtClean="0"/>
              <a:t>via </a:t>
            </a:r>
            <a:r>
              <a:rPr lang="en-US" sz="2400" dirty="0"/>
              <a:t>shared memory &amp; locks</a:t>
            </a:r>
          </a:p>
          <a:p>
            <a:r>
              <a:rPr lang="en-US" sz="2800" b="1" dirty="0" smtClean="0">
                <a:solidFill>
                  <a:srgbClr val="006600"/>
                </a:solidFill>
              </a:rPr>
              <a:t>In FPGA:</a:t>
            </a:r>
            <a:endParaRPr lang="en-US" sz="2400" b="1" dirty="0" smtClean="0"/>
          </a:p>
          <a:p>
            <a:pPr marL="0" indent="0">
              <a:buNone/>
            </a:pPr>
            <a:endParaRPr lang="en-US" sz="2800" b="1" dirty="0">
              <a:solidFill>
                <a:srgbClr val="0066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Synchronization Services:</a:t>
            </a:r>
            <a:b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Memory Barrier</a:t>
            </a:r>
            <a:endParaRPr lang="en-US" altLang="zh-TW" sz="3200" dirty="0">
              <a:solidFill>
                <a:srgbClr val="08318E"/>
              </a:solidFill>
              <a:latin typeface="Arial Black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28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871760" y="3962400"/>
            <a:ext cx="1270875" cy="713434"/>
            <a:chOff x="871760" y="3959087"/>
            <a:chExt cx="1270875" cy="713434"/>
          </a:xfrm>
        </p:grpSpPr>
        <p:sp>
          <p:nvSpPr>
            <p:cNvPr id="4" name="Rectangle 3"/>
            <p:cNvSpPr/>
            <p:nvPr/>
          </p:nvSpPr>
          <p:spPr>
            <a:xfrm>
              <a:off x="1335147" y="4328419"/>
              <a:ext cx="344102" cy="344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1760" y="3959087"/>
              <a:ext cx="1270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barrierInit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14400" y="2971800"/>
            <a:ext cx="5104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Suppose clients A &amp; B need to synchronize </a:t>
            </a:r>
            <a:endParaRPr lang="en-US" sz="2000" dirty="0"/>
          </a:p>
        </p:txBody>
      </p:sp>
      <p:grpSp>
        <p:nvGrpSpPr>
          <p:cNvPr id="49" name="Group 48"/>
          <p:cNvGrpSpPr/>
          <p:nvPr/>
        </p:nvGrpSpPr>
        <p:grpSpPr>
          <a:xfrm>
            <a:off x="3444890" y="4072649"/>
            <a:ext cx="1270875" cy="713434"/>
            <a:chOff x="1043811" y="3959087"/>
            <a:chExt cx="1270875" cy="713434"/>
          </a:xfrm>
        </p:grpSpPr>
        <p:sp>
          <p:nvSpPr>
            <p:cNvPr id="50" name="Rectangle 49"/>
            <p:cNvSpPr/>
            <p:nvPr/>
          </p:nvSpPr>
          <p:spPr>
            <a:xfrm>
              <a:off x="1335147" y="4328419"/>
              <a:ext cx="344102" cy="3441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43811" y="3959087"/>
              <a:ext cx="1270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isDone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96726" y="5438745"/>
            <a:ext cx="1028700" cy="752565"/>
            <a:chOff x="6196726" y="5438745"/>
            <a:chExt cx="1028700" cy="752565"/>
          </a:xfrm>
        </p:grpSpPr>
        <p:sp>
          <p:nvSpPr>
            <p:cNvPr id="36" name="Rectangle 35"/>
            <p:cNvSpPr/>
            <p:nvPr/>
          </p:nvSpPr>
          <p:spPr>
            <a:xfrm>
              <a:off x="6457950" y="5791200"/>
              <a:ext cx="381000" cy="4001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196726" y="5438745"/>
              <a:ext cx="1028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allDone</a:t>
              </a:r>
              <a:endParaRPr lang="en-US" sz="20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880974" y="5458766"/>
            <a:ext cx="1270875" cy="713434"/>
            <a:chOff x="871760" y="3959087"/>
            <a:chExt cx="1270875" cy="713434"/>
          </a:xfrm>
        </p:grpSpPr>
        <p:sp>
          <p:nvSpPr>
            <p:cNvPr id="58" name="Rectangle 57"/>
            <p:cNvSpPr/>
            <p:nvPr/>
          </p:nvSpPr>
          <p:spPr>
            <a:xfrm>
              <a:off x="1335147" y="4328419"/>
              <a:ext cx="344102" cy="344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71760" y="3959087"/>
              <a:ext cx="1270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barrierInit</a:t>
              </a:r>
              <a:endParaRPr 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562600" y="2133600"/>
            <a:ext cx="3163013" cy="116955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barrier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send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isDone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receive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allDone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386530" y="6121878"/>
            <a:ext cx="1099870" cy="369332"/>
            <a:chOff x="4386530" y="6121878"/>
            <a:chExt cx="1099870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4386530" y="6121878"/>
              <a:ext cx="379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749957" y="6121878"/>
              <a:ext cx="379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106513" y="6121878"/>
              <a:ext cx="379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163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99 0.02637 C -0.0467 0.02753 -0.05747 0.02961 -0.07032 0.03377 C -0.07535 0.03817 -0.08073 0.04118 -0.08542 0.04626 C -0.09167 0.05274 -0.09601 0.06384 -0.10035 0.0724 C -0.1007 0.07356 -0.10087 0.07495 -0.10122 0.0761 C -0.10174 0.07749 -0.10261 0.07865 -0.10313 0.08004 C -0.10452 0.0842 -0.10486 0.08929 -0.10591 0.09368 C -0.10504 0.11728 -0.10643 0.12029 -0.09757 0.13856 C -0.09514 0.14365 -0.09375 0.14897 -0.09011 0.15221 C -0.0875 0.15707 -0.08212 0.16516 -0.07795 0.16701 C -0.07153 0.1728 -0.06407 0.17719 -0.05643 0.17951 C -0.04809 0.18714 -0.03455 0.18714 -0.02466 0.1883 C -0.01424 0.19153 -0.00348 0.19385 0.00712 0.1957 C 0.01614 0.20009 0.02673 0.19963 0.03611 0.20194 C 0.06076 0.20796 0.08576 0.21605 0.11093 0.21698 C 0.14687 0.21837 0.16354 0.21814 0.19496 0.21814 " pathEditMode="relative" rAng="0" ptsTypes="fffffffffffffffA">
                                      <p:cBhvr>
                                        <p:cTn id="1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26" y="9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35115E-6 C 0.0243 -0.00601 0.05035 -0.00555 0.07483 -0.0074 C 0.09132 -0.00856 0.10781 -0.01087 0.1243 -0.01249 C 0.13368 -0.01503 0.1434 -0.01712 0.15243 -0.02105 C 0.15833 -0.02359 0.1625 -0.02961 0.16823 -0.03238 C 0.17222 -0.03747 0.17569 -0.04117 0.18038 -0.04487 C 0.18108 -0.04603 0.18142 -0.04765 0.18229 -0.04857 C 0.18299 -0.04927 0.18437 -0.04881 0.18507 -0.04973 C 0.19167 -0.05852 0.18437 -0.05459 0.1908 -0.05713 C 0.19427 -0.06361 0.19826 -0.06939 0.20191 -0.07587 C 0.2033 -0.07842 0.20573 -0.0835 0.20573 -0.0835 C 0.20833 -0.09438 0.20868 -0.09738 0.20937 -0.1108 C 0.20903 -0.11913 0.20955 -0.12769 0.20851 -0.13578 C 0.20816 -0.13879 0.20087 -0.15683 0.19913 -0.15822 C 0.175 -0.17835 0.15191 -0.1795 0.12344 -0.18297 C 0.10052 -0.18575 0.07743 -0.18737 0.05434 -0.18922 C 0.02483 -0.19176 0.06493 -0.18922 0.01597 -0.19176 C -0.0316 -0.19708 -0.07934 -0.19616 -0.12708 -0.19801 C -0.14115 -0.1994 -0.15504 -0.20171 -0.1691 -0.20287 C -0.18073 -0.20495 -0.19184 -0.20795 -0.20365 -0.20911 C -0.21424 -0.21142 -0.22465 -0.21212 -0.23542 -0.21281 C -0.26215 -0.21767 -0.28872 -0.21605 -0.3158 -0.21675 C -0.33854 -0.21513 -0.32951 -0.21536 -0.34288 -0.21536 " pathEditMode="relative" ptsTypes="ffffffffffffffffffffffA">
                                      <p:cBhvr>
                                        <p:cTn id="2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8198E-6 C -0.01042 0.00069 -0.0191 0.00162 -0.029 0.0037 C -0.03542 0.00509 -0.0408 0.00925 -0.04688 0.0111 C -0.04966 0.01365 -0.05209 0.0148 -0.05521 0.01619 C -0.05747 0.02035 -0.06025 0.0222 -0.06268 0.02614 C -0.0658 0.03123 -0.06875 0.03631 -0.07205 0.04117 C -0.07344 0.04696 -0.07518 0.05274 -0.07674 0.05852 C -0.07639 0.06847 -0.07709 0.08397 -0.07483 0.09576 C -0.07205 0.11057 -0.06823 0.12144 -0.06181 0.13439 C -0.06042 0.13717 -0.05799 0.13856 -0.05608 0.14064 C -0.04722 0.15012 -0.03611 0.15776 -0.02535 0.16192 C -0.02118 0.16562 -0.01615 0.16678 -0.01129 0.16817 C -0.00591 0.17141 -0.00035 0.1721 0.00555 0.17303 C 0.01875 0.17811 0.03316 0.1795 0.0467 0.18043 C 0.10034 0.19037 0.15625 0.19384 0.21024 0.19546 C 0.21857 0.19731 0.21389 0.19662 0.2243 0.19662 " pathEditMode="relative" ptsTypes="fffffffffffffffA">
                                      <p:cBhvr>
                                        <p:cTn id="3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8.10317E-6 C -0.05468 0.00047 -0.12778 -0.00578 -0.18593 0.00856 C -0.19687 0.01412 -0.21007 0.01504 -0.22153 0.01736 C -0.22552 0.01828 -0.23368 0.0199 -0.23368 0.0199 C -0.24705 0.02522 -0.26128 0.02823 -0.27482 0.03239 C -0.27882 0.03517 -0.28142 0.03609 -0.28593 0.03725 C -0.29878 0.04373 -0.30434 0.05228 -0.31024 0.06848 C -0.31128 0.07148 -0.31354 0.0731 -0.31493 0.07588 C -0.31805 0.08883 -0.31875 0.08883 -0.3158 0.10965 C -0.31475 0.11705 -0.30764 0.12261 -0.30364 0.127 C -0.28958 0.14227 -0.27396 0.15314 -0.25607 0.158 C -0.24913 0.15985 -0.24253 0.16077 -0.23541 0.16193 C -0.22691 0.16332 -0.21875 0.16563 -0.21024 0.16679 C -0.19965 0.16818 -0.1901 0.1698 -0.17934 0.17049 C -0.16371 0.1728 -0.14826 0.17535 -0.13264 0.17674 C -0.11458 0.18113 -0.09479 0.18206 -0.07656 0.18298 C -0.06076 0.18506 -0.04496 0.18807 -0.02899 0.18807 " pathEditMode="relative" ptsTypes="ffffffffffffffffA">
                                      <p:cBhvr>
                                        <p:cTn id="5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05556E-6 -2.0842E-6 C 0.02188 -0.00648 0.04584 -0.00555 0.06824 -0.0074 C 0.08178 -0.01087 0.09497 -0.01665 0.10834 -0.01989 C 0.11806 -0.02475 0.12709 -0.03123 0.13646 -0.03747 C 0.13837 -0.03886 0.14011 -0.04071 0.14202 -0.04233 C 0.14324 -0.04349 0.14445 -0.04511 0.14584 -0.04603 C 0.14966 -0.04858 0.15174 -0.05135 0.15504 -0.05482 C 0.15678 -0.05667 0.16077 -0.05991 0.16077 -0.05991 C 0.16459 -0.06801 0.17015 -0.07425 0.17292 -0.08351 C 0.17258 -0.08674 0.17275 -0.09045 0.17188 -0.09345 C 0.16841 -0.10456 0.1507 -0.11728 0.14289 -0.12075 C 0.13282 -0.12514 0.12344 -0.13208 0.11303 -0.13579 C 0.0915 -0.14365 0.06876 -0.14481 0.04671 -0.14828 C 0.03508 -0.15013 0.02396 -0.15128 0.01216 -0.15198 C -0.02725 -0.16169 -0.06961 -0.16031 -0.10937 -0.16192 C -0.14045 -0.16331 -0.171 -0.16678 -0.2019 -0.16933 C -0.2243 -0.17603 -0.26614 -0.17395 -0.28593 -0.17442 C -0.3651 -0.17303 -0.44426 -0.17141 -0.52343 -0.17071 C -0.53072 -0.16863 -0.53749 -0.16771 -0.54496 -0.16701 C -0.57083 -0.16054 -0.59548 -0.15221 -0.62065 -0.14319 C -0.62326 -0.14064 -0.62847 -0.13347 -0.63176 -0.13208 C -0.6335 -0.12584 -0.63819 -0.12167 -0.64114 -0.11589 C -0.64253 -0.11011 -0.64496 -0.10733 -0.64583 -0.10086 C -0.64548 -0.09415 -0.64687 -0.08651 -0.64392 -0.08096 C -0.64079 -0.07518 -0.63663 -0.07194 -0.63281 -0.06731 C -0.61961 -0.05135 -0.60729 -0.0347 -0.58975 -0.02753 C -0.57725 -0.01619 -0.54895 -0.01411 -0.53367 -0.01249 C -0.52534 -0.01157 -0.5085 -0.00995 -0.5085 -0.00995 C -0.47256 0.00093 -0.43263 -0.00509 -0.39635 -0.00509 " pathEditMode="relative" ptsTypes="ffffffffffffffffffffffffffffA">
                                      <p:cBhvr>
                                        <p:cTn id="6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3" grpId="0" animBg="1"/>
      <p:bldP spid="43" grpId="1" animBg="1"/>
      <p:bldP spid="7" grpId="0"/>
      <p:bldP spid="4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2514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6600"/>
                </a:solidFill>
              </a:rPr>
              <a:t>In Processor: software through-memory barriers</a:t>
            </a:r>
          </a:p>
          <a:p>
            <a:pPr lvl="1"/>
            <a:r>
              <a:rPr lang="en-US" sz="2400" dirty="0" smtClean="0"/>
              <a:t>via </a:t>
            </a:r>
            <a:r>
              <a:rPr lang="en-US" sz="2400" dirty="0"/>
              <a:t>shared memory &amp; locks</a:t>
            </a:r>
          </a:p>
          <a:p>
            <a:r>
              <a:rPr lang="en-US" sz="2800" b="1" dirty="0" smtClean="0">
                <a:solidFill>
                  <a:srgbClr val="006600"/>
                </a:solidFill>
              </a:rPr>
              <a:t>In FPGA:</a:t>
            </a:r>
          </a:p>
          <a:p>
            <a:pPr lvl="1"/>
            <a:r>
              <a:rPr lang="en-US" sz="2400" dirty="0" smtClean="0"/>
              <a:t>outside of shared memory</a:t>
            </a:r>
            <a:endParaRPr lang="en-US" sz="2400" b="1" dirty="0" smtClean="0">
              <a:solidFill>
                <a:srgbClr val="006600"/>
              </a:solidFill>
            </a:endParaRPr>
          </a:p>
          <a:p>
            <a:r>
              <a:rPr lang="en-US" sz="2800" b="1" dirty="0" smtClean="0">
                <a:solidFill>
                  <a:srgbClr val="006600"/>
                </a:solidFill>
              </a:rPr>
              <a:t>Performance Comparison:</a:t>
            </a:r>
            <a:endParaRPr lang="en-US" sz="2400" b="1" dirty="0" smtClean="0"/>
          </a:p>
          <a:p>
            <a:pPr marL="0" indent="0">
              <a:buNone/>
            </a:pPr>
            <a:endParaRPr lang="en-US" sz="2800" b="1" dirty="0">
              <a:solidFill>
                <a:srgbClr val="0066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Synchronization Services:</a:t>
            </a:r>
            <a:b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Memory Barrier</a:t>
            </a:r>
            <a:endParaRPr lang="en-US" altLang="zh-TW" sz="3200" dirty="0">
              <a:solidFill>
                <a:srgbClr val="08318E"/>
              </a:solidFill>
              <a:latin typeface="Arial Black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29</a:t>
            </a:fld>
            <a:endParaRPr lang="en-US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1024"/>
              </p:ext>
            </p:extLst>
          </p:nvPr>
        </p:nvGraphicFramePr>
        <p:xfrm>
          <a:off x="1066800" y="3962400"/>
          <a:ext cx="7086601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  <a:gridCol w="1752599"/>
                <a:gridCol w="20574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Barriers per Second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Normalized Throughput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LEAP Barrier Service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7352076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Hardware Lock Barrier via 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Coherent Scratchpad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85088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Spin-Lock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Mutex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-Enabled Cache*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21510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6200" y="6036892"/>
            <a:ext cx="899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V</a:t>
            </a:r>
            <a:r>
              <a:rPr lang="en-US" sz="1400" dirty="0"/>
              <a:t>. </a:t>
            </a:r>
            <a:r>
              <a:rPr lang="en-US" sz="1400" dirty="0" err="1"/>
              <a:t>Mirian</a:t>
            </a:r>
            <a:r>
              <a:rPr lang="en-US" sz="1400" dirty="0"/>
              <a:t> and P. Chow, “Managing </a:t>
            </a:r>
            <a:r>
              <a:rPr lang="en-US" sz="1400" dirty="0" err="1"/>
              <a:t>mutex</a:t>
            </a:r>
            <a:r>
              <a:rPr lang="en-US" sz="1400" dirty="0"/>
              <a:t> variables in a </a:t>
            </a:r>
            <a:r>
              <a:rPr lang="en-US" sz="1400" dirty="0" smtClean="0"/>
              <a:t>cache-coherent shared-memory </a:t>
            </a:r>
            <a:r>
              <a:rPr lang="en-US" sz="1400" dirty="0"/>
              <a:t>system for FPGAs,” in </a:t>
            </a:r>
            <a:r>
              <a:rPr lang="en-US" sz="1400" i="1" dirty="0"/>
              <a:t>FPT</a:t>
            </a:r>
            <a:r>
              <a:rPr lang="en-US" sz="1400" dirty="0"/>
              <a:t>, 2012.</a:t>
            </a:r>
          </a:p>
        </p:txBody>
      </p:sp>
    </p:spTree>
    <p:extLst>
      <p:ext uri="{BB962C8B-B14F-4D97-AF65-F5344CB8AC3E}">
        <p14:creationId xmlns:p14="http://schemas.microsoft.com/office/powerpoint/2010/main" val="128880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40296"/>
            <a:ext cx="6167587" cy="2911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Memory </a:t>
            </a: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Abstraction</a:t>
            </a:r>
            <a:endParaRPr lang="en-US" altLang="zh-TW" sz="3200" dirty="0">
              <a:solidFill>
                <a:srgbClr val="08318E"/>
              </a:solidFill>
              <a:latin typeface="Arial Black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3</a:t>
            </a:fld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61725" y="1371598"/>
            <a:ext cx="4519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6600"/>
                </a:solidFill>
              </a:rPr>
              <a:t>General Purpose Processors</a:t>
            </a:r>
            <a:endParaRPr lang="en-US" sz="2800" b="1" dirty="0">
              <a:solidFill>
                <a:srgbClr val="0066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66305" y="1970001"/>
            <a:ext cx="5386896" cy="738664"/>
          </a:xfrm>
          <a:prstGeom prst="rect">
            <a:avLst/>
          </a:prstGeom>
          <a:ln w="2857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array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*)</a:t>
            </a:r>
            <a:r>
              <a:rPr lang="en-US" sz="1400" b="1" dirty="0" err="1">
                <a:solidFill>
                  <a:srgbClr val="C00000"/>
                </a:solidFill>
                <a:highlight>
                  <a:srgbClr val="FFFFFF"/>
                </a:highlight>
                <a:latin typeface="Courier New"/>
              </a:rPr>
              <a:t>malloc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sizeof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));</a:t>
            </a:r>
          </a:p>
          <a:p>
            <a:r>
              <a:rPr lang="en-US" sz="1400" dirty="0" smtClean="0">
                <a:highlight>
                  <a:srgbClr val="FFFFFF"/>
                </a:highlight>
                <a:latin typeface="Courier New"/>
              </a:rPr>
              <a:t>d1 = array[a1];</a:t>
            </a:r>
          </a:p>
          <a:p>
            <a:r>
              <a:rPr lang="en-US" sz="1400" dirty="0" smtClean="0">
                <a:highlight>
                  <a:srgbClr val="FFFFFF"/>
                </a:highlight>
                <a:latin typeface="Courier New"/>
              </a:rPr>
              <a:t>array[a2] = d2;</a:t>
            </a:r>
            <a:endParaRPr lang="en-US" sz="1400" dirty="0"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89" name="Striped Right Arrow 88"/>
          <p:cNvSpPr/>
          <p:nvPr/>
        </p:nvSpPr>
        <p:spPr>
          <a:xfrm rot="5400000">
            <a:off x="1276350" y="3162300"/>
            <a:ext cx="685800" cy="457200"/>
          </a:xfrm>
          <a:prstGeom prst="strip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/>
          <p:nvPr/>
        </p:nvCxnSpPr>
        <p:spPr>
          <a:xfrm>
            <a:off x="2286000" y="5562600"/>
            <a:ext cx="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861504" y="5700711"/>
            <a:ext cx="142449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875791" y="5562600"/>
            <a:ext cx="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904546" y="5562600"/>
            <a:ext cx="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323177" y="5700711"/>
            <a:ext cx="358136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3337464" y="5562600"/>
            <a:ext cx="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/>
          <p:cNvSpPr txBox="1"/>
          <p:nvPr/>
        </p:nvSpPr>
        <p:spPr>
          <a:xfrm>
            <a:off x="762000" y="5697748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Simple Program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489865" y="5700711"/>
            <a:ext cx="38253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Complex Memory Management</a:t>
            </a:r>
          </a:p>
          <a:p>
            <a:r>
              <a:rPr lang="en-US" sz="1600" dirty="0" smtClean="0"/>
              <a:t>Ex: cache hierarchy, address translation, </a:t>
            </a:r>
          </a:p>
          <a:p>
            <a:r>
              <a:rPr lang="en-US" sz="1600" dirty="0" smtClean="0"/>
              <a:t>page swapping….</a:t>
            </a:r>
            <a:endParaRPr lang="en-US" sz="1600" dirty="0"/>
          </a:p>
        </p:txBody>
      </p:sp>
      <p:sp>
        <p:nvSpPr>
          <p:cNvPr id="1032" name="Cloud Callout 1031"/>
          <p:cNvSpPr/>
          <p:nvPr/>
        </p:nvSpPr>
        <p:spPr>
          <a:xfrm>
            <a:off x="7010400" y="3886200"/>
            <a:ext cx="1858454" cy="1295400"/>
          </a:xfrm>
          <a:prstGeom prst="cloudCallout">
            <a:avLst>
              <a:gd name="adj1" fmla="val -32902"/>
              <a:gd name="adj2" fmla="val 10978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TextBox 1032"/>
          <p:cNvSpPr txBox="1"/>
          <p:nvPr/>
        </p:nvSpPr>
        <p:spPr>
          <a:xfrm>
            <a:off x="7315200" y="4191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How about FPGAs?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03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" grpId="0"/>
      <p:bldP spid="108" grpId="0"/>
      <p:bldP spid="1032" grpId="0" animBg="1"/>
      <p:bldP spid="103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LEAP Barrier Usage</a:t>
            </a:r>
            <a:endParaRPr lang="en-US" altLang="zh-TW" sz="3200" dirty="0">
              <a:solidFill>
                <a:srgbClr val="08318E"/>
              </a:solidFill>
              <a:latin typeface="Arial Black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30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28800" y="1600200"/>
            <a:ext cx="5943600" cy="138499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interface BARRIER_IFC;</a:t>
            </a:r>
          </a:p>
          <a:p>
            <a:r>
              <a:rPr lang="en-US" sz="1400" dirty="0" smtClean="0"/>
              <a:t>       method </a:t>
            </a:r>
            <a:r>
              <a:rPr lang="en-US" sz="1400" dirty="0" err="1"/>
              <a:t>Bool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C00000"/>
                </a:solidFill>
              </a:rPr>
              <a:t>initialized</a:t>
            </a:r>
            <a:r>
              <a:rPr lang="en-US" sz="1400" dirty="0"/>
              <a:t>();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method </a:t>
            </a:r>
            <a:r>
              <a:rPr lang="en-US" sz="1400" dirty="0"/>
              <a:t>void </a:t>
            </a:r>
            <a:r>
              <a:rPr lang="en-US" sz="1400" b="1" dirty="0" err="1">
                <a:solidFill>
                  <a:srgbClr val="C00000"/>
                </a:solidFill>
              </a:rPr>
              <a:t>setBarrier</a:t>
            </a:r>
            <a:r>
              <a:rPr lang="en-US" sz="1400" dirty="0"/>
              <a:t>(</a:t>
            </a:r>
            <a:r>
              <a:rPr lang="en-US" sz="1400" dirty="0" err="1"/>
              <a:t>t_BARRIER</a:t>
            </a:r>
            <a:r>
              <a:rPr lang="en-US" sz="1400" dirty="0"/>
              <a:t> barrier);</a:t>
            </a:r>
          </a:p>
          <a:p>
            <a:r>
              <a:rPr lang="en-US" sz="1400" dirty="0" smtClean="0"/>
              <a:t>       method </a:t>
            </a:r>
            <a:r>
              <a:rPr lang="en-US" sz="1400" dirty="0"/>
              <a:t>void </a:t>
            </a:r>
            <a:r>
              <a:rPr lang="en-US" sz="1400" b="1" dirty="0" err="1">
                <a:solidFill>
                  <a:srgbClr val="C00000"/>
                </a:solidFill>
              </a:rPr>
              <a:t>barrierReached</a:t>
            </a:r>
            <a:r>
              <a:rPr lang="en-US" sz="1400" dirty="0"/>
              <a:t>();</a:t>
            </a:r>
          </a:p>
          <a:p>
            <a:r>
              <a:rPr lang="en-US" sz="1400" dirty="0" smtClean="0"/>
              <a:t>       method </a:t>
            </a:r>
            <a:r>
              <a:rPr lang="en-US" sz="1400" dirty="0"/>
              <a:t>void </a:t>
            </a:r>
            <a:r>
              <a:rPr lang="en-US" sz="1400" b="1" dirty="0" err="1">
                <a:solidFill>
                  <a:srgbClr val="C00000"/>
                </a:solidFill>
              </a:rPr>
              <a:t>waitForSync</a:t>
            </a:r>
            <a:r>
              <a:rPr lang="en-US" sz="1400" dirty="0" smtClean="0"/>
              <a:t>() </a:t>
            </a:r>
            <a:r>
              <a:rPr lang="en-US" sz="1400" dirty="0" smtClean="0">
                <a:solidFill>
                  <a:srgbClr val="C00000"/>
                </a:solidFill>
              </a:rPr>
              <a:t>if (all nodes have reached the barrier)</a:t>
            </a:r>
            <a:r>
              <a:rPr lang="en-US" sz="1400" dirty="0" smtClean="0"/>
              <a:t>;</a:t>
            </a:r>
            <a:endParaRPr lang="en-US" sz="1400" dirty="0"/>
          </a:p>
          <a:p>
            <a:r>
              <a:rPr lang="en-US" sz="1400" b="1" dirty="0" err="1"/>
              <a:t>endinterface</a:t>
            </a:r>
            <a:endParaRPr lang="en-US" sz="1400" b="1" dirty="0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8252155" cy="2899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141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5181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6600"/>
                </a:solidFill>
              </a:rPr>
              <a:t>Processor: </a:t>
            </a:r>
            <a:endParaRPr lang="en-US" sz="2800" b="1" dirty="0">
              <a:solidFill>
                <a:srgbClr val="006600"/>
              </a:solidFill>
            </a:endParaRPr>
          </a:p>
          <a:p>
            <a:pPr lvl="1"/>
            <a:r>
              <a:rPr lang="en-US" sz="2400" dirty="0" smtClean="0"/>
              <a:t>through-memory locks</a:t>
            </a:r>
          </a:p>
          <a:p>
            <a:endParaRPr lang="en-US" sz="2800" b="1" dirty="0" smtClean="0">
              <a:solidFill>
                <a:srgbClr val="006600"/>
              </a:solidFill>
            </a:endParaRPr>
          </a:p>
          <a:p>
            <a:endParaRPr lang="en-US" sz="2800" b="1" dirty="0">
              <a:solidFill>
                <a:srgbClr val="00660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6600"/>
                </a:solidFill>
              </a:rPr>
              <a:t/>
            </a:r>
            <a:br>
              <a:rPr lang="en-US" sz="1800" b="1" dirty="0" smtClean="0">
                <a:solidFill>
                  <a:srgbClr val="006600"/>
                </a:solidFill>
              </a:rPr>
            </a:br>
            <a:endParaRPr lang="en-US" sz="1800" b="1" dirty="0" smtClean="0">
              <a:solidFill>
                <a:srgbClr val="006600"/>
              </a:solidFill>
            </a:endParaRPr>
          </a:p>
          <a:p>
            <a:r>
              <a:rPr lang="en-US" sz="2800" b="1" dirty="0" smtClean="0">
                <a:solidFill>
                  <a:srgbClr val="006600"/>
                </a:solidFill>
              </a:rPr>
              <a:t>Performance Comparison (Shared </a:t>
            </a:r>
            <a:r>
              <a:rPr lang="en-US" sz="2800" b="1" dirty="0">
                <a:solidFill>
                  <a:srgbClr val="006600"/>
                </a:solidFill>
              </a:rPr>
              <a:t>Q</a:t>
            </a:r>
            <a:r>
              <a:rPr lang="en-US" sz="2800" b="1" dirty="0" smtClean="0">
                <a:solidFill>
                  <a:srgbClr val="006600"/>
                </a:solidFill>
              </a:rPr>
              <a:t>ueue </a:t>
            </a:r>
            <a:r>
              <a:rPr lang="en-US" sz="2800" b="1" dirty="0">
                <a:solidFill>
                  <a:srgbClr val="006600"/>
                </a:solidFill>
              </a:rPr>
              <a:t>T</a:t>
            </a:r>
            <a:r>
              <a:rPr lang="en-US" sz="2800" b="1" dirty="0" smtClean="0">
                <a:solidFill>
                  <a:srgbClr val="006600"/>
                </a:solidFill>
              </a:rPr>
              <a:t>est) </a:t>
            </a:r>
            <a:r>
              <a:rPr lang="en-US" sz="2800" b="1" dirty="0">
                <a:solidFill>
                  <a:srgbClr val="006600"/>
                </a:solidFill>
              </a:rPr>
              <a:t>:</a:t>
            </a:r>
            <a:endParaRPr lang="en-US" sz="2800" b="1" dirty="0" smtClean="0">
              <a:solidFill>
                <a:srgbClr val="006600"/>
              </a:solidFill>
            </a:endParaRPr>
          </a:p>
          <a:p>
            <a:pPr lvl="1"/>
            <a:endParaRPr lang="en-US" sz="2600" dirty="0" smtClean="0"/>
          </a:p>
          <a:p>
            <a:pPr marL="0" indent="0">
              <a:buNone/>
            </a:pPr>
            <a:r>
              <a:rPr lang="en-US" sz="2800" dirty="0" smtClean="0"/>
              <a:t>  </a:t>
            </a:r>
            <a:endParaRPr lang="en-US" sz="2000" dirty="0" smtClean="0"/>
          </a:p>
          <a:p>
            <a:pPr lvl="1"/>
            <a:endParaRPr lang="en-US" sz="2400" b="1" dirty="0" smtClean="0"/>
          </a:p>
          <a:p>
            <a:pPr marL="0" indent="0">
              <a:buNone/>
            </a:pPr>
            <a:endParaRPr lang="en-US" sz="2800" b="1" dirty="0">
              <a:solidFill>
                <a:srgbClr val="0066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Synchronization Services:</a:t>
            </a:r>
            <a:r>
              <a:rPr lang="en-US" altLang="zh-TW" sz="3200" dirty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Lock</a:t>
            </a:r>
            <a:endParaRPr lang="en-US" altLang="zh-TW" sz="3200" dirty="0">
              <a:solidFill>
                <a:srgbClr val="08318E"/>
              </a:solidFill>
              <a:latin typeface="Arial Black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31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325033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Content Placeholder 2"/>
          <p:cNvSpPr txBox="1">
            <a:spLocks/>
          </p:cNvSpPr>
          <p:nvPr/>
        </p:nvSpPr>
        <p:spPr>
          <a:xfrm>
            <a:off x="4500562" y="1447800"/>
            <a:ext cx="3957638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rgbClr val="006600"/>
                </a:solidFill>
              </a:rPr>
              <a:t>LEAP lock primitive: </a:t>
            </a:r>
          </a:p>
          <a:p>
            <a:pPr lvl="1"/>
            <a:r>
              <a:rPr lang="en-US" sz="2400" dirty="0" smtClean="0"/>
              <a:t>hardware locks</a:t>
            </a:r>
            <a:endParaRPr lang="en-US" sz="2600" dirty="0" smtClean="0"/>
          </a:p>
          <a:p>
            <a:pPr marL="0" indent="0">
              <a:buFont typeface="Arial" pitchFamily="34" charset="0"/>
              <a:buNone/>
            </a:pPr>
            <a:r>
              <a:rPr lang="en-US" sz="2800" dirty="0" smtClean="0"/>
              <a:t>  </a:t>
            </a:r>
            <a:endParaRPr lang="en-US" sz="2000" dirty="0" smtClean="0"/>
          </a:p>
          <a:p>
            <a:pPr lvl="1"/>
            <a:endParaRPr lang="en-US" sz="2400" b="1" dirty="0" smtClean="0"/>
          </a:p>
          <a:p>
            <a:pPr marL="0" indent="0">
              <a:buFont typeface="Arial" pitchFamily="34" charset="0"/>
              <a:buNone/>
            </a:pPr>
            <a:endParaRPr lang="en-US" sz="2800" b="1" dirty="0">
              <a:solidFill>
                <a:srgbClr val="0066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1" y="2438400"/>
            <a:ext cx="4518225" cy="1344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987367"/>
              </p:ext>
            </p:extLst>
          </p:nvPr>
        </p:nvGraphicFramePr>
        <p:xfrm>
          <a:off x="1295400" y="4648200"/>
          <a:ext cx="6553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Primitive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Normalized Performance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Global Arbiter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2.19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LEAP Hardware Lock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1.82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Through-Memory Software Lock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50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LEAP Lock Usage</a:t>
            </a:r>
            <a:endParaRPr lang="en-US" altLang="zh-TW" sz="3200" dirty="0">
              <a:solidFill>
                <a:srgbClr val="08318E"/>
              </a:solidFill>
              <a:latin typeface="Arial Black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32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28800" y="1649849"/>
            <a:ext cx="5943600" cy="116955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interface LOCK_IFC#(type </a:t>
            </a:r>
            <a:r>
              <a:rPr lang="en-US" sz="1400" b="1" dirty="0" err="1"/>
              <a:t>t_LOCK_ID</a:t>
            </a:r>
            <a:r>
              <a:rPr lang="en-US" sz="1400" b="1" dirty="0" smtClean="0"/>
              <a:t>);</a:t>
            </a:r>
            <a:endParaRPr lang="en-US" sz="1400" b="1" dirty="0"/>
          </a:p>
          <a:p>
            <a:r>
              <a:rPr lang="en-US" sz="1400" dirty="0" smtClean="0"/>
              <a:t>       method void </a:t>
            </a:r>
            <a:r>
              <a:rPr lang="en-US" sz="1400" b="1" dirty="0" err="1">
                <a:solidFill>
                  <a:srgbClr val="C00000"/>
                </a:solidFill>
              </a:rPr>
              <a:t>acquireLockReq</a:t>
            </a:r>
            <a:r>
              <a:rPr lang="en-US" sz="1400" dirty="0"/>
              <a:t>(</a:t>
            </a:r>
            <a:r>
              <a:rPr lang="en-US" sz="1400" dirty="0" err="1"/>
              <a:t>t_LOCK_ID</a:t>
            </a:r>
            <a:r>
              <a:rPr lang="en-US" sz="1400" dirty="0"/>
              <a:t> id);</a:t>
            </a:r>
          </a:p>
          <a:p>
            <a:r>
              <a:rPr lang="en-US" sz="1400" dirty="0"/>
              <a:t>       method </a:t>
            </a:r>
            <a:r>
              <a:rPr lang="en-US" sz="1400" dirty="0" err="1"/>
              <a:t>t_LOCK_ID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lockResp</a:t>
            </a:r>
            <a:r>
              <a:rPr lang="en-US" sz="1400" dirty="0" smtClean="0"/>
              <a:t>() </a:t>
            </a:r>
            <a:r>
              <a:rPr lang="en-US" sz="1400" dirty="0" smtClean="0">
                <a:solidFill>
                  <a:srgbClr val="C00000"/>
                </a:solidFill>
              </a:rPr>
              <a:t>if (it receives lock);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      method </a:t>
            </a:r>
            <a:r>
              <a:rPr lang="en-US" sz="1400" dirty="0"/>
              <a:t>void </a:t>
            </a:r>
            <a:r>
              <a:rPr lang="en-US" sz="1400" b="1" dirty="0" err="1" smtClean="0">
                <a:solidFill>
                  <a:srgbClr val="C00000"/>
                </a:solidFill>
              </a:rPr>
              <a:t>releaseLock</a:t>
            </a:r>
            <a:r>
              <a:rPr lang="en-US" sz="1400" dirty="0" smtClean="0"/>
              <a:t>(</a:t>
            </a:r>
            <a:r>
              <a:rPr lang="en-US" sz="1400" dirty="0" err="1" smtClean="0"/>
              <a:t>t_</a:t>
            </a:r>
            <a:r>
              <a:rPr lang="en-US" altLang="zh-TW" sz="1400" dirty="0" err="1" smtClean="0"/>
              <a:t>LOCK_ID</a:t>
            </a:r>
            <a:r>
              <a:rPr lang="en-US" sz="1400" dirty="0" smtClean="0"/>
              <a:t> id);</a:t>
            </a:r>
            <a:endParaRPr lang="en-US" sz="1400" dirty="0"/>
          </a:p>
          <a:p>
            <a:r>
              <a:rPr lang="en-US" sz="1400" b="1" dirty="0" err="1" smtClean="0"/>
              <a:t>endinterface</a:t>
            </a:r>
            <a:endParaRPr lang="en-US" sz="14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381000" y="3124200"/>
            <a:ext cx="2895600" cy="294795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3140015"/>
            <a:ext cx="305519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 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3517612"/>
            <a:ext cx="2971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LOCK_IFC#(Bit#(1)) lock &lt;- </a:t>
            </a:r>
          </a:p>
          <a:p>
            <a:r>
              <a:rPr lang="en-US" sz="1600" b="1" dirty="0" err="1" smtClean="0">
                <a:solidFill>
                  <a:srgbClr val="C00000"/>
                </a:solidFill>
              </a:rPr>
              <a:t>mkLockNode</a:t>
            </a:r>
            <a:r>
              <a:rPr lang="en-US" sz="1600" dirty="0" smtClean="0"/>
              <a:t>(</a:t>
            </a:r>
            <a:r>
              <a:rPr lang="en-US" sz="1600" dirty="0" err="1" smtClean="0"/>
              <a:t>groupID</a:t>
            </a:r>
            <a:r>
              <a:rPr lang="en-US" sz="1600" dirty="0" smtClean="0"/>
              <a:t>, MASTER);</a:t>
            </a:r>
          </a:p>
          <a:p>
            <a:r>
              <a:rPr lang="en-US" sz="1600" dirty="0" err="1" smtClean="0"/>
              <a:t>lock.</a:t>
            </a:r>
            <a:r>
              <a:rPr lang="en-US" sz="1600" b="1" dirty="0" err="1" smtClean="0">
                <a:solidFill>
                  <a:srgbClr val="C00000"/>
                </a:solidFill>
              </a:rPr>
              <a:t>acquireLockReq</a:t>
            </a:r>
            <a:r>
              <a:rPr lang="en-US" sz="1600" dirty="0" smtClean="0"/>
              <a:t>(0);</a:t>
            </a:r>
            <a:endParaRPr lang="en-US" sz="1600" dirty="0"/>
          </a:p>
          <a:p>
            <a:r>
              <a:rPr lang="en-US" sz="1600" dirty="0" smtClean="0"/>
              <a:t>if </a:t>
            </a:r>
            <a:r>
              <a:rPr lang="en-US" altLang="zh-TW" sz="1600" dirty="0" smtClean="0"/>
              <a:t>(</a:t>
            </a:r>
            <a:r>
              <a:rPr lang="en-US" sz="1600" dirty="0" err="1" smtClean="0"/>
              <a:t>lock.</a:t>
            </a:r>
            <a:r>
              <a:rPr lang="en-US" sz="1600" b="1" dirty="0" err="1" smtClean="0">
                <a:solidFill>
                  <a:srgbClr val="C00000"/>
                </a:solidFill>
              </a:rPr>
              <a:t>lockResp</a:t>
            </a:r>
            <a:r>
              <a:rPr lang="en-US" sz="1600" dirty="0" smtClean="0"/>
              <a:t>()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==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0)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wait</a:t>
            </a:r>
          </a:p>
          <a:p>
            <a:r>
              <a:rPr lang="en-US" sz="1600" dirty="0" smtClean="0"/>
              <a:t>begin</a:t>
            </a:r>
          </a:p>
          <a:p>
            <a:r>
              <a:rPr lang="en-US" sz="1600" dirty="0" smtClean="0"/>
              <a:t>    …….</a:t>
            </a:r>
            <a:endParaRPr lang="en-US" sz="1600" dirty="0"/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   //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perform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task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dirty="0" smtClean="0"/>
              <a:t>    …….</a:t>
            </a:r>
          </a:p>
          <a:p>
            <a:r>
              <a:rPr lang="en-US" sz="1600" dirty="0" smtClean="0"/>
              <a:t>end</a:t>
            </a:r>
            <a:endParaRPr lang="en-US" sz="1600" dirty="0"/>
          </a:p>
          <a:p>
            <a:r>
              <a:rPr lang="en-US" sz="1600" dirty="0" err="1" smtClean="0"/>
              <a:t>lock.</a:t>
            </a:r>
            <a:r>
              <a:rPr lang="en-US" sz="1600" b="1" dirty="0" err="1" smtClean="0">
                <a:solidFill>
                  <a:srgbClr val="C00000"/>
                </a:solidFill>
              </a:rPr>
              <a:t>releaseLock</a:t>
            </a:r>
            <a:r>
              <a:rPr lang="en-US" sz="1600" dirty="0" smtClean="0"/>
              <a:t>();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352800" y="3124200"/>
            <a:ext cx="2743200" cy="294795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52800" y="3140015"/>
            <a:ext cx="2743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 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52800" y="3517612"/>
            <a:ext cx="2819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LOCK_IFC#(Bit#(1)) lock &lt;- </a:t>
            </a:r>
          </a:p>
          <a:p>
            <a:r>
              <a:rPr lang="en-US" sz="1600" b="1" dirty="0" err="1" smtClean="0">
                <a:solidFill>
                  <a:srgbClr val="C00000"/>
                </a:solidFill>
              </a:rPr>
              <a:t>mkLockNode</a:t>
            </a:r>
            <a:r>
              <a:rPr lang="en-US" sz="1600" dirty="0" smtClean="0"/>
              <a:t>(</a:t>
            </a:r>
            <a:r>
              <a:rPr lang="en-US" sz="1600" dirty="0" err="1" smtClean="0"/>
              <a:t>groupID</a:t>
            </a:r>
            <a:r>
              <a:rPr lang="en-US" sz="1600" dirty="0" smtClean="0"/>
              <a:t>, SLAVE);</a:t>
            </a:r>
          </a:p>
          <a:p>
            <a:r>
              <a:rPr lang="en-US" sz="1600" dirty="0" err="1" smtClean="0"/>
              <a:t>lock.</a:t>
            </a:r>
            <a:r>
              <a:rPr lang="en-US" sz="1600" b="1" dirty="0" err="1" smtClean="0">
                <a:solidFill>
                  <a:srgbClr val="C00000"/>
                </a:solidFill>
              </a:rPr>
              <a:t>acquireLockReq</a:t>
            </a:r>
            <a:r>
              <a:rPr lang="en-US" sz="1600" dirty="0" smtClean="0"/>
              <a:t>(0);</a:t>
            </a:r>
            <a:endParaRPr lang="en-US" sz="1600" dirty="0"/>
          </a:p>
          <a:p>
            <a:r>
              <a:rPr lang="en-US" sz="1600" dirty="0" smtClean="0"/>
              <a:t>if </a:t>
            </a:r>
            <a:r>
              <a:rPr lang="en-US" altLang="zh-TW" sz="1600" dirty="0" smtClean="0"/>
              <a:t>(</a:t>
            </a:r>
            <a:r>
              <a:rPr lang="en-US" sz="1600" dirty="0" err="1" smtClean="0"/>
              <a:t>lock.</a:t>
            </a:r>
            <a:r>
              <a:rPr lang="en-US" sz="1600" b="1" dirty="0" err="1" smtClean="0">
                <a:solidFill>
                  <a:srgbClr val="C00000"/>
                </a:solidFill>
              </a:rPr>
              <a:t>lockResp</a:t>
            </a:r>
            <a:r>
              <a:rPr lang="en-US" sz="1600" dirty="0" smtClean="0"/>
              <a:t>()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==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0)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wait</a:t>
            </a:r>
          </a:p>
          <a:p>
            <a:r>
              <a:rPr lang="en-US" sz="1600" dirty="0" smtClean="0"/>
              <a:t>begin</a:t>
            </a:r>
          </a:p>
          <a:p>
            <a:r>
              <a:rPr lang="en-US" sz="1600" dirty="0" smtClean="0"/>
              <a:t>    …….</a:t>
            </a:r>
            <a:endParaRPr lang="en-US" sz="1600" dirty="0"/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   //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perform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task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dirty="0" smtClean="0"/>
              <a:t>    …….</a:t>
            </a:r>
          </a:p>
          <a:p>
            <a:r>
              <a:rPr lang="en-US" sz="1600" dirty="0" smtClean="0"/>
              <a:t>end</a:t>
            </a:r>
            <a:endParaRPr lang="en-US" sz="1600" dirty="0"/>
          </a:p>
          <a:p>
            <a:r>
              <a:rPr lang="en-US" sz="1600" dirty="0" err="1" smtClean="0"/>
              <a:t>lock.</a:t>
            </a:r>
            <a:r>
              <a:rPr lang="en-US" sz="1600" b="1" dirty="0" err="1" smtClean="0">
                <a:solidFill>
                  <a:srgbClr val="C00000"/>
                </a:solidFill>
              </a:rPr>
              <a:t>releaseLock</a:t>
            </a:r>
            <a:r>
              <a:rPr lang="en-US" sz="1600" dirty="0" smtClean="0"/>
              <a:t>();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6172200" y="3124200"/>
            <a:ext cx="2743200" cy="294795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72200" y="3140015"/>
            <a:ext cx="2743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 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72200" y="3517612"/>
            <a:ext cx="2819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LOCK_IFC#(Bit#(1)) lock &lt;- </a:t>
            </a:r>
          </a:p>
          <a:p>
            <a:r>
              <a:rPr lang="en-US" sz="1600" b="1" dirty="0" err="1" smtClean="0">
                <a:solidFill>
                  <a:srgbClr val="C00000"/>
                </a:solidFill>
              </a:rPr>
              <a:t>mkLockNode</a:t>
            </a:r>
            <a:r>
              <a:rPr lang="en-US" sz="1600" dirty="0" smtClean="0"/>
              <a:t>(</a:t>
            </a:r>
            <a:r>
              <a:rPr lang="en-US" sz="1600" dirty="0" err="1" smtClean="0"/>
              <a:t>groupID</a:t>
            </a:r>
            <a:r>
              <a:rPr lang="en-US" sz="1600" dirty="0" smtClean="0"/>
              <a:t>, SLAVE);</a:t>
            </a:r>
          </a:p>
          <a:p>
            <a:r>
              <a:rPr lang="en-US" sz="1600" dirty="0" err="1" smtClean="0"/>
              <a:t>lock.</a:t>
            </a:r>
            <a:r>
              <a:rPr lang="en-US" sz="1600" b="1" dirty="0" err="1" smtClean="0">
                <a:solidFill>
                  <a:srgbClr val="C00000"/>
                </a:solidFill>
              </a:rPr>
              <a:t>acquireLockReq</a:t>
            </a:r>
            <a:r>
              <a:rPr lang="en-US" sz="1600" dirty="0" smtClean="0"/>
              <a:t>(0);</a:t>
            </a:r>
            <a:endParaRPr lang="en-US" sz="1600" dirty="0"/>
          </a:p>
          <a:p>
            <a:r>
              <a:rPr lang="en-US" sz="1600" dirty="0" smtClean="0"/>
              <a:t>if </a:t>
            </a:r>
            <a:r>
              <a:rPr lang="en-US" altLang="zh-TW" sz="1600" dirty="0" smtClean="0"/>
              <a:t>(</a:t>
            </a:r>
            <a:r>
              <a:rPr lang="en-US" sz="1600" dirty="0" err="1" smtClean="0"/>
              <a:t>lock.</a:t>
            </a:r>
            <a:r>
              <a:rPr lang="en-US" sz="1600" b="1" dirty="0" err="1" smtClean="0">
                <a:solidFill>
                  <a:srgbClr val="C00000"/>
                </a:solidFill>
              </a:rPr>
              <a:t>lockResp</a:t>
            </a:r>
            <a:r>
              <a:rPr lang="en-US" sz="1600" dirty="0" smtClean="0"/>
              <a:t>()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==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0)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wait</a:t>
            </a:r>
          </a:p>
          <a:p>
            <a:r>
              <a:rPr lang="en-US" sz="1600" dirty="0" smtClean="0"/>
              <a:t>begin</a:t>
            </a:r>
          </a:p>
          <a:p>
            <a:r>
              <a:rPr lang="en-US" sz="1600" dirty="0" smtClean="0"/>
              <a:t>    …….</a:t>
            </a:r>
            <a:endParaRPr lang="en-US" sz="1600" dirty="0"/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   //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perform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task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dirty="0" smtClean="0"/>
              <a:t>    …….</a:t>
            </a:r>
          </a:p>
          <a:p>
            <a:r>
              <a:rPr lang="en-US" sz="1600" dirty="0" smtClean="0"/>
              <a:t>end</a:t>
            </a:r>
            <a:endParaRPr lang="en-US" sz="1600" dirty="0"/>
          </a:p>
          <a:p>
            <a:r>
              <a:rPr lang="en-US" sz="1600" dirty="0" err="1" smtClean="0"/>
              <a:t>lock.</a:t>
            </a:r>
            <a:r>
              <a:rPr lang="en-US" sz="1600" b="1" dirty="0" err="1" smtClean="0">
                <a:solidFill>
                  <a:srgbClr val="C00000"/>
                </a:solidFill>
              </a:rPr>
              <a:t>releaseLock</a:t>
            </a:r>
            <a:r>
              <a:rPr lang="en-US" sz="1600" dirty="0" smtClean="0"/>
              <a:t>();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9443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096" y="3355848"/>
            <a:ext cx="5736467" cy="3367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Performance on 2D Heat Transfer</a:t>
            </a:r>
            <a:endParaRPr lang="en-US" altLang="zh-TW" sz="3200" dirty="0">
              <a:solidFill>
                <a:srgbClr val="08318E"/>
              </a:solidFill>
              <a:latin typeface="Arial Black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33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4800" y="3886200"/>
            <a:ext cx="25908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FPGA: Xilinx VC707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Frame Size: 512x512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Coherent Cache Size: 8KB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Pixel Size: 8bit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04800" y="1447800"/>
            <a:ext cx="2400300" cy="2338013"/>
            <a:chOff x="171095" y="1929187"/>
            <a:chExt cx="2400300" cy="2338013"/>
          </a:xfrm>
        </p:grpSpPr>
        <p:pic>
          <p:nvPicPr>
            <p:cNvPr id="14" name="Picture 4" descr="http://upload.wikimedia.org/wikipedia/commons/thumb/e/ec/2D_von_Neumann_Stencil.svg/220px-2D_von_Neumann_Stencil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895" y="1929187"/>
              <a:ext cx="2095500" cy="2095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634771" y="2070194"/>
              <a:ext cx="895350" cy="897583"/>
            </a:xfrm>
            <a:prstGeom prst="rect">
              <a:avLst/>
            </a:prstGeom>
            <a:solidFill>
              <a:srgbClr val="C6D9F1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53199" y="2070193"/>
              <a:ext cx="895350" cy="897583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50196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4771" y="3003644"/>
              <a:ext cx="895350" cy="897583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53199" y="3003643"/>
              <a:ext cx="895350" cy="897583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196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1095" y="278311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56360" y="3897868"/>
              <a:ext cx="335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dirty="0"/>
            </a:p>
          </p:txBody>
        </p:sp>
      </p:grpSp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370" b="-29816"/>
          <a:stretch/>
        </p:blipFill>
        <p:spPr bwMode="auto">
          <a:xfrm>
            <a:off x="3100682" y="1609483"/>
            <a:ext cx="2672658" cy="151471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23467" y="12954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Centralized Scratchpad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3" t="-3370" r="-1853"/>
          <a:stretch/>
        </p:blipFill>
        <p:spPr bwMode="auto">
          <a:xfrm>
            <a:off x="5995986" y="1609483"/>
            <a:ext cx="2614614" cy="151471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529386" y="12954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Coherent Scratchpad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27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35"/>
    </mc:Choice>
    <mc:Fallback xmlns="">
      <p:transition spd="slow" advTm="5693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FPGA </a:t>
            </a: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Memory: Block RAMs</a:t>
            </a:r>
            <a:endParaRPr lang="en-US" altLang="zh-TW" sz="3200" dirty="0">
              <a:solidFill>
                <a:srgbClr val="08318E"/>
              </a:solidFill>
              <a:latin typeface="Arial Black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197623" y="2896614"/>
            <a:ext cx="1066800" cy="678342"/>
          </a:xfrm>
          <a:prstGeom prst="round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</a:t>
            </a:r>
            <a:br>
              <a:rPr lang="en-US" dirty="0" smtClean="0"/>
            </a:br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4</a:t>
            </a:fld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3197623" y="1821865"/>
            <a:ext cx="1066800" cy="520105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 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3169920" y="2608906"/>
            <a:ext cx="1173480" cy="0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731023" y="2341970"/>
            <a:ext cx="0" cy="529006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183922" y="240634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Interface</a:t>
            </a:r>
            <a:endParaRPr lang="en-US" b="1" dirty="0">
              <a:solidFill>
                <a:srgbClr val="7030A0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381000" y="1813605"/>
            <a:ext cx="1866941" cy="1843995"/>
            <a:chOff x="171095" y="2450919"/>
            <a:chExt cx="2400300" cy="2338013"/>
          </a:xfrm>
        </p:grpSpPr>
        <p:pic>
          <p:nvPicPr>
            <p:cNvPr id="61" name="Picture 4" descr="http://upload.wikimedia.org/wikipedia/commons/thumb/e/ec/2D_von_Neumann_Stencil.svg/220px-2D_von_Neumann_Stencil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895" y="2450919"/>
              <a:ext cx="2095500" cy="2095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2" name="Group 61"/>
            <p:cNvGrpSpPr/>
            <p:nvPr/>
          </p:nvGrpSpPr>
          <p:grpSpPr>
            <a:xfrm>
              <a:off x="171095" y="3304842"/>
              <a:ext cx="1520545" cy="1484090"/>
              <a:chOff x="171095" y="3304842"/>
              <a:chExt cx="1520545" cy="1484090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171095" y="3304842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</a:t>
                </a:r>
                <a:endParaRPr lang="en-US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356360" y="4419600"/>
                <a:ext cx="335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</p:grpSp>
      </p:grpSp>
      <p:sp>
        <p:nvSpPr>
          <p:cNvPr id="5" name="Right Arrow 4"/>
          <p:cNvSpPr/>
          <p:nvPr/>
        </p:nvSpPr>
        <p:spPr>
          <a:xfrm>
            <a:off x="4572000" y="5717033"/>
            <a:ext cx="378683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496" y="5105400"/>
            <a:ext cx="3784856" cy="138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49857" y="1447800"/>
            <a:ext cx="2062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2D Heat Transfer</a:t>
            </a:r>
            <a:endParaRPr lang="en-US" sz="2000" b="1" dirty="0">
              <a:solidFill>
                <a:srgbClr val="002060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352800"/>
            <a:ext cx="2355698" cy="1190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5353051" y="1676400"/>
            <a:ext cx="2266949" cy="1354789"/>
            <a:chOff x="5791200" y="1985664"/>
            <a:chExt cx="3200400" cy="1519536"/>
          </a:xfrm>
        </p:grpSpPr>
        <p:sp>
          <p:nvSpPr>
            <p:cNvPr id="25" name="Rectangle 24"/>
            <p:cNvSpPr/>
            <p:nvPr/>
          </p:nvSpPr>
          <p:spPr>
            <a:xfrm>
              <a:off x="6324600" y="1985664"/>
              <a:ext cx="2133600" cy="1519536"/>
            </a:xfrm>
            <a:prstGeom prst="rect">
              <a:avLst/>
            </a:prstGeom>
            <a:ln w="3810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00799" y="2057401"/>
              <a:ext cx="1048627" cy="37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addr</a:t>
              </a:r>
              <a:endParaRPr lang="en-US" sz="1600" baseline="-2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00800" y="2548784"/>
              <a:ext cx="990599" cy="37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din</a:t>
              </a:r>
              <a:endParaRPr lang="en-US" sz="1600" baseline="-2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00799" y="3040167"/>
              <a:ext cx="1024071" cy="37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/>
                <a:t>wen</a:t>
              </a:r>
              <a:endParaRPr lang="en-US" sz="1600" baseline="-2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91399" y="2548784"/>
              <a:ext cx="1047750" cy="37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err="1" smtClean="0"/>
                <a:t>dout</a:t>
              </a:r>
              <a:endParaRPr lang="en-US" sz="1600" baseline="-20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5791200" y="2242067"/>
              <a:ext cx="533400" cy="0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791200" y="2733450"/>
              <a:ext cx="533400" cy="0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791200" y="3224833"/>
              <a:ext cx="533400" cy="0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8458200" y="2733450"/>
              <a:ext cx="533400" cy="0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905500" y="2138065"/>
              <a:ext cx="190500" cy="22860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905500" y="2614315"/>
              <a:ext cx="190500" cy="22860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8629650" y="2619150"/>
              <a:ext cx="190500" cy="22860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0"/>
            <a:ext cx="4396740" cy="13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Curved Down Arrow 47"/>
          <p:cNvSpPr/>
          <p:nvPr/>
        </p:nvSpPr>
        <p:spPr>
          <a:xfrm rot="5651683" flipV="1">
            <a:off x="2058824" y="3052659"/>
            <a:ext cx="1000982" cy="339171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1000" y="5202909"/>
            <a:ext cx="4114800" cy="110799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1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++)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s-ES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s-ES" sz="11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y 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y 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s-E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y</a:t>
            </a:r>
            <a:r>
              <a:rPr lang="es-E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++)</a:t>
            </a:r>
            <a:endParaRPr lang="es-ES" sz="11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1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++)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U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C0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en-US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)+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Cy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en-US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)+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));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026883" y="5020270"/>
            <a:ext cx="3126517" cy="9233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Difficulty: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 size cannot fit in b</a:t>
            </a:r>
            <a:r>
              <a:rPr lang="en-US" altLang="zh-TW" dirty="0" smtClean="0"/>
              <a:t>lock </a:t>
            </a:r>
            <a:r>
              <a:rPr lang="en-US" dirty="0" smtClean="0"/>
              <a:t>RAMs</a:t>
            </a:r>
            <a:endParaRPr lang="en-US" dirty="0"/>
          </a:p>
        </p:txBody>
      </p: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72" y="5167068"/>
            <a:ext cx="3784856" cy="138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611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48" grpId="0" animBg="1"/>
      <p:bldP spid="49" grpId="0" animBg="1"/>
      <p:bldP spid="49" grpId="1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FPGA Memory Abstraction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5</a:t>
            </a:fld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381000" y="1813605"/>
            <a:ext cx="1866941" cy="1843995"/>
            <a:chOff x="171095" y="2450919"/>
            <a:chExt cx="2400300" cy="2338013"/>
          </a:xfrm>
        </p:grpSpPr>
        <p:pic>
          <p:nvPicPr>
            <p:cNvPr id="61" name="Picture 4" descr="http://upload.wikimedia.org/wikipedia/commons/thumb/e/ec/2D_von_Neumann_Stencil.svg/220px-2D_von_Neumann_Stencil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895" y="2450919"/>
              <a:ext cx="2095500" cy="2095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2" name="Group 61"/>
            <p:cNvGrpSpPr/>
            <p:nvPr/>
          </p:nvGrpSpPr>
          <p:grpSpPr>
            <a:xfrm>
              <a:off x="171095" y="3304842"/>
              <a:ext cx="1520545" cy="1484090"/>
              <a:chOff x="171095" y="3304842"/>
              <a:chExt cx="1520545" cy="1484090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171095" y="3304842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</a:t>
                </a:r>
                <a:endParaRPr lang="en-US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356360" y="4419600"/>
                <a:ext cx="335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549857" y="1447800"/>
            <a:ext cx="2062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2D Heat Transfer</a:t>
            </a:r>
            <a:endParaRPr lang="en-US" sz="2000" b="1" dirty="0">
              <a:solidFill>
                <a:srgbClr val="00206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353051" y="1676400"/>
            <a:ext cx="2266949" cy="1354789"/>
            <a:chOff x="5791200" y="1985664"/>
            <a:chExt cx="3200400" cy="1519536"/>
          </a:xfrm>
        </p:grpSpPr>
        <p:sp>
          <p:nvSpPr>
            <p:cNvPr id="25" name="Rectangle 24"/>
            <p:cNvSpPr/>
            <p:nvPr/>
          </p:nvSpPr>
          <p:spPr>
            <a:xfrm>
              <a:off x="6324600" y="1985664"/>
              <a:ext cx="2133600" cy="1519536"/>
            </a:xfrm>
            <a:prstGeom prst="rect">
              <a:avLst/>
            </a:prstGeom>
            <a:ln w="3810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00799" y="2057401"/>
              <a:ext cx="1048627" cy="37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addr</a:t>
              </a:r>
              <a:endParaRPr lang="en-US" sz="1600" baseline="-2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00800" y="2548784"/>
              <a:ext cx="990599" cy="37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din</a:t>
              </a:r>
              <a:endParaRPr lang="en-US" sz="1600" baseline="-2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00799" y="3040167"/>
              <a:ext cx="1024071" cy="37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/>
                <a:t>wen</a:t>
              </a:r>
              <a:endParaRPr lang="en-US" sz="1600" baseline="-2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91399" y="2548784"/>
              <a:ext cx="1047750" cy="37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err="1" smtClean="0"/>
                <a:t>dout</a:t>
              </a:r>
              <a:endParaRPr lang="en-US" sz="1600" baseline="-20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5791200" y="2242067"/>
              <a:ext cx="533400" cy="0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791200" y="2733450"/>
              <a:ext cx="533400" cy="0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791200" y="3224833"/>
              <a:ext cx="533400" cy="0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8458200" y="2733450"/>
              <a:ext cx="533400" cy="0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905500" y="2138065"/>
              <a:ext cx="190500" cy="22860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905500" y="2614315"/>
              <a:ext cx="190500" cy="22860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8629650" y="2619150"/>
              <a:ext cx="190500" cy="22860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72" y="5167068"/>
            <a:ext cx="3784856" cy="138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6477000" y="2616678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C00000"/>
                </a:solidFill>
              </a:rPr>
              <a:t>valid</a:t>
            </a:r>
            <a:endParaRPr lang="en-US" sz="1600" b="1" baseline="-2000" dirty="0">
              <a:solidFill>
                <a:srgbClr val="C000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258051" y="2802369"/>
            <a:ext cx="361949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52103"/>
            <a:ext cx="2689860" cy="131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 rot="21166058">
            <a:off x="6004560" y="441206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Become Latency Insensitive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26883" y="5020270"/>
            <a:ext cx="3126517" cy="9233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Difficulty: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 size cannot fit in b</a:t>
            </a:r>
            <a:r>
              <a:rPr lang="en-US" altLang="zh-TW" dirty="0" smtClean="0"/>
              <a:t>lock </a:t>
            </a:r>
            <a:r>
              <a:rPr lang="en-US" dirty="0" smtClean="0"/>
              <a:t>RAMs</a:t>
            </a:r>
            <a:endParaRPr lang="en-US" dirty="0"/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15" y="3810000"/>
            <a:ext cx="4396742" cy="13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Rounded Rectangle 52"/>
          <p:cNvSpPr/>
          <p:nvPr/>
        </p:nvSpPr>
        <p:spPr>
          <a:xfrm>
            <a:off x="3197623" y="2896614"/>
            <a:ext cx="1066800" cy="678342"/>
          </a:xfrm>
          <a:prstGeom prst="round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</a:t>
            </a:r>
            <a:br>
              <a:rPr lang="en-US" dirty="0" smtClean="0"/>
            </a:br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3197623" y="1821865"/>
            <a:ext cx="1066800" cy="520105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 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3169920" y="2608906"/>
            <a:ext cx="1173480" cy="0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731023" y="2341970"/>
            <a:ext cx="0" cy="529006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183922" y="240634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Interface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6" name="Curved Down Arrow 65"/>
          <p:cNvSpPr/>
          <p:nvPr/>
        </p:nvSpPr>
        <p:spPr>
          <a:xfrm rot="5651683" flipV="1">
            <a:off x="2058824" y="3052659"/>
            <a:ext cx="1000982" cy="339171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6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FPGA Memory Abstraction:</a:t>
            </a:r>
            <a:b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LEAP </a:t>
            </a:r>
            <a:r>
              <a:rPr lang="en-US" altLang="zh-TW" sz="3200" dirty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Scratchpad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6</a:t>
            </a:fld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381000" y="1813605"/>
            <a:ext cx="1866941" cy="1843995"/>
            <a:chOff x="171095" y="2450919"/>
            <a:chExt cx="2400300" cy="2338013"/>
          </a:xfrm>
        </p:grpSpPr>
        <p:pic>
          <p:nvPicPr>
            <p:cNvPr id="61" name="Picture 4" descr="http://upload.wikimedia.org/wikipedia/commons/thumb/e/ec/2D_von_Neumann_Stencil.svg/220px-2D_von_Neumann_Stencil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895" y="2450919"/>
              <a:ext cx="2095500" cy="2095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2" name="Group 61"/>
            <p:cNvGrpSpPr/>
            <p:nvPr/>
          </p:nvGrpSpPr>
          <p:grpSpPr>
            <a:xfrm>
              <a:off x="171095" y="3304842"/>
              <a:ext cx="1520545" cy="1484090"/>
              <a:chOff x="171095" y="3304842"/>
              <a:chExt cx="1520545" cy="1484090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171095" y="3304842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</a:t>
                </a:r>
                <a:endParaRPr lang="en-US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356360" y="4419600"/>
                <a:ext cx="335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549857" y="1447800"/>
            <a:ext cx="2062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2D Heat Transfer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4737" y="3886200"/>
            <a:ext cx="4432063" cy="132343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interface MEM_IFC#(type </a:t>
            </a:r>
            <a:r>
              <a:rPr lang="en-US" sz="1600" b="1" dirty="0" err="1" smtClean="0"/>
              <a:t>t_ADDR</a:t>
            </a:r>
            <a:r>
              <a:rPr lang="en-US" sz="1600" b="1" dirty="0" smtClean="0"/>
              <a:t>, type </a:t>
            </a:r>
            <a:r>
              <a:rPr lang="en-US" sz="1600" b="1" dirty="0" err="1" smtClean="0"/>
              <a:t>t_DATA</a:t>
            </a:r>
            <a:r>
              <a:rPr lang="en-US" sz="1600" b="1" dirty="0" smtClean="0"/>
              <a:t>)</a:t>
            </a:r>
            <a:endParaRPr lang="en-US" sz="1600" b="1" dirty="0"/>
          </a:p>
          <a:p>
            <a:r>
              <a:rPr lang="en-US" sz="1600" dirty="0" smtClean="0"/>
              <a:t>       method void</a:t>
            </a:r>
            <a:r>
              <a:rPr lang="en-US" sz="1600" dirty="0" smtClean="0">
                <a:solidFill>
                  <a:srgbClr val="7030A0"/>
                </a:solidFill>
              </a:rPr>
              <a:t> </a:t>
            </a:r>
            <a:r>
              <a:rPr lang="en-US" sz="1600" b="1" dirty="0" err="1" smtClean="0">
                <a:solidFill>
                  <a:srgbClr val="7030A0"/>
                </a:solidFill>
              </a:rPr>
              <a:t>readReq</a:t>
            </a:r>
            <a:r>
              <a:rPr lang="en-US" sz="1600" dirty="0" smtClean="0"/>
              <a:t>(</a:t>
            </a:r>
            <a:r>
              <a:rPr lang="en-US" sz="1600" dirty="0" err="1" smtClean="0"/>
              <a:t>t_ADDR</a:t>
            </a:r>
            <a:r>
              <a:rPr lang="en-US" sz="1600" dirty="0" smtClean="0"/>
              <a:t> </a:t>
            </a:r>
            <a:r>
              <a:rPr lang="en-US" sz="1600" dirty="0" err="1" smtClean="0"/>
              <a:t>addr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</a:t>
            </a:r>
            <a:r>
              <a:rPr lang="en-US" sz="1600" dirty="0" smtClean="0"/>
              <a:t>method void </a:t>
            </a:r>
            <a:r>
              <a:rPr lang="en-US" sz="1600" b="1" dirty="0" smtClean="0">
                <a:solidFill>
                  <a:srgbClr val="7030A0"/>
                </a:solidFill>
              </a:rPr>
              <a:t>write</a:t>
            </a:r>
            <a:r>
              <a:rPr lang="en-US" sz="1600" dirty="0" smtClean="0"/>
              <a:t>(</a:t>
            </a:r>
            <a:r>
              <a:rPr lang="en-US" sz="1600" dirty="0" err="1" smtClean="0"/>
              <a:t>t_ADDR</a:t>
            </a:r>
            <a:r>
              <a:rPr lang="en-US" sz="1600" dirty="0" smtClean="0"/>
              <a:t> </a:t>
            </a:r>
            <a:r>
              <a:rPr lang="en-US" sz="1600" dirty="0" err="1" smtClean="0"/>
              <a:t>addr</a:t>
            </a:r>
            <a:r>
              <a:rPr lang="en-US" sz="1600" dirty="0"/>
              <a:t>, </a:t>
            </a:r>
            <a:r>
              <a:rPr lang="en-US" sz="1600" dirty="0" err="1" smtClean="0"/>
              <a:t>t_DATA</a:t>
            </a:r>
            <a:r>
              <a:rPr lang="en-US" sz="1600" dirty="0" smtClean="0"/>
              <a:t> din);</a:t>
            </a:r>
            <a:endParaRPr lang="en-US" sz="1600" dirty="0"/>
          </a:p>
          <a:p>
            <a:r>
              <a:rPr lang="en-US" sz="1600" dirty="0" smtClean="0"/>
              <a:t>       method </a:t>
            </a:r>
            <a:r>
              <a:rPr lang="en-US" sz="1600" dirty="0" err="1" smtClean="0"/>
              <a:t>t_DATA</a:t>
            </a:r>
            <a:r>
              <a:rPr lang="en-US" sz="1600" dirty="0" smtClean="0"/>
              <a:t> </a:t>
            </a:r>
            <a:r>
              <a:rPr lang="en-US" sz="1600" b="1" dirty="0" err="1" smtClean="0">
                <a:solidFill>
                  <a:srgbClr val="7030A0"/>
                </a:solidFill>
              </a:rPr>
              <a:t>readResp</a:t>
            </a:r>
            <a:r>
              <a:rPr lang="en-US" sz="1600" dirty="0" smtClean="0"/>
              <a:t>();</a:t>
            </a:r>
            <a:endParaRPr lang="en-US" sz="1600" dirty="0" smtClean="0">
              <a:solidFill>
                <a:srgbClr val="C00000"/>
              </a:solidFill>
            </a:endParaRPr>
          </a:p>
          <a:p>
            <a:r>
              <a:rPr lang="en-US" sz="1600" b="1" dirty="0" err="1" smtClean="0"/>
              <a:t>endinterface</a:t>
            </a:r>
            <a:endParaRPr lang="en-US" sz="1600" b="1" dirty="0" smtClean="0"/>
          </a:p>
        </p:txBody>
      </p:sp>
      <p:sp>
        <p:nvSpPr>
          <p:cNvPr id="53" name="Rounded Rectangle 52"/>
          <p:cNvSpPr/>
          <p:nvPr/>
        </p:nvSpPr>
        <p:spPr>
          <a:xfrm>
            <a:off x="3197622" y="2896614"/>
            <a:ext cx="1374377" cy="760986"/>
          </a:xfrm>
          <a:prstGeom prst="round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LEAP</a:t>
            </a:r>
          </a:p>
          <a:p>
            <a:pPr algn="ctr"/>
            <a:r>
              <a:rPr lang="en-US" dirty="0" smtClean="0"/>
              <a:t>Scratchpad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3197623" y="1821865"/>
            <a:ext cx="1374376" cy="520105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 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3200400" y="2608906"/>
            <a:ext cx="1371599" cy="1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731023" y="2341970"/>
            <a:ext cx="0" cy="529006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183922" y="240634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Interface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6" name="Curved Down Arrow 65"/>
          <p:cNvSpPr/>
          <p:nvPr/>
        </p:nvSpPr>
        <p:spPr>
          <a:xfrm rot="5651683" flipV="1">
            <a:off x="2058824" y="3052659"/>
            <a:ext cx="1000982" cy="339171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Rectangular Callout 67"/>
          <p:cNvSpPr/>
          <p:nvPr/>
        </p:nvSpPr>
        <p:spPr>
          <a:xfrm>
            <a:off x="5078083" y="2487096"/>
            <a:ext cx="3581400" cy="2123658"/>
          </a:xfrm>
          <a:prstGeom prst="wedgeRectCallout">
            <a:avLst>
              <a:gd name="adj1" fmla="val -63401"/>
              <a:gd name="adj2" fmla="val -106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18021" y="2487096"/>
            <a:ext cx="35938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LEAP Scratchpad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Same </a:t>
            </a:r>
            <a:r>
              <a:rPr lang="en-US" sz="2200" dirty="0"/>
              <a:t>memory interface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Arbitrary data </a:t>
            </a:r>
            <a:r>
              <a:rPr lang="en-US" sz="2200" dirty="0" smtClean="0"/>
              <a:t>size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Private address space</a:t>
            </a:r>
            <a:endParaRPr lang="en-US" sz="22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C00000"/>
                </a:solidFill>
              </a:rPr>
              <a:t>“Unlimited” storage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C00000"/>
                </a:solidFill>
              </a:rPr>
              <a:t>Automatic caching</a:t>
            </a:r>
            <a:endParaRPr lang="en-US" sz="2200" b="1" dirty="0">
              <a:solidFill>
                <a:srgbClr val="C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95800" y="6367046"/>
            <a:ext cx="38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M. Adler</a:t>
            </a:r>
            <a:r>
              <a:rPr lang="zh-TW" altLang="en-US" sz="1400" dirty="0" smtClean="0"/>
              <a:t> </a:t>
            </a:r>
            <a:r>
              <a:rPr lang="en-US" altLang="zh-TW" sz="1400" i="1" dirty="0" smtClean="0"/>
              <a:t>et al.</a:t>
            </a:r>
            <a:r>
              <a:rPr lang="en-US" sz="1400" dirty="0" smtClean="0"/>
              <a:t>, “LEAP Scratchpads,” in FPGA, 2011.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6496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LEAP </a:t>
            </a: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Scratchpad Hierarchy</a:t>
            </a:r>
            <a:endParaRPr lang="en-US" altLang="zh-TW" sz="3200" dirty="0">
              <a:solidFill>
                <a:srgbClr val="08318E"/>
              </a:solidFill>
              <a:latin typeface="Arial Black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1295400" y="2627531"/>
            <a:ext cx="4267200" cy="5834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1354508" y="1909465"/>
            <a:ext cx="1312492" cy="457200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010754" y="2364748"/>
            <a:ext cx="0" cy="525566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2743200" y="1909465"/>
            <a:ext cx="1312492" cy="457200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399446" y="2364748"/>
            <a:ext cx="0" cy="525566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4144354" y="1909465"/>
            <a:ext cx="1312492" cy="457200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4800600" y="2364748"/>
            <a:ext cx="0" cy="525566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67067" y="2432760"/>
            <a:ext cx="109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Interface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85" y="2868541"/>
            <a:ext cx="6106322" cy="3344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2" y="2871216"/>
            <a:ext cx="6108192" cy="329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435291" y="1367601"/>
            <a:ext cx="0" cy="518160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955873" y="1323592"/>
            <a:ext cx="1460618" cy="4843412"/>
            <a:chOff x="6955873" y="1323592"/>
            <a:chExt cx="1460618" cy="4843412"/>
          </a:xfrm>
        </p:grpSpPr>
        <p:sp>
          <p:nvSpPr>
            <p:cNvPr id="23" name="TextBox 22"/>
            <p:cNvSpPr txBox="1"/>
            <p:nvPr/>
          </p:nvSpPr>
          <p:spPr>
            <a:xfrm>
              <a:off x="6955873" y="1323592"/>
              <a:ext cx="1460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6600"/>
                  </a:solidFill>
                </a:rPr>
                <a:t>Processor</a:t>
              </a:r>
              <a:endParaRPr lang="en-US" sz="2400" b="1" dirty="0">
                <a:solidFill>
                  <a:srgbClr val="006600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955873" y="1909465"/>
              <a:ext cx="1312492" cy="457200"/>
            </a:xfrm>
            <a:prstGeom prst="roundRect">
              <a:avLst/>
            </a:prstGeom>
            <a:ln w="28575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Application</a:t>
              </a:r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955873" y="2925519"/>
              <a:ext cx="1312492" cy="457200"/>
            </a:xfrm>
            <a:prstGeom prst="roundRect">
              <a:avLst/>
            </a:prstGeom>
            <a:ln w="28575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L1 Cache</a:t>
              </a:r>
              <a:endParaRPr 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955873" y="4909457"/>
              <a:ext cx="1312492" cy="457200"/>
            </a:xfrm>
            <a:prstGeom prst="roundRect">
              <a:avLst/>
            </a:prstGeom>
            <a:ln w="28575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L2 Cache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955873" y="5709804"/>
              <a:ext cx="1312492" cy="457200"/>
            </a:xfrm>
            <a:prstGeom prst="roundRect">
              <a:avLst/>
            </a:prstGeom>
            <a:ln w="28575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Memory</a:t>
              </a:r>
              <a:endParaRPr lang="en-US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7612119" y="2364748"/>
              <a:ext cx="0" cy="5255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5" idx="2"/>
              <a:endCxn id="26" idx="0"/>
            </p:cNvCxnSpPr>
            <p:nvPr/>
          </p:nvCxnSpPr>
          <p:spPr>
            <a:xfrm>
              <a:off x="7612119" y="3382719"/>
              <a:ext cx="0" cy="152673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6" idx="2"/>
              <a:endCxn id="27" idx="0"/>
            </p:cNvCxnSpPr>
            <p:nvPr/>
          </p:nvCxnSpPr>
          <p:spPr>
            <a:xfrm>
              <a:off x="7612119" y="5366657"/>
              <a:ext cx="0" cy="3431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2590800" y="1328058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6600"/>
                </a:solidFill>
              </a:rPr>
              <a:t>Scratchpads</a:t>
            </a:r>
            <a:endParaRPr lang="en-US" sz="2400" b="1" dirty="0">
              <a:solidFill>
                <a:srgbClr val="0066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00600" y="25908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on-chip SRAM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5456846" y="2925519"/>
            <a:ext cx="486755" cy="2286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37639" y="4495800"/>
            <a:ext cx="1914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on-board DRAM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5117685" y="4830519"/>
            <a:ext cx="486755" cy="2286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25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LEAP </a:t>
            </a: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Scratchpad Usage</a:t>
            </a:r>
            <a:endParaRPr lang="en-US" altLang="zh-TW" sz="3200" dirty="0">
              <a:solidFill>
                <a:srgbClr val="08318E"/>
              </a:solidFill>
              <a:latin typeface="Arial Black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8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47" y="1585231"/>
            <a:ext cx="3400236" cy="2366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4408714" y="1752599"/>
            <a:ext cx="4236489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In C program: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* array; </a:t>
            </a:r>
          </a:p>
          <a:p>
            <a:r>
              <a:rPr lang="en-US" dirty="0" smtClean="0"/>
              <a:t>array = (</a:t>
            </a:r>
            <a:r>
              <a:rPr lang="en-US" dirty="0" err="1" smtClean="0"/>
              <a:t>int</a:t>
            </a:r>
            <a:r>
              <a:rPr lang="en-US" dirty="0" smtClean="0"/>
              <a:t>*)</a:t>
            </a:r>
            <a:r>
              <a:rPr lang="en-US" b="1" dirty="0" err="1" smtClean="0">
                <a:solidFill>
                  <a:srgbClr val="C00000"/>
                </a:solidFill>
              </a:rPr>
              <a:t>malloc</a:t>
            </a:r>
            <a:r>
              <a:rPr lang="en-US" dirty="0" smtClean="0"/>
              <a:t>((1&lt;&lt;28)*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….</a:t>
            </a:r>
          </a:p>
          <a:p>
            <a:r>
              <a:rPr lang="en-US" dirty="0" smtClean="0"/>
              <a:t>d1 = array[a1];</a:t>
            </a:r>
          </a:p>
          <a:p>
            <a:r>
              <a:rPr lang="en-US" dirty="0" smtClean="0"/>
              <a:t>array[a2] = d2;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1861" y="4267200"/>
            <a:ext cx="815185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In LEAP program:</a:t>
            </a:r>
          </a:p>
          <a:p>
            <a:r>
              <a:rPr lang="en-US" dirty="0" smtClean="0"/>
              <a:t>MEMORY_IFC(Bit#(28), Bit#(32)) memory &lt;- </a:t>
            </a:r>
            <a:r>
              <a:rPr lang="en-US" b="1" dirty="0" err="1" smtClean="0">
                <a:solidFill>
                  <a:srgbClr val="C00000"/>
                </a:solidFill>
              </a:rPr>
              <a:t>mkScratchpad</a:t>
            </a:r>
            <a:r>
              <a:rPr lang="en-US" dirty="0" smtClean="0"/>
              <a:t>(</a:t>
            </a:r>
            <a:r>
              <a:rPr lang="en-US" dirty="0" err="1" smtClean="0"/>
              <a:t>scratchpadID</a:t>
            </a:r>
            <a:r>
              <a:rPr lang="en-US" dirty="0" smtClean="0"/>
              <a:t>, </a:t>
            </a:r>
            <a:r>
              <a:rPr lang="en-US" dirty="0" err="1" smtClean="0"/>
              <a:t>config</a:t>
            </a:r>
            <a:r>
              <a:rPr lang="en-US" dirty="0" smtClean="0"/>
              <a:t>);</a:t>
            </a:r>
          </a:p>
          <a:p>
            <a:r>
              <a:rPr lang="en-US" dirty="0" smtClean="0"/>
              <a:t>….</a:t>
            </a:r>
          </a:p>
          <a:p>
            <a:r>
              <a:rPr lang="en-US" dirty="0" err="1" smtClean="0"/>
              <a:t>memory.</a:t>
            </a:r>
            <a:r>
              <a:rPr lang="en-US" b="1" dirty="0" err="1" smtClean="0">
                <a:solidFill>
                  <a:srgbClr val="C00000"/>
                </a:solidFill>
              </a:rPr>
              <a:t>readReq</a:t>
            </a:r>
            <a:r>
              <a:rPr lang="en-US" dirty="0" smtClean="0"/>
              <a:t>(a1);</a:t>
            </a:r>
          </a:p>
          <a:p>
            <a:r>
              <a:rPr lang="en-US" dirty="0" smtClean="0"/>
              <a:t>Bit#(32) d1 &lt;- </a:t>
            </a:r>
            <a:r>
              <a:rPr lang="en-US" dirty="0" err="1" smtClean="0"/>
              <a:t>memory.</a:t>
            </a:r>
            <a:r>
              <a:rPr lang="en-US" b="1" dirty="0" err="1" smtClean="0">
                <a:solidFill>
                  <a:srgbClr val="C00000"/>
                </a:solidFill>
              </a:rPr>
              <a:t>readResp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memory.</a:t>
            </a:r>
            <a:r>
              <a:rPr lang="en-US" b="1" dirty="0" err="1" smtClean="0">
                <a:solidFill>
                  <a:srgbClr val="C00000"/>
                </a:solidFill>
              </a:rPr>
              <a:t>write</a:t>
            </a:r>
            <a:r>
              <a:rPr lang="en-US" dirty="0" smtClean="0"/>
              <a:t>(a2, d2);</a:t>
            </a:r>
          </a:p>
          <a:p>
            <a:r>
              <a:rPr lang="en-US" dirty="0" smtClean="0"/>
              <a:t>….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6265724" y="1728799"/>
            <a:ext cx="2379479" cy="1490711"/>
            <a:chOff x="6050279" y="5277860"/>
            <a:chExt cx="3521628" cy="1490711"/>
          </a:xfrm>
        </p:grpSpPr>
        <p:cxnSp>
          <p:nvCxnSpPr>
            <p:cNvPr id="35" name="Straight Arrow Connector 34"/>
            <p:cNvCxnSpPr/>
            <p:nvPr/>
          </p:nvCxnSpPr>
          <p:spPr>
            <a:xfrm flipH="1" flipV="1">
              <a:off x="6865347" y="6186124"/>
              <a:ext cx="287055" cy="258537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050279" y="6368461"/>
              <a:ext cx="2819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address space</a:t>
              </a:r>
              <a:endPara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>
              <a:off x="8378298" y="5622789"/>
              <a:ext cx="133351" cy="26670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854628" y="5277860"/>
              <a:ext cx="1717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data size</a:t>
              </a:r>
              <a:endPara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552225" y="4267200"/>
            <a:ext cx="2306822" cy="933510"/>
            <a:chOff x="2552225" y="4267200"/>
            <a:chExt cx="2306822" cy="933510"/>
          </a:xfrm>
        </p:grpSpPr>
        <p:cxnSp>
          <p:nvCxnSpPr>
            <p:cNvPr id="43" name="Straight Arrow Connector 42"/>
            <p:cNvCxnSpPr>
              <a:stCxn id="44" idx="1"/>
            </p:cNvCxnSpPr>
            <p:nvPr/>
          </p:nvCxnSpPr>
          <p:spPr>
            <a:xfrm flipH="1" flipV="1">
              <a:off x="2552225" y="4900470"/>
              <a:ext cx="401822" cy="100185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954047" y="4800600"/>
              <a:ext cx="1905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address space</a:t>
              </a:r>
              <a:endPara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45" name="Straight Arrow Connector 44"/>
            <p:cNvCxnSpPr>
              <a:stCxn id="46" idx="1"/>
            </p:cNvCxnSpPr>
            <p:nvPr/>
          </p:nvCxnSpPr>
          <p:spPr>
            <a:xfrm flipH="1">
              <a:off x="3124200" y="4467255"/>
              <a:ext cx="348621" cy="95665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472821" y="4267200"/>
              <a:ext cx="1160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data size</a:t>
              </a:r>
              <a:endPara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65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200" dirty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LEAP </a:t>
            </a:r>
            <a:r>
              <a:rPr lang="en-US" altLang="zh-TW" sz="3200" dirty="0" smtClean="0">
                <a:solidFill>
                  <a:srgbClr val="08318E"/>
                </a:solidFill>
                <a:latin typeface="Arial Black" pitchFamily="34" charset="0"/>
                <a:ea typeface="Arial Unicode MS" pitchFamily="34" charset="-120"/>
                <a:cs typeface="Arial Unicode MS" pitchFamily="34" charset="-120"/>
              </a:rPr>
              <a:t>Scratchpad Performance</a:t>
            </a:r>
            <a:endParaRPr lang="en-US" altLang="zh-TW" sz="3200" dirty="0">
              <a:solidFill>
                <a:srgbClr val="08318E"/>
              </a:solidFill>
              <a:latin typeface="Arial Black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720-7AA3-45E3-93E4-C3EE4E7DF9DF}" type="slidenum">
              <a:rPr lang="en-US" smtClean="0"/>
              <a:t>9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295400"/>
            <a:ext cx="7482559" cy="542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08305" y="1837012"/>
            <a:ext cx="1558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Local Cache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8780" y="2927046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Central Cache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725" y="4017736"/>
            <a:ext cx="1786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Host Memory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5" name="Straight Arrow Connector 4"/>
          <p:cNvCxnSpPr>
            <a:stCxn id="7" idx="2"/>
          </p:cNvCxnSpPr>
          <p:nvPr/>
        </p:nvCxnSpPr>
        <p:spPr>
          <a:xfrm>
            <a:off x="1388780" y="4417846"/>
            <a:ext cx="1004374" cy="17326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51514" y="1981200"/>
            <a:ext cx="620486" cy="5586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78093" y="3182969"/>
            <a:ext cx="640554" cy="14418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54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5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36766</TotalTime>
  <Words>1895</Words>
  <Application>Microsoft Office PowerPoint</Application>
  <PresentationFormat>On-screen Show (4:3)</PresentationFormat>
  <Paragraphs>563</Paragraphs>
  <Slides>33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LEAP Tutorial: FPGA Memory Abstractions</vt:lpstr>
      <vt:lpstr>Memory Abstraction</vt:lpstr>
      <vt:lpstr>Memory Abstraction</vt:lpstr>
      <vt:lpstr>FPGA Memory: Block RAMs</vt:lpstr>
      <vt:lpstr>FPGA Memory Abstraction</vt:lpstr>
      <vt:lpstr>FPGA Memory Abstraction: LEAP Scratchpad</vt:lpstr>
      <vt:lpstr>LEAP Scratchpad Hierarchy</vt:lpstr>
      <vt:lpstr>LEAP Scratchpad Usage</vt:lpstr>
      <vt:lpstr>LEAP Scratchpad Performance</vt:lpstr>
      <vt:lpstr>Scratchpad Optimization</vt:lpstr>
      <vt:lpstr>Optimization:  Scratchpad Prefetcher</vt:lpstr>
      <vt:lpstr>Prefetching on FPGAs</vt:lpstr>
      <vt:lpstr>Prefetch Performance</vt:lpstr>
      <vt:lpstr>Scratchpad Configurability</vt:lpstr>
      <vt:lpstr>LEAP Shared Memories</vt:lpstr>
      <vt:lpstr>Parallel Programming on FPGA</vt:lpstr>
      <vt:lpstr>Parallel Programming on FPGA</vt:lpstr>
      <vt:lpstr>Parallel Programming on FPGA</vt:lpstr>
      <vt:lpstr>Parallel Programming on FPGA</vt:lpstr>
      <vt:lpstr>Parallel Programming on FPGA</vt:lpstr>
      <vt:lpstr>LEAP Shared Memory Services: Coherent Scratchpad (CS)</vt:lpstr>
      <vt:lpstr>LEAP Shared Memory Services: Coherent Scratchpad</vt:lpstr>
      <vt:lpstr>Parallel Programming on FPGA</vt:lpstr>
      <vt:lpstr>LEAP Shared Memory Services: Memory Consistency</vt:lpstr>
      <vt:lpstr>Coherent Scratchpad Usage</vt:lpstr>
      <vt:lpstr>Parallel Programming on FPGA</vt:lpstr>
      <vt:lpstr>Synchronization Services: Memory Barrier</vt:lpstr>
      <vt:lpstr>Synchronization Services: Memory Barrier</vt:lpstr>
      <vt:lpstr>Synchronization Services: Memory Barrier</vt:lpstr>
      <vt:lpstr>LEAP Barrier Usage</vt:lpstr>
      <vt:lpstr>Synchronization Services: Lock</vt:lpstr>
      <vt:lpstr>LEAP Lock Usage</vt:lpstr>
      <vt:lpstr>Performance on 2D Heat Transfer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Prefetcher for LEAP Scratchpads</dc:title>
  <dc:creator>murasaki</dc:creator>
  <cp:lastModifiedBy>Windows User</cp:lastModifiedBy>
  <cp:revision>384</cp:revision>
  <dcterms:created xsi:type="dcterms:W3CDTF">2012-08-29T06:47:15Z</dcterms:created>
  <dcterms:modified xsi:type="dcterms:W3CDTF">2015-08-31T22:34:22Z</dcterms:modified>
</cp:coreProperties>
</file>