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2" r:id="rId2"/>
    <p:sldId id="384" r:id="rId3"/>
    <p:sldId id="446" r:id="rId4"/>
    <p:sldId id="449" r:id="rId5"/>
    <p:sldId id="450" r:id="rId6"/>
    <p:sldId id="452" r:id="rId7"/>
    <p:sldId id="444" r:id="rId8"/>
    <p:sldId id="460" r:id="rId9"/>
    <p:sldId id="467" r:id="rId10"/>
    <p:sldId id="453" r:id="rId11"/>
    <p:sldId id="456" r:id="rId12"/>
    <p:sldId id="465" r:id="rId13"/>
    <p:sldId id="458" r:id="rId14"/>
    <p:sldId id="459" r:id="rId15"/>
    <p:sldId id="4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4DCF1"/>
    <a:srgbClr val="003300"/>
    <a:srgbClr val="000000"/>
    <a:srgbClr val="D3ACE2"/>
    <a:srgbClr val="A3D670"/>
    <a:srgbClr val="F3E479"/>
    <a:srgbClr val="82C73D"/>
    <a:srgbClr val="D193D1"/>
    <a:srgbClr val="BC6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 autoAdjust="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33E34-2FCA-4B31-87C7-AA61A0BB346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E3B9-3BF8-48B5-9FAA-179D190C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42D4-1C46-436C-93CB-7455CBE1F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42D4-1C46-436C-93CB-7455CBE1F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B832-CF7A-4E4F-8FB7-C5710427FE50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F4F4-4F08-4F12-A98B-B49C3AA560F8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B41-82F2-4C8D-8CF4-65EC62F578A5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5BF-F539-4345-8681-FBFF7905E333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4D6-1145-424E-BC54-1920E7AE880A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5D2F-899C-4A2E-A339-910853311E75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57E8-57FE-4621-94BC-8E445E596F68}" type="datetime1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6C6F-80D7-49D3-9224-5EA5A0CE5C06}" type="datetime1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E8F6-E809-4349-8DF0-0EC890A5D9FB}" type="datetime1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9587-E668-4B81-893E-519BD96FDD6D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1319-2068-467C-9658-3B25D580BB60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44D9-2A56-4039-A7B5-8B4BED10CCF0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8" y="152400"/>
            <a:ext cx="89839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24606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LEAP</a:t>
            </a:r>
            <a:r>
              <a:rPr lang="zh-TW" altLang="en-US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Tutorial:</a:t>
            </a:r>
            <a:b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HLS Kernel and LEAP Memory Automatic Integration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81199" y="3810000"/>
            <a:ext cx="5832231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Michael </a:t>
            </a:r>
            <a:r>
              <a:rPr lang="en-US" sz="2600" b="1" dirty="0" smtClean="0">
                <a:solidFill>
                  <a:schemeClr val="tx1"/>
                </a:solidFill>
              </a:rPr>
              <a:t>Adler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Kermin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E. Fleming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2600" b="1" u="sng" dirty="0" err="1" smtClean="0">
                <a:solidFill>
                  <a:schemeClr val="tx1"/>
                </a:solidFill>
              </a:rPr>
              <a:t>Hsin</a:t>
            </a:r>
            <a:r>
              <a:rPr lang="en-US" sz="2600" b="1" u="sng" dirty="0" smtClean="0">
                <a:solidFill>
                  <a:schemeClr val="tx1"/>
                </a:solidFill>
              </a:rPr>
              <a:t>-Jung Yang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‡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>
                <a:solidFill>
                  <a:schemeClr val="tx1"/>
                </a:solidFill>
              </a:rPr>
              <a:t>and Felix </a:t>
            </a:r>
            <a:r>
              <a:rPr lang="en-US" sz="2600" b="1" dirty="0" err="1" smtClean="0">
                <a:solidFill>
                  <a:schemeClr val="tx1"/>
                </a:solidFill>
              </a:rPr>
              <a:t>Winterstein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§</a:t>
            </a:r>
            <a:br>
              <a:rPr lang="en-US" sz="2800" i="1" baseline="30000" dirty="0" smtClean="0">
                <a:solidFill>
                  <a:schemeClr val="tx1"/>
                </a:solidFill>
              </a:rPr>
            </a:b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400" i="1" baseline="30000" dirty="0" smtClean="0">
                <a:solidFill>
                  <a:schemeClr val="bg1">
                    <a:lumMod val="50000"/>
                  </a:schemeClr>
                </a:solidFill>
              </a:rPr>
              <a:t>† </a:t>
            </a:r>
            <a:r>
              <a:rPr lang="en-US" sz="2400" b="1" dirty="0" smtClean="0"/>
              <a:t>Intel Corporation</a:t>
            </a:r>
          </a:p>
          <a:p>
            <a:r>
              <a:rPr lang="en-US" sz="2400" i="1" baseline="30000" dirty="0">
                <a:solidFill>
                  <a:schemeClr val="bg1">
                    <a:lumMod val="50000"/>
                  </a:schemeClr>
                </a:solidFill>
              </a:rPr>
              <a:t>‡ </a:t>
            </a:r>
            <a:r>
              <a:rPr lang="en-US" sz="2400" b="1" dirty="0" smtClean="0"/>
              <a:t>Massachusetts </a:t>
            </a:r>
            <a:r>
              <a:rPr lang="en-US" sz="2400" b="1" dirty="0"/>
              <a:t>Institute of </a:t>
            </a:r>
            <a:r>
              <a:rPr lang="en-US" sz="2400" b="1" dirty="0" smtClean="0"/>
              <a:t>Technology</a:t>
            </a:r>
          </a:p>
          <a:p>
            <a:r>
              <a:rPr lang="en-US" sz="2400" b="1" baseline="30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§</a:t>
            </a:r>
            <a:r>
              <a:rPr lang="en-US" sz="2400" b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/>
              <a:t>European Space Agency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79931" y="62946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 1st, FPL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Configure model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27726"/>
            <a:ext cx="5800725" cy="42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Setup benchmark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02509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Build model</a:t>
            </a:r>
          </a:p>
          <a:p>
            <a:pPr lvl="1"/>
            <a:r>
              <a:rPr lang="en-US" sz="2400" dirty="0" smtClean="0"/>
              <a:t>Type ‘</a:t>
            </a:r>
            <a:r>
              <a:rPr lang="en-US" sz="2400" dirty="0" err="1" smtClean="0"/>
              <a:t>scons</a:t>
            </a:r>
            <a:r>
              <a:rPr lang="en-US" sz="2400" dirty="0" smtClean="0"/>
              <a:t>’ in the ‘pm’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9"/>
          <a:stretch/>
        </p:blipFill>
        <p:spPr>
          <a:xfrm>
            <a:off x="1600200" y="2626120"/>
            <a:ext cx="6115531" cy="37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Run</a:t>
            </a:r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r>
              <a:rPr lang="en-US" sz="2600" b="1" dirty="0"/>
              <a:t>Check cache stats from the stats file</a:t>
            </a:r>
          </a:p>
          <a:p>
            <a:pPr lvl="1"/>
            <a:r>
              <a:rPr lang="en-US" sz="1500" dirty="0"/>
              <a:t>LEAP_scratchpad_memory_0_SCRATCH_LOAD_HIT,"Scratchpad load hits</a:t>
            </a:r>
            <a:r>
              <a:rPr lang="en-US" sz="1500" dirty="0" smtClean="0"/>
              <a:t>",512</a:t>
            </a:r>
            <a:endParaRPr lang="en-US" sz="1500" dirty="0"/>
          </a:p>
          <a:p>
            <a:pPr lvl="1"/>
            <a:r>
              <a:rPr lang="en-US" sz="1500" dirty="0"/>
              <a:t>LEAP_scratchpad_memory_0_SCRATCH_LOAD_MISS,"Scratchpad load misses</a:t>
            </a:r>
            <a:r>
              <a:rPr lang="en-US" sz="1500" dirty="0" smtClean="0"/>
              <a:t>",513</a:t>
            </a:r>
            <a:endParaRPr lang="en-US" sz="1500" dirty="0"/>
          </a:p>
          <a:p>
            <a:endParaRPr lang="en-US" sz="2600" b="1" dirty="0"/>
          </a:p>
          <a:p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6000"/>
            <a:ext cx="8001000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9530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Run with prefetching turned 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./run –</a:t>
            </a:r>
            <a:r>
              <a:rPr lang="en-US" sz="2600" dirty="0" err="1" smtClean="0"/>
              <a:t>param</a:t>
            </a:r>
            <a:r>
              <a:rPr lang="en-US" sz="2600" dirty="0" smtClean="0"/>
              <a:t> SCRATCHPAD_PVT_CACHE_MODE=4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Check cache stats from the stats file</a:t>
            </a:r>
          </a:p>
          <a:p>
            <a:pPr lvl="1"/>
            <a:r>
              <a:rPr lang="en-US" sz="1500" dirty="0"/>
              <a:t>LEAP_scratchpad_memory_0_SCRATCH_LOAD_HIT,"Scratchpad load hits",978</a:t>
            </a:r>
          </a:p>
          <a:p>
            <a:pPr lvl="1"/>
            <a:r>
              <a:rPr lang="en-US" sz="1500" dirty="0"/>
              <a:t>LEAP_scratchpad_memory_0_SCRATCH_LOAD_MISS,"Scratchpad load misses",47</a:t>
            </a: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9035"/>
            <a:ext cx="8001000" cy="28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Change stride in software</a:t>
            </a:r>
          </a:p>
          <a:p>
            <a:pPr lvl="1"/>
            <a:r>
              <a:rPr lang="en-US" sz="2000" dirty="0" smtClean="0"/>
              <a:t>pm/</a:t>
            </a:r>
            <a:r>
              <a:rPr lang="en-US" sz="2000" dirty="0" err="1" smtClean="0"/>
              <a:t>sw</a:t>
            </a:r>
            <a:r>
              <a:rPr lang="en-US" sz="2000" dirty="0" smtClean="0"/>
              <a:t>/model/</a:t>
            </a:r>
            <a:r>
              <a:rPr lang="en-US" sz="2000" dirty="0" err="1" smtClean="0"/>
              <a:t>connected_application</a:t>
            </a:r>
            <a:r>
              <a:rPr lang="en-US" sz="2000" dirty="0" smtClean="0"/>
              <a:t>/connected-application-test.cpp</a:t>
            </a:r>
            <a:endParaRPr lang="en-US" sz="2200" b="1" dirty="0" smtClean="0"/>
          </a:p>
          <a:p>
            <a:r>
              <a:rPr lang="en-US" sz="2600" b="1" dirty="0" smtClean="0"/>
              <a:t>Recompile software</a:t>
            </a:r>
          </a:p>
          <a:p>
            <a:pPr lvl="1"/>
            <a:r>
              <a:rPr lang="en-US" sz="2200" dirty="0" err="1"/>
              <a:t>s</a:t>
            </a:r>
            <a:r>
              <a:rPr lang="en-US" sz="2200" dirty="0" err="1" smtClean="0"/>
              <a:t>cons</a:t>
            </a:r>
            <a:r>
              <a:rPr lang="en-US" sz="2200" dirty="0" smtClean="0"/>
              <a:t> </a:t>
            </a:r>
            <a:r>
              <a:rPr lang="en-US" sz="2200" dirty="0" err="1" smtClean="0"/>
              <a:t>sw</a:t>
            </a:r>
            <a:endParaRPr lang="en-US" sz="2200" dirty="0" smtClean="0"/>
          </a:p>
          <a:p>
            <a:r>
              <a:rPr lang="en-US" sz="2600" b="1" dirty="0" smtClean="0"/>
              <a:t>Rerun program</a:t>
            </a:r>
            <a:endParaRPr lang="en-US" sz="2600" b="1" dirty="0"/>
          </a:p>
          <a:p>
            <a:pPr lvl="1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" y="3810000"/>
            <a:ext cx="7458075" cy="27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Integrating HLS kernel with 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Memory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</a:t>
            </a:fld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533400" y="1359932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1" y="3807847"/>
            <a:ext cx="3810000" cy="11695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interface MEM_IFC#(type </a:t>
            </a:r>
            <a:r>
              <a:rPr lang="en-US" sz="1400" b="1" dirty="0" err="1" smtClean="0"/>
              <a:t>t_ADDR</a:t>
            </a:r>
            <a:r>
              <a:rPr lang="en-US" sz="1400" b="1" dirty="0" smtClean="0"/>
              <a:t>, type </a:t>
            </a:r>
            <a:r>
              <a:rPr lang="en-US" sz="1400" b="1" dirty="0" err="1" smtClean="0"/>
              <a:t>t_DATA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r>
              <a:rPr lang="en-US" sz="1400" dirty="0" smtClean="0"/>
              <a:t>       method void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readReq</a:t>
            </a:r>
            <a:r>
              <a:rPr lang="en-US" sz="1400" dirty="0" smtClean="0"/>
              <a:t>(</a:t>
            </a:r>
            <a:r>
              <a:rPr lang="en-US" sz="1400" dirty="0" err="1" smtClean="0"/>
              <a:t>t_ADDR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method void </a:t>
            </a:r>
            <a:r>
              <a:rPr lang="en-US" sz="1400" b="1" dirty="0" smtClean="0">
                <a:solidFill>
                  <a:srgbClr val="7030A0"/>
                </a:solidFill>
              </a:rPr>
              <a:t>write</a:t>
            </a:r>
            <a:r>
              <a:rPr lang="en-US" sz="1400" dirty="0" smtClean="0"/>
              <a:t>(</a:t>
            </a:r>
            <a:r>
              <a:rPr lang="en-US" sz="1400" dirty="0" err="1" smtClean="0"/>
              <a:t>t_ADDR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r>
              <a:rPr lang="en-US" sz="1400" dirty="0"/>
              <a:t>, </a:t>
            </a:r>
            <a:r>
              <a:rPr lang="en-US" sz="1400" dirty="0" err="1" smtClean="0"/>
              <a:t>t_DATA</a:t>
            </a:r>
            <a:r>
              <a:rPr lang="en-US" sz="1400" dirty="0" smtClean="0"/>
              <a:t> din);</a:t>
            </a:r>
            <a:endParaRPr lang="en-US" sz="1400" dirty="0"/>
          </a:p>
          <a:p>
            <a:r>
              <a:rPr lang="en-US" sz="1400" dirty="0" smtClean="0"/>
              <a:t>       method </a:t>
            </a:r>
            <a:r>
              <a:rPr lang="en-US" sz="1400" dirty="0" err="1" smtClean="0"/>
              <a:t>t_DATA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readResp</a:t>
            </a:r>
            <a:r>
              <a:rPr lang="en-US" sz="1400" dirty="0" smtClean="0"/>
              <a:t>();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b="1" dirty="0" err="1" smtClean="0"/>
              <a:t>endinterface</a:t>
            </a:r>
            <a:endParaRPr lang="en-US" sz="14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17408" y="2828532"/>
            <a:ext cx="1374377" cy="760986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17409" y="1753783"/>
            <a:ext cx="1374376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120186" y="2540824"/>
            <a:ext cx="1371599" cy="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50809" y="2273888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242" y="2286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Memory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5651683" flipV="1">
            <a:off x="4818915" y="4599843"/>
            <a:ext cx="721728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0" y="1600200"/>
            <a:ext cx="0" cy="4953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02702" y="4329309"/>
            <a:ext cx="1905000" cy="760986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802701" y="3173834"/>
            <a:ext cx="1905000" cy="60083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Interface Adapter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878900" y="4039169"/>
            <a:ext cx="1828801" cy="121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93300" y="3774665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2100" y="378677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Memory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802701" y="1753783"/>
            <a:ext cx="1905000" cy="520105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6570451" y="2372365"/>
            <a:ext cx="304800" cy="6666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21900" y="25210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ap_bus</a:t>
            </a:r>
            <a:r>
              <a:rPr lang="en-US" dirty="0" smtClean="0"/>
              <a:t>/</a:t>
            </a:r>
            <a:r>
              <a:rPr lang="en-US" dirty="0" err="1" smtClean="0"/>
              <a:t>axi_bus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52" y="5236081"/>
            <a:ext cx="3618096" cy="116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71048" y="2602468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Bus Interface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45" grpId="0" animBg="1"/>
      <p:bldP spid="48" grpId="0"/>
      <p:bldP spid="49" grpId="0" animBg="1"/>
      <p:bldP spid="11" grpId="0" animBg="1"/>
      <p:bldP spid="12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Integrating HLS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Kernel 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with LEAP </a:t>
            </a: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Bus Interfaces:</a:t>
            </a:r>
            <a:endParaRPr lang="en-US" sz="2600" dirty="0" smtClean="0"/>
          </a:p>
          <a:p>
            <a:pPr lvl="1"/>
            <a:r>
              <a:rPr lang="en-US" sz="2400" dirty="0" err="1" smtClean="0"/>
              <a:t>ap_bus</a:t>
            </a:r>
            <a:r>
              <a:rPr lang="en-US" sz="2400" dirty="0" smtClean="0"/>
              <a:t>, </a:t>
            </a:r>
            <a:r>
              <a:rPr lang="en-US" sz="2400" dirty="0" err="1" smtClean="0"/>
              <a:t>axi_bus</a:t>
            </a:r>
            <a:endParaRPr lang="en-US" sz="2400" dirty="0" smtClean="0"/>
          </a:p>
          <a:p>
            <a:r>
              <a:rPr lang="en-US" sz="2600" b="1" dirty="0" smtClean="0"/>
              <a:t>Automatically </a:t>
            </a:r>
            <a:r>
              <a:rPr lang="en-US" sz="2600" b="1" dirty="0"/>
              <a:t>generated wrappers</a:t>
            </a:r>
          </a:p>
          <a:p>
            <a:pPr lvl="1"/>
            <a:r>
              <a:rPr lang="en-US" sz="2400" dirty="0" smtClean="0"/>
              <a:t>Extract information of bus interfaces exposed from HLS kernels</a:t>
            </a:r>
          </a:p>
          <a:p>
            <a:pPr lvl="1"/>
            <a:r>
              <a:rPr lang="en-US" sz="2400" dirty="0" smtClean="0"/>
              <a:t>Instantiate memory interface adapters (bus interface &lt;-&gt; memory interface </a:t>
            </a:r>
            <a:r>
              <a:rPr lang="en-US" sz="2400" dirty="0"/>
              <a:t>c</a:t>
            </a:r>
            <a:r>
              <a:rPr lang="en-US" sz="2400" dirty="0" smtClean="0"/>
              <a:t>onversion modules)</a:t>
            </a:r>
          </a:p>
          <a:p>
            <a:pPr lvl="1"/>
            <a:r>
              <a:rPr lang="en-US" sz="2400" dirty="0" smtClean="0"/>
              <a:t>Generate LEAP-based program model</a:t>
            </a:r>
          </a:p>
          <a:p>
            <a:r>
              <a:rPr lang="en-US" sz="2600" b="1" dirty="0"/>
              <a:t>FIFO Interface for non-memory communication</a:t>
            </a:r>
          </a:p>
          <a:p>
            <a:pPr lvl="1"/>
            <a:r>
              <a:rPr lang="en-US" sz="2400" dirty="0"/>
              <a:t>Support </a:t>
            </a:r>
            <a:r>
              <a:rPr lang="en-US" sz="2400" dirty="0" err="1"/>
              <a:t>ap_fifo</a:t>
            </a:r>
            <a:r>
              <a:rPr lang="en-US" sz="2400" dirty="0"/>
              <a:t> for transferring messages between HLS kernel and LEAP </a:t>
            </a:r>
            <a:r>
              <a:rPr lang="en-US" sz="2400" dirty="0" smtClean="0"/>
              <a:t>platform</a:t>
            </a:r>
            <a:endParaRPr lang="en-US" sz="12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457200" y="1557471"/>
            <a:ext cx="8458200" cy="6523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and LEAP tool flow integration (Current support)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63538" y="1143000"/>
            <a:ext cx="839946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 smtClean="0"/>
          </a:p>
          <a:p>
            <a:endParaRPr lang="en-GB" sz="2400" dirty="0" smtClean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Integration Flow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836" y="35476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Verilog     Kernels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3047" y="2756298"/>
            <a:ext cx="1646853" cy="73124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3047" y="3924300"/>
            <a:ext cx="1646853" cy="647700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Wrapper Generation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86474" y="2518201"/>
            <a:ext cx="0" cy="25908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300" y="223812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186474" y="3487539"/>
            <a:ext cx="0" cy="43676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2186474" y="4572000"/>
            <a:ext cx="1" cy="33466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63047" y="4906660"/>
            <a:ext cx="1646854" cy="704674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Compilation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3236" y="59805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FPGA/Simulation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6474" y="5625691"/>
            <a:ext cx="0" cy="40118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52767"/>
            <a:ext cx="434836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5"/>
    </mc:Choice>
    <mc:Fallback xmlns="">
      <p:transition spd="slow" advTm="569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457200" y="1557471"/>
            <a:ext cx="8229600" cy="6523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and LEAP tool flow integration (Ideal)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63538" y="1143000"/>
            <a:ext cx="839946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 smtClean="0"/>
          </a:p>
          <a:p>
            <a:endParaRPr lang="en-GB" sz="2400" dirty="0" smtClean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Integration Flow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836" y="35476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Verilog     Kernels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3047" y="2756298"/>
            <a:ext cx="1646853" cy="73124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3047" y="3924300"/>
            <a:ext cx="1646853" cy="647700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Wrapper Generation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86474" y="2518201"/>
            <a:ext cx="0" cy="25908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300" y="223812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186474" y="3487539"/>
            <a:ext cx="0" cy="43676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2186474" y="4572000"/>
            <a:ext cx="1" cy="33466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63047" y="4906660"/>
            <a:ext cx="1646854" cy="704674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Compilation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3236" y="59805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FPGA/Simulation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6474" y="5625691"/>
            <a:ext cx="0" cy="40118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22346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Memory Info (name, type)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7016" y="2856969"/>
            <a:ext cx="0" cy="142961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4939" y="4286582"/>
            <a:ext cx="587523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289640"/>
            <a:ext cx="4397984" cy="402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5"/>
    </mc:Choice>
    <mc:Fallback xmlns="">
      <p:transition spd="slow" advTm="5693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6</a:t>
            </a:fld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Issue a sequence of reads/writes to memory based on instruction sent from host (software)</a:t>
            </a:r>
          </a:p>
          <a:p>
            <a:pPr lvl="1"/>
            <a:r>
              <a:rPr lang="en-US" sz="2200" dirty="0" smtClean="0"/>
              <a:t>Instruction: working set, stride, iterations, read/write/finish </a:t>
            </a:r>
          </a:p>
          <a:p>
            <a:r>
              <a:rPr lang="en-US" sz="2600" dirty="0" smtClean="0"/>
              <a:t>Hardware prints out execution latency and number of errors (if any)</a:t>
            </a:r>
          </a:p>
          <a:p>
            <a:r>
              <a:rPr lang="en-US" sz="2600" dirty="0" smtClean="0"/>
              <a:t>Example code: </a:t>
            </a:r>
          </a:p>
          <a:p>
            <a:pPr lvl="1"/>
            <a:r>
              <a:rPr lang="en-US" sz="2000" dirty="0" smtClean="0"/>
              <a:t>~/tutorial/</a:t>
            </a:r>
            <a:r>
              <a:rPr lang="en-US" sz="2000" dirty="0" err="1" smtClean="0"/>
              <a:t>src</a:t>
            </a:r>
            <a:r>
              <a:rPr lang="en-US" sz="2000" dirty="0" smtClean="0"/>
              <a:t>/leap-examples/modules/apps/examples/</a:t>
            </a:r>
            <a:r>
              <a:rPr lang="en-US" sz="2000" dirty="0" err="1" smtClean="0"/>
              <a:t>hls_mem_perf</a:t>
            </a:r>
            <a:r>
              <a:rPr lang="en-US" sz="2000" dirty="0"/>
              <a:t>/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7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2125603"/>
            <a:ext cx="7315200" cy="45037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hls_mem_perf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mem0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result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b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</a:b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ap_bus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port=mem0</a:t>
            </a: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ap_fifo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port=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endParaRPr lang="en-US" sz="1300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ap_fifo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port=result</a:t>
            </a:r>
            <a:b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</a:br>
            <a:endParaRPr lang="en-US" sz="1300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  bool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is_done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is_done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receive instruction</a:t>
            </a:r>
            <a:endParaRPr lang="en-US" sz="13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    if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write_command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iterations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mem0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addr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write to memory</a:t>
            </a: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...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increase address</a:t>
            </a: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result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send back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error number</a:t>
            </a:r>
            <a:endParaRPr lang="en-US" sz="13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...</a:t>
            </a: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kernel code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47800"/>
            <a:ext cx="4724400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File: </a:t>
            </a:r>
            <a:r>
              <a:rPr lang="en-US" sz="1400" dirty="0"/>
              <a:t>~/</a:t>
            </a:r>
            <a:r>
              <a:rPr lang="en-US" sz="1400" dirty="0" smtClean="0"/>
              <a:t>tutorial/</a:t>
            </a:r>
            <a:r>
              <a:rPr lang="en-US" sz="1400" dirty="0" err="1" smtClean="0"/>
              <a:t>src</a:t>
            </a:r>
            <a:r>
              <a:rPr lang="en-US" sz="1400" dirty="0" smtClean="0"/>
              <a:t>/leap-examples/modules/apps/examples/</a:t>
            </a:r>
            <a:br>
              <a:rPr lang="en-US" sz="1400" dirty="0" smtClean="0"/>
            </a:br>
            <a:r>
              <a:rPr lang="en-US" sz="1400" dirty="0" err="1" smtClean="0"/>
              <a:t>hls_mem_perf</a:t>
            </a:r>
            <a:r>
              <a:rPr lang="en-US" sz="1400" dirty="0" smtClean="0"/>
              <a:t>/</a:t>
            </a:r>
            <a:r>
              <a:rPr lang="en-US" sz="1400" dirty="0" err="1" smtClean="0"/>
              <a:t>hls_src</a:t>
            </a:r>
            <a:r>
              <a:rPr lang="en-US" sz="1400" dirty="0" smtClean="0"/>
              <a:t>/</a:t>
            </a:r>
            <a:r>
              <a:rPr lang="en-US" sz="1400" dirty="0" err="1" smtClean="0"/>
              <a:t>c_src</a:t>
            </a:r>
            <a:r>
              <a:rPr lang="en-US" sz="1400" dirty="0" smtClean="0"/>
              <a:t>/design/hls_mem_perf.cpp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200" y="1545678"/>
            <a:ext cx="7162800" cy="4626522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926677"/>
            <a:ext cx="6858000" cy="2492923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00199" y="2370705"/>
            <a:ext cx="6400799" cy="426458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42472" y="2397053"/>
            <a:ext cx="44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HLS Kernel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1665" y="1939853"/>
            <a:ext cx="659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HLS Core Wrapper (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mkHlsCore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hls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-core-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bsv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wrapper.bsv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1665" y="1554139"/>
            <a:ext cx="5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LEAP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System (leap-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hls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mem-test.bsv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00198" y="4637309"/>
            <a:ext cx="1981201" cy="62049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Private Scratchpad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0200" y="5486595"/>
            <a:ext cx="6464688" cy="4289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LEAP Platform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00200" y="3657600"/>
            <a:ext cx="1981200" cy="609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HlsApBus</a:t>
            </a:r>
            <a:r>
              <a:rPr lang="en-US" sz="1600" b="1" dirty="0" smtClean="0"/>
              <a:t> Memory </a:t>
            </a:r>
            <a:br>
              <a:rPr lang="en-US" sz="1600" b="1" dirty="0" smtClean="0"/>
            </a:br>
            <a:r>
              <a:rPr lang="en-US" sz="1600" b="1" dirty="0" smtClean="0"/>
              <a:t>Connection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3755376" y="3657600"/>
            <a:ext cx="2178699" cy="609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Receiver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hls_fifo_inst</a:t>
            </a:r>
            <a:endParaRPr lang="en-US" sz="1600" b="1" dirty="0" smtClean="0"/>
          </a:p>
        </p:txBody>
      </p:sp>
      <p:sp>
        <p:nvSpPr>
          <p:cNvPr id="49" name="Up-Down Arrow 48"/>
          <p:cNvSpPr/>
          <p:nvPr/>
        </p:nvSpPr>
        <p:spPr>
          <a:xfrm>
            <a:off x="2544666" y="2849307"/>
            <a:ext cx="228600" cy="78098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77866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ap_bus</a:t>
            </a:r>
            <a:endParaRPr lang="en-US" dirty="0" smtClean="0"/>
          </a:p>
          <a:p>
            <a:pPr algn="r"/>
            <a:r>
              <a:rPr lang="en-US" dirty="0" smtClean="0"/>
              <a:t>mem0</a:t>
            </a:r>
            <a:endParaRPr lang="en-US" dirty="0"/>
          </a:p>
        </p:txBody>
      </p:sp>
      <p:sp>
        <p:nvSpPr>
          <p:cNvPr id="51" name="Up Arrow 50"/>
          <p:cNvSpPr/>
          <p:nvPr/>
        </p:nvSpPr>
        <p:spPr>
          <a:xfrm>
            <a:off x="5044233" y="2834353"/>
            <a:ext cx="228600" cy="8108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flipH="1" flipV="1">
            <a:off x="7245738" y="2819399"/>
            <a:ext cx="199054" cy="8108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47367" y="291055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ap_fifo</a:t>
            </a:r>
            <a:endParaRPr lang="en-US" dirty="0" smtClean="0"/>
          </a:p>
          <a:p>
            <a:pPr algn="r"/>
            <a:r>
              <a:rPr lang="en-US" dirty="0" err="1" smtClean="0"/>
              <a:t>inst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07513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ap_fifo</a:t>
            </a:r>
            <a:endParaRPr lang="en-US" dirty="0" smtClean="0"/>
          </a:p>
          <a:p>
            <a:pPr algn="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7554" y="3657600"/>
            <a:ext cx="2027334" cy="62049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Sender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hls_fifo_result</a:t>
            </a:r>
            <a:r>
              <a:rPr lang="en-US" sz="16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5376" y="4637309"/>
            <a:ext cx="2178699" cy="609600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Sender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hls_fifo_inst</a:t>
            </a:r>
            <a:endParaRPr lang="en-US" sz="1600" b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6037554" y="4637309"/>
            <a:ext cx="2027334" cy="620491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Receiver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hls_fifo_result</a:t>
            </a:r>
            <a:r>
              <a:rPr lang="en-US" sz="1600" b="1" dirty="0" smtClean="0"/>
              <a:t> </a:t>
            </a:r>
          </a:p>
        </p:txBody>
      </p:sp>
      <p:sp>
        <p:nvSpPr>
          <p:cNvPr id="60" name="Up-Down Arrow 59"/>
          <p:cNvSpPr/>
          <p:nvPr/>
        </p:nvSpPr>
        <p:spPr>
          <a:xfrm>
            <a:off x="2544666" y="4278091"/>
            <a:ext cx="228600" cy="3592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>
            <a:off x="5044233" y="4282154"/>
            <a:ext cx="228600" cy="355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flipH="1" flipV="1">
            <a:off x="7245738" y="4276724"/>
            <a:ext cx="199054" cy="355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9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2125603"/>
            <a:ext cx="7620000" cy="27186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nstantiate the connection sender to transfer test instructions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CONNECTION_SEND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#(Bit#(`HLS_AP_IN_FIFO0_DATA_BITS))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instQ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&lt;-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mkConnectionSend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hls_fifo_inst_V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");</a:t>
            </a:r>
          </a:p>
          <a:p>
            <a:pPr>
              <a:spcBef>
                <a:spcPts val="200"/>
              </a:spcBef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// Send an instruction to the HLS kernel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/>
              </a:rPr>
              <a:t>rule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sendTestCmd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(state == STATE_TEST);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instQ.send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(pack(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CommandType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workingSet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cmd.workingSet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stride: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cmd.stride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iterations: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cmd.iterations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command: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}));</a:t>
            </a:r>
          </a:p>
          <a:p>
            <a:pPr>
              <a:spcBef>
                <a:spcPts val="200"/>
              </a:spcBef>
            </a:pP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/>
              </a:rPr>
              <a:t>endrule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6600"/>
                </a:solidFill>
              </a:rPr>
              <a:t>ap-fifo</a:t>
            </a:r>
            <a:r>
              <a:rPr lang="en-US" sz="2800" b="1" dirty="0" smtClean="0">
                <a:solidFill>
                  <a:srgbClr val="006600"/>
                </a:solidFill>
              </a:rPr>
              <a:t> connection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381780"/>
            <a:ext cx="4724400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File: </a:t>
            </a:r>
            <a:r>
              <a:rPr lang="en-US" sz="1400" dirty="0"/>
              <a:t>~/</a:t>
            </a:r>
            <a:r>
              <a:rPr lang="en-US" sz="1400" dirty="0" smtClean="0"/>
              <a:t>tutorial/</a:t>
            </a:r>
            <a:r>
              <a:rPr lang="en-US" sz="1400" dirty="0" err="1" smtClean="0"/>
              <a:t>src</a:t>
            </a:r>
            <a:r>
              <a:rPr lang="en-US" sz="1400" dirty="0" smtClean="0"/>
              <a:t>/leap-examples/modules/apps/examples/</a:t>
            </a:r>
            <a:br>
              <a:rPr lang="en-US" sz="1400" dirty="0" smtClean="0"/>
            </a:br>
            <a:r>
              <a:rPr lang="en-US" sz="1400" dirty="0" err="1" smtClean="0"/>
              <a:t>hls_mem_perf</a:t>
            </a:r>
            <a:r>
              <a:rPr lang="en-US" sz="1400" dirty="0" smtClean="0"/>
              <a:t>/</a:t>
            </a:r>
            <a:r>
              <a:rPr lang="en-US" sz="1400" dirty="0" err="1" smtClean="0"/>
              <a:t>leap_model</a:t>
            </a:r>
            <a:r>
              <a:rPr lang="en-US" sz="1400" dirty="0" smtClean="0"/>
              <a:t>/leap-</a:t>
            </a:r>
            <a:r>
              <a:rPr lang="en-US" sz="1400" dirty="0" err="1" smtClean="0"/>
              <a:t>hls</a:t>
            </a:r>
            <a:r>
              <a:rPr lang="en-US" sz="1400" dirty="0" smtClean="0"/>
              <a:t>-</a:t>
            </a:r>
            <a:r>
              <a:rPr lang="en-US" sz="1400" dirty="0" err="1" smtClean="0"/>
              <a:t>mem-test.bsv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34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37339</TotalTime>
  <Words>496</Words>
  <Application>Microsoft Office PowerPoint</Application>
  <PresentationFormat>On-screen Show (4:3)</PresentationFormat>
  <Paragraphs>175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LEAP Tutorial: HLS Kernel and LEAP Memory Automatic Integration</vt:lpstr>
      <vt:lpstr>Integrating HLS kernel with  LEAP Memory</vt:lpstr>
      <vt:lpstr>Integrating HLS Kernel  with LEAP Memory</vt:lpstr>
      <vt:lpstr>Integration Flow</vt:lpstr>
      <vt:lpstr>Integration Flow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Prefetcher for LEAP Scratchpads</dc:title>
  <dc:creator>murasaki</dc:creator>
  <cp:lastModifiedBy>Windows User</cp:lastModifiedBy>
  <cp:revision>413</cp:revision>
  <dcterms:created xsi:type="dcterms:W3CDTF">2012-08-29T06:47:15Z</dcterms:created>
  <dcterms:modified xsi:type="dcterms:W3CDTF">2015-09-01T09:06:24Z</dcterms:modified>
</cp:coreProperties>
</file>