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8" r:id="rId3"/>
    <p:sldId id="273" r:id="rId4"/>
    <p:sldId id="272" r:id="rId5"/>
    <p:sldId id="264" r:id="rId6"/>
    <p:sldId id="269" r:id="rId7"/>
    <p:sldId id="259" r:id="rId8"/>
    <p:sldId id="260" r:id="rId9"/>
    <p:sldId id="261" r:id="rId10"/>
    <p:sldId id="262" r:id="rId11"/>
    <p:sldId id="263" r:id="rId12"/>
    <p:sldId id="266" r:id="rId13"/>
    <p:sldId id="265" r:id="rId14"/>
    <p:sldId id="271" r:id="rId15"/>
    <p:sldId id="270" r:id="rId16"/>
    <p:sldId id="267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2" autoAdjust="0"/>
  </p:normalViewPr>
  <p:slideViewPr>
    <p:cSldViewPr>
      <p:cViewPr varScale="1">
        <p:scale>
          <a:sx n="119" d="100"/>
          <a:sy n="119" d="100"/>
        </p:scale>
        <p:origin x="12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B97F81-C6DF-4AA8-A0D7-D93C5642F15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3/28/2014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D1F7ED-3A41-4E0E-B15A-AB341FC4A031}" type="slidenum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/>
              </a:rPr>
              <a:t>‹#›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55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F6EBF39A-A8CB-4C5F-A989-E151D756321B}" type="datetime1">
              <a:rPr lang="en-US"/>
              <a:pPr lvl="0"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9C74B505-B2F1-49C8-AD6B-FB6545329F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1pPr>
    <a:lvl2pPr marL="457200" marR="0" lvl="1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2pPr>
    <a:lvl3pPr marL="914400" marR="0" lvl="2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3pPr>
    <a:lvl4pPr marL="1371600" marR="0" lvl="3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4pPr>
    <a:lvl5pPr marL="1828800" marR="0" lvl="4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Counter is a register (the state)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Incr</a:t>
            </a:r>
            <a:r>
              <a:rPr lang="en-US" dirty="0" smtClean="0"/>
              <a:t>/</a:t>
            </a:r>
            <a:r>
              <a:rPr lang="en-US" dirty="0" err="1" smtClean="0"/>
              <a:t>Decr</a:t>
            </a:r>
            <a:r>
              <a:rPr lang="en-US" dirty="0" smtClean="0"/>
              <a:t> are operations on the register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Value is a method for reading the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correct </a:t>
            </a:r>
            <a:r>
              <a:rPr lang="en-US" baseline="0" dirty="0" err="1" smtClean="0"/>
              <a:t>Bluespec</a:t>
            </a:r>
            <a:r>
              <a:rPr lang="en-US" baseline="0" dirty="0" smtClean="0"/>
              <a:t> program could, in theory, have all rules operating on global state.  This would, however, generate very inefficient hardware since only one rule could fire at a time.  A general purpose machine, running at higher frequency, would probably be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Bluespec</a:t>
            </a:r>
            <a:r>
              <a:rPr lang="en-US" dirty="0" smtClean="0"/>
              <a:t> has the</a:t>
            </a:r>
            <a:r>
              <a:rPr lang="en-US" baseline="0" dirty="0" smtClean="0"/>
              <a:t> derived types you would expect, like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Tagged union is a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with names for each element and a tag that is an enumeration of all the tags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some features of function </a:t>
            </a:r>
            <a:r>
              <a:rPr lang="en-US" baseline="0" dirty="0" err="1" smtClean="0"/>
              <a:t>isValid</a:t>
            </a:r>
            <a:r>
              <a:rPr lang="en-US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 return type is specified.  The compiler figures out that it must be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The type of argument “m” is polymorphic.  Any type wrapped in a Maybe#() is acceptable.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lack of # after </a:t>
            </a:r>
            <a:r>
              <a:rPr lang="en-US" dirty="0" err="1" smtClean="0"/>
              <a:t>mkFIFO</a:t>
            </a:r>
            <a:r>
              <a:rPr lang="en-US" dirty="0" smtClean="0"/>
              <a:t>.  The interface is separate from the module name.  If the module has arguments (e.g. passing a</a:t>
            </a:r>
            <a:r>
              <a:rPr lang="en-US" baseline="0" dirty="0" smtClean="0"/>
              <a:t> string to name the FIFO for debugging) it would appear as:</a:t>
            </a:r>
          </a:p>
          <a:p>
            <a:r>
              <a:rPr lang="en-US" baseline="0" dirty="0" smtClean="0"/>
              <a:t>  module </a:t>
            </a:r>
            <a:r>
              <a:rPr lang="en-US" baseline="0" dirty="0" err="1" smtClean="0"/>
              <a:t>mkFIFO</a:t>
            </a:r>
            <a:r>
              <a:rPr lang="en-US" baseline="0" dirty="0" smtClean="0"/>
              <a:t>#(String name) (FIFO#(t)).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clarity, we usually write modules:</a:t>
            </a:r>
          </a:p>
          <a:p>
            <a:r>
              <a:rPr lang="en-US" baseline="0" dirty="0" smtClean="0"/>
              <a:t> module </a:t>
            </a:r>
            <a:r>
              <a:rPr lang="en-US" baseline="0" dirty="0" err="1" smtClean="0"/>
              <a:t>mkFIFO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 // Interface:</a:t>
            </a:r>
            <a:br>
              <a:rPr lang="en-US" baseline="0" dirty="0" smtClean="0"/>
            </a:br>
            <a:r>
              <a:rPr lang="en-US" baseline="0" dirty="0" smtClean="0"/>
              <a:t>   (FIFO#(t));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…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endmodule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PTCovers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243"/>
            <a:ext cx="8269504" cy="38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5"/>
          <p:cNvSpPr txBox="1"/>
          <p:nvPr/>
        </p:nvSpPr>
        <p:spPr>
          <a:xfrm>
            <a:off x="524792" y="6644048"/>
            <a:ext cx="2890839" cy="1231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 dirty="0">
                <a:solidFill>
                  <a:srgbClr val="939598"/>
                </a:solidFill>
                <a:uFillTx/>
                <a:latin typeface="Calibri" pitchFamily="34"/>
                <a:cs typeface="Calibri"/>
              </a:rPr>
              <a:t>INTEL CONFIDENTIAL, FOR INTERNAL USE ONLY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title"/>
          </p:nvPr>
        </p:nvSpPr>
        <p:spPr>
          <a:xfrm>
            <a:off x="457200" y="2640384"/>
            <a:ext cx="5507915" cy="553998"/>
          </a:xfrm>
        </p:spPr>
        <p:txBody>
          <a:bodyPr wrap="none" anchor="ctr">
            <a:spAutoFit/>
          </a:bodyPr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13" descr="intel_rgb_3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00" y="301367"/>
            <a:ext cx="865543" cy="5706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2322" y="4487244"/>
            <a:ext cx="4540252" cy="775914"/>
          </a:xfrm>
        </p:spPr>
        <p:txBody>
          <a:bodyPr/>
          <a:lstStyle>
            <a:lvl1pPr>
              <a:spcBef>
                <a:spcPts val="18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ntel_wht_rgb_3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5" y="2473415"/>
            <a:ext cx="2898648" cy="191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3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tel_rgb_3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5" y="2473415"/>
            <a:ext cx="2898648" cy="191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2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6476996" cy="1362071"/>
          </a:xfrm>
        </p:spPr>
        <p:txBody>
          <a:bodyPr anchor="ctr"/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3" name="Text Box 5"/>
          <p:cNvSpPr txBox="1"/>
          <p:nvPr userDrawn="1"/>
        </p:nvSpPr>
        <p:spPr>
          <a:xfrm>
            <a:off x="524792" y="6631202"/>
            <a:ext cx="2890839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 dirty="0">
                <a:solidFill>
                  <a:schemeClr val="bg1">
                    <a:lumMod val="85000"/>
                  </a:schemeClr>
                </a:solidFill>
                <a:uFillTx/>
                <a:latin typeface="Calibri" pitchFamily="34"/>
                <a:cs typeface="Calibri"/>
              </a:rPr>
              <a:t>INTEL CONFIDENTIAL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7DC40F-0384-46CA-9EBC-C476B46CE285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372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option 2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4627760" cy="1362071"/>
          </a:xfrm>
        </p:spPr>
        <p:txBody>
          <a:bodyPr anchor="ctr"/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3" name="Text Box 5"/>
          <p:cNvSpPr txBox="1"/>
          <p:nvPr/>
        </p:nvSpPr>
        <p:spPr>
          <a:xfrm>
            <a:off x="524792" y="6624992"/>
            <a:ext cx="2890839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 dirty="0">
                <a:solidFill>
                  <a:schemeClr val="bg1">
                    <a:lumMod val="85000"/>
                  </a:schemeClr>
                </a:solidFill>
                <a:uFillTx/>
                <a:latin typeface="Calibri" pitchFamily="34"/>
                <a:cs typeface="Calibri"/>
              </a:rPr>
              <a:t>INTEL CONFIDENTIAL</a:t>
            </a:r>
          </a:p>
        </p:txBody>
      </p:sp>
      <p:sp>
        <p:nvSpPr>
          <p:cNvPr id="4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5353053" y="0"/>
            <a:ext cx="3790946" cy="6858000"/>
          </a:xfrm>
          <a:solidFill>
            <a:srgbClr val="939598"/>
          </a:solidFill>
        </p:spPr>
        <p:txBody>
          <a:bodyPr anchor="ctr" anchorCtr="1"/>
          <a:lstStyle>
            <a:lvl1pPr algn="ctr">
              <a:spcBef>
                <a:spcPts val="1400"/>
              </a:spcBef>
              <a:defRPr sz="1600"/>
            </a:lvl1pPr>
          </a:lstStyle>
          <a:p>
            <a:pPr lvl="0"/>
            <a:r>
              <a:rPr lang="en-US" dirty="0"/>
              <a:t>Photo goes here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31E91D-1E67-4781-997F-3AA3B39D86EE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7351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option 3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9144000" cy="6858000"/>
          </a:xfrm>
          <a:solidFill>
            <a:srgbClr val="939598"/>
          </a:solidFill>
        </p:spPr>
        <p:txBody>
          <a:bodyPr anchor="ctr" anchorCtr="1"/>
          <a:lstStyle>
            <a:lvl1pPr algn="ctr">
              <a:defRPr/>
            </a:lvl1pPr>
            <a:lvl2pPr marL="0" lvl="0" indent="0" algn="ctr">
              <a:spcBef>
                <a:spcPts val="2000"/>
              </a:spcBef>
              <a:buNone/>
              <a:defRPr/>
            </a:lvl2pPr>
          </a:lstStyle>
          <a:p>
            <a:pPr lvl="0"/>
            <a:r>
              <a:rPr lang="en-US" dirty="0"/>
              <a:t>Photo goes here</a:t>
            </a:r>
          </a:p>
          <a:p>
            <a:pPr lvl="0"/>
            <a:endParaRPr lang="en-US" dirty="0"/>
          </a:p>
        </p:txBody>
      </p:sp>
      <p:sp>
        <p:nvSpPr>
          <p:cNvPr id="3" name="Text Box 5"/>
          <p:cNvSpPr txBox="1"/>
          <p:nvPr/>
        </p:nvSpPr>
        <p:spPr>
          <a:xfrm>
            <a:off x="524792" y="6631202"/>
            <a:ext cx="2890839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 dirty="0">
                <a:solidFill>
                  <a:schemeClr val="bg1">
                    <a:lumMod val="95000"/>
                  </a:schemeClr>
                </a:solidFill>
                <a:uFillTx/>
                <a:latin typeface="Calibri" pitchFamily="34"/>
                <a:cs typeface="Calibri"/>
              </a:rPr>
              <a:t>INTEL CONFIDENTIAL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62469" y="584201"/>
            <a:ext cx="4627760" cy="1362071"/>
          </a:xfrm>
        </p:spPr>
        <p:txBody>
          <a:bodyPr anchor="ctr"/>
          <a:lstStyle>
            <a:lvl1pPr>
              <a:lnSpc>
                <a:spcPct val="100000"/>
              </a:lnSpc>
              <a:defRPr sz="3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9F5049-5C9C-4695-8178-5A86F0A2F75E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273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00"/>
            </a:lvl1pPr>
            <a:lvl2pPr indent="-182880">
              <a:defRPr sz="2300"/>
            </a:lvl2pPr>
            <a:lvl3pPr marL="365760" indent="-182880">
              <a:defRPr sz="2100"/>
            </a:lvl3pPr>
            <a:lvl4pPr>
              <a:defRPr/>
            </a:lvl4pPr>
            <a:lvl5pPr>
              <a:buSzPct val="8500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5608" y="1379536"/>
            <a:ext cx="4037011" cy="48688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500"/>
              </a:spcBef>
              <a:defRPr sz="1900"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5023" y="1379536"/>
            <a:ext cx="4038603" cy="485933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500"/>
              </a:spcBef>
              <a:defRPr sz="1900"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1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778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8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6476996" cy="1362071"/>
          </a:xfrm>
        </p:spPr>
        <p:txBody>
          <a:bodyPr anchor="ctr"/>
          <a:lstStyle>
            <a:lvl1pPr>
              <a:lnSpc>
                <a:spcPct val="100000"/>
              </a:lnSpc>
              <a:defRPr sz="3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3" name="Picture 4" descr="Inte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60" y="301377"/>
            <a:ext cx="869283" cy="573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5"/>
          <p:cNvSpPr txBox="1"/>
          <p:nvPr/>
        </p:nvSpPr>
        <p:spPr>
          <a:xfrm>
            <a:off x="524792" y="6624992"/>
            <a:ext cx="2890839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 dirty="0">
                <a:solidFill>
                  <a:schemeClr val="bg1">
                    <a:lumMod val="85000"/>
                  </a:schemeClr>
                </a:solidFill>
                <a:uFillTx/>
                <a:latin typeface="Calibri" pitchFamily="34"/>
                <a:cs typeface="Calibri"/>
              </a:rPr>
              <a:t>INTEL CONFIDENTIAL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C29D52-7656-4862-8496-88FE27DD3D23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348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77343"/>
            <a:ext cx="9151315" cy="295287"/>
          </a:xfrm>
          <a:prstGeom prst="rect">
            <a:avLst/>
          </a:prstGeom>
          <a:gradFill>
            <a:gsLst>
              <a:gs pos="0">
                <a:srgbClr val="009BF5">
                  <a:lumMod val="85000"/>
                  <a:lumOff val="15000"/>
                </a:srgbClr>
              </a:gs>
              <a:gs pos="100000">
                <a:srgbClr val="007DC6"/>
              </a:gs>
            </a:gsLst>
            <a:lin ang="2700000"/>
          </a:gradFill>
          <a:ln>
            <a:noFill/>
            <a:prstDash val="solid"/>
          </a:ln>
        </p:spPr>
        <p:txBody>
          <a:bodyPr vert="horz" wrap="non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 dirty="0">
              <a:solidFill>
                <a:srgbClr val="061922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3" name="Picture 9" descr="Intel_logo_whit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6598" y="6610209"/>
            <a:ext cx="338802" cy="2237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Grp="1"/>
          </p:cNvSpPr>
          <p:nvPr>
            <p:ph type="title"/>
          </p:nvPr>
        </p:nvSpPr>
        <p:spPr>
          <a:xfrm>
            <a:off x="454027" y="409578"/>
            <a:ext cx="8229600" cy="888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body" idx="1"/>
          </p:nvPr>
        </p:nvSpPr>
        <p:spPr>
          <a:xfrm>
            <a:off x="455608" y="1379536"/>
            <a:ext cx="8228008" cy="48593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24792" y="6671125"/>
            <a:ext cx="2890839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 dirty="0">
                <a:solidFill>
                  <a:schemeClr val="bg1">
                    <a:lumMod val="95000"/>
                  </a:schemeClr>
                </a:solidFill>
                <a:uFillTx/>
                <a:latin typeface="Calibri" pitchFamily="34"/>
                <a:cs typeface="Calibri"/>
              </a:rPr>
              <a:t>INTEL CONFIDENTIAL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617265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8B8F3E-7562-4B4A-A126-9293477C8559}" type="slidenum"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l" defTabSz="914400" rtl="0" fontAlgn="auto" hangingPunct="1">
        <a:lnSpc>
          <a:spcPts val="2600"/>
        </a:lnSpc>
        <a:spcBef>
          <a:spcPts val="0"/>
        </a:spcBef>
        <a:spcAft>
          <a:spcPts val="0"/>
        </a:spcAft>
        <a:buNone/>
        <a:tabLst/>
        <a:defRPr lang="en-US" sz="2700" b="1" i="0" u="none" strike="noStrike" kern="0" cap="none" spc="0" baseline="0">
          <a:solidFill>
            <a:srgbClr val="0071C5"/>
          </a:solidFill>
          <a:uFillTx/>
          <a:latin typeface="Calibri" pitchFamily="34"/>
          <a:cs typeface="Calibri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2000"/>
        </a:spcBef>
        <a:spcAft>
          <a:spcPts val="0"/>
        </a:spcAft>
        <a:buNone/>
        <a:tabLst/>
        <a:defRPr lang="en-US" sz="23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1pPr>
      <a:lvl2pPr marL="155448" marR="0" lvl="1" indent="-182880" algn="l" defTabSz="91440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061922"/>
        </a:buClr>
        <a:buSzPct val="85000"/>
        <a:buFont typeface="Calibri" pitchFamily="18"/>
        <a:buChar char="•"/>
        <a:tabLst/>
        <a:defRPr lang="en-US" sz="23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2pPr>
      <a:lvl3pPr marL="365760" marR="0" lvl="2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61922"/>
        </a:buClr>
        <a:buSzPct val="85000"/>
        <a:buFont typeface="Calibri" pitchFamily="34"/>
        <a:buChar char="–"/>
        <a:tabLst/>
        <a:defRPr lang="en-US" sz="21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3pPr>
      <a:lvl4pPr marL="568327" marR="0" lvl="3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61922"/>
        </a:buClr>
        <a:buSzPct val="85000"/>
        <a:buFont typeface="Calibri" pitchFamily="34"/>
        <a:buChar char="•"/>
        <a:tabLst/>
        <a:defRPr lang="en-US" sz="19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4pPr>
      <a:lvl5pPr marL="761996" marR="0" lvl="4" indent="-146304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061922"/>
        </a:buClr>
        <a:buSzPct val="85000"/>
        <a:buFont typeface="Calibri" pitchFamily="34" charset="0"/>
        <a:buChar char="–"/>
        <a:tabLst/>
        <a:defRPr lang="en-US" sz="18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40384"/>
            <a:ext cx="4574970" cy="553998"/>
          </a:xfrm>
        </p:spPr>
        <p:txBody>
          <a:bodyPr/>
          <a:lstStyle/>
          <a:p>
            <a:r>
              <a:rPr lang="en-US" dirty="0" err="1" smtClean="0"/>
              <a:t>Bluespec</a:t>
            </a:r>
            <a:r>
              <a:rPr lang="en-US" dirty="0" smtClean="0"/>
              <a:t> Bare Minimum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98948" y="4634286"/>
            <a:ext cx="4540252" cy="7759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Michael Adler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mkFIFO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(FIFO#(t))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provisos (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Bits#(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t,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t_SZ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Reg#(Vector#(2, t)) data 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&lt;- mkReg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(?);</a:t>
            </a:r>
            <a:b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Reg#(Bit#(2)) nActive 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&lt;- mkReg(0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Reg#(Bit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#(1)) enqNext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&lt;- mkReg(0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Reg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#(Bit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#(1)) deqNext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&lt;- mkReg(0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method Action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enq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if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2);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enqNext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] &lt;=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enqNext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enqNext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method Action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if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0);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deqNext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deqNext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+ 1;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method t first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!= 0);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data[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deqNext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lvl="1"/>
            <a:r>
              <a:rPr lang="en-US" dirty="0" smtClean="0"/>
              <a:t>This is not optimal, just example</a:t>
            </a:r>
          </a:p>
          <a:p>
            <a:pPr lvl="2"/>
            <a:r>
              <a:rPr lang="en-US" dirty="0" err="1" smtClean="0"/>
              <a:t>enq</a:t>
            </a:r>
            <a:r>
              <a:rPr lang="en-US" dirty="0" smtClean="0"/>
              <a:t>/</a:t>
            </a:r>
            <a:r>
              <a:rPr lang="en-US" dirty="0" err="1" smtClean="0"/>
              <a:t>deq</a:t>
            </a:r>
            <a:r>
              <a:rPr lang="en-US" dirty="0" smtClean="0"/>
              <a:t> are mutually exclusive</a:t>
            </a:r>
          </a:p>
          <a:p>
            <a:pPr lvl="2"/>
            <a:r>
              <a:rPr lang="en-US" dirty="0" err="1" smtClean="0"/>
              <a:t>nActive</a:t>
            </a:r>
            <a:r>
              <a:rPr lang="en-US" dirty="0" smtClean="0"/>
              <a:t> could be replaced by </a:t>
            </a:r>
            <a:r>
              <a:rPr lang="en-US" dirty="0" err="1" smtClean="0"/>
              <a:t>notEmpty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Implementation with LUTRAM Storage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mkFIFO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(FIFO#(t))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provisos (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Bits#(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t,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t_SZ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LUTRAM#(Bit#(1),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&lt;- mkLUTRAMU();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Reg#(Bit#(2)) nActive 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&lt;- mkReg(0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Reg#(Bit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#(1)) enqNext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&lt;- mkReg(0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Reg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#(Bit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#(1)) deqNext </a:t>
            </a:r>
            <a:r>
              <a:rPr lang="nn-NO" sz="1300" dirty="0">
                <a:latin typeface="Consolas" panose="020B0609020204030204" pitchFamily="49" charset="0"/>
                <a:cs typeface="Consolas" panose="020B0609020204030204" pitchFamily="49" charset="0"/>
              </a:rPr>
              <a:t>&lt;- mkReg(0</a:t>
            </a:r>
            <a: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nn-NO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method Action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enq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if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2);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data.upd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enqNext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enqNext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enqNext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method Action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if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0);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deqNext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deqNext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+ 1;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method t first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!= 0);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data.sub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deqNext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lvl="1"/>
            <a:r>
              <a:rPr lang="en-US" dirty="0" smtClean="0"/>
              <a:t>Basically the same code</a:t>
            </a:r>
          </a:p>
          <a:p>
            <a:pPr lvl="1"/>
            <a:r>
              <a:rPr lang="en-US" dirty="0" smtClean="0"/>
              <a:t>Data storage module and interface changed</a:t>
            </a:r>
          </a:p>
        </p:txBody>
      </p:sp>
    </p:spTree>
    <p:extLst>
      <p:ext uri="{BB962C8B-B14F-4D97-AF65-F5344CB8AC3E}">
        <p14:creationId xmlns:p14="http://schemas.microsoft.com/office/powerpoint/2010/main" val="16526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mkCounter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#(Bit#(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nBits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// Interface: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(COUNTER#(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nBits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// Counter value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#(Bit#(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nBits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mkReg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PulseWire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upW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mkPulseWire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PulseWire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downW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mkPulseWire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new_val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upW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new_val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new_val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downW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new_val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new_val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- 1;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new_val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rule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updateCounter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endrule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method Bit#(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nBits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value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method Action up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upW.send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method Action down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downW.send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/>
              <a:t>Rules operate inside modules on internal state</a:t>
            </a:r>
          </a:p>
          <a:p>
            <a:pPr lvl="1"/>
            <a:r>
              <a:rPr lang="en-US" sz="1800" dirty="0" smtClean="0"/>
              <a:t>Triggered by </a:t>
            </a:r>
            <a:r>
              <a:rPr lang="en-US" sz="1800" dirty="0" err="1" smtClean="0"/>
              <a:t>Bluespec</a:t>
            </a:r>
            <a:r>
              <a:rPr lang="en-US" sz="1800" dirty="0" smtClean="0"/>
              <a:t>-generated scheduler (computes </a:t>
            </a:r>
            <a:r>
              <a:rPr lang="en-US" sz="1800" dirty="0" err="1" smtClean="0"/>
              <a:t>canFire</a:t>
            </a:r>
            <a:r>
              <a:rPr lang="en-US" sz="1800" dirty="0" smtClean="0"/>
              <a:t> and </a:t>
            </a:r>
            <a:r>
              <a:rPr lang="en-US" sz="1800" dirty="0" err="1" smtClean="0"/>
              <a:t>willFire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Rules are atomic (GAA – guarded atomic actions)</a:t>
            </a:r>
            <a:endParaRPr lang="en-US" sz="1800" dirty="0"/>
          </a:p>
          <a:p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2954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 …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#(Bit#(5))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mkReg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PulseWire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resetW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mkPulseWire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rule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(if !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resetW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endrule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rule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(if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resetW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0;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endrule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lvl="1"/>
            <a:r>
              <a:rPr lang="en-US" dirty="0" smtClean="0"/>
              <a:t>Rules </a:t>
            </a:r>
            <a:r>
              <a:rPr lang="en-US" dirty="0" err="1" smtClean="0"/>
              <a:t>incr</a:t>
            </a:r>
            <a:r>
              <a:rPr lang="en-US" dirty="0" smtClean="0"/>
              <a:t> and </a:t>
            </a:r>
            <a:r>
              <a:rPr lang="en-US" dirty="0" err="1" smtClean="0"/>
              <a:t>rst</a:t>
            </a:r>
            <a:r>
              <a:rPr lang="en-US" dirty="0" smtClean="0"/>
              <a:t> are mutually exclusive because of </a:t>
            </a:r>
            <a:r>
              <a:rPr lang="en-US" dirty="0" err="1" smtClean="0"/>
              <a:t>ctr</a:t>
            </a:r>
            <a:r>
              <a:rPr lang="en-US" dirty="0" smtClean="0"/>
              <a:t> write.</a:t>
            </a:r>
          </a:p>
          <a:p>
            <a:pPr lvl="1"/>
            <a:r>
              <a:rPr lang="en-US" dirty="0" smtClean="0"/>
              <a:t>Here the scheduling predicate is explicit.  </a:t>
            </a:r>
            <a:r>
              <a:rPr lang="en-US" dirty="0" err="1" smtClean="0"/>
              <a:t>Bluespec</a:t>
            </a:r>
            <a:r>
              <a:rPr lang="en-US" dirty="0" smtClean="0"/>
              <a:t> computes more complicated predicates implicitly.  E.g.:</a:t>
            </a:r>
          </a:p>
          <a:p>
            <a:pPr lvl="2"/>
            <a:r>
              <a:rPr lang="en-US" dirty="0" smtClean="0"/>
              <a:t>Can’t </a:t>
            </a:r>
            <a:r>
              <a:rPr lang="en-US" dirty="0" err="1" smtClean="0"/>
              <a:t>deq</a:t>
            </a:r>
            <a:r>
              <a:rPr lang="en-US" dirty="0" smtClean="0"/>
              <a:t>() a FIFO that is empty.</a:t>
            </a:r>
          </a:p>
          <a:p>
            <a:pPr lvl="2"/>
            <a:r>
              <a:rPr lang="en-US" dirty="0" smtClean="0"/>
              <a:t>Two rules can’t </a:t>
            </a:r>
            <a:r>
              <a:rPr lang="en-US" dirty="0" err="1" smtClean="0"/>
              <a:t>enq</a:t>
            </a:r>
            <a:r>
              <a:rPr lang="en-US" dirty="0" smtClean="0"/>
              <a:t>() to a FIFO in the same cycle.  </a:t>
            </a:r>
            <a:r>
              <a:rPr lang="en-US" dirty="0" err="1" smtClean="0"/>
              <a:t>Bluespec</a:t>
            </a:r>
            <a:r>
              <a:rPr lang="en-US" dirty="0" smtClean="0"/>
              <a:t> picks a static priority if necessary.</a:t>
            </a:r>
          </a:p>
          <a:p>
            <a:pPr lvl="2"/>
            <a:r>
              <a:rPr lang="en-US" dirty="0" smtClean="0"/>
              <a:t>A rule’s predicate includes the conjunction of the predicates of all methods it invokes.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 at END of Cycle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order of statements in a rule doesn’t matter</a:t>
            </a:r>
          </a:p>
          <a:p>
            <a:pPr lvl="1"/>
            <a:r>
              <a:rPr lang="en-US" dirty="0" smtClean="0"/>
              <a:t>All updates are visible only at the end of a cycle</a:t>
            </a:r>
          </a:p>
          <a:p>
            <a:pPr lvl="1"/>
            <a:r>
              <a:rPr lang="en-US" dirty="0" smtClean="0"/>
              <a:t>These are equivalent: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rule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swapA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            rule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swapB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&lt;= y;                    y &lt;= x;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y &lt;= x;                    x &lt;= y;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endrule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endrule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These are equivalent: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fifo.deq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               let x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fifo.first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let x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fifo.first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fifo.deq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Elaboration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Loops will be unrolled statically at compile time</a:t>
            </a:r>
          </a:p>
          <a:p>
            <a:pPr lvl="1"/>
            <a:r>
              <a:rPr lang="en-US" dirty="0" smtClean="0"/>
              <a:t>Hard at first – you will get used to it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Vector#(16,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#(4)) v &lt;-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replicateM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mkReg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rule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shiftIn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m_nv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matches tagged Valid 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(Integer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15;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&lt;= v[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+ 1];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v[15] &lt;=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endrule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0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Simple Syntax with Big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Most important difference from C programming is you must learn to imagine the generated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#(Vector#(2048, Bit#(8))) r &lt;-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mkReg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(?);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r[x] &lt;= r[y] + 1;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#(2048,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#(Bit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#(8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 &lt;-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replicateM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mkReg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(?));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v[x] &lt;=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v[y]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+ 1;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LUTRAM#(Bit#(11), Bit#(8))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mkLUTRAMU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lr.upd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lr.sub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(y) + 1);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2954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9573" y="3149025"/>
            <a:ext cx="273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Read 8*2048 bits, two </a:t>
            </a:r>
            <a:r>
              <a:rPr lang="en-US" sz="1600" dirty="0" err="1" smtClean="0">
                <a:latin typeface="Calibri" pitchFamily="34" charset="0"/>
              </a:rPr>
              <a:t>MUXes</a:t>
            </a:r>
            <a:r>
              <a:rPr lang="en-US" sz="1600" dirty="0" smtClean="0">
                <a:latin typeface="Calibri" pitchFamily="34" charset="0"/>
              </a:rPr>
              <a:t>,</a:t>
            </a:r>
            <a:br>
              <a:rPr lang="en-US" sz="1600" dirty="0" smtClean="0">
                <a:latin typeface="Calibri" pitchFamily="34" charset="0"/>
              </a:rPr>
            </a:br>
            <a:r>
              <a:rPr lang="en-US" sz="1600" dirty="0" smtClean="0">
                <a:latin typeface="Calibri" pitchFamily="34" charset="0"/>
              </a:rPr>
              <a:t>write 8*2048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462046"/>
            <a:ext cx="193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Probably uses a 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757446"/>
            <a:ext cx="1996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Definitely uses a RAM</a:t>
            </a:r>
          </a:p>
        </p:txBody>
      </p:sp>
    </p:spTree>
    <p:extLst>
      <p:ext uri="{BB962C8B-B14F-4D97-AF65-F5344CB8AC3E}">
        <p14:creationId xmlns:p14="http://schemas.microsoft.com/office/powerpoint/2010/main" val="38232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Bluespec</a:t>
            </a:r>
            <a:r>
              <a:rPr lang="en-US" dirty="0" smtClean="0"/>
              <a:t> Philosophy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are:</a:t>
            </a:r>
          </a:p>
          <a:p>
            <a:pPr lvl="1"/>
            <a:r>
              <a:rPr lang="en-US" dirty="0" smtClean="0"/>
              <a:t>State elements</a:t>
            </a:r>
          </a:p>
          <a:p>
            <a:pPr lvl="2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Memories</a:t>
            </a:r>
          </a:p>
          <a:p>
            <a:pPr lvl="2"/>
            <a:r>
              <a:rPr lang="en-US" dirty="0" smtClean="0"/>
              <a:t>Clocks</a:t>
            </a:r>
          </a:p>
          <a:p>
            <a:pPr lvl="2"/>
            <a:r>
              <a:rPr lang="en-US" dirty="0" smtClean="0"/>
              <a:t>Wires (wrapped Verilog)</a:t>
            </a:r>
            <a:endParaRPr lang="en-US" dirty="0" smtClean="0"/>
          </a:p>
          <a:p>
            <a:pPr lvl="1"/>
            <a:r>
              <a:rPr lang="en-US" dirty="0" smtClean="0"/>
              <a:t>Operations on those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13716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Counter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826532"/>
            <a:ext cx="0" cy="545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29300" y="4572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Incr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48500" y="826532"/>
            <a:ext cx="0" cy="545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3700" y="457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Decr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38925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86905" y="32004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Value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4802189" y="3657600"/>
            <a:ext cx="4037011" cy="2667000"/>
          </a:xfrm>
        </p:spPr>
        <p:txBody>
          <a:bodyPr/>
          <a:lstStyle/>
          <a:p>
            <a:r>
              <a:rPr lang="en-US" dirty="0" err="1" smtClean="0"/>
              <a:t>Bluespec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Provide a way to declare state</a:t>
            </a:r>
          </a:p>
          <a:p>
            <a:pPr lvl="1"/>
            <a:r>
              <a:rPr lang="en-US" dirty="0" smtClean="0"/>
              <a:t>Define operations on state</a:t>
            </a:r>
          </a:p>
          <a:p>
            <a:pPr lvl="1"/>
            <a:r>
              <a:rPr lang="en-US" dirty="0" smtClean="0"/>
              <a:t>Wrap the state/operations in modular and </a:t>
            </a:r>
            <a:r>
              <a:rPr lang="en-US" dirty="0" err="1" smtClean="0"/>
              <a:t>composable</a:t>
            </a:r>
            <a:r>
              <a:rPr lang="en-US" dirty="0" smtClean="0"/>
              <a:t> units</a:t>
            </a:r>
          </a:p>
          <a:p>
            <a:pPr lvl="1"/>
            <a:r>
              <a:rPr lang="en-US" dirty="0" smtClean="0"/>
              <a:t>Define operations on modules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12954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General Purpose Computer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Turing machine:  Instruction pointer defines control flow</a:t>
            </a:r>
          </a:p>
          <a:p>
            <a:pPr lvl="1"/>
            <a:r>
              <a:rPr lang="en-US" dirty="0" smtClean="0"/>
              <a:t>Operates on global state</a:t>
            </a:r>
          </a:p>
          <a:p>
            <a:pPr lvl="1"/>
            <a:r>
              <a:rPr lang="en-US" dirty="0" smtClean="0"/>
              <a:t>Simple spatial parallelism: Multi-core or socket system adds parallel instruction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Bluespec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Spatially parallel:  Sea of independent computation islands (rules)</a:t>
            </a:r>
          </a:p>
          <a:p>
            <a:pPr lvl="1"/>
            <a:r>
              <a:rPr lang="en-US" dirty="0" smtClean="0"/>
              <a:t>Rules operate on relatively local state</a:t>
            </a:r>
          </a:p>
          <a:p>
            <a:pPr lvl="1"/>
            <a:r>
              <a:rPr lang="en-US" dirty="0" smtClean="0"/>
              <a:t>Arbitration (scheduling) for rules that operate on shared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9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Bluespec</a:t>
            </a:r>
            <a:r>
              <a:rPr lang="en-US" dirty="0" smtClean="0"/>
              <a:t> Programs:  Rules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Rules (GAA)</a:t>
            </a:r>
          </a:p>
          <a:p>
            <a:pPr lvl="2"/>
            <a:r>
              <a:rPr lang="en-US" dirty="0" smtClean="0"/>
              <a:t>Guarded: May fire when predicate is true</a:t>
            </a:r>
          </a:p>
          <a:p>
            <a:pPr lvl="2"/>
            <a:r>
              <a:rPr lang="en-US" dirty="0" smtClean="0"/>
              <a:t>Atomic: Entire rule executes in one cycle and side effects visible at the start of the next cycle</a:t>
            </a:r>
          </a:p>
          <a:p>
            <a:pPr lvl="2"/>
            <a:r>
              <a:rPr lang="en-US" dirty="0" smtClean="0"/>
              <a:t>Rule scheduler built automatically by </a:t>
            </a:r>
            <a:r>
              <a:rPr lang="en-US" dirty="0" err="1" smtClean="0"/>
              <a:t>Bluespec</a:t>
            </a:r>
            <a:endParaRPr lang="en-US" dirty="0" smtClean="0"/>
          </a:p>
          <a:p>
            <a:pPr lvl="3"/>
            <a:r>
              <a:rPr lang="en-US" dirty="0" smtClean="0"/>
              <a:t>Honors predicates</a:t>
            </a:r>
          </a:p>
          <a:p>
            <a:pPr lvl="3"/>
            <a:r>
              <a:rPr lang="en-US" dirty="0" smtClean="0"/>
              <a:t>Honors inter-rule conflicts</a:t>
            </a:r>
          </a:p>
          <a:p>
            <a:pPr lvl="2"/>
            <a:r>
              <a:rPr lang="en-US" dirty="0" smtClean="0"/>
              <a:t>Internal to modules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A module’s public functions</a:t>
            </a:r>
          </a:p>
          <a:p>
            <a:pPr lvl="2"/>
            <a:r>
              <a:rPr lang="en-US" dirty="0" smtClean="0"/>
              <a:t>Invoked by parent module’s rules or 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1676400"/>
            <a:ext cx="3276600" cy="419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Counter Module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53100" y="2362200"/>
            <a:ext cx="22860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latin typeface="Calibri" pitchFamily="34" charset="0"/>
              </a:rPr>
              <a:t>Rule: Update Counter</a:t>
            </a:r>
            <a:br>
              <a:rPr lang="en-US" sz="1600" dirty="0" smtClean="0">
                <a:latin typeface="Calibri" pitchFamily="34" charset="0"/>
              </a:rPr>
            </a:br>
            <a:r>
              <a:rPr lang="en-US" sz="1600" dirty="0" smtClean="0">
                <a:latin typeface="Calibri" pitchFamily="34" charset="0"/>
              </a:rPr>
              <a:t/>
            </a:r>
            <a:br>
              <a:rPr lang="en-US" sz="1600" dirty="0" smtClean="0">
                <a:latin typeface="Calibri" pitchFamily="34" charset="0"/>
              </a:rPr>
            </a:br>
            <a:r>
              <a:rPr lang="en-US" sz="1600" dirty="0" err="1" smtClean="0">
                <a:latin typeface="Calibri" pitchFamily="34" charset="0"/>
              </a:rPr>
              <a:t>new_val</a:t>
            </a:r>
            <a:r>
              <a:rPr lang="en-US" sz="1600" dirty="0" smtClean="0">
                <a:latin typeface="Calibri" pitchFamily="34" charset="0"/>
              </a:rPr>
              <a:t> = </a:t>
            </a:r>
            <a:r>
              <a:rPr lang="en-US" sz="1600" dirty="0" err="1" smtClean="0">
                <a:latin typeface="Calibri" pitchFamily="34" charset="0"/>
              </a:rPr>
              <a:t>ctr</a:t>
            </a:r>
            <a:r>
              <a:rPr lang="en-US" sz="1600" dirty="0" smtClean="0">
                <a:latin typeface="Calibri" pitchFamily="34" charset="0"/>
              </a:rPr>
              <a:t>;</a:t>
            </a:r>
            <a:br>
              <a:rPr lang="en-US" sz="1600" dirty="0" smtClean="0">
                <a:latin typeface="Calibri" pitchFamily="34" charset="0"/>
              </a:rPr>
            </a:br>
            <a:r>
              <a:rPr lang="en-US" sz="1600" dirty="0" smtClean="0">
                <a:latin typeface="Calibri" pitchFamily="34" charset="0"/>
              </a:rPr>
              <a:t>if (</a:t>
            </a:r>
            <a:r>
              <a:rPr lang="en-US" sz="1600" dirty="0" err="1" smtClean="0">
                <a:latin typeface="Calibri" pitchFamily="34" charset="0"/>
              </a:rPr>
              <a:t>incr</a:t>
            </a:r>
            <a:r>
              <a:rPr lang="en-US" sz="1600" dirty="0" smtClean="0">
                <a:latin typeface="Calibri" pitchFamily="34" charset="0"/>
              </a:rPr>
              <a:t>) </a:t>
            </a:r>
            <a:r>
              <a:rPr lang="en-US" sz="1600" dirty="0" err="1" smtClean="0">
                <a:latin typeface="Calibri" pitchFamily="34" charset="0"/>
              </a:rPr>
              <a:t>new_val</a:t>
            </a:r>
            <a:r>
              <a:rPr lang="en-US" sz="1600" dirty="0" smtClean="0">
                <a:latin typeface="Calibri" pitchFamily="34" charset="0"/>
              </a:rPr>
              <a:t> += 1;</a:t>
            </a:r>
            <a:br>
              <a:rPr lang="en-US" sz="1600" dirty="0" smtClean="0">
                <a:latin typeface="Calibri" pitchFamily="34" charset="0"/>
              </a:rPr>
            </a:br>
            <a:r>
              <a:rPr lang="en-US" sz="1600" dirty="0" smtClean="0">
                <a:latin typeface="Calibri" pitchFamily="34" charset="0"/>
              </a:rPr>
              <a:t>if (</a:t>
            </a:r>
            <a:r>
              <a:rPr lang="en-US" sz="1600" dirty="0" err="1" smtClean="0">
                <a:latin typeface="Calibri" pitchFamily="34" charset="0"/>
              </a:rPr>
              <a:t>decr</a:t>
            </a:r>
            <a:r>
              <a:rPr lang="en-US" sz="1600" dirty="0" smtClean="0">
                <a:latin typeface="Calibri" pitchFamily="34" charset="0"/>
              </a:rPr>
              <a:t>) </a:t>
            </a:r>
            <a:r>
              <a:rPr lang="en-US" sz="1600" dirty="0" err="1" smtClean="0">
                <a:latin typeface="Calibri" pitchFamily="34" charset="0"/>
              </a:rPr>
              <a:t>new_val</a:t>
            </a:r>
            <a:r>
              <a:rPr lang="en-US" sz="1600" dirty="0" smtClean="0">
                <a:latin typeface="Calibri" pitchFamily="34" charset="0"/>
              </a:rPr>
              <a:t> -= 1;</a:t>
            </a:r>
            <a:br>
              <a:rPr lang="en-US" sz="1600" dirty="0" smtClean="0">
                <a:latin typeface="Calibri" pitchFamily="34" charset="0"/>
              </a:rPr>
            </a:br>
            <a:r>
              <a:rPr lang="en-US" sz="1600" dirty="0" err="1" smtClean="0">
                <a:latin typeface="Calibri" pitchFamily="34" charset="0"/>
              </a:rPr>
              <a:t>ctr</a:t>
            </a:r>
            <a:r>
              <a:rPr lang="en-US" sz="1600" dirty="0" smtClean="0">
                <a:latin typeface="Calibri" pitchFamily="34" charset="0"/>
              </a:rPr>
              <a:t> &lt;= </a:t>
            </a:r>
            <a:r>
              <a:rPr lang="en-US" sz="1600" dirty="0" err="1" smtClean="0">
                <a:latin typeface="Calibri" pitchFamily="34" charset="0"/>
              </a:rPr>
              <a:t>new_val</a:t>
            </a:r>
            <a:r>
              <a:rPr lang="en-US" sz="1600" dirty="0" smtClean="0">
                <a:latin typeface="Calibri" pitchFamily="34" charset="0"/>
              </a:rPr>
              <a:t>;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5295900" y="4876800"/>
            <a:ext cx="14859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</a:rPr>
              <a:t>Method:</a:t>
            </a:r>
            <a:br>
              <a:rPr lang="en-US" sz="1200" dirty="0" smtClean="0">
                <a:latin typeface="Calibri" pitchFamily="34" charset="0"/>
              </a:rPr>
            </a:br>
            <a:r>
              <a:rPr lang="en-US" sz="1200" dirty="0" smtClean="0">
                <a:latin typeface="Calibri" pitchFamily="34" charset="0"/>
              </a:rPr>
              <a:t>INCR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7010400" y="4876800"/>
            <a:ext cx="14859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</a:rPr>
              <a:t>Method:</a:t>
            </a:r>
            <a:br>
              <a:rPr lang="en-US" sz="1200" dirty="0" smtClean="0">
                <a:latin typeface="Calibri" pitchFamily="34" charset="0"/>
              </a:rPr>
            </a:br>
            <a:r>
              <a:rPr lang="en-US" sz="1200" dirty="0" smtClean="0">
                <a:latin typeface="Calibri" pitchFamily="34" charset="0"/>
              </a:rPr>
              <a:t>DECR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6038850" y="4038600"/>
            <a:ext cx="285750" cy="83820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7391400" y="4038600"/>
            <a:ext cx="361950" cy="83820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Syntactic Details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Hash (#) disambiguates sets of parenthesized lists, e.g.:</a:t>
            </a:r>
            <a:br>
              <a:rPr lang="en-US" dirty="0" smtClean="0"/>
            </a:br>
            <a:r>
              <a:rPr lang="en-US" dirty="0" smtClean="0"/>
              <a:t>	module </a:t>
            </a:r>
            <a:r>
              <a:rPr lang="en-US" dirty="0" err="1" smtClean="0"/>
              <a:t>mkFoo</a:t>
            </a:r>
            <a:r>
              <a:rPr lang="en-US" dirty="0" smtClean="0"/>
              <a:t>#(String </a:t>
            </a:r>
            <a:r>
              <a:rPr lang="en-US" dirty="0" err="1" smtClean="0"/>
              <a:t>fileName</a:t>
            </a:r>
            <a:r>
              <a:rPr lang="en-US" dirty="0" smtClean="0"/>
              <a:t>) (FOO_INTERFACE#(t))</a:t>
            </a:r>
          </a:p>
          <a:p>
            <a:pPr lvl="1"/>
            <a:r>
              <a:rPr lang="en-US" dirty="0" smtClean="0"/>
              <a:t>Arrows indicate side effects on the right-hand side: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Reg</a:t>
            </a:r>
            <a:r>
              <a:rPr lang="en-US" dirty="0" smtClean="0"/>
              <a:t>#(Bit#(5)) r &lt;- </a:t>
            </a:r>
            <a:r>
              <a:rPr lang="en-US" dirty="0" err="1" smtClean="0"/>
              <a:t>mkReg</a:t>
            </a:r>
            <a:r>
              <a:rPr lang="en-US" dirty="0" smtClean="0"/>
              <a:t>(0);</a:t>
            </a:r>
          </a:p>
          <a:p>
            <a:pPr lvl="1"/>
            <a:r>
              <a:rPr lang="en-US" dirty="0" smtClean="0"/>
              <a:t>Arrow assignment indicates a change to persistent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r &lt;= 3;</a:t>
            </a:r>
          </a:p>
          <a:p>
            <a:pPr lvl="1"/>
            <a:r>
              <a:rPr lang="en-US" dirty="0" smtClean="0"/>
              <a:t>Bare equal sign indicates no persistent side effects (can be evaluated at compile time – static elaboration):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Bit#(5) r = 3;</a:t>
            </a:r>
          </a:p>
        </p:txBody>
      </p:sp>
    </p:spTree>
    <p:extLst>
      <p:ext uri="{BB962C8B-B14F-4D97-AF65-F5344CB8AC3E}">
        <p14:creationId xmlns:p14="http://schemas.microsoft.com/office/powerpoint/2010/main" val="404152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 Tagged Union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Very common in </a:t>
            </a:r>
            <a:r>
              <a:rPr lang="en-US" dirty="0" err="1" smtClean="0"/>
              <a:t>Bluespec</a:t>
            </a:r>
            <a:endParaRPr lang="en-US" dirty="0" smtClean="0"/>
          </a:p>
          <a:p>
            <a:pPr lvl="1"/>
            <a:r>
              <a:rPr lang="en-US" dirty="0" smtClean="0"/>
              <a:t>State is union of values + tag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union tagged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void Invalid;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Valid;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Maybe#(type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deriving (Bits);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2"/>
          </p:nvPr>
        </p:nvSpPr>
        <p:spPr>
          <a:xfrm>
            <a:off x="4492619" y="1379536"/>
            <a:ext cx="4191007" cy="4859331"/>
          </a:xfrm>
        </p:spPr>
        <p:txBody>
          <a:bodyPr/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#(Bit#(5)) x = tagged Valid 3;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Maybe#(Bit#(5)) x = tagged Invalid;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matches tagged Valid .v)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f(v);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isValid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(Maybe#(t) m)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(m matches tagged Valid .dummy)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True;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12954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Analogue of public C++ class interface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May be polymorphic (</a:t>
            </a:r>
            <a:r>
              <a:rPr lang="en-US" i="1" dirty="0" smtClean="0"/>
              <a:t>type t</a:t>
            </a:r>
            <a:r>
              <a:rPr lang="en-US" dirty="0" smtClean="0"/>
              <a:t> in this case).  Specific instances:</a:t>
            </a:r>
          </a:p>
          <a:p>
            <a:pPr lvl="2"/>
            <a:r>
              <a:rPr lang="en-US" dirty="0" smtClean="0"/>
              <a:t>FIFO#(Bit#(5))</a:t>
            </a:r>
          </a:p>
          <a:p>
            <a:pPr lvl="2"/>
            <a:r>
              <a:rPr lang="en-US" dirty="0" smtClean="0"/>
              <a:t>FIFO#(Maybe#(Bit#(2))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FIFO#(type t);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method Action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method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method t first();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endinterface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12954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1600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Polymorphic type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15200" y="1938754"/>
            <a:ext cx="266700" cy="652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Analogue of class implementations</a:t>
            </a:r>
          </a:p>
          <a:p>
            <a:pPr lvl="1"/>
            <a:r>
              <a:rPr lang="en-US" dirty="0" smtClean="0"/>
              <a:t>Methods correspond exactly to interface</a:t>
            </a:r>
          </a:p>
          <a:p>
            <a:pPr lvl="1"/>
            <a:r>
              <a:rPr lang="en-US" dirty="0" smtClean="0"/>
              <a:t>Modules may have internal state and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mkFIFO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(FIFO#(t))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provisos (Bits#(t,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t_SZ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method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method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method t first();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endmethod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12954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24400" y="685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Module’s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533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Module’s interface</a:t>
            </a:r>
          </a:p>
        </p:txBody>
      </p:sp>
      <p:cxnSp>
        <p:nvCxnSpPr>
          <p:cNvPr id="9" name="Straight Arrow Connector 8"/>
          <p:cNvCxnSpPr>
            <a:stCxn id="2" idx="2"/>
          </p:cNvCxnSpPr>
          <p:nvPr/>
        </p:nvCxnSpPr>
        <p:spPr>
          <a:xfrm>
            <a:off x="5486400" y="1024354"/>
            <a:ext cx="381000" cy="271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7315200" y="871954"/>
            <a:ext cx="304800" cy="4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6600" y="213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Constraints on </a:t>
            </a:r>
            <a:r>
              <a:rPr lang="en-US" sz="1600" dirty="0" smtClean="0">
                <a:latin typeface="Calibri" pitchFamily="34" charset="0"/>
              </a:rPr>
              <a:t>t</a:t>
            </a:r>
            <a:endParaRPr lang="en-US" sz="1600" i="1" dirty="0" smtClean="0"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3152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Instantiated inside modules</a:t>
            </a:r>
          </a:p>
          <a:p>
            <a:pPr lvl="1"/>
            <a:r>
              <a:rPr lang="en-US" dirty="0" smtClean="0"/>
              <a:t>State is wrapped by module interfaces.  </a:t>
            </a:r>
            <a:r>
              <a:rPr lang="en-US" dirty="0" err="1" smtClean="0"/>
              <a:t>Bluespec</a:t>
            </a:r>
            <a:r>
              <a:rPr lang="en-US" dirty="0" smtClean="0"/>
              <a:t> provides primitives:</a:t>
            </a:r>
          </a:p>
          <a:p>
            <a:pPr lvl="2"/>
            <a:r>
              <a:rPr lang="en-US" dirty="0" err="1" smtClean="0"/>
              <a:t>mkReg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i="1" dirty="0" smtClean="0"/>
              <a:t>Interface: </a:t>
            </a:r>
            <a:r>
              <a:rPr lang="en-US" i="1" dirty="0" err="1" smtClean="0"/>
              <a:t>Reg</a:t>
            </a:r>
            <a:r>
              <a:rPr lang="en-US" i="1" dirty="0" smtClean="0"/>
              <a:t>#(t)</a:t>
            </a:r>
          </a:p>
          <a:p>
            <a:pPr lvl="2"/>
            <a:r>
              <a:rPr lang="en-US" dirty="0" err="1" smtClean="0"/>
              <a:t>mkBRAM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i="1" dirty="0" smtClean="0"/>
              <a:t>Interface: BRAM#(a, t)</a:t>
            </a:r>
          </a:p>
          <a:p>
            <a:pPr lvl="1"/>
            <a:r>
              <a:rPr lang="en-US" dirty="0" smtClean="0"/>
              <a:t>User code can declare more primitives, ultimately implemented in Verilog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mkFIFO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(FIFO#(t))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provisos 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Bits#(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t_SZ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#(Vector#(2, t)) data &lt;-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mkReg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(?);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#(Bit#(2))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nActive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mkReg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2954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4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LTtemplate_121410">
  <a:themeElements>
    <a:clrScheme name="Intel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Myria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Intel_LTtemplate_121410.potx</Template>
  <TotalTime>1329</TotalTime>
  <Words>684</Words>
  <Application>Microsoft Office PowerPoint</Application>
  <PresentationFormat>On-screen Show (4:3)</PresentationFormat>
  <Paragraphs>137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Consolas</vt:lpstr>
      <vt:lpstr>Arial</vt:lpstr>
      <vt:lpstr>Intel_LTtemplate_121410</vt:lpstr>
      <vt:lpstr>Bluespec Bare Minimum</vt:lpstr>
      <vt:lpstr>Bluespec Philosophy</vt:lpstr>
      <vt:lpstr>Execution Model</vt:lpstr>
      <vt:lpstr>Bluespec Programs:  Rules and Methods</vt:lpstr>
      <vt:lpstr>Random Syntactic Details</vt:lpstr>
      <vt:lpstr>Data:  Tagged Union</vt:lpstr>
      <vt:lpstr>Interfaces</vt:lpstr>
      <vt:lpstr>Modules</vt:lpstr>
      <vt:lpstr>State</vt:lpstr>
      <vt:lpstr>FIFO Implementation</vt:lpstr>
      <vt:lpstr>FIFO Implementation with LUTRAM Storage</vt:lpstr>
      <vt:lpstr>Rules and Functions</vt:lpstr>
      <vt:lpstr>Rule Scheduling</vt:lpstr>
      <vt:lpstr>Side Effects at END of Cycle</vt:lpstr>
      <vt:lpstr>Static Elaboration</vt:lpstr>
      <vt:lpstr>Beware of Simple Syntax with Big Consequences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Red Peak</dc:creator>
  <cp:lastModifiedBy>Adler, Michael</cp:lastModifiedBy>
  <cp:revision>155</cp:revision>
  <dcterms:created xsi:type="dcterms:W3CDTF">2010-12-14T21:35:33Z</dcterms:created>
  <dcterms:modified xsi:type="dcterms:W3CDTF">2014-03-28T18:50:54Z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0x010100C1E05BC26083824DB2546712883D286F</vt:lpwstr>
  </property>
</Properties>
</file>