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emf" ContentType="image/x-emf"/>
  <Default Extension="rels" ContentType="application/vnd.openxmlformats-package.relationships+xml"/>
  <Default Extension="xml" ContentType="application/xml"/>
  <Default Extension="fntdata" ContentType="application/x-fontdata"/>
  <Default Extension="docx" ContentType="application/vnd.openxmlformats-officedocument.wordprocessingml.document"/>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2.xml" ContentType="application/vnd.openxmlformats-officedocument.presentationml.tags+xml"/>
  <Override PartName="/ppt/notesSlides/notesSlide9.xml" ContentType="application/vnd.openxmlformats-officedocument.presentationml.notesSlide+xml"/>
  <Override PartName="/ppt/tags/tag3.xml" ContentType="application/vnd.openxmlformats-officedocument.presentationml.tags+xml"/>
  <Override PartName="/ppt/notesSlides/notesSlide10.xml" ContentType="application/vnd.openxmlformats-officedocument.presentationml.notesSlide+xml"/>
  <Override PartName="/ppt/tags/tag4.xml" ContentType="application/vnd.openxmlformats-officedocument.presentationml.tags+xml"/>
  <Override PartName="/ppt/notesSlides/notesSlide1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embedTrueTypeFonts="1" saveSubsetFonts="1">
  <p:sldMasterIdLst>
    <p:sldMasterId id="2147483648" r:id="rId1"/>
  </p:sldMasterIdLst>
  <p:notesMasterIdLst>
    <p:notesMasterId r:id="rId38"/>
  </p:notesMasterIdLst>
  <p:handoutMasterIdLst>
    <p:handoutMasterId r:id="rId39"/>
  </p:handoutMasterIdLst>
  <p:sldIdLst>
    <p:sldId id="258" r:id="rId2"/>
    <p:sldId id="334" r:id="rId3"/>
    <p:sldId id="259" r:id="rId4"/>
    <p:sldId id="318" r:id="rId5"/>
    <p:sldId id="263" r:id="rId6"/>
    <p:sldId id="327" r:id="rId7"/>
    <p:sldId id="346" r:id="rId8"/>
    <p:sldId id="347" r:id="rId9"/>
    <p:sldId id="348" r:id="rId10"/>
    <p:sldId id="349" r:id="rId11"/>
    <p:sldId id="328" r:id="rId12"/>
    <p:sldId id="298" r:id="rId13"/>
    <p:sldId id="341" r:id="rId14"/>
    <p:sldId id="320" r:id="rId15"/>
    <p:sldId id="312" r:id="rId16"/>
    <p:sldId id="282" r:id="rId17"/>
    <p:sldId id="335" r:id="rId18"/>
    <p:sldId id="329" r:id="rId19"/>
    <p:sldId id="350" r:id="rId20"/>
    <p:sldId id="314" r:id="rId21"/>
    <p:sldId id="306" r:id="rId22"/>
    <p:sldId id="287" r:id="rId23"/>
    <p:sldId id="322" r:id="rId24"/>
    <p:sldId id="323" r:id="rId25"/>
    <p:sldId id="332" r:id="rId26"/>
    <p:sldId id="324" r:id="rId27"/>
    <p:sldId id="342" r:id="rId28"/>
    <p:sldId id="288" r:id="rId29"/>
    <p:sldId id="336" r:id="rId30"/>
    <p:sldId id="337" r:id="rId31"/>
    <p:sldId id="289" r:id="rId32"/>
    <p:sldId id="286" r:id="rId33"/>
    <p:sldId id="351" r:id="rId34"/>
    <p:sldId id="343" r:id="rId35"/>
    <p:sldId id="352" r:id="rId36"/>
    <p:sldId id="295" r:id="rId37"/>
  </p:sldIdLst>
  <p:sldSz cx="9144000" cy="6858000" type="screen4x3"/>
  <p:notesSz cx="6858000" cy="9144000"/>
  <p:embeddedFontLst>
    <p:embeddedFont>
      <p:font typeface="Calibri" panose="020F0502020204030204" pitchFamily="34" charset="0"/>
      <p:regular r:id="rId40"/>
      <p:bold r:id="rId41"/>
      <p:italic r:id="rId42"/>
      <p:boldItalic r:id="rId43"/>
    </p:embeddedFont>
    <p:embeddedFont>
      <p:font typeface="Consolas" panose="020B0609020204030204" pitchFamily="49" charset="0"/>
      <p:regular r:id="rId44"/>
      <p:bold r:id="rId45"/>
      <p:italic r:id="rId46"/>
      <p:boldItalic r:id="rId47"/>
    </p:embeddedFont>
    <p:embeddedFont>
      <p:font typeface="Verdana" panose="020B0604030504040204" pitchFamily="34" charset="0"/>
      <p:regular r:id="rId48"/>
      <p:bold r:id="rId49"/>
      <p:italic r:id="rId50"/>
      <p:boldItalic r:id="rId51"/>
    </p:embeddedFont>
    <p:embeddedFont>
      <p:font typeface="Arial Black" panose="020B0A04020102020204" pitchFamily="34" charset="0"/>
      <p:bold r:id="rId52"/>
    </p:embeddedFont>
    <p:embeddedFont>
      <p:font typeface="Arial Unicode MS" panose="020B0604020202020204" pitchFamily="34" charset="-128"/>
      <p:regular r:id="rId5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363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Fleming, Kermin" initials="KEF" lastIdx="67" clrIdx="0"/>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B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46" autoAdjust="0"/>
    <p:restoredTop sz="91942" autoAdjust="0"/>
  </p:normalViewPr>
  <p:slideViewPr>
    <p:cSldViewPr snapToGrid="0">
      <p:cViewPr varScale="1">
        <p:scale>
          <a:sx n="89" d="100"/>
          <a:sy n="89" d="100"/>
        </p:scale>
        <p:origin x="588" y="96"/>
      </p:cViewPr>
      <p:guideLst>
        <p:guide orient="horz" pos="2160"/>
        <p:guide pos="2880"/>
        <p:guide orient="horz" pos="3638"/>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104" d="100"/>
          <a:sy n="104" d="100"/>
        </p:scale>
        <p:origin x="-3246" y="-90"/>
      </p:cViewPr>
      <p:guideLst>
        <p:guide orient="horz" pos="2880"/>
        <p:guide pos="2160"/>
      </p:guideLst>
    </p:cSldViewPr>
  </p:notesViewPr>
  <p:gridSpacing cx="75895" cy="7589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font" Target="fonts/font11.fntdata"/><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2.fntdata"/><Relationship Id="rId54"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font" Target="fonts/font6.fntdata"/><Relationship Id="rId53" Type="http://schemas.openxmlformats.org/officeDocument/2006/relationships/font" Target="fonts/font14.fntdata"/><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0.fntdata"/><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5.fntdata"/><Relationship Id="rId52"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font" Target="fonts/font9.fntdata"/><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12.fntdata"/><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1" Type="http://schemas.openxmlformats.org/officeDocument/2006/relationships/oleObject" Target="file:///C:\Documents%20and%20Settings\Kermin%20Fleming\Desktop\12022011JoelChina.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Owner\Documents\HasimGraph.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129956588798986"/>
          <c:y val="0.1737024640288827"/>
          <c:w val="0.66633022082487525"/>
          <c:h val="0.73297969154247689"/>
        </c:manualLayout>
      </c:layout>
      <c:barChart>
        <c:barDir val="col"/>
        <c:grouping val="clustered"/>
        <c:varyColors val="0"/>
        <c:ser>
          <c:idx val="0"/>
          <c:order val="0"/>
          <c:tx>
            <c:strRef>
              <c:f>Sheet1!$B$1</c:f>
              <c:strCache>
                <c:ptCount val="1"/>
                <c:pt idx="0">
                  <c:v>Hardware Channel Model</c:v>
                </c:pt>
              </c:strCache>
            </c:strRef>
          </c:tx>
          <c:spPr>
            <a:solidFill>
              <a:schemeClr val="tx2"/>
            </a:solidFill>
          </c:spPr>
          <c:invertIfNegative val="0"/>
          <c:cat>
            <c:strRef>
              <c:f>Sheet1!$A$2:$A$5</c:f>
              <c:strCache>
                <c:ptCount val="4"/>
                <c:pt idx="0">
                  <c:v>BPSK</c:v>
                </c:pt>
                <c:pt idx="1">
                  <c:v>QPSK</c:v>
                </c:pt>
                <c:pt idx="2">
                  <c:v>QAM-16</c:v>
                </c:pt>
                <c:pt idx="3">
                  <c:v>QAM-64</c:v>
                </c:pt>
              </c:strCache>
            </c:strRef>
          </c:cat>
          <c:val>
            <c:numRef>
              <c:f>Sheet1!$B$2:$B$5</c:f>
              <c:numCache>
                <c:formatCode>General</c:formatCode>
                <c:ptCount val="4"/>
                <c:pt idx="0">
                  <c:v>2.2999999999999998</c:v>
                </c:pt>
                <c:pt idx="1">
                  <c:v>1.6</c:v>
                </c:pt>
                <c:pt idx="2">
                  <c:v>1.6</c:v>
                </c:pt>
                <c:pt idx="3">
                  <c:v>1.6</c:v>
                </c:pt>
              </c:numCache>
            </c:numRef>
          </c:val>
        </c:ser>
        <c:dLbls>
          <c:showLegendKey val="0"/>
          <c:showVal val="0"/>
          <c:showCatName val="0"/>
          <c:showSerName val="0"/>
          <c:showPercent val="0"/>
          <c:showBubbleSize val="0"/>
        </c:dLbls>
        <c:gapWidth val="150"/>
        <c:axId val="265606864"/>
        <c:axId val="265602552"/>
      </c:barChart>
      <c:catAx>
        <c:axId val="265606864"/>
        <c:scaling>
          <c:orientation val="minMax"/>
        </c:scaling>
        <c:delete val="0"/>
        <c:axPos val="b"/>
        <c:title>
          <c:tx>
            <c:rich>
              <a:bodyPr/>
              <a:lstStyle/>
              <a:p>
                <a:pPr>
                  <a:defRPr/>
                </a:pPr>
                <a:r>
                  <a:rPr lang="en-US"/>
                  <a:t>Modulation Scheme</a:t>
                </a:r>
              </a:p>
            </c:rich>
          </c:tx>
          <c:layout/>
          <c:overlay val="0"/>
        </c:title>
        <c:numFmt formatCode="General" sourceLinked="0"/>
        <c:majorTickMark val="out"/>
        <c:minorTickMark val="none"/>
        <c:tickLblPos val="nextTo"/>
        <c:crossAx val="265602552"/>
        <c:crosses val="autoZero"/>
        <c:auto val="1"/>
        <c:lblAlgn val="ctr"/>
        <c:lblOffset val="100"/>
        <c:noMultiLvlLbl val="0"/>
      </c:catAx>
      <c:valAx>
        <c:axId val="265602552"/>
        <c:scaling>
          <c:orientation val="minMax"/>
        </c:scaling>
        <c:delete val="0"/>
        <c:axPos val="l"/>
        <c:majorGridlines>
          <c:spPr>
            <a:ln w="19050">
              <a:prstDash val="lgDash"/>
            </a:ln>
          </c:spPr>
        </c:majorGridlines>
        <c:title>
          <c:tx>
            <c:rich>
              <a:bodyPr rot="-5400000" vert="horz"/>
              <a:lstStyle/>
              <a:p>
                <a:pPr>
                  <a:defRPr/>
                </a:pPr>
                <a:r>
                  <a:rPr lang="en-US" dirty="0" smtClean="0"/>
                  <a:t>Single FPGA Normalized</a:t>
                </a:r>
                <a:r>
                  <a:rPr lang="en-US" baseline="0" dirty="0" smtClean="0"/>
                  <a:t> </a:t>
                </a:r>
                <a:r>
                  <a:rPr lang="en-US" baseline="0" dirty="0"/>
                  <a:t>Performance</a:t>
                </a:r>
                <a:endParaRPr lang="en-US" dirty="0"/>
              </a:p>
            </c:rich>
          </c:tx>
          <c:layout/>
          <c:overlay val="0"/>
        </c:title>
        <c:numFmt formatCode="General" sourceLinked="1"/>
        <c:majorTickMark val="out"/>
        <c:minorTickMark val="none"/>
        <c:tickLblPos val="nextTo"/>
        <c:crossAx val="265606864"/>
        <c:crosses val="autoZero"/>
        <c:crossBetween val="between"/>
      </c:valAx>
    </c:plotArea>
    <c:legend>
      <c:legendPos val="r"/>
      <c:layout>
        <c:manualLayout>
          <c:xMode val="edge"/>
          <c:yMode val="edge"/>
          <c:x val="0.56154790766591389"/>
          <c:y val="0.17050180143501642"/>
          <c:w val="0.17758246916948184"/>
          <c:h val="0.1537412519484902"/>
        </c:manualLayout>
      </c:layout>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1"/>
          <c:order val="0"/>
          <c:tx>
            <c:strRef>
              <c:f>hasim!$B$1</c:f>
              <c:strCache>
                <c:ptCount val="1"/>
                <c:pt idx="0">
                  <c:v>Single FPGA</c:v>
                </c:pt>
              </c:strCache>
            </c:strRef>
          </c:tx>
          <c:invertIfNegative val="0"/>
          <c:cat>
            <c:numRef>
              <c:f>hasim!$A$2:$A$10</c:f>
              <c:numCache>
                <c:formatCode>General</c:formatCode>
                <c:ptCount val="9"/>
                <c:pt idx="0">
                  <c:v>8</c:v>
                </c:pt>
                <c:pt idx="1">
                  <c:v>16</c:v>
                </c:pt>
                <c:pt idx="2">
                  <c:v>25</c:v>
                </c:pt>
                <c:pt idx="3">
                  <c:v>36</c:v>
                </c:pt>
                <c:pt idx="4">
                  <c:v>49</c:v>
                </c:pt>
                <c:pt idx="5">
                  <c:v>64</c:v>
                </c:pt>
                <c:pt idx="6">
                  <c:v>81</c:v>
                </c:pt>
                <c:pt idx="7">
                  <c:v>100</c:v>
                </c:pt>
                <c:pt idx="8">
                  <c:v>121</c:v>
                </c:pt>
              </c:numCache>
            </c:numRef>
          </c:cat>
          <c:val>
            <c:numRef>
              <c:f>hasim!$B$2:$B$10</c:f>
              <c:numCache>
                <c:formatCode>General</c:formatCode>
                <c:ptCount val="9"/>
                <c:pt idx="0">
                  <c:v>6853253</c:v>
                </c:pt>
                <c:pt idx="1">
                  <c:v>6790058</c:v>
                </c:pt>
                <c:pt idx="2">
                  <c:v>0</c:v>
                </c:pt>
                <c:pt idx="3">
                  <c:v>0</c:v>
                </c:pt>
                <c:pt idx="4">
                  <c:v>0</c:v>
                </c:pt>
                <c:pt idx="5">
                  <c:v>0</c:v>
                </c:pt>
                <c:pt idx="6">
                  <c:v>0</c:v>
                </c:pt>
                <c:pt idx="7">
                  <c:v>0</c:v>
                </c:pt>
                <c:pt idx="8">
                  <c:v>0</c:v>
                </c:pt>
              </c:numCache>
            </c:numRef>
          </c:val>
        </c:ser>
        <c:ser>
          <c:idx val="2"/>
          <c:order val="1"/>
          <c:tx>
            <c:strRef>
              <c:f>hasim!$C$1</c:f>
              <c:strCache>
                <c:ptCount val="1"/>
                <c:pt idx="0">
                  <c:v>Dual FPGA (Max. 16)</c:v>
                </c:pt>
              </c:strCache>
            </c:strRef>
          </c:tx>
          <c:spPr>
            <a:solidFill>
              <a:schemeClr val="bg2"/>
            </a:solidFill>
          </c:spPr>
          <c:invertIfNegative val="0"/>
          <c:cat>
            <c:numRef>
              <c:f>hasim!$A$2:$A$10</c:f>
              <c:numCache>
                <c:formatCode>General</c:formatCode>
                <c:ptCount val="9"/>
                <c:pt idx="0">
                  <c:v>8</c:v>
                </c:pt>
                <c:pt idx="1">
                  <c:v>16</c:v>
                </c:pt>
                <c:pt idx="2">
                  <c:v>25</c:v>
                </c:pt>
                <c:pt idx="3">
                  <c:v>36</c:v>
                </c:pt>
                <c:pt idx="4">
                  <c:v>49</c:v>
                </c:pt>
                <c:pt idx="5">
                  <c:v>64</c:v>
                </c:pt>
                <c:pt idx="6">
                  <c:v>81</c:v>
                </c:pt>
                <c:pt idx="7">
                  <c:v>100</c:v>
                </c:pt>
                <c:pt idx="8">
                  <c:v>121</c:v>
                </c:pt>
              </c:numCache>
            </c:numRef>
          </c:cat>
          <c:val>
            <c:numRef>
              <c:f>hasim!$C$2:$C$10</c:f>
              <c:numCache>
                <c:formatCode>General</c:formatCode>
                <c:ptCount val="9"/>
                <c:pt idx="0">
                  <c:v>3992817</c:v>
                </c:pt>
                <c:pt idx="1">
                  <c:v>5449854</c:v>
                </c:pt>
                <c:pt idx="2">
                  <c:v>0</c:v>
                </c:pt>
                <c:pt idx="3">
                  <c:v>0</c:v>
                </c:pt>
                <c:pt idx="4">
                  <c:v>0</c:v>
                </c:pt>
                <c:pt idx="5">
                  <c:v>0</c:v>
                </c:pt>
                <c:pt idx="6">
                  <c:v>0</c:v>
                </c:pt>
                <c:pt idx="7">
                  <c:v>0</c:v>
                </c:pt>
                <c:pt idx="8">
                  <c:v>0</c:v>
                </c:pt>
              </c:numCache>
            </c:numRef>
          </c:val>
        </c:ser>
        <c:ser>
          <c:idx val="3"/>
          <c:order val="2"/>
          <c:tx>
            <c:strRef>
              <c:f>hasim!$D$1</c:f>
              <c:strCache>
                <c:ptCount val="1"/>
                <c:pt idx="0">
                  <c:v>Dual FPGA (Max. 64)</c:v>
                </c:pt>
              </c:strCache>
            </c:strRef>
          </c:tx>
          <c:invertIfNegative val="0"/>
          <c:cat>
            <c:numRef>
              <c:f>hasim!$A$2:$A$10</c:f>
              <c:numCache>
                <c:formatCode>General</c:formatCode>
                <c:ptCount val="9"/>
                <c:pt idx="0">
                  <c:v>8</c:v>
                </c:pt>
                <c:pt idx="1">
                  <c:v>16</c:v>
                </c:pt>
                <c:pt idx="2">
                  <c:v>25</c:v>
                </c:pt>
                <c:pt idx="3">
                  <c:v>36</c:v>
                </c:pt>
                <c:pt idx="4">
                  <c:v>49</c:v>
                </c:pt>
                <c:pt idx="5">
                  <c:v>64</c:v>
                </c:pt>
                <c:pt idx="6">
                  <c:v>81</c:v>
                </c:pt>
                <c:pt idx="7">
                  <c:v>100</c:v>
                </c:pt>
                <c:pt idx="8">
                  <c:v>121</c:v>
                </c:pt>
              </c:numCache>
            </c:numRef>
          </c:cat>
          <c:val>
            <c:numRef>
              <c:f>hasim!$D$2:$D$10</c:f>
              <c:numCache>
                <c:formatCode>General</c:formatCode>
                <c:ptCount val="9"/>
                <c:pt idx="0">
                  <c:v>3848363</c:v>
                </c:pt>
                <c:pt idx="1">
                  <c:v>5256324</c:v>
                </c:pt>
                <c:pt idx="2">
                  <c:v>6449001</c:v>
                </c:pt>
                <c:pt idx="3">
                  <c:v>6930303</c:v>
                </c:pt>
                <c:pt idx="4">
                  <c:v>6394061</c:v>
                </c:pt>
                <c:pt idx="5">
                  <c:v>5681841</c:v>
                </c:pt>
                <c:pt idx="6">
                  <c:v>0</c:v>
                </c:pt>
                <c:pt idx="7">
                  <c:v>0</c:v>
                </c:pt>
                <c:pt idx="8">
                  <c:v>0</c:v>
                </c:pt>
              </c:numCache>
            </c:numRef>
          </c:val>
        </c:ser>
        <c:ser>
          <c:idx val="4"/>
          <c:order val="3"/>
          <c:tx>
            <c:strRef>
              <c:f>hasim!$E$1</c:f>
              <c:strCache>
                <c:ptCount val="1"/>
                <c:pt idx="0">
                  <c:v>Dual FPGA (Max. 128)</c:v>
                </c:pt>
              </c:strCache>
            </c:strRef>
          </c:tx>
          <c:spPr>
            <a:solidFill>
              <a:schemeClr val="tx2">
                <a:lumMod val="60000"/>
                <a:lumOff val="40000"/>
              </a:schemeClr>
            </a:solidFill>
          </c:spPr>
          <c:invertIfNegative val="0"/>
          <c:cat>
            <c:numRef>
              <c:f>hasim!$A$2:$A$10</c:f>
              <c:numCache>
                <c:formatCode>General</c:formatCode>
                <c:ptCount val="9"/>
                <c:pt idx="0">
                  <c:v>8</c:v>
                </c:pt>
                <c:pt idx="1">
                  <c:v>16</c:v>
                </c:pt>
                <c:pt idx="2">
                  <c:v>25</c:v>
                </c:pt>
                <c:pt idx="3">
                  <c:v>36</c:v>
                </c:pt>
                <c:pt idx="4">
                  <c:v>49</c:v>
                </c:pt>
                <c:pt idx="5">
                  <c:v>64</c:v>
                </c:pt>
                <c:pt idx="6">
                  <c:v>81</c:v>
                </c:pt>
                <c:pt idx="7">
                  <c:v>100</c:v>
                </c:pt>
                <c:pt idx="8">
                  <c:v>121</c:v>
                </c:pt>
              </c:numCache>
            </c:numRef>
          </c:cat>
          <c:val>
            <c:numRef>
              <c:f>hasim!$E$2:$E$10</c:f>
              <c:numCache>
                <c:formatCode>General</c:formatCode>
                <c:ptCount val="9"/>
                <c:pt idx="0">
                  <c:v>3331840</c:v>
                </c:pt>
                <c:pt idx="1">
                  <c:v>4730960</c:v>
                </c:pt>
                <c:pt idx="2">
                  <c:v>5701291</c:v>
                </c:pt>
                <c:pt idx="3">
                  <c:v>6078976</c:v>
                </c:pt>
                <c:pt idx="4">
                  <c:v>5621253</c:v>
                </c:pt>
                <c:pt idx="5">
                  <c:v>4713853</c:v>
                </c:pt>
                <c:pt idx="6">
                  <c:v>4456793</c:v>
                </c:pt>
                <c:pt idx="7">
                  <c:v>3699577</c:v>
                </c:pt>
                <c:pt idx="8">
                  <c:v>3434375</c:v>
                </c:pt>
              </c:numCache>
            </c:numRef>
          </c:val>
        </c:ser>
        <c:dLbls>
          <c:showLegendKey val="0"/>
          <c:showVal val="0"/>
          <c:showCatName val="0"/>
          <c:showSerName val="0"/>
          <c:showPercent val="0"/>
          <c:showBubbleSize val="0"/>
        </c:dLbls>
        <c:gapWidth val="150"/>
        <c:axId val="265604904"/>
        <c:axId val="265605688"/>
      </c:barChart>
      <c:catAx>
        <c:axId val="265604904"/>
        <c:scaling>
          <c:orientation val="minMax"/>
        </c:scaling>
        <c:delete val="0"/>
        <c:axPos val="b"/>
        <c:title>
          <c:tx>
            <c:rich>
              <a:bodyPr/>
              <a:lstStyle/>
              <a:p>
                <a:pPr>
                  <a:defRPr/>
                </a:pPr>
                <a:r>
                  <a:rPr lang="en-US" sz="1800"/>
                  <a:t>Simulate</a:t>
                </a:r>
                <a:r>
                  <a:rPr lang="en-US" sz="1800" baseline="0"/>
                  <a:t>d Cores</a:t>
                </a:r>
                <a:endParaRPr lang="en-US" sz="1800"/>
              </a:p>
            </c:rich>
          </c:tx>
          <c:layout/>
          <c:overlay val="0"/>
        </c:title>
        <c:numFmt formatCode="General" sourceLinked="1"/>
        <c:majorTickMark val="none"/>
        <c:minorTickMark val="none"/>
        <c:tickLblPos val="nextTo"/>
        <c:txPr>
          <a:bodyPr/>
          <a:lstStyle/>
          <a:p>
            <a:pPr>
              <a:defRPr sz="1800"/>
            </a:pPr>
            <a:endParaRPr lang="en-US"/>
          </a:p>
        </c:txPr>
        <c:crossAx val="265605688"/>
        <c:crosses val="autoZero"/>
        <c:auto val="1"/>
        <c:lblAlgn val="ctr"/>
        <c:lblOffset val="100"/>
        <c:noMultiLvlLbl val="0"/>
      </c:catAx>
      <c:valAx>
        <c:axId val="265605688"/>
        <c:scaling>
          <c:orientation val="minMax"/>
        </c:scaling>
        <c:delete val="0"/>
        <c:axPos val="l"/>
        <c:majorGridlines>
          <c:spPr>
            <a:ln>
              <a:noFill/>
            </a:ln>
          </c:spPr>
        </c:majorGridlines>
        <c:title>
          <c:tx>
            <c:rich>
              <a:bodyPr rot="-5400000" vert="horz"/>
              <a:lstStyle/>
              <a:p>
                <a:pPr>
                  <a:defRPr/>
                </a:pPr>
                <a:r>
                  <a:rPr lang="en-US" sz="1800" dirty="0"/>
                  <a:t>Simulated</a:t>
                </a:r>
                <a:r>
                  <a:rPr lang="en-US" sz="1800" baseline="0" dirty="0"/>
                  <a:t> MIPS</a:t>
                </a:r>
                <a:endParaRPr lang="en-US" sz="1800" dirty="0"/>
              </a:p>
            </c:rich>
          </c:tx>
          <c:layout/>
          <c:overlay val="0"/>
        </c:title>
        <c:numFmt formatCode="General" sourceLinked="1"/>
        <c:majorTickMark val="none"/>
        <c:minorTickMark val="none"/>
        <c:tickLblPos val="nextTo"/>
        <c:txPr>
          <a:bodyPr/>
          <a:lstStyle/>
          <a:p>
            <a:pPr>
              <a:defRPr sz="1800"/>
            </a:pPr>
            <a:endParaRPr lang="en-US"/>
          </a:p>
        </c:txPr>
        <c:crossAx val="265604904"/>
        <c:crosses val="autoZero"/>
        <c:crossBetween val="between"/>
        <c:dispUnits>
          <c:builtInUnit val="millions"/>
        </c:dispUnits>
      </c:valAx>
    </c:plotArea>
    <c:legend>
      <c:legendPos val="r"/>
      <c:layout>
        <c:manualLayout>
          <c:xMode val="edge"/>
          <c:yMode val="edge"/>
          <c:x val="0.48943507651166251"/>
          <c:y val="1.4087641218760697E-2"/>
          <c:w val="0.38794131097701245"/>
          <c:h val="0.39963932992030582"/>
        </c:manualLayout>
      </c:layout>
      <c:overlay val="0"/>
      <c:txPr>
        <a:bodyPr/>
        <a:lstStyle/>
        <a:p>
          <a:pPr>
            <a:defRPr sz="1600"/>
          </a:pPr>
          <a:endParaRPr lang="en-US"/>
        </a:p>
      </c:txPr>
    </c:legend>
    <c:plotVisOnly val="1"/>
    <c:dispBlanksAs val="gap"/>
    <c:showDLblsOverMax val="0"/>
  </c:chart>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2"/>
          <p:cNvSpPr txBox="1">
            <a:spLocks noGrp="1"/>
          </p:cNvSpPr>
          <p:nvPr>
            <p:ph type="hdr" sz="quarter"/>
          </p:nvPr>
        </p:nvSpPr>
        <p:spPr>
          <a:xfrm>
            <a:off x="0" y="0"/>
            <a:ext cx="2971800" cy="457200"/>
          </a:xfrm>
          <a:prstGeom prst="rect">
            <a:avLst/>
          </a:prstGeom>
          <a:noFill/>
          <a:ln>
            <a:noFill/>
          </a:ln>
        </p:spPr>
        <p:txBody>
          <a:bodyPr vert="horz" wrap="square" lIns="91440" tIns="45720" rIns="91440" bIns="45720"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pitchFamily="34"/>
              <a:cs typeface="Calibri"/>
            </a:endParaRPr>
          </a:p>
        </p:txBody>
      </p:sp>
      <p:sp>
        <p:nvSpPr>
          <p:cNvPr id="3" name="Rectangle 3"/>
          <p:cNvSpPr txBox="1">
            <a:spLocks noGrp="1"/>
          </p:cNvSpPr>
          <p:nvPr>
            <p:ph type="dt" sz="quarter" idx="1"/>
          </p:nvPr>
        </p:nvSpPr>
        <p:spPr>
          <a:xfrm>
            <a:off x="3884608" y="0"/>
            <a:ext cx="2971800" cy="457200"/>
          </a:xfrm>
          <a:prstGeom prst="rect">
            <a:avLst/>
          </a:prstGeom>
          <a:noFill/>
          <a:ln>
            <a:noFill/>
          </a:ln>
        </p:spPr>
        <p:txBody>
          <a:bodyPr vert="horz" wrap="square" lIns="91440" tIns="45720" rIns="91440" bIns="45720" anchor="t" anchorCtr="0" compatLnSpc="1"/>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9B97F81-C6DF-4AA8-A0D7-D93C5642F157}" type="datetime1">
              <a:rPr lang="en-US" sz="1200" b="0" i="0" u="none" strike="noStrike" kern="1200" cap="none" spc="0" baseline="0">
                <a:solidFill>
                  <a:srgbClr val="000000"/>
                </a:solidFill>
                <a:uFillTx/>
                <a:latin typeface="Calibri" pitchFamily="34"/>
                <a:cs typeface="Calibri"/>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8/31/2015</a:t>
            </a:fld>
            <a:endParaRPr lang="en-US" sz="1200" b="0" i="0" u="none" strike="noStrike" kern="1200" cap="none" spc="0" baseline="0" dirty="0">
              <a:solidFill>
                <a:srgbClr val="000000"/>
              </a:solidFill>
              <a:uFillTx/>
              <a:latin typeface="Calibri" pitchFamily="34"/>
              <a:cs typeface="Calibri"/>
            </a:endParaRPr>
          </a:p>
        </p:txBody>
      </p:sp>
      <p:sp>
        <p:nvSpPr>
          <p:cNvPr id="4" name="Rectangle 4"/>
          <p:cNvSpPr txBox="1">
            <a:spLocks noGrp="1"/>
          </p:cNvSpPr>
          <p:nvPr>
            <p:ph type="ftr" sz="quarter" idx="2"/>
          </p:nvPr>
        </p:nvSpPr>
        <p:spPr>
          <a:xfrm>
            <a:off x="0" y="8685208"/>
            <a:ext cx="2971800" cy="457200"/>
          </a:xfrm>
          <a:prstGeom prst="rect">
            <a:avLst/>
          </a:prstGeom>
          <a:noFill/>
          <a:ln>
            <a:noFill/>
          </a:ln>
        </p:spPr>
        <p:txBody>
          <a:bodyPr vert="horz" wrap="square" lIns="91440" tIns="45720" rIns="91440" bIns="45720" anchor="b"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pitchFamily="34"/>
              <a:cs typeface="Calibri"/>
            </a:endParaRPr>
          </a:p>
        </p:txBody>
      </p:sp>
      <p:sp>
        <p:nvSpPr>
          <p:cNvPr id="5" name="Rectangle 5"/>
          <p:cNvSpPr txBox="1">
            <a:spLocks noGrp="1"/>
          </p:cNvSpPr>
          <p:nvPr>
            <p:ph type="sldNum" sz="quarter" idx="3"/>
          </p:nvPr>
        </p:nvSpPr>
        <p:spPr>
          <a:xfrm>
            <a:off x="3884608" y="8685208"/>
            <a:ext cx="2971800" cy="457200"/>
          </a:xfrm>
          <a:prstGeom prst="rect">
            <a:avLst/>
          </a:prstGeom>
          <a:noFill/>
          <a:ln>
            <a:noFill/>
          </a:ln>
        </p:spPr>
        <p:txBody>
          <a:bodyPr vert="horz" wrap="square" lIns="91440" tIns="45720" rIns="91440" bIns="45720" anchor="b" anchorCtr="0" compatLnSpc="1"/>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A9D1F7ED-3A41-4E0E-B15A-AB341FC4A031}" type="slidenum">
              <a:rPr lang="en-US" sz="1200" b="0" i="0" u="none" strike="noStrike" kern="1200" cap="none" spc="0" baseline="0">
                <a:solidFill>
                  <a:srgbClr val="000000"/>
                </a:solidFill>
                <a:uFillTx/>
                <a:latin typeface="Calibri" pitchFamily="34"/>
                <a:cs typeface="Calibri"/>
              </a:rPr>
              <a:t>‹#›</a:t>
            </a:fld>
            <a:endParaRPr lang="en-US" sz="1200" b="0" i="0" u="none" strike="noStrike" kern="1200" cap="none" spc="0" baseline="0" dirty="0">
              <a:solidFill>
                <a:srgbClr val="000000"/>
              </a:solidFill>
              <a:uFillTx/>
              <a:latin typeface="Calibri" pitchFamily="34"/>
              <a:cs typeface="Calibri"/>
            </a:endParaRPr>
          </a:p>
        </p:txBody>
      </p:sp>
    </p:spTree>
    <p:extLst>
      <p:ext uri="{BB962C8B-B14F-4D97-AF65-F5344CB8AC3E}">
        <p14:creationId xmlns:p14="http://schemas.microsoft.com/office/powerpoint/2010/main" val="21975552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2971800" cy="457200"/>
          </a:xfrm>
          <a:prstGeom prst="rect">
            <a:avLst/>
          </a:prstGeom>
          <a:noFill/>
          <a:ln>
            <a:noFill/>
          </a:ln>
        </p:spPr>
        <p:txBody>
          <a:bodyPr vert="horz" wrap="square" lIns="91440" tIns="45720" rIns="91440" bIns="45720" anchor="t" anchorCtr="0" compatLnSpc="1"/>
          <a:lst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pitchFamily="34"/>
              </a:defRPr>
            </a:lvl1pPr>
          </a:lstStyle>
          <a:p>
            <a:pPr lvl="0"/>
            <a:endParaRPr lang="en-US"/>
          </a:p>
        </p:txBody>
      </p:sp>
      <p:sp>
        <p:nvSpPr>
          <p:cNvPr id="3" name="Date Placeholder 2"/>
          <p:cNvSpPr txBox="1">
            <a:spLocks noGrp="1"/>
          </p:cNvSpPr>
          <p:nvPr>
            <p:ph type="dt" idx="1"/>
          </p:nvPr>
        </p:nvSpPr>
        <p:spPr>
          <a:xfrm>
            <a:off x="3884608" y="0"/>
            <a:ext cx="2971800" cy="457200"/>
          </a:xfrm>
          <a:prstGeom prst="rect">
            <a:avLst/>
          </a:prstGeom>
          <a:noFill/>
          <a:ln>
            <a:noFill/>
          </a:ln>
        </p:spPr>
        <p:txBody>
          <a:bodyPr vert="horz" wrap="square" lIns="91440" tIns="45720" rIns="91440" bIns="45720" anchor="t" anchorCtr="0" compatLnSpc="1"/>
          <a:lstStyle>
            <a:lvl1pPr marL="0" marR="0" lvl="0" indent="0" algn="r"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pitchFamily="34"/>
              </a:defRPr>
            </a:lvl1pPr>
          </a:lstStyle>
          <a:p>
            <a:pPr lvl="0"/>
            <a:fld id="{F6EBF39A-A8CB-4C5F-A989-E151D756321B}" type="datetime1">
              <a:rPr lang="en-US"/>
              <a:pPr lvl="0"/>
              <a:t>8/31/2015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1">
            <a:solidFill>
              <a:srgbClr val="000000"/>
            </a:solidFill>
            <a:prstDash val="solid"/>
          </a:ln>
        </p:spPr>
      </p:sp>
      <p:sp>
        <p:nvSpPr>
          <p:cNvPr id="5" name="Notes Placeholder 4"/>
          <p:cNvSpPr txBox="1">
            <a:spLocks noGrp="1"/>
          </p:cNvSpPr>
          <p:nvPr>
            <p:ph type="body" sz="quarter" idx="3"/>
          </p:nvPr>
        </p:nvSpPr>
        <p:spPr>
          <a:xfrm>
            <a:off x="685800" y="4343400"/>
            <a:ext cx="5486400" cy="4114800"/>
          </a:xfrm>
          <a:prstGeom prst="rect">
            <a:avLst/>
          </a:prstGeom>
          <a:noFill/>
          <a:ln>
            <a:noFill/>
          </a:ln>
        </p:spPr>
        <p:txBody>
          <a:bodyPr vert="horz" wrap="square" lIns="91440" tIns="45720" rIns="91440" bIns="45720" anchor="t" anchorCtr="0" compatLnSpc="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txBox="1">
            <a:spLocks noGrp="1"/>
          </p:cNvSpPr>
          <p:nvPr>
            <p:ph type="ftr" sz="quarter" idx="4"/>
          </p:nvPr>
        </p:nvSpPr>
        <p:spPr>
          <a:xfrm>
            <a:off x="0" y="8685208"/>
            <a:ext cx="2971800" cy="457200"/>
          </a:xfrm>
          <a:prstGeom prst="rect">
            <a:avLst/>
          </a:prstGeom>
          <a:noFill/>
          <a:ln>
            <a:noFill/>
          </a:ln>
        </p:spPr>
        <p:txBody>
          <a:bodyPr vert="horz" wrap="square" lIns="91440" tIns="45720" rIns="91440" bIns="45720" anchor="b" anchorCtr="0" compatLnSpc="1"/>
          <a:lst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pitchFamily="34"/>
              </a:defRPr>
            </a:lvl1pPr>
          </a:lstStyle>
          <a:p>
            <a:pPr lvl="0"/>
            <a:endParaRPr lang="en-US"/>
          </a:p>
        </p:txBody>
      </p:sp>
      <p:sp>
        <p:nvSpPr>
          <p:cNvPr id="7" name="Slide Number Placeholder 6"/>
          <p:cNvSpPr txBox="1">
            <a:spLocks noGrp="1"/>
          </p:cNvSpPr>
          <p:nvPr>
            <p:ph type="sldNum" sz="quarter" idx="5"/>
          </p:nvPr>
        </p:nvSpPr>
        <p:spPr>
          <a:xfrm>
            <a:off x="3884608" y="8685208"/>
            <a:ext cx="2971800" cy="457200"/>
          </a:xfrm>
          <a:prstGeom prst="rect">
            <a:avLst/>
          </a:prstGeom>
          <a:noFill/>
          <a:ln>
            <a:noFill/>
          </a:ln>
        </p:spPr>
        <p:txBody>
          <a:bodyPr vert="horz" wrap="square" lIns="91440" tIns="45720" rIns="91440" bIns="45720" anchor="b" anchorCtr="0" compatLnSpc="1"/>
          <a:lstStyle>
            <a:lvl1pPr marL="0" marR="0" lvl="0" indent="0" algn="r"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pitchFamily="34"/>
              </a:defRPr>
            </a:lvl1pPr>
          </a:lstStyle>
          <a:p>
            <a:pPr lvl="0"/>
            <a:fld id="{9C74B505-B2F1-49C8-AD6B-FB6545329FDC}" type="slidenum">
              <a:t>‹#›</a:t>
            </a:fld>
            <a:endParaRPr lang="en-US"/>
          </a:p>
        </p:txBody>
      </p:sp>
    </p:spTree>
    <p:extLst>
      <p:ext uri="{BB962C8B-B14F-4D97-AF65-F5344CB8AC3E}">
        <p14:creationId xmlns:p14="http://schemas.microsoft.com/office/powerpoint/2010/main" val="3001408778"/>
      </p:ext>
    </p:extLst>
  </p:cSld>
  <p:clrMap bg1="lt1" tx1="dk1" bg2="lt2" tx2="dk2" accent1="accent1" accent2="accent2" accent3="accent3" accent4="accent4" accent5="accent5" accent6="accent6" hlink="hlink" folHlink="folHlink"/>
  <p:notesStyle>
    <a:lvl1pPr marL="0" marR="0" lvl="0" indent="0" algn="l" defTabSz="914400" rtl="0" fontAlgn="auto" hangingPunct="0">
      <a:lnSpc>
        <a:spcPct val="100000"/>
      </a:lnSpc>
      <a:spcBef>
        <a:spcPts val="400"/>
      </a:spcBef>
      <a:spcAft>
        <a:spcPts val="0"/>
      </a:spcAft>
      <a:buNone/>
      <a:tabLst/>
      <a:defRPr lang="en-US" sz="1200" b="0" i="0" u="none" strike="noStrike" kern="1200" cap="none" spc="0" baseline="0">
        <a:solidFill>
          <a:srgbClr val="000000"/>
        </a:solidFill>
        <a:uFillTx/>
        <a:latin typeface="Calibri" pitchFamily="34"/>
      </a:defRPr>
    </a:lvl1pPr>
    <a:lvl2pPr marL="457200" marR="0" lvl="1" indent="0" algn="l" defTabSz="914400" rtl="0" fontAlgn="auto" hangingPunct="0">
      <a:lnSpc>
        <a:spcPct val="100000"/>
      </a:lnSpc>
      <a:spcBef>
        <a:spcPts val="400"/>
      </a:spcBef>
      <a:spcAft>
        <a:spcPts val="0"/>
      </a:spcAft>
      <a:buNone/>
      <a:tabLst/>
      <a:defRPr lang="en-US" sz="1200" b="0" i="0" u="none" strike="noStrike" kern="1200" cap="none" spc="0" baseline="0">
        <a:solidFill>
          <a:srgbClr val="000000"/>
        </a:solidFill>
        <a:uFillTx/>
        <a:latin typeface="Calibri" pitchFamily="34"/>
      </a:defRPr>
    </a:lvl2pPr>
    <a:lvl3pPr marL="914400" marR="0" lvl="2" indent="0" algn="l" defTabSz="914400" rtl="0" fontAlgn="auto" hangingPunct="0">
      <a:lnSpc>
        <a:spcPct val="100000"/>
      </a:lnSpc>
      <a:spcBef>
        <a:spcPts val="400"/>
      </a:spcBef>
      <a:spcAft>
        <a:spcPts val="0"/>
      </a:spcAft>
      <a:buNone/>
      <a:tabLst/>
      <a:defRPr lang="en-US" sz="1200" b="0" i="0" u="none" strike="noStrike" kern="1200" cap="none" spc="0" baseline="0">
        <a:solidFill>
          <a:srgbClr val="000000"/>
        </a:solidFill>
        <a:uFillTx/>
        <a:latin typeface="Calibri" pitchFamily="34"/>
      </a:defRPr>
    </a:lvl3pPr>
    <a:lvl4pPr marL="1371600" marR="0" lvl="3" indent="0" algn="l" defTabSz="914400" rtl="0" fontAlgn="auto" hangingPunct="0">
      <a:lnSpc>
        <a:spcPct val="100000"/>
      </a:lnSpc>
      <a:spcBef>
        <a:spcPts val="400"/>
      </a:spcBef>
      <a:spcAft>
        <a:spcPts val="0"/>
      </a:spcAft>
      <a:buNone/>
      <a:tabLst/>
      <a:defRPr lang="en-US" sz="1200" b="0" i="0" u="none" strike="noStrike" kern="1200" cap="none" spc="0" baseline="0">
        <a:solidFill>
          <a:srgbClr val="000000"/>
        </a:solidFill>
        <a:uFillTx/>
        <a:latin typeface="Calibri" pitchFamily="34"/>
      </a:defRPr>
    </a:lvl4pPr>
    <a:lvl5pPr marL="1828800" marR="0" lvl="4" indent="0" algn="l" defTabSz="914400" rtl="0" fontAlgn="auto" hangingPunct="0">
      <a:lnSpc>
        <a:spcPct val="100000"/>
      </a:lnSpc>
      <a:spcBef>
        <a:spcPts val="400"/>
      </a:spcBef>
      <a:spcAft>
        <a:spcPts val="0"/>
      </a:spcAft>
      <a:buNone/>
      <a:tabLst/>
      <a:defRPr lang="en-US" sz="1200" b="0" i="0" u="none" strike="noStrike" kern="1200" cap="none" spc="0" baseline="0">
        <a:solidFill>
          <a:srgbClr val="000000"/>
        </a:solidFill>
        <a:uFillTx/>
        <a:latin typeface="Calibri" pitchFamily="34"/>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User expects:</a:t>
            </a:r>
          </a:p>
          <a:p>
            <a:r>
              <a:rPr lang="en-US" dirty="0" smtClean="0"/>
              <a:t>* Universal: works on any OS because LIBC provides a common API independent of the kernel interface</a:t>
            </a:r>
          </a:p>
          <a:p>
            <a:r>
              <a:rPr lang="en-US" dirty="0" smtClean="0"/>
              <a:t>   -</a:t>
            </a:r>
            <a:r>
              <a:rPr lang="en-US" baseline="0" dirty="0" smtClean="0"/>
              <a:t> </a:t>
            </a:r>
            <a:r>
              <a:rPr lang="en-US" dirty="0" smtClean="0"/>
              <a:t>User space buffering and memory management</a:t>
            </a:r>
          </a:p>
          <a:p>
            <a:r>
              <a:rPr lang="en-US" baseline="0" dirty="0" smtClean="0"/>
              <a:t>   - </a:t>
            </a:r>
            <a:r>
              <a:rPr lang="en-US" dirty="0" smtClean="0"/>
              <a:t>User program shares address space with I/O library</a:t>
            </a:r>
          </a:p>
          <a:p>
            <a:endParaRPr lang="en-US" dirty="0" smtClean="0"/>
          </a:p>
          <a:p>
            <a:r>
              <a:rPr lang="en-US" dirty="0" smtClean="0"/>
              <a:t>* Trap to kernel when needed with automatic memory management</a:t>
            </a:r>
          </a:p>
          <a:p>
            <a:endParaRPr lang="en-US" dirty="0" smtClean="0"/>
          </a:p>
          <a:p>
            <a:r>
              <a:rPr lang="en-US" dirty="0" smtClean="0"/>
              <a:t>* Automatic binding of file handle to some device</a:t>
            </a:r>
          </a:p>
          <a:p>
            <a:r>
              <a:rPr lang="en-US" dirty="0" smtClean="0"/>
              <a:t>   - Disk file system</a:t>
            </a:r>
          </a:p>
          <a:p>
            <a:r>
              <a:rPr lang="en-US" dirty="0" smtClean="0"/>
              <a:t>   - Network socket</a:t>
            </a:r>
          </a:p>
        </p:txBody>
      </p:sp>
      <p:sp>
        <p:nvSpPr>
          <p:cNvPr id="4" name="Slide Number Placeholder 3"/>
          <p:cNvSpPr>
            <a:spLocks noGrp="1"/>
          </p:cNvSpPr>
          <p:nvPr>
            <p:ph type="sldNum" sz="quarter" idx="10"/>
          </p:nvPr>
        </p:nvSpPr>
        <p:spPr/>
        <p:txBody>
          <a:bodyPr/>
          <a:lstStyle/>
          <a:p>
            <a:fld id="{00902E3A-12A8-4C59-855A-ABBD2515D79A}" type="slidenum">
              <a:rPr lang="en-US" smtClean="0"/>
              <a:pPr/>
              <a:t>6</a:t>
            </a:fld>
            <a:endParaRPr lang="en-US"/>
          </a:p>
        </p:txBody>
      </p:sp>
    </p:spTree>
    <p:extLst>
      <p:ext uri="{BB962C8B-B14F-4D97-AF65-F5344CB8AC3E}">
        <p14:creationId xmlns:p14="http://schemas.microsoft.com/office/powerpoint/2010/main" val="10210274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573617-6798-4895-86E4-F75EB25C93D1}" type="slidenum">
              <a:rPr lang="en-US" smtClean="0"/>
              <a:pPr/>
              <a:t>23</a:t>
            </a:fld>
            <a:endParaRPr lang="en-US"/>
          </a:p>
        </p:txBody>
      </p:sp>
    </p:spTree>
    <p:extLst>
      <p:ext uri="{BB962C8B-B14F-4D97-AF65-F5344CB8AC3E}">
        <p14:creationId xmlns:p14="http://schemas.microsoft.com/office/powerpoint/2010/main" val="31866967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4318">
              <a:defRPr/>
            </a:pPr>
            <a:endParaRPr lang="en-US" dirty="0"/>
          </a:p>
          <a:p>
            <a:pPr defTabSz="914318">
              <a:defRPr/>
            </a:pPr>
            <a:endParaRPr lang="en-US" dirty="0"/>
          </a:p>
          <a:p>
            <a:pPr defTabSz="914318">
              <a:defRPr/>
            </a:pPr>
            <a:r>
              <a:rPr lang="en-US" dirty="0"/>
              <a:t>A single FPGA is sufficient for simulation.  However, if the simulation is partitioned between FPGAs, it can be much faster, in part because improved access to FPGA resources permits much high clock frequencies.  Here, improved clock frequency results in a super linear speed up, in some cases. Also, partitioned simulation has another advantage: fast compile times.  </a:t>
            </a:r>
          </a:p>
          <a:p>
            <a:endParaRPr lang="en-US" dirty="0"/>
          </a:p>
        </p:txBody>
      </p:sp>
      <p:sp>
        <p:nvSpPr>
          <p:cNvPr id="4" name="Slide Number Placeholder 3"/>
          <p:cNvSpPr>
            <a:spLocks noGrp="1"/>
          </p:cNvSpPr>
          <p:nvPr>
            <p:ph type="sldNum" sz="quarter" idx="10"/>
          </p:nvPr>
        </p:nvSpPr>
        <p:spPr/>
        <p:txBody>
          <a:bodyPr/>
          <a:lstStyle/>
          <a:p>
            <a:fld id="{0C072E16-8BC3-4B00-8D24-3DC641613969}" type="slidenum">
              <a:rPr lang="en-US" smtClean="0"/>
              <a:pPr/>
              <a:t>24</a:t>
            </a:fld>
            <a:endParaRPr lang="en-US"/>
          </a:p>
        </p:txBody>
      </p:sp>
    </p:spTree>
    <p:extLst>
      <p:ext uri="{BB962C8B-B14F-4D97-AF65-F5344CB8AC3E}">
        <p14:creationId xmlns:p14="http://schemas.microsoft.com/office/powerpoint/2010/main" val="38232588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Unlike</a:t>
            </a:r>
            <a:r>
              <a:rPr lang="en-US" baseline="0" dirty="0" smtClean="0"/>
              <a:t> software where a single library can be shared, in spatial architecture we need to instantiate multiple clients</a:t>
            </a:r>
            <a:endParaRPr lang="en-US" dirty="0"/>
          </a:p>
        </p:txBody>
      </p:sp>
      <p:sp>
        <p:nvSpPr>
          <p:cNvPr id="4" name="Slide Number Placeholder 3"/>
          <p:cNvSpPr>
            <a:spLocks noGrp="1"/>
          </p:cNvSpPr>
          <p:nvPr>
            <p:ph type="sldNum" sz="quarter" idx="10"/>
          </p:nvPr>
        </p:nvSpPr>
        <p:spPr/>
        <p:txBody>
          <a:bodyPr/>
          <a:lstStyle/>
          <a:p>
            <a:pPr lvl="0"/>
            <a:fld id="{9C74B505-B2F1-49C8-AD6B-FB6545329FDC}" type="slidenum">
              <a:rPr lang="en-US" smtClean="0"/>
              <a:t>31</a:t>
            </a:fld>
            <a:endParaRPr lang="en-US"/>
          </a:p>
        </p:txBody>
      </p:sp>
    </p:spTree>
    <p:extLst>
      <p:ext uri="{BB962C8B-B14F-4D97-AF65-F5344CB8AC3E}">
        <p14:creationId xmlns:p14="http://schemas.microsoft.com/office/powerpoint/2010/main" val="20731248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Unlike</a:t>
            </a:r>
            <a:r>
              <a:rPr lang="en-US" baseline="0" dirty="0" smtClean="0"/>
              <a:t> software where a single library can be shared, in spatial architecture we need to instantiate multiple clients</a:t>
            </a:r>
            <a:endParaRPr lang="en-US" dirty="0"/>
          </a:p>
        </p:txBody>
      </p:sp>
      <p:sp>
        <p:nvSpPr>
          <p:cNvPr id="4" name="Slide Number Placeholder 3"/>
          <p:cNvSpPr>
            <a:spLocks noGrp="1"/>
          </p:cNvSpPr>
          <p:nvPr>
            <p:ph type="sldNum" sz="quarter" idx="10"/>
          </p:nvPr>
        </p:nvSpPr>
        <p:spPr/>
        <p:txBody>
          <a:bodyPr/>
          <a:lstStyle/>
          <a:p>
            <a:pPr lvl="0"/>
            <a:fld id="{9C74B505-B2F1-49C8-AD6B-FB6545329FDC}" type="slidenum">
              <a:rPr lang="en-US" smtClean="0"/>
              <a:t>32</a:t>
            </a:fld>
            <a:endParaRPr lang="en-US"/>
          </a:p>
        </p:txBody>
      </p:sp>
    </p:spTree>
    <p:extLst>
      <p:ext uri="{BB962C8B-B14F-4D97-AF65-F5344CB8AC3E}">
        <p14:creationId xmlns:p14="http://schemas.microsoft.com/office/powerpoint/2010/main" val="22032214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User expects:</a:t>
            </a:r>
          </a:p>
          <a:p>
            <a:pPr lvl="1"/>
            <a:r>
              <a:rPr lang="en-US" dirty="0" smtClean="0"/>
              <a:t>Same as C (inside software simulators)</a:t>
            </a:r>
          </a:p>
          <a:p>
            <a:pPr lvl="1"/>
            <a:endParaRPr lang="en-US" dirty="0" smtClean="0"/>
          </a:p>
          <a:p>
            <a:pPr lvl="0"/>
            <a:r>
              <a:rPr lang="en-US" b="1" dirty="0" smtClean="0"/>
              <a:t>Nothing on hardware!</a:t>
            </a:r>
          </a:p>
          <a:p>
            <a:endParaRPr lang="en-US" dirty="0"/>
          </a:p>
        </p:txBody>
      </p:sp>
      <p:sp>
        <p:nvSpPr>
          <p:cNvPr id="4" name="Slide Number Placeholder 3"/>
          <p:cNvSpPr>
            <a:spLocks noGrp="1"/>
          </p:cNvSpPr>
          <p:nvPr>
            <p:ph type="sldNum" sz="quarter" idx="10"/>
          </p:nvPr>
        </p:nvSpPr>
        <p:spPr/>
        <p:txBody>
          <a:bodyPr/>
          <a:lstStyle/>
          <a:p>
            <a:fld id="{00902E3A-12A8-4C59-855A-ABBD2515D79A}" type="slidenum">
              <a:rPr lang="en-US" smtClean="0"/>
              <a:pPr/>
              <a:t>7</a:t>
            </a:fld>
            <a:endParaRPr lang="en-US"/>
          </a:p>
        </p:txBody>
      </p:sp>
    </p:spTree>
    <p:extLst>
      <p:ext uri="{BB962C8B-B14F-4D97-AF65-F5344CB8AC3E}">
        <p14:creationId xmlns:p14="http://schemas.microsoft.com/office/powerpoint/2010/main" val="26002981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entire LEAP application.</a:t>
            </a:r>
          </a:p>
          <a:p>
            <a:endParaRPr lang="en-US" dirty="0" smtClean="0"/>
          </a:p>
          <a:p>
            <a:r>
              <a:rPr lang="en-US" dirty="0" smtClean="0"/>
              <a:t>What is not pictured is the virtual</a:t>
            </a:r>
            <a:r>
              <a:rPr lang="en-US" baseline="0" dirty="0" smtClean="0"/>
              <a:t> platform that sends the start message, receives the finish signal and provides the STDIO library.  This is just like standard programming, which wraps main() in crt0 and provides </a:t>
            </a:r>
            <a:r>
              <a:rPr lang="en-US" baseline="0" dirty="0" err="1" smtClean="0"/>
              <a:t>libc</a:t>
            </a:r>
            <a:r>
              <a:rPr lang="en-US" baseline="0" dirty="0" smtClean="0"/>
              <a:t>.</a:t>
            </a:r>
          </a:p>
          <a:p>
            <a:endParaRPr lang="en-US" baseline="0" dirty="0" smtClean="0"/>
          </a:p>
        </p:txBody>
      </p:sp>
      <p:sp>
        <p:nvSpPr>
          <p:cNvPr id="4" name="Slide Number Placeholder 3"/>
          <p:cNvSpPr>
            <a:spLocks noGrp="1"/>
          </p:cNvSpPr>
          <p:nvPr>
            <p:ph type="sldNum" sz="quarter" idx="10"/>
          </p:nvPr>
        </p:nvSpPr>
        <p:spPr/>
        <p:txBody>
          <a:bodyPr/>
          <a:lstStyle/>
          <a:p>
            <a:fld id="{00902E3A-12A8-4C59-855A-ABBD2515D79A}" type="slidenum">
              <a:rPr lang="en-US" smtClean="0"/>
              <a:pPr/>
              <a:t>9</a:t>
            </a:fld>
            <a:endParaRPr lang="en-US"/>
          </a:p>
        </p:txBody>
      </p:sp>
    </p:spTree>
    <p:extLst>
      <p:ext uri="{BB962C8B-B14F-4D97-AF65-F5344CB8AC3E}">
        <p14:creationId xmlns:p14="http://schemas.microsoft.com/office/powerpoint/2010/main" val="39213899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Consequences</a:t>
            </a:r>
            <a:r>
              <a:rPr lang="en-US" baseline="0" dirty="0" smtClean="0"/>
              <a:t> of providing these </a:t>
            </a:r>
            <a:r>
              <a:rPr lang="en-US" baseline="0" dirty="0" err="1" smtClean="0"/>
              <a:t>functinoalities</a:t>
            </a:r>
            <a:r>
              <a:rPr lang="en-US" baseline="0" dirty="0" smtClean="0"/>
              <a:t> </a:t>
            </a:r>
            <a:endParaRPr lang="en-US" dirty="0"/>
          </a:p>
        </p:txBody>
      </p:sp>
      <p:sp>
        <p:nvSpPr>
          <p:cNvPr id="4" name="Slide Number Placeholder 3"/>
          <p:cNvSpPr>
            <a:spLocks noGrp="1"/>
          </p:cNvSpPr>
          <p:nvPr>
            <p:ph type="sldNum" sz="quarter" idx="10"/>
          </p:nvPr>
        </p:nvSpPr>
        <p:spPr/>
        <p:txBody>
          <a:bodyPr/>
          <a:lstStyle/>
          <a:p>
            <a:pPr lvl="0"/>
            <a:fld id="{9C74B505-B2F1-49C8-AD6B-FB6545329FDC}" type="slidenum">
              <a:rPr lang="en-US" smtClean="0"/>
              <a:t>11</a:t>
            </a:fld>
            <a:endParaRPr lang="en-US"/>
          </a:p>
        </p:txBody>
      </p:sp>
    </p:spTree>
    <p:extLst>
      <p:ext uri="{BB962C8B-B14F-4D97-AF65-F5344CB8AC3E}">
        <p14:creationId xmlns:p14="http://schemas.microsoft.com/office/powerpoint/2010/main" val="3598318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natural mechanism for von</a:t>
            </a:r>
            <a:r>
              <a:rPr lang="en-US" baseline="0" dirty="0" smtClean="0"/>
              <a:t> Neumann machines</a:t>
            </a:r>
            <a:endParaRPr lang="en-US" dirty="0"/>
          </a:p>
        </p:txBody>
      </p:sp>
      <p:sp>
        <p:nvSpPr>
          <p:cNvPr id="4" name="Slide Number Placeholder 3"/>
          <p:cNvSpPr>
            <a:spLocks noGrp="1"/>
          </p:cNvSpPr>
          <p:nvPr>
            <p:ph type="sldNum" sz="quarter" idx="10"/>
          </p:nvPr>
        </p:nvSpPr>
        <p:spPr/>
        <p:txBody>
          <a:bodyPr/>
          <a:lstStyle/>
          <a:p>
            <a:pPr lvl="0"/>
            <a:fld id="{9C74B505-B2F1-49C8-AD6B-FB6545329FDC}" type="slidenum">
              <a:rPr lang="en-US" smtClean="0"/>
              <a:t>13</a:t>
            </a:fld>
            <a:endParaRPr lang="en-US"/>
          </a:p>
        </p:txBody>
      </p:sp>
    </p:spTree>
    <p:extLst>
      <p:ext uri="{BB962C8B-B14F-4D97-AF65-F5344CB8AC3E}">
        <p14:creationId xmlns:p14="http://schemas.microsoft.com/office/powerpoint/2010/main" val="36996082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Look at 8/9 transition</a:t>
            </a:r>
          </a:p>
          <a:p>
            <a:endParaRPr lang="en-US" dirty="0" smtClean="0"/>
          </a:p>
          <a:p>
            <a:pPr defTabSz="914318">
              <a:defRPr/>
            </a:pPr>
            <a:r>
              <a:rPr lang="en-US" dirty="0"/>
              <a:t>Recently, latency-insensitive design has become popular as a way to implement hardware.  In LI design, programs are separated into modules which communicate solely by way of latency insensitive channels.   These channels are implemented as simple hardware FIFOs.  Designs are written so that computation only occurs when data is available in ingress FIFOS or when there is space for output in egress FIFOs. LI designs enjoy many benefits including improved modular composition and simplified design space exploration.</a:t>
            </a:r>
          </a:p>
          <a:p>
            <a:endParaRPr lang="en-US" dirty="0"/>
          </a:p>
        </p:txBody>
      </p:sp>
      <p:sp>
        <p:nvSpPr>
          <p:cNvPr id="4" name="Slide Number Placeholder 3"/>
          <p:cNvSpPr>
            <a:spLocks noGrp="1"/>
          </p:cNvSpPr>
          <p:nvPr>
            <p:ph type="sldNum" sz="quarter" idx="10"/>
          </p:nvPr>
        </p:nvSpPr>
        <p:spPr/>
        <p:txBody>
          <a:bodyPr/>
          <a:lstStyle/>
          <a:p>
            <a:fld id="{52573617-6798-4895-86E4-F75EB25C93D1}" type="slidenum">
              <a:rPr lang="en-US" smtClean="0"/>
              <a:pPr/>
              <a:t>15</a:t>
            </a:fld>
            <a:endParaRPr lang="en-US"/>
          </a:p>
        </p:txBody>
      </p:sp>
    </p:spTree>
    <p:extLst>
      <p:ext uri="{BB962C8B-B14F-4D97-AF65-F5344CB8AC3E}">
        <p14:creationId xmlns:p14="http://schemas.microsoft.com/office/powerpoint/2010/main" val="37598514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07E3B9-3BF8-48B5-9FAA-179D190C5D6A}" type="slidenum">
              <a:rPr lang="en-US" smtClean="0"/>
              <a:t>17</a:t>
            </a:fld>
            <a:endParaRPr lang="en-US"/>
          </a:p>
        </p:txBody>
      </p:sp>
    </p:spTree>
    <p:extLst>
      <p:ext uri="{BB962C8B-B14F-4D97-AF65-F5344CB8AC3E}">
        <p14:creationId xmlns:p14="http://schemas.microsoft.com/office/powerpoint/2010/main" val="1187348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07E3B9-3BF8-48B5-9FAA-179D190C5D6A}" type="slidenum">
              <a:rPr lang="en-US" smtClean="0"/>
              <a:t>18</a:t>
            </a:fld>
            <a:endParaRPr lang="en-US"/>
          </a:p>
        </p:txBody>
      </p:sp>
    </p:spTree>
    <p:extLst>
      <p:ext uri="{BB962C8B-B14F-4D97-AF65-F5344CB8AC3E}">
        <p14:creationId xmlns:p14="http://schemas.microsoft.com/office/powerpoint/2010/main" val="1187348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4318">
              <a:defRPr/>
            </a:pPr>
            <a:r>
              <a:rPr lang="en-US" dirty="0"/>
              <a:t>From our perspective, the important property of LI designs is that they do not care long it takes for data to propagate through the FIFOs.  This allows us to solve many of the problems of existing </a:t>
            </a:r>
            <a:r>
              <a:rPr lang="en-US" dirty="0" err="1"/>
              <a:t>multifpga</a:t>
            </a:r>
            <a:r>
              <a:rPr lang="en-US" dirty="0"/>
              <a:t> tools: we no longer need to maintain a global notion of clock; in some sense data communication naturally synchronizes the design. Leveraging this property, it is logically straightforward to partition LI designs among FPGAs: we simply implement FIFOs across the FIFO boundaries.  So now we’re done, right?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52573617-6798-4895-86E4-F75EB25C93D1}" type="slidenum">
              <a:rPr lang="en-US" smtClean="0"/>
              <a:pPr/>
              <a:t>22</a:t>
            </a:fld>
            <a:endParaRPr lang="en-US"/>
          </a:p>
        </p:txBody>
      </p:sp>
    </p:spTree>
    <p:extLst>
      <p:ext uri="{BB962C8B-B14F-4D97-AF65-F5344CB8AC3E}">
        <p14:creationId xmlns:p14="http://schemas.microsoft.com/office/powerpoint/2010/main" val="30459097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2" name="Picture 5" descr="PPTCovers-01.png"/>
          <p:cNvPicPr>
            <a:picLocks noChangeAspect="1"/>
          </p:cNvPicPr>
          <p:nvPr/>
        </p:nvPicPr>
        <p:blipFill>
          <a:blip r:embed="rId2"/>
          <a:stretch>
            <a:fillRect/>
          </a:stretch>
        </p:blipFill>
        <p:spPr>
          <a:xfrm>
            <a:off x="0" y="1670243"/>
            <a:ext cx="8269504" cy="3822320"/>
          </a:xfrm>
          <a:prstGeom prst="rect">
            <a:avLst/>
          </a:prstGeom>
          <a:noFill/>
          <a:ln>
            <a:noFill/>
          </a:ln>
        </p:spPr>
      </p:pic>
      <p:sp>
        <p:nvSpPr>
          <p:cNvPr id="4" name="Rectangle 3"/>
          <p:cNvSpPr txBox="1">
            <a:spLocks noGrp="1"/>
          </p:cNvSpPr>
          <p:nvPr>
            <p:ph type="title"/>
          </p:nvPr>
        </p:nvSpPr>
        <p:spPr>
          <a:xfrm>
            <a:off x="457200" y="2640384"/>
            <a:ext cx="5507915" cy="553998"/>
          </a:xfrm>
        </p:spPr>
        <p:txBody>
          <a:bodyPr wrap="none" anchor="ctr">
            <a:spAutoFit/>
          </a:bodyPr>
          <a:lstStyle>
            <a:lvl1pPr>
              <a:lnSpc>
                <a:spcPct val="100000"/>
              </a:lnSpc>
              <a:defRPr sz="3600" b="0">
                <a:solidFill>
                  <a:srgbClr val="FFFFFF"/>
                </a:solidFill>
              </a:defRPr>
            </a:lvl1pPr>
          </a:lstStyle>
          <a:p>
            <a:pPr lvl="0"/>
            <a:r>
              <a:rPr lang="en-US" dirty="0"/>
              <a:t>Click to edit Master title style</a:t>
            </a:r>
          </a:p>
        </p:txBody>
      </p:sp>
      <p:pic>
        <p:nvPicPr>
          <p:cNvPr id="5" name="Picture 13" descr="intel_rgb_3000.png"/>
          <p:cNvPicPr>
            <a:picLocks noChangeAspect="1"/>
          </p:cNvPicPr>
          <p:nvPr/>
        </p:nvPicPr>
        <p:blipFill>
          <a:blip r:embed="rId3"/>
          <a:stretch>
            <a:fillRect/>
          </a:stretch>
        </p:blipFill>
        <p:spPr>
          <a:xfrm>
            <a:off x="7974400" y="301367"/>
            <a:ext cx="865543" cy="570686"/>
          </a:xfrm>
          <a:prstGeom prst="rect">
            <a:avLst/>
          </a:prstGeom>
          <a:noFill/>
          <a:ln>
            <a:noFill/>
          </a:ln>
        </p:spPr>
      </p:pic>
      <p:sp>
        <p:nvSpPr>
          <p:cNvPr id="6" name="Text Placeholder 2"/>
          <p:cNvSpPr txBox="1">
            <a:spLocks noGrp="1"/>
          </p:cNvSpPr>
          <p:nvPr>
            <p:ph type="body" idx="4294967295"/>
          </p:nvPr>
        </p:nvSpPr>
        <p:spPr>
          <a:xfrm>
            <a:off x="2382322" y="4487244"/>
            <a:ext cx="4540252" cy="775914"/>
          </a:xfrm>
        </p:spPr>
        <p:txBody>
          <a:bodyPr/>
          <a:lstStyle>
            <a:lvl1pPr>
              <a:spcBef>
                <a:spcPts val="1800"/>
              </a:spcBef>
              <a:defRPr sz="2000">
                <a:solidFill>
                  <a:srgbClr val="FFFFFF"/>
                </a:solidFill>
              </a:defRPr>
            </a:lvl1pPr>
          </a:lstStyle>
          <a:p>
            <a:pPr lvl="0"/>
            <a:r>
              <a:rPr lang="en-US" dirty="0"/>
              <a:t>Subtitle</a:t>
            </a:r>
          </a:p>
        </p:txBody>
      </p:sp>
    </p:spTree>
    <p:extLst>
      <p:ext uri="{BB962C8B-B14F-4D97-AF65-F5344CB8AC3E}">
        <p14:creationId xmlns:p14="http://schemas.microsoft.com/office/powerpoint/2010/main" val="4491589"/>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Final Slide with White Logo">
    <p:bg>
      <p:bgPr>
        <a:gradFill>
          <a:gsLst>
            <a:gs pos="0">
              <a:srgbClr val="00AEEF"/>
            </a:gs>
            <a:gs pos="100000">
              <a:srgbClr val="0071C5"/>
            </a:gs>
          </a:gsLst>
          <a:lin ang="16200000"/>
        </a:gradFill>
        <a:effectLst/>
      </p:bgPr>
    </p:bg>
    <p:spTree>
      <p:nvGrpSpPr>
        <p:cNvPr id="1" name=""/>
        <p:cNvGrpSpPr/>
        <p:nvPr/>
      </p:nvGrpSpPr>
      <p:grpSpPr>
        <a:xfrm>
          <a:off x="0" y="0"/>
          <a:ext cx="0" cy="0"/>
          <a:chOff x="0" y="0"/>
          <a:chExt cx="0" cy="0"/>
        </a:xfrm>
      </p:grpSpPr>
      <p:pic>
        <p:nvPicPr>
          <p:cNvPr id="2" name="Picture 3" descr="intel_wht_rgb_3000.png"/>
          <p:cNvPicPr>
            <a:picLocks noChangeAspect="1"/>
          </p:cNvPicPr>
          <p:nvPr/>
        </p:nvPicPr>
        <p:blipFill>
          <a:blip r:embed="rId2"/>
          <a:stretch>
            <a:fillRect/>
          </a:stretch>
        </p:blipFill>
        <p:spPr>
          <a:xfrm>
            <a:off x="3122675" y="2473415"/>
            <a:ext cx="2898648" cy="1911178"/>
          </a:xfrm>
          <a:prstGeom prst="rect">
            <a:avLst/>
          </a:prstGeom>
          <a:noFill/>
          <a:ln>
            <a:noFill/>
          </a:ln>
        </p:spPr>
      </p:pic>
    </p:spTree>
    <p:extLst>
      <p:ext uri="{BB962C8B-B14F-4D97-AF65-F5344CB8AC3E}">
        <p14:creationId xmlns:p14="http://schemas.microsoft.com/office/powerpoint/2010/main" val="2603379514"/>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Final Slide with Blue Logo">
    <p:spTree>
      <p:nvGrpSpPr>
        <p:cNvPr id="1" name=""/>
        <p:cNvGrpSpPr/>
        <p:nvPr/>
      </p:nvGrpSpPr>
      <p:grpSpPr>
        <a:xfrm>
          <a:off x="0" y="0"/>
          <a:ext cx="0" cy="0"/>
          <a:chOff x="0" y="0"/>
          <a:chExt cx="0" cy="0"/>
        </a:xfrm>
      </p:grpSpPr>
      <p:pic>
        <p:nvPicPr>
          <p:cNvPr id="2" name="Picture 4" descr="intel_rgb_3000.png"/>
          <p:cNvPicPr>
            <a:picLocks noChangeAspect="1"/>
          </p:cNvPicPr>
          <p:nvPr/>
        </p:nvPicPr>
        <p:blipFill>
          <a:blip r:embed="rId2"/>
          <a:stretch>
            <a:fillRect/>
          </a:stretch>
        </p:blipFill>
        <p:spPr>
          <a:xfrm>
            <a:off x="3122675" y="2473415"/>
            <a:ext cx="2898648" cy="1911178"/>
          </a:xfrm>
          <a:prstGeom prst="rect">
            <a:avLst/>
          </a:prstGeom>
          <a:noFill/>
          <a:ln>
            <a:noFill/>
          </a:ln>
        </p:spPr>
      </p:pic>
    </p:spTree>
    <p:extLst>
      <p:ext uri="{BB962C8B-B14F-4D97-AF65-F5344CB8AC3E}">
        <p14:creationId xmlns:p14="http://schemas.microsoft.com/office/powerpoint/2010/main" val="2352243754"/>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Divider">
    <p:bg>
      <p:bgPr>
        <a:gradFill>
          <a:gsLst>
            <a:gs pos="0">
              <a:srgbClr val="00AEEF"/>
            </a:gs>
            <a:gs pos="100000">
              <a:srgbClr val="0071C5"/>
            </a:gs>
          </a:gsLst>
          <a:lin ang="16200000"/>
        </a:gradFill>
        <a:effectLst/>
      </p:bgPr>
    </p:bg>
    <p:spTree>
      <p:nvGrpSpPr>
        <p:cNvPr id="1" name=""/>
        <p:cNvGrpSpPr/>
        <p:nvPr/>
      </p:nvGrpSpPr>
      <p:grpSpPr>
        <a:xfrm>
          <a:off x="0" y="0"/>
          <a:ext cx="0" cy="0"/>
          <a:chOff x="0" y="0"/>
          <a:chExt cx="0" cy="0"/>
        </a:xfrm>
      </p:grpSpPr>
      <p:sp>
        <p:nvSpPr>
          <p:cNvPr id="2" name="Title 1"/>
          <p:cNvSpPr txBox="1">
            <a:spLocks noGrp="1"/>
          </p:cNvSpPr>
          <p:nvPr>
            <p:ph type="title"/>
          </p:nvPr>
        </p:nvSpPr>
        <p:spPr>
          <a:xfrm>
            <a:off x="457200" y="2514600"/>
            <a:ext cx="6476996" cy="1362071"/>
          </a:xfrm>
        </p:spPr>
        <p:txBody>
          <a:bodyPr anchor="ctr"/>
          <a:lstStyle>
            <a:lvl1pPr>
              <a:lnSpc>
                <a:spcPct val="100000"/>
              </a:lnSpc>
              <a:defRPr sz="3600" b="0">
                <a:solidFill>
                  <a:srgbClr val="FFFFFF"/>
                </a:solidFill>
              </a:defRPr>
            </a:lvl1pPr>
          </a:lstStyle>
          <a:p>
            <a:pPr lvl="0"/>
            <a:r>
              <a:rPr lang="en-US" dirty="0"/>
              <a:t>Click To Edit Section Divider title Style</a:t>
            </a:r>
          </a:p>
        </p:txBody>
      </p:sp>
      <p:sp>
        <p:nvSpPr>
          <p:cNvPr id="4" name="TextBox 4"/>
          <p:cNvSpPr txBox="1"/>
          <p:nvPr/>
        </p:nvSpPr>
        <p:spPr>
          <a:xfrm>
            <a:off x="0" y="6577343"/>
            <a:ext cx="287258" cy="215441"/>
          </a:xfrm>
          <a:prstGeom prst="rect">
            <a:avLst/>
          </a:prstGeom>
          <a:noFill/>
          <a:ln>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367DC40F-0384-46CA-9EBC-C476B46CE285}" type="slidenum">
              <a:rPr lang="en-US" sz="800" b="0" i="0" u="none" strike="noStrike" kern="1200" cap="none" spc="0" baseline="0">
                <a:solidFill>
                  <a:srgbClr val="B4BABD"/>
                </a:solidFill>
                <a:uFillTx/>
                <a:latin typeface="Calibri" pitchFamily="34"/>
                <a:ea typeface="Calibri" pitchFamily="34"/>
                <a:cs typeface="Calibri" pitchFamily="34"/>
              </a:rPr>
              <a:t>‹#›</a:t>
            </a:fld>
            <a:endParaRPr lang="en-US" sz="800" b="0" i="0" u="none" strike="noStrike" kern="1200" cap="none" spc="0" baseline="0" dirty="0">
              <a:solidFill>
                <a:srgbClr val="B4BABD"/>
              </a:solidFill>
              <a:uFillTx/>
              <a:latin typeface="Calibri" pitchFamily="34"/>
              <a:ea typeface="Calibri" pitchFamily="34"/>
              <a:cs typeface="Calibri" pitchFamily="34"/>
            </a:endParaRPr>
          </a:p>
        </p:txBody>
      </p:sp>
    </p:spTree>
    <p:extLst>
      <p:ext uri="{BB962C8B-B14F-4D97-AF65-F5344CB8AC3E}">
        <p14:creationId xmlns:p14="http://schemas.microsoft.com/office/powerpoint/2010/main" val="1437290449"/>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1_Divider option 2">
    <p:bg>
      <p:bgPr>
        <a:gradFill>
          <a:gsLst>
            <a:gs pos="0">
              <a:srgbClr val="00AEEF"/>
            </a:gs>
            <a:gs pos="100000">
              <a:srgbClr val="0071C5"/>
            </a:gs>
          </a:gsLst>
          <a:lin ang="16200000"/>
        </a:gradFill>
        <a:effectLst/>
      </p:bgPr>
    </p:bg>
    <p:spTree>
      <p:nvGrpSpPr>
        <p:cNvPr id="1" name=""/>
        <p:cNvGrpSpPr/>
        <p:nvPr/>
      </p:nvGrpSpPr>
      <p:grpSpPr>
        <a:xfrm>
          <a:off x="0" y="0"/>
          <a:ext cx="0" cy="0"/>
          <a:chOff x="0" y="0"/>
          <a:chExt cx="0" cy="0"/>
        </a:xfrm>
      </p:grpSpPr>
      <p:sp>
        <p:nvSpPr>
          <p:cNvPr id="2" name="Title 1"/>
          <p:cNvSpPr txBox="1">
            <a:spLocks noGrp="1"/>
          </p:cNvSpPr>
          <p:nvPr>
            <p:ph type="title"/>
          </p:nvPr>
        </p:nvSpPr>
        <p:spPr>
          <a:xfrm>
            <a:off x="457200" y="2514600"/>
            <a:ext cx="4627760" cy="1362071"/>
          </a:xfrm>
        </p:spPr>
        <p:txBody>
          <a:bodyPr anchor="ctr"/>
          <a:lstStyle>
            <a:lvl1pPr>
              <a:lnSpc>
                <a:spcPct val="100000"/>
              </a:lnSpc>
              <a:defRPr sz="3600" b="0">
                <a:solidFill>
                  <a:srgbClr val="FFFFFF"/>
                </a:solidFill>
              </a:defRPr>
            </a:lvl1pPr>
          </a:lstStyle>
          <a:p>
            <a:pPr lvl="0"/>
            <a:r>
              <a:rPr lang="en-US" dirty="0"/>
              <a:t>Click To Edit Section Divider title Style</a:t>
            </a:r>
          </a:p>
        </p:txBody>
      </p:sp>
      <p:sp>
        <p:nvSpPr>
          <p:cNvPr id="4" name="Picture Placeholder 7"/>
          <p:cNvSpPr txBox="1">
            <a:spLocks noGrp="1"/>
          </p:cNvSpPr>
          <p:nvPr>
            <p:ph type="pic" idx="4294967295"/>
          </p:nvPr>
        </p:nvSpPr>
        <p:spPr>
          <a:xfrm>
            <a:off x="5353053" y="0"/>
            <a:ext cx="3790946" cy="6858000"/>
          </a:xfrm>
          <a:solidFill>
            <a:srgbClr val="939598"/>
          </a:solidFill>
        </p:spPr>
        <p:txBody>
          <a:bodyPr anchor="ctr" anchorCtr="1"/>
          <a:lstStyle>
            <a:lvl1pPr algn="ctr">
              <a:spcBef>
                <a:spcPts val="1400"/>
              </a:spcBef>
              <a:defRPr sz="1600"/>
            </a:lvl1pPr>
          </a:lstStyle>
          <a:p>
            <a:pPr lvl="0"/>
            <a:r>
              <a:rPr lang="en-US" dirty="0"/>
              <a:t>Photo goes here</a:t>
            </a:r>
          </a:p>
        </p:txBody>
      </p:sp>
      <p:sp>
        <p:nvSpPr>
          <p:cNvPr id="5" name="TextBox 6"/>
          <p:cNvSpPr txBox="1"/>
          <p:nvPr/>
        </p:nvSpPr>
        <p:spPr>
          <a:xfrm>
            <a:off x="0" y="6577343"/>
            <a:ext cx="287258" cy="215441"/>
          </a:xfrm>
          <a:prstGeom prst="rect">
            <a:avLst/>
          </a:prstGeom>
          <a:noFill/>
          <a:ln>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0831E91D-1E67-4781-997F-3AA3B39D86EE}" type="slidenum">
              <a:rPr lang="en-US" sz="800" b="0" i="0" u="none" strike="noStrike" kern="1200" cap="none" spc="0" baseline="0">
                <a:solidFill>
                  <a:srgbClr val="B4BABD"/>
                </a:solidFill>
                <a:uFillTx/>
                <a:latin typeface="Calibri" pitchFamily="34"/>
                <a:ea typeface="Calibri" pitchFamily="34"/>
                <a:cs typeface="Calibri" pitchFamily="34"/>
              </a:rPr>
              <a:t>‹#›</a:t>
            </a:fld>
            <a:endParaRPr lang="en-US" sz="800" b="0" i="0" u="none" strike="noStrike" kern="1200" cap="none" spc="0" baseline="0" dirty="0">
              <a:solidFill>
                <a:srgbClr val="B4BABD"/>
              </a:solidFill>
              <a:uFillTx/>
              <a:latin typeface="Calibri" pitchFamily="34"/>
              <a:ea typeface="Calibri" pitchFamily="34"/>
              <a:cs typeface="Calibri" pitchFamily="34"/>
            </a:endParaRPr>
          </a:p>
        </p:txBody>
      </p:sp>
    </p:spTree>
    <p:extLst>
      <p:ext uri="{BB962C8B-B14F-4D97-AF65-F5344CB8AC3E}">
        <p14:creationId xmlns:p14="http://schemas.microsoft.com/office/powerpoint/2010/main" val="3773514179"/>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2_Divider option 3">
    <p:bg>
      <p:bgPr>
        <a:gradFill>
          <a:gsLst>
            <a:gs pos="0">
              <a:srgbClr val="00AEEF"/>
            </a:gs>
            <a:gs pos="100000">
              <a:srgbClr val="0071C5"/>
            </a:gs>
          </a:gsLst>
          <a:lin ang="16200000"/>
        </a:gradFill>
        <a:effectLst/>
      </p:bgPr>
    </p:bg>
    <p:spTree>
      <p:nvGrpSpPr>
        <p:cNvPr id="1" name=""/>
        <p:cNvGrpSpPr/>
        <p:nvPr/>
      </p:nvGrpSpPr>
      <p:grpSpPr>
        <a:xfrm>
          <a:off x="0" y="0"/>
          <a:ext cx="0" cy="0"/>
          <a:chOff x="0" y="0"/>
          <a:chExt cx="0" cy="0"/>
        </a:xfrm>
      </p:grpSpPr>
      <p:sp>
        <p:nvSpPr>
          <p:cNvPr id="2" name="Picture Placeholder 7"/>
          <p:cNvSpPr txBox="1">
            <a:spLocks noGrp="1"/>
          </p:cNvSpPr>
          <p:nvPr>
            <p:ph type="pic" idx="4294967295"/>
          </p:nvPr>
        </p:nvSpPr>
        <p:spPr>
          <a:xfrm>
            <a:off x="0" y="0"/>
            <a:ext cx="9144000" cy="6858000"/>
          </a:xfrm>
          <a:solidFill>
            <a:srgbClr val="939598"/>
          </a:solidFill>
        </p:spPr>
        <p:txBody>
          <a:bodyPr anchor="ctr" anchorCtr="1"/>
          <a:lstStyle>
            <a:lvl1pPr algn="ctr">
              <a:defRPr/>
            </a:lvl1pPr>
            <a:lvl2pPr marL="0" lvl="0" indent="0" algn="ctr">
              <a:spcBef>
                <a:spcPts val="2000"/>
              </a:spcBef>
              <a:buNone/>
              <a:defRPr/>
            </a:lvl2pPr>
          </a:lstStyle>
          <a:p>
            <a:pPr lvl="0"/>
            <a:r>
              <a:rPr lang="en-US" dirty="0"/>
              <a:t>Photo goes here</a:t>
            </a:r>
          </a:p>
          <a:p>
            <a:pPr lvl="0"/>
            <a:endParaRPr lang="en-US" dirty="0"/>
          </a:p>
        </p:txBody>
      </p:sp>
      <p:sp>
        <p:nvSpPr>
          <p:cNvPr id="4" name="Title 1"/>
          <p:cNvSpPr txBox="1">
            <a:spLocks noGrp="1"/>
          </p:cNvSpPr>
          <p:nvPr>
            <p:ph type="title"/>
          </p:nvPr>
        </p:nvSpPr>
        <p:spPr>
          <a:xfrm>
            <a:off x="262469" y="584201"/>
            <a:ext cx="4627760" cy="1362071"/>
          </a:xfrm>
        </p:spPr>
        <p:txBody>
          <a:bodyPr anchor="ctr"/>
          <a:lstStyle>
            <a:lvl1pPr>
              <a:lnSpc>
                <a:spcPct val="100000"/>
              </a:lnSpc>
              <a:defRPr sz="3200" b="0">
                <a:solidFill>
                  <a:srgbClr val="FFFFFF"/>
                </a:solidFill>
              </a:defRPr>
            </a:lvl1pPr>
          </a:lstStyle>
          <a:p>
            <a:pPr lvl="0"/>
            <a:r>
              <a:rPr lang="en-US" dirty="0"/>
              <a:t>Click To Edit Section Divider title Style</a:t>
            </a:r>
          </a:p>
        </p:txBody>
      </p:sp>
      <p:sp>
        <p:nvSpPr>
          <p:cNvPr id="5" name="TextBox 6"/>
          <p:cNvSpPr txBox="1"/>
          <p:nvPr/>
        </p:nvSpPr>
        <p:spPr>
          <a:xfrm>
            <a:off x="0" y="6577343"/>
            <a:ext cx="287258" cy="215441"/>
          </a:xfrm>
          <a:prstGeom prst="rect">
            <a:avLst/>
          </a:prstGeom>
          <a:noFill/>
          <a:ln>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629F5049-5C9C-4695-8178-5A86F0A2F75E}" type="slidenum">
              <a:rPr lang="en-US" sz="800" b="0" i="0" u="none" strike="noStrike" kern="1200" cap="none" spc="0" baseline="0">
                <a:solidFill>
                  <a:srgbClr val="B4BABD"/>
                </a:solidFill>
                <a:uFillTx/>
                <a:latin typeface="Calibri" pitchFamily="34"/>
                <a:ea typeface="Calibri" pitchFamily="34"/>
                <a:cs typeface="Calibri" pitchFamily="34"/>
              </a:rPr>
              <a:t>‹#›</a:t>
            </a:fld>
            <a:endParaRPr lang="en-US" sz="800" b="0" i="0" u="none" strike="noStrike" kern="1200" cap="none" spc="0" baseline="0" dirty="0">
              <a:solidFill>
                <a:srgbClr val="B4BABD"/>
              </a:solidFill>
              <a:uFillTx/>
              <a:latin typeface="Calibri" pitchFamily="34"/>
              <a:ea typeface="Calibri" pitchFamily="34"/>
              <a:cs typeface="Calibri" pitchFamily="34"/>
            </a:endParaRPr>
          </a:p>
        </p:txBody>
      </p:sp>
    </p:spTree>
    <p:extLst>
      <p:ext uri="{BB962C8B-B14F-4D97-AF65-F5344CB8AC3E}">
        <p14:creationId xmlns:p14="http://schemas.microsoft.com/office/powerpoint/2010/main" val="3227354642"/>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dirty="0"/>
              <a:t>Click to edit Master title style</a:t>
            </a:r>
          </a:p>
        </p:txBody>
      </p:sp>
      <p:sp>
        <p:nvSpPr>
          <p:cNvPr id="3" name="Content Placeholder 2"/>
          <p:cNvSpPr txBox="1">
            <a:spLocks noGrp="1"/>
          </p:cNvSpPr>
          <p:nvPr>
            <p:ph idx="1"/>
          </p:nvPr>
        </p:nvSpPr>
        <p:spPr/>
        <p:txBody>
          <a:bodyPr/>
          <a:lstStyle>
            <a:lvl1pPr>
              <a:defRPr sz="2300"/>
            </a:lvl1pPr>
            <a:lvl2pPr indent="-182880">
              <a:defRPr sz="2300"/>
            </a:lvl2pPr>
            <a:lvl3pPr marL="365760" indent="-182880">
              <a:defRPr sz="2100"/>
            </a:lvl3pPr>
            <a:lvl4pPr>
              <a:defRPr/>
            </a:lvl4pPr>
            <a:lvl5pPr>
              <a:buSzPct val="8500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4069235"/>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dirty="0"/>
              <a:t>Click to edit Master title style</a:t>
            </a:r>
          </a:p>
        </p:txBody>
      </p:sp>
      <p:sp>
        <p:nvSpPr>
          <p:cNvPr id="3" name="Content Placeholder 2"/>
          <p:cNvSpPr txBox="1">
            <a:spLocks noGrp="1"/>
          </p:cNvSpPr>
          <p:nvPr>
            <p:ph idx="1"/>
          </p:nvPr>
        </p:nvSpPr>
        <p:spPr>
          <a:xfrm>
            <a:off x="455608" y="1379536"/>
            <a:ext cx="4037011" cy="4868859"/>
          </a:xfrm>
        </p:spPr>
        <p:txBody>
          <a:bodyPr/>
          <a:lstStyle>
            <a:lvl1pPr>
              <a:defRPr/>
            </a:lvl1pPr>
            <a:lvl2pPr>
              <a:defRPr/>
            </a:lvl2pPr>
            <a:lvl3pPr>
              <a:defRPr/>
            </a:lvl3pPr>
            <a:lvl4pPr>
              <a:spcBef>
                <a:spcPts val="500"/>
              </a:spcBef>
              <a:defRPr sz="1900"/>
            </a:lvl4pPr>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txBox="1">
            <a:spLocks noGrp="1"/>
          </p:cNvSpPr>
          <p:nvPr>
            <p:ph idx="2"/>
          </p:nvPr>
        </p:nvSpPr>
        <p:spPr>
          <a:xfrm>
            <a:off x="4645023" y="1379536"/>
            <a:ext cx="4038603" cy="4859331"/>
          </a:xfrm>
        </p:spPr>
        <p:txBody>
          <a:bodyPr/>
          <a:lstStyle>
            <a:lvl1pPr>
              <a:defRPr/>
            </a:lvl1pPr>
            <a:lvl2pPr>
              <a:defRPr/>
            </a:lvl2pPr>
            <a:lvl3pPr>
              <a:defRPr/>
            </a:lvl3pPr>
            <a:lvl4pPr>
              <a:spcBef>
                <a:spcPts val="500"/>
              </a:spcBef>
              <a:defRPr sz="1900"/>
            </a:lvl4pPr>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95161250"/>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dirty="0"/>
              <a:t>Click to edit Master title style</a:t>
            </a:r>
          </a:p>
        </p:txBody>
      </p:sp>
    </p:spTree>
    <p:extLst>
      <p:ext uri="{BB962C8B-B14F-4D97-AF65-F5344CB8AC3E}">
        <p14:creationId xmlns:p14="http://schemas.microsoft.com/office/powerpoint/2010/main" val="2347780210"/>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9805968"/>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Thank You">
    <p:bg>
      <p:bgPr>
        <a:gradFill>
          <a:gsLst>
            <a:gs pos="0">
              <a:srgbClr val="00AEEF"/>
            </a:gs>
            <a:gs pos="100000">
              <a:srgbClr val="0071C5"/>
            </a:gs>
          </a:gsLst>
          <a:lin ang="16200000"/>
        </a:gradFill>
        <a:effectLst/>
      </p:bgPr>
    </p:bg>
    <p:spTree>
      <p:nvGrpSpPr>
        <p:cNvPr id="1" name=""/>
        <p:cNvGrpSpPr/>
        <p:nvPr/>
      </p:nvGrpSpPr>
      <p:grpSpPr>
        <a:xfrm>
          <a:off x="0" y="0"/>
          <a:ext cx="0" cy="0"/>
          <a:chOff x="0" y="0"/>
          <a:chExt cx="0" cy="0"/>
        </a:xfrm>
      </p:grpSpPr>
      <p:sp>
        <p:nvSpPr>
          <p:cNvPr id="2" name="Title 1"/>
          <p:cNvSpPr txBox="1">
            <a:spLocks noGrp="1"/>
          </p:cNvSpPr>
          <p:nvPr>
            <p:ph type="title"/>
          </p:nvPr>
        </p:nvSpPr>
        <p:spPr>
          <a:xfrm>
            <a:off x="457200" y="2514600"/>
            <a:ext cx="6476996" cy="1362071"/>
          </a:xfrm>
        </p:spPr>
        <p:txBody>
          <a:bodyPr anchor="ctr"/>
          <a:lstStyle>
            <a:lvl1pPr>
              <a:lnSpc>
                <a:spcPct val="100000"/>
              </a:lnSpc>
              <a:defRPr sz="3800" b="0">
                <a:solidFill>
                  <a:srgbClr val="FFFFFF"/>
                </a:solidFill>
              </a:defRPr>
            </a:lvl1pPr>
          </a:lstStyle>
          <a:p>
            <a:pPr lvl="0"/>
            <a:r>
              <a:rPr lang="en-US" dirty="0"/>
              <a:t>Thank You</a:t>
            </a:r>
          </a:p>
        </p:txBody>
      </p:sp>
      <p:pic>
        <p:nvPicPr>
          <p:cNvPr id="3" name="Picture 4" descr="Intel_logo_white.png"/>
          <p:cNvPicPr>
            <a:picLocks noChangeAspect="1"/>
          </p:cNvPicPr>
          <p:nvPr/>
        </p:nvPicPr>
        <p:blipFill>
          <a:blip r:embed="rId2"/>
          <a:stretch>
            <a:fillRect/>
          </a:stretch>
        </p:blipFill>
        <p:spPr>
          <a:xfrm>
            <a:off x="7970660" y="301377"/>
            <a:ext cx="869283" cy="573173"/>
          </a:xfrm>
          <a:prstGeom prst="rect">
            <a:avLst/>
          </a:prstGeom>
          <a:noFill/>
          <a:ln>
            <a:noFill/>
          </a:ln>
        </p:spPr>
      </p:pic>
      <p:sp>
        <p:nvSpPr>
          <p:cNvPr id="5" name="TextBox 6"/>
          <p:cNvSpPr txBox="1"/>
          <p:nvPr/>
        </p:nvSpPr>
        <p:spPr>
          <a:xfrm>
            <a:off x="0" y="6577343"/>
            <a:ext cx="287258" cy="215441"/>
          </a:xfrm>
          <a:prstGeom prst="rect">
            <a:avLst/>
          </a:prstGeom>
          <a:noFill/>
          <a:ln>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1FC29D52-7656-4862-8496-88FE27DD3D23}" type="slidenum">
              <a:rPr lang="en-US" sz="800" b="0" i="0" u="none" strike="noStrike" kern="1200" cap="none" spc="0" baseline="0">
                <a:solidFill>
                  <a:srgbClr val="B4BABD"/>
                </a:solidFill>
                <a:uFillTx/>
                <a:latin typeface="Calibri" pitchFamily="34"/>
                <a:ea typeface="Calibri" pitchFamily="34"/>
                <a:cs typeface="Calibri" pitchFamily="34"/>
              </a:rPr>
              <a:t>‹#›</a:t>
            </a:fld>
            <a:endParaRPr lang="en-US" sz="800" b="0" i="0" u="none" strike="noStrike" kern="1200" cap="none" spc="0" baseline="0" dirty="0">
              <a:solidFill>
                <a:srgbClr val="B4BABD"/>
              </a:solidFill>
              <a:uFillTx/>
              <a:latin typeface="Calibri" pitchFamily="34"/>
              <a:ea typeface="Calibri" pitchFamily="34"/>
              <a:cs typeface="Calibri" pitchFamily="34"/>
            </a:endParaRPr>
          </a:p>
        </p:txBody>
      </p:sp>
    </p:spTree>
    <p:extLst>
      <p:ext uri="{BB962C8B-B14F-4D97-AF65-F5344CB8AC3E}">
        <p14:creationId xmlns:p14="http://schemas.microsoft.com/office/powerpoint/2010/main" val="1734834769"/>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0" y="6577343"/>
            <a:ext cx="9151315" cy="295287"/>
          </a:xfrm>
          <a:prstGeom prst="rect">
            <a:avLst/>
          </a:prstGeom>
          <a:gradFill>
            <a:gsLst>
              <a:gs pos="0">
                <a:srgbClr val="009BF5">
                  <a:lumMod val="85000"/>
                  <a:lumOff val="15000"/>
                </a:srgbClr>
              </a:gs>
              <a:gs pos="100000">
                <a:srgbClr val="007DC6"/>
              </a:gs>
            </a:gsLst>
            <a:lin ang="2700000"/>
          </a:gradFill>
          <a:ln>
            <a:noFill/>
            <a:prstDash val="solid"/>
          </a:ln>
        </p:spPr>
        <p:txBody>
          <a:bodyPr vert="horz" wrap="none" lIns="91440" tIns="45720" rIns="91440" bIns="45720" anchor="ctr" anchorCtr="1" compatLnSpc="1"/>
          <a:lstStyle/>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US" sz="2000" b="1" i="0" u="none" strike="noStrike" kern="1200" cap="none" spc="0" baseline="0" dirty="0">
              <a:solidFill>
                <a:srgbClr val="061922"/>
              </a:solidFill>
              <a:uFillTx/>
              <a:latin typeface="Calibri" pitchFamily="34"/>
              <a:cs typeface="Calibri" pitchFamily="34"/>
            </a:endParaRPr>
          </a:p>
        </p:txBody>
      </p:sp>
      <p:pic>
        <p:nvPicPr>
          <p:cNvPr id="3" name="Picture 9" descr="Intel_logo_white.png"/>
          <p:cNvPicPr>
            <a:picLocks noChangeAspect="1"/>
          </p:cNvPicPr>
          <p:nvPr/>
        </p:nvPicPr>
        <p:blipFill>
          <a:blip r:embed="rId13"/>
          <a:stretch>
            <a:fillRect/>
          </a:stretch>
        </p:blipFill>
        <p:spPr>
          <a:xfrm>
            <a:off x="8576598" y="6610209"/>
            <a:ext cx="338802" cy="223706"/>
          </a:xfrm>
          <a:prstGeom prst="rect">
            <a:avLst/>
          </a:prstGeom>
          <a:noFill/>
          <a:ln>
            <a:noFill/>
          </a:ln>
        </p:spPr>
      </p:pic>
      <p:sp>
        <p:nvSpPr>
          <p:cNvPr id="4" name="Rectangle 2"/>
          <p:cNvSpPr txBox="1">
            <a:spLocks noGrp="1"/>
          </p:cNvSpPr>
          <p:nvPr>
            <p:ph type="title"/>
          </p:nvPr>
        </p:nvSpPr>
        <p:spPr>
          <a:xfrm>
            <a:off x="454027" y="409578"/>
            <a:ext cx="8229600" cy="888997"/>
          </a:xfrm>
          <a:prstGeom prst="rect">
            <a:avLst/>
          </a:prstGeom>
          <a:noFill/>
          <a:ln>
            <a:noFill/>
          </a:ln>
        </p:spPr>
        <p:txBody>
          <a:bodyPr vert="horz" wrap="square" lIns="0" tIns="0" rIns="0" bIns="0" anchor="t" anchorCtr="0" compatLnSpc="1"/>
          <a:lstStyle/>
          <a:p>
            <a:pPr lvl="0"/>
            <a:r>
              <a:rPr lang="en-US" dirty="0"/>
              <a:t>Click to edit Master title style</a:t>
            </a:r>
          </a:p>
        </p:txBody>
      </p:sp>
      <p:sp>
        <p:nvSpPr>
          <p:cNvPr id="5" name="Rectangle 3"/>
          <p:cNvSpPr txBox="1">
            <a:spLocks noGrp="1"/>
          </p:cNvSpPr>
          <p:nvPr>
            <p:ph type="body" idx="1"/>
          </p:nvPr>
        </p:nvSpPr>
        <p:spPr>
          <a:xfrm>
            <a:off x="455608" y="1379536"/>
            <a:ext cx="8228008" cy="4859331"/>
          </a:xfrm>
          <a:prstGeom prst="rect">
            <a:avLst/>
          </a:prstGeom>
          <a:noFill/>
          <a:ln>
            <a:noFill/>
          </a:ln>
        </p:spPr>
        <p:txBody>
          <a:bodyPr vert="horz" wrap="square" lIns="0" tIns="0" rIns="0" bIns="0" anchor="t" anchorCtr="0" compatLnSpc="1"/>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7"/>
          <p:cNvSpPr txBox="1"/>
          <p:nvPr/>
        </p:nvSpPr>
        <p:spPr>
          <a:xfrm>
            <a:off x="0" y="6617265"/>
            <a:ext cx="287258" cy="215441"/>
          </a:xfrm>
          <a:prstGeom prst="rect">
            <a:avLst/>
          </a:prstGeom>
          <a:noFill/>
          <a:ln>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A8B8F3E-7562-4B4A-A126-9293477C8559}" type="slidenum">
              <a:rPr lang="en-US" sz="800" b="0" i="0" u="none" strike="noStrike" kern="1200" cap="none" spc="0" baseline="0">
                <a:solidFill>
                  <a:srgbClr val="FFFFFF"/>
                </a:solidFill>
                <a:uFillTx/>
                <a:latin typeface="Calibri" pitchFamily="34"/>
                <a:ea typeface="Calibri" pitchFamily="34"/>
                <a:cs typeface="Calibri" pitchFamily="34"/>
              </a:rPr>
              <a:t>‹#›</a:t>
            </a:fld>
            <a:endParaRPr lang="en-US" sz="800" b="0" i="0" u="none" strike="noStrike" kern="1200" cap="none" spc="0" baseline="0" dirty="0">
              <a:solidFill>
                <a:srgbClr val="FFFFFF"/>
              </a:solidFill>
              <a:uFillTx/>
              <a:latin typeface="Calibri" pitchFamily="34"/>
              <a:ea typeface="Calibri" pitchFamily="34"/>
              <a:cs typeface="Calibri" pitchFamily="3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txStyles>
    <p:titleStyle>
      <a:lvl1pPr marL="0" marR="0" lvl="0" indent="0" algn="l" defTabSz="914400" rtl="0" fontAlgn="auto" hangingPunct="1">
        <a:lnSpc>
          <a:spcPts val="2600"/>
        </a:lnSpc>
        <a:spcBef>
          <a:spcPts val="0"/>
        </a:spcBef>
        <a:spcAft>
          <a:spcPts val="0"/>
        </a:spcAft>
        <a:buNone/>
        <a:tabLst/>
        <a:defRPr lang="en-US" sz="2700" b="1" i="0" u="none" strike="noStrike" kern="0" cap="none" spc="0" baseline="0">
          <a:solidFill>
            <a:srgbClr val="0071C5"/>
          </a:solidFill>
          <a:uFillTx/>
          <a:latin typeface="Calibri" pitchFamily="34"/>
          <a:cs typeface="Calibri"/>
        </a:defRPr>
      </a:lvl1pPr>
    </p:titleStyle>
    <p:bodyStyle>
      <a:lvl1pPr marL="0" marR="0" lvl="0" indent="0" algn="l" defTabSz="914400" rtl="0" fontAlgn="auto" hangingPunct="1">
        <a:lnSpc>
          <a:spcPct val="100000"/>
        </a:lnSpc>
        <a:spcBef>
          <a:spcPts val="2000"/>
        </a:spcBef>
        <a:spcAft>
          <a:spcPts val="0"/>
        </a:spcAft>
        <a:buNone/>
        <a:tabLst/>
        <a:defRPr lang="en-US" sz="2300" b="0" i="0" u="none" strike="noStrike" kern="0" cap="none" spc="0" baseline="0">
          <a:solidFill>
            <a:srgbClr val="061922"/>
          </a:solidFill>
          <a:uFillTx/>
          <a:latin typeface="Calibri" pitchFamily="34"/>
          <a:cs typeface="Calibri"/>
        </a:defRPr>
      </a:lvl1pPr>
      <a:lvl2pPr marL="155448" marR="0" lvl="1" indent="-182880" algn="l" defTabSz="914400" rtl="0" fontAlgn="auto" hangingPunct="1">
        <a:lnSpc>
          <a:spcPct val="100000"/>
        </a:lnSpc>
        <a:spcBef>
          <a:spcPts val="1100"/>
        </a:spcBef>
        <a:spcAft>
          <a:spcPts val="0"/>
        </a:spcAft>
        <a:buClr>
          <a:srgbClr val="061922"/>
        </a:buClr>
        <a:buSzPct val="85000"/>
        <a:buFont typeface="Calibri" pitchFamily="18"/>
        <a:buChar char="•"/>
        <a:tabLst/>
        <a:defRPr lang="en-US" sz="2300" b="0" i="0" u="none" strike="noStrike" kern="0" cap="none" spc="0" baseline="0">
          <a:solidFill>
            <a:srgbClr val="061922"/>
          </a:solidFill>
          <a:uFillTx/>
          <a:latin typeface="Calibri" pitchFamily="34"/>
          <a:cs typeface="Calibri"/>
        </a:defRPr>
      </a:lvl2pPr>
      <a:lvl3pPr marL="365760" marR="0" lvl="2" indent="-182880" algn="l" defTabSz="914400" rtl="0" fontAlgn="auto" hangingPunct="1">
        <a:lnSpc>
          <a:spcPct val="100000"/>
        </a:lnSpc>
        <a:spcBef>
          <a:spcPts val="500"/>
        </a:spcBef>
        <a:spcAft>
          <a:spcPts val="0"/>
        </a:spcAft>
        <a:buClr>
          <a:srgbClr val="061922"/>
        </a:buClr>
        <a:buSzPct val="85000"/>
        <a:buFont typeface="Calibri" pitchFamily="34"/>
        <a:buChar char="–"/>
        <a:tabLst/>
        <a:defRPr lang="en-US" sz="2100" b="0" i="0" u="none" strike="noStrike" kern="0" cap="none" spc="0" baseline="0">
          <a:solidFill>
            <a:srgbClr val="061922"/>
          </a:solidFill>
          <a:uFillTx/>
          <a:latin typeface="Calibri" pitchFamily="34"/>
          <a:cs typeface="Calibri"/>
        </a:defRPr>
      </a:lvl3pPr>
      <a:lvl4pPr marL="568327" marR="0" lvl="3" indent="-182880" algn="l" defTabSz="914400" rtl="0" fontAlgn="auto" hangingPunct="1">
        <a:lnSpc>
          <a:spcPct val="100000"/>
        </a:lnSpc>
        <a:spcBef>
          <a:spcPts val="500"/>
        </a:spcBef>
        <a:spcAft>
          <a:spcPts val="0"/>
        </a:spcAft>
        <a:buClr>
          <a:srgbClr val="061922"/>
        </a:buClr>
        <a:buSzPct val="85000"/>
        <a:buFont typeface="Calibri" pitchFamily="34"/>
        <a:buChar char="•"/>
        <a:tabLst/>
        <a:defRPr lang="en-US" sz="1900" b="0" i="0" u="none" strike="noStrike" kern="0" cap="none" spc="0" baseline="0">
          <a:solidFill>
            <a:srgbClr val="061922"/>
          </a:solidFill>
          <a:uFillTx/>
          <a:latin typeface="Calibri" pitchFamily="34"/>
          <a:cs typeface="Calibri"/>
        </a:defRPr>
      </a:lvl4pPr>
      <a:lvl5pPr marL="761996" marR="0" lvl="4" indent="-146304" algn="l" defTabSz="914400" rtl="0" fontAlgn="auto" hangingPunct="1">
        <a:lnSpc>
          <a:spcPct val="100000"/>
        </a:lnSpc>
        <a:spcBef>
          <a:spcPts val="400"/>
        </a:spcBef>
        <a:spcAft>
          <a:spcPts val="0"/>
        </a:spcAft>
        <a:buClr>
          <a:srgbClr val="061922"/>
        </a:buClr>
        <a:buSzPct val="85000"/>
        <a:buFont typeface="Calibri" pitchFamily="34" charset="0"/>
        <a:buChar char="–"/>
        <a:tabLst/>
        <a:defRPr lang="en-US" sz="1800" b="0" i="0" u="none" strike="noStrike" kern="0" cap="none" spc="0" baseline="0">
          <a:solidFill>
            <a:srgbClr val="061922"/>
          </a:solidFill>
          <a:uFillTx/>
          <a:latin typeface="Calibri" pitchFamily="34"/>
          <a:cs typeface="Calibri"/>
        </a:defRPr>
      </a:lvl5pPr>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1.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jpeg"/><Relationship Id="rId7" Type="http://schemas.openxmlformats.org/officeDocument/2006/relationships/image" Target="../media/image11.png"/><Relationship Id="rId2" Type="http://schemas.openxmlformats.org/officeDocument/2006/relationships/slideLayout" Target="../slideLayouts/slideLayout5.xml"/><Relationship Id="rId1" Type="http://schemas.openxmlformats.org/officeDocument/2006/relationships/vmlDrawing" Target="../drawings/vmlDrawing1.vml"/><Relationship Id="rId6" Type="http://schemas.openxmlformats.org/officeDocument/2006/relationships/image" Target="../media/image10.jpeg"/><Relationship Id="rId5" Type="http://schemas.openxmlformats.org/officeDocument/2006/relationships/image" Target="../media/image9.gif"/><Relationship Id="rId10" Type="http://schemas.openxmlformats.org/officeDocument/2006/relationships/image" Target="../media/image6.wmf"/><Relationship Id="rId4" Type="http://schemas.openxmlformats.org/officeDocument/2006/relationships/image" Target="../media/image8.jpeg"/><Relationship Id="rId9"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ags" Target="../tags/tag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tags" Target="../tags/tag3.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chart" Target="../charts/chart2.xml"/><Relationship Id="rId2" Type="http://schemas.openxmlformats.org/officeDocument/2006/relationships/slideLayout" Target="../slideLayouts/slideLayout5.xml"/><Relationship Id="rId1" Type="http://schemas.openxmlformats.org/officeDocument/2006/relationships/tags" Target="../tags/tag4.xml"/><Relationship Id="rId6" Type="http://schemas.openxmlformats.org/officeDocument/2006/relationships/image" Target="../media/image19.png"/><Relationship Id="rId5" Type="http://schemas.openxmlformats.org/officeDocument/2006/relationships/image" Target="../media/image18.jpeg"/><Relationship Id="rId4" Type="http://schemas.openxmlformats.org/officeDocument/2006/relationships/chart" Target="../charts/char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13.emf"/></Relationships>
</file>

<file path=ppt/slides/slide1.xml><?xml version="1.0" encoding="utf-8"?>
<p:sld xmlns:a="http://schemas.openxmlformats.org/drawingml/2006/main" xmlns:r="http://schemas.openxmlformats.org/officeDocument/2006/relationships" xmlns:p="http://schemas.openxmlformats.org/presentationml/2006/main">
  <p:cSld name="Slide3">
    <p:spTree>
      <p:nvGrpSpPr>
        <p:cNvPr id="1" name=""/>
        <p:cNvGrpSpPr/>
        <p:nvPr/>
      </p:nvGrpSpPr>
      <p:grpSpPr>
        <a:xfrm>
          <a:off x="0" y="0"/>
          <a:ext cx="0" cy="0"/>
          <a:chOff x="0" y="0"/>
          <a:chExt cx="0" cy="0"/>
        </a:xfrm>
      </p:grpSpPr>
      <p:sp>
        <p:nvSpPr>
          <p:cNvPr id="2" name="Title 1"/>
          <p:cNvSpPr txBox="1">
            <a:spLocks noGrp="1"/>
          </p:cNvSpPr>
          <p:nvPr>
            <p:ph type="title"/>
          </p:nvPr>
        </p:nvSpPr>
        <p:spPr>
          <a:xfrm>
            <a:off x="457200" y="2819400"/>
            <a:ext cx="6280565" cy="553998"/>
          </a:xfrm>
        </p:spPr>
        <p:txBody>
          <a:bodyPr/>
          <a:lstStyle/>
          <a:p>
            <a:r>
              <a:rPr lang="en-US" dirty="0"/>
              <a:t>The LEAP FPGA Operating System</a:t>
            </a:r>
          </a:p>
        </p:txBody>
      </p:sp>
      <p:sp>
        <p:nvSpPr>
          <p:cNvPr id="3" name="Text Placeholder 2"/>
          <p:cNvSpPr txBox="1">
            <a:spLocks noGrp="1"/>
          </p:cNvSpPr>
          <p:nvPr>
            <p:ph type="body" idx="4294967295"/>
          </p:nvPr>
        </p:nvSpPr>
        <p:spPr>
          <a:xfrm>
            <a:off x="4832348" y="4419600"/>
            <a:ext cx="4540252" cy="775914"/>
          </a:xfrm>
        </p:spPr>
        <p:txBody>
          <a:bodyPr/>
          <a:lstStyle/>
          <a:p>
            <a:r>
              <a:rPr lang="en-US" sz="1700" dirty="0" smtClean="0">
                <a:solidFill>
                  <a:schemeClr val="bg1"/>
                </a:solidFill>
              </a:rPr>
              <a:t>Kermin Fleming</a:t>
            </a:r>
          </a:p>
          <a:p>
            <a:r>
              <a:rPr lang="en-US" sz="1700" dirty="0" smtClean="0">
                <a:solidFill>
                  <a:schemeClr val="bg1"/>
                </a:solidFill>
              </a:rPr>
              <a:t>Michael Adler</a:t>
            </a:r>
          </a:p>
        </p:txBody>
      </p:sp>
    </p:spTree>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 in LEAP</a:t>
            </a:r>
            <a:endParaRPr lang="en-US" dirty="0"/>
          </a:p>
        </p:txBody>
      </p:sp>
      <p:sp>
        <p:nvSpPr>
          <p:cNvPr id="3" name="Content Placeholder 2"/>
          <p:cNvSpPr>
            <a:spLocks noGrp="1"/>
          </p:cNvSpPr>
          <p:nvPr>
            <p:ph idx="1"/>
          </p:nvPr>
        </p:nvSpPr>
        <p:spPr>
          <a:xfrm>
            <a:off x="449826" y="1905000"/>
            <a:ext cx="8233790" cy="4333867"/>
          </a:xfrm>
        </p:spPr>
        <p:txBody>
          <a:bodyPr/>
          <a:lstStyle/>
          <a:p>
            <a:pPr marL="0" lvl="4" indent="0">
              <a:buNone/>
            </a:pPr>
            <a:r>
              <a:rPr lang="en-US" sz="1600" dirty="0">
                <a:latin typeface="Consolas" pitchFamily="49" charset="0"/>
                <a:cs typeface="Consolas" pitchFamily="49" charset="0"/>
              </a:rPr>
              <a:t>module [CONNECTED_MODULE] </a:t>
            </a:r>
            <a:r>
              <a:rPr lang="en-US" sz="1600" dirty="0" err="1">
                <a:latin typeface="Consolas" pitchFamily="49" charset="0"/>
                <a:cs typeface="Consolas" pitchFamily="49" charset="0"/>
              </a:rPr>
              <a:t>mkConnectedApplication</a:t>
            </a:r>
            <a:r>
              <a:rPr lang="en-US" sz="1600" dirty="0">
                <a:latin typeface="Consolas" pitchFamily="49" charset="0"/>
                <a:cs typeface="Consolas" pitchFamily="49" charset="0"/>
              </a:rPr>
              <a:t> </a:t>
            </a:r>
            <a:r>
              <a:rPr lang="en-US" sz="1600" dirty="0" smtClean="0">
                <a:latin typeface="Consolas" pitchFamily="49" charset="0"/>
                <a:cs typeface="Consolas" pitchFamily="49" charset="0"/>
              </a:rPr>
              <a:t>();</a:t>
            </a:r>
            <a:endParaRPr lang="en-US" sz="1600" dirty="0">
              <a:latin typeface="Consolas" pitchFamily="49" charset="0"/>
              <a:cs typeface="Consolas" pitchFamily="49" charset="0"/>
            </a:endParaRPr>
          </a:p>
          <a:p>
            <a:pPr marL="0" lvl="4" indent="0">
              <a:buNone/>
            </a:pPr>
            <a:endParaRPr lang="en-US" sz="1600" dirty="0" smtClean="0">
              <a:latin typeface="Consolas" pitchFamily="49" charset="0"/>
              <a:cs typeface="Consolas" pitchFamily="49" charset="0"/>
            </a:endParaRPr>
          </a:p>
          <a:p>
            <a:pPr marL="0" lvl="4" indent="0">
              <a:buNone/>
            </a:pPr>
            <a:r>
              <a:rPr lang="en-US" sz="1600" dirty="0" smtClean="0">
                <a:latin typeface="Consolas" pitchFamily="49" charset="0"/>
                <a:cs typeface="Consolas" pitchFamily="49" charset="0"/>
              </a:rPr>
              <a:t>    STDIO</a:t>
            </a:r>
            <a:r>
              <a:rPr lang="en-US" sz="1600" dirty="0">
                <a:latin typeface="Consolas" pitchFamily="49" charset="0"/>
                <a:cs typeface="Consolas" pitchFamily="49" charset="0"/>
              </a:rPr>
              <a:t>#(Bit#(32)) </a:t>
            </a:r>
            <a:r>
              <a:rPr lang="en-US" sz="1600" dirty="0" err="1">
                <a:latin typeface="Consolas" pitchFamily="49" charset="0"/>
                <a:cs typeface="Consolas" pitchFamily="49" charset="0"/>
              </a:rPr>
              <a:t>stdio</a:t>
            </a:r>
            <a:r>
              <a:rPr lang="en-US" sz="1600" dirty="0">
                <a:latin typeface="Consolas" pitchFamily="49" charset="0"/>
                <a:cs typeface="Consolas" pitchFamily="49" charset="0"/>
              </a:rPr>
              <a:t> &lt;- </a:t>
            </a:r>
            <a:r>
              <a:rPr lang="en-US" sz="1600" dirty="0" err="1">
                <a:latin typeface="Consolas" pitchFamily="49" charset="0"/>
                <a:cs typeface="Consolas" pitchFamily="49" charset="0"/>
              </a:rPr>
              <a:t>mkStdIO</a:t>
            </a:r>
            <a:r>
              <a:rPr lang="en-US" sz="1600" dirty="0">
                <a:latin typeface="Consolas" pitchFamily="49" charset="0"/>
                <a:cs typeface="Consolas" pitchFamily="49" charset="0"/>
              </a:rPr>
              <a:t>();</a:t>
            </a:r>
          </a:p>
          <a:p>
            <a:pPr marL="0" lvl="4" indent="0">
              <a:buNone/>
            </a:pPr>
            <a:r>
              <a:rPr lang="en-US" sz="1600" dirty="0">
                <a:latin typeface="Consolas" pitchFamily="49" charset="0"/>
                <a:cs typeface="Consolas" pitchFamily="49" charset="0"/>
              </a:rPr>
              <a:t>    let </a:t>
            </a:r>
            <a:r>
              <a:rPr lang="en-US" sz="1600" dirty="0" err="1">
                <a:latin typeface="Consolas" pitchFamily="49" charset="0"/>
                <a:cs typeface="Consolas" pitchFamily="49" charset="0"/>
              </a:rPr>
              <a:t>msg</a:t>
            </a:r>
            <a:r>
              <a:rPr lang="en-US" sz="1600" dirty="0">
                <a:latin typeface="Consolas" pitchFamily="49" charset="0"/>
                <a:cs typeface="Consolas" pitchFamily="49" charset="0"/>
              </a:rPr>
              <a:t> &lt;- </a:t>
            </a:r>
            <a:r>
              <a:rPr lang="en-US" sz="1600" dirty="0" err="1">
                <a:latin typeface="Consolas" pitchFamily="49" charset="0"/>
                <a:cs typeface="Consolas" pitchFamily="49" charset="0"/>
              </a:rPr>
              <a:t>getGlobalStringUID</a:t>
            </a:r>
            <a:r>
              <a:rPr lang="en-US" sz="1600" dirty="0">
                <a:latin typeface="Consolas" pitchFamily="49" charset="0"/>
                <a:cs typeface="Consolas" pitchFamily="49" charset="0"/>
              </a:rPr>
              <a:t>("Hello, </a:t>
            </a:r>
            <a:r>
              <a:rPr lang="en-US" sz="1600" dirty="0" smtClean="0">
                <a:latin typeface="Consolas" pitchFamily="49" charset="0"/>
                <a:cs typeface="Consolas" pitchFamily="49" charset="0"/>
              </a:rPr>
              <a:t>World!\</a:t>
            </a:r>
            <a:r>
              <a:rPr lang="en-US" sz="1600" dirty="0">
                <a:latin typeface="Consolas" pitchFamily="49" charset="0"/>
                <a:cs typeface="Consolas" pitchFamily="49" charset="0"/>
              </a:rPr>
              <a:t>n");</a:t>
            </a:r>
          </a:p>
          <a:p>
            <a:pPr marL="0" lvl="4" indent="0">
              <a:buNone/>
            </a:pPr>
            <a:endParaRPr lang="en-US" sz="1600" dirty="0">
              <a:latin typeface="Consolas" pitchFamily="49" charset="0"/>
              <a:cs typeface="Consolas" pitchFamily="49" charset="0"/>
            </a:endParaRPr>
          </a:p>
          <a:p>
            <a:pPr marL="0" lvl="4" indent="0">
              <a:buNone/>
            </a:pPr>
            <a:r>
              <a:rPr lang="en-US" sz="1600" dirty="0">
                <a:latin typeface="Consolas" pitchFamily="49" charset="0"/>
                <a:cs typeface="Consolas" pitchFamily="49" charset="0"/>
              </a:rPr>
              <a:t> </a:t>
            </a:r>
            <a:r>
              <a:rPr lang="en-US" sz="1600" dirty="0" smtClean="0">
                <a:latin typeface="Consolas" pitchFamily="49" charset="0"/>
                <a:cs typeface="Consolas" pitchFamily="49" charset="0"/>
              </a:rPr>
              <a:t>   </a:t>
            </a:r>
            <a:r>
              <a:rPr lang="en-US" sz="1600" dirty="0" err="1" smtClean="0">
                <a:latin typeface="Consolas" pitchFamily="49" charset="0"/>
                <a:cs typeface="Consolas" pitchFamily="49" charset="0"/>
              </a:rPr>
              <a:t>Reg</a:t>
            </a:r>
            <a:r>
              <a:rPr lang="en-US" sz="1600" dirty="0">
                <a:latin typeface="Consolas" pitchFamily="49" charset="0"/>
                <a:cs typeface="Consolas" pitchFamily="49" charset="0"/>
              </a:rPr>
              <a:t>#(STATE) state &lt;- </a:t>
            </a:r>
            <a:r>
              <a:rPr lang="en-US" sz="1600" dirty="0" err="1">
                <a:latin typeface="Consolas" pitchFamily="49" charset="0"/>
                <a:cs typeface="Consolas" pitchFamily="49" charset="0"/>
              </a:rPr>
              <a:t>mkReg</a:t>
            </a:r>
            <a:r>
              <a:rPr lang="en-US" sz="1600" dirty="0">
                <a:latin typeface="Consolas" pitchFamily="49" charset="0"/>
                <a:cs typeface="Consolas" pitchFamily="49" charset="0"/>
              </a:rPr>
              <a:t>(</a:t>
            </a:r>
            <a:r>
              <a:rPr lang="en-US" sz="1600" dirty="0" err="1">
                <a:latin typeface="Consolas" pitchFamily="49" charset="0"/>
                <a:cs typeface="Consolas" pitchFamily="49" charset="0"/>
              </a:rPr>
              <a:t>STATE_start</a:t>
            </a:r>
            <a:r>
              <a:rPr lang="en-US" sz="1600" dirty="0" smtClean="0">
                <a:latin typeface="Consolas" pitchFamily="49" charset="0"/>
                <a:cs typeface="Consolas" pitchFamily="49" charset="0"/>
              </a:rPr>
              <a:t>);</a:t>
            </a:r>
          </a:p>
          <a:p>
            <a:pPr marL="0" lvl="4" indent="0">
              <a:buNone/>
            </a:pPr>
            <a:endParaRPr lang="en-US" sz="1600" dirty="0">
              <a:latin typeface="Consolas" pitchFamily="49" charset="0"/>
              <a:cs typeface="Consolas" pitchFamily="49" charset="0"/>
            </a:endParaRPr>
          </a:p>
          <a:p>
            <a:pPr marL="0" lvl="4" indent="0">
              <a:buNone/>
            </a:pPr>
            <a:r>
              <a:rPr lang="en-US" sz="1600" dirty="0" smtClean="0">
                <a:latin typeface="Consolas" pitchFamily="49" charset="0"/>
                <a:cs typeface="Consolas" pitchFamily="49" charset="0"/>
              </a:rPr>
              <a:t>    </a:t>
            </a:r>
            <a:r>
              <a:rPr lang="en-US" sz="1600" dirty="0">
                <a:latin typeface="Consolas" pitchFamily="49" charset="0"/>
                <a:cs typeface="Consolas" pitchFamily="49" charset="0"/>
              </a:rPr>
              <a:t>rule </a:t>
            </a:r>
            <a:r>
              <a:rPr lang="en-US" sz="1600" dirty="0" smtClean="0">
                <a:latin typeface="Consolas" pitchFamily="49" charset="0"/>
                <a:cs typeface="Consolas" pitchFamily="49" charset="0"/>
              </a:rPr>
              <a:t>hello (state == </a:t>
            </a:r>
            <a:r>
              <a:rPr lang="en-US" sz="1600" dirty="0" err="1" smtClean="0">
                <a:latin typeface="Consolas" pitchFamily="49" charset="0"/>
                <a:cs typeface="Consolas" pitchFamily="49" charset="0"/>
              </a:rPr>
              <a:t>STATE_start</a:t>
            </a:r>
            <a:r>
              <a:rPr lang="en-US" sz="1600" dirty="0" smtClean="0">
                <a:latin typeface="Consolas" pitchFamily="49" charset="0"/>
                <a:cs typeface="Consolas" pitchFamily="49" charset="0"/>
              </a:rPr>
              <a:t>);</a:t>
            </a:r>
            <a:br>
              <a:rPr lang="en-US" sz="1600" dirty="0" smtClean="0">
                <a:latin typeface="Consolas" pitchFamily="49" charset="0"/>
                <a:cs typeface="Consolas" pitchFamily="49" charset="0"/>
              </a:rPr>
            </a:br>
            <a:r>
              <a:rPr lang="en-US" sz="1600" dirty="0" smtClean="0">
                <a:latin typeface="Consolas" pitchFamily="49" charset="0"/>
                <a:cs typeface="Consolas" pitchFamily="49" charset="0"/>
              </a:rPr>
              <a:t>        </a:t>
            </a:r>
            <a:r>
              <a:rPr lang="en-US" sz="1600" dirty="0" err="1">
                <a:latin typeface="Consolas" pitchFamily="49" charset="0"/>
                <a:cs typeface="Consolas" pitchFamily="49" charset="0"/>
              </a:rPr>
              <a:t>stdio.printf</a:t>
            </a:r>
            <a:r>
              <a:rPr lang="en-US" sz="1600" dirty="0">
                <a:latin typeface="Consolas" pitchFamily="49" charset="0"/>
                <a:cs typeface="Consolas" pitchFamily="49" charset="0"/>
              </a:rPr>
              <a:t>(</a:t>
            </a:r>
            <a:r>
              <a:rPr lang="en-US" sz="1600" dirty="0" err="1">
                <a:latin typeface="Consolas" pitchFamily="49" charset="0"/>
                <a:cs typeface="Consolas" pitchFamily="49" charset="0"/>
              </a:rPr>
              <a:t>msg</a:t>
            </a:r>
            <a:r>
              <a:rPr lang="en-US" sz="1600" dirty="0">
                <a:latin typeface="Consolas" pitchFamily="49" charset="0"/>
                <a:cs typeface="Consolas" pitchFamily="49" charset="0"/>
              </a:rPr>
              <a:t>, List::nil);</a:t>
            </a:r>
          </a:p>
          <a:p>
            <a:pPr marL="0" lvl="4" indent="0">
              <a:buNone/>
            </a:pPr>
            <a:r>
              <a:rPr lang="en-US" sz="1600" dirty="0" smtClean="0">
                <a:latin typeface="Consolas" pitchFamily="49" charset="0"/>
                <a:cs typeface="Consolas" pitchFamily="49" charset="0"/>
              </a:rPr>
              <a:t>        state &lt;= </a:t>
            </a:r>
            <a:r>
              <a:rPr lang="en-US" sz="1600" dirty="0" err="1" smtClean="0">
                <a:latin typeface="Consolas" pitchFamily="49" charset="0"/>
                <a:cs typeface="Consolas" pitchFamily="49" charset="0"/>
              </a:rPr>
              <a:t>STATE_finish</a:t>
            </a:r>
            <a:r>
              <a:rPr lang="en-US" sz="1600" dirty="0" smtClean="0">
                <a:latin typeface="Consolas" pitchFamily="49" charset="0"/>
                <a:cs typeface="Consolas" pitchFamily="49" charset="0"/>
              </a:rPr>
              <a:t>;</a:t>
            </a:r>
            <a:br>
              <a:rPr lang="en-US" sz="1600" dirty="0" smtClean="0">
                <a:latin typeface="Consolas" pitchFamily="49" charset="0"/>
                <a:cs typeface="Consolas" pitchFamily="49" charset="0"/>
              </a:rPr>
            </a:br>
            <a:r>
              <a:rPr lang="en-US" sz="1600" dirty="0" smtClean="0">
                <a:latin typeface="Consolas" pitchFamily="49" charset="0"/>
                <a:cs typeface="Consolas" pitchFamily="49" charset="0"/>
              </a:rPr>
              <a:t>    </a:t>
            </a:r>
            <a:r>
              <a:rPr lang="en-US" sz="1600" dirty="0" err="1" smtClean="0">
                <a:latin typeface="Consolas" pitchFamily="49" charset="0"/>
                <a:cs typeface="Consolas" pitchFamily="49" charset="0"/>
              </a:rPr>
              <a:t>endrule</a:t>
            </a:r>
            <a:endParaRPr lang="en-US" sz="1600" dirty="0">
              <a:latin typeface="Consolas" pitchFamily="49" charset="0"/>
              <a:cs typeface="Consolas" pitchFamily="49" charset="0"/>
            </a:endParaRPr>
          </a:p>
          <a:p>
            <a:pPr marL="0" lvl="4" indent="0">
              <a:buNone/>
            </a:pPr>
            <a:r>
              <a:rPr lang="en-US" sz="1600" dirty="0" smtClean="0">
                <a:latin typeface="Consolas" pitchFamily="49" charset="0"/>
                <a:cs typeface="Consolas" pitchFamily="49" charset="0"/>
              </a:rPr>
              <a:t/>
            </a:r>
            <a:br>
              <a:rPr lang="en-US" sz="1600" dirty="0" smtClean="0">
                <a:latin typeface="Consolas" pitchFamily="49" charset="0"/>
                <a:cs typeface="Consolas" pitchFamily="49" charset="0"/>
              </a:rPr>
            </a:br>
            <a:r>
              <a:rPr lang="en-US" sz="1600" dirty="0" err="1" smtClean="0">
                <a:latin typeface="Consolas" pitchFamily="49" charset="0"/>
                <a:cs typeface="Consolas" pitchFamily="49" charset="0"/>
              </a:rPr>
              <a:t>endmodule</a:t>
            </a:r>
            <a:endParaRPr lang="en-US" sz="1600" dirty="0">
              <a:latin typeface="Consolas" pitchFamily="49" charset="0"/>
              <a:cs typeface="Consolas" pitchFamily="49" charset="0"/>
            </a:endParaRPr>
          </a:p>
        </p:txBody>
      </p:sp>
    </p:spTree>
    <p:extLst>
      <p:ext uri="{BB962C8B-B14F-4D97-AF65-F5344CB8AC3E}">
        <p14:creationId xmlns:p14="http://schemas.microsoft.com/office/powerpoint/2010/main" val="1176345301"/>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 we get from operating environments?</a:t>
            </a:r>
            <a:endParaRPr lang="en-US" dirty="0"/>
          </a:p>
        </p:txBody>
      </p:sp>
      <p:sp>
        <p:nvSpPr>
          <p:cNvPr id="3" name="Content Placeholder 2"/>
          <p:cNvSpPr>
            <a:spLocks noGrp="1"/>
          </p:cNvSpPr>
          <p:nvPr>
            <p:ph idx="1"/>
          </p:nvPr>
        </p:nvSpPr>
        <p:spPr>
          <a:xfrm>
            <a:off x="380999" y="1066800"/>
            <a:ext cx="8505825" cy="4859331"/>
          </a:xfrm>
        </p:spPr>
        <p:txBody>
          <a:bodyPr/>
          <a:lstStyle/>
          <a:p>
            <a:pPr lvl="1"/>
            <a:r>
              <a:rPr lang="en-US" dirty="0" smtClean="0"/>
              <a:t>Programmers no longer need to focus on infrastructure</a:t>
            </a:r>
          </a:p>
          <a:p>
            <a:pPr lvl="2"/>
            <a:r>
              <a:rPr lang="en-US" dirty="0" smtClean="0"/>
              <a:t>Greatly reduced design time, simplified designs</a:t>
            </a:r>
          </a:p>
          <a:p>
            <a:pPr lvl="1"/>
            <a:r>
              <a:rPr lang="en-US" dirty="0" smtClean="0"/>
              <a:t>Advances are shared by all programs	</a:t>
            </a:r>
          </a:p>
          <a:p>
            <a:pPr lvl="2"/>
            <a:r>
              <a:rPr lang="en-US" dirty="0" smtClean="0"/>
              <a:t>New memory systems, scheduling policies, etc. </a:t>
            </a:r>
          </a:p>
          <a:p>
            <a:pPr lvl="1"/>
            <a:r>
              <a:rPr lang="en-US" dirty="0" smtClean="0"/>
              <a:t>Wide portability</a:t>
            </a:r>
          </a:p>
          <a:p>
            <a:pPr lvl="2"/>
            <a:r>
              <a:rPr lang="en-US" dirty="0" smtClean="0"/>
              <a:t>Enabled by common interfaces</a:t>
            </a:r>
          </a:p>
          <a:p>
            <a:pPr lvl="1"/>
            <a:endParaRPr lang="en-US" dirty="0" smtClean="0"/>
          </a:p>
          <a:p>
            <a:pPr lvl="1"/>
            <a:r>
              <a:rPr lang="en-US" dirty="0" smtClean="0"/>
              <a:t>What about HLS, </a:t>
            </a:r>
            <a:r>
              <a:rPr lang="en-US" dirty="0" err="1" smtClean="0"/>
              <a:t>OpenCL</a:t>
            </a:r>
            <a:r>
              <a:rPr lang="en-US" dirty="0" smtClean="0"/>
              <a:t>, etc.?</a:t>
            </a:r>
          </a:p>
          <a:p>
            <a:pPr lvl="2"/>
            <a:r>
              <a:rPr lang="en-US" dirty="0" smtClean="0"/>
              <a:t>Promising languages, lots of productivity, etc. </a:t>
            </a:r>
            <a:endParaRPr lang="en-US" dirty="0"/>
          </a:p>
          <a:p>
            <a:pPr lvl="2"/>
            <a:r>
              <a:rPr lang="en-US" dirty="0" smtClean="0"/>
              <a:t> Java and C++ don’t implement OS kernels</a:t>
            </a:r>
          </a:p>
          <a:p>
            <a:pPr lvl="2"/>
            <a:r>
              <a:rPr lang="en-US" dirty="0" smtClean="0"/>
              <a:t>All programming environments benefit from a shared OS</a:t>
            </a:r>
          </a:p>
          <a:p>
            <a:pPr lvl="2"/>
            <a:endParaRPr lang="en-US" dirty="0" smtClean="0"/>
          </a:p>
          <a:p>
            <a:pPr marL="385447" lvl="3" indent="0">
              <a:buNone/>
            </a:pPr>
            <a:endParaRPr lang="en-US" dirty="0"/>
          </a:p>
        </p:txBody>
      </p:sp>
    </p:spTree>
    <p:extLst>
      <p:ext uri="{BB962C8B-B14F-4D97-AF65-F5344CB8AC3E}">
        <p14:creationId xmlns:p14="http://schemas.microsoft.com/office/powerpoint/2010/main" val="3058692279"/>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of any operating environment</a:t>
            </a:r>
            <a:endParaRPr lang="en-US" dirty="0"/>
          </a:p>
        </p:txBody>
      </p:sp>
      <p:sp>
        <p:nvSpPr>
          <p:cNvPr id="5" name="Content Placeholder 4"/>
          <p:cNvSpPr>
            <a:spLocks noGrp="1"/>
          </p:cNvSpPr>
          <p:nvPr>
            <p:ph idx="1"/>
          </p:nvPr>
        </p:nvSpPr>
        <p:spPr>
          <a:xfrm>
            <a:off x="447908" y="990600"/>
            <a:ext cx="8228008" cy="4859331"/>
          </a:xfrm>
        </p:spPr>
        <p:txBody>
          <a:bodyPr/>
          <a:lstStyle/>
          <a:p>
            <a:pPr lvl="1"/>
            <a:r>
              <a:rPr lang="en-US" dirty="0" smtClean="0"/>
              <a:t>Allow application to expose high-level needs</a:t>
            </a:r>
          </a:p>
          <a:p>
            <a:pPr lvl="2"/>
            <a:r>
              <a:rPr lang="en-US" dirty="0" smtClean="0"/>
              <a:t>Memory, communication, devices</a:t>
            </a:r>
          </a:p>
          <a:p>
            <a:pPr lvl="2"/>
            <a:r>
              <a:rPr lang="en-US" dirty="0" smtClean="0"/>
              <a:t>Operating system responsible for satisfying these needs</a:t>
            </a:r>
          </a:p>
          <a:p>
            <a:pPr lvl="1"/>
            <a:r>
              <a:rPr lang="en-US" dirty="0"/>
              <a:t>M</a:t>
            </a:r>
            <a:r>
              <a:rPr lang="en-US" dirty="0" smtClean="0"/>
              <a:t>aintain </a:t>
            </a:r>
            <a:r>
              <a:rPr lang="en-US" dirty="0"/>
              <a:t>the </a:t>
            </a:r>
            <a:r>
              <a:rPr lang="en-US" i="1" dirty="0"/>
              <a:t>expressivity</a:t>
            </a:r>
            <a:r>
              <a:rPr lang="en-US" dirty="0"/>
              <a:t> of </a:t>
            </a:r>
            <a:r>
              <a:rPr lang="en-US" dirty="0" smtClean="0"/>
              <a:t>programs</a:t>
            </a:r>
          </a:p>
          <a:p>
            <a:pPr lvl="2"/>
            <a:r>
              <a:rPr lang="en-US" dirty="0" smtClean="0"/>
              <a:t>Programmers should decide how to express programs, not OS</a:t>
            </a:r>
            <a:endParaRPr lang="en-US" dirty="0"/>
          </a:p>
          <a:p>
            <a:pPr lvl="1"/>
            <a:r>
              <a:rPr lang="en-US" dirty="0" smtClean="0"/>
              <a:t>Satisfy these requirements with light-weight, user-friendly interfaces</a:t>
            </a:r>
          </a:p>
          <a:p>
            <a:pPr lvl="1"/>
            <a:endParaRPr lang="en-US" dirty="0"/>
          </a:p>
          <a:p>
            <a:pPr marL="0" lvl="1" indent="0">
              <a:buNone/>
            </a:pPr>
            <a:endParaRPr lang="en-US" dirty="0" smtClean="0"/>
          </a:p>
          <a:p>
            <a:pPr marL="0" lvl="1" indent="0">
              <a:buNone/>
            </a:pPr>
            <a:endParaRPr lang="en-US" dirty="0" smtClean="0"/>
          </a:p>
        </p:txBody>
      </p:sp>
    </p:spTree>
    <p:extLst>
      <p:ext uri="{BB962C8B-B14F-4D97-AF65-F5344CB8AC3E}">
        <p14:creationId xmlns:p14="http://schemas.microsoft.com/office/powerpoint/2010/main" val="2716508249"/>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Latency-insensitive Channels:</a:t>
            </a:r>
            <a:br>
              <a:rPr lang="en-US" dirty="0" smtClean="0"/>
            </a:br>
            <a:r>
              <a:rPr lang="en-US" dirty="0" smtClean="0"/>
              <a:t>The </a:t>
            </a:r>
            <a:r>
              <a:rPr lang="en-US" dirty="0"/>
              <a:t>c</a:t>
            </a:r>
            <a:r>
              <a:rPr lang="en-US" dirty="0" smtClean="0"/>
              <a:t>ore LEAP Abstraction</a:t>
            </a:r>
            <a:endParaRPr lang="en-US" dirty="0"/>
          </a:p>
        </p:txBody>
      </p:sp>
    </p:spTree>
    <p:extLst>
      <p:ext uri="{BB962C8B-B14F-4D97-AF65-F5344CB8AC3E}">
        <p14:creationId xmlns:p14="http://schemas.microsoft.com/office/powerpoint/2010/main" val="359930666"/>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a:spLocks noChangeAspect="1"/>
          </p:cNvSpPr>
          <p:nvPr/>
        </p:nvSpPr>
        <p:spPr>
          <a:xfrm>
            <a:off x="5947489" y="914400"/>
            <a:ext cx="2695575" cy="4076760"/>
          </a:xfrm>
          <a:prstGeom prst="roundRect">
            <a:avLst>
              <a:gd name="adj" fmla="val 5006"/>
            </a:avLst>
          </a:prstGeom>
        </p:spPr>
        <p:style>
          <a:lnRef idx="1">
            <a:schemeClr val="dk1"/>
          </a:lnRef>
          <a:fillRef idx="2">
            <a:schemeClr val="dk1"/>
          </a:fillRef>
          <a:effectRef idx="1">
            <a:schemeClr val="dk1"/>
          </a:effectRef>
          <a:fontRef idx="minor">
            <a:schemeClr val="dk1"/>
          </a:fontRef>
        </p:style>
        <p:txBody>
          <a:bodyPr rtlCol="0" anchor="t" anchorCtr="0"/>
          <a:lstStyle/>
          <a:p>
            <a:r>
              <a:rPr lang="en-US" sz="2800" dirty="0" smtClean="0">
                <a:latin typeface="Calibri" pitchFamily="34" charset="0"/>
              </a:rPr>
              <a:t>User Program</a:t>
            </a:r>
          </a:p>
        </p:txBody>
      </p:sp>
      <p:sp>
        <p:nvSpPr>
          <p:cNvPr id="2" name="Title 1"/>
          <p:cNvSpPr>
            <a:spLocks noGrp="1"/>
          </p:cNvSpPr>
          <p:nvPr>
            <p:ph type="title"/>
          </p:nvPr>
        </p:nvSpPr>
        <p:spPr/>
        <p:txBody>
          <a:bodyPr/>
          <a:lstStyle/>
          <a:p>
            <a:r>
              <a:rPr lang="en-US" dirty="0" smtClean="0"/>
              <a:t>How do user programs and OS interface in software?  </a:t>
            </a:r>
            <a:endParaRPr lang="en-US" dirty="0"/>
          </a:p>
        </p:txBody>
      </p:sp>
      <p:sp>
        <p:nvSpPr>
          <p:cNvPr id="13" name="Content Placeholder 12"/>
          <p:cNvSpPr>
            <a:spLocks noGrp="1"/>
          </p:cNvSpPr>
          <p:nvPr>
            <p:ph idx="1"/>
          </p:nvPr>
        </p:nvSpPr>
        <p:spPr>
          <a:xfrm>
            <a:off x="407983" y="855665"/>
            <a:ext cx="4037011" cy="4868859"/>
          </a:xfrm>
        </p:spPr>
        <p:txBody>
          <a:bodyPr/>
          <a:lstStyle/>
          <a:p>
            <a:pPr lvl="1"/>
            <a:r>
              <a:rPr lang="en-US" dirty="0"/>
              <a:t>User-OS interaction usually involves manipulations through</a:t>
            </a:r>
          </a:p>
          <a:p>
            <a:pPr lvl="2"/>
            <a:r>
              <a:rPr lang="en-US" dirty="0" smtClean="0"/>
              <a:t>Function calls</a:t>
            </a:r>
            <a:endParaRPr lang="en-US" dirty="0"/>
          </a:p>
          <a:p>
            <a:pPr lvl="2"/>
            <a:r>
              <a:rPr lang="en-US" dirty="0" smtClean="0"/>
              <a:t>Memory and register! </a:t>
            </a:r>
          </a:p>
          <a:p>
            <a:pPr lvl="2"/>
            <a:r>
              <a:rPr lang="en-US" dirty="0" smtClean="0"/>
              <a:t>Very natural for von Neumann machines</a:t>
            </a:r>
          </a:p>
          <a:p>
            <a:pPr marL="0" lvl="1" indent="0">
              <a:buNone/>
            </a:pPr>
            <a:endParaRPr lang="en-US" dirty="0" smtClean="0"/>
          </a:p>
          <a:p>
            <a:pPr lvl="1"/>
            <a:r>
              <a:rPr lang="en-US" dirty="0" smtClean="0"/>
              <a:t>Details of machine are hidden through abstraction layers</a:t>
            </a:r>
          </a:p>
          <a:p>
            <a:pPr lvl="2"/>
            <a:r>
              <a:rPr lang="en-US" dirty="0" smtClean="0"/>
              <a:t>User: function call</a:t>
            </a:r>
          </a:p>
          <a:p>
            <a:pPr lvl="2"/>
            <a:r>
              <a:rPr lang="en-US" dirty="0" smtClean="0"/>
              <a:t>OS: hardware abstraction layer</a:t>
            </a:r>
            <a:endParaRPr lang="en-US" dirty="0"/>
          </a:p>
        </p:txBody>
      </p:sp>
      <p:sp>
        <p:nvSpPr>
          <p:cNvPr id="5" name="Rounded Rectangle 4"/>
          <p:cNvSpPr>
            <a:spLocks noChangeAspect="1"/>
          </p:cNvSpPr>
          <p:nvPr/>
        </p:nvSpPr>
        <p:spPr>
          <a:xfrm>
            <a:off x="6071746" y="3600509"/>
            <a:ext cx="1551712" cy="1219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dirty="0" err="1">
                <a:latin typeface="Calibri" pitchFamily="34" charset="0"/>
              </a:rPr>
              <a:t>l</a:t>
            </a:r>
            <a:r>
              <a:rPr lang="en-US" sz="2800" dirty="0" err="1" smtClean="0">
                <a:latin typeface="Calibri" pitchFamily="34" charset="0"/>
              </a:rPr>
              <a:t>ibc</a:t>
            </a:r>
            <a:r>
              <a:rPr lang="en-US" sz="2800" dirty="0" smtClean="0">
                <a:latin typeface="Calibri" pitchFamily="34" charset="0"/>
              </a:rPr>
              <a:t> libraries</a:t>
            </a:r>
          </a:p>
        </p:txBody>
      </p:sp>
      <p:sp>
        <p:nvSpPr>
          <p:cNvPr id="8" name="Rounded Rectangle 7"/>
          <p:cNvSpPr>
            <a:spLocks noChangeAspect="1"/>
          </p:cNvSpPr>
          <p:nvPr/>
        </p:nvSpPr>
        <p:spPr>
          <a:xfrm>
            <a:off x="5961334" y="4991160"/>
            <a:ext cx="2681729" cy="73336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dirty="0" smtClean="0">
                <a:latin typeface="Calibri" pitchFamily="34" charset="0"/>
              </a:rPr>
              <a:t>Kernel</a:t>
            </a:r>
          </a:p>
        </p:txBody>
      </p:sp>
      <p:sp>
        <p:nvSpPr>
          <p:cNvPr id="11" name="Rounded Rectangle 10"/>
          <p:cNvSpPr>
            <a:spLocks noChangeAspect="1"/>
          </p:cNvSpPr>
          <p:nvPr/>
        </p:nvSpPr>
        <p:spPr>
          <a:xfrm>
            <a:off x="5947489" y="5724524"/>
            <a:ext cx="2681729" cy="73336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dirty="0" smtClean="0">
                <a:latin typeface="Calibri" pitchFamily="34" charset="0"/>
              </a:rPr>
              <a:t>Devices</a:t>
            </a:r>
          </a:p>
        </p:txBody>
      </p:sp>
      <p:sp>
        <p:nvSpPr>
          <p:cNvPr id="15" name="TextBox 14"/>
          <p:cNvSpPr txBox="1"/>
          <p:nvPr/>
        </p:nvSpPr>
        <p:spPr>
          <a:xfrm>
            <a:off x="5986021" y="1828800"/>
            <a:ext cx="3177029" cy="323165"/>
          </a:xfrm>
          <a:prstGeom prst="rect">
            <a:avLst/>
          </a:prstGeom>
          <a:noFill/>
        </p:spPr>
        <p:txBody>
          <a:bodyPr wrap="square" rtlCol="0">
            <a:spAutoFit/>
          </a:bodyPr>
          <a:lstStyle/>
          <a:p>
            <a:r>
              <a:rPr lang="en-US" sz="1500" dirty="0" err="1" smtClean="0">
                <a:latin typeface="Courier New" panose="02070309020205020404" pitchFamily="49" charset="0"/>
                <a:cs typeface="Courier New" panose="02070309020205020404" pitchFamily="49" charset="0"/>
              </a:rPr>
              <a:t>printf</a:t>
            </a:r>
            <a:r>
              <a:rPr lang="en-US" sz="1500" dirty="0" smtClean="0">
                <a:latin typeface="Courier New" panose="02070309020205020404" pitchFamily="49" charset="0"/>
                <a:cs typeface="Courier New" panose="02070309020205020404" pitchFamily="49" charset="0"/>
              </a:rPr>
              <a:t>(“hello world”);</a:t>
            </a:r>
          </a:p>
        </p:txBody>
      </p:sp>
      <p:sp>
        <p:nvSpPr>
          <p:cNvPr id="18" name="Freeform 17"/>
          <p:cNvSpPr/>
          <p:nvPr/>
        </p:nvSpPr>
        <p:spPr>
          <a:xfrm>
            <a:off x="6376819" y="2143124"/>
            <a:ext cx="1612216" cy="4229127"/>
          </a:xfrm>
          <a:custGeom>
            <a:avLst/>
            <a:gdLst>
              <a:gd name="connsiteX0" fmla="*/ 383158 w 1700845"/>
              <a:gd name="connsiteY0" fmla="*/ 0 h 4230912"/>
              <a:gd name="connsiteX1" fmla="*/ 11683 w 1700845"/>
              <a:gd name="connsiteY1" fmla="*/ 1800225 h 4230912"/>
              <a:gd name="connsiteX2" fmla="*/ 773683 w 1700845"/>
              <a:gd name="connsiteY2" fmla="*/ 4229100 h 4230912"/>
              <a:gd name="connsiteX3" fmla="*/ 1678558 w 1700845"/>
              <a:gd name="connsiteY3" fmla="*/ 1400175 h 4230912"/>
              <a:gd name="connsiteX4" fmla="*/ 1335658 w 1700845"/>
              <a:gd name="connsiteY4" fmla="*/ 85725 h 4230912"/>
              <a:gd name="connsiteX0" fmla="*/ 383158 w 1615023"/>
              <a:gd name="connsiteY0" fmla="*/ 0 h 4229852"/>
              <a:gd name="connsiteX1" fmla="*/ 11683 w 1615023"/>
              <a:gd name="connsiteY1" fmla="*/ 1800225 h 4229852"/>
              <a:gd name="connsiteX2" fmla="*/ 773683 w 1615023"/>
              <a:gd name="connsiteY2" fmla="*/ 4229100 h 4229852"/>
              <a:gd name="connsiteX3" fmla="*/ 1583308 w 1615023"/>
              <a:gd name="connsiteY3" fmla="*/ 2038350 h 4229852"/>
              <a:gd name="connsiteX4" fmla="*/ 1335658 w 1615023"/>
              <a:gd name="connsiteY4" fmla="*/ 85725 h 4229852"/>
              <a:gd name="connsiteX0" fmla="*/ 383158 w 1623302"/>
              <a:gd name="connsiteY0" fmla="*/ 0 h 4229127"/>
              <a:gd name="connsiteX1" fmla="*/ 11683 w 1623302"/>
              <a:gd name="connsiteY1" fmla="*/ 1800225 h 4229127"/>
              <a:gd name="connsiteX2" fmla="*/ 773683 w 1623302"/>
              <a:gd name="connsiteY2" fmla="*/ 4229100 h 4229127"/>
              <a:gd name="connsiteX3" fmla="*/ 1592833 w 1623302"/>
              <a:gd name="connsiteY3" fmla="*/ 1847850 h 4229127"/>
              <a:gd name="connsiteX4" fmla="*/ 1335658 w 1623302"/>
              <a:gd name="connsiteY4" fmla="*/ 85725 h 4229127"/>
              <a:gd name="connsiteX0" fmla="*/ 383158 w 1612668"/>
              <a:gd name="connsiteY0" fmla="*/ 0 h 4229127"/>
              <a:gd name="connsiteX1" fmla="*/ 11683 w 1612668"/>
              <a:gd name="connsiteY1" fmla="*/ 1800225 h 4229127"/>
              <a:gd name="connsiteX2" fmla="*/ 773683 w 1612668"/>
              <a:gd name="connsiteY2" fmla="*/ 4229100 h 4229127"/>
              <a:gd name="connsiteX3" fmla="*/ 1592833 w 1612668"/>
              <a:gd name="connsiteY3" fmla="*/ 1847850 h 4229127"/>
              <a:gd name="connsiteX4" fmla="*/ 1268983 w 1612668"/>
              <a:gd name="connsiteY4" fmla="*/ 9525 h 4229127"/>
              <a:gd name="connsiteX0" fmla="*/ 385931 w 1612216"/>
              <a:gd name="connsiteY0" fmla="*/ 0 h 4229127"/>
              <a:gd name="connsiteX1" fmla="*/ 14456 w 1612216"/>
              <a:gd name="connsiteY1" fmla="*/ 1800225 h 4229127"/>
              <a:gd name="connsiteX2" fmla="*/ 833606 w 1612216"/>
              <a:gd name="connsiteY2" fmla="*/ 4229100 h 4229127"/>
              <a:gd name="connsiteX3" fmla="*/ 1595606 w 1612216"/>
              <a:gd name="connsiteY3" fmla="*/ 1847850 h 4229127"/>
              <a:gd name="connsiteX4" fmla="*/ 1271756 w 1612216"/>
              <a:gd name="connsiteY4" fmla="*/ 9525 h 42291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2216" h="4229127">
                <a:moveTo>
                  <a:pt x="385931" y="0"/>
                </a:moveTo>
                <a:cubicBezTo>
                  <a:pt x="167650" y="547687"/>
                  <a:pt x="-60157" y="1095375"/>
                  <a:pt x="14456" y="1800225"/>
                </a:cubicBezTo>
                <a:cubicBezTo>
                  <a:pt x="89069" y="2505075"/>
                  <a:pt x="570081" y="4221163"/>
                  <a:pt x="833606" y="4229100"/>
                </a:cubicBezTo>
                <a:cubicBezTo>
                  <a:pt x="1097131" y="4237037"/>
                  <a:pt x="1522581" y="2551113"/>
                  <a:pt x="1595606" y="1847850"/>
                </a:cubicBezTo>
                <a:cubicBezTo>
                  <a:pt x="1668631" y="1144588"/>
                  <a:pt x="1490037" y="321469"/>
                  <a:pt x="1271756" y="9525"/>
                </a:cubicBezTo>
              </a:path>
            </a:pathLst>
          </a:custGeom>
          <a:noFill/>
          <a:ln>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998809" y="6091206"/>
            <a:ext cx="6990225" cy="476041"/>
          </a:xfrm>
          <a:prstGeom prst="rect">
            <a:avLst/>
          </a:prstGeom>
        </p:spPr>
        <p:style>
          <a:lnRef idx="0">
            <a:schemeClr val="accent1"/>
          </a:lnRef>
          <a:fillRef idx="3">
            <a:schemeClr val="accent1"/>
          </a:fillRef>
          <a:effectRef idx="3">
            <a:schemeClr val="accent1"/>
          </a:effectRef>
          <a:fontRef idx="minor">
            <a:schemeClr val="lt1"/>
          </a:fontRef>
        </p:style>
        <p:txBody>
          <a:bodyPr wrap="square" rtlCol="0" anchor="ctr" anchorCtr="0">
            <a:normAutofit fontScale="85000" lnSpcReduction="10000"/>
          </a:bodyPr>
          <a:lstStyle>
            <a:defPPr>
              <a:defRPr lang="en-US"/>
            </a:defPPr>
            <a:lvl1pPr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1pPr>
            <a:lvl2pPr marL="4572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2pPr>
            <a:lvl3pPr marL="9144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3pPr>
            <a:lvl4pPr marL="13716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4pPr>
            <a:lvl5pPr marL="18288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5pPr>
            <a:lvl6pPr marL="2286000" algn="l" defTabSz="914400" rtl="0" eaLnBrk="1" latinLnBrk="0" hangingPunct="1">
              <a:defRPr sz="2000" kern="1200">
                <a:solidFill>
                  <a:schemeClr val="tx1"/>
                </a:solidFill>
                <a:latin typeface="Verdana" pitchFamily="-96" charset="0"/>
                <a:ea typeface="+mn-ea"/>
                <a:cs typeface="+mn-cs"/>
              </a:defRPr>
            </a:lvl6pPr>
            <a:lvl7pPr marL="2743200" algn="l" defTabSz="914400" rtl="0" eaLnBrk="1" latinLnBrk="0" hangingPunct="1">
              <a:defRPr sz="2000" kern="1200">
                <a:solidFill>
                  <a:schemeClr val="tx1"/>
                </a:solidFill>
                <a:latin typeface="Verdana" pitchFamily="-96" charset="0"/>
                <a:ea typeface="+mn-ea"/>
                <a:cs typeface="+mn-cs"/>
              </a:defRPr>
            </a:lvl7pPr>
            <a:lvl8pPr marL="3200400" algn="l" defTabSz="914400" rtl="0" eaLnBrk="1" latinLnBrk="0" hangingPunct="1">
              <a:defRPr sz="2000" kern="1200">
                <a:solidFill>
                  <a:schemeClr val="tx1"/>
                </a:solidFill>
                <a:latin typeface="Verdana" pitchFamily="-96" charset="0"/>
                <a:ea typeface="+mn-ea"/>
                <a:cs typeface="+mn-cs"/>
              </a:defRPr>
            </a:lvl8pPr>
            <a:lvl9pPr marL="3657600" algn="l" defTabSz="914400" rtl="0" eaLnBrk="1" latinLnBrk="0" hangingPunct="1">
              <a:defRPr sz="2000" kern="1200">
                <a:solidFill>
                  <a:schemeClr val="tx1"/>
                </a:solidFill>
                <a:latin typeface="Verdana" pitchFamily="-96" charset="0"/>
                <a:ea typeface="+mn-ea"/>
                <a:cs typeface="+mn-cs"/>
              </a:defRPr>
            </a:lvl9pPr>
          </a:lstStyle>
          <a:p>
            <a:pPr algn="ctr">
              <a:buNone/>
            </a:pPr>
            <a:r>
              <a:rPr lang="en-US" sz="2400" dirty="0" smtClean="0">
                <a:solidFill>
                  <a:schemeClr val="bg1"/>
                </a:solidFill>
              </a:rPr>
              <a:t>How can we achieve a similar layering in FPGAs?</a:t>
            </a:r>
            <a:endParaRPr lang="en-US" sz="2400" dirty="0">
              <a:solidFill>
                <a:schemeClr val="bg1"/>
              </a:solidFill>
            </a:endParaRPr>
          </a:p>
        </p:txBody>
      </p:sp>
    </p:spTree>
    <p:extLst>
      <p:ext uri="{BB962C8B-B14F-4D97-AF65-F5344CB8AC3E}">
        <p14:creationId xmlns:p14="http://schemas.microsoft.com/office/powerpoint/2010/main" val="2896972851"/>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is </a:t>
            </a:r>
            <a:r>
              <a:rPr lang="en-US" dirty="0" smtClean="0"/>
              <a:t>Not </a:t>
            </a:r>
            <a:r>
              <a:rPr lang="en-US" dirty="0"/>
              <a:t>a </a:t>
            </a:r>
            <a:r>
              <a:rPr lang="en-US" dirty="0" smtClean="0"/>
              <a:t>Good Base Abstraction </a:t>
            </a:r>
            <a:r>
              <a:rPr lang="en-US" dirty="0"/>
              <a:t>for FPGAs</a:t>
            </a:r>
            <a:br>
              <a:rPr lang="en-US" dirty="0"/>
            </a:br>
            <a:endParaRPr lang="en-US" dirty="0"/>
          </a:p>
        </p:txBody>
      </p:sp>
      <p:sp>
        <p:nvSpPr>
          <p:cNvPr id="5" name="Content Placeholder 4"/>
          <p:cNvSpPr>
            <a:spLocks noGrp="1"/>
          </p:cNvSpPr>
          <p:nvPr>
            <p:ph idx="1"/>
          </p:nvPr>
        </p:nvSpPr>
        <p:spPr>
          <a:xfrm>
            <a:off x="455608" y="998536"/>
            <a:ext cx="8228008" cy="4859331"/>
          </a:xfrm>
        </p:spPr>
        <p:txBody>
          <a:bodyPr/>
          <a:lstStyle/>
          <a:p>
            <a:pPr lvl="1"/>
            <a:r>
              <a:rPr lang="en-US" dirty="0" smtClean="0"/>
              <a:t>Spatial, distributed architecture</a:t>
            </a:r>
          </a:p>
          <a:p>
            <a:pPr lvl="2"/>
            <a:r>
              <a:rPr lang="en-US" dirty="0" smtClean="0"/>
              <a:t>Computational structures are small, dedicated</a:t>
            </a:r>
          </a:p>
          <a:p>
            <a:pPr lvl="2"/>
            <a:r>
              <a:rPr lang="en-US" dirty="0" smtClean="0"/>
              <a:t>Most algorithms follow pipelines</a:t>
            </a:r>
          </a:p>
          <a:p>
            <a:pPr lvl="1"/>
            <a:r>
              <a:rPr lang="en-US" dirty="0" smtClean="0"/>
              <a:t>Memory sharing is possible, but expensive</a:t>
            </a:r>
          </a:p>
          <a:p>
            <a:pPr lvl="2"/>
            <a:r>
              <a:rPr lang="en-US" dirty="0" smtClean="0"/>
              <a:t>Costs time, area, or both</a:t>
            </a:r>
          </a:p>
        </p:txBody>
      </p:sp>
    </p:spTree>
    <p:extLst>
      <p:ext uri="{BB962C8B-B14F-4D97-AF65-F5344CB8AC3E}">
        <p14:creationId xmlns:p14="http://schemas.microsoft.com/office/powerpoint/2010/main" val="3331961777"/>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61"/>
          <p:cNvSpPr/>
          <p:nvPr/>
        </p:nvSpPr>
        <p:spPr>
          <a:xfrm>
            <a:off x="982387" y="914400"/>
            <a:ext cx="7010400" cy="2909201"/>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42" name="AutoShape 5"/>
          <p:cNvSpPr>
            <a:spLocks noChangeArrowheads="1"/>
          </p:cNvSpPr>
          <p:nvPr/>
        </p:nvSpPr>
        <p:spPr bwMode="auto">
          <a:xfrm>
            <a:off x="1828800" y="1174892"/>
            <a:ext cx="1828800" cy="1049923"/>
          </a:xfrm>
          <a:prstGeom prst="roundRect">
            <a:avLst>
              <a:gd name="adj" fmla="val 16667"/>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a:p>
        </p:txBody>
      </p:sp>
      <p:sp>
        <p:nvSpPr>
          <p:cNvPr id="2" name="Title 1"/>
          <p:cNvSpPr>
            <a:spLocks noGrp="1"/>
          </p:cNvSpPr>
          <p:nvPr>
            <p:ph type="title"/>
          </p:nvPr>
        </p:nvSpPr>
        <p:spPr>
          <a:xfrm>
            <a:off x="248595" y="228600"/>
            <a:ext cx="9333592" cy="1143000"/>
          </a:xfrm>
        </p:spPr>
        <p:txBody>
          <a:bodyPr>
            <a:noAutofit/>
          </a:bodyPr>
          <a:lstStyle/>
          <a:p>
            <a:r>
              <a:rPr lang="en-US" dirty="0" smtClean="0">
                <a:solidFill>
                  <a:schemeClr val="accent1"/>
                </a:solidFill>
              </a:rPr>
              <a:t>Communication: A Natural Abstraction for FPGAs</a:t>
            </a:r>
            <a:endParaRPr lang="en-US" dirty="0">
              <a:solidFill>
                <a:schemeClr val="accent1"/>
              </a:solidFill>
            </a:endParaRPr>
          </a:p>
        </p:txBody>
      </p:sp>
      <p:sp>
        <p:nvSpPr>
          <p:cNvPr id="38" name="Content Placeholder 2"/>
          <p:cNvSpPr>
            <a:spLocks noGrp="1"/>
          </p:cNvSpPr>
          <p:nvPr>
            <p:ph sz="half" idx="1"/>
          </p:nvPr>
        </p:nvSpPr>
        <p:spPr>
          <a:xfrm>
            <a:off x="762001" y="4037391"/>
            <a:ext cx="7786914" cy="2563100"/>
          </a:xfrm>
        </p:spPr>
        <p:txBody>
          <a:bodyPr>
            <a:normAutofit/>
          </a:bodyPr>
          <a:lstStyle/>
          <a:p>
            <a:pPr marL="342900" indent="-342900">
              <a:buFont typeface="Arial" panose="020B0604020202020204" pitchFamily="34" charset="0"/>
              <a:buChar char="•"/>
            </a:pPr>
            <a:r>
              <a:rPr lang="en-US" dirty="0" smtClean="0"/>
              <a:t>Inter-module communication by defined protocol</a:t>
            </a:r>
          </a:p>
          <a:p>
            <a:pPr lvl="2"/>
            <a:r>
              <a:rPr lang="en-US" dirty="0" smtClean="0"/>
              <a:t>Usually FIFO-like</a:t>
            </a:r>
          </a:p>
          <a:p>
            <a:pPr lvl="2"/>
            <a:r>
              <a:rPr lang="en-US" dirty="0" smtClean="0"/>
              <a:t>Nearly all HW designs use this methodology</a:t>
            </a:r>
          </a:p>
          <a:p>
            <a:pPr lvl="1"/>
            <a:r>
              <a:rPr lang="en-US" dirty="0" smtClean="0"/>
              <a:t>What if we abstract this communication?</a:t>
            </a:r>
          </a:p>
          <a:p>
            <a:pPr marL="182880" lvl="2" indent="0">
              <a:buNone/>
            </a:pPr>
            <a:endParaRPr lang="en-US" dirty="0" smtClean="0"/>
          </a:p>
          <a:p>
            <a:pPr lvl="2"/>
            <a:endParaRPr lang="en-US" dirty="0" smtClean="0"/>
          </a:p>
        </p:txBody>
      </p:sp>
      <p:sp>
        <p:nvSpPr>
          <p:cNvPr id="6" name="AutoShape 5"/>
          <p:cNvSpPr>
            <a:spLocks noChangeArrowheads="1"/>
          </p:cNvSpPr>
          <p:nvPr/>
        </p:nvSpPr>
        <p:spPr bwMode="auto">
          <a:xfrm>
            <a:off x="4077191" y="1174893"/>
            <a:ext cx="3048000" cy="1049923"/>
          </a:xfrm>
          <a:prstGeom prst="roundRect">
            <a:avLst>
              <a:gd name="adj" fmla="val 16667"/>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a:p>
        </p:txBody>
      </p:sp>
      <p:sp>
        <p:nvSpPr>
          <p:cNvPr id="11" name="TextBox 10"/>
          <p:cNvSpPr txBox="1"/>
          <p:nvPr/>
        </p:nvSpPr>
        <p:spPr>
          <a:xfrm>
            <a:off x="4116388" y="1205670"/>
            <a:ext cx="461986" cy="276999"/>
          </a:xfrm>
          <a:prstGeom prst="rect">
            <a:avLst/>
          </a:prstGeom>
          <a:noFill/>
        </p:spPr>
        <p:txBody>
          <a:bodyPr wrap="none" rtlCol="0">
            <a:spAutoFit/>
          </a:bodyPr>
          <a:lstStyle/>
          <a:p>
            <a:r>
              <a:rPr lang="en-US" sz="1200" dirty="0" err="1" smtClean="0"/>
              <a:t>mkB</a:t>
            </a:r>
            <a:endParaRPr lang="en-US" sz="1200" dirty="0"/>
          </a:p>
        </p:txBody>
      </p:sp>
      <p:cxnSp>
        <p:nvCxnSpPr>
          <p:cNvPr id="13" name="AutoShape 36"/>
          <p:cNvCxnSpPr>
            <a:cxnSpLocks noChangeShapeType="1"/>
          </p:cNvCxnSpPr>
          <p:nvPr/>
        </p:nvCxnSpPr>
        <p:spPr bwMode="auto">
          <a:xfrm rot="10800000" flipV="1">
            <a:off x="3048001" y="1843816"/>
            <a:ext cx="1257791" cy="27488"/>
          </a:xfrm>
          <a:prstGeom prst="curvedConnector3">
            <a:avLst>
              <a:gd name="adj1" fmla="val 50000"/>
            </a:avLst>
          </a:prstGeom>
          <a:noFill/>
          <a:ln w="38100">
            <a:solidFill>
              <a:schemeClr val="accent2"/>
            </a:solidFill>
            <a:round/>
            <a:headEnd type="triangle" w="med" len="med"/>
            <a:tailEnd type="none" w="med" len="med"/>
          </a:ln>
          <a:effectLst/>
        </p:spPr>
      </p:cxnSp>
      <p:sp>
        <p:nvSpPr>
          <p:cNvPr id="14" name="AutoShape 5"/>
          <p:cNvSpPr>
            <a:spLocks noChangeArrowheads="1"/>
          </p:cNvSpPr>
          <p:nvPr/>
        </p:nvSpPr>
        <p:spPr bwMode="auto">
          <a:xfrm>
            <a:off x="4077192" y="2529616"/>
            <a:ext cx="3048000" cy="1066800"/>
          </a:xfrm>
          <a:prstGeom prst="roundRect">
            <a:avLst>
              <a:gd name="adj" fmla="val 16667"/>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endParaRPr lang="en-US" sz="1200" dirty="0"/>
          </a:p>
        </p:txBody>
      </p:sp>
      <p:sp>
        <p:nvSpPr>
          <p:cNvPr id="18" name="TextBox 17"/>
          <p:cNvSpPr txBox="1"/>
          <p:nvPr/>
        </p:nvSpPr>
        <p:spPr>
          <a:xfrm>
            <a:off x="1066800" y="972265"/>
            <a:ext cx="644728" cy="338554"/>
          </a:xfrm>
          <a:prstGeom prst="rect">
            <a:avLst/>
          </a:prstGeom>
          <a:noFill/>
        </p:spPr>
        <p:txBody>
          <a:bodyPr wrap="none" rtlCol="0">
            <a:spAutoFit/>
          </a:bodyPr>
          <a:lstStyle/>
          <a:p>
            <a:pPr algn="ctr"/>
            <a:r>
              <a:rPr lang="en-US" sz="1600" b="1" dirty="0" smtClean="0">
                <a:solidFill>
                  <a:schemeClr val="bg1"/>
                </a:solidFill>
              </a:rPr>
              <a:t>FPGA</a:t>
            </a:r>
          </a:p>
        </p:txBody>
      </p:sp>
      <p:sp>
        <p:nvSpPr>
          <p:cNvPr id="24" name="TextBox 23"/>
          <p:cNvSpPr txBox="1"/>
          <p:nvPr/>
        </p:nvSpPr>
        <p:spPr>
          <a:xfrm>
            <a:off x="4141788" y="3319417"/>
            <a:ext cx="460382" cy="276999"/>
          </a:xfrm>
          <a:prstGeom prst="rect">
            <a:avLst/>
          </a:prstGeom>
          <a:noFill/>
        </p:spPr>
        <p:txBody>
          <a:bodyPr wrap="none" rtlCol="0">
            <a:spAutoFit/>
          </a:bodyPr>
          <a:lstStyle/>
          <a:p>
            <a:r>
              <a:rPr lang="en-US" sz="1200" dirty="0" err="1" smtClean="0"/>
              <a:t>mkC</a:t>
            </a:r>
            <a:endParaRPr lang="en-US" sz="1200" dirty="0"/>
          </a:p>
        </p:txBody>
      </p:sp>
      <p:cxnSp>
        <p:nvCxnSpPr>
          <p:cNvPr id="8" name="AutoShape 34"/>
          <p:cNvCxnSpPr>
            <a:cxnSpLocks noChangeShapeType="1"/>
          </p:cNvCxnSpPr>
          <p:nvPr/>
        </p:nvCxnSpPr>
        <p:spPr bwMode="auto">
          <a:xfrm rot="5400000">
            <a:off x="4263880" y="2414866"/>
            <a:ext cx="680721" cy="12700"/>
          </a:xfrm>
          <a:prstGeom prst="curvedConnector3">
            <a:avLst>
              <a:gd name="adj1" fmla="val 45522"/>
            </a:avLst>
          </a:prstGeom>
          <a:noFill/>
          <a:ln w="38100">
            <a:solidFill>
              <a:schemeClr val="accent2"/>
            </a:solidFill>
            <a:round/>
            <a:headEnd type="none"/>
            <a:tailEnd type="triangle" w="med" len="med"/>
          </a:ln>
          <a:effectLst/>
        </p:spPr>
      </p:cxnSp>
      <p:cxnSp>
        <p:nvCxnSpPr>
          <p:cNvPr id="12" name="AutoShape 30"/>
          <p:cNvCxnSpPr>
            <a:cxnSpLocks noChangeShapeType="1"/>
          </p:cNvCxnSpPr>
          <p:nvPr/>
        </p:nvCxnSpPr>
        <p:spPr bwMode="auto">
          <a:xfrm>
            <a:off x="5601191" y="2072416"/>
            <a:ext cx="0" cy="680721"/>
          </a:xfrm>
          <a:prstGeom prst="straightConnector1">
            <a:avLst/>
          </a:prstGeom>
          <a:noFill/>
          <a:ln w="38100">
            <a:solidFill>
              <a:schemeClr val="accent2"/>
            </a:solidFill>
            <a:round/>
            <a:headEnd type="none"/>
            <a:tailEnd type="triangle" w="med" len="med"/>
          </a:ln>
          <a:effectLst/>
        </p:spPr>
      </p:cxnSp>
      <p:cxnSp>
        <p:nvCxnSpPr>
          <p:cNvPr id="7" name="AutoShape 30"/>
          <p:cNvCxnSpPr>
            <a:cxnSpLocks noChangeShapeType="1"/>
          </p:cNvCxnSpPr>
          <p:nvPr/>
        </p:nvCxnSpPr>
        <p:spPr bwMode="auto">
          <a:xfrm>
            <a:off x="6591791" y="2078765"/>
            <a:ext cx="0" cy="674372"/>
          </a:xfrm>
          <a:prstGeom prst="straightConnector1">
            <a:avLst/>
          </a:prstGeom>
          <a:noFill/>
          <a:ln w="38100">
            <a:solidFill>
              <a:schemeClr val="accent2"/>
            </a:solidFill>
            <a:round/>
            <a:headEnd type="none"/>
            <a:tailEnd type="triangle" w="med" len="med"/>
          </a:ln>
          <a:effectLst/>
        </p:spPr>
      </p:cxnSp>
      <p:sp>
        <p:nvSpPr>
          <p:cNvPr id="43" name="TextBox 42"/>
          <p:cNvSpPr txBox="1"/>
          <p:nvPr/>
        </p:nvSpPr>
        <p:spPr>
          <a:xfrm>
            <a:off x="1862312" y="1174894"/>
            <a:ext cx="1523998" cy="276999"/>
          </a:xfrm>
          <a:prstGeom prst="rect">
            <a:avLst/>
          </a:prstGeom>
          <a:noFill/>
        </p:spPr>
        <p:txBody>
          <a:bodyPr wrap="square" rtlCol="0">
            <a:spAutoFit/>
          </a:bodyPr>
          <a:lstStyle/>
          <a:p>
            <a:r>
              <a:rPr lang="en-US" sz="1200" dirty="0" err="1" smtClean="0"/>
              <a:t>mkA</a:t>
            </a:r>
            <a:endParaRPr lang="en-US" sz="1200" dirty="0"/>
          </a:p>
        </p:txBody>
      </p:sp>
      <p:cxnSp>
        <p:nvCxnSpPr>
          <p:cNvPr id="10" name="AutoShape 36"/>
          <p:cNvCxnSpPr>
            <a:cxnSpLocks noChangeShapeType="1"/>
          </p:cNvCxnSpPr>
          <p:nvPr/>
        </p:nvCxnSpPr>
        <p:spPr bwMode="auto">
          <a:xfrm rot="10800000">
            <a:off x="2743201" y="2099905"/>
            <a:ext cx="1562591" cy="881833"/>
          </a:xfrm>
          <a:prstGeom prst="curvedConnector2">
            <a:avLst/>
          </a:prstGeom>
          <a:noFill/>
          <a:ln w="38100">
            <a:solidFill>
              <a:schemeClr val="accent2"/>
            </a:solidFill>
            <a:round/>
            <a:headEnd type="triangle" w="med" len="med"/>
            <a:tailEnd type="none" w="med" len="med"/>
          </a:ln>
          <a:effectLst/>
        </p:spPr>
      </p:cxnSp>
      <p:grpSp>
        <p:nvGrpSpPr>
          <p:cNvPr id="3" name="Group 2"/>
          <p:cNvGrpSpPr>
            <a:grpSpLocks noChangeAspect="1"/>
          </p:cNvGrpSpPr>
          <p:nvPr/>
        </p:nvGrpSpPr>
        <p:grpSpPr>
          <a:xfrm>
            <a:off x="3479597" y="1616941"/>
            <a:ext cx="597594" cy="454403"/>
            <a:chOff x="152441" y="3690938"/>
            <a:chExt cx="394589" cy="300037"/>
          </a:xfrm>
        </p:grpSpPr>
        <p:sp>
          <p:nvSpPr>
            <p:cNvPr id="40" name="Rectangle 35"/>
            <p:cNvSpPr>
              <a:spLocks noChangeArrowheads="1"/>
            </p:cNvSpPr>
            <p:nvPr/>
          </p:nvSpPr>
          <p:spPr bwMode="auto">
            <a:xfrm>
              <a:off x="152441" y="3690938"/>
              <a:ext cx="394589" cy="300037"/>
            </a:xfrm>
            <a:prstGeom prst="rect">
              <a:avLst/>
            </a:prstGeom>
            <a:ln>
              <a:solidFill>
                <a:schemeClr val="tx1"/>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endParaRPr lang="en-US" sz="1200" dirty="0">
                <a:solidFill>
                  <a:schemeClr val="tx1"/>
                </a:solidFill>
                <a:latin typeface="Calibri" pitchFamily="34" charset="0"/>
              </a:endParaRPr>
            </a:p>
          </p:txBody>
        </p:sp>
        <p:sp>
          <p:nvSpPr>
            <p:cNvPr id="32" name="Line 67"/>
            <p:cNvSpPr>
              <a:spLocks noChangeShapeType="1"/>
            </p:cNvSpPr>
            <p:nvPr/>
          </p:nvSpPr>
          <p:spPr bwMode="auto">
            <a:xfrm rot="10800000" flipH="1">
              <a:off x="152441" y="3840957"/>
              <a:ext cx="130276" cy="1059"/>
            </a:xfrm>
            <a:prstGeom prst="line">
              <a:avLst/>
            </a:prstGeom>
            <a:noFill/>
            <a:ln w="25400">
              <a:solidFill>
                <a:schemeClr val="tx1"/>
              </a:solidFill>
              <a:round/>
              <a:headEnd/>
              <a:tailEnd type="triangle" w="med" len="med"/>
            </a:ln>
          </p:spPr>
          <p:txBody>
            <a:bodyPr/>
            <a:lstStyle/>
            <a:p>
              <a:endParaRPr lang="en-US"/>
            </a:p>
          </p:txBody>
        </p:sp>
        <p:sp>
          <p:nvSpPr>
            <p:cNvPr id="33" name="Line 73"/>
            <p:cNvSpPr>
              <a:spLocks noChangeShapeType="1"/>
            </p:cNvSpPr>
            <p:nvPr/>
          </p:nvSpPr>
          <p:spPr bwMode="auto">
            <a:xfrm rot="10800000" flipH="1" flipV="1">
              <a:off x="389195" y="3842015"/>
              <a:ext cx="157835" cy="0"/>
            </a:xfrm>
            <a:prstGeom prst="line">
              <a:avLst/>
            </a:prstGeom>
            <a:noFill/>
            <a:ln w="25400">
              <a:solidFill>
                <a:schemeClr val="tx1"/>
              </a:solidFill>
              <a:round/>
              <a:headEnd/>
              <a:tailEnd type="triangle" w="med" len="med"/>
            </a:ln>
          </p:spPr>
          <p:txBody>
            <a:bodyPr/>
            <a:lstStyle/>
            <a:p>
              <a:endParaRPr lang="en-US"/>
            </a:p>
          </p:txBody>
        </p:sp>
        <p:grpSp>
          <p:nvGrpSpPr>
            <p:cNvPr id="34" name="Group 202"/>
            <p:cNvGrpSpPr>
              <a:grpSpLocks/>
            </p:cNvGrpSpPr>
            <p:nvPr/>
          </p:nvGrpSpPr>
          <p:grpSpPr bwMode="auto">
            <a:xfrm rot="10800000" flipH="1" flipV="1">
              <a:off x="252455" y="3754895"/>
              <a:ext cx="140634" cy="174948"/>
              <a:chOff x="3067434" y="1790279"/>
              <a:chExt cx="302584" cy="319188"/>
            </a:xfrm>
            <a:solidFill>
              <a:schemeClr val="accent1">
                <a:alpha val="0"/>
              </a:schemeClr>
            </a:solidFill>
          </p:grpSpPr>
          <p:sp>
            <p:nvSpPr>
              <p:cNvPr id="35" name="Rectangle 355"/>
              <p:cNvSpPr>
                <a:spLocks noChangeArrowheads="1"/>
              </p:cNvSpPr>
              <p:nvPr/>
            </p:nvSpPr>
            <p:spPr bwMode="auto">
              <a:xfrm>
                <a:off x="3131389" y="1790291"/>
                <a:ext cx="120769" cy="319176"/>
              </a:xfrm>
              <a:prstGeom prst="rect">
                <a:avLst/>
              </a:prstGeom>
              <a:grpFill/>
              <a:ln w="25400" algn="ctr">
                <a:solidFill>
                  <a:schemeClr val="tx1"/>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a:p>
            </p:txBody>
          </p:sp>
          <p:sp>
            <p:nvSpPr>
              <p:cNvPr id="36" name="Rectangle 356"/>
              <p:cNvSpPr>
                <a:spLocks noChangeArrowheads="1"/>
              </p:cNvSpPr>
              <p:nvPr/>
            </p:nvSpPr>
            <p:spPr bwMode="auto">
              <a:xfrm>
                <a:off x="3249250" y="1790281"/>
                <a:ext cx="120768" cy="319175"/>
              </a:xfrm>
              <a:prstGeom prst="rect">
                <a:avLst/>
              </a:prstGeom>
              <a:grpFill/>
              <a:ln w="25400" algn="ctr">
                <a:solidFill>
                  <a:schemeClr val="tx1"/>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dirty="0"/>
              </a:p>
            </p:txBody>
          </p:sp>
          <p:cxnSp>
            <p:nvCxnSpPr>
              <p:cNvPr id="37" name="Straight Connector 367"/>
              <p:cNvCxnSpPr>
                <a:cxnSpLocks noChangeShapeType="1"/>
              </p:cNvCxnSpPr>
              <p:nvPr/>
            </p:nvCxnSpPr>
            <p:spPr bwMode="auto">
              <a:xfrm rot="16200000" flipV="1">
                <a:off x="3126382" y="1731331"/>
                <a:ext cx="0" cy="117896"/>
              </a:xfrm>
              <a:prstGeom prst="line">
                <a:avLst/>
              </a:prstGeom>
              <a:grpFill/>
              <a:ln w="25400" algn="ctr">
                <a:solidFill>
                  <a:schemeClr val="tx1"/>
                </a:solidFill>
                <a:round/>
                <a:headEnd/>
                <a:tailEnd/>
              </a:ln>
            </p:spPr>
          </p:cxnSp>
          <p:cxnSp>
            <p:nvCxnSpPr>
              <p:cNvPr id="39" name="Straight Connector 368"/>
              <p:cNvCxnSpPr>
                <a:cxnSpLocks noChangeShapeType="1"/>
              </p:cNvCxnSpPr>
              <p:nvPr/>
            </p:nvCxnSpPr>
            <p:spPr bwMode="auto">
              <a:xfrm rot="5400000" flipV="1">
                <a:off x="3131102" y="2050500"/>
                <a:ext cx="0" cy="117897"/>
              </a:xfrm>
              <a:prstGeom prst="line">
                <a:avLst/>
              </a:prstGeom>
              <a:grpFill/>
              <a:ln w="25400" algn="ctr">
                <a:solidFill>
                  <a:schemeClr val="tx1"/>
                </a:solidFill>
                <a:round/>
                <a:headEnd/>
                <a:tailEnd/>
              </a:ln>
            </p:spPr>
          </p:cxnSp>
        </p:grpSp>
      </p:grpSp>
      <p:grpSp>
        <p:nvGrpSpPr>
          <p:cNvPr id="82" name="Group 81"/>
          <p:cNvGrpSpPr>
            <a:grpSpLocks noChangeAspect="1"/>
          </p:cNvGrpSpPr>
          <p:nvPr/>
        </p:nvGrpSpPr>
        <p:grpSpPr>
          <a:xfrm rot="1788969">
            <a:off x="3180800" y="2582192"/>
            <a:ext cx="597594" cy="454403"/>
            <a:chOff x="152441" y="3690938"/>
            <a:chExt cx="394589" cy="300037"/>
          </a:xfrm>
        </p:grpSpPr>
        <p:sp>
          <p:nvSpPr>
            <p:cNvPr id="83" name="Rectangle 35"/>
            <p:cNvSpPr>
              <a:spLocks noChangeArrowheads="1"/>
            </p:cNvSpPr>
            <p:nvPr/>
          </p:nvSpPr>
          <p:spPr bwMode="auto">
            <a:xfrm>
              <a:off x="152441" y="3690938"/>
              <a:ext cx="394589" cy="300037"/>
            </a:xfrm>
            <a:prstGeom prst="rect">
              <a:avLst/>
            </a:prstGeom>
            <a:ln>
              <a:solidFill>
                <a:schemeClr val="tx1"/>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endParaRPr lang="en-US" sz="1200" dirty="0">
                <a:solidFill>
                  <a:schemeClr val="tx1"/>
                </a:solidFill>
                <a:latin typeface="Calibri" pitchFamily="34" charset="0"/>
              </a:endParaRPr>
            </a:p>
          </p:txBody>
        </p:sp>
        <p:sp>
          <p:nvSpPr>
            <p:cNvPr id="84" name="Line 67"/>
            <p:cNvSpPr>
              <a:spLocks noChangeShapeType="1"/>
            </p:cNvSpPr>
            <p:nvPr/>
          </p:nvSpPr>
          <p:spPr bwMode="auto">
            <a:xfrm rot="10800000" flipH="1">
              <a:off x="152441" y="3840957"/>
              <a:ext cx="130276" cy="1059"/>
            </a:xfrm>
            <a:prstGeom prst="line">
              <a:avLst/>
            </a:prstGeom>
            <a:noFill/>
            <a:ln w="25400">
              <a:solidFill>
                <a:schemeClr val="tx1"/>
              </a:solidFill>
              <a:round/>
              <a:headEnd/>
              <a:tailEnd type="triangle" w="med" len="med"/>
            </a:ln>
          </p:spPr>
          <p:txBody>
            <a:bodyPr/>
            <a:lstStyle/>
            <a:p>
              <a:endParaRPr lang="en-US"/>
            </a:p>
          </p:txBody>
        </p:sp>
        <p:sp>
          <p:nvSpPr>
            <p:cNvPr id="85" name="Line 73"/>
            <p:cNvSpPr>
              <a:spLocks noChangeShapeType="1"/>
            </p:cNvSpPr>
            <p:nvPr/>
          </p:nvSpPr>
          <p:spPr bwMode="auto">
            <a:xfrm rot="10800000" flipH="1" flipV="1">
              <a:off x="389195" y="3842015"/>
              <a:ext cx="157835" cy="0"/>
            </a:xfrm>
            <a:prstGeom prst="line">
              <a:avLst/>
            </a:prstGeom>
            <a:noFill/>
            <a:ln w="25400">
              <a:solidFill>
                <a:schemeClr val="tx1"/>
              </a:solidFill>
              <a:round/>
              <a:headEnd/>
              <a:tailEnd type="triangle" w="med" len="med"/>
            </a:ln>
          </p:spPr>
          <p:txBody>
            <a:bodyPr/>
            <a:lstStyle/>
            <a:p>
              <a:endParaRPr lang="en-US"/>
            </a:p>
          </p:txBody>
        </p:sp>
        <p:grpSp>
          <p:nvGrpSpPr>
            <p:cNvPr id="86" name="Group 202"/>
            <p:cNvGrpSpPr>
              <a:grpSpLocks/>
            </p:cNvGrpSpPr>
            <p:nvPr/>
          </p:nvGrpSpPr>
          <p:grpSpPr bwMode="auto">
            <a:xfrm rot="10800000" flipH="1" flipV="1">
              <a:off x="252455" y="3754895"/>
              <a:ext cx="140634" cy="174948"/>
              <a:chOff x="3067434" y="1790279"/>
              <a:chExt cx="302584" cy="319188"/>
            </a:xfrm>
            <a:solidFill>
              <a:schemeClr val="accent1">
                <a:alpha val="0"/>
              </a:schemeClr>
            </a:solidFill>
          </p:grpSpPr>
          <p:sp>
            <p:nvSpPr>
              <p:cNvPr id="87" name="Rectangle 355"/>
              <p:cNvSpPr>
                <a:spLocks noChangeArrowheads="1"/>
              </p:cNvSpPr>
              <p:nvPr/>
            </p:nvSpPr>
            <p:spPr bwMode="auto">
              <a:xfrm>
                <a:off x="3131389" y="1790291"/>
                <a:ext cx="120769" cy="319176"/>
              </a:xfrm>
              <a:prstGeom prst="rect">
                <a:avLst/>
              </a:prstGeom>
              <a:grpFill/>
              <a:ln w="25400" algn="ctr">
                <a:solidFill>
                  <a:schemeClr val="tx1"/>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a:p>
            </p:txBody>
          </p:sp>
          <p:sp>
            <p:nvSpPr>
              <p:cNvPr id="88" name="Rectangle 356"/>
              <p:cNvSpPr>
                <a:spLocks noChangeArrowheads="1"/>
              </p:cNvSpPr>
              <p:nvPr/>
            </p:nvSpPr>
            <p:spPr bwMode="auto">
              <a:xfrm>
                <a:off x="3249250" y="1790281"/>
                <a:ext cx="120768" cy="319175"/>
              </a:xfrm>
              <a:prstGeom prst="rect">
                <a:avLst/>
              </a:prstGeom>
              <a:grpFill/>
              <a:ln w="25400" algn="ctr">
                <a:solidFill>
                  <a:schemeClr val="tx1"/>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dirty="0"/>
              </a:p>
            </p:txBody>
          </p:sp>
          <p:cxnSp>
            <p:nvCxnSpPr>
              <p:cNvPr id="89" name="Straight Connector 367"/>
              <p:cNvCxnSpPr>
                <a:cxnSpLocks noChangeShapeType="1"/>
              </p:cNvCxnSpPr>
              <p:nvPr/>
            </p:nvCxnSpPr>
            <p:spPr bwMode="auto">
              <a:xfrm rot="16200000" flipV="1">
                <a:off x="3126382" y="1731331"/>
                <a:ext cx="0" cy="117896"/>
              </a:xfrm>
              <a:prstGeom prst="line">
                <a:avLst/>
              </a:prstGeom>
              <a:grpFill/>
              <a:ln w="25400" algn="ctr">
                <a:solidFill>
                  <a:schemeClr val="tx1"/>
                </a:solidFill>
                <a:round/>
                <a:headEnd/>
                <a:tailEnd/>
              </a:ln>
            </p:spPr>
          </p:cxnSp>
          <p:cxnSp>
            <p:nvCxnSpPr>
              <p:cNvPr id="90" name="Straight Connector 368"/>
              <p:cNvCxnSpPr>
                <a:cxnSpLocks noChangeShapeType="1"/>
              </p:cNvCxnSpPr>
              <p:nvPr/>
            </p:nvCxnSpPr>
            <p:spPr bwMode="auto">
              <a:xfrm rot="5400000" flipV="1">
                <a:off x="3131102" y="2050500"/>
                <a:ext cx="0" cy="117897"/>
              </a:xfrm>
              <a:prstGeom prst="line">
                <a:avLst/>
              </a:prstGeom>
              <a:grpFill/>
              <a:ln w="25400" algn="ctr">
                <a:solidFill>
                  <a:schemeClr val="tx1"/>
                </a:solidFill>
                <a:round/>
                <a:headEnd/>
                <a:tailEnd/>
              </a:ln>
            </p:spPr>
          </p:cxnSp>
        </p:grpSp>
      </p:grpSp>
      <p:grpSp>
        <p:nvGrpSpPr>
          <p:cNvPr id="91" name="Group 90"/>
          <p:cNvGrpSpPr>
            <a:grpSpLocks noChangeAspect="1"/>
          </p:cNvGrpSpPr>
          <p:nvPr/>
        </p:nvGrpSpPr>
        <p:grpSpPr>
          <a:xfrm rot="5400000">
            <a:off x="4433489" y="2174715"/>
            <a:ext cx="354203" cy="454403"/>
            <a:chOff x="152441" y="3690938"/>
            <a:chExt cx="394589" cy="300037"/>
          </a:xfrm>
        </p:grpSpPr>
        <p:sp>
          <p:nvSpPr>
            <p:cNvPr id="92" name="Rectangle 35"/>
            <p:cNvSpPr>
              <a:spLocks noChangeArrowheads="1"/>
            </p:cNvSpPr>
            <p:nvPr/>
          </p:nvSpPr>
          <p:spPr bwMode="auto">
            <a:xfrm>
              <a:off x="152441" y="3690938"/>
              <a:ext cx="394589" cy="300037"/>
            </a:xfrm>
            <a:prstGeom prst="rect">
              <a:avLst/>
            </a:prstGeom>
            <a:ln>
              <a:solidFill>
                <a:schemeClr val="tx1"/>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endParaRPr lang="en-US" sz="1200" dirty="0">
                <a:solidFill>
                  <a:schemeClr val="tx1"/>
                </a:solidFill>
                <a:latin typeface="Calibri" pitchFamily="34" charset="0"/>
              </a:endParaRPr>
            </a:p>
          </p:txBody>
        </p:sp>
        <p:sp>
          <p:nvSpPr>
            <p:cNvPr id="93" name="Line 67"/>
            <p:cNvSpPr>
              <a:spLocks noChangeShapeType="1"/>
            </p:cNvSpPr>
            <p:nvPr/>
          </p:nvSpPr>
          <p:spPr bwMode="auto">
            <a:xfrm rot="10800000" flipH="1">
              <a:off x="152441" y="3840957"/>
              <a:ext cx="130276" cy="1059"/>
            </a:xfrm>
            <a:prstGeom prst="line">
              <a:avLst/>
            </a:prstGeom>
            <a:noFill/>
            <a:ln w="25400">
              <a:solidFill>
                <a:schemeClr val="tx1"/>
              </a:solidFill>
              <a:round/>
              <a:headEnd/>
              <a:tailEnd type="triangle" w="med" len="med"/>
            </a:ln>
          </p:spPr>
          <p:txBody>
            <a:bodyPr/>
            <a:lstStyle/>
            <a:p>
              <a:endParaRPr lang="en-US"/>
            </a:p>
          </p:txBody>
        </p:sp>
        <p:sp>
          <p:nvSpPr>
            <p:cNvPr id="94" name="Line 73"/>
            <p:cNvSpPr>
              <a:spLocks noChangeShapeType="1"/>
            </p:cNvSpPr>
            <p:nvPr/>
          </p:nvSpPr>
          <p:spPr bwMode="auto">
            <a:xfrm rot="10800000" flipH="1" flipV="1">
              <a:off x="389195" y="3842015"/>
              <a:ext cx="157835" cy="0"/>
            </a:xfrm>
            <a:prstGeom prst="line">
              <a:avLst/>
            </a:prstGeom>
            <a:noFill/>
            <a:ln w="25400">
              <a:solidFill>
                <a:schemeClr val="tx1"/>
              </a:solidFill>
              <a:round/>
              <a:headEnd/>
              <a:tailEnd type="triangle" w="med" len="med"/>
            </a:ln>
          </p:spPr>
          <p:txBody>
            <a:bodyPr/>
            <a:lstStyle/>
            <a:p>
              <a:endParaRPr lang="en-US"/>
            </a:p>
          </p:txBody>
        </p:sp>
        <p:grpSp>
          <p:nvGrpSpPr>
            <p:cNvPr id="95" name="Group 202"/>
            <p:cNvGrpSpPr>
              <a:grpSpLocks/>
            </p:cNvGrpSpPr>
            <p:nvPr/>
          </p:nvGrpSpPr>
          <p:grpSpPr bwMode="auto">
            <a:xfrm rot="10800000" flipH="1" flipV="1">
              <a:off x="252455" y="3754895"/>
              <a:ext cx="140634" cy="174948"/>
              <a:chOff x="3067434" y="1790279"/>
              <a:chExt cx="302584" cy="319188"/>
            </a:xfrm>
            <a:solidFill>
              <a:schemeClr val="accent1">
                <a:alpha val="0"/>
              </a:schemeClr>
            </a:solidFill>
          </p:grpSpPr>
          <p:sp>
            <p:nvSpPr>
              <p:cNvPr id="96" name="Rectangle 355"/>
              <p:cNvSpPr>
                <a:spLocks noChangeArrowheads="1"/>
              </p:cNvSpPr>
              <p:nvPr/>
            </p:nvSpPr>
            <p:spPr bwMode="auto">
              <a:xfrm>
                <a:off x="3131389" y="1790291"/>
                <a:ext cx="120769" cy="319176"/>
              </a:xfrm>
              <a:prstGeom prst="rect">
                <a:avLst/>
              </a:prstGeom>
              <a:grpFill/>
              <a:ln w="25400" algn="ctr">
                <a:solidFill>
                  <a:schemeClr val="tx1"/>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a:p>
            </p:txBody>
          </p:sp>
          <p:sp>
            <p:nvSpPr>
              <p:cNvPr id="97" name="Rectangle 356"/>
              <p:cNvSpPr>
                <a:spLocks noChangeArrowheads="1"/>
              </p:cNvSpPr>
              <p:nvPr/>
            </p:nvSpPr>
            <p:spPr bwMode="auto">
              <a:xfrm>
                <a:off x="3249250" y="1790281"/>
                <a:ext cx="120768" cy="319175"/>
              </a:xfrm>
              <a:prstGeom prst="rect">
                <a:avLst/>
              </a:prstGeom>
              <a:grpFill/>
              <a:ln w="25400" algn="ctr">
                <a:solidFill>
                  <a:schemeClr val="tx1"/>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dirty="0"/>
              </a:p>
            </p:txBody>
          </p:sp>
          <p:cxnSp>
            <p:nvCxnSpPr>
              <p:cNvPr id="98" name="Straight Connector 367"/>
              <p:cNvCxnSpPr>
                <a:cxnSpLocks noChangeShapeType="1"/>
              </p:cNvCxnSpPr>
              <p:nvPr/>
            </p:nvCxnSpPr>
            <p:spPr bwMode="auto">
              <a:xfrm rot="16200000" flipV="1">
                <a:off x="3126382" y="1731331"/>
                <a:ext cx="0" cy="117896"/>
              </a:xfrm>
              <a:prstGeom prst="line">
                <a:avLst/>
              </a:prstGeom>
              <a:grpFill/>
              <a:ln w="25400" algn="ctr">
                <a:solidFill>
                  <a:schemeClr val="tx1"/>
                </a:solidFill>
                <a:round/>
                <a:headEnd/>
                <a:tailEnd/>
              </a:ln>
            </p:spPr>
          </p:cxnSp>
          <p:cxnSp>
            <p:nvCxnSpPr>
              <p:cNvPr id="99" name="Straight Connector 368"/>
              <p:cNvCxnSpPr>
                <a:cxnSpLocks noChangeShapeType="1"/>
              </p:cNvCxnSpPr>
              <p:nvPr/>
            </p:nvCxnSpPr>
            <p:spPr bwMode="auto">
              <a:xfrm rot="5400000" flipV="1">
                <a:off x="3131102" y="2050500"/>
                <a:ext cx="0" cy="117897"/>
              </a:xfrm>
              <a:prstGeom prst="line">
                <a:avLst/>
              </a:prstGeom>
              <a:grpFill/>
              <a:ln w="25400" algn="ctr">
                <a:solidFill>
                  <a:schemeClr val="tx1"/>
                </a:solidFill>
                <a:round/>
                <a:headEnd/>
                <a:tailEnd/>
              </a:ln>
            </p:spPr>
          </p:cxnSp>
        </p:grpSp>
      </p:grpSp>
      <p:grpSp>
        <p:nvGrpSpPr>
          <p:cNvPr id="109" name="Group 108"/>
          <p:cNvGrpSpPr>
            <a:grpSpLocks noChangeAspect="1"/>
          </p:cNvGrpSpPr>
          <p:nvPr/>
        </p:nvGrpSpPr>
        <p:grpSpPr>
          <a:xfrm rot="5400000">
            <a:off x="5437108" y="2220565"/>
            <a:ext cx="354203" cy="454403"/>
            <a:chOff x="152441" y="3690938"/>
            <a:chExt cx="394589" cy="300037"/>
          </a:xfrm>
        </p:grpSpPr>
        <p:sp>
          <p:nvSpPr>
            <p:cNvPr id="110" name="Rectangle 35"/>
            <p:cNvSpPr>
              <a:spLocks noChangeArrowheads="1"/>
            </p:cNvSpPr>
            <p:nvPr/>
          </p:nvSpPr>
          <p:spPr bwMode="auto">
            <a:xfrm>
              <a:off x="152441" y="3690938"/>
              <a:ext cx="394589" cy="300037"/>
            </a:xfrm>
            <a:prstGeom prst="rect">
              <a:avLst/>
            </a:prstGeom>
            <a:ln>
              <a:solidFill>
                <a:schemeClr val="tx1"/>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endParaRPr lang="en-US" sz="1200" dirty="0">
                <a:solidFill>
                  <a:schemeClr val="tx1"/>
                </a:solidFill>
                <a:latin typeface="Calibri" pitchFamily="34" charset="0"/>
              </a:endParaRPr>
            </a:p>
          </p:txBody>
        </p:sp>
        <p:sp>
          <p:nvSpPr>
            <p:cNvPr id="111" name="Line 67"/>
            <p:cNvSpPr>
              <a:spLocks noChangeShapeType="1"/>
            </p:cNvSpPr>
            <p:nvPr/>
          </p:nvSpPr>
          <p:spPr bwMode="auto">
            <a:xfrm rot="10800000" flipH="1">
              <a:off x="152441" y="3840957"/>
              <a:ext cx="130276" cy="1059"/>
            </a:xfrm>
            <a:prstGeom prst="line">
              <a:avLst/>
            </a:prstGeom>
            <a:noFill/>
            <a:ln w="25400">
              <a:solidFill>
                <a:schemeClr val="tx1"/>
              </a:solidFill>
              <a:round/>
              <a:headEnd/>
              <a:tailEnd type="triangle" w="med" len="med"/>
            </a:ln>
          </p:spPr>
          <p:txBody>
            <a:bodyPr/>
            <a:lstStyle/>
            <a:p>
              <a:endParaRPr lang="en-US"/>
            </a:p>
          </p:txBody>
        </p:sp>
        <p:sp>
          <p:nvSpPr>
            <p:cNvPr id="112" name="Line 73"/>
            <p:cNvSpPr>
              <a:spLocks noChangeShapeType="1"/>
            </p:cNvSpPr>
            <p:nvPr/>
          </p:nvSpPr>
          <p:spPr bwMode="auto">
            <a:xfrm rot="10800000" flipH="1" flipV="1">
              <a:off x="389195" y="3842015"/>
              <a:ext cx="157835" cy="0"/>
            </a:xfrm>
            <a:prstGeom prst="line">
              <a:avLst/>
            </a:prstGeom>
            <a:noFill/>
            <a:ln w="25400">
              <a:solidFill>
                <a:schemeClr val="tx1"/>
              </a:solidFill>
              <a:round/>
              <a:headEnd/>
              <a:tailEnd type="triangle" w="med" len="med"/>
            </a:ln>
          </p:spPr>
          <p:txBody>
            <a:bodyPr/>
            <a:lstStyle/>
            <a:p>
              <a:endParaRPr lang="en-US"/>
            </a:p>
          </p:txBody>
        </p:sp>
        <p:grpSp>
          <p:nvGrpSpPr>
            <p:cNvPr id="113" name="Group 202"/>
            <p:cNvGrpSpPr>
              <a:grpSpLocks/>
            </p:cNvGrpSpPr>
            <p:nvPr/>
          </p:nvGrpSpPr>
          <p:grpSpPr bwMode="auto">
            <a:xfrm rot="10800000" flipH="1" flipV="1">
              <a:off x="252455" y="3754895"/>
              <a:ext cx="140634" cy="174948"/>
              <a:chOff x="3067434" y="1790279"/>
              <a:chExt cx="302584" cy="319188"/>
            </a:xfrm>
            <a:solidFill>
              <a:schemeClr val="accent1">
                <a:alpha val="0"/>
              </a:schemeClr>
            </a:solidFill>
          </p:grpSpPr>
          <p:sp>
            <p:nvSpPr>
              <p:cNvPr id="114" name="Rectangle 355"/>
              <p:cNvSpPr>
                <a:spLocks noChangeArrowheads="1"/>
              </p:cNvSpPr>
              <p:nvPr/>
            </p:nvSpPr>
            <p:spPr bwMode="auto">
              <a:xfrm>
                <a:off x="3131389" y="1790291"/>
                <a:ext cx="120769" cy="319176"/>
              </a:xfrm>
              <a:prstGeom prst="rect">
                <a:avLst/>
              </a:prstGeom>
              <a:grpFill/>
              <a:ln w="25400" algn="ctr">
                <a:solidFill>
                  <a:schemeClr val="tx1"/>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a:p>
            </p:txBody>
          </p:sp>
          <p:sp>
            <p:nvSpPr>
              <p:cNvPr id="115" name="Rectangle 356"/>
              <p:cNvSpPr>
                <a:spLocks noChangeArrowheads="1"/>
              </p:cNvSpPr>
              <p:nvPr/>
            </p:nvSpPr>
            <p:spPr bwMode="auto">
              <a:xfrm>
                <a:off x="3249250" y="1790281"/>
                <a:ext cx="120768" cy="319175"/>
              </a:xfrm>
              <a:prstGeom prst="rect">
                <a:avLst/>
              </a:prstGeom>
              <a:grpFill/>
              <a:ln w="25400" algn="ctr">
                <a:solidFill>
                  <a:schemeClr val="tx1"/>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dirty="0"/>
              </a:p>
            </p:txBody>
          </p:sp>
          <p:cxnSp>
            <p:nvCxnSpPr>
              <p:cNvPr id="116" name="Straight Connector 367"/>
              <p:cNvCxnSpPr>
                <a:cxnSpLocks noChangeShapeType="1"/>
              </p:cNvCxnSpPr>
              <p:nvPr/>
            </p:nvCxnSpPr>
            <p:spPr bwMode="auto">
              <a:xfrm rot="16200000" flipV="1">
                <a:off x="3126382" y="1731331"/>
                <a:ext cx="0" cy="117896"/>
              </a:xfrm>
              <a:prstGeom prst="line">
                <a:avLst/>
              </a:prstGeom>
              <a:grpFill/>
              <a:ln w="25400" algn="ctr">
                <a:solidFill>
                  <a:schemeClr val="tx1"/>
                </a:solidFill>
                <a:round/>
                <a:headEnd/>
                <a:tailEnd/>
              </a:ln>
            </p:spPr>
          </p:cxnSp>
          <p:cxnSp>
            <p:nvCxnSpPr>
              <p:cNvPr id="117" name="Straight Connector 368"/>
              <p:cNvCxnSpPr>
                <a:cxnSpLocks noChangeShapeType="1"/>
              </p:cNvCxnSpPr>
              <p:nvPr/>
            </p:nvCxnSpPr>
            <p:spPr bwMode="auto">
              <a:xfrm rot="5400000" flipV="1">
                <a:off x="3131102" y="2050500"/>
                <a:ext cx="0" cy="117897"/>
              </a:xfrm>
              <a:prstGeom prst="line">
                <a:avLst/>
              </a:prstGeom>
              <a:grpFill/>
              <a:ln w="25400" algn="ctr">
                <a:solidFill>
                  <a:schemeClr val="tx1"/>
                </a:solidFill>
                <a:round/>
                <a:headEnd/>
                <a:tailEnd/>
              </a:ln>
            </p:spPr>
          </p:cxnSp>
        </p:grpSp>
      </p:grpSp>
      <p:grpSp>
        <p:nvGrpSpPr>
          <p:cNvPr id="118" name="Group 117"/>
          <p:cNvGrpSpPr>
            <a:grpSpLocks noChangeAspect="1"/>
          </p:cNvGrpSpPr>
          <p:nvPr/>
        </p:nvGrpSpPr>
        <p:grpSpPr>
          <a:xfrm rot="5400000">
            <a:off x="6414689" y="2194014"/>
            <a:ext cx="354203" cy="454403"/>
            <a:chOff x="152441" y="3690938"/>
            <a:chExt cx="394589" cy="300037"/>
          </a:xfrm>
        </p:grpSpPr>
        <p:sp>
          <p:nvSpPr>
            <p:cNvPr id="119" name="Rectangle 35"/>
            <p:cNvSpPr>
              <a:spLocks noChangeArrowheads="1"/>
            </p:cNvSpPr>
            <p:nvPr/>
          </p:nvSpPr>
          <p:spPr bwMode="auto">
            <a:xfrm>
              <a:off x="152441" y="3690938"/>
              <a:ext cx="394589" cy="300037"/>
            </a:xfrm>
            <a:prstGeom prst="rect">
              <a:avLst/>
            </a:prstGeom>
            <a:ln>
              <a:solidFill>
                <a:schemeClr val="tx1"/>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endParaRPr lang="en-US" sz="1200" dirty="0">
                <a:solidFill>
                  <a:schemeClr val="tx1"/>
                </a:solidFill>
                <a:latin typeface="Calibri" pitchFamily="34" charset="0"/>
              </a:endParaRPr>
            </a:p>
          </p:txBody>
        </p:sp>
        <p:sp>
          <p:nvSpPr>
            <p:cNvPr id="120" name="Line 67"/>
            <p:cNvSpPr>
              <a:spLocks noChangeShapeType="1"/>
            </p:cNvSpPr>
            <p:nvPr/>
          </p:nvSpPr>
          <p:spPr bwMode="auto">
            <a:xfrm rot="10800000" flipH="1">
              <a:off x="152441" y="3840957"/>
              <a:ext cx="130276" cy="1059"/>
            </a:xfrm>
            <a:prstGeom prst="line">
              <a:avLst/>
            </a:prstGeom>
            <a:noFill/>
            <a:ln w="25400">
              <a:solidFill>
                <a:schemeClr val="tx1"/>
              </a:solidFill>
              <a:round/>
              <a:headEnd/>
              <a:tailEnd type="triangle" w="med" len="med"/>
            </a:ln>
          </p:spPr>
          <p:txBody>
            <a:bodyPr/>
            <a:lstStyle/>
            <a:p>
              <a:endParaRPr lang="en-US"/>
            </a:p>
          </p:txBody>
        </p:sp>
        <p:sp>
          <p:nvSpPr>
            <p:cNvPr id="121" name="Line 73"/>
            <p:cNvSpPr>
              <a:spLocks noChangeShapeType="1"/>
            </p:cNvSpPr>
            <p:nvPr/>
          </p:nvSpPr>
          <p:spPr bwMode="auto">
            <a:xfrm rot="10800000" flipH="1" flipV="1">
              <a:off x="389195" y="3842015"/>
              <a:ext cx="157835" cy="0"/>
            </a:xfrm>
            <a:prstGeom prst="line">
              <a:avLst/>
            </a:prstGeom>
            <a:noFill/>
            <a:ln w="25400">
              <a:solidFill>
                <a:schemeClr val="tx1"/>
              </a:solidFill>
              <a:round/>
              <a:headEnd/>
              <a:tailEnd type="triangle" w="med" len="med"/>
            </a:ln>
          </p:spPr>
          <p:txBody>
            <a:bodyPr/>
            <a:lstStyle/>
            <a:p>
              <a:endParaRPr lang="en-US"/>
            </a:p>
          </p:txBody>
        </p:sp>
        <p:grpSp>
          <p:nvGrpSpPr>
            <p:cNvPr id="122" name="Group 202"/>
            <p:cNvGrpSpPr>
              <a:grpSpLocks/>
            </p:cNvGrpSpPr>
            <p:nvPr/>
          </p:nvGrpSpPr>
          <p:grpSpPr bwMode="auto">
            <a:xfrm rot="10800000" flipH="1" flipV="1">
              <a:off x="252455" y="3754895"/>
              <a:ext cx="140634" cy="174948"/>
              <a:chOff x="3067434" y="1790279"/>
              <a:chExt cx="302584" cy="319188"/>
            </a:xfrm>
            <a:solidFill>
              <a:schemeClr val="accent1">
                <a:alpha val="0"/>
              </a:schemeClr>
            </a:solidFill>
          </p:grpSpPr>
          <p:sp>
            <p:nvSpPr>
              <p:cNvPr id="123" name="Rectangle 355"/>
              <p:cNvSpPr>
                <a:spLocks noChangeArrowheads="1"/>
              </p:cNvSpPr>
              <p:nvPr/>
            </p:nvSpPr>
            <p:spPr bwMode="auto">
              <a:xfrm>
                <a:off x="3131389" y="1790291"/>
                <a:ext cx="120769" cy="319176"/>
              </a:xfrm>
              <a:prstGeom prst="rect">
                <a:avLst/>
              </a:prstGeom>
              <a:grpFill/>
              <a:ln w="25400" algn="ctr">
                <a:solidFill>
                  <a:schemeClr val="tx1"/>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a:p>
            </p:txBody>
          </p:sp>
          <p:sp>
            <p:nvSpPr>
              <p:cNvPr id="124" name="Rectangle 356"/>
              <p:cNvSpPr>
                <a:spLocks noChangeArrowheads="1"/>
              </p:cNvSpPr>
              <p:nvPr/>
            </p:nvSpPr>
            <p:spPr bwMode="auto">
              <a:xfrm>
                <a:off x="3249250" y="1790281"/>
                <a:ext cx="120768" cy="319175"/>
              </a:xfrm>
              <a:prstGeom prst="rect">
                <a:avLst/>
              </a:prstGeom>
              <a:grpFill/>
              <a:ln w="25400" algn="ctr">
                <a:solidFill>
                  <a:schemeClr val="tx1"/>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dirty="0"/>
              </a:p>
            </p:txBody>
          </p:sp>
          <p:cxnSp>
            <p:nvCxnSpPr>
              <p:cNvPr id="125" name="Straight Connector 367"/>
              <p:cNvCxnSpPr>
                <a:cxnSpLocks noChangeShapeType="1"/>
              </p:cNvCxnSpPr>
              <p:nvPr/>
            </p:nvCxnSpPr>
            <p:spPr bwMode="auto">
              <a:xfrm rot="16200000" flipV="1">
                <a:off x="3126382" y="1731331"/>
                <a:ext cx="0" cy="117896"/>
              </a:xfrm>
              <a:prstGeom prst="line">
                <a:avLst/>
              </a:prstGeom>
              <a:grpFill/>
              <a:ln w="25400" algn="ctr">
                <a:solidFill>
                  <a:schemeClr val="tx1"/>
                </a:solidFill>
                <a:round/>
                <a:headEnd/>
                <a:tailEnd/>
              </a:ln>
            </p:spPr>
          </p:cxnSp>
          <p:cxnSp>
            <p:nvCxnSpPr>
              <p:cNvPr id="126" name="Straight Connector 368"/>
              <p:cNvCxnSpPr>
                <a:cxnSpLocks noChangeShapeType="1"/>
              </p:cNvCxnSpPr>
              <p:nvPr/>
            </p:nvCxnSpPr>
            <p:spPr bwMode="auto">
              <a:xfrm rot="5400000" flipV="1">
                <a:off x="3131102" y="2050500"/>
                <a:ext cx="0" cy="117897"/>
              </a:xfrm>
              <a:prstGeom prst="line">
                <a:avLst/>
              </a:prstGeom>
              <a:grpFill/>
              <a:ln w="25400" algn="ctr">
                <a:solidFill>
                  <a:schemeClr val="tx1"/>
                </a:solidFill>
                <a:round/>
                <a:headEnd/>
                <a:tailEnd/>
              </a:ln>
            </p:spPr>
          </p:cxnSp>
        </p:grpSp>
      </p:grpSp>
      <p:grpSp>
        <p:nvGrpSpPr>
          <p:cNvPr id="73" name="Group 72"/>
          <p:cNvGrpSpPr/>
          <p:nvPr/>
        </p:nvGrpSpPr>
        <p:grpSpPr>
          <a:xfrm>
            <a:off x="2312995" y="1402689"/>
            <a:ext cx="572421" cy="576071"/>
            <a:chOff x="7143492" y="3343896"/>
            <a:chExt cx="572421" cy="576071"/>
          </a:xfrm>
        </p:grpSpPr>
        <p:sp>
          <p:nvSpPr>
            <p:cNvPr id="74" name="Oval 73"/>
            <p:cNvSpPr/>
            <p:nvPr/>
          </p:nvSpPr>
          <p:spPr>
            <a:xfrm flipH="1" flipV="1">
              <a:off x="7143492" y="3343896"/>
              <a:ext cx="572421" cy="576071"/>
            </a:xfrm>
            <a:prstGeom prst="ellipse">
              <a:avLst/>
            </a:prstGeom>
            <a:solidFill>
              <a:schemeClr val="lt1">
                <a:alpha val="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5" name="Oval 74"/>
            <p:cNvSpPr/>
            <p:nvPr/>
          </p:nvSpPr>
          <p:spPr>
            <a:xfrm flipH="1" flipV="1">
              <a:off x="7361555" y="3697519"/>
              <a:ext cx="173736" cy="173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6" name="Oval 75"/>
            <p:cNvSpPr/>
            <p:nvPr/>
          </p:nvSpPr>
          <p:spPr>
            <a:xfrm flipH="1" flipV="1">
              <a:off x="7209436" y="3478746"/>
              <a:ext cx="173736" cy="173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7" name="Oval 76"/>
            <p:cNvSpPr/>
            <p:nvPr/>
          </p:nvSpPr>
          <p:spPr>
            <a:xfrm flipH="1" flipV="1">
              <a:off x="7471469" y="3470995"/>
              <a:ext cx="173736" cy="173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78" name="Curved Connector 77"/>
            <p:cNvCxnSpPr>
              <a:stCxn id="75" idx="2"/>
              <a:endCxn id="77" idx="1"/>
            </p:cNvCxnSpPr>
            <p:nvPr/>
          </p:nvCxnSpPr>
          <p:spPr>
            <a:xfrm flipV="1">
              <a:off x="7535291" y="3619288"/>
              <a:ext cx="84471" cy="165099"/>
            </a:xfrm>
            <a:prstGeom prst="curved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Curved Connector 78"/>
            <p:cNvCxnSpPr>
              <a:stCxn id="75" idx="6"/>
              <a:endCxn id="76" idx="7"/>
            </p:cNvCxnSpPr>
            <p:nvPr/>
          </p:nvCxnSpPr>
          <p:spPr>
            <a:xfrm rot="10800000">
              <a:off x="7234879" y="3627039"/>
              <a:ext cx="126676" cy="157348"/>
            </a:xfrm>
            <a:prstGeom prst="curvedConnector2">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80" name="Curved Connector 79"/>
            <p:cNvCxnSpPr>
              <a:stCxn id="77" idx="4"/>
              <a:endCxn id="76" idx="4"/>
            </p:cNvCxnSpPr>
            <p:nvPr/>
          </p:nvCxnSpPr>
          <p:spPr>
            <a:xfrm rot="16200000" flipH="1" flipV="1">
              <a:off x="7423445" y="3343853"/>
              <a:ext cx="7751" cy="262033"/>
            </a:xfrm>
            <a:prstGeom prst="curvedConnector3">
              <a:avLst>
                <a:gd name="adj1" fmla="val -92166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2" name="Group 101"/>
          <p:cNvGrpSpPr/>
          <p:nvPr/>
        </p:nvGrpSpPr>
        <p:grpSpPr>
          <a:xfrm>
            <a:off x="4701755" y="1489201"/>
            <a:ext cx="572421" cy="576071"/>
            <a:chOff x="7143492" y="3343896"/>
            <a:chExt cx="572421" cy="576071"/>
          </a:xfrm>
        </p:grpSpPr>
        <p:sp>
          <p:nvSpPr>
            <p:cNvPr id="103" name="Oval 102"/>
            <p:cNvSpPr/>
            <p:nvPr/>
          </p:nvSpPr>
          <p:spPr>
            <a:xfrm flipH="1" flipV="1">
              <a:off x="7143492" y="3343896"/>
              <a:ext cx="572421" cy="576071"/>
            </a:xfrm>
            <a:prstGeom prst="ellipse">
              <a:avLst/>
            </a:prstGeom>
            <a:solidFill>
              <a:schemeClr val="lt1">
                <a:alpha val="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4" name="Oval 103"/>
            <p:cNvSpPr/>
            <p:nvPr/>
          </p:nvSpPr>
          <p:spPr>
            <a:xfrm flipH="1" flipV="1">
              <a:off x="7361555" y="3697519"/>
              <a:ext cx="173736" cy="173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5" name="Oval 104"/>
            <p:cNvSpPr/>
            <p:nvPr/>
          </p:nvSpPr>
          <p:spPr>
            <a:xfrm flipH="1" flipV="1">
              <a:off x="7209436" y="3478746"/>
              <a:ext cx="173736" cy="173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6" name="Oval 105"/>
            <p:cNvSpPr/>
            <p:nvPr/>
          </p:nvSpPr>
          <p:spPr>
            <a:xfrm flipH="1" flipV="1">
              <a:off x="7471469" y="3470995"/>
              <a:ext cx="173736" cy="173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07" name="Curved Connector 106"/>
            <p:cNvCxnSpPr>
              <a:stCxn id="104" idx="2"/>
              <a:endCxn id="106" idx="1"/>
            </p:cNvCxnSpPr>
            <p:nvPr/>
          </p:nvCxnSpPr>
          <p:spPr>
            <a:xfrm flipV="1">
              <a:off x="7535291" y="3619288"/>
              <a:ext cx="84471" cy="165099"/>
            </a:xfrm>
            <a:prstGeom prst="curved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Curved Connector 107"/>
            <p:cNvCxnSpPr>
              <a:stCxn id="104" idx="6"/>
              <a:endCxn id="105" idx="7"/>
            </p:cNvCxnSpPr>
            <p:nvPr/>
          </p:nvCxnSpPr>
          <p:spPr>
            <a:xfrm rot="10800000">
              <a:off x="7234879" y="3627039"/>
              <a:ext cx="126676" cy="157348"/>
            </a:xfrm>
            <a:prstGeom prst="curvedConnector2">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27" name="Curved Connector 126"/>
            <p:cNvCxnSpPr>
              <a:stCxn id="106" idx="4"/>
              <a:endCxn id="105" idx="4"/>
            </p:cNvCxnSpPr>
            <p:nvPr/>
          </p:nvCxnSpPr>
          <p:spPr>
            <a:xfrm rot="16200000" flipH="1" flipV="1">
              <a:off x="7423445" y="3343853"/>
              <a:ext cx="7751" cy="262033"/>
            </a:xfrm>
            <a:prstGeom prst="curvedConnector3">
              <a:avLst>
                <a:gd name="adj1" fmla="val -92166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28" name="Group 127"/>
          <p:cNvGrpSpPr/>
          <p:nvPr/>
        </p:nvGrpSpPr>
        <p:grpSpPr>
          <a:xfrm>
            <a:off x="4765577" y="2899925"/>
            <a:ext cx="572421" cy="576071"/>
            <a:chOff x="7143492" y="3343896"/>
            <a:chExt cx="572421" cy="576071"/>
          </a:xfrm>
        </p:grpSpPr>
        <p:sp>
          <p:nvSpPr>
            <p:cNvPr id="129" name="Oval 128"/>
            <p:cNvSpPr/>
            <p:nvPr/>
          </p:nvSpPr>
          <p:spPr>
            <a:xfrm flipH="1" flipV="1">
              <a:off x="7143492" y="3343896"/>
              <a:ext cx="572421" cy="576071"/>
            </a:xfrm>
            <a:prstGeom prst="ellipse">
              <a:avLst/>
            </a:prstGeom>
            <a:solidFill>
              <a:schemeClr val="lt1">
                <a:alpha val="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0" name="Oval 129"/>
            <p:cNvSpPr/>
            <p:nvPr/>
          </p:nvSpPr>
          <p:spPr>
            <a:xfrm flipH="1" flipV="1">
              <a:off x="7361555" y="3697519"/>
              <a:ext cx="173736" cy="173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1" name="Oval 130"/>
            <p:cNvSpPr/>
            <p:nvPr/>
          </p:nvSpPr>
          <p:spPr>
            <a:xfrm flipH="1" flipV="1">
              <a:off x="7209436" y="3478746"/>
              <a:ext cx="173736" cy="173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2" name="Oval 131"/>
            <p:cNvSpPr/>
            <p:nvPr/>
          </p:nvSpPr>
          <p:spPr>
            <a:xfrm flipH="1" flipV="1">
              <a:off x="7471469" y="3470995"/>
              <a:ext cx="173736" cy="173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33" name="Curved Connector 132"/>
            <p:cNvCxnSpPr>
              <a:stCxn id="130" idx="2"/>
              <a:endCxn id="132" idx="1"/>
            </p:cNvCxnSpPr>
            <p:nvPr/>
          </p:nvCxnSpPr>
          <p:spPr>
            <a:xfrm flipV="1">
              <a:off x="7535291" y="3619288"/>
              <a:ext cx="84471" cy="165099"/>
            </a:xfrm>
            <a:prstGeom prst="curved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Curved Connector 133"/>
            <p:cNvCxnSpPr>
              <a:stCxn id="130" idx="6"/>
              <a:endCxn id="131" idx="7"/>
            </p:cNvCxnSpPr>
            <p:nvPr/>
          </p:nvCxnSpPr>
          <p:spPr>
            <a:xfrm rot="10800000">
              <a:off x="7234879" y="3627039"/>
              <a:ext cx="126676" cy="157348"/>
            </a:xfrm>
            <a:prstGeom prst="curvedConnector2">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35" name="Curved Connector 134"/>
            <p:cNvCxnSpPr>
              <a:stCxn id="132" idx="4"/>
              <a:endCxn id="131" idx="4"/>
            </p:cNvCxnSpPr>
            <p:nvPr/>
          </p:nvCxnSpPr>
          <p:spPr>
            <a:xfrm rot="16200000" flipH="1" flipV="1">
              <a:off x="7423445" y="3343853"/>
              <a:ext cx="7751" cy="262033"/>
            </a:xfrm>
            <a:prstGeom prst="curvedConnector3">
              <a:avLst>
                <a:gd name="adj1" fmla="val -92166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4" name="Group 143"/>
          <p:cNvGrpSpPr/>
          <p:nvPr/>
        </p:nvGrpSpPr>
        <p:grpSpPr>
          <a:xfrm>
            <a:off x="5736408" y="1270904"/>
            <a:ext cx="572421" cy="576071"/>
            <a:chOff x="7143492" y="3343896"/>
            <a:chExt cx="572421" cy="576071"/>
          </a:xfrm>
        </p:grpSpPr>
        <p:sp>
          <p:nvSpPr>
            <p:cNvPr id="145" name="Oval 144"/>
            <p:cNvSpPr/>
            <p:nvPr/>
          </p:nvSpPr>
          <p:spPr>
            <a:xfrm flipH="1" flipV="1">
              <a:off x="7143492" y="3343896"/>
              <a:ext cx="572421" cy="576071"/>
            </a:xfrm>
            <a:prstGeom prst="ellipse">
              <a:avLst/>
            </a:prstGeom>
            <a:solidFill>
              <a:schemeClr val="lt1">
                <a:alpha val="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6" name="Oval 145"/>
            <p:cNvSpPr/>
            <p:nvPr/>
          </p:nvSpPr>
          <p:spPr>
            <a:xfrm flipH="1" flipV="1">
              <a:off x="7361555" y="3697519"/>
              <a:ext cx="173736" cy="173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7" name="Oval 146"/>
            <p:cNvSpPr/>
            <p:nvPr/>
          </p:nvSpPr>
          <p:spPr>
            <a:xfrm flipH="1" flipV="1">
              <a:off x="7209436" y="3478746"/>
              <a:ext cx="173736" cy="173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8" name="Oval 147"/>
            <p:cNvSpPr/>
            <p:nvPr/>
          </p:nvSpPr>
          <p:spPr>
            <a:xfrm flipH="1" flipV="1">
              <a:off x="7471469" y="3470995"/>
              <a:ext cx="173736" cy="173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49" name="Curved Connector 148"/>
            <p:cNvCxnSpPr>
              <a:stCxn id="146" idx="2"/>
              <a:endCxn id="148" idx="1"/>
            </p:cNvCxnSpPr>
            <p:nvPr/>
          </p:nvCxnSpPr>
          <p:spPr>
            <a:xfrm flipV="1">
              <a:off x="7535291" y="3619288"/>
              <a:ext cx="84471" cy="165099"/>
            </a:xfrm>
            <a:prstGeom prst="curved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Curved Connector 149"/>
            <p:cNvCxnSpPr>
              <a:stCxn id="146" idx="6"/>
              <a:endCxn id="147" idx="7"/>
            </p:cNvCxnSpPr>
            <p:nvPr/>
          </p:nvCxnSpPr>
          <p:spPr>
            <a:xfrm rot="10800000">
              <a:off x="7234879" y="3627039"/>
              <a:ext cx="126676" cy="157348"/>
            </a:xfrm>
            <a:prstGeom prst="curvedConnector2">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51" name="Curved Connector 150"/>
            <p:cNvCxnSpPr>
              <a:stCxn id="148" idx="4"/>
              <a:endCxn id="147" idx="4"/>
            </p:cNvCxnSpPr>
            <p:nvPr/>
          </p:nvCxnSpPr>
          <p:spPr>
            <a:xfrm rot="16200000" flipH="1" flipV="1">
              <a:off x="7423445" y="3343853"/>
              <a:ext cx="7751" cy="262033"/>
            </a:xfrm>
            <a:prstGeom prst="curvedConnector3">
              <a:avLst>
                <a:gd name="adj1" fmla="val -92166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60" name="Group 159"/>
          <p:cNvGrpSpPr/>
          <p:nvPr/>
        </p:nvGrpSpPr>
        <p:grpSpPr>
          <a:xfrm>
            <a:off x="5831328" y="2786566"/>
            <a:ext cx="572421" cy="576071"/>
            <a:chOff x="7143492" y="3343896"/>
            <a:chExt cx="572421" cy="576071"/>
          </a:xfrm>
        </p:grpSpPr>
        <p:sp>
          <p:nvSpPr>
            <p:cNvPr id="161" name="Oval 160"/>
            <p:cNvSpPr/>
            <p:nvPr/>
          </p:nvSpPr>
          <p:spPr>
            <a:xfrm flipH="1" flipV="1">
              <a:off x="7143492" y="3343896"/>
              <a:ext cx="572421" cy="576071"/>
            </a:xfrm>
            <a:prstGeom prst="ellipse">
              <a:avLst/>
            </a:prstGeom>
            <a:solidFill>
              <a:schemeClr val="lt1">
                <a:alpha val="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2" name="Oval 161"/>
            <p:cNvSpPr/>
            <p:nvPr/>
          </p:nvSpPr>
          <p:spPr>
            <a:xfrm flipH="1" flipV="1">
              <a:off x="7361555" y="3697519"/>
              <a:ext cx="173736" cy="173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3" name="Oval 162"/>
            <p:cNvSpPr/>
            <p:nvPr/>
          </p:nvSpPr>
          <p:spPr>
            <a:xfrm flipH="1" flipV="1">
              <a:off x="7209436" y="3478746"/>
              <a:ext cx="173736" cy="173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4" name="Oval 163"/>
            <p:cNvSpPr/>
            <p:nvPr/>
          </p:nvSpPr>
          <p:spPr>
            <a:xfrm flipH="1" flipV="1">
              <a:off x="7471469" y="3470995"/>
              <a:ext cx="173736" cy="173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65" name="Curved Connector 164"/>
            <p:cNvCxnSpPr>
              <a:stCxn id="162" idx="2"/>
              <a:endCxn id="164" idx="1"/>
            </p:cNvCxnSpPr>
            <p:nvPr/>
          </p:nvCxnSpPr>
          <p:spPr>
            <a:xfrm flipV="1">
              <a:off x="7535291" y="3619288"/>
              <a:ext cx="84471" cy="165099"/>
            </a:xfrm>
            <a:prstGeom prst="curved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Curved Connector 165"/>
            <p:cNvCxnSpPr>
              <a:stCxn id="162" idx="6"/>
              <a:endCxn id="163" idx="7"/>
            </p:cNvCxnSpPr>
            <p:nvPr/>
          </p:nvCxnSpPr>
          <p:spPr>
            <a:xfrm rot="10800000">
              <a:off x="7234879" y="3627039"/>
              <a:ext cx="126676" cy="157348"/>
            </a:xfrm>
            <a:prstGeom prst="curvedConnector2">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67" name="Curved Connector 166"/>
            <p:cNvCxnSpPr>
              <a:stCxn id="164" idx="4"/>
              <a:endCxn id="163" idx="4"/>
            </p:cNvCxnSpPr>
            <p:nvPr/>
          </p:nvCxnSpPr>
          <p:spPr>
            <a:xfrm rot="16200000" flipH="1" flipV="1">
              <a:off x="7423445" y="3343853"/>
              <a:ext cx="7751" cy="262033"/>
            </a:xfrm>
            <a:prstGeom prst="curvedConnector3">
              <a:avLst>
                <a:gd name="adj1" fmla="val -92166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1574331296"/>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fade">
                                      <p:cBhvr>
                                        <p:cTn id="7" dur="500"/>
                                        <p:tgtEl>
                                          <p:spTgt spid="82"/>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91"/>
                                        </p:tgtEl>
                                        <p:attrNameLst>
                                          <p:attrName>style.visibility</p:attrName>
                                        </p:attrNameLst>
                                      </p:cBhvr>
                                      <p:to>
                                        <p:strVal val="visible"/>
                                      </p:to>
                                    </p:set>
                                    <p:animEffect transition="in" filter="fade">
                                      <p:cBhvr>
                                        <p:cTn id="13" dur="500"/>
                                        <p:tgtEl>
                                          <p:spTgt spid="91"/>
                                        </p:tgtEl>
                                      </p:cBhvr>
                                    </p:animEffect>
                                  </p:childTnLst>
                                </p:cTn>
                              </p:par>
                              <p:par>
                                <p:cTn id="14" presetID="10" presetClass="entr" presetSubtype="0" fill="hold" nodeType="withEffect">
                                  <p:stCondLst>
                                    <p:cond delay="0"/>
                                  </p:stCondLst>
                                  <p:childTnLst>
                                    <p:set>
                                      <p:cBhvr>
                                        <p:cTn id="15" dur="1" fill="hold">
                                          <p:stCondLst>
                                            <p:cond delay="0"/>
                                          </p:stCondLst>
                                        </p:cTn>
                                        <p:tgtEl>
                                          <p:spTgt spid="109"/>
                                        </p:tgtEl>
                                        <p:attrNameLst>
                                          <p:attrName>style.visibility</p:attrName>
                                        </p:attrNameLst>
                                      </p:cBhvr>
                                      <p:to>
                                        <p:strVal val="visible"/>
                                      </p:to>
                                    </p:set>
                                    <p:animEffect transition="in" filter="fade">
                                      <p:cBhvr>
                                        <p:cTn id="16" dur="500"/>
                                        <p:tgtEl>
                                          <p:spTgt spid="109"/>
                                        </p:tgtEl>
                                      </p:cBhvr>
                                    </p:animEffect>
                                  </p:childTnLst>
                                </p:cTn>
                              </p:par>
                              <p:par>
                                <p:cTn id="17" presetID="10" presetClass="entr" presetSubtype="0" fill="hold" nodeType="withEffect">
                                  <p:stCondLst>
                                    <p:cond delay="0"/>
                                  </p:stCondLst>
                                  <p:childTnLst>
                                    <p:set>
                                      <p:cBhvr>
                                        <p:cTn id="18" dur="1" fill="hold">
                                          <p:stCondLst>
                                            <p:cond delay="0"/>
                                          </p:stCondLst>
                                        </p:cTn>
                                        <p:tgtEl>
                                          <p:spTgt spid="118"/>
                                        </p:tgtEl>
                                        <p:attrNameLst>
                                          <p:attrName>style.visibility</p:attrName>
                                        </p:attrNameLst>
                                      </p:cBhvr>
                                      <p:to>
                                        <p:strVal val="visible"/>
                                      </p:to>
                                    </p:set>
                                    <p:animEffect transition="in" filter="fade">
                                      <p:cBhvr>
                                        <p:cTn id="19" dur="500"/>
                                        <p:tgtEl>
                                          <p:spTgt spid="118"/>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8">
                                            <p:txEl>
                                              <p:pRg st="3" end="3"/>
                                            </p:txEl>
                                          </p:spTgt>
                                        </p:tgtEl>
                                        <p:attrNameLst>
                                          <p:attrName>style.visibility</p:attrName>
                                        </p:attrNameLst>
                                      </p:cBhvr>
                                      <p:to>
                                        <p:strVal val="visible"/>
                                      </p:to>
                                    </p:set>
                                    <p:animEffect transition="in" filter="fade">
                                      <p:cBhvr>
                                        <p:cTn id="24" dur="500"/>
                                        <p:tgtEl>
                                          <p:spTgt spid="3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a:spLocks noChangeAspect="1"/>
          </p:cNvSpPr>
          <p:nvPr/>
        </p:nvSpPr>
        <p:spPr>
          <a:xfrm>
            <a:off x="1039848" y="4556402"/>
            <a:ext cx="922698" cy="338556"/>
          </a:xfrm>
          <a:prstGeom prst="rect">
            <a:avLst/>
          </a:prstGeom>
          <a:solidFill>
            <a:schemeClr val="bg1"/>
          </a:solidFill>
          <a:ln>
            <a:noFill/>
          </a:ln>
        </p:spPr>
        <p:txBody>
          <a:bodyPr wrap="square" rtlCol="0">
            <a:spAutoFit/>
          </a:bodyPr>
          <a:lstStyle/>
          <a:p>
            <a:pPr algn="r"/>
            <a:r>
              <a:rPr lang="en-US" sz="1600" dirty="0" smtClean="0">
                <a:solidFill>
                  <a:srgbClr val="C00000"/>
                </a:solidFill>
              </a:rPr>
              <a:t>Not Full</a:t>
            </a:r>
          </a:p>
        </p:txBody>
      </p:sp>
      <p:sp>
        <p:nvSpPr>
          <p:cNvPr id="5" name="Title 4"/>
          <p:cNvSpPr>
            <a:spLocks noGrp="1"/>
          </p:cNvSpPr>
          <p:nvPr>
            <p:ph type="title"/>
          </p:nvPr>
        </p:nvSpPr>
        <p:spPr/>
        <p:txBody>
          <a:bodyPr/>
          <a:lstStyle/>
          <a:p>
            <a:r>
              <a:rPr lang="en-US" altLang="zh-TW" dirty="0">
                <a:solidFill>
                  <a:schemeClr val="accent1"/>
                </a:solidFill>
                <a:ea typeface="Arial Unicode MS" pitchFamily="34" charset="-120"/>
                <a:cs typeface="Arial Unicode MS" pitchFamily="34" charset="-120"/>
              </a:rPr>
              <a:t>Abstracting Communication: From Register to FIFO</a:t>
            </a:r>
            <a:endParaRPr lang="en-US" dirty="0"/>
          </a:p>
        </p:txBody>
      </p:sp>
      <p:sp>
        <p:nvSpPr>
          <p:cNvPr id="6" name="Content Placeholder 5"/>
          <p:cNvSpPr>
            <a:spLocks noGrp="1"/>
          </p:cNvSpPr>
          <p:nvPr>
            <p:ph idx="1"/>
          </p:nvPr>
        </p:nvSpPr>
        <p:spPr/>
        <p:txBody>
          <a:bodyPr/>
          <a:lstStyle/>
          <a:p>
            <a:pPr lvl="1"/>
            <a:r>
              <a:rPr lang="en-US" dirty="0" smtClean="0"/>
              <a:t>Communications have </a:t>
            </a:r>
            <a:r>
              <a:rPr lang="en-US" dirty="0"/>
              <a:t>t</a:t>
            </a:r>
            <a:r>
              <a:rPr lang="en-US" dirty="0" smtClean="0"/>
              <a:t>wo components:</a:t>
            </a:r>
          </a:p>
          <a:p>
            <a:pPr lvl="2"/>
            <a:r>
              <a:rPr lang="en-US" dirty="0" smtClean="0"/>
              <a:t>Payload (message contents)</a:t>
            </a:r>
          </a:p>
          <a:p>
            <a:pPr lvl="2"/>
            <a:r>
              <a:rPr lang="en-US" dirty="0" smtClean="0"/>
              <a:t>Timing</a:t>
            </a:r>
          </a:p>
          <a:p>
            <a:pPr lvl="3"/>
            <a:r>
              <a:rPr lang="en-US" dirty="0" smtClean="0"/>
              <a:t>When wires have payloads</a:t>
            </a:r>
          </a:p>
          <a:p>
            <a:pPr lvl="3"/>
            <a:r>
              <a:rPr lang="en-US" dirty="0" smtClean="0"/>
              <a:t>When payload ownership is transferred</a:t>
            </a:r>
          </a:p>
        </p:txBody>
      </p:sp>
      <p:cxnSp>
        <p:nvCxnSpPr>
          <p:cNvPr id="7" name="Straight Arrow Connector 6"/>
          <p:cNvCxnSpPr>
            <a:cxnSpLocks noChangeAspect="1"/>
          </p:cNvCxnSpPr>
          <p:nvPr/>
        </p:nvCxnSpPr>
        <p:spPr>
          <a:xfrm flipV="1">
            <a:off x="1906942" y="4725682"/>
            <a:ext cx="408068" cy="5763"/>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cxnSpLocks noChangeAspect="1"/>
          </p:cNvCxnSpPr>
          <p:nvPr/>
        </p:nvCxnSpPr>
        <p:spPr>
          <a:xfrm>
            <a:off x="1962554" y="5470385"/>
            <a:ext cx="359364"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cxnSpLocks noChangeAspect="1"/>
          </p:cNvCxnSpPr>
          <p:nvPr/>
        </p:nvCxnSpPr>
        <p:spPr>
          <a:xfrm flipV="1">
            <a:off x="1873267" y="5030456"/>
            <a:ext cx="441317" cy="2"/>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cxnSpLocks noChangeAspect="1"/>
            <a:endCxn id="18" idx="1"/>
          </p:cNvCxnSpPr>
          <p:nvPr/>
        </p:nvCxnSpPr>
        <p:spPr>
          <a:xfrm>
            <a:off x="2963070" y="5469517"/>
            <a:ext cx="313354" cy="4"/>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cxnSpLocks noChangeAspect="1"/>
            <a:endCxn id="21" idx="1"/>
          </p:cNvCxnSpPr>
          <p:nvPr/>
        </p:nvCxnSpPr>
        <p:spPr>
          <a:xfrm>
            <a:off x="2963065" y="5036211"/>
            <a:ext cx="342119" cy="5"/>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cxnSpLocks noChangeAspect="1"/>
          </p:cNvCxnSpPr>
          <p:nvPr/>
        </p:nvCxnSpPr>
        <p:spPr>
          <a:xfrm>
            <a:off x="2963067" y="4731433"/>
            <a:ext cx="336335" cy="5"/>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Rectangle 14"/>
          <p:cNvSpPr>
            <a:spLocks noChangeAspect="1"/>
          </p:cNvSpPr>
          <p:nvPr/>
        </p:nvSpPr>
        <p:spPr>
          <a:xfrm>
            <a:off x="2310347" y="4467212"/>
            <a:ext cx="327804" cy="1259456"/>
          </a:xfrm>
          <a:prstGeom prst="rect">
            <a:avLst/>
          </a:prstGeom>
          <a:solidFill>
            <a:srgbClr val="00B0F0"/>
          </a:solidFill>
          <a:ln w="19050"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rtl="0" eaLnBrk="0" fontAlgn="base" hangingPunct="0">
              <a:spcBef>
                <a:spcPct val="0"/>
              </a:spcBef>
              <a:spcAft>
                <a:spcPct val="0"/>
              </a:spcAft>
            </a:pPr>
            <a:endParaRPr lang="en-US" sz="2000" b="1" kern="1200" smtClean="0">
              <a:ea typeface="+mn-ea"/>
              <a:cs typeface="Arial" pitchFamily="34" charset="0"/>
            </a:endParaRPr>
          </a:p>
        </p:txBody>
      </p:sp>
      <p:sp>
        <p:nvSpPr>
          <p:cNvPr id="16" name="Rectangle 15"/>
          <p:cNvSpPr>
            <a:spLocks noChangeAspect="1"/>
          </p:cNvSpPr>
          <p:nvPr/>
        </p:nvSpPr>
        <p:spPr>
          <a:xfrm>
            <a:off x="2635267" y="4467212"/>
            <a:ext cx="327804" cy="1259456"/>
          </a:xfrm>
          <a:prstGeom prst="rect">
            <a:avLst/>
          </a:prstGeom>
          <a:solidFill>
            <a:srgbClr val="00B0F0"/>
          </a:solidFill>
          <a:ln w="19050"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rtl="0" eaLnBrk="0" fontAlgn="base" hangingPunct="0">
              <a:spcBef>
                <a:spcPct val="0"/>
              </a:spcBef>
              <a:spcAft>
                <a:spcPct val="0"/>
              </a:spcAft>
            </a:pPr>
            <a:endParaRPr lang="en-US" sz="2000" b="1" kern="1200" smtClean="0">
              <a:ea typeface="+mn-ea"/>
              <a:cs typeface="Arial" pitchFamily="34" charset="0"/>
            </a:endParaRPr>
          </a:p>
        </p:txBody>
      </p:sp>
      <p:sp>
        <p:nvSpPr>
          <p:cNvPr id="17" name="TextBox 16"/>
          <p:cNvSpPr txBox="1">
            <a:spLocks noChangeAspect="1"/>
          </p:cNvSpPr>
          <p:nvPr/>
        </p:nvSpPr>
        <p:spPr>
          <a:xfrm>
            <a:off x="1039849" y="5300244"/>
            <a:ext cx="922710" cy="338554"/>
          </a:xfrm>
          <a:prstGeom prst="rect">
            <a:avLst/>
          </a:prstGeom>
          <a:solidFill>
            <a:schemeClr val="bg1"/>
          </a:solidFill>
          <a:ln>
            <a:noFill/>
          </a:ln>
        </p:spPr>
        <p:txBody>
          <a:bodyPr wrap="square" rtlCol="0">
            <a:spAutoFit/>
          </a:bodyPr>
          <a:lstStyle/>
          <a:p>
            <a:pPr algn="r"/>
            <a:r>
              <a:rPr lang="en-US" sz="1600" dirty="0" smtClean="0"/>
              <a:t>Data In</a:t>
            </a:r>
          </a:p>
        </p:txBody>
      </p:sp>
      <p:sp>
        <p:nvSpPr>
          <p:cNvPr id="18" name="TextBox 17"/>
          <p:cNvSpPr txBox="1">
            <a:spLocks noChangeAspect="1"/>
          </p:cNvSpPr>
          <p:nvPr/>
        </p:nvSpPr>
        <p:spPr>
          <a:xfrm>
            <a:off x="3276424" y="5300244"/>
            <a:ext cx="930448" cy="338554"/>
          </a:xfrm>
          <a:prstGeom prst="rect">
            <a:avLst/>
          </a:prstGeom>
          <a:solidFill>
            <a:schemeClr val="bg1"/>
          </a:solidFill>
          <a:ln>
            <a:noFill/>
          </a:ln>
        </p:spPr>
        <p:txBody>
          <a:bodyPr wrap="none" rtlCol="0">
            <a:spAutoFit/>
          </a:bodyPr>
          <a:lstStyle/>
          <a:p>
            <a:r>
              <a:rPr lang="en-US" sz="1600" dirty="0" smtClean="0"/>
              <a:t>Data Out</a:t>
            </a:r>
          </a:p>
        </p:txBody>
      </p:sp>
      <p:sp>
        <p:nvSpPr>
          <p:cNvPr id="19" name="TextBox 18"/>
          <p:cNvSpPr txBox="1">
            <a:spLocks noChangeAspect="1"/>
          </p:cNvSpPr>
          <p:nvPr/>
        </p:nvSpPr>
        <p:spPr>
          <a:xfrm>
            <a:off x="1462091" y="4861180"/>
            <a:ext cx="500460" cy="338556"/>
          </a:xfrm>
          <a:prstGeom prst="rect">
            <a:avLst/>
          </a:prstGeom>
          <a:solidFill>
            <a:schemeClr val="bg1"/>
          </a:solidFill>
          <a:ln>
            <a:noFill/>
          </a:ln>
        </p:spPr>
        <p:txBody>
          <a:bodyPr wrap="none" rtlCol="0">
            <a:spAutoFit/>
          </a:bodyPr>
          <a:lstStyle/>
          <a:p>
            <a:pPr algn="r"/>
            <a:r>
              <a:rPr lang="en-US" sz="1600" dirty="0" err="1" smtClean="0">
                <a:solidFill>
                  <a:srgbClr val="C00000"/>
                </a:solidFill>
              </a:rPr>
              <a:t>Enq</a:t>
            </a:r>
            <a:endParaRPr lang="en-US" sz="1600" dirty="0" smtClean="0">
              <a:solidFill>
                <a:srgbClr val="C00000"/>
              </a:solidFill>
            </a:endParaRPr>
          </a:p>
        </p:txBody>
      </p:sp>
      <p:sp>
        <p:nvSpPr>
          <p:cNvPr id="20" name="TextBox 19"/>
          <p:cNvSpPr txBox="1">
            <a:spLocks noChangeAspect="1"/>
          </p:cNvSpPr>
          <p:nvPr/>
        </p:nvSpPr>
        <p:spPr>
          <a:xfrm>
            <a:off x="3310691" y="4562160"/>
            <a:ext cx="1264123" cy="338556"/>
          </a:xfrm>
          <a:prstGeom prst="rect">
            <a:avLst/>
          </a:prstGeom>
          <a:solidFill>
            <a:schemeClr val="bg1"/>
          </a:solidFill>
          <a:ln>
            <a:noFill/>
          </a:ln>
        </p:spPr>
        <p:txBody>
          <a:bodyPr wrap="square" rtlCol="0">
            <a:spAutoFit/>
          </a:bodyPr>
          <a:lstStyle/>
          <a:p>
            <a:r>
              <a:rPr lang="en-US" sz="1600" dirty="0" smtClean="0">
                <a:solidFill>
                  <a:srgbClr val="C00000"/>
                </a:solidFill>
              </a:rPr>
              <a:t>Not Empty</a:t>
            </a:r>
          </a:p>
        </p:txBody>
      </p:sp>
      <p:sp>
        <p:nvSpPr>
          <p:cNvPr id="21" name="TextBox 20"/>
          <p:cNvSpPr txBox="1">
            <a:spLocks noChangeAspect="1"/>
          </p:cNvSpPr>
          <p:nvPr/>
        </p:nvSpPr>
        <p:spPr>
          <a:xfrm>
            <a:off x="3305184" y="4866938"/>
            <a:ext cx="521298" cy="338556"/>
          </a:xfrm>
          <a:prstGeom prst="rect">
            <a:avLst/>
          </a:prstGeom>
          <a:solidFill>
            <a:schemeClr val="bg1"/>
          </a:solidFill>
          <a:ln>
            <a:noFill/>
          </a:ln>
        </p:spPr>
        <p:txBody>
          <a:bodyPr wrap="none" rtlCol="0">
            <a:spAutoFit/>
          </a:bodyPr>
          <a:lstStyle/>
          <a:p>
            <a:r>
              <a:rPr lang="en-US" sz="1600" dirty="0" err="1" smtClean="0">
                <a:solidFill>
                  <a:srgbClr val="C00000"/>
                </a:solidFill>
              </a:rPr>
              <a:t>Deq</a:t>
            </a:r>
            <a:endParaRPr lang="en-US" sz="1600" dirty="0" smtClean="0">
              <a:solidFill>
                <a:srgbClr val="C00000"/>
              </a:solidFill>
            </a:endParaRPr>
          </a:p>
        </p:txBody>
      </p:sp>
      <p:sp>
        <p:nvSpPr>
          <p:cNvPr id="32" name="TextBox 31"/>
          <p:cNvSpPr txBox="1"/>
          <p:nvPr/>
        </p:nvSpPr>
        <p:spPr>
          <a:xfrm>
            <a:off x="2177202" y="5726668"/>
            <a:ext cx="1025987" cy="369332"/>
          </a:xfrm>
          <a:prstGeom prst="rect">
            <a:avLst/>
          </a:prstGeom>
          <a:noFill/>
        </p:spPr>
        <p:txBody>
          <a:bodyPr wrap="none" rtlCol="0">
            <a:spAutoFit/>
          </a:bodyPr>
          <a:lstStyle/>
          <a:p>
            <a:r>
              <a:rPr lang="en-US" dirty="0" smtClean="0">
                <a:latin typeface="Calibri" pitchFamily="34" charset="0"/>
              </a:rPr>
              <a:t>Registers</a:t>
            </a:r>
          </a:p>
        </p:txBody>
      </p:sp>
      <p:cxnSp>
        <p:nvCxnSpPr>
          <p:cNvPr id="33" name="Straight Arrow Connector 32"/>
          <p:cNvCxnSpPr>
            <a:cxnSpLocks noChangeAspect="1"/>
          </p:cNvCxnSpPr>
          <p:nvPr/>
        </p:nvCxnSpPr>
        <p:spPr>
          <a:xfrm rot="5400000" flipV="1">
            <a:off x="2534275" y="4246553"/>
            <a:ext cx="441317" cy="2"/>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4" name="TextBox 33"/>
          <p:cNvSpPr txBox="1">
            <a:spLocks noChangeAspect="1"/>
          </p:cNvSpPr>
          <p:nvPr/>
        </p:nvSpPr>
        <p:spPr>
          <a:xfrm>
            <a:off x="2440583" y="3687340"/>
            <a:ext cx="628698" cy="338554"/>
          </a:xfrm>
          <a:prstGeom prst="rect">
            <a:avLst/>
          </a:prstGeom>
          <a:solidFill>
            <a:schemeClr val="bg1"/>
          </a:solidFill>
          <a:ln>
            <a:noFill/>
          </a:ln>
        </p:spPr>
        <p:txBody>
          <a:bodyPr wrap="none" rtlCol="0">
            <a:spAutoFit/>
          </a:bodyPr>
          <a:lstStyle/>
          <a:p>
            <a:pPr algn="ctr"/>
            <a:r>
              <a:rPr lang="en-US" sz="1600" dirty="0" smtClean="0"/>
              <a:t>Clock</a:t>
            </a:r>
          </a:p>
        </p:txBody>
      </p:sp>
      <p:sp>
        <p:nvSpPr>
          <p:cNvPr id="2" name="TextBox 1"/>
          <p:cNvSpPr txBox="1"/>
          <p:nvPr/>
        </p:nvSpPr>
        <p:spPr>
          <a:xfrm>
            <a:off x="5867400" y="2656338"/>
            <a:ext cx="1981200" cy="400110"/>
          </a:xfrm>
          <a:prstGeom prst="rect">
            <a:avLst/>
          </a:prstGeom>
          <a:noFill/>
        </p:spPr>
        <p:txBody>
          <a:bodyPr wrap="square" rtlCol="0">
            <a:spAutoFit/>
          </a:bodyPr>
          <a:lstStyle/>
          <a:p>
            <a:r>
              <a:rPr lang="en-US" sz="2000" i="1" dirty="0" smtClean="0">
                <a:solidFill>
                  <a:srgbClr val="0070C0"/>
                </a:solidFill>
                <a:latin typeface="Calibri" pitchFamily="34" charset="0"/>
              </a:rPr>
              <a:t>Systolic Pipeline</a:t>
            </a:r>
          </a:p>
        </p:txBody>
      </p:sp>
      <p:sp>
        <p:nvSpPr>
          <p:cNvPr id="22" name="TextBox 21"/>
          <p:cNvSpPr txBox="1"/>
          <p:nvPr/>
        </p:nvSpPr>
        <p:spPr>
          <a:xfrm>
            <a:off x="5867400" y="2656338"/>
            <a:ext cx="2133600" cy="707886"/>
          </a:xfrm>
          <a:prstGeom prst="rect">
            <a:avLst/>
          </a:prstGeom>
          <a:noFill/>
        </p:spPr>
        <p:txBody>
          <a:bodyPr wrap="square" rtlCol="0">
            <a:spAutoFit/>
          </a:bodyPr>
          <a:lstStyle/>
          <a:p>
            <a:r>
              <a:rPr lang="en-US" sz="2000" i="1" dirty="0" smtClean="0">
                <a:solidFill>
                  <a:srgbClr val="0070C0"/>
                </a:solidFill>
                <a:latin typeface="Calibri" pitchFamily="34" charset="0"/>
              </a:rPr>
              <a:t>Latency-Insensitive Pipeline</a:t>
            </a:r>
          </a:p>
        </p:txBody>
      </p:sp>
      <p:sp>
        <p:nvSpPr>
          <p:cNvPr id="23" name="TextBox 22"/>
          <p:cNvSpPr txBox="1"/>
          <p:nvPr/>
        </p:nvSpPr>
        <p:spPr>
          <a:xfrm>
            <a:off x="2369689" y="5743598"/>
            <a:ext cx="604204" cy="369332"/>
          </a:xfrm>
          <a:prstGeom prst="rect">
            <a:avLst/>
          </a:prstGeom>
          <a:noFill/>
        </p:spPr>
        <p:txBody>
          <a:bodyPr wrap="none" rtlCol="0">
            <a:spAutoFit/>
          </a:bodyPr>
          <a:lstStyle/>
          <a:p>
            <a:r>
              <a:rPr lang="en-US" dirty="0" smtClean="0">
                <a:latin typeface="Calibri" pitchFamily="34" charset="0"/>
              </a:rPr>
              <a:t>FIFO</a:t>
            </a: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91651" y="3455671"/>
            <a:ext cx="2426970" cy="1666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5396165" y="3565147"/>
            <a:ext cx="866422" cy="338554"/>
          </a:xfrm>
          <a:prstGeom prst="rect">
            <a:avLst/>
          </a:prstGeom>
          <a:noFill/>
        </p:spPr>
        <p:txBody>
          <a:bodyPr wrap="square" rtlCol="0">
            <a:spAutoFit/>
          </a:bodyPr>
          <a:lstStyle/>
          <a:p>
            <a:r>
              <a:rPr lang="en-US" sz="1600" dirty="0" smtClean="0">
                <a:latin typeface="Calibri" pitchFamily="34" charset="0"/>
              </a:rPr>
              <a:t>Clock</a:t>
            </a:r>
          </a:p>
        </p:txBody>
      </p:sp>
      <p:sp>
        <p:nvSpPr>
          <p:cNvPr id="27" name="TextBox 26"/>
          <p:cNvSpPr txBox="1"/>
          <p:nvPr/>
        </p:nvSpPr>
        <p:spPr>
          <a:xfrm>
            <a:off x="5280528" y="4094675"/>
            <a:ext cx="866422" cy="338554"/>
          </a:xfrm>
          <a:prstGeom prst="rect">
            <a:avLst/>
          </a:prstGeom>
          <a:noFill/>
        </p:spPr>
        <p:txBody>
          <a:bodyPr wrap="square" rtlCol="0">
            <a:spAutoFit/>
          </a:bodyPr>
          <a:lstStyle/>
          <a:p>
            <a:r>
              <a:rPr lang="en-US" sz="1600" dirty="0" smtClean="0">
                <a:latin typeface="Calibri" pitchFamily="34" charset="0"/>
              </a:rPr>
              <a:t>Data In</a:t>
            </a:r>
          </a:p>
        </p:txBody>
      </p:sp>
      <p:sp>
        <p:nvSpPr>
          <p:cNvPr id="28" name="TextBox 27"/>
          <p:cNvSpPr txBox="1"/>
          <p:nvPr/>
        </p:nvSpPr>
        <p:spPr>
          <a:xfrm>
            <a:off x="5143859" y="4613180"/>
            <a:ext cx="1104691" cy="338554"/>
          </a:xfrm>
          <a:prstGeom prst="rect">
            <a:avLst/>
          </a:prstGeom>
          <a:noFill/>
        </p:spPr>
        <p:txBody>
          <a:bodyPr wrap="square" rtlCol="0">
            <a:spAutoFit/>
          </a:bodyPr>
          <a:lstStyle/>
          <a:p>
            <a:r>
              <a:rPr lang="en-US" sz="1600" dirty="0" smtClean="0">
                <a:latin typeface="Calibri" pitchFamily="34" charset="0"/>
              </a:rPr>
              <a:t>Data Out</a:t>
            </a:r>
          </a:p>
        </p:txBody>
      </p:sp>
      <p:sp>
        <p:nvSpPr>
          <p:cNvPr id="30" name="TextBox 29"/>
          <p:cNvSpPr txBox="1"/>
          <p:nvPr/>
        </p:nvSpPr>
        <p:spPr>
          <a:xfrm>
            <a:off x="5006094" y="5099968"/>
            <a:ext cx="1104691" cy="338554"/>
          </a:xfrm>
          <a:prstGeom prst="rect">
            <a:avLst/>
          </a:prstGeom>
          <a:noFill/>
        </p:spPr>
        <p:txBody>
          <a:bodyPr wrap="square" rtlCol="0">
            <a:spAutoFit/>
          </a:bodyPr>
          <a:lstStyle/>
          <a:p>
            <a:r>
              <a:rPr lang="en-US" sz="1600" dirty="0" smtClean="0">
                <a:solidFill>
                  <a:srgbClr val="FF0000"/>
                </a:solidFill>
                <a:latin typeface="Calibri" pitchFamily="34" charset="0"/>
              </a:rPr>
              <a:t>Not Empty</a:t>
            </a:r>
          </a:p>
        </p:txBody>
      </p:sp>
      <p:sp>
        <p:nvSpPr>
          <p:cNvPr id="31" name="TextBox 30"/>
          <p:cNvSpPr txBox="1"/>
          <p:nvPr/>
        </p:nvSpPr>
        <p:spPr>
          <a:xfrm>
            <a:off x="5553025" y="5619255"/>
            <a:ext cx="1104691" cy="338554"/>
          </a:xfrm>
          <a:prstGeom prst="rect">
            <a:avLst/>
          </a:prstGeom>
          <a:noFill/>
        </p:spPr>
        <p:txBody>
          <a:bodyPr wrap="square" rtlCol="0">
            <a:spAutoFit/>
          </a:bodyPr>
          <a:lstStyle/>
          <a:p>
            <a:r>
              <a:rPr lang="en-US" sz="1600" dirty="0" err="1" smtClean="0">
                <a:solidFill>
                  <a:srgbClr val="FF0000"/>
                </a:solidFill>
                <a:latin typeface="Calibri" pitchFamily="34" charset="0"/>
              </a:rPr>
              <a:t>Enq</a:t>
            </a:r>
            <a:endParaRPr lang="en-US" sz="1600" dirty="0" smtClean="0">
              <a:solidFill>
                <a:srgbClr val="FF0000"/>
              </a:solidFill>
              <a:latin typeface="Calibri" pitchFamily="34" charset="0"/>
            </a:endParaRPr>
          </a:p>
        </p:txBody>
      </p:sp>
      <p:sp>
        <p:nvSpPr>
          <p:cNvPr id="35" name="TextBox 34"/>
          <p:cNvSpPr txBox="1"/>
          <p:nvPr/>
        </p:nvSpPr>
        <p:spPr>
          <a:xfrm>
            <a:off x="5529545" y="6107289"/>
            <a:ext cx="1104691" cy="338554"/>
          </a:xfrm>
          <a:prstGeom prst="rect">
            <a:avLst/>
          </a:prstGeom>
          <a:noFill/>
        </p:spPr>
        <p:txBody>
          <a:bodyPr wrap="square" rtlCol="0">
            <a:spAutoFit/>
          </a:bodyPr>
          <a:lstStyle/>
          <a:p>
            <a:r>
              <a:rPr lang="en-US" sz="1600" dirty="0" err="1" smtClean="0">
                <a:solidFill>
                  <a:srgbClr val="FF0000"/>
                </a:solidFill>
                <a:latin typeface="Calibri" pitchFamily="34" charset="0"/>
              </a:rPr>
              <a:t>Deq</a:t>
            </a:r>
            <a:endParaRPr lang="en-US" sz="1600" dirty="0" smtClean="0">
              <a:solidFill>
                <a:srgbClr val="FF0000"/>
              </a:solidFill>
              <a:latin typeface="Calibri" pitchFamily="34" charset="0"/>
            </a:endParaRPr>
          </a:p>
        </p:txBody>
      </p:sp>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9586" y="3455671"/>
            <a:ext cx="2426970" cy="31070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7" name="TextBox 36"/>
          <p:cNvSpPr txBox="1"/>
          <p:nvPr/>
        </p:nvSpPr>
        <p:spPr>
          <a:xfrm>
            <a:off x="6645525" y="4094675"/>
            <a:ext cx="866422" cy="338554"/>
          </a:xfrm>
          <a:prstGeom prst="rect">
            <a:avLst/>
          </a:prstGeom>
          <a:noFill/>
        </p:spPr>
        <p:txBody>
          <a:bodyPr wrap="square" rtlCol="0">
            <a:spAutoFit/>
          </a:bodyPr>
          <a:lstStyle/>
          <a:p>
            <a:r>
              <a:rPr lang="en-US" sz="1600" dirty="0" smtClean="0">
                <a:latin typeface="Calibri" pitchFamily="34" charset="0"/>
              </a:rPr>
              <a:t>D0</a:t>
            </a:r>
          </a:p>
        </p:txBody>
      </p:sp>
      <p:sp>
        <p:nvSpPr>
          <p:cNvPr id="38" name="TextBox 37"/>
          <p:cNvSpPr txBox="1"/>
          <p:nvPr/>
        </p:nvSpPr>
        <p:spPr>
          <a:xfrm>
            <a:off x="7326491" y="4620536"/>
            <a:ext cx="866422" cy="338554"/>
          </a:xfrm>
          <a:prstGeom prst="rect">
            <a:avLst/>
          </a:prstGeom>
          <a:noFill/>
        </p:spPr>
        <p:txBody>
          <a:bodyPr wrap="square" rtlCol="0">
            <a:spAutoFit/>
          </a:bodyPr>
          <a:lstStyle/>
          <a:p>
            <a:r>
              <a:rPr lang="en-US" sz="1600" dirty="0" smtClean="0">
                <a:latin typeface="Calibri" pitchFamily="34" charset="0"/>
              </a:rPr>
              <a:t>D0</a:t>
            </a:r>
          </a:p>
        </p:txBody>
      </p:sp>
    </p:spTree>
    <p:extLst>
      <p:ext uri="{BB962C8B-B14F-4D97-AF65-F5344CB8AC3E}">
        <p14:creationId xmlns:p14="http://schemas.microsoft.com/office/powerpoint/2010/main" val="2071409280"/>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fade">
                                      <p:cBhvr>
                                        <p:cTn id="13" dur="500"/>
                                        <p:tgtEl>
                                          <p:spTgt spid="3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par>
                                <p:cTn id="22" presetID="10" presetClass="entr" presetSubtype="0" fill="hold"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par>
                                <p:cTn id="28" presetID="10" presetClass="entr" presetSubtype="0" fill="hold" nodeType="with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fade">
                                      <p:cBhvr>
                                        <p:cTn id="30" dur="500"/>
                                        <p:tgtEl>
                                          <p:spTgt spid="3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4"/>
                                        </p:tgtEl>
                                        <p:attrNameLst>
                                          <p:attrName>style.visibility</p:attrName>
                                        </p:attrNameLst>
                                      </p:cBhvr>
                                      <p:to>
                                        <p:strVal val="visible"/>
                                      </p:to>
                                    </p:set>
                                    <p:animEffect transition="in" filter="fade">
                                      <p:cBhvr>
                                        <p:cTn id="33" dur="500"/>
                                        <p:tgtEl>
                                          <p:spTgt spid="3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fade">
                                      <p:cBhvr>
                                        <p:cTn id="36" dur="500"/>
                                        <p:tgtEl>
                                          <p:spTgt spid="2"/>
                                        </p:tgtEl>
                                      </p:cBhvr>
                                    </p:animEffect>
                                  </p:childTnLst>
                                </p:cTn>
                              </p:par>
                              <p:par>
                                <p:cTn id="37" presetID="10" presetClass="entr" presetSubtype="0" fill="hold" nodeType="withEffect">
                                  <p:stCondLst>
                                    <p:cond delay="0"/>
                                  </p:stCondLst>
                                  <p:childTnLst>
                                    <p:set>
                                      <p:cBhvr>
                                        <p:cTn id="38" dur="1" fill="hold">
                                          <p:stCondLst>
                                            <p:cond delay="0"/>
                                          </p:stCondLst>
                                        </p:cTn>
                                        <p:tgtEl>
                                          <p:spTgt spid="3075"/>
                                        </p:tgtEl>
                                        <p:attrNameLst>
                                          <p:attrName>style.visibility</p:attrName>
                                        </p:attrNameLst>
                                      </p:cBhvr>
                                      <p:to>
                                        <p:strVal val="visible"/>
                                      </p:to>
                                    </p:set>
                                    <p:animEffect transition="in" filter="fade">
                                      <p:cBhvr>
                                        <p:cTn id="39" dur="500"/>
                                        <p:tgtEl>
                                          <p:spTgt spid="307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fade">
                                      <p:cBhvr>
                                        <p:cTn id="42" dur="500"/>
                                        <p:tgtEl>
                                          <p:spTgt spid="3"/>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fade">
                                      <p:cBhvr>
                                        <p:cTn id="45" dur="500"/>
                                        <p:tgtEl>
                                          <p:spTgt spid="27"/>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8"/>
                                        </p:tgtEl>
                                        <p:attrNameLst>
                                          <p:attrName>style.visibility</p:attrName>
                                        </p:attrNameLst>
                                      </p:cBhvr>
                                      <p:to>
                                        <p:strVal val="visible"/>
                                      </p:to>
                                    </p:set>
                                    <p:animEffect transition="in" filter="fade">
                                      <p:cBhvr>
                                        <p:cTn id="48" dur="500"/>
                                        <p:tgtEl>
                                          <p:spTgt spid="28"/>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7"/>
                                        </p:tgtEl>
                                        <p:attrNameLst>
                                          <p:attrName>style.visibility</p:attrName>
                                        </p:attrNameLst>
                                      </p:cBhvr>
                                      <p:to>
                                        <p:strVal val="visible"/>
                                      </p:to>
                                    </p:set>
                                    <p:animEffect transition="in" filter="fade">
                                      <p:cBhvr>
                                        <p:cTn id="51" dur="500"/>
                                        <p:tgtEl>
                                          <p:spTgt spid="37"/>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8"/>
                                        </p:tgtEl>
                                        <p:attrNameLst>
                                          <p:attrName>style.visibility</p:attrName>
                                        </p:attrNameLst>
                                      </p:cBhvr>
                                      <p:to>
                                        <p:strVal val="visible"/>
                                      </p:to>
                                    </p:set>
                                    <p:animEffect transition="in" filter="fade">
                                      <p:cBhvr>
                                        <p:cTn id="54" dur="500"/>
                                        <p:tgtEl>
                                          <p:spTgt spid="38"/>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7"/>
                                        </p:tgtEl>
                                        <p:attrNameLst>
                                          <p:attrName>style.visibility</p:attrName>
                                        </p:attrNameLst>
                                      </p:cBhvr>
                                      <p:to>
                                        <p:strVal val="visible"/>
                                      </p:to>
                                    </p:set>
                                    <p:animEffect transition="in" filter="fade">
                                      <p:cBhvr>
                                        <p:cTn id="59" dur="500"/>
                                        <p:tgtEl>
                                          <p:spTgt spid="7"/>
                                        </p:tgtEl>
                                      </p:cBhvr>
                                    </p:animEffect>
                                  </p:childTnLst>
                                </p:cTn>
                              </p:par>
                              <p:par>
                                <p:cTn id="60" presetID="10" presetClass="exit" presetSubtype="0" fill="hold" nodeType="withEffect">
                                  <p:stCondLst>
                                    <p:cond delay="0"/>
                                  </p:stCondLst>
                                  <p:childTnLst>
                                    <p:animEffect transition="out" filter="fade">
                                      <p:cBhvr>
                                        <p:cTn id="61" dur="500"/>
                                        <p:tgtEl>
                                          <p:spTgt spid="3075"/>
                                        </p:tgtEl>
                                      </p:cBhvr>
                                    </p:animEffect>
                                    <p:set>
                                      <p:cBhvr>
                                        <p:cTn id="62" dur="1" fill="hold">
                                          <p:stCondLst>
                                            <p:cond delay="499"/>
                                          </p:stCondLst>
                                        </p:cTn>
                                        <p:tgtEl>
                                          <p:spTgt spid="3075"/>
                                        </p:tgtEl>
                                        <p:attrNameLst>
                                          <p:attrName>style.visibility</p:attrName>
                                        </p:attrNameLst>
                                      </p:cBhvr>
                                      <p:to>
                                        <p:strVal val="hidden"/>
                                      </p:to>
                                    </p:set>
                                  </p:childTnLst>
                                </p:cTn>
                              </p:par>
                              <p:par>
                                <p:cTn id="63" presetID="10" presetClass="exit" presetSubtype="0" fill="hold" grpId="1" nodeType="withEffect">
                                  <p:stCondLst>
                                    <p:cond delay="0"/>
                                  </p:stCondLst>
                                  <p:childTnLst>
                                    <p:animEffect transition="out" filter="fade">
                                      <p:cBhvr>
                                        <p:cTn id="64" dur="500"/>
                                        <p:tgtEl>
                                          <p:spTgt spid="32"/>
                                        </p:tgtEl>
                                      </p:cBhvr>
                                    </p:animEffect>
                                    <p:set>
                                      <p:cBhvr>
                                        <p:cTn id="65" dur="1" fill="hold">
                                          <p:stCondLst>
                                            <p:cond delay="499"/>
                                          </p:stCondLst>
                                        </p:cTn>
                                        <p:tgtEl>
                                          <p:spTgt spid="32"/>
                                        </p:tgtEl>
                                        <p:attrNameLst>
                                          <p:attrName>style.visibility</p:attrName>
                                        </p:attrNameLst>
                                      </p:cBhvr>
                                      <p:to>
                                        <p:strVal val="hidden"/>
                                      </p:to>
                                    </p:set>
                                  </p:childTnLst>
                                </p:cTn>
                              </p:par>
                              <p:par>
                                <p:cTn id="66" presetID="10" presetClass="entr" presetSubtype="0" fill="hold" grpId="0" nodeType="with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fade">
                                      <p:cBhvr>
                                        <p:cTn id="68" dur="500"/>
                                        <p:tgtEl>
                                          <p:spTgt spid="23"/>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4"/>
                                        </p:tgtEl>
                                        <p:attrNameLst>
                                          <p:attrName>style.visibility</p:attrName>
                                        </p:attrNameLst>
                                      </p:cBhvr>
                                      <p:to>
                                        <p:strVal val="visible"/>
                                      </p:to>
                                    </p:set>
                                    <p:animEffect transition="in" filter="fade">
                                      <p:cBhvr>
                                        <p:cTn id="71" dur="500"/>
                                        <p:tgtEl>
                                          <p:spTgt spid="14"/>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19"/>
                                        </p:tgtEl>
                                        <p:attrNameLst>
                                          <p:attrName>style.visibility</p:attrName>
                                        </p:attrNameLst>
                                      </p:cBhvr>
                                      <p:to>
                                        <p:strVal val="visible"/>
                                      </p:to>
                                    </p:set>
                                    <p:animEffect transition="in" filter="fade">
                                      <p:cBhvr>
                                        <p:cTn id="74" dur="500"/>
                                        <p:tgtEl>
                                          <p:spTgt spid="19"/>
                                        </p:tgtEl>
                                      </p:cBhvr>
                                    </p:animEffect>
                                  </p:childTnLst>
                                </p:cTn>
                              </p:par>
                              <p:par>
                                <p:cTn id="75" presetID="10" presetClass="entr" presetSubtype="0" fill="hold" nodeType="withEffect">
                                  <p:stCondLst>
                                    <p:cond delay="0"/>
                                  </p:stCondLst>
                                  <p:childTnLst>
                                    <p:set>
                                      <p:cBhvr>
                                        <p:cTn id="76" dur="1" fill="hold">
                                          <p:stCondLst>
                                            <p:cond delay="0"/>
                                          </p:stCondLst>
                                        </p:cTn>
                                        <p:tgtEl>
                                          <p:spTgt spid="9"/>
                                        </p:tgtEl>
                                        <p:attrNameLst>
                                          <p:attrName>style.visibility</p:attrName>
                                        </p:attrNameLst>
                                      </p:cBhvr>
                                      <p:to>
                                        <p:strVal val="visible"/>
                                      </p:to>
                                    </p:set>
                                    <p:animEffect transition="in" filter="fade">
                                      <p:cBhvr>
                                        <p:cTn id="77" dur="500"/>
                                        <p:tgtEl>
                                          <p:spTgt spid="9"/>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20"/>
                                        </p:tgtEl>
                                        <p:attrNameLst>
                                          <p:attrName>style.visibility</p:attrName>
                                        </p:attrNameLst>
                                      </p:cBhvr>
                                      <p:to>
                                        <p:strVal val="visible"/>
                                      </p:to>
                                    </p:set>
                                    <p:animEffect transition="in" filter="fade">
                                      <p:cBhvr>
                                        <p:cTn id="80" dur="500"/>
                                        <p:tgtEl>
                                          <p:spTgt spid="20"/>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21"/>
                                        </p:tgtEl>
                                        <p:attrNameLst>
                                          <p:attrName>style.visibility</p:attrName>
                                        </p:attrNameLst>
                                      </p:cBhvr>
                                      <p:to>
                                        <p:strVal val="visible"/>
                                      </p:to>
                                    </p:set>
                                    <p:animEffect transition="in" filter="fade">
                                      <p:cBhvr>
                                        <p:cTn id="83" dur="500"/>
                                        <p:tgtEl>
                                          <p:spTgt spid="21"/>
                                        </p:tgtEl>
                                      </p:cBhvr>
                                    </p:animEffect>
                                  </p:childTnLst>
                                </p:cTn>
                              </p:par>
                              <p:par>
                                <p:cTn id="84" presetID="10" presetClass="entr" presetSubtype="0" fill="hold" nodeType="withEffect">
                                  <p:stCondLst>
                                    <p:cond delay="0"/>
                                  </p:stCondLst>
                                  <p:childTnLst>
                                    <p:set>
                                      <p:cBhvr>
                                        <p:cTn id="85" dur="1" fill="hold">
                                          <p:stCondLst>
                                            <p:cond delay="0"/>
                                          </p:stCondLst>
                                        </p:cTn>
                                        <p:tgtEl>
                                          <p:spTgt spid="12"/>
                                        </p:tgtEl>
                                        <p:attrNameLst>
                                          <p:attrName>style.visibility</p:attrName>
                                        </p:attrNameLst>
                                      </p:cBhvr>
                                      <p:to>
                                        <p:strVal val="visible"/>
                                      </p:to>
                                    </p:set>
                                    <p:animEffect transition="in" filter="fade">
                                      <p:cBhvr>
                                        <p:cTn id="86" dur="500"/>
                                        <p:tgtEl>
                                          <p:spTgt spid="12"/>
                                        </p:tgtEl>
                                      </p:cBhvr>
                                    </p:animEffect>
                                  </p:childTnLst>
                                </p:cTn>
                              </p:par>
                              <p:par>
                                <p:cTn id="87" presetID="10" presetClass="entr" presetSubtype="0" fill="hold" nodeType="withEffect">
                                  <p:stCondLst>
                                    <p:cond delay="0"/>
                                  </p:stCondLst>
                                  <p:childTnLst>
                                    <p:set>
                                      <p:cBhvr>
                                        <p:cTn id="88" dur="1" fill="hold">
                                          <p:stCondLst>
                                            <p:cond delay="0"/>
                                          </p:stCondLst>
                                        </p:cTn>
                                        <p:tgtEl>
                                          <p:spTgt spid="13"/>
                                        </p:tgtEl>
                                        <p:attrNameLst>
                                          <p:attrName>style.visibility</p:attrName>
                                        </p:attrNameLst>
                                      </p:cBhvr>
                                      <p:to>
                                        <p:strVal val="visible"/>
                                      </p:to>
                                    </p:set>
                                    <p:animEffect transition="in" filter="fade">
                                      <p:cBhvr>
                                        <p:cTn id="89" dur="500"/>
                                        <p:tgtEl>
                                          <p:spTgt spid="13"/>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22"/>
                                        </p:tgtEl>
                                        <p:attrNameLst>
                                          <p:attrName>style.visibility</p:attrName>
                                        </p:attrNameLst>
                                      </p:cBhvr>
                                      <p:to>
                                        <p:strVal val="visible"/>
                                      </p:to>
                                    </p:set>
                                    <p:animEffect transition="in" filter="fade">
                                      <p:cBhvr>
                                        <p:cTn id="92" dur="500"/>
                                        <p:tgtEl>
                                          <p:spTgt spid="22"/>
                                        </p:tgtEl>
                                      </p:cBhvr>
                                    </p:animEffect>
                                  </p:childTnLst>
                                </p:cTn>
                              </p:par>
                              <p:par>
                                <p:cTn id="93" presetID="10" presetClass="exit" presetSubtype="0" fill="hold" grpId="1" nodeType="withEffect">
                                  <p:stCondLst>
                                    <p:cond delay="0"/>
                                  </p:stCondLst>
                                  <p:childTnLst>
                                    <p:animEffect transition="out" filter="fade">
                                      <p:cBhvr>
                                        <p:cTn id="94" dur="500"/>
                                        <p:tgtEl>
                                          <p:spTgt spid="2"/>
                                        </p:tgtEl>
                                      </p:cBhvr>
                                    </p:animEffect>
                                    <p:set>
                                      <p:cBhvr>
                                        <p:cTn id="95" dur="1" fill="hold">
                                          <p:stCondLst>
                                            <p:cond delay="499"/>
                                          </p:stCondLst>
                                        </p:cTn>
                                        <p:tgtEl>
                                          <p:spTgt spid="2"/>
                                        </p:tgtEl>
                                        <p:attrNameLst>
                                          <p:attrName>style.visibility</p:attrName>
                                        </p:attrNameLst>
                                      </p:cBhvr>
                                      <p:to>
                                        <p:strVal val="hidden"/>
                                      </p:to>
                                    </p:set>
                                  </p:childTnLst>
                                </p:cTn>
                              </p:par>
                              <p:par>
                                <p:cTn id="96" presetID="10" presetClass="entr" presetSubtype="0" fill="hold" grpId="0" nodeType="withEffect">
                                  <p:stCondLst>
                                    <p:cond delay="0"/>
                                  </p:stCondLst>
                                  <p:childTnLst>
                                    <p:set>
                                      <p:cBhvr>
                                        <p:cTn id="97" dur="1" fill="hold">
                                          <p:stCondLst>
                                            <p:cond delay="0"/>
                                          </p:stCondLst>
                                        </p:cTn>
                                        <p:tgtEl>
                                          <p:spTgt spid="30"/>
                                        </p:tgtEl>
                                        <p:attrNameLst>
                                          <p:attrName>style.visibility</p:attrName>
                                        </p:attrNameLst>
                                      </p:cBhvr>
                                      <p:to>
                                        <p:strVal val="visible"/>
                                      </p:to>
                                    </p:set>
                                    <p:animEffect transition="in" filter="fade">
                                      <p:cBhvr>
                                        <p:cTn id="98" dur="500"/>
                                        <p:tgtEl>
                                          <p:spTgt spid="30"/>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31"/>
                                        </p:tgtEl>
                                        <p:attrNameLst>
                                          <p:attrName>style.visibility</p:attrName>
                                        </p:attrNameLst>
                                      </p:cBhvr>
                                      <p:to>
                                        <p:strVal val="visible"/>
                                      </p:to>
                                    </p:set>
                                    <p:animEffect transition="in" filter="fade">
                                      <p:cBhvr>
                                        <p:cTn id="101" dur="500"/>
                                        <p:tgtEl>
                                          <p:spTgt spid="31"/>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35"/>
                                        </p:tgtEl>
                                        <p:attrNameLst>
                                          <p:attrName>style.visibility</p:attrName>
                                        </p:attrNameLst>
                                      </p:cBhvr>
                                      <p:to>
                                        <p:strVal val="visible"/>
                                      </p:to>
                                    </p:set>
                                    <p:animEffect transition="in" filter="fade">
                                      <p:cBhvr>
                                        <p:cTn id="104" dur="500"/>
                                        <p:tgtEl>
                                          <p:spTgt spid="35"/>
                                        </p:tgtEl>
                                      </p:cBhvr>
                                    </p:animEffect>
                                  </p:childTnLst>
                                </p:cTn>
                              </p:par>
                              <p:par>
                                <p:cTn id="105" presetID="10" presetClass="entr" presetSubtype="0" fill="hold" nodeType="withEffect">
                                  <p:stCondLst>
                                    <p:cond delay="0"/>
                                  </p:stCondLst>
                                  <p:childTnLst>
                                    <p:set>
                                      <p:cBhvr>
                                        <p:cTn id="106" dur="1" fill="hold">
                                          <p:stCondLst>
                                            <p:cond delay="0"/>
                                          </p:stCondLst>
                                        </p:cTn>
                                        <p:tgtEl>
                                          <p:spTgt spid="3077"/>
                                        </p:tgtEl>
                                        <p:attrNameLst>
                                          <p:attrName>style.visibility</p:attrName>
                                        </p:attrNameLst>
                                      </p:cBhvr>
                                      <p:to>
                                        <p:strVal val="visible"/>
                                      </p:to>
                                    </p:set>
                                    <p:animEffect transition="in" filter="fade">
                                      <p:cBhvr>
                                        <p:cTn id="107" dur="500"/>
                                        <p:tgtEl>
                                          <p:spTgt spid="30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18" grpId="0" animBg="1"/>
      <p:bldP spid="19" grpId="0" animBg="1"/>
      <p:bldP spid="20" grpId="0" animBg="1"/>
      <p:bldP spid="21" grpId="0" animBg="1"/>
      <p:bldP spid="32" grpId="0"/>
      <p:bldP spid="32" grpId="1"/>
      <p:bldP spid="34" grpId="0" animBg="1"/>
      <p:bldP spid="2" grpId="0"/>
      <p:bldP spid="2" grpId="1"/>
      <p:bldP spid="22" grpId="0"/>
      <p:bldP spid="23" grpId="0"/>
      <p:bldP spid="3" grpId="0"/>
      <p:bldP spid="27" grpId="0"/>
      <p:bldP spid="28" grpId="0"/>
      <p:bldP spid="30" grpId="0"/>
      <p:bldP spid="31" grpId="0"/>
      <p:bldP spid="35" grpId="0"/>
      <p:bldP spid="37" grpId="0"/>
      <p:bldP spid="3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altLang="zh-TW" dirty="0" smtClean="0">
                <a:solidFill>
                  <a:schemeClr val="accent1"/>
                </a:solidFill>
                <a:ea typeface="Arial Unicode MS" pitchFamily="34" charset="-120"/>
                <a:cs typeface="Arial Unicode MS" pitchFamily="34" charset="-120"/>
              </a:rPr>
              <a:t>But the FIFO isn’t quite enough</a:t>
            </a:r>
            <a:endParaRPr lang="en-US" altLang="zh-TW" dirty="0">
              <a:solidFill>
                <a:srgbClr val="08318E"/>
              </a:solidFill>
              <a:latin typeface="Arial Black" pitchFamily="34" charset="0"/>
              <a:ea typeface="Arial Unicode MS" pitchFamily="34" charset="-120"/>
              <a:cs typeface="Arial Unicode MS" pitchFamily="34" charset="-120"/>
            </a:endParaRPr>
          </a:p>
        </p:txBody>
      </p:sp>
      <p:sp>
        <p:nvSpPr>
          <p:cNvPr id="46" name="Content Placeholder 4"/>
          <p:cNvSpPr>
            <a:spLocks noGrp="1"/>
          </p:cNvSpPr>
          <p:nvPr>
            <p:ph idx="1"/>
          </p:nvPr>
        </p:nvSpPr>
        <p:spPr>
          <a:xfrm>
            <a:off x="357376" y="4607059"/>
            <a:ext cx="8228008" cy="1386114"/>
          </a:xfrm>
        </p:spPr>
        <p:txBody>
          <a:bodyPr/>
          <a:lstStyle/>
          <a:p>
            <a:pPr lvl="1"/>
            <a:r>
              <a:rPr lang="en-US" dirty="0" smtClean="0"/>
              <a:t>FIFOs do a good job of decoupling FPGA programs</a:t>
            </a:r>
          </a:p>
          <a:p>
            <a:pPr lvl="2"/>
            <a:r>
              <a:rPr lang="en-US" dirty="0" smtClean="0"/>
              <a:t>But not sufficiently abstract</a:t>
            </a:r>
          </a:p>
          <a:p>
            <a:pPr lvl="2"/>
            <a:r>
              <a:rPr lang="en-US" dirty="0" smtClean="0"/>
              <a:t>Programmer may really require specific latency and buffering</a:t>
            </a:r>
          </a:p>
          <a:p>
            <a:pPr lvl="1"/>
            <a:r>
              <a:rPr lang="en-US" dirty="0" smtClean="0"/>
              <a:t>Need to add a little more abstraction</a:t>
            </a:r>
          </a:p>
          <a:p>
            <a:pPr marL="0" lvl="1" indent="0">
              <a:buNone/>
            </a:pPr>
            <a:endParaRPr lang="en-US" dirty="0" smtClean="0"/>
          </a:p>
          <a:p>
            <a:pPr lvl="2"/>
            <a:endParaRPr lang="en-US" dirty="0" smtClean="0"/>
          </a:p>
          <a:p>
            <a:pPr marL="182880" lvl="2" indent="0">
              <a:buNone/>
            </a:pPr>
            <a:endParaRPr lang="en-US" dirty="0" smtClean="0"/>
          </a:p>
          <a:p>
            <a:pPr marL="0" lvl="1" indent="0">
              <a:buNone/>
            </a:pPr>
            <a:endParaRPr lang="en-US" dirty="0" smtClean="0"/>
          </a:p>
        </p:txBody>
      </p:sp>
      <p:sp>
        <p:nvSpPr>
          <p:cNvPr id="37" name="TextBox 36"/>
          <p:cNvSpPr txBox="1">
            <a:spLocks noChangeAspect="1"/>
          </p:cNvSpPr>
          <p:nvPr/>
        </p:nvSpPr>
        <p:spPr>
          <a:xfrm>
            <a:off x="1185576" y="1900921"/>
            <a:ext cx="922698" cy="338556"/>
          </a:xfrm>
          <a:prstGeom prst="rect">
            <a:avLst/>
          </a:prstGeom>
          <a:solidFill>
            <a:schemeClr val="bg1"/>
          </a:solidFill>
          <a:ln>
            <a:noFill/>
          </a:ln>
        </p:spPr>
        <p:txBody>
          <a:bodyPr wrap="square" rtlCol="0">
            <a:spAutoFit/>
          </a:bodyPr>
          <a:lstStyle/>
          <a:p>
            <a:pPr algn="r"/>
            <a:r>
              <a:rPr lang="en-US" sz="1600" dirty="0" smtClean="0"/>
              <a:t>Not Full</a:t>
            </a:r>
          </a:p>
        </p:txBody>
      </p:sp>
      <p:cxnSp>
        <p:nvCxnSpPr>
          <p:cNvPr id="41" name="Straight Arrow Connector 40"/>
          <p:cNvCxnSpPr>
            <a:cxnSpLocks noChangeAspect="1"/>
          </p:cNvCxnSpPr>
          <p:nvPr/>
        </p:nvCxnSpPr>
        <p:spPr>
          <a:xfrm flipV="1">
            <a:off x="2052670" y="2070201"/>
            <a:ext cx="408068" cy="5763"/>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cxnSpLocks noChangeAspect="1"/>
          </p:cNvCxnSpPr>
          <p:nvPr/>
        </p:nvCxnSpPr>
        <p:spPr>
          <a:xfrm>
            <a:off x="2108282" y="2814904"/>
            <a:ext cx="359364"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cxnSpLocks noChangeAspect="1"/>
          </p:cNvCxnSpPr>
          <p:nvPr/>
        </p:nvCxnSpPr>
        <p:spPr>
          <a:xfrm flipV="1">
            <a:off x="2018995" y="2374975"/>
            <a:ext cx="441317" cy="2"/>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cxnSpLocks noChangeAspect="1"/>
            <a:endCxn id="72" idx="1"/>
          </p:cNvCxnSpPr>
          <p:nvPr/>
        </p:nvCxnSpPr>
        <p:spPr>
          <a:xfrm>
            <a:off x="3108798" y="2814036"/>
            <a:ext cx="313354" cy="5"/>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cxnSpLocks noChangeAspect="1"/>
            <a:endCxn id="75" idx="1"/>
          </p:cNvCxnSpPr>
          <p:nvPr/>
        </p:nvCxnSpPr>
        <p:spPr>
          <a:xfrm>
            <a:off x="3108793" y="2380730"/>
            <a:ext cx="342119" cy="5"/>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cxnSpLocks noChangeAspect="1"/>
            <a:endCxn id="74" idx="1"/>
          </p:cNvCxnSpPr>
          <p:nvPr/>
        </p:nvCxnSpPr>
        <p:spPr>
          <a:xfrm>
            <a:off x="3108795" y="2075952"/>
            <a:ext cx="336335" cy="5"/>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9" name="Rectangle 68"/>
          <p:cNvSpPr>
            <a:spLocks noChangeAspect="1"/>
          </p:cNvSpPr>
          <p:nvPr/>
        </p:nvSpPr>
        <p:spPr>
          <a:xfrm>
            <a:off x="2456075" y="1811731"/>
            <a:ext cx="327804" cy="1259456"/>
          </a:xfrm>
          <a:prstGeom prst="rect">
            <a:avLst/>
          </a:prstGeom>
          <a:solidFill>
            <a:srgbClr val="00B0F0"/>
          </a:solidFill>
          <a:ln w="19050"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rtl="0" eaLnBrk="0" fontAlgn="base" hangingPunct="0">
              <a:spcBef>
                <a:spcPct val="0"/>
              </a:spcBef>
              <a:spcAft>
                <a:spcPct val="0"/>
              </a:spcAft>
            </a:pPr>
            <a:endParaRPr lang="en-US" sz="2000" b="1" kern="1200" smtClean="0">
              <a:ea typeface="+mn-ea"/>
              <a:cs typeface="Arial" pitchFamily="34" charset="0"/>
            </a:endParaRPr>
          </a:p>
        </p:txBody>
      </p:sp>
      <p:sp>
        <p:nvSpPr>
          <p:cNvPr id="70" name="Rectangle 69"/>
          <p:cNvSpPr>
            <a:spLocks noChangeAspect="1"/>
          </p:cNvSpPr>
          <p:nvPr/>
        </p:nvSpPr>
        <p:spPr>
          <a:xfrm>
            <a:off x="2780995" y="1811731"/>
            <a:ext cx="327804" cy="1259456"/>
          </a:xfrm>
          <a:prstGeom prst="rect">
            <a:avLst/>
          </a:prstGeom>
          <a:solidFill>
            <a:srgbClr val="00B0F0"/>
          </a:solidFill>
          <a:ln w="19050"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rtl="0" eaLnBrk="0" fontAlgn="base" hangingPunct="0">
              <a:spcBef>
                <a:spcPct val="0"/>
              </a:spcBef>
              <a:spcAft>
                <a:spcPct val="0"/>
              </a:spcAft>
            </a:pPr>
            <a:endParaRPr lang="en-US" sz="2000" b="1" kern="1200" smtClean="0">
              <a:ea typeface="+mn-ea"/>
              <a:cs typeface="Arial" pitchFamily="34" charset="0"/>
            </a:endParaRPr>
          </a:p>
        </p:txBody>
      </p:sp>
      <p:sp>
        <p:nvSpPr>
          <p:cNvPr id="71" name="TextBox 70"/>
          <p:cNvSpPr txBox="1">
            <a:spLocks noChangeAspect="1"/>
          </p:cNvSpPr>
          <p:nvPr/>
        </p:nvSpPr>
        <p:spPr>
          <a:xfrm>
            <a:off x="1481303" y="2644763"/>
            <a:ext cx="626983" cy="338556"/>
          </a:xfrm>
          <a:prstGeom prst="rect">
            <a:avLst/>
          </a:prstGeom>
          <a:solidFill>
            <a:schemeClr val="bg1"/>
          </a:solidFill>
          <a:ln>
            <a:noFill/>
          </a:ln>
        </p:spPr>
        <p:txBody>
          <a:bodyPr wrap="square" rtlCol="0">
            <a:spAutoFit/>
          </a:bodyPr>
          <a:lstStyle/>
          <a:p>
            <a:pPr algn="r"/>
            <a:r>
              <a:rPr lang="en-US" sz="1600" dirty="0" smtClean="0"/>
              <a:t>Data</a:t>
            </a:r>
          </a:p>
        </p:txBody>
      </p:sp>
      <p:sp>
        <p:nvSpPr>
          <p:cNvPr id="72" name="TextBox 71"/>
          <p:cNvSpPr txBox="1">
            <a:spLocks noChangeAspect="1"/>
          </p:cNvSpPr>
          <p:nvPr/>
        </p:nvSpPr>
        <p:spPr>
          <a:xfrm>
            <a:off x="3422152" y="2644763"/>
            <a:ext cx="571378" cy="338556"/>
          </a:xfrm>
          <a:prstGeom prst="rect">
            <a:avLst/>
          </a:prstGeom>
          <a:solidFill>
            <a:schemeClr val="bg1"/>
          </a:solidFill>
          <a:ln>
            <a:noFill/>
          </a:ln>
        </p:spPr>
        <p:txBody>
          <a:bodyPr wrap="none" rtlCol="0">
            <a:spAutoFit/>
          </a:bodyPr>
          <a:lstStyle/>
          <a:p>
            <a:r>
              <a:rPr lang="en-US" sz="1600" dirty="0" smtClean="0"/>
              <a:t>Data</a:t>
            </a:r>
          </a:p>
        </p:txBody>
      </p:sp>
      <p:sp>
        <p:nvSpPr>
          <p:cNvPr id="73" name="TextBox 72"/>
          <p:cNvSpPr txBox="1">
            <a:spLocks noChangeAspect="1"/>
          </p:cNvSpPr>
          <p:nvPr/>
        </p:nvSpPr>
        <p:spPr>
          <a:xfrm>
            <a:off x="1607819" y="2205699"/>
            <a:ext cx="500460" cy="338556"/>
          </a:xfrm>
          <a:prstGeom prst="rect">
            <a:avLst/>
          </a:prstGeom>
          <a:solidFill>
            <a:schemeClr val="bg1"/>
          </a:solidFill>
          <a:ln>
            <a:noFill/>
          </a:ln>
        </p:spPr>
        <p:txBody>
          <a:bodyPr wrap="none" rtlCol="0">
            <a:spAutoFit/>
          </a:bodyPr>
          <a:lstStyle/>
          <a:p>
            <a:pPr algn="r"/>
            <a:r>
              <a:rPr lang="en-US" sz="1600" dirty="0" err="1" smtClean="0"/>
              <a:t>Enq</a:t>
            </a:r>
            <a:endParaRPr lang="en-US" sz="1600" dirty="0" smtClean="0"/>
          </a:p>
        </p:txBody>
      </p:sp>
      <p:sp>
        <p:nvSpPr>
          <p:cNvPr id="74" name="TextBox 73"/>
          <p:cNvSpPr txBox="1">
            <a:spLocks noChangeAspect="1"/>
          </p:cNvSpPr>
          <p:nvPr/>
        </p:nvSpPr>
        <p:spPr>
          <a:xfrm>
            <a:off x="3445130" y="1906679"/>
            <a:ext cx="1264123" cy="338556"/>
          </a:xfrm>
          <a:prstGeom prst="rect">
            <a:avLst/>
          </a:prstGeom>
          <a:solidFill>
            <a:schemeClr val="bg1"/>
          </a:solidFill>
          <a:ln>
            <a:noFill/>
          </a:ln>
        </p:spPr>
        <p:txBody>
          <a:bodyPr wrap="square" rtlCol="0">
            <a:spAutoFit/>
          </a:bodyPr>
          <a:lstStyle/>
          <a:p>
            <a:r>
              <a:rPr lang="en-US" sz="1600" dirty="0" smtClean="0"/>
              <a:t>Not Empty</a:t>
            </a:r>
          </a:p>
        </p:txBody>
      </p:sp>
      <p:sp>
        <p:nvSpPr>
          <p:cNvPr id="75" name="TextBox 74"/>
          <p:cNvSpPr txBox="1">
            <a:spLocks noChangeAspect="1"/>
          </p:cNvSpPr>
          <p:nvPr/>
        </p:nvSpPr>
        <p:spPr>
          <a:xfrm>
            <a:off x="3450912" y="2211457"/>
            <a:ext cx="521298" cy="338556"/>
          </a:xfrm>
          <a:prstGeom prst="rect">
            <a:avLst/>
          </a:prstGeom>
          <a:solidFill>
            <a:schemeClr val="bg1"/>
          </a:solidFill>
          <a:ln>
            <a:noFill/>
          </a:ln>
        </p:spPr>
        <p:txBody>
          <a:bodyPr wrap="none" rtlCol="0">
            <a:spAutoFit/>
          </a:bodyPr>
          <a:lstStyle/>
          <a:p>
            <a:r>
              <a:rPr lang="en-US" sz="1600" dirty="0" err="1" smtClean="0"/>
              <a:t>Deq</a:t>
            </a:r>
            <a:endParaRPr lang="en-US" sz="1600" dirty="0" smtClean="0"/>
          </a:p>
        </p:txBody>
      </p:sp>
      <p:cxnSp>
        <p:nvCxnSpPr>
          <p:cNvPr id="77" name="Straight Arrow Connector 76"/>
          <p:cNvCxnSpPr>
            <a:cxnSpLocks noChangeAspect="1"/>
          </p:cNvCxnSpPr>
          <p:nvPr/>
        </p:nvCxnSpPr>
        <p:spPr>
          <a:xfrm rot="5400000" flipV="1">
            <a:off x="2680003" y="1591072"/>
            <a:ext cx="441317" cy="2"/>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8" name="TextBox 77"/>
          <p:cNvSpPr txBox="1">
            <a:spLocks noChangeAspect="1"/>
          </p:cNvSpPr>
          <p:nvPr/>
        </p:nvSpPr>
        <p:spPr>
          <a:xfrm>
            <a:off x="2586311" y="1031859"/>
            <a:ext cx="628698" cy="338554"/>
          </a:xfrm>
          <a:prstGeom prst="rect">
            <a:avLst/>
          </a:prstGeom>
          <a:solidFill>
            <a:schemeClr val="bg1"/>
          </a:solidFill>
          <a:ln>
            <a:noFill/>
          </a:ln>
        </p:spPr>
        <p:txBody>
          <a:bodyPr wrap="none" rtlCol="0">
            <a:spAutoFit/>
          </a:bodyPr>
          <a:lstStyle/>
          <a:p>
            <a:pPr algn="ctr"/>
            <a:r>
              <a:rPr lang="en-US" sz="1600" dirty="0" smtClean="0"/>
              <a:t>Clock</a:t>
            </a:r>
          </a:p>
        </p:txBody>
      </p:sp>
      <p:sp>
        <p:nvSpPr>
          <p:cNvPr id="80" name="TextBox 79"/>
          <p:cNvSpPr txBox="1"/>
          <p:nvPr/>
        </p:nvSpPr>
        <p:spPr>
          <a:xfrm>
            <a:off x="6365720" y="677916"/>
            <a:ext cx="2133600" cy="707886"/>
          </a:xfrm>
          <a:prstGeom prst="rect">
            <a:avLst/>
          </a:prstGeom>
          <a:noFill/>
        </p:spPr>
        <p:txBody>
          <a:bodyPr wrap="square" rtlCol="0">
            <a:spAutoFit/>
          </a:bodyPr>
          <a:lstStyle/>
          <a:p>
            <a:r>
              <a:rPr lang="en-US" sz="2000" i="1" dirty="0" smtClean="0">
                <a:solidFill>
                  <a:srgbClr val="0070C0"/>
                </a:solidFill>
                <a:latin typeface="Calibri" pitchFamily="34" charset="0"/>
              </a:rPr>
              <a:t>Latency-Insensitive Pipeline</a:t>
            </a:r>
          </a:p>
        </p:txBody>
      </p:sp>
      <p:sp>
        <p:nvSpPr>
          <p:cNvPr id="81" name="TextBox 80"/>
          <p:cNvSpPr txBox="1"/>
          <p:nvPr/>
        </p:nvSpPr>
        <p:spPr>
          <a:xfrm>
            <a:off x="2515417" y="3088117"/>
            <a:ext cx="604204" cy="369332"/>
          </a:xfrm>
          <a:prstGeom prst="rect">
            <a:avLst/>
          </a:prstGeom>
          <a:noFill/>
        </p:spPr>
        <p:txBody>
          <a:bodyPr wrap="none" rtlCol="0">
            <a:spAutoFit/>
          </a:bodyPr>
          <a:lstStyle/>
          <a:p>
            <a:r>
              <a:rPr lang="en-US" dirty="0" smtClean="0">
                <a:latin typeface="Calibri" pitchFamily="34" charset="0"/>
              </a:rPr>
              <a:t>FIFO</a:t>
            </a:r>
          </a:p>
        </p:txBody>
      </p:sp>
      <p:pic>
        <p:nvPicPr>
          <p:cNvPr id="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0633" y="1292661"/>
            <a:ext cx="2426970" cy="1666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TextBox 23"/>
          <p:cNvSpPr txBox="1"/>
          <p:nvPr/>
        </p:nvSpPr>
        <p:spPr>
          <a:xfrm>
            <a:off x="5825147" y="1402137"/>
            <a:ext cx="866422" cy="338554"/>
          </a:xfrm>
          <a:prstGeom prst="rect">
            <a:avLst/>
          </a:prstGeom>
          <a:noFill/>
        </p:spPr>
        <p:txBody>
          <a:bodyPr wrap="square" rtlCol="0">
            <a:spAutoFit/>
          </a:bodyPr>
          <a:lstStyle/>
          <a:p>
            <a:r>
              <a:rPr lang="en-US" sz="1600" dirty="0" smtClean="0">
                <a:latin typeface="Calibri" pitchFamily="34" charset="0"/>
              </a:rPr>
              <a:t>Clock</a:t>
            </a:r>
          </a:p>
        </p:txBody>
      </p:sp>
      <p:sp>
        <p:nvSpPr>
          <p:cNvPr id="25" name="TextBox 24"/>
          <p:cNvSpPr txBox="1"/>
          <p:nvPr/>
        </p:nvSpPr>
        <p:spPr>
          <a:xfrm>
            <a:off x="5709510" y="1931665"/>
            <a:ext cx="866422" cy="338554"/>
          </a:xfrm>
          <a:prstGeom prst="rect">
            <a:avLst/>
          </a:prstGeom>
          <a:noFill/>
        </p:spPr>
        <p:txBody>
          <a:bodyPr wrap="square" rtlCol="0">
            <a:spAutoFit/>
          </a:bodyPr>
          <a:lstStyle/>
          <a:p>
            <a:r>
              <a:rPr lang="en-US" sz="1600" dirty="0" smtClean="0">
                <a:latin typeface="Calibri" pitchFamily="34" charset="0"/>
              </a:rPr>
              <a:t>Data In</a:t>
            </a:r>
          </a:p>
        </p:txBody>
      </p:sp>
      <p:sp>
        <p:nvSpPr>
          <p:cNvPr id="26" name="TextBox 25"/>
          <p:cNvSpPr txBox="1"/>
          <p:nvPr/>
        </p:nvSpPr>
        <p:spPr>
          <a:xfrm>
            <a:off x="5572841" y="2450170"/>
            <a:ext cx="1104691" cy="338554"/>
          </a:xfrm>
          <a:prstGeom prst="rect">
            <a:avLst/>
          </a:prstGeom>
          <a:noFill/>
        </p:spPr>
        <p:txBody>
          <a:bodyPr wrap="square" rtlCol="0">
            <a:spAutoFit/>
          </a:bodyPr>
          <a:lstStyle/>
          <a:p>
            <a:r>
              <a:rPr lang="en-US" sz="1600" dirty="0" smtClean="0">
                <a:latin typeface="Calibri" pitchFamily="34" charset="0"/>
              </a:rPr>
              <a:t>Data Out</a:t>
            </a:r>
          </a:p>
        </p:txBody>
      </p:sp>
      <p:pic>
        <p:nvPicPr>
          <p:cNvPr id="27"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0633" y="1292661"/>
            <a:ext cx="2426970" cy="31070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8" name="TextBox 27"/>
          <p:cNvSpPr txBox="1"/>
          <p:nvPr/>
        </p:nvSpPr>
        <p:spPr>
          <a:xfrm>
            <a:off x="5435076" y="2936958"/>
            <a:ext cx="1104691" cy="338554"/>
          </a:xfrm>
          <a:prstGeom prst="rect">
            <a:avLst/>
          </a:prstGeom>
          <a:noFill/>
        </p:spPr>
        <p:txBody>
          <a:bodyPr wrap="square" rtlCol="0">
            <a:spAutoFit/>
          </a:bodyPr>
          <a:lstStyle/>
          <a:p>
            <a:r>
              <a:rPr lang="en-US" sz="1600" dirty="0" smtClean="0">
                <a:latin typeface="Calibri" pitchFamily="34" charset="0"/>
              </a:rPr>
              <a:t>Not Empty</a:t>
            </a:r>
          </a:p>
        </p:txBody>
      </p:sp>
      <p:sp>
        <p:nvSpPr>
          <p:cNvPr id="29" name="TextBox 28"/>
          <p:cNvSpPr txBox="1"/>
          <p:nvPr/>
        </p:nvSpPr>
        <p:spPr>
          <a:xfrm>
            <a:off x="5982007" y="3478823"/>
            <a:ext cx="1104691" cy="338554"/>
          </a:xfrm>
          <a:prstGeom prst="rect">
            <a:avLst/>
          </a:prstGeom>
          <a:noFill/>
        </p:spPr>
        <p:txBody>
          <a:bodyPr wrap="square" rtlCol="0">
            <a:spAutoFit/>
          </a:bodyPr>
          <a:lstStyle/>
          <a:p>
            <a:r>
              <a:rPr lang="en-US" sz="1600" dirty="0" err="1" smtClean="0">
                <a:latin typeface="Calibri" pitchFamily="34" charset="0"/>
              </a:rPr>
              <a:t>Enq</a:t>
            </a:r>
            <a:endParaRPr lang="en-US" sz="1600" dirty="0" smtClean="0">
              <a:latin typeface="Calibri" pitchFamily="34" charset="0"/>
            </a:endParaRPr>
          </a:p>
        </p:txBody>
      </p:sp>
      <p:sp>
        <p:nvSpPr>
          <p:cNvPr id="30" name="TextBox 29"/>
          <p:cNvSpPr txBox="1"/>
          <p:nvPr/>
        </p:nvSpPr>
        <p:spPr>
          <a:xfrm>
            <a:off x="5958527" y="3955568"/>
            <a:ext cx="1104691" cy="338554"/>
          </a:xfrm>
          <a:prstGeom prst="rect">
            <a:avLst/>
          </a:prstGeom>
          <a:noFill/>
        </p:spPr>
        <p:txBody>
          <a:bodyPr wrap="square" rtlCol="0">
            <a:spAutoFit/>
          </a:bodyPr>
          <a:lstStyle/>
          <a:p>
            <a:r>
              <a:rPr lang="en-US" sz="1600" dirty="0" err="1" smtClean="0">
                <a:latin typeface="Calibri" pitchFamily="34" charset="0"/>
              </a:rPr>
              <a:t>Deq</a:t>
            </a:r>
            <a:endParaRPr lang="en-US" sz="1600" dirty="0" smtClean="0">
              <a:latin typeface="Calibri" pitchFamily="34" charset="0"/>
            </a:endParaRPr>
          </a:p>
        </p:txBody>
      </p:sp>
      <p:sp>
        <p:nvSpPr>
          <p:cNvPr id="31" name="Oval 30"/>
          <p:cNvSpPr/>
          <p:nvPr/>
        </p:nvSpPr>
        <p:spPr bwMode="auto">
          <a:xfrm rot="5400000">
            <a:off x="6710498" y="2924089"/>
            <a:ext cx="1847240" cy="1617056"/>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smtClean="0">
              <a:ln>
                <a:noFill/>
              </a:ln>
              <a:solidFill>
                <a:schemeClr val="tx1"/>
              </a:solidFill>
              <a:effectLst/>
              <a:latin typeface="Verdana" pitchFamily="34" charset="0"/>
            </a:endParaRPr>
          </a:p>
        </p:txBody>
      </p:sp>
      <p:sp>
        <p:nvSpPr>
          <p:cNvPr id="32" name="TextBox 31"/>
          <p:cNvSpPr txBox="1"/>
          <p:nvPr/>
        </p:nvSpPr>
        <p:spPr>
          <a:xfrm>
            <a:off x="7100910" y="1931665"/>
            <a:ext cx="866422" cy="338554"/>
          </a:xfrm>
          <a:prstGeom prst="rect">
            <a:avLst/>
          </a:prstGeom>
          <a:noFill/>
        </p:spPr>
        <p:txBody>
          <a:bodyPr wrap="square" rtlCol="0">
            <a:spAutoFit/>
          </a:bodyPr>
          <a:lstStyle/>
          <a:p>
            <a:r>
              <a:rPr lang="en-US" sz="1600" dirty="0" smtClean="0">
                <a:latin typeface="Calibri" pitchFamily="34" charset="0"/>
              </a:rPr>
              <a:t>D0</a:t>
            </a:r>
          </a:p>
        </p:txBody>
      </p:sp>
      <p:sp>
        <p:nvSpPr>
          <p:cNvPr id="33" name="TextBox 32"/>
          <p:cNvSpPr txBox="1"/>
          <p:nvPr/>
        </p:nvSpPr>
        <p:spPr>
          <a:xfrm>
            <a:off x="7788122" y="2470443"/>
            <a:ext cx="866422" cy="338554"/>
          </a:xfrm>
          <a:prstGeom prst="rect">
            <a:avLst/>
          </a:prstGeom>
          <a:noFill/>
        </p:spPr>
        <p:txBody>
          <a:bodyPr wrap="square" rtlCol="0">
            <a:spAutoFit/>
          </a:bodyPr>
          <a:lstStyle/>
          <a:p>
            <a:r>
              <a:rPr lang="en-US" sz="1600" dirty="0" smtClean="0">
                <a:latin typeface="Calibri" pitchFamily="34" charset="0"/>
              </a:rPr>
              <a:t>D0</a:t>
            </a:r>
          </a:p>
        </p:txBody>
      </p:sp>
    </p:spTree>
    <p:extLst>
      <p:ext uri="{BB962C8B-B14F-4D97-AF65-F5344CB8AC3E}">
        <p14:creationId xmlns:p14="http://schemas.microsoft.com/office/powerpoint/2010/main" val="1937297179"/>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0188" y="1082508"/>
            <a:ext cx="2045589" cy="27199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70188" y="1056007"/>
            <a:ext cx="2045589" cy="26188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 name="Group 2"/>
          <p:cNvGrpSpPr>
            <a:grpSpLocks noChangeAspect="1"/>
          </p:cNvGrpSpPr>
          <p:nvPr/>
        </p:nvGrpSpPr>
        <p:grpSpPr>
          <a:xfrm>
            <a:off x="1764984" y="1968596"/>
            <a:ext cx="2275899" cy="1038276"/>
            <a:chOff x="3154221" y="3471660"/>
            <a:chExt cx="1971111" cy="871433"/>
          </a:xfrm>
        </p:grpSpPr>
        <p:sp>
          <p:nvSpPr>
            <p:cNvPr id="26" name="Cloud 25"/>
            <p:cNvSpPr>
              <a:spLocks/>
            </p:cNvSpPr>
            <p:nvPr/>
          </p:nvSpPr>
          <p:spPr>
            <a:xfrm>
              <a:off x="3450912" y="3471660"/>
              <a:ext cx="1408051" cy="871433"/>
            </a:xfrm>
            <a:prstGeom prst="cloud">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cs typeface="Times New Roman" pitchFamily="18" charset="0"/>
                </a:rPr>
                <a:t>Physical</a:t>
              </a:r>
            </a:p>
            <a:p>
              <a:pPr algn="ctr"/>
              <a:r>
                <a:rPr lang="en-US" sz="1400" dirty="0" smtClean="0">
                  <a:cs typeface="Times New Roman" pitchFamily="18" charset="0"/>
                </a:rPr>
                <a:t>Transport</a:t>
              </a:r>
            </a:p>
          </p:txBody>
        </p:sp>
        <p:cxnSp>
          <p:nvCxnSpPr>
            <p:cNvPr id="27" name="Straight Arrow Connector 26"/>
            <p:cNvCxnSpPr/>
            <p:nvPr/>
          </p:nvCxnSpPr>
          <p:spPr>
            <a:xfrm>
              <a:off x="3154221" y="3869401"/>
              <a:ext cx="296691" cy="0"/>
            </a:xfrm>
            <a:prstGeom prst="straightConnector1">
              <a:avLst/>
            </a:prstGeom>
            <a:ln w="28575">
              <a:headEnd type="none" w="med" len="med"/>
              <a:tailEnd type="triangle" w="med" len="med"/>
            </a:ln>
          </p:spPr>
          <p:style>
            <a:lnRef idx="2">
              <a:schemeClr val="dk1"/>
            </a:lnRef>
            <a:fillRef idx="1">
              <a:schemeClr val="lt1"/>
            </a:fillRef>
            <a:effectRef idx="0">
              <a:schemeClr val="dk1"/>
            </a:effectRef>
            <a:fontRef idx="minor">
              <a:schemeClr val="dk1"/>
            </a:fontRef>
          </p:style>
        </p:cxnSp>
        <p:cxnSp>
          <p:nvCxnSpPr>
            <p:cNvPr id="28" name="Straight Arrow Connector 27"/>
            <p:cNvCxnSpPr/>
            <p:nvPr/>
          </p:nvCxnSpPr>
          <p:spPr>
            <a:xfrm>
              <a:off x="4851012" y="3869401"/>
              <a:ext cx="274320" cy="0"/>
            </a:xfrm>
            <a:prstGeom prst="straightConnector1">
              <a:avLst/>
            </a:prstGeom>
            <a:ln w="28575">
              <a:headEnd type="none" w="med" len="med"/>
              <a:tailEnd type="triangle" w="med" len="med"/>
            </a:ln>
          </p:spPr>
          <p:style>
            <a:lnRef idx="2">
              <a:schemeClr val="dk1"/>
            </a:lnRef>
            <a:fillRef idx="1">
              <a:schemeClr val="lt1"/>
            </a:fillRef>
            <a:effectRef idx="0">
              <a:schemeClr val="dk1"/>
            </a:effectRef>
            <a:fontRef idx="minor">
              <a:schemeClr val="dk1"/>
            </a:fontRef>
          </p:style>
        </p:cxnSp>
      </p:grpSp>
      <p:sp>
        <p:nvSpPr>
          <p:cNvPr id="2" name="Title 1"/>
          <p:cNvSpPr>
            <a:spLocks noGrp="1"/>
          </p:cNvSpPr>
          <p:nvPr>
            <p:ph type="title"/>
          </p:nvPr>
        </p:nvSpPr>
        <p:spPr>
          <a:xfrm>
            <a:off x="237067" y="312139"/>
            <a:ext cx="9166577" cy="888997"/>
          </a:xfrm>
        </p:spPr>
        <p:txBody>
          <a:bodyPr>
            <a:normAutofit/>
          </a:bodyPr>
          <a:lstStyle/>
          <a:p>
            <a:pPr>
              <a:defRPr/>
            </a:pPr>
            <a:r>
              <a:rPr lang="en-US" dirty="0"/>
              <a:t>Latency-Insensitive Channels: </a:t>
            </a:r>
            <a:r>
              <a:rPr lang="en-US" dirty="0" smtClean="0"/>
              <a:t>The Core </a:t>
            </a:r>
            <a:r>
              <a:rPr lang="en-US" dirty="0"/>
              <a:t>LEAP </a:t>
            </a:r>
            <a:r>
              <a:rPr lang="en-US" dirty="0" smtClean="0"/>
              <a:t>Abstraction</a:t>
            </a:r>
            <a:endParaRPr lang="en-US" altLang="zh-TW" dirty="0">
              <a:solidFill>
                <a:srgbClr val="08318E"/>
              </a:solidFill>
              <a:latin typeface="Arial Black" pitchFamily="34" charset="0"/>
              <a:ea typeface="Arial Unicode MS" pitchFamily="34" charset="-120"/>
              <a:cs typeface="Arial Unicode MS" pitchFamily="34" charset="-120"/>
            </a:endParaRPr>
          </a:p>
        </p:txBody>
      </p:sp>
      <p:sp>
        <p:nvSpPr>
          <p:cNvPr id="46" name="Content Placeholder 4"/>
          <p:cNvSpPr>
            <a:spLocks noGrp="1"/>
          </p:cNvSpPr>
          <p:nvPr>
            <p:ph idx="1"/>
          </p:nvPr>
        </p:nvSpPr>
        <p:spPr>
          <a:xfrm>
            <a:off x="447688" y="4032375"/>
            <a:ext cx="8244758" cy="899634"/>
          </a:xfrm>
        </p:spPr>
        <p:txBody>
          <a:bodyPr/>
          <a:lstStyle/>
          <a:p>
            <a:pPr lvl="1"/>
            <a:r>
              <a:rPr lang="en-US" dirty="0" smtClean="0"/>
              <a:t>What if I abstract the notion of communication?</a:t>
            </a:r>
          </a:p>
          <a:p>
            <a:pPr lvl="1"/>
            <a:r>
              <a:rPr lang="en-US" dirty="0" smtClean="0"/>
              <a:t>Introduce new RTL primitive: Latency-insensitive Channel</a:t>
            </a:r>
            <a:endParaRPr lang="en-US" dirty="0"/>
          </a:p>
          <a:p>
            <a:pPr lvl="2"/>
            <a:r>
              <a:rPr lang="en-US" dirty="0" smtClean="0"/>
              <a:t>Channel has send/receive, flow controlled interface</a:t>
            </a:r>
          </a:p>
          <a:p>
            <a:pPr lvl="2"/>
            <a:r>
              <a:rPr lang="en-US" dirty="0" smtClean="0"/>
              <a:t>Guaranteed FIFO delivery</a:t>
            </a:r>
          </a:p>
          <a:p>
            <a:pPr lvl="1"/>
            <a:r>
              <a:rPr lang="en-US" dirty="0" smtClean="0"/>
              <a:t>But no explicit notion of implementation</a:t>
            </a:r>
          </a:p>
          <a:p>
            <a:pPr lvl="2"/>
            <a:r>
              <a:rPr lang="en-US" dirty="0" smtClean="0"/>
              <a:t>LEAP picks implementation to suit program needs </a:t>
            </a:r>
          </a:p>
          <a:p>
            <a:pPr marL="0" lvl="1" indent="0">
              <a:buNone/>
            </a:pPr>
            <a:endParaRPr lang="en-US" dirty="0" smtClean="0"/>
          </a:p>
          <a:p>
            <a:pPr lvl="2"/>
            <a:endParaRPr lang="en-US" dirty="0" smtClean="0"/>
          </a:p>
          <a:p>
            <a:pPr marL="182880" lvl="2" indent="0">
              <a:buNone/>
            </a:pPr>
            <a:endParaRPr lang="en-US" dirty="0" smtClean="0"/>
          </a:p>
          <a:p>
            <a:pPr marL="0" lvl="1" indent="0">
              <a:buNone/>
            </a:pPr>
            <a:endParaRPr lang="en-US" dirty="0" smtClean="0"/>
          </a:p>
        </p:txBody>
      </p:sp>
      <p:sp>
        <p:nvSpPr>
          <p:cNvPr id="37" name="TextBox 36"/>
          <p:cNvSpPr txBox="1">
            <a:spLocks noChangeAspect="1"/>
          </p:cNvSpPr>
          <p:nvPr/>
        </p:nvSpPr>
        <p:spPr>
          <a:xfrm>
            <a:off x="158277" y="1900921"/>
            <a:ext cx="922698" cy="338556"/>
          </a:xfrm>
          <a:prstGeom prst="rect">
            <a:avLst/>
          </a:prstGeom>
          <a:solidFill>
            <a:schemeClr val="bg1"/>
          </a:solidFill>
          <a:ln>
            <a:noFill/>
          </a:ln>
        </p:spPr>
        <p:txBody>
          <a:bodyPr wrap="square" rtlCol="0">
            <a:spAutoFit/>
          </a:bodyPr>
          <a:lstStyle/>
          <a:p>
            <a:pPr algn="r"/>
            <a:r>
              <a:rPr lang="en-US" sz="1600" dirty="0" smtClean="0"/>
              <a:t>Not Full</a:t>
            </a:r>
          </a:p>
        </p:txBody>
      </p:sp>
      <p:cxnSp>
        <p:nvCxnSpPr>
          <p:cNvPr id="41" name="Straight Arrow Connector 40"/>
          <p:cNvCxnSpPr>
            <a:cxnSpLocks noChangeAspect="1"/>
          </p:cNvCxnSpPr>
          <p:nvPr/>
        </p:nvCxnSpPr>
        <p:spPr>
          <a:xfrm flipV="1">
            <a:off x="1025371" y="2070201"/>
            <a:ext cx="408068" cy="5763"/>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cxnSpLocks noChangeAspect="1"/>
          </p:cNvCxnSpPr>
          <p:nvPr/>
        </p:nvCxnSpPr>
        <p:spPr>
          <a:xfrm>
            <a:off x="1080983" y="2814904"/>
            <a:ext cx="359364"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cxnSpLocks noChangeAspect="1"/>
          </p:cNvCxnSpPr>
          <p:nvPr/>
        </p:nvCxnSpPr>
        <p:spPr>
          <a:xfrm flipV="1">
            <a:off x="991696" y="2374975"/>
            <a:ext cx="441317" cy="2"/>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cxnSpLocks noChangeAspect="1"/>
            <a:endCxn id="72" idx="1"/>
          </p:cNvCxnSpPr>
          <p:nvPr/>
        </p:nvCxnSpPr>
        <p:spPr>
          <a:xfrm>
            <a:off x="2081499" y="2814036"/>
            <a:ext cx="313354" cy="5"/>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cxnSpLocks noChangeAspect="1"/>
            <a:endCxn id="75" idx="1"/>
          </p:cNvCxnSpPr>
          <p:nvPr/>
        </p:nvCxnSpPr>
        <p:spPr>
          <a:xfrm>
            <a:off x="2081494" y="2380730"/>
            <a:ext cx="342119" cy="5"/>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cxnSpLocks noChangeAspect="1"/>
            <a:endCxn id="74" idx="1"/>
          </p:cNvCxnSpPr>
          <p:nvPr/>
        </p:nvCxnSpPr>
        <p:spPr>
          <a:xfrm>
            <a:off x="2081496" y="2064663"/>
            <a:ext cx="336335" cy="5"/>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9" name="Rectangle 68"/>
          <p:cNvSpPr>
            <a:spLocks noChangeAspect="1"/>
          </p:cNvSpPr>
          <p:nvPr/>
        </p:nvSpPr>
        <p:spPr>
          <a:xfrm>
            <a:off x="1428776" y="1811731"/>
            <a:ext cx="327804" cy="1259456"/>
          </a:xfrm>
          <a:prstGeom prst="rect">
            <a:avLst/>
          </a:prstGeom>
          <a:solidFill>
            <a:srgbClr val="00B0F0"/>
          </a:solidFill>
          <a:ln w="19050"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rtl="0" eaLnBrk="0" fontAlgn="base" hangingPunct="0">
              <a:spcBef>
                <a:spcPct val="0"/>
              </a:spcBef>
              <a:spcAft>
                <a:spcPct val="0"/>
              </a:spcAft>
            </a:pPr>
            <a:endParaRPr lang="en-US" sz="2000" b="1" kern="1200" smtClean="0">
              <a:ea typeface="+mn-ea"/>
              <a:cs typeface="Arial" pitchFamily="34" charset="0"/>
            </a:endParaRPr>
          </a:p>
        </p:txBody>
      </p:sp>
      <p:sp>
        <p:nvSpPr>
          <p:cNvPr id="70" name="Rectangle 69"/>
          <p:cNvSpPr>
            <a:spLocks noChangeAspect="1"/>
          </p:cNvSpPr>
          <p:nvPr/>
        </p:nvSpPr>
        <p:spPr>
          <a:xfrm>
            <a:off x="1753696" y="1811731"/>
            <a:ext cx="327804" cy="1259456"/>
          </a:xfrm>
          <a:prstGeom prst="rect">
            <a:avLst/>
          </a:prstGeom>
          <a:solidFill>
            <a:srgbClr val="00B0F0"/>
          </a:solidFill>
          <a:ln w="19050"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rtl="0" eaLnBrk="0" fontAlgn="base" hangingPunct="0">
              <a:spcBef>
                <a:spcPct val="0"/>
              </a:spcBef>
              <a:spcAft>
                <a:spcPct val="0"/>
              </a:spcAft>
            </a:pPr>
            <a:endParaRPr lang="en-US" sz="2000" b="1" kern="1200" smtClean="0">
              <a:ea typeface="+mn-ea"/>
              <a:cs typeface="Arial" pitchFamily="34" charset="0"/>
            </a:endParaRPr>
          </a:p>
        </p:txBody>
      </p:sp>
      <p:sp>
        <p:nvSpPr>
          <p:cNvPr id="71" name="TextBox 70"/>
          <p:cNvSpPr txBox="1">
            <a:spLocks noChangeAspect="1"/>
          </p:cNvSpPr>
          <p:nvPr/>
        </p:nvSpPr>
        <p:spPr>
          <a:xfrm>
            <a:off x="454004" y="2644763"/>
            <a:ext cx="626983" cy="338556"/>
          </a:xfrm>
          <a:prstGeom prst="rect">
            <a:avLst/>
          </a:prstGeom>
          <a:solidFill>
            <a:schemeClr val="bg1"/>
          </a:solidFill>
          <a:ln>
            <a:noFill/>
          </a:ln>
        </p:spPr>
        <p:txBody>
          <a:bodyPr wrap="square" rtlCol="0">
            <a:spAutoFit/>
          </a:bodyPr>
          <a:lstStyle/>
          <a:p>
            <a:pPr algn="r"/>
            <a:r>
              <a:rPr lang="en-US" sz="1600" dirty="0" smtClean="0"/>
              <a:t>Data</a:t>
            </a:r>
          </a:p>
        </p:txBody>
      </p:sp>
      <p:sp>
        <p:nvSpPr>
          <p:cNvPr id="72" name="TextBox 71"/>
          <p:cNvSpPr txBox="1">
            <a:spLocks noChangeAspect="1"/>
          </p:cNvSpPr>
          <p:nvPr/>
        </p:nvSpPr>
        <p:spPr>
          <a:xfrm>
            <a:off x="2394853" y="2644763"/>
            <a:ext cx="571378" cy="338556"/>
          </a:xfrm>
          <a:prstGeom prst="rect">
            <a:avLst/>
          </a:prstGeom>
          <a:solidFill>
            <a:schemeClr val="bg1"/>
          </a:solidFill>
          <a:ln>
            <a:noFill/>
          </a:ln>
        </p:spPr>
        <p:txBody>
          <a:bodyPr wrap="none" rtlCol="0">
            <a:spAutoFit/>
          </a:bodyPr>
          <a:lstStyle/>
          <a:p>
            <a:r>
              <a:rPr lang="en-US" sz="1600" dirty="0" smtClean="0"/>
              <a:t>Data</a:t>
            </a:r>
          </a:p>
        </p:txBody>
      </p:sp>
      <p:sp>
        <p:nvSpPr>
          <p:cNvPr id="73" name="TextBox 72"/>
          <p:cNvSpPr txBox="1">
            <a:spLocks noChangeAspect="1"/>
          </p:cNvSpPr>
          <p:nvPr/>
        </p:nvSpPr>
        <p:spPr>
          <a:xfrm>
            <a:off x="580520" y="2205699"/>
            <a:ext cx="500460" cy="338556"/>
          </a:xfrm>
          <a:prstGeom prst="rect">
            <a:avLst/>
          </a:prstGeom>
          <a:solidFill>
            <a:schemeClr val="bg1"/>
          </a:solidFill>
          <a:ln>
            <a:noFill/>
          </a:ln>
        </p:spPr>
        <p:txBody>
          <a:bodyPr wrap="none" rtlCol="0">
            <a:spAutoFit/>
          </a:bodyPr>
          <a:lstStyle/>
          <a:p>
            <a:pPr algn="r"/>
            <a:r>
              <a:rPr lang="en-US" sz="1600" dirty="0" err="1" smtClean="0">
                <a:solidFill>
                  <a:srgbClr val="C00000"/>
                </a:solidFill>
              </a:rPr>
              <a:t>Enq</a:t>
            </a:r>
            <a:endParaRPr lang="en-US" sz="1600" dirty="0" smtClean="0">
              <a:solidFill>
                <a:srgbClr val="C00000"/>
              </a:solidFill>
            </a:endParaRPr>
          </a:p>
        </p:txBody>
      </p:sp>
      <p:sp>
        <p:nvSpPr>
          <p:cNvPr id="74" name="TextBox 73"/>
          <p:cNvSpPr txBox="1">
            <a:spLocks noChangeAspect="1"/>
          </p:cNvSpPr>
          <p:nvPr/>
        </p:nvSpPr>
        <p:spPr>
          <a:xfrm>
            <a:off x="2417831" y="1895390"/>
            <a:ext cx="1264123" cy="338556"/>
          </a:xfrm>
          <a:prstGeom prst="rect">
            <a:avLst/>
          </a:prstGeom>
          <a:solidFill>
            <a:schemeClr val="bg1"/>
          </a:solidFill>
          <a:ln>
            <a:noFill/>
          </a:ln>
        </p:spPr>
        <p:txBody>
          <a:bodyPr wrap="square" rtlCol="0">
            <a:spAutoFit/>
          </a:bodyPr>
          <a:lstStyle/>
          <a:p>
            <a:r>
              <a:rPr lang="en-US" sz="1600" dirty="0" smtClean="0"/>
              <a:t>Not Empty</a:t>
            </a:r>
          </a:p>
        </p:txBody>
      </p:sp>
      <p:sp>
        <p:nvSpPr>
          <p:cNvPr id="75" name="TextBox 74"/>
          <p:cNvSpPr txBox="1">
            <a:spLocks noChangeAspect="1"/>
          </p:cNvSpPr>
          <p:nvPr/>
        </p:nvSpPr>
        <p:spPr>
          <a:xfrm>
            <a:off x="2423613" y="2211457"/>
            <a:ext cx="521298" cy="338556"/>
          </a:xfrm>
          <a:prstGeom prst="rect">
            <a:avLst/>
          </a:prstGeom>
          <a:solidFill>
            <a:schemeClr val="bg1"/>
          </a:solidFill>
          <a:ln>
            <a:noFill/>
          </a:ln>
        </p:spPr>
        <p:txBody>
          <a:bodyPr wrap="none" rtlCol="0">
            <a:spAutoFit/>
          </a:bodyPr>
          <a:lstStyle/>
          <a:p>
            <a:r>
              <a:rPr lang="en-US" sz="1600" dirty="0" err="1" smtClean="0">
                <a:solidFill>
                  <a:srgbClr val="C00000"/>
                </a:solidFill>
              </a:rPr>
              <a:t>Deq</a:t>
            </a:r>
            <a:endParaRPr lang="en-US" sz="1600" dirty="0" smtClean="0">
              <a:solidFill>
                <a:srgbClr val="C00000"/>
              </a:solidFill>
            </a:endParaRPr>
          </a:p>
        </p:txBody>
      </p:sp>
      <p:cxnSp>
        <p:nvCxnSpPr>
          <p:cNvPr id="77" name="Straight Arrow Connector 76"/>
          <p:cNvCxnSpPr>
            <a:cxnSpLocks noChangeAspect="1"/>
          </p:cNvCxnSpPr>
          <p:nvPr/>
        </p:nvCxnSpPr>
        <p:spPr>
          <a:xfrm rot="5400000" flipV="1">
            <a:off x="1652704" y="1591072"/>
            <a:ext cx="441317" cy="2"/>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8" name="TextBox 77"/>
          <p:cNvSpPr txBox="1">
            <a:spLocks noChangeAspect="1"/>
          </p:cNvSpPr>
          <p:nvPr/>
        </p:nvSpPr>
        <p:spPr>
          <a:xfrm>
            <a:off x="1559012" y="1031859"/>
            <a:ext cx="628698" cy="338554"/>
          </a:xfrm>
          <a:prstGeom prst="rect">
            <a:avLst/>
          </a:prstGeom>
          <a:solidFill>
            <a:schemeClr val="bg1"/>
          </a:solidFill>
          <a:ln>
            <a:noFill/>
          </a:ln>
        </p:spPr>
        <p:txBody>
          <a:bodyPr wrap="none" rtlCol="0">
            <a:spAutoFit/>
          </a:bodyPr>
          <a:lstStyle/>
          <a:p>
            <a:pPr algn="ctr"/>
            <a:r>
              <a:rPr lang="en-US" sz="1600" dirty="0" smtClean="0"/>
              <a:t>Clock</a:t>
            </a:r>
          </a:p>
        </p:txBody>
      </p:sp>
      <p:sp>
        <p:nvSpPr>
          <p:cNvPr id="80" name="TextBox 79"/>
          <p:cNvSpPr txBox="1"/>
          <p:nvPr/>
        </p:nvSpPr>
        <p:spPr>
          <a:xfrm>
            <a:off x="819461" y="3169010"/>
            <a:ext cx="2133600" cy="707886"/>
          </a:xfrm>
          <a:prstGeom prst="rect">
            <a:avLst/>
          </a:prstGeom>
          <a:noFill/>
        </p:spPr>
        <p:txBody>
          <a:bodyPr wrap="square" rtlCol="0">
            <a:spAutoFit/>
          </a:bodyPr>
          <a:lstStyle/>
          <a:p>
            <a:pPr algn="ctr"/>
            <a:r>
              <a:rPr lang="en-US" sz="2000" i="1" dirty="0" smtClean="0">
                <a:solidFill>
                  <a:srgbClr val="0070C0"/>
                </a:solidFill>
                <a:latin typeface="Calibri" pitchFamily="34" charset="0"/>
              </a:rPr>
              <a:t>Latency-Insensitive Pipeline</a:t>
            </a:r>
          </a:p>
        </p:txBody>
      </p:sp>
      <p:sp>
        <p:nvSpPr>
          <p:cNvPr id="23" name="TextBox 22"/>
          <p:cNvSpPr txBox="1">
            <a:spLocks noChangeAspect="1"/>
          </p:cNvSpPr>
          <p:nvPr/>
        </p:nvSpPr>
        <p:spPr>
          <a:xfrm>
            <a:off x="4687122" y="2205625"/>
            <a:ext cx="575414" cy="338554"/>
          </a:xfrm>
          <a:prstGeom prst="rect">
            <a:avLst/>
          </a:prstGeom>
          <a:solidFill>
            <a:schemeClr val="bg1"/>
          </a:solidFill>
          <a:ln>
            <a:noFill/>
          </a:ln>
        </p:spPr>
        <p:txBody>
          <a:bodyPr wrap="none" rtlCol="0">
            <a:spAutoFit/>
          </a:bodyPr>
          <a:lstStyle/>
          <a:p>
            <a:pPr algn="r"/>
            <a:r>
              <a:rPr lang="en-US" sz="1600" dirty="0" err="1" smtClean="0">
                <a:solidFill>
                  <a:srgbClr val="C00000"/>
                </a:solidFill>
              </a:rPr>
              <a:t>Recv</a:t>
            </a:r>
            <a:endParaRPr lang="en-US" sz="1600" dirty="0" smtClean="0">
              <a:solidFill>
                <a:srgbClr val="C00000"/>
              </a:solidFill>
            </a:endParaRPr>
          </a:p>
        </p:txBody>
      </p:sp>
      <p:sp>
        <p:nvSpPr>
          <p:cNvPr id="24" name="TextBox 23"/>
          <p:cNvSpPr txBox="1">
            <a:spLocks noChangeAspect="1"/>
          </p:cNvSpPr>
          <p:nvPr/>
        </p:nvSpPr>
        <p:spPr>
          <a:xfrm>
            <a:off x="521142" y="2196132"/>
            <a:ext cx="596638" cy="338554"/>
          </a:xfrm>
          <a:prstGeom prst="rect">
            <a:avLst/>
          </a:prstGeom>
          <a:solidFill>
            <a:schemeClr val="bg1"/>
          </a:solidFill>
          <a:ln>
            <a:noFill/>
          </a:ln>
        </p:spPr>
        <p:txBody>
          <a:bodyPr wrap="none" rtlCol="0">
            <a:spAutoFit/>
          </a:bodyPr>
          <a:lstStyle/>
          <a:p>
            <a:pPr algn="r"/>
            <a:r>
              <a:rPr lang="en-US" sz="1600" dirty="0" smtClean="0">
                <a:solidFill>
                  <a:srgbClr val="C00000"/>
                </a:solidFill>
              </a:rPr>
              <a:t>Send</a:t>
            </a:r>
          </a:p>
        </p:txBody>
      </p:sp>
      <p:sp>
        <p:nvSpPr>
          <p:cNvPr id="25" name="TextBox 24"/>
          <p:cNvSpPr txBox="1"/>
          <p:nvPr/>
        </p:nvSpPr>
        <p:spPr>
          <a:xfrm>
            <a:off x="1884382" y="3169010"/>
            <a:ext cx="2133600" cy="707886"/>
          </a:xfrm>
          <a:prstGeom prst="rect">
            <a:avLst/>
          </a:prstGeom>
          <a:noFill/>
        </p:spPr>
        <p:txBody>
          <a:bodyPr wrap="square" rtlCol="0">
            <a:spAutoFit/>
          </a:bodyPr>
          <a:lstStyle/>
          <a:p>
            <a:pPr algn="ctr"/>
            <a:r>
              <a:rPr lang="en-US" sz="2000" i="1" dirty="0" smtClean="0">
                <a:solidFill>
                  <a:srgbClr val="0070C0"/>
                </a:solidFill>
                <a:latin typeface="Calibri" pitchFamily="34" charset="0"/>
              </a:rPr>
              <a:t>Latency-Insensitive Channel</a:t>
            </a:r>
          </a:p>
        </p:txBody>
      </p:sp>
      <p:sp>
        <p:nvSpPr>
          <p:cNvPr id="43" name="TextBox 42"/>
          <p:cNvSpPr txBox="1"/>
          <p:nvPr/>
        </p:nvSpPr>
        <p:spPr>
          <a:xfrm>
            <a:off x="6208973" y="1165068"/>
            <a:ext cx="866422" cy="338554"/>
          </a:xfrm>
          <a:prstGeom prst="rect">
            <a:avLst/>
          </a:prstGeom>
          <a:noFill/>
        </p:spPr>
        <p:txBody>
          <a:bodyPr wrap="square" rtlCol="0">
            <a:spAutoFit/>
          </a:bodyPr>
          <a:lstStyle/>
          <a:p>
            <a:r>
              <a:rPr lang="en-US" sz="1600" dirty="0" smtClean="0">
                <a:latin typeface="Calibri" pitchFamily="34" charset="0"/>
              </a:rPr>
              <a:t>Clock</a:t>
            </a:r>
          </a:p>
        </p:txBody>
      </p:sp>
      <p:sp>
        <p:nvSpPr>
          <p:cNvPr id="44" name="TextBox 43"/>
          <p:cNvSpPr txBox="1"/>
          <p:nvPr/>
        </p:nvSpPr>
        <p:spPr>
          <a:xfrm>
            <a:off x="6093336" y="1592995"/>
            <a:ext cx="866422" cy="338554"/>
          </a:xfrm>
          <a:prstGeom prst="rect">
            <a:avLst/>
          </a:prstGeom>
          <a:noFill/>
        </p:spPr>
        <p:txBody>
          <a:bodyPr wrap="square" rtlCol="0">
            <a:spAutoFit/>
          </a:bodyPr>
          <a:lstStyle/>
          <a:p>
            <a:r>
              <a:rPr lang="en-US" sz="1600" dirty="0" smtClean="0">
                <a:latin typeface="Calibri" pitchFamily="34" charset="0"/>
              </a:rPr>
              <a:t>Data In</a:t>
            </a:r>
          </a:p>
        </p:txBody>
      </p:sp>
      <p:sp>
        <p:nvSpPr>
          <p:cNvPr id="45" name="TextBox 44"/>
          <p:cNvSpPr txBox="1"/>
          <p:nvPr/>
        </p:nvSpPr>
        <p:spPr>
          <a:xfrm>
            <a:off x="5956667" y="2032477"/>
            <a:ext cx="1104691" cy="338554"/>
          </a:xfrm>
          <a:prstGeom prst="rect">
            <a:avLst/>
          </a:prstGeom>
          <a:noFill/>
        </p:spPr>
        <p:txBody>
          <a:bodyPr wrap="square" rtlCol="0">
            <a:spAutoFit/>
          </a:bodyPr>
          <a:lstStyle/>
          <a:p>
            <a:r>
              <a:rPr lang="en-US" sz="1600" dirty="0" smtClean="0">
                <a:latin typeface="Calibri" pitchFamily="34" charset="0"/>
              </a:rPr>
              <a:t>Data Out</a:t>
            </a:r>
          </a:p>
        </p:txBody>
      </p:sp>
      <p:sp>
        <p:nvSpPr>
          <p:cNvPr id="49" name="TextBox 48"/>
          <p:cNvSpPr txBox="1"/>
          <p:nvPr/>
        </p:nvSpPr>
        <p:spPr>
          <a:xfrm>
            <a:off x="5818902" y="2451531"/>
            <a:ext cx="1104691" cy="338554"/>
          </a:xfrm>
          <a:prstGeom prst="rect">
            <a:avLst/>
          </a:prstGeom>
          <a:noFill/>
        </p:spPr>
        <p:txBody>
          <a:bodyPr wrap="square" rtlCol="0">
            <a:spAutoFit/>
          </a:bodyPr>
          <a:lstStyle/>
          <a:p>
            <a:r>
              <a:rPr lang="en-US" sz="1600" dirty="0" smtClean="0">
                <a:latin typeface="Calibri" pitchFamily="34" charset="0"/>
              </a:rPr>
              <a:t>Not Empty</a:t>
            </a:r>
          </a:p>
        </p:txBody>
      </p:sp>
      <p:sp>
        <p:nvSpPr>
          <p:cNvPr id="50" name="TextBox 49"/>
          <p:cNvSpPr txBox="1"/>
          <p:nvPr/>
        </p:nvSpPr>
        <p:spPr>
          <a:xfrm>
            <a:off x="6365833" y="2925662"/>
            <a:ext cx="1104691" cy="338554"/>
          </a:xfrm>
          <a:prstGeom prst="rect">
            <a:avLst/>
          </a:prstGeom>
          <a:noFill/>
        </p:spPr>
        <p:txBody>
          <a:bodyPr wrap="square" rtlCol="0">
            <a:spAutoFit/>
          </a:bodyPr>
          <a:lstStyle/>
          <a:p>
            <a:r>
              <a:rPr lang="en-US" sz="1600" dirty="0" err="1" smtClean="0">
                <a:latin typeface="Calibri" pitchFamily="34" charset="0"/>
              </a:rPr>
              <a:t>Enq</a:t>
            </a:r>
            <a:endParaRPr lang="en-US" sz="1600" dirty="0" smtClean="0">
              <a:latin typeface="Calibri" pitchFamily="34" charset="0"/>
            </a:endParaRPr>
          </a:p>
        </p:txBody>
      </p:sp>
      <p:sp>
        <p:nvSpPr>
          <p:cNvPr id="51" name="TextBox 50"/>
          <p:cNvSpPr txBox="1"/>
          <p:nvPr/>
        </p:nvSpPr>
        <p:spPr>
          <a:xfrm>
            <a:off x="6342353" y="3334673"/>
            <a:ext cx="1104691" cy="338554"/>
          </a:xfrm>
          <a:prstGeom prst="rect">
            <a:avLst/>
          </a:prstGeom>
          <a:noFill/>
        </p:spPr>
        <p:txBody>
          <a:bodyPr wrap="square" rtlCol="0">
            <a:spAutoFit/>
          </a:bodyPr>
          <a:lstStyle/>
          <a:p>
            <a:r>
              <a:rPr lang="en-US" sz="1600" dirty="0" err="1" smtClean="0">
                <a:latin typeface="Calibri" pitchFamily="34" charset="0"/>
              </a:rPr>
              <a:t>Deq</a:t>
            </a:r>
            <a:endParaRPr lang="en-US" sz="1600" dirty="0" smtClean="0">
              <a:latin typeface="Calibri" pitchFamily="34" charset="0"/>
            </a:endParaRPr>
          </a:p>
        </p:txBody>
      </p:sp>
      <p:sp>
        <p:nvSpPr>
          <p:cNvPr id="53" name="TextBox 52"/>
          <p:cNvSpPr txBox="1"/>
          <p:nvPr/>
        </p:nvSpPr>
        <p:spPr>
          <a:xfrm>
            <a:off x="6272760" y="2911650"/>
            <a:ext cx="1104691" cy="338554"/>
          </a:xfrm>
          <a:prstGeom prst="rect">
            <a:avLst/>
          </a:prstGeom>
          <a:noFill/>
        </p:spPr>
        <p:txBody>
          <a:bodyPr wrap="square" rtlCol="0">
            <a:spAutoFit/>
          </a:bodyPr>
          <a:lstStyle/>
          <a:p>
            <a:r>
              <a:rPr lang="en-US" sz="1600" dirty="0" smtClean="0">
                <a:solidFill>
                  <a:srgbClr val="FF0000"/>
                </a:solidFill>
                <a:latin typeface="Calibri" pitchFamily="34" charset="0"/>
              </a:rPr>
              <a:t>Send</a:t>
            </a:r>
          </a:p>
        </p:txBody>
      </p:sp>
      <p:sp>
        <p:nvSpPr>
          <p:cNvPr id="54" name="TextBox 53"/>
          <p:cNvSpPr txBox="1"/>
          <p:nvPr/>
        </p:nvSpPr>
        <p:spPr>
          <a:xfrm>
            <a:off x="6260569" y="3320661"/>
            <a:ext cx="1104691" cy="338554"/>
          </a:xfrm>
          <a:prstGeom prst="rect">
            <a:avLst/>
          </a:prstGeom>
          <a:noFill/>
        </p:spPr>
        <p:txBody>
          <a:bodyPr wrap="square" rtlCol="0">
            <a:spAutoFit/>
          </a:bodyPr>
          <a:lstStyle/>
          <a:p>
            <a:r>
              <a:rPr lang="en-US" sz="1600" dirty="0" err="1" smtClean="0">
                <a:solidFill>
                  <a:srgbClr val="FF0000"/>
                </a:solidFill>
                <a:latin typeface="Calibri" pitchFamily="34" charset="0"/>
              </a:rPr>
              <a:t>Recv</a:t>
            </a:r>
            <a:endParaRPr lang="en-US" sz="1600" dirty="0" smtClean="0">
              <a:solidFill>
                <a:srgbClr val="FF0000"/>
              </a:solidFill>
              <a:latin typeface="Calibri" pitchFamily="34" charset="0"/>
            </a:endParaRPr>
          </a:p>
        </p:txBody>
      </p:sp>
      <p:sp>
        <p:nvSpPr>
          <p:cNvPr id="55" name="TextBox 54"/>
          <p:cNvSpPr txBox="1"/>
          <p:nvPr/>
        </p:nvSpPr>
        <p:spPr>
          <a:xfrm>
            <a:off x="7146066" y="1606321"/>
            <a:ext cx="866422" cy="338554"/>
          </a:xfrm>
          <a:prstGeom prst="rect">
            <a:avLst/>
          </a:prstGeom>
          <a:noFill/>
        </p:spPr>
        <p:txBody>
          <a:bodyPr wrap="square" rtlCol="0">
            <a:spAutoFit/>
          </a:bodyPr>
          <a:lstStyle/>
          <a:p>
            <a:r>
              <a:rPr lang="en-US" sz="1600" dirty="0" smtClean="0">
                <a:latin typeface="Calibri" pitchFamily="34" charset="0"/>
              </a:rPr>
              <a:t>D0</a:t>
            </a:r>
          </a:p>
        </p:txBody>
      </p:sp>
      <p:sp>
        <p:nvSpPr>
          <p:cNvPr id="56" name="TextBox 55"/>
          <p:cNvSpPr txBox="1"/>
          <p:nvPr/>
        </p:nvSpPr>
        <p:spPr>
          <a:xfrm>
            <a:off x="8221133" y="2043330"/>
            <a:ext cx="866422" cy="338554"/>
          </a:xfrm>
          <a:prstGeom prst="rect">
            <a:avLst/>
          </a:prstGeom>
          <a:noFill/>
        </p:spPr>
        <p:txBody>
          <a:bodyPr wrap="square" rtlCol="0">
            <a:spAutoFit/>
          </a:bodyPr>
          <a:lstStyle/>
          <a:p>
            <a:r>
              <a:rPr lang="en-US" sz="1600" dirty="0" smtClean="0">
                <a:latin typeface="Calibri" pitchFamily="34" charset="0"/>
              </a:rPr>
              <a:t>D0</a:t>
            </a:r>
          </a:p>
        </p:txBody>
      </p:sp>
      <p:sp>
        <p:nvSpPr>
          <p:cNvPr id="58" name="TextBox 57"/>
          <p:cNvSpPr txBox="1"/>
          <p:nvPr/>
        </p:nvSpPr>
        <p:spPr>
          <a:xfrm>
            <a:off x="7422445" y="1584945"/>
            <a:ext cx="866422" cy="338554"/>
          </a:xfrm>
          <a:prstGeom prst="rect">
            <a:avLst/>
          </a:prstGeom>
          <a:noFill/>
        </p:spPr>
        <p:txBody>
          <a:bodyPr wrap="square" rtlCol="0">
            <a:spAutoFit/>
          </a:bodyPr>
          <a:lstStyle/>
          <a:p>
            <a:r>
              <a:rPr lang="en-US" sz="1600" dirty="0" smtClean="0">
                <a:latin typeface="Calibri" pitchFamily="34" charset="0"/>
              </a:rPr>
              <a:t>D0</a:t>
            </a:r>
          </a:p>
        </p:txBody>
      </p:sp>
      <p:sp>
        <p:nvSpPr>
          <p:cNvPr id="59" name="TextBox 58"/>
          <p:cNvSpPr txBox="1"/>
          <p:nvPr/>
        </p:nvSpPr>
        <p:spPr>
          <a:xfrm>
            <a:off x="7979835" y="2026855"/>
            <a:ext cx="866422" cy="338554"/>
          </a:xfrm>
          <a:prstGeom prst="rect">
            <a:avLst/>
          </a:prstGeom>
          <a:noFill/>
        </p:spPr>
        <p:txBody>
          <a:bodyPr wrap="square" rtlCol="0">
            <a:spAutoFit/>
          </a:bodyPr>
          <a:lstStyle/>
          <a:p>
            <a:r>
              <a:rPr lang="en-US" sz="1600" dirty="0" smtClean="0">
                <a:latin typeface="Calibri" pitchFamily="34" charset="0"/>
              </a:rPr>
              <a:t>D0</a:t>
            </a:r>
          </a:p>
        </p:txBody>
      </p:sp>
    </p:spTree>
    <p:extLst>
      <p:ext uri="{BB962C8B-B14F-4D97-AF65-F5344CB8AC3E}">
        <p14:creationId xmlns:p14="http://schemas.microsoft.com/office/powerpoint/2010/main" val="2914102664"/>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73"/>
                                        </p:tgtEl>
                                      </p:cBhvr>
                                    </p:animEffect>
                                    <p:set>
                                      <p:cBhvr>
                                        <p:cTn id="7" dur="1" fill="hold">
                                          <p:stCondLst>
                                            <p:cond delay="499"/>
                                          </p:stCondLst>
                                        </p:cTn>
                                        <p:tgtEl>
                                          <p:spTgt spid="73"/>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75"/>
                                        </p:tgtEl>
                                      </p:cBhvr>
                                    </p:animEffect>
                                    <p:set>
                                      <p:cBhvr>
                                        <p:cTn id="10" dur="1" fill="hold">
                                          <p:stCondLst>
                                            <p:cond delay="499"/>
                                          </p:stCondLst>
                                        </p:cTn>
                                        <p:tgtEl>
                                          <p:spTgt spid="75"/>
                                        </p:tgtEl>
                                        <p:attrNameLst>
                                          <p:attrName>style.visibility</p:attrName>
                                        </p:attrNameLst>
                                      </p:cBhvr>
                                      <p:to>
                                        <p:strVal val="hidden"/>
                                      </p:to>
                                    </p:set>
                                  </p:childTnLst>
                                </p:cTn>
                              </p:par>
                              <p:par>
                                <p:cTn id="11" presetID="10"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par>
                                <p:cTn id="14" presetID="10" presetClass="exit" presetSubtype="0" fill="hold" grpId="0" nodeType="withEffect">
                                  <p:stCondLst>
                                    <p:cond delay="0"/>
                                  </p:stCondLst>
                                  <p:childTnLst>
                                    <p:animEffect transition="out" filter="fade">
                                      <p:cBhvr>
                                        <p:cTn id="15" dur="500"/>
                                        <p:tgtEl>
                                          <p:spTgt spid="78"/>
                                        </p:tgtEl>
                                      </p:cBhvr>
                                    </p:animEffect>
                                    <p:set>
                                      <p:cBhvr>
                                        <p:cTn id="16" dur="1" fill="hold">
                                          <p:stCondLst>
                                            <p:cond delay="499"/>
                                          </p:stCondLst>
                                        </p:cTn>
                                        <p:tgtEl>
                                          <p:spTgt spid="78"/>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77"/>
                                        </p:tgtEl>
                                      </p:cBhvr>
                                    </p:animEffect>
                                    <p:set>
                                      <p:cBhvr>
                                        <p:cTn id="19" dur="1" fill="hold">
                                          <p:stCondLst>
                                            <p:cond delay="499"/>
                                          </p:stCondLst>
                                        </p:cTn>
                                        <p:tgtEl>
                                          <p:spTgt spid="77"/>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42"/>
                                        </p:tgtEl>
                                      </p:cBhvr>
                                    </p:animEffect>
                                    <p:set>
                                      <p:cBhvr>
                                        <p:cTn id="22" dur="1" fill="hold">
                                          <p:stCondLst>
                                            <p:cond delay="499"/>
                                          </p:stCondLst>
                                        </p:cTn>
                                        <p:tgtEl>
                                          <p:spTgt spid="42"/>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50"/>
                                        </p:tgtEl>
                                      </p:cBhvr>
                                    </p:animEffect>
                                    <p:set>
                                      <p:cBhvr>
                                        <p:cTn id="25" dur="1" fill="hold">
                                          <p:stCondLst>
                                            <p:cond delay="499"/>
                                          </p:stCondLst>
                                        </p:cTn>
                                        <p:tgtEl>
                                          <p:spTgt spid="50"/>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500"/>
                                        <p:tgtEl>
                                          <p:spTgt spid="51"/>
                                        </p:tgtEl>
                                      </p:cBhvr>
                                    </p:animEffect>
                                    <p:set>
                                      <p:cBhvr>
                                        <p:cTn id="28" dur="1" fill="hold">
                                          <p:stCondLst>
                                            <p:cond delay="499"/>
                                          </p:stCondLst>
                                        </p:cTn>
                                        <p:tgtEl>
                                          <p:spTgt spid="51"/>
                                        </p:tgtEl>
                                        <p:attrNameLst>
                                          <p:attrName>style.visibility</p:attrName>
                                        </p:attrNameLst>
                                      </p:cBhvr>
                                      <p:to>
                                        <p:strVal val="hidden"/>
                                      </p:to>
                                    </p:set>
                                  </p:childTnLst>
                                </p:cTn>
                              </p:par>
                              <p:par>
                                <p:cTn id="29" presetID="10" presetClass="entr" presetSubtype="0" fill="hold" nodeType="withEffect">
                                  <p:stCondLst>
                                    <p:cond delay="0"/>
                                  </p:stCondLst>
                                  <p:childTnLst>
                                    <p:set>
                                      <p:cBhvr>
                                        <p:cTn id="30" dur="1" fill="hold">
                                          <p:stCondLst>
                                            <p:cond delay="0"/>
                                          </p:stCondLst>
                                        </p:cTn>
                                        <p:tgtEl>
                                          <p:spTgt spid="4099"/>
                                        </p:tgtEl>
                                        <p:attrNameLst>
                                          <p:attrName>style.visibility</p:attrName>
                                        </p:attrNameLst>
                                      </p:cBhvr>
                                      <p:to>
                                        <p:strVal val="visible"/>
                                      </p:to>
                                    </p:set>
                                    <p:animEffect transition="in" filter="fade">
                                      <p:cBhvr>
                                        <p:cTn id="31" dur="500"/>
                                        <p:tgtEl>
                                          <p:spTgt spid="4099"/>
                                        </p:tgtEl>
                                      </p:cBhvr>
                                    </p:animEffect>
                                  </p:childTnLst>
                                </p:cTn>
                              </p:par>
                              <p:par>
                                <p:cTn id="32" presetID="63" presetClass="path" presetSubtype="0" accel="50000" decel="50000" fill="hold" grpId="0" nodeType="withEffect">
                                  <p:stCondLst>
                                    <p:cond delay="0"/>
                                  </p:stCondLst>
                                  <p:childTnLst>
                                    <p:animMotion origin="layout" path="M 0 0 L 0.25 0 E" pathEditMode="relative" ptsTypes="">
                                      <p:cBhvr>
                                        <p:cTn id="33" dur="2000" fill="hold"/>
                                        <p:tgtEl>
                                          <p:spTgt spid="70"/>
                                        </p:tgtEl>
                                        <p:attrNameLst>
                                          <p:attrName>ppt_x</p:attrName>
                                          <p:attrName>ppt_y</p:attrName>
                                        </p:attrNameLst>
                                      </p:cBhvr>
                                    </p:animMotion>
                                  </p:childTnLst>
                                </p:cTn>
                              </p:par>
                              <p:par>
                                <p:cTn id="34" presetID="63" presetClass="path" presetSubtype="0" accel="50000" decel="50000" fill="hold" nodeType="withEffect">
                                  <p:stCondLst>
                                    <p:cond delay="0"/>
                                  </p:stCondLst>
                                  <p:childTnLst>
                                    <p:animMotion origin="layout" path="M 0 0 L 0.25 0 E" pathEditMode="relative" ptsTypes="">
                                      <p:cBhvr>
                                        <p:cTn id="35" dur="2000" fill="hold"/>
                                        <p:tgtEl>
                                          <p:spTgt spid="62"/>
                                        </p:tgtEl>
                                        <p:attrNameLst>
                                          <p:attrName>ppt_x</p:attrName>
                                          <p:attrName>ppt_y</p:attrName>
                                        </p:attrNameLst>
                                      </p:cBhvr>
                                    </p:animMotion>
                                  </p:childTnLst>
                                </p:cTn>
                              </p:par>
                              <p:par>
                                <p:cTn id="36" presetID="63" presetClass="path" presetSubtype="0" accel="50000" decel="50000" fill="hold" nodeType="withEffect">
                                  <p:stCondLst>
                                    <p:cond delay="0"/>
                                  </p:stCondLst>
                                  <p:childTnLst>
                                    <p:animMotion origin="layout" path="M 0 0 L 0.25 0 E" pathEditMode="relative" ptsTypes="">
                                      <p:cBhvr>
                                        <p:cTn id="37" dur="2000" fill="hold"/>
                                        <p:tgtEl>
                                          <p:spTgt spid="57"/>
                                        </p:tgtEl>
                                        <p:attrNameLst>
                                          <p:attrName>ppt_x</p:attrName>
                                          <p:attrName>ppt_y</p:attrName>
                                        </p:attrNameLst>
                                      </p:cBhvr>
                                    </p:animMotion>
                                  </p:childTnLst>
                                </p:cTn>
                              </p:par>
                              <p:par>
                                <p:cTn id="38" presetID="63" presetClass="path" presetSubtype="0" accel="50000" decel="50000" fill="hold" nodeType="withEffect">
                                  <p:stCondLst>
                                    <p:cond delay="0"/>
                                  </p:stCondLst>
                                  <p:childTnLst>
                                    <p:animMotion origin="layout" path="M 0 0 L 0.25 0 E" pathEditMode="relative" ptsTypes="">
                                      <p:cBhvr>
                                        <p:cTn id="39" dur="2000" fill="hold"/>
                                        <p:tgtEl>
                                          <p:spTgt spid="52"/>
                                        </p:tgtEl>
                                        <p:attrNameLst>
                                          <p:attrName>ppt_x</p:attrName>
                                          <p:attrName>ppt_y</p:attrName>
                                        </p:attrNameLst>
                                      </p:cBhvr>
                                    </p:animMotion>
                                  </p:childTnLst>
                                </p:cTn>
                              </p:par>
                              <p:par>
                                <p:cTn id="40" presetID="63" presetClass="path" presetSubtype="0" accel="50000" decel="50000" fill="hold" grpId="0" nodeType="withEffect">
                                  <p:stCondLst>
                                    <p:cond delay="0"/>
                                  </p:stCondLst>
                                  <p:childTnLst>
                                    <p:animMotion origin="layout" path="M 0 0 L 0.25 0 E" pathEditMode="relative" ptsTypes="">
                                      <p:cBhvr>
                                        <p:cTn id="41" dur="2000" fill="hold"/>
                                        <p:tgtEl>
                                          <p:spTgt spid="72"/>
                                        </p:tgtEl>
                                        <p:attrNameLst>
                                          <p:attrName>ppt_x</p:attrName>
                                          <p:attrName>ppt_y</p:attrName>
                                        </p:attrNameLst>
                                      </p:cBhvr>
                                    </p:animMotion>
                                  </p:childTnLst>
                                </p:cTn>
                              </p:par>
                              <p:par>
                                <p:cTn id="42" presetID="63" presetClass="path" presetSubtype="0" accel="50000" decel="50000" fill="hold" grpId="0" nodeType="withEffect">
                                  <p:stCondLst>
                                    <p:cond delay="0"/>
                                  </p:stCondLst>
                                  <p:childTnLst>
                                    <p:animMotion origin="layout" path="M 0 0 L 0.25 0 E" pathEditMode="relative" ptsTypes="">
                                      <p:cBhvr>
                                        <p:cTn id="43" dur="2000" fill="hold"/>
                                        <p:tgtEl>
                                          <p:spTgt spid="74"/>
                                        </p:tgtEl>
                                        <p:attrNameLst>
                                          <p:attrName>ppt_x</p:attrName>
                                          <p:attrName>ppt_y</p:attrName>
                                        </p:attrNameLst>
                                      </p:cBhvr>
                                    </p:animMotion>
                                  </p:childTnLst>
                                </p:cTn>
                              </p:par>
                              <p:par>
                                <p:cTn id="44" presetID="10" presetClass="exit" presetSubtype="0" fill="hold" grpId="0" nodeType="withEffect">
                                  <p:stCondLst>
                                    <p:cond delay="0"/>
                                  </p:stCondLst>
                                  <p:childTnLst>
                                    <p:animEffect transition="out" filter="fade">
                                      <p:cBhvr>
                                        <p:cTn id="45" dur="2000"/>
                                        <p:tgtEl>
                                          <p:spTgt spid="80"/>
                                        </p:tgtEl>
                                      </p:cBhvr>
                                    </p:animEffect>
                                    <p:set>
                                      <p:cBhvr>
                                        <p:cTn id="46" dur="1" fill="hold">
                                          <p:stCondLst>
                                            <p:cond delay="1999"/>
                                          </p:stCondLst>
                                        </p:cTn>
                                        <p:tgtEl>
                                          <p:spTgt spid="80"/>
                                        </p:tgtEl>
                                        <p:attrNameLst>
                                          <p:attrName>style.visibility</p:attrName>
                                        </p:attrNameLst>
                                      </p:cBhvr>
                                      <p:to>
                                        <p:strVal val="hidden"/>
                                      </p:to>
                                    </p:set>
                                  </p:childTnLst>
                                </p:cTn>
                              </p:par>
                              <p:par>
                                <p:cTn id="47" presetID="10" presetClass="exit" presetSubtype="0" fill="hold" grpId="1" nodeType="withEffect">
                                  <p:stCondLst>
                                    <p:cond delay="0"/>
                                  </p:stCondLst>
                                  <p:childTnLst>
                                    <p:animEffect transition="out" filter="fade">
                                      <p:cBhvr>
                                        <p:cTn id="48" dur="500"/>
                                        <p:tgtEl>
                                          <p:spTgt spid="58"/>
                                        </p:tgtEl>
                                      </p:cBhvr>
                                    </p:animEffect>
                                    <p:set>
                                      <p:cBhvr>
                                        <p:cTn id="49" dur="1" fill="hold">
                                          <p:stCondLst>
                                            <p:cond delay="499"/>
                                          </p:stCondLst>
                                        </p:cTn>
                                        <p:tgtEl>
                                          <p:spTgt spid="58"/>
                                        </p:tgtEl>
                                        <p:attrNameLst>
                                          <p:attrName>style.visibility</p:attrName>
                                        </p:attrNameLst>
                                      </p:cBhvr>
                                      <p:to>
                                        <p:strVal val="hidden"/>
                                      </p:to>
                                    </p:set>
                                  </p:childTnLst>
                                </p:cTn>
                              </p:par>
                              <p:par>
                                <p:cTn id="50" presetID="10" presetClass="exit" presetSubtype="0" fill="hold" grpId="0" nodeType="withEffect">
                                  <p:stCondLst>
                                    <p:cond delay="0"/>
                                  </p:stCondLst>
                                  <p:childTnLst>
                                    <p:animEffect transition="out" filter="fade">
                                      <p:cBhvr>
                                        <p:cTn id="51" dur="500"/>
                                        <p:tgtEl>
                                          <p:spTgt spid="59"/>
                                        </p:tgtEl>
                                      </p:cBhvr>
                                    </p:animEffect>
                                    <p:set>
                                      <p:cBhvr>
                                        <p:cTn id="52" dur="1" fill="hold">
                                          <p:stCondLst>
                                            <p:cond delay="499"/>
                                          </p:stCondLst>
                                        </p:cTn>
                                        <p:tgtEl>
                                          <p:spTgt spid="59"/>
                                        </p:tgtEl>
                                        <p:attrNameLst>
                                          <p:attrName>style.visibility</p:attrName>
                                        </p:attrNameLst>
                                      </p:cBhvr>
                                      <p:to>
                                        <p:strVal val="hidden"/>
                                      </p:to>
                                    </p:set>
                                  </p:childTnLst>
                                </p:cTn>
                              </p:par>
                              <p:par>
                                <p:cTn id="53" presetID="10" presetClass="entr" presetSubtype="0" fill="hold" grpId="0" nodeType="withEffect">
                                  <p:stCondLst>
                                    <p:cond delay="0"/>
                                  </p:stCondLst>
                                  <p:childTnLst>
                                    <p:set>
                                      <p:cBhvr>
                                        <p:cTn id="54" dur="1" fill="hold">
                                          <p:stCondLst>
                                            <p:cond delay="0"/>
                                          </p:stCondLst>
                                        </p:cTn>
                                        <p:tgtEl>
                                          <p:spTgt spid="55"/>
                                        </p:tgtEl>
                                        <p:attrNameLst>
                                          <p:attrName>style.visibility</p:attrName>
                                        </p:attrNameLst>
                                      </p:cBhvr>
                                      <p:to>
                                        <p:strVal val="visible"/>
                                      </p:to>
                                    </p:set>
                                    <p:animEffect transition="in" filter="fade">
                                      <p:cBhvr>
                                        <p:cTn id="55" dur="500"/>
                                        <p:tgtEl>
                                          <p:spTgt spid="55"/>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56"/>
                                        </p:tgtEl>
                                        <p:attrNameLst>
                                          <p:attrName>style.visibility</p:attrName>
                                        </p:attrNameLst>
                                      </p:cBhvr>
                                      <p:to>
                                        <p:strVal val="visible"/>
                                      </p:to>
                                    </p:set>
                                    <p:animEffect transition="in" filter="fade">
                                      <p:cBhvr>
                                        <p:cTn id="58" dur="500"/>
                                        <p:tgtEl>
                                          <p:spTgt spid="56"/>
                                        </p:tgtEl>
                                      </p:cBhvr>
                                    </p:animEffect>
                                  </p:childTnLst>
                                </p:cTn>
                              </p:par>
                            </p:childTnLst>
                          </p:cTn>
                        </p:par>
                        <p:par>
                          <p:cTn id="59" fill="hold">
                            <p:stCondLst>
                              <p:cond delay="2000"/>
                            </p:stCondLst>
                            <p:childTnLst>
                              <p:par>
                                <p:cTn id="60" presetID="10" presetClass="entr" presetSubtype="0" fill="hold" nodeType="afterEffect">
                                  <p:stCondLst>
                                    <p:cond delay="0"/>
                                  </p:stCondLst>
                                  <p:childTnLst>
                                    <p:set>
                                      <p:cBhvr>
                                        <p:cTn id="61" dur="1" fill="hold">
                                          <p:stCondLst>
                                            <p:cond delay="0"/>
                                          </p:stCondLst>
                                        </p:cTn>
                                        <p:tgtEl>
                                          <p:spTgt spid="3"/>
                                        </p:tgtEl>
                                        <p:attrNameLst>
                                          <p:attrName>style.visibility</p:attrName>
                                        </p:attrNameLst>
                                      </p:cBhvr>
                                      <p:to>
                                        <p:strVal val="visible"/>
                                      </p:to>
                                    </p:set>
                                    <p:animEffect transition="in" filter="fade">
                                      <p:cBhvr>
                                        <p:cTn id="62" dur="1000"/>
                                        <p:tgtEl>
                                          <p:spTgt spid="3"/>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3"/>
                                        </p:tgtEl>
                                        <p:attrNameLst>
                                          <p:attrName>style.visibility</p:attrName>
                                        </p:attrNameLst>
                                      </p:cBhvr>
                                      <p:to>
                                        <p:strVal val="visible"/>
                                      </p:to>
                                    </p:set>
                                    <p:animEffect transition="in" filter="fade">
                                      <p:cBhvr>
                                        <p:cTn id="65" dur="1000"/>
                                        <p:tgtEl>
                                          <p:spTgt spid="23"/>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5"/>
                                        </p:tgtEl>
                                        <p:attrNameLst>
                                          <p:attrName>style.visibility</p:attrName>
                                        </p:attrNameLst>
                                      </p:cBhvr>
                                      <p:to>
                                        <p:strVal val="visible"/>
                                      </p:to>
                                    </p:set>
                                    <p:animEffect transition="in" filter="fade">
                                      <p:cBhvr>
                                        <p:cTn id="68" dur="2000"/>
                                        <p:tgtEl>
                                          <p:spTgt spid="25"/>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53"/>
                                        </p:tgtEl>
                                        <p:attrNameLst>
                                          <p:attrName>style.visibility</p:attrName>
                                        </p:attrNameLst>
                                      </p:cBhvr>
                                      <p:to>
                                        <p:strVal val="visible"/>
                                      </p:to>
                                    </p:set>
                                    <p:animEffect transition="in" filter="fade">
                                      <p:cBhvr>
                                        <p:cTn id="71" dur="500"/>
                                        <p:tgtEl>
                                          <p:spTgt spid="53"/>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54"/>
                                        </p:tgtEl>
                                        <p:attrNameLst>
                                          <p:attrName>style.visibility</p:attrName>
                                        </p:attrNameLst>
                                      </p:cBhvr>
                                      <p:to>
                                        <p:strVal val="visible"/>
                                      </p:to>
                                    </p:set>
                                    <p:animEffect transition="in" filter="fade">
                                      <p:cBhvr>
                                        <p:cTn id="74"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72" grpId="0" animBg="1"/>
      <p:bldP spid="73" grpId="0" animBg="1"/>
      <p:bldP spid="74" grpId="0" animBg="1"/>
      <p:bldP spid="75" grpId="0" animBg="1"/>
      <p:bldP spid="78" grpId="0" animBg="1"/>
      <p:bldP spid="80" grpId="0"/>
      <p:bldP spid="23" grpId="0" animBg="1"/>
      <p:bldP spid="24" grpId="0" animBg="1"/>
      <p:bldP spid="25" grpId="0"/>
      <p:bldP spid="50" grpId="0"/>
      <p:bldP spid="51" grpId="0"/>
      <p:bldP spid="53" grpId="0"/>
      <p:bldP spid="54" grpId="0"/>
      <p:bldP spid="55" grpId="0"/>
      <p:bldP spid="56" grpId="0"/>
      <p:bldP spid="58" grpId="1"/>
      <p:bldP spid="5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https://encrypted-tbn1.gstatic.com/images?q=tbn:ANd9GcTTJRL-bNCAnFwOiJLG5M2-OqfegYkdwWj6xNT1nxiteTvwctj5b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201" y="4326307"/>
            <a:ext cx="1676400" cy="86439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http://t1.gstatic.com/images?q=tbn:ANd9GcQmeH9rxwsQJBJUi_Zj73x5yOi572VYWMewlH6fq204HDzT8rQ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401" y="5764526"/>
            <a:ext cx="2705100" cy="62322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Longhorn Logo"/>
          <p:cNvPicPr>
            <a:picLocks noChangeAspect="1" noChangeArrowheads="1"/>
          </p:cNvPicPr>
          <p:nvPr/>
        </p:nvPicPr>
        <p:blipFill rotWithShape="1">
          <a:blip r:embed="rId5">
            <a:extLst>
              <a:ext uri="{28A0092B-C50C-407E-A947-70E740481C1C}">
                <a14:useLocalDpi xmlns:a14="http://schemas.microsoft.com/office/drawing/2010/main" val="0"/>
              </a:ext>
            </a:extLst>
          </a:blip>
          <a:srcRect t="68503" r="58853" b="5966"/>
          <a:stretch/>
        </p:blipFill>
        <p:spPr bwMode="auto">
          <a:xfrm>
            <a:off x="6746886" y="5562495"/>
            <a:ext cx="1571625" cy="9144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http://t2.gstatic.com/images?q=tbn:ANd9GcQDi0AOAZY9hRqye3yqci-5VMlm7CGXuAJoiMW7Q_qNnfVoSuQGIw"/>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49999" y="4326307"/>
            <a:ext cx="2765401" cy="986502"/>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p:txBody>
          <a:bodyPr/>
          <a:lstStyle/>
          <a:p>
            <a:r>
              <a:rPr lang="en-US" dirty="0" smtClean="0"/>
              <a:t>A Bit of History</a:t>
            </a:r>
            <a:endParaRPr lang="en-US" dirty="0"/>
          </a:p>
        </p:txBody>
      </p:sp>
      <p:sp>
        <p:nvSpPr>
          <p:cNvPr id="4" name="Content Placeholder 3"/>
          <p:cNvSpPr>
            <a:spLocks noGrp="1"/>
          </p:cNvSpPr>
          <p:nvPr>
            <p:ph idx="1"/>
          </p:nvPr>
        </p:nvSpPr>
        <p:spPr>
          <a:xfrm>
            <a:off x="455608" y="990600"/>
            <a:ext cx="8383592" cy="5248267"/>
          </a:xfrm>
        </p:spPr>
        <p:txBody>
          <a:bodyPr/>
          <a:lstStyle/>
          <a:p>
            <a:pPr lvl="1"/>
            <a:r>
              <a:rPr lang="en-US" dirty="0" smtClean="0"/>
              <a:t>LEAP: Latency-insensitive Environment for Application Programming</a:t>
            </a:r>
          </a:p>
          <a:p>
            <a:pPr lvl="1"/>
            <a:r>
              <a:rPr lang="en-US" dirty="0" smtClean="0"/>
              <a:t>Development of LEAP began ~7 years ago</a:t>
            </a:r>
          </a:p>
          <a:p>
            <a:pPr lvl="2"/>
            <a:r>
              <a:rPr lang="en-US" dirty="0" smtClean="0"/>
              <a:t>Intel: FPGA-based performance models (HAsim)</a:t>
            </a:r>
          </a:p>
          <a:p>
            <a:pPr lvl="3"/>
            <a:r>
              <a:rPr lang="en-US" dirty="0" smtClean="0"/>
              <a:t>Michael Adler, Joel Emer, Angshuman Parashar, Michael Pellauer</a:t>
            </a:r>
          </a:p>
          <a:p>
            <a:pPr lvl="2"/>
            <a:r>
              <a:rPr lang="en-US" dirty="0" smtClean="0"/>
              <a:t>MIT: Wireless transceivers and other IP blocks</a:t>
            </a:r>
          </a:p>
          <a:p>
            <a:pPr lvl="1"/>
            <a:r>
              <a:rPr lang="en-US" dirty="0" smtClean="0"/>
              <a:t>Open source (BSD License)</a:t>
            </a:r>
          </a:p>
          <a:p>
            <a:pPr lvl="1"/>
            <a:r>
              <a:rPr lang="en-US" dirty="0" smtClean="0"/>
              <a:t>Growing community:</a:t>
            </a:r>
            <a:endParaRPr lang="en-US" dirty="0"/>
          </a:p>
        </p:txBody>
      </p:sp>
      <p:pic>
        <p:nvPicPr>
          <p:cNvPr id="2050" name="Picture 2" descr="Logo of Imperial College Lond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85824" y="5759098"/>
            <a:ext cx="2381250" cy="628651"/>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2" descr="data:image/jpeg;base64,/9j/4AAQSkZJRgABAQAAAQABAAD/2wCEAAkGBxQQEREUERIVFhUVGRcVGBgWFBgYHRocHhYaHRceGRcaHCghGBslHBwWITIiJisrLi4uGB8zODMsNygtLisBCgoKDQwOGBAQFDcdHyY2Nzc3Ky03NzQsNTg3My0uLC4sLTc3NyssLC03MjErKy40NS4uLTQ3NzQrKyssNywtLP/AABEIAJ8BPgMBIgACEQEDEQH/xAAcAAACAwEBAQEAAAAAAAAAAAAABgUHCAQCAwH/xABPEAACAQMBBAUFDAgDBgUFAAABAgMABBESBRMhMQYHQVFxIjJhgZEUFzM0NVNyc4KhsrMjQlKDorHD0UR0tCRikpOjwUOkwtLhFSVUY2T/xAAbAQEAAwEBAQEAAAAAAAAAAAAABAUGAwIBB//EADURAQAAAwIKCQMFAQAAAAAAAAABAgMEEQUSExRRYmOhseEVFjEyMzRTgcEhQXEiYXLR8JH/2gAMAwEAAhEDEQA/ALxr8zX7VJ9Kvjt19Y1cqtTJwvuT8H2HPJ4y42LdC/svXXmjNZ/orhnWqter223c2gM0ZrP9FM61Tq9tt3NoDNGaz/RTOtU6vbbdzaAzRms/0UzrVOr223c2gM0ZrP8ARTOtU6vbbdzaAzX7VDbPs2nljiTznYKPR3n1DJ9VXlZWywxpGgwqAKB6AK7Uqsal/wBLlbhCwS2PFhlMaMf2u+X3zX5ms49YW3vd19K6nMafoou7Sp4kfSbU2e4jup46kej+FkvXHFsxReAP6RvWQF+y3fXZWrXr8zVV9fHwdl9KX8KUodU3yrbeEv5T0Gg81+1RvXD0cFtcrcRjEdxnUByEo4t/xDyvENXnqf6Rm2uvczt+iuOAzyWUDyT9oeT6TpoL0oopN61Nve47B1Q4ln/RJ3gEfpG9S5GewstA5UVlbZWz3uZooIvPlYIPRnmT6AMk+gGr/wClOz0tdjXMMQwkdu6j1LzPpJ4k95oGnNftZLfka1lHyHgKD9zRmqf6ffH5/sflrS/UWa04sYwxWgo4CytOWfK3XwhHs0+7QGaM1n+ivOdarp1e227m0BmjNZ/opnWqdXttu5tAZozWf6KZ1qnV7bbubQGaM1n+imdap1e227m0BmjNZ/opnWqdXttu5tAZr9qveqfnd/uf6tWFUmnNjywipLZZ82rTUr77vv7XiqT6VfHbr6xquyqT6VfHbr6xq4WruwWuAPGn/HzBFUUUVCasUUUUBRRRQFFFFAUUUUDv1X7O1SyzkcIxoX6Ted7F/FTL1ibZ9x7PndTh2G6j79T8Mj0gam+zX06B2W6sYe+TMp+15v8ADppB69dpZe1tgfNDTsPScon3CT21ZUZcWSDC4Sr5a0zx+0Pp/wA/16sLS2aV444xlnZUUeliAv3kVqLY2zltYIYI/NiRUHpwOJPpJyfXVH9T+y9/tFXI8mBGk+0fJQfxMfs1fldUBVXXx8HZfSl/ClKHVN8q23hL+U9N/Xx8HZfSl/ClKHVN8q23hL+U9BbfWbswXGzbkYy0S75fQU4nHiuoeus8RSsjK6HDKQynuIOVPtArVG0Iw0UqnkyMD61IrKUZ4DwFBqvZd4J4IZV5SIkg+0oP/eqO639se6NoGMHyLdRGPpHypD+FfsVafQu7EWx7WR/Njtwx+iqk/wAhWebq5aV5JH86RmkbxZizfeTQWV1H7F1zT3TDhEN0n0mALnxC6R9s1YvT/wCTL76mT8NfHq52X7l2bbKRhnXev36n8rB9IBC/Zr7dP/ky++pk/DQZpk5HwrWcfIeArJknI+Fazj5DwFBUPT74/P8AY/LWl6mHp98fn+x+WtL1VdTvxb+xeWp/xhwFFFFeEoUUUUBRRRQFFFFAUUUUD/1T87v9z/Vqwqr3qn53f7n+rVhVY0PDgxGF/OT+3CAqk+lXx26+sarsqk+lXx26+saudq7sEzAHjT/j5giqKKKhNWKKKKAooooCiiigK9IhYhRzYgDxJwK81IdH4td3bL3yx/c4J/lX2EL43PFSbEljNoXbbxBEVRyUBR4AYFZ760rze7Uue6PREPsoCf4i1aIrL3SWbXe3jd88x/6jY+6rZ+dX3rS6irPEF3Nji8ix+pEDfzkPsqz6qDq56c2dhZLDOziTW7nTGzDieHEegCn7o10ytdoO6W7OWRQx1IV4E47edHwl9fHwdl9KX8KUodU3yrbeEv5T039fHwdl9KX8KUodU3yrbeEv5T0F39Kr4W9ldSn9SJyPSdJCj1nA9dZg5Dwq4uu3b4WOOzQ+U5EsvoQHyAfFhn7HppE6uthm9v4VI/RxETSHswpBAP0m0jHdnuoLQ6XA2PR/dfrCGG3Pi2hH+7VVI7OtN9NDF87Ikf8AxOF/71c/XhPpsYV/bnUeyOQ/zAqpOi14kF5bSykhI5FdsDJ4ceAHPjig08qgAAcAOAqB6f8AyZffUyfhqG99bZ37cv8AyWqT6aXAl2TdyL5r27OM8OBTI4eBoM3ycj4GtZxeaPAVkyTkfA1rOLzR4CgqHp/8fn+x+WtL1MPT/wCPz+Ef5a0vVV1O/Fv7F5an/GHAUUUV4ShRRRQFFFFAUUUUBRRRQP8A1T87v9z/AFasKq96p+d3+5/qVYVWNDw4MRhfzk/twgKpPpV8duvrGq7KpPpV8duvrGrnau7BMwB40/4+YIqiiioTViiiigKKKKAooooCpbol8dtfpj+RqJqQ6PS6Lu2P/wC2Me1gP+9epO9BxtEL6U8P2jwXjWVtqfDz/WSfjNaprLvSSHReXa/szzD/AKjYq1fnjs2Z0PvrmJZYLZnjbOlg8Yzhip4M4PMEcuyrE6o+jN3Z3Fw1zA0atGqqSyHJ1Zx5LHsqd6n5tWyoR+w8qn/ms38mFOtBVXXx8HZfSl/ClKHVN8q23hL+U9N/Xx8HZfSl/ClKHVN8q23hL+U9BbG0+ruxuZZJpkkaSQ6mO+cegYAOAAMADuFSfRvoxbbPWQWyFd4QWJZmJwMAZY8hx4ek99TNFBWXXt8Wtfrj+W1VDs+ykuJEihUvI5wqggZOCeZIHIGre69vi1p9cfy2qverf5Vsvpt+U9H16PV9tL/8N/8AmQ/++rh6SQsmw5kYYZbTSw7iIgCOFNlQ/TCAybPvUHNoJgPHdtj78UfGYpfNPga1lF5o8B/KsmuMg+kVqvZVwJYIXHJ40cetQaCqen/x+bwj/LWl6mbrGj03zn9pEb7iv/ppZqrq9+LfWGN9mp/iHAUUUV4SxRRRQFFFFAUUUUBRRRQWB1T/AOL/AHP9SrBqvuqf/F/uf6lWDVjQ8ODEYX85P7cICqT6VfHbr6xquyqT6VfHbr6xq52ruwTMAeNP+PmCKoooqE1YooooCiiigKKKKAr1HIVIYc1IYeIORXmij52r9t5g6K45MAw8CMis99aVludqXPdJolH2kGf4g1XL0Avt9ZRjPGLMR+z5v8JWkbr02XxtbkDvgc+14/6lWsscaEIvzyvSjSqzSR+0XV1FX+YruAnirrKPB10nHrQe2rSrPXVZtf3LtKHUcJMDA3ixBT+MKPtGtC16clVdfHwdl9KX8KUodU3yrbeEv5T039fHwdl9KX8KUodU3yrbeEv5T0GhKKKKCsuvb4ta/XH8tqr3q3+VbL6bflPVhde3xa1+uP5bVXvVv8q2X02/Keg0fXiWMMrKeRBB8CK90UGUbq2MUkkbc42aM+KsVP3itCdWF/v9l2p7Y1MJ9GglR/CFPrqpetbZfufaUxx5MwWZfWMP69YY+sUz9Rm18Nc2rHnidB7Fk/p/fQTHWpaYe3lxzDRk+B1L/NqQ6uDp3s/f2cmBlo8Sr9nzv4S1U/VfaJbp79LZYFrZSzQl+8v0+YCiiiuC3FFFFAUUUUBRRRQFFFFBYHVP/i/3P9SrBqvuqf8Axf7r+pVg1Y0PDgxGF/OT+3CAqk+lXx26+sarspA2x0DlnnmlWWMB2LAENkZ7682iSaaELoO2BrRSoVZo1JroXfKvaKdve3m+ei9jUe9vN89F7GqLkKmhoelLH6vEk0U7e9vN89F7Go97eb56L2NTIVNB0pY/V4kminb3t5vnovY1HvbzfPRexqZCpoOlLH6vEk0U7e9vN89F7Go97eb56L2NTIVNB0pY/V4kminb3t5vnovY1HvbzfPRexqZCpoOlLH6vFz9W+1d1cGJj5MwwPpjJHtGR44p56Y7FF9ZTwcNTLlD3OvFPVkAH0E0np1dTqQVnjBBBBAbII4gj11YtqH0LvMF8DUVzgntxnsqXQhNLC6aDOYXnoVasKtKe+/t/tlPylParKfAqwP3EH+VaV6F7dF/ZwzcNRGmQdzrwbwB5j0MKTemPVc13dPPbyxxiTDOrBvP/WIx2HgfHPfUn1e9DrrZkkmueJ4ZANSrqBDDzWGRjlkHv4d1d1Shevj4Oy+lL+FKUOqb5VtvCX8p6tLrG6ISbTW3EUiJui5OsHjqAAxjwqE6F9W09jeRXEk0TKgcEKGydSFRzHpoLNooooKy69vitr9cfy2qverf5Vsvpt+U9XF1i9FZNpwwxxSIhjk1kuDxGgjAx40sdFerCezvLe4eeJliYsQofJyjLwyPTQWpRRRQV71zbC39otwgy9sST9W2A/sIVvANVQdG9rtZXUFwuTu2yQP1lPBx61J9eK09NEHVlYAqwKkHiCCMEEd2Kp+86nJt4+5uIhHqOgMH1Bc+SCRzIHDPbigt23nWWNXQhkdQykcQVIyD4EVTHSbZXuS5kjx5PnJ9A8vZxHqqyegmxbixttxcSpIEJ3ZTVwU8SpyOw5x6Djsr30w6N+7kTSwWRDwYjgQfOBx6j6vTXGvTx5fp2rTBVshZq36o/pj2/EVP0U6+9xP89F7G/tR73E/z0Xsb+1Q8jU0NN0pY/VhvJVFOvvcT/PRexv7Ue9xP89F7G/tTI1ND50pY/V4kqinX3uJ/novY39qPe4n+ei9jf2pkamg6Usfq8SVRTr73E/z0Xsb+1HvcT/PRexv7UyNTQdKWP1eJKop197if56L2N/aj3uJ/novY39qZGpoOlLH6vF19U/8Ai/3X9SrBpZ6GdG3sd9rdW3mjGnPDTqznP0qZqnUYRlkhCLKYSqyVbTPPJG+EbuEBXmRwoJYgADJJOAB2knsr1Spc3c099NZkW5SOKOcGSF3zqZgAV3gGQVzn08hXRBNEUodVZSGVgCCDkEEZBBHMEV7qPtp2gt2e7MSbsSMzICqBFLaTgkkeQASM881y2dzdXKLIm7gRxqRZI2kkKnipcB0EZI/V8rHac5ACaoqHspbtbgRz7l4mjdxJGjxkMrIArIzsOIYnIP6p4CvKbUkuJZY7UIFhbRJNICy7zAJREUrrwCNTagAeHE5wE1RS5tnatzYLvpljnt1xvDEjRyRrnBfQXYSqO3BUgceNSO1b8raSTwMjaYmmUkFlYBCw5EcCMcfTQSVFRnRm+e5tLaeTSGmjjlwgIA1oGxxJzjPOuHpJtaaCeyji3WLmRoiXRmKkRs+eDjPm4xw586Bhorh2eLgPIJzEy4UoY0ZDnytYYM7cvIx4mu40BRSvs3at3cS30aG3BtpRGuqOTy8xq4yRJ5HnAcjyz6K6ti9JkmtJLmddxuTIs6s2RG0ZIk8rHlDhkHHHNBPUVD2k11OgkG7gVhlUkjaR8HkXxIoU96jOO+uW329JFdJa3iIrSgmCaPISXSMspViTFIOenLAjtzwoGKil7bu15obuxhj3ei5aRSWViV0R6+GHAOcEej01JbbadYXa1EbSqCVWQHDY/VyCNJPfxoO+iovo9tlLq0iuMgBly+Rp0MvCRWBPklWDAg91cdldXs8SyJuE3jkprjkyIfK0My7wEuw0HTwxq48sUDBRSq+1LwXyWmu2y0D3GvcycNMipp077/eznPZyqZsxc6ZRK0OrP6NkR9OnSPOQvnOrVyPLFBI0Up9GNr3l9Z290pt13uGMe6k4DXpbD73ngEjhUztra24MSIm8mmYrFHnTnAyzM2DoRRxLYPYACSAQk6KiXgvSCRPbA9gNtIwHoJ34J8cDwr1s6e4eBjMsaTKzr5Op08liFIBIOGGDjPDNBKUVB9C9ryXtlBcShA0oLaUBAAyQBkk55c+FfO72tMm0be1G73csUkpJVtQ0FQQDrxx1DjjhjkaBgopf6X9Ijs9YJDGXjaQrLpBLIgjdmcAc9OnJ9Gam7W5SVFkjYMjgMrKcgg8iDQfWiofZN9LJcXcchj0wsiqVRgTqjV8nLEcNWPVn0Vzw7XmO05LQ7vdrAtxq0tq8qQoF87HDBOceqgYKKitqbXMcsVvCoeeQM4BOFSNSA0kh5hckKAOLE44DJHi5W9RS0b28rDjuzE8Wr0CTeNoPpKn1UExRURsDba30BkhyjgtG6SLkxSKcOjqCMkeg9or4dCdsS3tos8wRSzSLpQMANEjJzLHOdOeznQT1FQ1/tCVLy1hXd7uZZWOVbUN3o4AhscdXdwx21zbf2tPDd2UEW6xcmVcujMUKR6+xxqzxHZj00DFRXFs8TguJzEw4aDGjJ36tQZ248q7aApMEcjbbut1IqH3JBksmv/xZezUMU50ttsO4W/lu45ogJIkh3bxM2ArEg6w445J7KDg6w4phsa6DsHkGkuVXSGQTqWwuTgbvPDJ7ePbTdaTrJGjxkFHVWUjkQRkEeqvhaWzmN1uGSQuWyFQhNJGNOlieGOeTxJPhULs3o/PZZSzuFNvklYJ0Zt3k5xHKrAhOfksG8aBmpN6p3J2fpf4VJrhZe/eb5mbPp8oGp6ytrgzbyeSPSEKrHGjDiSCWZ2Y6jgAAADGW554cU3R54rl7mzlETS430ToXjkIGA2AQY5P94ZB7QedBJ7d0+5bneY0bqTVnlp0HVn0YzSzsGNl6PoHzq9xuePcY2K/wkVNXuypbtd3dOghONcUYb9Jg+a8jHzD2qAM8icZB7dsWZmt5oUIUyI0YJGQupSudIIzjPLIoOHoN8mbO/wAtb/krUX04BNzsgKQre6WwSNWP0EnZkZ9tdey9j3dvaxWy3EOI0WISblwwUDAIG8xqA7eWeyvr0k2JLcy2kkUqRm2kMoDxl9RKlcHDLgYJ9vooJKwimUvvpVcHGjTHoxzyCNRyeXHPq7+2uGyin1lppIyunCrGjLxzxLFmOeQA5Y4888O6gT+i+v3Xtjd6c+6U4tnA/wBmj44HneGR41w9Pdmi12RKqanG9SaY9r6rhXlJHcSeXIDh2Uw7B2LJbT3krSIwuZBLpClSmECgZJOrgBxwKmLq3WVHjkUMjgqynkQRgg+qg9xuGAKnIIBBHaDypQ6xo9R2WE+E93QFe/ADNIfAKCT4V37I2Nc2S7qGdJYF4RrMra4x+zvVPlqOQyuQO01222ySZhcXDiSVQyxhV0pGG87QpJJY4ALE8hwCgkEIfpV8pbF+suf9O1NtL3SLYUtzcWc8UyRm1Z2AeMvrLqFOcOuBpz38/RUjaQ3G81SyRlApAWNGXLEjixZjyAIAx+saBWvLLd7S9yqf9nvw1xKn+9HgSgdmmUGMMO3DftU81BX+xZJL63ulkQCFJI9BUktrxk6s+TjSOw1O0ClP8vQ/5CX/AFEVNpqBm2JIdopeCRNKwtb7vSckM4ctrzwOQOGOznU3MCVOnGrHDPLPpoEXqyguDsqwMcyBMAlTFk6d8dYD6+BIzxxXZtGTRt2zLnCyWs0cefnN4jOB6dAFfbo90fu7KzjtUuISqAqHMDhgCSeW9xkZOPVUt0h2DHexhJNSsjB45EOl43HJkbv+6gla8S+a3gf5VDW0F/GulpreXHAO0Txt6NSq5Unw0j0CuyztJUgZXkV5m1EvoKrlicYTJIVRgAZyQvOgVurOzkbZVkVuZEBj4KEiIHlN2shPtNfWWBk21Z65WkzbXOCyoMeXFy0KPvqa6IbGaxtIbZnWTdAqHClcjUTxUk4599eLzYsj38F2siBYo3i3ZU5bWQSdeeGMDhg8vTwD92+f9p2aDyM0g/8AKT1ASRtsOUugLbNlbLqOPuR2PnKPmWJ4j9U8vSybZ2ZJNNaSI6qLeRpSGUnXmJ48ZBGng5OePIVKSxh1KsAVYEEEZBB5gg8xQQ2wmDXN+ykFWaFgQcgg26YIPaKjrf5en/yMX+oepHox0bSw36xMxjkcOisSd2NIGgEnioxw7s49NeY9iSDaL3m8TS0K2+70nIAfUG1558Twx66CM2bJp27eq/N7aBos/sKzB8fbanGoXpB0fFy0UqSNDcQkmKVQDgHzldTwdD2rw9BFfssN80bKJbdHwQJBE7cccxGX4etm9dBEdDIiL7bLL8EbiNV7tYiBl+9hnwr31WfJsQ7RJcA+g+6JK+ezNtDZyCG9tzbqCTv0LSwOSSWd5cao3Yksd4BxJ4mujZFnummksLmCS3nczGNjqVXbz2jlQnCtz0kHjyI5UHTtM52nYDtEV23q/QD+ZHtrg6XKx2hscIwVtdzgldQH6DuyM+2pnZdlmVriSVZZSu6BQYSNM6iqjJOScFiTx0rwAAFcu39iTT3NnPFLGnuYyEK8bPrLqFOSHXSAM9/E+jiEps6KZd5v5Fky3kFY9GF0jgRqOTq1cc9orsrhsIpw7tPJGykKEWNGXBydRYsx1Z8nHLGk8813UBUXNt+BJWhLNvFAYoIpWIUnAbCqfJJBGeXCpSkyS7EW3JiVds2UQ8iNnPw8nMKDigZ7TaccqM8ZYqpKn9G4IIxkaCurtHZUMekccpjljuSIAea20rB+OkgylcKNXDA45HPmKm9m3azJvEVlBZgdaFGyrFDlWAI4r29gFJvV9tRI9nQo8crZklTKwuy+VcuBlgNOMkZJOBxzQN+1dqxWqbyd9CZALFWIGTgZIBxkkDjXNP0kt4xqldo17WlhljUeLugUe2onrS+TJ/pQfnx01suQQeINB4hmV1DIwZSMgqQQR3gjnUFf7eSTeRwTsjRnTIVtpZWQ4yBjTpQ445YHh2dtRXR6D3DtW4s4uFvND7rRP1Y2EmiQIP1QxIOOVfmwb9Yb7bGpJWzNEf0cTyf4ZP2AeNA2DaMe4E+omMoJAwRj5JGQdOMgY48q44uk1qwjbe4WTAjd0dEfPm6ZGUK2ezB419ruRXtHZRhWhYgYxgGMkDHZwpJtp4bjo/Daq8ck0tqkKRa1Lb3djSCvMaWGon9UKSeVBY9fA3aCQRahvCpkC9ukEAnwyQPXRYwmOONGbUVVVLHtIABPrpC2zd6Jo9qBvJiuTbN/lidy5I7QJ8yA92KCwpH0gk54dwJPsHE1ybK2rFdJvIH1pkjUFYAkHBwSBnBBHDurtpT6r/k2L6y4/wBRJQT+1NqxWqq076FYhQdLEZJwBlQeJPADtr8tdrxSSbtS4fSXw0UicAQCfLUA8WX21AdZxxZoe65tTwGT8OnIdpqdtNppLJoEcqsFLZkhdBjIBAZgM8ccB6M9lBIVFydIIFlaHU5kUBmRYZWIB5HCofJPfyqUpUsflu7/AMpb/my0Eza7et5JN0sqiXGd24KOR3hHAYj1V2Xl0sKM8hIVQSxCk4AGSSACcYqK6XbBS+tnRhh1BeKQcGjkAyrKw4jjjl2VH7E2q15sYTSee9vJqPeyqysfWQT66CWg6RW77sq7ESFQjbmUK2rzcOU04PfmpWlDoTtRBYbOiaOUlooVB3L6MhAQdZGkDhkHPdjjim+g4L7bEMEkccjlXlJCDQ51EDJC4U5IHHFd9KXS74/sb6+X/TvTbQfC5u0i0a2C62Ea57WOcAek4NfZ2wCePDuBP3DiaS+m1q14ZkjOHs4hPHx/xBbXF61WMjwnpm2DtRbu2gnTlKivjuJHEeIOR6qD92XtaG6DNA+sKxRjpYYYcx5QHEdo7K/bvakUUkcbsQ8pIQaGOogEkAgYyACfAE0v9W3xe6/zl3+ca7OkPxzZX103+kmoJe9v44dOsnLHCqqs7NjnhEBY47cDhX5s7aUdwHMZbyG0MHjeMg4BwVdQeRBzjBzS70vkmtLi3v44zNFFHJDOi+esbsjbxB24KDI7vaGDZG0IbqJZ7dg6SDIYduOGCOYI5YPEYoPtPeJG0SOwDSkqgPNiEZyB4KrH1V96QemmqU3FxEQX2aYmjGebjEtyPSGhMa+OqneyulmjjljOUkVXU94YZH3Gg/LG+jnXXE4dcsuR2MrFWB7iCCMV42ltKO2UNMxVSQudLMMsQqjyQcEsQB3k1X2z4Zdnp7vtg0kLvN7sgHE+TM676IftgDiO0D1hn6S3cdzYRywuHjeW0ZWHIj3XF7PDsoJu+vo4Y95MwRMopLcBl2CKDnllmUceWeNfAbBtQ+v3LBr/AGtymr/ixmo7p9Aslnu5BlJJ7JGHerXsCsPYTUZsXaEmzZ0sbxy0LnTaXDdvdDKeyQDkf1h6eFA0LtOLfbgE7wLr06HHk5xnOMac8M5r53224YJEikYiRwSiiORi2kAtp0qdWARnHLNc2n/7ln/+bH/W/wDmonpVMI9p7IYhjgXnBVLH4JOSjiaBlsNoxz692WOggMGR0IJGRwcA8q6649nXyz7wqjrpbQ28jaMk6QeTAEjDDjXZQFKMLkbclYq2g2kcYfQ2guJmJUPjTqww4ZpuooPLsFBJ4AcTSL0C2slts1FmjnV0aZiht5tRzK7LgaOOQR7afKKBS60AzbNlVEd3ZosIil2OJUY4CjJwAeNTP/1+DTkMx7dIikL/APLC6s+jFSlFAv7F2e73U97MhQuiwRRnGpIlJYl8cA7uc4ycBV7c1E9Hr9Yb7axkWVVkmjZG3MpVwIVUlWC4PEGnaigiry8ElnLIFYBo5NIKMGIwwXyCNWTwwMZ4il7Y+wxd7HsomLRTwxRGNypV4ZkXAOCMjjkEHmCe+naigTj0mnFlOJYJEvYwY9IikZGkPkpJGyghoskMe1QDmpJuidq1p7n3UZBi3WvQurzNOrVjJbtz31P0UCz0F2k72aJch1mgBik1oy6tHkh1LAa1YAHUOGSai+rvaqwWCpOk0bq8xKtbzA4aVnXA0ceDDlT1RQJvWDM0ljAyxyFmmtpNCxszgLIrtlVBPAA5pht9sRySIkYckgkkxSKFAHazKADnSMc+PoNSNFAUlpeCLbVy7q4ja2ijEm7cpqWRyV1hdOcMO2nSiggdq7VaWN4rNWeV1Kq5RhFHkY1vIQAQvPSpLHu7QTbPSy2Y8EeorFbtGuASzERkchxLMewdpqeooFHojtdIrCyidJRKscMRQwSgh8BeOU4AH9bkBxzim6iigTum0ui82S+iRljmkdykbvpUxFAW0A4GW+491TybdiZyq6yAjOzbqQAYIAGSvFjngo48DUnRQLPRjZ0c8JnngQyzu8zCSIalBOI0YMMgrGI1I7wa5eh4Nnc3tkyOIhIZ7dtB0aZfKaMNjSCrk8OeGpwooE7o+52dNeQXAZY5J5LmGbSShWQgsjMBhHVs8GxkEYzUjk3d5byIrbm2Eja2UqHkddChARllCGQluWWUDPlYYKKCMudtRxTGKXKDQrq5VtLZLAqHxjUMDhz8oVC9Hols12jOI3SCSUyxRBG1HEShysWNQLuGwuOWD2020UC50a2LE1rE88MbSygyyl0DHXIS7rlhnCsxUDsCgcK4ugcjWy3FlKHAtZHELsraXhPlx4cjDFQSpAJxgU4UUC90EfNoAysrCW4yrqynBuZCpwwBwVIIPpqB230fms3/ANjXXaXE0DSwD/wXE8bb2IfsHHlL2c+XJ/ooF3p4x9yqFVmbf2jYRWY4S7hdzhQTgKpJ8Kk9sbLhvYHhmUPG49ncVPYRzBrvooE/ova3cN20V1+kWKHRFcfOoZAQH7pFxg9/A+k/nSmfRtPZTlJCkYutbJE7hNcaKmoqpxk59lONFBw2G0kmaQRhsIFJYo6gk54DUBqIAGcd4ruoooP/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ata:image/jpeg;base64,/9j/4AAQSkZJRgABAQAAAQABAAD/2wCEAAkGBxQQEREUERIVFhUVGRcVGBgWFBgYHRocHhYaHRceGRcaHCghGBslHBwWITIiJisrLi4uGB8zODMsNygtLisBCgoKDQwOGBAQFDcdHyY2Nzc3Ky03NzQsNTg3My0uLC4sLTc3NyssLC03MjErKy40NS4uLTQ3NzQrKyssNywtLP/AABEIAJ8BPgMBIgACEQEDEQH/xAAcAAACAwEBAQEAAAAAAAAAAAAABgUHCAQCAwH/xABPEAACAQMBBAUFDAgDBgUFAAABAgMABBESBRMhMQYHQVFxIjJhgZEUFzM0NVNyc4KhsrMjQlKDorHD0UR0tCRikpOjwUOkwtLhFSVUY2T/xAAbAQEAAwEBAQEAAAAAAAAAAAAABAUGAwIBB//EADURAQAAAwIKCQMFAQAAAAAAAAABAgMEEQUSExRRYmOhseEVFjEyMzRTgcEhQXEiYXLR8JH/2gAMAwEAAhEDEQA/ALxr8zX7VJ9Kvjt19Y1cqtTJwvuT8H2HPJ4y42LdC/svXXmjNZ/orhnWqter223c2gM0ZrP9FM61Tq9tt3NoDNGaz/RTOtU6vbbdzaAzRms/0UzrVOr223c2gM0ZrP8ARTOtU6vbbdzaAzX7VDbPs2nljiTznYKPR3n1DJ9VXlZWywxpGgwqAKB6AK7Uqsal/wBLlbhCwS2PFhlMaMf2u+X3zX5ms49YW3vd19K6nMafoou7Sp4kfSbU2e4jup46kej+FkvXHFsxReAP6RvWQF+y3fXZWrXr8zVV9fHwdl9KX8KUodU3yrbeEv5T0Gg81+1RvXD0cFtcrcRjEdxnUByEo4t/xDyvENXnqf6Rm2uvczt+iuOAzyWUDyT9oeT6TpoL0oopN61Nve47B1Q4ln/RJ3gEfpG9S5GewstA5UVlbZWz3uZooIvPlYIPRnmT6AMk+gGr/wClOz0tdjXMMQwkdu6j1LzPpJ4k95oGnNftZLfka1lHyHgKD9zRmqf6ffH5/sflrS/UWa04sYwxWgo4CytOWfK3XwhHs0+7QGaM1n+ivOdarp1e227m0BmjNZ/opnWqdXttu5tAZozWf6KZ1qnV7bbubQGaM1n+imdap1e227m0BmjNZ/opnWqdXttu5tAZr9qveqfnd/uf6tWFUmnNjywipLZZ82rTUr77vv7XiqT6VfHbr6xquyqT6VfHbr6xq4WruwWuAPGn/HzBFUUUVCasUUUUBRRRQFFFFAUUUUDv1X7O1SyzkcIxoX6Ted7F/FTL1ibZ9x7PndTh2G6j79T8Mj0gam+zX06B2W6sYe+TMp+15v8ADppB69dpZe1tgfNDTsPScon3CT21ZUZcWSDC4Sr5a0zx+0Pp/wA/16sLS2aV444xlnZUUeliAv3kVqLY2zltYIYI/NiRUHpwOJPpJyfXVH9T+y9/tFXI8mBGk+0fJQfxMfs1fldUBVXXx8HZfSl/ClKHVN8q23hL+U9N/Xx8HZfSl/ClKHVN8q23hL+U9BbfWbswXGzbkYy0S75fQU4nHiuoeus8RSsjK6HDKQynuIOVPtArVG0Iw0UqnkyMD61IrKUZ4DwFBqvZd4J4IZV5SIkg+0oP/eqO639se6NoGMHyLdRGPpHypD+FfsVafQu7EWx7WR/Njtwx+iqk/wAhWebq5aV5JH86RmkbxZizfeTQWV1H7F1zT3TDhEN0n0mALnxC6R9s1YvT/wCTL76mT8NfHq52X7l2bbKRhnXev36n8rB9IBC/Zr7dP/ky++pk/DQZpk5HwrWcfIeArJknI+Fazj5DwFBUPT74/P8AY/LWl6mHp98fn+x+WtL1VdTvxb+xeWp/xhwFFFFeEoUUUUBRRRQFFFFAUUUUD/1T87v9z/Vqwqr3qn53f7n+rVhVY0PDgxGF/OT+3CAqk+lXx26+sarsqk+lXx26+saudq7sEzAHjT/j5giqKKKhNWKKKKAooooCiiigK9IhYhRzYgDxJwK81IdH4td3bL3yx/c4J/lX2EL43PFSbEljNoXbbxBEVRyUBR4AYFZ760rze7Uue6PREPsoCf4i1aIrL3SWbXe3jd88x/6jY+6rZ+dX3rS6irPEF3Nji8ix+pEDfzkPsqz6qDq56c2dhZLDOziTW7nTGzDieHEegCn7o10ytdoO6W7OWRQx1IV4E47edHwl9fHwdl9KX8KUodU3yrbeEv5T039fHwdl9KX8KUodU3yrbeEv5T0F39Kr4W9ldSn9SJyPSdJCj1nA9dZg5Dwq4uu3b4WOOzQ+U5EsvoQHyAfFhn7HppE6uthm9v4VI/RxETSHswpBAP0m0jHdnuoLQ6XA2PR/dfrCGG3Pi2hH+7VVI7OtN9NDF87Ikf8AxOF/71c/XhPpsYV/bnUeyOQ/zAqpOi14kF5bSykhI5FdsDJ4ceAHPjig08qgAAcAOAqB6f8AyZffUyfhqG99bZ37cv8AyWqT6aXAl2TdyL5r27OM8OBTI4eBoM3ycj4GtZxeaPAVkyTkfA1rOLzR4CgqHp/8fn+x+WtL1MPT/wCPz+Ef5a0vVV1O/Fv7F5an/GHAUUUV4ShRRRQFFFFAUUUUBRRRQP8A1T87v9z/AFasKq96p+d3+5/qVYVWNDw4MRhfzk/twgKpPpV8duvrGq7KpPpV8duvrGrnau7BMwB40/4+YIqiiioTViiiigKKKKAooooCpbol8dtfpj+RqJqQ6PS6Lu2P/wC2Me1gP+9epO9BxtEL6U8P2jwXjWVtqfDz/WSfjNaprLvSSHReXa/szzD/AKjYq1fnjs2Z0PvrmJZYLZnjbOlg8Yzhip4M4PMEcuyrE6o+jN3Z3Fw1zA0atGqqSyHJ1Zx5LHsqd6n5tWyoR+w8qn/ms38mFOtBVXXx8HZfSl/ClKHVN8q23hL+U9N/Xx8HZfSl/ClKHVN8q23hL+U9BbG0+ruxuZZJpkkaSQ6mO+cegYAOAAMADuFSfRvoxbbPWQWyFd4QWJZmJwMAZY8hx4ek99TNFBWXXt8Wtfrj+W1VDs+ykuJEihUvI5wqggZOCeZIHIGre69vi1p9cfy2qverf5Vsvpt+U9H16PV9tL/8N/8AmQ/++rh6SQsmw5kYYZbTSw7iIgCOFNlQ/TCAybPvUHNoJgPHdtj78UfGYpfNPga1lF5o8B/KsmuMg+kVqvZVwJYIXHJ40cetQaCqen/x+bwj/LWl6mbrGj03zn9pEb7iv/ppZqrq9+LfWGN9mp/iHAUUUV4SxRRRQFFFFAUUUUBRRRQWB1T/AOL/AHP9SrBqvuqf/F/uf6lWDVjQ8ODEYX85P7cICqT6VfHbr6xquyqT6VfHbr6xq52ruwTMAeNP+PmCKoooqE1YooooCiiigKKKKAr1HIVIYc1IYeIORXmij52r9t5g6K45MAw8CMis99aVludqXPdJolH2kGf4g1XL0Avt9ZRjPGLMR+z5v8JWkbr02XxtbkDvgc+14/6lWsscaEIvzyvSjSqzSR+0XV1FX+YruAnirrKPB10nHrQe2rSrPXVZtf3LtKHUcJMDA3ixBT+MKPtGtC16clVdfHwdl9KX8KUodU3yrbeEv5T039fHwdl9KX8KUodU3yrbeEv5T0GhKKKKCsuvb4ta/XH8tqr3q3+VbL6bflPVhde3xa1+uP5bVXvVv8q2X02/Keg0fXiWMMrKeRBB8CK90UGUbq2MUkkbc42aM+KsVP3itCdWF/v9l2p7Y1MJ9GglR/CFPrqpetbZfufaUxx5MwWZfWMP69YY+sUz9Rm18Nc2rHnidB7Fk/p/fQTHWpaYe3lxzDRk+B1L/NqQ6uDp3s/f2cmBlo8Sr9nzv4S1U/VfaJbp79LZYFrZSzQl+8v0+YCiiiuC3FFFFAUUUUBRRRQFFFFBYHVP/i/3P9SrBqvuqf8Axf7r+pVg1Y0PDgxGF/OT+3CAqk+lXx26+sarspA2x0DlnnmlWWMB2LAENkZ7682iSaaELoO2BrRSoVZo1JroXfKvaKdve3m+ei9jUe9vN89F7GqLkKmhoelLH6vEk0U7e9vN89F7Go97eb56L2NTIVNB0pY/V4kminb3t5vnovY1HvbzfPRexqZCpoOlLH6vEk0U7e9vN89F7Go97eb56L2NTIVNB0pY/V4kminb3t5vnovY1HvbzfPRexqZCpoOlLH6vFz9W+1d1cGJj5MwwPpjJHtGR44p56Y7FF9ZTwcNTLlD3OvFPVkAH0E0np1dTqQVnjBBBBAbII4gj11YtqH0LvMF8DUVzgntxnsqXQhNLC6aDOYXnoVasKtKe+/t/tlPylParKfAqwP3EH+VaV6F7dF/ZwzcNRGmQdzrwbwB5j0MKTemPVc13dPPbyxxiTDOrBvP/WIx2HgfHPfUn1e9DrrZkkmueJ4ZANSrqBDDzWGRjlkHv4d1d1Shevj4Oy+lL+FKUOqb5VtvCX8p6tLrG6ISbTW3EUiJui5OsHjqAAxjwqE6F9W09jeRXEk0TKgcEKGydSFRzHpoLNooooKy69vitr9cfy2qverf5Vsvpt+U9XF1i9FZNpwwxxSIhjk1kuDxGgjAx40sdFerCezvLe4eeJliYsQofJyjLwyPTQWpRRRQV71zbC39otwgy9sST9W2A/sIVvANVQdG9rtZXUFwuTu2yQP1lPBx61J9eK09NEHVlYAqwKkHiCCMEEd2Kp+86nJt4+5uIhHqOgMH1Bc+SCRzIHDPbigt23nWWNXQhkdQykcQVIyD4EVTHSbZXuS5kjx5PnJ9A8vZxHqqyegmxbixttxcSpIEJ3ZTVwU8SpyOw5x6Djsr30w6N+7kTSwWRDwYjgQfOBx6j6vTXGvTx5fp2rTBVshZq36o/pj2/EVP0U6+9xP89F7G/tR73E/z0Xsb+1Q8jU0NN0pY/VhvJVFOvvcT/PRexv7Ue9xP89F7G/tTI1ND50pY/V4kqinX3uJ/novY39qPe4n+ei9jf2pkamg6Usfq8SVRTr73E/z0Xsb+1HvcT/PRexv7UyNTQdKWP1eJKop197if56L2N/aj3uJ/novY39qZGpoOlLH6vF19U/8Ai/3X9SrBpZ6GdG3sd9rdW3mjGnPDTqznP0qZqnUYRlkhCLKYSqyVbTPPJG+EbuEBXmRwoJYgADJJOAB2knsr1Spc3c099NZkW5SOKOcGSF3zqZgAV3gGQVzn08hXRBNEUodVZSGVgCCDkEEZBBHMEV7qPtp2gt2e7MSbsSMzICqBFLaTgkkeQASM881y2dzdXKLIm7gRxqRZI2kkKnipcB0EZI/V8rHac5ACaoqHspbtbgRz7l4mjdxJGjxkMrIArIzsOIYnIP6p4CvKbUkuJZY7UIFhbRJNICy7zAJREUrrwCNTagAeHE5wE1RS5tnatzYLvpljnt1xvDEjRyRrnBfQXYSqO3BUgceNSO1b8raSTwMjaYmmUkFlYBCw5EcCMcfTQSVFRnRm+e5tLaeTSGmjjlwgIA1oGxxJzjPOuHpJtaaCeyji3WLmRoiXRmKkRs+eDjPm4xw586Bhorh2eLgPIJzEy4UoY0ZDnytYYM7cvIx4mu40BRSvs3at3cS30aG3BtpRGuqOTy8xq4yRJ5HnAcjyz6K6ti9JkmtJLmddxuTIs6s2RG0ZIk8rHlDhkHHHNBPUVD2k11OgkG7gVhlUkjaR8HkXxIoU96jOO+uW329JFdJa3iIrSgmCaPISXSMspViTFIOenLAjtzwoGKil7bu15obuxhj3ei5aRSWViV0R6+GHAOcEej01JbbadYXa1EbSqCVWQHDY/VyCNJPfxoO+iovo9tlLq0iuMgBly+Rp0MvCRWBPklWDAg91cdldXs8SyJuE3jkprjkyIfK0My7wEuw0HTwxq48sUDBRSq+1LwXyWmu2y0D3GvcycNMipp077/eznPZyqZsxc6ZRK0OrP6NkR9OnSPOQvnOrVyPLFBI0Up9GNr3l9Z290pt13uGMe6k4DXpbD73ngEjhUztra24MSIm8mmYrFHnTnAyzM2DoRRxLYPYACSAQk6KiXgvSCRPbA9gNtIwHoJ34J8cDwr1s6e4eBjMsaTKzr5Op08liFIBIOGGDjPDNBKUVB9C9ryXtlBcShA0oLaUBAAyQBkk55c+FfO72tMm0be1G73csUkpJVtQ0FQQDrxx1DjjhjkaBgopf6X9Ijs9YJDGXjaQrLpBLIgjdmcAc9OnJ9Gam7W5SVFkjYMjgMrKcgg8iDQfWiofZN9LJcXcchj0wsiqVRgTqjV8nLEcNWPVn0Vzw7XmO05LQ7vdrAtxq0tq8qQoF87HDBOceqgYKKitqbXMcsVvCoeeQM4BOFSNSA0kh5hckKAOLE44DJHi5W9RS0b28rDjuzE8Wr0CTeNoPpKn1UExRURsDba30BkhyjgtG6SLkxSKcOjqCMkeg9or4dCdsS3tos8wRSzSLpQMANEjJzLHOdOeznQT1FQ1/tCVLy1hXd7uZZWOVbUN3o4AhscdXdwx21zbf2tPDd2UEW6xcmVcujMUKR6+xxqzxHZj00DFRXFs8TguJzEw4aDGjJ36tQZ248q7aApMEcjbbut1IqH3JBksmv/xZezUMU50ttsO4W/lu45ogJIkh3bxM2ArEg6w445J7KDg6w4phsa6DsHkGkuVXSGQTqWwuTgbvPDJ7ePbTdaTrJGjxkFHVWUjkQRkEeqvhaWzmN1uGSQuWyFQhNJGNOlieGOeTxJPhULs3o/PZZSzuFNvklYJ0Zt3k5xHKrAhOfksG8aBmpN6p3J2fpf4VJrhZe/eb5mbPp8oGp6ytrgzbyeSPSEKrHGjDiSCWZ2Y6jgAAADGW554cU3R54rl7mzlETS430ToXjkIGA2AQY5P94ZB7QedBJ7d0+5bneY0bqTVnlp0HVn0YzSzsGNl6PoHzq9xuePcY2K/wkVNXuypbtd3dOghONcUYb9Jg+a8jHzD2qAM8icZB7dsWZmt5oUIUyI0YJGQupSudIIzjPLIoOHoN8mbO/wAtb/krUX04BNzsgKQre6WwSNWP0EnZkZ9tdey9j3dvaxWy3EOI0WISblwwUDAIG8xqA7eWeyvr0k2JLcy2kkUqRm2kMoDxl9RKlcHDLgYJ9vooJKwimUvvpVcHGjTHoxzyCNRyeXHPq7+2uGyin1lppIyunCrGjLxzxLFmOeQA5Y4888O6gT+i+v3Xtjd6c+6U4tnA/wBmj44HneGR41w9Pdmi12RKqanG9SaY9r6rhXlJHcSeXIDh2Uw7B2LJbT3krSIwuZBLpClSmECgZJOrgBxwKmLq3WVHjkUMjgqynkQRgg+qg9xuGAKnIIBBHaDypQ6xo9R2WE+E93QFe/ADNIfAKCT4V37I2Nc2S7qGdJYF4RrMra4x+zvVPlqOQyuQO01222ySZhcXDiSVQyxhV0pGG87QpJJY4ALE8hwCgkEIfpV8pbF+suf9O1NtL3SLYUtzcWc8UyRm1Z2AeMvrLqFOcOuBpz38/RUjaQ3G81SyRlApAWNGXLEjixZjyAIAx+saBWvLLd7S9yqf9nvw1xKn+9HgSgdmmUGMMO3DftU81BX+xZJL63ulkQCFJI9BUktrxk6s+TjSOw1O0ClP8vQ/5CX/AFEVNpqBm2JIdopeCRNKwtb7vSckM4ctrzwOQOGOznU3MCVOnGrHDPLPpoEXqyguDsqwMcyBMAlTFk6d8dYD6+BIzxxXZtGTRt2zLnCyWs0cefnN4jOB6dAFfbo90fu7KzjtUuISqAqHMDhgCSeW9xkZOPVUt0h2DHexhJNSsjB45EOl43HJkbv+6gla8S+a3gf5VDW0F/GulpreXHAO0Txt6NSq5Unw0j0CuyztJUgZXkV5m1EvoKrlicYTJIVRgAZyQvOgVurOzkbZVkVuZEBj4KEiIHlN2shPtNfWWBk21Z65WkzbXOCyoMeXFy0KPvqa6IbGaxtIbZnWTdAqHClcjUTxUk4599eLzYsj38F2siBYo3i3ZU5bWQSdeeGMDhg8vTwD92+f9p2aDyM0g/8AKT1ASRtsOUugLbNlbLqOPuR2PnKPmWJ4j9U8vSybZ2ZJNNaSI6qLeRpSGUnXmJ48ZBGng5OePIVKSxh1KsAVYEEEZBB5gg8xQQ2wmDXN+ykFWaFgQcgg26YIPaKjrf5en/yMX+oepHox0bSw36xMxjkcOisSd2NIGgEnioxw7s49NeY9iSDaL3m8TS0K2+70nIAfUG1558Twx66CM2bJp27eq/N7aBos/sKzB8fbanGoXpB0fFy0UqSNDcQkmKVQDgHzldTwdD2rw9BFfssN80bKJbdHwQJBE7cccxGX4etm9dBEdDIiL7bLL8EbiNV7tYiBl+9hnwr31WfJsQ7RJcA+g+6JK+ezNtDZyCG9tzbqCTv0LSwOSSWd5cao3Yksd4BxJ4mujZFnummksLmCS3nczGNjqVXbz2jlQnCtz0kHjyI5UHTtM52nYDtEV23q/QD+ZHtrg6XKx2hscIwVtdzgldQH6DuyM+2pnZdlmVriSVZZSu6BQYSNM6iqjJOScFiTx0rwAAFcu39iTT3NnPFLGnuYyEK8bPrLqFOSHXSAM9/E+jiEps6KZd5v5Fky3kFY9GF0jgRqOTq1cc9orsrhsIpw7tPJGykKEWNGXBydRYsx1Z8nHLGk8813UBUXNt+BJWhLNvFAYoIpWIUnAbCqfJJBGeXCpSkyS7EW3JiVds2UQ8iNnPw8nMKDigZ7TaccqM8ZYqpKn9G4IIxkaCurtHZUMekccpjljuSIAea20rB+OkgylcKNXDA45HPmKm9m3azJvEVlBZgdaFGyrFDlWAI4r29gFJvV9tRI9nQo8crZklTKwuy+VcuBlgNOMkZJOBxzQN+1dqxWqbyd9CZALFWIGTgZIBxkkDjXNP0kt4xqldo17WlhljUeLugUe2onrS+TJ/pQfnx01suQQeINB4hmV1DIwZSMgqQQR3gjnUFf7eSTeRwTsjRnTIVtpZWQ4yBjTpQ445YHh2dtRXR6D3DtW4s4uFvND7rRP1Y2EmiQIP1QxIOOVfmwb9Yb7bGpJWzNEf0cTyf4ZP2AeNA2DaMe4E+omMoJAwRj5JGQdOMgY48q44uk1qwjbe4WTAjd0dEfPm6ZGUK2ezB419ruRXtHZRhWhYgYxgGMkDHZwpJtp4bjo/Daq8ck0tqkKRa1Lb3djSCvMaWGon9UKSeVBY9fA3aCQRahvCpkC9ukEAnwyQPXRYwmOONGbUVVVLHtIABPrpC2zd6Jo9qBvJiuTbN/lidy5I7QJ8yA92KCwpH0gk54dwJPsHE1ybK2rFdJvIH1pkjUFYAkHBwSBnBBHDurtpT6r/k2L6y4/wBRJQT+1NqxWqq076FYhQdLEZJwBlQeJPADtr8tdrxSSbtS4fSXw0UicAQCfLUA8WX21AdZxxZoe65tTwGT8OnIdpqdtNppLJoEcqsFLZkhdBjIBAZgM8ccB6M9lBIVFydIIFlaHU5kUBmRYZWIB5HCofJPfyqUpUsflu7/AMpb/my0Eza7et5JN0sqiXGd24KOR3hHAYj1V2Xl0sKM8hIVQSxCk4AGSSACcYqK6XbBS+tnRhh1BeKQcGjkAyrKw4jjjl2VH7E2q15sYTSee9vJqPeyqysfWQT66CWg6RW77sq7ESFQjbmUK2rzcOU04PfmpWlDoTtRBYbOiaOUlooVB3L6MhAQdZGkDhkHPdjjim+g4L7bEMEkccjlXlJCDQ51EDJC4U5IHHFd9KXS74/sb6+X/TvTbQfC5u0i0a2C62Ea57WOcAek4NfZ2wCePDuBP3DiaS+m1q14ZkjOHs4hPHx/xBbXF61WMjwnpm2DtRbu2gnTlKivjuJHEeIOR6qD92XtaG6DNA+sKxRjpYYYcx5QHEdo7K/bvakUUkcbsQ8pIQaGOogEkAgYyACfAE0v9W3xe6/zl3+ca7OkPxzZX103+kmoJe9v44dOsnLHCqqs7NjnhEBY47cDhX5s7aUdwHMZbyG0MHjeMg4BwVdQeRBzjBzS70vkmtLi3v44zNFFHJDOi+esbsjbxB24KDI7vaGDZG0IbqJZ7dg6SDIYduOGCOYI5YPEYoPtPeJG0SOwDSkqgPNiEZyB4KrH1V96QemmqU3FxEQX2aYmjGebjEtyPSGhMa+OqneyulmjjljOUkVXU94YZH3Gg/LG+jnXXE4dcsuR2MrFWB7iCCMV42ltKO2UNMxVSQudLMMsQqjyQcEsQB3k1X2z4Zdnp7vtg0kLvN7sgHE+TM676IftgDiO0D1hn6S3cdzYRywuHjeW0ZWHIj3XF7PDsoJu+vo4Y95MwRMopLcBl2CKDnllmUceWeNfAbBtQ+v3LBr/AGtymr/ixmo7p9Aslnu5BlJJ7JGHerXsCsPYTUZsXaEmzZ0sbxy0LnTaXDdvdDKeyQDkf1h6eFA0LtOLfbgE7wLr06HHk5xnOMac8M5r53224YJEikYiRwSiiORi2kAtp0qdWARnHLNc2n/7ln/+bH/W/wDmonpVMI9p7IYhjgXnBVLH4JOSjiaBlsNoxz692WOggMGR0IJGRwcA8q6649nXyz7wqjrpbQ28jaMk6QeTAEjDDjXZQFKMLkbclYq2g2kcYfQ2guJmJUPjTqww4ZpuooPLsFBJ4AcTSL0C2slts1FmjnV0aZiht5tRzK7LgaOOQR7afKKBS60AzbNlVEd3ZosIil2OJUY4CjJwAeNTP/1+DTkMx7dIikL/APLC6s+jFSlFAv7F2e73U97MhQuiwRRnGpIlJYl8cA7uc4ycBV7c1E9Hr9Yb7axkWVVkmjZG3MpVwIVUlWC4PEGnaigiry8ElnLIFYBo5NIKMGIwwXyCNWTwwMZ4il7Y+wxd7HsomLRTwxRGNypV4ZkXAOCMjjkEHmCe+naigTj0mnFlOJYJEvYwY9IikZGkPkpJGyghoskMe1QDmpJuidq1p7n3UZBi3WvQurzNOrVjJbtz31P0UCz0F2k72aJch1mgBik1oy6tHkh1LAa1YAHUOGSai+rvaqwWCpOk0bq8xKtbzA4aVnXA0ceDDlT1RQJvWDM0ljAyxyFmmtpNCxszgLIrtlVBPAA5pht9sRySIkYckgkkxSKFAHazKADnSMc+PoNSNFAUlpeCLbVy7q4ja2ijEm7cpqWRyV1hdOcMO2nSiggdq7VaWN4rNWeV1Kq5RhFHkY1vIQAQvPSpLHu7QTbPSy2Y8EeorFbtGuASzERkchxLMewdpqeooFHojtdIrCyidJRKscMRQwSgh8BeOU4AH9bkBxzim6iigTum0ui82S+iRljmkdykbvpUxFAW0A4GW+491TybdiZyq6yAjOzbqQAYIAGSvFjngo48DUnRQLPRjZ0c8JnngQyzu8zCSIalBOI0YMMgrGI1I7wa5eh4Nnc3tkyOIhIZ7dtB0aZfKaMNjSCrk8OeGpwooE7o+52dNeQXAZY5J5LmGbSShWQgsjMBhHVs8GxkEYzUjk3d5byIrbm2Eja2UqHkddChARllCGQluWWUDPlYYKKCMudtRxTGKXKDQrq5VtLZLAqHxjUMDhz8oVC9Hols12jOI3SCSUyxRBG1HEShysWNQLuGwuOWD2020UC50a2LE1rE88MbSygyyl0DHXIS7rlhnCsxUDsCgcK4ugcjWy3FlKHAtZHELsraXhPlx4cjDFQSpAJxgU4UUC90EfNoAysrCW4yrqynBuZCpwwBwVIIPpqB230fms3/ANjXXaXE0DSwD/wXE8bb2IfsHHlL2c+XJ/ooF3p4x9yqFVmbf2jYRWY4S7hdzhQTgKpJ8Kk9sbLhvYHhmUPG49ncVPYRzBrvooE/ova3cN20V1+kWKHRFcfOoZAQH7pFxg9/A+k/nSmfRtPZTlJCkYutbJE7hNcaKmoqpxk59lONFBw2G0kmaQRhsIFJYo6gk54DUBqIAGcd4ruoooP/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3"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57503" y="4153189"/>
            <a:ext cx="2665476" cy="13327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12" name="Object 11"/>
          <p:cNvGraphicFramePr>
            <a:graphicFrameLocks noChangeAspect="1"/>
          </p:cNvGraphicFramePr>
          <p:nvPr>
            <p:extLst>
              <p:ext uri="{D42A27DB-BD31-4B8C-83A1-F6EECF244321}">
                <p14:modId xmlns:p14="http://schemas.microsoft.com/office/powerpoint/2010/main" val="4286419755"/>
              </p:ext>
            </p:extLst>
          </p:nvPr>
        </p:nvGraphicFramePr>
        <p:xfrm>
          <a:off x="6746886" y="2792669"/>
          <a:ext cx="1295610" cy="1295610"/>
        </p:xfrm>
        <a:graphic>
          <a:graphicData uri="http://schemas.openxmlformats.org/presentationml/2006/ole">
            <mc:AlternateContent xmlns:mc="http://schemas.openxmlformats.org/markup-compatibility/2006">
              <mc:Choice xmlns:v="urn:schemas-microsoft-com:vml" Requires="v">
                <p:oleObj spid="_x0000_s2057" name="Image" r:id="rId9" imgW="2031480" imgH="2031480" progId="Photoshop.Image.16">
                  <p:embed/>
                </p:oleObj>
              </mc:Choice>
              <mc:Fallback>
                <p:oleObj name="Image" r:id="rId9" imgW="2031480" imgH="2031480" progId="Photoshop.Image.16">
                  <p:embed/>
                  <p:pic>
                    <p:nvPicPr>
                      <p:cNvPr id="0" name=""/>
                      <p:cNvPicPr/>
                      <p:nvPr/>
                    </p:nvPicPr>
                    <p:blipFill>
                      <a:blip r:embed="rId10"/>
                      <a:stretch>
                        <a:fillRect/>
                      </a:stretch>
                    </p:blipFill>
                    <p:spPr>
                      <a:xfrm>
                        <a:off x="6746886" y="2792669"/>
                        <a:ext cx="1295610" cy="1295610"/>
                      </a:xfrm>
                      <a:prstGeom prst="rect">
                        <a:avLst/>
                      </a:prstGeom>
                    </p:spPr>
                  </p:pic>
                </p:oleObj>
              </mc:Fallback>
            </mc:AlternateContent>
          </a:graphicData>
        </a:graphic>
      </p:graphicFrame>
    </p:spTree>
    <p:extLst>
      <p:ext uri="{BB962C8B-B14F-4D97-AF65-F5344CB8AC3E}">
        <p14:creationId xmlns:p14="http://schemas.microsoft.com/office/powerpoint/2010/main" val="1919170343"/>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 Communications: What does it buy us?</a:t>
            </a:r>
            <a:endParaRPr lang="en-US" dirty="0"/>
          </a:p>
        </p:txBody>
      </p:sp>
      <p:sp>
        <p:nvSpPr>
          <p:cNvPr id="3" name="Content Placeholder 2"/>
          <p:cNvSpPr>
            <a:spLocks noGrp="1"/>
          </p:cNvSpPr>
          <p:nvPr>
            <p:ph idx="1"/>
          </p:nvPr>
        </p:nvSpPr>
        <p:spPr>
          <a:xfrm>
            <a:off x="407983" y="884236"/>
            <a:ext cx="8228008" cy="4859331"/>
          </a:xfrm>
        </p:spPr>
        <p:txBody>
          <a:bodyPr/>
          <a:lstStyle/>
          <a:p>
            <a:pPr lvl="1"/>
            <a:r>
              <a:rPr lang="en-US" dirty="0" smtClean="0"/>
              <a:t>Programmers see a simple, consistent interface to the operating environment</a:t>
            </a:r>
          </a:p>
          <a:p>
            <a:pPr lvl="2"/>
            <a:r>
              <a:rPr lang="en-US" dirty="0" smtClean="0"/>
              <a:t>LI Channels strongly resemble existing hardware constructs</a:t>
            </a:r>
          </a:p>
          <a:p>
            <a:pPr lvl="2"/>
            <a:r>
              <a:rPr lang="en-US" dirty="0" smtClean="0"/>
              <a:t>User program decoupled from devices, ensuring portability </a:t>
            </a:r>
          </a:p>
          <a:p>
            <a:pPr marL="0" lvl="1" indent="0">
              <a:buNone/>
            </a:pPr>
            <a:endParaRPr lang="en-US" dirty="0"/>
          </a:p>
          <a:p>
            <a:pPr lvl="2"/>
            <a:endParaRPr lang="en-US" dirty="0" smtClean="0"/>
          </a:p>
          <a:p>
            <a:pPr lvl="2"/>
            <a:endParaRPr lang="en-US" dirty="0" smtClean="0"/>
          </a:p>
        </p:txBody>
      </p:sp>
    </p:spTree>
    <p:extLst>
      <p:ext uri="{BB962C8B-B14F-4D97-AF65-F5344CB8AC3E}">
        <p14:creationId xmlns:p14="http://schemas.microsoft.com/office/powerpoint/2010/main" val="811775137"/>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Abstract communications: Heterogeneous platforms</a:t>
            </a:r>
            <a:endParaRPr lang="en-US" dirty="0"/>
          </a:p>
        </p:txBody>
      </p:sp>
      <p:sp>
        <p:nvSpPr>
          <p:cNvPr id="5" name="Content Placeholder 4"/>
          <p:cNvSpPr>
            <a:spLocks noGrp="1"/>
          </p:cNvSpPr>
          <p:nvPr>
            <p:ph idx="1"/>
          </p:nvPr>
        </p:nvSpPr>
        <p:spPr>
          <a:xfrm>
            <a:off x="380999" y="914400"/>
            <a:ext cx="8029575" cy="1657350"/>
          </a:xfrm>
        </p:spPr>
        <p:txBody>
          <a:bodyPr>
            <a:normAutofit/>
          </a:bodyPr>
          <a:lstStyle/>
          <a:p>
            <a:pPr lvl="1"/>
            <a:r>
              <a:rPr lang="en-US" dirty="0" smtClean="0">
                <a:latin typeface="+mn-lt"/>
                <a:cs typeface="Courier New" panose="02070309020205020404" pitchFamily="49" charset="0"/>
              </a:rPr>
              <a:t>Software can be viewed as a very slow channel endpoint</a:t>
            </a:r>
          </a:p>
          <a:p>
            <a:pPr lvl="2"/>
            <a:endParaRPr lang="en-US" dirty="0" smtClean="0">
              <a:latin typeface="+mn-lt"/>
              <a:cs typeface="Courier New" panose="02070309020205020404" pitchFamily="49" charset="0"/>
            </a:endParaRPr>
          </a:p>
          <a:p>
            <a:pPr lvl="2"/>
            <a:endParaRPr lang="en-US" dirty="0" smtClean="0">
              <a:latin typeface="+mn-lt"/>
              <a:cs typeface="Courier New" panose="02070309020205020404" pitchFamily="49" charset="0"/>
            </a:endParaRPr>
          </a:p>
          <a:p>
            <a:pPr marL="342900" indent="-342900">
              <a:buFont typeface="Arial" panose="020B0604020202020204" pitchFamily="34" charset="0"/>
              <a:buChar char="•"/>
            </a:pPr>
            <a:endParaRPr lang="en-US" dirty="0" smtClean="0">
              <a:latin typeface="+mn-lt"/>
              <a:cs typeface="Courier New" panose="02070309020205020404" pitchFamily="49" charset="0"/>
            </a:endParaRPr>
          </a:p>
        </p:txBody>
      </p:sp>
      <p:sp>
        <p:nvSpPr>
          <p:cNvPr id="97" name="Rectangle 96"/>
          <p:cNvSpPr/>
          <p:nvPr/>
        </p:nvSpPr>
        <p:spPr bwMode="auto">
          <a:xfrm>
            <a:off x="4622971" y="1958881"/>
            <a:ext cx="3956053" cy="3535254"/>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Verdana" pitchFamily="34" charset="0"/>
              <a:cs typeface="Arial" charset="0"/>
            </a:endParaRPr>
          </a:p>
        </p:txBody>
      </p:sp>
      <p:sp>
        <p:nvSpPr>
          <p:cNvPr id="98" name="Rectangle 97"/>
          <p:cNvSpPr/>
          <p:nvPr/>
        </p:nvSpPr>
        <p:spPr bwMode="auto">
          <a:xfrm>
            <a:off x="522672" y="1963798"/>
            <a:ext cx="3719300" cy="3530337"/>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Verdana" pitchFamily="34" charset="0"/>
              <a:cs typeface="Arial" charset="0"/>
            </a:endParaRPr>
          </a:p>
        </p:txBody>
      </p:sp>
      <p:sp>
        <p:nvSpPr>
          <p:cNvPr id="100" name="TextBox 99"/>
          <p:cNvSpPr txBox="1"/>
          <p:nvPr/>
        </p:nvSpPr>
        <p:spPr>
          <a:xfrm>
            <a:off x="522671" y="1958881"/>
            <a:ext cx="1883616" cy="400110"/>
          </a:xfrm>
          <a:prstGeom prst="rect">
            <a:avLst/>
          </a:prstGeom>
          <a:noFill/>
        </p:spPr>
        <p:txBody>
          <a:bodyPr wrap="square" rtlCol="0">
            <a:spAutoFit/>
          </a:bodyPr>
          <a:lstStyle/>
          <a:p>
            <a:r>
              <a:rPr lang="en-US" sz="2000" dirty="0" smtClean="0">
                <a:solidFill>
                  <a:schemeClr val="bg1"/>
                </a:solidFill>
              </a:rPr>
              <a:t>FPGA</a:t>
            </a:r>
            <a:endParaRPr lang="en-US" sz="2000" dirty="0">
              <a:solidFill>
                <a:schemeClr val="bg1"/>
              </a:solidFill>
            </a:endParaRPr>
          </a:p>
        </p:txBody>
      </p:sp>
      <p:cxnSp>
        <p:nvCxnSpPr>
          <p:cNvPr id="115" name="Straight Arrow Connector 114"/>
          <p:cNvCxnSpPr>
            <a:cxnSpLocks noChangeAspect="1"/>
          </p:cNvCxnSpPr>
          <p:nvPr/>
        </p:nvCxnSpPr>
        <p:spPr>
          <a:xfrm>
            <a:off x="3975668" y="3921736"/>
            <a:ext cx="1104503" cy="0"/>
          </a:xfrm>
          <a:prstGeom prst="straightConnector1">
            <a:avLst/>
          </a:prstGeom>
          <a:ln w="25400">
            <a:solidFill>
              <a:schemeClr val="accent2">
                <a:lumMod val="40000"/>
                <a:lumOff val="60000"/>
              </a:schemeClr>
            </a:solidFill>
            <a:prstDash val="dash"/>
            <a:tailEnd type="triangle" w="lg" len="lg"/>
          </a:ln>
          <a:effectLst>
            <a:glow rad="38100">
              <a:schemeClr val="tx1"/>
            </a:glow>
          </a:effectLst>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cxnSpLocks noChangeAspect="1"/>
          </p:cNvCxnSpPr>
          <p:nvPr/>
        </p:nvCxnSpPr>
        <p:spPr>
          <a:xfrm>
            <a:off x="3950369" y="3464536"/>
            <a:ext cx="1282202" cy="0"/>
          </a:xfrm>
          <a:prstGeom prst="straightConnector1">
            <a:avLst/>
          </a:prstGeom>
          <a:ln w="25400">
            <a:solidFill>
              <a:schemeClr val="accent2">
                <a:lumMod val="40000"/>
                <a:lumOff val="60000"/>
              </a:schemeClr>
            </a:solidFill>
            <a:prstDash val="dash"/>
            <a:headEnd type="triangle" w="lg" len="lg"/>
            <a:tailEnd type="none" w="lg" len="lg"/>
          </a:ln>
          <a:effectLst>
            <a:glow rad="38100">
              <a:schemeClr val="tx1"/>
            </a:glow>
          </a:effectLst>
        </p:spPr>
        <p:style>
          <a:lnRef idx="1">
            <a:schemeClr val="accent1"/>
          </a:lnRef>
          <a:fillRef idx="0">
            <a:schemeClr val="accent1"/>
          </a:fillRef>
          <a:effectRef idx="0">
            <a:schemeClr val="accent1"/>
          </a:effectRef>
          <a:fontRef idx="minor">
            <a:schemeClr val="tx1"/>
          </a:fontRef>
        </p:style>
      </p:cxnSp>
      <p:sp>
        <p:nvSpPr>
          <p:cNvPr id="127" name="Rounded Rectangle 126"/>
          <p:cNvSpPr>
            <a:spLocks noChangeAspect="1"/>
          </p:cNvSpPr>
          <p:nvPr/>
        </p:nvSpPr>
        <p:spPr>
          <a:xfrm>
            <a:off x="2204693" y="2982960"/>
            <a:ext cx="1745676" cy="13716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800" dirty="0" smtClean="0">
                <a:latin typeface="Calibri" pitchFamily="34" charset="0"/>
              </a:rPr>
              <a:t>User</a:t>
            </a:r>
          </a:p>
          <a:p>
            <a:pPr algn="ctr"/>
            <a:r>
              <a:rPr lang="en-US" sz="2800" dirty="0" smtClean="0">
                <a:latin typeface="Calibri" pitchFamily="34" charset="0"/>
              </a:rPr>
              <a:t>IP</a:t>
            </a:r>
          </a:p>
        </p:txBody>
      </p:sp>
      <p:sp>
        <p:nvSpPr>
          <p:cNvPr id="131" name="Rounded Rectangle 130"/>
          <p:cNvSpPr>
            <a:spLocks noChangeAspect="1"/>
          </p:cNvSpPr>
          <p:nvPr/>
        </p:nvSpPr>
        <p:spPr>
          <a:xfrm>
            <a:off x="5080171" y="3030131"/>
            <a:ext cx="1745676" cy="13716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800" dirty="0" smtClean="0">
                <a:latin typeface="Calibri" pitchFamily="34" charset="0"/>
              </a:rPr>
              <a:t>User</a:t>
            </a:r>
            <a:endParaRPr lang="en-US" sz="2800" dirty="0">
              <a:latin typeface="Calibri" pitchFamily="34" charset="0"/>
            </a:endParaRPr>
          </a:p>
          <a:p>
            <a:pPr algn="ctr"/>
            <a:r>
              <a:rPr lang="en-US" sz="2800" dirty="0" smtClean="0">
                <a:latin typeface="Calibri" pitchFamily="34" charset="0"/>
              </a:rPr>
              <a:t>Software</a:t>
            </a:r>
          </a:p>
        </p:txBody>
      </p:sp>
      <p:sp>
        <p:nvSpPr>
          <p:cNvPr id="132" name="TextBox 131"/>
          <p:cNvSpPr txBox="1"/>
          <p:nvPr/>
        </p:nvSpPr>
        <p:spPr>
          <a:xfrm>
            <a:off x="4831517" y="2568481"/>
            <a:ext cx="1769480" cy="276999"/>
          </a:xfrm>
          <a:prstGeom prst="rect">
            <a:avLst/>
          </a:prstGeom>
          <a:noFill/>
        </p:spPr>
        <p:txBody>
          <a:bodyPr wrap="square" rtlCol="0">
            <a:spAutoFit/>
          </a:bodyPr>
          <a:lstStyle/>
          <a:p>
            <a:r>
              <a:rPr lang="en-US" sz="1200" dirty="0" err="1" smtClean="0">
                <a:solidFill>
                  <a:schemeClr val="bg1"/>
                </a:solidFill>
                <a:latin typeface="Courier New" panose="02070309020205020404" pitchFamily="49" charset="0"/>
                <a:cs typeface="Courier New" panose="02070309020205020404" pitchFamily="49" charset="0"/>
              </a:rPr>
              <a:t>mkSend</a:t>
            </a:r>
            <a:r>
              <a:rPr lang="en-US" sz="1200" dirty="0" smtClean="0">
                <a:solidFill>
                  <a:schemeClr val="bg1"/>
                </a:solidFill>
                <a:latin typeface="Courier New" panose="02070309020205020404" pitchFamily="49" charset="0"/>
                <a:cs typeface="Courier New" panose="02070309020205020404" pitchFamily="49" charset="0"/>
              </a:rPr>
              <a:t>(“</a:t>
            </a:r>
            <a:r>
              <a:rPr lang="en-US" sz="1200" dirty="0" err="1" smtClean="0">
                <a:solidFill>
                  <a:schemeClr val="bg1"/>
                </a:solidFill>
                <a:latin typeface="Courier New" panose="02070309020205020404" pitchFamily="49" charset="0"/>
                <a:cs typeface="Courier New" panose="02070309020205020404" pitchFamily="49" charset="0"/>
              </a:rPr>
              <a:t>toFPGA</a:t>
            </a:r>
            <a:r>
              <a:rPr lang="en-US" sz="1200" dirty="0" smtClean="0">
                <a:solidFill>
                  <a:schemeClr val="bg1"/>
                </a:solidFill>
                <a:latin typeface="Courier New" panose="02070309020205020404" pitchFamily="49" charset="0"/>
                <a:cs typeface="Courier New" panose="02070309020205020404" pitchFamily="49" charset="0"/>
              </a:rPr>
              <a:t>”)</a:t>
            </a:r>
          </a:p>
        </p:txBody>
      </p:sp>
      <p:sp>
        <p:nvSpPr>
          <p:cNvPr id="133" name="TextBox 132"/>
          <p:cNvSpPr txBox="1"/>
          <p:nvPr/>
        </p:nvSpPr>
        <p:spPr>
          <a:xfrm>
            <a:off x="2501521" y="2582381"/>
            <a:ext cx="1769480" cy="276999"/>
          </a:xfrm>
          <a:prstGeom prst="rect">
            <a:avLst/>
          </a:prstGeom>
          <a:noFill/>
        </p:spPr>
        <p:txBody>
          <a:bodyPr wrap="square" rtlCol="0">
            <a:spAutoFit/>
          </a:bodyPr>
          <a:lstStyle/>
          <a:p>
            <a:r>
              <a:rPr lang="en-US" sz="1200" dirty="0" err="1" smtClean="0">
                <a:solidFill>
                  <a:schemeClr val="bg1"/>
                </a:solidFill>
                <a:latin typeface="Courier New" panose="02070309020205020404" pitchFamily="49" charset="0"/>
                <a:cs typeface="Courier New" panose="02070309020205020404" pitchFamily="49" charset="0"/>
              </a:rPr>
              <a:t>mkRecv</a:t>
            </a:r>
            <a:r>
              <a:rPr lang="en-US" sz="1200" dirty="0" smtClean="0">
                <a:solidFill>
                  <a:schemeClr val="bg1"/>
                </a:solidFill>
                <a:latin typeface="Courier New" panose="02070309020205020404" pitchFamily="49" charset="0"/>
                <a:cs typeface="Courier New" panose="02070309020205020404" pitchFamily="49" charset="0"/>
              </a:rPr>
              <a:t>(“</a:t>
            </a:r>
            <a:r>
              <a:rPr lang="en-US" sz="1200" dirty="0" err="1" smtClean="0">
                <a:solidFill>
                  <a:schemeClr val="bg1"/>
                </a:solidFill>
                <a:latin typeface="Courier New" panose="02070309020205020404" pitchFamily="49" charset="0"/>
                <a:cs typeface="Courier New" panose="02070309020205020404" pitchFamily="49" charset="0"/>
              </a:rPr>
              <a:t>toFPGA</a:t>
            </a:r>
            <a:r>
              <a:rPr lang="en-US" sz="1200" dirty="0" smtClean="0">
                <a:solidFill>
                  <a:schemeClr val="bg1"/>
                </a:solidFill>
                <a:latin typeface="Courier New" panose="02070309020205020404" pitchFamily="49" charset="0"/>
                <a:cs typeface="Courier New" panose="02070309020205020404" pitchFamily="49" charset="0"/>
              </a:rPr>
              <a:t>”)</a:t>
            </a:r>
          </a:p>
        </p:txBody>
      </p:sp>
      <p:sp>
        <p:nvSpPr>
          <p:cNvPr id="134" name="TextBox 133"/>
          <p:cNvSpPr txBox="1"/>
          <p:nvPr/>
        </p:nvSpPr>
        <p:spPr>
          <a:xfrm>
            <a:off x="4975344" y="4619333"/>
            <a:ext cx="2238427" cy="276999"/>
          </a:xfrm>
          <a:prstGeom prst="rect">
            <a:avLst/>
          </a:prstGeom>
          <a:noFill/>
        </p:spPr>
        <p:txBody>
          <a:bodyPr wrap="square" rtlCol="0">
            <a:spAutoFit/>
          </a:bodyPr>
          <a:lstStyle/>
          <a:p>
            <a:r>
              <a:rPr lang="en-US" sz="1200" dirty="0" err="1" smtClean="0">
                <a:solidFill>
                  <a:schemeClr val="bg1"/>
                </a:solidFill>
                <a:latin typeface="Courier New" panose="02070309020205020404" pitchFamily="49" charset="0"/>
                <a:cs typeface="Courier New" panose="02070309020205020404" pitchFamily="49" charset="0"/>
              </a:rPr>
              <a:t>mkRecv</a:t>
            </a:r>
            <a:r>
              <a:rPr lang="en-US" sz="1200" dirty="0" smtClean="0">
                <a:solidFill>
                  <a:schemeClr val="bg1"/>
                </a:solidFill>
                <a:latin typeface="Courier New" panose="02070309020205020404" pitchFamily="49" charset="0"/>
                <a:cs typeface="Courier New" panose="02070309020205020404" pitchFamily="49" charset="0"/>
              </a:rPr>
              <a:t>(“</a:t>
            </a:r>
            <a:r>
              <a:rPr lang="en-US" sz="1200" dirty="0" err="1" smtClean="0">
                <a:solidFill>
                  <a:schemeClr val="bg1"/>
                </a:solidFill>
                <a:latin typeface="Courier New" panose="02070309020205020404" pitchFamily="49" charset="0"/>
                <a:cs typeface="Courier New" panose="02070309020205020404" pitchFamily="49" charset="0"/>
              </a:rPr>
              <a:t>fromFPGA</a:t>
            </a:r>
            <a:r>
              <a:rPr lang="en-US" sz="1200" dirty="0" smtClean="0">
                <a:solidFill>
                  <a:schemeClr val="bg1"/>
                </a:solidFill>
                <a:latin typeface="Courier New" panose="02070309020205020404" pitchFamily="49" charset="0"/>
                <a:cs typeface="Courier New" panose="02070309020205020404" pitchFamily="49" charset="0"/>
              </a:rPr>
              <a:t>”)</a:t>
            </a:r>
          </a:p>
        </p:txBody>
      </p:sp>
      <p:sp>
        <p:nvSpPr>
          <p:cNvPr id="135" name="TextBox 134"/>
          <p:cNvSpPr txBox="1"/>
          <p:nvPr/>
        </p:nvSpPr>
        <p:spPr>
          <a:xfrm>
            <a:off x="2336971" y="4619331"/>
            <a:ext cx="2238427" cy="276999"/>
          </a:xfrm>
          <a:prstGeom prst="rect">
            <a:avLst/>
          </a:prstGeom>
          <a:noFill/>
        </p:spPr>
        <p:txBody>
          <a:bodyPr wrap="square" rtlCol="0">
            <a:spAutoFit/>
          </a:bodyPr>
          <a:lstStyle/>
          <a:p>
            <a:r>
              <a:rPr lang="en-US" sz="1200" dirty="0" err="1" smtClean="0">
                <a:solidFill>
                  <a:schemeClr val="bg1"/>
                </a:solidFill>
                <a:latin typeface="Courier New" panose="02070309020205020404" pitchFamily="49" charset="0"/>
                <a:cs typeface="Courier New" panose="02070309020205020404" pitchFamily="49" charset="0"/>
              </a:rPr>
              <a:t>mkSend</a:t>
            </a:r>
            <a:r>
              <a:rPr lang="en-US" sz="1200" dirty="0" smtClean="0">
                <a:solidFill>
                  <a:schemeClr val="bg1"/>
                </a:solidFill>
                <a:latin typeface="Courier New" panose="02070309020205020404" pitchFamily="49" charset="0"/>
                <a:cs typeface="Courier New" panose="02070309020205020404" pitchFamily="49" charset="0"/>
              </a:rPr>
              <a:t>(“</a:t>
            </a:r>
            <a:r>
              <a:rPr lang="en-US" sz="1200" dirty="0" err="1" smtClean="0">
                <a:solidFill>
                  <a:schemeClr val="bg1"/>
                </a:solidFill>
                <a:latin typeface="Courier New" panose="02070309020205020404" pitchFamily="49" charset="0"/>
                <a:cs typeface="Courier New" panose="02070309020205020404" pitchFamily="49" charset="0"/>
              </a:rPr>
              <a:t>fromFPGA</a:t>
            </a:r>
            <a:r>
              <a:rPr lang="en-US" sz="1200" dirty="0" smtClean="0">
                <a:solidFill>
                  <a:schemeClr val="bg1"/>
                </a:solidFill>
                <a:latin typeface="Courier New" panose="02070309020205020404" pitchFamily="49" charset="0"/>
                <a:cs typeface="Courier New" panose="02070309020205020404" pitchFamily="49" charset="0"/>
              </a:rPr>
              <a:t>”)</a:t>
            </a:r>
          </a:p>
        </p:txBody>
      </p:sp>
      <p:sp>
        <p:nvSpPr>
          <p:cNvPr id="136" name="TextBox 135"/>
          <p:cNvSpPr txBox="1"/>
          <p:nvPr/>
        </p:nvSpPr>
        <p:spPr>
          <a:xfrm>
            <a:off x="4717381" y="1999000"/>
            <a:ext cx="1883616" cy="400110"/>
          </a:xfrm>
          <a:prstGeom prst="rect">
            <a:avLst/>
          </a:prstGeom>
          <a:noFill/>
        </p:spPr>
        <p:txBody>
          <a:bodyPr wrap="square" rtlCol="0">
            <a:spAutoFit/>
          </a:bodyPr>
          <a:lstStyle/>
          <a:p>
            <a:r>
              <a:rPr lang="en-US" sz="2000" dirty="0" smtClean="0">
                <a:solidFill>
                  <a:schemeClr val="bg1"/>
                </a:solidFill>
              </a:rPr>
              <a:t>CPU</a:t>
            </a:r>
            <a:endParaRPr lang="en-US" sz="2000" dirty="0">
              <a:solidFill>
                <a:schemeClr val="bg1"/>
              </a:solidFill>
            </a:endParaRPr>
          </a:p>
        </p:txBody>
      </p:sp>
      <p:cxnSp>
        <p:nvCxnSpPr>
          <p:cNvPr id="137" name="Curved Connector 136"/>
          <p:cNvCxnSpPr/>
          <p:nvPr/>
        </p:nvCxnSpPr>
        <p:spPr>
          <a:xfrm rot="5400000">
            <a:off x="5399978" y="2903728"/>
            <a:ext cx="518423" cy="371669"/>
          </a:xfrm>
          <a:prstGeom prst="curvedConnector3">
            <a:avLst>
              <a:gd name="adj1" fmla="val 50000"/>
            </a:avLst>
          </a:prstGeom>
          <a:ln>
            <a:solidFill>
              <a:srgbClr val="FF0000"/>
            </a:solidFill>
            <a:tailEnd type="triangle"/>
          </a:ln>
          <a:effectLst/>
        </p:spPr>
        <p:style>
          <a:lnRef idx="2">
            <a:schemeClr val="dk1"/>
          </a:lnRef>
          <a:fillRef idx="0">
            <a:schemeClr val="dk1"/>
          </a:fillRef>
          <a:effectRef idx="1">
            <a:schemeClr val="dk1"/>
          </a:effectRef>
          <a:fontRef idx="minor">
            <a:schemeClr val="tx1"/>
          </a:fontRef>
        </p:style>
      </p:cxnSp>
      <p:cxnSp>
        <p:nvCxnSpPr>
          <p:cNvPr id="138" name="Curved Connector 137"/>
          <p:cNvCxnSpPr/>
          <p:nvPr/>
        </p:nvCxnSpPr>
        <p:spPr>
          <a:xfrm rot="16200000" flipH="1">
            <a:off x="3189988" y="2903725"/>
            <a:ext cx="518423" cy="371669"/>
          </a:xfrm>
          <a:prstGeom prst="curvedConnector3">
            <a:avLst>
              <a:gd name="adj1" fmla="val 50000"/>
            </a:avLst>
          </a:prstGeom>
          <a:ln>
            <a:solidFill>
              <a:srgbClr val="FF0000"/>
            </a:solidFill>
            <a:tailEnd type="triangle"/>
          </a:ln>
          <a:effectLst/>
        </p:spPr>
        <p:style>
          <a:lnRef idx="2">
            <a:schemeClr val="dk1"/>
          </a:lnRef>
          <a:fillRef idx="0">
            <a:schemeClr val="dk1"/>
          </a:fillRef>
          <a:effectRef idx="1">
            <a:schemeClr val="dk1"/>
          </a:effectRef>
          <a:fontRef idx="minor">
            <a:schemeClr val="tx1"/>
          </a:fontRef>
        </p:style>
      </p:cxnSp>
      <p:cxnSp>
        <p:nvCxnSpPr>
          <p:cNvPr id="139" name="Curved Connector 138"/>
          <p:cNvCxnSpPr/>
          <p:nvPr/>
        </p:nvCxnSpPr>
        <p:spPr>
          <a:xfrm rot="5400000" flipH="1" flipV="1">
            <a:off x="3189987" y="4242058"/>
            <a:ext cx="518423" cy="371669"/>
          </a:xfrm>
          <a:prstGeom prst="curvedConnector3">
            <a:avLst>
              <a:gd name="adj1" fmla="val 50000"/>
            </a:avLst>
          </a:prstGeom>
          <a:ln>
            <a:solidFill>
              <a:srgbClr val="FF0000"/>
            </a:solidFill>
            <a:tailEnd type="triangle"/>
          </a:ln>
          <a:effectLst/>
        </p:spPr>
        <p:style>
          <a:lnRef idx="2">
            <a:schemeClr val="dk1"/>
          </a:lnRef>
          <a:fillRef idx="0">
            <a:schemeClr val="dk1"/>
          </a:fillRef>
          <a:effectRef idx="1">
            <a:schemeClr val="dk1"/>
          </a:effectRef>
          <a:fontRef idx="minor">
            <a:schemeClr val="tx1"/>
          </a:fontRef>
        </p:style>
      </p:cxnSp>
      <p:cxnSp>
        <p:nvCxnSpPr>
          <p:cNvPr id="140" name="Curved Connector 139"/>
          <p:cNvCxnSpPr/>
          <p:nvPr/>
        </p:nvCxnSpPr>
        <p:spPr>
          <a:xfrm rot="16200000" flipV="1">
            <a:off x="5423612" y="4242059"/>
            <a:ext cx="518423" cy="371669"/>
          </a:xfrm>
          <a:prstGeom prst="curvedConnector3">
            <a:avLst>
              <a:gd name="adj1" fmla="val 50000"/>
            </a:avLst>
          </a:prstGeom>
          <a:ln>
            <a:solidFill>
              <a:srgbClr val="FF0000"/>
            </a:solidFill>
            <a:tailEnd type="triangle"/>
          </a:ln>
          <a:effec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509567983"/>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Abstract C</a:t>
            </a:r>
            <a:r>
              <a:rPr lang="en-US" dirty="0" smtClean="0"/>
              <a:t>ommunication Abstracts </a:t>
            </a:r>
            <a:r>
              <a:rPr lang="en-US" dirty="0"/>
              <a:t>D</a:t>
            </a:r>
            <a:r>
              <a:rPr lang="en-US" dirty="0" smtClean="0"/>
              <a:t>evices</a:t>
            </a:r>
            <a:endParaRPr lang="en-US" dirty="0"/>
          </a:p>
        </p:txBody>
      </p:sp>
      <p:sp>
        <p:nvSpPr>
          <p:cNvPr id="5" name="Content Placeholder 4"/>
          <p:cNvSpPr>
            <a:spLocks noGrp="1"/>
          </p:cNvSpPr>
          <p:nvPr>
            <p:ph idx="1"/>
          </p:nvPr>
        </p:nvSpPr>
        <p:spPr>
          <a:xfrm>
            <a:off x="380999" y="1276717"/>
            <a:ext cx="4238625" cy="5276483"/>
          </a:xfrm>
        </p:spPr>
        <p:txBody>
          <a:bodyPr>
            <a:normAutofit/>
          </a:bodyPr>
          <a:lstStyle/>
          <a:p>
            <a:pPr lvl="1"/>
            <a:r>
              <a:rPr lang="en-US" dirty="0" smtClean="0">
                <a:latin typeface="+mn-lt"/>
                <a:cs typeface="Courier New" panose="02070309020205020404" pitchFamily="49" charset="0"/>
              </a:rPr>
              <a:t>Developer/user program need not comprehend physical device</a:t>
            </a:r>
          </a:p>
          <a:p>
            <a:pPr lvl="2"/>
            <a:r>
              <a:rPr lang="en-US" dirty="0" smtClean="0">
                <a:latin typeface="+mn-lt"/>
                <a:cs typeface="Courier New" panose="02070309020205020404" pitchFamily="49" charset="0"/>
              </a:rPr>
              <a:t>Or implement a complex stack</a:t>
            </a:r>
          </a:p>
          <a:p>
            <a:pPr lvl="2"/>
            <a:r>
              <a:rPr lang="en-US" dirty="0" smtClean="0">
                <a:latin typeface="+mn-lt"/>
                <a:cs typeface="Courier New" panose="02070309020205020404" pitchFamily="49" charset="0"/>
              </a:rPr>
              <a:t>Devices managed by LEAP, ensuring portability</a:t>
            </a:r>
          </a:p>
          <a:p>
            <a:pPr marL="0" lvl="1" indent="0">
              <a:buNone/>
            </a:pPr>
            <a:endParaRPr lang="en-US" dirty="0" smtClean="0">
              <a:latin typeface="+mn-lt"/>
              <a:cs typeface="Courier New" panose="02070309020205020404" pitchFamily="49" charset="0"/>
            </a:endParaRPr>
          </a:p>
        </p:txBody>
      </p:sp>
      <p:grpSp>
        <p:nvGrpSpPr>
          <p:cNvPr id="4" name="Group 3"/>
          <p:cNvGrpSpPr/>
          <p:nvPr/>
        </p:nvGrpSpPr>
        <p:grpSpPr>
          <a:xfrm rot="5400000">
            <a:off x="5026585" y="1769576"/>
            <a:ext cx="478702" cy="459814"/>
            <a:chOff x="7010399" y="2286000"/>
            <a:chExt cx="887874" cy="915926"/>
          </a:xfrm>
        </p:grpSpPr>
        <p:sp>
          <p:nvSpPr>
            <p:cNvPr id="6" name="Line 67"/>
            <p:cNvSpPr>
              <a:spLocks noChangeShapeType="1"/>
            </p:cNvSpPr>
            <p:nvPr/>
          </p:nvSpPr>
          <p:spPr bwMode="auto">
            <a:xfrm rot="10800000" flipH="1" flipV="1">
              <a:off x="7010399" y="2742112"/>
              <a:ext cx="457200" cy="0"/>
            </a:xfrm>
            <a:prstGeom prst="line">
              <a:avLst/>
            </a:prstGeom>
            <a:noFill/>
            <a:ln w="25400">
              <a:solidFill>
                <a:schemeClr val="tx1"/>
              </a:solidFill>
              <a:round/>
              <a:headEnd/>
              <a:tailEnd type="triangle" w="med" len="med"/>
            </a:ln>
          </p:spPr>
          <p:txBody>
            <a:bodyPr/>
            <a:lstStyle/>
            <a:p>
              <a:endParaRPr lang="en-US" sz="1600">
                <a:latin typeface="Times New Roman" pitchFamily="18" charset="0"/>
                <a:cs typeface="Times New Roman" pitchFamily="18" charset="0"/>
              </a:endParaRPr>
            </a:p>
          </p:txBody>
        </p:sp>
        <p:grpSp>
          <p:nvGrpSpPr>
            <p:cNvPr id="7" name="Group 202"/>
            <p:cNvGrpSpPr>
              <a:grpSpLocks/>
            </p:cNvGrpSpPr>
            <p:nvPr/>
          </p:nvGrpSpPr>
          <p:grpSpPr bwMode="auto">
            <a:xfrm rot="10800000" flipH="1" flipV="1">
              <a:off x="7379438" y="2286000"/>
              <a:ext cx="518835" cy="915926"/>
              <a:chOff x="3067434" y="1790279"/>
              <a:chExt cx="302584" cy="319188"/>
            </a:xfrm>
          </p:grpSpPr>
          <p:sp>
            <p:nvSpPr>
              <p:cNvPr id="8" name="Rectangle 355"/>
              <p:cNvSpPr>
                <a:spLocks noChangeArrowheads="1"/>
              </p:cNvSpPr>
              <p:nvPr/>
            </p:nvSpPr>
            <p:spPr bwMode="auto">
              <a:xfrm>
                <a:off x="3131389" y="1790291"/>
                <a:ext cx="120769" cy="319176"/>
              </a:xfrm>
              <a:prstGeom prst="rect">
                <a:avLst/>
              </a:prstGeom>
              <a:solidFill>
                <a:schemeClr val="bg1"/>
              </a:solidFill>
              <a:ln w="25400" algn="ctr">
                <a:solidFill>
                  <a:schemeClr val="tx1"/>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sz="1600" dirty="0">
                  <a:latin typeface="Times New Roman" pitchFamily="18" charset="0"/>
                  <a:cs typeface="Times New Roman" pitchFamily="18" charset="0"/>
                </a:endParaRPr>
              </a:p>
            </p:txBody>
          </p:sp>
          <p:sp>
            <p:nvSpPr>
              <p:cNvPr id="9" name="Rectangle 356"/>
              <p:cNvSpPr>
                <a:spLocks noChangeArrowheads="1"/>
              </p:cNvSpPr>
              <p:nvPr/>
            </p:nvSpPr>
            <p:spPr bwMode="auto">
              <a:xfrm>
                <a:off x="3249250" y="1790281"/>
                <a:ext cx="120768" cy="319175"/>
              </a:xfrm>
              <a:prstGeom prst="rect">
                <a:avLst/>
              </a:prstGeom>
              <a:solidFill>
                <a:schemeClr val="bg1"/>
              </a:solidFill>
              <a:ln w="25400" algn="ctr">
                <a:solidFill>
                  <a:schemeClr val="tx1"/>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sz="1600" dirty="0">
                  <a:latin typeface="Times New Roman" pitchFamily="18" charset="0"/>
                  <a:cs typeface="Times New Roman" pitchFamily="18" charset="0"/>
                </a:endParaRPr>
              </a:p>
            </p:txBody>
          </p:sp>
          <p:cxnSp>
            <p:nvCxnSpPr>
              <p:cNvPr id="10" name="Straight Connector 367"/>
              <p:cNvCxnSpPr>
                <a:cxnSpLocks noChangeShapeType="1"/>
              </p:cNvCxnSpPr>
              <p:nvPr/>
            </p:nvCxnSpPr>
            <p:spPr bwMode="auto">
              <a:xfrm rot="16200000" flipV="1">
                <a:off x="3126382" y="1731331"/>
                <a:ext cx="0" cy="117896"/>
              </a:xfrm>
              <a:prstGeom prst="line">
                <a:avLst/>
              </a:prstGeom>
              <a:noFill/>
              <a:ln w="25400" algn="ctr">
                <a:solidFill>
                  <a:schemeClr val="tx1"/>
                </a:solidFill>
                <a:round/>
                <a:headEnd/>
                <a:tailEnd/>
              </a:ln>
            </p:spPr>
          </p:cxnSp>
          <p:cxnSp>
            <p:nvCxnSpPr>
              <p:cNvPr id="11" name="Straight Connector 368"/>
              <p:cNvCxnSpPr>
                <a:cxnSpLocks noChangeShapeType="1"/>
              </p:cNvCxnSpPr>
              <p:nvPr/>
            </p:nvCxnSpPr>
            <p:spPr bwMode="auto">
              <a:xfrm rot="5400000" flipV="1">
                <a:off x="3131102" y="2050500"/>
                <a:ext cx="0" cy="117897"/>
              </a:xfrm>
              <a:prstGeom prst="line">
                <a:avLst/>
              </a:prstGeom>
              <a:noFill/>
              <a:ln w="25400" algn="ctr">
                <a:solidFill>
                  <a:schemeClr val="tx1"/>
                </a:solidFill>
                <a:round/>
                <a:headEnd/>
                <a:tailEnd/>
              </a:ln>
            </p:spPr>
          </p:cxnSp>
        </p:grpSp>
      </p:grpSp>
      <p:cxnSp>
        <p:nvCxnSpPr>
          <p:cNvPr id="12" name="Straight Connector 11"/>
          <p:cNvCxnSpPr>
            <a:cxnSpLocks/>
          </p:cNvCxnSpPr>
          <p:nvPr/>
        </p:nvCxnSpPr>
        <p:spPr>
          <a:xfrm flipV="1">
            <a:off x="4750706" y="2355331"/>
            <a:ext cx="4389120" cy="25170"/>
          </a:xfrm>
          <a:prstGeom prst="line">
            <a:avLst/>
          </a:prstGeom>
          <a:ln w="25400" cmpd="sng">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077200" y="1999483"/>
            <a:ext cx="1341120" cy="276999"/>
          </a:xfrm>
          <a:prstGeom prst="rect">
            <a:avLst/>
          </a:prstGeom>
          <a:noFill/>
        </p:spPr>
        <p:txBody>
          <a:bodyPr wrap="square" rtlCol="0">
            <a:spAutoFit/>
          </a:bodyPr>
          <a:lstStyle/>
          <a:p>
            <a:r>
              <a:rPr lang="en-US" sz="1200" dirty="0">
                <a:latin typeface="Calibri" pitchFamily="34" charset="0"/>
              </a:rPr>
              <a:t>u</a:t>
            </a:r>
            <a:r>
              <a:rPr lang="en-US" sz="1200" dirty="0" smtClean="0">
                <a:latin typeface="Calibri" pitchFamily="34" charset="0"/>
              </a:rPr>
              <a:t>ser code</a:t>
            </a:r>
          </a:p>
        </p:txBody>
      </p:sp>
      <p:cxnSp>
        <p:nvCxnSpPr>
          <p:cNvPr id="14" name="Straight Connector 13"/>
          <p:cNvCxnSpPr>
            <a:cxnSpLocks/>
          </p:cNvCxnSpPr>
          <p:nvPr/>
        </p:nvCxnSpPr>
        <p:spPr>
          <a:xfrm flipV="1">
            <a:off x="4750706" y="2761501"/>
            <a:ext cx="4389120" cy="25170"/>
          </a:xfrm>
          <a:prstGeom prst="line">
            <a:avLst/>
          </a:prstGeom>
          <a:ln w="25400" cmpd="sng">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cxnSpLocks/>
          </p:cNvCxnSpPr>
          <p:nvPr/>
        </p:nvCxnSpPr>
        <p:spPr>
          <a:xfrm flipV="1">
            <a:off x="4750733" y="4884263"/>
            <a:ext cx="4389120" cy="25170"/>
          </a:xfrm>
          <a:prstGeom prst="line">
            <a:avLst/>
          </a:prstGeom>
          <a:ln w="25400" cmpd="sng">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8107680" y="4514931"/>
            <a:ext cx="1341120" cy="276999"/>
          </a:xfrm>
          <a:prstGeom prst="rect">
            <a:avLst/>
          </a:prstGeom>
          <a:noFill/>
        </p:spPr>
        <p:txBody>
          <a:bodyPr wrap="square" rtlCol="0">
            <a:spAutoFit/>
          </a:bodyPr>
          <a:lstStyle/>
          <a:p>
            <a:r>
              <a:rPr lang="en-US" sz="1200" dirty="0" smtClean="0">
                <a:latin typeface="Calibri" pitchFamily="34" charset="0"/>
              </a:rPr>
              <a:t>CPU </a:t>
            </a:r>
          </a:p>
        </p:txBody>
      </p:sp>
      <p:sp>
        <p:nvSpPr>
          <p:cNvPr id="18" name="TextBox 17"/>
          <p:cNvSpPr txBox="1"/>
          <p:nvPr/>
        </p:nvSpPr>
        <p:spPr>
          <a:xfrm>
            <a:off x="5495826" y="1876347"/>
            <a:ext cx="1769480" cy="276999"/>
          </a:xfrm>
          <a:prstGeom prst="rect">
            <a:avLst/>
          </a:prstGeom>
          <a:noFill/>
        </p:spPr>
        <p:txBody>
          <a:bodyPr wrap="square" rtlCol="0">
            <a:spAutoFit/>
          </a:bodyPr>
          <a:lstStyle/>
          <a:p>
            <a:r>
              <a:rPr lang="en-US" sz="1200" dirty="0" err="1" smtClean="0">
                <a:latin typeface="Courier New" panose="02070309020205020404" pitchFamily="49" charset="0"/>
                <a:cs typeface="Courier New" panose="02070309020205020404" pitchFamily="49" charset="0"/>
              </a:rPr>
              <a:t>mkSend</a:t>
            </a:r>
            <a:r>
              <a:rPr lang="en-US" sz="1200" dirty="0" smtClean="0">
                <a:latin typeface="Courier New" panose="02070309020205020404" pitchFamily="49" charset="0"/>
                <a:cs typeface="Courier New" panose="02070309020205020404" pitchFamily="49" charset="0"/>
              </a:rPr>
              <a:t>(“</a:t>
            </a:r>
            <a:r>
              <a:rPr lang="en-US" sz="1200" dirty="0" err="1" smtClean="0">
                <a:latin typeface="Courier New" panose="02070309020205020404" pitchFamily="49" charset="0"/>
                <a:cs typeface="Courier New" panose="02070309020205020404" pitchFamily="49" charset="0"/>
              </a:rPr>
              <a:t>toFPGA</a:t>
            </a:r>
            <a:r>
              <a:rPr lang="en-US" sz="1200" dirty="0" smtClean="0">
                <a:latin typeface="Courier New" panose="02070309020205020404" pitchFamily="49" charset="0"/>
                <a:cs typeface="Courier New" panose="02070309020205020404" pitchFamily="49" charset="0"/>
              </a:rPr>
              <a:t>”)</a:t>
            </a:r>
          </a:p>
        </p:txBody>
      </p:sp>
      <p:grpSp>
        <p:nvGrpSpPr>
          <p:cNvPr id="19" name="Group 18"/>
          <p:cNvGrpSpPr/>
          <p:nvPr/>
        </p:nvGrpSpPr>
        <p:grpSpPr>
          <a:xfrm>
            <a:off x="4757957" y="3165275"/>
            <a:ext cx="762211" cy="1676226"/>
            <a:chOff x="1194887" y="938215"/>
            <a:chExt cx="3339819" cy="6791335"/>
          </a:xfrm>
        </p:grpSpPr>
        <p:sp>
          <p:nvSpPr>
            <p:cNvPr id="20" name="Bent Arrow 19"/>
            <p:cNvSpPr/>
            <p:nvPr/>
          </p:nvSpPr>
          <p:spPr>
            <a:xfrm rot="16200000" flipH="1">
              <a:off x="2080288" y="1130555"/>
              <a:ext cx="1070941" cy="1397887"/>
            </a:xfrm>
            <a:prstGeom prst="bentArrow">
              <a:avLst>
                <a:gd name="adj1" fmla="val 7340"/>
                <a:gd name="adj2" fmla="val 11348"/>
                <a:gd name="adj3" fmla="val 17873"/>
                <a:gd name="adj4" fmla="val 46126"/>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21" name="Group 204"/>
            <p:cNvGrpSpPr>
              <a:grpSpLocks/>
            </p:cNvGrpSpPr>
            <p:nvPr/>
          </p:nvGrpSpPr>
          <p:grpSpPr bwMode="auto">
            <a:xfrm rot="5400000" flipV="1">
              <a:off x="2032108" y="3422239"/>
              <a:ext cx="1143274" cy="559899"/>
              <a:chOff x="1453329" y="2000843"/>
              <a:chExt cx="253341" cy="136801"/>
            </a:xfrm>
          </p:grpSpPr>
          <p:sp>
            <p:nvSpPr>
              <p:cNvPr id="39" name="Line 67"/>
              <p:cNvSpPr>
                <a:spLocks noChangeShapeType="1"/>
              </p:cNvSpPr>
              <p:nvPr/>
            </p:nvSpPr>
            <p:spPr bwMode="auto">
              <a:xfrm>
                <a:off x="1453329" y="2068967"/>
                <a:ext cx="87824" cy="0"/>
              </a:xfrm>
              <a:prstGeom prst="line">
                <a:avLst/>
              </a:prstGeom>
              <a:noFill/>
              <a:ln w="25400">
                <a:solidFill>
                  <a:schemeClr val="tx1"/>
                </a:solidFill>
                <a:round/>
                <a:headEnd/>
                <a:tailEnd type="triangle" w="med" len="med"/>
              </a:ln>
            </p:spPr>
            <p:txBody>
              <a:bodyPr/>
              <a:lstStyle/>
              <a:p>
                <a:endParaRPr lang="en-US" sz="100">
                  <a:solidFill>
                    <a:schemeClr val="bg1"/>
                  </a:solidFill>
                  <a:latin typeface="Times New Roman" pitchFamily="18" charset="0"/>
                  <a:cs typeface="Times New Roman" pitchFamily="18" charset="0"/>
                </a:endParaRPr>
              </a:p>
            </p:txBody>
          </p:sp>
          <p:sp>
            <p:nvSpPr>
              <p:cNvPr id="40" name="Line 73"/>
              <p:cNvSpPr>
                <a:spLocks noChangeShapeType="1"/>
              </p:cNvSpPr>
              <p:nvPr/>
            </p:nvSpPr>
            <p:spPr bwMode="auto">
              <a:xfrm>
                <a:off x="1585067" y="2068967"/>
                <a:ext cx="121603" cy="0"/>
              </a:xfrm>
              <a:prstGeom prst="line">
                <a:avLst/>
              </a:prstGeom>
              <a:noFill/>
              <a:ln w="25400">
                <a:solidFill>
                  <a:schemeClr val="tx1"/>
                </a:solidFill>
                <a:round/>
                <a:headEnd/>
                <a:tailEnd type="triangle" w="med" len="med"/>
              </a:ln>
            </p:spPr>
            <p:txBody>
              <a:bodyPr/>
              <a:lstStyle/>
              <a:p>
                <a:endParaRPr lang="en-US" sz="100">
                  <a:solidFill>
                    <a:schemeClr val="bg1"/>
                  </a:solidFill>
                  <a:latin typeface="Times New Roman" pitchFamily="18" charset="0"/>
                  <a:cs typeface="Times New Roman" pitchFamily="18" charset="0"/>
                </a:endParaRPr>
              </a:p>
            </p:txBody>
          </p:sp>
          <p:grpSp>
            <p:nvGrpSpPr>
              <p:cNvPr id="41" name="Group 202"/>
              <p:cNvGrpSpPr>
                <a:grpSpLocks/>
              </p:cNvGrpSpPr>
              <p:nvPr/>
            </p:nvGrpSpPr>
            <p:grpSpPr bwMode="auto">
              <a:xfrm>
                <a:off x="1508990" y="2000843"/>
                <a:ext cx="78254" cy="136801"/>
                <a:chOff x="3067434" y="1790279"/>
                <a:chExt cx="302584" cy="319188"/>
              </a:xfrm>
            </p:grpSpPr>
            <p:sp>
              <p:nvSpPr>
                <p:cNvPr id="42" name="Rectangle 355"/>
                <p:cNvSpPr>
                  <a:spLocks noChangeArrowheads="1"/>
                </p:cNvSpPr>
                <p:nvPr/>
              </p:nvSpPr>
              <p:spPr bwMode="auto">
                <a:xfrm>
                  <a:off x="3131389" y="1790291"/>
                  <a:ext cx="120769" cy="319176"/>
                </a:xfrm>
                <a:prstGeom prst="rect">
                  <a:avLst/>
                </a:prstGeom>
                <a:solidFill>
                  <a:schemeClr val="bg1"/>
                </a:solidFill>
                <a:ln w="25400" algn="ctr">
                  <a:solidFill>
                    <a:schemeClr val="tx1"/>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sz="100" dirty="0">
                    <a:solidFill>
                      <a:schemeClr val="bg1"/>
                    </a:solidFill>
                    <a:latin typeface="Times New Roman" pitchFamily="18" charset="0"/>
                    <a:cs typeface="Times New Roman" pitchFamily="18" charset="0"/>
                  </a:endParaRPr>
                </a:p>
              </p:txBody>
            </p:sp>
            <p:sp>
              <p:nvSpPr>
                <p:cNvPr id="43" name="Rectangle 356"/>
                <p:cNvSpPr>
                  <a:spLocks noChangeArrowheads="1"/>
                </p:cNvSpPr>
                <p:nvPr/>
              </p:nvSpPr>
              <p:spPr bwMode="auto">
                <a:xfrm>
                  <a:off x="3249250" y="1790281"/>
                  <a:ext cx="120768" cy="319175"/>
                </a:xfrm>
                <a:prstGeom prst="rect">
                  <a:avLst/>
                </a:prstGeom>
                <a:solidFill>
                  <a:schemeClr val="bg1"/>
                </a:solidFill>
                <a:ln w="25400" algn="ctr">
                  <a:solidFill>
                    <a:schemeClr val="tx1"/>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sz="100" dirty="0">
                    <a:solidFill>
                      <a:schemeClr val="bg1"/>
                    </a:solidFill>
                    <a:latin typeface="Times New Roman" pitchFamily="18" charset="0"/>
                    <a:cs typeface="Times New Roman" pitchFamily="18" charset="0"/>
                  </a:endParaRPr>
                </a:p>
              </p:txBody>
            </p:sp>
            <p:cxnSp>
              <p:nvCxnSpPr>
                <p:cNvPr id="44" name="Straight Connector 367"/>
                <p:cNvCxnSpPr>
                  <a:cxnSpLocks noChangeShapeType="1"/>
                </p:cNvCxnSpPr>
                <p:nvPr/>
              </p:nvCxnSpPr>
              <p:spPr bwMode="auto">
                <a:xfrm rot="16200000" flipV="1">
                  <a:off x="3126382" y="1731331"/>
                  <a:ext cx="0" cy="117896"/>
                </a:xfrm>
                <a:prstGeom prst="line">
                  <a:avLst/>
                </a:prstGeom>
                <a:noFill/>
                <a:ln w="25400" algn="ctr">
                  <a:solidFill>
                    <a:schemeClr val="tx1"/>
                  </a:solidFill>
                  <a:round/>
                  <a:headEnd/>
                  <a:tailEnd/>
                </a:ln>
              </p:spPr>
            </p:cxnSp>
            <p:cxnSp>
              <p:nvCxnSpPr>
                <p:cNvPr id="45" name="Straight Connector 368"/>
                <p:cNvCxnSpPr>
                  <a:cxnSpLocks noChangeShapeType="1"/>
                </p:cNvCxnSpPr>
                <p:nvPr/>
              </p:nvCxnSpPr>
              <p:spPr bwMode="auto">
                <a:xfrm rot="5400000" flipV="1">
                  <a:off x="3131102" y="2050500"/>
                  <a:ext cx="0" cy="117897"/>
                </a:xfrm>
                <a:prstGeom prst="line">
                  <a:avLst/>
                </a:prstGeom>
                <a:noFill/>
                <a:ln w="25400" algn="ctr">
                  <a:solidFill>
                    <a:schemeClr val="tx1"/>
                  </a:solidFill>
                  <a:round/>
                  <a:headEnd/>
                  <a:tailEnd/>
                </a:ln>
              </p:spPr>
            </p:cxnSp>
          </p:grpSp>
        </p:grpSp>
        <p:sp>
          <p:nvSpPr>
            <p:cNvPr id="22" name="Right Arrow 21"/>
            <p:cNvSpPr/>
            <p:nvPr/>
          </p:nvSpPr>
          <p:spPr>
            <a:xfrm rot="16200000" flipH="1">
              <a:off x="2776398" y="1307162"/>
              <a:ext cx="1211833" cy="473939"/>
            </a:xfrm>
            <a:prstGeom prst="rightArrow">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solidFill>
                  <a:schemeClr val="bg1"/>
                </a:solidFill>
              </a:endParaRPr>
            </a:p>
          </p:txBody>
        </p:sp>
        <p:grpSp>
          <p:nvGrpSpPr>
            <p:cNvPr id="23" name="Group 16"/>
            <p:cNvGrpSpPr/>
            <p:nvPr/>
          </p:nvGrpSpPr>
          <p:grpSpPr>
            <a:xfrm>
              <a:off x="2386012" y="2176294"/>
              <a:ext cx="1990725" cy="324019"/>
              <a:chOff x="4953000" y="2971800"/>
              <a:chExt cx="1524000" cy="838200"/>
            </a:xfrm>
          </p:grpSpPr>
          <p:sp>
            <p:nvSpPr>
              <p:cNvPr id="34" name="Rectangle 33"/>
              <p:cNvSpPr/>
              <p:nvPr/>
            </p:nvSpPr>
            <p:spPr>
              <a:xfrm>
                <a:off x="4953000" y="2971800"/>
                <a:ext cx="381000" cy="83820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 dirty="0">
                  <a:solidFill>
                    <a:schemeClr val="bg1"/>
                  </a:solidFill>
                  <a:latin typeface="Times New Roman" pitchFamily="18" charset="0"/>
                  <a:cs typeface="Times New Roman" pitchFamily="18" charset="0"/>
                </a:endParaRPr>
              </a:p>
            </p:txBody>
          </p:sp>
          <p:sp>
            <p:nvSpPr>
              <p:cNvPr id="35" name="Rectangle 34"/>
              <p:cNvSpPr/>
              <p:nvPr/>
            </p:nvSpPr>
            <p:spPr>
              <a:xfrm>
                <a:off x="5334000" y="2971800"/>
                <a:ext cx="381000" cy="83820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 dirty="0">
                  <a:solidFill>
                    <a:schemeClr val="bg1"/>
                  </a:solidFill>
                  <a:latin typeface="Times New Roman" pitchFamily="18" charset="0"/>
                  <a:cs typeface="Times New Roman" pitchFamily="18" charset="0"/>
                </a:endParaRPr>
              </a:p>
            </p:txBody>
          </p:sp>
          <p:sp>
            <p:nvSpPr>
              <p:cNvPr id="36" name="Rectangle 35"/>
              <p:cNvSpPr/>
              <p:nvPr/>
            </p:nvSpPr>
            <p:spPr>
              <a:xfrm>
                <a:off x="5715000" y="2971800"/>
                <a:ext cx="381000" cy="83820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 dirty="0">
                  <a:solidFill>
                    <a:schemeClr val="bg1"/>
                  </a:solidFill>
                  <a:latin typeface="Times New Roman" pitchFamily="18" charset="0"/>
                  <a:cs typeface="Times New Roman" pitchFamily="18" charset="0"/>
                </a:endParaRPr>
              </a:p>
            </p:txBody>
          </p:sp>
          <p:sp>
            <p:nvSpPr>
              <p:cNvPr id="37" name="Rectangle 36"/>
              <p:cNvSpPr/>
              <p:nvPr/>
            </p:nvSpPr>
            <p:spPr>
              <a:xfrm>
                <a:off x="6096000" y="2971800"/>
                <a:ext cx="381000" cy="83820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 dirty="0">
                  <a:solidFill>
                    <a:schemeClr val="bg1"/>
                  </a:solidFill>
                  <a:latin typeface="Times New Roman" pitchFamily="18" charset="0"/>
                  <a:cs typeface="Times New Roman" pitchFamily="18" charset="0"/>
                </a:endParaRPr>
              </a:p>
            </p:txBody>
          </p:sp>
          <p:sp>
            <p:nvSpPr>
              <p:cNvPr id="38" name="Rectangle 37"/>
              <p:cNvSpPr/>
              <p:nvPr/>
            </p:nvSpPr>
            <p:spPr>
              <a:xfrm>
                <a:off x="4953000" y="2971800"/>
                <a:ext cx="1524000" cy="838200"/>
              </a:xfrm>
              <a:prstGeom prst="rect">
                <a:avLst/>
              </a:prstGeom>
              <a:solidFill>
                <a:schemeClr val="lt1">
                  <a:alpha val="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00" dirty="0" smtClean="0">
                    <a:solidFill>
                      <a:schemeClr val="bg1"/>
                    </a:solidFill>
                    <a:latin typeface="Times New Roman" pitchFamily="18" charset="0"/>
                    <a:cs typeface="Times New Roman" pitchFamily="18" charset="0"/>
                  </a:rPr>
                  <a:t>Used Counts</a:t>
                </a:r>
                <a:endParaRPr lang="en-US" sz="100" dirty="0">
                  <a:solidFill>
                    <a:schemeClr val="bg1"/>
                  </a:solidFill>
                  <a:latin typeface="Times New Roman" pitchFamily="18" charset="0"/>
                  <a:cs typeface="Times New Roman" pitchFamily="18" charset="0"/>
                </a:endParaRPr>
              </a:p>
            </p:txBody>
          </p:sp>
        </p:grpSp>
        <p:sp>
          <p:nvSpPr>
            <p:cNvPr id="24" name="Line 67"/>
            <p:cNvSpPr>
              <a:spLocks noChangeShapeType="1"/>
            </p:cNvSpPr>
            <p:nvPr/>
          </p:nvSpPr>
          <p:spPr bwMode="auto">
            <a:xfrm rot="5400000" flipV="1">
              <a:off x="2404449" y="2698479"/>
              <a:ext cx="396331" cy="0"/>
            </a:xfrm>
            <a:prstGeom prst="line">
              <a:avLst/>
            </a:prstGeom>
            <a:noFill/>
            <a:ln w="25400">
              <a:solidFill>
                <a:schemeClr val="tx1"/>
              </a:solidFill>
              <a:round/>
              <a:headEnd/>
              <a:tailEnd type="triangle" w="med" len="med"/>
            </a:ln>
          </p:spPr>
          <p:txBody>
            <a:bodyPr/>
            <a:lstStyle/>
            <a:p>
              <a:endParaRPr lang="en-US" sz="100">
                <a:solidFill>
                  <a:schemeClr val="bg1"/>
                </a:solidFill>
                <a:latin typeface="Times New Roman" pitchFamily="18" charset="0"/>
                <a:cs typeface="Times New Roman" pitchFamily="18" charset="0"/>
              </a:endParaRPr>
            </a:p>
          </p:txBody>
        </p:sp>
        <p:sp>
          <p:nvSpPr>
            <p:cNvPr id="25" name="Trapezoid 24"/>
            <p:cNvSpPr/>
            <p:nvPr/>
          </p:nvSpPr>
          <p:spPr>
            <a:xfrm rot="10800000">
              <a:off x="1689722" y="2887799"/>
              <a:ext cx="1176112" cy="242752"/>
            </a:xfrm>
            <a:prstGeom prst="trapezoi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6" name="Line 67"/>
            <p:cNvSpPr>
              <a:spLocks noChangeShapeType="1"/>
            </p:cNvSpPr>
            <p:nvPr/>
          </p:nvSpPr>
          <p:spPr bwMode="auto">
            <a:xfrm rot="10800000" flipV="1">
              <a:off x="2847157" y="3006725"/>
              <a:ext cx="396331" cy="0"/>
            </a:xfrm>
            <a:prstGeom prst="line">
              <a:avLst/>
            </a:prstGeom>
            <a:noFill/>
            <a:ln w="25400">
              <a:solidFill>
                <a:schemeClr val="tx1"/>
              </a:solidFill>
              <a:round/>
              <a:headEnd/>
              <a:tailEnd type="triangle" w="med" len="med"/>
            </a:ln>
          </p:spPr>
          <p:txBody>
            <a:bodyPr/>
            <a:lstStyle/>
            <a:p>
              <a:endParaRPr lang="en-US" sz="100">
                <a:solidFill>
                  <a:schemeClr val="bg1"/>
                </a:solidFill>
                <a:latin typeface="Times New Roman" pitchFamily="18" charset="0"/>
                <a:cs typeface="Times New Roman" pitchFamily="18" charset="0"/>
              </a:endParaRPr>
            </a:p>
          </p:txBody>
        </p:sp>
        <p:sp>
          <p:nvSpPr>
            <p:cNvPr id="27" name="TextBox 26"/>
            <p:cNvSpPr txBox="1"/>
            <p:nvPr/>
          </p:nvSpPr>
          <p:spPr>
            <a:xfrm>
              <a:off x="3243487" y="2866342"/>
              <a:ext cx="1291219" cy="4863208"/>
            </a:xfrm>
            <a:prstGeom prst="rect">
              <a:avLst/>
            </a:prstGeom>
            <a:noFill/>
          </p:spPr>
          <p:txBody>
            <a:bodyPr wrap="square" rtlCol="0">
              <a:spAutoFit/>
            </a:bodyPr>
            <a:lstStyle/>
            <a:p>
              <a:r>
                <a:rPr lang="en-US" sz="1200" dirty="0" smtClean="0">
                  <a:solidFill>
                    <a:schemeClr val="bg1"/>
                  </a:solidFill>
                </a:rPr>
                <a:t>Header</a:t>
              </a:r>
              <a:endParaRPr lang="en-US" sz="1200" dirty="0">
                <a:solidFill>
                  <a:schemeClr val="bg1"/>
                </a:solidFill>
              </a:endParaRPr>
            </a:p>
          </p:txBody>
        </p:sp>
        <p:sp>
          <p:nvSpPr>
            <p:cNvPr id="28" name="Line 67"/>
            <p:cNvSpPr>
              <a:spLocks noChangeShapeType="1"/>
            </p:cNvSpPr>
            <p:nvPr/>
          </p:nvSpPr>
          <p:spPr bwMode="auto">
            <a:xfrm rot="10800000" flipV="1">
              <a:off x="2776538" y="2338303"/>
              <a:ext cx="164567" cy="0"/>
            </a:xfrm>
            <a:prstGeom prst="line">
              <a:avLst/>
            </a:prstGeom>
            <a:noFill/>
            <a:ln w="25400">
              <a:solidFill>
                <a:schemeClr val="tx1"/>
              </a:solidFill>
              <a:round/>
              <a:headEnd/>
              <a:tailEnd type="triangle" w="med" len="med"/>
            </a:ln>
          </p:spPr>
          <p:txBody>
            <a:bodyPr/>
            <a:lstStyle/>
            <a:p>
              <a:endParaRPr lang="en-US" sz="100">
                <a:solidFill>
                  <a:schemeClr val="bg1"/>
                </a:solidFill>
                <a:latin typeface="Times New Roman" pitchFamily="18" charset="0"/>
                <a:cs typeface="Times New Roman" pitchFamily="18" charset="0"/>
              </a:endParaRPr>
            </a:p>
          </p:txBody>
        </p:sp>
        <p:sp>
          <p:nvSpPr>
            <p:cNvPr id="29" name="Line 67"/>
            <p:cNvSpPr>
              <a:spLocks noChangeShapeType="1"/>
            </p:cNvSpPr>
            <p:nvPr/>
          </p:nvSpPr>
          <p:spPr bwMode="auto">
            <a:xfrm rot="10800000" flipV="1">
              <a:off x="3276825" y="2343067"/>
              <a:ext cx="164567" cy="0"/>
            </a:xfrm>
            <a:prstGeom prst="line">
              <a:avLst/>
            </a:prstGeom>
            <a:noFill/>
            <a:ln w="25400">
              <a:solidFill>
                <a:schemeClr val="tx1"/>
              </a:solidFill>
              <a:round/>
              <a:headEnd/>
              <a:tailEnd type="triangle" w="med" len="med"/>
            </a:ln>
          </p:spPr>
          <p:txBody>
            <a:bodyPr/>
            <a:lstStyle/>
            <a:p>
              <a:endParaRPr lang="en-US" sz="100">
                <a:solidFill>
                  <a:schemeClr val="bg1"/>
                </a:solidFill>
                <a:latin typeface="Times New Roman" pitchFamily="18" charset="0"/>
                <a:cs typeface="Times New Roman" pitchFamily="18" charset="0"/>
              </a:endParaRPr>
            </a:p>
          </p:txBody>
        </p:sp>
        <p:sp>
          <p:nvSpPr>
            <p:cNvPr id="30" name="Line 67"/>
            <p:cNvSpPr>
              <a:spLocks noChangeShapeType="1"/>
            </p:cNvSpPr>
            <p:nvPr/>
          </p:nvSpPr>
          <p:spPr bwMode="auto">
            <a:xfrm rot="10800000" flipV="1">
              <a:off x="3762600" y="2343068"/>
              <a:ext cx="164567" cy="0"/>
            </a:xfrm>
            <a:prstGeom prst="line">
              <a:avLst/>
            </a:prstGeom>
            <a:noFill/>
            <a:ln w="25400">
              <a:solidFill>
                <a:schemeClr val="tx1"/>
              </a:solidFill>
              <a:round/>
              <a:headEnd/>
              <a:tailEnd type="triangle" w="med" len="med"/>
            </a:ln>
          </p:spPr>
          <p:txBody>
            <a:bodyPr/>
            <a:lstStyle/>
            <a:p>
              <a:endParaRPr lang="en-US" sz="100">
                <a:solidFill>
                  <a:schemeClr val="bg1"/>
                </a:solidFill>
                <a:latin typeface="Times New Roman" pitchFamily="18" charset="0"/>
                <a:cs typeface="Times New Roman" pitchFamily="18" charset="0"/>
              </a:endParaRPr>
            </a:p>
          </p:txBody>
        </p:sp>
        <p:sp>
          <p:nvSpPr>
            <p:cNvPr id="31" name="Line 67"/>
            <p:cNvSpPr>
              <a:spLocks noChangeShapeType="1"/>
            </p:cNvSpPr>
            <p:nvPr/>
          </p:nvSpPr>
          <p:spPr bwMode="auto">
            <a:xfrm rot="5400000" flipV="1">
              <a:off x="1718648" y="2679430"/>
              <a:ext cx="396331" cy="0"/>
            </a:xfrm>
            <a:prstGeom prst="line">
              <a:avLst/>
            </a:prstGeom>
            <a:noFill/>
            <a:ln w="25400">
              <a:solidFill>
                <a:schemeClr val="tx1"/>
              </a:solidFill>
              <a:round/>
              <a:headEnd/>
              <a:tailEnd type="triangle" w="med" len="med"/>
            </a:ln>
          </p:spPr>
          <p:txBody>
            <a:bodyPr/>
            <a:lstStyle/>
            <a:p>
              <a:endParaRPr lang="en-US" sz="100">
                <a:solidFill>
                  <a:schemeClr val="bg1"/>
                </a:solidFill>
                <a:latin typeface="Times New Roman" pitchFamily="18" charset="0"/>
                <a:cs typeface="Times New Roman" pitchFamily="18" charset="0"/>
              </a:endParaRPr>
            </a:p>
          </p:txBody>
        </p:sp>
        <p:sp>
          <p:nvSpPr>
            <p:cNvPr id="32" name="Left Brace 31"/>
            <p:cNvSpPr/>
            <p:nvPr/>
          </p:nvSpPr>
          <p:spPr>
            <a:xfrm rot="16200000">
              <a:off x="1858520" y="2163156"/>
              <a:ext cx="116587" cy="478537"/>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n>
                  <a:solidFill>
                    <a:schemeClr val="tx1"/>
                  </a:solidFill>
                </a:ln>
                <a:solidFill>
                  <a:schemeClr val="bg1"/>
                </a:solidFill>
              </a:endParaRPr>
            </a:p>
          </p:txBody>
        </p:sp>
        <p:sp>
          <p:nvSpPr>
            <p:cNvPr id="33" name="TextBox 32"/>
            <p:cNvSpPr txBox="1"/>
            <p:nvPr/>
          </p:nvSpPr>
          <p:spPr>
            <a:xfrm rot="16200000">
              <a:off x="1156148" y="1179007"/>
              <a:ext cx="1291217" cy="1213740"/>
            </a:xfrm>
            <a:prstGeom prst="rect">
              <a:avLst/>
            </a:prstGeom>
            <a:noFill/>
          </p:spPr>
          <p:txBody>
            <a:bodyPr wrap="square" rtlCol="0">
              <a:spAutoFit/>
            </a:bodyPr>
            <a:lstStyle/>
            <a:p>
              <a:endParaRPr lang="en-US" sz="1200" dirty="0">
                <a:solidFill>
                  <a:schemeClr val="bg1"/>
                </a:solidFill>
              </a:endParaRPr>
            </a:p>
          </p:txBody>
        </p:sp>
      </p:grpSp>
      <p:grpSp>
        <p:nvGrpSpPr>
          <p:cNvPr id="46" name="Group 45"/>
          <p:cNvGrpSpPr/>
          <p:nvPr/>
        </p:nvGrpSpPr>
        <p:grpSpPr>
          <a:xfrm rot="5400000">
            <a:off x="5027427" y="2701806"/>
            <a:ext cx="478702" cy="459814"/>
            <a:chOff x="7010399" y="2286000"/>
            <a:chExt cx="887874" cy="915926"/>
          </a:xfrm>
        </p:grpSpPr>
        <p:sp>
          <p:nvSpPr>
            <p:cNvPr id="47" name="Line 67"/>
            <p:cNvSpPr>
              <a:spLocks noChangeShapeType="1"/>
            </p:cNvSpPr>
            <p:nvPr/>
          </p:nvSpPr>
          <p:spPr bwMode="auto">
            <a:xfrm rot="10800000" flipH="1" flipV="1">
              <a:off x="7010399" y="2742112"/>
              <a:ext cx="457200" cy="0"/>
            </a:xfrm>
            <a:prstGeom prst="line">
              <a:avLst/>
            </a:prstGeom>
            <a:noFill/>
            <a:ln w="25400">
              <a:solidFill>
                <a:schemeClr val="tx1"/>
              </a:solidFill>
              <a:round/>
              <a:headEnd/>
              <a:tailEnd type="triangle" w="med" len="med"/>
            </a:ln>
          </p:spPr>
          <p:txBody>
            <a:bodyPr/>
            <a:lstStyle/>
            <a:p>
              <a:endParaRPr lang="en-US" sz="1600">
                <a:latin typeface="Times New Roman" pitchFamily="18" charset="0"/>
                <a:cs typeface="Times New Roman" pitchFamily="18" charset="0"/>
              </a:endParaRPr>
            </a:p>
          </p:txBody>
        </p:sp>
        <p:grpSp>
          <p:nvGrpSpPr>
            <p:cNvPr id="48" name="Group 202"/>
            <p:cNvGrpSpPr>
              <a:grpSpLocks/>
            </p:cNvGrpSpPr>
            <p:nvPr/>
          </p:nvGrpSpPr>
          <p:grpSpPr bwMode="auto">
            <a:xfrm rot="10800000" flipH="1" flipV="1">
              <a:off x="7379438" y="2286000"/>
              <a:ext cx="518835" cy="915926"/>
              <a:chOff x="3067434" y="1790279"/>
              <a:chExt cx="302584" cy="319188"/>
            </a:xfrm>
          </p:grpSpPr>
          <p:sp>
            <p:nvSpPr>
              <p:cNvPr id="49" name="Rectangle 355"/>
              <p:cNvSpPr>
                <a:spLocks noChangeArrowheads="1"/>
              </p:cNvSpPr>
              <p:nvPr/>
            </p:nvSpPr>
            <p:spPr bwMode="auto">
              <a:xfrm>
                <a:off x="3131389" y="1790291"/>
                <a:ext cx="120769" cy="319176"/>
              </a:xfrm>
              <a:prstGeom prst="rect">
                <a:avLst/>
              </a:prstGeom>
              <a:solidFill>
                <a:schemeClr val="bg1"/>
              </a:solidFill>
              <a:ln w="25400" algn="ctr">
                <a:solidFill>
                  <a:schemeClr val="tx1"/>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sz="1600" dirty="0">
                  <a:latin typeface="Times New Roman" pitchFamily="18" charset="0"/>
                  <a:cs typeface="Times New Roman" pitchFamily="18" charset="0"/>
                </a:endParaRPr>
              </a:p>
            </p:txBody>
          </p:sp>
          <p:sp>
            <p:nvSpPr>
              <p:cNvPr id="50" name="Rectangle 356"/>
              <p:cNvSpPr>
                <a:spLocks noChangeArrowheads="1"/>
              </p:cNvSpPr>
              <p:nvPr/>
            </p:nvSpPr>
            <p:spPr bwMode="auto">
              <a:xfrm>
                <a:off x="3249250" y="1790281"/>
                <a:ext cx="120768" cy="319175"/>
              </a:xfrm>
              <a:prstGeom prst="rect">
                <a:avLst/>
              </a:prstGeom>
              <a:solidFill>
                <a:schemeClr val="bg1"/>
              </a:solidFill>
              <a:ln w="25400" algn="ctr">
                <a:solidFill>
                  <a:schemeClr val="tx1"/>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sz="1600" dirty="0">
                  <a:latin typeface="Times New Roman" pitchFamily="18" charset="0"/>
                  <a:cs typeface="Times New Roman" pitchFamily="18" charset="0"/>
                </a:endParaRPr>
              </a:p>
            </p:txBody>
          </p:sp>
          <p:cxnSp>
            <p:nvCxnSpPr>
              <p:cNvPr id="51" name="Straight Connector 367"/>
              <p:cNvCxnSpPr>
                <a:cxnSpLocks noChangeShapeType="1"/>
              </p:cNvCxnSpPr>
              <p:nvPr/>
            </p:nvCxnSpPr>
            <p:spPr bwMode="auto">
              <a:xfrm rot="16200000" flipV="1">
                <a:off x="3126382" y="1731331"/>
                <a:ext cx="0" cy="117896"/>
              </a:xfrm>
              <a:prstGeom prst="line">
                <a:avLst/>
              </a:prstGeom>
              <a:noFill/>
              <a:ln w="25400" algn="ctr">
                <a:solidFill>
                  <a:schemeClr val="tx1"/>
                </a:solidFill>
                <a:round/>
                <a:headEnd/>
                <a:tailEnd/>
              </a:ln>
            </p:spPr>
          </p:cxnSp>
          <p:cxnSp>
            <p:nvCxnSpPr>
              <p:cNvPr id="52" name="Straight Connector 368"/>
              <p:cNvCxnSpPr>
                <a:cxnSpLocks noChangeShapeType="1"/>
              </p:cNvCxnSpPr>
              <p:nvPr/>
            </p:nvCxnSpPr>
            <p:spPr bwMode="auto">
              <a:xfrm rot="5400000" flipV="1">
                <a:off x="3131102" y="2050500"/>
                <a:ext cx="0" cy="117897"/>
              </a:xfrm>
              <a:prstGeom prst="line">
                <a:avLst/>
              </a:prstGeom>
              <a:noFill/>
              <a:ln w="25400" algn="ctr">
                <a:solidFill>
                  <a:schemeClr val="tx1"/>
                </a:solidFill>
                <a:round/>
                <a:headEnd/>
                <a:tailEnd/>
              </a:ln>
            </p:spPr>
          </p:cxnSp>
        </p:grpSp>
      </p:grpSp>
      <p:sp>
        <p:nvSpPr>
          <p:cNvPr id="53" name="TextBox 52"/>
          <p:cNvSpPr txBox="1"/>
          <p:nvPr/>
        </p:nvSpPr>
        <p:spPr>
          <a:xfrm>
            <a:off x="5272629" y="5842069"/>
            <a:ext cx="1769480" cy="276999"/>
          </a:xfrm>
          <a:prstGeom prst="rect">
            <a:avLst/>
          </a:prstGeom>
          <a:noFill/>
        </p:spPr>
        <p:txBody>
          <a:bodyPr wrap="square" rtlCol="0">
            <a:spAutoFit/>
          </a:bodyPr>
          <a:lstStyle/>
          <a:p>
            <a:r>
              <a:rPr lang="en-US" sz="1200" dirty="0" err="1" smtClean="0">
                <a:latin typeface="Courier New" panose="02070309020205020404" pitchFamily="49" charset="0"/>
                <a:cs typeface="Courier New" panose="02070309020205020404" pitchFamily="49" charset="0"/>
              </a:rPr>
              <a:t>mkRecv</a:t>
            </a:r>
            <a:r>
              <a:rPr lang="en-US" sz="1200" dirty="0" smtClean="0">
                <a:latin typeface="Courier New" panose="02070309020205020404" pitchFamily="49" charset="0"/>
                <a:cs typeface="Courier New" panose="02070309020205020404" pitchFamily="49" charset="0"/>
              </a:rPr>
              <a:t>(“</a:t>
            </a:r>
            <a:r>
              <a:rPr lang="en-US" sz="1200" dirty="0" err="1" smtClean="0">
                <a:latin typeface="Courier New" panose="02070309020205020404" pitchFamily="49" charset="0"/>
                <a:cs typeface="Courier New" panose="02070309020205020404" pitchFamily="49" charset="0"/>
              </a:rPr>
              <a:t>toFPGA</a:t>
            </a:r>
            <a:r>
              <a:rPr lang="en-US" sz="1200" dirty="0" smtClean="0">
                <a:latin typeface="Courier New" panose="02070309020205020404" pitchFamily="49" charset="0"/>
                <a:cs typeface="Courier New" panose="02070309020205020404" pitchFamily="49" charset="0"/>
              </a:rPr>
              <a:t>”)</a:t>
            </a:r>
          </a:p>
        </p:txBody>
      </p:sp>
      <p:sp>
        <p:nvSpPr>
          <p:cNvPr id="54" name="Explosion 1 53"/>
          <p:cNvSpPr/>
          <p:nvPr/>
        </p:nvSpPr>
        <p:spPr>
          <a:xfrm>
            <a:off x="4986174" y="2355331"/>
            <a:ext cx="678932" cy="431340"/>
          </a:xfrm>
          <a:prstGeom prst="irregularSeal1">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smtClean="0">
              <a:latin typeface="Calibri" pitchFamily="34" charset="0"/>
            </a:endParaRPr>
          </a:p>
        </p:txBody>
      </p:sp>
      <p:grpSp>
        <p:nvGrpSpPr>
          <p:cNvPr id="55" name="Group 54"/>
          <p:cNvGrpSpPr>
            <a:grpSpLocks noChangeAspect="1"/>
          </p:cNvGrpSpPr>
          <p:nvPr/>
        </p:nvGrpSpPr>
        <p:grpSpPr>
          <a:xfrm>
            <a:off x="4924973" y="3969863"/>
            <a:ext cx="324043" cy="308536"/>
            <a:chOff x="4400546" y="2206646"/>
            <a:chExt cx="600078" cy="571363"/>
          </a:xfrm>
        </p:grpSpPr>
        <p:sp>
          <p:nvSpPr>
            <p:cNvPr id="56" name="Oval 55"/>
            <p:cNvSpPr/>
            <p:nvPr/>
          </p:nvSpPr>
          <p:spPr>
            <a:xfrm>
              <a:off x="4400546" y="2206646"/>
              <a:ext cx="600078" cy="57136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7" name="Oval 56"/>
            <p:cNvSpPr/>
            <p:nvPr/>
          </p:nvSpPr>
          <p:spPr>
            <a:xfrm>
              <a:off x="4619625" y="2286746"/>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8" name="Oval 57"/>
            <p:cNvSpPr/>
            <p:nvPr/>
          </p:nvSpPr>
          <p:spPr>
            <a:xfrm>
              <a:off x="4729163" y="2487731"/>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9" name="Oval 58"/>
            <p:cNvSpPr/>
            <p:nvPr/>
          </p:nvSpPr>
          <p:spPr>
            <a:xfrm>
              <a:off x="4524373" y="2474925"/>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60" name="Curved Connector 59"/>
            <p:cNvCxnSpPr>
              <a:stCxn id="57" idx="2"/>
              <a:endCxn id="59" idx="1"/>
            </p:cNvCxnSpPr>
            <p:nvPr/>
          </p:nvCxnSpPr>
          <p:spPr>
            <a:xfrm rot="10800000" flipV="1">
              <a:off x="4546691" y="2362945"/>
              <a:ext cx="72934" cy="134297"/>
            </a:xfrm>
            <a:prstGeom prst="curved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Curved Connector 60"/>
            <p:cNvCxnSpPr>
              <a:stCxn id="57" idx="6"/>
              <a:endCxn id="58" idx="7"/>
            </p:cNvCxnSpPr>
            <p:nvPr/>
          </p:nvCxnSpPr>
          <p:spPr>
            <a:xfrm>
              <a:off x="4772025" y="2362946"/>
              <a:ext cx="87220" cy="147103"/>
            </a:xfrm>
            <a:prstGeom prst="curvedConnector2">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2" name="Curved Connector 61"/>
            <p:cNvCxnSpPr>
              <a:stCxn id="59" idx="4"/>
              <a:endCxn id="58" idx="3"/>
            </p:cNvCxnSpPr>
            <p:nvPr/>
          </p:nvCxnSpPr>
          <p:spPr>
            <a:xfrm rot="5400000" flipH="1" flipV="1">
              <a:off x="4671271" y="2547115"/>
              <a:ext cx="9512" cy="150908"/>
            </a:xfrm>
            <a:prstGeom prst="curvedConnector3">
              <a:avLst>
                <a:gd name="adj1" fmla="val -535177"/>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5" name="Group 204"/>
          <p:cNvGrpSpPr>
            <a:grpSpLocks/>
          </p:cNvGrpSpPr>
          <p:nvPr/>
        </p:nvGrpSpPr>
        <p:grpSpPr bwMode="auto">
          <a:xfrm rot="5400000">
            <a:off x="5313074" y="3994013"/>
            <a:ext cx="354867" cy="1078431"/>
            <a:chOff x="1508990" y="2000843"/>
            <a:chExt cx="124007" cy="136801"/>
          </a:xfrm>
        </p:grpSpPr>
        <p:sp>
          <p:nvSpPr>
            <p:cNvPr id="68" name="Line 73"/>
            <p:cNvSpPr>
              <a:spLocks noChangeShapeType="1"/>
            </p:cNvSpPr>
            <p:nvPr/>
          </p:nvSpPr>
          <p:spPr bwMode="auto">
            <a:xfrm>
              <a:off x="1585067" y="2068967"/>
              <a:ext cx="47930" cy="280"/>
            </a:xfrm>
            <a:prstGeom prst="line">
              <a:avLst/>
            </a:prstGeom>
            <a:noFill/>
            <a:ln w="25400">
              <a:solidFill>
                <a:schemeClr val="tx1"/>
              </a:solidFill>
              <a:round/>
              <a:headEnd/>
              <a:tailEnd type="triangle" w="med" len="med"/>
            </a:ln>
          </p:spPr>
          <p:txBody>
            <a:bodyPr/>
            <a:lstStyle/>
            <a:p>
              <a:endParaRPr lang="en-US" sz="100">
                <a:solidFill>
                  <a:schemeClr val="bg1"/>
                </a:solidFill>
                <a:latin typeface="Times New Roman" pitchFamily="18" charset="0"/>
                <a:cs typeface="Times New Roman" pitchFamily="18" charset="0"/>
              </a:endParaRPr>
            </a:p>
          </p:txBody>
        </p:sp>
        <p:grpSp>
          <p:nvGrpSpPr>
            <p:cNvPr id="69" name="Group 202"/>
            <p:cNvGrpSpPr>
              <a:grpSpLocks/>
            </p:cNvGrpSpPr>
            <p:nvPr/>
          </p:nvGrpSpPr>
          <p:grpSpPr bwMode="auto">
            <a:xfrm>
              <a:off x="1508990" y="2000843"/>
              <a:ext cx="78254" cy="136801"/>
              <a:chOff x="3067434" y="1790279"/>
              <a:chExt cx="302584" cy="319188"/>
            </a:xfrm>
          </p:grpSpPr>
          <p:sp>
            <p:nvSpPr>
              <p:cNvPr id="70" name="Rectangle 355"/>
              <p:cNvSpPr>
                <a:spLocks noChangeArrowheads="1"/>
              </p:cNvSpPr>
              <p:nvPr/>
            </p:nvSpPr>
            <p:spPr bwMode="auto">
              <a:xfrm>
                <a:off x="3131389" y="1790291"/>
                <a:ext cx="120769" cy="319176"/>
              </a:xfrm>
              <a:prstGeom prst="rect">
                <a:avLst/>
              </a:prstGeom>
              <a:solidFill>
                <a:schemeClr val="bg1"/>
              </a:solidFill>
              <a:ln w="25400" algn="ctr">
                <a:solidFill>
                  <a:schemeClr val="tx1"/>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sz="100" dirty="0">
                  <a:solidFill>
                    <a:schemeClr val="bg1"/>
                  </a:solidFill>
                  <a:latin typeface="Times New Roman" pitchFamily="18" charset="0"/>
                  <a:cs typeface="Times New Roman" pitchFamily="18" charset="0"/>
                </a:endParaRPr>
              </a:p>
            </p:txBody>
          </p:sp>
          <p:sp>
            <p:nvSpPr>
              <p:cNvPr id="71" name="Rectangle 356"/>
              <p:cNvSpPr>
                <a:spLocks noChangeArrowheads="1"/>
              </p:cNvSpPr>
              <p:nvPr/>
            </p:nvSpPr>
            <p:spPr bwMode="auto">
              <a:xfrm>
                <a:off x="3249250" y="1790281"/>
                <a:ext cx="120768" cy="319175"/>
              </a:xfrm>
              <a:prstGeom prst="rect">
                <a:avLst/>
              </a:prstGeom>
              <a:solidFill>
                <a:schemeClr val="bg1"/>
              </a:solidFill>
              <a:ln w="25400" algn="ctr">
                <a:solidFill>
                  <a:schemeClr val="tx1"/>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sz="100" dirty="0">
                  <a:solidFill>
                    <a:schemeClr val="bg1"/>
                  </a:solidFill>
                  <a:latin typeface="Times New Roman" pitchFamily="18" charset="0"/>
                  <a:cs typeface="Times New Roman" pitchFamily="18" charset="0"/>
                </a:endParaRPr>
              </a:p>
            </p:txBody>
          </p:sp>
          <p:cxnSp>
            <p:nvCxnSpPr>
              <p:cNvPr id="72" name="Straight Connector 367"/>
              <p:cNvCxnSpPr>
                <a:cxnSpLocks noChangeShapeType="1"/>
              </p:cNvCxnSpPr>
              <p:nvPr/>
            </p:nvCxnSpPr>
            <p:spPr bwMode="auto">
              <a:xfrm rot="16200000" flipV="1">
                <a:off x="3126382" y="1731331"/>
                <a:ext cx="0" cy="117896"/>
              </a:xfrm>
              <a:prstGeom prst="line">
                <a:avLst/>
              </a:prstGeom>
              <a:noFill/>
              <a:ln w="25400" algn="ctr">
                <a:solidFill>
                  <a:schemeClr val="tx1"/>
                </a:solidFill>
                <a:round/>
                <a:headEnd/>
                <a:tailEnd/>
              </a:ln>
            </p:spPr>
          </p:cxnSp>
          <p:cxnSp>
            <p:nvCxnSpPr>
              <p:cNvPr id="73" name="Straight Connector 368"/>
              <p:cNvCxnSpPr>
                <a:cxnSpLocks noChangeShapeType="1"/>
              </p:cNvCxnSpPr>
              <p:nvPr/>
            </p:nvCxnSpPr>
            <p:spPr bwMode="auto">
              <a:xfrm rot="5400000" flipV="1">
                <a:off x="3131102" y="2050500"/>
                <a:ext cx="0" cy="117897"/>
              </a:xfrm>
              <a:prstGeom prst="line">
                <a:avLst/>
              </a:prstGeom>
              <a:noFill/>
              <a:ln w="25400" algn="ctr">
                <a:solidFill>
                  <a:schemeClr val="tx1"/>
                </a:solidFill>
                <a:round/>
                <a:headEnd/>
                <a:tailEnd/>
              </a:ln>
            </p:spPr>
          </p:cxnSp>
        </p:grpSp>
      </p:grpSp>
      <p:sp>
        <p:nvSpPr>
          <p:cNvPr id="75" name="Line 73"/>
          <p:cNvSpPr>
            <a:spLocks noChangeShapeType="1"/>
          </p:cNvSpPr>
          <p:nvPr/>
        </p:nvSpPr>
        <p:spPr bwMode="auto">
          <a:xfrm rot="5400000">
            <a:off x="5010902" y="4340673"/>
            <a:ext cx="137160" cy="2207"/>
          </a:xfrm>
          <a:prstGeom prst="line">
            <a:avLst/>
          </a:prstGeom>
          <a:noFill/>
          <a:ln w="25400">
            <a:solidFill>
              <a:schemeClr val="tx1"/>
            </a:solidFill>
            <a:round/>
            <a:headEnd/>
            <a:tailEnd type="triangle" w="med" len="med"/>
          </a:ln>
        </p:spPr>
        <p:txBody>
          <a:bodyPr/>
          <a:lstStyle/>
          <a:p>
            <a:endParaRPr lang="en-US" sz="100">
              <a:solidFill>
                <a:schemeClr val="bg1"/>
              </a:solidFill>
              <a:latin typeface="Times New Roman" pitchFamily="18" charset="0"/>
              <a:cs typeface="Times New Roman" pitchFamily="18" charset="0"/>
            </a:endParaRPr>
          </a:p>
        </p:txBody>
      </p:sp>
      <p:sp>
        <p:nvSpPr>
          <p:cNvPr id="76" name="Rectangle 75"/>
          <p:cNvSpPr/>
          <p:nvPr/>
        </p:nvSpPr>
        <p:spPr>
          <a:xfrm>
            <a:off x="4951292" y="4728315"/>
            <a:ext cx="1429274" cy="3926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latin typeface="Calibri" pitchFamily="34" charset="0"/>
              </a:rPr>
              <a:t>Inter-Device </a:t>
            </a:r>
          </a:p>
          <a:p>
            <a:pPr algn="ctr"/>
            <a:r>
              <a:rPr lang="en-US" sz="1400" dirty="0" smtClean="0">
                <a:latin typeface="Calibri" pitchFamily="34" charset="0"/>
              </a:rPr>
              <a:t>PHY</a:t>
            </a:r>
          </a:p>
        </p:txBody>
      </p:sp>
      <p:sp>
        <p:nvSpPr>
          <p:cNvPr id="88" name="Line 67"/>
          <p:cNvSpPr>
            <a:spLocks noChangeShapeType="1"/>
          </p:cNvSpPr>
          <p:nvPr/>
        </p:nvSpPr>
        <p:spPr bwMode="auto">
          <a:xfrm rot="16200000" flipH="1" flipV="1">
            <a:off x="5179198" y="2334173"/>
            <a:ext cx="190677" cy="0"/>
          </a:xfrm>
          <a:prstGeom prst="line">
            <a:avLst/>
          </a:prstGeom>
          <a:noFill/>
          <a:ln w="25400">
            <a:solidFill>
              <a:schemeClr val="tx1"/>
            </a:solidFill>
            <a:round/>
            <a:headEnd/>
            <a:tailEnd type="triangle" w="med" len="med"/>
          </a:ln>
        </p:spPr>
        <p:txBody>
          <a:bodyPr/>
          <a:lstStyle/>
          <a:p>
            <a:endParaRPr lang="en-US" sz="1600">
              <a:latin typeface="Times New Roman" pitchFamily="18" charset="0"/>
              <a:cs typeface="Times New Roman" pitchFamily="18" charset="0"/>
            </a:endParaRPr>
          </a:p>
        </p:txBody>
      </p:sp>
      <p:sp>
        <p:nvSpPr>
          <p:cNvPr id="89" name="TextBox 88"/>
          <p:cNvSpPr txBox="1"/>
          <p:nvPr/>
        </p:nvSpPr>
        <p:spPr>
          <a:xfrm>
            <a:off x="7802880" y="2409076"/>
            <a:ext cx="2103120" cy="276999"/>
          </a:xfrm>
          <a:prstGeom prst="rect">
            <a:avLst/>
          </a:prstGeom>
          <a:noFill/>
        </p:spPr>
        <p:txBody>
          <a:bodyPr wrap="square" rtlCol="0">
            <a:spAutoFit/>
          </a:bodyPr>
          <a:lstStyle/>
          <a:p>
            <a:r>
              <a:rPr lang="en-US" sz="1200" dirty="0" smtClean="0">
                <a:latin typeface="Calibri" pitchFamily="34" charset="0"/>
              </a:rPr>
              <a:t>Soft Service Paring</a:t>
            </a:r>
          </a:p>
        </p:txBody>
      </p:sp>
      <p:sp>
        <p:nvSpPr>
          <p:cNvPr id="90" name="TextBox 89"/>
          <p:cNvSpPr txBox="1"/>
          <p:nvPr/>
        </p:nvSpPr>
        <p:spPr>
          <a:xfrm>
            <a:off x="7643016" y="3318060"/>
            <a:ext cx="1633164" cy="276999"/>
          </a:xfrm>
          <a:prstGeom prst="rect">
            <a:avLst/>
          </a:prstGeom>
          <a:noFill/>
        </p:spPr>
        <p:txBody>
          <a:bodyPr wrap="square" rtlCol="0">
            <a:spAutoFit/>
          </a:bodyPr>
          <a:lstStyle/>
          <a:p>
            <a:r>
              <a:rPr lang="en-US" sz="1200" dirty="0" smtClean="0"/>
              <a:t>Channel Marshalling</a:t>
            </a:r>
            <a:endParaRPr lang="en-US" sz="1200" dirty="0"/>
          </a:p>
        </p:txBody>
      </p:sp>
      <p:cxnSp>
        <p:nvCxnSpPr>
          <p:cNvPr id="93" name="Elbow Connector 92"/>
          <p:cNvCxnSpPr>
            <a:endCxn id="50" idx="0"/>
          </p:cNvCxnSpPr>
          <p:nvPr/>
        </p:nvCxnSpPr>
        <p:spPr>
          <a:xfrm rot="16200000" flipV="1">
            <a:off x="5039916" y="3572008"/>
            <a:ext cx="1613074" cy="699539"/>
          </a:xfrm>
          <a:prstGeom prst="bentConnector2">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106" name="Group 105"/>
          <p:cNvGrpSpPr/>
          <p:nvPr/>
        </p:nvGrpSpPr>
        <p:grpSpPr>
          <a:xfrm>
            <a:off x="7200900" y="4447815"/>
            <a:ext cx="381000" cy="402978"/>
            <a:chOff x="5665106" y="5115926"/>
            <a:chExt cx="364577" cy="1056274"/>
          </a:xfrm>
        </p:grpSpPr>
        <p:sp>
          <p:nvSpPr>
            <p:cNvPr id="104" name="Oval 103"/>
            <p:cNvSpPr/>
            <p:nvPr/>
          </p:nvSpPr>
          <p:spPr>
            <a:xfrm>
              <a:off x="5665106" y="5257800"/>
              <a:ext cx="364577" cy="914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200" dirty="0" smtClean="0">
                <a:latin typeface="Calibri" pitchFamily="34" charset="0"/>
              </a:endParaRPr>
            </a:p>
          </p:txBody>
        </p:sp>
        <p:sp>
          <p:nvSpPr>
            <p:cNvPr id="105" name="Isosceles Triangle 104"/>
            <p:cNvSpPr/>
            <p:nvPr/>
          </p:nvSpPr>
          <p:spPr>
            <a:xfrm rot="5400000">
              <a:off x="5674506" y="5250712"/>
              <a:ext cx="345772" cy="7620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200" dirty="0" smtClean="0">
                <a:latin typeface="Calibri" pitchFamily="34" charset="0"/>
              </a:endParaRPr>
            </a:p>
          </p:txBody>
        </p:sp>
      </p:grpSp>
      <p:grpSp>
        <p:nvGrpSpPr>
          <p:cNvPr id="111" name="Group 110"/>
          <p:cNvGrpSpPr/>
          <p:nvPr/>
        </p:nvGrpSpPr>
        <p:grpSpPr>
          <a:xfrm>
            <a:off x="7086600" y="1963461"/>
            <a:ext cx="609600" cy="2363043"/>
            <a:chOff x="5665106" y="5216594"/>
            <a:chExt cx="364577" cy="955606"/>
          </a:xfrm>
        </p:grpSpPr>
        <p:sp>
          <p:nvSpPr>
            <p:cNvPr id="112" name="Oval 111"/>
            <p:cNvSpPr/>
            <p:nvPr/>
          </p:nvSpPr>
          <p:spPr>
            <a:xfrm>
              <a:off x="5665106" y="5257800"/>
              <a:ext cx="364577" cy="914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200" dirty="0" smtClean="0">
                <a:latin typeface="Calibri" pitchFamily="34" charset="0"/>
              </a:endParaRPr>
            </a:p>
          </p:txBody>
        </p:sp>
        <p:sp>
          <p:nvSpPr>
            <p:cNvPr id="113" name="Isosceles Triangle 112"/>
            <p:cNvSpPr/>
            <p:nvPr/>
          </p:nvSpPr>
          <p:spPr>
            <a:xfrm rot="5400000">
              <a:off x="5798215" y="5224573"/>
              <a:ext cx="95258" cy="7930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200" dirty="0" smtClean="0">
                <a:latin typeface="Calibri" pitchFamily="34" charset="0"/>
              </a:endParaRPr>
            </a:p>
          </p:txBody>
        </p:sp>
      </p:grpSp>
      <p:cxnSp>
        <p:nvCxnSpPr>
          <p:cNvPr id="114" name="Curved Connector 113"/>
          <p:cNvCxnSpPr/>
          <p:nvPr/>
        </p:nvCxnSpPr>
        <p:spPr>
          <a:xfrm rot="16200000" flipV="1">
            <a:off x="7312430" y="4795151"/>
            <a:ext cx="609234" cy="371666"/>
          </a:xfrm>
          <a:prstGeom prst="curvedConnector3">
            <a:avLst>
              <a:gd name="adj1" fmla="val 50000"/>
            </a:avLst>
          </a:prstGeom>
          <a:ln>
            <a:solidFill>
              <a:srgbClr val="FF0000"/>
            </a:solidFill>
            <a:tailEnd type="triangle"/>
          </a:ln>
          <a:effectLst/>
        </p:spPr>
        <p:style>
          <a:lnRef idx="2">
            <a:schemeClr val="dk1"/>
          </a:lnRef>
          <a:fillRef idx="0">
            <a:schemeClr val="dk1"/>
          </a:fillRef>
          <a:effectRef idx="1">
            <a:schemeClr val="dk1"/>
          </a:effectRef>
          <a:fontRef idx="minor">
            <a:schemeClr val="tx1"/>
          </a:fontRef>
        </p:style>
      </p:cxnSp>
      <p:sp>
        <p:nvSpPr>
          <p:cNvPr id="118" name="TextBox 117"/>
          <p:cNvSpPr txBox="1"/>
          <p:nvPr/>
        </p:nvSpPr>
        <p:spPr>
          <a:xfrm>
            <a:off x="7322510" y="5438001"/>
            <a:ext cx="1633164" cy="276999"/>
          </a:xfrm>
          <a:prstGeom prst="rect">
            <a:avLst/>
          </a:prstGeom>
          <a:noFill/>
        </p:spPr>
        <p:txBody>
          <a:bodyPr wrap="square" rtlCol="0">
            <a:spAutoFit/>
          </a:bodyPr>
          <a:lstStyle/>
          <a:p>
            <a:r>
              <a:rPr lang="en-US" sz="1200" dirty="0" smtClean="0"/>
              <a:t>Driver Thread</a:t>
            </a:r>
            <a:endParaRPr lang="en-US" sz="1200" dirty="0"/>
          </a:p>
        </p:txBody>
      </p:sp>
      <p:sp>
        <p:nvSpPr>
          <p:cNvPr id="119" name="TextBox 118"/>
          <p:cNvSpPr txBox="1"/>
          <p:nvPr/>
        </p:nvSpPr>
        <p:spPr>
          <a:xfrm>
            <a:off x="7351581" y="1483133"/>
            <a:ext cx="1633164" cy="276999"/>
          </a:xfrm>
          <a:prstGeom prst="rect">
            <a:avLst/>
          </a:prstGeom>
          <a:noFill/>
        </p:spPr>
        <p:txBody>
          <a:bodyPr wrap="square" rtlCol="0">
            <a:spAutoFit/>
          </a:bodyPr>
          <a:lstStyle/>
          <a:p>
            <a:r>
              <a:rPr lang="en-US" sz="1200" dirty="0" smtClean="0"/>
              <a:t>Communication Thread</a:t>
            </a:r>
            <a:endParaRPr lang="en-US" sz="1200" dirty="0"/>
          </a:p>
        </p:txBody>
      </p:sp>
      <p:cxnSp>
        <p:nvCxnSpPr>
          <p:cNvPr id="120" name="Curved Connector 119"/>
          <p:cNvCxnSpPr/>
          <p:nvPr/>
        </p:nvCxnSpPr>
        <p:spPr>
          <a:xfrm rot="5400000">
            <a:off x="7302062" y="1833354"/>
            <a:ext cx="629973" cy="371668"/>
          </a:xfrm>
          <a:prstGeom prst="curvedConnector3">
            <a:avLst>
              <a:gd name="adj1" fmla="val 50000"/>
            </a:avLst>
          </a:prstGeom>
          <a:ln>
            <a:solidFill>
              <a:srgbClr val="FF0000"/>
            </a:solidFill>
            <a:tailEnd type="triangle"/>
          </a:ln>
          <a:effectLst/>
        </p:spPr>
        <p:style>
          <a:lnRef idx="2">
            <a:schemeClr val="dk1"/>
          </a:lnRef>
          <a:fillRef idx="0">
            <a:schemeClr val="dk1"/>
          </a:fillRef>
          <a:effectRef idx="1">
            <a:schemeClr val="dk1"/>
          </a:effectRef>
          <a:fontRef idx="minor">
            <a:schemeClr val="tx1"/>
          </a:fontRef>
        </p:style>
      </p:cxnSp>
      <p:sp>
        <p:nvSpPr>
          <p:cNvPr id="84" name="TextBox 83"/>
          <p:cNvSpPr txBox="1"/>
          <p:nvPr/>
        </p:nvSpPr>
        <p:spPr>
          <a:xfrm>
            <a:off x="8096250" y="4957261"/>
            <a:ext cx="1341120" cy="276999"/>
          </a:xfrm>
          <a:prstGeom prst="rect">
            <a:avLst/>
          </a:prstGeom>
          <a:noFill/>
        </p:spPr>
        <p:txBody>
          <a:bodyPr wrap="square" rtlCol="0">
            <a:spAutoFit/>
          </a:bodyPr>
          <a:lstStyle/>
          <a:p>
            <a:r>
              <a:rPr lang="en-US" sz="1200" dirty="0" smtClean="0">
                <a:latin typeface="Calibri" pitchFamily="34" charset="0"/>
              </a:rPr>
              <a:t>FPGA </a:t>
            </a:r>
          </a:p>
        </p:txBody>
      </p:sp>
      <p:grpSp>
        <p:nvGrpSpPr>
          <p:cNvPr id="85" name="Group 84"/>
          <p:cNvGrpSpPr/>
          <p:nvPr/>
        </p:nvGrpSpPr>
        <p:grpSpPr>
          <a:xfrm rot="5400000">
            <a:off x="5361093" y="5143359"/>
            <a:ext cx="478702" cy="459814"/>
            <a:chOff x="7010399" y="2286000"/>
            <a:chExt cx="887874" cy="915926"/>
          </a:xfrm>
        </p:grpSpPr>
        <p:sp>
          <p:nvSpPr>
            <p:cNvPr id="86" name="Line 67"/>
            <p:cNvSpPr>
              <a:spLocks noChangeShapeType="1"/>
            </p:cNvSpPr>
            <p:nvPr/>
          </p:nvSpPr>
          <p:spPr bwMode="auto">
            <a:xfrm rot="10800000" flipH="1" flipV="1">
              <a:off x="7010399" y="2742112"/>
              <a:ext cx="457200" cy="0"/>
            </a:xfrm>
            <a:prstGeom prst="line">
              <a:avLst/>
            </a:prstGeom>
            <a:noFill/>
            <a:ln w="25400">
              <a:solidFill>
                <a:schemeClr val="tx1"/>
              </a:solidFill>
              <a:round/>
              <a:headEnd/>
              <a:tailEnd type="triangle" w="med" len="med"/>
            </a:ln>
          </p:spPr>
          <p:txBody>
            <a:bodyPr/>
            <a:lstStyle/>
            <a:p>
              <a:endParaRPr lang="en-US" sz="1600">
                <a:latin typeface="Times New Roman" pitchFamily="18" charset="0"/>
                <a:cs typeface="Times New Roman" pitchFamily="18" charset="0"/>
              </a:endParaRPr>
            </a:p>
          </p:txBody>
        </p:sp>
        <p:grpSp>
          <p:nvGrpSpPr>
            <p:cNvPr id="87" name="Group 202"/>
            <p:cNvGrpSpPr>
              <a:grpSpLocks/>
            </p:cNvGrpSpPr>
            <p:nvPr/>
          </p:nvGrpSpPr>
          <p:grpSpPr bwMode="auto">
            <a:xfrm rot="10800000" flipH="1" flipV="1">
              <a:off x="7379438" y="2286000"/>
              <a:ext cx="518835" cy="915926"/>
              <a:chOff x="3067434" y="1790279"/>
              <a:chExt cx="302584" cy="319188"/>
            </a:xfrm>
          </p:grpSpPr>
          <p:sp>
            <p:nvSpPr>
              <p:cNvPr id="91" name="Rectangle 355"/>
              <p:cNvSpPr>
                <a:spLocks noChangeArrowheads="1"/>
              </p:cNvSpPr>
              <p:nvPr/>
            </p:nvSpPr>
            <p:spPr bwMode="auto">
              <a:xfrm>
                <a:off x="3131389" y="1790291"/>
                <a:ext cx="120769" cy="319176"/>
              </a:xfrm>
              <a:prstGeom prst="rect">
                <a:avLst/>
              </a:prstGeom>
              <a:solidFill>
                <a:schemeClr val="bg1"/>
              </a:solidFill>
              <a:ln w="25400" algn="ctr">
                <a:solidFill>
                  <a:schemeClr val="tx1"/>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sz="1600" dirty="0">
                  <a:latin typeface="Times New Roman" pitchFamily="18" charset="0"/>
                  <a:cs typeface="Times New Roman" pitchFamily="18" charset="0"/>
                </a:endParaRPr>
              </a:p>
            </p:txBody>
          </p:sp>
          <p:sp>
            <p:nvSpPr>
              <p:cNvPr id="92" name="Rectangle 356"/>
              <p:cNvSpPr>
                <a:spLocks noChangeArrowheads="1"/>
              </p:cNvSpPr>
              <p:nvPr/>
            </p:nvSpPr>
            <p:spPr bwMode="auto">
              <a:xfrm>
                <a:off x="3249250" y="1790281"/>
                <a:ext cx="120768" cy="319175"/>
              </a:xfrm>
              <a:prstGeom prst="rect">
                <a:avLst/>
              </a:prstGeom>
              <a:solidFill>
                <a:schemeClr val="bg1"/>
              </a:solidFill>
              <a:ln w="25400" algn="ctr">
                <a:solidFill>
                  <a:schemeClr val="tx1"/>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sz="1600" dirty="0">
                  <a:latin typeface="Times New Roman" pitchFamily="18" charset="0"/>
                  <a:cs typeface="Times New Roman" pitchFamily="18" charset="0"/>
                </a:endParaRPr>
              </a:p>
            </p:txBody>
          </p:sp>
          <p:cxnSp>
            <p:nvCxnSpPr>
              <p:cNvPr id="94" name="Straight Connector 367"/>
              <p:cNvCxnSpPr>
                <a:cxnSpLocks noChangeShapeType="1"/>
              </p:cNvCxnSpPr>
              <p:nvPr/>
            </p:nvCxnSpPr>
            <p:spPr bwMode="auto">
              <a:xfrm rot="16200000" flipV="1">
                <a:off x="3126382" y="1731331"/>
                <a:ext cx="0" cy="117896"/>
              </a:xfrm>
              <a:prstGeom prst="line">
                <a:avLst/>
              </a:prstGeom>
              <a:noFill/>
              <a:ln w="25400" algn="ctr">
                <a:solidFill>
                  <a:schemeClr val="tx1"/>
                </a:solidFill>
                <a:round/>
                <a:headEnd/>
                <a:tailEnd/>
              </a:ln>
            </p:spPr>
          </p:cxnSp>
          <p:cxnSp>
            <p:nvCxnSpPr>
              <p:cNvPr id="95" name="Straight Connector 368"/>
              <p:cNvCxnSpPr>
                <a:cxnSpLocks noChangeShapeType="1"/>
              </p:cNvCxnSpPr>
              <p:nvPr/>
            </p:nvCxnSpPr>
            <p:spPr bwMode="auto">
              <a:xfrm rot="5400000" flipV="1">
                <a:off x="3131102" y="2050500"/>
                <a:ext cx="0" cy="117897"/>
              </a:xfrm>
              <a:prstGeom prst="line">
                <a:avLst/>
              </a:prstGeom>
              <a:noFill/>
              <a:ln w="25400" algn="ctr">
                <a:solidFill>
                  <a:schemeClr val="tx1"/>
                </a:solidFill>
                <a:round/>
                <a:headEnd/>
                <a:tailEnd/>
              </a:ln>
            </p:spPr>
          </p:cxnSp>
        </p:grpSp>
      </p:grpSp>
      <p:sp>
        <p:nvSpPr>
          <p:cNvPr id="96" name="Line 67"/>
          <p:cNvSpPr>
            <a:spLocks noChangeShapeType="1"/>
          </p:cNvSpPr>
          <p:nvPr/>
        </p:nvSpPr>
        <p:spPr bwMode="auto">
          <a:xfrm rot="16200000" flipH="1" flipV="1">
            <a:off x="5482605" y="5718818"/>
            <a:ext cx="246502" cy="0"/>
          </a:xfrm>
          <a:prstGeom prst="line">
            <a:avLst/>
          </a:prstGeom>
          <a:noFill/>
          <a:ln w="25400">
            <a:solidFill>
              <a:schemeClr val="tx1"/>
            </a:solidFill>
            <a:round/>
            <a:headEnd/>
            <a:tailEnd type="triangle" w="med" len="med"/>
          </a:ln>
        </p:spPr>
        <p:txBody>
          <a:bodyPr/>
          <a:lstStyle/>
          <a:p>
            <a:endParaRPr lang="en-US" sz="1600">
              <a:latin typeface="Times New Roman" pitchFamily="18" charset="0"/>
              <a:cs typeface="Times New Roman" pitchFamily="18" charset="0"/>
            </a:endParaRPr>
          </a:p>
        </p:txBody>
      </p:sp>
      <p:grpSp>
        <p:nvGrpSpPr>
          <p:cNvPr id="123" name="Group 122"/>
          <p:cNvGrpSpPr/>
          <p:nvPr/>
        </p:nvGrpSpPr>
        <p:grpSpPr>
          <a:xfrm>
            <a:off x="359449" y="4822232"/>
            <a:ext cx="4137028" cy="1572399"/>
            <a:chOff x="700300" y="2819400"/>
            <a:chExt cx="8056353" cy="3535254"/>
          </a:xfrm>
        </p:grpSpPr>
        <p:sp>
          <p:nvSpPr>
            <p:cNvPr id="124" name="Rectangle 123"/>
            <p:cNvSpPr/>
            <p:nvPr/>
          </p:nvSpPr>
          <p:spPr bwMode="auto">
            <a:xfrm>
              <a:off x="4800600" y="2819400"/>
              <a:ext cx="3956053" cy="3535254"/>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Verdana" pitchFamily="34" charset="0"/>
                <a:cs typeface="Arial" charset="0"/>
              </a:endParaRPr>
            </a:p>
          </p:txBody>
        </p:sp>
        <p:sp>
          <p:nvSpPr>
            <p:cNvPr id="125" name="Rectangle 124"/>
            <p:cNvSpPr/>
            <p:nvPr/>
          </p:nvSpPr>
          <p:spPr bwMode="auto">
            <a:xfrm>
              <a:off x="700301" y="2824317"/>
              <a:ext cx="3719300" cy="3530337"/>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Verdana" pitchFamily="34" charset="0"/>
                <a:cs typeface="Arial" charset="0"/>
              </a:endParaRPr>
            </a:p>
          </p:txBody>
        </p:sp>
        <p:sp>
          <p:nvSpPr>
            <p:cNvPr id="126" name="TextBox 125"/>
            <p:cNvSpPr txBox="1"/>
            <p:nvPr/>
          </p:nvSpPr>
          <p:spPr>
            <a:xfrm>
              <a:off x="700300" y="2819400"/>
              <a:ext cx="1883616" cy="400110"/>
            </a:xfrm>
            <a:prstGeom prst="rect">
              <a:avLst/>
            </a:prstGeom>
            <a:noFill/>
          </p:spPr>
          <p:txBody>
            <a:bodyPr wrap="square" rtlCol="0">
              <a:spAutoFit/>
            </a:bodyPr>
            <a:lstStyle/>
            <a:p>
              <a:r>
                <a:rPr lang="en-US" sz="2000" dirty="0" smtClean="0">
                  <a:solidFill>
                    <a:schemeClr val="bg1"/>
                  </a:solidFill>
                </a:rPr>
                <a:t>FPGA</a:t>
              </a:r>
              <a:endParaRPr lang="en-US" sz="2000" dirty="0">
                <a:solidFill>
                  <a:schemeClr val="bg1"/>
                </a:solidFill>
              </a:endParaRPr>
            </a:p>
          </p:txBody>
        </p:sp>
        <p:cxnSp>
          <p:nvCxnSpPr>
            <p:cNvPr id="127" name="Straight Arrow Connector 126"/>
            <p:cNvCxnSpPr>
              <a:cxnSpLocks noChangeAspect="1"/>
            </p:cNvCxnSpPr>
            <p:nvPr/>
          </p:nvCxnSpPr>
          <p:spPr>
            <a:xfrm>
              <a:off x="4153297" y="4782255"/>
              <a:ext cx="1104503" cy="0"/>
            </a:xfrm>
            <a:prstGeom prst="straightConnector1">
              <a:avLst/>
            </a:prstGeom>
            <a:ln w="25400">
              <a:solidFill>
                <a:schemeClr val="accent2">
                  <a:lumMod val="40000"/>
                  <a:lumOff val="60000"/>
                </a:schemeClr>
              </a:solidFill>
              <a:prstDash val="dash"/>
              <a:tailEnd type="triangle" w="lg" len="lg"/>
            </a:ln>
            <a:effectLst>
              <a:glow rad="38100">
                <a:schemeClr val="tx1"/>
              </a:glow>
            </a:effectLst>
          </p:spPr>
          <p:style>
            <a:lnRef idx="1">
              <a:schemeClr val="accent1"/>
            </a:lnRef>
            <a:fillRef idx="0">
              <a:schemeClr val="accent1"/>
            </a:fillRef>
            <a:effectRef idx="0">
              <a:schemeClr val="accent1"/>
            </a:effectRef>
            <a:fontRef idx="minor">
              <a:schemeClr val="tx1"/>
            </a:fontRef>
          </p:style>
        </p:cxnSp>
        <p:cxnSp>
          <p:nvCxnSpPr>
            <p:cNvPr id="128" name="Straight Arrow Connector 127"/>
            <p:cNvCxnSpPr>
              <a:cxnSpLocks noChangeAspect="1"/>
            </p:cNvCxnSpPr>
            <p:nvPr/>
          </p:nvCxnSpPr>
          <p:spPr>
            <a:xfrm>
              <a:off x="4127998" y="4325055"/>
              <a:ext cx="1282202" cy="0"/>
            </a:xfrm>
            <a:prstGeom prst="straightConnector1">
              <a:avLst/>
            </a:prstGeom>
            <a:ln w="25400">
              <a:solidFill>
                <a:schemeClr val="accent2">
                  <a:lumMod val="40000"/>
                  <a:lumOff val="60000"/>
                </a:schemeClr>
              </a:solidFill>
              <a:prstDash val="dash"/>
              <a:headEnd type="triangle" w="lg" len="lg"/>
              <a:tailEnd type="none" w="lg" len="lg"/>
            </a:ln>
            <a:effectLst>
              <a:glow rad="38100">
                <a:schemeClr val="tx1"/>
              </a:glow>
            </a:effectLst>
          </p:spPr>
          <p:style>
            <a:lnRef idx="1">
              <a:schemeClr val="accent1"/>
            </a:lnRef>
            <a:fillRef idx="0">
              <a:schemeClr val="accent1"/>
            </a:fillRef>
            <a:effectRef idx="0">
              <a:schemeClr val="accent1"/>
            </a:effectRef>
            <a:fontRef idx="minor">
              <a:schemeClr val="tx1"/>
            </a:fontRef>
          </p:style>
        </p:cxnSp>
        <p:sp>
          <p:nvSpPr>
            <p:cNvPr id="129" name="Rounded Rectangle 128"/>
            <p:cNvSpPr>
              <a:spLocks noChangeAspect="1"/>
            </p:cNvSpPr>
            <p:nvPr/>
          </p:nvSpPr>
          <p:spPr>
            <a:xfrm>
              <a:off x="2382322" y="3843479"/>
              <a:ext cx="1745676" cy="13716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2800" dirty="0" smtClean="0">
                <a:latin typeface="Calibri" pitchFamily="34" charset="0"/>
              </a:endParaRPr>
            </a:p>
          </p:txBody>
        </p:sp>
        <p:sp>
          <p:nvSpPr>
            <p:cNvPr id="130" name="Rounded Rectangle 129"/>
            <p:cNvSpPr>
              <a:spLocks noChangeAspect="1"/>
            </p:cNvSpPr>
            <p:nvPr/>
          </p:nvSpPr>
          <p:spPr>
            <a:xfrm>
              <a:off x="5257800" y="3890650"/>
              <a:ext cx="1745676" cy="13716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2800" dirty="0">
                <a:latin typeface="Calibri" pitchFamily="34" charset="0"/>
              </a:endParaRPr>
            </a:p>
          </p:txBody>
        </p:sp>
        <p:sp>
          <p:nvSpPr>
            <p:cNvPr id="131" name="TextBox 130"/>
            <p:cNvSpPr txBox="1"/>
            <p:nvPr/>
          </p:nvSpPr>
          <p:spPr>
            <a:xfrm>
              <a:off x="4895010" y="2859519"/>
              <a:ext cx="1883616" cy="400110"/>
            </a:xfrm>
            <a:prstGeom prst="rect">
              <a:avLst/>
            </a:prstGeom>
            <a:noFill/>
          </p:spPr>
          <p:txBody>
            <a:bodyPr wrap="square" rtlCol="0">
              <a:spAutoFit/>
            </a:bodyPr>
            <a:lstStyle/>
            <a:p>
              <a:r>
                <a:rPr lang="en-US" sz="2000" dirty="0" smtClean="0">
                  <a:solidFill>
                    <a:schemeClr val="bg1"/>
                  </a:solidFill>
                </a:rPr>
                <a:t>CPU</a:t>
              </a:r>
              <a:endParaRPr lang="en-US" sz="2000" dirty="0">
                <a:solidFill>
                  <a:schemeClr val="bg1"/>
                </a:solidFill>
              </a:endParaRPr>
            </a:p>
          </p:txBody>
        </p:sp>
      </p:grpSp>
      <p:cxnSp>
        <p:nvCxnSpPr>
          <p:cNvPr id="132" name="Curved Connector 131"/>
          <p:cNvCxnSpPr>
            <a:endCxn id="33" idx="0"/>
          </p:cNvCxnSpPr>
          <p:nvPr/>
        </p:nvCxnSpPr>
        <p:spPr>
          <a:xfrm flipV="1">
            <a:off x="2416191" y="3374494"/>
            <a:ext cx="2341766" cy="2063508"/>
          </a:xfrm>
          <a:prstGeom prst="curvedConnector3">
            <a:avLst>
              <a:gd name="adj1" fmla="val -2877"/>
            </a:avLst>
          </a:prstGeom>
          <a:ln w="76200">
            <a:solidFill>
              <a:srgbClr val="FF0000"/>
            </a:solidFill>
            <a:tailEnd type="triangle"/>
          </a:ln>
          <a:effec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098240527"/>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p:cNvGrpSpPr/>
          <p:nvPr/>
        </p:nvGrpSpPr>
        <p:grpSpPr>
          <a:xfrm>
            <a:off x="381000" y="1612856"/>
            <a:ext cx="8153400" cy="3005554"/>
            <a:chOff x="381000" y="2133600"/>
            <a:chExt cx="8153400" cy="3005554"/>
          </a:xfrm>
        </p:grpSpPr>
        <p:sp>
          <p:nvSpPr>
            <p:cNvPr id="52" name="Rectangle 51"/>
            <p:cNvSpPr/>
            <p:nvPr/>
          </p:nvSpPr>
          <p:spPr>
            <a:xfrm>
              <a:off x="381000" y="2133600"/>
              <a:ext cx="8153400" cy="3005554"/>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57" name="TextBox 56"/>
            <p:cNvSpPr txBox="1"/>
            <p:nvPr/>
          </p:nvSpPr>
          <p:spPr>
            <a:xfrm>
              <a:off x="574472" y="2133600"/>
              <a:ext cx="644728" cy="338554"/>
            </a:xfrm>
            <a:prstGeom prst="rect">
              <a:avLst/>
            </a:prstGeom>
            <a:noFill/>
            <a:effectLst/>
          </p:spPr>
          <p:style>
            <a:lnRef idx="0">
              <a:schemeClr val="accent1"/>
            </a:lnRef>
            <a:fillRef idx="3">
              <a:schemeClr val="accent1"/>
            </a:fillRef>
            <a:effectRef idx="3">
              <a:schemeClr val="accent1"/>
            </a:effectRef>
            <a:fontRef idx="minor">
              <a:schemeClr val="lt1"/>
            </a:fontRef>
          </p:style>
          <p:txBody>
            <a:bodyPr wrap="none" rtlCol="0">
              <a:spAutoFit/>
            </a:bodyPr>
            <a:lstStyle/>
            <a:p>
              <a:pPr algn="ctr"/>
              <a:r>
                <a:rPr lang="en-US" sz="1600" b="1" dirty="0" smtClean="0">
                  <a:solidFill>
                    <a:schemeClr val="bg1"/>
                  </a:solidFill>
                </a:rPr>
                <a:t>FPGA</a:t>
              </a:r>
            </a:p>
          </p:txBody>
        </p:sp>
      </p:grpSp>
      <p:grpSp>
        <p:nvGrpSpPr>
          <p:cNvPr id="33" name="Group 32"/>
          <p:cNvGrpSpPr/>
          <p:nvPr/>
        </p:nvGrpSpPr>
        <p:grpSpPr>
          <a:xfrm>
            <a:off x="991866" y="3547478"/>
            <a:ext cx="7010400" cy="2319922"/>
            <a:chOff x="991866" y="4068222"/>
            <a:chExt cx="7010400" cy="2319922"/>
          </a:xfrm>
        </p:grpSpPr>
        <p:sp>
          <p:nvSpPr>
            <p:cNvPr id="31" name="Rectangle 30"/>
            <p:cNvSpPr/>
            <p:nvPr/>
          </p:nvSpPr>
          <p:spPr>
            <a:xfrm>
              <a:off x="991866" y="4068222"/>
              <a:ext cx="7010400" cy="2319922"/>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55" name="TextBox 54"/>
            <p:cNvSpPr txBox="1"/>
            <p:nvPr/>
          </p:nvSpPr>
          <p:spPr>
            <a:xfrm>
              <a:off x="1049911" y="4070719"/>
              <a:ext cx="748923" cy="338554"/>
            </a:xfrm>
            <a:prstGeom prst="rect">
              <a:avLst/>
            </a:prstGeom>
            <a:noFill/>
            <a:effectLst/>
          </p:spPr>
          <p:style>
            <a:lnRef idx="0">
              <a:schemeClr val="accent1"/>
            </a:lnRef>
            <a:fillRef idx="3">
              <a:schemeClr val="accent1"/>
            </a:fillRef>
            <a:effectRef idx="3">
              <a:schemeClr val="accent1"/>
            </a:effectRef>
            <a:fontRef idx="minor">
              <a:schemeClr val="lt1"/>
            </a:fontRef>
          </p:style>
          <p:txBody>
            <a:bodyPr wrap="none" rtlCol="0">
              <a:spAutoFit/>
            </a:bodyPr>
            <a:lstStyle/>
            <a:p>
              <a:pPr algn="ctr"/>
              <a:r>
                <a:rPr lang="en-US" sz="1600" b="1" dirty="0" smtClean="0">
                  <a:solidFill>
                    <a:schemeClr val="bg1"/>
                  </a:solidFill>
                </a:rPr>
                <a:t>FPGA1</a:t>
              </a:r>
            </a:p>
          </p:txBody>
        </p:sp>
      </p:grpSp>
      <p:grpSp>
        <p:nvGrpSpPr>
          <p:cNvPr id="32" name="Group 31"/>
          <p:cNvGrpSpPr/>
          <p:nvPr/>
        </p:nvGrpSpPr>
        <p:grpSpPr>
          <a:xfrm>
            <a:off x="991866" y="816935"/>
            <a:ext cx="7010400" cy="2319922"/>
            <a:chOff x="991866" y="1337679"/>
            <a:chExt cx="7010400" cy="2319922"/>
          </a:xfrm>
        </p:grpSpPr>
        <p:sp>
          <p:nvSpPr>
            <p:cNvPr id="62" name="Rectangle 61"/>
            <p:cNvSpPr/>
            <p:nvPr/>
          </p:nvSpPr>
          <p:spPr>
            <a:xfrm>
              <a:off x="991866" y="1337679"/>
              <a:ext cx="7010400" cy="2319922"/>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8" name="TextBox 17"/>
            <p:cNvSpPr txBox="1"/>
            <p:nvPr/>
          </p:nvSpPr>
          <p:spPr>
            <a:xfrm>
              <a:off x="1049911" y="1357999"/>
              <a:ext cx="748923" cy="338554"/>
            </a:xfrm>
            <a:prstGeom prst="rect">
              <a:avLst/>
            </a:prstGeom>
            <a:noFill/>
            <a:effectLst/>
          </p:spPr>
          <p:style>
            <a:lnRef idx="0">
              <a:schemeClr val="accent1"/>
            </a:lnRef>
            <a:fillRef idx="3">
              <a:schemeClr val="accent1"/>
            </a:fillRef>
            <a:effectRef idx="3">
              <a:schemeClr val="accent1"/>
            </a:effectRef>
            <a:fontRef idx="minor">
              <a:schemeClr val="lt1"/>
            </a:fontRef>
          </p:style>
          <p:txBody>
            <a:bodyPr wrap="none" rtlCol="0">
              <a:spAutoFit/>
            </a:bodyPr>
            <a:lstStyle/>
            <a:p>
              <a:pPr algn="ctr"/>
              <a:r>
                <a:rPr lang="en-US" sz="1600" b="1" dirty="0" smtClean="0">
                  <a:solidFill>
                    <a:schemeClr val="bg1"/>
                  </a:solidFill>
                </a:rPr>
                <a:t>FPGA0</a:t>
              </a:r>
            </a:p>
          </p:txBody>
        </p:sp>
      </p:grpSp>
      <p:grpSp>
        <p:nvGrpSpPr>
          <p:cNvPr id="4" name="Group 3"/>
          <p:cNvGrpSpPr/>
          <p:nvPr/>
        </p:nvGrpSpPr>
        <p:grpSpPr>
          <a:xfrm>
            <a:off x="3848592" y="3378892"/>
            <a:ext cx="3048000" cy="1066800"/>
            <a:chOff x="3848592" y="3378892"/>
            <a:chExt cx="3048000" cy="1066800"/>
          </a:xfrm>
        </p:grpSpPr>
        <p:cxnSp>
          <p:nvCxnSpPr>
            <p:cNvPr id="93" name="Straight Arrow Connector 92"/>
            <p:cNvCxnSpPr/>
            <p:nvPr/>
          </p:nvCxnSpPr>
          <p:spPr>
            <a:xfrm>
              <a:off x="4686791" y="3859735"/>
              <a:ext cx="381000" cy="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a:off x="5672490" y="3859735"/>
              <a:ext cx="381000" cy="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nvGrpSpPr>
            <p:cNvPr id="67" name="Group 66"/>
            <p:cNvGrpSpPr/>
            <p:nvPr/>
          </p:nvGrpSpPr>
          <p:grpSpPr>
            <a:xfrm>
              <a:off x="3848592" y="3378892"/>
              <a:ext cx="3048000" cy="1066800"/>
              <a:chOff x="3848592" y="3180082"/>
              <a:chExt cx="3048000" cy="1066800"/>
            </a:xfrm>
          </p:grpSpPr>
          <p:sp>
            <p:nvSpPr>
              <p:cNvPr id="70" name="Rectangle 25"/>
              <p:cNvSpPr>
                <a:spLocks noChangeArrowheads="1"/>
              </p:cNvSpPr>
              <p:nvPr/>
            </p:nvSpPr>
            <p:spPr bwMode="auto">
              <a:xfrm>
                <a:off x="6058391" y="3403603"/>
                <a:ext cx="609600" cy="4572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sz="1200">
                    <a:latin typeface="Calibri" pitchFamily="34" charset="0"/>
                  </a:rPr>
                  <a:t>Exe</a:t>
                </a:r>
              </a:p>
            </p:txBody>
          </p:sp>
          <p:sp>
            <p:nvSpPr>
              <p:cNvPr id="71" name="Rectangle 26"/>
              <p:cNvSpPr>
                <a:spLocks noChangeArrowheads="1"/>
              </p:cNvSpPr>
              <p:nvPr/>
            </p:nvSpPr>
            <p:spPr bwMode="auto">
              <a:xfrm>
                <a:off x="5067791" y="3403603"/>
                <a:ext cx="609600" cy="4572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sz="1200" dirty="0">
                    <a:latin typeface="Calibri" pitchFamily="34" charset="0"/>
                  </a:rPr>
                  <a:t>Decode</a:t>
                </a:r>
              </a:p>
            </p:txBody>
          </p:sp>
          <p:sp>
            <p:nvSpPr>
              <p:cNvPr id="72" name="Rectangle 27"/>
              <p:cNvSpPr>
                <a:spLocks noChangeArrowheads="1"/>
              </p:cNvSpPr>
              <p:nvPr/>
            </p:nvSpPr>
            <p:spPr bwMode="auto">
              <a:xfrm>
                <a:off x="4077191" y="3403603"/>
                <a:ext cx="609600" cy="4572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sz="1200" dirty="0">
                    <a:latin typeface="Calibri" pitchFamily="34" charset="0"/>
                  </a:rPr>
                  <a:t>Fetch</a:t>
                </a:r>
              </a:p>
            </p:txBody>
          </p:sp>
          <p:sp>
            <p:nvSpPr>
              <p:cNvPr id="68" name="AutoShape 5"/>
              <p:cNvSpPr>
                <a:spLocks noChangeArrowheads="1"/>
              </p:cNvSpPr>
              <p:nvPr/>
            </p:nvSpPr>
            <p:spPr bwMode="auto">
              <a:xfrm>
                <a:off x="3848592" y="3180082"/>
                <a:ext cx="3048000" cy="1066800"/>
              </a:xfrm>
              <a:prstGeom prst="roundRect">
                <a:avLst>
                  <a:gd name="adj" fmla="val 16667"/>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endParaRPr lang="en-US" sz="1200" dirty="0"/>
              </a:p>
            </p:txBody>
          </p:sp>
          <p:sp>
            <p:nvSpPr>
              <p:cNvPr id="69" name="TextBox 68"/>
              <p:cNvSpPr txBox="1"/>
              <p:nvPr/>
            </p:nvSpPr>
            <p:spPr>
              <a:xfrm>
                <a:off x="3913188" y="3969883"/>
                <a:ext cx="460382" cy="276999"/>
              </a:xfrm>
              <a:prstGeom prst="rect">
                <a:avLst/>
              </a:prstGeom>
              <a:noFill/>
            </p:spPr>
            <p:txBody>
              <a:bodyPr wrap="none" rtlCol="0">
                <a:spAutoFit/>
              </a:bodyPr>
              <a:lstStyle/>
              <a:p>
                <a:r>
                  <a:rPr lang="en-US" sz="1200" dirty="0" err="1" smtClean="0"/>
                  <a:t>mkC</a:t>
                </a:r>
                <a:endParaRPr lang="en-US" sz="1200" dirty="0"/>
              </a:p>
            </p:txBody>
          </p:sp>
        </p:grpSp>
      </p:grpSp>
      <p:grpSp>
        <p:nvGrpSpPr>
          <p:cNvPr id="3" name="Group 2"/>
          <p:cNvGrpSpPr/>
          <p:nvPr/>
        </p:nvGrpSpPr>
        <p:grpSpPr>
          <a:xfrm>
            <a:off x="3848591" y="2024169"/>
            <a:ext cx="3048000" cy="1049923"/>
            <a:chOff x="3848591" y="2024169"/>
            <a:chExt cx="3048000" cy="1049923"/>
          </a:xfrm>
        </p:grpSpPr>
        <p:cxnSp>
          <p:nvCxnSpPr>
            <p:cNvPr id="91" name="Straight Arrow Connector 90"/>
            <p:cNvCxnSpPr/>
            <p:nvPr/>
          </p:nvCxnSpPr>
          <p:spPr>
            <a:xfrm>
              <a:off x="4692559" y="2693092"/>
              <a:ext cx="381000" cy="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5677418" y="2701530"/>
              <a:ext cx="381000" cy="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nvGrpSpPr>
            <p:cNvPr id="58" name="Group 57"/>
            <p:cNvGrpSpPr/>
            <p:nvPr/>
          </p:nvGrpSpPr>
          <p:grpSpPr>
            <a:xfrm>
              <a:off x="3848591" y="2024169"/>
              <a:ext cx="3048000" cy="1049923"/>
              <a:chOff x="3848591" y="1825359"/>
              <a:chExt cx="3048000" cy="1049923"/>
            </a:xfrm>
          </p:grpSpPr>
          <p:sp>
            <p:nvSpPr>
              <p:cNvPr id="61" name="Rectangle 25"/>
              <p:cNvSpPr>
                <a:spLocks noChangeArrowheads="1"/>
              </p:cNvSpPr>
              <p:nvPr/>
            </p:nvSpPr>
            <p:spPr bwMode="auto">
              <a:xfrm>
                <a:off x="6058391" y="2265682"/>
                <a:ext cx="609600" cy="4572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sz="1200">
                    <a:latin typeface="Calibri" pitchFamily="34" charset="0"/>
                  </a:rPr>
                  <a:t>Exe</a:t>
                </a:r>
              </a:p>
            </p:txBody>
          </p:sp>
          <p:sp>
            <p:nvSpPr>
              <p:cNvPr id="63" name="Rectangle 26"/>
              <p:cNvSpPr>
                <a:spLocks noChangeArrowheads="1"/>
              </p:cNvSpPr>
              <p:nvPr/>
            </p:nvSpPr>
            <p:spPr bwMode="auto">
              <a:xfrm>
                <a:off x="5067791" y="2265682"/>
                <a:ext cx="609600" cy="4572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sz="1200">
                    <a:latin typeface="Calibri" pitchFamily="34" charset="0"/>
                  </a:rPr>
                  <a:t>Decode</a:t>
                </a:r>
              </a:p>
            </p:txBody>
          </p:sp>
          <p:sp>
            <p:nvSpPr>
              <p:cNvPr id="64" name="Rectangle 27"/>
              <p:cNvSpPr>
                <a:spLocks noChangeArrowheads="1"/>
              </p:cNvSpPr>
              <p:nvPr/>
            </p:nvSpPr>
            <p:spPr bwMode="auto">
              <a:xfrm>
                <a:off x="4077191" y="2265682"/>
                <a:ext cx="609600" cy="4572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sz="1200" dirty="0">
                    <a:latin typeface="Calibri" pitchFamily="34" charset="0"/>
                  </a:rPr>
                  <a:t>Fetch</a:t>
                </a:r>
              </a:p>
            </p:txBody>
          </p:sp>
          <p:sp>
            <p:nvSpPr>
              <p:cNvPr id="59" name="AutoShape 5"/>
              <p:cNvSpPr>
                <a:spLocks noChangeArrowheads="1"/>
              </p:cNvSpPr>
              <p:nvPr/>
            </p:nvSpPr>
            <p:spPr bwMode="auto">
              <a:xfrm>
                <a:off x="3848591" y="1825359"/>
                <a:ext cx="3048000" cy="1049923"/>
              </a:xfrm>
              <a:prstGeom prst="roundRect">
                <a:avLst>
                  <a:gd name="adj" fmla="val 16667"/>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a:p>
            </p:txBody>
          </p:sp>
          <p:sp>
            <p:nvSpPr>
              <p:cNvPr id="60" name="TextBox 59"/>
              <p:cNvSpPr txBox="1"/>
              <p:nvPr/>
            </p:nvSpPr>
            <p:spPr>
              <a:xfrm>
                <a:off x="3887788" y="1856136"/>
                <a:ext cx="461986" cy="276999"/>
              </a:xfrm>
              <a:prstGeom prst="rect">
                <a:avLst/>
              </a:prstGeom>
              <a:noFill/>
            </p:spPr>
            <p:txBody>
              <a:bodyPr wrap="none" rtlCol="0">
                <a:spAutoFit/>
              </a:bodyPr>
              <a:lstStyle/>
              <a:p>
                <a:r>
                  <a:rPr lang="en-US" sz="1200" dirty="0" err="1" smtClean="0"/>
                  <a:t>mkB</a:t>
                </a:r>
                <a:endParaRPr lang="en-US" sz="1200" dirty="0"/>
              </a:p>
            </p:txBody>
          </p:sp>
        </p:grpSp>
      </p:grpSp>
      <p:grpSp>
        <p:nvGrpSpPr>
          <p:cNvPr id="78" name="Group 77"/>
          <p:cNvGrpSpPr/>
          <p:nvPr/>
        </p:nvGrpSpPr>
        <p:grpSpPr>
          <a:xfrm>
            <a:off x="1600200" y="2024168"/>
            <a:ext cx="1828800" cy="1049923"/>
            <a:chOff x="1600200" y="1825358"/>
            <a:chExt cx="1828800" cy="1049923"/>
          </a:xfrm>
        </p:grpSpPr>
        <p:sp>
          <p:nvSpPr>
            <p:cNvPr id="80" name="Rectangle 35"/>
            <p:cNvSpPr>
              <a:spLocks noChangeArrowheads="1"/>
            </p:cNvSpPr>
            <p:nvPr/>
          </p:nvSpPr>
          <p:spPr bwMode="auto">
            <a:xfrm>
              <a:off x="2209800" y="2274120"/>
              <a:ext cx="609600" cy="4572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sz="1200" dirty="0">
                  <a:latin typeface="Calibri" pitchFamily="34" charset="0"/>
                </a:rPr>
                <a:t>Control</a:t>
              </a:r>
            </a:p>
          </p:txBody>
        </p:sp>
        <p:sp>
          <p:nvSpPr>
            <p:cNvPr id="79" name="AutoShape 5"/>
            <p:cNvSpPr>
              <a:spLocks noChangeArrowheads="1"/>
            </p:cNvSpPr>
            <p:nvPr/>
          </p:nvSpPr>
          <p:spPr bwMode="auto">
            <a:xfrm>
              <a:off x="1600200" y="1825358"/>
              <a:ext cx="1828800" cy="1049923"/>
            </a:xfrm>
            <a:prstGeom prst="roundRect">
              <a:avLst>
                <a:gd name="adj" fmla="val 16667"/>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a:p>
          </p:txBody>
        </p:sp>
        <p:sp>
          <p:nvSpPr>
            <p:cNvPr id="81" name="TextBox 80"/>
            <p:cNvSpPr txBox="1"/>
            <p:nvPr/>
          </p:nvSpPr>
          <p:spPr>
            <a:xfrm>
              <a:off x="1633712" y="1825360"/>
              <a:ext cx="1523998" cy="276999"/>
            </a:xfrm>
            <a:prstGeom prst="rect">
              <a:avLst/>
            </a:prstGeom>
            <a:noFill/>
          </p:spPr>
          <p:txBody>
            <a:bodyPr wrap="square" rtlCol="0">
              <a:spAutoFit/>
            </a:bodyPr>
            <a:lstStyle/>
            <a:p>
              <a:r>
                <a:rPr lang="en-US" sz="1200" dirty="0" err="1" smtClean="0"/>
                <a:t>mkA</a:t>
              </a:r>
              <a:endParaRPr lang="en-US" sz="1200" dirty="0"/>
            </a:p>
          </p:txBody>
        </p:sp>
      </p:grpSp>
      <p:grpSp>
        <p:nvGrpSpPr>
          <p:cNvPr id="36" name="Group 35"/>
          <p:cNvGrpSpPr/>
          <p:nvPr/>
        </p:nvGrpSpPr>
        <p:grpSpPr>
          <a:xfrm>
            <a:off x="2514601" y="2898828"/>
            <a:ext cx="3848590" cy="987121"/>
            <a:chOff x="2514601" y="3419572"/>
            <a:chExt cx="3848590" cy="987121"/>
          </a:xfrm>
        </p:grpSpPr>
        <p:cxnSp>
          <p:nvCxnSpPr>
            <p:cNvPr id="75" name="AutoShape 34"/>
            <p:cNvCxnSpPr>
              <a:cxnSpLocks noChangeShapeType="1"/>
              <a:endCxn id="72" idx="0"/>
            </p:cNvCxnSpPr>
            <p:nvPr/>
          </p:nvCxnSpPr>
          <p:spPr bwMode="auto">
            <a:xfrm rot="5400000">
              <a:off x="4033842" y="3767722"/>
              <a:ext cx="703585" cy="7285"/>
            </a:xfrm>
            <a:prstGeom prst="curvedConnector3">
              <a:avLst>
                <a:gd name="adj1" fmla="val 50000"/>
              </a:avLst>
            </a:prstGeom>
            <a:noFill/>
            <a:ln w="38100">
              <a:solidFill>
                <a:schemeClr val="accent2"/>
              </a:solidFill>
              <a:round/>
              <a:headEnd type="triangle"/>
              <a:tailEnd type="triangle" w="med" len="med"/>
            </a:ln>
            <a:effectLst/>
          </p:spPr>
        </p:cxnSp>
        <p:cxnSp>
          <p:nvCxnSpPr>
            <p:cNvPr id="76" name="AutoShape 30"/>
            <p:cNvCxnSpPr>
              <a:cxnSpLocks noChangeShapeType="1"/>
              <a:endCxn id="71" idx="0"/>
            </p:cNvCxnSpPr>
            <p:nvPr/>
          </p:nvCxnSpPr>
          <p:spPr bwMode="auto">
            <a:xfrm>
              <a:off x="5372591" y="3433957"/>
              <a:ext cx="0" cy="689200"/>
            </a:xfrm>
            <a:prstGeom prst="straightConnector1">
              <a:avLst/>
            </a:prstGeom>
            <a:noFill/>
            <a:ln w="38100">
              <a:solidFill>
                <a:schemeClr val="accent2"/>
              </a:solidFill>
              <a:round/>
              <a:headEnd type="triangle"/>
              <a:tailEnd type="triangle" w="med" len="med"/>
            </a:ln>
            <a:effectLst/>
          </p:spPr>
        </p:cxnSp>
        <p:cxnSp>
          <p:nvCxnSpPr>
            <p:cNvPr id="77" name="AutoShape 30"/>
            <p:cNvCxnSpPr>
              <a:cxnSpLocks noChangeShapeType="1"/>
              <a:stCxn id="61" idx="2"/>
            </p:cNvCxnSpPr>
            <p:nvPr/>
          </p:nvCxnSpPr>
          <p:spPr bwMode="auto">
            <a:xfrm>
              <a:off x="6363191" y="3442436"/>
              <a:ext cx="0" cy="687623"/>
            </a:xfrm>
            <a:prstGeom prst="straightConnector1">
              <a:avLst/>
            </a:prstGeom>
            <a:noFill/>
            <a:ln w="38100">
              <a:solidFill>
                <a:schemeClr val="accent2"/>
              </a:solidFill>
              <a:round/>
              <a:headEnd type="triangle"/>
              <a:tailEnd type="triangle" w="med" len="med"/>
            </a:ln>
            <a:effectLst/>
          </p:spPr>
        </p:cxnSp>
        <p:cxnSp>
          <p:nvCxnSpPr>
            <p:cNvPr id="82" name="AutoShape 36"/>
            <p:cNvCxnSpPr>
              <a:cxnSpLocks noChangeShapeType="1"/>
              <a:stCxn id="72" idx="1"/>
              <a:endCxn id="80" idx="2"/>
            </p:cNvCxnSpPr>
            <p:nvPr/>
          </p:nvCxnSpPr>
          <p:spPr bwMode="auto">
            <a:xfrm rot="10800000">
              <a:off x="2514601" y="3505810"/>
              <a:ext cx="1562591" cy="900883"/>
            </a:xfrm>
            <a:prstGeom prst="curvedConnector2">
              <a:avLst/>
            </a:prstGeom>
            <a:noFill/>
            <a:ln w="38100">
              <a:solidFill>
                <a:schemeClr val="accent2"/>
              </a:solidFill>
              <a:round/>
              <a:headEnd type="triangle" w="med" len="med"/>
              <a:tailEnd type="triangle" w="med" len="med"/>
            </a:ln>
            <a:effectLst/>
          </p:spPr>
        </p:cxnSp>
      </p:grpSp>
      <p:cxnSp>
        <p:nvCxnSpPr>
          <p:cNvPr id="54" name="AutoShape 36"/>
          <p:cNvCxnSpPr>
            <a:cxnSpLocks noChangeShapeType="1"/>
            <a:stCxn id="64" idx="1"/>
            <a:endCxn id="80" idx="3"/>
          </p:cNvCxnSpPr>
          <p:nvPr/>
        </p:nvCxnSpPr>
        <p:spPr bwMode="auto">
          <a:xfrm rot="10800000" flipV="1">
            <a:off x="2819401" y="2693092"/>
            <a:ext cx="1257791" cy="8438"/>
          </a:xfrm>
          <a:prstGeom prst="curvedConnector3">
            <a:avLst>
              <a:gd name="adj1" fmla="val 50000"/>
            </a:avLst>
          </a:prstGeom>
          <a:noFill/>
          <a:ln w="38100">
            <a:solidFill>
              <a:schemeClr val="accent2"/>
            </a:solidFill>
            <a:round/>
            <a:headEnd type="triangle" w="med" len="med"/>
            <a:tailEnd type="triangle" w="med" len="med"/>
          </a:ln>
          <a:effectLst/>
        </p:spPr>
      </p:cxnSp>
      <p:grpSp>
        <p:nvGrpSpPr>
          <p:cNvPr id="35" name="Group 34"/>
          <p:cNvGrpSpPr/>
          <p:nvPr/>
        </p:nvGrpSpPr>
        <p:grpSpPr>
          <a:xfrm>
            <a:off x="2495011" y="2049737"/>
            <a:ext cx="3879071" cy="2987039"/>
            <a:chOff x="2495011" y="2570481"/>
            <a:chExt cx="3879071" cy="2987039"/>
          </a:xfrm>
        </p:grpSpPr>
        <p:grpSp>
          <p:nvGrpSpPr>
            <p:cNvPr id="99" name="Group 98"/>
            <p:cNvGrpSpPr/>
            <p:nvPr/>
          </p:nvGrpSpPr>
          <p:grpSpPr>
            <a:xfrm>
              <a:off x="2495011" y="2570481"/>
              <a:ext cx="3879071" cy="2987039"/>
              <a:chOff x="2712721" y="2570481"/>
              <a:chExt cx="3879071" cy="2987039"/>
            </a:xfrm>
          </p:grpSpPr>
          <p:cxnSp>
            <p:nvCxnSpPr>
              <p:cNvPr id="100" name="AutoShape 36"/>
              <p:cNvCxnSpPr>
                <a:cxnSpLocks noChangeShapeType="1"/>
              </p:cNvCxnSpPr>
              <p:nvPr/>
            </p:nvCxnSpPr>
            <p:spPr bwMode="auto">
              <a:xfrm rot="16200000" flipH="1">
                <a:off x="1485901" y="3797301"/>
                <a:ext cx="2987039" cy="533400"/>
              </a:xfrm>
              <a:prstGeom prst="curvedConnector2">
                <a:avLst/>
              </a:prstGeom>
              <a:noFill/>
              <a:ln w="38100">
                <a:solidFill>
                  <a:schemeClr val="accent2"/>
                </a:solidFill>
                <a:round/>
                <a:headEnd type="triangle" w="med" len="med"/>
                <a:tailEnd type="triangle" w="med" len="med"/>
              </a:ln>
              <a:effectLst/>
            </p:spPr>
          </p:cxnSp>
          <p:cxnSp>
            <p:nvCxnSpPr>
              <p:cNvPr id="102" name="AutoShape 36"/>
              <p:cNvCxnSpPr>
                <a:cxnSpLocks noChangeShapeType="1"/>
              </p:cNvCxnSpPr>
              <p:nvPr/>
            </p:nvCxnSpPr>
            <p:spPr bwMode="auto">
              <a:xfrm rot="5400000">
                <a:off x="3692137" y="3419866"/>
                <a:ext cx="2758439" cy="1059671"/>
              </a:xfrm>
              <a:prstGeom prst="curvedConnector3">
                <a:avLst>
                  <a:gd name="adj1" fmla="val 50000"/>
                </a:avLst>
              </a:prstGeom>
              <a:noFill/>
              <a:ln w="38100">
                <a:solidFill>
                  <a:schemeClr val="accent2"/>
                </a:solidFill>
                <a:round/>
                <a:headEnd type="triangle" w="med" len="med"/>
                <a:tailEnd type="triangle" w="med" len="med"/>
              </a:ln>
              <a:effectLst/>
            </p:spPr>
          </p:cxnSp>
          <p:cxnSp>
            <p:nvCxnSpPr>
              <p:cNvPr id="103" name="AutoShape 36"/>
              <p:cNvCxnSpPr>
                <a:cxnSpLocks noChangeShapeType="1"/>
              </p:cNvCxnSpPr>
              <p:nvPr/>
            </p:nvCxnSpPr>
            <p:spPr bwMode="auto">
              <a:xfrm rot="5400000">
                <a:off x="4682737" y="3419866"/>
                <a:ext cx="2758439" cy="1059671"/>
              </a:xfrm>
              <a:prstGeom prst="curvedConnector3">
                <a:avLst>
                  <a:gd name="adj1" fmla="val 50000"/>
                </a:avLst>
              </a:prstGeom>
              <a:noFill/>
              <a:ln w="38100">
                <a:solidFill>
                  <a:schemeClr val="accent2"/>
                </a:solidFill>
                <a:round/>
                <a:headEnd type="triangle" w="med" len="med"/>
                <a:tailEnd type="triangle" w="med" len="med"/>
              </a:ln>
              <a:effectLst/>
            </p:spPr>
          </p:cxnSp>
        </p:grpSp>
        <p:cxnSp>
          <p:nvCxnSpPr>
            <p:cNvPr id="107" name="AutoShape 36"/>
            <p:cNvCxnSpPr>
              <a:cxnSpLocks noChangeShapeType="1"/>
            </p:cNvCxnSpPr>
            <p:nvPr/>
          </p:nvCxnSpPr>
          <p:spPr bwMode="auto">
            <a:xfrm rot="5400000">
              <a:off x="2480221" y="3427126"/>
              <a:ext cx="2758439" cy="1059671"/>
            </a:xfrm>
            <a:prstGeom prst="curvedConnector3">
              <a:avLst>
                <a:gd name="adj1" fmla="val 50000"/>
              </a:avLst>
            </a:prstGeom>
            <a:noFill/>
            <a:ln w="38100">
              <a:solidFill>
                <a:schemeClr val="accent2"/>
              </a:solidFill>
              <a:round/>
              <a:headEnd type="triangle" w="med" len="med"/>
              <a:tailEnd type="triangle" w="med" len="med"/>
            </a:ln>
            <a:effectLst/>
          </p:spPr>
        </p:cxnSp>
      </p:grpSp>
      <p:sp>
        <p:nvSpPr>
          <p:cNvPr id="90" name="TextBox 4"/>
          <p:cNvSpPr txBox="1"/>
          <p:nvPr/>
        </p:nvSpPr>
        <p:spPr>
          <a:xfrm>
            <a:off x="1365529" y="5943600"/>
            <a:ext cx="6263073" cy="590931"/>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defPPr>
              <a:defRPr lang="en-US"/>
            </a:defPPr>
            <a:lvl1pPr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1pPr>
            <a:lvl2pPr marL="4572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2pPr>
            <a:lvl3pPr marL="9144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3pPr>
            <a:lvl4pPr marL="13716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4pPr>
            <a:lvl5pPr marL="18288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5pPr>
            <a:lvl6pPr marL="2286000" algn="l" defTabSz="914400" rtl="0" eaLnBrk="1" latinLnBrk="0" hangingPunct="1">
              <a:defRPr sz="2000" kern="1200">
                <a:solidFill>
                  <a:schemeClr val="tx1"/>
                </a:solidFill>
                <a:latin typeface="Verdana" pitchFamily="-96" charset="0"/>
                <a:ea typeface="+mn-ea"/>
                <a:cs typeface="+mn-cs"/>
              </a:defRPr>
            </a:lvl6pPr>
            <a:lvl7pPr marL="2743200" algn="l" defTabSz="914400" rtl="0" eaLnBrk="1" latinLnBrk="0" hangingPunct="1">
              <a:defRPr sz="2000" kern="1200">
                <a:solidFill>
                  <a:schemeClr val="tx1"/>
                </a:solidFill>
                <a:latin typeface="Verdana" pitchFamily="-96" charset="0"/>
                <a:ea typeface="+mn-ea"/>
                <a:cs typeface="+mn-cs"/>
              </a:defRPr>
            </a:lvl7pPr>
            <a:lvl8pPr marL="3200400" algn="l" defTabSz="914400" rtl="0" eaLnBrk="1" latinLnBrk="0" hangingPunct="1">
              <a:defRPr sz="2000" kern="1200">
                <a:solidFill>
                  <a:schemeClr val="tx1"/>
                </a:solidFill>
                <a:latin typeface="Verdana" pitchFamily="-96" charset="0"/>
                <a:ea typeface="+mn-ea"/>
                <a:cs typeface="+mn-cs"/>
              </a:defRPr>
            </a:lvl8pPr>
            <a:lvl9pPr marL="3657600" algn="l" defTabSz="914400" rtl="0" eaLnBrk="1" latinLnBrk="0" hangingPunct="1">
              <a:defRPr sz="2000" kern="1200">
                <a:solidFill>
                  <a:schemeClr val="tx1"/>
                </a:solidFill>
                <a:latin typeface="Verdana" pitchFamily="-96" charset="0"/>
                <a:ea typeface="+mn-ea"/>
                <a:cs typeface="+mn-cs"/>
              </a:defRPr>
            </a:lvl9pPr>
          </a:lstStyle>
          <a:p>
            <a:pPr algn="ctr">
              <a:buNone/>
            </a:pPr>
            <a:r>
              <a:rPr lang="en-US" sz="1800" dirty="0" smtClean="0">
                <a:solidFill>
                  <a:schemeClr val="bg1"/>
                </a:solidFill>
              </a:rPr>
              <a:t>Abstract communication permit LEAP to automatically partition any design.</a:t>
            </a:r>
            <a:endParaRPr lang="en-US" sz="1800" dirty="0">
              <a:solidFill>
                <a:schemeClr val="bg1"/>
              </a:solidFill>
            </a:endParaRPr>
          </a:p>
        </p:txBody>
      </p:sp>
      <p:sp>
        <p:nvSpPr>
          <p:cNvPr id="95" name="Title 1"/>
          <p:cNvSpPr txBox="1">
            <a:spLocks/>
          </p:cNvSpPr>
          <p:nvPr/>
        </p:nvSpPr>
        <p:spPr>
          <a:xfrm>
            <a:off x="-1371600" y="-228600"/>
            <a:ext cx="8991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700" b="1" dirty="0" smtClean="0">
                <a:solidFill>
                  <a:schemeClr val="accent1"/>
                </a:solidFill>
              </a:rPr>
              <a:t>Partitioning LI Channels Across FPGAs</a:t>
            </a:r>
            <a:endParaRPr lang="en-US" sz="2700" b="1" dirty="0">
              <a:solidFill>
                <a:schemeClr val="accent1"/>
              </a:solidFill>
            </a:endParaRPr>
          </a:p>
        </p:txBody>
      </p:sp>
      <p:grpSp>
        <p:nvGrpSpPr>
          <p:cNvPr id="47" name="Group 46"/>
          <p:cNvGrpSpPr/>
          <p:nvPr/>
        </p:nvGrpSpPr>
        <p:grpSpPr>
          <a:xfrm>
            <a:off x="2193118" y="2261093"/>
            <a:ext cx="572421" cy="576071"/>
            <a:chOff x="7143492" y="3343896"/>
            <a:chExt cx="572421" cy="576071"/>
          </a:xfrm>
        </p:grpSpPr>
        <p:sp>
          <p:nvSpPr>
            <p:cNvPr id="48" name="Oval 47"/>
            <p:cNvSpPr/>
            <p:nvPr/>
          </p:nvSpPr>
          <p:spPr>
            <a:xfrm flipH="1" flipV="1">
              <a:off x="7143492" y="3343896"/>
              <a:ext cx="572421" cy="576071"/>
            </a:xfrm>
            <a:prstGeom prst="ellipse">
              <a:avLst/>
            </a:prstGeom>
            <a:solidFill>
              <a:schemeClr val="lt1">
                <a:alpha val="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9" name="Oval 48"/>
            <p:cNvSpPr/>
            <p:nvPr/>
          </p:nvSpPr>
          <p:spPr>
            <a:xfrm flipH="1" flipV="1">
              <a:off x="7361555" y="3697519"/>
              <a:ext cx="173736" cy="173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0" name="Oval 49"/>
            <p:cNvSpPr/>
            <p:nvPr/>
          </p:nvSpPr>
          <p:spPr>
            <a:xfrm flipH="1" flipV="1">
              <a:off x="7209436" y="3478746"/>
              <a:ext cx="173736" cy="173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1" name="Oval 50"/>
            <p:cNvSpPr/>
            <p:nvPr/>
          </p:nvSpPr>
          <p:spPr>
            <a:xfrm flipH="1" flipV="1">
              <a:off x="7471469" y="3470995"/>
              <a:ext cx="173736" cy="173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53" name="Curved Connector 52"/>
            <p:cNvCxnSpPr>
              <a:stCxn id="49" idx="2"/>
              <a:endCxn id="51" idx="1"/>
            </p:cNvCxnSpPr>
            <p:nvPr/>
          </p:nvCxnSpPr>
          <p:spPr>
            <a:xfrm flipV="1">
              <a:off x="7535291" y="3619288"/>
              <a:ext cx="84471" cy="165099"/>
            </a:xfrm>
            <a:prstGeom prst="curved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9" idx="6"/>
              <a:endCxn id="50" idx="7"/>
            </p:cNvCxnSpPr>
            <p:nvPr/>
          </p:nvCxnSpPr>
          <p:spPr>
            <a:xfrm rot="10800000">
              <a:off x="7234879" y="3627039"/>
              <a:ext cx="126676" cy="157348"/>
            </a:xfrm>
            <a:prstGeom prst="curvedConnector2">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5" name="Curved Connector 64"/>
            <p:cNvCxnSpPr>
              <a:stCxn id="51" idx="4"/>
              <a:endCxn id="50" idx="4"/>
            </p:cNvCxnSpPr>
            <p:nvPr/>
          </p:nvCxnSpPr>
          <p:spPr>
            <a:xfrm rot="16200000" flipH="1" flipV="1">
              <a:off x="7423445" y="3343853"/>
              <a:ext cx="7751" cy="262033"/>
            </a:xfrm>
            <a:prstGeom prst="curvedConnector3">
              <a:avLst>
                <a:gd name="adj1" fmla="val -92166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6" name="Group 105"/>
          <p:cNvGrpSpPr/>
          <p:nvPr/>
        </p:nvGrpSpPr>
        <p:grpSpPr>
          <a:xfrm>
            <a:off x="4545138" y="2191263"/>
            <a:ext cx="572421" cy="576071"/>
            <a:chOff x="7143492" y="3343896"/>
            <a:chExt cx="572421" cy="576071"/>
          </a:xfrm>
        </p:grpSpPr>
        <p:sp>
          <p:nvSpPr>
            <p:cNvPr id="108" name="Oval 107"/>
            <p:cNvSpPr/>
            <p:nvPr/>
          </p:nvSpPr>
          <p:spPr>
            <a:xfrm flipH="1" flipV="1">
              <a:off x="7143492" y="3343896"/>
              <a:ext cx="572421" cy="576071"/>
            </a:xfrm>
            <a:prstGeom prst="ellipse">
              <a:avLst/>
            </a:prstGeom>
            <a:solidFill>
              <a:schemeClr val="lt1">
                <a:alpha val="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9" name="Oval 108"/>
            <p:cNvSpPr/>
            <p:nvPr/>
          </p:nvSpPr>
          <p:spPr>
            <a:xfrm flipH="1" flipV="1">
              <a:off x="7361555" y="3697519"/>
              <a:ext cx="173736" cy="173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0" name="Oval 109"/>
            <p:cNvSpPr/>
            <p:nvPr/>
          </p:nvSpPr>
          <p:spPr>
            <a:xfrm flipH="1" flipV="1">
              <a:off x="7209436" y="3478746"/>
              <a:ext cx="173736" cy="173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1" name="Oval 110"/>
            <p:cNvSpPr/>
            <p:nvPr/>
          </p:nvSpPr>
          <p:spPr>
            <a:xfrm flipH="1" flipV="1">
              <a:off x="7471469" y="3470995"/>
              <a:ext cx="173736" cy="173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12" name="Curved Connector 111"/>
            <p:cNvCxnSpPr>
              <a:stCxn id="109" idx="2"/>
              <a:endCxn id="111" idx="1"/>
            </p:cNvCxnSpPr>
            <p:nvPr/>
          </p:nvCxnSpPr>
          <p:spPr>
            <a:xfrm flipV="1">
              <a:off x="7535291" y="3619288"/>
              <a:ext cx="84471" cy="165099"/>
            </a:xfrm>
            <a:prstGeom prst="curved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Curved Connector 112"/>
            <p:cNvCxnSpPr>
              <a:stCxn id="109" idx="6"/>
              <a:endCxn id="110" idx="7"/>
            </p:cNvCxnSpPr>
            <p:nvPr/>
          </p:nvCxnSpPr>
          <p:spPr>
            <a:xfrm rot="10800000">
              <a:off x="7234879" y="3627039"/>
              <a:ext cx="126676" cy="157348"/>
            </a:xfrm>
            <a:prstGeom prst="curvedConnector2">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14" name="Curved Connector 113"/>
            <p:cNvCxnSpPr>
              <a:stCxn id="111" idx="4"/>
              <a:endCxn id="110" idx="4"/>
            </p:cNvCxnSpPr>
            <p:nvPr/>
          </p:nvCxnSpPr>
          <p:spPr>
            <a:xfrm rot="16200000" flipH="1" flipV="1">
              <a:off x="7423445" y="3343853"/>
              <a:ext cx="7751" cy="262033"/>
            </a:xfrm>
            <a:prstGeom prst="curvedConnector3">
              <a:avLst>
                <a:gd name="adj1" fmla="val -92166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5" name="Group 114"/>
          <p:cNvGrpSpPr/>
          <p:nvPr/>
        </p:nvGrpSpPr>
        <p:grpSpPr>
          <a:xfrm>
            <a:off x="5677418" y="2322757"/>
            <a:ext cx="572421" cy="576071"/>
            <a:chOff x="7143492" y="3343896"/>
            <a:chExt cx="572421" cy="576071"/>
          </a:xfrm>
        </p:grpSpPr>
        <p:sp>
          <p:nvSpPr>
            <p:cNvPr id="116" name="Oval 115"/>
            <p:cNvSpPr/>
            <p:nvPr/>
          </p:nvSpPr>
          <p:spPr>
            <a:xfrm flipH="1" flipV="1">
              <a:off x="7143492" y="3343896"/>
              <a:ext cx="572421" cy="576071"/>
            </a:xfrm>
            <a:prstGeom prst="ellipse">
              <a:avLst/>
            </a:prstGeom>
            <a:solidFill>
              <a:schemeClr val="lt1">
                <a:alpha val="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7" name="Oval 116"/>
            <p:cNvSpPr/>
            <p:nvPr/>
          </p:nvSpPr>
          <p:spPr>
            <a:xfrm flipH="1" flipV="1">
              <a:off x="7361555" y="3697519"/>
              <a:ext cx="173736" cy="173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8" name="Oval 117"/>
            <p:cNvSpPr/>
            <p:nvPr/>
          </p:nvSpPr>
          <p:spPr>
            <a:xfrm flipH="1" flipV="1">
              <a:off x="7209436" y="3478746"/>
              <a:ext cx="173736" cy="173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9" name="Oval 118"/>
            <p:cNvSpPr/>
            <p:nvPr/>
          </p:nvSpPr>
          <p:spPr>
            <a:xfrm flipH="1" flipV="1">
              <a:off x="7471469" y="3470995"/>
              <a:ext cx="173736" cy="173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20" name="Curved Connector 119"/>
            <p:cNvCxnSpPr>
              <a:stCxn id="117" idx="2"/>
              <a:endCxn id="119" idx="1"/>
            </p:cNvCxnSpPr>
            <p:nvPr/>
          </p:nvCxnSpPr>
          <p:spPr>
            <a:xfrm flipV="1">
              <a:off x="7535291" y="3619288"/>
              <a:ext cx="84471" cy="165099"/>
            </a:xfrm>
            <a:prstGeom prst="curved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Curved Connector 120"/>
            <p:cNvCxnSpPr>
              <a:stCxn id="117" idx="6"/>
              <a:endCxn id="118" idx="7"/>
            </p:cNvCxnSpPr>
            <p:nvPr/>
          </p:nvCxnSpPr>
          <p:spPr>
            <a:xfrm rot="10800000">
              <a:off x="7234879" y="3627039"/>
              <a:ext cx="126676" cy="157348"/>
            </a:xfrm>
            <a:prstGeom prst="curvedConnector2">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22" name="Curved Connector 121"/>
            <p:cNvCxnSpPr>
              <a:stCxn id="119" idx="4"/>
              <a:endCxn id="118" idx="4"/>
            </p:cNvCxnSpPr>
            <p:nvPr/>
          </p:nvCxnSpPr>
          <p:spPr>
            <a:xfrm rot="16200000" flipH="1" flipV="1">
              <a:off x="7423445" y="3343853"/>
              <a:ext cx="7751" cy="262033"/>
            </a:xfrm>
            <a:prstGeom prst="curvedConnector3">
              <a:avLst>
                <a:gd name="adj1" fmla="val -92166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23" name="Group 122"/>
          <p:cNvGrpSpPr/>
          <p:nvPr/>
        </p:nvGrpSpPr>
        <p:grpSpPr>
          <a:xfrm>
            <a:off x="4586904" y="3597914"/>
            <a:ext cx="572421" cy="576071"/>
            <a:chOff x="7143492" y="3343896"/>
            <a:chExt cx="572421" cy="576071"/>
          </a:xfrm>
        </p:grpSpPr>
        <p:sp>
          <p:nvSpPr>
            <p:cNvPr id="124" name="Oval 123"/>
            <p:cNvSpPr/>
            <p:nvPr/>
          </p:nvSpPr>
          <p:spPr>
            <a:xfrm flipH="1" flipV="1">
              <a:off x="7143492" y="3343896"/>
              <a:ext cx="572421" cy="576071"/>
            </a:xfrm>
            <a:prstGeom prst="ellipse">
              <a:avLst/>
            </a:prstGeom>
            <a:solidFill>
              <a:schemeClr val="lt1">
                <a:alpha val="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5" name="Oval 124"/>
            <p:cNvSpPr/>
            <p:nvPr/>
          </p:nvSpPr>
          <p:spPr>
            <a:xfrm flipH="1" flipV="1">
              <a:off x="7361555" y="3697519"/>
              <a:ext cx="173736" cy="173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6" name="Oval 125"/>
            <p:cNvSpPr/>
            <p:nvPr/>
          </p:nvSpPr>
          <p:spPr>
            <a:xfrm flipH="1" flipV="1">
              <a:off x="7209436" y="3478746"/>
              <a:ext cx="173736" cy="173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7" name="Oval 126"/>
            <p:cNvSpPr/>
            <p:nvPr/>
          </p:nvSpPr>
          <p:spPr>
            <a:xfrm flipH="1" flipV="1">
              <a:off x="7471469" y="3470995"/>
              <a:ext cx="173736" cy="173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28" name="Curved Connector 127"/>
            <p:cNvCxnSpPr>
              <a:stCxn id="125" idx="2"/>
              <a:endCxn id="127" idx="1"/>
            </p:cNvCxnSpPr>
            <p:nvPr/>
          </p:nvCxnSpPr>
          <p:spPr>
            <a:xfrm flipV="1">
              <a:off x="7535291" y="3619288"/>
              <a:ext cx="84471" cy="165099"/>
            </a:xfrm>
            <a:prstGeom prst="curved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Curved Connector 128"/>
            <p:cNvCxnSpPr>
              <a:stCxn id="125" idx="6"/>
              <a:endCxn id="126" idx="7"/>
            </p:cNvCxnSpPr>
            <p:nvPr/>
          </p:nvCxnSpPr>
          <p:spPr>
            <a:xfrm rot="10800000">
              <a:off x="7234879" y="3627039"/>
              <a:ext cx="126676" cy="157348"/>
            </a:xfrm>
            <a:prstGeom prst="curvedConnector2">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30" name="Curved Connector 129"/>
            <p:cNvCxnSpPr>
              <a:stCxn id="127" idx="4"/>
              <a:endCxn id="126" idx="4"/>
            </p:cNvCxnSpPr>
            <p:nvPr/>
          </p:nvCxnSpPr>
          <p:spPr>
            <a:xfrm rot="16200000" flipH="1" flipV="1">
              <a:off x="7423445" y="3343853"/>
              <a:ext cx="7751" cy="262033"/>
            </a:xfrm>
            <a:prstGeom prst="curvedConnector3">
              <a:avLst>
                <a:gd name="adj1" fmla="val -92166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1" name="Group 130"/>
          <p:cNvGrpSpPr/>
          <p:nvPr/>
        </p:nvGrpSpPr>
        <p:grpSpPr>
          <a:xfrm>
            <a:off x="5684447" y="3763113"/>
            <a:ext cx="572421" cy="576071"/>
            <a:chOff x="7143492" y="3343896"/>
            <a:chExt cx="572421" cy="576071"/>
          </a:xfrm>
        </p:grpSpPr>
        <p:sp>
          <p:nvSpPr>
            <p:cNvPr id="132" name="Oval 131"/>
            <p:cNvSpPr/>
            <p:nvPr/>
          </p:nvSpPr>
          <p:spPr>
            <a:xfrm flipH="1" flipV="1">
              <a:off x="7143492" y="3343896"/>
              <a:ext cx="572421" cy="576071"/>
            </a:xfrm>
            <a:prstGeom prst="ellipse">
              <a:avLst/>
            </a:prstGeom>
            <a:solidFill>
              <a:schemeClr val="lt1">
                <a:alpha val="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3" name="Oval 132"/>
            <p:cNvSpPr/>
            <p:nvPr/>
          </p:nvSpPr>
          <p:spPr>
            <a:xfrm flipH="1" flipV="1">
              <a:off x="7361555" y="3697519"/>
              <a:ext cx="173736" cy="173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4" name="Oval 133"/>
            <p:cNvSpPr/>
            <p:nvPr/>
          </p:nvSpPr>
          <p:spPr>
            <a:xfrm flipH="1" flipV="1">
              <a:off x="7209436" y="3478746"/>
              <a:ext cx="173736" cy="173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5" name="Oval 134"/>
            <p:cNvSpPr/>
            <p:nvPr/>
          </p:nvSpPr>
          <p:spPr>
            <a:xfrm flipH="1" flipV="1">
              <a:off x="7471469" y="3470995"/>
              <a:ext cx="173736" cy="173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36" name="Curved Connector 135"/>
            <p:cNvCxnSpPr>
              <a:stCxn id="133" idx="2"/>
              <a:endCxn id="135" idx="1"/>
            </p:cNvCxnSpPr>
            <p:nvPr/>
          </p:nvCxnSpPr>
          <p:spPr>
            <a:xfrm flipV="1">
              <a:off x="7535291" y="3619288"/>
              <a:ext cx="84471" cy="165099"/>
            </a:xfrm>
            <a:prstGeom prst="curved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Curved Connector 136"/>
            <p:cNvCxnSpPr>
              <a:stCxn id="133" idx="6"/>
              <a:endCxn id="134" idx="7"/>
            </p:cNvCxnSpPr>
            <p:nvPr/>
          </p:nvCxnSpPr>
          <p:spPr>
            <a:xfrm rot="10800000">
              <a:off x="7234879" y="3627039"/>
              <a:ext cx="126676" cy="157348"/>
            </a:xfrm>
            <a:prstGeom prst="curvedConnector2">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38" name="Curved Connector 137"/>
            <p:cNvCxnSpPr>
              <a:stCxn id="135" idx="4"/>
              <a:endCxn id="134" idx="4"/>
            </p:cNvCxnSpPr>
            <p:nvPr/>
          </p:nvCxnSpPr>
          <p:spPr>
            <a:xfrm rot="16200000" flipH="1" flipV="1">
              <a:off x="7423445" y="3343853"/>
              <a:ext cx="7751" cy="262033"/>
            </a:xfrm>
            <a:prstGeom prst="curvedConnector3">
              <a:avLst>
                <a:gd name="adj1" fmla="val -92166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1273568013"/>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fade">
                                      <p:cBhvr>
                                        <p:cTn id="7" dur="500"/>
                                        <p:tgtEl>
                                          <p:spTgt spid="9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36"/>
                                        </p:tgtEl>
                                      </p:cBhvr>
                                    </p:animEffect>
                                    <p:set>
                                      <p:cBhvr>
                                        <p:cTn id="12" dur="1" fill="hold">
                                          <p:stCondLst>
                                            <p:cond delay="499"/>
                                          </p:stCondLst>
                                        </p:cTn>
                                        <p:tgtEl>
                                          <p:spTgt spid="36"/>
                                        </p:tgtEl>
                                        <p:attrNameLst>
                                          <p:attrName>style.visibility</p:attrName>
                                        </p:attrNameLst>
                                      </p:cBhvr>
                                      <p:to>
                                        <p:strVal val="hidden"/>
                                      </p:to>
                                    </p:set>
                                  </p:childTnLst>
                                </p:cTn>
                              </p:par>
                              <p:par>
                                <p:cTn id="13" presetID="10" presetClass="exit" presetSubtype="0" fill="hold" nodeType="withEffect">
                                  <p:stCondLst>
                                    <p:cond delay="200"/>
                                  </p:stCondLst>
                                  <p:childTnLst>
                                    <p:animEffect transition="out" filter="fade">
                                      <p:cBhvr>
                                        <p:cTn id="14" dur="1000"/>
                                        <p:tgtEl>
                                          <p:spTgt spid="23"/>
                                        </p:tgtEl>
                                      </p:cBhvr>
                                    </p:animEffect>
                                    <p:set>
                                      <p:cBhvr>
                                        <p:cTn id="15" dur="1" fill="hold">
                                          <p:stCondLst>
                                            <p:cond delay="999"/>
                                          </p:stCondLst>
                                        </p:cTn>
                                        <p:tgtEl>
                                          <p:spTgt spid="23"/>
                                        </p:tgtEl>
                                        <p:attrNameLst>
                                          <p:attrName>style.visibility</p:attrName>
                                        </p:attrNameLst>
                                      </p:cBhvr>
                                      <p:to>
                                        <p:strVal val="hidden"/>
                                      </p:to>
                                    </p:set>
                                  </p:childTnLst>
                                </p:cTn>
                              </p:par>
                              <p:par>
                                <p:cTn id="16" presetID="10" presetClass="entr" presetSubtype="0" fill="hold" nodeType="withEffect">
                                  <p:stCondLst>
                                    <p:cond delay="200"/>
                                  </p:stCondLst>
                                  <p:childTnLst>
                                    <p:set>
                                      <p:cBhvr>
                                        <p:cTn id="17" dur="1" fill="hold">
                                          <p:stCondLst>
                                            <p:cond delay="0"/>
                                          </p:stCondLst>
                                        </p:cTn>
                                        <p:tgtEl>
                                          <p:spTgt spid="32"/>
                                        </p:tgtEl>
                                        <p:attrNameLst>
                                          <p:attrName>style.visibility</p:attrName>
                                        </p:attrNameLst>
                                      </p:cBhvr>
                                      <p:to>
                                        <p:strVal val="visible"/>
                                      </p:to>
                                    </p:set>
                                    <p:animEffect transition="in" filter="fade">
                                      <p:cBhvr>
                                        <p:cTn id="18" dur="2000"/>
                                        <p:tgtEl>
                                          <p:spTgt spid="32"/>
                                        </p:tgtEl>
                                      </p:cBhvr>
                                    </p:animEffect>
                                  </p:childTnLst>
                                </p:cTn>
                              </p:par>
                              <p:par>
                                <p:cTn id="19" presetID="42" presetClass="path" presetSubtype="0" accel="50000" decel="50000" fill="hold" nodeType="withEffect">
                                  <p:stCondLst>
                                    <p:cond delay="200"/>
                                  </p:stCondLst>
                                  <p:childTnLst>
                                    <p:animMotion origin="layout" path="M 3.33333E-6 -0.00694 L 3.33333E-6 0.14792 " pathEditMode="relative" rAng="0" ptsTypes="AA">
                                      <p:cBhvr>
                                        <p:cTn id="20" dur="2000" spd="-100000" fill="hold"/>
                                        <p:tgtEl>
                                          <p:spTgt spid="32"/>
                                        </p:tgtEl>
                                        <p:attrNameLst>
                                          <p:attrName>ppt_x</p:attrName>
                                          <p:attrName>ppt_y</p:attrName>
                                        </p:attrNameLst>
                                      </p:cBhvr>
                                      <p:rCtr x="0" y="7731"/>
                                    </p:animMotion>
                                  </p:childTnLst>
                                </p:cTn>
                              </p:par>
                              <p:par>
                                <p:cTn id="21" presetID="64" presetClass="path" presetSubtype="0" accel="50000" decel="50000" fill="hold" nodeType="withEffect">
                                  <p:stCondLst>
                                    <p:cond delay="200"/>
                                  </p:stCondLst>
                                  <p:childTnLst>
                                    <p:animMotion origin="layout" path="M -3.33333E-6 -5.20231E-7 L -3.33333E-6 -0.1237 " pathEditMode="relative" rAng="0" ptsTypes="AA">
                                      <p:cBhvr>
                                        <p:cTn id="22" dur="2000" fill="hold"/>
                                        <p:tgtEl>
                                          <p:spTgt spid="54"/>
                                        </p:tgtEl>
                                        <p:attrNameLst>
                                          <p:attrName>ppt_x</p:attrName>
                                          <p:attrName>ppt_y</p:attrName>
                                        </p:attrNameLst>
                                      </p:cBhvr>
                                      <p:rCtr x="0" y="-6197"/>
                                    </p:animMotion>
                                  </p:childTnLst>
                                </p:cTn>
                              </p:par>
                              <p:par>
                                <p:cTn id="23" presetID="10" presetClass="entr" presetSubtype="0" fill="hold" nodeType="withEffect">
                                  <p:stCondLst>
                                    <p:cond delay="200"/>
                                  </p:stCondLst>
                                  <p:childTnLst>
                                    <p:set>
                                      <p:cBhvr>
                                        <p:cTn id="24" dur="1" fill="hold">
                                          <p:stCondLst>
                                            <p:cond delay="0"/>
                                          </p:stCondLst>
                                        </p:cTn>
                                        <p:tgtEl>
                                          <p:spTgt spid="33"/>
                                        </p:tgtEl>
                                        <p:attrNameLst>
                                          <p:attrName>style.visibility</p:attrName>
                                        </p:attrNameLst>
                                      </p:cBhvr>
                                      <p:to>
                                        <p:strVal val="visible"/>
                                      </p:to>
                                    </p:set>
                                    <p:animEffect transition="in" filter="fade">
                                      <p:cBhvr>
                                        <p:cTn id="25" dur="2000"/>
                                        <p:tgtEl>
                                          <p:spTgt spid="33"/>
                                        </p:tgtEl>
                                      </p:cBhvr>
                                    </p:animEffect>
                                  </p:childTnLst>
                                </p:cTn>
                              </p:par>
                              <p:par>
                                <p:cTn id="26" presetID="42" presetClass="path" presetSubtype="0" accel="50000" decel="50000" fill="hold" nodeType="withEffect">
                                  <p:stCondLst>
                                    <p:cond delay="200"/>
                                  </p:stCondLst>
                                  <p:childTnLst>
                                    <p:animMotion origin="layout" path="M 3.33333E-6 -0.13982 L 3.33333E-6 -0.00023 " pathEditMode="relative" rAng="0" ptsTypes="AA">
                                      <p:cBhvr>
                                        <p:cTn id="27" dur="2000" fill="hold"/>
                                        <p:tgtEl>
                                          <p:spTgt spid="33"/>
                                        </p:tgtEl>
                                        <p:attrNameLst>
                                          <p:attrName>ppt_x</p:attrName>
                                          <p:attrName>ppt_y</p:attrName>
                                        </p:attrNameLst>
                                      </p:cBhvr>
                                      <p:rCtr x="0" y="6968"/>
                                    </p:animMotion>
                                  </p:childTnLst>
                                </p:cTn>
                              </p:par>
                              <p:par>
                                <p:cTn id="28" presetID="42" presetClass="path" presetSubtype="0" accel="50000" decel="50000" fill="hold" nodeType="withEffect">
                                  <p:stCondLst>
                                    <p:cond delay="200"/>
                                  </p:stCondLst>
                                  <p:childTnLst>
                                    <p:animMotion origin="layout" path="M 0 -3.7037E-7 L -0.11562 0.17546 " pathEditMode="relative" rAng="0" ptsTypes="AA">
                                      <p:cBhvr>
                                        <p:cTn id="29" dur="2000" fill="hold"/>
                                        <p:tgtEl>
                                          <p:spTgt spid="4"/>
                                        </p:tgtEl>
                                        <p:attrNameLst>
                                          <p:attrName>ppt_x</p:attrName>
                                          <p:attrName>ppt_y</p:attrName>
                                        </p:attrNameLst>
                                      </p:cBhvr>
                                      <p:rCtr x="-5781" y="8773"/>
                                    </p:animMotion>
                                  </p:childTnLst>
                                </p:cTn>
                              </p:par>
                              <p:par>
                                <p:cTn id="30" presetID="64" presetClass="path" presetSubtype="0" accel="50000" decel="50000" fill="hold" nodeType="withEffect">
                                  <p:stCondLst>
                                    <p:cond delay="200"/>
                                  </p:stCondLst>
                                  <p:childTnLst>
                                    <p:animMotion origin="layout" path="M 0 2.22222E-6 L 0.00104 -0.12778 " pathEditMode="relative" rAng="0" ptsTypes="AA">
                                      <p:cBhvr>
                                        <p:cTn id="31" dur="2000" fill="hold"/>
                                        <p:tgtEl>
                                          <p:spTgt spid="3"/>
                                        </p:tgtEl>
                                        <p:attrNameLst>
                                          <p:attrName>ppt_x</p:attrName>
                                          <p:attrName>ppt_y</p:attrName>
                                        </p:attrNameLst>
                                      </p:cBhvr>
                                      <p:rCtr x="52" y="-6389"/>
                                    </p:animMotion>
                                  </p:childTnLst>
                                </p:cTn>
                              </p:par>
                              <p:par>
                                <p:cTn id="32" presetID="42" presetClass="path" presetSubtype="0" accel="50000" decel="50000" fill="hold" nodeType="withEffect">
                                  <p:stCondLst>
                                    <p:cond delay="200"/>
                                  </p:stCondLst>
                                  <p:childTnLst>
                                    <p:animMotion origin="layout" path="M 0 -0.12523 L 0 -3.7037E-6 " pathEditMode="relative" rAng="0" ptsTypes="AA">
                                      <p:cBhvr>
                                        <p:cTn id="33" dur="2000" spd="-100000" fill="hold"/>
                                        <p:tgtEl>
                                          <p:spTgt spid="78"/>
                                        </p:tgtEl>
                                        <p:attrNameLst>
                                          <p:attrName>ppt_x</p:attrName>
                                          <p:attrName>ppt_y</p:attrName>
                                        </p:attrNameLst>
                                      </p:cBhvr>
                                      <p:rCtr x="0" y="6250"/>
                                    </p:animMotion>
                                  </p:childTnLst>
                                </p:cTn>
                              </p:par>
                              <p:par>
                                <p:cTn id="34" presetID="64" presetClass="path" presetSubtype="0" accel="50000" decel="50000" fill="hold" nodeType="withEffect">
                                  <p:stCondLst>
                                    <p:cond delay="200"/>
                                  </p:stCondLst>
                                  <p:childTnLst>
                                    <p:animMotion origin="layout" path="M 0.00347 2.22222E-6 L 0.00312 -0.1338 " pathEditMode="relative" rAng="0" ptsTypes="AA">
                                      <p:cBhvr>
                                        <p:cTn id="35" dur="2000" fill="hold"/>
                                        <p:tgtEl>
                                          <p:spTgt spid="47"/>
                                        </p:tgtEl>
                                        <p:attrNameLst>
                                          <p:attrName>ppt_x</p:attrName>
                                          <p:attrName>ppt_y</p:attrName>
                                        </p:attrNameLst>
                                      </p:cBhvr>
                                      <p:rCtr x="-17" y="-6690"/>
                                    </p:animMotion>
                                  </p:childTnLst>
                                </p:cTn>
                              </p:par>
                              <p:par>
                                <p:cTn id="36" presetID="64" presetClass="path" presetSubtype="0" accel="50000" decel="50000" fill="hold" nodeType="withEffect">
                                  <p:stCondLst>
                                    <p:cond delay="200"/>
                                  </p:stCondLst>
                                  <p:childTnLst>
                                    <p:animMotion origin="layout" path="M 0.00347 2.22222E-6 L 0.00312 -0.1338 " pathEditMode="relative" rAng="0" ptsTypes="AA">
                                      <p:cBhvr>
                                        <p:cTn id="37" dur="2000" fill="hold"/>
                                        <p:tgtEl>
                                          <p:spTgt spid="106"/>
                                        </p:tgtEl>
                                        <p:attrNameLst>
                                          <p:attrName>ppt_x</p:attrName>
                                          <p:attrName>ppt_y</p:attrName>
                                        </p:attrNameLst>
                                      </p:cBhvr>
                                      <p:rCtr x="-17" y="-6690"/>
                                    </p:animMotion>
                                  </p:childTnLst>
                                </p:cTn>
                              </p:par>
                              <p:par>
                                <p:cTn id="38" presetID="64" presetClass="path" presetSubtype="0" accel="50000" decel="50000" fill="hold" nodeType="withEffect">
                                  <p:stCondLst>
                                    <p:cond delay="200"/>
                                  </p:stCondLst>
                                  <p:childTnLst>
                                    <p:animMotion origin="layout" path="M -2.5E-6 4.81481E-6 L -0.11024 0.17314 " pathEditMode="relative" rAng="0" ptsTypes="AA">
                                      <p:cBhvr>
                                        <p:cTn id="39" dur="2000" fill="hold"/>
                                        <p:tgtEl>
                                          <p:spTgt spid="131"/>
                                        </p:tgtEl>
                                        <p:attrNameLst>
                                          <p:attrName>ppt_x</p:attrName>
                                          <p:attrName>ppt_y</p:attrName>
                                        </p:attrNameLst>
                                      </p:cBhvr>
                                      <p:rCtr x="-5521" y="8657"/>
                                    </p:animMotion>
                                  </p:childTnLst>
                                </p:cTn>
                              </p:par>
                              <p:par>
                                <p:cTn id="40" presetID="64" presetClass="path" presetSubtype="0" accel="50000" decel="50000" fill="hold" nodeType="withEffect">
                                  <p:stCondLst>
                                    <p:cond delay="200"/>
                                  </p:stCondLst>
                                  <p:childTnLst>
                                    <p:animMotion origin="layout" path="M -2.5E-6 4.81481E-6 L -0.11024 0.17314 " pathEditMode="relative" rAng="0" ptsTypes="AA">
                                      <p:cBhvr>
                                        <p:cTn id="41" dur="2000" fill="hold"/>
                                        <p:tgtEl>
                                          <p:spTgt spid="123"/>
                                        </p:tgtEl>
                                        <p:attrNameLst>
                                          <p:attrName>ppt_x</p:attrName>
                                          <p:attrName>ppt_y</p:attrName>
                                        </p:attrNameLst>
                                      </p:cBhvr>
                                      <p:rCtr x="-5521" y="8657"/>
                                    </p:animMotion>
                                  </p:childTnLst>
                                </p:cTn>
                              </p:par>
                              <p:par>
                                <p:cTn id="42" presetID="55" presetClass="entr" presetSubtype="0" fill="hold" nodeType="withEffect">
                                  <p:stCondLst>
                                    <p:cond delay="1200"/>
                                  </p:stCondLst>
                                  <p:childTnLst>
                                    <p:set>
                                      <p:cBhvr>
                                        <p:cTn id="43" dur="1" fill="hold">
                                          <p:stCondLst>
                                            <p:cond delay="0"/>
                                          </p:stCondLst>
                                        </p:cTn>
                                        <p:tgtEl>
                                          <p:spTgt spid="35"/>
                                        </p:tgtEl>
                                        <p:attrNameLst>
                                          <p:attrName>style.visibility</p:attrName>
                                        </p:attrNameLst>
                                      </p:cBhvr>
                                      <p:to>
                                        <p:strVal val="visible"/>
                                      </p:to>
                                    </p:set>
                                    <p:anim calcmode="lin" valueType="num">
                                      <p:cBhvr>
                                        <p:cTn id="44" dur="1000" fill="hold"/>
                                        <p:tgtEl>
                                          <p:spTgt spid="35"/>
                                        </p:tgtEl>
                                        <p:attrNameLst>
                                          <p:attrName>ppt_w</p:attrName>
                                        </p:attrNameLst>
                                      </p:cBhvr>
                                      <p:tavLst>
                                        <p:tav tm="0">
                                          <p:val>
                                            <p:strVal val="#ppt_w*0.70"/>
                                          </p:val>
                                        </p:tav>
                                        <p:tav tm="100000">
                                          <p:val>
                                            <p:strVal val="#ppt_w"/>
                                          </p:val>
                                        </p:tav>
                                      </p:tavLst>
                                    </p:anim>
                                    <p:anim calcmode="lin" valueType="num">
                                      <p:cBhvr>
                                        <p:cTn id="45" dur="1000" fill="hold"/>
                                        <p:tgtEl>
                                          <p:spTgt spid="35"/>
                                        </p:tgtEl>
                                        <p:attrNameLst>
                                          <p:attrName>ppt_h</p:attrName>
                                        </p:attrNameLst>
                                      </p:cBhvr>
                                      <p:tavLst>
                                        <p:tav tm="0">
                                          <p:val>
                                            <p:strVal val="#ppt_h"/>
                                          </p:val>
                                        </p:tav>
                                        <p:tav tm="100000">
                                          <p:val>
                                            <p:strVal val="#ppt_h"/>
                                          </p:val>
                                        </p:tav>
                                      </p:tavLst>
                                    </p:anim>
                                    <p:animEffect transition="in" filter="fade">
                                      <p:cBhvr>
                                        <p:cTn id="46" dur="1000"/>
                                        <p:tgtEl>
                                          <p:spTgt spid="35"/>
                                        </p:tgtEl>
                                      </p:cBhvr>
                                    </p:animEffect>
                                  </p:childTnLst>
                                </p:cTn>
                              </p:par>
                              <p:par>
                                <p:cTn id="47" presetID="64" presetClass="path" presetSubtype="0" accel="50000" decel="50000" fill="hold" nodeType="withEffect">
                                  <p:stCondLst>
                                    <p:cond delay="200"/>
                                  </p:stCondLst>
                                  <p:childTnLst>
                                    <p:animMotion origin="layout" path="M 0.00347 2.22222E-6 L 0.00312 -0.1338 " pathEditMode="relative" rAng="0" ptsTypes="AA">
                                      <p:cBhvr>
                                        <p:cTn id="48" dur="2000" fill="hold"/>
                                        <p:tgtEl>
                                          <p:spTgt spid="115"/>
                                        </p:tgtEl>
                                        <p:attrNameLst>
                                          <p:attrName>ppt_x</p:attrName>
                                          <p:attrName>ppt_y</p:attrName>
                                        </p:attrNameLst>
                                      </p:cBhvr>
                                      <p:rCtr x="-17" y="-669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 Communication Enables Automated Multi-FPGA</a:t>
            </a:r>
            <a:br>
              <a:rPr lang="en-US" dirty="0" smtClean="0"/>
            </a:br>
            <a:r>
              <a:rPr lang="en-US" dirty="0" smtClean="0"/>
              <a:t>Compilation</a:t>
            </a:r>
            <a:endParaRPr lang="en-US" dirty="0"/>
          </a:p>
        </p:txBody>
      </p:sp>
      <p:grpSp>
        <p:nvGrpSpPr>
          <p:cNvPr id="4" name="Group 3"/>
          <p:cNvGrpSpPr>
            <a:grpSpLocks noChangeAspect="1"/>
          </p:cNvGrpSpPr>
          <p:nvPr/>
        </p:nvGrpSpPr>
        <p:grpSpPr>
          <a:xfrm>
            <a:off x="3485745" y="1563897"/>
            <a:ext cx="5754264" cy="704093"/>
            <a:chOff x="3221708" y="1886628"/>
            <a:chExt cx="5754262" cy="704093"/>
          </a:xfrm>
        </p:grpSpPr>
        <p:sp>
          <p:nvSpPr>
            <p:cNvPr id="7" name="Rectangle 6"/>
            <p:cNvSpPr/>
            <p:nvPr/>
          </p:nvSpPr>
          <p:spPr>
            <a:xfrm>
              <a:off x="5959149" y="1886628"/>
              <a:ext cx="1052141" cy="492336"/>
            </a:xfrm>
            <a:prstGeom prst="rect">
              <a:avLst/>
            </a:prstGeom>
          </p:spPr>
          <p:style>
            <a:lnRef idx="2">
              <a:schemeClr val="dk1"/>
            </a:lnRef>
            <a:fillRef idx="1">
              <a:schemeClr val="lt1"/>
            </a:fillRef>
            <a:effectRef idx="0">
              <a:schemeClr val="dk1"/>
            </a:effectRef>
            <a:fontRef idx="minor">
              <a:schemeClr val="dk1"/>
            </a:fontRef>
          </p:style>
          <p:txBody>
            <a:bodyPr rtlCol="0" anchor="t" anchorCtr="0"/>
            <a:lstStyle/>
            <a:p>
              <a:pPr algn="ctr"/>
              <a:endParaRPr lang="en-US" sz="3200" dirty="0"/>
            </a:p>
          </p:txBody>
        </p:sp>
        <p:sp>
          <p:nvSpPr>
            <p:cNvPr id="8" name="Rectangle 7"/>
            <p:cNvSpPr/>
            <p:nvPr/>
          </p:nvSpPr>
          <p:spPr>
            <a:xfrm>
              <a:off x="4743801" y="1886628"/>
              <a:ext cx="1168672" cy="492336"/>
            </a:xfrm>
            <a:prstGeom prst="rect">
              <a:avLst/>
            </a:prstGeom>
          </p:spPr>
          <p:style>
            <a:lnRef idx="2">
              <a:schemeClr val="dk1"/>
            </a:lnRef>
            <a:fillRef idx="1">
              <a:schemeClr val="lt1"/>
            </a:fillRef>
            <a:effectRef idx="0">
              <a:schemeClr val="dk1"/>
            </a:effectRef>
            <a:fontRef idx="minor">
              <a:schemeClr val="dk1"/>
            </a:fontRef>
          </p:style>
          <p:txBody>
            <a:bodyPr rtlCol="0" anchor="t" anchorCtr="0"/>
            <a:lstStyle/>
            <a:p>
              <a:pPr algn="ctr"/>
              <a:endParaRPr lang="en-US" sz="3200" dirty="0"/>
            </a:p>
          </p:txBody>
        </p:sp>
        <p:sp>
          <p:nvSpPr>
            <p:cNvPr id="10" name="Rectangle 9"/>
            <p:cNvSpPr/>
            <p:nvPr/>
          </p:nvSpPr>
          <p:spPr>
            <a:xfrm>
              <a:off x="3221708" y="1886628"/>
              <a:ext cx="1476724" cy="492337"/>
            </a:xfrm>
            <a:prstGeom prst="rect">
              <a:avLst/>
            </a:prstGeom>
          </p:spPr>
          <p:style>
            <a:lnRef idx="2">
              <a:schemeClr val="dk1"/>
            </a:lnRef>
            <a:fillRef idx="1">
              <a:schemeClr val="lt1"/>
            </a:fillRef>
            <a:effectRef idx="0">
              <a:schemeClr val="dk1"/>
            </a:effectRef>
            <a:fontRef idx="minor">
              <a:schemeClr val="dk1"/>
            </a:fontRef>
          </p:style>
          <p:txBody>
            <a:bodyPr rtlCol="0" anchor="t" anchorCtr="0"/>
            <a:lstStyle/>
            <a:p>
              <a:pPr algn="ctr"/>
              <a:endParaRPr lang="en-US" sz="3200" dirty="0"/>
            </a:p>
          </p:txBody>
        </p:sp>
        <p:grpSp>
          <p:nvGrpSpPr>
            <p:cNvPr id="11" name="Group 16"/>
            <p:cNvGrpSpPr/>
            <p:nvPr/>
          </p:nvGrpSpPr>
          <p:grpSpPr>
            <a:xfrm>
              <a:off x="3967184" y="1990561"/>
              <a:ext cx="309444" cy="96436"/>
              <a:chOff x="4953000" y="2971800"/>
              <a:chExt cx="1524000" cy="838200"/>
            </a:xfrm>
          </p:grpSpPr>
          <p:sp>
            <p:nvSpPr>
              <p:cNvPr id="155" name="Rectangle 154"/>
              <p:cNvSpPr/>
              <p:nvPr/>
            </p:nvSpPr>
            <p:spPr>
              <a:xfrm>
                <a:off x="4953000" y="2971800"/>
                <a:ext cx="381000" cy="83820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 dirty="0">
                  <a:solidFill>
                    <a:schemeClr val="bg1"/>
                  </a:solidFill>
                  <a:latin typeface="Times New Roman" pitchFamily="18" charset="0"/>
                  <a:cs typeface="Times New Roman" pitchFamily="18" charset="0"/>
                </a:endParaRPr>
              </a:p>
            </p:txBody>
          </p:sp>
          <p:sp>
            <p:nvSpPr>
              <p:cNvPr id="156" name="Rectangle 155"/>
              <p:cNvSpPr/>
              <p:nvPr/>
            </p:nvSpPr>
            <p:spPr>
              <a:xfrm>
                <a:off x="5334000" y="2971800"/>
                <a:ext cx="381000" cy="83820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 dirty="0">
                  <a:solidFill>
                    <a:schemeClr val="bg1"/>
                  </a:solidFill>
                  <a:latin typeface="Times New Roman" pitchFamily="18" charset="0"/>
                  <a:cs typeface="Times New Roman" pitchFamily="18" charset="0"/>
                </a:endParaRPr>
              </a:p>
            </p:txBody>
          </p:sp>
          <p:sp>
            <p:nvSpPr>
              <p:cNvPr id="157" name="Rectangle 156"/>
              <p:cNvSpPr/>
              <p:nvPr/>
            </p:nvSpPr>
            <p:spPr>
              <a:xfrm>
                <a:off x="5715000" y="2971800"/>
                <a:ext cx="381000" cy="83820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 dirty="0">
                  <a:solidFill>
                    <a:schemeClr val="bg1"/>
                  </a:solidFill>
                  <a:latin typeface="Times New Roman" pitchFamily="18" charset="0"/>
                  <a:cs typeface="Times New Roman" pitchFamily="18" charset="0"/>
                </a:endParaRPr>
              </a:p>
            </p:txBody>
          </p:sp>
          <p:sp>
            <p:nvSpPr>
              <p:cNvPr id="158" name="Rectangle 157"/>
              <p:cNvSpPr/>
              <p:nvPr/>
            </p:nvSpPr>
            <p:spPr>
              <a:xfrm>
                <a:off x="6096000" y="2971800"/>
                <a:ext cx="381000" cy="83820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 dirty="0">
                  <a:solidFill>
                    <a:schemeClr val="bg1"/>
                  </a:solidFill>
                  <a:latin typeface="Times New Roman" pitchFamily="18" charset="0"/>
                  <a:cs typeface="Times New Roman" pitchFamily="18" charset="0"/>
                </a:endParaRPr>
              </a:p>
            </p:txBody>
          </p:sp>
          <p:sp>
            <p:nvSpPr>
              <p:cNvPr id="159" name="Rectangle 158"/>
              <p:cNvSpPr/>
              <p:nvPr/>
            </p:nvSpPr>
            <p:spPr>
              <a:xfrm>
                <a:off x="4953000" y="2971800"/>
                <a:ext cx="1524000" cy="838200"/>
              </a:xfrm>
              <a:prstGeom prst="rect">
                <a:avLst/>
              </a:prstGeom>
              <a:solidFill>
                <a:schemeClr val="lt1">
                  <a:alpha val="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00" dirty="0" smtClean="0">
                    <a:solidFill>
                      <a:schemeClr val="bg1"/>
                    </a:solidFill>
                    <a:latin typeface="Times New Roman" pitchFamily="18" charset="0"/>
                    <a:cs typeface="Times New Roman" pitchFamily="18" charset="0"/>
                  </a:rPr>
                  <a:t>Used Counts</a:t>
                </a:r>
                <a:endParaRPr lang="en-US" sz="100" dirty="0">
                  <a:solidFill>
                    <a:schemeClr val="bg1"/>
                  </a:solidFill>
                  <a:latin typeface="Times New Roman" pitchFamily="18" charset="0"/>
                  <a:cs typeface="Times New Roman" pitchFamily="18" charset="0"/>
                </a:endParaRPr>
              </a:p>
            </p:txBody>
          </p:sp>
        </p:grpSp>
        <p:grpSp>
          <p:nvGrpSpPr>
            <p:cNvPr id="12" name="Group 10"/>
            <p:cNvGrpSpPr/>
            <p:nvPr/>
          </p:nvGrpSpPr>
          <p:grpSpPr>
            <a:xfrm>
              <a:off x="3296723" y="1990561"/>
              <a:ext cx="653270" cy="305380"/>
              <a:chOff x="5638800" y="2819400"/>
              <a:chExt cx="1524000" cy="838200"/>
            </a:xfrm>
          </p:grpSpPr>
          <p:sp>
            <p:nvSpPr>
              <p:cNvPr id="150" name="Rectangle 149"/>
              <p:cNvSpPr/>
              <p:nvPr/>
            </p:nvSpPr>
            <p:spPr>
              <a:xfrm>
                <a:off x="5638800" y="2819400"/>
                <a:ext cx="381000" cy="838200"/>
              </a:xfrm>
              <a:prstGeom prst="rect">
                <a:avLst/>
              </a:prstGeom>
              <a:ln>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r>
                  <a:rPr lang="en-US" sz="100" dirty="0" smtClean="0">
                    <a:solidFill>
                      <a:schemeClr val="bg1"/>
                    </a:solidFill>
                    <a:latin typeface="Times New Roman" pitchFamily="18" charset="0"/>
                    <a:cs typeface="Times New Roman" pitchFamily="18" charset="0"/>
                  </a:rPr>
                  <a:t>FIFO 0</a:t>
                </a:r>
                <a:endParaRPr lang="en-US" sz="100" dirty="0">
                  <a:solidFill>
                    <a:schemeClr val="bg1"/>
                  </a:solidFill>
                  <a:latin typeface="Times New Roman" pitchFamily="18" charset="0"/>
                  <a:cs typeface="Times New Roman" pitchFamily="18" charset="0"/>
                </a:endParaRPr>
              </a:p>
            </p:txBody>
          </p:sp>
          <p:sp>
            <p:nvSpPr>
              <p:cNvPr id="151" name="Rectangle 150"/>
              <p:cNvSpPr/>
              <p:nvPr/>
            </p:nvSpPr>
            <p:spPr>
              <a:xfrm>
                <a:off x="6019800" y="2819400"/>
                <a:ext cx="381000" cy="838200"/>
              </a:xfrm>
              <a:prstGeom prst="rect">
                <a:avLst/>
              </a:prstGeom>
              <a:ln>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r>
                  <a:rPr lang="en-US" sz="100" dirty="0" smtClean="0">
                    <a:solidFill>
                      <a:schemeClr val="bg1"/>
                    </a:solidFill>
                    <a:latin typeface="Times New Roman" pitchFamily="18" charset="0"/>
                    <a:cs typeface="Times New Roman" pitchFamily="18" charset="0"/>
                  </a:rPr>
                  <a:t>FIFO 1</a:t>
                </a:r>
                <a:endParaRPr lang="en-US" sz="100" dirty="0">
                  <a:solidFill>
                    <a:schemeClr val="bg1"/>
                  </a:solidFill>
                  <a:latin typeface="Times New Roman" pitchFamily="18" charset="0"/>
                  <a:cs typeface="Times New Roman" pitchFamily="18" charset="0"/>
                </a:endParaRPr>
              </a:p>
            </p:txBody>
          </p:sp>
          <p:sp>
            <p:nvSpPr>
              <p:cNvPr id="152" name="Rectangle 151"/>
              <p:cNvSpPr/>
              <p:nvPr/>
            </p:nvSpPr>
            <p:spPr>
              <a:xfrm>
                <a:off x="6400800" y="2819400"/>
                <a:ext cx="381000" cy="838200"/>
              </a:xfrm>
              <a:prstGeom prst="rect">
                <a:avLst/>
              </a:prstGeom>
              <a:ln>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r>
                  <a:rPr lang="en-US" sz="100" dirty="0" smtClean="0">
                    <a:solidFill>
                      <a:schemeClr val="bg1"/>
                    </a:solidFill>
                    <a:latin typeface="Times New Roman" pitchFamily="18" charset="0"/>
                    <a:cs typeface="Times New Roman" pitchFamily="18" charset="0"/>
                  </a:rPr>
                  <a:t>FIFO 2</a:t>
                </a:r>
                <a:endParaRPr lang="en-US" sz="100" dirty="0">
                  <a:solidFill>
                    <a:schemeClr val="bg1"/>
                  </a:solidFill>
                  <a:latin typeface="Times New Roman" pitchFamily="18" charset="0"/>
                  <a:cs typeface="Times New Roman" pitchFamily="18" charset="0"/>
                </a:endParaRPr>
              </a:p>
            </p:txBody>
          </p:sp>
          <p:sp>
            <p:nvSpPr>
              <p:cNvPr id="153" name="Rectangle 152"/>
              <p:cNvSpPr/>
              <p:nvPr/>
            </p:nvSpPr>
            <p:spPr>
              <a:xfrm>
                <a:off x="6781800" y="2819400"/>
                <a:ext cx="381000" cy="838200"/>
              </a:xfrm>
              <a:prstGeom prst="rect">
                <a:avLst/>
              </a:prstGeom>
              <a:ln>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r>
                  <a:rPr lang="en-US" sz="100" dirty="0" smtClean="0">
                    <a:solidFill>
                      <a:schemeClr val="bg1"/>
                    </a:solidFill>
                    <a:latin typeface="Times New Roman" pitchFamily="18" charset="0"/>
                    <a:cs typeface="Times New Roman" pitchFamily="18" charset="0"/>
                  </a:rPr>
                  <a:t>FIFO 3</a:t>
                </a:r>
                <a:endParaRPr lang="en-US" sz="100" dirty="0">
                  <a:solidFill>
                    <a:schemeClr val="bg1"/>
                  </a:solidFill>
                  <a:latin typeface="Times New Roman" pitchFamily="18" charset="0"/>
                  <a:cs typeface="Times New Roman" pitchFamily="18" charset="0"/>
                </a:endParaRPr>
              </a:p>
            </p:txBody>
          </p:sp>
          <p:sp>
            <p:nvSpPr>
              <p:cNvPr id="154" name="Rectangle 153"/>
              <p:cNvSpPr/>
              <p:nvPr/>
            </p:nvSpPr>
            <p:spPr>
              <a:xfrm>
                <a:off x="5638800" y="2819400"/>
                <a:ext cx="1524000" cy="838200"/>
              </a:xfrm>
              <a:prstGeom prst="rect">
                <a:avLst/>
              </a:prstGeom>
              <a:solidFill>
                <a:schemeClr val="lt1">
                  <a:alpha val="0"/>
                </a:schemeClr>
              </a:solidFill>
            </p:spPr>
            <p:style>
              <a:lnRef idx="2">
                <a:schemeClr val="dk1"/>
              </a:lnRef>
              <a:fillRef idx="1">
                <a:schemeClr val="lt1"/>
              </a:fillRef>
              <a:effectRef idx="0">
                <a:schemeClr val="dk1"/>
              </a:effectRef>
              <a:fontRef idx="minor">
                <a:schemeClr val="dk1"/>
              </a:fontRef>
            </p:style>
            <p:txBody>
              <a:bodyPr rtlCol="0" anchor="b" anchorCtr="0"/>
              <a:lstStyle/>
              <a:p>
                <a:pPr algn="r"/>
                <a:r>
                  <a:rPr lang="en-US" sz="100" dirty="0" smtClean="0">
                    <a:solidFill>
                      <a:schemeClr val="bg1"/>
                    </a:solidFill>
                    <a:latin typeface="Times New Roman" pitchFamily="18" charset="0"/>
                    <a:cs typeface="Times New Roman" pitchFamily="18" charset="0"/>
                  </a:rPr>
                  <a:t>AM</a:t>
                </a:r>
                <a:endParaRPr lang="en-US" sz="100" dirty="0">
                  <a:solidFill>
                    <a:schemeClr val="bg1"/>
                  </a:solidFill>
                  <a:latin typeface="Times New Roman" pitchFamily="18" charset="0"/>
                  <a:cs typeface="Times New Roman" pitchFamily="18" charset="0"/>
                </a:endParaRPr>
              </a:p>
            </p:txBody>
          </p:sp>
        </p:grpSp>
        <p:grpSp>
          <p:nvGrpSpPr>
            <p:cNvPr id="13" name="Group 12"/>
            <p:cNvGrpSpPr/>
            <p:nvPr/>
          </p:nvGrpSpPr>
          <p:grpSpPr>
            <a:xfrm>
              <a:off x="3967184" y="2199506"/>
              <a:ext cx="309444" cy="96436"/>
              <a:chOff x="4953000" y="2971800"/>
              <a:chExt cx="1524000" cy="838200"/>
            </a:xfrm>
          </p:grpSpPr>
          <p:sp>
            <p:nvSpPr>
              <p:cNvPr id="145" name="Rectangle 144"/>
              <p:cNvSpPr/>
              <p:nvPr/>
            </p:nvSpPr>
            <p:spPr>
              <a:xfrm>
                <a:off x="4953000" y="2971800"/>
                <a:ext cx="381000" cy="83820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 dirty="0">
                  <a:solidFill>
                    <a:schemeClr val="bg1"/>
                  </a:solidFill>
                  <a:latin typeface="Times New Roman" pitchFamily="18" charset="0"/>
                  <a:cs typeface="Times New Roman" pitchFamily="18" charset="0"/>
                </a:endParaRPr>
              </a:p>
            </p:txBody>
          </p:sp>
          <p:sp>
            <p:nvSpPr>
              <p:cNvPr id="146" name="Rectangle 145"/>
              <p:cNvSpPr/>
              <p:nvPr/>
            </p:nvSpPr>
            <p:spPr>
              <a:xfrm>
                <a:off x="5334000" y="2971800"/>
                <a:ext cx="381000" cy="83820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 dirty="0">
                  <a:solidFill>
                    <a:schemeClr val="bg1"/>
                  </a:solidFill>
                  <a:latin typeface="Times New Roman" pitchFamily="18" charset="0"/>
                  <a:cs typeface="Times New Roman" pitchFamily="18" charset="0"/>
                </a:endParaRPr>
              </a:p>
            </p:txBody>
          </p:sp>
          <p:sp>
            <p:nvSpPr>
              <p:cNvPr id="147" name="Rectangle 146"/>
              <p:cNvSpPr/>
              <p:nvPr/>
            </p:nvSpPr>
            <p:spPr>
              <a:xfrm>
                <a:off x="5715000" y="2971800"/>
                <a:ext cx="381000" cy="83820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 dirty="0">
                  <a:solidFill>
                    <a:schemeClr val="bg1"/>
                  </a:solidFill>
                  <a:latin typeface="Times New Roman" pitchFamily="18" charset="0"/>
                  <a:cs typeface="Times New Roman" pitchFamily="18" charset="0"/>
                </a:endParaRPr>
              </a:p>
            </p:txBody>
          </p:sp>
          <p:sp>
            <p:nvSpPr>
              <p:cNvPr id="148" name="Rectangle 147"/>
              <p:cNvSpPr/>
              <p:nvPr/>
            </p:nvSpPr>
            <p:spPr>
              <a:xfrm>
                <a:off x="6096000" y="2971800"/>
                <a:ext cx="381000" cy="83820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 dirty="0">
                  <a:solidFill>
                    <a:schemeClr val="bg1"/>
                  </a:solidFill>
                  <a:latin typeface="Times New Roman" pitchFamily="18" charset="0"/>
                  <a:cs typeface="Times New Roman" pitchFamily="18" charset="0"/>
                </a:endParaRPr>
              </a:p>
            </p:txBody>
          </p:sp>
          <p:sp>
            <p:nvSpPr>
              <p:cNvPr id="149" name="Rectangle 148"/>
              <p:cNvSpPr/>
              <p:nvPr/>
            </p:nvSpPr>
            <p:spPr>
              <a:xfrm>
                <a:off x="4953000" y="2971800"/>
                <a:ext cx="1524000" cy="838200"/>
              </a:xfrm>
              <a:prstGeom prst="rect">
                <a:avLst/>
              </a:prstGeom>
              <a:solidFill>
                <a:schemeClr val="lt1">
                  <a:alpha val="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00" dirty="0" smtClean="0">
                    <a:solidFill>
                      <a:schemeClr val="bg1"/>
                    </a:solidFill>
                    <a:latin typeface="Times New Roman" pitchFamily="18" charset="0"/>
                    <a:cs typeface="Times New Roman" pitchFamily="18" charset="0"/>
                  </a:rPr>
                  <a:t>Head </a:t>
                </a:r>
                <a:r>
                  <a:rPr lang="en-US" sz="100" dirty="0" err="1" smtClean="0">
                    <a:solidFill>
                      <a:schemeClr val="bg1"/>
                    </a:solidFill>
                    <a:latin typeface="Times New Roman" pitchFamily="18" charset="0"/>
                    <a:cs typeface="Times New Roman" pitchFamily="18" charset="0"/>
                  </a:rPr>
                  <a:t>Ptr</a:t>
                </a:r>
                <a:endParaRPr lang="en-US" sz="100" dirty="0">
                  <a:solidFill>
                    <a:schemeClr val="bg1"/>
                  </a:solidFill>
                  <a:latin typeface="Times New Roman" pitchFamily="18" charset="0"/>
                  <a:cs typeface="Times New Roman" pitchFamily="18" charset="0"/>
                </a:endParaRPr>
              </a:p>
            </p:txBody>
          </p:sp>
        </p:grpSp>
        <p:grpSp>
          <p:nvGrpSpPr>
            <p:cNvPr id="14" name="Group 35"/>
            <p:cNvGrpSpPr/>
            <p:nvPr/>
          </p:nvGrpSpPr>
          <p:grpSpPr>
            <a:xfrm>
              <a:off x="4293818" y="1990561"/>
              <a:ext cx="309444" cy="96436"/>
              <a:chOff x="4953000" y="2971800"/>
              <a:chExt cx="1524000" cy="838200"/>
            </a:xfrm>
          </p:grpSpPr>
          <p:sp>
            <p:nvSpPr>
              <p:cNvPr id="140" name="Rectangle 139"/>
              <p:cNvSpPr/>
              <p:nvPr/>
            </p:nvSpPr>
            <p:spPr>
              <a:xfrm>
                <a:off x="4953000" y="2971800"/>
                <a:ext cx="381000" cy="83820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 dirty="0">
                  <a:solidFill>
                    <a:schemeClr val="bg1"/>
                  </a:solidFill>
                  <a:latin typeface="Times New Roman" pitchFamily="18" charset="0"/>
                  <a:cs typeface="Times New Roman" pitchFamily="18" charset="0"/>
                </a:endParaRPr>
              </a:p>
            </p:txBody>
          </p:sp>
          <p:sp>
            <p:nvSpPr>
              <p:cNvPr id="141" name="Rectangle 140"/>
              <p:cNvSpPr/>
              <p:nvPr/>
            </p:nvSpPr>
            <p:spPr>
              <a:xfrm>
                <a:off x="5334000" y="2971800"/>
                <a:ext cx="381000" cy="83820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 dirty="0">
                  <a:solidFill>
                    <a:schemeClr val="bg1"/>
                  </a:solidFill>
                  <a:latin typeface="Times New Roman" pitchFamily="18" charset="0"/>
                  <a:cs typeface="Times New Roman" pitchFamily="18" charset="0"/>
                </a:endParaRPr>
              </a:p>
            </p:txBody>
          </p:sp>
          <p:sp>
            <p:nvSpPr>
              <p:cNvPr id="142" name="Rectangle 141"/>
              <p:cNvSpPr/>
              <p:nvPr/>
            </p:nvSpPr>
            <p:spPr>
              <a:xfrm>
                <a:off x="5715000" y="2971800"/>
                <a:ext cx="381000" cy="83820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 dirty="0">
                  <a:solidFill>
                    <a:schemeClr val="bg1"/>
                  </a:solidFill>
                  <a:latin typeface="Times New Roman" pitchFamily="18" charset="0"/>
                  <a:cs typeface="Times New Roman" pitchFamily="18" charset="0"/>
                </a:endParaRPr>
              </a:p>
            </p:txBody>
          </p:sp>
          <p:sp>
            <p:nvSpPr>
              <p:cNvPr id="143" name="Rectangle 142"/>
              <p:cNvSpPr/>
              <p:nvPr/>
            </p:nvSpPr>
            <p:spPr>
              <a:xfrm>
                <a:off x="6096000" y="2971800"/>
                <a:ext cx="381000" cy="83820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 dirty="0">
                  <a:solidFill>
                    <a:schemeClr val="bg1"/>
                  </a:solidFill>
                  <a:latin typeface="Times New Roman" pitchFamily="18" charset="0"/>
                  <a:cs typeface="Times New Roman" pitchFamily="18" charset="0"/>
                </a:endParaRPr>
              </a:p>
            </p:txBody>
          </p:sp>
          <p:sp>
            <p:nvSpPr>
              <p:cNvPr id="144" name="Rectangle 143"/>
              <p:cNvSpPr/>
              <p:nvPr/>
            </p:nvSpPr>
            <p:spPr>
              <a:xfrm>
                <a:off x="4953000" y="2971800"/>
                <a:ext cx="1524000" cy="838200"/>
              </a:xfrm>
              <a:prstGeom prst="rect">
                <a:avLst/>
              </a:prstGeom>
              <a:solidFill>
                <a:schemeClr val="lt1">
                  <a:alpha val="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00" dirty="0" smtClean="0">
                    <a:solidFill>
                      <a:schemeClr val="bg1"/>
                    </a:solidFill>
                    <a:latin typeface="Times New Roman" pitchFamily="18" charset="0"/>
                    <a:cs typeface="Times New Roman" pitchFamily="18" charset="0"/>
                  </a:rPr>
                  <a:t>Tail </a:t>
                </a:r>
                <a:r>
                  <a:rPr lang="en-US" sz="100" dirty="0" err="1" smtClean="0">
                    <a:solidFill>
                      <a:schemeClr val="bg1"/>
                    </a:solidFill>
                    <a:latin typeface="Times New Roman" pitchFamily="18" charset="0"/>
                    <a:cs typeface="Times New Roman" pitchFamily="18" charset="0"/>
                  </a:rPr>
                  <a:t>Ptr</a:t>
                </a:r>
                <a:endParaRPr lang="en-US" sz="100" dirty="0">
                  <a:solidFill>
                    <a:schemeClr val="bg1"/>
                  </a:solidFill>
                  <a:latin typeface="Times New Roman" pitchFamily="18" charset="0"/>
                  <a:cs typeface="Times New Roman" pitchFamily="18" charset="0"/>
                </a:endParaRPr>
              </a:p>
            </p:txBody>
          </p:sp>
        </p:grpSp>
        <p:grpSp>
          <p:nvGrpSpPr>
            <p:cNvPr id="15" name="Group 41"/>
            <p:cNvGrpSpPr/>
            <p:nvPr/>
          </p:nvGrpSpPr>
          <p:grpSpPr>
            <a:xfrm>
              <a:off x="4293818" y="2199506"/>
              <a:ext cx="309444" cy="96436"/>
              <a:chOff x="4953000" y="2971800"/>
              <a:chExt cx="1524000" cy="838200"/>
            </a:xfrm>
          </p:grpSpPr>
          <p:sp>
            <p:nvSpPr>
              <p:cNvPr id="135" name="Rectangle 134"/>
              <p:cNvSpPr/>
              <p:nvPr/>
            </p:nvSpPr>
            <p:spPr>
              <a:xfrm>
                <a:off x="4953000" y="2971800"/>
                <a:ext cx="381000" cy="83820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 dirty="0">
                  <a:solidFill>
                    <a:schemeClr val="bg1"/>
                  </a:solidFill>
                  <a:latin typeface="Times New Roman" pitchFamily="18" charset="0"/>
                  <a:cs typeface="Times New Roman" pitchFamily="18" charset="0"/>
                </a:endParaRPr>
              </a:p>
            </p:txBody>
          </p:sp>
          <p:sp>
            <p:nvSpPr>
              <p:cNvPr id="136" name="Rectangle 135"/>
              <p:cNvSpPr/>
              <p:nvPr/>
            </p:nvSpPr>
            <p:spPr>
              <a:xfrm>
                <a:off x="5334000" y="2971800"/>
                <a:ext cx="381000" cy="83820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 dirty="0">
                  <a:solidFill>
                    <a:schemeClr val="bg1"/>
                  </a:solidFill>
                  <a:latin typeface="Times New Roman" pitchFamily="18" charset="0"/>
                  <a:cs typeface="Times New Roman" pitchFamily="18" charset="0"/>
                </a:endParaRPr>
              </a:p>
            </p:txBody>
          </p:sp>
          <p:sp>
            <p:nvSpPr>
              <p:cNvPr id="137" name="Rectangle 136"/>
              <p:cNvSpPr/>
              <p:nvPr/>
            </p:nvSpPr>
            <p:spPr>
              <a:xfrm>
                <a:off x="5715000" y="2971800"/>
                <a:ext cx="381000" cy="83820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 dirty="0">
                  <a:solidFill>
                    <a:schemeClr val="bg1"/>
                  </a:solidFill>
                  <a:latin typeface="Times New Roman" pitchFamily="18" charset="0"/>
                  <a:cs typeface="Times New Roman" pitchFamily="18" charset="0"/>
                </a:endParaRPr>
              </a:p>
            </p:txBody>
          </p:sp>
          <p:sp>
            <p:nvSpPr>
              <p:cNvPr id="138" name="Rectangle 137"/>
              <p:cNvSpPr/>
              <p:nvPr/>
            </p:nvSpPr>
            <p:spPr>
              <a:xfrm>
                <a:off x="6096000" y="2971800"/>
                <a:ext cx="381000" cy="83820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 dirty="0">
                  <a:solidFill>
                    <a:schemeClr val="bg1"/>
                  </a:solidFill>
                  <a:latin typeface="Times New Roman" pitchFamily="18" charset="0"/>
                  <a:cs typeface="Times New Roman" pitchFamily="18" charset="0"/>
                </a:endParaRPr>
              </a:p>
            </p:txBody>
          </p:sp>
          <p:sp>
            <p:nvSpPr>
              <p:cNvPr id="139" name="Rectangle 138"/>
              <p:cNvSpPr/>
              <p:nvPr/>
            </p:nvSpPr>
            <p:spPr>
              <a:xfrm>
                <a:off x="4953000" y="2971800"/>
                <a:ext cx="1524000" cy="838200"/>
              </a:xfrm>
              <a:prstGeom prst="rect">
                <a:avLst/>
              </a:prstGeom>
              <a:solidFill>
                <a:schemeClr val="lt1">
                  <a:alpha val="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00" dirty="0" smtClean="0">
                    <a:solidFill>
                      <a:schemeClr val="bg1"/>
                    </a:solidFill>
                    <a:latin typeface="Times New Roman" pitchFamily="18" charset="0"/>
                    <a:cs typeface="Times New Roman" pitchFamily="18" charset="0"/>
                  </a:rPr>
                  <a:t>Free Counts</a:t>
                </a:r>
                <a:endParaRPr lang="en-US" sz="100" dirty="0">
                  <a:solidFill>
                    <a:schemeClr val="bg1"/>
                  </a:solidFill>
                  <a:latin typeface="Times New Roman" pitchFamily="18" charset="0"/>
                  <a:cs typeface="Times New Roman" pitchFamily="18" charset="0"/>
                </a:endParaRPr>
              </a:p>
            </p:txBody>
          </p:sp>
        </p:grpSp>
        <p:grpSp>
          <p:nvGrpSpPr>
            <p:cNvPr id="16" name="Group 204"/>
            <p:cNvGrpSpPr>
              <a:grpSpLocks/>
            </p:cNvGrpSpPr>
            <p:nvPr/>
          </p:nvGrpSpPr>
          <p:grpSpPr bwMode="auto">
            <a:xfrm rot="16200000" flipV="1">
              <a:off x="3463730" y="2254873"/>
              <a:ext cx="297517" cy="374180"/>
              <a:chOff x="1453329" y="2000843"/>
              <a:chExt cx="253341" cy="136801"/>
            </a:xfrm>
          </p:grpSpPr>
          <p:sp>
            <p:nvSpPr>
              <p:cNvPr id="128" name="Line 67"/>
              <p:cNvSpPr>
                <a:spLocks noChangeShapeType="1"/>
              </p:cNvSpPr>
              <p:nvPr/>
            </p:nvSpPr>
            <p:spPr bwMode="auto">
              <a:xfrm>
                <a:off x="1453329" y="2068967"/>
                <a:ext cx="87824" cy="0"/>
              </a:xfrm>
              <a:prstGeom prst="line">
                <a:avLst/>
              </a:prstGeom>
              <a:noFill/>
              <a:ln w="25400">
                <a:solidFill>
                  <a:schemeClr val="tx1"/>
                </a:solidFill>
                <a:round/>
                <a:headEnd/>
                <a:tailEnd type="triangle" w="med" len="med"/>
              </a:ln>
            </p:spPr>
            <p:txBody>
              <a:bodyPr/>
              <a:lstStyle/>
              <a:p>
                <a:endParaRPr lang="en-US" sz="100">
                  <a:solidFill>
                    <a:schemeClr val="bg1"/>
                  </a:solidFill>
                  <a:latin typeface="Times New Roman" pitchFamily="18" charset="0"/>
                  <a:cs typeface="Times New Roman" pitchFamily="18" charset="0"/>
                </a:endParaRPr>
              </a:p>
            </p:txBody>
          </p:sp>
          <p:sp>
            <p:nvSpPr>
              <p:cNvPr id="129" name="Line 73"/>
              <p:cNvSpPr>
                <a:spLocks noChangeShapeType="1"/>
              </p:cNvSpPr>
              <p:nvPr/>
            </p:nvSpPr>
            <p:spPr bwMode="auto">
              <a:xfrm>
                <a:off x="1585067" y="2068967"/>
                <a:ext cx="121603" cy="0"/>
              </a:xfrm>
              <a:prstGeom prst="line">
                <a:avLst/>
              </a:prstGeom>
              <a:noFill/>
              <a:ln w="25400">
                <a:solidFill>
                  <a:schemeClr val="tx1"/>
                </a:solidFill>
                <a:round/>
                <a:headEnd/>
                <a:tailEnd type="triangle" w="med" len="med"/>
              </a:ln>
            </p:spPr>
            <p:txBody>
              <a:bodyPr/>
              <a:lstStyle/>
              <a:p>
                <a:endParaRPr lang="en-US" sz="100">
                  <a:solidFill>
                    <a:schemeClr val="bg1"/>
                  </a:solidFill>
                  <a:latin typeface="Times New Roman" pitchFamily="18" charset="0"/>
                  <a:cs typeface="Times New Roman" pitchFamily="18" charset="0"/>
                </a:endParaRPr>
              </a:p>
            </p:txBody>
          </p:sp>
          <p:grpSp>
            <p:nvGrpSpPr>
              <p:cNvPr id="130" name="Group 202"/>
              <p:cNvGrpSpPr>
                <a:grpSpLocks/>
              </p:cNvGrpSpPr>
              <p:nvPr/>
            </p:nvGrpSpPr>
            <p:grpSpPr bwMode="auto">
              <a:xfrm>
                <a:off x="1508990" y="2000843"/>
                <a:ext cx="78254" cy="136801"/>
                <a:chOff x="3067434" y="1790279"/>
                <a:chExt cx="302584" cy="319188"/>
              </a:xfrm>
            </p:grpSpPr>
            <p:sp>
              <p:nvSpPr>
                <p:cNvPr id="131" name="Rectangle 355"/>
                <p:cNvSpPr>
                  <a:spLocks noChangeArrowheads="1"/>
                </p:cNvSpPr>
                <p:nvPr/>
              </p:nvSpPr>
              <p:spPr bwMode="auto">
                <a:xfrm>
                  <a:off x="3131389" y="1790291"/>
                  <a:ext cx="120769" cy="319176"/>
                </a:xfrm>
                <a:prstGeom prst="rect">
                  <a:avLst/>
                </a:prstGeom>
                <a:solidFill>
                  <a:schemeClr val="bg1"/>
                </a:solidFill>
                <a:ln w="25400" algn="ctr">
                  <a:solidFill>
                    <a:schemeClr val="tx1"/>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sz="100" dirty="0">
                    <a:solidFill>
                      <a:schemeClr val="bg1"/>
                    </a:solidFill>
                    <a:latin typeface="Times New Roman" pitchFamily="18" charset="0"/>
                    <a:cs typeface="Times New Roman" pitchFamily="18" charset="0"/>
                  </a:endParaRPr>
                </a:p>
              </p:txBody>
            </p:sp>
            <p:sp>
              <p:nvSpPr>
                <p:cNvPr id="132" name="Rectangle 356"/>
                <p:cNvSpPr>
                  <a:spLocks noChangeArrowheads="1"/>
                </p:cNvSpPr>
                <p:nvPr/>
              </p:nvSpPr>
              <p:spPr bwMode="auto">
                <a:xfrm>
                  <a:off x="3249250" y="1790281"/>
                  <a:ext cx="120768" cy="319175"/>
                </a:xfrm>
                <a:prstGeom prst="rect">
                  <a:avLst/>
                </a:prstGeom>
                <a:solidFill>
                  <a:schemeClr val="bg1"/>
                </a:solidFill>
                <a:ln w="25400" algn="ctr">
                  <a:solidFill>
                    <a:schemeClr val="tx1"/>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sz="100" dirty="0">
                    <a:solidFill>
                      <a:schemeClr val="bg1"/>
                    </a:solidFill>
                    <a:latin typeface="Times New Roman" pitchFamily="18" charset="0"/>
                    <a:cs typeface="Times New Roman" pitchFamily="18" charset="0"/>
                  </a:endParaRPr>
                </a:p>
              </p:txBody>
            </p:sp>
            <p:cxnSp>
              <p:nvCxnSpPr>
                <p:cNvPr id="133" name="Straight Connector 367"/>
                <p:cNvCxnSpPr>
                  <a:cxnSpLocks noChangeShapeType="1"/>
                </p:cNvCxnSpPr>
                <p:nvPr/>
              </p:nvCxnSpPr>
              <p:spPr bwMode="auto">
                <a:xfrm rot="16200000" flipV="1">
                  <a:off x="3126382" y="1731331"/>
                  <a:ext cx="0" cy="117896"/>
                </a:xfrm>
                <a:prstGeom prst="line">
                  <a:avLst/>
                </a:prstGeom>
                <a:noFill/>
                <a:ln w="25400" algn="ctr">
                  <a:solidFill>
                    <a:schemeClr val="tx1"/>
                  </a:solidFill>
                  <a:round/>
                  <a:headEnd/>
                  <a:tailEnd/>
                </a:ln>
              </p:spPr>
            </p:cxnSp>
            <p:cxnSp>
              <p:nvCxnSpPr>
                <p:cNvPr id="134" name="Straight Connector 368"/>
                <p:cNvCxnSpPr>
                  <a:cxnSpLocks noChangeShapeType="1"/>
                </p:cNvCxnSpPr>
                <p:nvPr/>
              </p:nvCxnSpPr>
              <p:spPr bwMode="auto">
                <a:xfrm rot="5400000" flipV="1">
                  <a:off x="3131102" y="2050500"/>
                  <a:ext cx="0" cy="117897"/>
                </a:xfrm>
                <a:prstGeom prst="line">
                  <a:avLst/>
                </a:prstGeom>
                <a:noFill/>
                <a:ln w="25400" algn="ctr">
                  <a:solidFill>
                    <a:schemeClr val="tx1"/>
                  </a:solidFill>
                  <a:round/>
                  <a:headEnd/>
                  <a:tailEnd/>
                </a:ln>
              </p:spPr>
            </p:cxnSp>
          </p:grpSp>
        </p:grpSp>
        <p:grpSp>
          <p:nvGrpSpPr>
            <p:cNvPr id="17" name="Group 10"/>
            <p:cNvGrpSpPr/>
            <p:nvPr/>
          </p:nvGrpSpPr>
          <p:grpSpPr>
            <a:xfrm>
              <a:off x="4789929" y="1986970"/>
              <a:ext cx="344493" cy="305380"/>
              <a:chOff x="5638800" y="2819400"/>
              <a:chExt cx="1524000" cy="838200"/>
            </a:xfrm>
          </p:grpSpPr>
          <p:sp>
            <p:nvSpPr>
              <p:cNvPr id="123" name="Rectangle 122"/>
              <p:cNvSpPr/>
              <p:nvPr/>
            </p:nvSpPr>
            <p:spPr>
              <a:xfrm>
                <a:off x="5638800" y="2819400"/>
                <a:ext cx="381000" cy="838200"/>
              </a:xfrm>
              <a:prstGeom prst="rect">
                <a:avLst/>
              </a:prstGeom>
              <a:ln>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r>
                  <a:rPr lang="en-US" sz="100" dirty="0" smtClean="0">
                    <a:solidFill>
                      <a:schemeClr val="bg1"/>
                    </a:solidFill>
                    <a:latin typeface="Times New Roman" pitchFamily="18" charset="0"/>
                    <a:cs typeface="Times New Roman" pitchFamily="18" charset="0"/>
                  </a:rPr>
                  <a:t>FIFO 0</a:t>
                </a:r>
                <a:endParaRPr lang="en-US" sz="100" dirty="0">
                  <a:solidFill>
                    <a:schemeClr val="bg1"/>
                  </a:solidFill>
                  <a:latin typeface="Times New Roman" pitchFamily="18" charset="0"/>
                  <a:cs typeface="Times New Roman" pitchFamily="18" charset="0"/>
                </a:endParaRPr>
              </a:p>
            </p:txBody>
          </p:sp>
          <p:sp>
            <p:nvSpPr>
              <p:cNvPr id="124" name="Rectangle 123"/>
              <p:cNvSpPr/>
              <p:nvPr/>
            </p:nvSpPr>
            <p:spPr>
              <a:xfrm>
                <a:off x="6019800" y="2819400"/>
                <a:ext cx="381000" cy="838200"/>
              </a:xfrm>
              <a:prstGeom prst="rect">
                <a:avLst/>
              </a:prstGeom>
              <a:ln>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r>
                  <a:rPr lang="en-US" sz="100" dirty="0" smtClean="0">
                    <a:solidFill>
                      <a:schemeClr val="bg1"/>
                    </a:solidFill>
                    <a:latin typeface="Times New Roman" pitchFamily="18" charset="0"/>
                    <a:cs typeface="Times New Roman" pitchFamily="18" charset="0"/>
                  </a:rPr>
                  <a:t>FIFO 1</a:t>
                </a:r>
                <a:endParaRPr lang="en-US" sz="100" dirty="0">
                  <a:solidFill>
                    <a:schemeClr val="bg1"/>
                  </a:solidFill>
                  <a:latin typeface="Times New Roman" pitchFamily="18" charset="0"/>
                  <a:cs typeface="Times New Roman" pitchFamily="18" charset="0"/>
                </a:endParaRPr>
              </a:p>
            </p:txBody>
          </p:sp>
          <p:sp>
            <p:nvSpPr>
              <p:cNvPr id="125" name="Rectangle 124"/>
              <p:cNvSpPr/>
              <p:nvPr/>
            </p:nvSpPr>
            <p:spPr>
              <a:xfrm>
                <a:off x="6400800" y="2819400"/>
                <a:ext cx="381000" cy="838200"/>
              </a:xfrm>
              <a:prstGeom prst="rect">
                <a:avLst/>
              </a:prstGeom>
              <a:ln>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r>
                  <a:rPr lang="en-US" sz="100" dirty="0" smtClean="0">
                    <a:solidFill>
                      <a:schemeClr val="bg1"/>
                    </a:solidFill>
                    <a:latin typeface="Times New Roman" pitchFamily="18" charset="0"/>
                    <a:cs typeface="Times New Roman" pitchFamily="18" charset="0"/>
                  </a:rPr>
                  <a:t>FIFO 2</a:t>
                </a:r>
                <a:endParaRPr lang="en-US" sz="100" dirty="0">
                  <a:solidFill>
                    <a:schemeClr val="bg1"/>
                  </a:solidFill>
                  <a:latin typeface="Times New Roman" pitchFamily="18" charset="0"/>
                  <a:cs typeface="Times New Roman" pitchFamily="18" charset="0"/>
                </a:endParaRPr>
              </a:p>
            </p:txBody>
          </p:sp>
          <p:sp>
            <p:nvSpPr>
              <p:cNvPr id="126" name="Rectangle 125"/>
              <p:cNvSpPr/>
              <p:nvPr/>
            </p:nvSpPr>
            <p:spPr>
              <a:xfrm>
                <a:off x="6781800" y="2819400"/>
                <a:ext cx="381000" cy="838200"/>
              </a:xfrm>
              <a:prstGeom prst="rect">
                <a:avLst/>
              </a:prstGeom>
              <a:ln>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r>
                  <a:rPr lang="en-US" sz="100" dirty="0" smtClean="0">
                    <a:solidFill>
                      <a:schemeClr val="bg1"/>
                    </a:solidFill>
                    <a:latin typeface="Times New Roman" pitchFamily="18" charset="0"/>
                    <a:cs typeface="Times New Roman" pitchFamily="18" charset="0"/>
                  </a:rPr>
                  <a:t>FIFO 3</a:t>
                </a:r>
                <a:endParaRPr lang="en-US" sz="100" dirty="0">
                  <a:solidFill>
                    <a:schemeClr val="bg1"/>
                  </a:solidFill>
                  <a:latin typeface="Times New Roman" pitchFamily="18" charset="0"/>
                  <a:cs typeface="Times New Roman" pitchFamily="18" charset="0"/>
                </a:endParaRPr>
              </a:p>
            </p:txBody>
          </p:sp>
          <p:sp>
            <p:nvSpPr>
              <p:cNvPr id="127" name="Rectangle 126"/>
              <p:cNvSpPr/>
              <p:nvPr/>
            </p:nvSpPr>
            <p:spPr>
              <a:xfrm>
                <a:off x="5638800" y="2819400"/>
                <a:ext cx="1524000" cy="838200"/>
              </a:xfrm>
              <a:prstGeom prst="rect">
                <a:avLst/>
              </a:prstGeom>
              <a:solidFill>
                <a:schemeClr val="lt1">
                  <a:alpha val="0"/>
                </a:schemeClr>
              </a:solidFill>
            </p:spPr>
            <p:style>
              <a:lnRef idx="2">
                <a:schemeClr val="dk1"/>
              </a:lnRef>
              <a:fillRef idx="1">
                <a:schemeClr val="lt1"/>
              </a:fillRef>
              <a:effectRef idx="0">
                <a:schemeClr val="dk1"/>
              </a:effectRef>
              <a:fontRef idx="minor">
                <a:schemeClr val="dk1"/>
              </a:fontRef>
            </p:style>
            <p:txBody>
              <a:bodyPr rtlCol="0" anchor="b" anchorCtr="0"/>
              <a:lstStyle/>
              <a:p>
                <a:pPr algn="r"/>
                <a:r>
                  <a:rPr lang="en-US" sz="100" dirty="0" smtClean="0">
                    <a:solidFill>
                      <a:schemeClr val="bg1"/>
                    </a:solidFill>
                    <a:latin typeface="Times New Roman" pitchFamily="18" charset="0"/>
                    <a:cs typeface="Times New Roman" pitchFamily="18" charset="0"/>
                  </a:rPr>
                  <a:t>AM</a:t>
                </a:r>
                <a:endParaRPr lang="en-US" sz="100" dirty="0">
                  <a:solidFill>
                    <a:schemeClr val="bg1"/>
                  </a:solidFill>
                  <a:latin typeface="Times New Roman" pitchFamily="18" charset="0"/>
                  <a:cs typeface="Times New Roman" pitchFamily="18" charset="0"/>
                </a:endParaRPr>
              </a:p>
            </p:txBody>
          </p:sp>
        </p:grpSp>
        <p:grpSp>
          <p:nvGrpSpPr>
            <p:cNvPr id="18" name="Group 204"/>
            <p:cNvGrpSpPr>
              <a:grpSpLocks/>
            </p:cNvGrpSpPr>
            <p:nvPr/>
          </p:nvGrpSpPr>
          <p:grpSpPr bwMode="auto">
            <a:xfrm rot="16200000" flipV="1">
              <a:off x="4816820" y="2348846"/>
              <a:ext cx="297517" cy="179051"/>
              <a:chOff x="1453329" y="2000843"/>
              <a:chExt cx="253341" cy="136801"/>
            </a:xfrm>
          </p:grpSpPr>
          <p:sp>
            <p:nvSpPr>
              <p:cNvPr id="116" name="Line 67"/>
              <p:cNvSpPr>
                <a:spLocks noChangeShapeType="1"/>
              </p:cNvSpPr>
              <p:nvPr/>
            </p:nvSpPr>
            <p:spPr bwMode="auto">
              <a:xfrm>
                <a:off x="1453329" y="2068967"/>
                <a:ext cx="87824" cy="0"/>
              </a:xfrm>
              <a:prstGeom prst="line">
                <a:avLst/>
              </a:prstGeom>
              <a:noFill/>
              <a:ln w="25400">
                <a:solidFill>
                  <a:schemeClr val="tx1"/>
                </a:solidFill>
                <a:round/>
                <a:headEnd/>
                <a:tailEnd type="triangle" w="med" len="med"/>
              </a:ln>
            </p:spPr>
            <p:txBody>
              <a:bodyPr/>
              <a:lstStyle/>
              <a:p>
                <a:endParaRPr lang="en-US" sz="100">
                  <a:solidFill>
                    <a:schemeClr val="bg1"/>
                  </a:solidFill>
                  <a:latin typeface="Times New Roman" pitchFamily="18" charset="0"/>
                  <a:cs typeface="Times New Roman" pitchFamily="18" charset="0"/>
                </a:endParaRPr>
              </a:p>
            </p:txBody>
          </p:sp>
          <p:sp>
            <p:nvSpPr>
              <p:cNvPr id="117" name="Line 73"/>
              <p:cNvSpPr>
                <a:spLocks noChangeShapeType="1"/>
              </p:cNvSpPr>
              <p:nvPr/>
            </p:nvSpPr>
            <p:spPr bwMode="auto">
              <a:xfrm>
                <a:off x="1585067" y="2068967"/>
                <a:ext cx="121603" cy="0"/>
              </a:xfrm>
              <a:prstGeom prst="line">
                <a:avLst/>
              </a:prstGeom>
              <a:noFill/>
              <a:ln w="25400">
                <a:solidFill>
                  <a:schemeClr val="tx1"/>
                </a:solidFill>
                <a:round/>
                <a:headEnd/>
                <a:tailEnd type="triangle" w="med" len="med"/>
              </a:ln>
            </p:spPr>
            <p:txBody>
              <a:bodyPr/>
              <a:lstStyle/>
              <a:p>
                <a:endParaRPr lang="en-US" sz="100">
                  <a:solidFill>
                    <a:schemeClr val="bg1"/>
                  </a:solidFill>
                  <a:latin typeface="Times New Roman" pitchFamily="18" charset="0"/>
                  <a:cs typeface="Times New Roman" pitchFamily="18" charset="0"/>
                </a:endParaRPr>
              </a:p>
            </p:txBody>
          </p:sp>
          <p:grpSp>
            <p:nvGrpSpPr>
              <p:cNvPr id="118" name="Group 202"/>
              <p:cNvGrpSpPr>
                <a:grpSpLocks/>
              </p:cNvGrpSpPr>
              <p:nvPr/>
            </p:nvGrpSpPr>
            <p:grpSpPr bwMode="auto">
              <a:xfrm>
                <a:off x="1508990" y="2000843"/>
                <a:ext cx="78254" cy="136801"/>
                <a:chOff x="3067434" y="1790279"/>
                <a:chExt cx="302584" cy="319188"/>
              </a:xfrm>
            </p:grpSpPr>
            <p:sp>
              <p:nvSpPr>
                <p:cNvPr id="119" name="Rectangle 355"/>
                <p:cNvSpPr>
                  <a:spLocks noChangeArrowheads="1"/>
                </p:cNvSpPr>
                <p:nvPr/>
              </p:nvSpPr>
              <p:spPr bwMode="auto">
                <a:xfrm>
                  <a:off x="3131389" y="1790291"/>
                  <a:ext cx="120769" cy="319176"/>
                </a:xfrm>
                <a:prstGeom prst="rect">
                  <a:avLst/>
                </a:prstGeom>
                <a:solidFill>
                  <a:schemeClr val="bg1"/>
                </a:solidFill>
                <a:ln w="25400" algn="ctr">
                  <a:solidFill>
                    <a:schemeClr val="tx1"/>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sz="100" dirty="0">
                    <a:solidFill>
                      <a:schemeClr val="bg1"/>
                    </a:solidFill>
                    <a:latin typeface="Times New Roman" pitchFamily="18" charset="0"/>
                    <a:cs typeface="Times New Roman" pitchFamily="18" charset="0"/>
                  </a:endParaRPr>
                </a:p>
              </p:txBody>
            </p:sp>
            <p:sp>
              <p:nvSpPr>
                <p:cNvPr id="120" name="Rectangle 356"/>
                <p:cNvSpPr>
                  <a:spLocks noChangeArrowheads="1"/>
                </p:cNvSpPr>
                <p:nvPr/>
              </p:nvSpPr>
              <p:spPr bwMode="auto">
                <a:xfrm>
                  <a:off x="3249250" y="1790281"/>
                  <a:ext cx="120768" cy="319175"/>
                </a:xfrm>
                <a:prstGeom prst="rect">
                  <a:avLst/>
                </a:prstGeom>
                <a:solidFill>
                  <a:schemeClr val="bg1"/>
                </a:solidFill>
                <a:ln w="25400" algn="ctr">
                  <a:solidFill>
                    <a:schemeClr val="tx1"/>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sz="100" dirty="0">
                    <a:solidFill>
                      <a:schemeClr val="bg1"/>
                    </a:solidFill>
                    <a:latin typeface="Times New Roman" pitchFamily="18" charset="0"/>
                    <a:cs typeface="Times New Roman" pitchFamily="18" charset="0"/>
                  </a:endParaRPr>
                </a:p>
              </p:txBody>
            </p:sp>
            <p:cxnSp>
              <p:nvCxnSpPr>
                <p:cNvPr id="121" name="Straight Connector 367"/>
                <p:cNvCxnSpPr>
                  <a:cxnSpLocks noChangeShapeType="1"/>
                </p:cNvCxnSpPr>
                <p:nvPr/>
              </p:nvCxnSpPr>
              <p:spPr bwMode="auto">
                <a:xfrm rot="16200000" flipV="1">
                  <a:off x="3126382" y="1731331"/>
                  <a:ext cx="0" cy="117896"/>
                </a:xfrm>
                <a:prstGeom prst="line">
                  <a:avLst/>
                </a:prstGeom>
                <a:noFill/>
                <a:ln w="25400" algn="ctr">
                  <a:solidFill>
                    <a:schemeClr val="tx1"/>
                  </a:solidFill>
                  <a:round/>
                  <a:headEnd/>
                  <a:tailEnd/>
                </a:ln>
              </p:spPr>
            </p:cxnSp>
            <p:cxnSp>
              <p:nvCxnSpPr>
                <p:cNvPr id="122" name="Straight Connector 368"/>
                <p:cNvCxnSpPr>
                  <a:cxnSpLocks noChangeShapeType="1"/>
                </p:cNvCxnSpPr>
                <p:nvPr/>
              </p:nvCxnSpPr>
              <p:spPr bwMode="auto">
                <a:xfrm rot="5400000" flipV="1">
                  <a:off x="3131102" y="2050500"/>
                  <a:ext cx="0" cy="117897"/>
                </a:xfrm>
                <a:prstGeom prst="line">
                  <a:avLst/>
                </a:prstGeom>
                <a:noFill/>
                <a:ln w="25400" algn="ctr">
                  <a:solidFill>
                    <a:schemeClr val="tx1"/>
                  </a:solidFill>
                  <a:round/>
                  <a:headEnd/>
                  <a:tailEnd/>
                </a:ln>
              </p:spPr>
            </p:cxnSp>
          </p:grpSp>
        </p:grpSp>
        <p:sp>
          <p:nvSpPr>
            <p:cNvPr id="19" name="Rectangle 18"/>
            <p:cNvSpPr/>
            <p:nvPr/>
          </p:nvSpPr>
          <p:spPr>
            <a:xfrm>
              <a:off x="6026808" y="1982951"/>
              <a:ext cx="50308" cy="305380"/>
            </a:xfrm>
            <a:prstGeom prst="rect">
              <a:avLst/>
            </a:prstGeom>
            <a:ln>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r>
                <a:rPr lang="en-US" sz="100" dirty="0" smtClean="0">
                  <a:solidFill>
                    <a:schemeClr val="bg1"/>
                  </a:solidFill>
                  <a:latin typeface="Times New Roman" pitchFamily="18" charset="0"/>
                  <a:cs typeface="Times New Roman" pitchFamily="18" charset="0"/>
                </a:rPr>
                <a:t>FIFO 0</a:t>
              </a:r>
              <a:endParaRPr lang="en-US" sz="100" dirty="0">
                <a:solidFill>
                  <a:schemeClr val="bg1"/>
                </a:solidFill>
                <a:latin typeface="Times New Roman" pitchFamily="18" charset="0"/>
                <a:cs typeface="Times New Roman" pitchFamily="18" charset="0"/>
              </a:endParaRPr>
            </a:p>
          </p:txBody>
        </p:sp>
        <p:sp>
          <p:nvSpPr>
            <p:cNvPr id="20" name="Rectangle 19"/>
            <p:cNvSpPr/>
            <p:nvPr/>
          </p:nvSpPr>
          <p:spPr>
            <a:xfrm>
              <a:off x="6077115" y="1982951"/>
              <a:ext cx="50308" cy="305380"/>
            </a:xfrm>
            <a:prstGeom prst="rect">
              <a:avLst/>
            </a:prstGeom>
            <a:ln>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r>
                <a:rPr lang="en-US" sz="100" dirty="0" smtClean="0">
                  <a:solidFill>
                    <a:schemeClr val="bg1"/>
                  </a:solidFill>
                  <a:latin typeface="Times New Roman" pitchFamily="18" charset="0"/>
                  <a:cs typeface="Times New Roman" pitchFamily="18" charset="0"/>
                </a:rPr>
                <a:t>FIFO 1</a:t>
              </a:r>
              <a:endParaRPr lang="en-US" sz="100" dirty="0">
                <a:solidFill>
                  <a:schemeClr val="bg1"/>
                </a:solidFill>
                <a:latin typeface="Times New Roman" pitchFamily="18" charset="0"/>
                <a:cs typeface="Times New Roman" pitchFamily="18" charset="0"/>
              </a:endParaRPr>
            </a:p>
          </p:txBody>
        </p:sp>
        <p:sp>
          <p:nvSpPr>
            <p:cNvPr id="21" name="Rectangle 20"/>
            <p:cNvSpPr/>
            <p:nvPr/>
          </p:nvSpPr>
          <p:spPr>
            <a:xfrm>
              <a:off x="6127423" y="1982951"/>
              <a:ext cx="50308" cy="305380"/>
            </a:xfrm>
            <a:prstGeom prst="rect">
              <a:avLst/>
            </a:prstGeom>
            <a:ln>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r>
                <a:rPr lang="en-US" sz="100" dirty="0" smtClean="0">
                  <a:solidFill>
                    <a:schemeClr val="bg1"/>
                  </a:solidFill>
                  <a:latin typeface="Times New Roman" pitchFamily="18" charset="0"/>
                  <a:cs typeface="Times New Roman" pitchFamily="18" charset="0"/>
                </a:rPr>
                <a:t>FIFO 2</a:t>
              </a:r>
              <a:endParaRPr lang="en-US" sz="100" dirty="0">
                <a:solidFill>
                  <a:schemeClr val="bg1"/>
                </a:solidFill>
                <a:latin typeface="Times New Roman" pitchFamily="18" charset="0"/>
                <a:cs typeface="Times New Roman" pitchFamily="18" charset="0"/>
              </a:endParaRPr>
            </a:p>
          </p:txBody>
        </p:sp>
        <p:sp>
          <p:nvSpPr>
            <p:cNvPr id="22" name="Rectangle 21"/>
            <p:cNvSpPr/>
            <p:nvPr/>
          </p:nvSpPr>
          <p:spPr>
            <a:xfrm>
              <a:off x="6177730" y="1982951"/>
              <a:ext cx="50308" cy="305380"/>
            </a:xfrm>
            <a:prstGeom prst="rect">
              <a:avLst/>
            </a:prstGeom>
            <a:ln>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r>
                <a:rPr lang="en-US" sz="100" dirty="0" smtClean="0">
                  <a:solidFill>
                    <a:schemeClr val="bg1"/>
                  </a:solidFill>
                  <a:latin typeface="Times New Roman" pitchFamily="18" charset="0"/>
                  <a:cs typeface="Times New Roman" pitchFamily="18" charset="0"/>
                </a:rPr>
                <a:t>FIFO 3</a:t>
              </a:r>
              <a:endParaRPr lang="en-US" sz="100" dirty="0">
                <a:solidFill>
                  <a:schemeClr val="bg1"/>
                </a:solidFill>
                <a:latin typeface="Times New Roman" pitchFamily="18" charset="0"/>
                <a:cs typeface="Times New Roman" pitchFamily="18" charset="0"/>
              </a:endParaRPr>
            </a:p>
          </p:txBody>
        </p:sp>
        <p:sp>
          <p:nvSpPr>
            <p:cNvPr id="23" name="Rectangle 22"/>
            <p:cNvSpPr/>
            <p:nvPr/>
          </p:nvSpPr>
          <p:spPr>
            <a:xfrm>
              <a:off x="6026808" y="1982951"/>
              <a:ext cx="201230" cy="305380"/>
            </a:xfrm>
            <a:prstGeom prst="rect">
              <a:avLst/>
            </a:prstGeom>
            <a:solidFill>
              <a:schemeClr val="lt1">
                <a:alpha val="0"/>
              </a:schemeClr>
            </a:solidFill>
          </p:spPr>
          <p:style>
            <a:lnRef idx="2">
              <a:schemeClr val="dk1"/>
            </a:lnRef>
            <a:fillRef idx="1">
              <a:schemeClr val="lt1"/>
            </a:fillRef>
            <a:effectRef idx="0">
              <a:schemeClr val="dk1"/>
            </a:effectRef>
            <a:fontRef idx="minor">
              <a:schemeClr val="dk1"/>
            </a:fontRef>
          </p:style>
          <p:txBody>
            <a:bodyPr rtlCol="0" anchor="b" anchorCtr="0"/>
            <a:lstStyle/>
            <a:p>
              <a:pPr algn="r"/>
              <a:r>
                <a:rPr lang="en-US" sz="100" dirty="0" smtClean="0">
                  <a:solidFill>
                    <a:schemeClr val="bg1"/>
                  </a:solidFill>
                  <a:latin typeface="Times New Roman" pitchFamily="18" charset="0"/>
                  <a:cs typeface="Times New Roman" pitchFamily="18" charset="0"/>
                </a:rPr>
                <a:t>AM</a:t>
              </a:r>
              <a:endParaRPr lang="en-US" sz="100" dirty="0">
                <a:solidFill>
                  <a:schemeClr val="bg1"/>
                </a:solidFill>
                <a:latin typeface="Times New Roman" pitchFamily="18" charset="0"/>
                <a:cs typeface="Times New Roman" pitchFamily="18" charset="0"/>
              </a:endParaRPr>
            </a:p>
          </p:txBody>
        </p:sp>
        <p:sp>
          <p:nvSpPr>
            <p:cNvPr id="24" name="Line 67"/>
            <p:cNvSpPr>
              <a:spLocks noChangeShapeType="1"/>
            </p:cNvSpPr>
            <p:nvPr/>
          </p:nvSpPr>
          <p:spPr bwMode="auto">
            <a:xfrm rot="16200000" flipV="1">
              <a:off x="6078053" y="2531542"/>
              <a:ext cx="103138" cy="0"/>
            </a:xfrm>
            <a:prstGeom prst="line">
              <a:avLst/>
            </a:prstGeom>
            <a:noFill/>
            <a:ln w="25400">
              <a:solidFill>
                <a:schemeClr val="tx1"/>
              </a:solidFill>
              <a:round/>
              <a:headEnd/>
              <a:tailEnd type="triangle" w="med" len="med"/>
            </a:ln>
          </p:spPr>
          <p:txBody>
            <a:bodyPr/>
            <a:lstStyle/>
            <a:p>
              <a:endParaRPr lang="en-US" sz="100">
                <a:solidFill>
                  <a:schemeClr val="bg1"/>
                </a:solidFill>
                <a:latin typeface="Times New Roman" pitchFamily="18" charset="0"/>
                <a:cs typeface="Times New Roman" pitchFamily="18" charset="0"/>
              </a:endParaRPr>
            </a:p>
          </p:txBody>
        </p:sp>
        <p:sp>
          <p:nvSpPr>
            <p:cNvPr id="25" name="Line 73"/>
            <p:cNvSpPr>
              <a:spLocks noChangeShapeType="1"/>
            </p:cNvSpPr>
            <p:nvPr/>
          </p:nvSpPr>
          <p:spPr bwMode="auto">
            <a:xfrm rot="16200000" flipV="1">
              <a:off x="6058218" y="2356998"/>
              <a:ext cx="142807" cy="0"/>
            </a:xfrm>
            <a:prstGeom prst="line">
              <a:avLst/>
            </a:prstGeom>
            <a:noFill/>
            <a:ln w="25400">
              <a:solidFill>
                <a:schemeClr val="tx1"/>
              </a:solidFill>
              <a:round/>
              <a:headEnd/>
              <a:tailEnd type="triangle" w="med" len="med"/>
            </a:ln>
          </p:spPr>
          <p:txBody>
            <a:bodyPr/>
            <a:lstStyle/>
            <a:p>
              <a:endParaRPr lang="en-US" sz="100">
                <a:solidFill>
                  <a:schemeClr val="bg1"/>
                </a:solidFill>
                <a:latin typeface="Times New Roman" pitchFamily="18" charset="0"/>
                <a:cs typeface="Times New Roman" pitchFamily="18" charset="0"/>
              </a:endParaRPr>
            </a:p>
          </p:txBody>
        </p:sp>
        <p:grpSp>
          <p:nvGrpSpPr>
            <p:cNvPr id="26" name="Group 202"/>
            <p:cNvGrpSpPr>
              <a:grpSpLocks/>
            </p:cNvGrpSpPr>
            <p:nvPr/>
          </p:nvGrpSpPr>
          <p:grpSpPr bwMode="auto">
            <a:xfrm rot="16200000" flipV="1">
              <a:off x="6083460" y="2419500"/>
              <a:ext cx="91899" cy="104590"/>
              <a:chOff x="3067434" y="1790279"/>
              <a:chExt cx="302584" cy="319188"/>
            </a:xfrm>
          </p:grpSpPr>
          <p:sp>
            <p:nvSpPr>
              <p:cNvPr id="112" name="Rectangle 355"/>
              <p:cNvSpPr>
                <a:spLocks noChangeArrowheads="1"/>
              </p:cNvSpPr>
              <p:nvPr/>
            </p:nvSpPr>
            <p:spPr bwMode="auto">
              <a:xfrm>
                <a:off x="3131389" y="1790291"/>
                <a:ext cx="120769" cy="319176"/>
              </a:xfrm>
              <a:prstGeom prst="rect">
                <a:avLst/>
              </a:prstGeom>
              <a:solidFill>
                <a:schemeClr val="bg1"/>
              </a:solidFill>
              <a:ln w="25400" algn="ctr">
                <a:solidFill>
                  <a:schemeClr val="tx1"/>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sz="100" dirty="0">
                  <a:solidFill>
                    <a:schemeClr val="bg1"/>
                  </a:solidFill>
                  <a:latin typeface="Times New Roman" pitchFamily="18" charset="0"/>
                  <a:cs typeface="Times New Roman" pitchFamily="18" charset="0"/>
                </a:endParaRPr>
              </a:p>
            </p:txBody>
          </p:sp>
          <p:sp>
            <p:nvSpPr>
              <p:cNvPr id="113" name="Rectangle 356"/>
              <p:cNvSpPr>
                <a:spLocks noChangeArrowheads="1"/>
              </p:cNvSpPr>
              <p:nvPr/>
            </p:nvSpPr>
            <p:spPr bwMode="auto">
              <a:xfrm>
                <a:off x="3249250" y="1790281"/>
                <a:ext cx="120768" cy="319175"/>
              </a:xfrm>
              <a:prstGeom prst="rect">
                <a:avLst/>
              </a:prstGeom>
              <a:solidFill>
                <a:schemeClr val="bg1"/>
              </a:solidFill>
              <a:ln w="25400" algn="ctr">
                <a:solidFill>
                  <a:schemeClr val="tx1"/>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sz="100" dirty="0">
                  <a:solidFill>
                    <a:schemeClr val="bg1"/>
                  </a:solidFill>
                  <a:latin typeface="Times New Roman" pitchFamily="18" charset="0"/>
                  <a:cs typeface="Times New Roman" pitchFamily="18" charset="0"/>
                </a:endParaRPr>
              </a:p>
            </p:txBody>
          </p:sp>
          <p:cxnSp>
            <p:nvCxnSpPr>
              <p:cNvPr id="114" name="Straight Connector 367"/>
              <p:cNvCxnSpPr>
                <a:cxnSpLocks noChangeShapeType="1"/>
              </p:cNvCxnSpPr>
              <p:nvPr/>
            </p:nvCxnSpPr>
            <p:spPr bwMode="auto">
              <a:xfrm rot="16200000" flipV="1">
                <a:off x="3126382" y="1731331"/>
                <a:ext cx="0" cy="117896"/>
              </a:xfrm>
              <a:prstGeom prst="line">
                <a:avLst/>
              </a:prstGeom>
              <a:noFill/>
              <a:ln w="25400" algn="ctr">
                <a:solidFill>
                  <a:schemeClr val="tx1"/>
                </a:solidFill>
                <a:round/>
                <a:headEnd/>
                <a:tailEnd/>
              </a:ln>
            </p:spPr>
          </p:cxnSp>
          <p:cxnSp>
            <p:nvCxnSpPr>
              <p:cNvPr id="115" name="Straight Connector 368"/>
              <p:cNvCxnSpPr>
                <a:cxnSpLocks noChangeShapeType="1"/>
              </p:cNvCxnSpPr>
              <p:nvPr/>
            </p:nvCxnSpPr>
            <p:spPr bwMode="auto">
              <a:xfrm rot="5400000" flipV="1">
                <a:off x="3131102" y="2050500"/>
                <a:ext cx="0" cy="117897"/>
              </a:xfrm>
              <a:prstGeom prst="line">
                <a:avLst/>
              </a:prstGeom>
              <a:noFill/>
              <a:ln w="25400" algn="ctr">
                <a:solidFill>
                  <a:schemeClr val="tx1"/>
                </a:solidFill>
                <a:round/>
                <a:headEnd/>
                <a:tailEnd/>
              </a:ln>
            </p:spPr>
          </p:cxnSp>
        </p:grpSp>
        <p:grpSp>
          <p:nvGrpSpPr>
            <p:cNvPr id="27" name="Group 16"/>
            <p:cNvGrpSpPr/>
            <p:nvPr/>
          </p:nvGrpSpPr>
          <p:grpSpPr>
            <a:xfrm>
              <a:off x="5174377" y="1986955"/>
              <a:ext cx="309444" cy="96436"/>
              <a:chOff x="4953000" y="2971800"/>
              <a:chExt cx="1524000" cy="838200"/>
            </a:xfrm>
          </p:grpSpPr>
          <p:sp>
            <p:nvSpPr>
              <p:cNvPr id="107" name="Rectangle 106"/>
              <p:cNvSpPr/>
              <p:nvPr/>
            </p:nvSpPr>
            <p:spPr>
              <a:xfrm>
                <a:off x="4953000" y="2971800"/>
                <a:ext cx="381000" cy="83820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 dirty="0">
                  <a:solidFill>
                    <a:schemeClr val="bg1"/>
                  </a:solidFill>
                  <a:latin typeface="Times New Roman" pitchFamily="18" charset="0"/>
                  <a:cs typeface="Times New Roman" pitchFamily="18" charset="0"/>
                </a:endParaRPr>
              </a:p>
            </p:txBody>
          </p:sp>
          <p:sp>
            <p:nvSpPr>
              <p:cNvPr id="108" name="Rectangle 107"/>
              <p:cNvSpPr/>
              <p:nvPr/>
            </p:nvSpPr>
            <p:spPr>
              <a:xfrm>
                <a:off x="5334000" y="2971800"/>
                <a:ext cx="381000" cy="83820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 dirty="0">
                  <a:solidFill>
                    <a:schemeClr val="bg1"/>
                  </a:solidFill>
                  <a:latin typeface="Times New Roman" pitchFamily="18" charset="0"/>
                  <a:cs typeface="Times New Roman" pitchFamily="18" charset="0"/>
                </a:endParaRPr>
              </a:p>
            </p:txBody>
          </p:sp>
          <p:sp>
            <p:nvSpPr>
              <p:cNvPr id="109" name="Rectangle 108"/>
              <p:cNvSpPr/>
              <p:nvPr/>
            </p:nvSpPr>
            <p:spPr>
              <a:xfrm>
                <a:off x="5715000" y="2971800"/>
                <a:ext cx="381000" cy="83820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 dirty="0">
                  <a:solidFill>
                    <a:schemeClr val="bg1"/>
                  </a:solidFill>
                  <a:latin typeface="Times New Roman" pitchFamily="18" charset="0"/>
                  <a:cs typeface="Times New Roman" pitchFamily="18" charset="0"/>
                </a:endParaRPr>
              </a:p>
            </p:txBody>
          </p:sp>
          <p:sp>
            <p:nvSpPr>
              <p:cNvPr id="110" name="Rectangle 109"/>
              <p:cNvSpPr/>
              <p:nvPr/>
            </p:nvSpPr>
            <p:spPr>
              <a:xfrm>
                <a:off x="6096000" y="2971800"/>
                <a:ext cx="381000" cy="83820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 dirty="0">
                  <a:solidFill>
                    <a:schemeClr val="bg1"/>
                  </a:solidFill>
                  <a:latin typeface="Times New Roman" pitchFamily="18" charset="0"/>
                  <a:cs typeface="Times New Roman" pitchFamily="18" charset="0"/>
                </a:endParaRPr>
              </a:p>
            </p:txBody>
          </p:sp>
          <p:sp>
            <p:nvSpPr>
              <p:cNvPr id="111" name="Rectangle 110"/>
              <p:cNvSpPr/>
              <p:nvPr/>
            </p:nvSpPr>
            <p:spPr>
              <a:xfrm>
                <a:off x="4953000" y="2971800"/>
                <a:ext cx="1524000" cy="838200"/>
              </a:xfrm>
              <a:prstGeom prst="rect">
                <a:avLst/>
              </a:prstGeom>
              <a:solidFill>
                <a:schemeClr val="lt1">
                  <a:alpha val="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00" dirty="0" smtClean="0">
                    <a:solidFill>
                      <a:schemeClr val="bg1"/>
                    </a:solidFill>
                    <a:latin typeface="Times New Roman" pitchFamily="18" charset="0"/>
                    <a:cs typeface="Times New Roman" pitchFamily="18" charset="0"/>
                  </a:rPr>
                  <a:t>Used Counts</a:t>
                </a:r>
                <a:endParaRPr lang="en-US" sz="100" dirty="0">
                  <a:solidFill>
                    <a:schemeClr val="bg1"/>
                  </a:solidFill>
                  <a:latin typeface="Times New Roman" pitchFamily="18" charset="0"/>
                  <a:cs typeface="Times New Roman" pitchFamily="18" charset="0"/>
                </a:endParaRPr>
              </a:p>
            </p:txBody>
          </p:sp>
        </p:grpSp>
        <p:grpSp>
          <p:nvGrpSpPr>
            <p:cNvPr id="28" name="Group 27"/>
            <p:cNvGrpSpPr/>
            <p:nvPr/>
          </p:nvGrpSpPr>
          <p:grpSpPr>
            <a:xfrm>
              <a:off x="5174377" y="2195900"/>
              <a:ext cx="309444" cy="96436"/>
              <a:chOff x="4953000" y="2971800"/>
              <a:chExt cx="1524000" cy="838200"/>
            </a:xfrm>
          </p:grpSpPr>
          <p:sp>
            <p:nvSpPr>
              <p:cNvPr id="102" name="Rectangle 101"/>
              <p:cNvSpPr/>
              <p:nvPr/>
            </p:nvSpPr>
            <p:spPr>
              <a:xfrm>
                <a:off x="4953000" y="2971800"/>
                <a:ext cx="381000" cy="83820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 dirty="0">
                  <a:solidFill>
                    <a:schemeClr val="bg1"/>
                  </a:solidFill>
                  <a:latin typeface="Times New Roman" pitchFamily="18" charset="0"/>
                  <a:cs typeface="Times New Roman" pitchFamily="18" charset="0"/>
                </a:endParaRPr>
              </a:p>
            </p:txBody>
          </p:sp>
          <p:sp>
            <p:nvSpPr>
              <p:cNvPr id="103" name="Rectangle 102"/>
              <p:cNvSpPr/>
              <p:nvPr/>
            </p:nvSpPr>
            <p:spPr>
              <a:xfrm>
                <a:off x="5334000" y="2971800"/>
                <a:ext cx="381000" cy="83820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 dirty="0">
                  <a:solidFill>
                    <a:schemeClr val="bg1"/>
                  </a:solidFill>
                  <a:latin typeface="Times New Roman" pitchFamily="18" charset="0"/>
                  <a:cs typeface="Times New Roman" pitchFamily="18" charset="0"/>
                </a:endParaRPr>
              </a:p>
            </p:txBody>
          </p:sp>
          <p:sp>
            <p:nvSpPr>
              <p:cNvPr id="104" name="Rectangle 103"/>
              <p:cNvSpPr/>
              <p:nvPr/>
            </p:nvSpPr>
            <p:spPr>
              <a:xfrm>
                <a:off x="5715000" y="2971800"/>
                <a:ext cx="381000" cy="83820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 dirty="0">
                  <a:solidFill>
                    <a:schemeClr val="bg1"/>
                  </a:solidFill>
                  <a:latin typeface="Times New Roman" pitchFamily="18" charset="0"/>
                  <a:cs typeface="Times New Roman" pitchFamily="18" charset="0"/>
                </a:endParaRPr>
              </a:p>
            </p:txBody>
          </p:sp>
          <p:sp>
            <p:nvSpPr>
              <p:cNvPr id="105" name="Rectangle 104"/>
              <p:cNvSpPr/>
              <p:nvPr/>
            </p:nvSpPr>
            <p:spPr>
              <a:xfrm>
                <a:off x="6096000" y="2971800"/>
                <a:ext cx="381000" cy="83820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 dirty="0">
                  <a:solidFill>
                    <a:schemeClr val="bg1"/>
                  </a:solidFill>
                  <a:latin typeface="Times New Roman" pitchFamily="18" charset="0"/>
                  <a:cs typeface="Times New Roman" pitchFamily="18" charset="0"/>
                </a:endParaRPr>
              </a:p>
            </p:txBody>
          </p:sp>
          <p:sp>
            <p:nvSpPr>
              <p:cNvPr id="106" name="Rectangle 105"/>
              <p:cNvSpPr/>
              <p:nvPr/>
            </p:nvSpPr>
            <p:spPr>
              <a:xfrm>
                <a:off x="4953000" y="2971800"/>
                <a:ext cx="1524000" cy="838200"/>
              </a:xfrm>
              <a:prstGeom prst="rect">
                <a:avLst/>
              </a:prstGeom>
              <a:solidFill>
                <a:schemeClr val="lt1">
                  <a:alpha val="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00" dirty="0" smtClean="0">
                    <a:solidFill>
                      <a:schemeClr val="bg1"/>
                    </a:solidFill>
                    <a:latin typeface="Times New Roman" pitchFamily="18" charset="0"/>
                    <a:cs typeface="Times New Roman" pitchFamily="18" charset="0"/>
                  </a:rPr>
                  <a:t>Head </a:t>
                </a:r>
                <a:r>
                  <a:rPr lang="en-US" sz="100" dirty="0" err="1" smtClean="0">
                    <a:solidFill>
                      <a:schemeClr val="bg1"/>
                    </a:solidFill>
                    <a:latin typeface="Times New Roman" pitchFamily="18" charset="0"/>
                    <a:cs typeface="Times New Roman" pitchFamily="18" charset="0"/>
                  </a:rPr>
                  <a:t>Ptr</a:t>
                </a:r>
                <a:endParaRPr lang="en-US" sz="100" dirty="0">
                  <a:solidFill>
                    <a:schemeClr val="bg1"/>
                  </a:solidFill>
                  <a:latin typeface="Times New Roman" pitchFamily="18" charset="0"/>
                  <a:cs typeface="Times New Roman" pitchFamily="18" charset="0"/>
                </a:endParaRPr>
              </a:p>
            </p:txBody>
          </p:sp>
        </p:grpSp>
        <p:grpSp>
          <p:nvGrpSpPr>
            <p:cNvPr id="29" name="Group 35"/>
            <p:cNvGrpSpPr/>
            <p:nvPr/>
          </p:nvGrpSpPr>
          <p:grpSpPr>
            <a:xfrm>
              <a:off x="5501011" y="1986955"/>
              <a:ext cx="309444" cy="96436"/>
              <a:chOff x="4953000" y="2971800"/>
              <a:chExt cx="1524000" cy="838200"/>
            </a:xfrm>
          </p:grpSpPr>
          <p:sp>
            <p:nvSpPr>
              <p:cNvPr id="97" name="Rectangle 96"/>
              <p:cNvSpPr/>
              <p:nvPr/>
            </p:nvSpPr>
            <p:spPr>
              <a:xfrm>
                <a:off x="4953000" y="2971800"/>
                <a:ext cx="381000" cy="83820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 dirty="0">
                  <a:solidFill>
                    <a:schemeClr val="bg1"/>
                  </a:solidFill>
                  <a:latin typeface="Times New Roman" pitchFamily="18" charset="0"/>
                  <a:cs typeface="Times New Roman" pitchFamily="18" charset="0"/>
                </a:endParaRPr>
              </a:p>
            </p:txBody>
          </p:sp>
          <p:sp>
            <p:nvSpPr>
              <p:cNvPr id="98" name="Rectangle 97"/>
              <p:cNvSpPr/>
              <p:nvPr/>
            </p:nvSpPr>
            <p:spPr>
              <a:xfrm>
                <a:off x="5334000" y="2971800"/>
                <a:ext cx="381000" cy="83820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 dirty="0">
                  <a:solidFill>
                    <a:schemeClr val="bg1"/>
                  </a:solidFill>
                  <a:latin typeface="Times New Roman" pitchFamily="18" charset="0"/>
                  <a:cs typeface="Times New Roman" pitchFamily="18" charset="0"/>
                </a:endParaRPr>
              </a:p>
            </p:txBody>
          </p:sp>
          <p:sp>
            <p:nvSpPr>
              <p:cNvPr id="99" name="Rectangle 98"/>
              <p:cNvSpPr/>
              <p:nvPr/>
            </p:nvSpPr>
            <p:spPr>
              <a:xfrm>
                <a:off x="5715000" y="2971800"/>
                <a:ext cx="381000" cy="83820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 dirty="0">
                  <a:solidFill>
                    <a:schemeClr val="bg1"/>
                  </a:solidFill>
                  <a:latin typeface="Times New Roman" pitchFamily="18" charset="0"/>
                  <a:cs typeface="Times New Roman" pitchFamily="18" charset="0"/>
                </a:endParaRPr>
              </a:p>
            </p:txBody>
          </p:sp>
          <p:sp>
            <p:nvSpPr>
              <p:cNvPr id="100" name="Rectangle 99"/>
              <p:cNvSpPr/>
              <p:nvPr/>
            </p:nvSpPr>
            <p:spPr>
              <a:xfrm>
                <a:off x="6096000" y="2971800"/>
                <a:ext cx="381000" cy="83820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 dirty="0">
                  <a:solidFill>
                    <a:schemeClr val="bg1"/>
                  </a:solidFill>
                  <a:latin typeface="Times New Roman" pitchFamily="18" charset="0"/>
                  <a:cs typeface="Times New Roman" pitchFamily="18" charset="0"/>
                </a:endParaRPr>
              </a:p>
            </p:txBody>
          </p:sp>
          <p:sp>
            <p:nvSpPr>
              <p:cNvPr id="101" name="Rectangle 100"/>
              <p:cNvSpPr/>
              <p:nvPr/>
            </p:nvSpPr>
            <p:spPr>
              <a:xfrm>
                <a:off x="4953000" y="2971800"/>
                <a:ext cx="1524000" cy="838200"/>
              </a:xfrm>
              <a:prstGeom prst="rect">
                <a:avLst/>
              </a:prstGeom>
              <a:solidFill>
                <a:schemeClr val="lt1">
                  <a:alpha val="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00" dirty="0" smtClean="0">
                    <a:solidFill>
                      <a:schemeClr val="bg1"/>
                    </a:solidFill>
                    <a:latin typeface="Times New Roman" pitchFamily="18" charset="0"/>
                    <a:cs typeface="Times New Roman" pitchFamily="18" charset="0"/>
                  </a:rPr>
                  <a:t>Tail </a:t>
                </a:r>
                <a:r>
                  <a:rPr lang="en-US" sz="100" dirty="0" err="1" smtClean="0">
                    <a:solidFill>
                      <a:schemeClr val="bg1"/>
                    </a:solidFill>
                    <a:latin typeface="Times New Roman" pitchFamily="18" charset="0"/>
                    <a:cs typeface="Times New Roman" pitchFamily="18" charset="0"/>
                  </a:rPr>
                  <a:t>Ptr</a:t>
                </a:r>
                <a:endParaRPr lang="en-US" sz="100" dirty="0">
                  <a:solidFill>
                    <a:schemeClr val="bg1"/>
                  </a:solidFill>
                  <a:latin typeface="Times New Roman" pitchFamily="18" charset="0"/>
                  <a:cs typeface="Times New Roman" pitchFamily="18" charset="0"/>
                </a:endParaRPr>
              </a:p>
            </p:txBody>
          </p:sp>
        </p:grpSp>
        <p:grpSp>
          <p:nvGrpSpPr>
            <p:cNvPr id="30" name="Group 41"/>
            <p:cNvGrpSpPr/>
            <p:nvPr/>
          </p:nvGrpSpPr>
          <p:grpSpPr>
            <a:xfrm>
              <a:off x="5501011" y="2195900"/>
              <a:ext cx="309444" cy="96436"/>
              <a:chOff x="4953000" y="2971800"/>
              <a:chExt cx="1524000" cy="838200"/>
            </a:xfrm>
          </p:grpSpPr>
          <p:sp>
            <p:nvSpPr>
              <p:cNvPr id="92" name="Rectangle 91"/>
              <p:cNvSpPr/>
              <p:nvPr/>
            </p:nvSpPr>
            <p:spPr>
              <a:xfrm>
                <a:off x="4953000" y="2971800"/>
                <a:ext cx="381000" cy="83820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 dirty="0">
                  <a:solidFill>
                    <a:schemeClr val="bg1"/>
                  </a:solidFill>
                  <a:latin typeface="Times New Roman" pitchFamily="18" charset="0"/>
                  <a:cs typeface="Times New Roman" pitchFamily="18" charset="0"/>
                </a:endParaRPr>
              </a:p>
            </p:txBody>
          </p:sp>
          <p:sp>
            <p:nvSpPr>
              <p:cNvPr id="93" name="Rectangle 92"/>
              <p:cNvSpPr/>
              <p:nvPr/>
            </p:nvSpPr>
            <p:spPr>
              <a:xfrm>
                <a:off x="5334000" y="2971800"/>
                <a:ext cx="381000" cy="83820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 dirty="0">
                  <a:solidFill>
                    <a:schemeClr val="bg1"/>
                  </a:solidFill>
                  <a:latin typeface="Times New Roman" pitchFamily="18" charset="0"/>
                  <a:cs typeface="Times New Roman" pitchFamily="18" charset="0"/>
                </a:endParaRPr>
              </a:p>
            </p:txBody>
          </p:sp>
          <p:sp>
            <p:nvSpPr>
              <p:cNvPr id="94" name="Rectangle 93"/>
              <p:cNvSpPr/>
              <p:nvPr/>
            </p:nvSpPr>
            <p:spPr>
              <a:xfrm>
                <a:off x="5715000" y="2971800"/>
                <a:ext cx="381000" cy="83820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 dirty="0">
                  <a:solidFill>
                    <a:schemeClr val="bg1"/>
                  </a:solidFill>
                  <a:latin typeface="Times New Roman" pitchFamily="18" charset="0"/>
                  <a:cs typeface="Times New Roman" pitchFamily="18" charset="0"/>
                </a:endParaRPr>
              </a:p>
            </p:txBody>
          </p:sp>
          <p:sp>
            <p:nvSpPr>
              <p:cNvPr id="95" name="Rectangle 94"/>
              <p:cNvSpPr/>
              <p:nvPr/>
            </p:nvSpPr>
            <p:spPr>
              <a:xfrm>
                <a:off x="6096000" y="2971800"/>
                <a:ext cx="381000" cy="83820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 dirty="0">
                  <a:solidFill>
                    <a:schemeClr val="bg1"/>
                  </a:solidFill>
                  <a:latin typeface="Times New Roman" pitchFamily="18" charset="0"/>
                  <a:cs typeface="Times New Roman" pitchFamily="18" charset="0"/>
                </a:endParaRPr>
              </a:p>
            </p:txBody>
          </p:sp>
          <p:sp>
            <p:nvSpPr>
              <p:cNvPr id="96" name="Rectangle 95"/>
              <p:cNvSpPr/>
              <p:nvPr/>
            </p:nvSpPr>
            <p:spPr>
              <a:xfrm>
                <a:off x="4953000" y="2971800"/>
                <a:ext cx="1524000" cy="838200"/>
              </a:xfrm>
              <a:prstGeom prst="rect">
                <a:avLst/>
              </a:prstGeom>
              <a:solidFill>
                <a:schemeClr val="lt1">
                  <a:alpha val="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00" dirty="0" smtClean="0">
                    <a:solidFill>
                      <a:schemeClr val="bg1"/>
                    </a:solidFill>
                    <a:latin typeface="Times New Roman" pitchFamily="18" charset="0"/>
                    <a:cs typeface="Times New Roman" pitchFamily="18" charset="0"/>
                  </a:rPr>
                  <a:t>Free Counts</a:t>
                </a:r>
                <a:endParaRPr lang="en-US" sz="100" dirty="0">
                  <a:solidFill>
                    <a:schemeClr val="bg1"/>
                  </a:solidFill>
                  <a:latin typeface="Times New Roman" pitchFamily="18" charset="0"/>
                  <a:cs typeface="Times New Roman" pitchFamily="18" charset="0"/>
                </a:endParaRPr>
              </a:p>
            </p:txBody>
          </p:sp>
        </p:grpSp>
        <p:grpSp>
          <p:nvGrpSpPr>
            <p:cNvPr id="31" name="Group 16"/>
            <p:cNvGrpSpPr/>
            <p:nvPr/>
          </p:nvGrpSpPr>
          <p:grpSpPr>
            <a:xfrm>
              <a:off x="6273195" y="1990546"/>
              <a:ext cx="309444" cy="96436"/>
              <a:chOff x="4953000" y="2971800"/>
              <a:chExt cx="1524000" cy="838200"/>
            </a:xfrm>
          </p:grpSpPr>
          <p:sp>
            <p:nvSpPr>
              <p:cNvPr id="87" name="Rectangle 86"/>
              <p:cNvSpPr/>
              <p:nvPr/>
            </p:nvSpPr>
            <p:spPr>
              <a:xfrm>
                <a:off x="4953000" y="2971800"/>
                <a:ext cx="381000" cy="83820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 dirty="0">
                  <a:solidFill>
                    <a:schemeClr val="bg1"/>
                  </a:solidFill>
                  <a:latin typeface="Times New Roman" pitchFamily="18" charset="0"/>
                  <a:cs typeface="Times New Roman" pitchFamily="18" charset="0"/>
                </a:endParaRPr>
              </a:p>
            </p:txBody>
          </p:sp>
          <p:sp>
            <p:nvSpPr>
              <p:cNvPr id="88" name="Rectangle 87"/>
              <p:cNvSpPr/>
              <p:nvPr/>
            </p:nvSpPr>
            <p:spPr>
              <a:xfrm>
                <a:off x="5334000" y="2971800"/>
                <a:ext cx="381000" cy="83820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 dirty="0">
                  <a:solidFill>
                    <a:schemeClr val="bg1"/>
                  </a:solidFill>
                  <a:latin typeface="Times New Roman" pitchFamily="18" charset="0"/>
                  <a:cs typeface="Times New Roman" pitchFamily="18" charset="0"/>
                </a:endParaRPr>
              </a:p>
            </p:txBody>
          </p:sp>
          <p:sp>
            <p:nvSpPr>
              <p:cNvPr id="89" name="Rectangle 88"/>
              <p:cNvSpPr/>
              <p:nvPr/>
            </p:nvSpPr>
            <p:spPr>
              <a:xfrm>
                <a:off x="5715000" y="2971800"/>
                <a:ext cx="381000" cy="83820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 dirty="0">
                  <a:solidFill>
                    <a:schemeClr val="bg1"/>
                  </a:solidFill>
                  <a:latin typeface="Times New Roman" pitchFamily="18" charset="0"/>
                  <a:cs typeface="Times New Roman" pitchFamily="18" charset="0"/>
                </a:endParaRPr>
              </a:p>
            </p:txBody>
          </p:sp>
          <p:sp>
            <p:nvSpPr>
              <p:cNvPr id="90" name="Rectangle 89"/>
              <p:cNvSpPr/>
              <p:nvPr/>
            </p:nvSpPr>
            <p:spPr>
              <a:xfrm>
                <a:off x="6096000" y="2971800"/>
                <a:ext cx="381000" cy="83820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 dirty="0">
                  <a:solidFill>
                    <a:schemeClr val="bg1"/>
                  </a:solidFill>
                  <a:latin typeface="Times New Roman" pitchFamily="18" charset="0"/>
                  <a:cs typeface="Times New Roman" pitchFamily="18" charset="0"/>
                </a:endParaRPr>
              </a:p>
            </p:txBody>
          </p:sp>
          <p:sp>
            <p:nvSpPr>
              <p:cNvPr id="91" name="Rectangle 90"/>
              <p:cNvSpPr/>
              <p:nvPr/>
            </p:nvSpPr>
            <p:spPr>
              <a:xfrm>
                <a:off x="4953000" y="2971800"/>
                <a:ext cx="1524000" cy="838200"/>
              </a:xfrm>
              <a:prstGeom prst="rect">
                <a:avLst/>
              </a:prstGeom>
              <a:solidFill>
                <a:schemeClr val="lt1">
                  <a:alpha val="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00" dirty="0" smtClean="0">
                    <a:solidFill>
                      <a:schemeClr val="bg1"/>
                    </a:solidFill>
                    <a:latin typeface="Times New Roman" pitchFamily="18" charset="0"/>
                    <a:cs typeface="Times New Roman" pitchFamily="18" charset="0"/>
                  </a:rPr>
                  <a:t>Used Counts</a:t>
                </a:r>
                <a:endParaRPr lang="en-US" sz="100" dirty="0">
                  <a:solidFill>
                    <a:schemeClr val="bg1"/>
                  </a:solidFill>
                  <a:latin typeface="Times New Roman" pitchFamily="18" charset="0"/>
                  <a:cs typeface="Times New Roman" pitchFamily="18" charset="0"/>
                </a:endParaRPr>
              </a:p>
            </p:txBody>
          </p:sp>
        </p:grpSp>
        <p:grpSp>
          <p:nvGrpSpPr>
            <p:cNvPr id="32" name="Group 31"/>
            <p:cNvGrpSpPr/>
            <p:nvPr/>
          </p:nvGrpSpPr>
          <p:grpSpPr>
            <a:xfrm>
              <a:off x="6273195" y="2199491"/>
              <a:ext cx="309444" cy="96436"/>
              <a:chOff x="4953000" y="2971800"/>
              <a:chExt cx="1524000" cy="838200"/>
            </a:xfrm>
          </p:grpSpPr>
          <p:sp>
            <p:nvSpPr>
              <p:cNvPr id="82" name="Rectangle 81"/>
              <p:cNvSpPr/>
              <p:nvPr/>
            </p:nvSpPr>
            <p:spPr>
              <a:xfrm>
                <a:off x="4953000" y="2971800"/>
                <a:ext cx="381000" cy="83820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 dirty="0">
                  <a:solidFill>
                    <a:schemeClr val="bg1"/>
                  </a:solidFill>
                  <a:latin typeface="Times New Roman" pitchFamily="18" charset="0"/>
                  <a:cs typeface="Times New Roman" pitchFamily="18" charset="0"/>
                </a:endParaRPr>
              </a:p>
            </p:txBody>
          </p:sp>
          <p:sp>
            <p:nvSpPr>
              <p:cNvPr id="83" name="Rectangle 82"/>
              <p:cNvSpPr/>
              <p:nvPr/>
            </p:nvSpPr>
            <p:spPr>
              <a:xfrm>
                <a:off x="5334000" y="2971800"/>
                <a:ext cx="381000" cy="83820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 dirty="0">
                  <a:solidFill>
                    <a:schemeClr val="bg1"/>
                  </a:solidFill>
                  <a:latin typeface="Times New Roman" pitchFamily="18" charset="0"/>
                  <a:cs typeface="Times New Roman" pitchFamily="18" charset="0"/>
                </a:endParaRPr>
              </a:p>
            </p:txBody>
          </p:sp>
          <p:sp>
            <p:nvSpPr>
              <p:cNvPr id="84" name="Rectangle 83"/>
              <p:cNvSpPr/>
              <p:nvPr/>
            </p:nvSpPr>
            <p:spPr>
              <a:xfrm>
                <a:off x="5715000" y="2971800"/>
                <a:ext cx="381000" cy="83820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 dirty="0">
                  <a:solidFill>
                    <a:schemeClr val="bg1"/>
                  </a:solidFill>
                  <a:latin typeface="Times New Roman" pitchFamily="18" charset="0"/>
                  <a:cs typeface="Times New Roman" pitchFamily="18" charset="0"/>
                </a:endParaRPr>
              </a:p>
            </p:txBody>
          </p:sp>
          <p:sp>
            <p:nvSpPr>
              <p:cNvPr id="85" name="Rectangle 84"/>
              <p:cNvSpPr/>
              <p:nvPr/>
            </p:nvSpPr>
            <p:spPr>
              <a:xfrm>
                <a:off x="6096000" y="2971800"/>
                <a:ext cx="381000" cy="83820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 dirty="0">
                  <a:solidFill>
                    <a:schemeClr val="bg1"/>
                  </a:solidFill>
                  <a:latin typeface="Times New Roman" pitchFamily="18" charset="0"/>
                  <a:cs typeface="Times New Roman" pitchFamily="18" charset="0"/>
                </a:endParaRPr>
              </a:p>
            </p:txBody>
          </p:sp>
          <p:sp>
            <p:nvSpPr>
              <p:cNvPr id="86" name="Rectangle 85"/>
              <p:cNvSpPr/>
              <p:nvPr/>
            </p:nvSpPr>
            <p:spPr>
              <a:xfrm>
                <a:off x="4953000" y="2971800"/>
                <a:ext cx="1524000" cy="838200"/>
              </a:xfrm>
              <a:prstGeom prst="rect">
                <a:avLst/>
              </a:prstGeom>
              <a:solidFill>
                <a:schemeClr val="lt1">
                  <a:alpha val="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00" dirty="0" smtClean="0">
                    <a:solidFill>
                      <a:schemeClr val="bg1"/>
                    </a:solidFill>
                    <a:latin typeface="Times New Roman" pitchFamily="18" charset="0"/>
                    <a:cs typeface="Times New Roman" pitchFamily="18" charset="0"/>
                  </a:rPr>
                  <a:t>Head </a:t>
                </a:r>
                <a:r>
                  <a:rPr lang="en-US" sz="100" dirty="0" err="1" smtClean="0">
                    <a:solidFill>
                      <a:schemeClr val="bg1"/>
                    </a:solidFill>
                    <a:latin typeface="Times New Roman" pitchFamily="18" charset="0"/>
                    <a:cs typeface="Times New Roman" pitchFamily="18" charset="0"/>
                  </a:rPr>
                  <a:t>Ptr</a:t>
                </a:r>
                <a:endParaRPr lang="en-US" sz="100" dirty="0">
                  <a:solidFill>
                    <a:schemeClr val="bg1"/>
                  </a:solidFill>
                  <a:latin typeface="Times New Roman" pitchFamily="18" charset="0"/>
                  <a:cs typeface="Times New Roman" pitchFamily="18" charset="0"/>
                </a:endParaRPr>
              </a:p>
            </p:txBody>
          </p:sp>
        </p:grpSp>
        <p:grpSp>
          <p:nvGrpSpPr>
            <p:cNvPr id="33" name="Group 35"/>
            <p:cNvGrpSpPr/>
            <p:nvPr/>
          </p:nvGrpSpPr>
          <p:grpSpPr>
            <a:xfrm>
              <a:off x="6599829" y="1990546"/>
              <a:ext cx="309444" cy="96436"/>
              <a:chOff x="4953000" y="2971800"/>
              <a:chExt cx="1524000" cy="838200"/>
            </a:xfrm>
          </p:grpSpPr>
          <p:sp>
            <p:nvSpPr>
              <p:cNvPr id="77" name="Rectangle 76"/>
              <p:cNvSpPr/>
              <p:nvPr/>
            </p:nvSpPr>
            <p:spPr>
              <a:xfrm>
                <a:off x="4953000" y="2971800"/>
                <a:ext cx="381000" cy="83820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 dirty="0">
                  <a:solidFill>
                    <a:schemeClr val="bg1"/>
                  </a:solidFill>
                  <a:latin typeface="Times New Roman" pitchFamily="18" charset="0"/>
                  <a:cs typeface="Times New Roman" pitchFamily="18" charset="0"/>
                </a:endParaRPr>
              </a:p>
            </p:txBody>
          </p:sp>
          <p:sp>
            <p:nvSpPr>
              <p:cNvPr id="78" name="Rectangle 77"/>
              <p:cNvSpPr/>
              <p:nvPr/>
            </p:nvSpPr>
            <p:spPr>
              <a:xfrm>
                <a:off x="5334000" y="2971800"/>
                <a:ext cx="381000" cy="83820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 dirty="0">
                  <a:solidFill>
                    <a:schemeClr val="bg1"/>
                  </a:solidFill>
                  <a:latin typeface="Times New Roman" pitchFamily="18" charset="0"/>
                  <a:cs typeface="Times New Roman" pitchFamily="18" charset="0"/>
                </a:endParaRPr>
              </a:p>
            </p:txBody>
          </p:sp>
          <p:sp>
            <p:nvSpPr>
              <p:cNvPr id="79" name="Rectangle 78"/>
              <p:cNvSpPr/>
              <p:nvPr/>
            </p:nvSpPr>
            <p:spPr>
              <a:xfrm>
                <a:off x="5715000" y="2971800"/>
                <a:ext cx="381000" cy="83820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 dirty="0">
                  <a:solidFill>
                    <a:schemeClr val="bg1"/>
                  </a:solidFill>
                  <a:latin typeface="Times New Roman" pitchFamily="18" charset="0"/>
                  <a:cs typeface="Times New Roman" pitchFamily="18" charset="0"/>
                </a:endParaRPr>
              </a:p>
            </p:txBody>
          </p:sp>
          <p:sp>
            <p:nvSpPr>
              <p:cNvPr id="80" name="Rectangle 79"/>
              <p:cNvSpPr/>
              <p:nvPr/>
            </p:nvSpPr>
            <p:spPr>
              <a:xfrm>
                <a:off x="6096000" y="2971800"/>
                <a:ext cx="381000" cy="83820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 dirty="0">
                  <a:solidFill>
                    <a:schemeClr val="bg1"/>
                  </a:solidFill>
                  <a:latin typeface="Times New Roman" pitchFamily="18" charset="0"/>
                  <a:cs typeface="Times New Roman" pitchFamily="18" charset="0"/>
                </a:endParaRPr>
              </a:p>
            </p:txBody>
          </p:sp>
          <p:sp>
            <p:nvSpPr>
              <p:cNvPr id="81" name="Rectangle 80"/>
              <p:cNvSpPr/>
              <p:nvPr/>
            </p:nvSpPr>
            <p:spPr>
              <a:xfrm>
                <a:off x="4953000" y="2971800"/>
                <a:ext cx="1524000" cy="838200"/>
              </a:xfrm>
              <a:prstGeom prst="rect">
                <a:avLst/>
              </a:prstGeom>
              <a:solidFill>
                <a:schemeClr val="lt1">
                  <a:alpha val="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00" dirty="0" smtClean="0">
                    <a:solidFill>
                      <a:schemeClr val="bg1"/>
                    </a:solidFill>
                    <a:latin typeface="Times New Roman" pitchFamily="18" charset="0"/>
                    <a:cs typeface="Times New Roman" pitchFamily="18" charset="0"/>
                  </a:rPr>
                  <a:t>Tail </a:t>
                </a:r>
                <a:r>
                  <a:rPr lang="en-US" sz="100" dirty="0" err="1" smtClean="0">
                    <a:solidFill>
                      <a:schemeClr val="bg1"/>
                    </a:solidFill>
                    <a:latin typeface="Times New Roman" pitchFamily="18" charset="0"/>
                    <a:cs typeface="Times New Roman" pitchFamily="18" charset="0"/>
                  </a:rPr>
                  <a:t>Ptr</a:t>
                </a:r>
                <a:endParaRPr lang="en-US" sz="100" dirty="0">
                  <a:solidFill>
                    <a:schemeClr val="bg1"/>
                  </a:solidFill>
                  <a:latin typeface="Times New Roman" pitchFamily="18" charset="0"/>
                  <a:cs typeface="Times New Roman" pitchFamily="18" charset="0"/>
                </a:endParaRPr>
              </a:p>
            </p:txBody>
          </p:sp>
        </p:grpSp>
        <p:grpSp>
          <p:nvGrpSpPr>
            <p:cNvPr id="34" name="Group 41"/>
            <p:cNvGrpSpPr/>
            <p:nvPr/>
          </p:nvGrpSpPr>
          <p:grpSpPr>
            <a:xfrm>
              <a:off x="6599829" y="2199491"/>
              <a:ext cx="309444" cy="96436"/>
              <a:chOff x="4953000" y="2971800"/>
              <a:chExt cx="1524000" cy="838200"/>
            </a:xfrm>
          </p:grpSpPr>
          <p:sp>
            <p:nvSpPr>
              <p:cNvPr id="72" name="Rectangle 71"/>
              <p:cNvSpPr/>
              <p:nvPr/>
            </p:nvSpPr>
            <p:spPr>
              <a:xfrm>
                <a:off x="4953000" y="2971800"/>
                <a:ext cx="381000" cy="83820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 dirty="0">
                  <a:solidFill>
                    <a:schemeClr val="bg1"/>
                  </a:solidFill>
                  <a:latin typeface="Times New Roman" pitchFamily="18" charset="0"/>
                  <a:cs typeface="Times New Roman" pitchFamily="18" charset="0"/>
                </a:endParaRPr>
              </a:p>
            </p:txBody>
          </p:sp>
          <p:sp>
            <p:nvSpPr>
              <p:cNvPr id="73" name="Rectangle 72"/>
              <p:cNvSpPr/>
              <p:nvPr/>
            </p:nvSpPr>
            <p:spPr>
              <a:xfrm>
                <a:off x="5334000" y="2971800"/>
                <a:ext cx="381000" cy="83820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 dirty="0">
                  <a:solidFill>
                    <a:schemeClr val="bg1"/>
                  </a:solidFill>
                  <a:latin typeface="Times New Roman" pitchFamily="18" charset="0"/>
                  <a:cs typeface="Times New Roman" pitchFamily="18" charset="0"/>
                </a:endParaRPr>
              </a:p>
            </p:txBody>
          </p:sp>
          <p:sp>
            <p:nvSpPr>
              <p:cNvPr id="74" name="Rectangle 73"/>
              <p:cNvSpPr/>
              <p:nvPr/>
            </p:nvSpPr>
            <p:spPr>
              <a:xfrm>
                <a:off x="5715000" y="2971800"/>
                <a:ext cx="381000" cy="83820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 dirty="0">
                  <a:solidFill>
                    <a:schemeClr val="bg1"/>
                  </a:solidFill>
                  <a:latin typeface="Times New Roman" pitchFamily="18" charset="0"/>
                  <a:cs typeface="Times New Roman" pitchFamily="18" charset="0"/>
                </a:endParaRPr>
              </a:p>
            </p:txBody>
          </p:sp>
          <p:sp>
            <p:nvSpPr>
              <p:cNvPr id="75" name="Rectangle 74"/>
              <p:cNvSpPr/>
              <p:nvPr/>
            </p:nvSpPr>
            <p:spPr>
              <a:xfrm>
                <a:off x="6096000" y="2971800"/>
                <a:ext cx="381000" cy="838200"/>
              </a:xfrm>
              <a:prstGeom prst="rect">
                <a:avLst/>
              </a:prstGeom>
              <a:ln w="6350">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 dirty="0">
                  <a:solidFill>
                    <a:schemeClr val="bg1"/>
                  </a:solidFill>
                  <a:latin typeface="Times New Roman" pitchFamily="18" charset="0"/>
                  <a:cs typeface="Times New Roman" pitchFamily="18" charset="0"/>
                </a:endParaRPr>
              </a:p>
            </p:txBody>
          </p:sp>
          <p:sp>
            <p:nvSpPr>
              <p:cNvPr id="76" name="Rectangle 75"/>
              <p:cNvSpPr/>
              <p:nvPr/>
            </p:nvSpPr>
            <p:spPr>
              <a:xfrm>
                <a:off x="4953000" y="2971800"/>
                <a:ext cx="1524000" cy="838200"/>
              </a:xfrm>
              <a:prstGeom prst="rect">
                <a:avLst/>
              </a:prstGeom>
              <a:solidFill>
                <a:schemeClr val="lt1">
                  <a:alpha val="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00" dirty="0" smtClean="0">
                    <a:solidFill>
                      <a:schemeClr val="bg1"/>
                    </a:solidFill>
                    <a:latin typeface="Times New Roman" pitchFamily="18" charset="0"/>
                    <a:cs typeface="Times New Roman" pitchFamily="18" charset="0"/>
                  </a:rPr>
                  <a:t>Free Counts</a:t>
                </a:r>
                <a:endParaRPr lang="en-US" sz="100" dirty="0">
                  <a:solidFill>
                    <a:schemeClr val="bg1"/>
                  </a:solidFill>
                  <a:latin typeface="Times New Roman" pitchFamily="18" charset="0"/>
                  <a:cs typeface="Times New Roman" pitchFamily="18" charset="0"/>
                </a:endParaRPr>
              </a:p>
            </p:txBody>
          </p:sp>
        </p:grpSp>
        <p:sp>
          <p:nvSpPr>
            <p:cNvPr id="250" name="TextBox 249"/>
            <p:cNvSpPr txBox="1"/>
            <p:nvPr/>
          </p:nvSpPr>
          <p:spPr>
            <a:xfrm>
              <a:off x="7096000" y="1953739"/>
              <a:ext cx="1879970" cy="276999"/>
            </a:xfrm>
            <a:prstGeom prst="rect">
              <a:avLst/>
            </a:prstGeom>
            <a:noFill/>
          </p:spPr>
          <p:txBody>
            <a:bodyPr wrap="square" rtlCol="0">
              <a:spAutoFit/>
            </a:bodyPr>
            <a:lstStyle/>
            <a:p>
              <a:r>
                <a:rPr lang="en-US" sz="1200" dirty="0" smtClean="0"/>
                <a:t>Channel VC Buffering</a:t>
              </a:r>
              <a:endParaRPr lang="en-US" sz="1200" dirty="0"/>
            </a:p>
          </p:txBody>
        </p:sp>
      </p:grpSp>
      <p:grpSp>
        <p:nvGrpSpPr>
          <p:cNvPr id="329" name="Group 328"/>
          <p:cNvGrpSpPr>
            <a:grpSpLocks noChangeAspect="1"/>
          </p:cNvGrpSpPr>
          <p:nvPr/>
        </p:nvGrpSpPr>
        <p:grpSpPr>
          <a:xfrm>
            <a:off x="3665843" y="2267991"/>
            <a:ext cx="5364370" cy="686311"/>
            <a:chOff x="3401806" y="2590722"/>
            <a:chExt cx="5364368" cy="686311"/>
          </a:xfrm>
        </p:grpSpPr>
        <p:sp>
          <p:nvSpPr>
            <p:cNvPr id="9" name="Rectangle 8"/>
            <p:cNvSpPr/>
            <p:nvPr/>
          </p:nvSpPr>
          <p:spPr>
            <a:xfrm>
              <a:off x="3401806" y="2590722"/>
              <a:ext cx="2948751" cy="113813"/>
            </a:xfrm>
            <a:prstGeom prst="rect">
              <a:avLst/>
            </a:prstGeom>
          </p:spPr>
          <p:style>
            <a:lnRef idx="2">
              <a:schemeClr val="dk1"/>
            </a:lnRef>
            <a:fillRef idx="1">
              <a:schemeClr val="lt1"/>
            </a:fillRef>
            <a:effectRef idx="0">
              <a:schemeClr val="dk1"/>
            </a:effectRef>
            <a:fontRef idx="minor">
              <a:schemeClr val="dk1"/>
            </a:fontRef>
          </p:style>
          <p:txBody>
            <a:bodyPr rtlCol="0" anchor="t" anchorCtr="0"/>
            <a:lstStyle/>
            <a:p>
              <a:pPr algn="ctr"/>
              <a:endParaRPr lang="en-US" sz="3200" dirty="0"/>
            </a:p>
          </p:txBody>
        </p:sp>
        <p:grpSp>
          <p:nvGrpSpPr>
            <p:cNvPr id="35" name="Group 204"/>
            <p:cNvGrpSpPr>
              <a:grpSpLocks/>
            </p:cNvGrpSpPr>
            <p:nvPr/>
          </p:nvGrpSpPr>
          <p:grpSpPr bwMode="auto">
            <a:xfrm rot="16200000" flipV="1">
              <a:off x="4673840" y="2454037"/>
              <a:ext cx="567561" cy="1078431"/>
              <a:chOff x="1447537" y="2000843"/>
              <a:chExt cx="198332" cy="136801"/>
            </a:xfrm>
          </p:grpSpPr>
          <p:sp>
            <p:nvSpPr>
              <p:cNvPr id="65" name="Line 73"/>
              <p:cNvSpPr>
                <a:spLocks noChangeShapeType="1"/>
              </p:cNvSpPr>
              <p:nvPr/>
            </p:nvSpPr>
            <p:spPr bwMode="auto">
              <a:xfrm>
                <a:off x="1585067" y="2068967"/>
                <a:ext cx="60802" cy="279"/>
              </a:xfrm>
              <a:prstGeom prst="line">
                <a:avLst/>
              </a:prstGeom>
              <a:noFill/>
              <a:ln w="25400">
                <a:solidFill>
                  <a:schemeClr val="tx1"/>
                </a:solidFill>
                <a:round/>
                <a:headEnd/>
                <a:tailEnd type="triangle" w="med" len="med"/>
              </a:ln>
            </p:spPr>
            <p:txBody>
              <a:bodyPr/>
              <a:lstStyle/>
              <a:p>
                <a:endParaRPr lang="en-US" sz="100">
                  <a:solidFill>
                    <a:schemeClr val="bg1"/>
                  </a:solidFill>
                  <a:latin typeface="Times New Roman" pitchFamily="18" charset="0"/>
                  <a:cs typeface="Times New Roman" pitchFamily="18" charset="0"/>
                </a:endParaRPr>
              </a:p>
            </p:txBody>
          </p:sp>
          <p:grpSp>
            <p:nvGrpSpPr>
              <p:cNvPr id="66" name="Group 202"/>
              <p:cNvGrpSpPr>
                <a:grpSpLocks/>
              </p:cNvGrpSpPr>
              <p:nvPr/>
            </p:nvGrpSpPr>
            <p:grpSpPr bwMode="auto">
              <a:xfrm>
                <a:off x="1508990" y="2000843"/>
                <a:ext cx="78254" cy="136801"/>
                <a:chOff x="3067434" y="1790279"/>
                <a:chExt cx="302584" cy="319188"/>
              </a:xfrm>
            </p:grpSpPr>
            <p:sp>
              <p:nvSpPr>
                <p:cNvPr id="68" name="Rectangle 355"/>
                <p:cNvSpPr>
                  <a:spLocks noChangeArrowheads="1"/>
                </p:cNvSpPr>
                <p:nvPr/>
              </p:nvSpPr>
              <p:spPr bwMode="auto">
                <a:xfrm>
                  <a:off x="3131389" y="1790291"/>
                  <a:ext cx="120769" cy="319176"/>
                </a:xfrm>
                <a:prstGeom prst="rect">
                  <a:avLst/>
                </a:prstGeom>
                <a:solidFill>
                  <a:schemeClr val="bg1"/>
                </a:solidFill>
                <a:ln w="25400" algn="ctr">
                  <a:solidFill>
                    <a:schemeClr val="tx1"/>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sz="100" dirty="0">
                    <a:solidFill>
                      <a:schemeClr val="bg1"/>
                    </a:solidFill>
                    <a:latin typeface="Times New Roman" pitchFamily="18" charset="0"/>
                    <a:cs typeface="Times New Roman" pitchFamily="18" charset="0"/>
                  </a:endParaRPr>
                </a:p>
              </p:txBody>
            </p:sp>
            <p:sp>
              <p:nvSpPr>
                <p:cNvPr id="69" name="Rectangle 356"/>
                <p:cNvSpPr>
                  <a:spLocks noChangeArrowheads="1"/>
                </p:cNvSpPr>
                <p:nvPr/>
              </p:nvSpPr>
              <p:spPr bwMode="auto">
                <a:xfrm>
                  <a:off x="3249250" y="1790281"/>
                  <a:ext cx="120768" cy="319175"/>
                </a:xfrm>
                <a:prstGeom prst="rect">
                  <a:avLst/>
                </a:prstGeom>
                <a:solidFill>
                  <a:schemeClr val="bg1"/>
                </a:solidFill>
                <a:ln w="25400" algn="ctr">
                  <a:solidFill>
                    <a:schemeClr val="tx1"/>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sz="100" dirty="0">
                    <a:solidFill>
                      <a:schemeClr val="bg1"/>
                    </a:solidFill>
                    <a:latin typeface="Times New Roman" pitchFamily="18" charset="0"/>
                    <a:cs typeface="Times New Roman" pitchFamily="18" charset="0"/>
                  </a:endParaRPr>
                </a:p>
              </p:txBody>
            </p:sp>
            <p:cxnSp>
              <p:nvCxnSpPr>
                <p:cNvPr id="70" name="Straight Connector 367"/>
                <p:cNvCxnSpPr>
                  <a:cxnSpLocks noChangeShapeType="1"/>
                </p:cNvCxnSpPr>
                <p:nvPr/>
              </p:nvCxnSpPr>
              <p:spPr bwMode="auto">
                <a:xfrm rot="16200000" flipV="1">
                  <a:off x="3126382" y="1731331"/>
                  <a:ext cx="0" cy="117896"/>
                </a:xfrm>
                <a:prstGeom prst="line">
                  <a:avLst/>
                </a:prstGeom>
                <a:noFill/>
                <a:ln w="25400" algn="ctr">
                  <a:solidFill>
                    <a:schemeClr val="tx1"/>
                  </a:solidFill>
                  <a:round/>
                  <a:headEnd/>
                  <a:tailEnd/>
                </a:ln>
              </p:spPr>
            </p:cxnSp>
            <p:cxnSp>
              <p:nvCxnSpPr>
                <p:cNvPr id="71" name="Straight Connector 368"/>
                <p:cNvCxnSpPr>
                  <a:cxnSpLocks noChangeShapeType="1"/>
                </p:cNvCxnSpPr>
                <p:nvPr/>
              </p:nvCxnSpPr>
              <p:spPr bwMode="auto">
                <a:xfrm rot="5400000" flipV="1">
                  <a:off x="3131102" y="2050500"/>
                  <a:ext cx="0" cy="117897"/>
                </a:xfrm>
                <a:prstGeom prst="line">
                  <a:avLst/>
                </a:prstGeom>
                <a:noFill/>
                <a:ln w="25400" algn="ctr">
                  <a:solidFill>
                    <a:schemeClr val="tx1"/>
                  </a:solidFill>
                  <a:round/>
                  <a:headEnd/>
                  <a:tailEnd/>
                </a:ln>
              </p:spPr>
            </p:cxnSp>
          </p:grpSp>
          <p:sp>
            <p:nvSpPr>
              <p:cNvPr id="67" name="Line 67"/>
              <p:cNvSpPr>
                <a:spLocks noChangeShapeType="1"/>
              </p:cNvSpPr>
              <p:nvPr/>
            </p:nvSpPr>
            <p:spPr bwMode="auto">
              <a:xfrm flipV="1">
                <a:off x="1447537" y="2068967"/>
                <a:ext cx="81073" cy="554"/>
              </a:xfrm>
              <a:prstGeom prst="line">
                <a:avLst/>
              </a:prstGeom>
              <a:noFill/>
              <a:ln w="25400">
                <a:solidFill>
                  <a:schemeClr val="tx1"/>
                </a:solidFill>
                <a:round/>
                <a:headEnd/>
                <a:tailEnd type="triangle" w="med" len="med"/>
              </a:ln>
            </p:spPr>
            <p:txBody>
              <a:bodyPr/>
              <a:lstStyle/>
              <a:p>
                <a:endParaRPr lang="en-US" sz="100">
                  <a:solidFill>
                    <a:schemeClr val="bg1"/>
                  </a:solidFill>
                  <a:latin typeface="Times New Roman" pitchFamily="18" charset="0"/>
                  <a:cs typeface="Times New Roman" pitchFamily="18" charset="0"/>
                </a:endParaRPr>
              </a:p>
            </p:txBody>
          </p:sp>
        </p:grpSp>
        <p:sp>
          <p:nvSpPr>
            <p:cNvPr id="36" name="Line 73"/>
            <p:cNvSpPr>
              <a:spLocks noChangeShapeType="1"/>
            </p:cNvSpPr>
            <p:nvPr/>
          </p:nvSpPr>
          <p:spPr bwMode="auto">
            <a:xfrm rot="16200000">
              <a:off x="4952718" y="2968764"/>
              <a:ext cx="170589" cy="1"/>
            </a:xfrm>
            <a:prstGeom prst="line">
              <a:avLst/>
            </a:prstGeom>
            <a:noFill/>
            <a:ln w="25400">
              <a:solidFill>
                <a:schemeClr val="tx1"/>
              </a:solidFill>
              <a:prstDash val="sysDot"/>
              <a:round/>
              <a:headEnd/>
              <a:tailEnd type="none" w="med" len="med"/>
            </a:ln>
          </p:spPr>
          <p:txBody>
            <a:bodyPr/>
            <a:lstStyle/>
            <a:p>
              <a:endParaRPr lang="en-US" sz="100">
                <a:solidFill>
                  <a:schemeClr val="bg1"/>
                </a:solidFill>
                <a:latin typeface="Times New Roman" pitchFamily="18" charset="0"/>
                <a:cs typeface="Times New Roman" pitchFamily="18" charset="0"/>
              </a:endParaRPr>
            </a:p>
          </p:txBody>
        </p:sp>
        <p:sp>
          <p:nvSpPr>
            <p:cNvPr id="37" name="Line 73"/>
            <p:cNvSpPr>
              <a:spLocks noChangeShapeType="1"/>
            </p:cNvSpPr>
            <p:nvPr/>
          </p:nvSpPr>
          <p:spPr bwMode="auto">
            <a:xfrm rot="16200000">
              <a:off x="5251751" y="2977737"/>
              <a:ext cx="170589" cy="1"/>
            </a:xfrm>
            <a:prstGeom prst="line">
              <a:avLst/>
            </a:prstGeom>
            <a:noFill/>
            <a:ln w="25400">
              <a:solidFill>
                <a:schemeClr val="tx1"/>
              </a:solidFill>
              <a:prstDash val="sysDot"/>
              <a:round/>
              <a:headEnd/>
              <a:tailEnd type="none" w="med" len="med"/>
            </a:ln>
          </p:spPr>
          <p:txBody>
            <a:bodyPr/>
            <a:lstStyle/>
            <a:p>
              <a:endParaRPr lang="en-US" sz="100">
                <a:solidFill>
                  <a:schemeClr val="bg1"/>
                </a:solidFill>
                <a:latin typeface="Times New Roman" pitchFamily="18" charset="0"/>
                <a:cs typeface="Times New Roman" pitchFamily="18" charset="0"/>
              </a:endParaRPr>
            </a:p>
          </p:txBody>
        </p:sp>
        <p:sp>
          <p:nvSpPr>
            <p:cNvPr id="251" name="TextBox 250"/>
            <p:cNvSpPr txBox="1"/>
            <p:nvPr/>
          </p:nvSpPr>
          <p:spPr>
            <a:xfrm>
              <a:off x="7095995" y="2634757"/>
              <a:ext cx="1670179" cy="287172"/>
            </a:xfrm>
            <a:prstGeom prst="rect">
              <a:avLst/>
            </a:prstGeom>
            <a:noFill/>
          </p:spPr>
          <p:txBody>
            <a:bodyPr wrap="square" rtlCol="0">
              <a:spAutoFit/>
            </a:bodyPr>
            <a:lstStyle/>
            <a:p>
              <a:r>
                <a:rPr lang="en-US" sz="1200" dirty="0" smtClean="0"/>
                <a:t>Lane Demerging</a:t>
              </a:r>
              <a:endParaRPr lang="en-US" sz="1200" dirty="0"/>
            </a:p>
          </p:txBody>
        </p:sp>
      </p:grpSp>
      <p:grpSp>
        <p:nvGrpSpPr>
          <p:cNvPr id="334" name="Group 333"/>
          <p:cNvGrpSpPr>
            <a:grpSpLocks noChangeAspect="1"/>
          </p:cNvGrpSpPr>
          <p:nvPr/>
        </p:nvGrpSpPr>
        <p:grpSpPr>
          <a:xfrm>
            <a:off x="3663680" y="4480199"/>
            <a:ext cx="4987593" cy="673981"/>
            <a:chOff x="3399643" y="3595290"/>
            <a:chExt cx="4987591" cy="673981"/>
          </a:xfrm>
        </p:grpSpPr>
        <p:sp>
          <p:nvSpPr>
            <p:cNvPr id="164" name="Rectangle 163"/>
            <p:cNvSpPr/>
            <p:nvPr/>
          </p:nvSpPr>
          <p:spPr>
            <a:xfrm>
              <a:off x="3399643" y="4155458"/>
              <a:ext cx="2948751" cy="113813"/>
            </a:xfrm>
            <a:prstGeom prst="rect">
              <a:avLst/>
            </a:prstGeom>
          </p:spPr>
          <p:style>
            <a:lnRef idx="2">
              <a:schemeClr val="dk1"/>
            </a:lnRef>
            <a:fillRef idx="1">
              <a:schemeClr val="lt1"/>
            </a:fillRef>
            <a:effectRef idx="0">
              <a:schemeClr val="dk1"/>
            </a:effectRef>
            <a:fontRef idx="minor">
              <a:schemeClr val="dk1"/>
            </a:fontRef>
          </p:style>
          <p:txBody>
            <a:bodyPr rtlCol="0" anchor="t" anchorCtr="0"/>
            <a:lstStyle/>
            <a:p>
              <a:pPr algn="ctr"/>
              <a:endParaRPr lang="en-US" sz="3200" dirty="0"/>
            </a:p>
          </p:txBody>
        </p:sp>
        <p:grpSp>
          <p:nvGrpSpPr>
            <p:cNvPr id="170" name="Group 204"/>
            <p:cNvGrpSpPr>
              <a:grpSpLocks/>
            </p:cNvGrpSpPr>
            <p:nvPr/>
          </p:nvGrpSpPr>
          <p:grpSpPr bwMode="auto">
            <a:xfrm rot="16200000" flipV="1">
              <a:off x="4677843" y="3333688"/>
              <a:ext cx="555227" cy="1078431"/>
              <a:chOff x="1484697" y="2000843"/>
              <a:chExt cx="194022" cy="136801"/>
            </a:xfrm>
          </p:grpSpPr>
          <p:sp>
            <p:nvSpPr>
              <p:cNvPr id="224" name="Line 73"/>
              <p:cNvSpPr>
                <a:spLocks noChangeShapeType="1"/>
              </p:cNvSpPr>
              <p:nvPr/>
            </p:nvSpPr>
            <p:spPr bwMode="auto">
              <a:xfrm>
                <a:off x="1585067" y="2068967"/>
                <a:ext cx="93652" cy="280"/>
              </a:xfrm>
              <a:prstGeom prst="line">
                <a:avLst/>
              </a:prstGeom>
              <a:noFill/>
              <a:ln w="25400">
                <a:solidFill>
                  <a:schemeClr val="tx1"/>
                </a:solidFill>
                <a:round/>
                <a:headEnd/>
                <a:tailEnd type="triangle" w="med" len="med"/>
              </a:ln>
            </p:spPr>
            <p:txBody>
              <a:bodyPr/>
              <a:lstStyle/>
              <a:p>
                <a:endParaRPr lang="en-US" sz="100">
                  <a:solidFill>
                    <a:schemeClr val="bg1"/>
                  </a:solidFill>
                  <a:latin typeface="Times New Roman" pitchFamily="18" charset="0"/>
                  <a:cs typeface="Times New Roman" pitchFamily="18" charset="0"/>
                </a:endParaRPr>
              </a:p>
            </p:txBody>
          </p:sp>
          <p:grpSp>
            <p:nvGrpSpPr>
              <p:cNvPr id="225" name="Group 202"/>
              <p:cNvGrpSpPr>
                <a:grpSpLocks/>
              </p:cNvGrpSpPr>
              <p:nvPr/>
            </p:nvGrpSpPr>
            <p:grpSpPr bwMode="auto">
              <a:xfrm>
                <a:off x="1508990" y="2000843"/>
                <a:ext cx="78254" cy="136801"/>
                <a:chOff x="3067434" y="1790279"/>
                <a:chExt cx="302584" cy="319188"/>
              </a:xfrm>
            </p:grpSpPr>
            <p:sp>
              <p:nvSpPr>
                <p:cNvPr id="227" name="Rectangle 355"/>
                <p:cNvSpPr>
                  <a:spLocks noChangeArrowheads="1"/>
                </p:cNvSpPr>
                <p:nvPr/>
              </p:nvSpPr>
              <p:spPr bwMode="auto">
                <a:xfrm>
                  <a:off x="3131389" y="1790291"/>
                  <a:ext cx="120769" cy="319176"/>
                </a:xfrm>
                <a:prstGeom prst="rect">
                  <a:avLst/>
                </a:prstGeom>
                <a:solidFill>
                  <a:schemeClr val="bg1"/>
                </a:solidFill>
                <a:ln w="25400" algn="ctr">
                  <a:solidFill>
                    <a:schemeClr val="tx1"/>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sz="100" dirty="0">
                    <a:solidFill>
                      <a:schemeClr val="bg1"/>
                    </a:solidFill>
                    <a:latin typeface="Times New Roman" pitchFamily="18" charset="0"/>
                    <a:cs typeface="Times New Roman" pitchFamily="18" charset="0"/>
                  </a:endParaRPr>
                </a:p>
              </p:txBody>
            </p:sp>
            <p:sp>
              <p:nvSpPr>
                <p:cNvPr id="228" name="Rectangle 356"/>
                <p:cNvSpPr>
                  <a:spLocks noChangeArrowheads="1"/>
                </p:cNvSpPr>
                <p:nvPr/>
              </p:nvSpPr>
              <p:spPr bwMode="auto">
                <a:xfrm>
                  <a:off x="3249250" y="1790281"/>
                  <a:ext cx="120768" cy="319175"/>
                </a:xfrm>
                <a:prstGeom prst="rect">
                  <a:avLst/>
                </a:prstGeom>
                <a:solidFill>
                  <a:schemeClr val="bg1"/>
                </a:solidFill>
                <a:ln w="25400" algn="ctr">
                  <a:solidFill>
                    <a:schemeClr val="tx1"/>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sz="100" dirty="0">
                    <a:solidFill>
                      <a:schemeClr val="bg1"/>
                    </a:solidFill>
                    <a:latin typeface="Times New Roman" pitchFamily="18" charset="0"/>
                    <a:cs typeface="Times New Roman" pitchFamily="18" charset="0"/>
                  </a:endParaRPr>
                </a:p>
              </p:txBody>
            </p:sp>
            <p:cxnSp>
              <p:nvCxnSpPr>
                <p:cNvPr id="229" name="Straight Connector 367"/>
                <p:cNvCxnSpPr>
                  <a:cxnSpLocks noChangeShapeType="1"/>
                </p:cNvCxnSpPr>
                <p:nvPr/>
              </p:nvCxnSpPr>
              <p:spPr bwMode="auto">
                <a:xfrm rot="16200000" flipV="1">
                  <a:off x="3126382" y="1731331"/>
                  <a:ext cx="0" cy="117896"/>
                </a:xfrm>
                <a:prstGeom prst="line">
                  <a:avLst/>
                </a:prstGeom>
                <a:noFill/>
                <a:ln w="25400" algn="ctr">
                  <a:solidFill>
                    <a:schemeClr val="tx1"/>
                  </a:solidFill>
                  <a:round/>
                  <a:headEnd/>
                  <a:tailEnd/>
                </a:ln>
              </p:spPr>
            </p:cxnSp>
            <p:cxnSp>
              <p:nvCxnSpPr>
                <p:cNvPr id="230" name="Straight Connector 368"/>
                <p:cNvCxnSpPr>
                  <a:cxnSpLocks noChangeShapeType="1"/>
                </p:cNvCxnSpPr>
                <p:nvPr/>
              </p:nvCxnSpPr>
              <p:spPr bwMode="auto">
                <a:xfrm rot="5400000" flipV="1">
                  <a:off x="3131102" y="2050500"/>
                  <a:ext cx="0" cy="117897"/>
                </a:xfrm>
                <a:prstGeom prst="line">
                  <a:avLst/>
                </a:prstGeom>
                <a:noFill/>
                <a:ln w="25400" algn="ctr">
                  <a:solidFill>
                    <a:schemeClr val="tx1"/>
                  </a:solidFill>
                  <a:round/>
                  <a:headEnd/>
                  <a:tailEnd/>
                </a:ln>
              </p:spPr>
            </p:cxnSp>
          </p:grpSp>
          <p:sp>
            <p:nvSpPr>
              <p:cNvPr id="226" name="Line 67"/>
              <p:cNvSpPr>
                <a:spLocks noChangeShapeType="1"/>
              </p:cNvSpPr>
              <p:nvPr/>
            </p:nvSpPr>
            <p:spPr bwMode="auto">
              <a:xfrm flipV="1">
                <a:off x="1484697" y="2068967"/>
                <a:ext cx="43912" cy="279"/>
              </a:xfrm>
              <a:prstGeom prst="line">
                <a:avLst/>
              </a:prstGeom>
              <a:noFill/>
              <a:ln w="25400">
                <a:solidFill>
                  <a:schemeClr val="tx1"/>
                </a:solidFill>
                <a:round/>
                <a:headEnd/>
                <a:tailEnd type="triangle" w="med" len="med"/>
              </a:ln>
            </p:spPr>
            <p:txBody>
              <a:bodyPr/>
              <a:lstStyle/>
              <a:p>
                <a:endParaRPr lang="en-US" sz="100">
                  <a:solidFill>
                    <a:schemeClr val="bg1"/>
                  </a:solidFill>
                  <a:latin typeface="Times New Roman" pitchFamily="18" charset="0"/>
                  <a:cs typeface="Times New Roman" pitchFamily="18" charset="0"/>
                </a:endParaRPr>
              </a:p>
            </p:txBody>
          </p:sp>
        </p:grpSp>
        <p:sp>
          <p:nvSpPr>
            <p:cNvPr id="171" name="Line 73"/>
            <p:cNvSpPr>
              <a:spLocks noChangeShapeType="1"/>
            </p:cNvSpPr>
            <p:nvPr/>
          </p:nvSpPr>
          <p:spPr bwMode="auto">
            <a:xfrm rot="16200000">
              <a:off x="4950555" y="3945064"/>
              <a:ext cx="170589" cy="1"/>
            </a:xfrm>
            <a:prstGeom prst="line">
              <a:avLst/>
            </a:prstGeom>
            <a:noFill/>
            <a:ln w="25400">
              <a:solidFill>
                <a:schemeClr val="tx1"/>
              </a:solidFill>
              <a:prstDash val="sysDot"/>
              <a:round/>
              <a:headEnd/>
              <a:tailEnd type="none" w="med" len="med"/>
            </a:ln>
          </p:spPr>
          <p:txBody>
            <a:bodyPr/>
            <a:lstStyle/>
            <a:p>
              <a:endParaRPr lang="en-US" sz="100">
                <a:solidFill>
                  <a:schemeClr val="bg1"/>
                </a:solidFill>
                <a:latin typeface="Times New Roman" pitchFamily="18" charset="0"/>
                <a:cs typeface="Times New Roman" pitchFamily="18" charset="0"/>
              </a:endParaRPr>
            </a:p>
          </p:txBody>
        </p:sp>
        <p:sp>
          <p:nvSpPr>
            <p:cNvPr id="172" name="Line 73"/>
            <p:cNvSpPr>
              <a:spLocks noChangeShapeType="1"/>
            </p:cNvSpPr>
            <p:nvPr/>
          </p:nvSpPr>
          <p:spPr bwMode="auto">
            <a:xfrm rot="16200000">
              <a:off x="5249588" y="3942820"/>
              <a:ext cx="170589" cy="1"/>
            </a:xfrm>
            <a:prstGeom prst="line">
              <a:avLst/>
            </a:prstGeom>
            <a:noFill/>
            <a:ln w="25400">
              <a:solidFill>
                <a:schemeClr val="tx1"/>
              </a:solidFill>
              <a:prstDash val="sysDot"/>
              <a:round/>
              <a:headEnd/>
              <a:tailEnd type="none" w="med" len="med"/>
            </a:ln>
          </p:spPr>
          <p:txBody>
            <a:bodyPr/>
            <a:lstStyle/>
            <a:p>
              <a:endParaRPr lang="en-US" sz="100">
                <a:solidFill>
                  <a:schemeClr val="bg1"/>
                </a:solidFill>
                <a:latin typeface="Times New Roman" pitchFamily="18" charset="0"/>
                <a:cs typeface="Times New Roman" pitchFamily="18" charset="0"/>
              </a:endParaRPr>
            </a:p>
          </p:txBody>
        </p:sp>
        <p:sp>
          <p:nvSpPr>
            <p:cNvPr id="257" name="TextBox 256"/>
            <p:cNvSpPr txBox="1"/>
            <p:nvPr/>
          </p:nvSpPr>
          <p:spPr>
            <a:xfrm>
              <a:off x="7096016" y="3935365"/>
              <a:ext cx="1291218" cy="276999"/>
            </a:xfrm>
            <a:prstGeom prst="rect">
              <a:avLst/>
            </a:prstGeom>
            <a:noFill/>
          </p:spPr>
          <p:txBody>
            <a:bodyPr wrap="square" rtlCol="0">
              <a:spAutoFit/>
            </a:bodyPr>
            <a:lstStyle/>
            <a:p>
              <a:r>
                <a:rPr lang="en-US" sz="1200" dirty="0" smtClean="0"/>
                <a:t>Lane Merging</a:t>
              </a:r>
              <a:endParaRPr lang="en-US" sz="1200" dirty="0"/>
            </a:p>
          </p:txBody>
        </p:sp>
      </p:grpSp>
      <p:grpSp>
        <p:nvGrpSpPr>
          <p:cNvPr id="336" name="Group 335"/>
          <p:cNvGrpSpPr>
            <a:grpSpLocks noChangeAspect="1"/>
          </p:cNvGrpSpPr>
          <p:nvPr/>
        </p:nvGrpSpPr>
        <p:grpSpPr>
          <a:xfrm>
            <a:off x="3687274" y="5154179"/>
            <a:ext cx="5305948" cy="611847"/>
            <a:chOff x="3423236" y="4269271"/>
            <a:chExt cx="5305944" cy="611845"/>
          </a:xfrm>
        </p:grpSpPr>
        <p:grpSp>
          <p:nvGrpSpPr>
            <p:cNvPr id="165" name="Group 204"/>
            <p:cNvGrpSpPr>
              <a:grpSpLocks/>
            </p:cNvGrpSpPr>
            <p:nvPr/>
          </p:nvGrpSpPr>
          <p:grpSpPr bwMode="auto">
            <a:xfrm rot="16200000" flipV="1">
              <a:off x="3461567" y="4230940"/>
              <a:ext cx="297517" cy="374180"/>
              <a:chOff x="1453329" y="2000843"/>
              <a:chExt cx="253341" cy="136801"/>
            </a:xfrm>
          </p:grpSpPr>
          <p:sp>
            <p:nvSpPr>
              <p:cNvPr id="242" name="Line 67"/>
              <p:cNvSpPr>
                <a:spLocks noChangeShapeType="1"/>
              </p:cNvSpPr>
              <p:nvPr/>
            </p:nvSpPr>
            <p:spPr bwMode="auto">
              <a:xfrm>
                <a:off x="1453329" y="2068967"/>
                <a:ext cx="87824" cy="0"/>
              </a:xfrm>
              <a:prstGeom prst="line">
                <a:avLst/>
              </a:prstGeom>
              <a:noFill/>
              <a:ln w="25400">
                <a:solidFill>
                  <a:schemeClr val="tx1"/>
                </a:solidFill>
                <a:round/>
                <a:headEnd/>
                <a:tailEnd type="triangle" w="med" len="med"/>
              </a:ln>
            </p:spPr>
            <p:txBody>
              <a:bodyPr/>
              <a:lstStyle/>
              <a:p>
                <a:endParaRPr lang="en-US" sz="100">
                  <a:solidFill>
                    <a:schemeClr val="bg1"/>
                  </a:solidFill>
                  <a:latin typeface="Times New Roman" pitchFamily="18" charset="0"/>
                  <a:cs typeface="Times New Roman" pitchFamily="18" charset="0"/>
                </a:endParaRPr>
              </a:p>
            </p:txBody>
          </p:sp>
          <p:sp>
            <p:nvSpPr>
              <p:cNvPr id="243" name="Line 73"/>
              <p:cNvSpPr>
                <a:spLocks noChangeShapeType="1"/>
              </p:cNvSpPr>
              <p:nvPr/>
            </p:nvSpPr>
            <p:spPr bwMode="auto">
              <a:xfrm>
                <a:off x="1585067" y="2068967"/>
                <a:ext cx="121603" cy="0"/>
              </a:xfrm>
              <a:prstGeom prst="line">
                <a:avLst/>
              </a:prstGeom>
              <a:noFill/>
              <a:ln w="25400">
                <a:solidFill>
                  <a:schemeClr val="tx1"/>
                </a:solidFill>
                <a:round/>
                <a:headEnd/>
                <a:tailEnd type="triangle" w="med" len="med"/>
              </a:ln>
            </p:spPr>
            <p:txBody>
              <a:bodyPr/>
              <a:lstStyle/>
              <a:p>
                <a:endParaRPr lang="en-US" sz="100">
                  <a:solidFill>
                    <a:schemeClr val="bg1"/>
                  </a:solidFill>
                  <a:latin typeface="Times New Roman" pitchFamily="18" charset="0"/>
                  <a:cs typeface="Times New Roman" pitchFamily="18" charset="0"/>
                </a:endParaRPr>
              </a:p>
            </p:txBody>
          </p:sp>
          <p:grpSp>
            <p:nvGrpSpPr>
              <p:cNvPr id="244" name="Group 202"/>
              <p:cNvGrpSpPr>
                <a:grpSpLocks/>
              </p:cNvGrpSpPr>
              <p:nvPr/>
            </p:nvGrpSpPr>
            <p:grpSpPr bwMode="auto">
              <a:xfrm>
                <a:off x="1508990" y="2000843"/>
                <a:ext cx="78254" cy="136801"/>
                <a:chOff x="3067434" y="1790279"/>
                <a:chExt cx="302584" cy="319188"/>
              </a:xfrm>
            </p:grpSpPr>
            <p:sp>
              <p:nvSpPr>
                <p:cNvPr id="245" name="Rectangle 355"/>
                <p:cNvSpPr>
                  <a:spLocks noChangeArrowheads="1"/>
                </p:cNvSpPr>
                <p:nvPr/>
              </p:nvSpPr>
              <p:spPr bwMode="auto">
                <a:xfrm>
                  <a:off x="3131389" y="1790291"/>
                  <a:ext cx="120769" cy="319176"/>
                </a:xfrm>
                <a:prstGeom prst="rect">
                  <a:avLst/>
                </a:prstGeom>
                <a:solidFill>
                  <a:schemeClr val="bg1"/>
                </a:solidFill>
                <a:ln w="25400" algn="ctr">
                  <a:solidFill>
                    <a:schemeClr val="tx1"/>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sz="100" dirty="0">
                    <a:solidFill>
                      <a:schemeClr val="bg1"/>
                    </a:solidFill>
                    <a:latin typeface="Times New Roman" pitchFamily="18" charset="0"/>
                    <a:cs typeface="Times New Roman" pitchFamily="18" charset="0"/>
                  </a:endParaRPr>
                </a:p>
              </p:txBody>
            </p:sp>
            <p:sp>
              <p:nvSpPr>
                <p:cNvPr id="246" name="Rectangle 356"/>
                <p:cNvSpPr>
                  <a:spLocks noChangeArrowheads="1"/>
                </p:cNvSpPr>
                <p:nvPr/>
              </p:nvSpPr>
              <p:spPr bwMode="auto">
                <a:xfrm>
                  <a:off x="3249250" y="1790281"/>
                  <a:ext cx="120768" cy="319175"/>
                </a:xfrm>
                <a:prstGeom prst="rect">
                  <a:avLst/>
                </a:prstGeom>
                <a:solidFill>
                  <a:schemeClr val="bg1"/>
                </a:solidFill>
                <a:ln w="25400" algn="ctr">
                  <a:solidFill>
                    <a:schemeClr val="tx1"/>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sz="100" dirty="0">
                    <a:solidFill>
                      <a:schemeClr val="bg1"/>
                    </a:solidFill>
                    <a:latin typeface="Times New Roman" pitchFamily="18" charset="0"/>
                    <a:cs typeface="Times New Roman" pitchFamily="18" charset="0"/>
                  </a:endParaRPr>
                </a:p>
              </p:txBody>
            </p:sp>
            <p:cxnSp>
              <p:nvCxnSpPr>
                <p:cNvPr id="247" name="Straight Connector 367"/>
                <p:cNvCxnSpPr>
                  <a:cxnSpLocks noChangeShapeType="1"/>
                </p:cNvCxnSpPr>
                <p:nvPr/>
              </p:nvCxnSpPr>
              <p:spPr bwMode="auto">
                <a:xfrm rot="16200000" flipV="1">
                  <a:off x="3126382" y="1731331"/>
                  <a:ext cx="0" cy="117896"/>
                </a:xfrm>
                <a:prstGeom prst="line">
                  <a:avLst/>
                </a:prstGeom>
                <a:noFill/>
                <a:ln w="25400" algn="ctr">
                  <a:solidFill>
                    <a:schemeClr val="tx1"/>
                  </a:solidFill>
                  <a:round/>
                  <a:headEnd/>
                  <a:tailEnd/>
                </a:ln>
              </p:spPr>
            </p:cxnSp>
            <p:cxnSp>
              <p:nvCxnSpPr>
                <p:cNvPr id="248" name="Straight Connector 368"/>
                <p:cNvCxnSpPr>
                  <a:cxnSpLocks noChangeShapeType="1"/>
                </p:cNvCxnSpPr>
                <p:nvPr/>
              </p:nvCxnSpPr>
              <p:spPr bwMode="auto">
                <a:xfrm rot="5400000" flipV="1">
                  <a:off x="3131102" y="2050500"/>
                  <a:ext cx="0" cy="117897"/>
                </a:xfrm>
                <a:prstGeom prst="line">
                  <a:avLst/>
                </a:prstGeom>
                <a:noFill/>
                <a:ln w="25400" algn="ctr">
                  <a:solidFill>
                    <a:schemeClr val="tx1"/>
                  </a:solidFill>
                  <a:round/>
                  <a:headEnd/>
                  <a:tailEnd/>
                </a:ln>
              </p:spPr>
            </p:cxnSp>
          </p:grpSp>
        </p:grpSp>
        <p:grpSp>
          <p:nvGrpSpPr>
            <p:cNvPr id="166" name="Group 204"/>
            <p:cNvGrpSpPr>
              <a:grpSpLocks/>
            </p:cNvGrpSpPr>
            <p:nvPr/>
          </p:nvGrpSpPr>
          <p:grpSpPr bwMode="auto">
            <a:xfrm rot="16200000" flipV="1">
              <a:off x="4814657" y="4332096"/>
              <a:ext cx="297517" cy="179051"/>
              <a:chOff x="1453329" y="2000843"/>
              <a:chExt cx="253341" cy="136801"/>
            </a:xfrm>
          </p:grpSpPr>
          <p:sp>
            <p:nvSpPr>
              <p:cNvPr id="235" name="Line 67"/>
              <p:cNvSpPr>
                <a:spLocks noChangeShapeType="1"/>
              </p:cNvSpPr>
              <p:nvPr/>
            </p:nvSpPr>
            <p:spPr bwMode="auto">
              <a:xfrm>
                <a:off x="1453329" y="2068967"/>
                <a:ext cx="87824" cy="0"/>
              </a:xfrm>
              <a:prstGeom prst="line">
                <a:avLst/>
              </a:prstGeom>
              <a:noFill/>
              <a:ln w="25400">
                <a:solidFill>
                  <a:schemeClr val="tx1"/>
                </a:solidFill>
                <a:round/>
                <a:headEnd/>
                <a:tailEnd type="triangle" w="med" len="med"/>
              </a:ln>
            </p:spPr>
            <p:txBody>
              <a:bodyPr/>
              <a:lstStyle/>
              <a:p>
                <a:endParaRPr lang="en-US" sz="100">
                  <a:solidFill>
                    <a:schemeClr val="bg1"/>
                  </a:solidFill>
                  <a:latin typeface="Times New Roman" pitchFamily="18" charset="0"/>
                  <a:cs typeface="Times New Roman" pitchFamily="18" charset="0"/>
                </a:endParaRPr>
              </a:p>
            </p:txBody>
          </p:sp>
          <p:sp>
            <p:nvSpPr>
              <p:cNvPr id="236" name="Line 73"/>
              <p:cNvSpPr>
                <a:spLocks noChangeShapeType="1"/>
              </p:cNvSpPr>
              <p:nvPr/>
            </p:nvSpPr>
            <p:spPr bwMode="auto">
              <a:xfrm>
                <a:off x="1585067" y="2068967"/>
                <a:ext cx="121603" cy="0"/>
              </a:xfrm>
              <a:prstGeom prst="line">
                <a:avLst/>
              </a:prstGeom>
              <a:noFill/>
              <a:ln w="25400">
                <a:solidFill>
                  <a:schemeClr val="tx1"/>
                </a:solidFill>
                <a:round/>
                <a:headEnd/>
                <a:tailEnd type="triangle" w="med" len="med"/>
              </a:ln>
            </p:spPr>
            <p:txBody>
              <a:bodyPr/>
              <a:lstStyle/>
              <a:p>
                <a:endParaRPr lang="en-US" sz="100">
                  <a:solidFill>
                    <a:schemeClr val="bg1"/>
                  </a:solidFill>
                  <a:latin typeface="Times New Roman" pitchFamily="18" charset="0"/>
                  <a:cs typeface="Times New Roman" pitchFamily="18" charset="0"/>
                </a:endParaRPr>
              </a:p>
            </p:txBody>
          </p:sp>
          <p:grpSp>
            <p:nvGrpSpPr>
              <p:cNvPr id="237" name="Group 202"/>
              <p:cNvGrpSpPr>
                <a:grpSpLocks/>
              </p:cNvGrpSpPr>
              <p:nvPr/>
            </p:nvGrpSpPr>
            <p:grpSpPr bwMode="auto">
              <a:xfrm>
                <a:off x="1508990" y="2000843"/>
                <a:ext cx="78254" cy="136801"/>
                <a:chOff x="3067434" y="1790279"/>
                <a:chExt cx="302584" cy="319188"/>
              </a:xfrm>
            </p:grpSpPr>
            <p:sp>
              <p:nvSpPr>
                <p:cNvPr id="238" name="Rectangle 355"/>
                <p:cNvSpPr>
                  <a:spLocks noChangeArrowheads="1"/>
                </p:cNvSpPr>
                <p:nvPr/>
              </p:nvSpPr>
              <p:spPr bwMode="auto">
                <a:xfrm>
                  <a:off x="3131389" y="1790291"/>
                  <a:ext cx="120769" cy="319176"/>
                </a:xfrm>
                <a:prstGeom prst="rect">
                  <a:avLst/>
                </a:prstGeom>
                <a:solidFill>
                  <a:schemeClr val="bg1"/>
                </a:solidFill>
                <a:ln w="25400" algn="ctr">
                  <a:solidFill>
                    <a:schemeClr val="tx1"/>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sz="100" dirty="0">
                    <a:solidFill>
                      <a:schemeClr val="bg1"/>
                    </a:solidFill>
                    <a:latin typeface="Times New Roman" pitchFamily="18" charset="0"/>
                    <a:cs typeface="Times New Roman" pitchFamily="18" charset="0"/>
                  </a:endParaRPr>
                </a:p>
              </p:txBody>
            </p:sp>
            <p:sp>
              <p:nvSpPr>
                <p:cNvPr id="239" name="Rectangle 356"/>
                <p:cNvSpPr>
                  <a:spLocks noChangeArrowheads="1"/>
                </p:cNvSpPr>
                <p:nvPr/>
              </p:nvSpPr>
              <p:spPr bwMode="auto">
                <a:xfrm>
                  <a:off x="3249250" y="1790281"/>
                  <a:ext cx="120768" cy="319175"/>
                </a:xfrm>
                <a:prstGeom prst="rect">
                  <a:avLst/>
                </a:prstGeom>
                <a:solidFill>
                  <a:schemeClr val="bg1"/>
                </a:solidFill>
                <a:ln w="25400" algn="ctr">
                  <a:solidFill>
                    <a:schemeClr val="tx1"/>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sz="100" dirty="0">
                    <a:solidFill>
                      <a:schemeClr val="bg1"/>
                    </a:solidFill>
                    <a:latin typeface="Times New Roman" pitchFamily="18" charset="0"/>
                    <a:cs typeface="Times New Roman" pitchFamily="18" charset="0"/>
                  </a:endParaRPr>
                </a:p>
              </p:txBody>
            </p:sp>
            <p:cxnSp>
              <p:nvCxnSpPr>
                <p:cNvPr id="240" name="Straight Connector 367"/>
                <p:cNvCxnSpPr>
                  <a:cxnSpLocks noChangeShapeType="1"/>
                </p:cNvCxnSpPr>
                <p:nvPr/>
              </p:nvCxnSpPr>
              <p:spPr bwMode="auto">
                <a:xfrm rot="16200000" flipV="1">
                  <a:off x="3126382" y="1731331"/>
                  <a:ext cx="0" cy="117896"/>
                </a:xfrm>
                <a:prstGeom prst="line">
                  <a:avLst/>
                </a:prstGeom>
                <a:noFill/>
                <a:ln w="25400" algn="ctr">
                  <a:solidFill>
                    <a:schemeClr val="tx1"/>
                  </a:solidFill>
                  <a:round/>
                  <a:headEnd/>
                  <a:tailEnd/>
                </a:ln>
              </p:spPr>
            </p:cxnSp>
            <p:cxnSp>
              <p:nvCxnSpPr>
                <p:cNvPr id="241" name="Straight Connector 368"/>
                <p:cNvCxnSpPr>
                  <a:cxnSpLocks noChangeShapeType="1"/>
                </p:cNvCxnSpPr>
                <p:nvPr/>
              </p:nvCxnSpPr>
              <p:spPr bwMode="auto">
                <a:xfrm rot="5400000" flipV="1">
                  <a:off x="3131102" y="2050500"/>
                  <a:ext cx="0" cy="117897"/>
                </a:xfrm>
                <a:prstGeom prst="line">
                  <a:avLst/>
                </a:prstGeom>
                <a:noFill/>
                <a:ln w="25400" algn="ctr">
                  <a:solidFill>
                    <a:schemeClr val="tx1"/>
                  </a:solidFill>
                  <a:round/>
                  <a:headEnd/>
                  <a:tailEnd/>
                </a:ln>
              </p:spPr>
            </p:cxnSp>
          </p:grpSp>
        </p:grpSp>
        <p:sp>
          <p:nvSpPr>
            <p:cNvPr id="167" name="Line 67"/>
            <p:cNvSpPr>
              <a:spLocks noChangeShapeType="1"/>
            </p:cNvSpPr>
            <p:nvPr/>
          </p:nvSpPr>
          <p:spPr bwMode="auto">
            <a:xfrm rot="16200000" flipV="1">
              <a:off x="6075890" y="4328451"/>
              <a:ext cx="103138" cy="0"/>
            </a:xfrm>
            <a:prstGeom prst="line">
              <a:avLst/>
            </a:prstGeom>
            <a:noFill/>
            <a:ln w="25400">
              <a:solidFill>
                <a:schemeClr val="tx1"/>
              </a:solidFill>
              <a:round/>
              <a:headEnd/>
              <a:tailEnd type="triangle" w="med" len="med"/>
            </a:ln>
          </p:spPr>
          <p:txBody>
            <a:bodyPr/>
            <a:lstStyle/>
            <a:p>
              <a:endParaRPr lang="en-US" sz="100">
                <a:solidFill>
                  <a:schemeClr val="bg1"/>
                </a:solidFill>
                <a:latin typeface="Times New Roman" pitchFamily="18" charset="0"/>
                <a:cs typeface="Times New Roman" pitchFamily="18" charset="0"/>
              </a:endParaRPr>
            </a:p>
          </p:txBody>
        </p:sp>
        <p:sp>
          <p:nvSpPr>
            <p:cNvPr id="168" name="Line 73"/>
            <p:cNvSpPr>
              <a:spLocks noChangeShapeType="1"/>
            </p:cNvSpPr>
            <p:nvPr/>
          </p:nvSpPr>
          <p:spPr bwMode="auto">
            <a:xfrm rot="16200000" flipV="1">
              <a:off x="6056055" y="4489322"/>
              <a:ext cx="142807" cy="0"/>
            </a:xfrm>
            <a:prstGeom prst="line">
              <a:avLst/>
            </a:prstGeom>
            <a:noFill/>
            <a:ln w="25400">
              <a:solidFill>
                <a:schemeClr val="tx1"/>
              </a:solidFill>
              <a:round/>
              <a:headEnd/>
              <a:tailEnd type="triangle" w="med" len="med"/>
            </a:ln>
          </p:spPr>
          <p:txBody>
            <a:bodyPr/>
            <a:lstStyle/>
            <a:p>
              <a:endParaRPr lang="en-US" sz="100">
                <a:solidFill>
                  <a:schemeClr val="bg1"/>
                </a:solidFill>
                <a:latin typeface="Times New Roman" pitchFamily="18" charset="0"/>
                <a:cs typeface="Times New Roman" pitchFamily="18" charset="0"/>
              </a:endParaRPr>
            </a:p>
          </p:txBody>
        </p:sp>
        <p:grpSp>
          <p:nvGrpSpPr>
            <p:cNvPr id="169" name="Group 202"/>
            <p:cNvGrpSpPr>
              <a:grpSpLocks/>
            </p:cNvGrpSpPr>
            <p:nvPr/>
          </p:nvGrpSpPr>
          <p:grpSpPr bwMode="auto">
            <a:xfrm rot="16200000" flipV="1">
              <a:off x="6081297" y="4335903"/>
              <a:ext cx="91899" cy="104590"/>
              <a:chOff x="3067434" y="1790279"/>
              <a:chExt cx="302584" cy="319188"/>
            </a:xfrm>
          </p:grpSpPr>
          <p:sp>
            <p:nvSpPr>
              <p:cNvPr id="231" name="Rectangle 355"/>
              <p:cNvSpPr>
                <a:spLocks noChangeArrowheads="1"/>
              </p:cNvSpPr>
              <p:nvPr/>
            </p:nvSpPr>
            <p:spPr bwMode="auto">
              <a:xfrm>
                <a:off x="3131389" y="1790291"/>
                <a:ext cx="120769" cy="319176"/>
              </a:xfrm>
              <a:prstGeom prst="rect">
                <a:avLst/>
              </a:prstGeom>
              <a:solidFill>
                <a:schemeClr val="bg1"/>
              </a:solidFill>
              <a:ln w="25400" algn="ctr">
                <a:solidFill>
                  <a:schemeClr val="tx1"/>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sz="100" dirty="0">
                  <a:solidFill>
                    <a:schemeClr val="bg1"/>
                  </a:solidFill>
                  <a:latin typeface="Times New Roman" pitchFamily="18" charset="0"/>
                  <a:cs typeface="Times New Roman" pitchFamily="18" charset="0"/>
                </a:endParaRPr>
              </a:p>
            </p:txBody>
          </p:sp>
          <p:sp>
            <p:nvSpPr>
              <p:cNvPr id="232" name="Rectangle 356"/>
              <p:cNvSpPr>
                <a:spLocks noChangeArrowheads="1"/>
              </p:cNvSpPr>
              <p:nvPr/>
            </p:nvSpPr>
            <p:spPr bwMode="auto">
              <a:xfrm>
                <a:off x="3249250" y="1790281"/>
                <a:ext cx="120768" cy="319175"/>
              </a:xfrm>
              <a:prstGeom prst="rect">
                <a:avLst/>
              </a:prstGeom>
              <a:solidFill>
                <a:schemeClr val="bg1"/>
              </a:solidFill>
              <a:ln w="25400" algn="ctr">
                <a:solidFill>
                  <a:schemeClr val="tx1"/>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sz="100" dirty="0">
                  <a:solidFill>
                    <a:schemeClr val="bg1"/>
                  </a:solidFill>
                  <a:latin typeface="Times New Roman" pitchFamily="18" charset="0"/>
                  <a:cs typeface="Times New Roman" pitchFamily="18" charset="0"/>
                </a:endParaRPr>
              </a:p>
            </p:txBody>
          </p:sp>
          <p:cxnSp>
            <p:nvCxnSpPr>
              <p:cNvPr id="233" name="Straight Connector 367"/>
              <p:cNvCxnSpPr>
                <a:cxnSpLocks noChangeShapeType="1"/>
              </p:cNvCxnSpPr>
              <p:nvPr/>
            </p:nvCxnSpPr>
            <p:spPr bwMode="auto">
              <a:xfrm rot="16200000" flipV="1">
                <a:off x="3126382" y="1731331"/>
                <a:ext cx="0" cy="117896"/>
              </a:xfrm>
              <a:prstGeom prst="line">
                <a:avLst/>
              </a:prstGeom>
              <a:noFill/>
              <a:ln w="25400" algn="ctr">
                <a:solidFill>
                  <a:schemeClr val="tx1"/>
                </a:solidFill>
                <a:round/>
                <a:headEnd/>
                <a:tailEnd/>
              </a:ln>
            </p:spPr>
          </p:cxnSp>
          <p:cxnSp>
            <p:nvCxnSpPr>
              <p:cNvPr id="234" name="Straight Connector 368"/>
              <p:cNvCxnSpPr>
                <a:cxnSpLocks noChangeShapeType="1"/>
              </p:cNvCxnSpPr>
              <p:nvPr/>
            </p:nvCxnSpPr>
            <p:spPr bwMode="auto">
              <a:xfrm rot="5400000" flipV="1">
                <a:off x="3131102" y="2050500"/>
                <a:ext cx="0" cy="117897"/>
              </a:xfrm>
              <a:prstGeom prst="line">
                <a:avLst/>
              </a:prstGeom>
              <a:noFill/>
              <a:ln w="25400" algn="ctr">
                <a:solidFill>
                  <a:schemeClr val="tx1"/>
                </a:solidFill>
                <a:round/>
                <a:headEnd/>
                <a:tailEnd/>
              </a:ln>
            </p:spPr>
          </p:cxnSp>
        </p:grpSp>
        <p:grpSp>
          <p:nvGrpSpPr>
            <p:cNvPr id="176" name="Group 175"/>
            <p:cNvGrpSpPr>
              <a:grpSpLocks noChangeAspect="1"/>
            </p:cNvGrpSpPr>
            <p:nvPr/>
          </p:nvGrpSpPr>
          <p:grpSpPr>
            <a:xfrm flipV="1">
              <a:off x="3457077" y="4572580"/>
              <a:ext cx="324043" cy="308536"/>
              <a:chOff x="4400546" y="2206646"/>
              <a:chExt cx="600078" cy="571363"/>
            </a:xfrm>
          </p:grpSpPr>
          <p:sp>
            <p:nvSpPr>
              <p:cNvPr id="193" name="Oval 192"/>
              <p:cNvSpPr/>
              <p:nvPr/>
            </p:nvSpPr>
            <p:spPr>
              <a:xfrm>
                <a:off x="4400546" y="2206646"/>
                <a:ext cx="600078" cy="57136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4" name="Oval 193"/>
              <p:cNvSpPr/>
              <p:nvPr/>
            </p:nvSpPr>
            <p:spPr>
              <a:xfrm>
                <a:off x="4619625" y="2286746"/>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5" name="Oval 194"/>
              <p:cNvSpPr/>
              <p:nvPr/>
            </p:nvSpPr>
            <p:spPr>
              <a:xfrm>
                <a:off x="4729163" y="2487731"/>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6" name="Oval 195"/>
              <p:cNvSpPr/>
              <p:nvPr/>
            </p:nvSpPr>
            <p:spPr>
              <a:xfrm>
                <a:off x="4524373" y="2474925"/>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97" name="Curved Connector 196"/>
              <p:cNvCxnSpPr>
                <a:stCxn id="194" idx="2"/>
                <a:endCxn id="196" idx="1"/>
              </p:cNvCxnSpPr>
              <p:nvPr/>
            </p:nvCxnSpPr>
            <p:spPr>
              <a:xfrm rot="10800000" flipV="1">
                <a:off x="4546691" y="2362945"/>
                <a:ext cx="72934" cy="134297"/>
              </a:xfrm>
              <a:prstGeom prst="curved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8" name="Curved Connector 197"/>
              <p:cNvCxnSpPr>
                <a:stCxn id="194" idx="6"/>
                <a:endCxn id="195" idx="7"/>
              </p:cNvCxnSpPr>
              <p:nvPr/>
            </p:nvCxnSpPr>
            <p:spPr>
              <a:xfrm>
                <a:off x="4772025" y="2362946"/>
                <a:ext cx="87220" cy="147103"/>
              </a:xfrm>
              <a:prstGeom prst="curvedConnector2">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99" name="Curved Connector 198"/>
              <p:cNvCxnSpPr>
                <a:stCxn id="196" idx="4"/>
                <a:endCxn id="195" idx="3"/>
              </p:cNvCxnSpPr>
              <p:nvPr/>
            </p:nvCxnSpPr>
            <p:spPr>
              <a:xfrm rot="5400000" flipH="1" flipV="1">
                <a:off x="4671271" y="2547115"/>
                <a:ext cx="9512" cy="150908"/>
              </a:xfrm>
              <a:prstGeom prst="curvedConnector3">
                <a:avLst>
                  <a:gd name="adj1" fmla="val -535177"/>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77" name="Group 176"/>
            <p:cNvGrpSpPr>
              <a:grpSpLocks noChangeAspect="1"/>
            </p:cNvGrpSpPr>
            <p:nvPr/>
          </p:nvGrpSpPr>
          <p:grpSpPr>
            <a:xfrm flipV="1">
              <a:off x="4801390" y="4572580"/>
              <a:ext cx="324043" cy="308536"/>
              <a:chOff x="4400546" y="2206646"/>
              <a:chExt cx="600078" cy="571363"/>
            </a:xfrm>
          </p:grpSpPr>
          <p:sp>
            <p:nvSpPr>
              <p:cNvPr id="186" name="Oval 185"/>
              <p:cNvSpPr/>
              <p:nvPr/>
            </p:nvSpPr>
            <p:spPr>
              <a:xfrm>
                <a:off x="4400546" y="2206646"/>
                <a:ext cx="600078" cy="57136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7" name="Oval 186"/>
              <p:cNvSpPr/>
              <p:nvPr/>
            </p:nvSpPr>
            <p:spPr>
              <a:xfrm>
                <a:off x="4619625" y="2286746"/>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8" name="Oval 187"/>
              <p:cNvSpPr/>
              <p:nvPr/>
            </p:nvSpPr>
            <p:spPr>
              <a:xfrm>
                <a:off x="4729163" y="2487731"/>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9" name="Oval 188"/>
              <p:cNvSpPr/>
              <p:nvPr/>
            </p:nvSpPr>
            <p:spPr>
              <a:xfrm>
                <a:off x="4524373" y="2474925"/>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90" name="Curved Connector 189"/>
              <p:cNvCxnSpPr>
                <a:stCxn id="187" idx="2"/>
                <a:endCxn id="189" idx="1"/>
              </p:cNvCxnSpPr>
              <p:nvPr/>
            </p:nvCxnSpPr>
            <p:spPr>
              <a:xfrm rot="10800000" flipV="1">
                <a:off x="4546691" y="2362945"/>
                <a:ext cx="72934" cy="134297"/>
              </a:xfrm>
              <a:prstGeom prst="curved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1" name="Curved Connector 190"/>
              <p:cNvCxnSpPr>
                <a:stCxn id="187" idx="6"/>
                <a:endCxn id="188" idx="7"/>
              </p:cNvCxnSpPr>
              <p:nvPr/>
            </p:nvCxnSpPr>
            <p:spPr>
              <a:xfrm>
                <a:off x="4772025" y="2362946"/>
                <a:ext cx="87220" cy="147103"/>
              </a:xfrm>
              <a:prstGeom prst="curvedConnector2">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92" name="Curved Connector 191"/>
              <p:cNvCxnSpPr>
                <a:stCxn id="189" idx="4"/>
                <a:endCxn id="188" idx="3"/>
              </p:cNvCxnSpPr>
              <p:nvPr/>
            </p:nvCxnSpPr>
            <p:spPr>
              <a:xfrm rot="5400000" flipH="1" flipV="1">
                <a:off x="4671271" y="2547115"/>
                <a:ext cx="9512" cy="150908"/>
              </a:xfrm>
              <a:prstGeom prst="curvedConnector3">
                <a:avLst>
                  <a:gd name="adj1" fmla="val -535177"/>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78" name="Group 177"/>
            <p:cNvGrpSpPr>
              <a:grpSpLocks noChangeAspect="1"/>
            </p:cNvGrpSpPr>
            <p:nvPr/>
          </p:nvGrpSpPr>
          <p:grpSpPr>
            <a:xfrm flipV="1">
              <a:off x="5964560" y="4553529"/>
              <a:ext cx="324043" cy="308536"/>
              <a:chOff x="4400546" y="2206646"/>
              <a:chExt cx="600078" cy="571363"/>
            </a:xfrm>
          </p:grpSpPr>
          <p:sp>
            <p:nvSpPr>
              <p:cNvPr id="179" name="Oval 178"/>
              <p:cNvSpPr/>
              <p:nvPr/>
            </p:nvSpPr>
            <p:spPr>
              <a:xfrm>
                <a:off x="4400546" y="2206646"/>
                <a:ext cx="600078" cy="57136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0" name="Oval 179"/>
              <p:cNvSpPr/>
              <p:nvPr/>
            </p:nvSpPr>
            <p:spPr>
              <a:xfrm>
                <a:off x="4619625" y="2286746"/>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1" name="Oval 180"/>
              <p:cNvSpPr/>
              <p:nvPr/>
            </p:nvSpPr>
            <p:spPr>
              <a:xfrm>
                <a:off x="4729163" y="2487731"/>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2" name="Oval 181"/>
              <p:cNvSpPr/>
              <p:nvPr/>
            </p:nvSpPr>
            <p:spPr>
              <a:xfrm>
                <a:off x="4524373" y="2474925"/>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83" name="Curved Connector 182"/>
              <p:cNvCxnSpPr>
                <a:stCxn id="180" idx="2"/>
                <a:endCxn id="182" idx="1"/>
              </p:cNvCxnSpPr>
              <p:nvPr/>
            </p:nvCxnSpPr>
            <p:spPr>
              <a:xfrm rot="10800000" flipV="1">
                <a:off x="4546691" y="2362945"/>
                <a:ext cx="72934" cy="134297"/>
              </a:xfrm>
              <a:prstGeom prst="curved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Curved Connector 183"/>
              <p:cNvCxnSpPr>
                <a:stCxn id="180" idx="6"/>
                <a:endCxn id="181" idx="7"/>
              </p:cNvCxnSpPr>
              <p:nvPr/>
            </p:nvCxnSpPr>
            <p:spPr>
              <a:xfrm>
                <a:off x="4772025" y="2362946"/>
                <a:ext cx="87220" cy="147103"/>
              </a:xfrm>
              <a:prstGeom prst="curvedConnector2">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85" name="Curved Connector 184"/>
              <p:cNvCxnSpPr>
                <a:stCxn id="182" idx="4"/>
                <a:endCxn id="181" idx="3"/>
              </p:cNvCxnSpPr>
              <p:nvPr/>
            </p:nvCxnSpPr>
            <p:spPr>
              <a:xfrm rot="5400000" flipH="1" flipV="1">
                <a:off x="4671271" y="2547115"/>
                <a:ext cx="9512" cy="150908"/>
              </a:xfrm>
              <a:prstGeom prst="curvedConnector3">
                <a:avLst>
                  <a:gd name="adj1" fmla="val -535177"/>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58" name="TextBox 257"/>
            <p:cNvSpPr txBox="1"/>
            <p:nvPr/>
          </p:nvSpPr>
          <p:spPr>
            <a:xfrm>
              <a:off x="7096016" y="4486146"/>
              <a:ext cx="1633164" cy="276999"/>
            </a:xfrm>
            <a:prstGeom prst="rect">
              <a:avLst/>
            </a:prstGeom>
            <a:noFill/>
          </p:spPr>
          <p:txBody>
            <a:bodyPr wrap="square" rtlCol="0">
              <a:spAutoFit/>
            </a:bodyPr>
            <a:lstStyle/>
            <a:p>
              <a:r>
                <a:rPr lang="en-US" sz="1200" dirty="0" smtClean="0"/>
                <a:t>Channel Arbitration</a:t>
              </a:r>
              <a:endParaRPr lang="en-US" sz="1200" dirty="0"/>
            </a:p>
          </p:txBody>
        </p:sp>
      </p:grpSp>
      <p:grpSp>
        <p:nvGrpSpPr>
          <p:cNvPr id="331" name="Group 330"/>
          <p:cNvGrpSpPr>
            <a:grpSpLocks noChangeAspect="1"/>
          </p:cNvGrpSpPr>
          <p:nvPr/>
        </p:nvGrpSpPr>
        <p:grpSpPr>
          <a:xfrm>
            <a:off x="3472077" y="5760468"/>
            <a:ext cx="5767913" cy="487932"/>
            <a:chOff x="3208039" y="4875559"/>
            <a:chExt cx="5767911" cy="487932"/>
          </a:xfrm>
        </p:grpSpPr>
        <p:grpSp>
          <p:nvGrpSpPr>
            <p:cNvPr id="173" name="Group 172"/>
            <p:cNvGrpSpPr/>
            <p:nvPr/>
          </p:nvGrpSpPr>
          <p:grpSpPr>
            <a:xfrm flipV="1">
              <a:off x="3208039" y="4882013"/>
              <a:ext cx="841058" cy="409855"/>
              <a:chOff x="3946685" y="304597"/>
              <a:chExt cx="3549015" cy="2037694"/>
            </a:xfrm>
          </p:grpSpPr>
          <p:sp>
            <p:nvSpPr>
              <p:cNvPr id="216" name="Rectangle 215"/>
              <p:cNvSpPr/>
              <p:nvPr/>
            </p:nvSpPr>
            <p:spPr>
              <a:xfrm>
                <a:off x="3946685" y="798583"/>
                <a:ext cx="1307422" cy="428808"/>
              </a:xfrm>
              <a:prstGeom prst="rect">
                <a:avLst/>
              </a:prstGeom>
              <a:ln>
                <a:headEnd w="sm" len="sm"/>
                <a:tailEnd w="sm" len="sm"/>
              </a:ln>
            </p:spPr>
            <p:style>
              <a:lnRef idx="2">
                <a:schemeClr val="dk1"/>
              </a:lnRef>
              <a:fillRef idx="1">
                <a:schemeClr val="lt1"/>
              </a:fillRef>
              <a:effectRef idx="0">
                <a:schemeClr val="dk1"/>
              </a:effectRef>
              <a:fontRef idx="minor">
                <a:schemeClr val="dk1"/>
              </a:fontRef>
            </p:style>
            <p:txBody>
              <a:bodyPr rtlCol="0" anchor="ctr"/>
              <a:lstStyle/>
              <a:p>
                <a:pPr algn="ctr"/>
                <a:r>
                  <a:rPr lang="en-US" sz="200" dirty="0" err="1" smtClean="0">
                    <a:solidFill>
                      <a:schemeClr val="bg1"/>
                    </a:solidFill>
                    <a:latin typeface="Times New Roman" pitchFamily="18" charset="0"/>
                    <a:cs typeface="Times New Roman" pitchFamily="18" charset="0"/>
                  </a:rPr>
                  <a:t>Recv</a:t>
                </a:r>
                <a:r>
                  <a:rPr lang="en-US" sz="200" dirty="0" smtClean="0">
                    <a:solidFill>
                      <a:schemeClr val="bg1"/>
                    </a:solidFill>
                    <a:latin typeface="Times New Roman" pitchFamily="18" charset="0"/>
                    <a:cs typeface="Times New Roman" pitchFamily="18" charset="0"/>
                  </a:rPr>
                  <a:t> A</a:t>
                </a:r>
                <a:endParaRPr lang="en-US" sz="200" dirty="0">
                  <a:solidFill>
                    <a:schemeClr val="bg1"/>
                  </a:solidFill>
                  <a:latin typeface="Times New Roman" pitchFamily="18" charset="0"/>
                  <a:cs typeface="Times New Roman" pitchFamily="18" charset="0"/>
                </a:endParaRPr>
              </a:p>
            </p:txBody>
          </p:sp>
          <p:sp>
            <p:nvSpPr>
              <p:cNvPr id="217" name="Rectangle 216"/>
              <p:cNvSpPr/>
              <p:nvPr/>
            </p:nvSpPr>
            <p:spPr>
              <a:xfrm>
                <a:off x="4392918" y="304597"/>
                <a:ext cx="1307422" cy="428808"/>
              </a:xfrm>
              <a:prstGeom prst="rect">
                <a:avLst/>
              </a:prstGeom>
              <a:ln>
                <a:headEnd w="sm" len="sm"/>
                <a:tailEnd w="sm" len="sm"/>
              </a:ln>
            </p:spPr>
            <p:style>
              <a:lnRef idx="2">
                <a:schemeClr val="dk1"/>
              </a:lnRef>
              <a:fillRef idx="1">
                <a:schemeClr val="lt1"/>
              </a:fillRef>
              <a:effectRef idx="0">
                <a:schemeClr val="dk1"/>
              </a:effectRef>
              <a:fontRef idx="minor">
                <a:schemeClr val="dk1"/>
              </a:fontRef>
            </p:style>
            <p:txBody>
              <a:bodyPr rtlCol="0" anchor="ctr"/>
              <a:lstStyle/>
              <a:p>
                <a:pPr algn="ctr"/>
                <a:r>
                  <a:rPr lang="en-US" sz="200" dirty="0" err="1" smtClean="0">
                    <a:solidFill>
                      <a:schemeClr val="bg1"/>
                    </a:solidFill>
                    <a:latin typeface="Times New Roman" pitchFamily="18" charset="0"/>
                    <a:cs typeface="Times New Roman" pitchFamily="18" charset="0"/>
                  </a:rPr>
                  <a:t>Recv</a:t>
                </a:r>
                <a:r>
                  <a:rPr lang="en-US" sz="200" dirty="0" smtClean="0">
                    <a:solidFill>
                      <a:schemeClr val="bg1"/>
                    </a:solidFill>
                    <a:latin typeface="Times New Roman" pitchFamily="18" charset="0"/>
                    <a:cs typeface="Times New Roman" pitchFamily="18" charset="0"/>
                  </a:rPr>
                  <a:t> B</a:t>
                </a:r>
                <a:endParaRPr lang="en-US" sz="200" dirty="0">
                  <a:solidFill>
                    <a:schemeClr val="bg1"/>
                  </a:solidFill>
                  <a:latin typeface="Times New Roman" pitchFamily="18" charset="0"/>
                  <a:cs typeface="Times New Roman" pitchFamily="18" charset="0"/>
                </a:endParaRPr>
              </a:p>
            </p:txBody>
          </p:sp>
          <p:sp>
            <p:nvSpPr>
              <p:cNvPr id="218" name="Rectangle 217"/>
              <p:cNvSpPr/>
              <p:nvPr/>
            </p:nvSpPr>
            <p:spPr>
              <a:xfrm>
                <a:off x="5819197" y="304597"/>
                <a:ext cx="1307422" cy="428808"/>
              </a:xfrm>
              <a:prstGeom prst="rect">
                <a:avLst/>
              </a:prstGeom>
              <a:ln>
                <a:headEnd w="sm" len="sm"/>
                <a:tailEnd w="sm" len="sm"/>
              </a:ln>
            </p:spPr>
            <p:style>
              <a:lnRef idx="2">
                <a:schemeClr val="dk1"/>
              </a:lnRef>
              <a:fillRef idx="1">
                <a:schemeClr val="lt1"/>
              </a:fillRef>
              <a:effectRef idx="0">
                <a:schemeClr val="dk1"/>
              </a:effectRef>
              <a:fontRef idx="minor">
                <a:schemeClr val="dk1"/>
              </a:fontRef>
            </p:style>
            <p:txBody>
              <a:bodyPr rtlCol="0" anchor="ctr"/>
              <a:lstStyle/>
              <a:p>
                <a:pPr algn="ctr"/>
                <a:r>
                  <a:rPr lang="en-US" sz="200" dirty="0" err="1" smtClean="0">
                    <a:solidFill>
                      <a:schemeClr val="bg1"/>
                    </a:solidFill>
                    <a:latin typeface="Times New Roman" pitchFamily="18" charset="0"/>
                    <a:cs typeface="Times New Roman" pitchFamily="18" charset="0"/>
                  </a:rPr>
                  <a:t>Recv</a:t>
                </a:r>
                <a:r>
                  <a:rPr lang="en-US" sz="200" dirty="0" smtClean="0">
                    <a:solidFill>
                      <a:schemeClr val="bg1"/>
                    </a:solidFill>
                    <a:latin typeface="Times New Roman" pitchFamily="18" charset="0"/>
                    <a:cs typeface="Times New Roman" pitchFamily="18" charset="0"/>
                  </a:rPr>
                  <a:t> C</a:t>
                </a:r>
                <a:endParaRPr lang="en-US" sz="200" dirty="0">
                  <a:solidFill>
                    <a:schemeClr val="bg1"/>
                  </a:solidFill>
                  <a:latin typeface="Times New Roman" pitchFamily="18" charset="0"/>
                  <a:cs typeface="Times New Roman" pitchFamily="18" charset="0"/>
                </a:endParaRPr>
              </a:p>
            </p:txBody>
          </p:sp>
          <p:sp>
            <p:nvSpPr>
              <p:cNvPr id="219" name="Rectangle 218"/>
              <p:cNvSpPr/>
              <p:nvPr/>
            </p:nvSpPr>
            <p:spPr>
              <a:xfrm>
                <a:off x="6188278" y="798583"/>
                <a:ext cx="1307422" cy="428808"/>
              </a:xfrm>
              <a:prstGeom prst="rect">
                <a:avLst/>
              </a:prstGeom>
              <a:ln>
                <a:headEnd w="sm" len="sm"/>
                <a:tailEnd w="sm" len="sm"/>
              </a:ln>
            </p:spPr>
            <p:style>
              <a:lnRef idx="2">
                <a:schemeClr val="dk1"/>
              </a:lnRef>
              <a:fillRef idx="1">
                <a:schemeClr val="lt1"/>
              </a:fillRef>
              <a:effectRef idx="0">
                <a:schemeClr val="dk1"/>
              </a:effectRef>
              <a:fontRef idx="minor">
                <a:schemeClr val="dk1"/>
              </a:fontRef>
            </p:style>
            <p:txBody>
              <a:bodyPr rtlCol="0" anchor="ctr"/>
              <a:lstStyle/>
              <a:p>
                <a:pPr algn="ctr"/>
                <a:r>
                  <a:rPr lang="en-US" sz="200" dirty="0" err="1" smtClean="0">
                    <a:solidFill>
                      <a:schemeClr val="bg1"/>
                    </a:solidFill>
                    <a:latin typeface="Times New Roman" pitchFamily="18" charset="0"/>
                    <a:cs typeface="Times New Roman" pitchFamily="18" charset="0"/>
                  </a:rPr>
                  <a:t>Recv</a:t>
                </a:r>
                <a:r>
                  <a:rPr lang="en-US" sz="200" dirty="0" smtClean="0">
                    <a:solidFill>
                      <a:schemeClr val="bg1"/>
                    </a:solidFill>
                    <a:latin typeface="Times New Roman" pitchFamily="18" charset="0"/>
                    <a:cs typeface="Times New Roman" pitchFamily="18" charset="0"/>
                  </a:rPr>
                  <a:t> B</a:t>
                </a:r>
                <a:endParaRPr lang="en-US" sz="200" dirty="0">
                  <a:solidFill>
                    <a:schemeClr val="bg1"/>
                  </a:solidFill>
                  <a:latin typeface="Times New Roman" pitchFamily="18" charset="0"/>
                  <a:cs typeface="Times New Roman" pitchFamily="18" charset="0"/>
                </a:endParaRPr>
              </a:p>
            </p:txBody>
          </p:sp>
          <p:cxnSp>
            <p:nvCxnSpPr>
              <p:cNvPr id="220" name="Straight Arrow Connector 219"/>
              <p:cNvCxnSpPr>
                <a:stCxn id="216" idx="2"/>
              </p:cNvCxnSpPr>
              <p:nvPr/>
            </p:nvCxnSpPr>
            <p:spPr>
              <a:xfrm rot="16200000" flipH="1">
                <a:off x="4564769" y="1263018"/>
                <a:ext cx="1114899" cy="1043643"/>
              </a:xfrm>
              <a:prstGeom prst="straightConnector1">
                <a:avLst/>
              </a:prstGeom>
              <a:ln>
                <a:headEnd type="none" w="sm" len="sm"/>
                <a:tailEnd type="triangle" w="sm" len="sm"/>
              </a:ln>
            </p:spPr>
            <p:style>
              <a:lnRef idx="1">
                <a:schemeClr val="dk1"/>
              </a:lnRef>
              <a:fillRef idx="0">
                <a:schemeClr val="dk1"/>
              </a:fillRef>
              <a:effectRef idx="0">
                <a:schemeClr val="dk1"/>
              </a:effectRef>
              <a:fontRef idx="minor">
                <a:schemeClr val="tx1"/>
              </a:fontRef>
            </p:style>
          </p:cxnSp>
          <p:cxnSp>
            <p:nvCxnSpPr>
              <p:cNvPr id="221" name="Straight Arrow Connector 220"/>
              <p:cNvCxnSpPr/>
              <p:nvPr/>
            </p:nvCxnSpPr>
            <p:spPr>
              <a:xfrm rot="16200000" flipH="1">
                <a:off x="4687008" y="1385257"/>
                <a:ext cx="1605454" cy="308610"/>
              </a:xfrm>
              <a:prstGeom prst="straightConnector1">
                <a:avLst/>
              </a:prstGeom>
              <a:ln>
                <a:headEnd type="none" w="sm" len="sm"/>
                <a:tailEnd type="triangle" w="sm" len="sm"/>
              </a:ln>
            </p:spPr>
            <p:style>
              <a:lnRef idx="1">
                <a:schemeClr val="dk1"/>
              </a:lnRef>
              <a:fillRef idx="0">
                <a:schemeClr val="dk1"/>
              </a:fillRef>
              <a:effectRef idx="0">
                <a:schemeClr val="dk1"/>
              </a:effectRef>
              <a:fontRef idx="minor">
                <a:schemeClr val="tx1"/>
              </a:fontRef>
            </p:style>
          </p:cxnSp>
          <p:cxnSp>
            <p:nvCxnSpPr>
              <p:cNvPr id="222" name="Straight Arrow Connector 221"/>
              <p:cNvCxnSpPr/>
              <p:nvPr/>
            </p:nvCxnSpPr>
            <p:spPr>
              <a:xfrm rot="5400000">
                <a:off x="5072772" y="1308107"/>
                <a:ext cx="1605456" cy="462912"/>
              </a:xfrm>
              <a:prstGeom prst="straightConnector1">
                <a:avLst/>
              </a:prstGeom>
              <a:ln>
                <a:headEnd type="none" w="sm" len="sm"/>
                <a:tailEnd type="triangle" w="sm" len="sm"/>
              </a:ln>
            </p:spPr>
            <p:style>
              <a:lnRef idx="1">
                <a:schemeClr val="dk1"/>
              </a:lnRef>
              <a:fillRef idx="0">
                <a:schemeClr val="dk1"/>
              </a:fillRef>
              <a:effectRef idx="0">
                <a:schemeClr val="dk1"/>
              </a:effectRef>
              <a:fontRef idx="minor">
                <a:schemeClr val="tx1"/>
              </a:fontRef>
            </p:style>
          </p:cxnSp>
          <p:cxnSp>
            <p:nvCxnSpPr>
              <p:cNvPr id="223" name="Straight Arrow Connector 222"/>
              <p:cNvCxnSpPr>
                <a:stCxn id="219" idx="2"/>
              </p:cNvCxnSpPr>
              <p:nvPr/>
            </p:nvCxnSpPr>
            <p:spPr>
              <a:xfrm rot="5400000">
                <a:off x="5685566" y="1185865"/>
                <a:ext cx="1114899" cy="1197950"/>
              </a:xfrm>
              <a:prstGeom prst="straightConnector1">
                <a:avLst/>
              </a:prstGeom>
              <a:ln>
                <a:headEnd type="none" w="sm" len="sm"/>
                <a:tailEnd type="triangle" w="sm" len="sm"/>
              </a:ln>
            </p:spPr>
            <p:style>
              <a:lnRef idx="1">
                <a:schemeClr val="dk1"/>
              </a:lnRef>
              <a:fillRef idx="0">
                <a:schemeClr val="dk1"/>
              </a:fillRef>
              <a:effectRef idx="0">
                <a:schemeClr val="dk1"/>
              </a:effectRef>
              <a:fontRef idx="minor">
                <a:schemeClr val="tx1"/>
              </a:fontRef>
            </p:style>
          </p:cxnSp>
        </p:grpSp>
        <p:grpSp>
          <p:nvGrpSpPr>
            <p:cNvPr id="174" name="Group 173"/>
            <p:cNvGrpSpPr/>
            <p:nvPr/>
          </p:nvGrpSpPr>
          <p:grpSpPr>
            <a:xfrm flipV="1">
              <a:off x="4562569" y="4887077"/>
              <a:ext cx="841058" cy="409855"/>
              <a:chOff x="3946685" y="304597"/>
              <a:chExt cx="3549015" cy="2037694"/>
            </a:xfrm>
          </p:grpSpPr>
          <p:sp>
            <p:nvSpPr>
              <p:cNvPr id="208" name="Rectangle 207"/>
              <p:cNvSpPr/>
              <p:nvPr/>
            </p:nvSpPr>
            <p:spPr>
              <a:xfrm>
                <a:off x="3946685" y="798583"/>
                <a:ext cx="1307422" cy="428808"/>
              </a:xfrm>
              <a:prstGeom prst="rect">
                <a:avLst/>
              </a:prstGeom>
              <a:ln>
                <a:headEnd w="sm" len="sm"/>
                <a:tailEnd w="sm" len="sm"/>
              </a:ln>
            </p:spPr>
            <p:style>
              <a:lnRef idx="2">
                <a:schemeClr val="dk1"/>
              </a:lnRef>
              <a:fillRef idx="1">
                <a:schemeClr val="lt1"/>
              </a:fillRef>
              <a:effectRef idx="0">
                <a:schemeClr val="dk1"/>
              </a:effectRef>
              <a:fontRef idx="minor">
                <a:schemeClr val="dk1"/>
              </a:fontRef>
            </p:style>
            <p:txBody>
              <a:bodyPr rtlCol="0" anchor="ctr"/>
              <a:lstStyle/>
              <a:p>
                <a:pPr algn="ctr"/>
                <a:r>
                  <a:rPr lang="en-US" sz="200" dirty="0" err="1" smtClean="0">
                    <a:solidFill>
                      <a:schemeClr val="bg1"/>
                    </a:solidFill>
                    <a:latin typeface="Times New Roman" pitchFamily="18" charset="0"/>
                    <a:cs typeface="Times New Roman" pitchFamily="18" charset="0"/>
                  </a:rPr>
                  <a:t>Recv</a:t>
                </a:r>
                <a:r>
                  <a:rPr lang="en-US" sz="200" dirty="0" smtClean="0">
                    <a:solidFill>
                      <a:schemeClr val="bg1"/>
                    </a:solidFill>
                    <a:latin typeface="Times New Roman" pitchFamily="18" charset="0"/>
                    <a:cs typeface="Times New Roman" pitchFamily="18" charset="0"/>
                  </a:rPr>
                  <a:t> A</a:t>
                </a:r>
                <a:endParaRPr lang="en-US" sz="200" dirty="0">
                  <a:solidFill>
                    <a:schemeClr val="bg1"/>
                  </a:solidFill>
                  <a:latin typeface="Times New Roman" pitchFamily="18" charset="0"/>
                  <a:cs typeface="Times New Roman" pitchFamily="18" charset="0"/>
                </a:endParaRPr>
              </a:p>
            </p:txBody>
          </p:sp>
          <p:sp>
            <p:nvSpPr>
              <p:cNvPr id="209" name="Rectangle 208"/>
              <p:cNvSpPr/>
              <p:nvPr/>
            </p:nvSpPr>
            <p:spPr>
              <a:xfrm>
                <a:off x="4392918" y="304597"/>
                <a:ext cx="1307422" cy="428808"/>
              </a:xfrm>
              <a:prstGeom prst="rect">
                <a:avLst/>
              </a:prstGeom>
              <a:ln>
                <a:headEnd w="sm" len="sm"/>
                <a:tailEnd w="sm" len="sm"/>
              </a:ln>
            </p:spPr>
            <p:style>
              <a:lnRef idx="2">
                <a:schemeClr val="dk1"/>
              </a:lnRef>
              <a:fillRef idx="1">
                <a:schemeClr val="lt1"/>
              </a:fillRef>
              <a:effectRef idx="0">
                <a:schemeClr val="dk1"/>
              </a:effectRef>
              <a:fontRef idx="minor">
                <a:schemeClr val="dk1"/>
              </a:fontRef>
            </p:style>
            <p:txBody>
              <a:bodyPr rtlCol="0" anchor="ctr"/>
              <a:lstStyle/>
              <a:p>
                <a:pPr algn="ctr"/>
                <a:r>
                  <a:rPr lang="en-US" sz="200" dirty="0" err="1" smtClean="0">
                    <a:solidFill>
                      <a:schemeClr val="bg1"/>
                    </a:solidFill>
                    <a:latin typeface="Times New Roman" pitchFamily="18" charset="0"/>
                    <a:cs typeface="Times New Roman" pitchFamily="18" charset="0"/>
                  </a:rPr>
                  <a:t>Recv</a:t>
                </a:r>
                <a:r>
                  <a:rPr lang="en-US" sz="200" dirty="0" smtClean="0">
                    <a:solidFill>
                      <a:schemeClr val="bg1"/>
                    </a:solidFill>
                    <a:latin typeface="Times New Roman" pitchFamily="18" charset="0"/>
                    <a:cs typeface="Times New Roman" pitchFamily="18" charset="0"/>
                  </a:rPr>
                  <a:t> B</a:t>
                </a:r>
                <a:endParaRPr lang="en-US" sz="200" dirty="0">
                  <a:solidFill>
                    <a:schemeClr val="bg1"/>
                  </a:solidFill>
                  <a:latin typeface="Times New Roman" pitchFamily="18" charset="0"/>
                  <a:cs typeface="Times New Roman" pitchFamily="18" charset="0"/>
                </a:endParaRPr>
              </a:p>
            </p:txBody>
          </p:sp>
          <p:sp>
            <p:nvSpPr>
              <p:cNvPr id="210" name="Rectangle 209"/>
              <p:cNvSpPr/>
              <p:nvPr/>
            </p:nvSpPr>
            <p:spPr>
              <a:xfrm>
                <a:off x="5819197" y="304597"/>
                <a:ext cx="1307422" cy="428808"/>
              </a:xfrm>
              <a:prstGeom prst="rect">
                <a:avLst/>
              </a:prstGeom>
              <a:ln>
                <a:headEnd w="sm" len="sm"/>
                <a:tailEnd w="sm" len="sm"/>
              </a:ln>
            </p:spPr>
            <p:style>
              <a:lnRef idx="2">
                <a:schemeClr val="dk1"/>
              </a:lnRef>
              <a:fillRef idx="1">
                <a:schemeClr val="lt1"/>
              </a:fillRef>
              <a:effectRef idx="0">
                <a:schemeClr val="dk1"/>
              </a:effectRef>
              <a:fontRef idx="minor">
                <a:schemeClr val="dk1"/>
              </a:fontRef>
            </p:style>
            <p:txBody>
              <a:bodyPr rtlCol="0" anchor="ctr"/>
              <a:lstStyle/>
              <a:p>
                <a:pPr algn="ctr"/>
                <a:r>
                  <a:rPr lang="en-US" sz="200" dirty="0" err="1" smtClean="0">
                    <a:solidFill>
                      <a:schemeClr val="bg1"/>
                    </a:solidFill>
                    <a:latin typeface="Times New Roman" pitchFamily="18" charset="0"/>
                    <a:cs typeface="Times New Roman" pitchFamily="18" charset="0"/>
                  </a:rPr>
                  <a:t>Recv</a:t>
                </a:r>
                <a:r>
                  <a:rPr lang="en-US" sz="200" dirty="0" smtClean="0">
                    <a:solidFill>
                      <a:schemeClr val="bg1"/>
                    </a:solidFill>
                    <a:latin typeface="Times New Roman" pitchFamily="18" charset="0"/>
                    <a:cs typeface="Times New Roman" pitchFamily="18" charset="0"/>
                  </a:rPr>
                  <a:t> C</a:t>
                </a:r>
                <a:endParaRPr lang="en-US" sz="200" dirty="0">
                  <a:solidFill>
                    <a:schemeClr val="bg1"/>
                  </a:solidFill>
                  <a:latin typeface="Times New Roman" pitchFamily="18" charset="0"/>
                  <a:cs typeface="Times New Roman" pitchFamily="18" charset="0"/>
                </a:endParaRPr>
              </a:p>
            </p:txBody>
          </p:sp>
          <p:sp>
            <p:nvSpPr>
              <p:cNvPr id="211" name="Rectangle 210"/>
              <p:cNvSpPr/>
              <p:nvPr/>
            </p:nvSpPr>
            <p:spPr>
              <a:xfrm>
                <a:off x="6188278" y="798583"/>
                <a:ext cx="1307422" cy="428808"/>
              </a:xfrm>
              <a:prstGeom prst="rect">
                <a:avLst/>
              </a:prstGeom>
              <a:ln>
                <a:headEnd w="sm" len="sm"/>
                <a:tailEnd w="sm" len="sm"/>
              </a:ln>
            </p:spPr>
            <p:style>
              <a:lnRef idx="2">
                <a:schemeClr val="dk1"/>
              </a:lnRef>
              <a:fillRef idx="1">
                <a:schemeClr val="lt1"/>
              </a:fillRef>
              <a:effectRef idx="0">
                <a:schemeClr val="dk1"/>
              </a:effectRef>
              <a:fontRef idx="minor">
                <a:schemeClr val="dk1"/>
              </a:fontRef>
            </p:style>
            <p:txBody>
              <a:bodyPr rtlCol="0" anchor="ctr"/>
              <a:lstStyle/>
              <a:p>
                <a:pPr algn="ctr"/>
                <a:r>
                  <a:rPr lang="en-US" sz="200" dirty="0" err="1" smtClean="0">
                    <a:solidFill>
                      <a:schemeClr val="bg1"/>
                    </a:solidFill>
                    <a:latin typeface="Times New Roman" pitchFamily="18" charset="0"/>
                    <a:cs typeface="Times New Roman" pitchFamily="18" charset="0"/>
                  </a:rPr>
                  <a:t>Recv</a:t>
                </a:r>
                <a:r>
                  <a:rPr lang="en-US" sz="200" dirty="0" smtClean="0">
                    <a:solidFill>
                      <a:schemeClr val="bg1"/>
                    </a:solidFill>
                    <a:latin typeface="Times New Roman" pitchFamily="18" charset="0"/>
                    <a:cs typeface="Times New Roman" pitchFamily="18" charset="0"/>
                  </a:rPr>
                  <a:t> B</a:t>
                </a:r>
                <a:endParaRPr lang="en-US" sz="200" dirty="0">
                  <a:solidFill>
                    <a:schemeClr val="bg1"/>
                  </a:solidFill>
                  <a:latin typeface="Times New Roman" pitchFamily="18" charset="0"/>
                  <a:cs typeface="Times New Roman" pitchFamily="18" charset="0"/>
                </a:endParaRPr>
              </a:p>
            </p:txBody>
          </p:sp>
          <p:cxnSp>
            <p:nvCxnSpPr>
              <p:cNvPr id="212" name="Straight Arrow Connector 211"/>
              <p:cNvCxnSpPr>
                <a:stCxn id="208" idx="2"/>
              </p:cNvCxnSpPr>
              <p:nvPr/>
            </p:nvCxnSpPr>
            <p:spPr>
              <a:xfrm rot="16200000" flipH="1">
                <a:off x="4564769" y="1263018"/>
                <a:ext cx="1114899" cy="1043643"/>
              </a:xfrm>
              <a:prstGeom prst="straightConnector1">
                <a:avLst/>
              </a:prstGeom>
              <a:ln>
                <a:headEnd type="none" w="sm" len="sm"/>
                <a:tailEnd type="triangle" w="sm" len="sm"/>
              </a:ln>
            </p:spPr>
            <p:style>
              <a:lnRef idx="1">
                <a:schemeClr val="dk1"/>
              </a:lnRef>
              <a:fillRef idx="0">
                <a:schemeClr val="dk1"/>
              </a:fillRef>
              <a:effectRef idx="0">
                <a:schemeClr val="dk1"/>
              </a:effectRef>
              <a:fontRef idx="minor">
                <a:schemeClr val="tx1"/>
              </a:fontRef>
            </p:style>
          </p:cxnSp>
          <p:cxnSp>
            <p:nvCxnSpPr>
              <p:cNvPr id="213" name="Straight Arrow Connector 212"/>
              <p:cNvCxnSpPr/>
              <p:nvPr/>
            </p:nvCxnSpPr>
            <p:spPr>
              <a:xfrm rot="16200000" flipH="1">
                <a:off x="4687008" y="1385257"/>
                <a:ext cx="1605454" cy="308610"/>
              </a:xfrm>
              <a:prstGeom prst="straightConnector1">
                <a:avLst/>
              </a:prstGeom>
              <a:ln>
                <a:headEnd type="none" w="sm" len="sm"/>
                <a:tailEnd type="triangle" w="sm" len="sm"/>
              </a:ln>
            </p:spPr>
            <p:style>
              <a:lnRef idx="1">
                <a:schemeClr val="dk1"/>
              </a:lnRef>
              <a:fillRef idx="0">
                <a:schemeClr val="dk1"/>
              </a:fillRef>
              <a:effectRef idx="0">
                <a:schemeClr val="dk1"/>
              </a:effectRef>
              <a:fontRef idx="minor">
                <a:schemeClr val="tx1"/>
              </a:fontRef>
            </p:style>
          </p:cxnSp>
          <p:cxnSp>
            <p:nvCxnSpPr>
              <p:cNvPr id="214" name="Straight Arrow Connector 213"/>
              <p:cNvCxnSpPr/>
              <p:nvPr/>
            </p:nvCxnSpPr>
            <p:spPr>
              <a:xfrm rot="5400000">
                <a:off x="5072772" y="1308107"/>
                <a:ext cx="1605456" cy="462912"/>
              </a:xfrm>
              <a:prstGeom prst="straightConnector1">
                <a:avLst/>
              </a:prstGeom>
              <a:ln>
                <a:headEnd type="none" w="sm" len="sm"/>
                <a:tailEnd type="triangle" w="sm" len="sm"/>
              </a:ln>
            </p:spPr>
            <p:style>
              <a:lnRef idx="1">
                <a:schemeClr val="dk1"/>
              </a:lnRef>
              <a:fillRef idx="0">
                <a:schemeClr val="dk1"/>
              </a:fillRef>
              <a:effectRef idx="0">
                <a:schemeClr val="dk1"/>
              </a:effectRef>
              <a:fontRef idx="minor">
                <a:schemeClr val="tx1"/>
              </a:fontRef>
            </p:style>
          </p:cxnSp>
          <p:cxnSp>
            <p:nvCxnSpPr>
              <p:cNvPr id="215" name="Straight Arrow Connector 214"/>
              <p:cNvCxnSpPr>
                <a:stCxn id="211" idx="2"/>
              </p:cNvCxnSpPr>
              <p:nvPr/>
            </p:nvCxnSpPr>
            <p:spPr>
              <a:xfrm rot="5400000">
                <a:off x="5685566" y="1185865"/>
                <a:ext cx="1114899" cy="1197950"/>
              </a:xfrm>
              <a:prstGeom prst="straightConnector1">
                <a:avLst/>
              </a:prstGeom>
              <a:ln>
                <a:headEnd type="none" w="sm" len="sm"/>
                <a:tailEnd type="triangle" w="sm" len="sm"/>
              </a:ln>
            </p:spPr>
            <p:style>
              <a:lnRef idx="1">
                <a:schemeClr val="dk1"/>
              </a:lnRef>
              <a:fillRef idx="0">
                <a:schemeClr val="dk1"/>
              </a:fillRef>
              <a:effectRef idx="0">
                <a:schemeClr val="dk1"/>
              </a:effectRef>
              <a:fontRef idx="minor">
                <a:schemeClr val="tx1"/>
              </a:fontRef>
            </p:style>
          </p:cxnSp>
        </p:grpSp>
        <p:grpSp>
          <p:nvGrpSpPr>
            <p:cNvPr id="175" name="Group 174"/>
            <p:cNvGrpSpPr/>
            <p:nvPr/>
          </p:nvGrpSpPr>
          <p:grpSpPr>
            <a:xfrm flipV="1">
              <a:off x="5724337" y="4875559"/>
              <a:ext cx="841058" cy="409855"/>
              <a:chOff x="3946685" y="304597"/>
              <a:chExt cx="3549015" cy="2037694"/>
            </a:xfrm>
          </p:grpSpPr>
          <p:sp>
            <p:nvSpPr>
              <p:cNvPr id="200" name="Rectangle 199"/>
              <p:cNvSpPr/>
              <p:nvPr/>
            </p:nvSpPr>
            <p:spPr>
              <a:xfrm>
                <a:off x="3946685" y="798583"/>
                <a:ext cx="1307422" cy="428808"/>
              </a:xfrm>
              <a:prstGeom prst="rect">
                <a:avLst/>
              </a:prstGeom>
              <a:ln>
                <a:headEnd w="sm" len="sm"/>
                <a:tailEnd w="sm" len="sm"/>
              </a:ln>
            </p:spPr>
            <p:style>
              <a:lnRef idx="2">
                <a:schemeClr val="dk1"/>
              </a:lnRef>
              <a:fillRef idx="1">
                <a:schemeClr val="lt1"/>
              </a:fillRef>
              <a:effectRef idx="0">
                <a:schemeClr val="dk1"/>
              </a:effectRef>
              <a:fontRef idx="minor">
                <a:schemeClr val="dk1"/>
              </a:fontRef>
            </p:style>
            <p:txBody>
              <a:bodyPr rtlCol="0" anchor="ctr"/>
              <a:lstStyle/>
              <a:p>
                <a:pPr algn="ctr"/>
                <a:r>
                  <a:rPr lang="en-US" sz="200" dirty="0" err="1" smtClean="0">
                    <a:solidFill>
                      <a:schemeClr val="bg1"/>
                    </a:solidFill>
                    <a:latin typeface="Times New Roman" pitchFamily="18" charset="0"/>
                    <a:cs typeface="Times New Roman" pitchFamily="18" charset="0"/>
                  </a:rPr>
                  <a:t>Recv</a:t>
                </a:r>
                <a:r>
                  <a:rPr lang="en-US" sz="200" dirty="0" smtClean="0">
                    <a:solidFill>
                      <a:schemeClr val="bg1"/>
                    </a:solidFill>
                    <a:latin typeface="Times New Roman" pitchFamily="18" charset="0"/>
                    <a:cs typeface="Times New Roman" pitchFamily="18" charset="0"/>
                  </a:rPr>
                  <a:t> A</a:t>
                </a:r>
                <a:endParaRPr lang="en-US" sz="200" dirty="0">
                  <a:solidFill>
                    <a:schemeClr val="bg1"/>
                  </a:solidFill>
                  <a:latin typeface="Times New Roman" pitchFamily="18" charset="0"/>
                  <a:cs typeface="Times New Roman" pitchFamily="18" charset="0"/>
                </a:endParaRPr>
              </a:p>
            </p:txBody>
          </p:sp>
          <p:sp>
            <p:nvSpPr>
              <p:cNvPr id="201" name="Rectangle 200"/>
              <p:cNvSpPr/>
              <p:nvPr/>
            </p:nvSpPr>
            <p:spPr>
              <a:xfrm>
                <a:off x="4392918" y="304597"/>
                <a:ext cx="1307422" cy="428808"/>
              </a:xfrm>
              <a:prstGeom prst="rect">
                <a:avLst/>
              </a:prstGeom>
              <a:ln>
                <a:headEnd w="sm" len="sm"/>
                <a:tailEnd w="sm" len="sm"/>
              </a:ln>
            </p:spPr>
            <p:style>
              <a:lnRef idx="2">
                <a:schemeClr val="dk1"/>
              </a:lnRef>
              <a:fillRef idx="1">
                <a:schemeClr val="lt1"/>
              </a:fillRef>
              <a:effectRef idx="0">
                <a:schemeClr val="dk1"/>
              </a:effectRef>
              <a:fontRef idx="minor">
                <a:schemeClr val="dk1"/>
              </a:fontRef>
            </p:style>
            <p:txBody>
              <a:bodyPr rtlCol="0" anchor="ctr"/>
              <a:lstStyle/>
              <a:p>
                <a:pPr algn="ctr"/>
                <a:r>
                  <a:rPr lang="en-US" sz="200" dirty="0" err="1" smtClean="0">
                    <a:solidFill>
                      <a:schemeClr val="bg1"/>
                    </a:solidFill>
                    <a:latin typeface="Times New Roman" pitchFamily="18" charset="0"/>
                    <a:cs typeface="Times New Roman" pitchFamily="18" charset="0"/>
                  </a:rPr>
                  <a:t>Recv</a:t>
                </a:r>
                <a:r>
                  <a:rPr lang="en-US" sz="200" dirty="0" smtClean="0">
                    <a:solidFill>
                      <a:schemeClr val="bg1"/>
                    </a:solidFill>
                    <a:latin typeface="Times New Roman" pitchFamily="18" charset="0"/>
                    <a:cs typeface="Times New Roman" pitchFamily="18" charset="0"/>
                  </a:rPr>
                  <a:t> B</a:t>
                </a:r>
                <a:endParaRPr lang="en-US" sz="200" dirty="0">
                  <a:solidFill>
                    <a:schemeClr val="bg1"/>
                  </a:solidFill>
                  <a:latin typeface="Times New Roman" pitchFamily="18" charset="0"/>
                  <a:cs typeface="Times New Roman" pitchFamily="18" charset="0"/>
                </a:endParaRPr>
              </a:p>
            </p:txBody>
          </p:sp>
          <p:sp>
            <p:nvSpPr>
              <p:cNvPr id="202" name="Rectangle 201"/>
              <p:cNvSpPr/>
              <p:nvPr/>
            </p:nvSpPr>
            <p:spPr>
              <a:xfrm>
                <a:off x="5819197" y="304597"/>
                <a:ext cx="1307422" cy="428808"/>
              </a:xfrm>
              <a:prstGeom prst="rect">
                <a:avLst/>
              </a:prstGeom>
              <a:ln>
                <a:headEnd w="sm" len="sm"/>
                <a:tailEnd w="sm" len="sm"/>
              </a:ln>
            </p:spPr>
            <p:style>
              <a:lnRef idx="2">
                <a:schemeClr val="dk1"/>
              </a:lnRef>
              <a:fillRef idx="1">
                <a:schemeClr val="lt1"/>
              </a:fillRef>
              <a:effectRef idx="0">
                <a:schemeClr val="dk1"/>
              </a:effectRef>
              <a:fontRef idx="minor">
                <a:schemeClr val="dk1"/>
              </a:fontRef>
            </p:style>
            <p:txBody>
              <a:bodyPr rtlCol="0" anchor="ctr"/>
              <a:lstStyle/>
              <a:p>
                <a:pPr algn="ctr"/>
                <a:r>
                  <a:rPr lang="en-US" sz="200" dirty="0" err="1" smtClean="0">
                    <a:solidFill>
                      <a:schemeClr val="bg1"/>
                    </a:solidFill>
                    <a:latin typeface="Times New Roman" pitchFamily="18" charset="0"/>
                    <a:cs typeface="Times New Roman" pitchFamily="18" charset="0"/>
                  </a:rPr>
                  <a:t>Recv</a:t>
                </a:r>
                <a:r>
                  <a:rPr lang="en-US" sz="200" dirty="0" smtClean="0">
                    <a:solidFill>
                      <a:schemeClr val="bg1"/>
                    </a:solidFill>
                    <a:latin typeface="Times New Roman" pitchFamily="18" charset="0"/>
                    <a:cs typeface="Times New Roman" pitchFamily="18" charset="0"/>
                  </a:rPr>
                  <a:t> C</a:t>
                </a:r>
                <a:endParaRPr lang="en-US" sz="200" dirty="0">
                  <a:solidFill>
                    <a:schemeClr val="bg1"/>
                  </a:solidFill>
                  <a:latin typeface="Times New Roman" pitchFamily="18" charset="0"/>
                  <a:cs typeface="Times New Roman" pitchFamily="18" charset="0"/>
                </a:endParaRPr>
              </a:p>
            </p:txBody>
          </p:sp>
          <p:sp>
            <p:nvSpPr>
              <p:cNvPr id="203" name="Rectangle 202"/>
              <p:cNvSpPr/>
              <p:nvPr/>
            </p:nvSpPr>
            <p:spPr>
              <a:xfrm>
                <a:off x="6188278" y="798583"/>
                <a:ext cx="1307422" cy="428808"/>
              </a:xfrm>
              <a:prstGeom prst="rect">
                <a:avLst/>
              </a:prstGeom>
              <a:ln>
                <a:headEnd w="sm" len="sm"/>
                <a:tailEnd w="sm" len="sm"/>
              </a:ln>
            </p:spPr>
            <p:style>
              <a:lnRef idx="2">
                <a:schemeClr val="dk1"/>
              </a:lnRef>
              <a:fillRef idx="1">
                <a:schemeClr val="lt1"/>
              </a:fillRef>
              <a:effectRef idx="0">
                <a:schemeClr val="dk1"/>
              </a:effectRef>
              <a:fontRef idx="minor">
                <a:schemeClr val="dk1"/>
              </a:fontRef>
            </p:style>
            <p:txBody>
              <a:bodyPr rtlCol="0" anchor="ctr"/>
              <a:lstStyle/>
              <a:p>
                <a:pPr algn="ctr"/>
                <a:r>
                  <a:rPr lang="en-US" sz="200" dirty="0" err="1" smtClean="0">
                    <a:solidFill>
                      <a:schemeClr val="bg1"/>
                    </a:solidFill>
                    <a:latin typeface="Times New Roman" pitchFamily="18" charset="0"/>
                    <a:cs typeface="Times New Roman" pitchFamily="18" charset="0"/>
                  </a:rPr>
                  <a:t>Recv</a:t>
                </a:r>
                <a:r>
                  <a:rPr lang="en-US" sz="200" dirty="0" smtClean="0">
                    <a:solidFill>
                      <a:schemeClr val="bg1"/>
                    </a:solidFill>
                    <a:latin typeface="Times New Roman" pitchFamily="18" charset="0"/>
                    <a:cs typeface="Times New Roman" pitchFamily="18" charset="0"/>
                  </a:rPr>
                  <a:t> B</a:t>
                </a:r>
                <a:endParaRPr lang="en-US" sz="200" dirty="0">
                  <a:solidFill>
                    <a:schemeClr val="bg1"/>
                  </a:solidFill>
                  <a:latin typeface="Times New Roman" pitchFamily="18" charset="0"/>
                  <a:cs typeface="Times New Roman" pitchFamily="18" charset="0"/>
                </a:endParaRPr>
              </a:p>
            </p:txBody>
          </p:sp>
          <p:cxnSp>
            <p:nvCxnSpPr>
              <p:cNvPr id="204" name="Straight Arrow Connector 203"/>
              <p:cNvCxnSpPr>
                <a:stCxn id="200" idx="2"/>
              </p:cNvCxnSpPr>
              <p:nvPr/>
            </p:nvCxnSpPr>
            <p:spPr>
              <a:xfrm rot="16200000" flipH="1">
                <a:off x="4564769" y="1263018"/>
                <a:ext cx="1114899" cy="1043643"/>
              </a:xfrm>
              <a:prstGeom prst="straightConnector1">
                <a:avLst/>
              </a:prstGeom>
              <a:ln>
                <a:headEnd type="none" w="sm" len="sm"/>
                <a:tailEnd type="triangle" w="sm" len="sm"/>
              </a:ln>
            </p:spPr>
            <p:style>
              <a:lnRef idx="1">
                <a:schemeClr val="dk1"/>
              </a:lnRef>
              <a:fillRef idx="0">
                <a:schemeClr val="dk1"/>
              </a:fillRef>
              <a:effectRef idx="0">
                <a:schemeClr val="dk1"/>
              </a:effectRef>
              <a:fontRef idx="minor">
                <a:schemeClr val="tx1"/>
              </a:fontRef>
            </p:style>
          </p:cxnSp>
          <p:cxnSp>
            <p:nvCxnSpPr>
              <p:cNvPr id="205" name="Straight Arrow Connector 204"/>
              <p:cNvCxnSpPr/>
              <p:nvPr/>
            </p:nvCxnSpPr>
            <p:spPr>
              <a:xfrm rot="16200000" flipH="1">
                <a:off x="4687008" y="1385257"/>
                <a:ext cx="1605454" cy="308610"/>
              </a:xfrm>
              <a:prstGeom prst="straightConnector1">
                <a:avLst/>
              </a:prstGeom>
              <a:ln>
                <a:headEnd type="none" w="sm" len="sm"/>
                <a:tailEnd type="triangle" w="sm" len="sm"/>
              </a:ln>
            </p:spPr>
            <p:style>
              <a:lnRef idx="1">
                <a:schemeClr val="dk1"/>
              </a:lnRef>
              <a:fillRef idx="0">
                <a:schemeClr val="dk1"/>
              </a:fillRef>
              <a:effectRef idx="0">
                <a:schemeClr val="dk1"/>
              </a:effectRef>
              <a:fontRef idx="minor">
                <a:schemeClr val="tx1"/>
              </a:fontRef>
            </p:style>
          </p:cxnSp>
          <p:cxnSp>
            <p:nvCxnSpPr>
              <p:cNvPr id="206" name="Straight Arrow Connector 205"/>
              <p:cNvCxnSpPr/>
              <p:nvPr/>
            </p:nvCxnSpPr>
            <p:spPr>
              <a:xfrm rot="5400000">
                <a:off x="5072772" y="1308107"/>
                <a:ext cx="1605456" cy="462912"/>
              </a:xfrm>
              <a:prstGeom prst="straightConnector1">
                <a:avLst/>
              </a:prstGeom>
              <a:ln>
                <a:headEnd type="none" w="sm" len="sm"/>
                <a:tailEnd type="triangle" w="sm" len="sm"/>
              </a:ln>
            </p:spPr>
            <p:style>
              <a:lnRef idx="1">
                <a:schemeClr val="dk1"/>
              </a:lnRef>
              <a:fillRef idx="0">
                <a:schemeClr val="dk1"/>
              </a:fillRef>
              <a:effectRef idx="0">
                <a:schemeClr val="dk1"/>
              </a:effectRef>
              <a:fontRef idx="minor">
                <a:schemeClr val="tx1"/>
              </a:fontRef>
            </p:style>
          </p:cxnSp>
          <p:cxnSp>
            <p:nvCxnSpPr>
              <p:cNvPr id="207" name="Straight Arrow Connector 206"/>
              <p:cNvCxnSpPr>
                <a:stCxn id="203" idx="2"/>
              </p:cNvCxnSpPr>
              <p:nvPr/>
            </p:nvCxnSpPr>
            <p:spPr>
              <a:xfrm rot="5400000">
                <a:off x="5685566" y="1185865"/>
                <a:ext cx="1114899" cy="1197950"/>
              </a:xfrm>
              <a:prstGeom prst="straightConnector1">
                <a:avLst/>
              </a:prstGeom>
              <a:ln>
                <a:headEnd type="none" w="sm" len="sm"/>
                <a:tailEnd type="triangle" w="sm" len="sm"/>
              </a:ln>
            </p:spPr>
            <p:style>
              <a:lnRef idx="1">
                <a:schemeClr val="dk1"/>
              </a:lnRef>
              <a:fillRef idx="0">
                <a:schemeClr val="dk1"/>
              </a:fillRef>
              <a:effectRef idx="0">
                <a:schemeClr val="dk1"/>
              </a:effectRef>
              <a:fontRef idx="minor">
                <a:schemeClr val="tx1"/>
              </a:fontRef>
            </p:style>
          </p:cxnSp>
        </p:grpSp>
        <p:sp>
          <p:nvSpPr>
            <p:cNvPr id="259" name="TextBox 258"/>
            <p:cNvSpPr txBox="1"/>
            <p:nvPr/>
          </p:nvSpPr>
          <p:spPr>
            <a:xfrm>
              <a:off x="7095996" y="5086492"/>
              <a:ext cx="1879954" cy="276999"/>
            </a:xfrm>
            <a:prstGeom prst="rect">
              <a:avLst/>
            </a:prstGeom>
            <a:noFill/>
          </p:spPr>
          <p:txBody>
            <a:bodyPr wrap="square" rtlCol="0">
              <a:spAutoFit/>
            </a:bodyPr>
            <a:lstStyle/>
            <a:p>
              <a:r>
                <a:rPr lang="en-US" sz="1200" dirty="0" smtClean="0"/>
                <a:t>Channel </a:t>
              </a:r>
              <a:r>
                <a:rPr lang="en-US" sz="1200" dirty="0" err="1"/>
                <a:t>M</a:t>
              </a:r>
              <a:r>
                <a:rPr lang="en-US" sz="1200" dirty="0" err="1" smtClean="0"/>
                <a:t>arshalling</a:t>
              </a:r>
              <a:endParaRPr lang="en-US" sz="1200" dirty="0"/>
            </a:p>
          </p:txBody>
        </p:sp>
      </p:grpSp>
      <p:grpSp>
        <p:nvGrpSpPr>
          <p:cNvPr id="3" name="Group 2"/>
          <p:cNvGrpSpPr>
            <a:grpSpLocks noChangeAspect="1"/>
          </p:cNvGrpSpPr>
          <p:nvPr/>
        </p:nvGrpSpPr>
        <p:grpSpPr>
          <a:xfrm>
            <a:off x="3485745" y="1121383"/>
            <a:ext cx="5754264" cy="555984"/>
            <a:chOff x="3221708" y="1444114"/>
            <a:chExt cx="5754262" cy="555984"/>
          </a:xfrm>
        </p:grpSpPr>
        <p:grpSp>
          <p:nvGrpSpPr>
            <p:cNvPr id="38" name="Group 37"/>
            <p:cNvGrpSpPr/>
            <p:nvPr/>
          </p:nvGrpSpPr>
          <p:grpSpPr>
            <a:xfrm>
              <a:off x="5732047" y="1564656"/>
              <a:ext cx="841058" cy="409855"/>
              <a:chOff x="3946685" y="304597"/>
              <a:chExt cx="3549015" cy="2037694"/>
            </a:xfrm>
          </p:grpSpPr>
          <p:sp>
            <p:nvSpPr>
              <p:cNvPr id="57" name="Rectangle 56"/>
              <p:cNvSpPr/>
              <p:nvPr/>
            </p:nvSpPr>
            <p:spPr>
              <a:xfrm>
                <a:off x="3946685" y="798583"/>
                <a:ext cx="1307422" cy="428808"/>
              </a:xfrm>
              <a:prstGeom prst="rect">
                <a:avLst/>
              </a:prstGeom>
              <a:ln>
                <a:headEnd w="sm" len="sm"/>
                <a:tailEnd w="sm" len="sm"/>
              </a:ln>
            </p:spPr>
            <p:style>
              <a:lnRef idx="2">
                <a:schemeClr val="dk1"/>
              </a:lnRef>
              <a:fillRef idx="1">
                <a:schemeClr val="lt1"/>
              </a:fillRef>
              <a:effectRef idx="0">
                <a:schemeClr val="dk1"/>
              </a:effectRef>
              <a:fontRef idx="minor">
                <a:schemeClr val="dk1"/>
              </a:fontRef>
            </p:style>
            <p:txBody>
              <a:bodyPr rtlCol="0" anchor="ctr"/>
              <a:lstStyle/>
              <a:p>
                <a:pPr algn="ctr"/>
                <a:r>
                  <a:rPr lang="en-US" sz="200" dirty="0" err="1" smtClean="0">
                    <a:solidFill>
                      <a:schemeClr val="bg1"/>
                    </a:solidFill>
                    <a:latin typeface="Times New Roman" pitchFamily="18" charset="0"/>
                    <a:cs typeface="Times New Roman" pitchFamily="18" charset="0"/>
                  </a:rPr>
                  <a:t>Recv</a:t>
                </a:r>
                <a:r>
                  <a:rPr lang="en-US" sz="200" dirty="0" smtClean="0">
                    <a:solidFill>
                      <a:schemeClr val="bg1"/>
                    </a:solidFill>
                    <a:latin typeface="Times New Roman" pitchFamily="18" charset="0"/>
                    <a:cs typeface="Times New Roman" pitchFamily="18" charset="0"/>
                  </a:rPr>
                  <a:t> A</a:t>
                </a:r>
                <a:endParaRPr lang="en-US" sz="200" dirty="0">
                  <a:solidFill>
                    <a:schemeClr val="bg1"/>
                  </a:solidFill>
                  <a:latin typeface="Times New Roman" pitchFamily="18" charset="0"/>
                  <a:cs typeface="Times New Roman" pitchFamily="18" charset="0"/>
                </a:endParaRPr>
              </a:p>
            </p:txBody>
          </p:sp>
          <p:sp>
            <p:nvSpPr>
              <p:cNvPr id="58" name="Rectangle 57"/>
              <p:cNvSpPr/>
              <p:nvPr/>
            </p:nvSpPr>
            <p:spPr>
              <a:xfrm>
                <a:off x="4392918" y="304597"/>
                <a:ext cx="1307422" cy="428808"/>
              </a:xfrm>
              <a:prstGeom prst="rect">
                <a:avLst/>
              </a:prstGeom>
              <a:ln>
                <a:headEnd w="sm" len="sm"/>
                <a:tailEnd w="sm" len="sm"/>
              </a:ln>
            </p:spPr>
            <p:style>
              <a:lnRef idx="2">
                <a:schemeClr val="dk1"/>
              </a:lnRef>
              <a:fillRef idx="1">
                <a:schemeClr val="lt1"/>
              </a:fillRef>
              <a:effectRef idx="0">
                <a:schemeClr val="dk1"/>
              </a:effectRef>
              <a:fontRef idx="minor">
                <a:schemeClr val="dk1"/>
              </a:fontRef>
            </p:style>
            <p:txBody>
              <a:bodyPr rtlCol="0" anchor="ctr"/>
              <a:lstStyle/>
              <a:p>
                <a:pPr algn="ctr"/>
                <a:r>
                  <a:rPr lang="en-US" sz="200" dirty="0" err="1" smtClean="0">
                    <a:solidFill>
                      <a:schemeClr val="bg1"/>
                    </a:solidFill>
                    <a:latin typeface="Times New Roman" pitchFamily="18" charset="0"/>
                    <a:cs typeface="Times New Roman" pitchFamily="18" charset="0"/>
                  </a:rPr>
                  <a:t>Recv</a:t>
                </a:r>
                <a:r>
                  <a:rPr lang="en-US" sz="200" dirty="0" smtClean="0">
                    <a:solidFill>
                      <a:schemeClr val="bg1"/>
                    </a:solidFill>
                    <a:latin typeface="Times New Roman" pitchFamily="18" charset="0"/>
                    <a:cs typeface="Times New Roman" pitchFamily="18" charset="0"/>
                  </a:rPr>
                  <a:t> B</a:t>
                </a:r>
                <a:endParaRPr lang="en-US" sz="200" dirty="0">
                  <a:solidFill>
                    <a:schemeClr val="bg1"/>
                  </a:solidFill>
                  <a:latin typeface="Times New Roman" pitchFamily="18" charset="0"/>
                  <a:cs typeface="Times New Roman" pitchFamily="18" charset="0"/>
                </a:endParaRPr>
              </a:p>
            </p:txBody>
          </p:sp>
          <p:sp>
            <p:nvSpPr>
              <p:cNvPr id="59" name="Rectangle 58"/>
              <p:cNvSpPr/>
              <p:nvPr/>
            </p:nvSpPr>
            <p:spPr>
              <a:xfrm>
                <a:off x="5819197" y="304597"/>
                <a:ext cx="1307422" cy="428808"/>
              </a:xfrm>
              <a:prstGeom prst="rect">
                <a:avLst/>
              </a:prstGeom>
              <a:ln>
                <a:headEnd w="sm" len="sm"/>
                <a:tailEnd w="sm" len="sm"/>
              </a:ln>
            </p:spPr>
            <p:style>
              <a:lnRef idx="2">
                <a:schemeClr val="dk1"/>
              </a:lnRef>
              <a:fillRef idx="1">
                <a:schemeClr val="lt1"/>
              </a:fillRef>
              <a:effectRef idx="0">
                <a:schemeClr val="dk1"/>
              </a:effectRef>
              <a:fontRef idx="minor">
                <a:schemeClr val="dk1"/>
              </a:fontRef>
            </p:style>
            <p:txBody>
              <a:bodyPr rtlCol="0" anchor="ctr"/>
              <a:lstStyle/>
              <a:p>
                <a:pPr algn="ctr"/>
                <a:r>
                  <a:rPr lang="en-US" sz="200" dirty="0" err="1" smtClean="0">
                    <a:solidFill>
                      <a:schemeClr val="bg1"/>
                    </a:solidFill>
                    <a:latin typeface="Times New Roman" pitchFamily="18" charset="0"/>
                    <a:cs typeface="Times New Roman" pitchFamily="18" charset="0"/>
                  </a:rPr>
                  <a:t>Recv</a:t>
                </a:r>
                <a:r>
                  <a:rPr lang="en-US" sz="200" dirty="0" smtClean="0">
                    <a:solidFill>
                      <a:schemeClr val="bg1"/>
                    </a:solidFill>
                    <a:latin typeface="Times New Roman" pitchFamily="18" charset="0"/>
                    <a:cs typeface="Times New Roman" pitchFamily="18" charset="0"/>
                  </a:rPr>
                  <a:t> C</a:t>
                </a:r>
                <a:endParaRPr lang="en-US" sz="200" dirty="0">
                  <a:solidFill>
                    <a:schemeClr val="bg1"/>
                  </a:solidFill>
                  <a:latin typeface="Times New Roman" pitchFamily="18" charset="0"/>
                  <a:cs typeface="Times New Roman" pitchFamily="18" charset="0"/>
                </a:endParaRPr>
              </a:p>
            </p:txBody>
          </p:sp>
          <p:sp>
            <p:nvSpPr>
              <p:cNvPr id="60" name="Rectangle 59"/>
              <p:cNvSpPr/>
              <p:nvPr/>
            </p:nvSpPr>
            <p:spPr>
              <a:xfrm>
                <a:off x="6188278" y="798583"/>
                <a:ext cx="1307422" cy="428808"/>
              </a:xfrm>
              <a:prstGeom prst="rect">
                <a:avLst/>
              </a:prstGeom>
              <a:ln>
                <a:headEnd w="sm" len="sm"/>
                <a:tailEnd w="sm" len="sm"/>
              </a:ln>
            </p:spPr>
            <p:style>
              <a:lnRef idx="2">
                <a:schemeClr val="dk1"/>
              </a:lnRef>
              <a:fillRef idx="1">
                <a:schemeClr val="lt1"/>
              </a:fillRef>
              <a:effectRef idx="0">
                <a:schemeClr val="dk1"/>
              </a:effectRef>
              <a:fontRef idx="minor">
                <a:schemeClr val="dk1"/>
              </a:fontRef>
            </p:style>
            <p:txBody>
              <a:bodyPr rtlCol="0" anchor="ctr"/>
              <a:lstStyle/>
              <a:p>
                <a:pPr algn="ctr"/>
                <a:r>
                  <a:rPr lang="en-US" sz="200" dirty="0" err="1" smtClean="0">
                    <a:solidFill>
                      <a:schemeClr val="bg1"/>
                    </a:solidFill>
                    <a:latin typeface="Times New Roman" pitchFamily="18" charset="0"/>
                    <a:cs typeface="Times New Roman" pitchFamily="18" charset="0"/>
                  </a:rPr>
                  <a:t>Recv</a:t>
                </a:r>
                <a:r>
                  <a:rPr lang="en-US" sz="200" dirty="0" smtClean="0">
                    <a:solidFill>
                      <a:schemeClr val="bg1"/>
                    </a:solidFill>
                    <a:latin typeface="Times New Roman" pitchFamily="18" charset="0"/>
                    <a:cs typeface="Times New Roman" pitchFamily="18" charset="0"/>
                  </a:rPr>
                  <a:t> B</a:t>
                </a:r>
                <a:endParaRPr lang="en-US" sz="200" dirty="0">
                  <a:solidFill>
                    <a:schemeClr val="bg1"/>
                  </a:solidFill>
                  <a:latin typeface="Times New Roman" pitchFamily="18" charset="0"/>
                  <a:cs typeface="Times New Roman" pitchFamily="18" charset="0"/>
                </a:endParaRPr>
              </a:p>
            </p:txBody>
          </p:sp>
          <p:cxnSp>
            <p:nvCxnSpPr>
              <p:cNvPr id="61" name="Straight Arrow Connector 60"/>
              <p:cNvCxnSpPr>
                <a:stCxn id="57" idx="2"/>
              </p:cNvCxnSpPr>
              <p:nvPr/>
            </p:nvCxnSpPr>
            <p:spPr>
              <a:xfrm rot="16200000" flipH="1">
                <a:off x="4564769" y="1263018"/>
                <a:ext cx="1114899" cy="1043643"/>
              </a:xfrm>
              <a:prstGeom prst="straightConnector1">
                <a:avLst/>
              </a:prstGeom>
              <a:ln>
                <a:headEnd type="triangle" w="sm" len="sm"/>
                <a:tailEnd type="none" w="sm" len="sm"/>
              </a:ln>
            </p:spPr>
            <p:style>
              <a:lnRef idx="1">
                <a:schemeClr val="dk1"/>
              </a:lnRef>
              <a:fillRef idx="0">
                <a:schemeClr val="dk1"/>
              </a:fillRef>
              <a:effectRef idx="0">
                <a:schemeClr val="dk1"/>
              </a:effectRef>
              <a:fontRef idx="minor">
                <a:schemeClr val="tx1"/>
              </a:fontRef>
            </p:style>
          </p:cxnSp>
          <p:cxnSp>
            <p:nvCxnSpPr>
              <p:cNvPr id="62" name="Straight Arrow Connector 61"/>
              <p:cNvCxnSpPr/>
              <p:nvPr/>
            </p:nvCxnSpPr>
            <p:spPr>
              <a:xfrm rot="16200000" flipH="1">
                <a:off x="4687008" y="1385257"/>
                <a:ext cx="1605454" cy="308610"/>
              </a:xfrm>
              <a:prstGeom prst="straightConnector1">
                <a:avLst/>
              </a:prstGeom>
              <a:ln>
                <a:headEnd type="triangle" w="sm" len="sm"/>
                <a:tailEnd type="none" w="sm" len="sm"/>
              </a:ln>
            </p:spPr>
            <p:style>
              <a:lnRef idx="1">
                <a:schemeClr val="dk1"/>
              </a:lnRef>
              <a:fillRef idx="0">
                <a:schemeClr val="dk1"/>
              </a:fillRef>
              <a:effectRef idx="0">
                <a:schemeClr val="dk1"/>
              </a:effectRef>
              <a:fontRef idx="minor">
                <a:schemeClr val="tx1"/>
              </a:fontRef>
            </p:style>
          </p:cxnSp>
          <p:cxnSp>
            <p:nvCxnSpPr>
              <p:cNvPr id="63" name="Straight Arrow Connector 62"/>
              <p:cNvCxnSpPr/>
              <p:nvPr/>
            </p:nvCxnSpPr>
            <p:spPr>
              <a:xfrm rot="5400000">
                <a:off x="5072772" y="1308107"/>
                <a:ext cx="1605456" cy="462912"/>
              </a:xfrm>
              <a:prstGeom prst="straightConnector1">
                <a:avLst/>
              </a:prstGeom>
              <a:ln>
                <a:headEnd type="triangle" w="sm" len="sm"/>
                <a:tailEnd type="none" w="sm" len="sm"/>
              </a:ln>
            </p:spPr>
            <p:style>
              <a:lnRef idx="1">
                <a:schemeClr val="dk1"/>
              </a:lnRef>
              <a:fillRef idx="0">
                <a:schemeClr val="dk1"/>
              </a:fillRef>
              <a:effectRef idx="0">
                <a:schemeClr val="dk1"/>
              </a:effectRef>
              <a:fontRef idx="minor">
                <a:schemeClr val="tx1"/>
              </a:fontRef>
            </p:style>
          </p:cxnSp>
          <p:cxnSp>
            <p:nvCxnSpPr>
              <p:cNvPr id="64" name="Straight Arrow Connector 63"/>
              <p:cNvCxnSpPr>
                <a:stCxn id="60" idx="2"/>
              </p:cNvCxnSpPr>
              <p:nvPr/>
            </p:nvCxnSpPr>
            <p:spPr>
              <a:xfrm rot="5400000">
                <a:off x="5685566" y="1185865"/>
                <a:ext cx="1114899" cy="1197950"/>
              </a:xfrm>
              <a:prstGeom prst="straightConnector1">
                <a:avLst/>
              </a:prstGeom>
              <a:ln>
                <a:headEnd type="triangle" w="sm" len="sm"/>
                <a:tailEnd type="none" w="sm" len="sm"/>
              </a:ln>
            </p:spPr>
            <p:style>
              <a:lnRef idx="1">
                <a:schemeClr val="dk1"/>
              </a:lnRef>
              <a:fillRef idx="0">
                <a:schemeClr val="dk1"/>
              </a:fillRef>
              <a:effectRef idx="0">
                <a:schemeClr val="dk1"/>
              </a:effectRef>
              <a:fontRef idx="minor">
                <a:schemeClr val="tx1"/>
              </a:fontRef>
            </p:style>
          </p:cxnSp>
        </p:grpSp>
        <p:grpSp>
          <p:nvGrpSpPr>
            <p:cNvPr id="39" name="Group 38"/>
            <p:cNvGrpSpPr/>
            <p:nvPr/>
          </p:nvGrpSpPr>
          <p:grpSpPr>
            <a:xfrm>
              <a:off x="4564581" y="1590243"/>
              <a:ext cx="841058" cy="409855"/>
              <a:chOff x="3946685" y="304597"/>
              <a:chExt cx="3549015" cy="2037694"/>
            </a:xfrm>
          </p:grpSpPr>
          <p:sp>
            <p:nvSpPr>
              <p:cNvPr id="49" name="Rectangle 48"/>
              <p:cNvSpPr/>
              <p:nvPr/>
            </p:nvSpPr>
            <p:spPr>
              <a:xfrm>
                <a:off x="3946685" y="798583"/>
                <a:ext cx="1307422" cy="428808"/>
              </a:xfrm>
              <a:prstGeom prst="rect">
                <a:avLst/>
              </a:prstGeom>
              <a:ln>
                <a:headEnd w="sm" len="sm"/>
                <a:tailEnd w="sm" len="sm"/>
              </a:ln>
            </p:spPr>
            <p:style>
              <a:lnRef idx="2">
                <a:schemeClr val="dk1"/>
              </a:lnRef>
              <a:fillRef idx="1">
                <a:schemeClr val="lt1"/>
              </a:fillRef>
              <a:effectRef idx="0">
                <a:schemeClr val="dk1"/>
              </a:effectRef>
              <a:fontRef idx="minor">
                <a:schemeClr val="dk1"/>
              </a:fontRef>
            </p:style>
            <p:txBody>
              <a:bodyPr rtlCol="0" anchor="ctr"/>
              <a:lstStyle/>
              <a:p>
                <a:pPr algn="ctr"/>
                <a:r>
                  <a:rPr lang="en-US" sz="200" dirty="0" err="1" smtClean="0">
                    <a:solidFill>
                      <a:schemeClr val="bg1"/>
                    </a:solidFill>
                    <a:latin typeface="Times New Roman" pitchFamily="18" charset="0"/>
                    <a:cs typeface="Times New Roman" pitchFamily="18" charset="0"/>
                  </a:rPr>
                  <a:t>Recv</a:t>
                </a:r>
                <a:r>
                  <a:rPr lang="en-US" sz="200" dirty="0" smtClean="0">
                    <a:solidFill>
                      <a:schemeClr val="bg1"/>
                    </a:solidFill>
                    <a:latin typeface="Times New Roman" pitchFamily="18" charset="0"/>
                    <a:cs typeface="Times New Roman" pitchFamily="18" charset="0"/>
                  </a:rPr>
                  <a:t> A</a:t>
                </a:r>
                <a:endParaRPr lang="en-US" sz="200" dirty="0">
                  <a:solidFill>
                    <a:schemeClr val="bg1"/>
                  </a:solidFill>
                  <a:latin typeface="Times New Roman" pitchFamily="18" charset="0"/>
                  <a:cs typeface="Times New Roman" pitchFamily="18" charset="0"/>
                </a:endParaRPr>
              </a:p>
            </p:txBody>
          </p:sp>
          <p:sp>
            <p:nvSpPr>
              <p:cNvPr id="50" name="Rectangle 49"/>
              <p:cNvSpPr/>
              <p:nvPr/>
            </p:nvSpPr>
            <p:spPr>
              <a:xfrm>
                <a:off x="4392918" y="304597"/>
                <a:ext cx="1307422" cy="428808"/>
              </a:xfrm>
              <a:prstGeom prst="rect">
                <a:avLst/>
              </a:prstGeom>
              <a:ln>
                <a:headEnd w="sm" len="sm"/>
                <a:tailEnd w="sm" len="sm"/>
              </a:ln>
            </p:spPr>
            <p:style>
              <a:lnRef idx="2">
                <a:schemeClr val="dk1"/>
              </a:lnRef>
              <a:fillRef idx="1">
                <a:schemeClr val="lt1"/>
              </a:fillRef>
              <a:effectRef idx="0">
                <a:schemeClr val="dk1"/>
              </a:effectRef>
              <a:fontRef idx="minor">
                <a:schemeClr val="dk1"/>
              </a:fontRef>
            </p:style>
            <p:txBody>
              <a:bodyPr rtlCol="0" anchor="ctr"/>
              <a:lstStyle/>
              <a:p>
                <a:pPr algn="ctr"/>
                <a:r>
                  <a:rPr lang="en-US" sz="200" dirty="0" err="1" smtClean="0">
                    <a:solidFill>
                      <a:schemeClr val="bg1"/>
                    </a:solidFill>
                    <a:latin typeface="Times New Roman" pitchFamily="18" charset="0"/>
                    <a:cs typeface="Times New Roman" pitchFamily="18" charset="0"/>
                  </a:rPr>
                  <a:t>Recv</a:t>
                </a:r>
                <a:r>
                  <a:rPr lang="en-US" sz="200" dirty="0" smtClean="0">
                    <a:solidFill>
                      <a:schemeClr val="bg1"/>
                    </a:solidFill>
                    <a:latin typeface="Times New Roman" pitchFamily="18" charset="0"/>
                    <a:cs typeface="Times New Roman" pitchFamily="18" charset="0"/>
                  </a:rPr>
                  <a:t> B</a:t>
                </a:r>
                <a:endParaRPr lang="en-US" sz="200" dirty="0">
                  <a:solidFill>
                    <a:schemeClr val="bg1"/>
                  </a:solidFill>
                  <a:latin typeface="Times New Roman" pitchFamily="18" charset="0"/>
                  <a:cs typeface="Times New Roman" pitchFamily="18" charset="0"/>
                </a:endParaRPr>
              </a:p>
            </p:txBody>
          </p:sp>
          <p:sp>
            <p:nvSpPr>
              <p:cNvPr id="51" name="Rectangle 50"/>
              <p:cNvSpPr/>
              <p:nvPr/>
            </p:nvSpPr>
            <p:spPr>
              <a:xfrm>
                <a:off x="5819197" y="304597"/>
                <a:ext cx="1307422" cy="428808"/>
              </a:xfrm>
              <a:prstGeom prst="rect">
                <a:avLst/>
              </a:prstGeom>
              <a:ln>
                <a:headEnd w="sm" len="sm"/>
                <a:tailEnd w="sm" len="sm"/>
              </a:ln>
            </p:spPr>
            <p:style>
              <a:lnRef idx="2">
                <a:schemeClr val="dk1"/>
              </a:lnRef>
              <a:fillRef idx="1">
                <a:schemeClr val="lt1"/>
              </a:fillRef>
              <a:effectRef idx="0">
                <a:schemeClr val="dk1"/>
              </a:effectRef>
              <a:fontRef idx="minor">
                <a:schemeClr val="dk1"/>
              </a:fontRef>
            </p:style>
            <p:txBody>
              <a:bodyPr rtlCol="0" anchor="ctr"/>
              <a:lstStyle/>
              <a:p>
                <a:pPr algn="ctr"/>
                <a:r>
                  <a:rPr lang="en-US" sz="200" dirty="0" err="1" smtClean="0">
                    <a:solidFill>
                      <a:schemeClr val="bg1"/>
                    </a:solidFill>
                    <a:latin typeface="Times New Roman" pitchFamily="18" charset="0"/>
                    <a:cs typeface="Times New Roman" pitchFamily="18" charset="0"/>
                  </a:rPr>
                  <a:t>Recv</a:t>
                </a:r>
                <a:r>
                  <a:rPr lang="en-US" sz="200" dirty="0" smtClean="0">
                    <a:solidFill>
                      <a:schemeClr val="bg1"/>
                    </a:solidFill>
                    <a:latin typeface="Times New Roman" pitchFamily="18" charset="0"/>
                    <a:cs typeface="Times New Roman" pitchFamily="18" charset="0"/>
                  </a:rPr>
                  <a:t> C</a:t>
                </a:r>
                <a:endParaRPr lang="en-US" sz="200" dirty="0">
                  <a:solidFill>
                    <a:schemeClr val="bg1"/>
                  </a:solidFill>
                  <a:latin typeface="Times New Roman" pitchFamily="18" charset="0"/>
                  <a:cs typeface="Times New Roman" pitchFamily="18" charset="0"/>
                </a:endParaRPr>
              </a:p>
            </p:txBody>
          </p:sp>
          <p:sp>
            <p:nvSpPr>
              <p:cNvPr id="52" name="Rectangle 51"/>
              <p:cNvSpPr/>
              <p:nvPr/>
            </p:nvSpPr>
            <p:spPr>
              <a:xfrm>
                <a:off x="6188278" y="798583"/>
                <a:ext cx="1307422" cy="428808"/>
              </a:xfrm>
              <a:prstGeom prst="rect">
                <a:avLst/>
              </a:prstGeom>
              <a:ln>
                <a:headEnd w="sm" len="sm"/>
                <a:tailEnd w="sm" len="sm"/>
              </a:ln>
            </p:spPr>
            <p:style>
              <a:lnRef idx="2">
                <a:schemeClr val="dk1"/>
              </a:lnRef>
              <a:fillRef idx="1">
                <a:schemeClr val="lt1"/>
              </a:fillRef>
              <a:effectRef idx="0">
                <a:schemeClr val="dk1"/>
              </a:effectRef>
              <a:fontRef idx="minor">
                <a:schemeClr val="dk1"/>
              </a:fontRef>
            </p:style>
            <p:txBody>
              <a:bodyPr rtlCol="0" anchor="ctr"/>
              <a:lstStyle/>
              <a:p>
                <a:pPr algn="ctr"/>
                <a:r>
                  <a:rPr lang="en-US" sz="200" dirty="0" err="1" smtClean="0">
                    <a:solidFill>
                      <a:schemeClr val="bg1"/>
                    </a:solidFill>
                    <a:latin typeface="Times New Roman" pitchFamily="18" charset="0"/>
                    <a:cs typeface="Times New Roman" pitchFamily="18" charset="0"/>
                  </a:rPr>
                  <a:t>Recv</a:t>
                </a:r>
                <a:r>
                  <a:rPr lang="en-US" sz="200" dirty="0" smtClean="0">
                    <a:solidFill>
                      <a:schemeClr val="bg1"/>
                    </a:solidFill>
                    <a:latin typeface="Times New Roman" pitchFamily="18" charset="0"/>
                    <a:cs typeface="Times New Roman" pitchFamily="18" charset="0"/>
                  </a:rPr>
                  <a:t> B</a:t>
                </a:r>
                <a:endParaRPr lang="en-US" sz="200" dirty="0">
                  <a:solidFill>
                    <a:schemeClr val="bg1"/>
                  </a:solidFill>
                  <a:latin typeface="Times New Roman" pitchFamily="18" charset="0"/>
                  <a:cs typeface="Times New Roman" pitchFamily="18" charset="0"/>
                </a:endParaRPr>
              </a:p>
            </p:txBody>
          </p:sp>
          <p:cxnSp>
            <p:nvCxnSpPr>
              <p:cNvPr id="53" name="Straight Arrow Connector 52"/>
              <p:cNvCxnSpPr>
                <a:stCxn id="49" idx="2"/>
              </p:cNvCxnSpPr>
              <p:nvPr/>
            </p:nvCxnSpPr>
            <p:spPr>
              <a:xfrm rot="16200000" flipH="1">
                <a:off x="4564769" y="1263018"/>
                <a:ext cx="1114899" cy="1043643"/>
              </a:xfrm>
              <a:prstGeom prst="straightConnector1">
                <a:avLst/>
              </a:prstGeom>
              <a:ln>
                <a:headEnd type="triangle" w="sm" len="sm"/>
                <a:tailEnd type="none" w="sm" len="sm"/>
              </a:ln>
            </p:spPr>
            <p:style>
              <a:lnRef idx="1">
                <a:schemeClr val="dk1"/>
              </a:lnRef>
              <a:fillRef idx="0">
                <a:schemeClr val="dk1"/>
              </a:fillRef>
              <a:effectRef idx="0">
                <a:schemeClr val="dk1"/>
              </a:effectRef>
              <a:fontRef idx="minor">
                <a:schemeClr val="tx1"/>
              </a:fontRef>
            </p:style>
          </p:cxnSp>
          <p:cxnSp>
            <p:nvCxnSpPr>
              <p:cNvPr id="54" name="Straight Arrow Connector 53"/>
              <p:cNvCxnSpPr/>
              <p:nvPr/>
            </p:nvCxnSpPr>
            <p:spPr>
              <a:xfrm rot="16200000" flipH="1">
                <a:off x="4687008" y="1385257"/>
                <a:ext cx="1605454" cy="308610"/>
              </a:xfrm>
              <a:prstGeom prst="straightConnector1">
                <a:avLst/>
              </a:prstGeom>
              <a:ln>
                <a:headEnd type="triangle" w="sm" len="sm"/>
                <a:tailEnd type="none" w="sm" len="sm"/>
              </a:ln>
            </p:spPr>
            <p:style>
              <a:lnRef idx="1">
                <a:schemeClr val="dk1"/>
              </a:lnRef>
              <a:fillRef idx="0">
                <a:schemeClr val="dk1"/>
              </a:fillRef>
              <a:effectRef idx="0">
                <a:schemeClr val="dk1"/>
              </a:effectRef>
              <a:fontRef idx="minor">
                <a:schemeClr val="tx1"/>
              </a:fontRef>
            </p:style>
          </p:cxnSp>
          <p:cxnSp>
            <p:nvCxnSpPr>
              <p:cNvPr id="55" name="Straight Arrow Connector 54"/>
              <p:cNvCxnSpPr/>
              <p:nvPr/>
            </p:nvCxnSpPr>
            <p:spPr>
              <a:xfrm rot="5400000">
                <a:off x="5072772" y="1308107"/>
                <a:ext cx="1605456" cy="462912"/>
              </a:xfrm>
              <a:prstGeom prst="straightConnector1">
                <a:avLst/>
              </a:prstGeom>
              <a:ln>
                <a:headEnd type="triangle" w="sm" len="sm"/>
                <a:tailEnd type="none" w="sm" len="sm"/>
              </a:ln>
            </p:spPr>
            <p:style>
              <a:lnRef idx="1">
                <a:schemeClr val="dk1"/>
              </a:lnRef>
              <a:fillRef idx="0">
                <a:schemeClr val="dk1"/>
              </a:fillRef>
              <a:effectRef idx="0">
                <a:schemeClr val="dk1"/>
              </a:effectRef>
              <a:fontRef idx="minor">
                <a:schemeClr val="tx1"/>
              </a:fontRef>
            </p:style>
          </p:cxnSp>
          <p:cxnSp>
            <p:nvCxnSpPr>
              <p:cNvPr id="56" name="Straight Arrow Connector 55"/>
              <p:cNvCxnSpPr>
                <a:stCxn id="52" idx="2"/>
              </p:cNvCxnSpPr>
              <p:nvPr/>
            </p:nvCxnSpPr>
            <p:spPr>
              <a:xfrm rot="5400000">
                <a:off x="5685566" y="1185865"/>
                <a:ext cx="1114899" cy="1197950"/>
              </a:xfrm>
              <a:prstGeom prst="straightConnector1">
                <a:avLst/>
              </a:prstGeom>
              <a:ln>
                <a:headEnd type="triangle" w="sm" len="sm"/>
                <a:tailEnd type="none" w="sm" len="sm"/>
              </a:ln>
            </p:spPr>
            <p:style>
              <a:lnRef idx="1">
                <a:schemeClr val="dk1"/>
              </a:lnRef>
              <a:fillRef idx="0">
                <a:schemeClr val="dk1"/>
              </a:fillRef>
              <a:effectRef idx="0">
                <a:schemeClr val="dk1"/>
              </a:effectRef>
              <a:fontRef idx="minor">
                <a:schemeClr val="tx1"/>
              </a:fontRef>
            </p:style>
          </p:cxnSp>
        </p:grpSp>
        <p:grpSp>
          <p:nvGrpSpPr>
            <p:cNvPr id="40" name="Group 39"/>
            <p:cNvGrpSpPr/>
            <p:nvPr/>
          </p:nvGrpSpPr>
          <p:grpSpPr>
            <a:xfrm>
              <a:off x="3221708" y="1563184"/>
              <a:ext cx="841058" cy="409855"/>
              <a:chOff x="3946685" y="304597"/>
              <a:chExt cx="3549015" cy="2037694"/>
            </a:xfrm>
          </p:grpSpPr>
          <p:sp>
            <p:nvSpPr>
              <p:cNvPr id="41" name="Rectangle 40"/>
              <p:cNvSpPr/>
              <p:nvPr/>
            </p:nvSpPr>
            <p:spPr>
              <a:xfrm>
                <a:off x="3946685" y="798583"/>
                <a:ext cx="1307422" cy="428808"/>
              </a:xfrm>
              <a:prstGeom prst="rect">
                <a:avLst/>
              </a:prstGeom>
              <a:ln>
                <a:headEnd w="sm" len="sm"/>
                <a:tailEnd w="sm" len="sm"/>
              </a:ln>
            </p:spPr>
            <p:style>
              <a:lnRef idx="2">
                <a:schemeClr val="dk1"/>
              </a:lnRef>
              <a:fillRef idx="1">
                <a:schemeClr val="lt1"/>
              </a:fillRef>
              <a:effectRef idx="0">
                <a:schemeClr val="dk1"/>
              </a:effectRef>
              <a:fontRef idx="minor">
                <a:schemeClr val="dk1"/>
              </a:fontRef>
            </p:style>
            <p:txBody>
              <a:bodyPr rtlCol="0" anchor="ctr"/>
              <a:lstStyle/>
              <a:p>
                <a:pPr algn="ctr"/>
                <a:r>
                  <a:rPr lang="en-US" sz="200" dirty="0" err="1" smtClean="0">
                    <a:solidFill>
                      <a:schemeClr val="bg1"/>
                    </a:solidFill>
                    <a:latin typeface="Times New Roman" pitchFamily="18" charset="0"/>
                    <a:cs typeface="Times New Roman" pitchFamily="18" charset="0"/>
                  </a:rPr>
                  <a:t>Recv</a:t>
                </a:r>
                <a:r>
                  <a:rPr lang="en-US" sz="200" dirty="0" smtClean="0">
                    <a:solidFill>
                      <a:schemeClr val="bg1"/>
                    </a:solidFill>
                    <a:latin typeface="Times New Roman" pitchFamily="18" charset="0"/>
                    <a:cs typeface="Times New Roman" pitchFamily="18" charset="0"/>
                  </a:rPr>
                  <a:t> A</a:t>
                </a:r>
                <a:endParaRPr lang="en-US" sz="200" dirty="0">
                  <a:solidFill>
                    <a:schemeClr val="bg1"/>
                  </a:solidFill>
                  <a:latin typeface="Times New Roman" pitchFamily="18" charset="0"/>
                  <a:cs typeface="Times New Roman" pitchFamily="18" charset="0"/>
                </a:endParaRPr>
              </a:p>
            </p:txBody>
          </p:sp>
          <p:sp>
            <p:nvSpPr>
              <p:cNvPr id="42" name="Rectangle 41"/>
              <p:cNvSpPr/>
              <p:nvPr/>
            </p:nvSpPr>
            <p:spPr>
              <a:xfrm>
                <a:off x="4392918" y="304597"/>
                <a:ext cx="1307422" cy="428808"/>
              </a:xfrm>
              <a:prstGeom prst="rect">
                <a:avLst/>
              </a:prstGeom>
              <a:ln>
                <a:headEnd w="sm" len="sm"/>
                <a:tailEnd w="sm" len="sm"/>
              </a:ln>
            </p:spPr>
            <p:style>
              <a:lnRef idx="2">
                <a:schemeClr val="dk1"/>
              </a:lnRef>
              <a:fillRef idx="1">
                <a:schemeClr val="lt1"/>
              </a:fillRef>
              <a:effectRef idx="0">
                <a:schemeClr val="dk1"/>
              </a:effectRef>
              <a:fontRef idx="minor">
                <a:schemeClr val="dk1"/>
              </a:fontRef>
            </p:style>
            <p:txBody>
              <a:bodyPr rtlCol="0" anchor="ctr"/>
              <a:lstStyle/>
              <a:p>
                <a:pPr algn="ctr"/>
                <a:r>
                  <a:rPr lang="en-US" sz="200" dirty="0" err="1" smtClean="0">
                    <a:solidFill>
                      <a:schemeClr val="bg1"/>
                    </a:solidFill>
                    <a:latin typeface="Times New Roman" pitchFamily="18" charset="0"/>
                    <a:cs typeface="Times New Roman" pitchFamily="18" charset="0"/>
                  </a:rPr>
                  <a:t>Recv</a:t>
                </a:r>
                <a:r>
                  <a:rPr lang="en-US" sz="200" dirty="0" smtClean="0">
                    <a:solidFill>
                      <a:schemeClr val="bg1"/>
                    </a:solidFill>
                    <a:latin typeface="Times New Roman" pitchFamily="18" charset="0"/>
                    <a:cs typeface="Times New Roman" pitchFamily="18" charset="0"/>
                  </a:rPr>
                  <a:t> B</a:t>
                </a:r>
                <a:endParaRPr lang="en-US" sz="200" dirty="0">
                  <a:solidFill>
                    <a:schemeClr val="bg1"/>
                  </a:solidFill>
                  <a:latin typeface="Times New Roman" pitchFamily="18" charset="0"/>
                  <a:cs typeface="Times New Roman" pitchFamily="18" charset="0"/>
                </a:endParaRPr>
              </a:p>
            </p:txBody>
          </p:sp>
          <p:sp>
            <p:nvSpPr>
              <p:cNvPr id="43" name="Rectangle 42"/>
              <p:cNvSpPr/>
              <p:nvPr/>
            </p:nvSpPr>
            <p:spPr>
              <a:xfrm>
                <a:off x="5819197" y="304597"/>
                <a:ext cx="1307422" cy="428808"/>
              </a:xfrm>
              <a:prstGeom prst="rect">
                <a:avLst/>
              </a:prstGeom>
              <a:ln>
                <a:headEnd w="sm" len="sm"/>
                <a:tailEnd w="sm" len="sm"/>
              </a:ln>
            </p:spPr>
            <p:style>
              <a:lnRef idx="2">
                <a:schemeClr val="dk1"/>
              </a:lnRef>
              <a:fillRef idx="1">
                <a:schemeClr val="lt1"/>
              </a:fillRef>
              <a:effectRef idx="0">
                <a:schemeClr val="dk1"/>
              </a:effectRef>
              <a:fontRef idx="minor">
                <a:schemeClr val="dk1"/>
              </a:fontRef>
            </p:style>
            <p:txBody>
              <a:bodyPr rtlCol="0" anchor="ctr"/>
              <a:lstStyle/>
              <a:p>
                <a:pPr algn="ctr"/>
                <a:r>
                  <a:rPr lang="en-US" sz="200" dirty="0" err="1" smtClean="0">
                    <a:solidFill>
                      <a:schemeClr val="bg1"/>
                    </a:solidFill>
                    <a:latin typeface="Times New Roman" pitchFamily="18" charset="0"/>
                    <a:cs typeface="Times New Roman" pitchFamily="18" charset="0"/>
                  </a:rPr>
                  <a:t>Recv</a:t>
                </a:r>
                <a:r>
                  <a:rPr lang="en-US" sz="200" dirty="0" smtClean="0">
                    <a:solidFill>
                      <a:schemeClr val="bg1"/>
                    </a:solidFill>
                    <a:latin typeface="Times New Roman" pitchFamily="18" charset="0"/>
                    <a:cs typeface="Times New Roman" pitchFamily="18" charset="0"/>
                  </a:rPr>
                  <a:t> C</a:t>
                </a:r>
                <a:endParaRPr lang="en-US" sz="200" dirty="0">
                  <a:solidFill>
                    <a:schemeClr val="bg1"/>
                  </a:solidFill>
                  <a:latin typeface="Times New Roman" pitchFamily="18" charset="0"/>
                  <a:cs typeface="Times New Roman" pitchFamily="18" charset="0"/>
                </a:endParaRPr>
              </a:p>
            </p:txBody>
          </p:sp>
          <p:sp>
            <p:nvSpPr>
              <p:cNvPr id="44" name="Rectangle 43"/>
              <p:cNvSpPr/>
              <p:nvPr/>
            </p:nvSpPr>
            <p:spPr>
              <a:xfrm>
                <a:off x="6188278" y="798583"/>
                <a:ext cx="1307422" cy="428808"/>
              </a:xfrm>
              <a:prstGeom prst="rect">
                <a:avLst/>
              </a:prstGeom>
              <a:ln>
                <a:headEnd w="sm" len="sm"/>
                <a:tailEnd w="sm" len="sm"/>
              </a:ln>
            </p:spPr>
            <p:style>
              <a:lnRef idx="2">
                <a:schemeClr val="dk1"/>
              </a:lnRef>
              <a:fillRef idx="1">
                <a:schemeClr val="lt1"/>
              </a:fillRef>
              <a:effectRef idx="0">
                <a:schemeClr val="dk1"/>
              </a:effectRef>
              <a:fontRef idx="minor">
                <a:schemeClr val="dk1"/>
              </a:fontRef>
            </p:style>
            <p:txBody>
              <a:bodyPr rtlCol="0" anchor="ctr"/>
              <a:lstStyle/>
              <a:p>
                <a:pPr algn="ctr"/>
                <a:r>
                  <a:rPr lang="en-US" sz="200" dirty="0" err="1" smtClean="0">
                    <a:solidFill>
                      <a:schemeClr val="bg1"/>
                    </a:solidFill>
                    <a:latin typeface="Times New Roman" pitchFamily="18" charset="0"/>
                    <a:cs typeface="Times New Roman" pitchFamily="18" charset="0"/>
                  </a:rPr>
                  <a:t>Recv</a:t>
                </a:r>
                <a:r>
                  <a:rPr lang="en-US" sz="200" dirty="0" smtClean="0">
                    <a:solidFill>
                      <a:schemeClr val="bg1"/>
                    </a:solidFill>
                    <a:latin typeface="Times New Roman" pitchFamily="18" charset="0"/>
                    <a:cs typeface="Times New Roman" pitchFamily="18" charset="0"/>
                  </a:rPr>
                  <a:t> B</a:t>
                </a:r>
                <a:endParaRPr lang="en-US" sz="200" dirty="0">
                  <a:solidFill>
                    <a:schemeClr val="bg1"/>
                  </a:solidFill>
                  <a:latin typeface="Times New Roman" pitchFamily="18" charset="0"/>
                  <a:cs typeface="Times New Roman" pitchFamily="18" charset="0"/>
                </a:endParaRPr>
              </a:p>
            </p:txBody>
          </p:sp>
          <p:cxnSp>
            <p:nvCxnSpPr>
              <p:cNvPr id="45" name="Straight Arrow Connector 44"/>
              <p:cNvCxnSpPr>
                <a:stCxn id="41" idx="2"/>
              </p:cNvCxnSpPr>
              <p:nvPr/>
            </p:nvCxnSpPr>
            <p:spPr>
              <a:xfrm rot="16200000" flipH="1">
                <a:off x="4564769" y="1263018"/>
                <a:ext cx="1114899" cy="1043643"/>
              </a:xfrm>
              <a:prstGeom prst="straightConnector1">
                <a:avLst/>
              </a:prstGeom>
              <a:ln>
                <a:headEnd type="triangle" w="sm" len="sm"/>
                <a:tailEnd type="none" w="sm" len="sm"/>
              </a:ln>
            </p:spPr>
            <p:style>
              <a:lnRef idx="1">
                <a:schemeClr val="dk1"/>
              </a:lnRef>
              <a:fillRef idx="0">
                <a:schemeClr val="dk1"/>
              </a:fillRef>
              <a:effectRef idx="0">
                <a:schemeClr val="dk1"/>
              </a:effectRef>
              <a:fontRef idx="minor">
                <a:schemeClr val="tx1"/>
              </a:fontRef>
            </p:style>
          </p:cxnSp>
          <p:cxnSp>
            <p:nvCxnSpPr>
              <p:cNvPr id="46" name="Straight Arrow Connector 45"/>
              <p:cNvCxnSpPr/>
              <p:nvPr/>
            </p:nvCxnSpPr>
            <p:spPr>
              <a:xfrm rot="16200000" flipH="1">
                <a:off x="4687008" y="1385257"/>
                <a:ext cx="1605454" cy="308610"/>
              </a:xfrm>
              <a:prstGeom prst="straightConnector1">
                <a:avLst/>
              </a:prstGeom>
              <a:ln>
                <a:headEnd type="triangle" w="sm" len="sm"/>
                <a:tailEnd type="none" w="sm" len="sm"/>
              </a:ln>
            </p:spPr>
            <p:style>
              <a:lnRef idx="1">
                <a:schemeClr val="dk1"/>
              </a:lnRef>
              <a:fillRef idx="0">
                <a:schemeClr val="dk1"/>
              </a:fillRef>
              <a:effectRef idx="0">
                <a:schemeClr val="dk1"/>
              </a:effectRef>
              <a:fontRef idx="minor">
                <a:schemeClr val="tx1"/>
              </a:fontRef>
            </p:style>
          </p:cxnSp>
          <p:cxnSp>
            <p:nvCxnSpPr>
              <p:cNvPr id="47" name="Straight Arrow Connector 46"/>
              <p:cNvCxnSpPr/>
              <p:nvPr/>
            </p:nvCxnSpPr>
            <p:spPr>
              <a:xfrm rot="5400000">
                <a:off x="5072772" y="1308107"/>
                <a:ext cx="1605456" cy="462912"/>
              </a:xfrm>
              <a:prstGeom prst="straightConnector1">
                <a:avLst/>
              </a:prstGeom>
              <a:ln>
                <a:headEnd type="triangle" w="sm" len="sm"/>
                <a:tailEnd type="none" w="sm" len="sm"/>
              </a:ln>
            </p:spPr>
            <p:style>
              <a:lnRef idx="1">
                <a:schemeClr val="dk1"/>
              </a:lnRef>
              <a:fillRef idx="0">
                <a:schemeClr val="dk1"/>
              </a:fillRef>
              <a:effectRef idx="0">
                <a:schemeClr val="dk1"/>
              </a:effectRef>
              <a:fontRef idx="minor">
                <a:schemeClr val="tx1"/>
              </a:fontRef>
            </p:style>
          </p:cxnSp>
          <p:cxnSp>
            <p:nvCxnSpPr>
              <p:cNvPr id="48" name="Straight Arrow Connector 47"/>
              <p:cNvCxnSpPr>
                <a:stCxn id="44" idx="2"/>
              </p:cNvCxnSpPr>
              <p:nvPr/>
            </p:nvCxnSpPr>
            <p:spPr>
              <a:xfrm rot="5400000">
                <a:off x="5685566" y="1185865"/>
                <a:ext cx="1114899" cy="1197950"/>
              </a:xfrm>
              <a:prstGeom prst="straightConnector1">
                <a:avLst/>
              </a:prstGeom>
              <a:ln>
                <a:headEnd type="triangle" w="sm" len="sm"/>
                <a:tailEnd type="none" w="sm" len="sm"/>
              </a:ln>
            </p:spPr>
            <p:style>
              <a:lnRef idx="1">
                <a:schemeClr val="dk1"/>
              </a:lnRef>
              <a:fillRef idx="0">
                <a:schemeClr val="dk1"/>
              </a:fillRef>
              <a:effectRef idx="0">
                <a:schemeClr val="dk1"/>
              </a:effectRef>
              <a:fontRef idx="minor">
                <a:schemeClr val="tx1"/>
              </a:fontRef>
            </p:style>
          </p:cxnSp>
        </p:grpSp>
        <p:sp>
          <p:nvSpPr>
            <p:cNvPr id="249" name="TextBox 248"/>
            <p:cNvSpPr txBox="1"/>
            <p:nvPr/>
          </p:nvSpPr>
          <p:spPr>
            <a:xfrm>
              <a:off x="7096016" y="1444114"/>
              <a:ext cx="1879954" cy="276999"/>
            </a:xfrm>
            <a:prstGeom prst="rect">
              <a:avLst/>
            </a:prstGeom>
            <a:noFill/>
          </p:spPr>
          <p:txBody>
            <a:bodyPr wrap="square" rtlCol="0">
              <a:spAutoFit/>
            </a:bodyPr>
            <a:lstStyle/>
            <a:p>
              <a:r>
                <a:rPr lang="en-US" sz="1200" dirty="0" smtClean="0"/>
                <a:t>Channel </a:t>
              </a:r>
              <a:r>
                <a:rPr lang="en-US" sz="1200" dirty="0" err="1" smtClean="0"/>
                <a:t>Demarshalling</a:t>
              </a:r>
              <a:endParaRPr lang="en-US" sz="1200" dirty="0"/>
            </a:p>
          </p:txBody>
        </p:sp>
      </p:grpSp>
      <p:grpSp>
        <p:nvGrpSpPr>
          <p:cNvPr id="378" name="Group 377"/>
          <p:cNvGrpSpPr>
            <a:grpSpLocks noChangeAspect="1"/>
          </p:cNvGrpSpPr>
          <p:nvPr/>
        </p:nvGrpSpPr>
        <p:grpSpPr>
          <a:xfrm>
            <a:off x="3200400" y="1493438"/>
            <a:ext cx="6234168" cy="4398193"/>
            <a:chOff x="3419419" y="1229601"/>
            <a:chExt cx="6234168" cy="4398193"/>
          </a:xfrm>
        </p:grpSpPr>
        <p:grpSp>
          <p:nvGrpSpPr>
            <p:cNvPr id="377" name="Group 376"/>
            <p:cNvGrpSpPr/>
            <p:nvPr/>
          </p:nvGrpSpPr>
          <p:grpSpPr>
            <a:xfrm>
              <a:off x="3419419" y="1229601"/>
              <a:ext cx="6234168" cy="3804795"/>
              <a:chOff x="3419419" y="1229601"/>
              <a:chExt cx="6234168" cy="3804795"/>
            </a:xfrm>
          </p:grpSpPr>
          <p:grpSp>
            <p:nvGrpSpPr>
              <p:cNvPr id="337" name="Group 336"/>
              <p:cNvGrpSpPr/>
              <p:nvPr/>
            </p:nvGrpSpPr>
            <p:grpSpPr>
              <a:xfrm>
                <a:off x="3419419" y="1841834"/>
                <a:ext cx="6234168" cy="3192562"/>
                <a:chOff x="2959515" y="1810707"/>
                <a:chExt cx="6234168" cy="3192562"/>
              </a:xfrm>
            </p:grpSpPr>
            <p:cxnSp>
              <p:nvCxnSpPr>
                <p:cNvPr id="160" name="Straight Connector 159"/>
                <p:cNvCxnSpPr>
                  <a:cxnSpLocks/>
                </p:cNvCxnSpPr>
                <p:nvPr/>
              </p:nvCxnSpPr>
              <p:spPr>
                <a:xfrm flipV="1">
                  <a:off x="2966988" y="2503274"/>
                  <a:ext cx="5623560" cy="25170"/>
                </a:xfrm>
                <a:prstGeom prst="line">
                  <a:avLst/>
                </a:prstGeom>
                <a:ln w="25400" cmpd="sng">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a:cxnSpLocks/>
                </p:cNvCxnSpPr>
                <p:nvPr/>
              </p:nvCxnSpPr>
              <p:spPr>
                <a:xfrm flipV="1">
                  <a:off x="2986619" y="1810707"/>
                  <a:ext cx="5623560" cy="25170"/>
                </a:xfrm>
                <a:prstGeom prst="line">
                  <a:avLst/>
                </a:prstGeom>
                <a:ln w="25400" cmpd="sng">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a:cxnSpLocks/>
                </p:cNvCxnSpPr>
                <p:nvPr/>
              </p:nvCxnSpPr>
              <p:spPr>
                <a:xfrm flipV="1">
                  <a:off x="2986619" y="3092856"/>
                  <a:ext cx="5623560" cy="25170"/>
                </a:xfrm>
                <a:prstGeom prst="line">
                  <a:avLst/>
                </a:prstGeom>
                <a:ln w="25400" cmpd="sng">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52" name="TextBox 251"/>
                <p:cNvSpPr txBox="1"/>
                <p:nvPr/>
              </p:nvSpPr>
              <p:spPr>
                <a:xfrm>
                  <a:off x="7096004" y="3341510"/>
                  <a:ext cx="2097679" cy="276999"/>
                </a:xfrm>
                <a:prstGeom prst="rect">
                  <a:avLst/>
                </a:prstGeom>
                <a:noFill/>
              </p:spPr>
              <p:txBody>
                <a:bodyPr wrap="square" rtlCol="0">
                  <a:spAutoFit/>
                </a:bodyPr>
                <a:lstStyle/>
                <a:p>
                  <a:r>
                    <a:rPr lang="en-US" sz="1200" dirty="0" smtClean="0"/>
                    <a:t>Physical Interconnect</a:t>
                  </a:r>
                  <a:endParaRPr lang="en-US" sz="1200" dirty="0"/>
                </a:p>
              </p:txBody>
            </p:sp>
            <p:sp>
              <p:nvSpPr>
                <p:cNvPr id="253" name="Up Arrow 252"/>
                <p:cNvSpPr/>
                <p:nvPr/>
              </p:nvSpPr>
              <p:spPr>
                <a:xfrm>
                  <a:off x="4773575" y="3185210"/>
                  <a:ext cx="365120" cy="502920"/>
                </a:xfrm>
                <a:prstGeom prst="upArrow">
                  <a:avLst>
                    <a:gd name="adj1" fmla="val 48585"/>
                    <a:gd name="adj2" fmla="val 50000"/>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4" name="Straight Connector 253"/>
                <p:cNvCxnSpPr>
                  <a:cxnSpLocks/>
                </p:cNvCxnSpPr>
                <p:nvPr/>
              </p:nvCxnSpPr>
              <p:spPr>
                <a:xfrm flipV="1">
                  <a:off x="2980694" y="3786132"/>
                  <a:ext cx="5623560" cy="25170"/>
                </a:xfrm>
                <a:prstGeom prst="line">
                  <a:avLst/>
                </a:prstGeom>
                <a:ln w="25400" cmpd="sng">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a:cxnSpLocks/>
                </p:cNvCxnSpPr>
                <p:nvPr/>
              </p:nvCxnSpPr>
              <p:spPr>
                <a:xfrm flipV="1">
                  <a:off x="2959515" y="4978099"/>
                  <a:ext cx="5623560" cy="25170"/>
                </a:xfrm>
                <a:prstGeom prst="line">
                  <a:avLst/>
                </a:prstGeom>
                <a:ln w="25400" cmpd="sng">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a:cxnSpLocks/>
                </p:cNvCxnSpPr>
                <p:nvPr/>
              </p:nvCxnSpPr>
              <p:spPr>
                <a:xfrm flipV="1">
                  <a:off x="2980693" y="4314380"/>
                  <a:ext cx="5623560" cy="25170"/>
                </a:xfrm>
                <a:prstGeom prst="line">
                  <a:avLst/>
                </a:prstGeom>
                <a:ln w="25400" cmpd="sng">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cxnSp>
            <p:nvCxnSpPr>
              <p:cNvPr id="333" name="Straight Connector 332"/>
              <p:cNvCxnSpPr>
                <a:cxnSpLocks/>
              </p:cNvCxnSpPr>
              <p:nvPr/>
            </p:nvCxnSpPr>
            <p:spPr>
              <a:xfrm flipV="1">
                <a:off x="3434697" y="1229601"/>
                <a:ext cx="5623560" cy="25170"/>
              </a:xfrm>
              <a:prstGeom prst="line">
                <a:avLst/>
              </a:prstGeom>
              <a:ln w="25400" cmpd="sng">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cxnSp>
          <p:nvCxnSpPr>
            <p:cNvPr id="335" name="Straight Connector 334"/>
            <p:cNvCxnSpPr>
              <a:cxnSpLocks/>
            </p:cNvCxnSpPr>
            <p:nvPr/>
          </p:nvCxnSpPr>
          <p:spPr>
            <a:xfrm flipV="1">
              <a:off x="3442571" y="5602624"/>
              <a:ext cx="5623560" cy="25170"/>
            </a:xfrm>
            <a:prstGeom prst="line">
              <a:avLst/>
            </a:prstGeom>
            <a:ln w="25400" cmpd="sng">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grpSp>
        <p:nvGrpSpPr>
          <p:cNvPr id="6" name="Group 5"/>
          <p:cNvGrpSpPr>
            <a:grpSpLocks noChangeAspect="1"/>
          </p:cNvGrpSpPr>
          <p:nvPr/>
        </p:nvGrpSpPr>
        <p:grpSpPr>
          <a:xfrm>
            <a:off x="5017297" y="2890332"/>
            <a:ext cx="4440413" cy="606715"/>
            <a:chOff x="5236316" y="2626495"/>
            <a:chExt cx="4440413" cy="606715"/>
          </a:xfrm>
        </p:grpSpPr>
        <p:sp>
          <p:nvSpPr>
            <p:cNvPr id="339" name="TextBox 338"/>
            <p:cNvSpPr txBox="1"/>
            <p:nvPr/>
          </p:nvSpPr>
          <p:spPr>
            <a:xfrm>
              <a:off x="7579050" y="2687885"/>
              <a:ext cx="2097679" cy="276999"/>
            </a:xfrm>
            <a:prstGeom prst="rect">
              <a:avLst/>
            </a:prstGeom>
            <a:noFill/>
          </p:spPr>
          <p:txBody>
            <a:bodyPr wrap="square" rtlCol="0">
              <a:spAutoFit/>
            </a:bodyPr>
            <a:lstStyle/>
            <a:p>
              <a:r>
                <a:rPr lang="en-US" sz="1200" dirty="0" err="1" smtClean="0"/>
                <a:t>Deserialize</a:t>
              </a:r>
              <a:r>
                <a:rPr lang="en-US" sz="1200" dirty="0" smtClean="0"/>
                <a:t>/Reliability</a:t>
              </a:r>
              <a:endParaRPr lang="en-US" sz="1200" dirty="0"/>
            </a:p>
          </p:txBody>
        </p:sp>
        <p:grpSp>
          <p:nvGrpSpPr>
            <p:cNvPr id="340" name="Group 202"/>
            <p:cNvGrpSpPr>
              <a:grpSpLocks/>
            </p:cNvGrpSpPr>
            <p:nvPr/>
          </p:nvGrpSpPr>
          <p:grpSpPr bwMode="auto">
            <a:xfrm rot="16200000" flipV="1">
              <a:off x="5323103" y="2933219"/>
              <a:ext cx="213204" cy="386778"/>
              <a:chOff x="3067434" y="1790279"/>
              <a:chExt cx="302584" cy="319188"/>
            </a:xfrm>
          </p:grpSpPr>
          <p:sp>
            <p:nvSpPr>
              <p:cNvPr id="341" name="Rectangle 355"/>
              <p:cNvSpPr>
                <a:spLocks noChangeArrowheads="1"/>
              </p:cNvSpPr>
              <p:nvPr/>
            </p:nvSpPr>
            <p:spPr bwMode="auto">
              <a:xfrm>
                <a:off x="3131389" y="1790291"/>
                <a:ext cx="120769" cy="319176"/>
              </a:xfrm>
              <a:prstGeom prst="rect">
                <a:avLst/>
              </a:prstGeom>
              <a:solidFill>
                <a:schemeClr val="bg1"/>
              </a:solidFill>
              <a:ln w="25400" algn="ctr">
                <a:solidFill>
                  <a:schemeClr val="tx1"/>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sz="1600" dirty="0">
                  <a:latin typeface="Times New Roman" pitchFamily="18" charset="0"/>
                  <a:cs typeface="Times New Roman" pitchFamily="18" charset="0"/>
                </a:endParaRPr>
              </a:p>
            </p:txBody>
          </p:sp>
          <p:sp>
            <p:nvSpPr>
              <p:cNvPr id="342" name="Rectangle 356"/>
              <p:cNvSpPr>
                <a:spLocks noChangeArrowheads="1"/>
              </p:cNvSpPr>
              <p:nvPr/>
            </p:nvSpPr>
            <p:spPr bwMode="auto">
              <a:xfrm>
                <a:off x="3249250" y="1790281"/>
                <a:ext cx="120768" cy="319175"/>
              </a:xfrm>
              <a:prstGeom prst="rect">
                <a:avLst/>
              </a:prstGeom>
              <a:solidFill>
                <a:schemeClr val="bg1"/>
              </a:solidFill>
              <a:ln w="25400" algn="ctr">
                <a:solidFill>
                  <a:schemeClr val="tx1"/>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sz="1600" dirty="0">
                  <a:latin typeface="Times New Roman" pitchFamily="18" charset="0"/>
                  <a:cs typeface="Times New Roman" pitchFamily="18" charset="0"/>
                </a:endParaRPr>
              </a:p>
            </p:txBody>
          </p:sp>
          <p:cxnSp>
            <p:nvCxnSpPr>
              <p:cNvPr id="343" name="Straight Connector 367"/>
              <p:cNvCxnSpPr>
                <a:cxnSpLocks noChangeShapeType="1"/>
              </p:cNvCxnSpPr>
              <p:nvPr/>
            </p:nvCxnSpPr>
            <p:spPr bwMode="auto">
              <a:xfrm rot="16200000" flipV="1">
                <a:off x="3126382" y="1731331"/>
                <a:ext cx="0" cy="117896"/>
              </a:xfrm>
              <a:prstGeom prst="line">
                <a:avLst/>
              </a:prstGeom>
              <a:noFill/>
              <a:ln w="25400" algn="ctr">
                <a:solidFill>
                  <a:schemeClr val="tx1"/>
                </a:solidFill>
                <a:round/>
                <a:headEnd/>
                <a:tailEnd/>
              </a:ln>
            </p:spPr>
          </p:cxnSp>
          <p:cxnSp>
            <p:nvCxnSpPr>
              <p:cNvPr id="344" name="Straight Connector 368"/>
              <p:cNvCxnSpPr>
                <a:cxnSpLocks noChangeShapeType="1"/>
              </p:cNvCxnSpPr>
              <p:nvPr/>
            </p:nvCxnSpPr>
            <p:spPr bwMode="auto">
              <a:xfrm rot="5400000" flipV="1">
                <a:off x="3131102" y="2050500"/>
                <a:ext cx="0" cy="117897"/>
              </a:xfrm>
              <a:prstGeom prst="line">
                <a:avLst/>
              </a:prstGeom>
              <a:noFill/>
              <a:ln w="25400" algn="ctr">
                <a:solidFill>
                  <a:schemeClr val="tx1"/>
                </a:solidFill>
                <a:round/>
                <a:headEnd/>
                <a:tailEnd/>
              </a:ln>
            </p:spPr>
          </p:cxnSp>
        </p:grpSp>
        <p:grpSp>
          <p:nvGrpSpPr>
            <p:cNvPr id="350" name="Group 349"/>
            <p:cNvGrpSpPr/>
            <p:nvPr/>
          </p:nvGrpSpPr>
          <p:grpSpPr>
            <a:xfrm>
              <a:off x="5677734" y="2626495"/>
              <a:ext cx="329713" cy="300679"/>
              <a:chOff x="7149621" y="2955377"/>
              <a:chExt cx="572421" cy="576071"/>
            </a:xfrm>
          </p:grpSpPr>
          <p:sp>
            <p:nvSpPr>
              <p:cNvPr id="351" name="Oval 350"/>
              <p:cNvSpPr/>
              <p:nvPr/>
            </p:nvSpPr>
            <p:spPr>
              <a:xfrm flipH="1" flipV="1">
                <a:off x="7149621" y="2955377"/>
                <a:ext cx="572421" cy="57607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52" name="Oval 351"/>
              <p:cNvSpPr/>
              <p:nvPr/>
            </p:nvSpPr>
            <p:spPr>
              <a:xfrm flipH="1" flipV="1">
                <a:off x="7367684" y="3309000"/>
                <a:ext cx="173736" cy="173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53" name="Oval 352"/>
              <p:cNvSpPr/>
              <p:nvPr/>
            </p:nvSpPr>
            <p:spPr>
              <a:xfrm flipH="1" flipV="1">
                <a:off x="7215565" y="3090227"/>
                <a:ext cx="173736" cy="173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54" name="Oval 353"/>
              <p:cNvSpPr/>
              <p:nvPr/>
            </p:nvSpPr>
            <p:spPr>
              <a:xfrm flipH="1" flipV="1">
                <a:off x="7477598" y="3082476"/>
                <a:ext cx="173736" cy="173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355" name="Curved Connector 354"/>
              <p:cNvCxnSpPr>
                <a:stCxn id="352" idx="2"/>
                <a:endCxn id="354" idx="1"/>
              </p:cNvCxnSpPr>
              <p:nvPr/>
            </p:nvCxnSpPr>
            <p:spPr>
              <a:xfrm flipV="1">
                <a:off x="7541420" y="3230769"/>
                <a:ext cx="84471" cy="165099"/>
              </a:xfrm>
              <a:prstGeom prst="curved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6" name="Curved Connector 355"/>
              <p:cNvCxnSpPr>
                <a:stCxn id="352" idx="6"/>
                <a:endCxn id="353" idx="7"/>
              </p:cNvCxnSpPr>
              <p:nvPr/>
            </p:nvCxnSpPr>
            <p:spPr>
              <a:xfrm rot="10800000">
                <a:off x="7241008" y="3238520"/>
                <a:ext cx="126676" cy="157348"/>
              </a:xfrm>
              <a:prstGeom prst="curvedConnector2">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57" name="Curved Connector 356"/>
              <p:cNvCxnSpPr>
                <a:stCxn id="354" idx="4"/>
                <a:endCxn id="353" idx="4"/>
              </p:cNvCxnSpPr>
              <p:nvPr/>
            </p:nvCxnSpPr>
            <p:spPr>
              <a:xfrm rot="16200000" flipH="1" flipV="1">
                <a:off x="7429574" y="2955334"/>
                <a:ext cx="7751" cy="262033"/>
              </a:xfrm>
              <a:prstGeom prst="curvedConnector3">
                <a:avLst>
                  <a:gd name="adj1" fmla="val -983099"/>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58" name="Rectangle 357"/>
            <p:cNvSpPr/>
            <p:nvPr/>
          </p:nvSpPr>
          <p:spPr>
            <a:xfrm rot="10800000" flipV="1">
              <a:off x="5237623" y="2690470"/>
              <a:ext cx="409899" cy="159530"/>
            </a:xfrm>
            <a:prstGeom prst="rect">
              <a:avLst/>
            </a:prstGeom>
            <a:ln>
              <a:headEnd w="sm" len="sm"/>
              <a:tailEnd w="sm" len="sm"/>
            </a:ln>
          </p:spPr>
          <p:style>
            <a:lnRef idx="2">
              <a:schemeClr val="dk1"/>
            </a:lnRef>
            <a:fillRef idx="1">
              <a:schemeClr val="lt1"/>
            </a:fillRef>
            <a:effectRef idx="0">
              <a:schemeClr val="dk1"/>
            </a:effectRef>
            <a:fontRef idx="minor">
              <a:schemeClr val="dk1"/>
            </a:fontRef>
          </p:style>
          <p:txBody>
            <a:bodyPr rtlCol="0" anchor="ctr"/>
            <a:lstStyle/>
            <a:p>
              <a:pPr algn="ctr"/>
              <a:r>
                <a:rPr lang="en-US" sz="800" dirty="0" smtClean="0">
                  <a:solidFill>
                    <a:schemeClr val="tx1"/>
                  </a:solidFill>
                  <a:cs typeface="Times New Roman" pitchFamily="18" charset="0"/>
                </a:rPr>
                <a:t>CRC</a:t>
              </a:r>
              <a:endParaRPr lang="en-US" sz="800" dirty="0">
                <a:solidFill>
                  <a:schemeClr val="tx1"/>
                </a:solidFill>
                <a:cs typeface="Times New Roman" pitchFamily="18" charset="0"/>
              </a:endParaRPr>
            </a:p>
          </p:txBody>
        </p:sp>
        <p:sp>
          <p:nvSpPr>
            <p:cNvPr id="359" name="Line 73"/>
            <p:cNvSpPr>
              <a:spLocks noChangeShapeType="1"/>
            </p:cNvSpPr>
            <p:nvPr/>
          </p:nvSpPr>
          <p:spPr bwMode="auto">
            <a:xfrm rot="16200000">
              <a:off x="5349653" y="2936452"/>
              <a:ext cx="163597" cy="3508"/>
            </a:xfrm>
            <a:prstGeom prst="line">
              <a:avLst/>
            </a:prstGeom>
            <a:noFill/>
            <a:ln w="25400">
              <a:solidFill>
                <a:schemeClr val="tx1"/>
              </a:solidFill>
              <a:round/>
              <a:headEnd/>
              <a:tailEnd type="triangle" w="med" len="med"/>
            </a:ln>
          </p:spPr>
          <p:txBody>
            <a:bodyPr/>
            <a:lstStyle/>
            <a:p>
              <a:endParaRPr lang="en-US" sz="100">
                <a:solidFill>
                  <a:schemeClr val="bg1"/>
                </a:solidFill>
                <a:latin typeface="Times New Roman" pitchFamily="18" charset="0"/>
                <a:cs typeface="Times New Roman" pitchFamily="18" charset="0"/>
              </a:endParaRPr>
            </a:p>
          </p:txBody>
        </p:sp>
      </p:grpSp>
      <p:grpSp>
        <p:nvGrpSpPr>
          <p:cNvPr id="327" name="Group 326"/>
          <p:cNvGrpSpPr>
            <a:grpSpLocks noChangeAspect="1"/>
          </p:cNvGrpSpPr>
          <p:nvPr/>
        </p:nvGrpSpPr>
        <p:grpSpPr>
          <a:xfrm>
            <a:off x="4637248" y="3968537"/>
            <a:ext cx="4820463" cy="606732"/>
            <a:chOff x="4856267" y="3704700"/>
            <a:chExt cx="4820463" cy="606732"/>
          </a:xfrm>
        </p:grpSpPr>
        <p:sp>
          <p:nvSpPr>
            <p:cNvPr id="338" name="TextBox 337"/>
            <p:cNvSpPr txBox="1"/>
            <p:nvPr/>
          </p:nvSpPr>
          <p:spPr>
            <a:xfrm>
              <a:off x="7579051" y="3943344"/>
              <a:ext cx="2097679" cy="276999"/>
            </a:xfrm>
            <a:prstGeom prst="rect">
              <a:avLst/>
            </a:prstGeom>
            <a:noFill/>
          </p:spPr>
          <p:txBody>
            <a:bodyPr wrap="square" rtlCol="0">
              <a:spAutoFit/>
            </a:bodyPr>
            <a:lstStyle/>
            <a:p>
              <a:r>
                <a:rPr lang="en-US" sz="1200" dirty="0" smtClean="0"/>
                <a:t>Serialize/Reliability</a:t>
              </a:r>
              <a:endParaRPr lang="en-US" sz="1200" dirty="0"/>
            </a:p>
          </p:txBody>
        </p:sp>
        <p:grpSp>
          <p:nvGrpSpPr>
            <p:cNvPr id="345" name="Group 202"/>
            <p:cNvGrpSpPr>
              <a:grpSpLocks/>
            </p:cNvGrpSpPr>
            <p:nvPr/>
          </p:nvGrpSpPr>
          <p:grpSpPr bwMode="auto">
            <a:xfrm rot="16200000" flipV="1">
              <a:off x="5310403" y="3617913"/>
              <a:ext cx="213204" cy="386778"/>
              <a:chOff x="3067434" y="1790279"/>
              <a:chExt cx="302584" cy="319188"/>
            </a:xfrm>
          </p:grpSpPr>
          <p:sp>
            <p:nvSpPr>
              <p:cNvPr id="346" name="Rectangle 355"/>
              <p:cNvSpPr>
                <a:spLocks noChangeArrowheads="1"/>
              </p:cNvSpPr>
              <p:nvPr/>
            </p:nvSpPr>
            <p:spPr bwMode="auto">
              <a:xfrm>
                <a:off x="3131389" y="1790291"/>
                <a:ext cx="120769" cy="319176"/>
              </a:xfrm>
              <a:prstGeom prst="rect">
                <a:avLst/>
              </a:prstGeom>
              <a:solidFill>
                <a:schemeClr val="bg1"/>
              </a:solidFill>
              <a:ln w="25400" algn="ctr">
                <a:solidFill>
                  <a:schemeClr val="tx1"/>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sz="1600" dirty="0">
                  <a:latin typeface="Times New Roman" pitchFamily="18" charset="0"/>
                  <a:cs typeface="Times New Roman" pitchFamily="18" charset="0"/>
                </a:endParaRPr>
              </a:p>
            </p:txBody>
          </p:sp>
          <p:sp>
            <p:nvSpPr>
              <p:cNvPr id="347" name="Rectangle 356"/>
              <p:cNvSpPr>
                <a:spLocks noChangeArrowheads="1"/>
              </p:cNvSpPr>
              <p:nvPr/>
            </p:nvSpPr>
            <p:spPr bwMode="auto">
              <a:xfrm>
                <a:off x="3249250" y="1790281"/>
                <a:ext cx="120768" cy="319175"/>
              </a:xfrm>
              <a:prstGeom prst="rect">
                <a:avLst/>
              </a:prstGeom>
              <a:solidFill>
                <a:schemeClr val="bg1"/>
              </a:solidFill>
              <a:ln w="25400" algn="ctr">
                <a:solidFill>
                  <a:schemeClr val="tx1"/>
                </a:solidFill>
                <a:round/>
                <a:headEnd/>
                <a:tailEnd/>
              </a:ln>
            </p:spPr>
            <p:txBody>
              <a:bodyPr/>
              <a:lstStyle/>
              <a:p>
                <a:pPr>
                  <a:lnSpc>
                    <a:spcPct val="90000"/>
                  </a:lnSpc>
                  <a:spcBef>
                    <a:spcPct val="25000"/>
                  </a:spcBef>
                  <a:buClr>
                    <a:schemeClr val="bg1"/>
                  </a:buClr>
                  <a:buSzPct val="100000"/>
                  <a:buFont typeface="Wingdings" pitchFamily="2" charset="2"/>
                  <a:buChar char="•"/>
                </a:pPr>
                <a:endParaRPr lang="en-US" sz="1600" dirty="0">
                  <a:latin typeface="Times New Roman" pitchFamily="18" charset="0"/>
                  <a:cs typeface="Times New Roman" pitchFamily="18" charset="0"/>
                </a:endParaRPr>
              </a:p>
            </p:txBody>
          </p:sp>
          <p:cxnSp>
            <p:nvCxnSpPr>
              <p:cNvPr id="348" name="Straight Connector 367"/>
              <p:cNvCxnSpPr>
                <a:cxnSpLocks noChangeShapeType="1"/>
              </p:cNvCxnSpPr>
              <p:nvPr/>
            </p:nvCxnSpPr>
            <p:spPr bwMode="auto">
              <a:xfrm rot="16200000" flipV="1">
                <a:off x="3126382" y="1731331"/>
                <a:ext cx="0" cy="117896"/>
              </a:xfrm>
              <a:prstGeom prst="line">
                <a:avLst/>
              </a:prstGeom>
              <a:noFill/>
              <a:ln w="25400" algn="ctr">
                <a:solidFill>
                  <a:schemeClr val="tx1"/>
                </a:solidFill>
                <a:round/>
                <a:headEnd/>
                <a:tailEnd/>
              </a:ln>
            </p:spPr>
          </p:cxnSp>
          <p:cxnSp>
            <p:nvCxnSpPr>
              <p:cNvPr id="349" name="Straight Connector 368"/>
              <p:cNvCxnSpPr>
                <a:cxnSpLocks noChangeShapeType="1"/>
              </p:cNvCxnSpPr>
              <p:nvPr/>
            </p:nvCxnSpPr>
            <p:spPr bwMode="auto">
              <a:xfrm rot="5400000" flipV="1">
                <a:off x="3131102" y="2050500"/>
                <a:ext cx="0" cy="117897"/>
              </a:xfrm>
              <a:prstGeom prst="line">
                <a:avLst/>
              </a:prstGeom>
              <a:noFill/>
              <a:ln w="25400" algn="ctr">
                <a:solidFill>
                  <a:schemeClr val="tx1"/>
                </a:solidFill>
                <a:round/>
                <a:headEnd/>
                <a:tailEnd/>
              </a:ln>
            </p:spPr>
          </p:cxnSp>
        </p:grpSp>
        <p:grpSp>
          <p:nvGrpSpPr>
            <p:cNvPr id="361" name="Group 10"/>
            <p:cNvGrpSpPr/>
            <p:nvPr/>
          </p:nvGrpSpPr>
          <p:grpSpPr>
            <a:xfrm rot="5400000">
              <a:off x="4806098" y="3955883"/>
              <a:ext cx="405718" cy="305380"/>
              <a:chOff x="5638800" y="2819400"/>
              <a:chExt cx="1524000" cy="838200"/>
            </a:xfrm>
          </p:grpSpPr>
          <p:sp>
            <p:nvSpPr>
              <p:cNvPr id="362" name="Rectangle 361"/>
              <p:cNvSpPr/>
              <p:nvPr/>
            </p:nvSpPr>
            <p:spPr>
              <a:xfrm>
                <a:off x="5638800" y="2819400"/>
                <a:ext cx="381000" cy="838200"/>
              </a:xfrm>
              <a:prstGeom prst="rect">
                <a:avLst/>
              </a:prstGeom>
              <a:ln>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r>
                  <a:rPr lang="en-US" sz="100" dirty="0" smtClean="0">
                    <a:solidFill>
                      <a:schemeClr val="bg1"/>
                    </a:solidFill>
                    <a:latin typeface="Times New Roman" pitchFamily="18" charset="0"/>
                    <a:cs typeface="Times New Roman" pitchFamily="18" charset="0"/>
                  </a:rPr>
                  <a:t>FIFO 0</a:t>
                </a:r>
                <a:endParaRPr lang="en-US" sz="100" dirty="0">
                  <a:solidFill>
                    <a:schemeClr val="bg1"/>
                  </a:solidFill>
                  <a:latin typeface="Times New Roman" pitchFamily="18" charset="0"/>
                  <a:cs typeface="Times New Roman" pitchFamily="18" charset="0"/>
                </a:endParaRPr>
              </a:p>
            </p:txBody>
          </p:sp>
          <p:sp>
            <p:nvSpPr>
              <p:cNvPr id="363" name="Rectangle 362"/>
              <p:cNvSpPr/>
              <p:nvPr/>
            </p:nvSpPr>
            <p:spPr>
              <a:xfrm>
                <a:off x="6019800" y="2819400"/>
                <a:ext cx="381000" cy="838200"/>
              </a:xfrm>
              <a:prstGeom prst="rect">
                <a:avLst/>
              </a:prstGeom>
              <a:ln>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r>
                  <a:rPr lang="en-US" sz="100" dirty="0" smtClean="0">
                    <a:solidFill>
                      <a:schemeClr val="bg1"/>
                    </a:solidFill>
                    <a:latin typeface="Times New Roman" pitchFamily="18" charset="0"/>
                    <a:cs typeface="Times New Roman" pitchFamily="18" charset="0"/>
                  </a:rPr>
                  <a:t>FIFO 1</a:t>
                </a:r>
                <a:endParaRPr lang="en-US" sz="100" dirty="0">
                  <a:solidFill>
                    <a:schemeClr val="bg1"/>
                  </a:solidFill>
                  <a:latin typeface="Times New Roman" pitchFamily="18" charset="0"/>
                  <a:cs typeface="Times New Roman" pitchFamily="18" charset="0"/>
                </a:endParaRPr>
              </a:p>
            </p:txBody>
          </p:sp>
          <p:sp>
            <p:nvSpPr>
              <p:cNvPr id="364" name="Rectangle 363"/>
              <p:cNvSpPr/>
              <p:nvPr/>
            </p:nvSpPr>
            <p:spPr>
              <a:xfrm>
                <a:off x="6400800" y="2819400"/>
                <a:ext cx="381000" cy="838200"/>
              </a:xfrm>
              <a:prstGeom prst="rect">
                <a:avLst/>
              </a:prstGeom>
              <a:ln>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r>
                  <a:rPr lang="en-US" sz="100" dirty="0" smtClean="0">
                    <a:solidFill>
                      <a:schemeClr val="bg1"/>
                    </a:solidFill>
                    <a:latin typeface="Times New Roman" pitchFamily="18" charset="0"/>
                    <a:cs typeface="Times New Roman" pitchFamily="18" charset="0"/>
                  </a:rPr>
                  <a:t>FIFO 2</a:t>
                </a:r>
                <a:endParaRPr lang="en-US" sz="100" dirty="0">
                  <a:solidFill>
                    <a:schemeClr val="bg1"/>
                  </a:solidFill>
                  <a:latin typeface="Times New Roman" pitchFamily="18" charset="0"/>
                  <a:cs typeface="Times New Roman" pitchFamily="18" charset="0"/>
                </a:endParaRPr>
              </a:p>
            </p:txBody>
          </p:sp>
          <p:sp>
            <p:nvSpPr>
              <p:cNvPr id="365" name="Rectangle 364"/>
              <p:cNvSpPr/>
              <p:nvPr/>
            </p:nvSpPr>
            <p:spPr>
              <a:xfrm>
                <a:off x="6781800" y="2819400"/>
                <a:ext cx="381000" cy="838200"/>
              </a:xfrm>
              <a:prstGeom prst="rect">
                <a:avLst/>
              </a:prstGeom>
              <a:ln>
                <a:prstDash val="dash"/>
              </a:ln>
            </p:spPr>
            <p:style>
              <a:lnRef idx="2">
                <a:schemeClr val="dk1"/>
              </a:lnRef>
              <a:fillRef idx="1">
                <a:schemeClr val="lt1"/>
              </a:fillRef>
              <a:effectRef idx="0">
                <a:schemeClr val="dk1"/>
              </a:effectRef>
              <a:fontRef idx="minor">
                <a:schemeClr val="dk1"/>
              </a:fontRef>
            </p:style>
            <p:txBody>
              <a:bodyPr vert="vert270" rtlCol="0" anchor="ctr"/>
              <a:lstStyle/>
              <a:p>
                <a:pPr algn="ctr"/>
                <a:r>
                  <a:rPr lang="en-US" sz="100" dirty="0" smtClean="0">
                    <a:solidFill>
                      <a:schemeClr val="bg1"/>
                    </a:solidFill>
                    <a:latin typeface="Times New Roman" pitchFamily="18" charset="0"/>
                    <a:cs typeface="Times New Roman" pitchFamily="18" charset="0"/>
                  </a:rPr>
                  <a:t>FIFO 3</a:t>
                </a:r>
                <a:endParaRPr lang="en-US" sz="100" dirty="0">
                  <a:solidFill>
                    <a:schemeClr val="bg1"/>
                  </a:solidFill>
                  <a:latin typeface="Times New Roman" pitchFamily="18" charset="0"/>
                  <a:cs typeface="Times New Roman" pitchFamily="18" charset="0"/>
                </a:endParaRPr>
              </a:p>
            </p:txBody>
          </p:sp>
          <p:sp>
            <p:nvSpPr>
              <p:cNvPr id="366" name="Rectangle 365"/>
              <p:cNvSpPr/>
              <p:nvPr/>
            </p:nvSpPr>
            <p:spPr>
              <a:xfrm>
                <a:off x="5638800" y="2819400"/>
                <a:ext cx="1524000" cy="838200"/>
              </a:xfrm>
              <a:prstGeom prst="rect">
                <a:avLst/>
              </a:prstGeom>
              <a:solidFill>
                <a:schemeClr val="lt1">
                  <a:alpha val="0"/>
                </a:schemeClr>
              </a:solidFill>
            </p:spPr>
            <p:style>
              <a:lnRef idx="2">
                <a:schemeClr val="dk1"/>
              </a:lnRef>
              <a:fillRef idx="1">
                <a:schemeClr val="lt1"/>
              </a:fillRef>
              <a:effectRef idx="0">
                <a:schemeClr val="dk1"/>
              </a:effectRef>
              <a:fontRef idx="minor">
                <a:schemeClr val="dk1"/>
              </a:fontRef>
            </p:style>
            <p:txBody>
              <a:bodyPr rtlCol="0" anchor="b" anchorCtr="0"/>
              <a:lstStyle/>
              <a:p>
                <a:pPr algn="r"/>
                <a:r>
                  <a:rPr lang="en-US" sz="100" dirty="0" smtClean="0">
                    <a:solidFill>
                      <a:schemeClr val="bg1"/>
                    </a:solidFill>
                    <a:latin typeface="Times New Roman" pitchFamily="18" charset="0"/>
                    <a:cs typeface="Times New Roman" pitchFamily="18" charset="0"/>
                  </a:rPr>
                  <a:t>AM</a:t>
                </a:r>
                <a:endParaRPr lang="en-US" sz="100" dirty="0">
                  <a:solidFill>
                    <a:schemeClr val="bg1"/>
                  </a:solidFill>
                  <a:latin typeface="Times New Roman" pitchFamily="18" charset="0"/>
                  <a:cs typeface="Times New Roman" pitchFamily="18" charset="0"/>
                </a:endParaRPr>
              </a:p>
            </p:txBody>
          </p:sp>
        </p:grpSp>
        <p:grpSp>
          <p:nvGrpSpPr>
            <p:cNvPr id="367" name="Group 366"/>
            <p:cNvGrpSpPr/>
            <p:nvPr/>
          </p:nvGrpSpPr>
          <p:grpSpPr>
            <a:xfrm>
              <a:off x="5666946" y="3986449"/>
              <a:ext cx="329713" cy="300679"/>
              <a:chOff x="7149621" y="2955377"/>
              <a:chExt cx="572421" cy="576071"/>
            </a:xfrm>
          </p:grpSpPr>
          <p:sp>
            <p:nvSpPr>
              <p:cNvPr id="368" name="Oval 367"/>
              <p:cNvSpPr/>
              <p:nvPr/>
            </p:nvSpPr>
            <p:spPr>
              <a:xfrm flipH="1" flipV="1">
                <a:off x="7149621" y="2955377"/>
                <a:ext cx="572421" cy="57607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69" name="Oval 368"/>
              <p:cNvSpPr/>
              <p:nvPr/>
            </p:nvSpPr>
            <p:spPr>
              <a:xfrm flipH="1" flipV="1">
                <a:off x="7367684" y="3309000"/>
                <a:ext cx="173736" cy="173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70" name="Oval 369"/>
              <p:cNvSpPr/>
              <p:nvPr/>
            </p:nvSpPr>
            <p:spPr>
              <a:xfrm flipH="1" flipV="1">
                <a:off x="7215565" y="3090227"/>
                <a:ext cx="173736" cy="173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71" name="Oval 370"/>
              <p:cNvSpPr/>
              <p:nvPr/>
            </p:nvSpPr>
            <p:spPr>
              <a:xfrm flipH="1" flipV="1">
                <a:off x="7477598" y="3082476"/>
                <a:ext cx="173736" cy="173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372" name="Curved Connector 371"/>
              <p:cNvCxnSpPr>
                <a:stCxn id="369" idx="2"/>
                <a:endCxn id="371" idx="1"/>
              </p:cNvCxnSpPr>
              <p:nvPr/>
            </p:nvCxnSpPr>
            <p:spPr>
              <a:xfrm flipV="1">
                <a:off x="7541420" y="3230769"/>
                <a:ext cx="84471" cy="165099"/>
              </a:xfrm>
              <a:prstGeom prst="curved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3" name="Curved Connector 372"/>
              <p:cNvCxnSpPr>
                <a:stCxn id="369" idx="6"/>
                <a:endCxn id="370" idx="7"/>
              </p:cNvCxnSpPr>
              <p:nvPr/>
            </p:nvCxnSpPr>
            <p:spPr>
              <a:xfrm rot="10800000">
                <a:off x="7241008" y="3238520"/>
                <a:ext cx="126676" cy="157348"/>
              </a:xfrm>
              <a:prstGeom prst="curvedConnector2">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74" name="Curved Connector 373"/>
              <p:cNvCxnSpPr>
                <a:stCxn id="371" idx="4"/>
                <a:endCxn id="370" idx="4"/>
              </p:cNvCxnSpPr>
              <p:nvPr/>
            </p:nvCxnSpPr>
            <p:spPr>
              <a:xfrm rot="16200000" flipH="1" flipV="1">
                <a:off x="7429574" y="2955334"/>
                <a:ext cx="7751" cy="262033"/>
              </a:xfrm>
              <a:prstGeom prst="curvedConnector3">
                <a:avLst>
                  <a:gd name="adj1" fmla="val -983099"/>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75" name="Rectangle 374"/>
            <p:cNvSpPr/>
            <p:nvPr/>
          </p:nvSpPr>
          <p:spPr>
            <a:xfrm rot="10800000" flipV="1">
              <a:off x="5226835" y="4050424"/>
              <a:ext cx="409899" cy="159530"/>
            </a:xfrm>
            <a:prstGeom prst="rect">
              <a:avLst/>
            </a:prstGeom>
            <a:ln>
              <a:headEnd w="sm" len="sm"/>
              <a:tailEnd w="sm" len="sm"/>
            </a:ln>
          </p:spPr>
          <p:style>
            <a:lnRef idx="2">
              <a:schemeClr val="dk1"/>
            </a:lnRef>
            <a:fillRef idx="1">
              <a:schemeClr val="lt1"/>
            </a:fillRef>
            <a:effectRef idx="0">
              <a:schemeClr val="dk1"/>
            </a:effectRef>
            <a:fontRef idx="minor">
              <a:schemeClr val="dk1"/>
            </a:fontRef>
          </p:style>
          <p:txBody>
            <a:bodyPr rtlCol="0" anchor="ctr"/>
            <a:lstStyle/>
            <a:p>
              <a:pPr algn="ctr"/>
              <a:r>
                <a:rPr lang="en-US" sz="800" dirty="0" smtClean="0">
                  <a:solidFill>
                    <a:schemeClr val="tx1"/>
                  </a:solidFill>
                  <a:cs typeface="Times New Roman" pitchFamily="18" charset="0"/>
                </a:rPr>
                <a:t>CRC</a:t>
              </a:r>
              <a:endParaRPr lang="en-US" sz="800" dirty="0">
                <a:solidFill>
                  <a:schemeClr val="tx1"/>
                </a:solidFill>
                <a:cs typeface="Times New Roman" pitchFamily="18" charset="0"/>
              </a:endParaRPr>
            </a:p>
          </p:txBody>
        </p:sp>
        <p:sp>
          <p:nvSpPr>
            <p:cNvPr id="376" name="Line 73"/>
            <p:cNvSpPr>
              <a:spLocks noChangeShapeType="1"/>
            </p:cNvSpPr>
            <p:nvPr/>
          </p:nvSpPr>
          <p:spPr bwMode="auto">
            <a:xfrm rot="16200000">
              <a:off x="5338865" y="3955774"/>
              <a:ext cx="163597" cy="3508"/>
            </a:xfrm>
            <a:prstGeom prst="line">
              <a:avLst/>
            </a:prstGeom>
            <a:noFill/>
            <a:ln w="25400">
              <a:solidFill>
                <a:schemeClr val="tx1"/>
              </a:solidFill>
              <a:round/>
              <a:headEnd/>
              <a:tailEnd type="triangle" w="med" len="med"/>
            </a:ln>
          </p:spPr>
          <p:txBody>
            <a:bodyPr/>
            <a:lstStyle/>
            <a:p>
              <a:endParaRPr lang="en-US" sz="100">
                <a:solidFill>
                  <a:schemeClr val="bg1"/>
                </a:solidFill>
                <a:latin typeface="Times New Roman" pitchFamily="18" charset="0"/>
                <a:cs typeface="Times New Roman" pitchFamily="18" charset="0"/>
              </a:endParaRPr>
            </a:p>
          </p:txBody>
        </p:sp>
      </p:grpSp>
      <p:sp>
        <p:nvSpPr>
          <p:cNvPr id="391" name="TextBox 390"/>
          <p:cNvSpPr txBox="1"/>
          <p:nvPr/>
        </p:nvSpPr>
        <p:spPr>
          <a:xfrm>
            <a:off x="3394559" y="780137"/>
            <a:ext cx="1769480" cy="276999"/>
          </a:xfrm>
          <a:prstGeom prst="rect">
            <a:avLst/>
          </a:prstGeom>
          <a:noFill/>
        </p:spPr>
        <p:txBody>
          <a:bodyPr wrap="square" rtlCol="0">
            <a:spAutoFit/>
          </a:bodyPr>
          <a:lstStyle/>
          <a:p>
            <a:r>
              <a:rPr lang="en-US" sz="1200" dirty="0" err="1" smtClean="0">
                <a:latin typeface="Courier New" panose="02070309020205020404" pitchFamily="49" charset="0"/>
                <a:cs typeface="Courier New" panose="02070309020205020404" pitchFamily="49" charset="0"/>
              </a:rPr>
              <a:t>mkRecv</a:t>
            </a:r>
            <a:r>
              <a:rPr lang="en-US" sz="1200" dirty="0" smtClean="0">
                <a:latin typeface="Courier New" panose="02070309020205020404" pitchFamily="49" charset="0"/>
                <a:cs typeface="Courier New" panose="02070309020205020404" pitchFamily="49" charset="0"/>
              </a:rPr>
              <a:t>(“toFPGA0”)</a:t>
            </a:r>
          </a:p>
        </p:txBody>
      </p:sp>
      <p:sp>
        <p:nvSpPr>
          <p:cNvPr id="392" name="Line 67"/>
          <p:cNvSpPr>
            <a:spLocks noChangeShapeType="1"/>
          </p:cNvSpPr>
          <p:nvPr/>
        </p:nvSpPr>
        <p:spPr bwMode="auto">
          <a:xfrm rot="16200000">
            <a:off x="3947536" y="1113389"/>
            <a:ext cx="227809" cy="1"/>
          </a:xfrm>
          <a:prstGeom prst="line">
            <a:avLst/>
          </a:prstGeom>
          <a:noFill/>
          <a:ln w="25400">
            <a:solidFill>
              <a:schemeClr val="tx1"/>
            </a:solidFill>
            <a:round/>
            <a:headEnd/>
            <a:tailEnd type="triangle" w="med" len="med"/>
          </a:ln>
        </p:spPr>
        <p:txBody>
          <a:bodyPr/>
          <a:lstStyle/>
          <a:p>
            <a:endParaRPr lang="en-US" sz="1600">
              <a:latin typeface="Times New Roman" pitchFamily="18" charset="0"/>
              <a:cs typeface="Times New Roman" pitchFamily="18" charset="0"/>
            </a:endParaRPr>
          </a:p>
        </p:txBody>
      </p:sp>
      <p:sp>
        <p:nvSpPr>
          <p:cNvPr id="393" name="Line 67"/>
          <p:cNvSpPr>
            <a:spLocks noChangeShapeType="1"/>
          </p:cNvSpPr>
          <p:nvPr/>
        </p:nvSpPr>
        <p:spPr bwMode="auto">
          <a:xfrm rot="16200000">
            <a:off x="4951525" y="6291328"/>
            <a:ext cx="227809" cy="1"/>
          </a:xfrm>
          <a:prstGeom prst="line">
            <a:avLst/>
          </a:prstGeom>
          <a:noFill/>
          <a:ln w="25400">
            <a:solidFill>
              <a:schemeClr val="tx1"/>
            </a:solidFill>
            <a:round/>
            <a:headEnd/>
            <a:tailEnd type="triangle" w="med" len="med"/>
          </a:ln>
        </p:spPr>
        <p:txBody>
          <a:bodyPr/>
          <a:lstStyle/>
          <a:p>
            <a:endParaRPr lang="en-US" sz="1600">
              <a:latin typeface="Times New Roman" pitchFamily="18" charset="0"/>
              <a:cs typeface="Times New Roman" pitchFamily="18" charset="0"/>
            </a:endParaRPr>
          </a:p>
        </p:txBody>
      </p:sp>
      <p:sp>
        <p:nvSpPr>
          <p:cNvPr id="394" name="TextBox 393"/>
          <p:cNvSpPr txBox="1"/>
          <p:nvPr/>
        </p:nvSpPr>
        <p:spPr>
          <a:xfrm>
            <a:off x="4257978" y="6332012"/>
            <a:ext cx="1769480" cy="276999"/>
          </a:xfrm>
          <a:prstGeom prst="rect">
            <a:avLst/>
          </a:prstGeom>
          <a:noFill/>
        </p:spPr>
        <p:txBody>
          <a:bodyPr wrap="square" rtlCol="0">
            <a:spAutoFit/>
          </a:bodyPr>
          <a:lstStyle/>
          <a:p>
            <a:r>
              <a:rPr lang="en-US" sz="1200" dirty="0" err="1" smtClean="0">
                <a:latin typeface="Courier New" panose="02070309020205020404" pitchFamily="49" charset="0"/>
                <a:cs typeface="Courier New" panose="02070309020205020404" pitchFamily="49" charset="0"/>
              </a:rPr>
              <a:t>mkSend</a:t>
            </a:r>
            <a:r>
              <a:rPr lang="en-US" sz="1200" dirty="0" smtClean="0">
                <a:latin typeface="Courier New" panose="02070309020205020404" pitchFamily="49" charset="0"/>
                <a:cs typeface="Courier New" panose="02070309020205020404" pitchFamily="49" charset="0"/>
              </a:rPr>
              <a:t>(“toFPGA0”)</a:t>
            </a:r>
          </a:p>
        </p:txBody>
      </p:sp>
      <p:grpSp>
        <p:nvGrpSpPr>
          <p:cNvPr id="332" name="Group 331"/>
          <p:cNvGrpSpPr/>
          <p:nvPr/>
        </p:nvGrpSpPr>
        <p:grpSpPr>
          <a:xfrm>
            <a:off x="232800" y="5135385"/>
            <a:ext cx="2354580" cy="1223180"/>
            <a:chOff x="2115095" y="2819402"/>
            <a:chExt cx="5543254" cy="2750098"/>
          </a:xfrm>
        </p:grpSpPr>
        <p:sp>
          <p:nvSpPr>
            <p:cNvPr id="379" name="Rectangle 378"/>
            <p:cNvSpPr/>
            <p:nvPr/>
          </p:nvSpPr>
          <p:spPr bwMode="auto">
            <a:xfrm>
              <a:off x="4800601" y="2819402"/>
              <a:ext cx="2696296" cy="2750098"/>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Verdana" pitchFamily="34" charset="0"/>
                <a:cs typeface="Arial" charset="0"/>
              </a:endParaRPr>
            </a:p>
          </p:txBody>
        </p:sp>
        <p:sp>
          <p:nvSpPr>
            <p:cNvPr id="381" name="Rectangle 380"/>
            <p:cNvSpPr/>
            <p:nvPr/>
          </p:nvSpPr>
          <p:spPr bwMode="auto">
            <a:xfrm>
              <a:off x="2115095" y="2824317"/>
              <a:ext cx="2304503" cy="2734189"/>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Verdana" pitchFamily="34" charset="0"/>
                <a:cs typeface="Arial" charset="0"/>
              </a:endParaRPr>
            </a:p>
          </p:txBody>
        </p:sp>
        <p:sp>
          <p:nvSpPr>
            <p:cNvPr id="382" name="TextBox 381"/>
            <p:cNvSpPr txBox="1"/>
            <p:nvPr/>
          </p:nvSpPr>
          <p:spPr>
            <a:xfrm>
              <a:off x="2330367" y="2857554"/>
              <a:ext cx="2320592" cy="899575"/>
            </a:xfrm>
            <a:prstGeom prst="rect">
              <a:avLst/>
            </a:prstGeom>
            <a:noFill/>
          </p:spPr>
          <p:txBody>
            <a:bodyPr wrap="square" rtlCol="0">
              <a:spAutoFit/>
            </a:bodyPr>
            <a:lstStyle/>
            <a:p>
              <a:r>
                <a:rPr lang="en-US" sz="2000" dirty="0" smtClean="0">
                  <a:solidFill>
                    <a:schemeClr val="bg1"/>
                  </a:solidFill>
                </a:rPr>
                <a:t>FPGA0</a:t>
              </a:r>
              <a:endParaRPr lang="en-US" sz="2000" dirty="0">
                <a:solidFill>
                  <a:schemeClr val="bg1"/>
                </a:solidFill>
              </a:endParaRPr>
            </a:p>
          </p:txBody>
        </p:sp>
        <p:cxnSp>
          <p:nvCxnSpPr>
            <p:cNvPr id="383" name="Straight Arrow Connector 382"/>
            <p:cNvCxnSpPr>
              <a:cxnSpLocks noChangeAspect="1"/>
            </p:cNvCxnSpPr>
            <p:nvPr/>
          </p:nvCxnSpPr>
          <p:spPr>
            <a:xfrm>
              <a:off x="4153297" y="4782255"/>
              <a:ext cx="1104503" cy="0"/>
            </a:xfrm>
            <a:prstGeom prst="straightConnector1">
              <a:avLst/>
            </a:prstGeom>
            <a:ln w="25400">
              <a:solidFill>
                <a:schemeClr val="accent2">
                  <a:lumMod val="40000"/>
                  <a:lumOff val="60000"/>
                </a:schemeClr>
              </a:solidFill>
              <a:prstDash val="dash"/>
              <a:tailEnd type="triangle" w="lg" len="lg"/>
            </a:ln>
            <a:effectLst>
              <a:glow rad="38100">
                <a:schemeClr val="tx1"/>
              </a:glow>
            </a:effectLst>
          </p:spPr>
          <p:style>
            <a:lnRef idx="1">
              <a:schemeClr val="accent1"/>
            </a:lnRef>
            <a:fillRef idx="0">
              <a:schemeClr val="accent1"/>
            </a:fillRef>
            <a:effectRef idx="0">
              <a:schemeClr val="accent1"/>
            </a:effectRef>
            <a:fontRef idx="minor">
              <a:schemeClr val="tx1"/>
            </a:fontRef>
          </p:style>
        </p:cxnSp>
        <p:cxnSp>
          <p:nvCxnSpPr>
            <p:cNvPr id="384" name="Straight Arrow Connector 383"/>
            <p:cNvCxnSpPr>
              <a:cxnSpLocks noChangeAspect="1"/>
            </p:cNvCxnSpPr>
            <p:nvPr/>
          </p:nvCxnSpPr>
          <p:spPr>
            <a:xfrm>
              <a:off x="4127998" y="4325055"/>
              <a:ext cx="1282202" cy="0"/>
            </a:xfrm>
            <a:prstGeom prst="straightConnector1">
              <a:avLst/>
            </a:prstGeom>
            <a:ln w="25400">
              <a:solidFill>
                <a:schemeClr val="accent2">
                  <a:lumMod val="40000"/>
                  <a:lumOff val="60000"/>
                </a:schemeClr>
              </a:solidFill>
              <a:prstDash val="dash"/>
              <a:headEnd type="triangle" w="lg" len="lg"/>
              <a:tailEnd type="none" w="lg" len="lg"/>
            </a:ln>
            <a:effectLst>
              <a:glow rad="38100">
                <a:schemeClr val="tx1"/>
              </a:glow>
            </a:effectLst>
          </p:spPr>
          <p:style>
            <a:lnRef idx="1">
              <a:schemeClr val="accent1"/>
            </a:lnRef>
            <a:fillRef idx="0">
              <a:schemeClr val="accent1"/>
            </a:fillRef>
            <a:effectRef idx="0">
              <a:schemeClr val="accent1"/>
            </a:effectRef>
            <a:fontRef idx="minor">
              <a:schemeClr val="tx1"/>
            </a:fontRef>
          </p:style>
        </p:cxnSp>
        <p:sp>
          <p:nvSpPr>
            <p:cNvPr id="385" name="Rounded Rectangle 384"/>
            <p:cNvSpPr>
              <a:spLocks noChangeAspect="1"/>
            </p:cNvSpPr>
            <p:nvPr/>
          </p:nvSpPr>
          <p:spPr>
            <a:xfrm>
              <a:off x="2382322" y="3843479"/>
              <a:ext cx="1745676" cy="13716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2800" dirty="0" smtClean="0">
                <a:latin typeface="Calibri" pitchFamily="34" charset="0"/>
              </a:endParaRPr>
            </a:p>
          </p:txBody>
        </p:sp>
        <p:sp>
          <p:nvSpPr>
            <p:cNvPr id="386" name="Rounded Rectangle 385"/>
            <p:cNvSpPr>
              <a:spLocks noChangeAspect="1"/>
            </p:cNvSpPr>
            <p:nvPr/>
          </p:nvSpPr>
          <p:spPr>
            <a:xfrm>
              <a:off x="5257800" y="3890650"/>
              <a:ext cx="1745676" cy="13716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2800" dirty="0">
                <a:latin typeface="Calibri" pitchFamily="34" charset="0"/>
              </a:endParaRPr>
            </a:p>
          </p:txBody>
        </p:sp>
        <p:sp>
          <p:nvSpPr>
            <p:cNvPr id="387" name="TextBox 386"/>
            <p:cNvSpPr txBox="1"/>
            <p:nvPr/>
          </p:nvSpPr>
          <p:spPr>
            <a:xfrm>
              <a:off x="5056463" y="2859519"/>
              <a:ext cx="2601886" cy="899575"/>
            </a:xfrm>
            <a:prstGeom prst="rect">
              <a:avLst/>
            </a:prstGeom>
            <a:noFill/>
          </p:spPr>
          <p:txBody>
            <a:bodyPr wrap="square" rtlCol="0">
              <a:spAutoFit/>
            </a:bodyPr>
            <a:lstStyle/>
            <a:p>
              <a:r>
                <a:rPr lang="en-US" sz="2000" dirty="0" smtClean="0">
                  <a:solidFill>
                    <a:schemeClr val="bg1"/>
                  </a:solidFill>
                </a:rPr>
                <a:t>FPGA1</a:t>
              </a:r>
              <a:endParaRPr lang="en-US" sz="2000" dirty="0">
                <a:solidFill>
                  <a:schemeClr val="bg1"/>
                </a:solidFill>
              </a:endParaRPr>
            </a:p>
          </p:txBody>
        </p:sp>
      </p:grpSp>
      <p:sp>
        <p:nvSpPr>
          <p:cNvPr id="389" name="Content Placeholder 4"/>
          <p:cNvSpPr>
            <a:spLocks noGrp="1"/>
          </p:cNvSpPr>
          <p:nvPr>
            <p:ph idx="1"/>
          </p:nvPr>
        </p:nvSpPr>
        <p:spPr>
          <a:xfrm>
            <a:off x="232801" y="1276717"/>
            <a:ext cx="2864730" cy="5276483"/>
          </a:xfrm>
        </p:spPr>
        <p:txBody>
          <a:bodyPr>
            <a:normAutofit/>
          </a:bodyPr>
          <a:lstStyle/>
          <a:p>
            <a:pPr lvl="1"/>
            <a:r>
              <a:rPr lang="en-US" dirty="0" smtClean="0">
                <a:latin typeface="+mn-lt"/>
                <a:cs typeface="Courier New" panose="02070309020205020404" pitchFamily="49" charset="0"/>
              </a:rPr>
              <a:t>User programs need not comprehend execution on same device!</a:t>
            </a:r>
          </a:p>
        </p:txBody>
      </p:sp>
      <p:cxnSp>
        <p:nvCxnSpPr>
          <p:cNvPr id="388" name="Curved Connector 387"/>
          <p:cNvCxnSpPr/>
          <p:nvPr/>
        </p:nvCxnSpPr>
        <p:spPr>
          <a:xfrm rot="5400000" flipH="1" flipV="1">
            <a:off x="1183140" y="3433836"/>
            <a:ext cx="2438930" cy="2138943"/>
          </a:xfrm>
          <a:prstGeom prst="curvedConnector3">
            <a:avLst>
              <a:gd name="adj1" fmla="val 100614"/>
            </a:avLst>
          </a:prstGeom>
          <a:ln w="76200">
            <a:solidFill>
              <a:srgbClr val="FF0000"/>
            </a:solidFill>
            <a:tailEnd type="triangle"/>
          </a:ln>
          <a:effectLst/>
        </p:spPr>
        <p:style>
          <a:lnRef idx="2">
            <a:schemeClr val="dk1"/>
          </a:lnRef>
          <a:fillRef idx="0">
            <a:schemeClr val="dk1"/>
          </a:fillRef>
          <a:effectRef idx="1">
            <a:schemeClr val="dk1"/>
          </a:effectRef>
          <a:fontRef idx="minor">
            <a:schemeClr val="tx1"/>
          </a:fontRef>
        </p:style>
      </p:cxnSp>
    </p:spTree>
    <p:custDataLst>
      <p:tags r:id="rId1"/>
    </p:custDataLst>
    <p:extLst>
      <p:ext uri="{BB962C8B-B14F-4D97-AF65-F5344CB8AC3E}">
        <p14:creationId xmlns:p14="http://schemas.microsoft.com/office/powerpoint/2010/main" val="884114782"/>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329"/>
                                        </p:tgtEl>
                                        <p:attrNameLst>
                                          <p:attrName>style.visibility</p:attrName>
                                        </p:attrNameLst>
                                      </p:cBhvr>
                                      <p:to>
                                        <p:strVal val="visible"/>
                                      </p:to>
                                    </p:set>
                                    <p:animEffect transition="in" filter="fade">
                                      <p:cBhvr>
                                        <p:cTn id="10" dur="500"/>
                                        <p:tgtEl>
                                          <p:spTgt spid="329"/>
                                        </p:tgtEl>
                                      </p:cBhvr>
                                    </p:animEffect>
                                  </p:childTnLst>
                                </p:cTn>
                              </p:par>
                              <p:par>
                                <p:cTn id="11" presetID="10" presetClass="entr" presetSubtype="0" fill="hold" nodeType="withEffect">
                                  <p:stCondLst>
                                    <p:cond delay="0"/>
                                  </p:stCondLst>
                                  <p:childTnLst>
                                    <p:set>
                                      <p:cBhvr>
                                        <p:cTn id="12" dur="1" fill="hold">
                                          <p:stCondLst>
                                            <p:cond delay="0"/>
                                          </p:stCondLst>
                                        </p:cTn>
                                        <p:tgtEl>
                                          <p:spTgt spid="334"/>
                                        </p:tgtEl>
                                        <p:attrNameLst>
                                          <p:attrName>style.visibility</p:attrName>
                                        </p:attrNameLst>
                                      </p:cBhvr>
                                      <p:to>
                                        <p:strVal val="visible"/>
                                      </p:to>
                                    </p:set>
                                    <p:animEffect transition="in" filter="fade">
                                      <p:cBhvr>
                                        <p:cTn id="13" dur="500"/>
                                        <p:tgtEl>
                                          <p:spTgt spid="334"/>
                                        </p:tgtEl>
                                      </p:cBhvr>
                                    </p:animEffect>
                                  </p:childTnLst>
                                </p:cTn>
                              </p:par>
                              <p:par>
                                <p:cTn id="14" presetID="10" presetClass="entr" presetSubtype="0" fill="hold" nodeType="withEffect">
                                  <p:stCondLst>
                                    <p:cond delay="0"/>
                                  </p:stCondLst>
                                  <p:childTnLst>
                                    <p:set>
                                      <p:cBhvr>
                                        <p:cTn id="15" dur="1" fill="hold">
                                          <p:stCondLst>
                                            <p:cond delay="0"/>
                                          </p:stCondLst>
                                        </p:cTn>
                                        <p:tgtEl>
                                          <p:spTgt spid="336"/>
                                        </p:tgtEl>
                                        <p:attrNameLst>
                                          <p:attrName>style.visibility</p:attrName>
                                        </p:attrNameLst>
                                      </p:cBhvr>
                                      <p:to>
                                        <p:strVal val="visible"/>
                                      </p:to>
                                    </p:set>
                                    <p:animEffect transition="in" filter="fade">
                                      <p:cBhvr>
                                        <p:cTn id="16" dur="500"/>
                                        <p:tgtEl>
                                          <p:spTgt spid="336"/>
                                        </p:tgtEl>
                                      </p:cBhvr>
                                    </p:animEffect>
                                  </p:childTnLst>
                                </p:cTn>
                              </p:par>
                              <p:par>
                                <p:cTn id="17" presetID="10" presetClass="entr" presetSubtype="0" fill="hold" nodeType="withEffect">
                                  <p:stCondLst>
                                    <p:cond delay="0"/>
                                  </p:stCondLst>
                                  <p:childTnLst>
                                    <p:set>
                                      <p:cBhvr>
                                        <p:cTn id="18" dur="1" fill="hold">
                                          <p:stCondLst>
                                            <p:cond delay="0"/>
                                          </p:stCondLst>
                                        </p:cTn>
                                        <p:tgtEl>
                                          <p:spTgt spid="331"/>
                                        </p:tgtEl>
                                        <p:attrNameLst>
                                          <p:attrName>style.visibility</p:attrName>
                                        </p:attrNameLst>
                                      </p:cBhvr>
                                      <p:to>
                                        <p:strVal val="visible"/>
                                      </p:to>
                                    </p:set>
                                    <p:animEffect transition="in" filter="fade">
                                      <p:cBhvr>
                                        <p:cTn id="19" dur="500"/>
                                        <p:tgtEl>
                                          <p:spTgt spid="331"/>
                                        </p:tgtEl>
                                      </p:cBhvr>
                                    </p:animEffect>
                                  </p:childTnLst>
                                </p:cTn>
                              </p:par>
                              <p:par>
                                <p:cTn id="20" presetID="10" presetClass="entr" presetSubtype="0" fill="hold"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par>
                                <p:cTn id="23" presetID="10" presetClass="entr" presetSubtype="0" fill="hold" nodeType="withEffect">
                                  <p:stCondLst>
                                    <p:cond delay="0"/>
                                  </p:stCondLst>
                                  <p:childTnLst>
                                    <p:set>
                                      <p:cBhvr>
                                        <p:cTn id="24" dur="1" fill="hold">
                                          <p:stCondLst>
                                            <p:cond delay="0"/>
                                          </p:stCondLst>
                                        </p:cTn>
                                        <p:tgtEl>
                                          <p:spTgt spid="378"/>
                                        </p:tgtEl>
                                        <p:attrNameLst>
                                          <p:attrName>style.visibility</p:attrName>
                                        </p:attrNameLst>
                                      </p:cBhvr>
                                      <p:to>
                                        <p:strVal val="visible"/>
                                      </p:to>
                                    </p:set>
                                    <p:animEffect transition="in" filter="fade">
                                      <p:cBhvr>
                                        <p:cTn id="25" dur="500"/>
                                        <p:tgtEl>
                                          <p:spTgt spid="378"/>
                                        </p:tgtEl>
                                      </p:cBhvr>
                                    </p:animEffect>
                                  </p:childTnLst>
                                </p:cTn>
                              </p:par>
                              <p:par>
                                <p:cTn id="26" presetID="10" presetClass="entr" presetSubtype="0" fill="hold"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par>
                                <p:cTn id="29" presetID="10" presetClass="entr" presetSubtype="0" fill="hold" nodeType="withEffect">
                                  <p:stCondLst>
                                    <p:cond delay="0"/>
                                  </p:stCondLst>
                                  <p:childTnLst>
                                    <p:set>
                                      <p:cBhvr>
                                        <p:cTn id="30" dur="1" fill="hold">
                                          <p:stCondLst>
                                            <p:cond delay="0"/>
                                          </p:stCondLst>
                                        </p:cTn>
                                        <p:tgtEl>
                                          <p:spTgt spid="327"/>
                                        </p:tgtEl>
                                        <p:attrNameLst>
                                          <p:attrName>style.visibility</p:attrName>
                                        </p:attrNameLst>
                                      </p:cBhvr>
                                      <p:to>
                                        <p:strVal val="visible"/>
                                      </p:to>
                                    </p:set>
                                    <p:animEffect transition="in" filter="fade">
                                      <p:cBhvr>
                                        <p:cTn id="31" dur="500"/>
                                        <p:tgtEl>
                                          <p:spTgt spid="32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91"/>
                                        </p:tgtEl>
                                        <p:attrNameLst>
                                          <p:attrName>style.visibility</p:attrName>
                                        </p:attrNameLst>
                                      </p:cBhvr>
                                      <p:to>
                                        <p:strVal val="visible"/>
                                      </p:to>
                                    </p:set>
                                    <p:animEffect transition="in" filter="fade">
                                      <p:cBhvr>
                                        <p:cTn id="34" dur="500"/>
                                        <p:tgtEl>
                                          <p:spTgt spid="39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92"/>
                                        </p:tgtEl>
                                        <p:attrNameLst>
                                          <p:attrName>style.visibility</p:attrName>
                                        </p:attrNameLst>
                                      </p:cBhvr>
                                      <p:to>
                                        <p:strVal val="visible"/>
                                      </p:to>
                                    </p:set>
                                    <p:animEffect transition="in" filter="fade">
                                      <p:cBhvr>
                                        <p:cTn id="37" dur="500"/>
                                        <p:tgtEl>
                                          <p:spTgt spid="39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93"/>
                                        </p:tgtEl>
                                        <p:attrNameLst>
                                          <p:attrName>style.visibility</p:attrName>
                                        </p:attrNameLst>
                                      </p:cBhvr>
                                      <p:to>
                                        <p:strVal val="visible"/>
                                      </p:to>
                                    </p:set>
                                    <p:animEffect transition="in" filter="fade">
                                      <p:cBhvr>
                                        <p:cTn id="40" dur="500"/>
                                        <p:tgtEl>
                                          <p:spTgt spid="39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94"/>
                                        </p:tgtEl>
                                        <p:attrNameLst>
                                          <p:attrName>style.visibility</p:attrName>
                                        </p:attrNameLst>
                                      </p:cBhvr>
                                      <p:to>
                                        <p:strVal val="visible"/>
                                      </p:to>
                                    </p:set>
                                    <p:animEffect transition="in" filter="fade">
                                      <p:cBhvr>
                                        <p:cTn id="43" dur="500"/>
                                        <p:tgtEl>
                                          <p:spTgt spid="394"/>
                                        </p:tgtEl>
                                      </p:cBhvr>
                                    </p:animEffect>
                                  </p:childTnLst>
                                </p:cTn>
                              </p:par>
                              <p:par>
                                <p:cTn id="44" presetID="10" presetClass="entr" presetSubtype="0" fill="hold" nodeType="withEffect">
                                  <p:stCondLst>
                                    <p:cond delay="0"/>
                                  </p:stCondLst>
                                  <p:childTnLst>
                                    <p:set>
                                      <p:cBhvr>
                                        <p:cTn id="45" dur="1" fill="hold">
                                          <p:stCondLst>
                                            <p:cond delay="0"/>
                                          </p:stCondLst>
                                        </p:cTn>
                                        <p:tgtEl>
                                          <p:spTgt spid="388"/>
                                        </p:tgtEl>
                                        <p:attrNameLst>
                                          <p:attrName>style.visibility</p:attrName>
                                        </p:attrNameLst>
                                      </p:cBhvr>
                                      <p:to>
                                        <p:strVal val="visible"/>
                                      </p:to>
                                    </p:set>
                                    <p:animEffect transition="in" filter="fade">
                                      <p:cBhvr>
                                        <p:cTn id="46" dur="500"/>
                                        <p:tgtEl>
                                          <p:spTgt spid="3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1" grpId="0"/>
      <p:bldP spid="392" grpId="0" animBg="1"/>
      <p:bldP spid="393" grpId="0" animBg="1"/>
      <p:bldP spid="39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p:cNvGraphicFramePr>
            <a:graphicFrameLocks noGrp="1"/>
          </p:cNvGraphicFramePr>
          <p:nvPr>
            <p:extLst>
              <p:ext uri="{D42A27DB-BD31-4B8C-83A1-F6EECF244321}">
                <p14:modId xmlns:p14="http://schemas.microsoft.com/office/powerpoint/2010/main" val="1683214862"/>
              </p:ext>
            </p:extLst>
          </p:nvPr>
        </p:nvGraphicFramePr>
        <p:xfrm>
          <a:off x="1060122" y="972457"/>
          <a:ext cx="7257143" cy="5300645"/>
        </p:xfrm>
        <a:graphic>
          <a:graphicData uri="http://schemas.openxmlformats.org/drawingml/2006/chart">
            <c:chart xmlns:c="http://schemas.openxmlformats.org/drawingml/2006/chart" xmlns:r="http://schemas.openxmlformats.org/officeDocument/2006/relationships" r:id="rId4"/>
          </a:graphicData>
        </a:graphic>
      </p:graphicFrame>
      <p:pic>
        <p:nvPicPr>
          <p:cNvPr id="10" name="Picture 9"/>
          <p:cNvPicPr>
            <a:picLocks noChangeAspect="1"/>
          </p:cNvPicPr>
          <p:nvPr/>
        </p:nvPicPr>
        <p:blipFill rotWithShape="1">
          <a:blip r:embed="rId5" cstate="print">
            <a:extLst>
              <a:ext uri="{28A0092B-C50C-407E-A947-70E740481C1C}">
                <a14:useLocalDpi xmlns:a14="http://schemas.microsoft.com/office/drawing/2010/main" val="0"/>
              </a:ext>
            </a:extLst>
          </a:blip>
          <a:srcRect l="16780"/>
          <a:stretch/>
        </p:blipFill>
        <p:spPr>
          <a:xfrm>
            <a:off x="4949951" y="3225799"/>
            <a:ext cx="2670048" cy="2406335"/>
          </a:xfrm>
          <a:prstGeom prst="rect">
            <a:avLst/>
          </a:prstGeom>
        </p:spPr>
      </p:pic>
      <p:sp>
        <p:nvSpPr>
          <p:cNvPr id="2" name="Title 1"/>
          <p:cNvSpPr>
            <a:spLocks noGrp="1"/>
          </p:cNvSpPr>
          <p:nvPr>
            <p:ph type="title"/>
          </p:nvPr>
        </p:nvSpPr>
        <p:spPr>
          <a:xfrm>
            <a:off x="685799" y="361950"/>
            <a:ext cx="8937171" cy="1143000"/>
          </a:xfrm>
        </p:spPr>
        <p:txBody>
          <a:bodyPr/>
          <a:lstStyle/>
          <a:p>
            <a:r>
              <a:rPr lang="en-US" dirty="0" smtClean="0"/>
              <a:t>Multiple Expectations</a:t>
            </a:r>
            <a:endParaRPr lang="en-US" dirty="0"/>
          </a:p>
        </p:txBody>
      </p:sp>
      <p:sp>
        <p:nvSpPr>
          <p:cNvPr id="9" name="TextBox 4"/>
          <p:cNvSpPr txBox="1"/>
          <p:nvPr/>
        </p:nvSpPr>
        <p:spPr>
          <a:xfrm>
            <a:off x="348343" y="6273102"/>
            <a:ext cx="8331200" cy="4247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defPPr>
              <a:defRPr lang="en-US"/>
            </a:defPPr>
            <a:lvl1pPr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1pPr>
            <a:lvl2pPr marL="4572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2pPr>
            <a:lvl3pPr marL="9144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3pPr>
            <a:lvl4pPr marL="13716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4pPr>
            <a:lvl5pPr marL="18288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5pPr>
            <a:lvl6pPr marL="2286000" algn="l" defTabSz="914400" rtl="0" eaLnBrk="1" latinLnBrk="0" hangingPunct="1">
              <a:defRPr sz="2000" kern="1200">
                <a:solidFill>
                  <a:schemeClr val="tx1"/>
                </a:solidFill>
                <a:latin typeface="Verdana" pitchFamily="-96" charset="0"/>
                <a:ea typeface="+mn-ea"/>
                <a:cs typeface="+mn-cs"/>
              </a:defRPr>
            </a:lvl6pPr>
            <a:lvl7pPr marL="2743200" algn="l" defTabSz="914400" rtl="0" eaLnBrk="1" latinLnBrk="0" hangingPunct="1">
              <a:defRPr sz="2000" kern="1200">
                <a:solidFill>
                  <a:schemeClr val="tx1"/>
                </a:solidFill>
                <a:latin typeface="Verdana" pitchFamily="-96" charset="0"/>
                <a:ea typeface="+mn-ea"/>
                <a:cs typeface="+mn-cs"/>
              </a:defRPr>
            </a:lvl7pPr>
            <a:lvl8pPr marL="3200400" algn="l" defTabSz="914400" rtl="0" eaLnBrk="1" latinLnBrk="0" hangingPunct="1">
              <a:defRPr sz="2000" kern="1200">
                <a:solidFill>
                  <a:schemeClr val="tx1"/>
                </a:solidFill>
                <a:latin typeface="Verdana" pitchFamily="-96" charset="0"/>
                <a:ea typeface="+mn-ea"/>
                <a:cs typeface="+mn-cs"/>
              </a:defRPr>
            </a:lvl8pPr>
            <a:lvl9pPr marL="3657600" algn="l" defTabSz="914400" rtl="0" eaLnBrk="1" latinLnBrk="0" hangingPunct="1">
              <a:defRPr sz="2000" kern="1200">
                <a:solidFill>
                  <a:schemeClr val="tx1"/>
                </a:solidFill>
                <a:latin typeface="Verdana" pitchFamily="-96" charset="0"/>
                <a:ea typeface="+mn-ea"/>
                <a:cs typeface="+mn-cs"/>
              </a:defRPr>
            </a:lvl9pPr>
          </a:lstStyle>
          <a:p>
            <a:pPr algn="ctr">
              <a:buNone/>
            </a:pPr>
            <a:r>
              <a:rPr lang="en-US" sz="2400" dirty="0" smtClean="0">
                <a:solidFill>
                  <a:schemeClr val="bg1"/>
                </a:solidFill>
              </a:rPr>
              <a:t>Multiple FPGAs Mean More Resources</a:t>
            </a:r>
            <a:endParaRPr lang="en-US" sz="2400" dirty="0">
              <a:solidFill>
                <a:schemeClr val="bg1"/>
              </a:solidFill>
            </a:endParaRPr>
          </a:p>
        </p:txBody>
      </p:sp>
      <p:pic>
        <p:nvPicPr>
          <p:cNvPr id="11" name="Picture 10"/>
          <p:cNvPicPr>
            <a:picLocks noChangeAspect="1" noChangeArrowheads="1"/>
          </p:cNvPicPr>
          <p:nvPr/>
        </p:nvPicPr>
        <p:blipFill>
          <a:blip r:embed="rId6" cstate="print"/>
          <a:srcRect/>
          <a:stretch>
            <a:fillRect/>
          </a:stretch>
        </p:blipFill>
        <p:spPr bwMode="auto">
          <a:xfrm>
            <a:off x="1681389" y="1975077"/>
            <a:ext cx="2152650" cy="2124075"/>
          </a:xfrm>
          <a:prstGeom prst="rect">
            <a:avLst/>
          </a:prstGeom>
          <a:noFill/>
          <a:ln w="57150" algn="ctr">
            <a:noFill/>
            <a:prstDash val="sysDot"/>
            <a:miter lim="800000"/>
            <a:headEnd/>
            <a:tailEnd/>
          </a:ln>
          <a:effectLst/>
        </p:spPr>
      </p:pic>
      <p:sp>
        <p:nvSpPr>
          <p:cNvPr id="13" name="TextBox 4"/>
          <p:cNvSpPr txBox="1"/>
          <p:nvPr/>
        </p:nvSpPr>
        <p:spPr>
          <a:xfrm>
            <a:off x="348343" y="6273102"/>
            <a:ext cx="8331200" cy="4247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defPPr>
              <a:defRPr lang="en-US"/>
            </a:defPPr>
            <a:lvl1pPr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1pPr>
            <a:lvl2pPr marL="4572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2pPr>
            <a:lvl3pPr marL="9144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3pPr>
            <a:lvl4pPr marL="13716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4pPr>
            <a:lvl5pPr marL="18288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5pPr>
            <a:lvl6pPr marL="2286000" algn="l" defTabSz="914400" rtl="0" eaLnBrk="1" latinLnBrk="0" hangingPunct="1">
              <a:defRPr sz="2000" kern="1200">
                <a:solidFill>
                  <a:schemeClr val="tx1"/>
                </a:solidFill>
                <a:latin typeface="Verdana" pitchFamily="-96" charset="0"/>
                <a:ea typeface="+mn-ea"/>
                <a:cs typeface="+mn-cs"/>
              </a:defRPr>
            </a:lvl6pPr>
            <a:lvl7pPr marL="2743200" algn="l" defTabSz="914400" rtl="0" eaLnBrk="1" latinLnBrk="0" hangingPunct="1">
              <a:defRPr sz="2000" kern="1200">
                <a:solidFill>
                  <a:schemeClr val="tx1"/>
                </a:solidFill>
                <a:latin typeface="Verdana" pitchFamily="-96" charset="0"/>
                <a:ea typeface="+mn-ea"/>
                <a:cs typeface="+mn-cs"/>
              </a:defRPr>
            </a:lvl7pPr>
            <a:lvl8pPr marL="3200400" algn="l" defTabSz="914400" rtl="0" eaLnBrk="1" latinLnBrk="0" hangingPunct="1">
              <a:defRPr sz="2000" kern="1200">
                <a:solidFill>
                  <a:schemeClr val="tx1"/>
                </a:solidFill>
                <a:latin typeface="Verdana" pitchFamily="-96" charset="0"/>
                <a:ea typeface="+mn-ea"/>
                <a:cs typeface="+mn-cs"/>
              </a:defRPr>
            </a:lvl8pPr>
            <a:lvl9pPr marL="3657600" algn="l" defTabSz="914400" rtl="0" eaLnBrk="1" latinLnBrk="0" hangingPunct="1">
              <a:defRPr sz="2000" kern="1200">
                <a:solidFill>
                  <a:schemeClr val="tx1"/>
                </a:solidFill>
                <a:latin typeface="Verdana" pitchFamily="-96" charset="0"/>
                <a:ea typeface="+mn-ea"/>
                <a:cs typeface="+mn-cs"/>
              </a:defRPr>
            </a:lvl9pPr>
          </a:lstStyle>
          <a:p>
            <a:pPr algn="ctr">
              <a:buNone/>
            </a:pPr>
            <a:r>
              <a:rPr lang="en-US" sz="2400" dirty="0" smtClean="0">
                <a:solidFill>
                  <a:schemeClr val="bg1"/>
                </a:solidFill>
              </a:rPr>
              <a:t>Larger Designs – up to 10x!</a:t>
            </a:r>
            <a:endParaRPr lang="en-US" sz="2400" dirty="0">
              <a:solidFill>
                <a:schemeClr val="bg1"/>
              </a:solidFill>
            </a:endParaRPr>
          </a:p>
        </p:txBody>
      </p:sp>
      <p:graphicFrame>
        <p:nvGraphicFramePr>
          <p:cNvPr id="14" name="Chart 13"/>
          <p:cNvGraphicFramePr>
            <a:graphicFrameLocks noGrp="1"/>
          </p:cNvGraphicFramePr>
          <p:nvPr>
            <p:extLst>
              <p:ext uri="{D42A27DB-BD31-4B8C-83A1-F6EECF244321}">
                <p14:modId xmlns:p14="http://schemas.microsoft.com/office/powerpoint/2010/main" val="959421229"/>
              </p:ext>
            </p:extLst>
          </p:nvPr>
        </p:nvGraphicFramePr>
        <p:xfrm>
          <a:off x="1681389" y="1529443"/>
          <a:ext cx="7271657" cy="4781759"/>
        </p:xfrm>
        <a:graphic>
          <a:graphicData uri="http://schemas.openxmlformats.org/drawingml/2006/chart">
            <c:chart xmlns:c="http://schemas.openxmlformats.org/drawingml/2006/chart" xmlns:r="http://schemas.openxmlformats.org/officeDocument/2006/relationships" r:id="rId7"/>
          </a:graphicData>
        </a:graphic>
      </p:graphicFrame>
      <p:sp>
        <p:nvSpPr>
          <p:cNvPr id="15" name="TextBox 4"/>
          <p:cNvSpPr txBox="1"/>
          <p:nvPr/>
        </p:nvSpPr>
        <p:spPr>
          <a:xfrm>
            <a:off x="348343" y="6273102"/>
            <a:ext cx="8331200" cy="4247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defPPr>
              <a:defRPr lang="en-US"/>
            </a:defPPr>
            <a:lvl1pPr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1pPr>
            <a:lvl2pPr marL="4572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2pPr>
            <a:lvl3pPr marL="9144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3pPr>
            <a:lvl4pPr marL="13716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4pPr>
            <a:lvl5pPr marL="18288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5pPr>
            <a:lvl6pPr marL="2286000" algn="l" defTabSz="914400" rtl="0" eaLnBrk="1" latinLnBrk="0" hangingPunct="1">
              <a:defRPr sz="2000" kern="1200">
                <a:solidFill>
                  <a:schemeClr val="tx1"/>
                </a:solidFill>
                <a:latin typeface="Verdana" pitchFamily="-96" charset="0"/>
                <a:ea typeface="+mn-ea"/>
                <a:cs typeface="+mn-cs"/>
              </a:defRPr>
            </a:lvl6pPr>
            <a:lvl7pPr marL="2743200" algn="l" defTabSz="914400" rtl="0" eaLnBrk="1" latinLnBrk="0" hangingPunct="1">
              <a:defRPr sz="2000" kern="1200">
                <a:solidFill>
                  <a:schemeClr val="tx1"/>
                </a:solidFill>
                <a:latin typeface="Verdana" pitchFamily="-96" charset="0"/>
                <a:ea typeface="+mn-ea"/>
                <a:cs typeface="+mn-cs"/>
              </a:defRPr>
            </a:lvl7pPr>
            <a:lvl8pPr marL="3200400" algn="l" defTabSz="914400" rtl="0" eaLnBrk="1" latinLnBrk="0" hangingPunct="1">
              <a:defRPr sz="2000" kern="1200">
                <a:solidFill>
                  <a:schemeClr val="tx1"/>
                </a:solidFill>
                <a:latin typeface="Verdana" pitchFamily="-96" charset="0"/>
                <a:ea typeface="+mn-ea"/>
                <a:cs typeface="+mn-cs"/>
              </a:defRPr>
            </a:lvl8pPr>
            <a:lvl9pPr marL="3657600" algn="l" defTabSz="914400" rtl="0" eaLnBrk="1" latinLnBrk="0" hangingPunct="1">
              <a:defRPr sz="2000" kern="1200">
                <a:solidFill>
                  <a:schemeClr val="tx1"/>
                </a:solidFill>
                <a:latin typeface="Verdana" pitchFamily="-96" charset="0"/>
                <a:ea typeface="+mn-ea"/>
                <a:cs typeface="+mn-cs"/>
              </a:defRPr>
            </a:lvl9pPr>
          </a:lstStyle>
          <a:p>
            <a:pPr algn="ctr">
              <a:buNone/>
            </a:pPr>
            <a:r>
              <a:rPr lang="en-US" sz="2400" dirty="0" smtClean="0">
                <a:solidFill>
                  <a:schemeClr val="bg1"/>
                </a:solidFill>
              </a:rPr>
              <a:t>Faster Implementation – even </a:t>
            </a:r>
            <a:r>
              <a:rPr lang="en-US" sz="2400" dirty="0" err="1" smtClean="0">
                <a:solidFill>
                  <a:schemeClr val="bg1"/>
                </a:solidFill>
              </a:rPr>
              <a:t>superlinear</a:t>
            </a:r>
            <a:r>
              <a:rPr lang="en-US" sz="2400" dirty="0" smtClean="0">
                <a:solidFill>
                  <a:schemeClr val="bg1"/>
                </a:solidFill>
              </a:rPr>
              <a:t>!</a:t>
            </a:r>
            <a:endParaRPr lang="en-US" sz="2400" dirty="0">
              <a:solidFill>
                <a:schemeClr val="bg1"/>
              </a:solidFill>
            </a:endParaRPr>
          </a:p>
        </p:txBody>
      </p:sp>
      <p:sp>
        <p:nvSpPr>
          <p:cNvPr id="17" name="Oval 16"/>
          <p:cNvSpPr/>
          <p:nvPr/>
        </p:nvSpPr>
        <p:spPr bwMode="auto">
          <a:xfrm>
            <a:off x="1608040" y="2473795"/>
            <a:ext cx="438478" cy="401830"/>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dirty="0" smtClean="0">
              <a:ln>
                <a:noFill/>
              </a:ln>
              <a:solidFill>
                <a:schemeClr val="tx1"/>
              </a:solidFill>
              <a:effectLst/>
              <a:latin typeface="Verdana" pitchFamily="34" charset="0"/>
            </a:endParaRPr>
          </a:p>
        </p:txBody>
      </p:sp>
      <p:sp>
        <p:nvSpPr>
          <p:cNvPr id="19" name="Oval 18"/>
          <p:cNvSpPr/>
          <p:nvPr/>
        </p:nvSpPr>
        <p:spPr bwMode="auto">
          <a:xfrm rot="5400000">
            <a:off x="5770223" y="5481573"/>
            <a:ext cx="336587" cy="48720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smtClean="0">
              <a:ln>
                <a:noFill/>
              </a:ln>
              <a:solidFill>
                <a:schemeClr val="tx1"/>
              </a:solidFill>
              <a:effectLst/>
              <a:latin typeface="Verdana" pitchFamily="34" charset="0"/>
            </a:endParaRPr>
          </a:p>
        </p:txBody>
      </p:sp>
    </p:spTree>
    <p:custDataLst>
      <p:tags r:id="rId1"/>
    </p:custDataLst>
    <p:extLst>
      <p:ext uri="{BB962C8B-B14F-4D97-AF65-F5344CB8AC3E}">
        <p14:creationId xmlns:p14="http://schemas.microsoft.com/office/powerpoint/2010/main" val="1705839576"/>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1" nodeType="clickEffect">
                                  <p:stCondLst>
                                    <p:cond delay="0"/>
                                  </p:stCondLst>
                                  <p:childTnLst>
                                    <p:animEffect transition="out" filter="fade">
                                      <p:cBhvr>
                                        <p:cTn id="17" dur="500"/>
                                        <p:tgtEl>
                                          <p:spTgt spid="9"/>
                                        </p:tgtEl>
                                      </p:cBhvr>
                                    </p:animEffect>
                                    <p:set>
                                      <p:cBhvr>
                                        <p:cTn id="18" dur="1" fill="hold">
                                          <p:stCondLst>
                                            <p:cond delay="499"/>
                                          </p:stCondLst>
                                        </p:cTn>
                                        <p:tgtEl>
                                          <p:spTgt spid="9"/>
                                        </p:tgtEl>
                                        <p:attrNameLst>
                                          <p:attrName>style.visibility</p:attrName>
                                        </p:attrNameLst>
                                      </p:cBhvr>
                                      <p:to>
                                        <p:strVal val="hidden"/>
                                      </p:to>
                                    </p:set>
                                  </p:childTnLst>
                                </p:cTn>
                              </p:par>
                              <p:par>
                                <p:cTn id="19" presetID="10" presetClass="exit" presetSubtype="0" fill="hold" nodeType="withEffect">
                                  <p:stCondLst>
                                    <p:cond delay="0"/>
                                  </p:stCondLst>
                                  <p:childTnLst>
                                    <p:animEffect transition="out" filter="fade">
                                      <p:cBhvr>
                                        <p:cTn id="20" dur="500"/>
                                        <p:tgtEl>
                                          <p:spTgt spid="10"/>
                                        </p:tgtEl>
                                      </p:cBhvr>
                                    </p:animEffect>
                                    <p:set>
                                      <p:cBhvr>
                                        <p:cTn id="21" dur="1" fill="hold">
                                          <p:stCondLst>
                                            <p:cond delay="499"/>
                                          </p:stCondLst>
                                        </p:cTn>
                                        <p:tgtEl>
                                          <p:spTgt spid="10"/>
                                        </p:tgtEl>
                                        <p:attrNameLst>
                                          <p:attrName>style.visibility</p:attrName>
                                        </p:attrNameLst>
                                      </p:cBhvr>
                                      <p:to>
                                        <p:strVal val="hidden"/>
                                      </p:to>
                                    </p:set>
                                  </p:childTnLst>
                                </p:cTn>
                              </p:par>
                              <p:par>
                                <p:cTn id="22" presetID="10" presetClass="exit" presetSubtype="0" fill="hold" nodeType="withEffect">
                                  <p:stCondLst>
                                    <p:cond delay="0"/>
                                  </p:stCondLst>
                                  <p:childTnLst>
                                    <p:animEffect transition="out" filter="fade">
                                      <p:cBhvr>
                                        <p:cTn id="23" dur="500"/>
                                        <p:tgtEl>
                                          <p:spTgt spid="11"/>
                                        </p:tgtEl>
                                      </p:cBhvr>
                                    </p:animEffect>
                                    <p:set>
                                      <p:cBhvr>
                                        <p:cTn id="24" dur="1" fill="hold">
                                          <p:stCondLst>
                                            <p:cond delay="499"/>
                                          </p:stCondLst>
                                        </p:cTn>
                                        <p:tgtEl>
                                          <p:spTgt spid="11"/>
                                        </p:tgtEl>
                                        <p:attrNameLst>
                                          <p:attrName>style.visibility</p:attrName>
                                        </p:attrNameLst>
                                      </p:cBhvr>
                                      <p:to>
                                        <p:strVal val="hidden"/>
                                      </p:to>
                                    </p:set>
                                  </p:childTnLst>
                                </p:cTn>
                              </p:par>
                              <p:par>
                                <p:cTn id="25" presetID="10"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par>
                                <p:cTn id="31" presetID="10" presetClass="entr" presetSubtype="0" fill="hold" grpId="1"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500"/>
                                        <p:tgtEl>
                                          <p:spTgt spid="19"/>
                                        </p:tgtEl>
                                      </p:cBhvr>
                                    </p:animEffect>
                                  </p:childTnLst>
                                </p:cTn>
                              </p:par>
                            </p:childTnLst>
                          </p:cTn>
                        </p:par>
                        <p:par>
                          <p:cTn id="34" fill="hold">
                            <p:stCondLst>
                              <p:cond delay="500"/>
                            </p:stCondLst>
                            <p:childTnLst>
                              <p:par>
                                <p:cTn id="35" presetID="26" presetClass="emph" presetSubtype="0" repeatCount="indefinite" fill="hold" grpId="0" nodeType="afterEffect">
                                  <p:stCondLst>
                                    <p:cond delay="0"/>
                                  </p:stCondLst>
                                  <p:endCondLst>
                                    <p:cond evt="onNext" delay="0">
                                      <p:tgtEl>
                                        <p:sldTgt/>
                                      </p:tgtEl>
                                    </p:cond>
                                  </p:endCondLst>
                                  <p:childTnLst>
                                    <p:animEffect transition="out" filter="fade">
                                      <p:cBhvr>
                                        <p:cTn id="36" dur="500" tmFilter="0, 0; .2, .5; .8, .5; 1, 0"/>
                                        <p:tgtEl>
                                          <p:spTgt spid="19"/>
                                        </p:tgtEl>
                                      </p:cBhvr>
                                    </p:animEffect>
                                    <p:animScale>
                                      <p:cBhvr>
                                        <p:cTn id="37" dur="250" autoRev="1" fill="hold"/>
                                        <p:tgtEl>
                                          <p:spTgt spid="19"/>
                                        </p:tgtEl>
                                      </p:cBhvr>
                                      <p:by x="105000" y="105000"/>
                                    </p:animScale>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1" nodeType="clickEffect">
                                  <p:stCondLst>
                                    <p:cond delay="0"/>
                                  </p:stCondLst>
                                  <p:childTnLst>
                                    <p:animEffect transition="out" filter="fade">
                                      <p:cBhvr>
                                        <p:cTn id="41" dur="500"/>
                                        <p:tgtEl>
                                          <p:spTgt spid="13"/>
                                        </p:tgtEl>
                                      </p:cBhvr>
                                    </p:animEffect>
                                    <p:set>
                                      <p:cBhvr>
                                        <p:cTn id="42" dur="1" fill="hold">
                                          <p:stCondLst>
                                            <p:cond delay="499"/>
                                          </p:stCondLst>
                                        </p:cTn>
                                        <p:tgtEl>
                                          <p:spTgt spid="13"/>
                                        </p:tgtEl>
                                        <p:attrNameLst>
                                          <p:attrName>style.visibility</p:attrName>
                                        </p:attrNameLst>
                                      </p:cBhvr>
                                      <p:to>
                                        <p:strVal val="hidden"/>
                                      </p:to>
                                    </p:set>
                                  </p:childTnLst>
                                </p:cTn>
                              </p:par>
                              <p:par>
                                <p:cTn id="43" presetID="10" presetClass="exit" presetSubtype="0" fill="hold" grpId="1" nodeType="withEffect">
                                  <p:stCondLst>
                                    <p:cond delay="0"/>
                                  </p:stCondLst>
                                  <p:childTnLst>
                                    <p:animEffect transition="out" filter="fade">
                                      <p:cBhvr>
                                        <p:cTn id="44" dur="500"/>
                                        <p:tgtEl>
                                          <p:spTgt spid="14"/>
                                        </p:tgtEl>
                                      </p:cBhvr>
                                    </p:animEffect>
                                    <p:set>
                                      <p:cBhvr>
                                        <p:cTn id="45" dur="1" fill="hold">
                                          <p:stCondLst>
                                            <p:cond delay="499"/>
                                          </p:stCondLst>
                                        </p:cTn>
                                        <p:tgtEl>
                                          <p:spTgt spid="14"/>
                                        </p:tgtEl>
                                        <p:attrNameLst>
                                          <p:attrName>style.visibility</p:attrName>
                                        </p:attrNameLst>
                                      </p:cBhvr>
                                      <p:to>
                                        <p:strVal val="hidden"/>
                                      </p:to>
                                    </p:set>
                                  </p:childTnLst>
                                </p:cTn>
                              </p:par>
                              <p:par>
                                <p:cTn id="46" presetID="10" presetClass="entr" presetSubtype="0" fill="hold" grpId="0" nodeType="with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fade">
                                      <p:cBhvr>
                                        <p:cTn id="48" dur="500"/>
                                        <p:tgtEl>
                                          <p:spTgt spid="6"/>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500"/>
                                        <p:tgtEl>
                                          <p:spTgt spid="15"/>
                                        </p:tgtEl>
                                      </p:cBhvr>
                                    </p:animEffect>
                                  </p:childTnLst>
                                </p:cTn>
                              </p:par>
                              <p:par>
                                <p:cTn id="52" presetID="10" presetClass="exit" presetSubtype="0" fill="hold" grpId="2" nodeType="withEffect">
                                  <p:stCondLst>
                                    <p:cond delay="0"/>
                                  </p:stCondLst>
                                  <p:childTnLst>
                                    <p:animEffect transition="out" filter="fade">
                                      <p:cBhvr>
                                        <p:cTn id="53" dur="500"/>
                                        <p:tgtEl>
                                          <p:spTgt spid="19"/>
                                        </p:tgtEl>
                                      </p:cBhvr>
                                    </p:animEffect>
                                    <p:set>
                                      <p:cBhvr>
                                        <p:cTn id="54" dur="1" fill="hold">
                                          <p:stCondLst>
                                            <p:cond delay="499"/>
                                          </p:stCondLst>
                                        </p:cTn>
                                        <p:tgtEl>
                                          <p:spTgt spid="19"/>
                                        </p:tgtEl>
                                        <p:attrNameLst>
                                          <p:attrName>style.visibility</p:attrName>
                                        </p:attrNameLst>
                                      </p:cBhvr>
                                      <p:to>
                                        <p:strVal val="hidden"/>
                                      </p:to>
                                    </p:set>
                                  </p:childTnLst>
                                </p:cTn>
                              </p:par>
                              <p:par>
                                <p:cTn id="55" presetID="10" presetClass="entr" presetSubtype="0" fill="hold" grpId="1" nodeType="with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fade">
                                      <p:cBhvr>
                                        <p:cTn id="57" dur="500"/>
                                        <p:tgtEl>
                                          <p:spTgt spid="17"/>
                                        </p:tgtEl>
                                      </p:cBhvr>
                                    </p:animEffect>
                                  </p:childTnLst>
                                </p:cTn>
                              </p:par>
                            </p:childTnLst>
                          </p:cTn>
                        </p:par>
                        <p:par>
                          <p:cTn id="58" fill="hold">
                            <p:stCondLst>
                              <p:cond delay="500"/>
                            </p:stCondLst>
                            <p:childTnLst>
                              <p:par>
                                <p:cTn id="59" presetID="26" presetClass="emph" presetSubtype="0" repeatCount="indefinite" fill="hold" grpId="0" nodeType="afterEffect">
                                  <p:stCondLst>
                                    <p:cond delay="0"/>
                                  </p:stCondLst>
                                  <p:endCondLst>
                                    <p:cond evt="onNext" delay="0">
                                      <p:tgtEl>
                                        <p:sldTgt/>
                                      </p:tgtEl>
                                    </p:cond>
                                  </p:endCondLst>
                                  <p:childTnLst>
                                    <p:animEffect transition="out" filter="fade">
                                      <p:cBhvr>
                                        <p:cTn id="60" dur="500" tmFilter="0, 0; .2, .5; .8, .5; 1, 0"/>
                                        <p:tgtEl>
                                          <p:spTgt spid="17"/>
                                        </p:tgtEl>
                                      </p:cBhvr>
                                    </p:animEffect>
                                    <p:animScale>
                                      <p:cBhvr>
                                        <p:cTn id="61" dur="250" autoRev="1" fill="hold"/>
                                        <p:tgtEl>
                                          <p:spTgt spid="1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P spid="9" grpId="0" animBg="1"/>
      <p:bldP spid="9" grpId="1" animBg="1"/>
      <p:bldP spid="13" grpId="0" animBg="1"/>
      <p:bldP spid="13" grpId="1" animBg="1"/>
      <p:bldGraphic spid="14" grpId="0">
        <p:bldAsOne/>
      </p:bldGraphic>
      <p:bldGraphic spid="14" grpId="1">
        <p:bldAsOne/>
      </p:bldGraphic>
      <p:bldP spid="15" grpId="0" animBg="1"/>
      <p:bldP spid="17" grpId="0" animBg="1"/>
      <p:bldP spid="17" grpId="1" animBg="1"/>
      <p:bldP spid="19" grpId="0" animBg="1"/>
      <p:bldP spid="19" grpId="1" animBg="1"/>
      <p:bldP spid="19" grpId="2"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Communications: A Fundamental Service</a:t>
            </a:r>
            <a:endParaRPr lang="en-US" dirty="0"/>
          </a:p>
        </p:txBody>
      </p:sp>
      <p:sp>
        <p:nvSpPr>
          <p:cNvPr id="5" name="Content Placeholder 4"/>
          <p:cNvSpPr>
            <a:spLocks noGrp="1"/>
          </p:cNvSpPr>
          <p:nvPr>
            <p:ph idx="1"/>
          </p:nvPr>
        </p:nvSpPr>
        <p:spPr>
          <a:xfrm>
            <a:off x="455607" y="1379536"/>
            <a:ext cx="8507417" cy="4859331"/>
          </a:xfrm>
        </p:spPr>
        <p:txBody>
          <a:bodyPr/>
          <a:lstStyle/>
          <a:p>
            <a:pPr lvl="1"/>
            <a:r>
              <a:rPr lang="en-US" dirty="0" smtClean="0"/>
              <a:t>Latency-insensitive channels enable any development environment</a:t>
            </a:r>
          </a:p>
          <a:p>
            <a:pPr lvl="2"/>
            <a:r>
              <a:rPr lang="en-US" dirty="0"/>
              <a:t>N</a:t>
            </a:r>
            <a:r>
              <a:rPr lang="en-US" dirty="0" smtClean="0"/>
              <a:t>o assumption about program source, so long as LI channels are used </a:t>
            </a:r>
          </a:p>
          <a:p>
            <a:pPr lvl="2"/>
            <a:r>
              <a:rPr lang="en-US" dirty="0" smtClean="0"/>
              <a:t>Operating systems still run assembly </a:t>
            </a:r>
          </a:p>
          <a:p>
            <a:pPr lvl="1"/>
            <a:r>
              <a:rPr lang="en-US" dirty="0" smtClean="0"/>
              <a:t>Potential for common interface among programming languages</a:t>
            </a:r>
          </a:p>
          <a:p>
            <a:pPr lvl="2"/>
            <a:r>
              <a:rPr lang="en-US" dirty="0" smtClean="0"/>
              <a:t>Verilog/VHDL, </a:t>
            </a:r>
            <a:r>
              <a:rPr lang="en-US" dirty="0" err="1" smtClean="0"/>
              <a:t>Bluespec</a:t>
            </a:r>
            <a:endParaRPr lang="en-US" dirty="0"/>
          </a:p>
          <a:p>
            <a:pPr lvl="2"/>
            <a:r>
              <a:rPr lang="en-US" dirty="0" smtClean="0"/>
              <a:t>HLS compilers </a:t>
            </a:r>
          </a:p>
          <a:p>
            <a:pPr lvl="2"/>
            <a:r>
              <a:rPr lang="en-US" dirty="0" smtClean="0"/>
              <a:t>Software</a:t>
            </a:r>
            <a:r>
              <a:rPr lang="en-US" dirty="0"/>
              <a:t>:</a:t>
            </a:r>
            <a:r>
              <a:rPr lang="en-US" dirty="0" smtClean="0"/>
              <a:t> C, C++</a:t>
            </a:r>
          </a:p>
          <a:p>
            <a:pPr lvl="1"/>
            <a:endParaRPr lang="en-US" dirty="0" smtClean="0"/>
          </a:p>
          <a:p>
            <a:pPr marL="498348" lvl="1" indent="-342900">
              <a:buFont typeface="Arial" panose="020B0604020202020204" pitchFamily="34" charset="0"/>
              <a:buChar char="•"/>
            </a:pPr>
            <a:endParaRPr lang="en-US" dirty="0"/>
          </a:p>
        </p:txBody>
      </p:sp>
    </p:spTree>
    <p:extLst>
      <p:ext uri="{BB962C8B-B14F-4D97-AF65-F5344CB8AC3E}">
        <p14:creationId xmlns:p14="http://schemas.microsoft.com/office/powerpoint/2010/main" val="1815438610"/>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514600"/>
            <a:ext cx="7490178" cy="1362071"/>
          </a:xfrm>
        </p:spPr>
        <p:txBody>
          <a:bodyPr/>
          <a:lstStyle/>
          <a:p>
            <a:r>
              <a:rPr lang="en-US" dirty="0" smtClean="0"/>
              <a:t>LEAP Service Libraries:</a:t>
            </a:r>
            <a:r>
              <a:rPr lang="en-US" dirty="0"/>
              <a:t/>
            </a:r>
            <a:br>
              <a:rPr lang="en-US" dirty="0"/>
            </a:br>
            <a:r>
              <a:rPr lang="en-US" dirty="0" smtClean="0"/>
              <a:t>Making the FPGA Programmable</a:t>
            </a:r>
            <a:endParaRPr lang="en-US" dirty="0"/>
          </a:p>
        </p:txBody>
      </p:sp>
    </p:spTree>
    <p:extLst>
      <p:ext uri="{BB962C8B-B14F-4D97-AF65-F5344CB8AC3E}">
        <p14:creationId xmlns:p14="http://schemas.microsoft.com/office/powerpoint/2010/main" val="1761690619"/>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Libraries</a:t>
            </a:r>
            <a:endParaRPr lang="en-US" dirty="0"/>
          </a:p>
        </p:txBody>
      </p:sp>
      <p:sp>
        <p:nvSpPr>
          <p:cNvPr id="5" name="Content Placeholder 4"/>
          <p:cNvSpPr>
            <a:spLocks noGrp="1"/>
          </p:cNvSpPr>
          <p:nvPr>
            <p:ph idx="1"/>
          </p:nvPr>
        </p:nvSpPr>
        <p:spPr/>
        <p:txBody>
          <a:bodyPr/>
          <a:lstStyle/>
          <a:p>
            <a:pPr lvl="1"/>
            <a:r>
              <a:rPr lang="en-US" dirty="0" smtClean="0"/>
              <a:t>Communications is the fundamental kernel layer</a:t>
            </a:r>
          </a:p>
          <a:p>
            <a:pPr lvl="2"/>
            <a:r>
              <a:rPr lang="en-US" dirty="0" smtClean="0"/>
              <a:t>But programmers also benefit from services libraries</a:t>
            </a:r>
          </a:p>
          <a:p>
            <a:pPr lvl="1"/>
            <a:r>
              <a:rPr lang="en-US" dirty="0" smtClean="0"/>
              <a:t>Operating systems usually ship with many useful libraries</a:t>
            </a:r>
          </a:p>
        </p:txBody>
      </p:sp>
    </p:spTree>
    <p:extLst>
      <p:ext uri="{BB962C8B-B14F-4D97-AF65-F5344CB8AC3E}">
        <p14:creationId xmlns:p14="http://schemas.microsoft.com/office/powerpoint/2010/main" val="591841686"/>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 really want is to write code</a:t>
            </a:r>
            <a:endParaRPr lang="en-US" dirty="0"/>
          </a:p>
        </p:txBody>
      </p:sp>
      <p:sp>
        <p:nvSpPr>
          <p:cNvPr id="3" name="Content Placeholder 2"/>
          <p:cNvSpPr>
            <a:spLocks noGrp="1"/>
          </p:cNvSpPr>
          <p:nvPr>
            <p:ph idx="1"/>
          </p:nvPr>
        </p:nvSpPr>
        <p:spPr>
          <a:xfrm>
            <a:off x="457996" y="999334"/>
            <a:ext cx="8228008" cy="4859331"/>
          </a:xfrm>
        </p:spPr>
        <p:txBody>
          <a:bodyPr/>
          <a:lstStyle/>
          <a:p>
            <a:endParaRPr lang="en-US" sz="1800" dirty="0" smtClean="0">
              <a:latin typeface="Consolas" panose="020B0609020204030204" pitchFamily="49" charset="0"/>
              <a:cs typeface="Consolas" panose="020B0609020204030204" pitchFamily="49" charset="0"/>
            </a:endParaRPr>
          </a:p>
          <a:p>
            <a:r>
              <a:rPr lang="en-US" sz="1800" dirty="0" smtClean="0">
                <a:latin typeface="Consolas" panose="020B0609020204030204" pitchFamily="49" charset="0"/>
                <a:cs typeface="Consolas" panose="020B0609020204030204" pitchFamily="49" charset="0"/>
              </a:rPr>
              <a:t>STDIO</a:t>
            </a:r>
            <a:r>
              <a:rPr lang="en-US" sz="1800" dirty="0">
                <a:latin typeface="Consolas" panose="020B0609020204030204" pitchFamily="49" charset="0"/>
                <a:cs typeface="Consolas" panose="020B0609020204030204" pitchFamily="49" charset="0"/>
              </a:rPr>
              <a:t>#(Bit#(64)) </a:t>
            </a:r>
            <a:r>
              <a:rPr lang="en-US" sz="1800" dirty="0" err="1">
                <a:latin typeface="Consolas" panose="020B0609020204030204" pitchFamily="49" charset="0"/>
                <a:cs typeface="Consolas" panose="020B0609020204030204" pitchFamily="49" charset="0"/>
              </a:rPr>
              <a:t>stdio</a:t>
            </a:r>
            <a:r>
              <a:rPr lang="en-US" sz="1800" dirty="0">
                <a:latin typeface="Consolas" panose="020B0609020204030204" pitchFamily="49" charset="0"/>
                <a:cs typeface="Consolas" panose="020B0609020204030204" pitchFamily="49" charset="0"/>
              </a:rPr>
              <a:t> &lt;- </a:t>
            </a:r>
            <a:r>
              <a:rPr lang="en-US" sz="1800" dirty="0" err="1">
                <a:solidFill>
                  <a:srgbClr val="FF0000"/>
                </a:solidFill>
                <a:latin typeface="Consolas" panose="020B0609020204030204" pitchFamily="49" charset="0"/>
                <a:cs typeface="Consolas" panose="020B0609020204030204" pitchFamily="49" charset="0"/>
              </a:rPr>
              <a:t>mkStdIO</a:t>
            </a:r>
            <a:r>
              <a:rPr lang="en-US" sz="1800" dirty="0" smtClean="0">
                <a:latin typeface="Consolas" panose="020B0609020204030204" pitchFamily="49" charset="0"/>
                <a:cs typeface="Consolas" panose="020B0609020204030204" pitchFamily="49" charset="0"/>
              </a:rPr>
              <a:t>();</a:t>
            </a:r>
          </a:p>
          <a:p>
            <a:r>
              <a:rPr lang="en-US" sz="1800" dirty="0" smtClean="0">
                <a:latin typeface="Consolas" panose="020B0609020204030204" pitchFamily="49" charset="0"/>
                <a:cs typeface="Consolas" panose="020B0609020204030204" pitchFamily="49" charset="0"/>
              </a:rPr>
              <a:t>let </a:t>
            </a:r>
            <a:r>
              <a:rPr lang="en-US" sz="1800" dirty="0" err="1">
                <a:latin typeface="Consolas" panose="020B0609020204030204" pitchFamily="49" charset="0"/>
                <a:cs typeface="Consolas" panose="020B0609020204030204" pitchFamily="49" charset="0"/>
              </a:rPr>
              <a:t>msgDone</a:t>
            </a:r>
            <a:r>
              <a:rPr lang="en-US" sz="1800" dirty="0">
                <a:latin typeface="Consolas" panose="020B0609020204030204" pitchFamily="49" charset="0"/>
                <a:cs typeface="Consolas" panose="020B0609020204030204" pitchFamily="49" charset="0"/>
              </a:rPr>
              <a:t> </a:t>
            </a:r>
            <a:r>
              <a:rPr lang="en-US" sz="1800" dirty="0" smtClean="0">
                <a:latin typeface="Consolas" panose="020B0609020204030204" pitchFamily="49" charset="0"/>
                <a:cs typeface="Consolas" panose="020B0609020204030204" pitchFamily="49" charset="0"/>
              </a:rPr>
              <a:t>&lt;-</a:t>
            </a:r>
            <a:br>
              <a:rPr lang="en-US" sz="1800" dirty="0" smtClean="0">
                <a:latin typeface="Consolas" panose="020B0609020204030204" pitchFamily="49" charset="0"/>
                <a:cs typeface="Consolas" panose="020B0609020204030204" pitchFamily="49" charset="0"/>
              </a:rPr>
            </a:br>
            <a:r>
              <a:rPr lang="en-US" sz="1800" dirty="0" smtClean="0">
                <a:latin typeface="Consolas" panose="020B0609020204030204" pitchFamily="49" charset="0"/>
                <a:cs typeface="Consolas" panose="020B0609020204030204" pitchFamily="49" charset="0"/>
              </a:rPr>
              <a:t>  </a:t>
            </a:r>
            <a:r>
              <a:rPr lang="en-US" sz="1800" dirty="0" err="1">
                <a:solidFill>
                  <a:srgbClr val="FF0000"/>
                </a:solidFill>
                <a:latin typeface="Consolas" panose="020B0609020204030204" pitchFamily="49" charset="0"/>
                <a:cs typeface="Consolas" panose="020B0609020204030204" pitchFamily="49" charset="0"/>
              </a:rPr>
              <a:t>getGlobalStringUID</a:t>
            </a:r>
            <a:r>
              <a:rPr lang="en-US" sz="1800" dirty="0">
                <a:latin typeface="Consolas" panose="020B0609020204030204" pitchFamily="49" charset="0"/>
                <a:cs typeface="Consolas" panose="020B0609020204030204" pitchFamily="49" charset="0"/>
              </a:rPr>
              <a:t>("</a:t>
            </a:r>
            <a:r>
              <a:rPr lang="en-US" sz="1800" dirty="0" smtClean="0">
                <a:latin typeface="Consolas" panose="020B0609020204030204" pitchFamily="49" charset="0"/>
                <a:cs typeface="Consolas" panose="020B0609020204030204" pitchFamily="49" charset="0"/>
              </a:rPr>
              <a:t>heat: </a:t>
            </a:r>
            <a:r>
              <a:rPr lang="en-US" sz="1800" dirty="0">
                <a:latin typeface="Consolas" panose="020B0609020204030204" pitchFamily="49" charset="0"/>
                <a:cs typeface="Consolas" panose="020B0609020204030204" pitchFamily="49" charset="0"/>
              </a:rPr>
              <a:t>done cycle: %</a:t>
            </a:r>
            <a:r>
              <a:rPr lang="en-US" sz="1800" dirty="0" smtClean="0">
                <a:latin typeface="Consolas" panose="020B0609020204030204" pitchFamily="49" charset="0"/>
                <a:cs typeface="Consolas" panose="020B0609020204030204" pitchFamily="49" charset="0"/>
              </a:rPr>
              <a:t>016ld,</a:t>
            </a:r>
            <a:br>
              <a:rPr lang="en-US" sz="1800" dirty="0" smtClean="0">
                <a:latin typeface="Consolas" panose="020B0609020204030204" pitchFamily="49" charset="0"/>
                <a:cs typeface="Consolas" panose="020B0609020204030204" pitchFamily="49" charset="0"/>
              </a:rPr>
            </a:br>
            <a:r>
              <a:rPr lang="en-US" sz="1800" dirty="0" smtClean="0">
                <a:latin typeface="Consolas" panose="020B0609020204030204" pitchFamily="49" charset="0"/>
                <a:cs typeface="Consolas" panose="020B0609020204030204" pitchFamily="49" charset="0"/>
              </a:rPr>
              <a:t>                            test </a:t>
            </a:r>
            <a:r>
              <a:rPr lang="en-US" sz="1800" dirty="0">
                <a:latin typeface="Consolas" panose="020B0609020204030204" pitchFamily="49" charset="0"/>
                <a:cs typeface="Consolas" panose="020B0609020204030204" pitchFamily="49" charset="0"/>
              </a:rPr>
              <a:t>cycle count: %016ld\n");</a:t>
            </a:r>
          </a:p>
          <a:p>
            <a:r>
              <a:rPr lang="en-US" sz="1800" dirty="0" smtClean="0">
                <a:latin typeface="Consolas" panose="020B0609020204030204" pitchFamily="49" charset="0"/>
                <a:cs typeface="Consolas" panose="020B0609020204030204" pitchFamily="49" charset="0"/>
              </a:rPr>
              <a:t>rule </a:t>
            </a:r>
            <a:r>
              <a:rPr lang="en-US" sz="1800" dirty="0" err="1">
                <a:latin typeface="Consolas" panose="020B0609020204030204" pitchFamily="49" charset="0"/>
                <a:cs typeface="Consolas" panose="020B0609020204030204" pitchFamily="49" charset="0"/>
              </a:rPr>
              <a:t>sendDone</a:t>
            </a:r>
            <a:r>
              <a:rPr lang="en-US" sz="1800" dirty="0">
                <a:latin typeface="Consolas" panose="020B0609020204030204" pitchFamily="49" charset="0"/>
                <a:cs typeface="Consolas" panose="020B0609020204030204" pitchFamily="49" charset="0"/>
              </a:rPr>
              <a:t> (state == </a:t>
            </a:r>
            <a:r>
              <a:rPr lang="en-US" sz="1800" dirty="0" err="1">
                <a:latin typeface="Consolas" panose="020B0609020204030204" pitchFamily="49" charset="0"/>
                <a:cs typeface="Consolas" panose="020B0609020204030204" pitchFamily="49" charset="0"/>
              </a:rPr>
              <a:t>STATE_finished</a:t>
            </a:r>
            <a:r>
              <a:rPr lang="en-US" sz="1800" dirty="0" smtClean="0">
                <a:latin typeface="Consolas" panose="020B0609020204030204" pitchFamily="49" charset="0"/>
                <a:cs typeface="Consolas" panose="020B0609020204030204" pitchFamily="49" charset="0"/>
              </a:rPr>
              <a:t>);</a:t>
            </a:r>
            <a:br>
              <a:rPr lang="en-US" sz="1800" dirty="0" smtClean="0">
                <a:latin typeface="Consolas" panose="020B0609020204030204" pitchFamily="49" charset="0"/>
                <a:cs typeface="Consolas" panose="020B0609020204030204" pitchFamily="49" charset="0"/>
              </a:rPr>
            </a:br>
            <a:r>
              <a:rPr lang="en-US" sz="1800" dirty="0" smtClean="0">
                <a:latin typeface="Consolas" panose="020B0609020204030204" pitchFamily="49" charset="0"/>
                <a:cs typeface="Consolas" panose="020B0609020204030204" pitchFamily="49" charset="0"/>
              </a:rPr>
              <a:t>    </a:t>
            </a:r>
            <a:r>
              <a:rPr lang="en-US" sz="1800" dirty="0" err="1" smtClean="0">
                <a:solidFill>
                  <a:srgbClr val="FF0000"/>
                </a:solidFill>
                <a:latin typeface="Consolas" panose="020B0609020204030204" pitchFamily="49" charset="0"/>
                <a:cs typeface="Consolas" panose="020B0609020204030204" pitchFamily="49" charset="0"/>
              </a:rPr>
              <a:t>stdio.printf</a:t>
            </a:r>
            <a:r>
              <a:rPr lang="en-US" sz="1800" dirty="0" smtClean="0">
                <a:latin typeface="Consolas" panose="020B0609020204030204" pitchFamily="49" charset="0"/>
                <a:cs typeface="Consolas" panose="020B0609020204030204" pitchFamily="49" charset="0"/>
              </a:rPr>
              <a:t>(</a:t>
            </a:r>
            <a:r>
              <a:rPr lang="en-US" sz="1800" dirty="0" err="1" smtClean="0">
                <a:latin typeface="Consolas" panose="020B0609020204030204" pitchFamily="49" charset="0"/>
                <a:cs typeface="Consolas" panose="020B0609020204030204" pitchFamily="49" charset="0"/>
              </a:rPr>
              <a:t>msgDone</a:t>
            </a:r>
            <a:r>
              <a:rPr lang="en-US" sz="1800" dirty="0" smtClean="0">
                <a:latin typeface="Consolas" panose="020B0609020204030204" pitchFamily="49" charset="0"/>
                <a:cs typeface="Consolas" panose="020B0609020204030204" pitchFamily="49" charset="0"/>
              </a:rPr>
              <a:t>,</a:t>
            </a:r>
            <a:br>
              <a:rPr lang="en-US" sz="1800" dirty="0" smtClean="0">
                <a:latin typeface="Consolas" panose="020B0609020204030204" pitchFamily="49" charset="0"/>
                <a:cs typeface="Consolas" panose="020B0609020204030204" pitchFamily="49" charset="0"/>
              </a:rPr>
            </a:br>
            <a:r>
              <a:rPr lang="en-US" sz="1800" dirty="0" smtClean="0">
                <a:latin typeface="Consolas" panose="020B0609020204030204" pitchFamily="49" charset="0"/>
                <a:cs typeface="Consolas" panose="020B0609020204030204" pitchFamily="49" charset="0"/>
              </a:rPr>
              <a:t>                 list2(</a:t>
            </a:r>
            <a:r>
              <a:rPr lang="en-US" sz="1800" dirty="0" err="1" smtClean="0">
                <a:latin typeface="Consolas" panose="020B0609020204030204" pitchFamily="49" charset="0"/>
                <a:cs typeface="Consolas" panose="020B0609020204030204" pitchFamily="49" charset="0"/>
              </a:rPr>
              <a:t>zeroExtend</a:t>
            </a:r>
            <a:r>
              <a:rPr lang="en-US" sz="1800" dirty="0" smtClean="0">
                <a:latin typeface="Consolas" panose="020B0609020204030204" pitchFamily="49" charset="0"/>
                <a:cs typeface="Consolas" panose="020B0609020204030204" pitchFamily="49" charset="0"/>
              </a:rPr>
              <a:t>(</a:t>
            </a:r>
            <a:r>
              <a:rPr lang="en-US" sz="1800" dirty="0" err="1" smtClean="0">
                <a:latin typeface="Consolas" panose="020B0609020204030204" pitchFamily="49" charset="0"/>
                <a:cs typeface="Consolas" panose="020B0609020204030204" pitchFamily="49" charset="0"/>
              </a:rPr>
              <a:t>cycleCnt</a:t>
            </a:r>
            <a:r>
              <a:rPr lang="en-US" sz="1800" dirty="0" smtClean="0">
                <a:latin typeface="Consolas" panose="020B0609020204030204" pitchFamily="49" charset="0"/>
                <a:cs typeface="Consolas" panose="020B0609020204030204" pitchFamily="49" charset="0"/>
              </a:rPr>
              <a:t>),</a:t>
            </a:r>
            <a:br>
              <a:rPr lang="en-US" sz="1800" dirty="0" smtClean="0">
                <a:latin typeface="Consolas" panose="020B0609020204030204" pitchFamily="49" charset="0"/>
                <a:cs typeface="Consolas" panose="020B0609020204030204" pitchFamily="49" charset="0"/>
              </a:rPr>
            </a:br>
            <a:r>
              <a:rPr lang="en-US" sz="1800" dirty="0" smtClean="0">
                <a:latin typeface="Consolas" panose="020B0609020204030204" pitchFamily="49" charset="0"/>
                <a:cs typeface="Consolas" panose="020B0609020204030204" pitchFamily="49" charset="0"/>
              </a:rPr>
              <a:t>                       </a:t>
            </a:r>
            <a:r>
              <a:rPr lang="en-US" sz="1800" dirty="0" err="1" smtClean="0">
                <a:latin typeface="Consolas" panose="020B0609020204030204" pitchFamily="49" charset="0"/>
                <a:cs typeface="Consolas" panose="020B0609020204030204" pitchFamily="49" charset="0"/>
              </a:rPr>
              <a:t>zeroExtend</a:t>
            </a:r>
            <a:r>
              <a:rPr lang="en-US" sz="1800" dirty="0" smtClean="0">
                <a:latin typeface="Consolas" panose="020B0609020204030204" pitchFamily="49" charset="0"/>
                <a:cs typeface="Consolas" panose="020B0609020204030204" pitchFamily="49" charset="0"/>
              </a:rPr>
              <a:t>(</a:t>
            </a:r>
            <a:r>
              <a:rPr lang="en-US" sz="1800" dirty="0" err="1" smtClean="0">
                <a:latin typeface="Consolas" panose="020B0609020204030204" pitchFamily="49" charset="0"/>
                <a:cs typeface="Consolas" panose="020B0609020204030204" pitchFamily="49" charset="0"/>
              </a:rPr>
              <a:t>cycleCnt-initCycleCnt</a:t>
            </a:r>
            <a:r>
              <a:rPr lang="en-US" sz="1800" dirty="0" smtClean="0">
                <a:latin typeface="Consolas" panose="020B0609020204030204" pitchFamily="49" charset="0"/>
                <a:cs typeface="Consolas" panose="020B0609020204030204" pitchFamily="49" charset="0"/>
              </a:rPr>
              <a:t>)));</a:t>
            </a:r>
            <a:br>
              <a:rPr lang="en-US" sz="1800" dirty="0" smtClean="0">
                <a:latin typeface="Consolas" panose="020B0609020204030204" pitchFamily="49" charset="0"/>
                <a:cs typeface="Consolas" panose="020B0609020204030204" pitchFamily="49" charset="0"/>
              </a:rPr>
            </a:br>
            <a:r>
              <a:rPr lang="en-US" sz="1800" dirty="0" smtClean="0">
                <a:latin typeface="Consolas" panose="020B0609020204030204" pitchFamily="49" charset="0"/>
                <a:cs typeface="Consolas" panose="020B0609020204030204" pitchFamily="49" charset="0"/>
              </a:rPr>
              <a:t>    </a:t>
            </a:r>
            <a:r>
              <a:rPr lang="en-US" sz="1800" dirty="0">
                <a:latin typeface="Consolas" panose="020B0609020204030204" pitchFamily="49" charset="0"/>
                <a:cs typeface="Consolas" panose="020B0609020204030204" pitchFamily="49" charset="0"/>
              </a:rPr>
              <a:t>state &lt;= </a:t>
            </a:r>
            <a:r>
              <a:rPr lang="en-US" sz="1800" dirty="0" err="1">
                <a:latin typeface="Consolas" panose="020B0609020204030204" pitchFamily="49" charset="0"/>
                <a:cs typeface="Consolas" panose="020B0609020204030204" pitchFamily="49" charset="0"/>
              </a:rPr>
              <a:t>STATE_exit</a:t>
            </a:r>
            <a:r>
              <a:rPr lang="en-US" sz="1800" dirty="0" smtClean="0">
                <a:latin typeface="Consolas" panose="020B0609020204030204" pitchFamily="49" charset="0"/>
                <a:cs typeface="Consolas" panose="020B0609020204030204" pitchFamily="49" charset="0"/>
              </a:rPr>
              <a:t>;</a:t>
            </a:r>
            <a:br>
              <a:rPr lang="en-US" sz="1800" dirty="0" smtClean="0">
                <a:latin typeface="Consolas" panose="020B0609020204030204" pitchFamily="49" charset="0"/>
                <a:cs typeface="Consolas" panose="020B0609020204030204" pitchFamily="49" charset="0"/>
              </a:rPr>
            </a:br>
            <a:r>
              <a:rPr lang="en-US" sz="1800" dirty="0" err="1" smtClean="0">
                <a:latin typeface="Consolas" panose="020B0609020204030204" pitchFamily="49" charset="0"/>
                <a:cs typeface="Consolas" panose="020B0609020204030204" pitchFamily="49" charset="0"/>
              </a:rPr>
              <a:t>endrule</a:t>
            </a:r>
            <a:r>
              <a:rPr lang="en-US" sz="1800" dirty="0" smtClean="0">
                <a:latin typeface="Consolas" panose="020B0609020204030204" pitchFamily="49" charset="0"/>
                <a:cs typeface="Consolas" panose="020B0609020204030204" pitchFamily="49" charset="0"/>
              </a:rPr>
              <a:t/>
            </a:r>
            <a:br>
              <a:rPr lang="en-US" sz="1800" dirty="0" smtClean="0">
                <a:latin typeface="Consolas" panose="020B0609020204030204" pitchFamily="49" charset="0"/>
                <a:cs typeface="Consolas" panose="020B0609020204030204" pitchFamily="49" charset="0"/>
              </a:rPr>
            </a:br>
            <a:endParaRPr lang="en-US" sz="1800" dirty="0" smtClean="0">
              <a:latin typeface="Consolas" panose="020B0609020204030204" pitchFamily="49" charset="0"/>
              <a:cs typeface="Consolas" panose="020B0609020204030204" pitchFamily="49" charset="0"/>
            </a:endParaRPr>
          </a:p>
        </p:txBody>
      </p:sp>
      <p:sp>
        <p:nvSpPr>
          <p:cNvPr id="4" name="TextBox 3"/>
          <p:cNvSpPr txBox="1"/>
          <p:nvPr/>
        </p:nvSpPr>
        <p:spPr>
          <a:xfrm>
            <a:off x="962025" y="5784078"/>
            <a:ext cx="6990225" cy="444435"/>
          </a:xfrm>
          <a:prstGeom prst="rect">
            <a:avLst/>
          </a:prstGeom>
        </p:spPr>
        <p:style>
          <a:lnRef idx="0">
            <a:schemeClr val="accent1"/>
          </a:lnRef>
          <a:fillRef idx="3">
            <a:schemeClr val="accent1"/>
          </a:fillRef>
          <a:effectRef idx="3">
            <a:schemeClr val="accent1"/>
          </a:effectRef>
          <a:fontRef idx="minor">
            <a:schemeClr val="lt1"/>
          </a:fontRef>
        </p:style>
        <p:txBody>
          <a:bodyPr wrap="square" rtlCol="0" anchor="ctr" anchorCtr="0">
            <a:normAutofit/>
          </a:bodyPr>
          <a:lstStyle>
            <a:defPPr>
              <a:defRPr lang="en-US"/>
            </a:defPPr>
            <a:lvl1pPr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1pPr>
            <a:lvl2pPr marL="4572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2pPr>
            <a:lvl3pPr marL="9144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3pPr>
            <a:lvl4pPr marL="13716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4pPr>
            <a:lvl5pPr marL="18288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5pPr>
            <a:lvl6pPr marL="2286000" algn="l" defTabSz="914400" rtl="0" eaLnBrk="1" latinLnBrk="0" hangingPunct="1">
              <a:defRPr sz="2000" kern="1200">
                <a:solidFill>
                  <a:schemeClr val="tx1"/>
                </a:solidFill>
                <a:latin typeface="Verdana" pitchFamily="-96" charset="0"/>
                <a:ea typeface="+mn-ea"/>
                <a:cs typeface="+mn-cs"/>
              </a:defRPr>
            </a:lvl6pPr>
            <a:lvl7pPr marL="2743200" algn="l" defTabSz="914400" rtl="0" eaLnBrk="1" latinLnBrk="0" hangingPunct="1">
              <a:defRPr sz="2000" kern="1200">
                <a:solidFill>
                  <a:schemeClr val="tx1"/>
                </a:solidFill>
                <a:latin typeface="Verdana" pitchFamily="-96" charset="0"/>
                <a:ea typeface="+mn-ea"/>
                <a:cs typeface="+mn-cs"/>
              </a:defRPr>
            </a:lvl7pPr>
            <a:lvl8pPr marL="3200400" algn="l" defTabSz="914400" rtl="0" eaLnBrk="1" latinLnBrk="0" hangingPunct="1">
              <a:defRPr sz="2000" kern="1200">
                <a:solidFill>
                  <a:schemeClr val="tx1"/>
                </a:solidFill>
                <a:latin typeface="Verdana" pitchFamily="-96" charset="0"/>
                <a:ea typeface="+mn-ea"/>
                <a:cs typeface="+mn-cs"/>
              </a:defRPr>
            </a:lvl8pPr>
            <a:lvl9pPr marL="3657600" algn="l" defTabSz="914400" rtl="0" eaLnBrk="1" latinLnBrk="0" hangingPunct="1">
              <a:defRPr sz="2000" kern="1200">
                <a:solidFill>
                  <a:schemeClr val="tx1"/>
                </a:solidFill>
                <a:latin typeface="Verdana" pitchFamily="-96" charset="0"/>
                <a:ea typeface="+mn-ea"/>
                <a:cs typeface="+mn-cs"/>
              </a:defRPr>
            </a:lvl9pPr>
          </a:lstStyle>
          <a:p>
            <a:pPr algn="ctr">
              <a:buNone/>
            </a:pPr>
            <a:r>
              <a:rPr lang="en-US" sz="2400" dirty="0" smtClean="0">
                <a:solidFill>
                  <a:schemeClr val="bg1"/>
                </a:solidFill>
              </a:rPr>
              <a:t>Don’t want to understand how library works</a:t>
            </a:r>
          </a:p>
        </p:txBody>
      </p:sp>
    </p:spTree>
    <p:extLst>
      <p:ext uri="{BB962C8B-B14F-4D97-AF65-F5344CB8AC3E}">
        <p14:creationId xmlns:p14="http://schemas.microsoft.com/office/powerpoint/2010/main" val="2541300757"/>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What is General Purpose Computing?</a:t>
            </a:r>
            <a:endParaRPr lang="en-US" dirty="0"/>
          </a:p>
        </p:txBody>
      </p:sp>
      <p:sp>
        <p:nvSpPr>
          <p:cNvPr id="4" name="Content Placeholder 3"/>
          <p:cNvSpPr>
            <a:spLocks noGrp="1"/>
          </p:cNvSpPr>
          <p:nvPr>
            <p:ph idx="1"/>
          </p:nvPr>
        </p:nvSpPr>
        <p:spPr/>
        <p:txBody>
          <a:bodyPr/>
          <a:lstStyle/>
          <a:p>
            <a:pPr lvl="1"/>
            <a:r>
              <a:rPr lang="en-US" dirty="0" smtClean="0"/>
              <a:t>Not the ISA (x86, ARM, Power…)</a:t>
            </a:r>
          </a:p>
          <a:p>
            <a:pPr lvl="1"/>
            <a:r>
              <a:rPr lang="en-US" dirty="0" smtClean="0"/>
              <a:t>Not the operating system (Unix, Windows, CP/M)</a:t>
            </a:r>
            <a:br>
              <a:rPr lang="en-US" dirty="0" smtClean="0"/>
            </a:br>
            <a:r>
              <a:rPr lang="en-US" dirty="0" smtClean="0"/>
              <a:t/>
            </a:r>
            <a:br>
              <a:rPr lang="en-US" dirty="0" smtClean="0"/>
            </a:br>
            <a:endParaRPr lang="en-US" dirty="0" smtClean="0"/>
          </a:p>
          <a:p>
            <a:pPr lvl="1"/>
            <a:r>
              <a:rPr lang="en-US" dirty="0" smtClean="0"/>
              <a:t>General purpose computing is programmability</a:t>
            </a:r>
          </a:p>
          <a:p>
            <a:pPr lvl="2"/>
            <a:r>
              <a:rPr lang="en-US" dirty="0" smtClean="0"/>
              <a:t>Enables even novice programmers to build powerful programs</a:t>
            </a:r>
            <a:endParaRPr lang="en-US" dirty="0"/>
          </a:p>
        </p:txBody>
      </p:sp>
    </p:spTree>
    <p:extLst>
      <p:ext uri="{BB962C8B-B14F-4D97-AF65-F5344CB8AC3E}">
        <p14:creationId xmlns:p14="http://schemas.microsoft.com/office/powerpoint/2010/main" val="4211766220"/>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Services: Processor vs. FPGA</a:t>
            </a:r>
            <a:endParaRPr lang="en-US" dirty="0"/>
          </a:p>
        </p:txBody>
      </p:sp>
      <p:graphicFrame>
        <p:nvGraphicFramePr>
          <p:cNvPr id="11" name="Table 10"/>
          <p:cNvGraphicFramePr>
            <a:graphicFrameLocks noGrp="1"/>
          </p:cNvGraphicFramePr>
          <p:nvPr>
            <p:extLst>
              <p:ext uri="{D42A27DB-BD31-4B8C-83A1-F6EECF244321}">
                <p14:modId xmlns:p14="http://schemas.microsoft.com/office/powerpoint/2010/main" val="1657040414"/>
              </p:ext>
            </p:extLst>
          </p:nvPr>
        </p:nvGraphicFramePr>
        <p:xfrm>
          <a:off x="770466" y="1148646"/>
          <a:ext cx="7239000" cy="3175000"/>
        </p:xfrm>
        <a:graphic>
          <a:graphicData uri="http://schemas.openxmlformats.org/drawingml/2006/table">
            <a:tbl>
              <a:tblPr firstRow="1" bandRow="1">
                <a:tableStyleId>{5C22544A-7EE6-4342-B048-85BDC9FD1C3A}</a:tableStyleId>
              </a:tblPr>
              <a:tblGrid>
                <a:gridCol w="2413000"/>
                <a:gridCol w="2413000"/>
                <a:gridCol w="2413000"/>
              </a:tblGrid>
              <a:tr h="793750">
                <a:tc>
                  <a:txBody>
                    <a:bodyPr/>
                    <a:lstStyle/>
                    <a:p>
                      <a:pPr lvl="1"/>
                      <a:endParaRPr lang="en-US" dirty="0"/>
                    </a:p>
                  </a:txBody>
                  <a:tcPr marL="182880" anchor="ctr">
                    <a:noFill/>
                  </a:tcPr>
                </a:tc>
                <a:tc>
                  <a:txBody>
                    <a:bodyPr/>
                    <a:lstStyle/>
                    <a:p>
                      <a:pPr lvl="1"/>
                      <a:r>
                        <a:rPr lang="en-US" dirty="0" smtClean="0"/>
                        <a:t>Processor</a:t>
                      </a:r>
                      <a:endParaRPr lang="en-US" dirty="0"/>
                    </a:p>
                  </a:txBody>
                  <a:tcPr marL="182880" anchor="ctr"/>
                </a:tc>
                <a:tc>
                  <a:txBody>
                    <a:bodyPr/>
                    <a:lstStyle/>
                    <a:p>
                      <a:pPr lvl="1"/>
                      <a:r>
                        <a:rPr lang="en-US" dirty="0" smtClean="0"/>
                        <a:t>FPGA</a:t>
                      </a:r>
                      <a:endParaRPr lang="en-US" dirty="0"/>
                    </a:p>
                  </a:txBody>
                  <a:tcPr marL="182880" anchor="ctr"/>
                </a:tc>
              </a:tr>
              <a:tr h="793750">
                <a:tc>
                  <a:txBody>
                    <a:bodyPr/>
                    <a:lstStyle/>
                    <a:p>
                      <a:pPr lvl="1"/>
                      <a:r>
                        <a:rPr lang="en-US" dirty="0" smtClean="0">
                          <a:solidFill>
                            <a:schemeClr val="bg1"/>
                          </a:solidFill>
                        </a:rPr>
                        <a:t>Implementation</a:t>
                      </a:r>
                      <a:endParaRPr lang="en-US" dirty="0">
                        <a:solidFill>
                          <a:schemeClr val="bg1"/>
                        </a:solidFill>
                      </a:endParaRPr>
                    </a:p>
                  </a:txBody>
                  <a:tcPr marL="182880" anchor="ctr">
                    <a:solidFill>
                      <a:srgbClr val="0070C0"/>
                    </a:solidFill>
                  </a:tcPr>
                </a:tc>
                <a:tc>
                  <a:txBody>
                    <a:bodyPr/>
                    <a:lstStyle/>
                    <a:p>
                      <a:pPr lvl="1"/>
                      <a:r>
                        <a:rPr lang="en-US" dirty="0" smtClean="0"/>
                        <a:t>Instructions</a:t>
                      </a:r>
                      <a:r>
                        <a:rPr lang="en-US" baseline="0" dirty="0" smtClean="0"/>
                        <a:t> in library</a:t>
                      </a:r>
                      <a:endParaRPr lang="en-US" dirty="0"/>
                    </a:p>
                  </a:txBody>
                  <a:tcPr marL="182880" anchor="ctr"/>
                </a:tc>
                <a:tc>
                  <a:txBody>
                    <a:bodyPr/>
                    <a:lstStyle/>
                    <a:p>
                      <a:pPr lvl="1"/>
                      <a:r>
                        <a:rPr lang="en-US" dirty="0" smtClean="0"/>
                        <a:t>Spatially</a:t>
                      </a:r>
                      <a:r>
                        <a:rPr lang="en-US" baseline="0" dirty="0" smtClean="0"/>
                        <a:t> distributed</a:t>
                      </a:r>
                      <a:endParaRPr lang="en-US" dirty="0" smtClean="0"/>
                    </a:p>
                  </a:txBody>
                  <a:tcPr marL="182880" anchor="ctr"/>
                </a:tc>
              </a:tr>
              <a:tr h="793750">
                <a:tc>
                  <a:txBody>
                    <a:bodyPr/>
                    <a:lstStyle/>
                    <a:p>
                      <a:pPr lvl="1"/>
                      <a:r>
                        <a:rPr lang="en-US" dirty="0" smtClean="0">
                          <a:solidFill>
                            <a:schemeClr val="bg1"/>
                          </a:solidFill>
                        </a:rPr>
                        <a:t>Invocation</a:t>
                      </a:r>
                      <a:endParaRPr lang="en-US" dirty="0">
                        <a:solidFill>
                          <a:schemeClr val="bg1"/>
                        </a:solidFill>
                      </a:endParaRPr>
                    </a:p>
                  </a:txBody>
                  <a:tcPr marL="182880" anchor="ctr">
                    <a:solidFill>
                      <a:srgbClr val="0070C0"/>
                    </a:solidFill>
                  </a:tcPr>
                </a:tc>
                <a:tc>
                  <a:txBody>
                    <a:bodyPr/>
                    <a:lstStyle/>
                    <a:p>
                      <a:pPr lvl="1"/>
                      <a:r>
                        <a:rPr lang="en-US" dirty="0" smtClean="0"/>
                        <a:t>Call an address</a:t>
                      </a:r>
                      <a:endParaRPr lang="en-US" dirty="0"/>
                    </a:p>
                  </a:txBody>
                  <a:tcPr marL="182880" anchor="ctr"/>
                </a:tc>
                <a:tc>
                  <a:txBody>
                    <a:bodyPr/>
                    <a:lstStyle/>
                    <a:p>
                      <a:pPr lvl="1"/>
                      <a:r>
                        <a:rPr lang="en-US" dirty="0" smtClean="0"/>
                        <a:t>Message over wires</a:t>
                      </a:r>
                      <a:endParaRPr lang="en-US" dirty="0"/>
                    </a:p>
                  </a:txBody>
                  <a:tcPr marL="182880" anchor="ctr"/>
                </a:tc>
              </a:tr>
              <a:tr h="793750">
                <a:tc>
                  <a:txBody>
                    <a:bodyPr/>
                    <a:lstStyle/>
                    <a:p>
                      <a:pPr lvl="1"/>
                      <a:r>
                        <a:rPr lang="en-US" dirty="0" smtClean="0">
                          <a:solidFill>
                            <a:schemeClr val="bg1"/>
                          </a:solidFill>
                        </a:rPr>
                        <a:t>Data Transfer</a:t>
                      </a:r>
                      <a:endParaRPr lang="en-US" dirty="0">
                        <a:solidFill>
                          <a:schemeClr val="bg1"/>
                        </a:solidFill>
                      </a:endParaRPr>
                    </a:p>
                  </a:txBody>
                  <a:tcPr marL="182880" anchor="ctr">
                    <a:solidFill>
                      <a:srgbClr val="0070C0"/>
                    </a:solidFill>
                  </a:tcPr>
                </a:tc>
                <a:tc>
                  <a:txBody>
                    <a:bodyPr/>
                    <a:lstStyle/>
                    <a:p>
                      <a:pPr lvl="1"/>
                      <a:r>
                        <a:rPr lang="en-US" dirty="0" smtClean="0"/>
                        <a:t>Global Memory</a:t>
                      </a:r>
                      <a:endParaRPr lang="en-US" dirty="0"/>
                    </a:p>
                  </a:txBody>
                  <a:tcPr marL="182880" anchor="ctr"/>
                </a:tc>
                <a:tc>
                  <a:txBody>
                    <a:bodyPr/>
                    <a:lstStyle/>
                    <a:p>
                      <a:pPr marL="0" marR="0" lvl="1" indent="0" defTabSz="914400" eaLnBrk="1" fontAlgn="auto" latinLnBrk="0" hangingPunct="1">
                        <a:lnSpc>
                          <a:spcPct val="100000"/>
                        </a:lnSpc>
                        <a:spcBef>
                          <a:spcPts val="0"/>
                        </a:spcBef>
                        <a:spcAft>
                          <a:spcPts val="0"/>
                        </a:spcAft>
                        <a:buClrTx/>
                        <a:buSzTx/>
                        <a:buFontTx/>
                        <a:buNone/>
                        <a:tabLst/>
                        <a:defRPr/>
                      </a:pPr>
                      <a:r>
                        <a:rPr lang="en-US" dirty="0" smtClean="0"/>
                        <a:t>Message over wires</a:t>
                      </a:r>
                    </a:p>
                  </a:txBody>
                  <a:tcPr marL="182880" anchor="ctr"/>
                </a:tc>
              </a:tr>
            </a:tbl>
          </a:graphicData>
        </a:graphic>
      </p:graphicFrame>
      <p:sp>
        <p:nvSpPr>
          <p:cNvPr id="4" name="Content Placeholder 4"/>
          <p:cNvSpPr>
            <a:spLocks noGrp="1"/>
          </p:cNvSpPr>
          <p:nvPr>
            <p:ph idx="1"/>
          </p:nvPr>
        </p:nvSpPr>
        <p:spPr>
          <a:xfrm>
            <a:off x="457996" y="4890380"/>
            <a:ext cx="8228008" cy="4859331"/>
          </a:xfrm>
        </p:spPr>
        <p:txBody>
          <a:bodyPr/>
          <a:lstStyle/>
          <a:p>
            <a:pPr lvl="1"/>
            <a:r>
              <a:rPr lang="en-US" dirty="0" smtClean="0"/>
              <a:t>LEAP services take a client-server architecture</a:t>
            </a:r>
          </a:p>
          <a:p>
            <a:pPr lvl="2"/>
            <a:r>
              <a:rPr lang="en-US" dirty="0" smtClean="0"/>
              <a:t>Conveniently layered on LI Channels</a:t>
            </a:r>
          </a:p>
          <a:p>
            <a:pPr lvl="2"/>
            <a:r>
              <a:rPr lang="en-US" dirty="0" smtClean="0"/>
              <a:t>Composition enables rapid development of sophisticated libraries</a:t>
            </a:r>
          </a:p>
        </p:txBody>
      </p:sp>
    </p:spTree>
    <p:extLst>
      <p:ext uri="{BB962C8B-B14F-4D97-AF65-F5344CB8AC3E}">
        <p14:creationId xmlns:p14="http://schemas.microsoft.com/office/powerpoint/2010/main" val="2501064227"/>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p:cNvSpPr/>
          <p:nvPr/>
        </p:nvSpPr>
        <p:spPr bwMode="auto">
          <a:xfrm>
            <a:off x="6230698" y="822222"/>
            <a:ext cx="2525955" cy="3097710"/>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Verdana" pitchFamily="34" charset="0"/>
              <a:cs typeface="Arial" charset="0"/>
            </a:endParaRPr>
          </a:p>
        </p:txBody>
      </p:sp>
      <p:sp>
        <p:nvSpPr>
          <p:cNvPr id="28" name="Rectangle 27"/>
          <p:cNvSpPr/>
          <p:nvPr/>
        </p:nvSpPr>
        <p:spPr bwMode="auto">
          <a:xfrm>
            <a:off x="380999" y="819210"/>
            <a:ext cx="5427903" cy="3097710"/>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Verdana" pitchFamily="34" charset="0"/>
              <a:cs typeface="Arial" charset="0"/>
            </a:endParaRPr>
          </a:p>
        </p:txBody>
      </p:sp>
      <p:sp>
        <p:nvSpPr>
          <p:cNvPr id="29" name="TextBox 28"/>
          <p:cNvSpPr txBox="1"/>
          <p:nvPr/>
        </p:nvSpPr>
        <p:spPr>
          <a:xfrm>
            <a:off x="457200" y="876300"/>
            <a:ext cx="813070" cy="400110"/>
          </a:xfrm>
          <a:prstGeom prst="rect">
            <a:avLst/>
          </a:prstGeom>
          <a:noFill/>
        </p:spPr>
        <p:txBody>
          <a:bodyPr wrap="square" rtlCol="0">
            <a:spAutoFit/>
          </a:bodyPr>
          <a:lstStyle/>
          <a:p>
            <a:r>
              <a:rPr lang="en-US" sz="2000" dirty="0" smtClean="0">
                <a:solidFill>
                  <a:schemeClr val="bg1"/>
                </a:solidFill>
              </a:rPr>
              <a:t>FPGA</a:t>
            </a:r>
            <a:endParaRPr lang="en-US" sz="2000" dirty="0">
              <a:solidFill>
                <a:schemeClr val="bg1"/>
              </a:solidFill>
            </a:endParaRPr>
          </a:p>
        </p:txBody>
      </p:sp>
      <p:sp>
        <p:nvSpPr>
          <p:cNvPr id="5" name="Title 4"/>
          <p:cNvSpPr>
            <a:spLocks noGrp="1"/>
          </p:cNvSpPr>
          <p:nvPr>
            <p:ph type="title"/>
          </p:nvPr>
        </p:nvSpPr>
        <p:spPr/>
        <p:txBody>
          <a:bodyPr/>
          <a:lstStyle/>
          <a:p>
            <a:r>
              <a:rPr lang="en-US" dirty="0" smtClean="0"/>
              <a:t>STDIO: A Service Library in FPGA</a:t>
            </a:r>
            <a:endParaRPr lang="en-US" dirty="0"/>
          </a:p>
        </p:txBody>
      </p:sp>
      <p:sp>
        <p:nvSpPr>
          <p:cNvPr id="7" name="Rounded Rectangle 6"/>
          <p:cNvSpPr>
            <a:spLocks noChangeAspect="1"/>
          </p:cNvSpPr>
          <p:nvPr/>
        </p:nvSpPr>
        <p:spPr>
          <a:xfrm>
            <a:off x="2048302" y="1531693"/>
            <a:ext cx="1551712" cy="1219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dirty="0" smtClean="0">
                <a:latin typeface="Calibri" pitchFamily="34" charset="0"/>
              </a:rPr>
              <a:t>STDIO</a:t>
            </a:r>
          </a:p>
          <a:p>
            <a:pPr algn="ctr"/>
            <a:r>
              <a:rPr lang="en-US" sz="2800" dirty="0" smtClean="0">
                <a:latin typeface="Calibri" pitchFamily="34" charset="0"/>
              </a:rPr>
              <a:t>Service</a:t>
            </a:r>
          </a:p>
        </p:txBody>
      </p:sp>
      <p:sp>
        <p:nvSpPr>
          <p:cNvPr id="8" name="Rounded Rectangle 7"/>
          <p:cNvSpPr>
            <a:spLocks noChangeAspect="1"/>
          </p:cNvSpPr>
          <p:nvPr/>
        </p:nvSpPr>
        <p:spPr>
          <a:xfrm>
            <a:off x="326060" y="4128637"/>
            <a:ext cx="5482842" cy="1052950"/>
          </a:xfrm>
          <a:prstGeom prst="roundRect">
            <a:avLst/>
          </a:prstGeom>
        </p:spPr>
        <p:style>
          <a:lnRef idx="1">
            <a:schemeClr val="dk1"/>
          </a:lnRef>
          <a:fillRef idx="2">
            <a:schemeClr val="dk1"/>
          </a:fillRef>
          <a:effectRef idx="1">
            <a:schemeClr val="dk1"/>
          </a:effectRef>
          <a:fontRef idx="minor">
            <a:schemeClr val="dk1"/>
          </a:fontRef>
        </p:style>
        <p:txBody>
          <a:bodyPr rtlCol="0" anchor="t" anchorCtr="0"/>
          <a:lstStyle/>
          <a:p>
            <a:pPr marL="0" lvl="4" indent="0">
              <a:buNone/>
            </a:pPr>
            <a:r>
              <a:rPr lang="en-US" sz="2000" dirty="0" smtClean="0">
                <a:latin typeface="Calibri" panose="020F0502020204030204" pitchFamily="34" charset="0"/>
                <a:cs typeface="Calibri" panose="020F0502020204030204" pitchFamily="34" charset="0"/>
              </a:rPr>
              <a:t>User Program</a:t>
            </a:r>
            <a:endParaRPr lang="en-US" sz="2000" dirty="0">
              <a:latin typeface="Calibri" panose="020F0502020204030204" pitchFamily="34" charset="0"/>
              <a:cs typeface="Calibri" panose="020F0502020204030204" pitchFamily="34" charset="0"/>
            </a:endParaRPr>
          </a:p>
        </p:txBody>
      </p:sp>
      <p:cxnSp>
        <p:nvCxnSpPr>
          <p:cNvPr id="11" name="Straight Arrow Connector 10"/>
          <p:cNvCxnSpPr>
            <a:cxnSpLocks noChangeAspect="1"/>
          </p:cNvCxnSpPr>
          <p:nvPr/>
        </p:nvCxnSpPr>
        <p:spPr>
          <a:xfrm rot="-5400000">
            <a:off x="1649915" y="3425512"/>
            <a:ext cx="1330050" cy="0"/>
          </a:xfrm>
          <a:prstGeom prst="straightConnector1">
            <a:avLst/>
          </a:prstGeom>
          <a:ln w="25400">
            <a:solidFill>
              <a:schemeClr val="accent2">
                <a:lumMod val="40000"/>
                <a:lumOff val="60000"/>
              </a:schemeClr>
            </a:solidFill>
            <a:tailEnd type="triangle" w="lg" len="lg"/>
          </a:ln>
          <a:effectLst>
            <a:glow rad="38100">
              <a:schemeClr val="tx1"/>
            </a:glow>
          </a:effectLst>
        </p:spPr>
        <p:style>
          <a:lnRef idx="1">
            <a:schemeClr val="accent1"/>
          </a:lnRef>
          <a:fillRef idx="0">
            <a:schemeClr val="accent1"/>
          </a:fillRef>
          <a:effectRef idx="0">
            <a:schemeClr val="accent1"/>
          </a:effectRef>
          <a:fontRef idx="minor">
            <a:schemeClr val="tx1"/>
          </a:fontRef>
        </p:style>
      </p:cxnSp>
      <p:sp>
        <p:nvSpPr>
          <p:cNvPr id="12" name="TextBox 11"/>
          <p:cNvSpPr txBox="1">
            <a:spLocks noChangeAspect="1"/>
          </p:cNvSpPr>
          <p:nvPr/>
        </p:nvSpPr>
        <p:spPr>
          <a:xfrm rot="-5400000">
            <a:off x="1747720" y="3308580"/>
            <a:ext cx="908903" cy="307777"/>
          </a:xfrm>
          <a:prstGeom prst="rect">
            <a:avLst/>
          </a:prstGeom>
          <a:noFill/>
        </p:spPr>
        <p:txBody>
          <a:bodyPr wrap="none" rtlCol="0">
            <a:spAutoFit/>
          </a:bodyPr>
          <a:lstStyle/>
          <a:p>
            <a:r>
              <a:rPr lang="en-US" sz="1400" dirty="0" smtClean="0">
                <a:solidFill>
                  <a:schemeClr val="bg1"/>
                </a:solidFill>
                <a:latin typeface="Calibri" pitchFamily="34" charset="0"/>
              </a:rPr>
              <a:t>Request 0</a:t>
            </a:r>
          </a:p>
        </p:txBody>
      </p:sp>
      <p:cxnSp>
        <p:nvCxnSpPr>
          <p:cNvPr id="13" name="Straight Arrow Connector 12"/>
          <p:cNvCxnSpPr>
            <a:cxnSpLocks noChangeAspect="1"/>
          </p:cNvCxnSpPr>
          <p:nvPr/>
        </p:nvCxnSpPr>
        <p:spPr>
          <a:xfrm rot="-5400000">
            <a:off x="1908011" y="3425512"/>
            <a:ext cx="1330050" cy="0"/>
          </a:xfrm>
          <a:prstGeom prst="straightConnector1">
            <a:avLst/>
          </a:prstGeom>
          <a:ln w="25400">
            <a:solidFill>
              <a:schemeClr val="accent2">
                <a:lumMod val="40000"/>
                <a:lumOff val="60000"/>
              </a:schemeClr>
            </a:solidFill>
            <a:headEnd type="triangle" w="lg" len="lg"/>
            <a:tailEnd type="none" w="lg" len="lg"/>
          </a:ln>
          <a:effectLst>
            <a:glow rad="38100">
              <a:schemeClr val="tx1"/>
            </a:glow>
          </a:effectLst>
        </p:spPr>
        <p:style>
          <a:lnRef idx="1">
            <a:schemeClr val="accent1"/>
          </a:lnRef>
          <a:fillRef idx="0">
            <a:schemeClr val="accent1"/>
          </a:fillRef>
          <a:effectRef idx="0">
            <a:schemeClr val="accent1"/>
          </a:effectRef>
          <a:fontRef idx="minor">
            <a:schemeClr val="tx1"/>
          </a:fontRef>
        </p:style>
      </p:cxnSp>
      <p:sp>
        <p:nvSpPr>
          <p:cNvPr id="14" name="TextBox 13"/>
          <p:cNvSpPr txBox="1">
            <a:spLocks noChangeAspect="1"/>
          </p:cNvSpPr>
          <p:nvPr/>
        </p:nvSpPr>
        <p:spPr>
          <a:xfrm rot="-5400000">
            <a:off x="1953912" y="3303183"/>
            <a:ext cx="1015086" cy="307777"/>
          </a:xfrm>
          <a:prstGeom prst="rect">
            <a:avLst/>
          </a:prstGeom>
          <a:noFill/>
        </p:spPr>
        <p:txBody>
          <a:bodyPr wrap="none" rtlCol="0">
            <a:spAutoFit/>
          </a:bodyPr>
          <a:lstStyle/>
          <a:p>
            <a:r>
              <a:rPr lang="en-US" sz="1400" dirty="0" smtClean="0">
                <a:solidFill>
                  <a:schemeClr val="bg1"/>
                </a:solidFill>
                <a:latin typeface="Calibri" pitchFamily="34" charset="0"/>
              </a:rPr>
              <a:t>Response 0</a:t>
            </a:r>
          </a:p>
        </p:txBody>
      </p:sp>
      <p:cxnSp>
        <p:nvCxnSpPr>
          <p:cNvPr id="15" name="Straight Arrow Connector 14"/>
          <p:cNvCxnSpPr>
            <a:cxnSpLocks noChangeAspect="1"/>
          </p:cNvCxnSpPr>
          <p:nvPr/>
        </p:nvCxnSpPr>
        <p:spPr>
          <a:xfrm rot="-5400000">
            <a:off x="2443871" y="3425512"/>
            <a:ext cx="1330050" cy="0"/>
          </a:xfrm>
          <a:prstGeom prst="straightConnector1">
            <a:avLst/>
          </a:prstGeom>
          <a:ln w="25400">
            <a:solidFill>
              <a:schemeClr val="accent2">
                <a:lumMod val="40000"/>
                <a:lumOff val="60000"/>
              </a:schemeClr>
            </a:solidFill>
            <a:tailEnd type="triangle" w="lg" len="lg"/>
          </a:ln>
          <a:effectLst>
            <a:glow rad="38100">
              <a:schemeClr val="tx1"/>
            </a:glow>
          </a:effectLst>
        </p:spPr>
        <p:style>
          <a:lnRef idx="1">
            <a:schemeClr val="accent1"/>
          </a:lnRef>
          <a:fillRef idx="0">
            <a:schemeClr val="accent1"/>
          </a:fillRef>
          <a:effectRef idx="0">
            <a:schemeClr val="accent1"/>
          </a:effectRef>
          <a:fontRef idx="minor">
            <a:schemeClr val="tx1"/>
          </a:fontRef>
        </p:style>
      </p:cxnSp>
      <p:sp>
        <p:nvSpPr>
          <p:cNvPr id="16" name="TextBox 15"/>
          <p:cNvSpPr txBox="1">
            <a:spLocks noChangeAspect="1"/>
          </p:cNvSpPr>
          <p:nvPr/>
        </p:nvSpPr>
        <p:spPr>
          <a:xfrm rot="-5400000">
            <a:off x="2536624" y="3314247"/>
            <a:ext cx="910506" cy="307777"/>
          </a:xfrm>
          <a:prstGeom prst="rect">
            <a:avLst/>
          </a:prstGeom>
          <a:noFill/>
        </p:spPr>
        <p:txBody>
          <a:bodyPr wrap="none" rtlCol="0">
            <a:spAutoFit/>
          </a:bodyPr>
          <a:lstStyle/>
          <a:p>
            <a:r>
              <a:rPr lang="en-US" sz="1400" dirty="0" smtClean="0">
                <a:solidFill>
                  <a:schemeClr val="bg1"/>
                </a:solidFill>
                <a:latin typeface="Calibri" pitchFamily="34" charset="0"/>
              </a:rPr>
              <a:t>Request </a:t>
            </a:r>
            <a:r>
              <a:rPr lang="en-US" sz="1400" i="1" dirty="0" smtClean="0">
                <a:solidFill>
                  <a:schemeClr val="bg1"/>
                </a:solidFill>
                <a:latin typeface="Calibri" pitchFamily="34" charset="0"/>
              </a:rPr>
              <a:t>n</a:t>
            </a:r>
            <a:endParaRPr lang="en-US" sz="1400" dirty="0" smtClean="0">
              <a:solidFill>
                <a:schemeClr val="bg1"/>
              </a:solidFill>
              <a:latin typeface="Calibri" pitchFamily="34" charset="0"/>
            </a:endParaRPr>
          </a:p>
        </p:txBody>
      </p:sp>
      <p:cxnSp>
        <p:nvCxnSpPr>
          <p:cNvPr id="17" name="Straight Arrow Connector 16"/>
          <p:cNvCxnSpPr>
            <a:cxnSpLocks noChangeAspect="1"/>
          </p:cNvCxnSpPr>
          <p:nvPr/>
        </p:nvCxnSpPr>
        <p:spPr>
          <a:xfrm rot="-5400000">
            <a:off x="2724089" y="3425512"/>
            <a:ext cx="1330050" cy="0"/>
          </a:xfrm>
          <a:prstGeom prst="straightConnector1">
            <a:avLst/>
          </a:prstGeom>
          <a:ln w="25400">
            <a:solidFill>
              <a:schemeClr val="accent2">
                <a:lumMod val="40000"/>
                <a:lumOff val="60000"/>
              </a:schemeClr>
            </a:solidFill>
            <a:headEnd type="triangle" w="lg" len="lg"/>
            <a:tailEnd type="none" w="lg" len="lg"/>
          </a:ln>
          <a:effectLst>
            <a:glow rad="38100">
              <a:schemeClr val="tx1"/>
            </a:glow>
          </a:effectLst>
        </p:spPr>
        <p:style>
          <a:lnRef idx="1">
            <a:schemeClr val="accent1"/>
          </a:lnRef>
          <a:fillRef idx="0">
            <a:schemeClr val="accent1"/>
          </a:fillRef>
          <a:effectRef idx="0">
            <a:schemeClr val="accent1"/>
          </a:effectRef>
          <a:fontRef idx="minor">
            <a:schemeClr val="tx1"/>
          </a:fontRef>
        </p:style>
      </p:cxnSp>
      <p:sp>
        <p:nvSpPr>
          <p:cNvPr id="18" name="TextBox 17"/>
          <p:cNvSpPr txBox="1">
            <a:spLocks noChangeAspect="1"/>
          </p:cNvSpPr>
          <p:nvPr/>
        </p:nvSpPr>
        <p:spPr>
          <a:xfrm rot="-5400000">
            <a:off x="2766211" y="3301993"/>
            <a:ext cx="1016689" cy="307777"/>
          </a:xfrm>
          <a:prstGeom prst="rect">
            <a:avLst/>
          </a:prstGeom>
          <a:noFill/>
        </p:spPr>
        <p:txBody>
          <a:bodyPr wrap="none" rtlCol="0">
            <a:spAutoFit/>
          </a:bodyPr>
          <a:lstStyle/>
          <a:p>
            <a:r>
              <a:rPr lang="en-US" sz="1400" dirty="0" smtClean="0">
                <a:solidFill>
                  <a:schemeClr val="bg1"/>
                </a:solidFill>
                <a:latin typeface="Calibri" pitchFamily="34" charset="0"/>
              </a:rPr>
              <a:t>Response </a:t>
            </a:r>
            <a:r>
              <a:rPr lang="en-US" sz="1400" i="1" dirty="0" smtClean="0">
                <a:solidFill>
                  <a:schemeClr val="bg1"/>
                </a:solidFill>
                <a:latin typeface="Calibri" pitchFamily="34" charset="0"/>
              </a:rPr>
              <a:t>n</a:t>
            </a:r>
          </a:p>
        </p:txBody>
      </p:sp>
      <p:sp>
        <p:nvSpPr>
          <p:cNvPr id="19" name="TextBox 18"/>
          <p:cNvSpPr txBox="1">
            <a:spLocks noChangeAspect="1"/>
          </p:cNvSpPr>
          <p:nvPr/>
        </p:nvSpPr>
        <p:spPr>
          <a:xfrm rot="-5400000">
            <a:off x="2536613" y="3156731"/>
            <a:ext cx="360996" cy="400110"/>
          </a:xfrm>
          <a:prstGeom prst="rect">
            <a:avLst/>
          </a:prstGeom>
          <a:noFill/>
        </p:spPr>
        <p:txBody>
          <a:bodyPr wrap="none" rtlCol="0">
            <a:spAutoFit/>
          </a:bodyPr>
          <a:lstStyle/>
          <a:p>
            <a:r>
              <a:rPr lang="en-US" sz="2000" dirty="0" smtClean="0">
                <a:solidFill>
                  <a:schemeClr val="bg1"/>
                </a:solidFill>
                <a:latin typeface="Calibri" pitchFamily="34" charset="0"/>
              </a:rPr>
              <a:t>…</a:t>
            </a:r>
          </a:p>
        </p:txBody>
      </p:sp>
      <p:cxnSp>
        <p:nvCxnSpPr>
          <p:cNvPr id="22" name="Straight Arrow Connector 21"/>
          <p:cNvCxnSpPr>
            <a:cxnSpLocks noChangeAspect="1"/>
          </p:cNvCxnSpPr>
          <p:nvPr/>
        </p:nvCxnSpPr>
        <p:spPr>
          <a:xfrm>
            <a:off x="3605586" y="1804537"/>
            <a:ext cx="3404814" cy="0"/>
          </a:xfrm>
          <a:prstGeom prst="straightConnector1">
            <a:avLst/>
          </a:prstGeom>
          <a:ln w="25400">
            <a:solidFill>
              <a:schemeClr val="accent2">
                <a:lumMod val="40000"/>
                <a:lumOff val="60000"/>
              </a:schemeClr>
            </a:solidFill>
            <a:prstDash val="dash"/>
            <a:headEnd type="triangle" w="lg" len="lg"/>
            <a:tailEnd type="none" w="lg" len="lg"/>
          </a:ln>
          <a:effectLst>
            <a:glow rad="38100">
              <a:schemeClr val="tx1"/>
            </a:glow>
          </a:effectLst>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auto">
          <a:xfrm>
            <a:off x="6019800" y="571500"/>
            <a:ext cx="0" cy="3886200"/>
          </a:xfrm>
          <a:prstGeom prst="line">
            <a:avLst/>
          </a:prstGeom>
          <a:noFill/>
          <a:ln w="25400" cap="flat" cmpd="sng" algn="ctr">
            <a:solidFill>
              <a:schemeClr val="tx1">
                <a:alpha val="30000"/>
              </a:schemeClr>
            </a:solidFill>
            <a:prstDash val="sysDash"/>
            <a:round/>
            <a:headEnd type="none" w="med" len="med"/>
            <a:tailEnd type="none" w="med" len="med"/>
          </a:ln>
          <a:effectLst/>
        </p:spPr>
      </p:cxnSp>
      <p:sp>
        <p:nvSpPr>
          <p:cNvPr id="32" name="TextBox 31"/>
          <p:cNvSpPr txBox="1"/>
          <p:nvPr/>
        </p:nvSpPr>
        <p:spPr>
          <a:xfrm>
            <a:off x="6270044" y="876300"/>
            <a:ext cx="617477" cy="400110"/>
          </a:xfrm>
          <a:prstGeom prst="rect">
            <a:avLst/>
          </a:prstGeom>
          <a:noFill/>
        </p:spPr>
        <p:txBody>
          <a:bodyPr wrap="none" rtlCol="0">
            <a:spAutoFit/>
          </a:bodyPr>
          <a:lstStyle/>
          <a:p>
            <a:r>
              <a:rPr lang="en-US" sz="2000" dirty="0" smtClean="0">
                <a:solidFill>
                  <a:schemeClr val="bg1"/>
                </a:solidFill>
              </a:rPr>
              <a:t>CPU</a:t>
            </a:r>
            <a:endParaRPr lang="en-US" sz="2000" dirty="0">
              <a:solidFill>
                <a:schemeClr val="bg1"/>
              </a:solidFill>
            </a:endParaRPr>
          </a:p>
        </p:txBody>
      </p:sp>
      <p:sp>
        <p:nvSpPr>
          <p:cNvPr id="38" name="Content Placeholder 4"/>
          <p:cNvSpPr txBox="1">
            <a:spLocks/>
          </p:cNvSpPr>
          <p:nvPr/>
        </p:nvSpPr>
        <p:spPr>
          <a:xfrm>
            <a:off x="326060" y="5314937"/>
            <a:ext cx="8228008" cy="4859331"/>
          </a:xfrm>
          <a:prstGeom prst="rect">
            <a:avLst/>
          </a:prstGeom>
        </p:spPr>
        <p:txBody>
          <a:bodyPr/>
          <a:lstStyle>
            <a:lvl1pPr marL="0" marR="0" lvl="0" indent="0" algn="l" defTabSz="914400" rtl="0" fontAlgn="auto" hangingPunct="1">
              <a:lnSpc>
                <a:spcPct val="100000"/>
              </a:lnSpc>
              <a:spcBef>
                <a:spcPts val="2000"/>
              </a:spcBef>
              <a:spcAft>
                <a:spcPts val="0"/>
              </a:spcAft>
              <a:buNone/>
              <a:tabLst/>
              <a:defRPr lang="en-US" sz="2300" b="0" i="0" u="none" strike="noStrike" kern="0" cap="none" spc="0" baseline="0">
                <a:solidFill>
                  <a:srgbClr val="061922"/>
                </a:solidFill>
                <a:uFillTx/>
                <a:latin typeface="Calibri" pitchFamily="34"/>
                <a:cs typeface="Calibri"/>
              </a:defRPr>
            </a:lvl1pPr>
            <a:lvl2pPr marL="155448" marR="0" lvl="1" indent="-182880" algn="l" defTabSz="914400" rtl="0" fontAlgn="auto" hangingPunct="1">
              <a:lnSpc>
                <a:spcPct val="100000"/>
              </a:lnSpc>
              <a:spcBef>
                <a:spcPts val="1100"/>
              </a:spcBef>
              <a:spcAft>
                <a:spcPts val="0"/>
              </a:spcAft>
              <a:buClr>
                <a:srgbClr val="061922"/>
              </a:buClr>
              <a:buSzPct val="85000"/>
              <a:buFont typeface="Calibri" pitchFamily="18"/>
              <a:buChar char="•"/>
              <a:tabLst/>
              <a:defRPr lang="en-US" sz="2300" b="0" i="0" u="none" strike="noStrike" kern="0" cap="none" spc="0" baseline="0">
                <a:solidFill>
                  <a:srgbClr val="061922"/>
                </a:solidFill>
                <a:uFillTx/>
                <a:latin typeface="Calibri" pitchFamily="34"/>
                <a:cs typeface="Calibri"/>
              </a:defRPr>
            </a:lvl2pPr>
            <a:lvl3pPr marL="365760" marR="0" lvl="2" indent="-182880" algn="l" defTabSz="914400" rtl="0" fontAlgn="auto" hangingPunct="1">
              <a:lnSpc>
                <a:spcPct val="100000"/>
              </a:lnSpc>
              <a:spcBef>
                <a:spcPts val="500"/>
              </a:spcBef>
              <a:spcAft>
                <a:spcPts val="0"/>
              </a:spcAft>
              <a:buClr>
                <a:srgbClr val="061922"/>
              </a:buClr>
              <a:buSzPct val="85000"/>
              <a:buFont typeface="Calibri" pitchFamily="34"/>
              <a:buChar char="–"/>
              <a:tabLst/>
              <a:defRPr lang="en-US" sz="2100" b="0" i="0" u="none" strike="noStrike" kern="0" cap="none" spc="0" baseline="0">
                <a:solidFill>
                  <a:srgbClr val="061922"/>
                </a:solidFill>
                <a:uFillTx/>
                <a:latin typeface="Calibri" pitchFamily="34"/>
                <a:cs typeface="Calibri"/>
              </a:defRPr>
            </a:lvl3pPr>
            <a:lvl4pPr marL="568327" marR="0" lvl="3" indent="-182880" algn="l" defTabSz="914400" rtl="0" fontAlgn="auto" hangingPunct="1">
              <a:lnSpc>
                <a:spcPct val="100000"/>
              </a:lnSpc>
              <a:spcBef>
                <a:spcPts val="500"/>
              </a:spcBef>
              <a:spcAft>
                <a:spcPts val="0"/>
              </a:spcAft>
              <a:buClr>
                <a:srgbClr val="061922"/>
              </a:buClr>
              <a:buSzPct val="85000"/>
              <a:buFont typeface="Calibri" pitchFamily="34"/>
              <a:buChar char="•"/>
              <a:tabLst/>
              <a:defRPr lang="en-US" sz="1900" b="0" i="0" u="none" strike="noStrike" kern="0" cap="none" spc="0" baseline="0">
                <a:solidFill>
                  <a:srgbClr val="061922"/>
                </a:solidFill>
                <a:uFillTx/>
                <a:latin typeface="Calibri" pitchFamily="34"/>
                <a:cs typeface="Calibri"/>
              </a:defRPr>
            </a:lvl4pPr>
            <a:lvl5pPr marL="761996" marR="0" lvl="4" indent="-146304" algn="l" defTabSz="914400" rtl="0" fontAlgn="auto" hangingPunct="1">
              <a:lnSpc>
                <a:spcPct val="100000"/>
              </a:lnSpc>
              <a:spcBef>
                <a:spcPts val="400"/>
              </a:spcBef>
              <a:spcAft>
                <a:spcPts val="0"/>
              </a:spcAft>
              <a:buClr>
                <a:srgbClr val="061922"/>
              </a:buClr>
              <a:buSzPct val="85000"/>
              <a:buFont typeface="Calibri" pitchFamily="34" charset="0"/>
              <a:buChar char="–"/>
              <a:tabLst/>
              <a:defRPr lang="en-US" sz="1800" b="0" i="0" u="none" strike="noStrike" kern="0" cap="none" spc="0" baseline="0">
                <a:solidFill>
                  <a:srgbClr val="061922"/>
                </a:solidFill>
                <a:uFillTx/>
                <a:latin typeface="Calibri" pitchFamily="34"/>
                <a:cs typeface="Calibri"/>
              </a:defRPr>
            </a:lvl5pPr>
          </a:lstStyle>
          <a:p>
            <a:pPr lvl="1"/>
            <a:r>
              <a:rPr lang="en-US" dirty="0" smtClean="0"/>
              <a:t>But what if application needs more than one client?</a:t>
            </a:r>
          </a:p>
          <a:p>
            <a:pPr lvl="2"/>
            <a:r>
              <a:rPr lang="en-US" dirty="0" smtClean="0"/>
              <a:t>Software can share a single library code</a:t>
            </a:r>
          </a:p>
          <a:p>
            <a:pPr lvl="2"/>
            <a:r>
              <a:rPr lang="en-US" dirty="0" smtClean="0"/>
              <a:t>Spatial nature of FPGAs requires services to be distributed</a:t>
            </a:r>
            <a:br>
              <a:rPr lang="en-US" dirty="0" smtClean="0"/>
            </a:br>
            <a:endParaRPr lang="en-US" dirty="0" smtClean="0"/>
          </a:p>
          <a:p>
            <a:pPr marL="342900" indent="-342900">
              <a:buFont typeface="Arial" panose="020B0604020202020204" pitchFamily="34" charset="0"/>
              <a:buChar char="•"/>
            </a:pPr>
            <a:endParaRPr lang="en-US" dirty="0" smtClean="0"/>
          </a:p>
        </p:txBody>
      </p:sp>
      <p:sp>
        <p:nvSpPr>
          <p:cNvPr id="36" name="Rounded Rectangle 35"/>
          <p:cNvSpPr>
            <a:spLocks noChangeAspect="1"/>
          </p:cNvSpPr>
          <p:nvPr/>
        </p:nvSpPr>
        <p:spPr>
          <a:xfrm>
            <a:off x="6674468" y="1541287"/>
            <a:ext cx="1905000" cy="1219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dirty="0" smtClean="0">
                <a:latin typeface="Calibri" pitchFamily="34" charset="0"/>
              </a:rPr>
              <a:t>Software</a:t>
            </a:r>
            <a:br>
              <a:rPr lang="en-US" sz="2800" dirty="0" smtClean="0">
                <a:latin typeface="Calibri" pitchFamily="34" charset="0"/>
              </a:rPr>
            </a:br>
            <a:r>
              <a:rPr lang="en-US" sz="2800" dirty="0" smtClean="0">
                <a:latin typeface="Calibri" pitchFamily="34" charset="0"/>
              </a:rPr>
              <a:t>STDIO</a:t>
            </a:r>
          </a:p>
        </p:txBody>
      </p:sp>
      <p:cxnSp>
        <p:nvCxnSpPr>
          <p:cNvPr id="21" name="Straight Arrow Connector 20"/>
          <p:cNvCxnSpPr>
            <a:cxnSpLocks noChangeAspect="1"/>
          </p:cNvCxnSpPr>
          <p:nvPr/>
        </p:nvCxnSpPr>
        <p:spPr>
          <a:xfrm>
            <a:off x="3612972" y="2414137"/>
            <a:ext cx="3092628" cy="0"/>
          </a:xfrm>
          <a:prstGeom prst="straightConnector1">
            <a:avLst/>
          </a:prstGeom>
          <a:ln w="25400">
            <a:solidFill>
              <a:schemeClr val="accent2">
                <a:lumMod val="40000"/>
                <a:lumOff val="60000"/>
              </a:schemeClr>
            </a:solidFill>
            <a:prstDash val="dash"/>
            <a:tailEnd type="triangle" w="lg" len="lg"/>
          </a:ln>
          <a:effectLst>
            <a:glow rad="38100">
              <a:schemeClr val="tx1"/>
            </a:glow>
          </a:effectLst>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388759" y="4576273"/>
            <a:ext cx="6677025" cy="738664"/>
          </a:xfrm>
          <a:prstGeom prst="rect">
            <a:avLst/>
          </a:prstGeom>
          <a:noFill/>
        </p:spPr>
        <p:txBody>
          <a:bodyPr wrap="square" rtlCol="0">
            <a:spAutoFit/>
          </a:bodyPr>
          <a:lstStyle/>
          <a:p>
            <a:pPr marL="0" lvl="4"/>
            <a:r>
              <a:rPr lang="en-US" sz="1400" dirty="0" smtClean="0">
                <a:latin typeface="Courier New" panose="02070309020205020404" pitchFamily="49" charset="0"/>
                <a:cs typeface="Courier New" panose="02070309020205020404" pitchFamily="49" charset="0"/>
              </a:rPr>
              <a:t>let </a:t>
            </a:r>
            <a:r>
              <a:rPr lang="en-US" sz="1400" dirty="0" err="1">
                <a:latin typeface="Courier New" panose="02070309020205020404" pitchFamily="49" charset="0"/>
                <a:cs typeface="Courier New" panose="02070309020205020404" pitchFamily="49" charset="0"/>
              </a:rPr>
              <a:t>msg</a:t>
            </a:r>
            <a:r>
              <a:rPr lang="en-US" sz="1400" dirty="0">
                <a:latin typeface="Courier New" panose="02070309020205020404" pitchFamily="49" charset="0"/>
                <a:cs typeface="Courier New" panose="02070309020205020404" pitchFamily="49" charset="0"/>
              </a:rPr>
              <a:t> &lt;- </a:t>
            </a:r>
            <a:r>
              <a:rPr lang="en-US" sz="1400" dirty="0" err="1">
                <a:latin typeface="Courier New" panose="02070309020205020404" pitchFamily="49" charset="0"/>
                <a:cs typeface="Courier New" panose="02070309020205020404" pitchFamily="49" charset="0"/>
              </a:rPr>
              <a:t>getGlobalStringUID</a:t>
            </a:r>
            <a:r>
              <a:rPr lang="en-US" sz="1400" dirty="0">
                <a:latin typeface="Courier New" panose="02070309020205020404" pitchFamily="49" charset="0"/>
                <a:cs typeface="Courier New" panose="02070309020205020404" pitchFamily="49" charset="0"/>
              </a:rPr>
              <a:t>("Hello, World!\n</a:t>
            </a:r>
            <a:r>
              <a:rPr lang="en-US" sz="1400" dirty="0" smtClean="0">
                <a:latin typeface="Courier New" panose="02070309020205020404" pitchFamily="49" charset="0"/>
                <a:cs typeface="Courier New" panose="02070309020205020404" pitchFamily="49" charset="0"/>
              </a:rPr>
              <a:t>");</a:t>
            </a:r>
          </a:p>
          <a:p>
            <a:pPr marL="0" lvl="4"/>
            <a:r>
              <a:rPr lang="en-US" sz="1400" dirty="0" err="1">
                <a:latin typeface="Courier New" panose="02070309020205020404" pitchFamily="49" charset="0"/>
                <a:cs typeface="Courier New" panose="02070309020205020404" pitchFamily="49" charset="0"/>
              </a:rPr>
              <a:t>s</a:t>
            </a:r>
            <a:r>
              <a:rPr lang="en-US" sz="1400" dirty="0" err="1" smtClean="0">
                <a:latin typeface="Courier New" panose="02070309020205020404" pitchFamily="49" charset="0"/>
                <a:cs typeface="Courier New" panose="02070309020205020404" pitchFamily="49" charset="0"/>
              </a:rPr>
              <a:t>tdio.printf</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msg</a:t>
            </a:r>
            <a:r>
              <a:rPr lang="en-US" sz="1400" dirty="0" smtClean="0">
                <a:latin typeface="Courier New" panose="02070309020205020404" pitchFamily="49" charset="0"/>
                <a:cs typeface="Courier New" panose="02070309020205020404" pitchFamily="49" charset="0"/>
              </a:rPr>
              <a:t>, List::Nil);</a:t>
            </a:r>
            <a:endParaRPr lang="en-US" sz="1400" dirty="0">
              <a:latin typeface="Courier New" panose="02070309020205020404" pitchFamily="49" charset="0"/>
              <a:cs typeface="Courier New" panose="02070309020205020404" pitchFamily="49" charset="0"/>
            </a:endParaRPr>
          </a:p>
          <a:p>
            <a:endParaRPr lang="en-US" sz="1400" dirty="0" smtClean="0">
              <a:latin typeface="Calibri" pitchFamily="34" charset="0"/>
            </a:endParaRPr>
          </a:p>
        </p:txBody>
      </p:sp>
      <p:cxnSp>
        <p:nvCxnSpPr>
          <p:cNvPr id="24" name="Straight Arrow Connector 23"/>
          <p:cNvCxnSpPr/>
          <p:nvPr/>
        </p:nvCxnSpPr>
        <p:spPr bwMode="auto">
          <a:xfrm flipH="1" flipV="1">
            <a:off x="4972050" y="2514600"/>
            <a:ext cx="933450" cy="1723334"/>
          </a:xfrm>
          <a:prstGeom prst="straightConnector1">
            <a:avLst/>
          </a:prstGeom>
          <a:noFill/>
          <a:ln w="38100" cap="flat" cmpd="sng" algn="ctr">
            <a:solidFill>
              <a:srgbClr val="FF0000"/>
            </a:solidFill>
            <a:prstDash val="solid"/>
            <a:round/>
            <a:headEnd type="none" w="med" len="med"/>
            <a:tailEnd type="arrow"/>
          </a:ln>
          <a:effectLst/>
        </p:spPr>
      </p:cxnSp>
      <p:cxnSp>
        <p:nvCxnSpPr>
          <p:cNvPr id="25" name="Straight Arrow Connector 24"/>
          <p:cNvCxnSpPr/>
          <p:nvPr/>
        </p:nvCxnSpPr>
        <p:spPr bwMode="auto">
          <a:xfrm flipH="1" flipV="1">
            <a:off x="5620081" y="1804537"/>
            <a:ext cx="380670" cy="2357889"/>
          </a:xfrm>
          <a:prstGeom prst="straightConnector1">
            <a:avLst/>
          </a:prstGeom>
          <a:noFill/>
          <a:ln w="38100" cap="flat" cmpd="sng" algn="ctr">
            <a:solidFill>
              <a:srgbClr val="FF0000"/>
            </a:solidFill>
            <a:prstDash val="solid"/>
            <a:round/>
            <a:headEnd type="none" w="med" len="med"/>
            <a:tailEnd type="arrow"/>
          </a:ln>
          <a:effectLst/>
        </p:spPr>
      </p:cxnSp>
      <p:sp>
        <p:nvSpPr>
          <p:cNvPr id="26" name="TextBox 4"/>
          <p:cNvSpPr txBox="1"/>
          <p:nvPr/>
        </p:nvSpPr>
        <p:spPr>
          <a:xfrm>
            <a:off x="5965629" y="4254289"/>
            <a:ext cx="2870592" cy="3416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defPPr>
              <a:defRPr lang="en-US"/>
            </a:defPPr>
            <a:lvl1pPr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1pPr>
            <a:lvl2pPr marL="4572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2pPr>
            <a:lvl3pPr marL="9144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3pPr>
            <a:lvl4pPr marL="13716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4pPr>
            <a:lvl5pPr marL="18288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5pPr>
            <a:lvl6pPr marL="2286000" algn="l" defTabSz="914400" rtl="0" eaLnBrk="1" latinLnBrk="0" hangingPunct="1">
              <a:defRPr sz="2000" kern="1200">
                <a:solidFill>
                  <a:schemeClr val="tx1"/>
                </a:solidFill>
                <a:latin typeface="Verdana" pitchFamily="-96" charset="0"/>
                <a:ea typeface="+mn-ea"/>
                <a:cs typeface="+mn-cs"/>
              </a:defRPr>
            </a:lvl6pPr>
            <a:lvl7pPr marL="2743200" algn="l" defTabSz="914400" rtl="0" eaLnBrk="1" latinLnBrk="0" hangingPunct="1">
              <a:defRPr sz="2000" kern="1200">
                <a:solidFill>
                  <a:schemeClr val="tx1"/>
                </a:solidFill>
                <a:latin typeface="Verdana" pitchFamily="-96" charset="0"/>
                <a:ea typeface="+mn-ea"/>
                <a:cs typeface="+mn-cs"/>
              </a:defRPr>
            </a:lvl7pPr>
            <a:lvl8pPr marL="3200400" algn="l" defTabSz="914400" rtl="0" eaLnBrk="1" latinLnBrk="0" hangingPunct="1">
              <a:defRPr sz="2000" kern="1200">
                <a:solidFill>
                  <a:schemeClr val="tx1"/>
                </a:solidFill>
                <a:latin typeface="Verdana" pitchFamily="-96" charset="0"/>
                <a:ea typeface="+mn-ea"/>
                <a:cs typeface="+mn-cs"/>
              </a:defRPr>
            </a:lvl8pPr>
            <a:lvl9pPr marL="3657600" algn="l" defTabSz="914400" rtl="0" eaLnBrk="1" latinLnBrk="0" hangingPunct="1">
              <a:defRPr sz="2000" kern="1200">
                <a:solidFill>
                  <a:schemeClr val="tx1"/>
                </a:solidFill>
                <a:latin typeface="Verdana" pitchFamily="-96" charset="0"/>
                <a:ea typeface="+mn-ea"/>
                <a:cs typeface="+mn-cs"/>
              </a:defRPr>
            </a:lvl9pPr>
          </a:lstStyle>
          <a:p>
            <a:pPr algn="ctr">
              <a:buNone/>
            </a:pPr>
            <a:r>
              <a:rPr lang="en-US" sz="1800" dirty="0" smtClean="0">
                <a:solidFill>
                  <a:schemeClr val="bg1"/>
                </a:solidFill>
              </a:rPr>
              <a:t>LI Channels</a:t>
            </a:r>
            <a:endParaRPr lang="en-US" sz="1800" dirty="0">
              <a:solidFill>
                <a:schemeClr val="bg1"/>
              </a:solidFill>
            </a:endParaRPr>
          </a:p>
        </p:txBody>
      </p:sp>
    </p:spTree>
    <p:extLst>
      <p:ext uri="{BB962C8B-B14F-4D97-AF65-F5344CB8AC3E}">
        <p14:creationId xmlns:p14="http://schemas.microsoft.com/office/powerpoint/2010/main" val="807545165"/>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fade">
                                      <p:cBhvr>
                                        <p:cTn id="13" dur="500"/>
                                        <p:tgtEl>
                                          <p:spTgt spid="2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8"/>
                                        </p:tgtEl>
                                        <p:attrNameLst>
                                          <p:attrName>style.visibility</p:attrName>
                                        </p:attrNameLst>
                                      </p:cBhvr>
                                      <p:to>
                                        <p:strVal val="visible"/>
                                      </p:to>
                                    </p:set>
                                    <p:animEffect transition="in" filter="fade">
                                      <p:cBhvr>
                                        <p:cTn id="18"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2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bwMode="auto">
          <a:xfrm>
            <a:off x="6230698" y="917213"/>
            <a:ext cx="2525955" cy="4363064"/>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Verdana" pitchFamily="34" charset="0"/>
              <a:cs typeface="Arial" charset="0"/>
            </a:endParaRPr>
          </a:p>
        </p:txBody>
      </p:sp>
      <p:sp>
        <p:nvSpPr>
          <p:cNvPr id="37" name="Rectangle 36"/>
          <p:cNvSpPr/>
          <p:nvPr/>
        </p:nvSpPr>
        <p:spPr bwMode="auto">
          <a:xfrm>
            <a:off x="380999" y="917214"/>
            <a:ext cx="5427903" cy="4363064"/>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Verdana" pitchFamily="34" charset="0"/>
              <a:cs typeface="Arial" charset="0"/>
            </a:endParaRPr>
          </a:p>
        </p:txBody>
      </p:sp>
      <p:sp>
        <p:nvSpPr>
          <p:cNvPr id="39" name="TextBox 38"/>
          <p:cNvSpPr txBox="1"/>
          <p:nvPr/>
        </p:nvSpPr>
        <p:spPr>
          <a:xfrm>
            <a:off x="381000" y="917214"/>
            <a:ext cx="1883616" cy="400110"/>
          </a:xfrm>
          <a:prstGeom prst="rect">
            <a:avLst/>
          </a:prstGeom>
          <a:noFill/>
        </p:spPr>
        <p:txBody>
          <a:bodyPr wrap="square" rtlCol="0">
            <a:spAutoFit/>
          </a:bodyPr>
          <a:lstStyle/>
          <a:p>
            <a:r>
              <a:rPr lang="en-US" sz="2000" dirty="0" smtClean="0">
                <a:solidFill>
                  <a:schemeClr val="bg1"/>
                </a:solidFill>
              </a:rPr>
              <a:t>FPGA</a:t>
            </a:r>
            <a:endParaRPr lang="en-US" sz="2000" dirty="0">
              <a:solidFill>
                <a:schemeClr val="bg1"/>
              </a:solidFill>
            </a:endParaRPr>
          </a:p>
        </p:txBody>
      </p:sp>
      <p:cxnSp>
        <p:nvCxnSpPr>
          <p:cNvPr id="40" name="Straight Connector 39"/>
          <p:cNvCxnSpPr/>
          <p:nvPr/>
        </p:nvCxnSpPr>
        <p:spPr bwMode="auto">
          <a:xfrm>
            <a:off x="6019800" y="917213"/>
            <a:ext cx="0" cy="4556354"/>
          </a:xfrm>
          <a:prstGeom prst="line">
            <a:avLst/>
          </a:prstGeom>
          <a:noFill/>
          <a:ln w="25400" cap="flat" cmpd="sng" algn="ctr">
            <a:solidFill>
              <a:schemeClr val="tx1">
                <a:alpha val="30000"/>
              </a:schemeClr>
            </a:solidFill>
            <a:prstDash val="sysDash"/>
            <a:round/>
            <a:headEnd type="none" w="med" len="med"/>
            <a:tailEnd type="none" w="med" len="med"/>
          </a:ln>
          <a:effectLst/>
        </p:spPr>
      </p:cxnSp>
      <p:sp>
        <p:nvSpPr>
          <p:cNvPr id="5" name="Title 4"/>
          <p:cNvSpPr>
            <a:spLocks noGrp="1"/>
          </p:cNvSpPr>
          <p:nvPr>
            <p:ph type="title"/>
          </p:nvPr>
        </p:nvSpPr>
        <p:spPr/>
        <p:txBody>
          <a:bodyPr/>
          <a:lstStyle/>
          <a:p>
            <a:r>
              <a:rPr lang="en-US" dirty="0"/>
              <a:t>A</a:t>
            </a:r>
            <a:r>
              <a:rPr lang="en-US" dirty="0" smtClean="0"/>
              <a:t> Scalable Service </a:t>
            </a:r>
            <a:r>
              <a:rPr lang="en-US" dirty="0" smtClean="0"/>
              <a:t>Architecture: Multiple Clients</a:t>
            </a:r>
            <a:endParaRPr lang="en-US" dirty="0"/>
          </a:p>
        </p:txBody>
      </p:sp>
      <p:sp>
        <p:nvSpPr>
          <p:cNvPr id="7" name="Rounded Rectangle 6"/>
          <p:cNvSpPr>
            <a:spLocks noChangeAspect="1"/>
          </p:cNvSpPr>
          <p:nvPr/>
        </p:nvSpPr>
        <p:spPr>
          <a:xfrm>
            <a:off x="1052071" y="2914710"/>
            <a:ext cx="1551712" cy="1219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dirty="0" smtClean="0">
                <a:latin typeface="Calibri" pitchFamily="34" charset="0"/>
              </a:rPr>
              <a:t>Local</a:t>
            </a:r>
            <a:br>
              <a:rPr lang="en-US" sz="2800" dirty="0" smtClean="0">
                <a:latin typeface="Calibri" pitchFamily="34" charset="0"/>
              </a:rPr>
            </a:br>
            <a:r>
              <a:rPr lang="en-US" sz="2800" dirty="0" smtClean="0">
                <a:latin typeface="Calibri" pitchFamily="34" charset="0"/>
              </a:rPr>
              <a:t>STDIO</a:t>
            </a:r>
          </a:p>
        </p:txBody>
      </p:sp>
      <p:sp>
        <p:nvSpPr>
          <p:cNvPr id="8" name="Rounded Rectangle 7"/>
          <p:cNvSpPr>
            <a:spLocks noChangeAspect="1"/>
          </p:cNvSpPr>
          <p:nvPr/>
        </p:nvSpPr>
        <p:spPr>
          <a:xfrm>
            <a:off x="1052071" y="5473567"/>
            <a:ext cx="1551712" cy="105295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800" dirty="0" smtClean="0">
                <a:latin typeface="Calibri" pitchFamily="34" charset="0"/>
              </a:rPr>
              <a:t>Client 0</a:t>
            </a:r>
          </a:p>
        </p:txBody>
      </p:sp>
      <p:cxnSp>
        <p:nvCxnSpPr>
          <p:cNvPr id="11" name="Straight Arrow Connector 10"/>
          <p:cNvCxnSpPr>
            <a:cxnSpLocks noChangeAspect="1"/>
          </p:cNvCxnSpPr>
          <p:nvPr/>
        </p:nvCxnSpPr>
        <p:spPr>
          <a:xfrm rot="-5400000">
            <a:off x="653684" y="4808529"/>
            <a:ext cx="1330050" cy="0"/>
          </a:xfrm>
          <a:prstGeom prst="straightConnector1">
            <a:avLst/>
          </a:prstGeom>
          <a:ln w="25400">
            <a:solidFill>
              <a:schemeClr val="accent2">
                <a:lumMod val="40000"/>
                <a:lumOff val="60000"/>
              </a:schemeClr>
            </a:solidFill>
            <a:tailEnd type="triangle" w="lg" len="lg"/>
          </a:ln>
          <a:effectLst>
            <a:glow rad="38100">
              <a:schemeClr val="tx1"/>
            </a:glow>
          </a:effectLst>
        </p:spPr>
        <p:style>
          <a:lnRef idx="1">
            <a:schemeClr val="accent1"/>
          </a:lnRef>
          <a:fillRef idx="0">
            <a:schemeClr val="accent1"/>
          </a:fillRef>
          <a:effectRef idx="0">
            <a:schemeClr val="accent1"/>
          </a:effectRef>
          <a:fontRef idx="minor">
            <a:schemeClr val="tx1"/>
          </a:fontRef>
        </p:style>
      </p:cxnSp>
      <p:sp>
        <p:nvSpPr>
          <p:cNvPr id="12" name="TextBox 11"/>
          <p:cNvSpPr txBox="1">
            <a:spLocks noChangeAspect="1"/>
          </p:cNvSpPr>
          <p:nvPr/>
        </p:nvSpPr>
        <p:spPr>
          <a:xfrm rot="-5400000">
            <a:off x="751489" y="4691597"/>
            <a:ext cx="908903" cy="307777"/>
          </a:xfrm>
          <a:prstGeom prst="rect">
            <a:avLst/>
          </a:prstGeom>
          <a:noFill/>
        </p:spPr>
        <p:txBody>
          <a:bodyPr wrap="none" rtlCol="0">
            <a:spAutoFit/>
          </a:bodyPr>
          <a:lstStyle/>
          <a:p>
            <a:r>
              <a:rPr lang="en-US" sz="1400" dirty="0" smtClean="0">
                <a:solidFill>
                  <a:schemeClr val="bg1"/>
                </a:solidFill>
                <a:latin typeface="Calibri" pitchFamily="34" charset="0"/>
              </a:rPr>
              <a:t>Request 0</a:t>
            </a:r>
          </a:p>
        </p:txBody>
      </p:sp>
      <p:cxnSp>
        <p:nvCxnSpPr>
          <p:cNvPr id="13" name="Straight Arrow Connector 12"/>
          <p:cNvCxnSpPr>
            <a:cxnSpLocks noChangeAspect="1"/>
          </p:cNvCxnSpPr>
          <p:nvPr/>
        </p:nvCxnSpPr>
        <p:spPr>
          <a:xfrm rot="-5400000">
            <a:off x="911780" y="4808529"/>
            <a:ext cx="1330050" cy="0"/>
          </a:xfrm>
          <a:prstGeom prst="straightConnector1">
            <a:avLst/>
          </a:prstGeom>
          <a:ln w="25400">
            <a:solidFill>
              <a:schemeClr val="accent2">
                <a:lumMod val="40000"/>
                <a:lumOff val="60000"/>
              </a:schemeClr>
            </a:solidFill>
            <a:headEnd type="triangle" w="lg" len="lg"/>
            <a:tailEnd type="none" w="lg" len="lg"/>
          </a:ln>
          <a:effectLst>
            <a:glow rad="38100">
              <a:schemeClr val="tx1"/>
            </a:glow>
          </a:effectLst>
        </p:spPr>
        <p:style>
          <a:lnRef idx="1">
            <a:schemeClr val="accent1"/>
          </a:lnRef>
          <a:fillRef idx="0">
            <a:schemeClr val="accent1"/>
          </a:fillRef>
          <a:effectRef idx="0">
            <a:schemeClr val="accent1"/>
          </a:effectRef>
          <a:fontRef idx="minor">
            <a:schemeClr val="tx1"/>
          </a:fontRef>
        </p:style>
      </p:cxnSp>
      <p:sp>
        <p:nvSpPr>
          <p:cNvPr id="14" name="TextBox 13"/>
          <p:cNvSpPr txBox="1">
            <a:spLocks noChangeAspect="1"/>
          </p:cNvSpPr>
          <p:nvPr/>
        </p:nvSpPr>
        <p:spPr>
          <a:xfrm rot="-5400000">
            <a:off x="957681" y="4686200"/>
            <a:ext cx="1015086" cy="307777"/>
          </a:xfrm>
          <a:prstGeom prst="rect">
            <a:avLst/>
          </a:prstGeom>
          <a:noFill/>
        </p:spPr>
        <p:txBody>
          <a:bodyPr wrap="none" rtlCol="0">
            <a:spAutoFit/>
          </a:bodyPr>
          <a:lstStyle/>
          <a:p>
            <a:r>
              <a:rPr lang="en-US" sz="1400" dirty="0" smtClean="0">
                <a:solidFill>
                  <a:schemeClr val="bg1"/>
                </a:solidFill>
                <a:latin typeface="Calibri" pitchFamily="34" charset="0"/>
              </a:rPr>
              <a:t>Response 0</a:t>
            </a:r>
          </a:p>
        </p:txBody>
      </p:sp>
      <p:cxnSp>
        <p:nvCxnSpPr>
          <p:cNvPr id="15" name="Straight Arrow Connector 14"/>
          <p:cNvCxnSpPr>
            <a:cxnSpLocks noChangeAspect="1"/>
          </p:cNvCxnSpPr>
          <p:nvPr/>
        </p:nvCxnSpPr>
        <p:spPr>
          <a:xfrm rot="-5400000">
            <a:off x="1447640" y="4808529"/>
            <a:ext cx="1330050" cy="0"/>
          </a:xfrm>
          <a:prstGeom prst="straightConnector1">
            <a:avLst/>
          </a:prstGeom>
          <a:ln w="25400">
            <a:solidFill>
              <a:schemeClr val="accent2">
                <a:lumMod val="40000"/>
                <a:lumOff val="60000"/>
              </a:schemeClr>
            </a:solidFill>
            <a:tailEnd type="triangle" w="lg" len="lg"/>
          </a:ln>
          <a:effectLst>
            <a:glow rad="38100">
              <a:schemeClr val="tx1"/>
            </a:glow>
          </a:effectLst>
        </p:spPr>
        <p:style>
          <a:lnRef idx="1">
            <a:schemeClr val="accent1"/>
          </a:lnRef>
          <a:fillRef idx="0">
            <a:schemeClr val="accent1"/>
          </a:fillRef>
          <a:effectRef idx="0">
            <a:schemeClr val="accent1"/>
          </a:effectRef>
          <a:fontRef idx="minor">
            <a:schemeClr val="tx1"/>
          </a:fontRef>
        </p:style>
      </p:cxnSp>
      <p:sp>
        <p:nvSpPr>
          <p:cNvPr id="16" name="TextBox 15"/>
          <p:cNvSpPr txBox="1">
            <a:spLocks noChangeAspect="1"/>
          </p:cNvSpPr>
          <p:nvPr/>
        </p:nvSpPr>
        <p:spPr>
          <a:xfrm rot="-5400000">
            <a:off x="1540393" y="4697264"/>
            <a:ext cx="910506" cy="307777"/>
          </a:xfrm>
          <a:prstGeom prst="rect">
            <a:avLst/>
          </a:prstGeom>
          <a:noFill/>
        </p:spPr>
        <p:txBody>
          <a:bodyPr wrap="none" rtlCol="0">
            <a:spAutoFit/>
          </a:bodyPr>
          <a:lstStyle/>
          <a:p>
            <a:r>
              <a:rPr lang="en-US" sz="1400" dirty="0" smtClean="0">
                <a:solidFill>
                  <a:schemeClr val="bg1"/>
                </a:solidFill>
                <a:latin typeface="Calibri" pitchFamily="34" charset="0"/>
              </a:rPr>
              <a:t>Request </a:t>
            </a:r>
            <a:r>
              <a:rPr lang="en-US" sz="1400" i="1" dirty="0" smtClean="0">
                <a:solidFill>
                  <a:schemeClr val="bg1"/>
                </a:solidFill>
                <a:latin typeface="Calibri" pitchFamily="34" charset="0"/>
              </a:rPr>
              <a:t>n</a:t>
            </a:r>
            <a:endParaRPr lang="en-US" sz="1400" dirty="0" smtClean="0">
              <a:solidFill>
                <a:schemeClr val="bg1"/>
              </a:solidFill>
              <a:latin typeface="Calibri" pitchFamily="34" charset="0"/>
            </a:endParaRPr>
          </a:p>
        </p:txBody>
      </p:sp>
      <p:cxnSp>
        <p:nvCxnSpPr>
          <p:cNvPr id="17" name="Straight Arrow Connector 16"/>
          <p:cNvCxnSpPr>
            <a:cxnSpLocks noChangeAspect="1"/>
          </p:cNvCxnSpPr>
          <p:nvPr/>
        </p:nvCxnSpPr>
        <p:spPr>
          <a:xfrm rot="-5400000">
            <a:off x="1727858" y="4808529"/>
            <a:ext cx="1330050" cy="0"/>
          </a:xfrm>
          <a:prstGeom prst="straightConnector1">
            <a:avLst/>
          </a:prstGeom>
          <a:ln w="25400">
            <a:solidFill>
              <a:schemeClr val="accent2">
                <a:lumMod val="40000"/>
                <a:lumOff val="60000"/>
              </a:schemeClr>
            </a:solidFill>
            <a:headEnd type="triangle" w="lg" len="lg"/>
            <a:tailEnd type="none" w="lg" len="lg"/>
          </a:ln>
          <a:effectLst>
            <a:glow rad="38100">
              <a:schemeClr val="tx1"/>
            </a:glow>
          </a:effectLst>
        </p:spPr>
        <p:style>
          <a:lnRef idx="1">
            <a:schemeClr val="accent1"/>
          </a:lnRef>
          <a:fillRef idx="0">
            <a:schemeClr val="accent1"/>
          </a:fillRef>
          <a:effectRef idx="0">
            <a:schemeClr val="accent1"/>
          </a:effectRef>
          <a:fontRef idx="minor">
            <a:schemeClr val="tx1"/>
          </a:fontRef>
        </p:style>
      </p:cxnSp>
      <p:sp>
        <p:nvSpPr>
          <p:cNvPr id="18" name="TextBox 17"/>
          <p:cNvSpPr txBox="1">
            <a:spLocks noChangeAspect="1"/>
          </p:cNvSpPr>
          <p:nvPr/>
        </p:nvSpPr>
        <p:spPr>
          <a:xfrm rot="-5400000">
            <a:off x="1769980" y="4685010"/>
            <a:ext cx="1016689" cy="307777"/>
          </a:xfrm>
          <a:prstGeom prst="rect">
            <a:avLst/>
          </a:prstGeom>
          <a:noFill/>
        </p:spPr>
        <p:txBody>
          <a:bodyPr wrap="none" rtlCol="0">
            <a:spAutoFit/>
          </a:bodyPr>
          <a:lstStyle/>
          <a:p>
            <a:r>
              <a:rPr lang="en-US" sz="1400" dirty="0" smtClean="0">
                <a:solidFill>
                  <a:schemeClr val="bg1"/>
                </a:solidFill>
                <a:latin typeface="Calibri" pitchFamily="34" charset="0"/>
              </a:rPr>
              <a:t>Response </a:t>
            </a:r>
            <a:r>
              <a:rPr lang="en-US" sz="1400" i="1" dirty="0" smtClean="0">
                <a:solidFill>
                  <a:schemeClr val="bg1"/>
                </a:solidFill>
                <a:latin typeface="Calibri" pitchFamily="34" charset="0"/>
              </a:rPr>
              <a:t>n</a:t>
            </a:r>
          </a:p>
        </p:txBody>
      </p:sp>
      <p:sp>
        <p:nvSpPr>
          <p:cNvPr id="19" name="TextBox 18"/>
          <p:cNvSpPr txBox="1">
            <a:spLocks noChangeAspect="1"/>
          </p:cNvSpPr>
          <p:nvPr/>
        </p:nvSpPr>
        <p:spPr>
          <a:xfrm rot="-5400000">
            <a:off x="1540382" y="4539748"/>
            <a:ext cx="360996" cy="400110"/>
          </a:xfrm>
          <a:prstGeom prst="rect">
            <a:avLst/>
          </a:prstGeom>
          <a:noFill/>
        </p:spPr>
        <p:txBody>
          <a:bodyPr wrap="none" rtlCol="0">
            <a:spAutoFit/>
          </a:bodyPr>
          <a:lstStyle/>
          <a:p>
            <a:r>
              <a:rPr lang="en-US" sz="2000" dirty="0" smtClean="0">
                <a:solidFill>
                  <a:schemeClr val="bg1"/>
                </a:solidFill>
                <a:latin typeface="Calibri" pitchFamily="34" charset="0"/>
              </a:rPr>
              <a:t>…</a:t>
            </a:r>
          </a:p>
        </p:txBody>
      </p:sp>
      <p:cxnSp>
        <p:nvCxnSpPr>
          <p:cNvPr id="21" name="Straight Arrow Connector 20"/>
          <p:cNvCxnSpPr>
            <a:cxnSpLocks noChangeAspect="1"/>
          </p:cNvCxnSpPr>
          <p:nvPr/>
        </p:nvCxnSpPr>
        <p:spPr>
          <a:xfrm>
            <a:off x="4984572" y="2210810"/>
            <a:ext cx="1662550" cy="0"/>
          </a:xfrm>
          <a:prstGeom prst="straightConnector1">
            <a:avLst/>
          </a:prstGeom>
          <a:ln w="25400">
            <a:solidFill>
              <a:schemeClr val="accent2">
                <a:lumMod val="40000"/>
                <a:lumOff val="60000"/>
              </a:schemeClr>
            </a:solidFill>
            <a:prstDash val="dash"/>
            <a:tailEnd type="triangle" w="lg" len="lg"/>
          </a:ln>
          <a:effectLst>
            <a:glow rad="38100">
              <a:schemeClr val="tx1"/>
            </a:glow>
          </a:effectLst>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cxnSpLocks noChangeAspect="1"/>
          </p:cNvCxnSpPr>
          <p:nvPr/>
        </p:nvCxnSpPr>
        <p:spPr>
          <a:xfrm>
            <a:off x="4977186" y="1601210"/>
            <a:ext cx="1849575" cy="0"/>
          </a:xfrm>
          <a:prstGeom prst="straightConnector1">
            <a:avLst/>
          </a:prstGeom>
          <a:ln w="25400">
            <a:solidFill>
              <a:schemeClr val="accent2">
                <a:lumMod val="40000"/>
                <a:lumOff val="60000"/>
              </a:schemeClr>
            </a:solidFill>
            <a:prstDash val="dash"/>
            <a:headEnd type="triangle" w="lg" len="lg"/>
            <a:tailEnd type="none" w="lg" len="lg"/>
          </a:ln>
          <a:effectLst>
            <a:glow rad="38100">
              <a:schemeClr val="tx1"/>
            </a:glow>
          </a:effectLst>
        </p:spPr>
        <p:style>
          <a:lnRef idx="1">
            <a:schemeClr val="accent1"/>
          </a:lnRef>
          <a:fillRef idx="0">
            <a:schemeClr val="accent1"/>
          </a:fillRef>
          <a:effectRef idx="0">
            <a:schemeClr val="accent1"/>
          </a:effectRef>
          <a:fontRef idx="minor">
            <a:schemeClr val="tx1"/>
          </a:fontRef>
        </p:style>
      </p:cxnSp>
      <p:sp>
        <p:nvSpPr>
          <p:cNvPr id="20" name="Rounded Rectangle 19"/>
          <p:cNvSpPr>
            <a:spLocks noChangeAspect="1"/>
          </p:cNvSpPr>
          <p:nvPr/>
        </p:nvSpPr>
        <p:spPr>
          <a:xfrm>
            <a:off x="3414271" y="2914710"/>
            <a:ext cx="1551712" cy="1219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dirty="0" smtClean="0">
                <a:latin typeface="Calibri" pitchFamily="34" charset="0"/>
              </a:rPr>
              <a:t>Local</a:t>
            </a:r>
            <a:br>
              <a:rPr lang="en-US" sz="2800" dirty="0" smtClean="0">
                <a:latin typeface="Calibri" pitchFamily="34" charset="0"/>
              </a:rPr>
            </a:br>
            <a:r>
              <a:rPr lang="en-US" sz="2800" dirty="0" smtClean="0">
                <a:latin typeface="Calibri" pitchFamily="34" charset="0"/>
              </a:rPr>
              <a:t>STDIO</a:t>
            </a:r>
          </a:p>
        </p:txBody>
      </p:sp>
      <p:sp>
        <p:nvSpPr>
          <p:cNvPr id="24" name="Rounded Rectangle 23"/>
          <p:cNvSpPr>
            <a:spLocks noChangeAspect="1"/>
          </p:cNvSpPr>
          <p:nvPr/>
        </p:nvSpPr>
        <p:spPr>
          <a:xfrm>
            <a:off x="3414271" y="5473567"/>
            <a:ext cx="1551712" cy="105295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800" dirty="0" smtClean="0">
                <a:latin typeface="Calibri" pitchFamily="34" charset="0"/>
              </a:rPr>
              <a:t>Client 1</a:t>
            </a:r>
          </a:p>
        </p:txBody>
      </p:sp>
      <p:cxnSp>
        <p:nvCxnSpPr>
          <p:cNvPr id="25" name="Straight Arrow Connector 24"/>
          <p:cNvCxnSpPr>
            <a:cxnSpLocks noChangeAspect="1"/>
          </p:cNvCxnSpPr>
          <p:nvPr/>
        </p:nvCxnSpPr>
        <p:spPr>
          <a:xfrm rot="-5400000">
            <a:off x="3015884" y="4808529"/>
            <a:ext cx="1330050" cy="0"/>
          </a:xfrm>
          <a:prstGeom prst="straightConnector1">
            <a:avLst/>
          </a:prstGeom>
          <a:ln w="25400">
            <a:solidFill>
              <a:schemeClr val="accent2">
                <a:lumMod val="40000"/>
                <a:lumOff val="60000"/>
              </a:schemeClr>
            </a:solidFill>
            <a:tailEnd type="triangle" w="lg" len="lg"/>
          </a:ln>
          <a:effectLst>
            <a:glow rad="38100">
              <a:schemeClr val="tx1"/>
            </a:glow>
          </a:effectLst>
        </p:spPr>
        <p:style>
          <a:lnRef idx="1">
            <a:schemeClr val="accent1"/>
          </a:lnRef>
          <a:fillRef idx="0">
            <a:schemeClr val="accent1"/>
          </a:fillRef>
          <a:effectRef idx="0">
            <a:schemeClr val="accent1"/>
          </a:effectRef>
          <a:fontRef idx="minor">
            <a:schemeClr val="tx1"/>
          </a:fontRef>
        </p:style>
      </p:cxnSp>
      <p:sp>
        <p:nvSpPr>
          <p:cNvPr id="26" name="TextBox 25"/>
          <p:cNvSpPr txBox="1">
            <a:spLocks noChangeAspect="1"/>
          </p:cNvSpPr>
          <p:nvPr/>
        </p:nvSpPr>
        <p:spPr>
          <a:xfrm rot="-5400000">
            <a:off x="3113689" y="4691597"/>
            <a:ext cx="908903" cy="307777"/>
          </a:xfrm>
          <a:prstGeom prst="rect">
            <a:avLst/>
          </a:prstGeom>
          <a:noFill/>
        </p:spPr>
        <p:txBody>
          <a:bodyPr wrap="none" rtlCol="0">
            <a:spAutoFit/>
          </a:bodyPr>
          <a:lstStyle/>
          <a:p>
            <a:r>
              <a:rPr lang="en-US" sz="1400" dirty="0" smtClean="0">
                <a:solidFill>
                  <a:schemeClr val="bg1"/>
                </a:solidFill>
                <a:latin typeface="Calibri" pitchFamily="34" charset="0"/>
              </a:rPr>
              <a:t>Request 0</a:t>
            </a:r>
          </a:p>
        </p:txBody>
      </p:sp>
      <p:cxnSp>
        <p:nvCxnSpPr>
          <p:cNvPr id="27" name="Straight Arrow Connector 26"/>
          <p:cNvCxnSpPr>
            <a:cxnSpLocks noChangeAspect="1"/>
          </p:cNvCxnSpPr>
          <p:nvPr/>
        </p:nvCxnSpPr>
        <p:spPr>
          <a:xfrm rot="-5400000">
            <a:off x="3273980" y="4808529"/>
            <a:ext cx="1330050" cy="0"/>
          </a:xfrm>
          <a:prstGeom prst="straightConnector1">
            <a:avLst/>
          </a:prstGeom>
          <a:ln w="25400">
            <a:solidFill>
              <a:schemeClr val="accent2">
                <a:lumMod val="40000"/>
                <a:lumOff val="60000"/>
              </a:schemeClr>
            </a:solidFill>
            <a:headEnd type="triangle" w="lg" len="lg"/>
            <a:tailEnd type="none" w="lg" len="lg"/>
          </a:ln>
          <a:effectLst>
            <a:glow rad="38100">
              <a:schemeClr val="tx1"/>
            </a:glow>
          </a:effectLst>
        </p:spPr>
        <p:style>
          <a:lnRef idx="1">
            <a:schemeClr val="accent1"/>
          </a:lnRef>
          <a:fillRef idx="0">
            <a:schemeClr val="accent1"/>
          </a:fillRef>
          <a:effectRef idx="0">
            <a:schemeClr val="accent1"/>
          </a:effectRef>
          <a:fontRef idx="minor">
            <a:schemeClr val="tx1"/>
          </a:fontRef>
        </p:style>
      </p:cxnSp>
      <p:sp>
        <p:nvSpPr>
          <p:cNvPr id="28" name="TextBox 27"/>
          <p:cNvSpPr txBox="1">
            <a:spLocks noChangeAspect="1"/>
          </p:cNvSpPr>
          <p:nvPr/>
        </p:nvSpPr>
        <p:spPr>
          <a:xfrm rot="-5400000">
            <a:off x="3319881" y="4686200"/>
            <a:ext cx="1015086" cy="307777"/>
          </a:xfrm>
          <a:prstGeom prst="rect">
            <a:avLst/>
          </a:prstGeom>
          <a:noFill/>
        </p:spPr>
        <p:txBody>
          <a:bodyPr wrap="none" rtlCol="0">
            <a:spAutoFit/>
          </a:bodyPr>
          <a:lstStyle/>
          <a:p>
            <a:r>
              <a:rPr lang="en-US" sz="1400" dirty="0" smtClean="0">
                <a:solidFill>
                  <a:schemeClr val="bg1"/>
                </a:solidFill>
                <a:latin typeface="Calibri" pitchFamily="34" charset="0"/>
              </a:rPr>
              <a:t>Response 0</a:t>
            </a:r>
          </a:p>
        </p:txBody>
      </p:sp>
      <p:cxnSp>
        <p:nvCxnSpPr>
          <p:cNvPr id="29" name="Straight Arrow Connector 28"/>
          <p:cNvCxnSpPr>
            <a:cxnSpLocks noChangeAspect="1"/>
          </p:cNvCxnSpPr>
          <p:nvPr/>
        </p:nvCxnSpPr>
        <p:spPr>
          <a:xfrm rot="-5400000">
            <a:off x="3809840" y="4808529"/>
            <a:ext cx="1330050" cy="0"/>
          </a:xfrm>
          <a:prstGeom prst="straightConnector1">
            <a:avLst/>
          </a:prstGeom>
          <a:ln w="25400">
            <a:solidFill>
              <a:schemeClr val="accent2">
                <a:lumMod val="40000"/>
                <a:lumOff val="60000"/>
              </a:schemeClr>
            </a:solidFill>
            <a:tailEnd type="triangle" w="lg" len="lg"/>
          </a:ln>
          <a:effectLst>
            <a:glow rad="38100">
              <a:schemeClr val="tx1"/>
            </a:glow>
          </a:effectLst>
        </p:spPr>
        <p:style>
          <a:lnRef idx="1">
            <a:schemeClr val="accent1"/>
          </a:lnRef>
          <a:fillRef idx="0">
            <a:schemeClr val="accent1"/>
          </a:fillRef>
          <a:effectRef idx="0">
            <a:schemeClr val="accent1"/>
          </a:effectRef>
          <a:fontRef idx="minor">
            <a:schemeClr val="tx1"/>
          </a:fontRef>
        </p:style>
      </p:cxnSp>
      <p:sp>
        <p:nvSpPr>
          <p:cNvPr id="30" name="TextBox 29"/>
          <p:cNvSpPr txBox="1">
            <a:spLocks noChangeAspect="1"/>
          </p:cNvSpPr>
          <p:nvPr/>
        </p:nvSpPr>
        <p:spPr>
          <a:xfrm rot="-5400000">
            <a:off x="3902593" y="4697264"/>
            <a:ext cx="910506" cy="307777"/>
          </a:xfrm>
          <a:prstGeom prst="rect">
            <a:avLst/>
          </a:prstGeom>
          <a:noFill/>
        </p:spPr>
        <p:txBody>
          <a:bodyPr wrap="none" rtlCol="0">
            <a:spAutoFit/>
          </a:bodyPr>
          <a:lstStyle/>
          <a:p>
            <a:r>
              <a:rPr lang="en-US" sz="1400" dirty="0" smtClean="0">
                <a:solidFill>
                  <a:schemeClr val="bg1"/>
                </a:solidFill>
                <a:latin typeface="Calibri" pitchFamily="34" charset="0"/>
              </a:rPr>
              <a:t>Request </a:t>
            </a:r>
            <a:r>
              <a:rPr lang="en-US" sz="1400" i="1" dirty="0" smtClean="0">
                <a:solidFill>
                  <a:schemeClr val="bg1"/>
                </a:solidFill>
                <a:latin typeface="Calibri" pitchFamily="34" charset="0"/>
              </a:rPr>
              <a:t>n</a:t>
            </a:r>
            <a:endParaRPr lang="en-US" sz="1400" dirty="0" smtClean="0">
              <a:solidFill>
                <a:schemeClr val="bg1"/>
              </a:solidFill>
              <a:latin typeface="Calibri" pitchFamily="34" charset="0"/>
            </a:endParaRPr>
          </a:p>
        </p:txBody>
      </p:sp>
      <p:cxnSp>
        <p:nvCxnSpPr>
          <p:cNvPr id="31" name="Straight Arrow Connector 30"/>
          <p:cNvCxnSpPr>
            <a:cxnSpLocks noChangeAspect="1"/>
          </p:cNvCxnSpPr>
          <p:nvPr/>
        </p:nvCxnSpPr>
        <p:spPr>
          <a:xfrm rot="-5400000">
            <a:off x="4090058" y="4808529"/>
            <a:ext cx="1330050" cy="0"/>
          </a:xfrm>
          <a:prstGeom prst="straightConnector1">
            <a:avLst/>
          </a:prstGeom>
          <a:ln w="25400">
            <a:solidFill>
              <a:schemeClr val="accent2">
                <a:lumMod val="40000"/>
                <a:lumOff val="60000"/>
              </a:schemeClr>
            </a:solidFill>
            <a:headEnd type="triangle" w="lg" len="lg"/>
            <a:tailEnd type="none" w="lg" len="lg"/>
          </a:ln>
          <a:effectLst>
            <a:glow rad="38100">
              <a:schemeClr val="tx1"/>
            </a:glow>
          </a:effectLst>
        </p:spPr>
        <p:style>
          <a:lnRef idx="1">
            <a:schemeClr val="accent1"/>
          </a:lnRef>
          <a:fillRef idx="0">
            <a:schemeClr val="accent1"/>
          </a:fillRef>
          <a:effectRef idx="0">
            <a:schemeClr val="accent1"/>
          </a:effectRef>
          <a:fontRef idx="minor">
            <a:schemeClr val="tx1"/>
          </a:fontRef>
        </p:style>
      </p:cxnSp>
      <p:sp>
        <p:nvSpPr>
          <p:cNvPr id="32" name="TextBox 31"/>
          <p:cNvSpPr txBox="1">
            <a:spLocks noChangeAspect="1"/>
          </p:cNvSpPr>
          <p:nvPr/>
        </p:nvSpPr>
        <p:spPr>
          <a:xfrm rot="-5400000">
            <a:off x="4132180" y="4685010"/>
            <a:ext cx="1016689" cy="307777"/>
          </a:xfrm>
          <a:prstGeom prst="rect">
            <a:avLst/>
          </a:prstGeom>
          <a:noFill/>
        </p:spPr>
        <p:txBody>
          <a:bodyPr wrap="none" rtlCol="0">
            <a:spAutoFit/>
          </a:bodyPr>
          <a:lstStyle/>
          <a:p>
            <a:r>
              <a:rPr lang="en-US" sz="1400" dirty="0" smtClean="0">
                <a:solidFill>
                  <a:schemeClr val="bg1"/>
                </a:solidFill>
                <a:latin typeface="Calibri" pitchFamily="34" charset="0"/>
              </a:rPr>
              <a:t>Response </a:t>
            </a:r>
            <a:r>
              <a:rPr lang="en-US" sz="1400" i="1" dirty="0" smtClean="0">
                <a:solidFill>
                  <a:schemeClr val="bg1"/>
                </a:solidFill>
                <a:latin typeface="Calibri" pitchFamily="34" charset="0"/>
              </a:rPr>
              <a:t>n</a:t>
            </a:r>
          </a:p>
        </p:txBody>
      </p:sp>
      <p:sp>
        <p:nvSpPr>
          <p:cNvPr id="33" name="TextBox 32"/>
          <p:cNvSpPr txBox="1">
            <a:spLocks noChangeAspect="1"/>
          </p:cNvSpPr>
          <p:nvPr/>
        </p:nvSpPr>
        <p:spPr>
          <a:xfrm rot="-5400000">
            <a:off x="3902582" y="4539748"/>
            <a:ext cx="360996" cy="400110"/>
          </a:xfrm>
          <a:prstGeom prst="rect">
            <a:avLst/>
          </a:prstGeom>
          <a:noFill/>
        </p:spPr>
        <p:txBody>
          <a:bodyPr wrap="none" rtlCol="0">
            <a:spAutoFit/>
          </a:bodyPr>
          <a:lstStyle/>
          <a:p>
            <a:r>
              <a:rPr lang="en-US" sz="2000" dirty="0" smtClean="0">
                <a:solidFill>
                  <a:schemeClr val="bg1"/>
                </a:solidFill>
                <a:latin typeface="Calibri" pitchFamily="34" charset="0"/>
              </a:rPr>
              <a:t>…</a:t>
            </a:r>
          </a:p>
        </p:txBody>
      </p:sp>
      <p:sp>
        <p:nvSpPr>
          <p:cNvPr id="34" name="Rounded Rectangle 33"/>
          <p:cNvSpPr>
            <a:spLocks noChangeAspect="1"/>
          </p:cNvSpPr>
          <p:nvPr/>
        </p:nvSpPr>
        <p:spPr>
          <a:xfrm>
            <a:off x="3414252" y="1314510"/>
            <a:ext cx="1551712" cy="1219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dirty="0" smtClean="0">
                <a:latin typeface="Calibri" pitchFamily="34" charset="0"/>
              </a:rPr>
              <a:t>Global</a:t>
            </a:r>
            <a:br>
              <a:rPr lang="en-US" sz="2800" dirty="0" smtClean="0">
                <a:latin typeface="Calibri" pitchFamily="34" charset="0"/>
              </a:rPr>
            </a:br>
            <a:r>
              <a:rPr lang="en-US" sz="2800" dirty="0" smtClean="0">
                <a:latin typeface="Calibri" pitchFamily="34" charset="0"/>
              </a:rPr>
              <a:t>STDIO</a:t>
            </a:r>
          </a:p>
        </p:txBody>
      </p:sp>
      <p:cxnSp>
        <p:nvCxnSpPr>
          <p:cNvPr id="3" name="Straight Arrow Connector 2"/>
          <p:cNvCxnSpPr>
            <a:stCxn id="20" idx="1"/>
            <a:endCxn id="7" idx="3"/>
          </p:cNvCxnSpPr>
          <p:nvPr/>
        </p:nvCxnSpPr>
        <p:spPr>
          <a:xfrm flipH="1">
            <a:off x="2603783" y="3524310"/>
            <a:ext cx="810488" cy="0"/>
          </a:xfrm>
          <a:prstGeom prst="straightConnector1">
            <a:avLst/>
          </a:prstGeom>
          <a:ln w="25400">
            <a:solidFill>
              <a:schemeClr val="accent2">
                <a:lumMod val="40000"/>
                <a:lumOff val="60000"/>
              </a:schemeClr>
            </a:solidFill>
            <a:prstDash val="dash"/>
            <a:tailEnd type="triangle" w="lg" len="lg"/>
          </a:ln>
          <a:effectLst>
            <a:glow rad="38100">
              <a:schemeClr val="tx1"/>
            </a:glow>
          </a:effectLst>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34" idx="2"/>
            <a:endCxn id="20" idx="0"/>
          </p:cNvCxnSpPr>
          <p:nvPr/>
        </p:nvCxnSpPr>
        <p:spPr>
          <a:xfrm>
            <a:off x="4190108" y="2533710"/>
            <a:ext cx="19" cy="381000"/>
          </a:xfrm>
          <a:prstGeom prst="straightConnector1">
            <a:avLst/>
          </a:prstGeom>
          <a:ln w="25400">
            <a:solidFill>
              <a:schemeClr val="accent2">
                <a:lumMod val="40000"/>
                <a:lumOff val="60000"/>
              </a:schemeClr>
            </a:solidFill>
            <a:prstDash val="dash"/>
            <a:tailEnd type="triangle" w="lg" len="lg"/>
          </a:ln>
          <a:effectLst>
            <a:glow rad="38100">
              <a:schemeClr val="tx1"/>
            </a:glow>
          </a:effectLst>
        </p:spPr>
        <p:style>
          <a:lnRef idx="1">
            <a:schemeClr val="accent1"/>
          </a:lnRef>
          <a:fillRef idx="0">
            <a:schemeClr val="accent1"/>
          </a:fillRef>
          <a:effectRef idx="0">
            <a:schemeClr val="accent1"/>
          </a:effectRef>
          <a:fontRef idx="minor">
            <a:schemeClr val="tx1"/>
          </a:fontRef>
        </p:style>
      </p:cxnSp>
      <p:cxnSp>
        <p:nvCxnSpPr>
          <p:cNvPr id="10" name="Elbow Connector 9"/>
          <p:cNvCxnSpPr>
            <a:stCxn id="7" idx="0"/>
            <a:endCxn id="34" idx="1"/>
          </p:cNvCxnSpPr>
          <p:nvPr/>
        </p:nvCxnSpPr>
        <p:spPr>
          <a:xfrm rot="5400000" flipH="1" flipV="1">
            <a:off x="2125789" y="1626248"/>
            <a:ext cx="990600" cy="1586325"/>
          </a:xfrm>
          <a:prstGeom prst="bentConnector2">
            <a:avLst/>
          </a:prstGeom>
          <a:ln w="25400">
            <a:solidFill>
              <a:schemeClr val="accent2">
                <a:lumMod val="40000"/>
                <a:lumOff val="60000"/>
              </a:schemeClr>
            </a:solidFill>
            <a:prstDash val="dash"/>
            <a:tailEnd type="triangle" w="lg" len="lg"/>
          </a:ln>
          <a:effectLst>
            <a:glow rad="38100">
              <a:schemeClr val="tx1"/>
            </a:glow>
          </a:effectLst>
        </p:spPr>
        <p:style>
          <a:lnRef idx="1">
            <a:schemeClr val="accent1"/>
          </a:lnRef>
          <a:fillRef idx="0">
            <a:schemeClr val="accent1"/>
          </a:fillRef>
          <a:effectRef idx="0">
            <a:schemeClr val="accent1"/>
          </a:effectRef>
          <a:fontRef idx="minor">
            <a:schemeClr val="tx1"/>
          </a:fontRef>
        </p:style>
      </p:cxnSp>
      <p:sp>
        <p:nvSpPr>
          <p:cNvPr id="49" name="Rounded Rectangle 48"/>
          <p:cNvSpPr>
            <a:spLocks noChangeAspect="1"/>
          </p:cNvSpPr>
          <p:nvPr/>
        </p:nvSpPr>
        <p:spPr>
          <a:xfrm>
            <a:off x="6629400" y="1314510"/>
            <a:ext cx="1905000" cy="1219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dirty="0" smtClean="0">
                <a:latin typeface="Calibri" pitchFamily="34" charset="0"/>
              </a:rPr>
              <a:t>Software</a:t>
            </a:r>
            <a:br>
              <a:rPr lang="en-US" sz="2800" dirty="0" smtClean="0">
                <a:latin typeface="Calibri" pitchFamily="34" charset="0"/>
              </a:rPr>
            </a:br>
            <a:r>
              <a:rPr lang="en-US" sz="2800" dirty="0" smtClean="0">
                <a:latin typeface="Calibri" pitchFamily="34" charset="0"/>
              </a:rPr>
              <a:t>STDIO</a:t>
            </a:r>
          </a:p>
        </p:txBody>
      </p:sp>
      <p:sp>
        <p:nvSpPr>
          <p:cNvPr id="50" name="TextBox 49"/>
          <p:cNvSpPr txBox="1"/>
          <p:nvPr/>
        </p:nvSpPr>
        <p:spPr>
          <a:xfrm>
            <a:off x="6229141" y="914400"/>
            <a:ext cx="1883616" cy="400110"/>
          </a:xfrm>
          <a:prstGeom prst="rect">
            <a:avLst/>
          </a:prstGeom>
          <a:noFill/>
        </p:spPr>
        <p:txBody>
          <a:bodyPr wrap="square" rtlCol="0">
            <a:spAutoFit/>
          </a:bodyPr>
          <a:lstStyle/>
          <a:p>
            <a:r>
              <a:rPr lang="en-US" sz="2000" dirty="0" smtClean="0">
                <a:solidFill>
                  <a:schemeClr val="bg1"/>
                </a:solidFill>
              </a:rPr>
              <a:t>CPU</a:t>
            </a:r>
            <a:endParaRPr lang="en-US" sz="2000" dirty="0">
              <a:solidFill>
                <a:schemeClr val="bg1"/>
              </a:solidFill>
            </a:endParaRPr>
          </a:p>
        </p:txBody>
      </p:sp>
      <p:sp>
        <p:nvSpPr>
          <p:cNvPr id="38" name="TextBox 4"/>
          <p:cNvSpPr txBox="1"/>
          <p:nvPr/>
        </p:nvSpPr>
        <p:spPr>
          <a:xfrm>
            <a:off x="412754" y="5787676"/>
            <a:ext cx="8343899" cy="4247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defPPr>
              <a:defRPr lang="en-US"/>
            </a:defPPr>
            <a:lvl1pPr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1pPr>
            <a:lvl2pPr marL="4572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2pPr>
            <a:lvl3pPr marL="9144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3pPr>
            <a:lvl4pPr marL="13716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4pPr>
            <a:lvl5pPr marL="18288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5pPr>
            <a:lvl6pPr marL="2286000" algn="l" defTabSz="914400" rtl="0" eaLnBrk="1" latinLnBrk="0" hangingPunct="1">
              <a:defRPr sz="2000" kern="1200">
                <a:solidFill>
                  <a:schemeClr val="tx1"/>
                </a:solidFill>
                <a:latin typeface="Verdana" pitchFamily="-96" charset="0"/>
                <a:ea typeface="+mn-ea"/>
                <a:cs typeface="+mn-cs"/>
              </a:defRPr>
            </a:lvl6pPr>
            <a:lvl7pPr marL="2743200" algn="l" defTabSz="914400" rtl="0" eaLnBrk="1" latinLnBrk="0" hangingPunct="1">
              <a:defRPr sz="2000" kern="1200">
                <a:solidFill>
                  <a:schemeClr val="tx1"/>
                </a:solidFill>
                <a:latin typeface="Verdana" pitchFamily="-96" charset="0"/>
                <a:ea typeface="+mn-ea"/>
                <a:cs typeface="+mn-cs"/>
              </a:defRPr>
            </a:lvl7pPr>
            <a:lvl8pPr marL="3200400" algn="l" defTabSz="914400" rtl="0" eaLnBrk="1" latinLnBrk="0" hangingPunct="1">
              <a:defRPr sz="2000" kern="1200">
                <a:solidFill>
                  <a:schemeClr val="tx1"/>
                </a:solidFill>
                <a:latin typeface="Verdana" pitchFamily="-96" charset="0"/>
                <a:ea typeface="+mn-ea"/>
                <a:cs typeface="+mn-cs"/>
              </a:defRPr>
            </a:lvl8pPr>
            <a:lvl9pPr marL="3657600" algn="l" defTabSz="914400" rtl="0" eaLnBrk="1" latinLnBrk="0" hangingPunct="1">
              <a:defRPr sz="2000" kern="1200">
                <a:solidFill>
                  <a:schemeClr val="tx1"/>
                </a:solidFill>
                <a:latin typeface="Verdana" pitchFamily="-96" charset="0"/>
                <a:ea typeface="+mn-ea"/>
                <a:cs typeface="+mn-cs"/>
              </a:defRPr>
            </a:lvl9pPr>
          </a:lstStyle>
          <a:p>
            <a:pPr algn="ctr">
              <a:buNone/>
            </a:pPr>
            <a:r>
              <a:rPr lang="en-US" sz="2400" dirty="0" smtClean="0">
                <a:solidFill>
                  <a:schemeClr val="bg1"/>
                </a:solidFill>
              </a:rPr>
              <a:t>Distributed services are transparent to user program</a:t>
            </a:r>
            <a:endParaRPr lang="en-US" sz="2400" dirty="0">
              <a:solidFill>
                <a:schemeClr val="bg1"/>
              </a:solidFill>
            </a:endParaRPr>
          </a:p>
        </p:txBody>
      </p:sp>
    </p:spTree>
    <p:extLst>
      <p:ext uri="{BB962C8B-B14F-4D97-AF65-F5344CB8AC3E}">
        <p14:creationId xmlns:p14="http://schemas.microsoft.com/office/powerpoint/2010/main" val="730061377"/>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p:cNvSpPr/>
          <p:nvPr/>
        </p:nvSpPr>
        <p:spPr bwMode="auto">
          <a:xfrm>
            <a:off x="3078770" y="914400"/>
            <a:ext cx="2558242" cy="4363064"/>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Verdana" pitchFamily="34" charset="0"/>
              <a:cs typeface="Arial" charset="0"/>
            </a:endParaRPr>
          </a:p>
        </p:txBody>
      </p:sp>
      <p:sp>
        <p:nvSpPr>
          <p:cNvPr id="36" name="Rectangle 35"/>
          <p:cNvSpPr/>
          <p:nvPr/>
        </p:nvSpPr>
        <p:spPr bwMode="auto">
          <a:xfrm>
            <a:off x="6230698" y="917213"/>
            <a:ext cx="2525955" cy="4363064"/>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Verdana" pitchFamily="34" charset="0"/>
              <a:cs typeface="Arial" charset="0"/>
            </a:endParaRPr>
          </a:p>
        </p:txBody>
      </p:sp>
      <p:sp>
        <p:nvSpPr>
          <p:cNvPr id="37" name="Rectangle 36"/>
          <p:cNvSpPr/>
          <p:nvPr/>
        </p:nvSpPr>
        <p:spPr bwMode="auto">
          <a:xfrm>
            <a:off x="381000" y="917214"/>
            <a:ext cx="2558242" cy="4363064"/>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Verdana" pitchFamily="34" charset="0"/>
              <a:cs typeface="Arial" charset="0"/>
            </a:endParaRPr>
          </a:p>
        </p:txBody>
      </p:sp>
      <p:sp>
        <p:nvSpPr>
          <p:cNvPr id="39" name="TextBox 38"/>
          <p:cNvSpPr txBox="1"/>
          <p:nvPr/>
        </p:nvSpPr>
        <p:spPr>
          <a:xfrm>
            <a:off x="381000" y="917214"/>
            <a:ext cx="1883616" cy="400110"/>
          </a:xfrm>
          <a:prstGeom prst="rect">
            <a:avLst/>
          </a:prstGeom>
          <a:noFill/>
        </p:spPr>
        <p:txBody>
          <a:bodyPr wrap="square" rtlCol="0">
            <a:spAutoFit/>
          </a:bodyPr>
          <a:lstStyle/>
          <a:p>
            <a:r>
              <a:rPr lang="en-US" sz="2000" dirty="0" smtClean="0">
                <a:solidFill>
                  <a:schemeClr val="bg1"/>
                </a:solidFill>
              </a:rPr>
              <a:t>FPGA1</a:t>
            </a:r>
            <a:endParaRPr lang="en-US" sz="2000" dirty="0">
              <a:solidFill>
                <a:schemeClr val="bg1"/>
              </a:solidFill>
            </a:endParaRPr>
          </a:p>
        </p:txBody>
      </p:sp>
      <p:cxnSp>
        <p:nvCxnSpPr>
          <p:cNvPr id="40" name="Straight Connector 39"/>
          <p:cNvCxnSpPr/>
          <p:nvPr/>
        </p:nvCxnSpPr>
        <p:spPr bwMode="auto">
          <a:xfrm>
            <a:off x="6019800" y="917213"/>
            <a:ext cx="0" cy="4556354"/>
          </a:xfrm>
          <a:prstGeom prst="line">
            <a:avLst/>
          </a:prstGeom>
          <a:noFill/>
          <a:ln w="25400" cap="flat" cmpd="sng" algn="ctr">
            <a:solidFill>
              <a:schemeClr val="tx1">
                <a:alpha val="30000"/>
              </a:schemeClr>
            </a:solidFill>
            <a:prstDash val="sysDash"/>
            <a:round/>
            <a:headEnd type="none" w="med" len="med"/>
            <a:tailEnd type="none" w="med" len="med"/>
          </a:ln>
          <a:effectLst/>
        </p:spPr>
      </p:cxnSp>
      <p:sp>
        <p:nvSpPr>
          <p:cNvPr id="5" name="Title 4"/>
          <p:cNvSpPr>
            <a:spLocks noGrp="1"/>
          </p:cNvSpPr>
          <p:nvPr>
            <p:ph type="title"/>
          </p:nvPr>
        </p:nvSpPr>
        <p:spPr/>
        <p:txBody>
          <a:bodyPr/>
          <a:lstStyle/>
          <a:p>
            <a:r>
              <a:rPr lang="en-US" dirty="0"/>
              <a:t>A</a:t>
            </a:r>
            <a:r>
              <a:rPr lang="en-US" dirty="0" smtClean="0"/>
              <a:t> Scalable Service </a:t>
            </a:r>
            <a:r>
              <a:rPr lang="en-US" dirty="0" smtClean="0"/>
              <a:t>Architecture: Multiple FPGAs</a:t>
            </a:r>
            <a:endParaRPr lang="en-US" dirty="0"/>
          </a:p>
        </p:txBody>
      </p:sp>
      <p:sp>
        <p:nvSpPr>
          <p:cNvPr id="7" name="Rounded Rectangle 6"/>
          <p:cNvSpPr>
            <a:spLocks noChangeAspect="1"/>
          </p:cNvSpPr>
          <p:nvPr/>
        </p:nvSpPr>
        <p:spPr>
          <a:xfrm>
            <a:off x="1052071" y="2914710"/>
            <a:ext cx="1551712" cy="1219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dirty="0" smtClean="0">
                <a:latin typeface="Calibri" pitchFamily="34" charset="0"/>
              </a:rPr>
              <a:t>Local</a:t>
            </a:r>
            <a:br>
              <a:rPr lang="en-US" sz="2800" dirty="0" smtClean="0">
                <a:latin typeface="Calibri" pitchFamily="34" charset="0"/>
              </a:rPr>
            </a:br>
            <a:r>
              <a:rPr lang="en-US" sz="2800" dirty="0" smtClean="0">
                <a:latin typeface="Calibri" pitchFamily="34" charset="0"/>
              </a:rPr>
              <a:t>STDIO</a:t>
            </a:r>
          </a:p>
        </p:txBody>
      </p:sp>
      <p:sp>
        <p:nvSpPr>
          <p:cNvPr id="8" name="Rounded Rectangle 7"/>
          <p:cNvSpPr>
            <a:spLocks noChangeAspect="1"/>
          </p:cNvSpPr>
          <p:nvPr/>
        </p:nvSpPr>
        <p:spPr>
          <a:xfrm>
            <a:off x="1052071" y="5473567"/>
            <a:ext cx="1551712" cy="105295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800" dirty="0" smtClean="0">
                <a:latin typeface="Calibri" pitchFamily="34" charset="0"/>
              </a:rPr>
              <a:t>Client 0</a:t>
            </a:r>
          </a:p>
        </p:txBody>
      </p:sp>
      <p:cxnSp>
        <p:nvCxnSpPr>
          <p:cNvPr id="11" name="Straight Arrow Connector 10"/>
          <p:cNvCxnSpPr>
            <a:cxnSpLocks noChangeAspect="1"/>
          </p:cNvCxnSpPr>
          <p:nvPr/>
        </p:nvCxnSpPr>
        <p:spPr>
          <a:xfrm rot="-5400000">
            <a:off x="653684" y="4808529"/>
            <a:ext cx="1330050" cy="0"/>
          </a:xfrm>
          <a:prstGeom prst="straightConnector1">
            <a:avLst/>
          </a:prstGeom>
          <a:ln w="25400">
            <a:solidFill>
              <a:schemeClr val="accent2">
                <a:lumMod val="40000"/>
                <a:lumOff val="60000"/>
              </a:schemeClr>
            </a:solidFill>
            <a:tailEnd type="triangle" w="lg" len="lg"/>
          </a:ln>
          <a:effectLst>
            <a:glow rad="38100">
              <a:schemeClr val="tx1"/>
            </a:glow>
          </a:effectLst>
        </p:spPr>
        <p:style>
          <a:lnRef idx="1">
            <a:schemeClr val="accent1"/>
          </a:lnRef>
          <a:fillRef idx="0">
            <a:schemeClr val="accent1"/>
          </a:fillRef>
          <a:effectRef idx="0">
            <a:schemeClr val="accent1"/>
          </a:effectRef>
          <a:fontRef idx="minor">
            <a:schemeClr val="tx1"/>
          </a:fontRef>
        </p:style>
      </p:cxnSp>
      <p:sp>
        <p:nvSpPr>
          <p:cNvPr id="12" name="TextBox 11"/>
          <p:cNvSpPr txBox="1">
            <a:spLocks noChangeAspect="1"/>
          </p:cNvSpPr>
          <p:nvPr/>
        </p:nvSpPr>
        <p:spPr>
          <a:xfrm rot="-5400000">
            <a:off x="751489" y="4691597"/>
            <a:ext cx="908903" cy="307777"/>
          </a:xfrm>
          <a:prstGeom prst="rect">
            <a:avLst/>
          </a:prstGeom>
          <a:noFill/>
        </p:spPr>
        <p:txBody>
          <a:bodyPr wrap="none" rtlCol="0">
            <a:spAutoFit/>
          </a:bodyPr>
          <a:lstStyle/>
          <a:p>
            <a:r>
              <a:rPr lang="en-US" sz="1400" dirty="0" smtClean="0">
                <a:solidFill>
                  <a:schemeClr val="bg1"/>
                </a:solidFill>
                <a:latin typeface="Calibri" pitchFamily="34" charset="0"/>
              </a:rPr>
              <a:t>Request 0</a:t>
            </a:r>
          </a:p>
        </p:txBody>
      </p:sp>
      <p:cxnSp>
        <p:nvCxnSpPr>
          <p:cNvPr id="13" name="Straight Arrow Connector 12"/>
          <p:cNvCxnSpPr>
            <a:cxnSpLocks noChangeAspect="1"/>
          </p:cNvCxnSpPr>
          <p:nvPr/>
        </p:nvCxnSpPr>
        <p:spPr>
          <a:xfrm rot="-5400000">
            <a:off x="911780" y="4808529"/>
            <a:ext cx="1330050" cy="0"/>
          </a:xfrm>
          <a:prstGeom prst="straightConnector1">
            <a:avLst/>
          </a:prstGeom>
          <a:ln w="25400">
            <a:solidFill>
              <a:schemeClr val="accent2">
                <a:lumMod val="40000"/>
                <a:lumOff val="60000"/>
              </a:schemeClr>
            </a:solidFill>
            <a:headEnd type="triangle" w="lg" len="lg"/>
            <a:tailEnd type="none" w="lg" len="lg"/>
          </a:ln>
          <a:effectLst>
            <a:glow rad="38100">
              <a:schemeClr val="tx1"/>
            </a:glow>
          </a:effectLst>
        </p:spPr>
        <p:style>
          <a:lnRef idx="1">
            <a:schemeClr val="accent1"/>
          </a:lnRef>
          <a:fillRef idx="0">
            <a:schemeClr val="accent1"/>
          </a:fillRef>
          <a:effectRef idx="0">
            <a:schemeClr val="accent1"/>
          </a:effectRef>
          <a:fontRef idx="minor">
            <a:schemeClr val="tx1"/>
          </a:fontRef>
        </p:style>
      </p:cxnSp>
      <p:sp>
        <p:nvSpPr>
          <p:cNvPr id="14" name="TextBox 13"/>
          <p:cNvSpPr txBox="1">
            <a:spLocks noChangeAspect="1"/>
          </p:cNvSpPr>
          <p:nvPr/>
        </p:nvSpPr>
        <p:spPr>
          <a:xfrm rot="-5400000">
            <a:off x="957681" y="4686200"/>
            <a:ext cx="1015086" cy="307777"/>
          </a:xfrm>
          <a:prstGeom prst="rect">
            <a:avLst/>
          </a:prstGeom>
          <a:noFill/>
        </p:spPr>
        <p:txBody>
          <a:bodyPr wrap="none" rtlCol="0">
            <a:spAutoFit/>
          </a:bodyPr>
          <a:lstStyle/>
          <a:p>
            <a:r>
              <a:rPr lang="en-US" sz="1400" dirty="0" smtClean="0">
                <a:solidFill>
                  <a:schemeClr val="bg1"/>
                </a:solidFill>
                <a:latin typeface="Calibri" pitchFamily="34" charset="0"/>
              </a:rPr>
              <a:t>Response 0</a:t>
            </a:r>
          </a:p>
        </p:txBody>
      </p:sp>
      <p:cxnSp>
        <p:nvCxnSpPr>
          <p:cNvPr id="15" name="Straight Arrow Connector 14"/>
          <p:cNvCxnSpPr>
            <a:cxnSpLocks noChangeAspect="1"/>
          </p:cNvCxnSpPr>
          <p:nvPr/>
        </p:nvCxnSpPr>
        <p:spPr>
          <a:xfrm rot="-5400000">
            <a:off x="1447640" y="4808529"/>
            <a:ext cx="1330050" cy="0"/>
          </a:xfrm>
          <a:prstGeom prst="straightConnector1">
            <a:avLst/>
          </a:prstGeom>
          <a:ln w="25400">
            <a:solidFill>
              <a:schemeClr val="accent2">
                <a:lumMod val="40000"/>
                <a:lumOff val="60000"/>
              </a:schemeClr>
            </a:solidFill>
            <a:tailEnd type="triangle" w="lg" len="lg"/>
          </a:ln>
          <a:effectLst>
            <a:glow rad="38100">
              <a:schemeClr val="tx1"/>
            </a:glow>
          </a:effectLst>
        </p:spPr>
        <p:style>
          <a:lnRef idx="1">
            <a:schemeClr val="accent1"/>
          </a:lnRef>
          <a:fillRef idx="0">
            <a:schemeClr val="accent1"/>
          </a:fillRef>
          <a:effectRef idx="0">
            <a:schemeClr val="accent1"/>
          </a:effectRef>
          <a:fontRef idx="minor">
            <a:schemeClr val="tx1"/>
          </a:fontRef>
        </p:style>
      </p:cxnSp>
      <p:sp>
        <p:nvSpPr>
          <p:cNvPr id="16" name="TextBox 15"/>
          <p:cNvSpPr txBox="1">
            <a:spLocks noChangeAspect="1"/>
          </p:cNvSpPr>
          <p:nvPr/>
        </p:nvSpPr>
        <p:spPr>
          <a:xfrm rot="-5400000">
            <a:off x="1540393" y="4697264"/>
            <a:ext cx="910506" cy="307777"/>
          </a:xfrm>
          <a:prstGeom prst="rect">
            <a:avLst/>
          </a:prstGeom>
          <a:noFill/>
        </p:spPr>
        <p:txBody>
          <a:bodyPr wrap="none" rtlCol="0">
            <a:spAutoFit/>
          </a:bodyPr>
          <a:lstStyle/>
          <a:p>
            <a:r>
              <a:rPr lang="en-US" sz="1400" dirty="0" smtClean="0">
                <a:solidFill>
                  <a:schemeClr val="bg1"/>
                </a:solidFill>
                <a:latin typeface="Calibri" pitchFamily="34" charset="0"/>
              </a:rPr>
              <a:t>Request </a:t>
            </a:r>
            <a:r>
              <a:rPr lang="en-US" sz="1400" i="1" dirty="0" smtClean="0">
                <a:solidFill>
                  <a:schemeClr val="bg1"/>
                </a:solidFill>
                <a:latin typeface="Calibri" pitchFamily="34" charset="0"/>
              </a:rPr>
              <a:t>n</a:t>
            </a:r>
            <a:endParaRPr lang="en-US" sz="1400" dirty="0" smtClean="0">
              <a:solidFill>
                <a:schemeClr val="bg1"/>
              </a:solidFill>
              <a:latin typeface="Calibri" pitchFamily="34" charset="0"/>
            </a:endParaRPr>
          </a:p>
        </p:txBody>
      </p:sp>
      <p:cxnSp>
        <p:nvCxnSpPr>
          <p:cNvPr id="17" name="Straight Arrow Connector 16"/>
          <p:cNvCxnSpPr>
            <a:cxnSpLocks noChangeAspect="1"/>
          </p:cNvCxnSpPr>
          <p:nvPr/>
        </p:nvCxnSpPr>
        <p:spPr>
          <a:xfrm rot="-5400000">
            <a:off x="1727858" y="4808529"/>
            <a:ext cx="1330050" cy="0"/>
          </a:xfrm>
          <a:prstGeom prst="straightConnector1">
            <a:avLst/>
          </a:prstGeom>
          <a:ln w="25400">
            <a:solidFill>
              <a:schemeClr val="accent2">
                <a:lumMod val="40000"/>
                <a:lumOff val="60000"/>
              </a:schemeClr>
            </a:solidFill>
            <a:headEnd type="triangle" w="lg" len="lg"/>
            <a:tailEnd type="none" w="lg" len="lg"/>
          </a:ln>
          <a:effectLst>
            <a:glow rad="38100">
              <a:schemeClr val="tx1"/>
            </a:glow>
          </a:effectLst>
        </p:spPr>
        <p:style>
          <a:lnRef idx="1">
            <a:schemeClr val="accent1"/>
          </a:lnRef>
          <a:fillRef idx="0">
            <a:schemeClr val="accent1"/>
          </a:fillRef>
          <a:effectRef idx="0">
            <a:schemeClr val="accent1"/>
          </a:effectRef>
          <a:fontRef idx="minor">
            <a:schemeClr val="tx1"/>
          </a:fontRef>
        </p:style>
      </p:cxnSp>
      <p:sp>
        <p:nvSpPr>
          <p:cNvPr id="18" name="TextBox 17"/>
          <p:cNvSpPr txBox="1">
            <a:spLocks noChangeAspect="1"/>
          </p:cNvSpPr>
          <p:nvPr/>
        </p:nvSpPr>
        <p:spPr>
          <a:xfrm rot="-5400000">
            <a:off x="1769980" y="4685010"/>
            <a:ext cx="1016689" cy="307777"/>
          </a:xfrm>
          <a:prstGeom prst="rect">
            <a:avLst/>
          </a:prstGeom>
          <a:noFill/>
        </p:spPr>
        <p:txBody>
          <a:bodyPr wrap="none" rtlCol="0">
            <a:spAutoFit/>
          </a:bodyPr>
          <a:lstStyle/>
          <a:p>
            <a:r>
              <a:rPr lang="en-US" sz="1400" dirty="0" smtClean="0">
                <a:solidFill>
                  <a:schemeClr val="bg1"/>
                </a:solidFill>
                <a:latin typeface="Calibri" pitchFamily="34" charset="0"/>
              </a:rPr>
              <a:t>Response </a:t>
            </a:r>
            <a:r>
              <a:rPr lang="en-US" sz="1400" i="1" dirty="0" smtClean="0">
                <a:solidFill>
                  <a:schemeClr val="bg1"/>
                </a:solidFill>
                <a:latin typeface="Calibri" pitchFamily="34" charset="0"/>
              </a:rPr>
              <a:t>n</a:t>
            </a:r>
          </a:p>
        </p:txBody>
      </p:sp>
      <p:sp>
        <p:nvSpPr>
          <p:cNvPr id="19" name="TextBox 18"/>
          <p:cNvSpPr txBox="1">
            <a:spLocks noChangeAspect="1"/>
          </p:cNvSpPr>
          <p:nvPr/>
        </p:nvSpPr>
        <p:spPr>
          <a:xfrm rot="-5400000">
            <a:off x="1540382" y="4539748"/>
            <a:ext cx="360996" cy="400110"/>
          </a:xfrm>
          <a:prstGeom prst="rect">
            <a:avLst/>
          </a:prstGeom>
          <a:noFill/>
        </p:spPr>
        <p:txBody>
          <a:bodyPr wrap="none" rtlCol="0">
            <a:spAutoFit/>
          </a:bodyPr>
          <a:lstStyle/>
          <a:p>
            <a:r>
              <a:rPr lang="en-US" sz="2000" dirty="0" smtClean="0">
                <a:solidFill>
                  <a:schemeClr val="bg1"/>
                </a:solidFill>
                <a:latin typeface="Calibri" pitchFamily="34" charset="0"/>
              </a:rPr>
              <a:t>…</a:t>
            </a:r>
          </a:p>
        </p:txBody>
      </p:sp>
      <p:cxnSp>
        <p:nvCxnSpPr>
          <p:cNvPr id="21" name="Straight Arrow Connector 20"/>
          <p:cNvCxnSpPr>
            <a:cxnSpLocks noChangeAspect="1"/>
          </p:cNvCxnSpPr>
          <p:nvPr/>
        </p:nvCxnSpPr>
        <p:spPr>
          <a:xfrm>
            <a:off x="4984572" y="2210810"/>
            <a:ext cx="1662550" cy="0"/>
          </a:xfrm>
          <a:prstGeom prst="straightConnector1">
            <a:avLst/>
          </a:prstGeom>
          <a:ln w="25400">
            <a:solidFill>
              <a:schemeClr val="accent2">
                <a:lumMod val="40000"/>
                <a:lumOff val="60000"/>
              </a:schemeClr>
            </a:solidFill>
            <a:prstDash val="dash"/>
            <a:tailEnd type="triangle" w="lg" len="lg"/>
          </a:ln>
          <a:effectLst>
            <a:glow rad="38100">
              <a:schemeClr val="tx1"/>
            </a:glow>
          </a:effectLst>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cxnSpLocks noChangeAspect="1"/>
          </p:cNvCxnSpPr>
          <p:nvPr/>
        </p:nvCxnSpPr>
        <p:spPr>
          <a:xfrm>
            <a:off x="4977186" y="1601210"/>
            <a:ext cx="1849575" cy="0"/>
          </a:xfrm>
          <a:prstGeom prst="straightConnector1">
            <a:avLst/>
          </a:prstGeom>
          <a:ln w="25400">
            <a:solidFill>
              <a:schemeClr val="accent2">
                <a:lumMod val="40000"/>
                <a:lumOff val="60000"/>
              </a:schemeClr>
            </a:solidFill>
            <a:prstDash val="dash"/>
            <a:headEnd type="triangle" w="lg" len="lg"/>
            <a:tailEnd type="none" w="lg" len="lg"/>
          </a:ln>
          <a:effectLst>
            <a:glow rad="38100">
              <a:schemeClr val="tx1"/>
            </a:glow>
          </a:effectLst>
        </p:spPr>
        <p:style>
          <a:lnRef idx="1">
            <a:schemeClr val="accent1"/>
          </a:lnRef>
          <a:fillRef idx="0">
            <a:schemeClr val="accent1"/>
          </a:fillRef>
          <a:effectRef idx="0">
            <a:schemeClr val="accent1"/>
          </a:effectRef>
          <a:fontRef idx="minor">
            <a:schemeClr val="tx1"/>
          </a:fontRef>
        </p:style>
      </p:cxnSp>
      <p:sp>
        <p:nvSpPr>
          <p:cNvPr id="20" name="Rounded Rectangle 19"/>
          <p:cNvSpPr>
            <a:spLocks noChangeAspect="1"/>
          </p:cNvSpPr>
          <p:nvPr/>
        </p:nvSpPr>
        <p:spPr>
          <a:xfrm>
            <a:off x="3414271" y="2914710"/>
            <a:ext cx="1551712" cy="1219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dirty="0" smtClean="0">
                <a:latin typeface="Calibri" pitchFamily="34" charset="0"/>
              </a:rPr>
              <a:t>Local</a:t>
            </a:r>
            <a:br>
              <a:rPr lang="en-US" sz="2800" dirty="0" smtClean="0">
                <a:latin typeface="Calibri" pitchFamily="34" charset="0"/>
              </a:rPr>
            </a:br>
            <a:r>
              <a:rPr lang="en-US" sz="2800" dirty="0" smtClean="0">
                <a:latin typeface="Calibri" pitchFamily="34" charset="0"/>
              </a:rPr>
              <a:t>STDIO</a:t>
            </a:r>
          </a:p>
        </p:txBody>
      </p:sp>
      <p:sp>
        <p:nvSpPr>
          <p:cNvPr id="24" name="Rounded Rectangle 23"/>
          <p:cNvSpPr>
            <a:spLocks noChangeAspect="1"/>
          </p:cNvSpPr>
          <p:nvPr/>
        </p:nvSpPr>
        <p:spPr>
          <a:xfrm>
            <a:off x="3414271" y="5473567"/>
            <a:ext cx="1551712" cy="105295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800" dirty="0" smtClean="0">
                <a:latin typeface="Calibri" pitchFamily="34" charset="0"/>
              </a:rPr>
              <a:t>Client 1</a:t>
            </a:r>
          </a:p>
        </p:txBody>
      </p:sp>
      <p:cxnSp>
        <p:nvCxnSpPr>
          <p:cNvPr id="25" name="Straight Arrow Connector 24"/>
          <p:cNvCxnSpPr>
            <a:cxnSpLocks noChangeAspect="1"/>
          </p:cNvCxnSpPr>
          <p:nvPr/>
        </p:nvCxnSpPr>
        <p:spPr>
          <a:xfrm rot="-5400000">
            <a:off x="3015884" y="4808529"/>
            <a:ext cx="1330050" cy="0"/>
          </a:xfrm>
          <a:prstGeom prst="straightConnector1">
            <a:avLst/>
          </a:prstGeom>
          <a:ln w="25400">
            <a:solidFill>
              <a:schemeClr val="accent2">
                <a:lumMod val="40000"/>
                <a:lumOff val="60000"/>
              </a:schemeClr>
            </a:solidFill>
            <a:tailEnd type="triangle" w="lg" len="lg"/>
          </a:ln>
          <a:effectLst>
            <a:glow rad="38100">
              <a:schemeClr val="tx1"/>
            </a:glow>
          </a:effectLst>
        </p:spPr>
        <p:style>
          <a:lnRef idx="1">
            <a:schemeClr val="accent1"/>
          </a:lnRef>
          <a:fillRef idx="0">
            <a:schemeClr val="accent1"/>
          </a:fillRef>
          <a:effectRef idx="0">
            <a:schemeClr val="accent1"/>
          </a:effectRef>
          <a:fontRef idx="minor">
            <a:schemeClr val="tx1"/>
          </a:fontRef>
        </p:style>
      </p:cxnSp>
      <p:sp>
        <p:nvSpPr>
          <p:cNvPr id="26" name="TextBox 25"/>
          <p:cNvSpPr txBox="1">
            <a:spLocks noChangeAspect="1"/>
          </p:cNvSpPr>
          <p:nvPr/>
        </p:nvSpPr>
        <p:spPr>
          <a:xfrm rot="-5400000">
            <a:off x="3113689" y="4691597"/>
            <a:ext cx="908903" cy="307777"/>
          </a:xfrm>
          <a:prstGeom prst="rect">
            <a:avLst/>
          </a:prstGeom>
          <a:noFill/>
        </p:spPr>
        <p:txBody>
          <a:bodyPr wrap="none" rtlCol="0">
            <a:spAutoFit/>
          </a:bodyPr>
          <a:lstStyle/>
          <a:p>
            <a:r>
              <a:rPr lang="en-US" sz="1400" dirty="0" smtClean="0">
                <a:solidFill>
                  <a:schemeClr val="bg1"/>
                </a:solidFill>
                <a:latin typeface="Calibri" pitchFamily="34" charset="0"/>
              </a:rPr>
              <a:t>Request 0</a:t>
            </a:r>
          </a:p>
        </p:txBody>
      </p:sp>
      <p:cxnSp>
        <p:nvCxnSpPr>
          <p:cNvPr id="27" name="Straight Arrow Connector 26"/>
          <p:cNvCxnSpPr>
            <a:cxnSpLocks noChangeAspect="1"/>
          </p:cNvCxnSpPr>
          <p:nvPr/>
        </p:nvCxnSpPr>
        <p:spPr>
          <a:xfrm rot="-5400000">
            <a:off x="3273980" y="4808529"/>
            <a:ext cx="1330050" cy="0"/>
          </a:xfrm>
          <a:prstGeom prst="straightConnector1">
            <a:avLst/>
          </a:prstGeom>
          <a:ln w="25400">
            <a:solidFill>
              <a:schemeClr val="accent2">
                <a:lumMod val="40000"/>
                <a:lumOff val="60000"/>
              </a:schemeClr>
            </a:solidFill>
            <a:headEnd type="triangle" w="lg" len="lg"/>
            <a:tailEnd type="none" w="lg" len="lg"/>
          </a:ln>
          <a:effectLst>
            <a:glow rad="38100">
              <a:schemeClr val="tx1"/>
            </a:glow>
          </a:effectLst>
        </p:spPr>
        <p:style>
          <a:lnRef idx="1">
            <a:schemeClr val="accent1"/>
          </a:lnRef>
          <a:fillRef idx="0">
            <a:schemeClr val="accent1"/>
          </a:fillRef>
          <a:effectRef idx="0">
            <a:schemeClr val="accent1"/>
          </a:effectRef>
          <a:fontRef idx="minor">
            <a:schemeClr val="tx1"/>
          </a:fontRef>
        </p:style>
      </p:cxnSp>
      <p:sp>
        <p:nvSpPr>
          <p:cNvPr id="28" name="TextBox 27"/>
          <p:cNvSpPr txBox="1">
            <a:spLocks noChangeAspect="1"/>
          </p:cNvSpPr>
          <p:nvPr/>
        </p:nvSpPr>
        <p:spPr>
          <a:xfrm rot="-5400000">
            <a:off x="3319881" y="4686200"/>
            <a:ext cx="1015086" cy="307777"/>
          </a:xfrm>
          <a:prstGeom prst="rect">
            <a:avLst/>
          </a:prstGeom>
          <a:noFill/>
        </p:spPr>
        <p:txBody>
          <a:bodyPr wrap="none" rtlCol="0">
            <a:spAutoFit/>
          </a:bodyPr>
          <a:lstStyle/>
          <a:p>
            <a:r>
              <a:rPr lang="en-US" sz="1400" dirty="0" smtClean="0">
                <a:solidFill>
                  <a:schemeClr val="bg1"/>
                </a:solidFill>
                <a:latin typeface="Calibri" pitchFamily="34" charset="0"/>
              </a:rPr>
              <a:t>Response 0</a:t>
            </a:r>
          </a:p>
        </p:txBody>
      </p:sp>
      <p:cxnSp>
        <p:nvCxnSpPr>
          <p:cNvPr id="29" name="Straight Arrow Connector 28"/>
          <p:cNvCxnSpPr>
            <a:cxnSpLocks noChangeAspect="1"/>
          </p:cNvCxnSpPr>
          <p:nvPr/>
        </p:nvCxnSpPr>
        <p:spPr>
          <a:xfrm rot="-5400000">
            <a:off x="3809840" y="4808529"/>
            <a:ext cx="1330050" cy="0"/>
          </a:xfrm>
          <a:prstGeom prst="straightConnector1">
            <a:avLst/>
          </a:prstGeom>
          <a:ln w="25400">
            <a:solidFill>
              <a:schemeClr val="accent2">
                <a:lumMod val="40000"/>
                <a:lumOff val="60000"/>
              </a:schemeClr>
            </a:solidFill>
            <a:tailEnd type="triangle" w="lg" len="lg"/>
          </a:ln>
          <a:effectLst>
            <a:glow rad="38100">
              <a:schemeClr val="tx1"/>
            </a:glow>
          </a:effectLst>
        </p:spPr>
        <p:style>
          <a:lnRef idx="1">
            <a:schemeClr val="accent1"/>
          </a:lnRef>
          <a:fillRef idx="0">
            <a:schemeClr val="accent1"/>
          </a:fillRef>
          <a:effectRef idx="0">
            <a:schemeClr val="accent1"/>
          </a:effectRef>
          <a:fontRef idx="minor">
            <a:schemeClr val="tx1"/>
          </a:fontRef>
        </p:style>
      </p:cxnSp>
      <p:sp>
        <p:nvSpPr>
          <p:cNvPr id="30" name="TextBox 29"/>
          <p:cNvSpPr txBox="1">
            <a:spLocks noChangeAspect="1"/>
          </p:cNvSpPr>
          <p:nvPr/>
        </p:nvSpPr>
        <p:spPr>
          <a:xfrm rot="-5400000">
            <a:off x="3902593" y="4697264"/>
            <a:ext cx="910506" cy="307777"/>
          </a:xfrm>
          <a:prstGeom prst="rect">
            <a:avLst/>
          </a:prstGeom>
          <a:noFill/>
        </p:spPr>
        <p:txBody>
          <a:bodyPr wrap="none" rtlCol="0">
            <a:spAutoFit/>
          </a:bodyPr>
          <a:lstStyle/>
          <a:p>
            <a:r>
              <a:rPr lang="en-US" sz="1400" dirty="0" smtClean="0">
                <a:solidFill>
                  <a:schemeClr val="bg1"/>
                </a:solidFill>
                <a:latin typeface="Calibri" pitchFamily="34" charset="0"/>
              </a:rPr>
              <a:t>Request </a:t>
            </a:r>
            <a:r>
              <a:rPr lang="en-US" sz="1400" i="1" dirty="0" smtClean="0">
                <a:solidFill>
                  <a:schemeClr val="bg1"/>
                </a:solidFill>
                <a:latin typeface="Calibri" pitchFamily="34" charset="0"/>
              </a:rPr>
              <a:t>n</a:t>
            </a:r>
            <a:endParaRPr lang="en-US" sz="1400" dirty="0" smtClean="0">
              <a:solidFill>
                <a:schemeClr val="bg1"/>
              </a:solidFill>
              <a:latin typeface="Calibri" pitchFamily="34" charset="0"/>
            </a:endParaRPr>
          </a:p>
        </p:txBody>
      </p:sp>
      <p:cxnSp>
        <p:nvCxnSpPr>
          <p:cNvPr id="31" name="Straight Arrow Connector 30"/>
          <p:cNvCxnSpPr>
            <a:cxnSpLocks noChangeAspect="1"/>
          </p:cNvCxnSpPr>
          <p:nvPr/>
        </p:nvCxnSpPr>
        <p:spPr>
          <a:xfrm rot="-5400000">
            <a:off x="4090058" y="4808529"/>
            <a:ext cx="1330050" cy="0"/>
          </a:xfrm>
          <a:prstGeom prst="straightConnector1">
            <a:avLst/>
          </a:prstGeom>
          <a:ln w="25400">
            <a:solidFill>
              <a:schemeClr val="accent2">
                <a:lumMod val="40000"/>
                <a:lumOff val="60000"/>
              </a:schemeClr>
            </a:solidFill>
            <a:headEnd type="triangle" w="lg" len="lg"/>
            <a:tailEnd type="none" w="lg" len="lg"/>
          </a:ln>
          <a:effectLst>
            <a:glow rad="38100">
              <a:schemeClr val="tx1"/>
            </a:glow>
          </a:effectLst>
        </p:spPr>
        <p:style>
          <a:lnRef idx="1">
            <a:schemeClr val="accent1"/>
          </a:lnRef>
          <a:fillRef idx="0">
            <a:schemeClr val="accent1"/>
          </a:fillRef>
          <a:effectRef idx="0">
            <a:schemeClr val="accent1"/>
          </a:effectRef>
          <a:fontRef idx="minor">
            <a:schemeClr val="tx1"/>
          </a:fontRef>
        </p:style>
      </p:cxnSp>
      <p:sp>
        <p:nvSpPr>
          <p:cNvPr id="32" name="TextBox 31"/>
          <p:cNvSpPr txBox="1">
            <a:spLocks noChangeAspect="1"/>
          </p:cNvSpPr>
          <p:nvPr/>
        </p:nvSpPr>
        <p:spPr>
          <a:xfrm rot="-5400000">
            <a:off x="4132180" y="4685010"/>
            <a:ext cx="1016689" cy="307777"/>
          </a:xfrm>
          <a:prstGeom prst="rect">
            <a:avLst/>
          </a:prstGeom>
          <a:noFill/>
        </p:spPr>
        <p:txBody>
          <a:bodyPr wrap="none" rtlCol="0">
            <a:spAutoFit/>
          </a:bodyPr>
          <a:lstStyle/>
          <a:p>
            <a:r>
              <a:rPr lang="en-US" sz="1400" dirty="0" smtClean="0">
                <a:solidFill>
                  <a:schemeClr val="bg1"/>
                </a:solidFill>
                <a:latin typeface="Calibri" pitchFamily="34" charset="0"/>
              </a:rPr>
              <a:t>Response </a:t>
            </a:r>
            <a:r>
              <a:rPr lang="en-US" sz="1400" i="1" dirty="0" smtClean="0">
                <a:solidFill>
                  <a:schemeClr val="bg1"/>
                </a:solidFill>
                <a:latin typeface="Calibri" pitchFamily="34" charset="0"/>
              </a:rPr>
              <a:t>n</a:t>
            </a:r>
          </a:p>
        </p:txBody>
      </p:sp>
      <p:sp>
        <p:nvSpPr>
          <p:cNvPr id="33" name="TextBox 32"/>
          <p:cNvSpPr txBox="1">
            <a:spLocks noChangeAspect="1"/>
          </p:cNvSpPr>
          <p:nvPr/>
        </p:nvSpPr>
        <p:spPr>
          <a:xfrm rot="-5400000">
            <a:off x="3902582" y="4539748"/>
            <a:ext cx="360996" cy="400110"/>
          </a:xfrm>
          <a:prstGeom prst="rect">
            <a:avLst/>
          </a:prstGeom>
          <a:noFill/>
        </p:spPr>
        <p:txBody>
          <a:bodyPr wrap="none" rtlCol="0">
            <a:spAutoFit/>
          </a:bodyPr>
          <a:lstStyle/>
          <a:p>
            <a:r>
              <a:rPr lang="en-US" sz="2000" dirty="0" smtClean="0">
                <a:solidFill>
                  <a:schemeClr val="bg1"/>
                </a:solidFill>
                <a:latin typeface="Calibri" pitchFamily="34" charset="0"/>
              </a:rPr>
              <a:t>…</a:t>
            </a:r>
          </a:p>
        </p:txBody>
      </p:sp>
      <p:sp>
        <p:nvSpPr>
          <p:cNvPr id="34" name="Rounded Rectangle 33"/>
          <p:cNvSpPr>
            <a:spLocks noChangeAspect="1"/>
          </p:cNvSpPr>
          <p:nvPr/>
        </p:nvSpPr>
        <p:spPr>
          <a:xfrm>
            <a:off x="3414252" y="1314510"/>
            <a:ext cx="1551712" cy="1219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dirty="0" smtClean="0">
                <a:latin typeface="Calibri" pitchFamily="34" charset="0"/>
              </a:rPr>
              <a:t>Global</a:t>
            </a:r>
            <a:br>
              <a:rPr lang="en-US" sz="2800" dirty="0" smtClean="0">
                <a:latin typeface="Calibri" pitchFamily="34" charset="0"/>
              </a:rPr>
            </a:br>
            <a:r>
              <a:rPr lang="en-US" sz="2800" dirty="0" smtClean="0">
                <a:latin typeface="Calibri" pitchFamily="34" charset="0"/>
              </a:rPr>
              <a:t>STDIO</a:t>
            </a:r>
          </a:p>
        </p:txBody>
      </p:sp>
      <p:cxnSp>
        <p:nvCxnSpPr>
          <p:cNvPr id="3" name="Straight Arrow Connector 2"/>
          <p:cNvCxnSpPr>
            <a:stCxn id="20" idx="1"/>
            <a:endCxn id="7" idx="3"/>
          </p:cNvCxnSpPr>
          <p:nvPr/>
        </p:nvCxnSpPr>
        <p:spPr>
          <a:xfrm flipH="1">
            <a:off x="2603783" y="3524310"/>
            <a:ext cx="810488" cy="0"/>
          </a:xfrm>
          <a:prstGeom prst="straightConnector1">
            <a:avLst/>
          </a:prstGeom>
          <a:ln w="25400">
            <a:solidFill>
              <a:schemeClr val="accent2">
                <a:lumMod val="40000"/>
                <a:lumOff val="60000"/>
              </a:schemeClr>
            </a:solidFill>
            <a:prstDash val="dash"/>
            <a:tailEnd type="triangle" w="lg" len="lg"/>
          </a:ln>
          <a:effectLst>
            <a:glow rad="38100">
              <a:schemeClr val="tx1"/>
            </a:glow>
          </a:effectLst>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34" idx="2"/>
            <a:endCxn id="20" idx="0"/>
          </p:cNvCxnSpPr>
          <p:nvPr/>
        </p:nvCxnSpPr>
        <p:spPr>
          <a:xfrm>
            <a:off x="4190108" y="2533710"/>
            <a:ext cx="19" cy="381000"/>
          </a:xfrm>
          <a:prstGeom prst="straightConnector1">
            <a:avLst/>
          </a:prstGeom>
          <a:ln w="25400">
            <a:solidFill>
              <a:schemeClr val="accent2">
                <a:lumMod val="40000"/>
                <a:lumOff val="60000"/>
              </a:schemeClr>
            </a:solidFill>
            <a:prstDash val="dash"/>
            <a:tailEnd type="triangle" w="lg" len="lg"/>
          </a:ln>
          <a:effectLst>
            <a:glow rad="38100">
              <a:schemeClr val="tx1"/>
            </a:glow>
          </a:effectLst>
        </p:spPr>
        <p:style>
          <a:lnRef idx="1">
            <a:schemeClr val="accent1"/>
          </a:lnRef>
          <a:fillRef idx="0">
            <a:schemeClr val="accent1"/>
          </a:fillRef>
          <a:effectRef idx="0">
            <a:schemeClr val="accent1"/>
          </a:effectRef>
          <a:fontRef idx="minor">
            <a:schemeClr val="tx1"/>
          </a:fontRef>
        </p:style>
      </p:cxnSp>
      <p:cxnSp>
        <p:nvCxnSpPr>
          <p:cNvPr id="10" name="Elbow Connector 9"/>
          <p:cNvCxnSpPr>
            <a:stCxn id="7" idx="0"/>
            <a:endCxn id="34" idx="1"/>
          </p:cNvCxnSpPr>
          <p:nvPr/>
        </p:nvCxnSpPr>
        <p:spPr>
          <a:xfrm rot="5400000" flipH="1" flipV="1">
            <a:off x="2125789" y="1626248"/>
            <a:ext cx="990600" cy="1586325"/>
          </a:xfrm>
          <a:prstGeom prst="bentConnector2">
            <a:avLst/>
          </a:prstGeom>
          <a:ln w="25400">
            <a:solidFill>
              <a:schemeClr val="accent2">
                <a:lumMod val="40000"/>
                <a:lumOff val="60000"/>
              </a:schemeClr>
            </a:solidFill>
            <a:prstDash val="dash"/>
            <a:tailEnd type="triangle" w="lg" len="lg"/>
          </a:ln>
          <a:effectLst>
            <a:glow rad="38100">
              <a:schemeClr val="tx1"/>
            </a:glow>
          </a:effectLst>
        </p:spPr>
        <p:style>
          <a:lnRef idx="1">
            <a:schemeClr val="accent1"/>
          </a:lnRef>
          <a:fillRef idx="0">
            <a:schemeClr val="accent1"/>
          </a:fillRef>
          <a:effectRef idx="0">
            <a:schemeClr val="accent1"/>
          </a:effectRef>
          <a:fontRef idx="minor">
            <a:schemeClr val="tx1"/>
          </a:fontRef>
        </p:style>
      </p:cxnSp>
      <p:sp>
        <p:nvSpPr>
          <p:cNvPr id="49" name="Rounded Rectangle 48"/>
          <p:cNvSpPr>
            <a:spLocks noChangeAspect="1"/>
          </p:cNvSpPr>
          <p:nvPr/>
        </p:nvSpPr>
        <p:spPr>
          <a:xfrm>
            <a:off x="6629400" y="1314510"/>
            <a:ext cx="1905000" cy="1219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dirty="0" smtClean="0">
                <a:latin typeface="Calibri" pitchFamily="34" charset="0"/>
              </a:rPr>
              <a:t>Software</a:t>
            </a:r>
            <a:br>
              <a:rPr lang="en-US" sz="2800" dirty="0" smtClean="0">
                <a:latin typeface="Calibri" pitchFamily="34" charset="0"/>
              </a:rPr>
            </a:br>
            <a:r>
              <a:rPr lang="en-US" sz="2800" dirty="0" smtClean="0">
                <a:latin typeface="Calibri" pitchFamily="34" charset="0"/>
              </a:rPr>
              <a:t>STDIO</a:t>
            </a:r>
          </a:p>
        </p:txBody>
      </p:sp>
      <p:sp>
        <p:nvSpPr>
          <p:cNvPr id="50" name="TextBox 49"/>
          <p:cNvSpPr txBox="1"/>
          <p:nvPr/>
        </p:nvSpPr>
        <p:spPr>
          <a:xfrm>
            <a:off x="6229141" y="914400"/>
            <a:ext cx="1883616" cy="400110"/>
          </a:xfrm>
          <a:prstGeom prst="rect">
            <a:avLst/>
          </a:prstGeom>
          <a:noFill/>
        </p:spPr>
        <p:txBody>
          <a:bodyPr wrap="square" rtlCol="0">
            <a:spAutoFit/>
          </a:bodyPr>
          <a:lstStyle/>
          <a:p>
            <a:r>
              <a:rPr lang="en-US" sz="2000" dirty="0" smtClean="0">
                <a:solidFill>
                  <a:schemeClr val="bg1"/>
                </a:solidFill>
              </a:rPr>
              <a:t>CPU</a:t>
            </a:r>
            <a:endParaRPr lang="en-US" sz="2000" dirty="0">
              <a:solidFill>
                <a:schemeClr val="bg1"/>
              </a:solidFill>
            </a:endParaRPr>
          </a:p>
        </p:txBody>
      </p:sp>
      <p:sp>
        <p:nvSpPr>
          <p:cNvPr id="42" name="TextBox 41"/>
          <p:cNvSpPr txBox="1"/>
          <p:nvPr/>
        </p:nvSpPr>
        <p:spPr>
          <a:xfrm>
            <a:off x="3157863" y="917214"/>
            <a:ext cx="1883616" cy="400110"/>
          </a:xfrm>
          <a:prstGeom prst="rect">
            <a:avLst/>
          </a:prstGeom>
          <a:noFill/>
        </p:spPr>
        <p:txBody>
          <a:bodyPr wrap="square" rtlCol="0">
            <a:spAutoFit/>
          </a:bodyPr>
          <a:lstStyle/>
          <a:p>
            <a:r>
              <a:rPr lang="en-US" sz="2000" dirty="0" smtClean="0">
                <a:solidFill>
                  <a:schemeClr val="bg1"/>
                </a:solidFill>
              </a:rPr>
              <a:t>FPGA0</a:t>
            </a:r>
            <a:endParaRPr lang="en-US" sz="2000" dirty="0">
              <a:solidFill>
                <a:schemeClr val="bg1"/>
              </a:solidFill>
            </a:endParaRPr>
          </a:p>
        </p:txBody>
      </p:sp>
    </p:spTree>
    <p:extLst>
      <p:ext uri="{BB962C8B-B14F-4D97-AF65-F5344CB8AC3E}">
        <p14:creationId xmlns:p14="http://schemas.microsoft.com/office/powerpoint/2010/main" val="468643613"/>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514600"/>
            <a:ext cx="7490178" cy="1362071"/>
          </a:xfrm>
        </p:spPr>
        <p:txBody>
          <a:bodyPr/>
          <a:lstStyle/>
          <a:p>
            <a:r>
              <a:rPr lang="en-US" dirty="0" smtClean="0"/>
              <a:t>LEAP </a:t>
            </a:r>
            <a:r>
              <a:rPr lang="en-US" dirty="0" smtClean="0"/>
              <a:t>Services</a:t>
            </a:r>
            <a:endParaRPr lang="en-US" dirty="0"/>
          </a:p>
        </p:txBody>
      </p:sp>
    </p:spTree>
    <p:extLst>
      <p:ext uri="{BB962C8B-B14F-4D97-AF65-F5344CB8AC3E}">
        <p14:creationId xmlns:p14="http://schemas.microsoft.com/office/powerpoint/2010/main" val="413086578"/>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LEAP Services</a:t>
            </a:r>
            <a:endParaRPr lang="en-US" dirty="0"/>
          </a:p>
        </p:txBody>
      </p:sp>
      <p:sp>
        <p:nvSpPr>
          <p:cNvPr id="4" name="Content Placeholder 3"/>
          <p:cNvSpPr>
            <a:spLocks noGrp="1"/>
          </p:cNvSpPr>
          <p:nvPr>
            <p:ph idx="1"/>
          </p:nvPr>
        </p:nvSpPr>
        <p:spPr/>
        <p:txBody>
          <a:bodyPr/>
          <a:lstStyle/>
          <a:p>
            <a:pPr lvl="1"/>
            <a:r>
              <a:rPr lang="en-US" dirty="0" smtClean="0"/>
              <a:t>Scratchpads (second half of the tutorial)</a:t>
            </a:r>
          </a:p>
          <a:p>
            <a:pPr lvl="2"/>
            <a:r>
              <a:rPr lang="en-US" dirty="0" smtClean="0"/>
              <a:t>Memory</a:t>
            </a:r>
          </a:p>
          <a:p>
            <a:pPr lvl="2"/>
            <a:r>
              <a:rPr lang="en-US" dirty="0" smtClean="0"/>
              <a:t>Locks</a:t>
            </a:r>
          </a:p>
          <a:p>
            <a:pPr lvl="2"/>
            <a:r>
              <a:rPr lang="en-US" dirty="0" smtClean="0"/>
              <a:t>Semaphores</a:t>
            </a:r>
          </a:p>
          <a:p>
            <a:pPr lvl="1"/>
            <a:r>
              <a:rPr lang="en-US" dirty="0" smtClean="0"/>
              <a:t>Dynamic parameters</a:t>
            </a:r>
          </a:p>
          <a:p>
            <a:pPr lvl="2"/>
            <a:r>
              <a:rPr lang="en-US" dirty="0" smtClean="0"/>
              <a:t>“Named” variables initialized at startup</a:t>
            </a:r>
          </a:p>
          <a:p>
            <a:pPr lvl="2"/>
            <a:r>
              <a:rPr lang="en-US" dirty="0" smtClean="0"/>
              <a:t>Implemented as a scan chain</a:t>
            </a:r>
          </a:p>
          <a:p>
            <a:pPr lvl="1"/>
            <a:r>
              <a:rPr lang="en-US" dirty="0" smtClean="0"/>
              <a:t>Debugging</a:t>
            </a:r>
          </a:p>
          <a:p>
            <a:pPr lvl="2"/>
            <a:r>
              <a:rPr lang="en-US" dirty="0" smtClean="0"/>
              <a:t>Automatic monitoring of all soft connection full / empty states</a:t>
            </a:r>
          </a:p>
          <a:p>
            <a:pPr lvl="2"/>
            <a:r>
              <a:rPr lang="en-US" dirty="0" smtClean="0"/>
              <a:t>User-extensions for adding other variables to monitor</a:t>
            </a:r>
          </a:p>
          <a:p>
            <a:pPr lvl="2"/>
            <a:r>
              <a:rPr lang="en-US" dirty="0" smtClean="0"/>
              <a:t>Scan and emit formatted output</a:t>
            </a:r>
            <a:endParaRPr lang="en-US" dirty="0"/>
          </a:p>
        </p:txBody>
      </p:sp>
    </p:spTree>
    <p:extLst>
      <p:ext uri="{BB962C8B-B14F-4D97-AF65-F5344CB8AC3E}">
        <p14:creationId xmlns:p14="http://schemas.microsoft.com/office/powerpoint/2010/main" val="938910101"/>
      </p:ext>
    </p:extLst>
  </p:cSld>
  <p:clrMapOvr>
    <a:masterClrMapping/>
  </p:clrMapOvr>
  <mc:AlternateContent xmlns:mc="http://schemas.openxmlformats.org/markup-compatibility/2006">
    <mc:Choice xmlns:p14="http://schemas.microsoft.com/office/powerpoint/2010/main" Requires="p14">
      <p:transition p14:dur="100">
        <p:fade/>
      </p:transition>
    </mc:Choice>
    <mc:Fallback>
      <p:transition>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514600"/>
            <a:ext cx="8305800" cy="1362071"/>
          </a:xfrm>
        </p:spPr>
        <p:txBody>
          <a:bodyPr/>
          <a:lstStyle/>
          <a:p>
            <a:r>
              <a:rPr lang="en-US" dirty="0" smtClean="0"/>
              <a:t>Questions?</a:t>
            </a:r>
            <a:endParaRPr lang="en-US" dirty="0"/>
          </a:p>
        </p:txBody>
      </p:sp>
    </p:spTree>
    <p:extLst>
      <p:ext uri="{BB962C8B-B14F-4D97-AF65-F5344CB8AC3E}">
        <p14:creationId xmlns:p14="http://schemas.microsoft.com/office/powerpoint/2010/main" val="4179140914"/>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a:spLocks noChangeAspect="1"/>
          </p:cNvSpPr>
          <p:nvPr/>
        </p:nvSpPr>
        <p:spPr>
          <a:xfrm>
            <a:off x="5947489" y="914400"/>
            <a:ext cx="2695575" cy="4076760"/>
          </a:xfrm>
          <a:prstGeom prst="roundRect">
            <a:avLst>
              <a:gd name="adj" fmla="val 6066"/>
            </a:avLst>
          </a:prstGeom>
        </p:spPr>
        <p:style>
          <a:lnRef idx="1">
            <a:schemeClr val="dk1"/>
          </a:lnRef>
          <a:fillRef idx="2">
            <a:schemeClr val="dk1"/>
          </a:fillRef>
          <a:effectRef idx="1">
            <a:schemeClr val="dk1"/>
          </a:effectRef>
          <a:fontRef idx="minor">
            <a:schemeClr val="dk1"/>
          </a:fontRef>
        </p:style>
        <p:txBody>
          <a:bodyPr rtlCol="0" anchor="t" anchorCtr="0"/>
          <a:lstStyle/>
          <a:p>
            <a:r>
              <a:rPr lang="en-US" sz="2800" dirty="0" smtClean="0">
                <a:latin typeface="Calibri" pitchFamily="34" charset="0"/>
              </a:rPr>
              <a:t>User Program</a:t>
            </a:r>
          </a:p>
        </p:txBody>
      </p:sp>
      <p:sp>
        <p:nvSpPr>
          <p:cNvPr id="2" name="Title 1"/>
          <p:cNvSpPr>
            <a:spLocks noGrp="1"/>
          </p:cNvSpPr>
          <p:nvPr>
            <p:ph type="title"/>
          </p:nvPr>
        </p:nvSpPr>
        <p:spPr/>
        <p:txBody>
          <a:bodyPr/>
          <a:lstStyle/>
          <a:p>
            <a:r>
              <a:rPr lang="en-US" dirty="0"/>
              <a:t>Where Does Programmability Come From?</a:t>
            </a:r>
          </a:p>
        </p:txBody>
      </p:sp>
      <p:sp>
        <p:nvSpPr>
          <p:cNvPr id="13" name="Content Placeholder 12"/>
          <p:cNvSpPr>
            <a:spLocks noGrp="1"/>
          </p:cNvSpPr>
          <p:nvPr>
            <p:ph idx="1"/>
          </p:nvPr>
        </p:nvSpPr>
        <p:spPr>
          <a:xfrm>
            <a:off x="455608" y="1166079"/>
            <a:ext cx="5249867" cy="4868859"/>
          </a:xfrm>
        </p:spPr>
        <p:txBody>
          <a:bodyPr/>
          <a:lstStyle/>
          <a:p>
            <a:pPr lvl="1"/>
            <a:r>
              <a:rPr lang="en-US" dirty="0"/>
              <a:t>Programming </a:t>
            </a:r>
            <a:r>
              <a:rPr lang="en-US" dirty="0" smtClean="0"/>
              <a:t>languages</a:t>
            </a:r>
          </a:p>
          <a:p>
            <a:pPr lvl="2"/>
            <a:r>
              <a:rPr lang="en-US" dirty="0" smtClean="0"/>
              <a:t>Both high- and low-level</a:t>
            </a:r>
          </a:p>
          <a:p>
            <a:pPr lvl="1"/>
            <a:r>
              <a:rPr lang="en-US" dirty="0" smtClean="0"/>
              <a:t>Services </a:t>
            </a:r>
            <a:r>
              <a:rPr lang="en-US" dirty="0"/>
              <a:t>with consistent interfaces (e.g. POSIX)</a:t>
            </a:r>
          </a:p>
          <a:p>
            <a:pPr lvl="2"/>
            <a:r>
              <a:rPr lang="en-US" dirty="0"/>
              <a:t>Memory management (</a:t>
            </a:r>
            <a:r>
              <a:rPr lang="en-US" dirty="0" err="1"/>
              <a:t>malloc</a:t>
            </a:r>
            <a:r>
              <a:rPr lang="en-US" dirty="0"/>
              <a:t>, </a:t>
            </a:r>
            <a:r>
              <a:rPr lang="en-US" dirty="0" err="1"/>
              <a:t>mmap</a:t>
            </a:r>
            <a:r>
              <a:rPr lang="en-US" dirty="0"/>
              <a:t>)</a:t>
            </a:r>
          </a:p>
          <a:p>
            <a:pPr lvl="2"/>
            <a:r>
              <a:rPr lang="en-US" dirty="0"/>
              <a:t>Message formatting and printing (</a:t>
            </a:r>
            <a:r>
              <a:rPr lang="en-US" dirty="0" err="1"/>
              <a:t>stdio</a:t>
            </a:r>
            <a:r>
              <a:rPr lang="en-US" dirty="0"/>
              <a:t>)</a:t>
            </a:r>
          </a:p>
          <a:p>
            <a:pPr lvl="2"/>
            <a:r>
              <a:rPr lang="en-US" dirty="0"/>
              <a:t>Communication channels (pipes, TCP/IP)</a:t>
            </a:r>
          </a:p>
          <a:p>
            <a:pPr lvl="1"/>
            <a:r>
              <a:rPr lang="en-US" dirty="0"/>
              <a:t>Kernel abstraction</a:t>
            </a:r>
          </a:p>
          <a:p>
            <a:pPr lvl="2"/>
            <a:r>
              <a:rPr lang="en-US" dirty="0"/>
              <a:t>Consistent driver interfaces hide </a:t>
            </a:r>
            <a:r>
              <a:rPr lang="en-US" dirty="0" smtClean="0"/>
              <a:t>device hardware </a:t>
            </a:r>
            <a:r>
              <a:rPr lang="en-US" dirty="0"/>
              <a:t>variations</a:t>
            </a:r>
          </a:p>
          <a:p>
            <a:pPr lvl="2"/>
            <a:r>
              <a:rPr lang="en-US" dirty="0"/>
              <a:t>Virtual memory eliminates machine-specific memory </a:t>
            </a:r>
            <a:r>
              <a:rPr lang="en-US" dirty="0" smtClean="0"/>
              <a:t>management</a:t>
            </a:r>
          </a:p>
          <a:p>
            <a:pPr lvl="1"/>
            <a:endParaRPr lang="en-US" dirty="0"/>
          </a:p>
        </p:txBody>
      </p:sp>
      <p:sp>
        <p:nvSpPr>
          <p:cNvPr id="5" name="Rounded Rectangle 4"/>
          <p:cNvSpPr>
            <a:spLocks noChangeAspect="1"/>
          </p:cNvSpPr>
          <p:nvPr/>
        </p:nvSpPr>
        <p:spPr>
          <a:xfrm>
            <a:off x="6071746" y="3600509"/>
            <a:ext cx="1551712" cy="1219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dirty="0" err="1">
                <a:latin typeface="Calibri" pitchFamily="34" charset="0"/>
              </a:rPr>
              <a:t>l</a:t>
            </a:r>
            <a:r>
              <a:rPr lang="en-US" sz="2800" dirty="0" err="1" smtClean="0">
                <a:latin typeface="Calibri" pitchFamily="34" charset="0"/>
              </a:rPr>
              <a:t>ibc</a:t>
            </a:r>
            <a:r>
              <a:rPr lang="en-US" sz="2800" dirty="0" smtClean="0">
                <a:latin typeface="Calibri" pitchFamily="34" charset="0"/>
              </a:rPr>
              <a:t> libraries</a:t>
            </a:r>
          </a:p>
        </p:txBody>
      </p:sp>
      <p:sp>
        <p:nvSpPr>
          <p:cNvPr id="8" name="Rounded Rectangle 7"/>
          <p:cNvSpPr>
            <a:spLocks noChangeAspect="1"/>
          </p:cNvSpPr>
          <p:nvPr/>
        </p:nvSpPr>
        <p:spPr>
          <a:xfrm>
            <a:off x="5961334" y="4991160"/>
            <a:ext cx="2681729" cy="73336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dirty="0" smtClean="0">
                <a:latin typeface="Calibri" pitchFamily="34" charset="0"/>
              </a:rPr>
              <a:t>Kernel</a:t>
            </a:r>
          </a:p>
        </p:txBody>
      </p:sp>
      <p:sp>
        <p:nvSpPr>
          <p:cNvPr id="11" name="Rounded Rectangle 10"/>
          <p:cNvSpPr>
            <a:spLocks noChangeAspect="1"/>
          </p:cNvSpPr>
          <p:nvPr/>
        </p:nvSpPr>
        <p:spPr>
          <a:xfrm>
            <a:off x="5947489" y="5724524"/>
            <a:ext cx="2681729" cy="73336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dirty="0" smtClean="0">
                <a:latin typeface="Calibri" pitchFamily="34" charset="0"/>
              </a:rPr>
              <a:t>Devices</a:t>
            </a:r>
          </a:p>
        </p:txBody>
      </p:sp>
      <p:sp>
        <p:nvSpPr>
          <p:cNvPr id="15" name="TextBox 14"/>
          <p:cNvSpPr txBox="1"/>
          <p:nvPr/>
        </p:nvSpPr>
        <p:spPr>
          <a:xfrm>
            <a:off x="5986021" y="1828800"/>
            <a:ext cx="3177029" cy="323165"/>
          </a:xfrm>
          <a:prstGeom prst="rect">
            <a:avLst/>
          </a:prstGeom>
          <a:noFill/>
        </p:spPr>
        <p:txBody>
          <a:bodyPr wrap="square" rtlCol="0">
            <a:spAutoFit/>
          </a:bodyPr>
          <a:lstStyle/>
          <a:p>
            <a:r>
              <a:rPr lang="en-US" sz="1500" dirty="0" err="1" smtClean="0">
                <a:latin typeface="Courier New" panose="02070309020205020404" pitchFamily="49" charset="0"/>
                <a:cs typeface="Courier New" panose="02070309020205020404" pitchFamily="49" charset="0"/>
              </a:rPr>
              <a:t>printf</a:t>
            </a:r>
            <a:r>
              <a:rPr lang="en-US" sz="1500" dirty="0" smtClean="0">
                <a:latin typeface="Courier New" panose="02070309020205020404" pitchFamily="49" charset="0"/>
                <a:cs typeface="Courier New" panose="02070309020205020404" pitchFamily="49" charset="0"/>
              </a:rPr>
              <a:t>(“hello world”);</a:t>
            </a:r>
          </a:p>
        </p:txBody>
      </p:sp>
    </p:spTree>
    <p:extLst>
      <p:ext uri="{BB962C8B-B14F-4D97-AF65-F5344CB8AC3E}">
        <p14:creationId xmlns:p14="http://schemas.microsoft.com/office/powerpoint/2010/main" val="1752708887"/>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pPr lvl="1"/>
            <a:r>
              <a:rPr lang="en-US" dirty="0" smtClean="0"/>
              <a:t>Imagine I give you a CPU with a new ISA and I/O devices.</a:t>
            </a:r>
          </a:p>
          <a:p>
            <a:pPr lvl="1"/>
            <a:r>
              <a:rPr lang="en-US" dirty="0" smtClean="0"/>
              <a:t>Do you:</a:t>
            </a:r>
          </a:p>
          <a:p>
            <a:pPr marL="640080" lvl="2" indent="-457200">
              <a:buFont typeface="+mj-lt"/>
              <a:buAutoNum type="alphaUcPeriod"/>
            </a:pPr>
            <a:r>
              <a:rPr lang="en-US" dirty="0" smtClean="0"/>
              <a:t>Write your application and drivers in assembly language?</a:t>
            </a:r>
          </a:p>
          <a:p>
            <a:pPr marL="640080" lvl="2" indent="-457200">
              <a:buFont typeface="+mj-lt"/>
              <a:buAutoNum type="alphaUcPeriod"/>
            </a:pPr>
            <a:r>
              <a:rPr lang="en-US" dirty="0" smtClean="0"/>
              <a:t>Write an LLVM backend and port Linux?</a:t>
            </a:r>
          </a:p>
        </p:txBody>
      </p:sp>
    </p:spTree>
    <p:extLst>
      <p:ext uri="{BB962C8B-B14F-4D97-AF65-F5344CB8AC3E}">
        <p14:creationId xmlns:p14="http://schemas.microsoft.com/office/powerpoint/2010/main" val="1669401074"/>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FPGAs aren’t general purpose!</a:t>
            </a:r>
            <a:endParaRPr lang="en-US" dirty="0"/>
          </a:p>
        </p:txBody>
      </p:sp>
      <p:sp>
        <p:nvSpPr>
          <p:cNvPr id="3" name="Content Placeholder 2"/>
          <p:cNvSpPr>
            <a:spLocks noGrp="1"/>
          </p:cNvSpPr>
          <p:nvPr>
            <p:ph idx="1"/>
          </p:nvPr>
        </p:nvSpPr>
        <p:spPr>
          <a:xfrm>
            <a:off x="380999" y="1066800"/>
            <a:ext cx="8505825" cy="4859331"/>
          </a:xfrm>
        </p:spPr>
        <p:txBody>
          <a:bodyPr/>
          <a:lstStyle/>
          <a:p>
            <a:pPr lvl="1"/>
            <a:r>
              <a:rPr lang="en-US" dirty="0" smtClean="0"/>
              <a:t>Why?  We usually pick option </a:t>
            </a:r>
            <a:r>
              <a:rPr lang="en-US" i="1" dirty="0" smtClean="0"/>
              <a:t>A</a:t>
            </a:r>
            <a:r>
              <a:rPr lang="en-US" dirty="0" smtClean="0"/>
              <a:t>!</a:t>
            </a:r>
          </a:p>
          <a:p>
            <a:pPr lvl="2"/>
            <a:r>
              <a:rPr lang="en-US" dirty="0" smtClean="0"/>
              <a:t>Driver interfaces are platform-specific (wires).</a:t>
            </a:r>
          </a:p>
          <a:p>
            <a:pPr lvl="2"/>
            <a:r>
              <a:rPr lang="en-US" dirty="0" smtClean="0"/>
              <a:t>Building blocks are low level:</a:t>
            </a:r>
          </a:p>
          <a:p>
            <a:pPr lvl="3"/>
            <a:r>
              <a:rPr lang="en-US" dirty="0" smtClean="0"/>
              <a:t>Memories provided only as drivers</a:t>
            </a:r>
          </a:p>
          <a:p>
            <a:pPr lvl="3"/>
            <a:r>
              <a:rPr lang="en-US" dirty="0" smtClean="0"/>
              <a:t>I/O provided as raw channels</a:t>
            </a:r>
          </a:p>
          <a:p>
            <a:pPr lvl="2"/>
            <a:r>
              <a:rPr lang="en-US" dirty="0" smtClean="0"/>
              <a:t>Driver interface and timing details leak into user code.</a:t>
            </a:r>
          </a:p>
          <a:p>
            <a:pPr lvl="2"/>
            <a:r>
              <a:rPr lang="en-US" dirty="0" smtClean="0"/>
              <a:t>Standard programming languages are very low level</a:t>
            </a:r>
          </a:p>
          <a:p>
            <a:pPr marL="385447" lvl="3" indent="0">
              <a:buNone/>
            </a:pPr>
            <a:endParaRPr lang="en-US" dirty="0"/>
          </a:p>
        </p:txBody>
      </p:sp>
      <p:sp>
        <p:nvSpPr>
          <p:cNvPr id="5" name="TextBox 4"/>
          <p:cNvSpPr txBox="1"/>
          <p:nvPr/>
        </p:nvSpPr>
        <p:spPr>
          <a:xfrm>
            <a:off x="962025" y="5752472"/>
            <a:ext cx="6990225" cy="476041"/>
          </a:xfrm>
          <a:prstGeom prst="rect">
            <a:avLst/>
          </a:prstGeom>
        </p:spPr>
        <p:style>
          <a:lnRef idx="0">
            <a:schemeClr val="accent1"/>
          </a:lnRef>
          <a:fillRef idx="3">
            <a:schemeClr val="accent1"/>
          </a:fillRef>
          <a:effectRef idx="3">
            <a:schemeClr val="accent1"/>
          </a:effectRef>
          <a:fontRef idx="minor">
            <a:schemeClr val="lt1"/>
          </a:fontRef>
        </p:style>
        <p:txBody>
          <a:bodyPr wrap="square" rtlCol="0" anchor="ctr" anchorCtr="0">
            <a:normAutofit fontScale="77500" lnSpcReduction="20000"/>
          </a:bodyPr>
          <a:lstStyle>
            <a:defPPr>
              <a:defRPr lang="en-US"/>
            </a:defPPr>
            <a:lvl1pPr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1pPr>
            <a:lvl2pPr marL="4572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2pPr>
            <a:lvl3pPr marL="9144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3pPr>
            <a:lvl4pPr marL="13716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4pPr>
            <a:lvl5pPr marL="1828800" algn="l" rtl="0" fontAlgn="base">
              <a:lnSpc>
                <a:spcPct val="90000"/>
              </a:lnSpc>
              <a:spcBef>
                <a:spcPct val="25000"/>
              </a:spcBef>
              <a:spcAft>
                <a:spcPct val="0"/>
              </a:spcAft>
              <a:buClr>
                <a:schemeClr val="bg1"/>
              </a:buClr>
              <a:buSzPct val="100000"/>
              <a:buFont typeface="Wingdings" pitchFamily="-96" charset="2"/>
              <a:buChar char="•"/>
              <a:defRPr sz="2000" kern="1200">
                <a:solidFill>
                  <a:schemeClr val="tx1"/>
                </a:solidFill>
                <a:latin typeface="Verdana" pitchFamily="-96" charset="0"/>
                <a:ea typeface="+mn-ea"/>
                <a:cs typeface="+mn-cs"/>
              </a:defRPr>
            </a:lvl5pPr>
            <a:lvl6pPr marL="2286000" algn="l" defTabSz="914400" rtl="0" eaLnBrk="1" latinLnBrk="0" hangingPunct="1">
              <a:defRPr sz="2000" kern="1200">
                <a:solidFill>
                  <a:schemeClr val="tx1"/>
                </a:solidFill>
                <a:latin typeface="Verdana" pitchFamily="-96" charset="0"/>
                <a:ea typeface="+mn-ea"/>
                <a:cs typeface="+mn-cs"/>
              </a:defRPr>
            </a:lvl6pPr>
            <a:lvl7pPr marL="2743200" algn="l" defTabSz="914400" rtl="0" eaLnBrk="1" latinLnBrk="0" hangingPunct="1">
              <a:defRPr sz="2000" kern="1200">
                <a:solidFill>
                  <a:schemeClr val="tx1"/>
                </a:solidFill>
                <a:latin typeface="Verdana" pitchFamily="-96" charset="0"/>
                <a:ea typeface="+mn-ea"/>
                <a:cs typeface="+mn-cs"/>
              </a:defRPr>
            </a:lvl7pPr>
            <a:lvl8pPr marL="3200400" algn="l" defTabSz="914400" rtl="0" eaLnBrk="1" latinLnBrk="0" hangingPunct="1">
              <a:defRPr sz="2000" kern="1200">
                <a:solidFill>
                  <a:schemeClr val="tx1"/>
                </a:solidFill>
                <a:latin typeface="Verdana" pitchFamily="-96" charset="0"/>
                <a:ea typeface="+mn-ea"/>
                <a:cs typeface="+mn-cs"/>
              </a:defRPr>
            </a:lvl8pPr>
            <a:lvl9pPr marL="3657600" algn="l" defTabSz="914400" rtl="0" eaLnBrk="1" latinLnBrk="0" hangingPunct="1">
              <a:defRPr sz="2000" kern="1200">
                <a:solidFill>
                  <a:schemeClr val="tx1"/>
                </a:solidFill>
                <a:latin typeface="Verdana" pitchFamily="-96" charset="0"/>
                <a:ea typeface="+mn-ea"/>
                <a:cs typeface="+mn-cs"/>
              </a:defRPr>
            </a:lvl9pPr>
          </a:lstStyle>
          <a:p>
            <a:pPr algn="ctr">
              <a:buNone/>
            </a:pPr>
            <a:r>
              <a:rPr lang="en-US" sz="2400" dirty="0" smtClean="0">
                <a:solidFill>
                  <a:schemeClr val="bg1"/>
                </a:solidFill>
              </a:rPr>
              <a:t>Achieving option B requires an operating environment.</a:t>
            </a:r>
            <a:endParaRPr lang="en-US" sz="2400" dirty="0">
              <a:solidFill>
                <a:schemeClr val="bg1"/>
              </a:solidFill>
            </a:endParaRPr>
          </a:p>
        </p:txBody>
      </p:sp>
    </p:spTree>
    <p:extLst>
      <p:ext uri="{BB962C8B-B14F-4D97-AF65-F5344CB8AC3E}">
        <p14:creationId xmlns:p14="http://schemas.microsoft.com/office/powerpoint/2010/main" val="3058692279"/>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Hello World on </a:t>
            </a:r>
            <a:r>
              <a:rPr lang="en-US" dirty="0" smtClean="0"/>
              <a:t>Processor</a:t>
            </a:r>
            <a:endParaRPr lang="en-US" dirty="0"/>
          </a:p>
        </p:txBody>
      </p:sp>
      <p:sp>
        <p:nvSpPr>
          <p:cNvPr id="3" name="Content Placeholder 2"/>
          <p:cNvSpPr>
            <a:spLocks noGrp="1"/>
          </p:cNvSpPr>
          <p:nvPr>
            <p:ph idx="1"/>
          </p:nvPr>
        </p:nvSpPr>
        <p:spPr/>
        <p:txBody>
          <a:bodyPr>
            <a:normAutofit/>
          </a:bodyPr>
          <a:lstStyle/>
          <a:p>
            <a:pPr marL="1270000" lvl="5" indent="0">
              <a:buNone/>
            </a:pPr>
            <a:endParaRPr lang="en-US" sz="1800" dirty="0" smtClean="0">
              <a:latin typeface="Consolas" pitchFamily="49" charset="0"/>
              <a:cs typeface="Consolas" pitchFamily="49" charset="0"/>
            </a:endParaRPr>
          </a:p>
          <a:p>
            <a:pPr marL="1270000" lvl="5" indent="0">
              <a:buNone/>
            </a:pPr>
            <a:endParaRPr lang="en-US" sz="1800" dirty="0">
              <a:latin typeface="Consolas" pitchFamily="49" charset="0"/>
              <a:cs typeface="Consolas" pitchFamily="49" charset="0"/>
            </a:endParaRPr>
          </a:p>
          <a:p>
            <a:pPr marL="1270000" lvl="5" indent="0">
              <a:buNone/>
            </a:pPr>
            <a:endParaRPr lang="en-US" sz="1800" dirty="0" smtClean="0">
              <a:latin typeface="Consolas" pitchFamily="49" charset="0"/>
              <a:cs typeface="Consolas" pitchFamily="49" charset="0"/>
            </a:endParaRPr>
          </a:p>
          <a:p>
            <a:pPr marL="812800" lvl="4" indent="0">
              <a:buNone/>
            </a:pPr>
            <a:r>
              <a:rPr lang="en-US" sz="2000" dirty="0" smtClean="0">
                <a:latin typeface="Consolas" pitchFamily="49" charset="0"/>
                <a:cs typeface="Consolas" pitchFamily="49" charset="0"/>
              </a:rPr>
              <a:t>main() {</a:t>
            </a:r>
            <a:br>
              <a:rPr lang="en-US" sz="2000" dirty="0" smtClean="0">
                <a:latin typeface="Consolas" pitchFamily="49" charset="0"/>
                <a:cs typeface="Consolas" pitchFamily="49" charset="0"/>
              </a:rPr>
            </a:b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printf</a:t>
            </a:r>
            <a:r>
              <a:rPr lang="en-US" sz="2000" dirty="0" smtClean="0">
                <a:latin typeface="Consolas" pitchFamily="49" charset="0"/>
                <a:cs typeface="Consolas" pitchFamily="49" charset="0"/>
              </a:rPr>
              <a:t>(“Hello world!\n”);</a:t>
            </a:r>
          </a:p>
          <a:p>
            <a:pPr marL="812800" lvl="4" indent="0">
              <a:buNone/>
            </a:pPr>
            <a:r>
              <a:rPr lang="en-US" sz="2000" dirty="0">
                <a:latin typeface="Consolas" pitchFamily="49" charset="0"/>
                <a:cs typeface="Consolas" pitchFamily="49" charset="0"/>
              </a:rPr>
              <a:t>}</a:t>
            </a:r>
            <a:endParaRPr lang="en-US" sz="2000" dirty="0" smtClean="0">
              <a:latin typeface="Consolas" pitchFamily="49" charset="0"/>
              <a:cs typeface="Consolas" pitchFamily="49" charset="0"/>
            </a:endParaRPr>
          </a:p>
          <a:p>
            <a:r>
              <a:rPr lang="en-US" dirty="0" smtClean="0"/>
              <a:t/>
            </a:r>
            <a:br>
              <a:rPr lang="en-US" dirty="0" smtClean="0"/>
            </a:br>
            <a:endParaRPr lang="en-US" dirty="0" smtClean="0"/>
          </a:p>
        </p:txBody>
      </p:sp>
    </p:spTree>
    <p:extLst>
      <p:ext uri="{BB962C8B-B14F-4D97-AF65-F5344CB8AC3E}">
        <p14:creationId xmlns:p14="http://schemas.microsoft.com/office/powerpoint/2010/main" val="2014514850"/>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Hello World on </a:t>
            </a:r>
            <a:r>
              <a:rPr lang="en-US" dirty="0" smtClean="0"/>
              <a:t>FPGA?</a:t>
            </a:r>
            <a:endParaRPr lang="en-US" dirty="0"/>
          </a:p>
        </p:txBody>
      </p:sp>
      <p:sp>
        <p:nvSpPr>
          <p:cNvPr id="3" name="Content Placeholder 2"/>
          <p:cNvSpPr>
            <a:spLocks noGrp="1"/>
          </p:cNvSpPr>
          <p:nvPr>
            <p:ph idx="1"/>
          </p:nvPr>
        </p:nvSpPr>
        <p:spPr/>
        <p:txBody>
          <a:bodyPr/>
          <a:lstStyle/>
          <a:p>
            <a:pPr marL="1270000" lvl="5" indent="0">
              <a:buNone/>
            </a:pPr>
            <a:endParaRPr lang="en-US" sz="1800" dirty="0" smtClean="0">
              <a:latin typeface="Consolas" pitchFamily="49" charset="0"/>
              <a:cs typeface="Consolas" pitchFamily="49" charset="0"/>
            </a:endParaRPr>
          </a:p>
          <a:p>
            <a:pPr marL="1270000" lvl="5" indent="0">
              <a:buNone/>
            </a:pPr>
            <a:endParaRPr lang="en-US" sz="1800" dirty="0" smtClean="0">
              <a:latin typeface="Consolas" pitchFamily="49" charset="0"/>
              <a:cs typeface="Consolas" pitchFamily="49" charset="0"/>
            </a:endParaRPr>
          </a:p>
          <a:p>
            <a:pPr marL="1270000" lvl="5" indent="0">
              <a:buNone/>
            </a:pPr>
            <a:endParaRPr lang="en-US" sz="1800" dirty="0">
              <a:latin typeface="Consolas" pitchFamily="49" charset="0"/>
              <a:cs typeface="Consolas" pitchFamily="49" charset="0"/>
            </a:endParaRPr>
          </a:p>
          <a:p>
            <a:pPr marL="812800" lvl="4" indent="0">
              <a:buNone/>
            </a:pPr>
            <a:r>
              <a:rPr lang="en-US" sz="2000" dirty="0" smtClean="0">
                <a:latin typeface="Consolas" pitchFamily="49" charset="0"/>
                <a:cs typeface="Consolas" pitchFamily="49" charset="0"/>
              </a:rPr>
              <a:t/>
            </a:r>
            <a:br>
              <a:rPr lang="en-US" sz="2000" dirty="0" smtClean="0">
                <a:latin typeface="Consolas" pitchFamily="49" charset="0"/>
                <a:cs typeface="Consolas" pitchFamily="49" charset="0"/>
              </a:rPr>
            </a:br>
            <a:r>
              <a:rPr lang="en-US" sz="2000" dirty="0" smtClean="0">
                <a:latin typeface="Consolas" pitchFamily="49" charset="0"/>
                <a:cs typeface="Consolas" pitchFamily="49" charset="0"/>
              </a:rPr>
              <a:t>$write(“Hello world!\</a:t>
            </a:r>
            <a:r>
              <a:rPr lang="en-US" sz="2000" dirty="0">
                <a:latin typeface="Consolas" pitchFamily="49" charset="0"/>
                <a:cs typeface="Consolas" pitchFamily="49" charset="0"/>
              </a:rPr>
              <a:t>n</a:t>
            </a:r>
            <a:r>
              <a:rPr lang="en-US" sz="2000" dirty="0" smtClean="0">
                <a:latin typeface="Consolas" pitchFamily="49" charset="0"/>
                <a:cs typeface="Consolas" pitchFamily="49" charset="0"/>
              </a:rPr>
              <a:t>”);</a:t>
            </a:r>
            <a:endParaRPr lang="en-US" sz="2000" dirty="0">
              <a:latin typeface="Consolas" pitchFamily="49" charset="0"/>
              <a:cs typeface="Consolas" pitchFamily="49" charset="0"/>
            </a:endParaRPr>
          </a:p>
        </p:txBody>
      </p:sp>
    </p:spTree>
    <p:extLst>
      <p:ext uri="{BB962C8B-B14F-4D97-AF65-F5344CB8AC3E}">
        <p14:creationId xmlns:p14="http://schemas.microsoft.com/office/powerpoint/2010/main" val="3691999700"/>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Hello World on FPGA</a:t>
            </a:r>
            <a:endParaRPr lang="en-US" dirty="0"/>
          </a:p>
        </p:txBody>
      </p:sp>
      <p:graphicFrame>
        <p:nvGraphicFramePr>
          <p:cNvPr id="188" name="Object 187"/>
          <p:cNvGraphicFramePr>
            <a:graphicFrameLocks noChangeAspect="1"/>
          </p:cNvGraphicFramePr>
          <p:nvPr>
            <p:extLst>
              <p:ext uri="{D42A27DB-BD31-4B8C-83A1-F6EECF244321}">
                <p14:modId xmlns:p14="http://schemas.microsoft.com/office/powerpoint/2010/main" val="2488656129"/>
              </p:ext>
            </p:extLst>
          </p:nvPr>
        </p:nvGraphicFramePr>
        <p:xfrm>
          <a:off x="958025" y="-152400"/>
          <a:ext cx="6413500" cy="3806825"/>
        </p:xfrm>
        <a:graphic>
          <a:graphicData uri="http://schemas.openxmlformats.org/presentationml/2006/ole">
            <mc:AlternateContent xmlns:mc="http://schemas.openxmlformats.org/markup-compatibility/2006">
              <mc:Choice xmlns:v="urn:schemas-microsoft-com:vml" Requires="v">
                <p:oleObj spid="_x0000_s1055" name="Document" r:id="rId3" imgW="6414199" imgH="3806423" progId="Word.Document.12">
                  <p:embed/>
                </p:oleObj>
              </mc:Choice>
              <mc:Fallback>
                <p:oleObj name="Document" r:id="rId3" imgW="6414199" imgH="3806423" progId="Word.Document.12">
                  <p:embed/>
                  <p:pic>
                    <p:nvPicPr>
                      <p:cNvPr id="0" name=""/>
                      <p:cNvPicPr/>
                      <p:nvPr/>
                    </p:nvPicPr>
                    <p:blipFill>
                      <a:blip r:embed="rId4"/>
                      <a:stretch>
                        <a:fillRect/>
                      </a:stretch>
                    </p:blipFill>
                    <p:spPr>
                      <a:xfrm>
                        <a:off x="958025" y="-152400"/>
                        <a:ext cx="6413500" cy="3806825"/>
                      </a:xfrm>
                      <a:prstGeom prst="rect">
                        <a:avLst/>
                      </a:prstGeom>
                    </p:spPr>
                  </p:pic>
                </p:oleObj>
              </mc:Fallback>
            </mc:AlternateContent>
          </a:graphicData>
        </a:graphic>
      </p:graphicFrame>
      <p:sp>
        <p:nvSpPr>
          <p:cNvPr id="189" name="TextBox 188"/>
          <p:cNvSpPr txBox="1"/>
          <p:nvPr/>
        </p:nvSpPr>
        <p:spPr>
          <a:xfrm>
            <a:off x="2050903" y="3821668"/>
            <a:ext cx="5010154" cy="369332"/>
          </a:xfrm>
          <a:prstGeom prst="rect">
            <a:avLst/>
          </a:prstGeom>
          <a:noFill/>
        </p:spPr>
        <p:txBody>
          <a:bodyPr wrap="none" rtlCol="0">
            <a:spAutoFit/>
          </a:bodyPr>
          <a:lstStyle/>
          <a:p>
            <a:r>
              <a:rPr lang="en-US" dirty="0" smtClean="0">
                <a:latin typeface="Calibri" pitchFamily="34" charset="0"/>
              </a:rPr>
              <a:t>(Excerpt from 300 page Xilinx 7 Series </a:t>
            </a:r>
            <a:r>
              <a:rPr lang="en-US" dirty="0" err="1" smtClean="0">
                <a:latin typeface="Calibri" pitchFamily="34" charset="0"/>
              </a:rPr>
              <a:t>PCIe</a:t>
            </a:r>
            <a:r>
              <a:rPr lang="en-US" dirty="0" smtClean="0">
                <a:latin typeface="Calibri" pitchFamily="34" charset="0"/>
              </a:rPr>
              <a:t> Manual)</a:t>
            </a:r>
          </a:p>
        </p:txBody>
      </p:sp>
      <p:sp>
        <p:nvSpPr>
          <p:cNvPr id="5" name="Content Placeholder 2"/>
          <p:cNvSpPr txBox="1">
            <a:spLocks/>
          </p:cNvSpPr>
          <p:nvPr/>
        </p:nvSpPr>
        <p:spPr>
          <a:xfrm>
            <a:off x="454026" y="5103216"/>
            <a:ext cx="8154981" cy="1362067"/>
          </a:xfrm>
          <a:prstGeom prst="rect">
            <a:avLst/>
          </a:prstGeom>
          <a:noFill/>
          <a:ln>
            <a:noFill/>
          </a:ln>
        </p:spPr>
        <p:txBody>
          <a:bodyPr vert="horz" wrap="square" lIns="0" tIns="0" rIns="0" bIns="0" anchor="t" anchorCtr="0" compatLnSpc="1"/>
          <a:lstStyle>
            <a:lvl1pPr marL="0" marR="0" lvl="0" indent="0" algn="l" defTabSz="914400" rtl="0" fontAlgn="auto" hangingPunct="1">
              <a:lnSpc>
                <a:spcPct val="100000"/>
              </a:lnSpc>
              <a:spcBef>
                <a:spcPts val="2000"/>
              </a:spcBef>
              <a:spcAft>
                <a:spcPts val="0"/>
              </a:spcAft>
              <a:buNone/>
              <a:tabLst/>
              <a:defRPr lang="en-US" sz="2300" b="0" i="0" u="none" strike="noStrike" kern="0" cap="none" spc="0" baseline="0">
                <a:solidFill>
                  <a:srgbClr val="061922"/>
                </a:solidFill>
                <a:uFillTx/>
                <a:latin typeface="Calibri" pitchFamily="34"/>
                <a:cs typeface="Calibri"/>
              </a:defRPr>
            </a:lvl1pPr>
            <a:lvl2pPr marL="155448" marR="0" lvl="1" indent="-182880" algn="l" defTabSz="914400" rtl="0" fontAlgn="auto" hangingPunct="1">
              <a:lnSpc>
                <a:spcPct val="100000"/>
              </a:lnSpc>
              <a:spcBef>
                <a:spcPts val="1100"/>
              </a:spcBef>
              <a:spcAft>
                <a:spcPts val="0"/>
              </a:spcAft>
              <a:buClr>
                <a:srgbClr val="061922"/>
              </a:buClr>
              <a:buSzPct val="85000"/>
              <a:buFont typeface="Calibri" pitchFamily="18"/>
              <a:buChar char="•"/>
              <a:tabLst/>
              <a:defRPr lang="en-US" sz="2300" b="0" i="0" u="none" strike="noStrike" kern="0" cap="none" spc="0" baseline="0">
                <a:solidFill>
                  <a:srgbClr val="061922"/>
                </a:solidFill>
                <a:uFillTx/>
                <a:latin typeface="Calibri" pitchFamily="34"/>
                <a:cs typeface="Calibri"/>
              </a:defRPr>
            </a:lvl2pPr>
            <a:lvl3pPr marL="365760" marR="0" lvl="2" indent="-182880" algn="l" defTabSz="914400" rtl="0" fontAlgn="auto" hangingPunct="1">
              <a:lnSpc>
                <a:spcPct val="100000"/>
              </a:lnSpc>
              <a:spcBef>
                <a:spcPts val="500"/>
              </a:spcBef>
              <a:spcAft>
                <a:spcPts val="0"/>
              </a:spcAft>
              <a:buClr>
                <a:srgbClr val="061922"/>
              </a:buClr>
              <a:buSzPct val="85000"/>
              <a:buFont typeface="Calibri" pitchFamily="34"/>
              <a:buChar char="–"/>
              <a:tabLst/>
              <a:defRPr lang="en-US" sz="2100" b="0" i="0" u="none" strike="noStrike" kern="0" cap="none" spc="0" baseline="0">
                <a:solidFill>
                  <a:srgbClr val="061922"/>
                </a:solidFill>
                <a:uFillTx/>
                <a:latin typeface="Calibri" pitchFamily="34"/>
                <a:cs typeface="Calibri"/>
              </a:defRPr>
            </a:lvl3pPr>
            <a:lvl4pPr marL="568327" marR="0" lvl="3" indent="-182880" algn="l" defTabSz="914400" rtl="0" fontAlgn="auto" hangingPunct="1">
              <a:lnSpc>
                <a:spcPct val="100000"/>
              </a:lnSpc>
              <a:spcBef>
                <a:spcPts val="500"/>
              </a:spcBef>
              <a:spcAft>
                <a:spcPts val="0"/>
              </a:spcAft>
              <a:buClr>
                <a:srgbClr val="061922"/>
              </a:buClr>
              <a:buSzPct val="85000"/>
              <a:buFont typeface="Calibri" pitchFamily="34"/>
              <a:buChar char="•"/>
              <a:tabLst/>
              <a:defRPr lang="en-US" sz="1900" b="0" i="0" u="none" strike="noStrike" kern="0" cap="none" spc="0" baseline="0">
                <a:solidFill>
                  <a:srgbClr val="061922"/>
                </a:solidFill>
                <a:uFillTx/>
                <a:latin typeface="Calibri" pitchFamily="34"/>
                <a:cs typeface="Calibri"/>
              </a:defRPr>
            </a:lvl4pPr>
            <a:lvl5pPr marL="761996" marR="0" lvl="4" indent="-146304" algn="l" defTabSz="914400" rtl="0" fontAlgn="auto" hangingPunct="1">
              <a:lnSpc>
                <a:spcPct val="100000"/>
              </a:lnSpc>
              <a:spcBef>
                <a:spcPts val="400"/>
              </a:spcBef>
              <a:spcAft>
                <a:spcPts val="0"/>
              </a:spcAft>
              <a:buClr>
                <a:srgbClr val="061922"/>
              </a:buClr>
              <a:buSzPct val="85000"/>
              <a:buFont typeface="Calibri" pitchFamily="34" charset="0"/>
              <a:buChar char="–"/>
              <a:tabLst/>
              <a:defRPr lang="en-US" sz="1800" b="0" i="0" u="none" strike="noStrike" kern="0" cap="none" spc="0" baseline="0">
                <a:solidFill>
                  <a:srgbClr val="061922"/>
                </a:solidFill>
                <a:uFillTx/>
                <a:latin typeface="Calibri" pitchFamily="34"/>
                <a:cs typeface="Calibri"/>
              </a:defRPr>
            </a:lvl5pPr>
          </a:lstStyle>
          <a:p>
            <a:pPr lvl="1"/>
            <a:r>
              <a:rPr lang="en-US" dirty="0" smtClean="0"/>
              <a:t>AAAAAAAAAAAAAAAAAH!</a:t>
            </a:r>
          </a:p>
          <a:p>
            <a:pPr lvl="1"/>
            <a:r>
              <a:rPr lang="en-US" dirty="0" smtClean="0"/>
              <a:t>All the software programmers resigned in protest</a:t>
            </a:r>
          </a:p>
        </p:txBody>
      </p:sp>
    </p:spTree>
    <p:extLst>
      <p:ext uri="{BB962C8B-B14F-4D97-AF65-F5344CB8AC3E}">
        <p14:creationId xmlns:p14="http://schemas.microsoft.com/office/powerpoint/2010/main" val="17079846"/>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8.5|4.1|10.6|1|2.5|18.8"/>
</p:tagLst>
</file>

<file path=ppt/tags/tag2.xml><?xml version="1.0" encoding="utf-8"?>
<p:tagLst xmlns:a="http://schemas.openxmlformats.org/drawingml/2006/main" xmlns:r="http://schemas.openxmlformats.org/officeDocument/2006/relationships" xmlns:p="http://schemas.openxmlformats.org/presentationml/2006/main">
  <p:tag name="TIMING" val="|3.7|7.3|10.3"/>
</p:tagLst>
</file>

<file path=ppt/tags/tag3.xml><?xml version="1.0" encoding="utf-8"?>
<p:tagLst xmlns:a="http://schemas.openxmlformats.org/drawingml/2006/main" xmlns:r="http://schemas.openxmlformats.org/officeDocument/2006/relationships" xmlns:p="http://schemas.openxmlformats.org/presentationml/2006/main">
  <p:tag name="TIMING" val="|0.8|2.4|6.4|6.7|5.2"/>
</p:tagLst>
</file>

<file path=ppt/tags/tag4.xml><?xml version="1.0" encoding="utf-8"?>
<p:tagLst xmlns:a="http://schemas.openxmlformats.org/drawingml/2006/main" xmlns:r="http://schemas.openxmlformats.org/officeDocument/2006/relationships" xmlns:p="http://schemas.openxmlformats.org/presentationml/2006/main">
  <p:tag name="TIMING" val="|7.9|17.2|21.7"/>
</p:tagLst>
</file>

<file path=ppt/theme/theme1.xml><?xml version="1.0" encoding="utf-8"?>
<a:theme xmlns:a="http://schemas.openxmlformats.org/drawingml/2006/main" name="Intel_LTtemplate_121410">
  <a:themeElements>
    <a:clrScheme name="Intel">
      <a:dk1>
        <a:srgbClr val="061922"/>
      </a:dk1>
      <a:lt1>
        <a:srgbClr val="FFFFFF"/>
      </a:lt1>
      <a:dk2>
        <a:srgbClr val="939598"/>
      </a:dk2>
      <a:lt2>
        <a:srgbClr val="B4BABD"/>
      </a:lt2>
      <a:accent1>
        <a:srgbClr val="0071C5"/>
      </a:accent1>
      <a:accent2>
        <a:srgbClr val="00AEEF"/>
      </a:accent2>
      <a:accent3>
        <a:srgbClr val="004280"/>
      </a:accent3>
      <a:accent4>
        <a:srgbClr val="FFDA00"/>
      </a:accent4>
      <a:accent5>
        <a:srgbClr val="A6CE39"/>
      </a:accent5>
      <a:accent6>
        <a:srgbClr val="FDB813"/>
      </a:accent6>
      <a:hlink>
        <a:srgbClr val="0071C5"/>
      </a:hlink>
      <a:folHlink>
        <a:srgbClr val="00AEEF"/>
      </a:folHlink>
    </a:clrScheme>
    <a:fontScheme name="Myriad">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dirty="0" smtClean="0">
            <a:latin typeface="Calibri"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dirty="0" smtClean="0">
            <a:latin typeface="Calibri"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Intel_LTtemplate_121410.potx</Template>
  <TotalTime>15723</TotalTime>
  <Words>1866</Words>
  <Application>Microsoft Office PowerPoint</Application>
  <PresentationFormat>On-screen Show (4:3)</PresentationFormat>
  <Paragraphs>486</Paragraphs>
  <Slides>36</Slides>
  <Notes>13</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2</vt:i4>
      </vt:variant>
      <vt:variant>
        <vt:lpstr>Slide Titles</vt:lpstr>
      </vt:variant>
      <vt:variant>
        <vt:i4>36</vt:i4>
      </vt:variant>
    </vt:vector>
  </HeadingPairs>
  <TitlesOfParts>
    <vt:vector size="48" baseType="lpstr">
      <vt:lpstr>Courier New</vt:lpstr>
      <vt:lpstr>Times New Roman</vt:lpstr>
      <vt:lpstr>Calibri</vt:lpstr>
      <vt:lpstr>Consolas</vt:lpstr>
      <vt:lpstr>Verdana</vt:lpstr>
      <vt:lpstr>Arial Black</vt:lpstr>
      <vt:lpstr>Arial Unicode MS</vt:lpstr>
      <vt:lpstr>Wingdings</vt:lpstr>
      <vt:lpstr>Arial</vt:lpstr>
      <vt:lpstr>Intel_LTtemplate_121410</vt:lpstr>
      <vt:lpstr>Image</vt:lpstr>
      <vt:lpstr>Document</vt:lpstr>
      <vt:lpstr>The LEAP FPGA Operating System</vt:lpstr>
      <vt:lpstr>A Bit of History</vt:lpstr>
      <vt:lpstr>What is General Purpose Computing?</vt:lpstr>
      <vt:lpstr>Where Does Programmability Come From?</vt:lpstr>
      <vt:lpstr> </vt:lpstr>
      <vt:lpstr>FPGAs aren’t general purpose!</vt:lpstr>
      <vt:lpstr>Hello World on Processor</vt:lpstr>
      <vt:lpstr>Hello World on FPGA?</vt:lpstr>
      <vt:lpstr>Hello World on FPGA</vt:lpstr>
      <vt:lpstr>Hello World in LEAP</vt:lpstr>
      <vt:lpstr>What do we get from operating environments?</vt:lpstr>
      <vt:lpstr>Requirements of any operating environment</vt:lpstr>
      <vt:lpstr>Latency-insensitive Channels: The core LEAP Abstraction</vt:lpstr>
      <vt:lpstr>How do user programs and OS interface in software?  </vt:lpstr>
      <vt:lpstr>Memory is Not a Good Base Abstraction for FPGAs </vt:lpstr>
      <vt:lpstr>Communication: A Natural Abstraction for FPGAs</vt:lpstr>
      <vt:lpstr>Abstracting Communication: From Register to FIFO</vt:lpstr>
      <vt:lpstr>But the FIFO isn’t quite enough</vt:lpstr>
      <vt:lpstr>Latency-Insensitive Channels: The Core LEAP Abstraction</vt:lpstr>
      <vt:lpstr>Abstract Communications: What does it buy us?</vt:lpstr>
      <vt:lpstr>Abstract communications: Heterogeneous platforms</vt:lpstr>
      <vt:lpstr>Abstract Communication Abstracts Devices</vt:lpstr>
      <vt:lpstr>PowerPoint Presentation</vt:lpstr>
      <vt:lpstr>Abstract Communication Enables Automated Multi-FPGA Compilation</vt:lpstr>
      <vt:lpstr>Multiple Expectations</vt:lpstr>
      <vt:lpstr>Communications: A Fundamental Service</vt:lpstr>
      <vt:lpstr>LEAP Service Libraries: Making the FPGA Programmable</vt:lpstr>
      <vt:lpstr>Service Libraries</vt:lpstr>
      <vt:lpstr>What I really want is to write code</vt:lpstr>
      <vt:lpstr>Services: Processor vs. FPGA</vt:lpstr>
      <vt:lpstr>STDIO: A Service Library in FPGA</vt:lpstr>
      <vt:lpstr>A Scalable Service Architecture: Multiple Clients</vt:lpstr>
      <vt:lpstr>A Scalable Service Architecture: Multiple FPGAs</vt:lpstr>
      <vt:lpstr>LEAP Services</vt:lpstr>
      <vt:lpstr>LEAP Services</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Cover Slide Title</dc:title>
  <dc:creator>Red Peak</dc:creator>
  <cp:lastModifiedBy>Adler, Michael</cp:lastModifiedBy>
  <cp:revision>445</cp:revision>
  <dcterms:created xsi:type="dcterms:W3CDTF">2010-12-14T21:35:33Z</dcterms:created>
  <dcterms:modified xsi:type="dcterms:W3CDTF">2015-08-31T20:11:03Z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0x010100C1E05BC26083824DB2546712883D286F</vt:lpwstr>
  </property>
</Properties>
</file>