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8" r:id="rId2"/>
    <p:sldId id="404" r:id="rId3"/>
    <p:sldId id="405" r:id="rId4"/>
    <p:sldId id="388" r:id="rId5"/>
    <p:sldId id="260" r:id="rId6"/>
    <p:sldId id="261" r:id="rId7"/>
    <p:sldId id="414" r:id="rId8"/>
    <p:sldId id="398" r:id="rId9"/>
    <p:sldId id="399" r:id="rId10"/>
    <p:sldId id="400" r:id="rId11"/>
    <p:sldId id="378" r:id="rId12"/>
    <p:sldId id="371" r:id="rId13"/>
    <p:sldId id="375" r:id="rId14"/>
    <p:sldId id="376" r:id="rId15"/>
    <p:sldId id="377" r:id="rId16"/>
    <p:sldId id="314" r:id="rId17"/>
    <p:sldId id="331" r:id="rId18"/>
    <p:sldId id="389" r:id="rId19"/>
    <p:sldId id="381" r:id="rId20"/>
    <p:sldId id="382" r:id="rId21"/>
    <p:sldId id="383" r:id="rId22"/>
    <p:sldId id="384" r:id="rId23"/>
    <p:sldId id="385" r:id="rId24"/>
    <p:sldId id="386" r:id="rId25"/>
    <p:sldId id="407" r:id="rId26"/>
    <p:sldId id="408" r:id="rId27"/>
    <p:sldId id="409" r:id="rId28"/>
    <p:sldId id="411" r:id="rId29"/>
    <p:sldId id="410" r:id="rId30"/>
    <p:sldId id="412" r:id="rId31"/>
    <p:sldId id="413" r:id="rId32"/>
    <p:sldId id="403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76" autoAdjust="0"/>
  </p:normalViewPr>
  <p:slideViewPr>
    <p:cSldViewPr>
      <p:cViewPr varScale="1">
        <p:scale>
          <a:sx n="92" d="100"/>
          <a:sy n="92" d="100"/>
        </p:scale>
        <p:origin x="11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6"/>
    </p:cViewPr>
  </p:sorterViewPr>
  <p:notesViewPr>
    <p:cSldViewPr>
      <p:cViewPr varScale="1">
        <p:scale>
          <a:sx n="104" d="100"/>
          <a:sy n="104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B97F81-C6DF-4AA8-A0D7-D93C5642F15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8/31/2015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D1F7ED-3A41-4E0E-B15A-AB341FC4A031}" type="slidenum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/>
              </a:rPr>
              <a:t>‹#›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555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fld id="{F6EBF39A-A8CB-4C5F-A989-E151D756321B}" type="datetime1">
              <a:rPr lang="en-US"/>
              <a:pPr lvl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fld id="{9C74B505-B2F1-49C8-AD6B-FB6545329F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1pPr>
    <a:lvl2pPr marL="457200" marR="0" lvl="1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2pPr>
    <a:lvl3pPr marL="914400" marR="0" lvl="2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3pPr>
    <a:lvl4pPr marL="1371600" marR="0" lvl="3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4pPr>
    <a:lvl5pPr marL="1828800" marR="0" lvl="4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8/31/2015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8/31/2015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F44C593-A29F-4DBF-BED9-5C430410569B}" type="datetime1">
              <a:rPr lang="en-US" smtClean="0"/>
              <a:t>8/31/2015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22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F44C593-A29F-4DBF-BED9-5C430410569B}" type="datetime1">
              <a:rPr lang="en-US" smtClean="0"/>
              <a:t>8/31/2015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8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40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6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8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3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0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B6C590E-B5A3-42B4-BDF5-B892663F4FCF}" type="datetime1">
              <a:rPr lang="en-US" smtClean="0"/>
              <a:t>8/31/2015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8/31/2015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– replace module in tree, edit module, open shell in module’s source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2EE39-6E90-49E6-A251-D5C84115D5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2ACFB99-3C74-4F07-A7B7-B7020D8DEC06}" type="datetime1">
              <a:rPr lang="en-US" smtClean="0"/>
              <a:t>8/31/2015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– replace module in tree, edit module, open shell in module’s source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2EE39-6E90-49E6-A251-D5C84115D5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2ACFB99-3C74-4F07-A7B7-B7020D8DEC06}" type="datetime1">
              <a:rPr lang="en-US" smtClean="0"/>
              <a:t>8/31/2015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8/31/2015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8/31/2015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3617-6798-4895-86E4-F75EB25C93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8D7DC4-AA0E-41C7-8F18-F1E9A65F7ADD}" type="datetime1">
              <a:rPr lang="en-US" smtClean="0"/>
              <a:t>8/31/2015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PTCovers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0243"/>
            <a:ext cx="8269504" cy="3822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 txBox="1">
            <a:spLocks noGrp="1"/>
          </p:cNvSpPr>
          <p:nvPr>
            <p:ph type="title"/>
          </p:nvPr>
        </p:nvSpPr>
        <p:spPr>
          <a:xfrm>
            <a:off x="457200" y="2640384"/>
            <a:ext cx="5507915" cy="553998"/>
          </a:xfrm>
        </p:spPr>
        <p:txBody>
          <a:bodyPr wrap="none" anchor="ctr">
            <a:spAutoFit/>
          </a:bodyPr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13" descr="intel_rgb_30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00" y="301367"/>
            <a:ext cx="865543" cy="5706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82322" y="4487244"/>
            <a:ext cx="4540252" cy="775914"/>
          </a:xfrm>
        </p:spPr>
        <p:txBody>
          <a:bodyPr/>
          <a:lstStyle>
            <a:lvl1pPr>
              <a:spcBef>
                <a:spcPts val="18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White Logo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ntel_wht_rgb_3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5" y="2473415"/>
            <a:ext cx="2898648" cy="191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3795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ntel_rgb_3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5" y="2473415"/>
            <a:ext cx="2898648" cy="191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2437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6476996" cy="1362071"/>
          </a:xfrm>
        </p:spPr>
        <p:txBody>
          <a:bodyPr anchor="ctr"/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Divider title Style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7DC40F-0384-46CA-9EBC-C476B46CE285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37290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option 2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4627760" cy="1362071"/>
          </a:xfrm>
        </p:spPr>
        <p:txBody>
          <a:bodyPr anchor="ctr"/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Divider title Style</a:t>
            </a:r>
          </a:p>
        </p:txBody>
      </p:sp>
      <p:sp>
        <p:nvSpPr>
          <p:cNvPr id="4" name="Picture Placeholder 7"/>
          <p:cNvSpPr txBox="1">
            <a:spLocks noGrp="1"/>
          </p:cNvSpPr>
          <p:nvPr>
            <p:ph type="pic" idx="4294967295"/>
          </p:nvPr>
        </p:nvSpPr>
        <p:spPr>
          <a:xfrm>
            <a:off x="5353053" y="0"/>
            <a:ext cx="3790946" cy="6858000"/>
          </a:xfrm>
          <a:solidFill>
            <a:srgbClr val="939598"/>
          </a:solidFill>
        </p:spPr>
        <p:txBody>
          <a:bodyPr anchor="ctr" anchorCtr="1"/>
          <a:lstStyle>
            <a:lvl1pPr algn="ctr">
              <a:spcBef>
                <a:spcPts val="1400"/>
              </a:spcBef>
              <a:defRPr sz="1600"/>
            </a:lvl1pPr>
          </a:lstStyle>
          <a:p>
            <a:pPr lvl="0"/>
            <a:r>
              <a:rPr lang="en-US" dirty="0"/>
              <a:t>Photo goes here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31E91D-1E67-4781-997F-3AA3B39D86EE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73514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option 3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9144000" cy="6858000"/>
          </a:xfrm>
          <a:solidFill>
            <a:srgbClr val="939598"/>
          </a:solidFill>
        </p:spPr>
        <p:txBody>
          <a:bodyPr anchor="ctr" anchorCtr="1"/>
          <a:lstStyle>
            <a:lvl1pPr algn="ctr">
              <a:defRPr/>
            </a:lvl1pPr>
            <a:lvl2pPr marL="0" lvl="0" indent="0" algn="ctr">
              <a:spcBef>
                <a:spcPts val="2000"/>
              </a:spcBef>
              <a:buNone/>
              <a:defRPr/>
            </a:lvl2pPr>
          </a:lstStyle>
          <a:p>
            <a:pPr lvl="0"/>
            <a:r>
              <a:rPr lang="en-US" dirty="0"/>
              <a:t>Photo goes here</a:t>
            </a:r>
          </a:p>
          <a:p>
            <a:pPr lvl="0"/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62469" y="584201"/>
            <a:ext cx="4627760" cy="1362071"/>
          </a:xfrm>
        </p:spPr>
        <p:txBody>
          <a:bodyPr anchor="ctr"/>
          <a:lstStyle>
            <a:lvl1pPr>
              <a:lnSpc>
                <a:spcPct val="100000"/>
              </a:lnSpc>
              <a:defRPr sz="3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Divider title Style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9F5049-5C9C-4695-8178-5A86F0A2F75E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27354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300"/>
            </a:lvl1pPr>
            <a:lvl2pPr indent="-182880">
              <a:defRPr sz="2300"/>
            </a:lvl2pPr>
            <a:lvl3pPr marL="365760" indent="-182880">
              <a:defRPr sz="2100"/>
            </a:lvl3pPr>
            <a:lvl4pPr>
              <a:defRPr/>
            </a:lvl4pPr>
            <a:lvl5pPr>
              <a:buSzPct val="8500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069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5608" y="1379536"/>
            <a:ext cx="4037011" cy="48688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spcBef>
                <a:spcPts val="500"/>
              </a:spcBef>
              <a:defRPr sz="1900"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5023" y="1379536"/>
            <a:ext cx="4038603" cy="485933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spcBef>
                <a:spcPts val="500"/>
              </a:spcBef>
              <a:defRPr sz="1900"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161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7780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805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>
          <a:gsLst>
            <a:gs pos="0">
              <a:srgbClr val="00AEEF"/>
            </a:gs>
            <a:gs pos="100000">
              <a:srgbClr val="0071C5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6476996" cy="1362071"/>
          </a:xfrm>
        </p:spPr>
        <p:txBody>
          <a:bodyPr anchor="ctr"/>
          <a:lstStyle>
            <a:lvl1pPr>
              <a:lnSpc>
                <a:spcPct val="100000"/>
              </a:lnSpc>
              <a:defRPr sz="38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3" name="Picture 4" descr="Inte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60" y="301377"/>
            <a:ext cx="869283" cy="5731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5"/>
          <p:cNvSpPr txBox="1"/>
          <p:nvPr/>
        </p:nvSpPr>
        <p:spPr>
          <a:xfrm>
            <a:off x="524792" y="6624992"/>
            <a:ext cx="2890839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 dirty="0">
                <a:solidFill>
                  <a:schemeClr val="bg1">
                    <a:lumMod val="85000"/>
                  </a:schemeClr>
                </a:solidFill>
                <a:uFillTx/>
                <a:latin typeface="Calibri" pitchFamily="34"/>
                <a:cs typeface="Calibri"/>
              </a:rPr>
              <a:t>INTEL CONFIDENTIAL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0" y="6577343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C29D52-7656-4862-8496-88FE27DD3D23}" type="slidenum">
              <a:rPr lang="en-US" sz="800" b="0" i="0" u="none" strike="noStrike" kern="1200" cap="none" spc="0" baseline="0">
                <a:solidFill>
                  <a:srgbClr val="B4BABD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B4BABD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34834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77343"/>
            <a:ext cx="9151315" cy="295287"/>
          </a:xfrm>
          <a:prstGeom prst="rect">
            <a:avLst/>
          </a:prstGeom>
          <a:gradFill>
            <a:gsLst>
              <a:gs pos="0">
                <a:srgbClr val="009BF5">
                  <a:lumMod val="85000"/>
                  <a:lumOff val="15000"/>
                </a:srgbClr>
              </a:gs>
              <a:gs pos="100000">
                <a:srgbClr val="007DC6"/>
              </a:gs>
            </a:gsLst>
            <a:lin ang="2700000"/>
          </a:gradFill>
          <a:ln>
            <a:noFill/>
            <a:prstDash val="solid"/>
          </a:ln>
        </p:spPr>
        <p:txBody>
          <a:bodyPr vert="horz" wrap="non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 dirty="0">
              <a:solidFill>
                <a:srgbClr val="061922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3" name="Picture 9" descr="Intel_logo_whit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6598" y="6610209"/>
            <a:ext cx="338802" cy="2237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 txBox="1">
            <a:spLocks noGrp="1"/>
          </p:cNvSpPr>
          <p:nvPr>
            <p:ph type="title"/>
          </p:nvPr>
        </p:nvSpPr>
        <p:spPr>
          <a:xfrm>
            <a:off x="454027" y="409578"/>
            <a:ext cx="8229600" cy="888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body" idx="1"/>
          </p:nvPr>
        </p:nvSpPr>
        <p:spPr>
          <a:xfrm>
            <a:off x="455608" y="1379536"/>
            <a:ext cx="8228008" cy="48593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617265"/>
            <a:ext cx="28725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8B8F3E-7562-4B4A-A126-9293477C8559}" type="slidenum">
              <a:rPr lang="en-US" sz="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Calibri" pitchFamily="34"/>
                <a:cs typeface="Calibri" pitchFamily="34"/>
              </a:rPr>
              <a:t>‹#›</a:t>
            </a:fld>
            <a:endParaRPr lang="en-US" sz="800" b="0" i="0" u="none" strike="noStrike" kern="1200" cap="none" spc="0" baseline="0" dirty="0">
              <a:solidFill>
                <a:srgbClr val="FFFFFF"/>
              </a:solidFill>
              <a:uFillTx/>
              <a:latin typeface="Calibri" pitchFamily="34"/>
              <a:ea typeface="Calibri" pitchFamily="34"/>
              <a:cs typeface="Calibri" pitchFamily="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0" marR="0" lvl="0" indent="0" algn="l" defTabSz="914400" rtl="0" fontAlgn="auto" hangingPunct="1">
        <a:lnSpc>
          <a:spcPts val="2600"/>
        </a:lnSpc>
        <a:spcBef>
          <a:spcPts val="0"/>
        </a:spcBef>
        <a:spcAft>
          <a:spcPts val="0"/>
        </a:spcAft>
        <a:buNone/>
        <a:tabLst/>
        <a:defRPr lang="en-US" sz="2700" b="1" i="0" u="none" strike="noStrike" kern="0" cap="none" spc="0" baseline="0">
          <a:solidFill>
            <a:srgbClr val="0071C5"/>
          </a:solidFill>
          <a:uFillTx/>
          <a:latin typeface="Calibri" pitchFamily="34"/>
          <a:cs typeface="Calibri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2000"/>
        </a:spcBef>
        <a:spcAft>
          <a:spcPts val="0"/>
        </a:spcAft>
        <a:buNone/>
        <a:tabLst/>
        <a:defRPr lang="en-US" sz="23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1pPr>
      <a:lvl2pPr marL="155448" marR="0" lvl="1" indent="-182880" algn="l" defTabSz="91440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061922"/>
        </a:buClr>
        <a:buSzPct val="85000"/>
        <a:buFont typeface="Calibri" pitchFamily="18"/>
        <a:buChar char="•"/>
        <a:tabLst/>
        <a:defRPr lang="en-US" sz="23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2pPr>
      <a:lvl3pPr marL="365760" marR="0" lvl="2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061922"/>
        </a:buClr>
        <a:buSzPct val="85000"/>
        <a:buFont typeface="Calibri" pitchFamily="34"/>
        <a:buChar char="–"/>
        <a:tabLst/>
        <a:defRPr lang="en-US" sz="21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3pPr>
      <a:lvl4pPr marL="568327" marR="0" lvl="3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061922"/>
        </a:buClr>
        <a:buSzPct val="85000"/>
        <a:buFont typeface="Calibri" pitchFamily="34"/>
        <a:buChar char="•"/>
        <a:tabLst/>
        <a:defRPr lang="en-US" sz="19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4pPr>
      <a:lvl5pPr marL="761996" marR="0" lvl="4" indent="-146304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061922"/>
        </a:buClr>
        <a:buSzPct val="85000"/>
        <a:buFont typeface="Calibri" pitchFamily="34" charset="0"/>
        <a:buChar char="–"/>
        <a:tabLst/>
        <a:defRPr lang="en-US" sz="1800" b="0" i="0" u="none" strike="noStrike" kern="0" cap="none" spc="0" baseline="0">
          <a:solidFill>
            <a:srgbClr val="061922"/>
          </a:solidFill>
          <a:uFillTx/>
          <a:latin typeface="Calibri" pitchFamily="34"/>
          <a:cs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WB-Tools/awb/wiki/AWB-example-build-GUI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WB-Tools/awb/wiki/AWB-example-build-GUI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363385"/>
            <a:ext cx="4613442" cy="1107996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Running a LEAP Program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2470148" y="4495800"/>
            <a:ext cx="6673852" cy="77591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Michael Adler		</a:t>
            </a:r>
            <a:r>
              <a:rPr lang="en-US" b="1" dirty="0" smtClean="0">
                <a:solidFill>
                  <a:schemeClr val="bg1"/>
                </a:solidFill>
              </a:rPr>
              <a:t>Elliott Fleming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Hsin-jung Yang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Felix </a:t>
            </a:r>
            <a:r>
              <a:rPr lang="en-US" dirty="0" err="1" smtClean="0">
                <a:solidFill>
                  <a:schemeClr val="bg1"/>
                </a:solidFill>
              </a:rPr>
              <a:t>Winterstein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Opening the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2999" y="1050924"/>
            <a:ext cx="5691656" cy="420687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95801" y="2590800"/>
            <a:ext cx="304799" cy="228600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>
            <a:off x="4755963" y="2785922"/>
            <a:ext cx="882837" cy="23956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5608" y="5181601"/>
            <a:ext cx="8228008" cy="12192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Right clicking Hello World gives the option to edit the source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next few slides we’ll consider </a:t>
            </a:r>
            <a:r>
              <a:rPr lang="en-US" dirty="0" err="1" smtClean="0"/>
              <a:t>hello.bsv</a:t>
            </a:r>
            <a:endParaRPr lang="en-US" dirty="0" smtClean="0"/>
          </a:p>
          <a:p>
            <a:pPr lvl="1"/>
            <a:r>
              <a:rPr lang="en-US" dirty="0" smtClean="0"/>
              <a:t>Often</a:t>
            </a:r>
            <a:r>
              <a:rPr lang="en-US" dirty="0"/>
              <a:t>, a README will be included along with the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4453890" y="1371600"/>
            <a:ext cx="47244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module [CONNECTED_MODULE]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STDIO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#(Bit#(32))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mkStdIO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getGlobalStringUID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World!\n");</a:t>
            </a:r>
          </a:p>
          <a:p>
            <a:pPr marL="0" lvl="4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#(STATE) state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4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rule hello (state ==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stdio.printf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List::nil);</a:t>
            </a: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 &lt;=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STATE_finish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endrule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Expected Behavior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24600" y="5029200"/>
            <a:ext cx="1598071" cy="10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24600" y="5334000"/>
            <a:ext cx="167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6019800" y="3200400"/>
            <a:ext cx="3048000" cy="1219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5608" y="1379536"/>
            <a:ext cx="4037011" cy="4868859"/>
          </a:xfrm>
        </p:spPr>
        <p:txBody>
          <a:bodyPr/>
          <a:lstStyle/>
          <a:p>
            <a:pPr lvl="1"/>
            <a:r>
              <a:rPr lang="en-US" dirty="0"/>
              <a:t>What do we expect when running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print to </a:t>
            </a:r>
            <a:r>
              <a:rPr lang="en-US" dirty="0" smtClean="0"/>
              <a:t>screen…</a:t>
            </a:r>
          </a:p>
          <a:p>
            <a:pPr lvl="1"/>
            <a:r>
              <a:rPr lang="en-US" dirty="0" smtClean="0"/>
              <a:t>Like </a:t>
            </a:r>
            <a:r>
              <a:rPr lang="en-US" dirty="0"/>
              <a:t>software, this print should happen no matter what our execution </a:t>
            </a:r>
            <a:r>
              <a:rPr lang="en-US" dirty="0" smtClean="0"/>
              <a:t>target:</a:t>
            </a:r>
          </a:p>
          <a:p>
            <a:pPr lvl="2"/>
            <a:r>
              <a:rPr lang="en-US" dirty="0" smtClean="0"/>
              <a:t>Simulation</a:t>
            </a:r>
          </a:p>
          <a:p>
            <a:pPr lvl="2"/>
            <a:r>
              <a:rPr lang="en-US" dirty="0" smtClean="0"/>
              <a:t>Single FPGA</a:t>
            </a:r>
          </a:p>
          <a:p>
            <a:pPr lvl="2"/>
            <a:r>
              <a:rPr lang="en-US" dirty="0" smtClean="0"/>
              <a:t>Multiple FPGA</a:t>
            </a:r>
          </a:p>
          <a:p>
            <a:pPr lvl="1"/>
            <a:r>
              <a:rPr lang="en-US" dirty="0" smtClean="0"/>
              <a:t>LEAP’s </a:t>
            </a:r>
            <a:r>
              <a:rPr lang="en-US" dirty="0"/>
              <a:t>operating system and compilation facilities enable this expected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2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Latency-insensitive Modules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4264019" cy="5105400"/>
          </a:xfrm>
          <a:noFill/>
          <a:ln>
            <a:noFill/>
          </a:ln>
        </p:spPr>
        <p:txBody>
          <a:bodyPr vert="horz" wrap="square" lIns="0" tIns="0" rIns="0" bIns="0" anchor="t" anchorCtr="0" compatLnSpc="1">
            <a:normAutofit fontScale="92500" lnSpcReduction="20000"/>
          </a:bodyPr>
          <a:lstStyle/>
          <a:p>
            <a:pPr lvl="1"/>
            <a:r>
              <a:rPr lang="en-US" dirty="0"/>
              <a:t>LEAP programs are composed of latency-insensitive modules</a:t>
            </a:r>
          </a:p>
          <a:p>
            <a:pPr lvl="2"/>
            <a:r>
              <a:rPr lang="en-US" dirty="0"/>
              <a:t>These modules communicate externally using latency-insensitive channels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mkConnectedApplication</a:t>
            </a:r>
            <a:r>
              <a:rPr lang="en-US" dirty="0"/>
              <a:t> is a latency insensitive module, and is similar in function to C’s main </a:t>
            </a:r>
          </a:p>
          <a:p>
            <a:pPr lvl="2"/>
            <a:r>
              <a:rPr lang="en-US" dirty="0"/>
              <a:t>Sub-modules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dirty="0"/>
              <a:t> can have arbitrary interfaces, including LI channels.</a:t>
            </a:r>
          </a:p>
          <a:p>
            <a:pPr lvl="2"/>
            <a:r>
              <a:rPr lang="en-US" dirty="0"/>
              <a:t>Three kinds of modules: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LI Modules </a:t>
            </a:r>
            <a:r>
              <a:rPr lang="en-US" dirty="0"/>
              <a:t>(channel interface only)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Non-LI Modules</a:t>
            </a:r>
            <a:r>
              <a:rPr lang="en-US" dirty="0"/>
              <a:t> (non-channel only)</a:t>
            </a:r>
          </a:p>
          <a:p>
            <a:pPr lvl="3"/>
            <a:r>
              <a:rPr lang="en-US" dirty="0">
                <a:solidFill>
                  <a:srgbClr val="7030A0"/>
                </a:solidFill>
              </a:rPr>
              <a:t>Hybrid</a:t>
            </a:r>
            <a:r>
              <a:rPr lang="en-US" dirty="0"/>
              <a:t> (Both channel and non-channel </a:t>
            </a:r>
            <a:r>
              <a:rPr lang="en-US" dirty="0" smtClean="0"/>
              <a:t>interfaces)</a:t>
            </a:r>
          </a:p>
          <a:p>
            <a:pPr lvl="1"/>
            <a:r>
              <a:rPr lang="en-US" dirty="0" smtClean="0"/>
              <a:t>LI </a:t>
            </a:r>
            <a:r>
              <a:rPr lang="en-US" dirty="0"/>
              <a:t>modules can have non-latency-insensitive components like </a:t>
            </a:r>
            <a:r>
              <a:rPr lang="en-US" dirty="0" smtClean="0"/>
              <a:t>registers</a:t>
            </a:r>
            <a:r>
              <a:rPr lang="en-US" dirty="0"/>
              <a:t>, wires, and arbitrary logic</a:t>
            </a:r>
          </a:p>
          <a:p>
            <a:pPr lvl="1"/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5410200" y="2057400"/>
            <a:ext cx="685800" cy="381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>
            <a:off x="8077200" y="2080260"/>
            <a:ext cx="685800" cy="381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91050" y="1245869"/>
            <a:ext cx="1962150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Hidden LI 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Interface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10400" y="1257299"/>
            <a:ext cx="1962150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Arbitrary Wire Interface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48200" y="2590800"/>
            <a:ext cx="4572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module [CONNECTED_MODULE] 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STDIO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11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mkStdIO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lvl="4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getGlobalStringUID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("Hello, World!\n");</a:t>
            </a:r>
          </a:p>
          <a:p>
            <a:pPr marL="0" lvl="4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#(STATE) </a:t>
            </a:r>
            <a:r>
              <a:rPr lang="en-US" sz="11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STATE_start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4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hello (state ==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STATE_start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stdio.printf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List::nil);</a:t>
            </a:r>
          </a:p>
          <a:p>
            <a:pPr marL="0" lvl="4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state &lt;=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STATE_finish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4495800" y="1676400"/>
            <a:ext cx="4530090" cy="2895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[CONNECTED_MODULE]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STDIO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mkStdIO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lvl="4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getGlobalStringUID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("Hello, World!\n");</a:t>
            </a:r>
          </a:p>
          <a:p>
            <a:pPr marL="0" lvl="4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#(STATE) state &lt;-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STATE_start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4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rule hello (state ==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STATE_start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stdio.printf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List::nil);</a:t>
            </a:r>
          </a:p>
          <a:p>
            <a:pPr marL="0" lvl="4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state &lt;=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STATE_finish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Where are the Channels?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4111619" cy="5410200"/>
          </a:xfrm>
          <a:noFill/>
          <a:ln>
            <a:noFill/>
          </a:ln>
        </p:spPr>
        <p:txBody>
          <a:bodyPr vert="horz" wrap="square" lIns="0" tIns="0" rIns="0" bIns="0" anchor="t" anchorCtr="0" compatLnSpc="1">
            <a:normAutofit lnSpcReduction="10000"/>
          </a:bodyPr>
          <a:lstStyle/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mkConnectedApplication</a:t>
            </a:r>
            <a:r>
              <a:rPr lang="en-US" sz="2000" dirty="0" smtClean="0"/>
              <a:t> </a:t>
            </a:r>
            <a:r>
              <a:rPr lang="en-US" dirty="0" smtClean="0"/>
              <a:t>is a </a:t>
            </a:r>
            <a:r>
              <a:rPr lang="en-US" dirty="0"/>
              <a:t>latency-insensitive module</a:t>
            </a:r>
          </a:p>
          <a:p>
            <a:pPr lvl="2"/>
            <a:r>
              <a:rPr lang="en-US" dirty="0"/>
              <a:t>But where are the interface latency-insensitive channels?</a:t>
            </a:r>
          </a:p>
          <a:p>
            <a:pPr lvl="2"/>
            <a:r>
              <a:rPr lang="en-US" dirty="0"/>
              <a:t>The LEAP compiler uses </a:t>
            </a:r>
            <a:r>
              <a:rPr lang="en-US" dirty="0" err="1">
                <a:solidFill>
                  <a:srgbClr val="FF0000"/>
                </a:solidFill>
              </a:rPr>
              <a:t>SoftServices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manage special kinds of interfaces like memory and communication. </a:t>
            </a:r>
          </a:p>
          <a:p>
            <a:pPr lvl="2"/>
            <a:r>
              <a:rPr lang="en-US" dirty="0"/>
              <a:t>Denoted with the </a:t>
            </a:r>
            <a:r>
              <a:rPr lang="en-US" dirty="0">
                <a:solidFill>
                  <a:srgbClr val="FF0000"/>
                </a:solidFill>
              </a:rPr>
              <a:t>[CONNECTED_MODULE]</a:t>
            </a:r>
            <a:r>
              <a:rPr lang="en-US" dirty="0"/>
              <a:t> syntax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mkConnectedApplication</a:t>
            </a:r>
            <a:r>
              <a:rPr lang="en-US" sz="2000" dirty="0"/>
              <a:t> </a:t>
            </a:r>
            <a:r>
              <a:rPr lang="en-US" dirty="0"/>
              <a:t>inherits the channels of STDIO</a:t>
            </a:r>
          </a:p>
          <a:p>
            <a:pPr lvl="2"/>
            <a:r>
              <a:rPr lang="en-US" dirty="0"/>
              <a:t>The STDIO client uses a “chain”, the  latency-insensitive broadcast primitive to talk to the STDIO server</a:t>
            </a:r>
          </a:p>
          <a:p>
            <a:pPr lvl="1"/>
            <a:endParaRPr lang="en-US" dirty="0"/>
          </a:p>
          <a:p>
            <a:pPr lvl="3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19600" y="2209800"/>
            <a:ext cx="6103621" cy="7714049"/>
            <a:chOff x="4419600" y="1472458"/>
            <a:chExt cx="6103621" cy="8077920"/>
          </a:xfrm>
        </p:grpSpPr>
        <p:sp>
          <p:nvSpPr>
            <p:cNvPr id="3" name="Rectangle 2"/>
            <p:cNvSpPr/>
            <p:nvPr/>
          </p:nvSpPr>
          <p:spPr>
            <a:xfrm>
              <a:off x="4419600" y="4504643"/>
              <a:ext cx="4648200" cy="12953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4503420" y="4691047"/>
              <a:ext cx="6019801" cy="485933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="t" anchorCtr="0" compatLnSpc="1">
              <a:noAutofit/>
            </a:bodyPr>
            <a:lstStyle>
              <a:lvl1pPr marL="0" marR="0" lvl="0" indent="0" algn="l" defTabSz="914400" rtl="0" fontAlgn="auto" hangingPunct="1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None/>
                <a:tabLst/>
                <a:defRPr lang="en-US" sz="23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1pPr>
              <a:lvl2pPr marL="155448" marR="0" lvl="1" indent="-182880" algn="l" defTabSz="914400" rtl="0" fontAlgn="auto" hangingPunct="1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61922"/>
                </a:buClr>
                <a:buSzPct val="85000"/>
                <a:buFont typeface="Calibri" pitchFamily="18"/>
                <a:buChar char="•"/>
                <a:tabLst/>
                <a:defRPr lang="en-US" sz="23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2pPr>
              <a:lvl3pPr marL="365760" marR="0" lvl="2" indent="-182880" algn="l" defTabSz="914400" rtl="0" fontAlgn="auto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61922"/>
                </a:buClr>
                <a:buSzPct val="85000"/>
                <a:buFont typeface="Calibri" pitchFamily="34"/>
                <a:buChar char="–"/>
                <a:tabLst/>
                <a:defRPr lang="en-US" sz="21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3pPr>
              <a:lvl4pPr marL="568327" marR="0" lvl="3" indent="-182880" algn="l" defTabSz="914400" rtl="0" fontAlgn="auto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61922"/>
                </a:buClr>
                <a:buSzPct val="85000"/>
                <a:buFont typeface="Calibri" pitchFamily="34"/>
                <a:buChar char="•"/>
                <a:tabLst/>
                <a:defRPr lang="en-US" sz="19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4pPr>
              <a:lvl5pPr marL="761996" marR="0" lvl="4" indent="-146304" algn="l" defTabSz="914400" rtl="0" fontAlgn="auto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61922"/>
                </a:buClr>
                <a:buSzPct val="85000"/>
                <a:buFont typeface="Calibri" pitchFamily="34" charset="0"/>
                <a:buChar char="–"/>
                <a:tabLst/>
                <a:defRPr lang="en-US" sz="1800" b="0" i="0" u="none" strike="noStrike" kern="0" cap="none" spc="0" baseline="0">
                  <a:solidFill>
                    <a:srgbClr val="061922"/>
                  </a:solidFill>
                  <a:uFillTx/>
                  <a:latin typeface="Calibri" pitchFamily="34"/>
                  <a:cs typeface="Calibri"/>
                </a:defRPr>
              </a:lvl5pPr>
            </a:lstStyle>
            <a:p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[CONNECTED_MODULE]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mkSTDIO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();</a:t>
              </a:r>
              <a:b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. . .</a:t>
              </a:r>
              <a:b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Chain#(Bit#(64))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stdioNetwork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mkChain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(“STDIO”);     </a:t>
              </a:r>
              <a:b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1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. . .</a:t>
              </a:r>
              <a:br>
                <a:rPr lang="en-US" sz="11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100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endmodule</a:t>
              </a:r>
              <a:endPara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" name="Curved Connector 5"/>
            <p:cNvCxnSpPr/>
            <p:nvPr/>
          </p:nvCxnSpPr>
          <p:spPr>
            <a:xfrm rot="16200000" flipV="1">
              <a:off x="6467906" y="2853152"/>
              <a:ext cx="3218590" cy="457201"/>
            </a:xfrm>
            <a:prstGeom prst="curvedConnector3">
              <a:avLst>
                <a:gd name="adj1" fmla="val 1000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6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Handling 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4264019" cy="5410200"/>
          </a:xfr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1"/>
            <a:r>
              <a:rPr lang="en-US" dirty="0"/>
              <a:t>Hello World prints a </a:t>
            </a:r>
            <a:r>
              <a:rPr lang="en-US" dirty="0" smtClean="0"/>
              <a:t>string</a:t>
            </a:r>
            <a:endParaRPr lang="en-US" dirty="0"/>
          </a:p>
          <a:p>
            <a:pPr lvl="1"/>
            <a:r>
              <a:rPr lang="en-US" dirty="0"/>
              <a:t>Strings are difficult to manage in hardware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borrow from software and use pointers</a:t>
            </a:r>
          </a:p>
          <a:p>
            <a:pPr lvl="2"/>
            <a:r>
              <a:rPr lang="en-US" dirty="0" err="1"/>
              <a:t>SoftServices</a:t>
            </a:r>
            <a:r>
              <a:rPr lang="en-US" dirty="0"/>
              <a:t> gives each string a unique ID at compile time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Here, 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pointer to the string “Hello, World!”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These string IDs are exported to software as a table, just like in C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At run time, STDIO calls like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 pass the string pointer</a:t>
            </a:r>
          </a:p>
          <a:p>
            <a:pPr lvl="3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76400"/>
            <a:ext cx="4530090" cy="45212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module [CONNECTED_MODULE]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STDIO#(Bit#(32))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mkStdIO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getGlobalStringUID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World!\n");</a:t>
            </a:r>
          </a:p>
          <a:p>
            <a:pPr marL="0" lvl="4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#(STATE) state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4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hello (state ==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stdio.printf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List::nil);</a:t>
            </a: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state &lt;=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STATE_finish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endrule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7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00600" y="2385298"/>
            <a:ext cx="30861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6832" y="3680698"/>
            <a:ext cx="2487928" cy="1538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400" dirty="0" smtClean="0">
              <a:latin typeface="Calibri" pitchFamily="34" charset="0"/>
            </a:endParaRP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4648200" y="762000"/>
            <a:ext cx="453009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1pPr>
            <a:lvl2pPr marL="155448" marR="0" lvl="1" indent="-182880" algn="l" defTabSz="914400" rtl="0" fontAlgn="auto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18"/>
              <a:buChar char="•"/>
              <a:tabLst/>
              <a:defRPr lang="en-US" sz="23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2pPr>
            <a:lvl3pPr marL="365760" marR="0" lvl="2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–"/>
              <a:tabLst/>
              <a:defRPr lang="en-US" sz="21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3pPr>
            <a:lvl4pPr marL="568327" marR="0" lvl="3" indent="-18288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/>
              <a:buChar char="•"/>
              <a:tabLst/>
              <a:defRPr lang="en-US" sz="19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4pPr>
            <a:lvl5pPr marL="761996" marR="0" lvl="4" indent="-146304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61922"/>
              </a:buClr>
              <a:buSzPct val="85000"/>
              <a:buFont typeface="Calibri" pitchFamily="34" charset="0"/>
              <a:buChar char="–"/>
              <a:tabLst/>
              <a:defRPr lang="en-US" sz="1800" b="0" i="0" u="none" strike="noStrike" kern="0" cap="none" spc="0" baseline="0">
                <a:solidFill>
                  <a:srgbClr val="061922"/>
                </a:solidFill>
                <a:uFillTx/>
                <a:latin typeface="Calibri" pitchFamily="34"/>
                <a:cs typeface="Calibri"/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module [CONNECTED_MODULE]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STDIO#(Bit#(32))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mkStdIO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4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getGlobalStringUID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("Hello, World!\n");</a:t>
            </a:r>
          </a:p>
          <a:p>
            <a:pPr marL="0" lvl="4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#(STATE) state &lt;-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4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hello (state ==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stdio.printf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List::nil);</a:t>
            </a:r>
          </a:p>
          <a:p>
            <a:pPr marL="0" lvl="4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state &lt;=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STATE_finish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endrule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The Anatomy of a Service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4264019" cy="5410200"/>
          </a:xfrm>
          <a:noFill/>
          <a:ln>
            <a:noFill/>
          </a:ln>
        </p:spPr>
        <p:txBody>
          <a:bodyPr vert="horz" wrap="square" lIns="0" tIns="0" rIns="0" bIns="0" anchor="t" anchorCtr="0" compatLnSpc="1">
            <a:normAutofit fontScale="92500"/>
          </a:bodyPr>
          <a:lstStyle/>
          <a:p>
            <a:pPr lvl="1"/>
            <a:r>
              <a:rPr lang="en-US" dirty="0"/>
              <a:t>LEAP provides many useful services, which </a:t>
            </a:r>
            <a:r>
              <a:rPr lang="en-US" dirty="0" err="1"/>
              <a:t>simplfy</a:t>
            </a:r>
            <a:r>
              <a:rPr lang="en-US" dirty="0"/>
              <a:t> common programming tasks</a:t>
            </a:r>
          </a:p>
          <a:p>
            <a:pPr lvl="2"/>
            <a:r>
              <a:rPr lang="en-US" dirty="0"/>
              <a:t>STDIO, locks, barriers, statistics, assertions, etc.</a:t>
            </a:r>
          </a:p>
          <a:p>
            <a:pPr lvl="1"/>
            <a:r>
              <a:rPr lang="en-US" dirty="0"/>
              <a:t>Services take a client-server architecture</a:t>
            </a:r>
          </a:p>
          <a:p>
            <a:pPr lvl="2"/>
            <a:r>
              <a:rPr lang="en-US" dirty="0"/>
              <a:t>Similar to SW operating system services</a:t>
            </a:r>
          </a:p>
          <a:p>
            <a:pPr lvl="2"/>
            <a:r>
              <a:rPr lang="en-US" dirty="0"/>
              <a:t>User programs instantiate clients, like </a:t>
            </a:r>
            <a:r>
              <a:rPr lang="en-US" dirty="0" err="1"/>
              <a:t>mkStdIO</a:t>
            </a:r>
            <a:endParaRPr lang="en-US" dirty="0"/>
          </a:p>
          <a:p>
            <a:pPr lvl="2"/>
            <a:r>
              <a:rPr lang="en-US" dirty="0"/>
              <a:t>LEAP’s driver code instantiates a server which handles requests from clients</a:t>
            </a:r>
          </a:p>
          <a:p>
            <a:pPr lvl="2"/>
            <a:r>
              <a:rPr lang="en-US" dirty="0"/>
              <a:t>Client are connected to the server by latency-insensitive channels</a:t>
            </a:r>
          </a:p>
          <a:p>
            <a:pPr lvl="2"/>
            <a:r>
              <a:rPr lang="en-US" dirty="0"/>
              <a:t>Servers are often connected to SW by latency-insensitive channels.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5638800" y="4608195"/>
            <a:ext cx="1981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STDIO Server (HW)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5638800" y="5486400"/>
            <a:ext cx="1981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STDIO Server (SW)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Up-Down Arrow 2"/>
          <p:cNvSpPr/>
          <p:nvPr/>
        </p:nvSpPr>
        <p:spPr>
          <a:xfrm>
            <a:off x="6477000" y="4953000"/>
            <a:ext cx="304800" cy="5372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cxnSp>
        <p:nvCxnSpPr>
          <p:cNvPr id="12" name="Curved Connector 11"/>
          <p:cNvCxnSpPr>
            <a:stCxn id="10" idx="1"/>
            <a:endCxn id="16" idx="1"/>
          </p:cNvCxnSpPr>
          <p:nvPr/>
        </p:nvCxnSpPr>
        <p:spPr>
          <a:xfrm rot="10800000">
            <a:off x="4800600" y="2569965"/>
            <a:ext cx="838200" cy="2228731"/>
          </a:xfrm>
          <a:prstGeom prst="curvedConnector3">
            <a:avLst>
              <a:gd name="adj1" fmla="val 153182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3"/>
            <a:endCxn id="10" idx="3"/>
          </p:cNvCxnSpPr>
          <p:nvPr/>
        </p:nvCxnSpPr>
        <p:spPr>
          <a:xfrm flipH="1">
            <a:off x="7620000" y="2569964"/>
            <a:ext cx="266700" cy="2228731"/>
          </a:xfrm>
          <a:prstGeom prst="curvedConnector3">
            <a:avLst>
              <a:gd name="adj1" fmla="val -85714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6284103" y="1399685"/>
            <a:ext cx="1003012" cy="1226818"/>
          </a:xfrm>
          <a:prstGeom prst="curvedConnector4">
            <a:avLst>
              <a:gd name="adj1" fmla="val 46164"/>
              <a:gd name="adj2" fmla="val 118634"/>
            </a:avLst>
          </a:prstGeom>
          <a:ln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905376" y="6019800"/>
            <a:ext cx="3667125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972052" y="6134100"/>
            <a:ext cx="161924" cy="1524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28627" y="6019800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Non-LI </a:t>
            </a:r>
            <a:r>
              <a:rPr lang="en-US" dirty="0" err="1" smtClean="0">
                <a:latin typeface="Calibri" pitchFamily="34" charset="0"/>
              </a:rPr>
              <a:t>Ifc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320423" y="6134100"/>
            <a:ext cx="161924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76998" y="6019800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LI </a:t>
            </a:r>
            <a:r>
              <a:rPr lang="en-US" dirty="0" err="1" smtClean="0">
                <a:latin typeface="Calibri" pitchFamily="34" charset="0"/>
              </a:rPr>
              <a:t>Ifc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239000" y="6134100"/>
            <a:ext cx="161924" cy="15240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95574" y="6019800"/>
            <a:ext cx="152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Hybrid </a:t>
            </a:r>
            <a:r>
              <a:rPr lang="en-US" dirty="0" err="1" smtClean="0">
                <a:latin typeface="Calibri" pitchFamily="34" charset="0"/>
              </a:rPr>
              <a:t>Ifc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 rot="16200000" flipH="1">
            <a:off x="6823873" y="3158327"/>
            <a:ext cx="0" cy="419894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886700" y="4783455"/>
            <a:ext cx="114300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FPGA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98131" y="5311140"/>
            <a:ext cx="114300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420367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4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Building on abstractions: STDIO Service</a:t>
            </a:r>
            <a:endParaRPr lang="en-US" sz="3600" b="0" dirty="0"/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5181600" y="4572000"/>
            <a:ext cx="30480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Virtual Channel Multiplexing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724400" y="11430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5181600" y="5029200"/>
            <a:ext cx="32766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>
                <a:latin typeface="Calibri" pitchFamily="34" charset="0"/>
              </a:rPr>
              <a:t>Kernel Driver</a:t>
            </a: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4267200" y="5105400"/>
            <a:ext cx="9144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>
              <a:alpha val="33000"/>
            </a:schemeClr>
          </a:solidFill>
          <a:ln w="9525">
            <a:solidFill>
              <a:schemeClr val="tx1">
                <a:alpha val="34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12657" name="AutoShape 17"/>
          <p:cNvSpPr>
            <a:spLocks noChangeArrowheads="1"/>
          </p:cNvSpPr>
          <p:nvPr/>
        </p:nvSpPr>
        <p:spPr bwMode="auto">
          <a:xfrm>
            <a:off x="838200" y="5029200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FPGA Physical Drivers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1066800" y="4572000"/>
            <a:ext cx="32004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Virtual Channel Multiplexing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76400" y="5562600"/>
            <a:ext cx="1676400" cy="38100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FPGA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6000" y="5562600"/>
            <a:ext cx="1676400" cy="381000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CPU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AutoShape 35"/>
          <p:cNvSpPr>
            <a:spLocks noChangeArrowheads="1"/>
          </p:cNvSpPr>
          <p:nvPr/>
        </p:nvSpPr>
        <p:spPr bwMode="auto">
          <a:xfrm>
            <a:off x="5181600" y="4114800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err="1">
                <a:latin typeface="Calibri" pitchFamily="34" charset="0"/>
              </a:rPr>
              <a:t>M</a:t>
            </a:r>
            <a:r>
              <a:rPr lang="en-US" sz="1400" dirty="0" err="1" smtClean="0">
                <a:latin typeface="Calibri" pitchFamily="34" charset="0"/>
              </a:rPr>
              <a:t>arshalling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79" name="AutoShape 20"/>
          <p:cNvSpPr>
            <a:spLocks noChangeArrowheads="1"/>
          </p:cNvSpPr>
          <p:nvPr/>
        </p:nvSpPr>
        <p:spPr bwMode="auto">
          <a:xfrm>
            <a:off x="1295400" y="41148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err="1" smtClean="0">
                <a:latin typeface="Calibri" pitchFamily="34" charset="0"/>
              </a:rPr>
              <a:t>Marshalling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auto">
          <a:xfrm>
            <a:off x="762000" y="1828800"/>
            <a:ext cx="838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1981200" y="3352800"/>
            <a:ext cx="19812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STDIO Server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5486400" y="3352800"/>
            <a:ext cx="19812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STDIO Server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838200" y="2286000"/>
            <a:ext cx="6858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Client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1564" y="1824335"/>
            <a:ext cx="734495" cy="47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latin typeface="+mj-lt"/>
              </a:rPr>
              <a:t>Module</a:t>
            </a:r>
            <a:endParaRPr lang="en-US" sz="1200" dirty="0">
              <a:latin typeface="+mj-lt"/>
            </a:endParaRPr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1905000" y="1295400"/>
            <a:ext cx="838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1981200" y="1752600"/>
            <a:ext cx="6858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Client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64564" y="1290935"/>
            <a:ext cx="734495" cy="47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latin typeface="+mj-lt"/>
              </a:rPr>
              <a:t>Module</a:t>
            </a:r>
            <a:endParaRPr lang="en-US" sz="1200" dirty="0">
              <a:latin typeface="+mj-lt"/>
            </a:endParaRPr>
          </a:p>
        </p:txBody>
      </p:sp>
      <p:sp>
        <p:nvSpPr>
          <p:cNvPr id="39" name="AutoShape 20"/>
          <p:cNvSpPr>
            <a:spLocks noChangeArrowheads="1"/>
          </p:cNvSpPr>
          <p:nvPr/>
        </p:nvSpPr>
        <p:spPr bwMode="auto">
          <a:xfrm>
            <a:off x="3124200" y="1671935"/>
            <a:ext cx="838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40" name="AutoShape 20"/>
          <p:cNvSpPr>
            <a:spLocks noChangeArrowheads="1"/>
          </p:cNvSpPr>
          <p:nvPr/>
        </p:nvSpPr>
        <p:spPr bwMode="auto">
          <a:xfrm>
            <a:off x="3200400" y="2129135"/>
            <a:ext cx="6858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3764" y="1667470"/>
            <a:ext cx="734495" cy="4708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latin typeface="+mj-lt"/>
              </a:rPr>
              <a:t>Module</a:t>
            </a:r>
            <a:endParaRPr lang="en-US" sz="1200" dirty="0">
              <a:latin typeface="+mj-lt"/>
            </a:endParaRPr>
          </a:p>
        </p:txBody>
      </p:sp>
      <p:cxnSp>
        <p:nvCxnSpPr>
          <p:cNvPr id="46" name="Curved Connector 45"/>
          <p:cNvCxnSpPr>
            <a:stCxn id="33" idx="3"/>
            <a:endCxn id="37" idx="1"/>
          </p:cNvCxnSpPr>
          <p:nvPr/>
        </p:nvCxnSpPr>
        <p:spPr>
          <a:xfrm flipV="1">
            <a:off x="1524000" y="1943100"/>
            <a:ext cx="457200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3"/>
            <a:endCxn id="40" idx="1"/>
          </p:cNvCxnSpPr>
          <p:nvPr/>
        </p:nvCxnSpPr>
        <p:spPr>
          <a:xfrm>
            <a:off x="2667000" y="1943100"/>
            <a:ext cx="533400" cy="376535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0" idx="3"/>
            <a:endCxn id="28" idx="3"/>
          </p:cNvCxnSpPr>
          <p:nvPr/>
        </p:nvCxnSpPr>
        <p:spPr>
          <a:xfrm>
            <a:off x="3886200" y="2319635"/>
            <a:ext cx="76200" cy="1223665"/>
          </a:xfrm>
          <a:prstGeom prst="curvedConnector3">
            <a:avLst>
              <a:gd name="adj1" fmla="val 40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8" idx="1"/>
            <a:endCxn id="33" idx="1"/>
          </p:cNvCxnSpPr>
          <p:nvPr/>
        </p:nvCxnSpPr>
        <p:spPr>
          <a:xfrm rot="10800000">
            <a:off x="838200" y="2476500"/>
            <a:ext cx="1143000" cy="1066800"/>
          </a:xfrm>
          <a:prstGeom prst="curvedConnector3">
            <a:avLst>
              <a:gd name="adj1" fmla="val 12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utoShape 20"/>
          <p:cNvSpPr>
            <a:spLocks noChangeArrowheads="1"/>
          </p:cNvSpPr>
          <p:nvPr/>
        </p:nvSpPr>
        <p:spPr bwMode="auto">
          <a:xfrm>
            <a:off x="5486400" y="1676400"/>
            <a:ext cx="1981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err="1" smtClean="0">
                <a:latin typeface="Calibri" pitchFamily="34" charset="0"/>
              </a:rPr>
              <a:t>printf</a:t>
            </a:r>
            <a:r>
              <a:rPr lang="en-US" sz="1400" dirty="0" smtClean="0">
                <a:latin typeface="Calibri" pitchFamily="34" charset="0"/>
              </a:rPr>
              <a:t>()</a:t>
            </a:r>
          </a:p>
        </p:txBody>
      </p:sp>
      <p:sp>
        <p:nvSpPr>
          <p:cNvPr id="54" name="Down Arrow 53"/>
          <p:cNvSpPr/>
          <p:nvPr/>
        </p:nvSpPr>
        <p:spPr>
          <a:xfrm flipV="1">
            <a:off x="6324600" y="2590800"/>
            <a:ext cx="304800" cy="762000"/>
          </a:xfrm>
          <a:prstGeom prst="downArrow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5" name="Down Arrow 54"/>
          <p:cNvSpPr/>
          <p:nvPr/>
        </p:nvSpPr>
        <p:spPr>
          <a:xfrm flipV="1">
            <a:off x="6324600" y="3720353"/>
            <a:ext cx="304800" cy="3810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0800000" flipV="1">
            <a:off x="2819400" y="3733800"/>
            <a:ext cx="304800" cy="3810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9619" y="2895600"/>
            <a:ext cx="96757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>
                <a:latin typeface="+mj-lt"/>
              </a:rPr>
              <a:t>LI </a:t>
            </a:r>
            <a:r>
              <a:rPr lang="en-US" sz="1400" i="1" dirty="0">
                <a:latin typeface="+mj-lt"/>
              </a:rPr>
              <a:t>N</a:t>
            </a:r>
            <a:r>
              <a:rPr lang="en-US" sz="1400" i="1" dirty="0" smtClean="0">
                <a:latin typeface="+mj-lt"/>
              </a:rPr>
              <a:t>etwork</a:t>
            </a:r>
            <a:endParaRPr lang="en-US" sz="1400" i="1" dirty="0">
              <a:latin typeface="+mj-lt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064986" y="704848"/>
            <a:ext cx="2743200" cy="457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 err="1">
                <a:latin typeface="Consolas" pitchFamily="49" charset="0"/>
              </a:rPr>
              <a:t>s</a:t>
            </a:r>
            <a:r>
              <a:rPr lang="en-US" sz="1100" dirty="0" err="1" smtClean="0">
                <a:latin typeface="Consolas" pitchFamily="49" charset="0"/>
              </a:rPr>
              <a:t>tdio.printf</a:t>
            </a:r>
            <a:r>
              <a:rPr lang="en-US" sz="1100" dirty="0" smtClean="0">
                <a:latin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</a:rPr>
              <a:t>msg,List</a:t>
            </a:r>
            <a:r>
              <a:rPr lang="en-US" sz="1100" dirty="0" smtClean="0">
                <a:latin typeface="Consolas" pitchFamily="49" charset="0"/>
              </a:rPr>
              <a:t>::nil);</a:t>
            </a:r>
            <a:endParaRPr lang="en-US" sz="1100" dirty="0">
              <a:latin typeface="Consolas" pitchFamily="49" charset="0"/>
            </a:endParaRPr>
          </a:p>
        </p:txBody>
      </p:sp>
      <p:cxnSp>
        <p:nvCxnSpPr>
          <p:cNvPr id="45" name="Curved Connector 44"/>
          <p:cNvCxnSpPr>
            <a:stCxn id="34" idx="1"/>
            <a:endCxn id="35" idx="1"/>
          </p:cNvCxnSpPr>
          <p:nvPr/>
        </p:nvCxnSpPr>
        <p:spPr>
          <a:xfrm rot="10800000" flipH="1">
            <a:off x="821564" y="933450"/>
            <a:ext cx="243422" cy="1126335"/>
          </a:xfrm>
          <a:prstGeom prst="curvedConnector3">
            <a:avLst>
              <a:gd name="adj1" fmla="val -9391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412466" y="895350"/>
            <a:ext cx="5106818" cy="4442048"/>
          </a:xfrm>
          <a:custGeom>
            <a:avLst/>
            <a:gdLst>
              <a:gd name="connsiteX0" fmla="*/ 2563644 w 5607314"/>
              <a:gd name="connsiteY0" fmla="*/ 0 h 4576021"/>
              <a:gd name="connsiteX1" fmla="*/ 172869 w 5607314"/>
              <a:gd name="connsiteY1" fmla="*/ 1133475 h 4576021"/>
              <a:gd name="connsiteX2" fmla="*/ 249069 w 5607314"/>
              <a:gd name="connsiteY2" fmla="*/ 1600200 h 4576021"/>
              <a:gd name="connsiteX3" fmla="*/ 744369 w 5607314"/>
              <a:gd name="connsiteY3" fmla="*/ 1000125 h 4576021"/>
              <a:gd name="connsiteX4" fmla="*/ 1420644 w 5607314"/>
              <a:gd name="connsiteY4" fmla="*/ 1038225 h 4576021"/>
              <a:gd name="connsiteX5" fmla="*/ 1934994 w 5607314"/>
              <a:gd name="connsiteY5" fmla="*/ 1438275 h 4576021"/>
              <a:gd name="connsiteX6" fmla="*/ 2658894 w 5607314"/>
              <a:gd name="connsiteY6" fmla="*/ 1400175 h 4576021"/>
              <a:gd name="connsiteX7" fmla="*/ 2954169 w 5607314"/>
              <a:gd name="connsiteY7" fmla="*/ 2047875 h 4576021"/>
              <a:gd name="connsiteX8" fmla="*/ 2696994 w 5607314"/>
              <a:gd name="connsiteY8" fmla="*/ 2686050 h 4576021"/>
              <a:gd name="connsiteX9" fmla="*/ 1734969 w 5607314"/>
              <a:gd name="connsiteY9" fmla="*/ 2762250 h 4576021"/>
              <a:gd name="connsiteX10" fmla="*/ 1668294 w 5607314"/>
              <a:gd name="connsiteY10" fmla="*/ 4400550 h 4576021"/>
              <a:gd name="connsiteX11" fmla="*/ 5373519 w 5607314"/>
              <a:gd name="connsiteY11" fmla="*/ 4362450 h 4576021"/>
              <a:gd name="connsiteX12" fmla="*/ 5221119 w 5607314"/>
              <a:gd name="connsiteY12" fmla="*/ 2914650 h 4576021"/>
              <a:gd name="connsiteX13" fmla="*/ 5202069 w 5607314"/>
              <a:gd name="connsiteY13" fmla="*/ 1381125 h 4576021"/>
              <a:gd name="connsiteX0" fmla="*/ 2458528 w 5502198"/>
              <a:gd name="connsiteY0" fmla="*/ 0 h 4576021"/>
              <a:gd name="connsiteX1" fmla="*/ 1039303 w 5502198"/>
              <a:gd name="connsiteY1" fmla="*/ 628650 h 4576021"/>
              <a:gd name="connsiteX2" fmla="*/ 67753 w 5502198"/>
              <a:gd name="connsiteY2" fmla="*/ 1133475 h 4576021"/>
              <a:gd name="connsiteX3" fmla="*/ 143953 w 5502198"/>
              <a:gd name="connsiteY3" fmla="*/ 1600200 h 4576021"/>
              <a:gd name="connsiteX4" fmla="*/ 639253 w 5502198"/>
              <a:gd name="connsiteY4" fmla="*/ 1000125 h 4576021"/>
              <a:gd name="connsiteX5" fmla="*/ 1315528 w 5502198"/>
              <a:gd name="connsiteY5" fmla="*/ 1038225 h 4576021"/>
              <a:gd name="connsiteX6" fmla="*/ 1829878 w 5502198"/>
              <a:gd name="connsiteY6" fmla="*/ 1438275 h 4576021"/>
              <a:gd name="connsiteX7" fmla="*/ 2553778 w 5502198"/>
              <a:gd name="connsiteY7" fmla="*/ 1400175 h 4576021"/>
              <a:gd name="connsiteX8" fmla="*/ 2849053 w 5502198"/>
              <a:gd name="connsiteY8" fmla="*/ 2047875 h 4576021"/>
              <a:gd name="connsiteX9" fmla="*/ 2591878 w 5502198"/>
              <a:gd name="connsiteY9" fmla="*/ 2686050 h 4576021"/>
              <a:gd name="connsiteX10" fmla="*/ 1629853 w 5502198"/>
              <a:gd name="connsiteY10" fmla="*/ 2762250 h 4576021"/>
              <a:gd name="connsiteX11" fmla="*/ 1563178 w 5502198"/>
              <a:gd name="connsiteY11" fmla="*/ 4400550 h 4576021"/>
              <a:gd name="connsiteX12" fmla="*/ 5268403 w 5502198"/>
              <a:gd name="connsiteY12" fmla="*/ 4362450 h 4576021"/>
              <a:gd name="connsiteX13" fmla="*/ 5116003 w 5502198"/>
              <a:gd name="connsiteY13" fmla="*/ 2914650 h 4576021"/>
              <a:gd name="connsiteX14" fmla="*/ 5096953 w 5502198"/>
              <a:gd name="connsiteY14" fmla="*/ 1381125 h 4576021"/>
              <a:gd name="connsiteX0" fmla="*/ 2458528 w 5502198"/>
              <a:gd name="connsiteY0" fmla="*/ 0 h 4576021"/>
              <a:gd name="connsiteX1" fmla="*/ 1039303 w 5502198"/>
              <a:gd name="connsiteY1" fmla="*/ 628650 h 4576021"/>
              <a:gd name="connsiteX2" fmla="*/ 67753 w 5502198"/>
              <a:gd name="connsiteY2" fmla="*/ 1133475 h 4576021"/>
              <a:gd name="connsiteX3" fmla="*/ 143953 w 5502198"/>
              <a:gd name="connsiteY3" fmla="*/ 1600200 h 4576021"/>
              <a:gd name="connsiteX4" fmla="*/ 639253 w 5502198"/>
              <a:gd name="connsiteY4" fmla="*/ 1000125 h 4576021"/>
              <a:gd name="connsiteX5" fmla="*/ 1315528 w 5502198"/>
              <a:gd name="connsiteY5" fmla="*/ 1038225 h 4576021"/>
              <a:gd name="connsiteX6" fmla="*/ 1829878 w 5502198"/>
              <a:gd name="connsiteY6" fmla="*/ 1438275 h 4576021"/>
              <a:gd name="connsiteX7" fmla="*/ 2553778 w 5502198"/>
              <a:gd name="connsiteY7" fmla="*/ 1400175 h 4576021"/>
              <a:gd name="connsiteX8" fmla="*/ 2849053 w 5502198"/>
              <a:gd name="connsiteY8" fmla="*/ 2047875 h 4576021"/>
              <a:gd name="connsiteX9" fmla="*/ 2591878 w 5502198"/>
              <a:gd name="connsiteY9" fmla="*/ 2686050 h 4576021"/>
              <a:gd name="connsiteX10" fmla="*/ 1629853 w 5502198"/>
              <a:gd name="connsiteY10" fmla="*/ 2762250 h 4576021"/>
              <a:gd name="connsiteX11" fmla="*/ 1563178 w 5502198"/>
              <a:gd name="connsiteY11" fmla="*/ 4400550 h 4576021"/>
              <a:gd name="connsiteX12" fmla="*/ 5268403 w 5502198"/>
              <a:gd name="connsiteY12" fmla="*/ 4362450 h 4576021"/>
              <a:gd name="connsiteX13" fmla="*/ 5116003 w 5502198"/>
              <a:gd name="connsiteY13" fmla="*/ 2914650 h 4576021"/>
              <a:gd name="connsiteX14" fmla="*/ 5096953 w 5502198"/>
              <a:gd name="connsiteY14" fmla="*/ 1381125 h 4576021"/>
              <a:gd name="connsiteX0" fmla="*/ 2468053 w 5502198"/>
              <a:gd name="connsiteY0" fmla="*/ 0 h 4595071"/>
              <a:gd name="connsiteX1" fmla="*/ 1039303 w 5502198"/>
              <a:gd name="connsiteY1" fmla="*/ 647700 h 4595071"/>
              <a:gd name="connsiteX2" fmla="*/ 67753 w 5502198"/>
              <a:gd name="connsiteY2" fmla="*/ 1152525 h 4595071"/>
              <a:gd name="connsiteX3" fmla="*/ 143953 w 5502198"/>
              <a:gd name="connsiteY3" fmla="*/ 1619250 h 4595071"/>
              <a:gd name="connsiteX4" fmla="*/ 639253 w 5502198"/>
              <a:gd name="connsiteY4" fmla="*/ 1019175 h 4595071"/>
              <a:gd name="connsiteX5" fmla="*/ 1315528 w 5502198"/>
              <a:gd name="connsiteY5" fmla="*/ 1057275 h 4595071"/>
              <a:gd name="connsiteX6" fmla="*/ 1829878 w 5502198"/>
              <a:gd name="connsiteY6" fmla="*/ 1457325 h 4595071"/>
              <a:gd name="connsiteX7" fmla="*/ 2553778 w 5502198"/>
              <a:gd name="connsiteY7" fmla="*/ 1419225 h 4595071"/>
              <a:gd name="connsiteX8" fmla="*/ 2849053 w 5502198"/>
              <a:gd name="connsiteY8" fmla="*/ 2066925 h 4595071"/>
              <a:gd name="connsiteX9" fmla="*/ 2591878 w 5502198"/>
              <a:gd name="connsiteY9" fmla="*/ 2705100 h 4595071"/>
              <a:gd name="connsiteX10" fmla="*/ 1629853 w 5502198"/>
              <a:gd name="connsiteY10" fmla="*/ 2781300 h 4595071"/>
              <a:gd name="connsiteX11" fmla="*/ 1563178 w 5502198"/>
              <a:gd name="connsiteY11" fmla="*/ 4419600 h 4595071"/>
              <a:gd name="connsiteX12" fmla="*/ 5268403 w 5502198"/>
              <a:gd name="connsiteY12" fmla="*/ 4381500 h 4595071"/>
              <a:gd name="connsiteX13" fmla="*/ 5116003 w 5502198"/>
              <a:gd name="connsiteY13" fmla="*/ 2933700 h 4595071"/>
              <a:gd name="connsiteX14" fmla="*/ 5096953 w 5502198"/>
              <a:gd name="connsiteY14" fmla="*/ 1400175 h 4595071"/>
              <a:gd name="connsiteX0" fmla="*/ 2468053 w 5502198"/>
              <a:gd name="connsiteY0" fmla="*/ 0 h 4595071"/>
              <a:gd name="connsiteX1" fmla="*/ 1039303 w 5502198"/>
              <a:gd name="connsiteY1" fmla="*/ 647700 h 4595071"/>
              <a:gd name="connsiteX2" fmla="*/ 67753 w 5502198"/>
              <a:gd name="connsiteY2" fmla="*/ 1152525 h 4595071"/>
              <a:gd name="connsiteX3" fmla="*/ 143953 w 5502198"/>
              <a:gd name="connsiteY3" fmla="*/ 1619250 h 4595071"/>
              <a:gd name="connsiteX4" fmla="*/ 639253 w 5502198"/>
              <a:gd name="connsiteY4" fmla="*/ 1019175 h 4595071"/>
              <a:gd name="connsiteX5" fmla="*/ 1315528 w 5502198"/>
              <a:gd name="connsiteY5" fmla="*/ 1057275 h 4595071"/>
              <a:gd name="connsiteX6" fmla="*/ 1829878 w 5502198"/>
              <a:gd name="connsiteY6" fmla="*/ 1457325 h 4595071"/>
              <a:gd name="connsiteX7" fmla="*/ 2553778 w 5502198"/>
              <a:gd name="connsiteY7" fmla="*/ 1419225 h 4595071"/>
              <a:gd name="connsiteX8" fmla="*/ 2849053 w 5502198"/>
              <a:gd name="connsiteY8" fmla="*/ 2066925 h 4595071"/>
              <a:gd name="connsiteX9" fmla="*/ 2591878 w 5502198"/>
              <a:gd name="connsiteY9" fmla="*/ 2705100 h 4595071"/>
              <a:gd name="connsiteX10" fmla="*/ 1629853 w 5502198"/>
              <a:gd name="connsiteY10" fmla="*/ 2781300 h 4595071"/>
              <a:gd name="connsiteX11" fmla="*/ 1563178 w 5502198"/>
              <a:gd name="connsiteY11" fmla="*/ 4419600 h 4595071"/>
              <a:gd name="connsiteX12" fmla="*/ 5268403 w 5502198"/>
              <a:gd name="connsiteY12" fmla="*/ 4381500 h 4595071"/>
              <a:gd name="connsiteX13" fmla="*/ 5116003 w 5502198"/>
              <a:gd name="connsiteY13" fmla="*/ 2933700 h 4595071"/>
              <a:gd name="connsiteX14" fmla="*/ 5096953 w 5502198"/>
              <a:gd name="connsiteY14" fmla="*/ 1400175 h 4595071"/>
              <a:gd name="connsiteX0" fmla="*/ 2542831 w 5576976"/>
              <a:gd name="connsiteY0" fmla="*/ 0 h 4595071"/>
              <a:gd name="connsiteX1" fmla="*/ 2123731 w 5576976"/>
              <a:gd name="connsiteY1" fmla="*/ 495300 h 4595071"/>
              <a:gd name="connsiteX2" fmla="*/ 142531 w 5576976"/>
              <a:gd name="connsiteY2" fmla="*/ 1152525 h 4595071"/>
              <a:gd name="connsiteX3" fmla="*/ 218731 w 5576976"/>
              <a:gd name="connsiteY3" fmla="*/ 1619250 h 4595071"/>
              <a:gd name="connsiteX4" fmla="*/ 714031 w 5576976"/>
              <a:gd name="connsiteY4" fmla="*/ 1019175 h 4595071"/>
              <a:gd name="connsiteX5" fmla="*/ 1390306 w 5576976"/>
              <a:gd name="connsiteY5" fmla="*/ 1057275 h 4595071"/>
              <a:gd name="connsiteX6" fmla="*/ 1904656 w 5576976"/>
              <a:gd name="connsiteY6" fmla="*/ 1457325 h 4595071"/>
              <a:gd name="connsiteX7" fmla="*/ 2628556 w 5576976"/>
              <a:gd name="connsiteY7" fmla="*/ 1419225 h 4595071"/>
              <a:gd name="connsiteX8" fmla="*/ 2923831 w 5576976"/>
              <a:gd name="connsiteY8" fmla="*/ 2066925 h 4595071"/>
              <a:gd name="connsiteX9" fmla="*/ 2666656 w 5576976"/>
              <a:gd name="connsiteY9" fmla="*/ 2705100 h 4595071"/>
              <a:gd name="connsiteX10" fmla="*/ 1704631 w 5576976"/>
              <a:gd name="connsiteY10" fmla="*/ 2781300 h 4595071"/>
              <a:gd name="connsiteX11" fmla="*/ 1637956 w 5576976"/>
              <a:gd name="connsiteY11" fmla="*/ 4419600 h 4595071"/>
              <a:gd name="connsiteX12" fmla="*/ 5343181 w 5576976"/>
              <a:gd name="connsiteY12" fmla="*/ 4381500 h 4595071"/>
              <a:gd name="connsiteX13" fmla="*/ 5190781 w 5576976"/>
              <a:gd name="connsiteY13" fmla="*/ 2933700 h 4595071"/>
              <a:gd name="connsiteX14" fmla="*/ 5171731 w 5576976"/>
              <a:gd name="connsiteY14" fmla="*/ 1400175 h 4595071"/>
              <a:gd name="connsiteX0" fmla="*/ 2542831 w 5576976"/>
              <a:gd name="connsiteY0" fmla="*/ 0 h 4595071"/>
              <a:gd name="connsiteX1" fmla="*/ 2123731 w 5576976"/>
              <a:gd name="connsiteY1" fmla="*/ 495300 h 4595071"/>
              <a:gd name="connsiteX2" fmla="*/ 142531 w 5576976"/>
              <a:gd name="connsiteY2" fmla="*/ 1152525 h 4595071"/>
              <a:gd name="connsiteX3" fmla="*/ 218731 w 5576976"/>
              <a:gd name="connsiteY3" fmla="*/ 1619250 h 4595071"/>
              <a:gd name="connsiteX4" fmla="*/ 714031 w 5576976"/>
              <a:gd name="connsiteY4" fmla="*/ 1019175 h 4595071"/>
              <a:gd name="connsiteX5" fmla="*/ 1390306 w 5576976"/>
              <a:gd name="connsiteY5" fmla="*/ 1057275 h 4595071"/>
              <a:gd name="connsiteX6" fmla="*/ 1904656 w 5576976"/>
              <a:gd name="connsiteY6" fmla="*/ 1457325 h 4595071"/>
              <a:gd name="connsiteX7" fmla="*/ 2628556 w 5576976"/>
              <a:gd name="connsiteY7" fmla="*/ 1419225 h 4595071"/>
              <a:gd name="connsiteX8" fmla="*/ 2923831 w 5576976"/>
              <a:gd name="connsiteY8" fmla="*/ 2066925 h 4595071"/>
              <a:gd name="connsiteX9" fmla="*/ 2666656 w 5576976"/>
              <a:gd name="connsiteY9" fmla="*/ 2705100 h 4595071"/>
              <a:gd name="connsiteX10" fmla="*/ 1704631 w 5576976"/>
              <a:gd name="connsiteY10" fmla="*/ 2781300 h 4595071"/>
              <a:gd name="connsiteX11" fmla="*/ 1637956 w 5576976"/>
              <a:gd name="connsiteY11" fmla="*/ 4419600 h 4595071"/>
              <a:gd name="connsiteX12" fmla="*/ 5343181 w 5576976"/>
              <a:gd name="connsiteY12" fmla="*/ 4381500 h 4595071"/>
              <a:gd name="connsiteX13" fmla="*/ 5190781 w 5576976"/>
              <a:gd name="connsiteY13" fmla="*/ 2933700 h 4595071"/>
              <a:gd name="connsiteX14" fmla="*/ 5171731 w 5576976"/>
              <a:gd name="connsiteY14" fmla="*/ 1400175 h 4595071"/>
              <a:gd name="connsiteX0" fmla="*/ 2542831 w 5576976"/>
              <a:gd name="connsiteY0" fmla="*/ 0 h 4595071"/>
              <a:gd name="connsiteX1" fmla="*/ 2580931 w 5576976"/>
              <a:gd name="connsiteY1" fmla="*/ 342900 h 4595071"/>
              <a:gd name="connsiteX2" fmla="*/ 2123731 w 5576976"/>
              <a:gd name="connsiteY2" fmla="*/ 495300 h 4595071"/>
              <a:gd name="connsiteX3" fmla="*/ 142531 w 5576976"/>
              <a:gd name="connsiteY3" fmla="*/ 1152525 h 4595071"/>
              <a:gd name="connsiteX4" fmla="*/ 218731 w 5576976"/>
              <a:gd name="connsiteY4" fmla="*/ 1619250 h 4595071"/>
              <a:gd name="connsiteX5" fmla="*/ 714031 w 5576976"/>
              <a:gd name="connsiteY5" fmla="*/ 1019175 h 4595071"/>
              <a:gd name="connsiteX6" fmla="*/ 1390306 w 5576976"/>
              <a:gd name="connsiteY6" fmla="*/ 1057275 h 4595071"/>
              <a:gd name="connsiteX7" fmla="*/ 1904656 w 5576976"/>
              <a:gd name="connsiteY7" fmla="*/ 1457325 h 4595071"/>
              <a:gd name="connsiteX8" fmla="*/ 2628556 w 5576976"/>
              <a:gd name="connsiteY8" fmla="*/ 1419225 h 4595071"/>
              <a:gd name="connsiteX9" fmla="*/ 2923831 w 5576976"/>
              <a:gd name="connsiteY9" fmla="*/ 2066925 h 4595071"/>
              <a:gd name="connsiteX10" fmla="*/ 2666656 w 5576976"/>
              <a:gd name="connsiteY10" fmla="*/ 2705100 h 4595071"/>
              <a:gd name="connsiteX11" fmla="*/ 1704631 w 5576976"/>
              <a:gd name="connsiteY11" fmla="*/ 2781300 h 4595071"/>
              <a:gd name="connsiteX12" fmla="*/ 1637956 w 5576976"/>
              <a:gd name="connsiteY12" fmla="*/ 4419600 h 4595071"/>
              <a:gd name="connsiteX13" fmla="*/ 5343181 w 5576976"/>
              <a:gd name="connsiteY13" fmla="*/ 4381500 h 4595071"/>
              <a:gd name="connsiteX14" fmla="*/ 5190781 w 5576976"/>
              <a:gd name="connsiteY14" fmla="*/ 2933700 h 4595071"/>
              <a:gd name="connsiteX15" fmla="*/ 5171731 w 5576976"/>
              <a:gd name="connsiteY15" fmla="*/ 1400175 h 4595071"/>
              <a:gd name="connsiteX0" fmla="*/ 2461704 w 5495849"/>
              <a:gd name="connsiteY0" fmla="*/ 0 h 4595071"/>
              <a:gd name="connsiteX1" fmla="*/ 2499804 w 5495849"/>
              <a:gd name="connsiteY1" fmla="*/ 342900 h 4595071"/>
              <a:gd name="connsiteX2" fmla="*/ 947229 w 5495849"/>
              <a:gd name="connsiteY2" fmla="*/ 466725 h 4595071"/>
              <a:gd name="connsiteX3" fmla="*/ 61404 w 5495849"/>
              <a:gd name="connsiteY3" fmla="*/ 1152525 h 4595071"/>
              <a:gd name="connsiteX4" fmla="*/ 137604 w 5495849"/>
              <a:gd name="connsiteY4" fmla="*/ 1619250 h 4595071"/>
              <a:gd name="connsiteX5" fmla="*/ 632904 w 5495849"/>
              <a:gd name="connsiteY5" fmla="*/ 1019175 h 4595071"/>
              <a:gd name="connsiteX6" fmla="*/ 1309179 w 5495849"/>
              <a:gd name="connsiteY6" fmla="*/ 1057275 h 4595071"/>
              <a:gd name="connsiteX7" fmla="*/ 1823529 w 5495849"/>
              <a:gd name="connsiteY7" fmla="*/ 1457325 h 4595071"/>
              <a:gd name="connsiteX8" fmla="*/ 2547429 w 5495849"/>
              <a:gd name="connsiteY8" fmla="*/ 1419225 h 4595071"/>
              <a:gd name="connsiteX9" fmla="*/ 2842704 w 5495849"/>
              <a:gd name="connsiteY9" fmla="*/ 2066925 h 4595071"/>
              <a:gd name="connsiteX10" fmla="*/ 2585529 w 5495849"/>
              <a:gd name="connsiteY10" fmla="*/ 2705100 h 4595071"/>
              <a:gd name="connsiteX11" fmla="*/ 1623504 w 5495849"/>
              <a:gd name="connsiteY11" fmla="*/ 2781300 h 4595071"/>
              <a:gd name="connsiteX12" fmla="*/ 1556829 w 5495849"/>
              <a:gd name="connsiteY12" fmla="*/ 4419600 h 4595071"/>
              <a:gd name="connsiteX13" fmla="*/ 5262054 w 5495849"/>
              <a:gd name="connsiteY13" fmla="*/ 4381500 h 4595071"/>
              <a:gd name="connsiteX14" fmla="*/ 5109654 w 5495849"/>
              <a:gd name="connsiteY14" fmla="*/ 2933700 h 4595071"/>
              <a:gd name="connsiteX15" fmla="*/ 5090604 w 5495849"/>
              <a:gd name="connsiteY15" fmla="*/ 1400175 h 4595071"/>
              <a:gd name="connsiteX0" fmla="*/ 2419402 w 5453547"/>
              <a:gd name="connsiteY0" fmla="*/ 0 h 4595071"/>
              <a:gd name="connsiteX1" fmla="*/ 2457502 w 5453547"/>
              <a:gd name="connsiteY1" fmla="*/ 342900 h 4595071"/>
              <a:gd name="connsiteX2" fmla="*/ 333427 w 5453547"/>
              <a:gd name="connsiteY2" fmla="*/ 419100 h 4595071"/>
              <a:gd name="connsiteX3" fmla="*/ 19102 w 5453547"/>
              <a:gd name="connsiteY3" fmla="*/ 1152525 h 4595071"/>
              <a:gd name="connsiteX4" fmla="*/ 95302 w 5453547"/>
              <a:gd name="connsiteY4" fmla="*/ 1619250 h 4595071"/>
              <a:gd name="connsiteX5" fmla="*/ 590602 w 5453547"/>
              <a:gd name="connsiteY5" fmla="*/ 1019175 h 4595071"/>
              <a:gd name="connsiteX6" fmla="*/ 1266877 w 5453547"/>
              <a:gd name="connsiteY6" fmla="*/ 1057275 h 4595071"/>
              <a:gd name="connsiteX7" fmla="*/ 1781227 w 5453547"/>
              <a:gd name="connsiteY7" fmla="*/ 1457325 h 4595071"/>
              <a:gd name="connsiteX8" fmla="*/ 2505127 w 5453547"/>
              <a:gd name="connsiteY8" fmla="*/ 1419225 h 4595071"/>
              <a:gd name="connsiteX9" fmla="*/ 2800402 w 5453547"/>
              <a:gd name="connsiteY9" fmla="*/ 2066925 h 4595071"/>
              <a:gd name="connsiteX10" fmla="*/ 2543227 w 5453547"/>
              <a:gd name="connsiteY10" fmla="*/ 2705100 h 4595071"/>
              <a:gd name="connsiteX11" fmla="*/ 1581202 w 5453547"/>
              <a:gd name="connsiteY11" fmla="*/ 2781300 h 4595071"/>
              <a:gd name="connsiteX12" fmla="*/ 1514527 w 5453547"/>
              <a:gd name="connsiteY12" fmla="*/ 4419600 h 4595071"/>
              <a:gd name="connsiteX13" fmla="*/ 5219752 w 5453547"/>
              <a:gd name="connsiteY13" fmla="*/ 4381500 h 4595071"/>
              <a:gd name="connsiteX14" fmla="*/ 5067352 w 5453547"/>
              <a:gd name="connsiteY14" fmla="*/ 2933700 h 4595071"/>
              <a:gd name="connsiteX15" fmla="*/ 5048302 w 5453547"/>
              <a:gd name="connsiteY15" fmla="*/ 1400175 h 4595071"/>
              <a:gd name="connsiteX0" fmla="*/ 2416585 w 5450730"/>
              <a:gd name="connsiteY0" fmla="*/ 0 h 4595071"/>
              <a:gd name="connsiteX1" fmla="*/ 2454685 w 5450730"/>
              <a:gd name="connsiteY1" fmla="*/ 342900 h 4595071"/>
              <a:gd name="connsiteX2" fmla="*/ 292510 w 5450730"/>
              <a:gd name="connsiteY2" fmla="*/ 371475 h 4595071"/>
              <a:gd name="connsiteX3" fmla="*/ 16285 w 5450730"/>
              <a:gd name="connsiteY3" fmla="*/ 1152525 h 4595071"/>
              <a:gd name="connsiteX4" fmla="*/ 92485 w 5450730"/>
              <a:gd name="connsiteY4" fmla="*/ 1619250 h 4595071"/>
              <a:gd name="connsiteX5" fmla="*/ 587785 w 5450730"/>
              <a:gd name="connsiteY5" fmla="*/ 1019175 h 4595071"/>
              <a:gd name="connsiteX6" fmla="*/ 1264060 w 5450730"/>
              <a:gd name="connsiteY6" fmla="*/ 1057275 h 4595071"/>
              <a:gd name="connsiteX7" fmla="*/ 1778410 w 5450730"/>
              <a:gd name="connsiteY7" fmla="*/ 1457325 h 4595071"/>
              <a:gd name="connsiteX8" fmla="*/ 2502310 w 5450730"/>
              <a:gd name="connsiteY8" fmla="*/ 1419225 h 4595071"/>
              <a:gd name="connsiteX9" fmla="*/ 2797585 w 5450730"/>
              <a:gd name="connsiteY9" fmla="*/ 2066925 h 4595071"/>
              <a:gd name="connsiteX10" fmla="*/ 2540410 w 5450730"/>
              <a:gd name="connsiteY10" fmla="*/ 2705100 h 4595071"/>
              <a:gd name="connsiteX11" fmla="*/ 1578385 w 5450730"/>
              <a:gd name="connsiteY11" fmla="*/ 2781300 h 4595071"/>
              <a:gd name="connsiteX12" fmla="*/ 1511710 w 5450730"/>
              <a:gd name="connsiteY12" fmla="*/ 4419600 h 4595071"/>
              <a:gd name="connsiteX13" fmla="*/ 5216935 w 5450730"/>
              <a:gd name="connsiteY13" fmla="*/ 4381500 h 4595071"/>
              <a:gd name="connsiteX14" fmla="*/ 5064535 w 5450730"/>
              <a:gd name="connsiteY14" fmla="*/ 2933700 h 4595071"/>
              <a:gd name="connsiteX15" fmla="*/ 5045485 w 5450730"/>
              <a:gd name="connsiteY15" fmla="*/ 1400175 h 4595071"/>
              <a:gd name="connsiteX0" fmla="*/ 2416585 w 5133500"/>
              <a:gd name="connsiteY0" fmla="*/ 0 h 4576932"/>
              <a:gd name="connsiteX1" fmla="*/ 2454685 w 5133500"/>
              <a:gd name="connsiteY1" fmla="*/ 342900 h 4576932"/>
              <a:gd name="connsiteX2" fmla="*/ 292510 w 5133500"/>
              <a:gd name="connsiteY2" fmla="*/ 371475 h 4576932"/>
              <a:gd name="connsiteX3" fmla="*/ 16285 w 5133500"/>
              <a:gd name="connsiteY3" fmla="*/ 1152525 h 4576932"/>
              <a:gd name="connsiteX4" fmla="*/ 92485 w 5133500"/>
              <a:gd name="connsiteY4" fmla="*/ 1619250 h 4576932"/>
              <a:gd name="connsiteX5" fmla="*/ 587785 w 5133500"/>
              <a:gd name="connsiteY5" fmla="*/ 1019175 h 4576932"/>
              <a:gd name="connsiteX6" fmla="*/ 1264060 w 5133500"/>
              <a:gd name="connsiteY6" fmla="*/ 1057275 h 4576932"/>
              <a:gd name="connsiteX7" fmla="*/ 1778410 w 5133500"/>
              <a:gd name="connsiteY7" fmla="*/ 1457325 h 4576932"/>
              <a:gd name="connsiteX8" fmla="*/ 2502310 w 5133500"/>
              <a:gd name="connsiteY8" fmla="*/ 1419225 h 4576932"/>
              <a:gd name="connsiteX9" fmla="*/ 2797585 w 5133500"/>
              <a:gd name="connsiteY9" fmla="*/ 2066925 h 4576932"/>
              <a:gd name="connsiteX10" fmla="*/ 2540410 w 5133500"/>
              <a:gd name="connsiteY10" fmla="*/ 2705100 h 4576932"/>
              <a:gd name="connsiteX11" fmla="*/ 1578385 w 5133500"/>
              <a:gd name="connsiteY11" fmla="*/ 2781300 h 4576932"/>
              <a:gd name="connsiteX12" fmla="*/ 1511710 w 5133500"/>
              <a:gd name="connsiteY12" fmla="*/ 4419600 h 4576932"/>
              <a:gd name="connsiteX13" fmla="*/ 4788310 w 5133500"/>
              <a:gd name="connsiteY13" fmla="*/ 4343400 h 4576932"/>
              <a:gd name="connsiteX14" fmla="*/ 5064535 w 5133500"/>
              <a:gd name="connsiteY14" fmla="*/ 2933700 h 4576932"/>
              <a:gd name="connsiteX15" fmla="*/ 5045485 w 5133500"/>
              <a:gd name="connsiteY15" fmla="*/ 1400175 h 4576932"/>
              <a:gd name="connsiteX0" fmla="*/ 2416585 w 5079650"/>
              <a:gd name="connsiteY0" fmla="*/ 0 h 4518032"/>
              <a:gd name="connsiteX1" fmla="*/ 2454685 w 5079650"/>
              <a:gd name="connsiteY1" fmla="*/ 342900 h 4518032"/>
              <a:gd name="connsiteX2" fmla="*/ 292510 w 5079650"/>
              <a:gd name="connsiteY2" fmla="*/ 371475 h 4518032"/>
              <a:gd name="connsiteX3" fmla="*/ 16285 w 5079650"/>
              <a:gd name="connsiteY3" fmla="*/ 1152525 h 4518032"/>
              <a:gd name="connsiteX4" fmla="*/ 92485 w 5079650"/>
              <a:gd name="connsiteY4" fmla="*/ 1619250 h 4518032"/>
              <a:gd name="connsiteX5" fmla="*/ 587785 w 5079650"/>
              <a:gd name="connsiteY5" fmla="*/ 1019175 h 4518032"/>
              <a:gd name="connsiteX6" fmla="*/ 1264060 w 5079650"/>
              <a:gd name="connsiteY6" fmla="*/ 1057275 h 4518032"/>
              <a:gd name="connsiteX7" fmla="*/ 1778410 w 5079650"/>
              <a:gd name="connsiteY7" fmla="*/ 1457325 h 4518032"/>
              <a:gd name="connsiteX8" fmla="*/ 2502310 w 5079650"/>
              <a:gd name="connsiteY8" fmla="*/ 1419225 h 4518032"/>
              <a:gd name="connsiteX9" fmla="*/ 2797585 w 5079650"/>
              <a:gd name="connsiteY9" fmla="*/ 2066925 h 4518032"/>
              <a:gd name="connsiteX10" fmla="*/ 2540410 w 5079650"/>
              <a:gd name="connsiteY10" fmla="*/ 2705100 h 4518032"/>
              <a:gd name="connsiteX11" fmla="*/ 1578385 w 5079650"/>
              <a:gd name="connsiteY11" fmla="*/ 2781300 h 4518032"/>
              <a:gd name="connsiteX12" fmla="*/ 1511710 w 5079650"/>
              <a:gd name="connsiteY12" fmla="*/ 4419600 h 4518032"/>
              <a:gd name="connsiteX13" fmla="*/ 3311934 w 5079650"/>
              <a:gd name="connsiteY13" fmla="*/ 4333875 h 4518032"/>
              <a:gd name="connsiteX14" fmla="*/ 4788310 w 5079650"/>
              <a:gd name="connsiteY14" fmla="*/ 4343400 h 4518032"/>
              <a:gd name="connsiteX15" fmla="*/ 5064535 w 5079650"/>
              <a:gd name="connsiteY15" fmla="*/ 2933700 h 4518032"/>
              <a:gd name="connsiteX16" fmla="*/ 5045485 w 5079650"/>
              <a:gd name="connsiteY16" fmla="*/ 1400175 h 4518032"/>
              <a:gd name="connsiteX0" fmla="*/ 2416585 w 5079650"/>
              <a:gd name="connsiteY0" fmla="*/ 0 h 4442048"/>
              <a:gd name="connsiteX1" fmla="*/ 2454685 w 5079650"/>
              <a:gd name="connsiteY1" fmla="*/ 342900 h 4442048"/>
              <a:gd name="connsiteX2" fmla="*/ 292510 w 5079650"/>
              <a:gd name="connsiteY2" fmla="*/ 371475 h 4442048"/>
              <a:gd name="connsiteX3" fmla="*/ 16285 w 5079650"/>
              <a:gd name="connsiteY3" fmla="*/ 1152525 h 4442048"/>
              <a:gd name="connsiteX4" fmla="*/ 92485 w 5079650"/>
              <a:gd name="connsiteY4" fmla="*/ 1619250 h 4442048"/>
              <a:gd name="connsiteX5" fmla="*/ 587785 w 5079650"/>
              <a:gd name="connsiteY5" fmla="*/ 1019175 h 4442048"/>
              <a:gd name="connsiteX6" fmla="*/ 1264060 w 5079650"/>
              <a:gd name="connsiteY6" fmla="*/ 1057275 h 4442048"/>
              <a:gd name="connsiteX7" fmla="*/ 1778410 w 5079650"/>
              <a:gd name="connsiteY7" fmla="*/ 1457325 h 4442048"/>
              <a:gd name="connsiteX8" fmla="*/ 2502310 w 5079650"/>
              <a:gd name="connsiteY8" fmla="*/ 1419225 h 4442048"/>
              <a:gd name="connsiteX9" fmla="*/ 2797585 w 5079650"/>
              <a:gd name="connsiteY9" fmla="*/ 2066925 h 4442048"/>
              <a:gd name="connsiteX10" fmla="*/ 2540410 w 5079650"/>
              <a:gd name="connsiteY10" fmla="*/ 2705100 h 4442048"/>
              <a:gd name="connsiteX11" fmla="*/ 1578385 w 5079650"/>
              <a:gd name="connsiteY11" fmla="*/ 2781300 h 4442048"/>
              <a:gd name="connsiteX12" fmla="*/ 1406935 w 5079650"/>
              <a:gd name="connsiteY12" fmla="*/ 4305300 h 4442048"/>
              <a:gd name="connsiteX13" fmla="*/ 3311934 w 5079650"/>
              <a:gd name="connsiteY13" fmla="*/ 4333875 h 4442048"/>
              <a:gd name="connsiteX14" fmla="*/ 4788310 w 5079650"/>
              <a:gd name="connsiteY14" fmla="*/ 4343400 h 4442048"/>
              <a:gd name="connsiteX15" fmla="*/ 5064535 w 5079650"/>
              <a:gd name="connsiteY15" fmla="*/ 2933700 h 4442048"/>
              <a:gd name="connsiteX16" fmla="*/ 5045485 w 5079650"/>
              <a:gd name="connsiteY16" fmla="*/ 1400175 h 4442048"/>
              <a:gd name="connsiteX0" fmla="*/ 2416585 w 5106818"/>
              <a:gd name="connsiteY0" fmla="*/ 0 h 4442048"/>
              <a:gd name="connsiteX1" fmla="*/ 2454685 w 5106818"/>
              <a:gd name="connsiteY1" fmla="*/ 342900 h 4442048"/>
              <a:gd name="connsiteX2" fmla="*/ 292510 w 5106818"/>
              <a:gd name="connsiteY2" fmla="*/ 371475 h 4442048"/>
              <a:gd name="connsiteX3" fmla="*/ 16285 w 5106818"/>
              <a:gd name="connsiteY3" fmla="*/ 1152525 h 4442048"/>
              <a:gd name="connsiteX4" fmla="*/ 92485 w 5106818"/>
              <a:gd name="connsiteY4" fmla="*/ 1619250 h 4442048"/>
              <a:gd name="connsiteX5" fmla="*/ 587785 w 5106818"/>
              <a:gd name="connsiteY5" fmla="*/ 1019175 h 4442048"/>
              <a:gd name="connsiteX6" fmla="*/ 1264060 w 5106818"/>
              <a:gd name="connsiteY6" fmla="*/ 1057275 h 4442048"/>
              <a:gd name="connsiteX7" fmla="*/ 1778410 w 5106818"/>
              <a:gd name="connsiteY7" fmla="*/ 1457325 h 4442048"/>
              <a:gd name="connsiteX8" fmla="*/ 2502310 w 5106818"/>
              <a:gd name="connsiteY8" fmla="*/ 1419225 h 4442048"/>
              <a:gd name="connsiteX9" fmla="*/ 2797585 w 5106818"/>
              <a:gd name="connsiteY9" fmla="*/ 2066925 h 4442048"/>
              <a:gd name="connsiteX10" fmla="*/ 2540410 w 5106818"/>
              <a:gd name="connsiteY10" fmla="*/ 2705100 h 4442048"/>
              <a:gd name="connsiteX11" fmla="*/ 1578385 w 5106818"/>
              <a:gd name="connsiteY11" fmla="*/ 2781300 h 4442048"/>
              <a:gd name="connsiteX12" fmla="*/ 1406935 w 5106818"/>
              <a:gd name="connsiteY12" fmla="*/ 4305300 h 4442048"/>
              <a:gd name="connsiteX13" fmla="*/ 3311934 w 5106818"/>
              <a:gd name="connsiteY13" fmla="*/ 4333875 h 4442048"/>
              <a:gd name="connsiteX14" fmla="*/ 4940710 w 5106818"/>
              <a:gd name="connsiteY14" fmla="*/ 4343400 h 4442048"/>
              <a:gd name="connsiteX15" fmla="*/ 5064535 w 5106818"/>
              <a:gd name="connsiteY15" fmla="*/ 2933700 h 4442048"/>
              <a:gd name="connsiteX16" fmla="*/ 5045485 w 5106818"/>
              <a:gd name="connsiteY16" fmla="*/ 1400175 h 444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06818" h="4442048">
                <a:moveTo>
                  <a:pt x="2416585" y="0"/>
                </a:moveTo>
                <a:cubicBezTo>
                  <a:pt x="2388010" y="46038"/>
                  <a:pt x="2524535" y="260350"/>
                  <a:pt x="2454685" y="342900"/>
                </a:cubicBezTo>
                <a:cubicBezTo>
                  <a:pt x="2384835" y="425450"/>
                  <a:pt x="663985" y="225425"/>
                  <a:pt x="292510" y="371475"/>
                </a:cubicBezTo>
                <a:cubicBezTo>
                  <a:pt x="-105953" y="560388"/>
                  <a:pt x="49622" y="944563"/>
                  <a:pt x="16285" y="1152525"/>
                </a:cubicBezTo>
                <a:cubicBezTo>
                  <a:pt x="-17052" y="1360487"/>
                  <a:pt x="-2765" y="1641475"/>
                  <a:pt x="92485" y="1619250"/>
                </a:cubicBezTo>
                <a:cubicBezTo>
                  <a:pt x="187735" y="1597025"/>
                  <a:pt x="392522" y="1112838"/>
                  <a:pt x="587785" y="1019175"/>
                </a:cubicBezTo>
                <a:cubicBezTo>
                  <a:pt x="783047" y="925513"/>
                  <a:pt x="1065622" y="984250"/>
                  <a:pt x="1264060" y="1057275"/>
                </a:cubicBezTo>
                <a:cubicBezTo>
                  <a:pt x="1462497" y="1130300"/>
                  <a:pt x="1572035" y="1397000"/>
                  <a:pt x="1778410" y="1457325"/>
                </a:cubicBezTo>
                <a:cubicBezTo>
                  <a:pt x="1984785" y="1517650"/>
                  <a:pt x="2332448" y="1317625"/>
                  <a:pt x="2502310" y="1419225"/>
                </a:cubicBezTo>
                <a:cubicBezTo>
                  <a:pt x="2672172" y="1520825"/>
                  <a:pt x="2791235" y="1852613"/>
                  <a:pt x="2797585" y="2066925"/>
                </a:cubicBezTo>
                <a:cubicBezTo>
                  <a:pt x="2803935" y="2281237"/>
                  <a:pt x="2743610" y="2586038"/>
                  <a:pt x="2540410" y="2705100"/>
                </a:cubicBezTo>
                <a:cubicBezTo>
                  <a:pt x="2337210" y="2824163"/>
                  <a:pt x="1767297" y="2514600"/>
                  <a:pt x="1578385" y="2781300"/>
                </a:cubicBezTo>
                <a:cubicBezTo>
                  <a:pt x="1389473" y="3048000"/>
                  <a:pt x="1118010" y="4046538"/>
                  <a:pt x="1406935" y="4305300"/>
                </a:cubicBezTo>
                <a:cubicBezTo>
                  <a:pt x="1695860" y="4564062"/>
                  <a:pt x="2765834" y="4346575"/>
                  <a:pt x="3311934" y="4333875"/>
                </a:cubicBezTo>
                <a:cubicBezTo>
                  <a:pt x="3858034" y="4321175"/>
                  <a:pt x="4648610" y="4576763"/>
                  <a:pt x="4940710" y="4343400"/>
                </a:cubicBezTo>
                <a:cubicBezTo>
                  <a:pt x="5232810" y="4110038"/>
                  <a:pt x="5047073" y="3424237"/>
                  <a:pt x="5064535" y="2933700"/>
                </a:cubicBezTo>
                <a:cubicBezTo>
                  <a:pt x="5081997" y="2443163"/>
                  <a:pt x="5045485" y="1400175"/>
                  <a:pt x="5045485" y="1400175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3" grpId="0" animBg="1"/>
      <p:bldP spid="37" grpId="0" animBg="1"/>
      <p:bldP spid="40" grpId="0" animBg="1"/>
      <p:bldP spid="54" grpId="0" animBg="1"/>
      <p:bldP spid="55" grpId="0" animBg="1"/>
      <p:bldP spid="56" grpId="0" animBg="1"/>
      <p:bldP spid="58" grpId="0"/>
      <p:bldP spid="3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0" dirty="0" smtClean="0"/>
              <a:t>Service Portability: Abstraction Across Different </a:t>
            </a:r>
            <a:r>
              <a:rPr lang="en-US" b="0" dirty="0"/>
              <a:t>P</a:t>
            </a:r>
            <a:r>
              <a:rPr lang="en-US" b="0" dirty="0" smtClean="0"/>
              <a:t>latforms </a:t>
            </a:r>
            <a:endParaRPr lang="en-US" b="0" dirty="0"/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5181600" y="4248152"/>
            <a:ext cx="30480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Virtual Channel </a:t>
            </a:r>
            <a:r>
              <a:rPr lang="en-US" sz="1400" dirty="0" err="1" smtClean="0">
                <a:latin typeface="Calibri" pitchFamily="34" charset="0"/>
              </a:rPr>
              <a:t>Multplexing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724400" y="819152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4267200" y="4781552"/>
            <a:ext cx="9144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>
              <a:alpha val="33000"/>
            </a:schemeClr>
          </a:solidFill>
          <a:ln w="9525">
            <a:solidFill>
              <a:schemeClr val="tx1">
                <a:alpha val="34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12657" name="AutoShape 17"/>
          <p:cNvSpPr>
            <a:spLocks noChangeArrowheads="1"/>
          </p:cNvSpPr>
          <p:nvPr/>
        </p:nvSpPr>
        <p:spPr bwMode="auto">
          <a:xfrm>
            <a:off x="838200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ACP Physical Devices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1066800" y="4248152"/>
            <a:ext cx="32004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Virtual Channel Multiplexing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28800" y="5238752"/>
            <a:ext cx="1676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FPGA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6000" y="5238752"/>
            <a:ext cx="1676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CPU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AutoShape 35"/>
          <p:cNvSpPr>
            <a:spLocks noChangeArrowheads="1"/>
          </p:cNvSpPr>
          <p:nvPr/>
        </p:nvSpPr>
        <p:spPr bwMode="auto">
          <a:xfrm>
            <a:off x="5181600" y="3790952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Marshaling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79" name="AutoShape 20"/>
          <p:cNvSpPr>
            <a:spLocks noChangeArrowheads="1"/>
          </p:cNvSpPr>
          <p:nvPr/>
        </p:nvSpPr>
        <p:spPr bwMode="auto">
          <a:xfrm>
            <a:off x="1295400" y="3790952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3000"/>
            </a:schemeClr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Marshaling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auto">
          <a:xfrm>
            <a:off x="762000" y="1504952"/>
            <a:ext cx="838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1981200" y="3028952"/>
            <a:ext cx="1981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STDIO Service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5486400" y="3028952"/>
            <a:ext cx="1981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STDIO Service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838200" y="1962152"/>
            <a:ext cx="685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3623" y="1500487"/>
            <a:ext cx="670376" cy="461665"/>
          </a:xfrm>
          <a:prstGeom prst="rect">
            <a:avLst/>
          </a:prstGeom>
          <a:solidFill>
            <a:schemeClr val="accent1">
              <a:alpha val="0"/>
            </a:schemeClr>
          </a:solidFill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Module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1905000" y="971552"/>
            <a:ext cx="838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1981200" y="1428752"/>
            <a:ext cx="685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96623" y="967087"/>
            <a:ext cx="670376" cy="461665"/>
          </a:xfrm>
          <a:prstGeom prst="rect">
            <a:avLst/>
          </a:prstGeom>
          <a:solidFill>
            <a:schemeClr val="accent1">
              <a:alpha val="0"/>
            </a:schemeClr>
          </a:solidFill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Module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AutoShape 20"/>
          <p:cNvSpPr>
            <a:spLocks noChangeArrowheads="1"/>
          </p:cNvSpPr>
          <p:nvPr/>
        </p:nvSpPr>
        <p:spPr bwMode="auto">
          <a:xfrm>
            <a:off x="3124200" y="1348087"/>
            <a:ext cx="838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" name="AutoShape 20"/>
          <p:cNvSpPr>
            <a:spLocks noChangeArrowheads="1"/>
          </p:cNvSpPr>
          <p:nvPr/>
        </p:nvSpPr>
        <p:spPr bwMode="auto">
          <a:xfrm>
            <a:off x="3200400" y="1805287"/>
            <a:ext cx="6858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STDIO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15823" y="1343622"/>
            <a:ext cx="670376" cy="461665"/>
          </a:xfrm>
          <a:prstGeom prst="rect">
            <a:avLst/>
          </a:prstGeom>
          <a:solidFill>
            <a:schemeClr val="accent1">
              <a:alpha val="0"/>
            </a:schemeClr>
          </a:solidFill>
          <a:effectLst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Module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6" name="Curved Connector 45"/>
          <p:cNvCxnSpPr>
            <a:stCxn id="33" idx="3"/>
            <a:endCxn id="37" idx="1"/>
          </p:cNvCxnSpPr>
          <p:nvPr/>
        </p:nvCxnSpPr>
        <p:spPr>
          <a:xfrm flipV="1">
            <a:off x="1524000" y="1619252"/>
            <a:ext cx="457200" cy="53340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33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3"/>
            <a:endCxn id="40" idx="1"/>
          </p:cNvCxnSpPr>
          <p:nvPr/>
        </p:nvCxnSpPr>
        <p:spPr>
          <a:xfrm>
            <a:off x="2667000" y="1619252"/>
            <a:ext cx="533400" cy="376535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33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0" idx="3"/>
            <a:endCxn id="28" idx="3"/>
          </p:cNvCxnSpPr>
          <p:nvPr/>
        </p:nvCxnSpPr>
        <p:spPr>
          <a:xfrm>
            <a:off x="3886200" y="1995787"/>
            <a:ext cx="76200" cy="1223665"/>
          </a:xfrm>
          <a:prstGeom prst="curvedConnector3">
            <a:avLst>
              <a:gd name="adj1" fmla="val 400000"/>
            </a:avLst>
          </a:prstGeom>
          <a:ln>
            <a:solidFill>
              <a:schemeClr val="accent1">
                <a:alpha val="33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8" idx="1"/>
            <a:endCxn id="33" idx="1"/>
          </p:cNvCxnSpPr>
          <p:nvPr/>
        </p:nvCxnSpPr>
        <p:spPr>
          <a:xfrm rot="10800000">
            <a:off x="838200" y="2152652"/>
            <a:ext cx="1143000" cy="1066800"/>
          </a:xfrm>
          <a:prstGeom prst="curvedConnector3">
            <a:avLst>
              <a:gd name="adj1" fmla="val 120000"/>
            </a:avLst>
          </a:prstGeom>
          <a:ln>
            <a:solidFill>
              <a:schemeClr val="accent1">
                <a:alpha val="33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utoShape 20"/>
          <p:cNvSpPr>
            <a:spLocks noChangeArrowheads="1"/>
          </p:cNvSpPr>
          <p:nvPr/>
        </p:nvSpPr>
        <p:spPr bwMode="auto">
          <a:xfrm>
            <a:off x="5486400" y="1352552"/>
            <a:ext cx="19812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34000"/>
            </a:schemeClr>
          </a:solidFill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printf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54" name="Down Arrow 53"/>
          <p:cNvSpPr/>
          <p:nvPr/>
        </p:nvSpPr>
        <p:spPr>
          <a:xfrm flipV="1">
            <a:off x="6324600" y="2266952"/>
            <a:ext cx="304800" cy="762000"/>
          </a:xfrm>
          <a:prstGeom prst="downArrow">
            <a:avLst/>
          </a:prstGeom>
          <a:solidFill>
            <a:schemeClr val="accent1">
              <a:alpha val="34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flipV="1">
            <a:off x="6324600" y="3396505"/>
            <a:ext cx="304800" cy="381000"/>
          </a:xfrm>
          <a:prstGeom prst="downArrow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0800000" flipV="1">
            <a:off x="2819400" y="3409952"/>
            <a:ext cx="304800" cy="381000"/>
          </a:xfrm>
          <a:prstGeom prst="downArrow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064986" y="381000"/>
            <a:ext cx="2743200" cy="457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 err="1">
                <a:latin typeface="Consolas" pitchFamily="49" charset="0"/>
              </a:rPr>
              <a:t>s</a:t>
            </a:r>
            <a:r>
              <a:rPr lang="en-US" sz="1100" dirty="0" err="1" smtClean="0">
                <a:latin typeface="Consolas" pitchFamily="49" charset="0"/>
              </a:rPr>
              <a:t>tdio.printf</a:t>
            </a:r>
            <a:r>
              <a:rPr lang="en-US" sz="1100" dirty="0" smtClean="0">
                <a:latin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</a:rPr>
              <a:t>msg,List</a:t>
            </a:r>
            <a:r>
              <a:rPr lang="en-US" sz="1100" dirty="0" smtClean="0">
                <a:latin typeface="Consolas" pitchFamily="49" charset="0"/>
              </a:rPr>
              <a:t>::nil);</a:t>
            </a:r>
            <a:endParaRPr lang="en-US" sz="1100" dirty="0">
              <a:latin typeface="Consolas" pitchFamily="49" charset="0"/>
            </a:endParaRPr>
          </a:p>
        </p:txBody>
      </p:sp>
      <p:cxnSp>
        <p:nvCxnSpPr>
          <p:cNvPr id="45" name="Curved Connector 44"/>
          <p:cNvCxnSpPr>
            <a:stCxn id="34" idx="1"/>
            <a:endCxn id="35" idx="1"/>
          </p:cNvCxnSpPr>
          <p:nvPr/>
        </p:nvCxnSpPr>
        <p:spPr>
          <a:xfrm rot="10800000" flipH="1">
            <a:off x="853622" y="609602"/>
            <a:ext cx="211363" cy="1121719"/>
          </a:xfrm>
          <a:prstGeom prst="curvedConnector3">
            <a:avLst>
              <a:gd name="adj1" fmla="val -108155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36" y="5429252"/>
            <a:ext cx="1186914" cy="10696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29" y="5438779"/>
            <a:ext cx="1084077" cy="1069686"/>
          </a:xfrm>
          <a:prstGeom prst="rect">
            <a:avLst/>
          </a:prstGeom>
          <a:noFill/>
          <a:ln w="57150" algn="ctr">
            <a:noFill/>
            <a:prstDash val="sysDot"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329" y="5429252"/>
            <a:ext cx="1598071" cy="10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1828800" y="5248279"/>
            <a:ext cx="1676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Simulator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Content Placeholder 3"/>
          <p:cNvSpPr>
            <a:spLocks noGrp="1"/>
          </p:cNvSpPr>
          <p:nvPr>
            <p:ph idx="4294967295"/>
          </p:nvPr>
        </p:nvSpPr>
        <p:spPr>
          <a:xfrm>
            <a:off x="1828800" y="6024135"/>
            <a:ext cx="6477003" cy="4968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channelToHost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16200000" flipV="1">
            <a:off x="3797318" y="5207294"/>
            <a:ext cx="926314" cy="6844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utoShape 17"/>
          <p:cNvSpPr>
            <a:spLocks noChangeArrowheads="1"/>
          </p:cNvSpPr>
          <p:nvPr/>
        </p:nvSpPr>
        <p:spPr bwMode="auto">
          <a:xfrm>
            <a:off x="831475" y="4714877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XUPV5 Physical Devices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1" name="AutoShape 17"/>
          <p:cNvSpPr>
            <a:spLocks noChangeArrowheads="1"/>
          </p:cNvSpPr>
          <p:nvPr/>
        </p:nvSpPr>
        <p:spPr bwMode="auto">
          <a:xfrm>
            <a:off x="831475" y="4724400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Simulation Physical Devices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2" name="AutoShape 17"/>
          <p:cNvSpPr>
            <a:spLocks noChangeArrowheads="1"/>
          </p:cNvSpPr>
          <p:nvPr/>
        </p:nvSpPr>
        <p:spPr bwMode="auto">
          <a:xfrm>
            <a:off x="5188325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ACP Kernel Driver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3" name="AutoShape 17"/>
          <p:cNvSpPr>
            <a:spLocks noChangeArrowheads="1"/>
          </p:cNvSpPr>
          <p:nvPr/>
        </p:nvSpPr>
        <p:spPr bwMode="auto">
          <a:xfrm>
            <a:off x="5181600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XUPV5 Kernel Driver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4" name="AutoShape 17"/>
          <p:cNvSpPr>
            <a:spLocks noChangeArrowheads="1"/>
          </p:cNvSpPr>
          <p:nvPr/>
        </p:nvSpPr>
        <p:spPr bwMode="auto">
          <a:xfrm>
            <a:off x="5171688" y="4705352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tx1">
                <a:alpha val="34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sz="1400" dirty="0" smtClean="0">
                <a:latin typeface="Calibri" pitchFamily="34" charset="0"/>
              </a:rPr>
              <a:t>Simulation Driver</a:t>
            </a:r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7" grpId="0" animBg="1"/>
      <p:bldP spid="112657" grpId="1" animBg="1"/>
      <p:bldP spid="82" grpId="0" animBg="1"/>
      <p:bldP spid="49" grpId="2" animBg="1"/>
      <p:bldP spid="51" grpId="0" uiExpand="1" build="p" animBg="1"/>
      <p:bldP spid="60" grpId="1" animBg="1"/>
      <p:bldP spid="61" grpId="0" animBg="1"/>
      <p:bldP spid="62" grpId="0" animBg="1"/>
      <p:bldP spid="62" grpId="1" animBg="1"/>
      <p:bldP spid="63" grpId="1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848600" cy="1362071"/>
          </a:xfrm>
        </p:spPr>
        <p:txBody>
          <a:bodyPr/>
          <a:lstStyle/>
          <a:p>
            <a:r>
              <a:rPr lang="en-US" dirty="0" smtClean="0"/>
              <a:t>Building Hello World for Simulation (GUI)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65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221" y="1298574"/>
            <a:ext cx="4241111" cy="5133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Setting up the Build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4751" y="2520175"/>
            <a:ext cx="303684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‘configure’ button in the ‘Models’ tab sets up a series of </a:t>
            </a:r>
            <a:r>
              <a:rPr lang="en-US" sz="2000" dirty="0" err="1" smtClean="0"/>
              <a:t>SCons</a:t>
            </a:r>
            <a:r>
              <a:rPr lang="en-US" sz="2000" dirty="0" smtClean="0"/>
              <a:t> scripts which will be used to construct the application.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hello_hybrid_exe</a:t>
            </a:r>
            <a:r>
              <a:rPr lang="en-US" sz="2000" dirty="0" smtClean="0"/>
              <a:t> targets simulation,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hello_hybrid_vc707</a:t>
            </a:r>
            <a:r>
              <a:rPr lang="en-US" sz="2000" dirty="0" smtClean="0"/>
              <a:t> targets the VC707, etc. </a:t>
            </a:r>
            <a:endParaRPr lang="en-US" sz="2000" dirty="0" smtClean="0">
              <a:latin typeface="+mn-lt"/>
            </a:endParaRP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905000" y="5382497"/>
            <a:ext cx="5568176" cy="713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1219200" y="1676400"/>
            <a:ext cx="6253976" cy="8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48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Setting Up the Build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1113" y="4803272"/>
            <a:ext cx="6581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Runlog</a:t>
            </a:r>
            <a:r>
              <a:rPr lang="en-US" sz="2000" dirty="0" smtClean="0">
                <a:latin typeface="+mn-lt"/>
              </a:rPr>
              <a:t> shows the command line tool invoked. The leap-configure tool creates a build directory for the program.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793622"/>
            <a:ext cx="7089773" cy="25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990600"/>
            <a:ext cx="42672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Building the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0665" y="2685214"/>
            <a:ext cx="305610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The ‘build’ button </a:t>
            </a:r>
            <a:r>
              <a:rPr lang="en-US" dirty="0" smtClean="0"/>
              <a:t>in the build option tab invokes ‘</a:t>
            </a:r>
            <a:r>
              <a:rPr lang="en-US" dirty="0" err="1" smtClean="0"/>
              <a:t>scons</a:t>
            </a:r>
            <a:r>
              <a:rPr lang="en-US" dirty="0" smtClean="0"/>
              <a:t>’ </a:t>
            </a:r>
            <a:r>
              <a:rPr lang="en-US" dirty="0"/>
              <a:t>in the build tree created by the configure script.</a:t>
            </a: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1828800" y="1371600"/>
            <a:ext cx="5089918" cy="131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1905000" y="4316430"/>
            <a:ext cx="5013718" cy="147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1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452" y="854076"/>
            <a:ext cx="4600437" cy="556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World: </a:t>
            </a:r>
            <a:r>
              <a:rPr lang="en-US" dirty="0" smtClean="0"/>
              <a:t>Setting Up a Run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2585" y="2520175"/>
            <a:ext cx="32004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The ‘setup’ button </a:t>
            </a:r>
            <a:r>
              <a:rPr lang="en-US" dirty="0" smtClean="0"/>
              <a:t>in the ‘benchmarks’ tab invokes </a:t>
            </a:r>
            <a:r>
              <a:rPr lang="en-US" dirty="0"/>
              <a:t>the proper benchmark setup tool as determined by the model type. (See </a:t>
            </a:r>
            <a:r>
              <a:rPr lang="en-US" dirty="0" err="1"/>
              <a:t>apm</a:t>
            </a:r>
            <a:r>
              <a:rPr lang="en-US" dirty="0"/>
              <a:t>-edit for details)</a:t>
            </a:r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 flipH="1">
            <a:off x="1066800" y="4459167"/>
            <a:ext cx="5885985" cy="1560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2514600" y="1298575"/>
            <a:ext cx="4438185" cy="122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2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627" y="1143000"/>
            <a:ext cx="3998317" cy="4892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World: </a:t>
            </a:r>
            <a:r>
              <a:rPr lang="en-US" dirty="0" smtClean="0"/>
              <a:t>Running Hello World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399" y="2509023"/>
            <a:ext cx="320040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The ‘run’ button </a:t>
            </a:r>
            <a:r>
              <a:rPr lang="en-US" dirty="0" smtClean="0"/>
              <a:t>in the ‘Run Options’ tab invokes </a:t>
            </a:r>
            <a:r>
              <a:rPr lang="en-US" dirty="0"/>
              <a:t>the ./run script in the benchmark directory created by the benchmark setup script</a:t>
            </a:r>
            <a:r>
              <a:rPr lang="en-US" dirty="0" smtClean="0"/>
              <a:t>. The run script manages loading the program targets (FPGAs, </a:t>
            </a:r>
            <a:r>
              <a:rPr lang="en-US" dirty="0" err="1" smtClean="0"/>
              <a:t>sw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733800" y="1447800"/>
            <a:ext cx="3218986" cy="1072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447800" y="5371345"/>
            <a:ext cx="5638800" cy="267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World: Running Hello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1837" y="5662985"/>
            <a:ext cx="5659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hlinkClick r:id="rId2"/>
              </a:rPr>
              <a:t>https://github.com/AWB-Tools/awb/wiki/AWB-example-build-GUI</a:t>
            </a:r>
            <a:endParaRPr lang="en-US" sz="160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5400" y="1956780"/>
            <a:ext cx="5867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4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848600" cy="1362071"/>
          </a:xfrm>
        </p:spPr>
        <p:txBody>
          <a:bodyPr/>
          <a:lstStyle/>
          <a:p>
            <a:r>
              <a:rPr lang="en-US" dirty="0" smtClean="0"/>
              <a:t>Building Hello World for Simulation </a:t>
            </a:r>
            <a:br>
              <a:rPr lang="en-US" dirty="0" smtClean="0"/>
            </a:br>
            <a:r>
              <a:rPr lang="en-US" smtClean="0"/>
              <a:t>(Command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77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Sometimes it’s just nicer to build from the command line</a:t>
            </a:r>
          </a:p>
          <a:p>
            <a:pPr lvl="1"/>
            <a:r>
              <a:rPr lang="en-US" dirty="0" smtClean="0"/>
              <a:t>Start from tutorial home directory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267" y="2806507"/>
            <a:ext cx="4734901" cy="303651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12775" y="4833290"/>
            <a:ext cx="911225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1417" y="4929083"/>
            <a:ext cx="4058194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7028" y="4853152"/>
            <a:ext cx="2383972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Tutorial AWB workspace (start here)</a:t>
            </a:r>
          </a:p>
        </p:txBody>
      </p:sp>
    </p:spTree>
    <p:extLst>
      <p:ext uri="{BB962C8B-B14F-4D97-AF65-F5344CB8AC3E}">
        <p14:creationId xmlns:p14="http://schemas.microsoft.com/office/powerpoint/2010/main" val="364356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0634">
        <p:fade/>
      </p:transition>
    </mc:Choice>
    <mc:Fallback xmlns="">
      <p:transition advTm="1406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simulation build directory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This directory is constructed when you ‘configure’ in AWB</a:t>
            </a:r>
          </a:p>
          <a:p>
            <a:pPr lvl="1"/>
            <a:r>
              <a:rPr lang="en-US" dirty="0" smtClean="0"/>
              <a:t>Each FPGA program will have its own directory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9200" y="3335923"/>
            <a:ext cx="6858000" cy="22098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91747" y="3925661"/>
            <a:ext cx="5080453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3"/>
            <a:endCxn id="11" idx="0"/>
          </p:cNvCxnSpPr>
          <p:nvPr/>
        </p:nvCxnSpPr>
        <p:spPr>
          <a:xfrm flipH="1">
            <a:off x="1633723" y="4089192"/>
            <a:ext cx="202039" cy="221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737" y="6307723"/>
            <a:ext cx="2383972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3C71"/>
                </a:solidFill>
              </a:rPr>
              <a:t>LEAP program build directories</a:t>
            </a:r>
          </a:p>
        </p:txBody>
      </p:sp>
      <p:sp>
        <p:nvSpPr>
          <p:cNvPr id="17" name="Oval 16"/>
          <p:cNvSpPr/>
          <p:nvPr/>
        </p:nvSpPr>
        <p:spPr>
          <a:xfrm>
            <a:off x="6019800" y="4440823"/>
            <a:ext cx="1219200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4"/>
            <a:endCxn id="19" idx="0"/>
          </p:cNvCxnSpPr>
          <p:nvPr/>
        </p:nvCxnSpPr>
        <p:spPr>
          <a:xfrm>
            <a:off x="6629400" y="4632411"/>
            <a:ext cx="107576" cy="16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30152" y="6261289"/>
            <a:ext cx="161364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3C71"/>
                </a:solidFill>
              </a:rPr>
              <a:t>Generated LEAP build script</a:t>
            </a:r>
          </a:p>
        </p:txBody>
      </p:sp>
      <p:sp>
        <p:nvSpPr>
          <p:cNvPr id="27" name="Oval 26"/>
          <p:cNvSpPr/>
          <p:nvPr/>
        </p:nvSpPr>
        <p:spPr>
          <a:xfrm>
            <a:off x="2412773" y="3734073"/>
            <a:ext cx="2438400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0"/>
            <a:endCxn id="29" idx="2"/>
          </p:cNvCxnSpPr>
          <p:nvPr/>
        </p:nvCxnSpPr>
        <p:spPr>
          <a:xfrm flipV="1">
            <a:off x="3631973" y="2779895"/>
            <a:ext cx="0" cy="95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33507" y="2610618"/>
            <a:ext cx="279693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3C71"/>
                </a:solidFill>
              </a:rPr>
              <a:t>AWB Workspace build configuration directory</a:t>
            </a:r>
          </a:p>
        </p:txBody>
      </p:sp>
    </p:spTree>
    <p:extLst>
      <p:ext uri="{BB962C8B-B14F-4D97-AF65-F5344CB8AC3E}">
        <p14:creationId xmlns:p14="http://schemas.microsoft.com/office/powerpoint/2010/main" val="38646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0634">
        <p:fade/>
      </p:transition>
    </mc:Choice>
    <mc:Fallback xmlns="">
      <p:transition advTm="1406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from Command Line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AWB builds programs in the 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/>
              <a:t>’ directory</a:t>
            </a:r>
          </a:p>
          <a:p>
            <a:pPr lvl="1"/>
            <a:r>
              <a:rPr lang="en-US" dirty="0" smtClean="0"/>
              <a:t>LEAP uses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scons</a:t>
            </a:r>
            <a:r>
              <a:rPr lang="en-US" dirty="0" smtClean="0"/>
              <a:t> as its build infrastructure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5399" y="1905000"/>
            <a:ext cx="6400801" cy="4572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718175" y="2133600"/>
            <a:ext cx="530225" cy="2677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0634">
        <p:fade/>
      </p:transition>
    </mc:Choice>
    <mc:Fallback xmlns="">
      <p:transition advTm="1406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from command line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Typing </a:t>
            </a:r>
            <a:r>
              <a:rPr lang="en-US" dirty="0" err="1" smtClean="0"/>
              <a:t>scons</a:t>
            </a:r>
            <a:r>
              <a:rPr lang="en-US" dirty="0" smtClean="0"/>
              <a:t> builds the design</a:t>
            </a:r>
          </a:p>
          <a:p>
            <a:pPr lvl="2"/>
            <a:r>
              <a:rPr lang="en-US" dirty="0" smtClean="0"/>
              <a:t>Parameters can be set by typing them on the command line, as in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MODEL_CLOCK_FREQ=175</a:t>
            </a:r>
            <a:r>
              <a:rPr lang="en-US" dirty="0" smtClean="0"/>
              <a:t>”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127" y="2362200"/>
            <a:ext cx="8280400" cy="358516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724400" y="2574381"/>
            <a:ext cx="1524000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0634">
        <p:fade/>
      </p:transition>
    </mc:Choice>
    <mc:Fallback xmlns="">
      <p:transition advTm="1406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Logging in:</a:t>
            </a:r>
          </a:p>
          <a:p>
            <a:pPr lvl="2"/>
            <a:r>
              <a:rPr lang="en-US" dirty="0" smtClean="0"/>
              <a:t>User: leap</a:t>
            </a:r>
          </a:p>
          <a:p>
            <a:pPr lvl="2"/>
            <a:r>
              <a:rPr lang="en-US" dirty="0" smtClean="0"/>
              <a:t>Password: leap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267" y="2806507"/>
            <a:ext cx="4734901" cy="30365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2775" y="4153990"/>
            <a:ext cx="911225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41417" y="4249783"/>
            <a:ext cx="4058194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17028" y="4173852"/>
            <a:ext cx="18984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Environment setup script</a:t>
            </a:r>
          </a:p>
        </p:txBody>
      </p:sp>
      <p:sp>
        <p:nvSpPr>
          <p:cNvPr id="12" name="Oval 11"/>
          <p:cNvSpPr/>
          <p:nvPr/>
        </p:nvSpPr>
        <p:spPr>
          <a:xfrm>
            <a:off x="612775" y="4833290"/>
            <a:ext cx="911225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1417" y="4929083"/>
            <a:ext cx="4058194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7028" y="4853152"/>
            <a:ext cx="18984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Tutorial AWB workspace</a:t>
            </a:r>
          </a:p>
        </p:txBody>
      </p:sp>
      <p:sp>
        <p:nvSpPr>
          <p:cNvPr id="15" name="Oval 14"/>
          <p:cNvSpPr/>
          <p:nvPr/>
        </p:nvSpPr>
        <p:spPr>
          <a:xfrm>
            <a:off x="612775" y="3257471"/>
            <a:ext cx="1242151" cy="596466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6"/>
          </p:cNvCxnSpPr>
          <p:nvPr/>
        </p:nvCxnSpPr>
        <p:spPr>
          <a:xfrm>
            <a:off x="1854926" y="3555704"/>
            <a:ext cx="3744685" cy="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17028" y="3464988"/>
            <a:ext cx="18984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err="1" smtClean="0">
                <a:solidFill>
                  <a:srgbClr val="003C71"/>
                </a:solidFill>
              </a:rPr>
              <a:t>Bluespec</a:t>
            </a:r>
            <a:r>
              <a:rPr lang="en-US" sz="1100" dirty="0" smtClean="0">
                <a:solidFill>
                  <a:srgbClr val="003C71"/>
                </a:solidFill>
              </a:rPr>
              <a:t> installation </a:t>
            </a:r>
          </a:p>
        </p:txBody>
      </p:sp>
    </p:spTree>
    <p:extLst>
      <p:ext uri="{BB962C8B-B14F-4D97-AF65-F5344CB8AC3E}">
        <p14:creationId xmlns:p14="http://schemas.microsoft.com/office/powerpoint/2010/main" val="36247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0634">
        <p:fade/>
      </p:transition>
    </mc:Choice>
    <mc:Fallback xmlns="">
      <p:transition advTm="1406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Design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AWB builds a simulation wrapper in the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dirty="0" smtClean="0"/>
              <a:t>’ directory </a:t>
            </a:r>
          </a:p>
          <a:p>
            <a:pPr lvl="1"/>
            <a:r>
              <a:rPr lang="en-US" dirty="0" smtClean="0"/>
              <a:t>Executing the 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’ command will invoke the hardware simulator and software side of the LEAP program.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5400" y="2971800"/>
            <a:ext cx="6435725" cy="1905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400800" y="3453625"/>
            <a:ext cx="911225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0634">
        <p:fade/>
      </p:transition>
    </mc:Choice>
    <mc:Fallback xmlns="">
      <p:transition advTm="1406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Dynamic Parameters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Hardware parameters can be set from the command line</a:t>
            </a:r>
          </a:p>
          <a:p>
            <a:pPr lvl="1"/>
            <a:r>
              <a:rPr lang="en-US" dirty="0" smtClean="0"/>
              <a:t>In this case, we force LEAP to dump debug information</a:t>
            </a:r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014" y="1879597"/>
            <a:ext cx="7611110" cy="467045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648200" y="2209800"/>
            <a:ext cx="1295400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17720" y="3121520"/>
            <a:ext cx="3002280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0634">
        <p:fade/>
      </p:transition>
    </mc:Choice>
    <mc:Fallback xmlns="">
      <p:transition advTm="1406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610600" cy="1362071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68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96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9536"/>
            <a:ext cx="7159616" cy="485933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(“Hello, world!\n”);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return 0;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587189" y="5659438"/>
            <a:ext cx="7947211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 typeface="Wingdings" pitchFamily="-96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What actions are taken by the system when compiling/executing this code?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68871" cy="5334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CONNECTED_MODULE]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mkConnectedApplication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lvl="4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STDIO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#(Bit#(32))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mkStdIO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getGlobalStringUID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World!\n");</a:t>
            </a:r>
          </a:p>
          <a:p>
            <a:pPr marL="0" lvl="4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#(STATE) state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4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4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(state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List::nil);</a:t>
            </a:r>
          </a:p>
          <a:p>
            <a:pPr marL="0" lvl="4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STATE_finish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endrule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3251200" y="5910758"/>
            <a:ext cx="563154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 typeface="Wingdings" pitchFamily="-96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This code is a complete LEAP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773668"/>
            <a:ext cx="190735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hello-</a:t>
            </a:r>
            <a:r>
              <a:rPr lang="en-US" dirty="0" err="1" smtClean="0">
                <a:latin typeface="Calibri" pitchFamily="34" charset="0"/>
              </a:rPr>
              <a:t>world.bsv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6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AWB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990600"/>
            <a:ext cx="3657600" cy="5248267"/>
          </a:xfrm>
        </p:spPr>
        <p:txBody>
          <a:bodyPr/>
          <a:lstStyle/>
          <a:p>
            <a:pPr lvl="1"/>
            <a:r>
              <a:rPr lang="en-US" dirty="0" smtClean="0"/>
              <a:t>LEAP uses AWB to construct build scripts</a:t>
            </a:r>
          </a:p>
          <a:p>
            <a:pPr lvl="1"/>
            <a:r>
              <a:rPr lang="en-US" dirty="0" smtClean="0"/>
              <a:t>Start by executing the commands:</a:t>
            </a:r>
          </a:p>
          <a:p>
            <a:pPr marL="18288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cd tutorial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export EDITOR=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/>
              <a:t>We’ll use AWB for the tutorial</a:t>
            </a:r>
          </a:p>
          <a:p>
            <a:pPr lvl="2"/>
            <a:r>
              <a:rPr lang="en-US" dirty="0" smtClean="0"/>
              <a:t>GUI-less build option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leap-make</a:t>
            </a:r>
            <a:r>
              <a:rPr lang="en-US" dirty="0" smtClean="0"/>
              <a:t> is a new, class-friendly feature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0" y="1523096"/>
            <a:ext cx="4873627" cy="32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0634">
        <p:fade/>
      </p:transition>
    </mc:Choice>
    <mc:Fallback xmlns="">
      <p:transition advTm="1406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Accessing the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593" y="6172200"/>
            <a:ext cx="7498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More AWB Examples: </a:t>
            </a:r>
            <a:r>
              <a:rPr lang="en-US" sz="1600" dirty="0" smtClean="0">
                <a:latin typeface="+mn-lt"/>
                <a:hlinkClick r:id="rId2"/>
              </a:rPr>
              <a:t>https://github.com/AWB-Tools/awb/wiki/AWB-example-build-GUI</a:t>
            </a:r>
            <a:endParaRPr lang="en-US" sz="1600" dirty="0" smtClean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6748" y="914400"/>
            <a:ext cx="4184653" cy="5105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2514600"/>
            <a:ext cx="381000" cy="230187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3733800" y="2629694"/>
            <a:ext cx="3581400" cy="13327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5608" y="1379536"/>
            <a:ext cx="4037011" cy="4868859"/>
          </a:xfrm>
        </p:spPr>
        <p:txBody>
          <a:bodyPr/>
          <a:lstStyle/>
          <a:p>
            <a:pPr lvl="1"/>
            <a:r>
              <a:rPr lang="en-US" dirty="0"/>
              <a:t>LEAP uses AWB as a code </a:t>
            </a:r>
            <a:r>
              <a:rPr lang="en-US" dirty="0" smtClean="0"/>
              <a:t>management-facility</a:t>
            </a:r>
          </a:p>
          <a:p>
            <a:pPr lvl="2"/>
            <a:r>
              <a:rPr lang="en-US" dirty="0" smtClean="0"/>
              <a:t>AWB </a:t>
            </a:r>
            <a:r>
              <a:rPr lang="en-US" dirty="0"/>
              <a:t>is not essential to using LEAP’s core </a:t>
            </a:r>
            <a:r>
              <a:rPr lang="en-US" dirty="0" smtClean="0"/>
              <a:t>functionalities</a:t>
            </a:r>
          </a:p>
          <a:p>
            <a:pPr lvl="1"/>
            <a:r>
              <a:rPr lang="en-US" dirty="0" smtClean="0"/>
              <a:t>AWB ‘models</a:t>
            </a:r>
            <a:r>
              <a:rPr lang="en-US" dirty="0"/>
              <a:t>’ are FPGA program/target </a:t>
            </a:r>
            <a:r>
              <a:rPr lang="en-US" dirty="0" smtClean="0"/>
              <a:t>pairings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edit to see the code included in the FPGA </a:t>
            </a:r>
            <a:r>
              <a:rPr lang="en-US" dirty="0" smtClean="0"/>
              <a:t>program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8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LEAP: A view of the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990600"/>
            <a:ext cx="5867400" cy="44005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608" y="5562600"/>
            <a:ext cx="8228008" cy="91440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Here, we see the complete nest of code needed to run a basic LEAP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the Hello World </a:t>
            </a:r>
            <a:r>
              <a:rPr lang="en-US" dirty="0" smtClean="0"/>
              <a:t>module is </a:t>
            </a:r>
            <a:r>
              <a:rPr lang="en-US" dirty="0"/>
              <a:t>the user program, everything else is </a:t>
            </a:r>
            <a:r>
              <a:rPr lang="en-US" dirty="0" smtClean="0"/>
              <a:t>LEAP </a:t>
            </a:r>
            <a:r>
              <a:rPr lang="en-US" dirty="0"/>
              <a:t>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4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LTtemplate_121410">
  <a:themeElements>
    <a:clrScheme name="Intel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Myria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Intel_LTtemplate_121410.potx</Template>
  <TotalTime>37556</TotalTime>
  <Words>1203</Words>
  <Application>Microsoft Office PowerPoint</Application>
  <PresentationFormat>On-screen Show (4:3)</PresentationFormat>
  <Paragraphs>338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Consolas</vt:lpstr>
      <vt:lpstr>Wingdings</vt:lpstr>
      <vt:lpstr>Courier New</vt:lpstr>
      <vt:lpstr>Intel_LTtemplate_121410</vt:lpstr>
      <vt:lpstr>Hello World:  Running a LEAP Program</vt:lpstr>
      <vt:lpstr>Getting Started</vt:lpstr>
      <vt:lpstr>Getting Started</vt:lpstr>
      <vt:lpstr>Hello World in LEAP</vt:lpstr>
      <vt:lpstr>Hello World in C</vt:lpstr>
      <vt:lpstr>Hello World in LEAP</vt:lpstr>
      <vt:lpstr>Running AWB</vt:lpstr>
      <vt:lpstr>Hello World in LEAP: Accessing the Code</vt:lpstr>
      <vt:lpstr>Hello World in LEAP: A view of the code</vt:lpstr>
      <vt:lpstr>Hello World in LEAP: Opening the Code</vt:lpstr>
      <vt:lpstr>Hello World in LEAP: Expected Behavior</vt:lpstr>
      <vt:lpstr>Hello World in LEAP: Latency-insensitive Modules</vt:lpstr>
      <vt:lpstr>Hello World in LEAP: Where are the Channels?</vt:lpstr>
      <vt:lpstr>Hello World in LEAP: Handling Strings</vt:lpstr>
      <vt:lpstr>Hello World in LEAP: The Anatomy of a Service</vt:lpstr>
      <vt:lpstr>Building on abstractions: STDIO Service</vt:lpstr>
      <vt:lpstr>Service Portability: Abstraction Across Different Platforms </vt:lpstr>
      <vt:lpstr>Building Hello World for Simulation (GUI)</vt:lpstr>
      <vt:lpstr>Hello World: Setting up the Build</vt:lpstr>
      <vt:lpstr>Hello World: Setting Up the Build</vt:lpstr>
      <vt:lpstr>Hello World: Building the Code</vt:lpstr>
      <vt:lpstr>Hello World: Setting Up a Run</vt:lpstr>
      <vt:lpstr>Hello World: Running Hello World</vt:lpstr>
      <vt:lpstr>Hello World: Running Hello World</vt:lpstr>
      <vt:lpstr>Building Hello World for Simulation  (Command Line)</vt:lpstr>
      <vt:lpstr>Getting Started</vt:lpstr>
      <vt:lpstr>Finding the simulation build directory</vt:lpstr>
      <vt:lpstr>Building from Command Line</vt:lpstr>
      <vt:lpstr>Building from command line</vt:lpstr>
      <vt:lpstr>Simulating The Design</vt:lpstr>
      <vt:lpstr>Setting Dynamic Parameters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Red Peak</dc:creator>
  <cp:lastModifiedBy>Adler, Michael</cp:lastModifiedBy>
  <cp:revision>332</cp:revision>
  <dcterms:created xsi:type="dcterms:W3CDTF">2010-12-14T21:35:33Z</dcterms:created>
  <dcterms:modified xsi:type="dcterms:W3CDTF">2015-08-31T19:38:09Z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0x010100C1E05BC26083824DB2546712883D286F</vt:lpwstr>
  </property>
</Properties>
</file>