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454" r:id="rId3"/>
    <p:sldId id="462" r:id="rId4"/>
    <p:sldId id="463" r:id="rId5"/>
    <p:sldId id="464" r:id="rId6"/>
    <p:sldId id="457" r:id="rId7"/>
    <p:sldId id="460" r:id="rId8"/>
    <p:sldId id="456" r:id="rId9"/>
    <p:sldId id="458" r:id="rId10"/>
    <p:sldId id="461" r:id="rId11"/>
    <p:sldId id="465" r:id="rId12"/>
    <p:sldId id="459" r:id="rId13"/>
    <p:sldId id="477" r:id="rId14"/>
    <p:sldId id="479" r:id="rId15"/>
    <p:sldId id="478" r:id="rId16"/>
    <p:sldId id="480" r:id="rId17"/>
    <p:sldId id="481" r:id="rId18"/>
    <p:sldId id="470" r:id="rId19"/>
    <p:sldId id="471" r:id="rId20"/>
    <p:sldId id="483" r:id="rId21"/>
    <p:sldId id="450" r:id="rId22"/>
    <p:sldId id="394" r:id="rId23"/>
    <p:sldId id="31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2" autoAdjust="0"/>
    <p:restoredTop sz="93094" autoAdjust="0"/>
  </p:normalViewPr>
  <p:slideViewPr>
    <p:cSldViewPr>
      <p:cViewPr>
        <p:scale>
          <a:sx n="80" d="100"/>
          <a:sy n="80" d="100"/>
        </p:scale>
        <p:origin x="-1590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358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896D7-B71C-4B42-BDBB-BE3528697619}" type="datetimeFigureOut">
              <a:rPr lang="en-GB" smtClean="0"/>
              <a:t>31/08/2015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AF14B-8896-406D-A260-C50122D71B0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4640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AF14B-8896-406D-A260-C50122D71B0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2231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AF14B-8896-406D-A260-C50122D71B0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2231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AF14B-8896-406D-A260-C50122D71B0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2231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AF14B-8896-406D-A260-C50122D71B0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041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8AA9-AD59-45F2-8189-A563FEC19CC1}" type="datetime1">
              <a:rPr lang="en-GB" smtClean="0"/>
              <a:t>31/08/2015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BF86-0593-4746-8041-43249237654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20" descr="Front_Top_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7" descr="IMP_Logo_Whit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"/>
            <a:ext cx="25146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1353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A394-BEB3-4C52-8919-4E5C8FA3F01B}" type="datetime1">
              <a:rPr lang="en-GB" smtClean="0"/>
              <a:t>31/08/2015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BF86-0593-4746-8041-4324923765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70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3603-E8EC-4762-9377-E461385F8E19}" type="datetime1">
              <a:rPr lang="en-GB" smtClean="0"/>
              <a:t>31/08/2015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BF86-0593-4746-8041-4324923765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811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928" y="250254"/>
            <a:ext cx="7005464" cy="8024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08D3-89F9-4596-A812-4D1E8F322D44}" type="datetime1">
              <a:rPr lang="en-GB" smtClean="0"/>
              <a:t>31/08/2015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BF86-0593-4746-8041-4324923765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573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26EF-31D1-40C5-A866-2107F12D56C0}" type="datetime1">
              <a:rPr lang="en-GB" smtClean="0"/>
              <a:t>31/08/2015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BF86-0593-4746-8041-4324923765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8299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DC8FD-EBA5-4D0D-853D-8FB7FF550710}" type="datetime1">
              <a:rPr lang="en-GB" smtClean="0"/>
              <a:t>31/08/2015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BF86-0593-4746-8041-4324923765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392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100B-9916-46C1-9B88-D5C2DC430443}" type="datetime1">
              <a:rPr lang="en-GB" smtClean="0"/>
              <a:t>31/08/2015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BF86-0593-4746-8041-4324923765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3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95A7-1F40-45DB-94BB-3834FD83472F}" type="datetime1">
              <a:rPr lang="en-GB" smtClean="0"/>
              <a:t>31/08/2015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BF86-0593-4746-8041-4324923765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5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B6A2-421F-48F9-9C1F-79CAB6DA0B64}" type="datetime1">
              <a:rPr lang="en-GB" smtClean="0"/>
              <a:t>31/08/2015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BF86-0593-4746-8041-4324923765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36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3C3A-A4D2-4F6C-BCC3-C934D91ACAA0}" type="datetime1">
              <a:rPr lang="en-GB" smtClean="0"/>
              <a:t>31/08/2015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BF86-0593-4746-8041-4324923765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408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5F31-0D89-4050-8D6C-741592DE82C0}" type="datetime1">
              <a:rPr lang="en-GB" smtClean="0"/>
              <a:t>31/08/2015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BF86-0593-4746-8041-4324923765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271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PPT_Header01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9144000" cy="120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6936" y="394270"/>
            <a:ext cx="7005464" cy="802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D9662-8670-45BA-860C-CC232917AF75}" type="datetime1">
              <a:rPr lang="en-GB" smtClean="0"/>
              <a:t>31/08/2015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EBF86-0593-4746-8041-43249237654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Picture 40" descr="IMP_Logo_2Colour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0" y="369799"/>
            <a:ext cx="152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24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f.winterstein12@imperial.ac.u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2420888"/>
            <a:ext cx="8496944" cy="2540297"/>
          </a:xfrm>
        </p:spPr>
        <p:txBody>
          <a:bodyPr>
            <a:normAutofit/>
          </a:bodyPr>
          <a:lstStyle/>
          <a:p>
            <a:r>
              <a:rPr lang="en-GB" sz="4400" dirty="0" smtClean="0"/>
              <a:t>LEAP HLS</a:t>
            </a:r>
            <a:r>
              <a:rPr lang="en-GB" dirty="0"/>
              <a:t/>
            </a:r>
            <a:br>
              <a:rPr lang="en-GB" dirty="0"/>
            </a:b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dirty="0" smtClean="0"/>
              <a:t>LEAP </a:t>
            </a:r>
            <a:r>
              <a:rPr lang="en-GB" dirty="0"/>
              <a:t>from </a:t>
            </a:r>
            <a:r>
              <a:rPr lang="en-GB"/>
              <a:t>a </a:t>
            </a:r>
            <a:r>
              <a:rPr lang="en-GB" smtClean="0"/>
              <a:t>user’s </a:t>
            </a:r>
            <a:r>
              <a:rPr lang="en-GB" dirty="0"/>
              <a:t>perspective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556720"/>
            <a:ext cx="7560840" cy="1752600"/>
          </a:xfrm>
        </p:spPr>
        <p:txBody>
          <a:bodyPr>
            <a:normAutofit/>
          </a:bodyPr>
          <a:lstStyle/>
          <a:p>
            <a:r>
              <a:rPr lang="de-DE" dirty="0" smtClean="0"/>
              <a:t>Felix Winterstein</a:t>
            </a:r>
            <a:endParaRPr lang="de-DE" dirty="0"/>
          </a:p>
          <a:p>
            <a:r>
              <a:rPr lang="de-DE" dirty="0" smtClean="0"/>
              <a:t>01 September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1</a:t>
            </a:r>
            <a:endParaRPr lang="en-GB" dirty="0"/>
          </a:p>
        </p:txBody>
      </p:sp>
      <p:pic>
        <p:nvPicPr>
          <p:cNvPr id="9" name="Picture 2" descr="C:\Users\Felix Winterstein\Documents\GitHub\ESA\conferences\FPT13\poster\figures\esalogo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267" y="5682763"/>
            <a:ext cx="1872615" cy="77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78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Hello World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484784"/>
            <a:ext cx="6768752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void</a:t>
            </a:r>
            <a:r>
              <a:rPr lang="en-GB" sz="2000" dirty="0"/>
              <a:t> </a:t>
            </a:r>
            <a:r>
              <a:rPr lang="en-GB" sz="2000" dirty="0" err="1" smtClean="0"/>
              <a:t>hello_world</a:t>
            </a:r>
            <a:r>
              <a:rPr lang="en-GB" sz="2000" dirty="0" smtClean="0"/>
              <a:t> (</a:t>
            </a:r>
            <a:r>
              <a:rPr lang="en-GB" sz="2000" dirty="0" smtClean="0">
                <a:solidFill>
                  <a:srgbClr val="0070C0"/>
                </a:solidFill>
              </a:rPr>
              <a:t>volatile </a:t>
            </a:r>
            <a:r>
              <a:rPr lang="en-GB" sz="2000" dirty="0" err="1" smtClean="0">
                <a:solidFill>
                  <a:srgbClr val="0070C0"/>
                </a:solidFill>
              </a:rPr>
              <a:t>int</a:t>
            </a:r>
            <a:r>
              <a:rPr lang="en-GB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000" dirty="0"/>
              <a:t>*</a:t>
            </a:r>
            <a:r>
              <a:rPr lang="en-GB" sz="2000" dirty="0" smtClean="0"/>
              <a:t>bus0, </a:t>
            </a:r>
            <a:r>
              <a:rPr lang="en-GB" sz="2000" dirty="0">
                <a:solidFill>
                  <a:srgbClr val="0070C0"/>
                </a:solidFill>
              </a:rPr>
              <a:t>volatile </a:t>
            </a:r>
            <a:r>
              <a:rPr lang="en-GB" sz="2000" dirty="0" err="1">
                <a:solidFill>
                  <a:srgbClr val="0070C0"/>
                </a:solidFill>
              </a:rPr>
              <a:t>int</a:t>
            </a:r>
            <a:r>
              <a:rPr lang="en-GB" sz="2000" dirty="0"/>
              <a:t> *</a:t>
            </a:r>
            <a:r>
              <a:rPr lang="en-GB" sz="2000" dirty="0" smtClean="0"/>
              <a:t>bus1)</a:t>
            </a:r>
            <a:endParaRPr lang="en-GB" sz="2000" dirty="0"/>
          </a:p>
          <a:p>
            <a:r>
              <a:rPr lang="en-GB" sz="2000" dirty="0"/>
              <a:t>{</a:t>
            </a:r>
          </a:p>
          <a:p>
            <a:r>
              <a:rPr lang="en-GB" sz="2000" dirty="0" smtClean="0"/>
              <a:t>	</a:t>
            </a:r>
            <a:r>
              <a:rPr lang="en-GB" sz="2000" dirty="0" smtClean="0">
                <a:solidFill>
                  <a:srgbClr val="00B050"/>
                </a:solidFill>
              </a:rPr>
              <a:t>#</a:t>
            </a:r>
            <a:r>
              <a:rPr lang="en-GB" sz="2000" dirty="0">
                <a:solidFill>
                  <a:srgbClr val="00B050"/>
                </a:solidFill>
              </a:rPr>
              <a:t>pragma HLS INTERFACE </a:t>
            </a:r>
            <a:r>
              <a:rPr lang="en-GB" sz="2000" dirty="0" err="1">
                <a:solidFill>
                  <a:srgbClr val="00B050"/>
                </a:solidFill>
              </a:rPr>
              <a:t>ap_bus</a:t>
            </a:r>
            <a:r>
              <a:rPr lang="en-GB" sz="2000" dirty="0">
                <a:solidFill>
                  <a:srgbClr val="00B050"/>
                </a:solidFill>
              </a:rPr>
              <a:t> </a:t>
            </a:r>
            <a:r>
              <a:rPr lang="en-GB" sz="2000" dirty="0" smtClean="0">
                <a:solidFill>
                  <a:srgbClr val="00B050"/>
                </a:solidFill>
              </a:rPr>
              <a:t>port=bus0</a:t>
            </a:r>
          </a:p>
          <a:p>
            <a:r>
              <a:rPr lang="en-GB" sz="2000" dirty="0" smtClean="0">
                <a:solidFill>
                  <a:srgbClr val="00B050"/>
                </a:solidFill>
              </a:rPr>
              <a:t>	#</a:t>
            </a:r>
            <a:r>
              <a:rPr lang="en-GB" sz="2000" dirty="0">
                <a:solidFill>
                  <a:srgbClr val="00B050"/>
                </a:solidFill>
              </a:rPr>
              <a:t>pragma HLS INTERFACE </a:t>
            </a:r>
            <a:r>
              <a:rPr lang="en-GB" sz="2000" dirty="0" err="1">
                <a:solidFill>
                  <a:srgbClr val="00B050"/>
                </a:solidFill>
              </a:rPr>
              <a:t>ap_bus</a:t>
            </a:r>
            <a:r>
              <a:rPr lang="en-GB" sz="2000" dirty="0">
                <a:solidFill>
                  <a:srgbClr val="00B050"/>
                </a:solidFill>
              </a:rPr>
              <a:t> </a:t>
            </a:r>
            <a:r>
              <a:rPr lang="en-GB" sz="2000" dirty="0" smtClean="0">
                <a:solidFill>
                  <a:srgbClr val="00B050"/>
                </a:solidFill>
              </a:rPr>
              <a:t>port=bus1</a:t>
            </a:r>
            <a:endParaRPr lang="en-GB" sz="2000" dirty="0">
              <a:solidFill>
                <a:srgbClr val="00B050"/>
              </a:solidFill>
            </a:endParaRPr>
          </a:p>
          <a:p>
            <a:endParaRPr lang="en-GB" sz="2000" dirty="0"/>
          </a:p>
          <a:p>
            <a:r>
              <a:rPr lang="en-GB" sz="2000" dirty="0"/>
              <a:t>	</a:t>
            </a: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// internal block RAM</a:t>
            </a:r>
            <a:r>
              <a:rPr lang="en-GB" sz="2000" dirty="0"/>
              <a:t> </a:t>
            </a:r>
            <a:endParaRPr lang="en-GB" sz="2000" dirty="0" smtClean="0"/>
          </a:p>
          <a:p>
            <a:r>
              <a:rPr lang="en-GB" sz="2000" dirty="0"/>
              <a:t>	</a:t>
            </a:r>
            <a:r>
              <a:rPr lang="en-GB" sz="2000" dirty="0" err="1">
                <a:solidFill>
                  <a:srgbClr val="0070C0"/>
                </a:solidFill>
              </a:rPr>
              <a:t>int</a:t>
            </a:r>
            <a:r>
              <a:rPr lang="en-GB" sz="2000" dirty="0"/>
              <a:t> buffer[256];</a:t>
            </a:r>
          </a:p>
          <a:p>
            <a:endParaRPr lang="en-GB" sz="2000" dirty="0"/>
          </a:p>
          <a:p>
            <a:r>
              <a:rPr lang="en-GB" sz="2000" dirty="0"/>
              <a:t>	</a:t>
            </a: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// read </a:t>
            </a:r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</a:rPr>
              <a:t>from bus0</a:t>
            </a:r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000" dirty="0"/>
              <a:t>	</a:t>
            </a:r>
            <a:r>
              <a:rPr lang="en-GB" sz="2000" dirty="0">
                <a:solidFill>
                  <a:srgbClr val="0070C0"/>
                </a:solidFill>
              </a:rPr>
              <a:t>for</a:t>
            </a:r>
            <a:r>
              <a:rPr lang="en-GB" sz="2000" dirty="0"/>
              <a:t> (</a:t>
            </a:r>
            <a:r>
              <a:rPr lang="en-GB" sz="2000" dirty="0" err="1">
                <a:solidFill>
                  <a:srgbClr val="0070C0"/>
                </a:solidFill>
              </a:rPr>
              <a:t>int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=0; </a:t>
            </a:r>
            <a:r>
              <a:rPr lang="en-GB" sz="2000" dirty="0" err="1" smtClean="0"/>
              <a:t>i</a:t>
            </a:r>
            <a:r>
              <a:rPr lang="en-GB" sz="2000" dirty="0" smtClean="0"/>
              <a:t>&lt;256; </a:t>
            </a:r>
            <a:r>
              <a:rPr lang="en-GB" sz="2000" dirty="0" err="1"/>
              <a:t>i</a:t>
            </a:r>
            <a:r>
              <a:rPr lang="en-GB" sz="2000" dirty="0" smtClean="0"/>
              <a:t>++)</a:t>
            </a:r>
            <a:endParaRPr lang="en-GB" sz="2000" dirty="0"/>
          </a:p>
          <a:p>
            <a:r>
              <a:rPr lang="en-GB" sz="2000" dirty="0"/>
              <a:t>	</a:t>
            </a:r>
            <a:r>
              <a:rPr lang="en-GB" sz="2000" dirty="0" smtClean="0"/>
              <a:t>	buffer[</a:t>
            </a:r>
            <a:r>
              <a:rPr lang="en-GB" sz="2000" dirty="0" err="1" smtClean="0"/>
              <a:t>i</a:t>
            </a:r>
            <a:r>
              <a:rPr lang="en-GB" sz="2000" dirty="0" smtClean="0"/>
              <a:t>] = bus0[</a:t>
            </a:r>
            <a:r>
              <a:rPr lang="en-GB" sz="2000" dirty="0" err="1" smtClean="0"/>
              <a:t>i</a:t>
            </a:r>
            <a:r>
              <a:rPr lang="en-GB" sz="2000" dirty="0" smtClean="0"/>
              <a:t>];</a:t>
            </a:r>
            <a:endParaRPr lang="en-GB" sz="2000" dirty="0"/>
          </a:p>
          <a:p>
            <a:endParaRPr lang="en-GB" sz="2000" dirty="0" smtClean="0"/>
          </a:p>
          <a:p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</a:rPr>
              <a:t>	// write to bus1</a:t>
            </a:r>
            <a:endParaRPr lang="en-GB" sz="2000" dirty="0" smtClean="0"/>
          </a:p>
          <a:p>
            <a:r>
              <a:rPr lang="en-GB" sz="2000" dirty="0"/>
              <a:t>	</a:t>
            </a:r>
            <a:r>
              <a:rPr lang="en-GB" sz="2000" dirty="0">
                <a:solidFill>
                  <a:srgbClr val="0070C0"/>
                </a:solidFill>
              </a:rPr>
              <a:t>for</a:t>
            </a:r>
            <a:r>
              <a:rPr lang="en-GB" sz="2000" dirty="0"/>
              <a:t> (</a:t>
            </a:r>
            <a:r>
              <a:rPr lang="en-GB" sz="2000" dirty="0" err="1">
                <a:solidFill>
                  <a:srgbClr val="0070C0"/>
                </a:solidFill>
              </a:rPr>
              <a:t>int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=0; </a:t>
            </a:r>
            <a:r>
              <a:rPr lang="en-GB" sz="2000" dirty="0" err="1"/>
              <a:t>i</a:t>
            </a:r>
            <a:r>
              <a:rPr lang="en-GB" sz="2000" dirty="0"/>
              <a:t>&lt;256; </a:t>
            </a:r>
            <a:r>
              <a:rPr lang="en-GB" sz="2000" dirty="0" err="1"/>
              <a:t>i</a:t>
            </a:r>
            <a:r>
              <a:rPr lang="en-GB" sz="2000" dirty="0" smtClean="0"/>
              <a:t>++) </a:t>
            </a:r>
          </a:p>
          <a:p>
            <a:r>
              <a:rPr lang="en-GB" sz="2000" dirty="0"/>
              <a:t>		</a:t>
            </a:r>
            <a:r>
              <a:rPr lang="en-GB" sz="2000" dirty="0" smtClean="0"/>
              <a:t>bus1[</a:t>
            </a:r>
            <a:r>
              <a:rPr lang="en-GB" sz="2000" dirty="0" err="1" smtClean="0"/>
              <a:t>i</a:t>
            </a:r>
            <a:r>
              <a:rPr lang="en-GB" sz="2000" dirty="0" smtClean="0"/>
              <a:t>] = </a:t>
            </a:r>
            <a:r>
              <a:rPr lang="en-GB" sz="2000" dirty="0"/>
              <a:t>buffer[</a:t>
            </a:r>
            <a:r>
              <a:rPr lang="en-GB" sz="2000" dirty="0" err="1"/>
              <a:t>i</a:t>
            </a:r>
            <a:r>
              <a:rPr lang="en-GB" sz="2000" dirty="0" smtClean="0"/>
              <a:t>]*</a:t>
            </a:r>
            <a:r>
              <a:rPr lang="en-GB" sz="2000" dirty="0"/>
              <a:t>buffer[</a:t>
            </a:r>
            <a:r>
              <a:rPr lang="en-GB" sz="2000" dirty="0" err="1"/>
              <a:t>i</a:t>
            </a:r>
            <a:r>
              <a:rPr lang="en-GB" sz="2000" dirty="0"/>
              <a:t>]</a:t>
            </a:r>
            <a:r>
              <a:rPr lang="en-GB" sz="2000" dirty="0" smtClean="0"/>
              <a:t>;</a:t>
            </a:r>
          </a:p>
          <a:p>
            <a:r>
              <a:rPr lang="en-GB" sz="2000" dirty="0" smtClean="0"/>
              <a:t>}</a:t>
            </a:r>
            <a:r>
              <a:rPr lang="en-GB" sz="2000" dirty="0"/>
              <a:t>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91572" y="3140968"/>
            <a:ext cx="3312368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rgbClr val="C00000"/>
                </a:solidFill>
              </a:rPr>
              <a:t>Native </a:t>
            </a:r>
            <a:r>
              <a:rPr lang="en-GB" sz="2200" dirty="0" err="1" smtClean="0">
                <a:solidFill>
                  <a:srgbClr val="C00000"/>
                </a:solidFill>
              </a:rPr>
              <a:t>ap_bus</a:t>
            </a:r>
            <a:r>
              <a:rPr lang="en-GB" sz="2200" dirty="0" smtClean="0">
                <a:solidFill>
                  <a:srgbClr val="C00000"/>
                </a:solidFill>
              </a:rPr>
              <a:t> interface</a:t>
            </a:r>
          </a:p>
          <a:p>
            <a:r>
              <a:rPr lang="en-GB" sz="2200" dirty="0" smtClean="0">
                <a:solidFill>
                  <a:srgbClr val="C00000"/>
                </a:solidFill>
              </a:rPr>
              <a:t>(alternatively AXI can be specified here)</a:t>
            </a:r>
            <a:endParaRPr lang="en-GB" sz="22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152599" y="2774832"/>
            <a:ext cx="277946" cy="36613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835696" y="2132856"/>
            <a:ext cx="5112060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85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Generated RTL (top-level)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195736" y="1268760"/>
            <a:ext cx="5400600" cy="53245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module </a:t>
            </a:r>
            <a:r>
              <a:rPr lang="en-GB" sz="2000" dirty="0" err="1" smtClean="0">
                <a:solidFill>
                  <a:schemeClr val="bg1">
                    <a:lumMod val="50000"/>
                  </a:schemeClr>
                </a:solidFill>
              </a:rPr>
              <a:t>hello_world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</a:p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sz="2000" dirty="0" err="1" smtClean="0">
                <a:solidFill>
                  <a:schemeClr val="bg1">
                    <a:lumMod val="50000"/>
                  </a:schemeClr>
                </a:solidFill>
              </a:rPr>
              <a:t>ap_clk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sz="2000" dirty="0" err="1" smtClean="0">
                <a:solidFill>
                  <a:schemeClr val="bg1">
                    <a:lumMod val="50000"/>
                  </a:schemeClr>
                </a:solidFill>
              </a:rPr>
              <a:t>ap_rst_n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sz="2000" dirty="0" err="1" smtClean="0">
                <a:solidFill>
                  <a:schemeClr val="bg1">
                    <a:lumMod val="50000"/>
                  </a:schemeClr>
                </a:solidFill>
              </a:rPr>
              <a:t>ap_start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sz="2000" dirty="0" err="1" smtClean="0">
                <a:solidFill>
                  <a:schemeClr val="bg1">
                    <a:lumMod val="50000"/>
                  </a:schemeClr>
                </a:solidFill>
              </a:rPr>
              <a:t>ap_done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sz="2000" dirty="0" err="1" smtClean="0">
                <a:solidFill>
                  <a:schemeClr val="bg1">
                    <a:lumMod val="50000"/>
                  </a:schemeClr>
                </a:solidFill>
              </a:rPr>
              <a:t>ap_idle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sz="2000" dirty="0" err="1" smtClean="0">
                <a:solidFill>
                  <a:schemeClr val="bg1">
                    <a:lumMod val="50000"/>
                  </a:schemeClr>
                </a:solidFill>
              </a:rPr>
              <a:t>ap_ready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en-GB" sz="2000" dirty="0" smtClean="0"/>
              <a:t>	bus0_req_din</a:t>
            </a:r>
            <a:r>
              <a:rPr lang="en-GB" sz="2000" dirty="0"/>
              <a:t>,</a:t>
            </a:r>
          </a:p>
          <a:p>
            <a:r>
              <a:rPr lang="en-GB" sz="2000" dirty="0" smtClean="0"/>
              <a:t>	bus0_req_full_n</a:t>
            </a:r>
            <a:r>
              <a:rPr lang="en-GB" sz="2000" dirty="0"/>
              <a:t>,</a:t>
            </a:r>
          </a:p>
          <a:p>
            <a:r>
              <a:rPr lang="en-GB" sz="2000" dirty="0" smtClean="0"/>
              <a:t>	bus0_req_write</a:t>
            </a:r>
            <a:r>
              <a:rPr lang="en-GB" sz="2000" dirty="0"/>
              <a:t>,</a:t>
            </a:r>
          </a:p>
          <a:p>
            <a:r>
              <a:rPr lang="en-GB" sz="2000" dirty="0" smtClean="0"/>
              <a:t>	bus0_rsp_empty_n</a:t>
            </a:r>
            <a:r>
              <a:rPr lang="en-GB" sz="2000" dirty="0"/>
              <a:t>,</a:t>
            </a:r>
          </a:p>
          <a:p>
            <a:r>
              <a:rPr lang="en-GB" sz="2000" dirty="0" smtClean="0"/>
              <a:t>	bus0_rsp_read</a:t>
            </a:r>
            <a:r>
              <a:rPr lang="en-GB" sz="2000" dirty="0"/>
              <a:t>,</a:t>
            </a:r>
          </a:p>
          <a:p>
            <a:r>
              <a:rPr lang="en-GB" sz="2000" dirty="0" smtClean="0"/>
              <a:t>	bus0_address</a:t>
            </a:r>
            <a:r>
              <a:rPr lang="en-GB" sz="2000" dirty="0"/>
              <a:t>,</a:t>
            </a:r>
          </a:p>
          <a:p>
            <a:r>
              <a:rPr lang="en-GB" sz="2000" dirty="0" smtClean="0"/>
              <a:t>	bus0_datain</a:t>
            </a:r>
            <a:r>
              <a:rPr lang="en-GB" sz="2000" dirty="0"/>
              <a:t>,</a:t>
            </a:r>
          </a:p>
          <a:p>
            <a:r>
              <a:rPr lang="en-GB" sz="2000" dirty="0" smtClean="0"/>
              <a:t>	bus0_dataout</a:t>
            </a:r>
            <a:r>
              <a:rPr lang="en-GB" sz="2000" dirty="0"/>
              <a:t>,</a:t>
            </a:r>
          </a:p>
          <a:p>
            <a:r>
              <a:rPr lang="en-GB" sz="2000" dirty="0" smtClean="0"/>
              <a:t>	bus0_size,</a:t>
            </a:r>
          </a:p>
          <a:p>
            <a:r>
              <a:rPr lang="en-GB" sz="2000" dirty="0"/>
              <a:t>	</a:t>
            </a:r>
            <a:r>
              <a:rPr lang="en-GB" sz="2000" dirty="0" smtClean="0"/>
              <a:t>…</a:t>
            </a:r>
            <a:endParaRPr lang="en-GB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4387751"/>
            <a:ext cx="2453315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200" dirty="0" err="1" smtClean="0">
                <a:solidFill>
                  <a:srgbClr val="C00000"/>
                </a:solidFill>
              </a:rPr>
              <a:t>Vivado’s</a:t>
            </a:r>
            <a:r>
              <a:rPr lang="en-GB" sz="2200" dirty="0" smtClean="0">
                <a:solidFill>
                  <a:srgbClr val="C00000"/>
                </a:solidFill>
              </a:rPr>
              <a:t> native </a:t>
            </a:r>
            <a:r>
              <a:rPr lang="en-GB" sz="2200" dirty="0" err="1" smtClean="0">
                <a:solidFill>
                  <a:srgbClr val="C00000"/>
                </a:solidFill>
              </a:rPr>
              <a:t>ap_bus</a:t>
            </a:r>
            <a:r>
              <a:rPr lang="en-GB" sz="2200" dirty="0" smtClean="0">
                <a:solidFill>
                  <a:srgbClr val="C00000"/>
                </a:solidFill>
              </a:rPr>
              <a:t> interface</a:t>
            </a:r>
            <a:endParaRPr lang="en-GB" sz="2200" dirty="0">
              <a:solidFill>
                <a:srgbClr val="C00000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5292080" y="3501008"/>
            <a:ext cx="499013" cy="2664296"/>
          </a:xfrm>
          <a:prstGeom prst="righ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74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Native </a:t>
            </a:r>
            <a:r>
              <a:rPr lang="en-GB" dirty="0" err="1" smtClean="0"/>
              <a:t>ap_bus</a:t>
            </a:r>
            <a:r>
              <a:rPr lang="en-GB" dirty="0" smtClean="0"/>
              <a:t> interface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9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107504" y="2444849"/>
            <a:ext cx="4173140" cy="3000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8006" y="1993637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Read</a:t>
            </a:r>
            <a:endParaRPr lang="en-GB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51519" y="1628800"/>
            <a:ext cx="1276487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rgbClr val="C00000"/>
                </a:solidFill>
              </a:rPr>
              <a:t>Read request</a:t>
            </a:r>
            <a:endParaRPr lang="en-GB" sz="22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59631" y="2398241"/>
            <a:ext cx="507485" cy="89154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06367" y="1485806"/>
            <a:ext cx="1309297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rgbClr val="C00000"/>
                </a:solidFill>
              </a:rPr>
              <a:t>Read response</a:t>
            </a:r>
            <a:endParaRPr lang="en-GB" sz="2200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915816" y="2255247"/>
            <a:ext cx="222599" cy="60248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3528" y="6228020"/>
            <a:ext cx="7992888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Vivado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Design Suite User Guide, High-Level Synthesis, UG902 (v2014.3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),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2014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57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 into </a:t>
            </a:r>
            <a:r>
              <a:rPr lang="en-GB" dirty="0" err="1" smtClean="0"/>
              <a:t>Bluespec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9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107504" y="2444849"/>
            <a:ext cx="4173140" cy="3000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8006" y="1993637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Read</a:t>
            </a:r>
            <a:endParaRPr lang="en-GB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51519" y="1628800"/>
            <a:ext cx="1276487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rgbClr val="C00000"/>
                </a:solidFill>
              </a:rPr>
              <a:t>Read request</a:t>
            </a:r>
            <a:endParaRPr lang="en-GB" sz="22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59631" y="2398241"/>
            <a:ext cx="507485" cy="89154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06367" y="1485806"/>
            <a:ext cx="1309297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rgbClr val="C00000"/>
                </a:solidFill>
              </a:rPr>
              <a:t>Read response</a:t>
            </a:r>
            <a:endParaRPr lang="en-GB" sz="2200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915816" y="2255247"/>
            <a:ext cx="222599" cy="60248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067944" y="1989995"/>
            <a:ext cx="5184576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b="1" dirty="0" smtClean="0"/>
              <a:t>import</a:t>
            </a:r>
            <a:r>
              <a:rPr lang="en-GB" dirty="0" smtClean="0"/>
              <a:t> </a:t>
            </a:r>
            <a:r>
              <a:rPr lang="en-GB" dirty="0"/>
              <a:t>"BVI" </a:t>
            </a:r>
            <a:r>
              <a:rPr lang="en-GB" dirty="0" err="1" smtClean="0"/>
              <a:t>hello_world</a:t>
            </a:r>
            <a:r>
              <a:rPr lang="en-GB" dirty="0" smtClean="0"/>
              <a:t> </a:t>
            </a:r>
            <a:r>
              <a:rPr lang="en-GB" dirty="0"/>
              <a:t>=</a:t>
            </a:r>
          </a:p>
          <a:p>
            <a:r>
              <a:rPr lang="en-GB" dirty="0"/>
              <a:t>    </a:t>
            </a:r>
            <a:r>
              <a:rPr lang="en-GB" b="1" dirty="0"/>
              <a:t>module</a:t>
            </a:r>
            <a:r>
              <a:rPr lang="en-GB" dirty="0"/>
              <a:t> </a:t>
            </a:r>
            <a:r>
              <a:rPr lang="en-GB" dirty="0" err="1"/>
              <a:t>mkMyIP</a:t>
            </a:r>
            <a:r>
              <a:rPr lang="en-GB" dirty="0"/>
              <a:t>( </a:t>
            </a:r>
            <a:r>
              <a:rPr lang="en-GB" dirty="0" err="1"/>
              <a:t>MyIP</a:t>
            </a:r>
            <a:r>
              <a:rPr lang="en-GB" dirty="0"/>
              <a:t>#( Bit#(</a:t>
            </a:r>
            <a:r>
              <a:rPr lang="en-GB" dirty="0" smtClean="0"/>
              <a:t>n0), </a:t>
            </a:r>
            <a:r>
              <a:rPr lang="en-GB" dirty="0"/>
              <a:t>Bit#(</a:t>
            </a:r>
            <a:r>
              <a:rPr lang="en-GB" dirty="0" smtClean="0"/>
              <a:t>n1) </a:t>
            </a:r>
            <a:r>
              <a:rPr lang="en-GB" dirty="0"/>
              <a:t>) );  </a:t>
            </a:r>
          </a:p>
          <a:p>
            <a:r>
              <a:rPr lang="en-GB" dirty="0"/>
              <a:t>      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// clock and reset</a:t>
            </a:r>
          </a:p>
          <a:p>
            <a:r>
              <a:rPr lang="en-GB" dirty="0"/>
              <a:t>        </a:t>
            </a:r>
            <a:r>
              <a:rPr lang="en-GB" dirty="0" smtClean="0"/>
              <a:t>…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r>
              <a:rPr lang="en-GB" dirty="0" smtClean="0"/>
              <a:t>        </a:t>
            </a:r>
            <a:r>
              <a:rPr lang="en-GB" dirty="0"/>
              <a:t>…</a:t>
            </a:r>
            <a:endParaRPr lang="en-GB" b="1" dirty="0" smtClean="0"/>
          </a:p>
          <a:p>
            <a:r>
              <a:rPr lang="en-GB" b="1" dirty="0" err="1" smtClean="0"/>
              <a:t>endmodule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3198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 into </a:t>
            </a:r>
            <a:r>
              <a:rPr lang="en-GB" dirty="0" err="1" smtClean="0"/>
              <a:t>Bluespec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9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107504" y="2444849"/>
            <a:ext cx="4173140" cy="3000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8006" y="1993637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Read</a:t>
            </a:r>
            <a:endParaRPr lang="en-GB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51519" y="1628800"/>
            <a:ext cx="1276487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rgbClr val="C00000"/>
                </a:solidFill>
              </a:rPr>
              <a:t>Read request</a:t>
            </a:r>
            <a:endParaRPr lang="en-GB" sz="22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59631" y="2398241"/>
            <a:ext cx="507485" cy="89154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06367" y="1485806"/>
            <a:ext cx="1309297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rgbClr val="C00000"/>
                </a:solidFill>
              </a:rPr>
              <a:t>Read response</a:t>
            </a:r>
            <a:endParaRPr lang="en-GB" sz="2200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915816" y="2255247"/>
            <a:ext cx="222599" cy="60248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067944" y="1989995"/>
            <a:ext cx="5184576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b="1" dirty="0" smtClean="0"/>
              <a:t>import</a:t>
            </a:r>
            <a:r>
              <a:rPr lang="en-GB" dirty="0" smtClean="0"/>
              <a:t> </a:t>
            </a:r>
            <a:r>
              <a:rPr lang="en-GB" dirty="0"/>
              <a:t>"BVI" </a:t>
            </a:r>
            <a:r>
              <a:rPr lang="en-GB" dirty="0" err="1" smtClean="0"/>
              <a:t>hello_world</a:t>
            </a:r>
            <a:r>
              <a:rPr lang="en-GB" dirty="0" smtClean="0"/>
              <a:t> </a:t>
            </a:r>
            <a:r>
              <a:rPr lang="en-GB" dirty="0"/>
              <a:t>=</a:t>
            </a:r>
          </a:p>
          <a:p>
            <a:r>
              <a:rPr lang="en-GB" dirty="0"/>
              <a:t>    </a:t>
            </a:r>
            <a:r>
              <a:rPr lang="en-GB" b="1" dirty="0"/>
              <a:t>module</a:t>
            </a:r>
            <a:r>
              <a:rPr lang="en-GB" dirty="0"/>
              <a:t> </a:t>
            </a:r>
            <a:r>
              <a:rPr lang="en-GB" dirty="0" err="1"/>
              <a:t>mkMyIP</a:t>
            </a:r>
            <a:r>
              <a:rPr lang="en-GB" dirty="0"/>
              <a:t>( </a:t>
            </a:r>
            <a:r>
              <a:rPr lang="en-GB" dirty="0" err="1"/>
              <a:t>MyIP</a:t>
            </a:r>
            <a:r>
              <a:rPr lang="en-GB" dirty="0"/>
              <a:t>#( Bit#(</a:t>
            </a:r>
            <a:r>
              <a:rPr lang="en-GB" dirty="0" smtClean="0"/>
              <a:t>n0), </a:t>
            </a:r>
            <a:r>
              <a:rPr lang="en-GB" dirty="0"/>
              <a:t>Bit#(</a:t>
            </a:r>
            <a:r>
              <a:rPr lang="en-GB" dirty="0" smtClean="0"/>
              <a:t>n1) </a:t>
            </a:r>
            <a:r>
              <a:rPr lang="en-GB" dirty="0"/>
              <a:t>) );  </a:t>
            </a:r>
          </a:p>
          <a:p>
            <a:r>
              <a:rPr lang="en-GB" dirty="0"/>
              <a:t>      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// clock and reset</a:t>
            </a:r>
          </a:p>
          <a:p>
            <a:r>
              <a:rPr lang="en-GB" dirty="0"/>
              <a:t>        </a:t>
            </a:r>
            <a:r>
              <a:rPr lang="en-GB" dirty="0" smtClean="0"/>
              <a:t>…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      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// bus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I/O outputs</a:t>
            </a:r>
            <a:endParaRPr lang="en-GB" dirty="0"/>
          </a:p>
          <a:p>
            <a:r>
              <a:rPr lang="en-US" dirty="0" smtClean="0"/>
              <a:t>        </a:t>
            </a:r>
            <a:r>
              <a:rPr lang="en-US" b="1" dirty="0" smtClean="0"/>
              <a:t>method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address </a:t>
            </a:r>
            <a:r>
              <a:rPr lang="en-US" dirty="0" err="1" smtClean="0"/>
              <a:t>reqAddr</a:t>
            </a:r>
            <a:r>
              <a:rPr lang="en-US" dirty="0"/>
              <a:t>() </a:t>
            </a:r>
            <a:r>
              <a:rPr lang="en-US" b="1" dirty="0" smtClean="0"/>
              <a:t>ready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B0F0"/>
                </a:solidFill>
              </a:rPr>
              <a:t>req_write</a:t>
            </a:r>
            <a:r>
              <a:rPr lang="en-US" dirty="0" smtClean="0"/>
              <a:t>);</a:t>
            </a:r>
          </a:p>
          <a:p>
            <a:endParaRPr lang="en-GB" b="1" dirty="0" smtClean="0"/>
          </a:p>
          <a:p>
            <a:endParaRPr lang="en-GB" b="1" dirty="0"/>
          </a:p>
          <a:p>
            <a:r>
              <a:rPr lang="en-GB" dirty="0" smtClean="0"/>
              <a:t>        …</a:t>
            </a:r>
          </a:p>
          <a:p>
            <a:r>
              <a:rPr lang="en-GB" b="1" dirty="0" err="1" smtClean="0"/>
              <a:t>endmodule</a:t>
            </a:r>
            <a:endParaRPr lang="en-GB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96136" y="5499229"/>
            <a:ext cx="1296144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00B0F0"/>
                </a:solidFill>
              </a:rPr>
              <a:t>RTL signals</a:t>
            </a:r>
            <a:endParaRPr lang="en-GB" sz="2800" dirty="0">
              <a:solidFill>
                <a:srgbClr val="00B0F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5796136" y="5085184"/>
            <a:ext cx="288032" cy="36004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948264" y="5085184"/>
            <a:ext cx="936104" cy="33242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62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 into </a:t>
            </a:r>
            <a:r>
              <a:rPr lang="en-GB" dirty="0" err="1" smtClean="0"/>
              <a:t>Bluespec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9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107504" y="2444849"/>
            <a:ext cx="4173140" cy="3000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8006" y="1993637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Read</a:t>
            </a:r>
            <a:endParaRPr lang="en-GB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51519" y="1628800"/>
            <a:ext cx="1276487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rgbClr val="C00000"/>
                </a:solidFill>
              </a:rPr>
              <a:t>Read request</a:t>
            </a:r>
            <a:endParaRPr lang="en-GB" sz="22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59631" y="2398241"/>
            <a:ext cx="507485" cy="89154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06367" y="1485806"/>
            <a:ext cx="1309297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rgbClr val="C00000"/>
                </a:solidFill>
              </a:rPr>
              <a:t>Read response</a:t>
            </a:r>
            <a:endParaRPr lang="en-GB" sz="2200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915816" y="2255247"/>
            <a:ext cx="222599" cy="60248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067944" y="1989995"/>
            <a:ext cx="5184576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b="1" dirty="0" smtClean="0"/>
              <a:t>import</a:t>
            </a:r>
            <a:r>
              <a:rPr lang="en-GB" dirty="0" smtClean="0"/>
              <a:t> </a:t>
            </a:r>
            <a:r>
              <a:rPr lang="en-GB" dirty="0"/>
              <a:t>"BVI" </a:t>
            </a:r>
            <a:r>
              <a:rPr lang="en-GB" dirty="0" err="1" smtClean="0"/>
              <a:t>hello_world</a:t>
            </a:r>
            <a:r>
              <a:rPr lang="en-GB" dirty="0" smtClean="0"/>
              <a:t> </a:t>
            </a:r>
            <a:r>
              <a:rPr lang="en-GB" dirty="0"/>
              <a:t>=</a:t>
            </a:r>
          </a:p>
          <a:p>
            <a:r>
              <a:rPr lang="en-GB" dirty="0"/>
              <a:t>    </a:t>
            </a:r>
            <a:r>
              <a:rPr lang="en-GB" b="1" dirty="0"/>
              <a:t>module</a:t>
            </a:r>
            <a:r>
              <a:rPr lang="en-GB" dirty="0"/>
              <a:t> </a:t>
            </a:r>
            <a:r>
              <a:rPr lang="en-GB" dirty="0" err="1"/>
              <a:t>mkMyIP</a:t>
            </a:r>
            <a:r>
              <a:rPr lang="en-GB" dirty="0"/>
              <a:t>( </a:t>
            </a:r>
            <a:r>
              <a:rPr lang="en-GB" dirty="0" err="1"/>
              <a:t>MyIP</a:t>
            </a:r>
            <a:r>
              <a:rPr lang="en-GB" dirty="0"/>
              <a:t>#( Bit#(</a:t>
            </a:r>
            <a:r>
              <a:rPr lang="en-GB" dirty="0" smtClean="0"/>
              <a:t>n0), </a:t>
            </a:r>
            <a:r>
              <a:rPr lang="en-GB" dirty="0"/>
              <a:t>Bit#(</a:t>
            </a:r>
            <a:r>
              <a:rPr lang="en-GB" dirty="0" smtClean="0"/>
              <a:t>n1) </a:t>
            </a:r>
            <a:r>
              <a:rPr lang="en-GB" dirty="0"/>
              <a:t>) );  </a:t>
            </a:r>
          </a:p>
          <a:p>
            <a:r>
              <a:rPr lang="en-GB" dirty="0"/>
              <a:t>      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// clock and reset</a:t>
            </a:r>
          </a:p>
          <a:p>
            <a:r>
              <a:rPr lang="en-GB" dirty="0"/>
              <a:t>        </a:t>
            </a:r>
            <a:r>
              <a:rPr lang="en-GB" dirty="0" smtClean="0"/>
              <a:t>…</a:t>
            </a:r>
          </a:p>
          <a:p>
            <a:endParaRPr lang="en-GB" dirty="0"/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       // bus I/O inputs</a:t>
            </a:r>
            <a:endParaRPr lang="en-GB" b="1" dirty="0" smtClean="0"/>
          </a:p>
          <a:p>
            <a:r>
              <a:rPr lang="en-GB" b="1" dirty="0"/>
              <a:t> </a:t>
            </a:r>
            <a:r>
              <a:rPr lang="en-GB" b="1" dirty="0" smtClean="0"/>
              <a:t>       method</a:t>
            </a:r>
            <a:r>
              <a:rPr lang="en-GB" dirty="0" smtClean="0"/>
              <a:t> </a:t>
            </a:r>
            <a:r>
              <a:rPr lang="en-GB" dirty="0" err="1" smtClean="0"/>
              <a:t>readRsp</a:t>
            </a:r>
            <a:r>
              <a:rPr lang="en-GB" dirty="0" smtClean="0"/>
              <a:t>(</a:t>
            </a:r>
            <a:r>
              <a:rPr lang="en-GB" dirty="0" err="1" smtClean="0">
                <a:solidFill>
                  <a:srgbClr val="00B0F0"/>
                </a:solidFill>
              </a:rPr>
              <a:t>data_in</a:t>
            </a:r>
            <a:r>
              <a:rPr lang="en-GB" dirty="0" smtClean="0"/>
              <a:t>) </a:t>
            </a:r>
            <a:r>
              <a:rPr lang="en-GB" b="1" dirty="0" smtClean="0"/>
              <a:t>enable</a:t>
            </a:r>
            <a:r>
              <a:rPr lang="en-GB" dirty="0" smtClean="0"/>
              <a:t>(</a:t>
            </a:r>
            <a:r>
              <a:rPr lang="en-GB" dirty="0" err="1" smtClean="0">
                <a:solidFill>
                  <a:srgbClr val="00B0F0"/>
                </a:solidFill>
              </a:rPr>
              <a:t>rsp_empty_n</a:t>
            </a:r>
            <a:r>
              <a:rPr lang="en-GB" dirty="0" smtClean="0"/>
              <a:t>);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      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// bus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I/O outputs</a:t>
            </a:r>
            <a:endParaRPr lang="en-GB" dirty="0"/>
          </a:p>
          <a:p>
            <a:r>
              <a:rPr lang="en-US" dirty="0" smtClean="0"/>
              <a:t>        </a:t>
            </a:r>
            <a:r>
              <a:rPr lang="en-US" b="1" dirty="0" smtClean="0"/>
              <a:t>method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address</a:t>
            </a:r>
            <a:r>
              <a:rPr lang="en-US" dirty="0" smtClean="0"/>
              <a:t> </a:t>
            </a:r>
            <a:r>
              <a:rPr lang="en-US" dirty="0" err="1" smtClean="0"/>
              <a:t>reqAddr</a:t>
            </a:r>
            <a:r>
              <a:rPr lang="en-US" dirty="0"/>
              <a:t>() </a:t>
            </a:r>
            <a:r>
              <a:rPr lang="en-US" b="1" dirty="0" smtClean="0"/>
              <a:t>ready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B0F0"/>
                </a:solidFill>
              </a:rPr>
              <a:t>req_write</a:t>
            </a:r>
            <a:r>
              <a:rPr lang="en-US" dirty="0" smtClean="0"/>
              <a:t>);</a:t>
            </a:r>
          </a:p>
          <a:p>
            <a:endParaRPr lang="en-GB" b="1" dirty="0" smtClean="0"/>
          </a:p>
          <a:p>
            <a:endParaRPr lang="en-GB" b="1" dirty="0"/>
          </a:p>
          <a:p>
            <a:r>
              <a:rPr lang="en-GB" dirty="0" smtClean="0"/>
              <a:t>        </a:t>
            </a:r>
            <a:r>
              <a:rPr lang="en-GB" dirty="0"/>
              <a:t>…</a:t>
            </a:r>
            <a:endParaRPr lang="en-GB" b="1" dirty="0" smtClean="0"/>
          </a:p>
          <a:p>
            <a:r>
              <a:rPr lang="en-GB" b="1" dirty="0" err="1" smtClean="0"/>
              <a:t>endmodule</a:t>
            </a:r>
            <a:endParaRPr lang="en-GB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96136" y="5499229"/>
            <a:ext cx="1296144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00B0F0"/>
                </a:solidFill>
              </a:rPr>
              <a:t>RTL signals</a:t>
            </a:r>
            <a:endParaRPr lang="en-GB" sz="2800" dirty="0">
              <a:solidFill>
                <a:srgbClr val="00B0F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5796136" y="5085184"/>
            <a:ext cx="288032" cy="36004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948264" y="5085184"/>
            <a:ext cx="936104" cy="33242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79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 into </a:t>
            </a:r>
            <a:r>
              <a:rPr lang="en-GB" dirty="0" err="1" smtClean="0"/>
              <a:t>Bluespec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10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08" r="-1815"/>
          <a:stretch/>
        </p:blipFill>
        <p:spPr>
          <a:xfrm>
            <a:off x="5827" y="2444849"/>
            <a:ext cx="3990109" cy="300037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067944" y="1989995"/>
            <a:ext cx="5184576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b="1" dirty="0" smtClean="0"/>
              <a:t>import</a:t>
            </a:r>
            <a:r>
              <a:rPr lang="en-GB" dirty="0" smtClean="0"/>
              <a:t> </a:t>
            </a:r>
            <a:r>
              <a:rPr lang="en-GB" dirty="0"/>
              <a:t>"BVI" </a:t>
            </a:r>
            <a:r>
              <a:rPr lang="en-GB" dirty="0" err="1" smtClean="0"/>
              <a:t>hello_world</a:t>
            </a:r>
            <a:r>
              <a:rPr lang="en-GB" dirty="0" smtClean="0"/>
              <a:t> </a:t>
            </a:r>
            <a:r>
              <a:rPr lang="en-GB" dirty="0"/>
              <a:t>=</a:t>
            </a:r>
          </a:p>
          <a:p>
            <a:r>
              <a:rPr lang="en-GB" dirty="0"/>
              <a:t>    </a:t>
            </a:r>
            <a:r>
              <a:rPr lang="en-GB" b="1" dirty="0"/>
              <a:t>module</a:t>
            </a:r>
            <a:r>
              <a:rPr lang="en-GB" dirty="0"/>
              <a:t> </a:t>
            </a:r>
            <a:r>
              <a:rPr lang="en-GB" dirty="0" err="1"/>
              <a:t>mkMyIP</a:t>
            </a:r>
            <a:r>
              <a:rPr lang="en-GB" dirty="0"/>
              <a:t>( </a:t>
            </a:r>
            <a:r>
              <a:rPr lang="en-GB" dirty="0" err="1"/>
              <a:t>MyIP</a:t>
            </a:r>
            <a:r>
              <a:rPr lang="en-GB" dirty="0"/>
              <a:t>#( Bit#(</a:t>
            </a:r>
            <a:r>
              <a:rPr lang="en-GB" dirty="0" smtClean="0"/>
              <a:t>n0), </a:t>
            </a:r>
            <a:r>
              <a:rPr lang="en-GB" dirty="0"/>
              <a:t>Bit#(</a:t>
            </a:r>
            <a:r>
              <a:rPr lang="en-GB" dirty="0" smtClean="0"/>
              <a:t>n1) </a:t>
            </a:r>
            <a:r>
              <a:rPr lang="en-GB" dirty="0"/>
              <a:t>) );  </a:t>
            </a:r>
          </a:p>
          <a:p>
            <a:r>
              <a:rPr lang="en-GB" dirty="0"/>
              <a:t>      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// clock and reset</a:t>
            </a:r>
          </a:p>
          <a:p>
            <a:r>
              <a:rPr lang="en-GB" dirty="0"/>
              <a:t>        </a:t>
            </a:r>
            <a:r>
              <a:rPr lang="en-GB" dirty="0" smtClean="0"/>
              <a:t>…</a:t>
            </a:r>
          </a:p>
          <a:p>
            <a:endParaRPr lang="en-GB" dirty="0"/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       // bus I/O inputs</a:t>
            </a:r>
            <a:endParaRPr lang="en-GB" b="1" dirty="0" smtClean="0"/>
          </a:p>
          <a:p>
            <a:r>
              <a:rPr lang="en-GB" b="1" dirty="0"/>
              <a:t> </a:t>
            </a:r>
            <a:r>
              <a:rPr lang="en-GB" b="1" dirty="0" smtClean="0"/>
              <a:t>       method</a:t>
            </a:r>
            <a:r>
              <a:rPr lang="en-GB" dirty="0" smtClean="0"/>
              <a:t> </a:t>
            </a:r>
            <a:r>
              <a:rPr lang="en-GB" dirty="0" err="1" smtClean="0"/>
              <a:t>readRsp</a:t>
            </a:r>
            <a:r>
              <a:rPr lang="en-GB" dirty="0" smtClean="0"/>
              <a:t>(</a:t>
            </a:r>
            <a:r>
              <a:rPr lang="en-GB" dirty="0" err="1" smtClean="0">
                <a:solidFill>
                  <a:srgbClr val="00B0F0"/>
                </a:solidFill>
              </a:rPr>
              <a:t>data_in</a:t>
            </a:r>
            <a:r>
              <a:rPr lang="en-GB" dirty="0" smtClean="0"/>
              <a:t>) </a:t>
            </a:r>
            <a:r>
              <a:rPr lang="en-GB" b="1" dirty="0" smtClean="0"/>
              <a:t>enable</a:t>
            </a:r>
            <a:r>
              <a:rPr lang="en-GB" dirty="0" smtClean="0"/>
              <a:t>(</a:t>
            </a:r>
            <a:r>
              <a:rPr lang="en-GB" dirty="0" err="1" smtClean="0">
                <a:solidFill>
                  <a:srgbClr val="00B0F0"/>
                </a:solidFill>
              </a:rPr>
              <a:t>rsp_empty_n</a:t>
            </a:r>
            <a:r>
              <a:rPr lang="en-GB" dirty="0" smtClean="0"/>
              <a:t>);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      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// bus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I/O outputs</a:t>
            </a:r>
            <a:endParaRPr lang="en-GB" dirty="0"/>
          </a:p>
          <a:p>
            <a:r>
              <a:rPr lang="en-US" dirty="0" smtClean="0"/>
              <a:t>        </a:t>
            </a:r>
            <a:r>
              <a:rPr lang="en-US" b="1" dirty="0" smtClean="0"/>
              <a:t>method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address</a:t>
            </a:r>
            <a:r>
              <a:rPr lang="en-US" dirty="0" smtClean="0"/>
              <a:t> </a:t>
            </a:r>
            <a:r>
              <a:rPr lang="en-US" dirty="0" err="1" smtClean="0"/>
              <a:t>reqAddr</a:t>
            </a:r>
            <a:r>
              <a:rPr lang="en-US" dirty="0"/>
              <a:t>() </a:t>
            </a:r>
            <a:r>
              <a:rPr lang="en-US" b="1" dirty="0" smtClean="0"/>
              <a:t>ready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B0F0"/>
                </a:solidFill>
              </a:rPr>
              <a:t>req_write</a:t>
            </a:r>
            <a:r>
              <a:rPr lang="en-US" dirty="0" smtClean="0"/>
              <a:t>);</a:t>
            </a:r>
          </a:p>
          <a:p>
            <a:endParaRPr lang="en-GB" b="1" dirty="0" smtClean="0"/>
          </a:p>
          <a:p>
            <a:endParaRPr lang="en-GB" b="1" dirty="0"/>
          </a:p>
          <a:p>
            <a:r>
              <a:rPr lang="en-GB" dirty="0" smtClean="0"/>
              <a:t>        </a:t>
            </a:r>
            <a:r>
              <a:rPr lang="en-GB" dirty="0"/>
              <a:t>…</a:t>
            </a:r>
            <a:endParaRPr lang="en-GB" b="1" dirty="0" smtClean="0"/>
          </a:p>
          <a:p>
            <a:r>
              <a:rPr lang="en-GB" b="1" dirty="0" err="1" smtClean="0"/>
              <a:t>endmodule</a:t>
            </a:r>
            <a:endParaRPr lang="en-GB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528006" y="191683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Write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99738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 into </a:t>
            </a:r>
            <a:r>
              <a:rPr lang="en-GB" dirty="0" err="1" smtClean="0"/>
              <a:t>Bluespec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10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08" r="-1815"/>
          <a:stretch/>
        </p:blipFill>
        <p:spPr>
          <a:xfrm>
            <a:off x="5827" y="2444849"/>
            <a:ext cx="3990109" cy="300037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067944" y="1989995"/>
            <a:ext cx="5184576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b="1" dirty="0" smtClean="0"/>
              <a:t>import</a:t>
            </a:r>
            <a:r>
              <a:rPr lang="en-GB" dirty="0" smtClean="0"/>
              <a:t> </a:t>
            </a:r>
            <a:r>
              <a:rPr lang="en-GB" dirty="0"/>
              <a:t>"BVI" </a:t>
            </a:r>
            <a:r>
              <a:rPr lang="en-GB" dirty="0" err="1" smtClean="0"/>
              <a:t>hello_world</a:t>
            </a:r>
            <a:r>
              <a:rPr lang="en-GB" dirty="0" smtClean="0"/>
              <a:t> </a:t>
            </a:r>
            <a:r>
              <a:rPr lang="en-GB" dirty="0"/>
              <a:t>=</a:t>
            </a:r>
          </a:p>
          <a:p>
            <a:r>
              <a:rPr lang="en-GB" dirty="0"/>
              <a:t>    </a:t>
            </a:r>
            <a:r>
              <a:rPr lang="en-GB" b="1" dirty="0"/>
              <a:t>module</a:t>
            </a:r>
            <a:r>
              <a:rPr lang="en-GB" dirty="0"/>
              <a:t> </a:t>
            </a:r>
            <a:r>
              <a:rPr lang="en-GB" dirty="0" err="1"/>
              <a:t>mkMyIP</a:t>
            </a:r>
            <a:r>
              <a:rPr lang="en-GB" dirty="0"/>
              <a:t>( </a:t>
            </a:r>
            <a:r>
              <a:rPr lang="en-GB" dirty="0" err="1"/>
              <a:t>MyIP</a:t>
            </a:r>
            <a:r>
              <a:rPr lang="en-GB" dirty="0"/>
              <a:t>#( Bit#(</a:t>
            </a:r>
            <a:r>
              <a:rPr lang="en-GB" dirty="0" smtClean="0"/>
              <a:t>n0), </a:t>
            </a:r>
            <a:r>
              <a:rPr lang="en-GB" dirty="0"/>
              <a:t>Bit#(</a:t>
            </a:r>
            <a:r>
              <a:rPr lang="en-GB" dirty="0" smtClean="0"/>
              <a:t>n1) </a:t>
            </a:r>
            <a:r>
              <a:rPr lang="en-GB" dirty="0"/>
              <a:t>) );  </a:t>
            </a:r>
          </a:p>
          <a:p>
            <a:r>
              <a:rPr lang="en-GB" dirty="0"/>
              <a:t>      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// clock and reset</a:t>
            </a:r>
          </a:p>
          <a:p>
            <a:r>
              <a:rPr lang="en-GB" dirty="0"/>
              <a:t>        </a:t>
            </a:r>
            <a:r>
              <a:rPr lang="en-GB" dirty="0" smtClean="0"/>
              <a:t>…</a:t>
            </a:r>
          </a:p>
          <a:p>
            <a:endParaRPr lang="en-GB" dirty="0"/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       // bus I/O inputs</a:t>
            </a:r>
            <a:endParaRPr lang="en-GB" b="1" dirty="0" smtClean="0"/>
          </a:p>
          <a:p>
            <a:r>
              <a:rPr lang="en-GB" b="1" dirty="0"/>
              <a:t> </a:t>
            </a:r>
            <a:r>
              <a:rPr lang="en-GB" b="1" dirty="0" smtClean="0"/>
              <a:t>       method</a:t>
            </a:r>
            <a:r>
              <a:rPr lang="en-GB" dirty="0" smtClean="0"/>
              <a:t> </a:t>
            </a:r>
            <a:r>
              <a:rPr lang="en-GB" dirty="0" err="1" smtClean="0"/>
              <a:t>readRsp</a:t>
            </a:r>
            <a:r>
              <a:rPr lang="en-GB" dirty="0" smtClean="0"/>
              <a:t>(</a:t>
            </a:r>
            <a:r>
              <a:rPr lang="en-GB" dirty="0" err="1" smtClean="0">
                <a:solidFill>
                  <a:srgbClr val="00B0F0"/>
                </a:solidFill>
              </a:rPr>
              <a:t>data_in</a:t>
            </a:r>
            <a:r>
              <a:rPr lang="en-GB" dirty="0" smtClean="0"/>
              <a:t>) </a:t>
            </a:r>
            <a:r>
              <a:rPr lang="en-GB" b="1" dirty="0" smtClean="0"/>
              <a:t>enable</a:t>
            </a:r>
            <a:r>
              <a:rPr lang="en-GB" dirty="0" smtClean="0"/>
              <a:t>(</a:t>
            </a:r>
            <a:r>
              <a:rPr lang="en-GB" dirty="0" err="1" smtClean="0">
                <a:solidFill>
                  <a:srgbClr val="00B0F0"/>
                </a:solidFill>
              </a:rPr>
              <a:t>rsp_empty_n</a:t>
            </a:r>
            <a:r>
              <a:rPr lang="en-GB" dirty="0" smtClean="0"/>
              <a:t>);</a:t>
            </a:r>
          </a:p>
          <a:p>
            <a:r>
              <a:rPr lang="en-GB" b="1" dirty="0" smtClean="0"/>
              <a:t>        </a:t>
            </a:r>
            <a:r>
              <a:rPr lang="en-GB" b="1" dirty="0"/>
              <a:t>method</a:t>
            </a:r>
            <a:r>
              <a:rPr lang="en-GB" dirty="0"/>
              <a:t> </a:t>
            </a:r>
            <a:r>
              <a:rPr lang="en-GB" dirty="0" err="1"/>
              <a:t>reqNotFull</a:t>
            </a:r>
            <a:r>
              <a:rPr lang="en-GB" dirty="0"/>
              <a:t>() </a:t>
            </a:r>
            <a:r>
              <a:rPr lang="en-GB" b="1" dirty="0"/>
              <a:t>enable</a:t>
            </a:r>
            <a:r>
              <a:rPr lang="en-GB" dirty="0"/>
              <a:t>(</a:t>
            </a:r>
            <a:r>
              <a:rPr lang="en-GB" dirty="0" err="1">
                <a:solidFill>
                  <a:srgbClr val="00B0F0"/>
                </a:solidFill>
              </a:rPr>
              <a:t>req_full_n</a:t>
            </a:r>
            <a:r>
              <a:rPr lang="en-GB" dirty="0"/>
              <a:t>);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      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// bus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I/O outputs</a:t>
            </a:r>
            <a:endParaRPr lang="en-GB" dirty="0"/>
          </a:p>
          <a:p>
            <a:r>
              <a:rPr lang="en-US" dirty="0" smtClean="0"/>
              <a:t>        </a:t>
            </a:r>
            <a:r>
              <a:rPr lang="en-US" b="1" dirty="0" smtClean="0"/>
              <a:t>method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address</a:t>
            </a:r>
            <a:r>
              <a:rPr lang="en-US" dirty="0" smtClean="0"/>
              <a:t> </a:t>
            </a:r>
            <a:r>
              <a:rPr lang="en-US" dirty="0" err="1" smtClean="0"/>
              <a:t>reqAddr</a:t>
            </a:r>
            <a:r>
              <a:rPr lang="en-US" dirty="0"/>
              <a:t>() </a:t>
            </a:r>
            <a:r>
              <a:rPr lang="en-US" b="1" dirty="0" smtClean="0"/>
              <a:t>ready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B0F0"/>
                </a:solidFill>
              </a:rPr>
              <a:t>req_write</a:t>
            </a:r>
            <a:r>
              <a:rPr lang="en-US" dirty="0" smtClean="0"/>
              <a:t>);</a:t>
            </a:r>
          </a:p>
          <a:p>
            <a:r>
              <a:rPr lang="en-US" b="1" dirty="0" smtClean="0"/>
              <a:t>        method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data_out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/>
              <a:t>writeData</a:t>
            </a:r>
            <a:r>
              <a:rPr lang="en-US" dirty="0"/>
              <a:t>() </a:t>
            </a:r>
            <a:r>
              <a:rPr lang="en-US" b="1" dirty="0"/>
              <a:t>ready</a:t>
            </a:r>
            <a:r>
              <a:rPr lang="en-US" dirty="0"/>
              <a:t>(</a:t>
            </a:r>
            <a:r>
              <a:rPr lang="en-US" dirty="0" err="1">
                <a:solidFill>
                  <a:srgbClr val="00B0F0"/>
                </a:solidFill>
              </a:rPr>
              <a:t>req_write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b="1" dirty="0"/>
              <a:t>method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req_din</a:t>
            </a:r>
            <a:r>
              <a:rPr lang="en-US" dirty="0"/>
              <a:t> </a:t>
            </a:r>
            <a:r>
              <a:rPr lang="en-US" dirty="0" err="1"/>
              <a:t>writeReqEn</a:t>
            </a:r>
            <a:r>
              <a:rPr lang="en-US" dirty="0"/>
              <a:t>() </a:t>
            </a:r>
            <a:r>
              <a:rPr lang="en-US" b="1" dirty="0"/>
              <a:t>ready</a:t>
            </a:r>
            <a:r>
              <a:rPr lang="en-US" dirty="0"/>
              <a:t>(</a:t>
            </a:r>
            <a:r>
              <a:rPr lang="en-US" dirty="0" err="1">
                <a:solidFill>
                  <a:srgbClr val="00B0F0"/>
                </a:solidFill>
              </a:rPr>
              <a:t>req_write</a:t>
            </a:r>
            <a:r>
              <a:rPr lang="en-US" dirty="0" smtClean="0"/>
              <a:t>);</a:t>
            </a:r>
            <a:endParaRPr lang="en-GB" b="1" dirty="0" smtClean="0"/>
          </a:p>
          <a:p>
            <a:r>
              <a:rPr lang="en-GB" dirty="0" smtClean="0"/>
              <a:t>        …</a:t>
            </a:r>
          </a:p>
          <a:p>
            <a:r>
              <a:rPr lang="en-GB" b="1" dirty="0" err="1" smtClean="0"/>
              <a:t>endmodule</a:t>
            </a:r>
            <a:endParaRPr lang="en-GB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528006" y="191683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Write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483768" y="3573016"/>
            <a:ext cx="1728192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3200" dirty="0" smtClean="0">
                <a:solidFill>
                  <a:srgbClr val="C00000"/>
                </a:solidFill>
              </a:rPr>
              <a:t>Can be used in a LEAP</a:t>
            </a:r>
          </a:p>
          <a:p>
            <a:pPr algn="r"/>
            <a:r>
              <a:rPr lang="en-GB" sz="3200" dirty="0" smtClean="0">
                <a:solidFill>
                  <a:srgbClr val="C00000"/>
                </a:solidFill>
              </a:rPr>
              <a:t>program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283968" y="3508851"/>
            <a:ext cx="288032" cy="2175922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09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LEAP program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11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83568" y="1268760"/>
            <a:ext cx="5112569" cy="53245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rule</a:t>
            </a: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readReq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 True );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t_addr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= </a:t>
            </a:r>
            <a:r>
              <a:rPr lang="en-GB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bus.reqAddr</a:t>
            </a: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GB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requestFifo.enq</a:t>
            </a: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(a);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endrule</a:t>
            </a:r>
            <a:endParaRPr lang="en-GB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rule</a:t>
            </a: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readSPReq</a:t>
            </a: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</a:t>
            </a:r>
            <a:r>
              <a:rPr lang="en-GB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requestFifo.notEmpty</a:t>
            </a: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        </a:t>
            </a:r>
          </a:p>
          <a:p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t_addr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= </a:t>
            </a:r>
            <a:r>
              <a:rPr lang="en-GB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requestFifo.first</a:t>
            </a: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GB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requestFifo.deq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GB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scratchpad.readReq</a:t>
            </a: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(a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  </a:t>
            </a:r>
          </a:p>
          <a:p>
            <a:r>
              <a:rPr lang="en-GB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endrule</a:t>
            </a:r>
            <a:endParaRPr lang="en-GB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rule</a:t>
            </a: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readSPResp</a:t>
            </a: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True );</a:t>
            </a:r>
          </a:p>
          <a:p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t_data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resp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&lt;- </a:t>
            </a:r>
            <a:r>
              <a:rPr lang="en-GB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scratchpad.readRsp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</a:p>
          <a:p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bus.readRsp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resp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</a:p>
          <a:p>
            <a:r>
              <a:rPr lang="en-GB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endrule</a:t>
            </a:r>
            <a:endParaRPr lang="en-GB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000" b="1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743908" y="1700808"/>
            <a:ext cx="1620180" cy="1297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64088" y="1384320"/>
            <a:ext cx="3456385" cy="12926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600" dirty="0" smtClean="0">
                <a:solidFill>
                  <a:srgbClr val="C00000"/>
                </a:solidFill>
              </a:rPr>
              <a:t>Rule </a:t>
            </a:r>
            <a:r>
              <a:rPr lang="en-GB" sz="2600" dirty="0">
                <a:solidFill>
                  <a:srgbClr val="C00000"/>
                </a:solidFill>
              </a:rPr>
              <a:t>fires if the </a:t>
            </a:r>
            <a:r>
              <a:rPr lang="en-GB" sz="2600" dirty="0" smtClean="0">
                <a:solidFill>
                  <a:srgbClr val="C00000"/>
                </a:solidFill>
              </a:rPr>
              <a:t>HLS core issues a read request at address </a:t>
            </a:r>
            <a:r>
              <a:rPr lang="en-GB" sz="2600" i="1" dirty="0" smtClean="0">
                <a:solidFill>
                  <a:srgbClr val="C00000"/>
                </a:solidFill>
              </a:rPr>
              <a:t>a</a:t>
            </a:r>
            <a:endParaRPr lang="en-GB" sz="2600" i="1" dirty="0">
              <a:solidFill>
                <a:srgbClr val="C0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743909" y="4077072"/>
            <a:ext cx="1620179" cy="20179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64088" y="3140968"/>
            <a:ext cx="3608785" cy="12926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600" dirty="0" smtClean="0">
                <a:solidFill>
                  <a:srgbClr val="C00000"/>
                </a:solidFill>
              </a:rPr>
              <a:t>Rule fires </a:t>
            </a:r>
            <a:r>
              <a:rPr lang="en-GB" sz="2600" dirty="0">
                <a:solidFill>
                  <a:srgbClr val="C00000"/>
                </a:solidFill>
              </a:rPr>
              <a:t>if </a:t>
            </a:r>
            <a:r>
              <a:rPr lang="en-GB" sz="2600" dirty="0" smtClean="0">
                <a:solidFill>
                  <a:srgbClr val="C00000"/>
                </a:solidFill>
              </a:rPr>
              <a:t>read request pending and scratchpad able to take the request</a:t>
            </a:r>
            <a:endParaRPr lang="en-GB" sz="2600" dirty="0">
              <a:solidFill>
                <a:srgbClr val="C0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4622859" y="3140969"/>
            <a:ext cx="741229" cy="43204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4" idx="1"/>
          </p:cNvCxnSpPr>
          <p:nvPr/>
        </p:nvCxnSpPr>
        <p:spPr>
          <a:xfrm flipH="1">
            <a:off x="3239852" y="5587499"/>
            <a:ext cx="2249548" cy="21602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89400" y="4941168"/>
            <a:ext cx="3456385" cy="12926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600" dirty="0" smtClean="0">
                <a:solidFill>
                  <a:srgbClr val="C00000"/>
                </a:solidFill>
              </a:rPr>
              <a:t>Scratchpad responds and data is passed to the HLS core</a:t>
            </a:r>
            <a:endParaRPr lang="en-GB" sz="2600" dirty="0">
              <a:solidFill>
                <a:srgbClr val="C00000"/>
              </a:solidFill>
            </a:endParaRPr>
          </a:p>
        </p:txBody>
      </p:sp>
      <p:cxnSp>
        <p:nvCxnSpPr>
          <p:cNvPr id="25" name="Straight Connector 24"/>
          <p:cNvCxnSpPr>
            <a:stCxn id="24" idx="1"/>
          </p:cNvCxnSpPr>
          <p:nvPr/>
        </p:nvCxnSpPr>
        <p:spPr>
          <a:xfrm flipH="1" flipV="1">
            <a:off x="4932042" y="5445225"/>
            <a:ext cx="557358" cy="14227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06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memory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12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23528" y="1434256"/>
            <a:ext cx="4104456" cy="415498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200" dirty="0" err="1" smtClean="0"/>
              <a:t>critical_region</a:t>
            </a:r>
            <a:r>
              <a:rPr lang="en-GB" sz="2200" dirty="0"/>
              <a:t>: {	</a:t>
            </a:r>
          </a:p>
          <a:p>
            <a:r>
              <a:rPr lang="en-GB" sz="2200" dirty="0" smtClean="0">
                <a:solidFill>
                  <a:srgbClr val="00B050"/>
                </a:solidFill>
              </a:rPr>
              <a:t>     #</a:t>
            </a:r>
            <a:r>
              <a:rPr lang="en-GB" sz="2200" dirty="0">
                <a:solidFill>
                  <a:srgbClr val="00B050"/>
                </a:solidFill>
              </a:rPr>
              <a:t>pragma HLS protocol fixed</a:t>
            </a:r>
          </a:p>
          <a:p>
            <a:endParaRPr lang="en-GB" sz="2200" dirty="0"/>
          </a:p>
          <a:p>
            <a:r>
              <a:rPr lang="en-GB" sz="2200" dirty="0" smtClean="0"/>
              <a:t>     </a:t>
            </a:r>
            <a:r>
              <a:rPr lang="en-GB" sz="2200" dirty="0" smtClean="0">
                <a:solidFill>
                  <a:srgbClr val="0070C0"/>
                </a:solidFill>
              </a:rPr>
              <a:t>*</a:t>
            </a:r>
            <a:r>
              <a:rPr lang="en-GB" sz="2200" dirty="0" err="1" smtClean="0">
                <a:solidFill>
                  <a:srgbClr val="0070C0"/>
                </a:solidFill>
              </a:rPr>
              <a:t>access_critical_region</a:t>
            </a:r>
            <a:r>
              <a:rPr lang="en-GB" sz="2200" dirty="0" smtClean="0">
                <a:solidFill>
                  <a:srgbClr val="0070C0"/>
                </a:solidFill>
              </a:rPr>
              <a:t> </a:t>
            </a:r>
            <a:r>
              <a:rPr lang="en-GB" sz="2200" dirty="0">
                <a:solidFill>
                  <a:srgbClr val="0070C0"/>
                </a:solidFill>
              </a:rPr>
              <a:t>= true;</a:t>
            </a:r>
          </a:p>
          <a:p>
            <a:r>
              <a:rPr lang="en-GB" sz="2200" dirty="0"/>
              <a:t> </a:t>
            </a:r>
            <a:r>
              <a:rPr lang="en-GB" sz="2200" dirty="0" smtClean="0"/>
              <a:t>    </a:t>
            </a:r>
            <a:r>
              <a:rPr lang="en-GB" sz="2200" dirty="0" err="1" smtClean="0"/>
              <a:t>ap_wait</a:t>
            </a:r>
            <a:r>
              <a:rPr lang="en-GB" sz="2200" dirty="0" smtClean="0"/>
              <a:t>();</a:t>
            </a:r>
          </a:p>
          <a:p>
            <a:endParaRPr lang="en-GB" sz="2200" dirty="0"/>
          </a:p>
          <a:p>
            <a:r>
              <a:rPr lang="en-GB" sz="2200" dirty="0" smtClean="0"/>
              <a:t>      </a:t>
            </a:r>
            <a:r>
              <a:rPr lang="en-GB" sz="2200" dirty="0" err="1" smtClean="0">
                <a:solidFill>
                  <a:srgbClr val="0070C0"/>
                </a:solidFill>
              </a:rPr>
              <a:t>shared_bus</a:t>
            </a:r>
            <a:r>
              <a:rPr lang="en-GB" sz="2200" dirty="0" smtClean="0">
                <a:solidFill>
                  <a:srgbClr val="0070C0"/>
                </a:solidFill>
              </a:rPr>
              <a:t>[address</a:t>
            </a:r>
            <a:r>
              <a:rPr lang="en-GB" sz="2200" dirty="0">
                <a:solidFill>
                  <a:srgbClr val="0070C0"/>
                </a:solidFill>
              </a:rPr>
              <a:t>] = data</a:t>
            </a:r>
            <a:r>
              <a:rPr lang="en-GB" sz="2200" dirty="0" smtClean="0">
                <a:solidFill>
                  <a:srgbClr val="0070C0"/>
                </a:solidFill>
              </a:rPr>
              <a:t>;</a:t>
            </a:r>
          </a:p>
          <a:p>
            <a:r>
              <a:rPr lang="en-GB" sz="2200" dirty="0" smtClean="0"/>
              <a:t>      </a:t>
            </a:r>
            <a:r>
              <a:rPr lang="en-GB" sz="2200" dirty="0" err="1" smtClean="0"/>
              <a:t>ap_wait</a:t>
            </a:r>
            <a:r>
              <a:rPr lang="en-GB" sz="2200" dirty="0" smtClean="0"/>
              <a:t>();</a:t>
            </a:r>
          </a:p>
          <a:p>
            <a:endParaRPr lang="en-GB" sz="2200" dirty="0"/>
          </a:p>
          <a:p>
            <a:r>
              <a:rPr lang="en-GB" sz="2200" dirty="0">
                <a:solidFill>
                  <a:srgbClr val="0070C0"/>
                </a:solidFill>
              </a:rPr>
              <a:t> </a:t>
            </a:r>
            <a:r>
              <a:rPr lang="en-GB" sz="2200" dirty="0" smtClean="0">
                <a:solidFill>
                  <a:srgbClr val="0070C0"/>
                </a:solidFill>
              </a:rPr>
              <a:t>     *</a:t>
            </a:r>
            <a:r>
              <a:rPr lang="en-GB" sz="2200" dirty="0" err="1" smtClean="0">
                <a:solidFill>
                  <a:srgbClr val="0070C0"/>
                </a:solidFill>
              </a:rPr>
              <a:t>access_critical_region</a:t>
            </a:r>
            <a:r>
              <a:rPr lang="en-GB" sz="2200" dirty="0" smtClean="0">
                <a:solidFill>
                  <a:srgbClr val="0070C0"/>
                </a:solidFill>
              </a:rPr>
              <a:t> </a:t>
            </a:r>
            <a:r>
              <a:rPr lang="en-GB" sz="2200" dirty="0">
                <a:solidFill>
                  <a:srgbClr val="0070C0"/>
                </a:solidFill>
              </a:rPr>
              <a:t>= false;</a:t>
            </a:r>
          </a:p>
          <a:p>
            <a:r>
              <a:rPr lang="en-GB" sz="2200" dirty="0"/>
              <a:t> </a:t>
            </a:r>
            <a:r>
              <a:rPr lang="en-GB" sz="2200" dirty="0" smtClean="0"/>
              <a:t>     </a:t>
            </a:r>
            <a:r>
              <a:rPr lang="en-GB" sz="2200" dirty="0" err="1" smtClean="0"/>
              <a:t>ap_wait</a:t>
            </a:r>
            <a:r>
              <a:rPr lang="en-GB" sz="2200" dirty="0"/>
              <a:t>();</a:t>
            </a:r>
          </a:p>
          <a:p>
            <a:r>
              <a:rPr lang="en-GB" sz="22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9992" y="1628800"/>
            <a:ext cx="4572000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GB" sz="2000" b="1" dirty="0"/>
              <a:t>rule</a:t>
            </a:r>
            <a:r>
              <a:rPr lang="en-GB" sz="2000" dirty="0"/>
              <a:t> </a:t>
            </a:r>
            <a:r>
              <a:rPr lang="en-GB" sz="2000" dirty="0" err="1"/>
              <a:t>hlsAccessCriticalRegion</a:t>
            </a:r>
            <a:r>
              <a:rPr lang="en-GB" sz="2000" dirty="0"/>
              <a:t> ( True ); </a:t>
            </a:r>
          </a:p>
          <a:p>
            <a:r>
              <a:rPr lang="en-GB" sz="2000" dirty="0" smtClean="0"/>
              <a:t>    Bool </a:t>
            </a:r>
            <a:r>
              <a:rPr lang="en-GB" sz="2000" dirty="0"/>
              <a:t>r = </a:t>
            </a:r>
            <a:r>
              <a:rPr lang="en-GB" sz="2000" dirty="0" err="1" smtClean="0"/>
              <a:t>wrapper.accessCriticalRegion</a:t>
            </a:r>
            <a:r>
              <a:rPr lang="en-GB" sz="2000" dirty="0"/>
              <a:t>();</a:t>
            </a:r>
          </a:p>
          <a:p>
            <a:r>
              <a:rPr lang="en-GB" sz="2000" dirty="0" smtClean="0"/>
              <a:t>    if </a:t>
            </a:r>
            <a:r>
              <a:rPr lang="en-GB" sz="2000" dirty="0"/>
              <a:t>(</a:t>
            </a:r>
            <a:r>
              <a:rPr lang="en-GB" sz="2000" dirty="0" smtClean="0"/>
              <a:t>r)</a:t>
            </a:r>
          </a:p>
          <a:p>
            <a:r>
              <a:rPr lang="en-GB" sz="2000" dirty="0"/>
              <a:t> </a:t>
            </a:r>
            <a:r>
              <a:rPr lang="en-GB" sz="2000" dirty="0" smtClean="0"/>
              <a:t>       </a:t>
            </a:r>
            <a:r>
              <a:rPr lang="en-GB" sz="2000" dirty="0" err="1" smtClean="0"/>
              <a:t>lock.acquireLockReq</a:t>
            </a:r>
            <a:r>
              <a:rPr lang="en-GB" sz="2000" dirty="0" smtClean="0"/>
              <a:t>(MY_LOCK</a:t>
            </a:r>
            <a:r>
              <a:rPr lang="en-GB" sz="2000" dirty="0"/>
              <a:t>);</a:t>
            </a:r>
          </a:p>
          <a:p>
            <a:r>
              <a:rPr lang="en-GB" sz="2000" dirty="0"/>
              <a:t>    </a:t>
            </a:r>
            <a:r>
              <a:rPr lang="en-GB" sz="2000" dirty="0" smtClean="0"/>
              <a:t>else</a:t>
            </a:r>
          </a:p>
          <a:p>
            <a:r>
              <a:rPr lang="en-GB" sz="2000" dirty="0"/>
              <a:t> </a:t>
            </a:r>
            <a:r>
              <a:rPr lang="en-GB" sz="2000" dirty="0" smtClean="0"/>
              <a:t>       </a:t>
            </a:r>
            <a:r>
              <a:rPr lang="en-GB" sz="2000" dirty="0" err="1" smtClean="0"/>
              <a:t>lockReleaseFifo.enq</a:t>
            </a:r>
            <a:r>
              <a:rPr lang="en-GB" sz="2000" dirty="0" smtClean="0"/>
              <a:t>(True);</a:t>
            </a:r>
            <a:endParaRPr lang="en-GB" sz="2000" dirty="0"/>
          </a:p>
          <a:p>
            <a:r>
              <a:rPr lang="en-GB" sz="2000" b="1" dirty="0" err="1"/>
              <a:t>endrule</a:t>
            </a:r>
            <a:r>
              <a:rPr lang="en-GB" sz="2000" b="1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1640" y="5877272"/>
            <a:ext cx="3384376" cy="49244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600" dirty="0" smtClean="0">
                <a:solidFill>
                  <a:srgbClr val="C00000"/>
                </a:solidFill>
              </a:rPr>
              <a:t>shared memory access</a:t>
            </a:r>
            <a:endParaRPr lang="en-GB" sz="2600" dirty="0">
              <a:solidFill>
                <a:srgbClr val="C00000"/>
              </a:solidFill>
            </a:endParaRPr>
          </a:p>
        </p:txBody>
      </p:sp>
      <p:cxnSp>
        <p:nvCxnSpPr>
          <p:cNvPr id="10" name="Straight Connector 9"/>
          <p:cNvCxnSpPr>
            <a:stCxn id="9" idx="0"/>
          </p:cNvCxnSpPr>
          <p:nvPr/>
        </p:nvCxnSpPr>
        <p:spPr>
          <a:xfrm flipV="1">
            <a:off x="3023828" y="3875569"/>
            <a:ext cx="108012" cy="200170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60032" y="5672861"/>
            <a:ext cx="2160240" cy="492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600" dirty="0" smtClean="0">
                <a:solidFill>
                  <a:srgbClr val="C00000"/>
                </a:solidFill>
              </a:rPr>
              <a:t>guard signals</a:t>
            </a:r>
            <a:endParaRPr lang="en-GB" sz="2600" dirty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>
            <a:endCxn id="14" idx="1"/>
          </p:cNvCxnSpPr>
          <p:nvPr/>
        </p:nvCxnSpPr>
        <p:spPr>
          <a:xfrm>
            <a:off x="3419872" y="2852936"/>
            <a:ext cx="1440160" cy="306614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4" idx="1"/>
          </p:cNvCxnSpPr>
          <p:nvPr/>
        </p:nvCxnSpPr>
        <p:spPr>
          <a:xfrm>
            <a:off x="3491880" y="4869160"/>
            <a:ext cx="1368152" cy="104992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64288" y="4005064"/>
            <a:ext cx="1872208" cy="492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600" dirty="0" smtClean="0">
                <a:solidFill>
                  <a:srgbClr val="C00000"/>
                </a:solidFill>
              </a:rPr>
              <a:t>acquire lock</a:t>
            </a:r>
            <a:endParaRPr lang="en-GB" sz="2600" dirty="0">
              <a:solidFill>
                <a:srgbClr val="C00000"/>
              </a:solidFill>
            </a:endParaRPr>
          </a:p>
        </p:txBody>
      </p:sp>
      <p:cxnSp>
        <p:nvCxnSpPr>
          <p:cNvPr id="33" name="Straight Connector 32"/>
          <p:cNvCxnSpPr>
            <a:endCxn id="32" idx="0"/>
          </p:cNvCxnSpPr>
          <p:nvPr/>
        </p:nvCxnSpPr>
        <p:spPr>
          <a:xfrm>
            <a:off x="7596336" y="2852936"/>
            <a:ext cx="504056" cy="115212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29808" y="4581128"/>
            <a:ext cx="2538536" cy="8925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600" dirty="0" smtClean="0">
                <a:solidFill>
                  <a:srgbClr val="C00000"/>
                </a:solidFill>
              </a:rPr>
              <a:t>release lock if no request pending</a:t>
            </a:r>
            <a:endParaRPr lang="en-GB" sz="2600" dirty="0">
              <a:solidFill>
                <a:srgbClr val="C00000"/>
              </a:solidFill>
            </a:endParaRPr>
          </a:p>
        </p:txBody>
      </p:sp>
      <p:cxnSp>
        <p:nvCxnSpPr>
          <p:cNvPr id="38" name="Straight Connector 37"/>
          <p:cNvCxnSpPr>
            <a:endCxn id="37" idx="0"/>
          </p:cNvCxnSpPr>
          <p:nvPr/>
        </p:nvCxnSpPr>
        <p:spPr>
          <a:xfrm>
            <a:off x="6156176" y="3501008"/>
            <a:ext cx="242900" cy="108012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1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4" grpId="0" animBg="1"/>
      <p:bldP spid="32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State-of-the-art HLS tools can build optimized custom memory systems </a:t>
            </a:r>
            <a:r>
              <a:rPr lang="en-GB" dirty="0"/>
              <a:t>on-chip</a:t>
            </a:r>
            <a:endParaRPr lang="en-GB" dirty="0" smtClean="0"/>
          </a:p>
          <a:p>
            <a:r>
              <a:rPr lang="en-GB" dirty="0" smtClean="0"/>
              <a:t>But on-chip memory capacity often not sufficient</a:t>
            </a:r>
          </a:p>
          <a:p>
            <a:r>
              <a:rPr lang="en-GB" dirty="0" smtClean="0"/>
              <a:t>Limited support for interfacing external memory</a:t>
            </a:r>
          </a:p>
          <a:p>
            <a:pPr lvl="1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Manually connecting an HLS kernel to external memory is 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complicated</a:t>
            </a:r>
          </a:p>
          <a:p>
            <a:pPr lvl="1"/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LEAP builds a high-performance memory hierarchy underneath a simple API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BF86-0593-4746-8041-432492376547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100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 MATCHUP [FPGA’15]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13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84784"/>
            <a:ext cx="6285230" cy="496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6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 MATCHUP [FPGA’15]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14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630692"/>
              </p:ext>
            </p:extLst>
          </p:nvPr>
        </p:nvGraphicFramePr>
        <p:xfrm>
          <a:off x="755575" y="1700808"/>
          <a:ext cx="655272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087"/>
                <a:gridCol w="434936"/>
                <a:gridCol w="913473"/>
                <a:gridCol w="1008112"/>
                <a:gridCol w="1080120"/>
              </a:tblGrid>
              <a:tr h="370840">
                <a:tc>
                  <a:txBody>
                    <a:bodyPr/>
                    <a:lstStyle/>
                    <a:p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BRAM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Latency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bg1"/>
                          </a:solidFill>
                        </a:rPr>
                        <a:t>Merger</a:t>
                      </a:r>
                      <a:endParaRPr lang="en-GB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 smtClean="0"/>
                        <a:t>Parallelization</a:t>
                      </a:r>
                      <a:r>
                        <a:rPr lang="de-DE" sz="2000" dirty="0" smtClean="0"/>
                        <a:t> (</a:t>
                      </a:r>
                      <a:r>
                        <a:rPr lang="de-DE" sz="2000" dirty="0" err="1" smtClean="0"/>
                        <a:t>no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caches</a:t>
                      </a:r>
                      <a:r>
                        <a:rPr lang="de-DE" sz="2000" dirty="0" smtClean="0"/>
                        <a:t>)</a:t>
                      </a:r>
                      <a:endParaRPr lang="en-GB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 smtClean="0"/>
                        <a:t>4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 smtClean="0"/>
                        <a:t>62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 smtClean="0"/>
                        <a:t>10.0 ns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 smtClean="0"/>
                        <a:t>539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dirty="0" err="1" smtClean="0"/>
                        <a:t>ms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 smtClean="0"/>
                        <a:t>Parallelization</a:t>
                      </a:r>
                      <a:r>
                        <a:rPr lang="de-DE" sz="2000" dirty="0" smtClean="0"/>
                        <a:t> (</a:t>
                      </a:r>
                      <a:r>
                        <a:rPr lang="de-DE" sz="2000" dirty="0" err="1" smtClean="0"/>
                        <a:t>with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caches</a:t>
                      </a:r>
                      <a:r>
                        <a:rPr lang="de-DE" sz="2000" dirty="0" smtClean="0"/>
                        <a:t>)</a:t>
                      </a:r>
                      <a:endParaRPr lang="en-GB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 smtClean="0"/>
                        <a:t>4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 smtClean="0"/>
                        <a:t>72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 smtClean="0"/>
                        <a:t>10.0 ns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 smtClean="0"/>
                        <a:t>115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dirty="0" err="1" smtClean="0"/>
                        <a:t>ms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algn="l"/>
                      <a:r>
                        <a:rPr lang="en-GB" sz="2000" b="1" dirty="0" smtClean="0">
                          <a:solidFill>
                            <a:schemeClr val="bg1"/>
                          </a:solidFill>
                        </a:rPr>
                        <a:t>Tree deletion</a:t>
                      </a:r>
                      <a:endParaRPr lang="en-GB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 smtClean="0"/>
                        <a:t>Parallelization</a:t>
                      </a:r>
                      <a:r>
                        <a:rPr lang="de-DE" sz="2000" dirty="0" smtClean="0"/>
                        <a:t> (</a:t>
                      </a:r>
                      <a:r>
                        <a:rPr lang="de-DE" sz="2000" dirty="0" err="1" smtClean="0"/>
                        <a:t>no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caches</a:t>
                      </a:r>
                      <a:r>
                        <a:rPr lang="de-DE" sz="2000" dirty="0" smtClean="0"/>
                        <a:t>)</a:t>
                      </a:r>
                      <a:endParaRPr lang="en-GB" sz="2000" dirty="0" smtClean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 smtClean="0"/>
                        <a:t>4</a:t>
                      </a:r>
                      <a:endParaRPr lang="en-GB" sz="20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 smtClean="0"/>
                        <a:t>91</a:t>
                      </a:r>
                      <a:endParaRPr lang="en-GB" sz="20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 smtClean="0"/>
                        <a:t>10.0 ns</a:t>
                      </a:r>
                      <a:endParaRPr lang="en-GB" sz="20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 smtClean="0"/>
                        <a:t>2208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dirty="0" smtClean="0"/>
                        <a:t>us</a:t>
                      </a:r>
                      <a:endParaRPr lang="en-GB" sz="20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 smtClean="0"/>
                        <a:t>Parallelization</a:t>
                      </a:r>
                      <a:r>
                        <a:rPr lang="de-DE" sz="2000" dirty="0" smtClean="0"/>
                        <a:t> (</a:t>
                      </a:r>
                      <a:r>
                        <a:rPr lang="de-DE" sz="2000" dirty="0" err="1" smtClean="0"/>
                        <a:t>with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caches</a:t>
                      </a:r>
                      <a:r>
                        <a:rPr lang="de-DE" sz="2000" dirty="0" smtClean="0"/>
                        <a:t>)</a:t>
                      </a:r>
                      <a:endParaRPr lang="en-GB" sz="2000" dirty="0" smtClean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 smtClean="0"/>
                        <a:t>4</a:t>
                      </a:r>
                      <a:endParaRPr lang="en-GB" sz="20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 smtClean="0"/>
                        <a:t>202</a:t>
                      </a:r>
                      <a:endParaRPr lang="en-GB" sz="20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 smtClean="0"/>
                        <a:t>10.5 ns</a:t>
                      </a:r>
                      <a:endParaRPr lang="en-GB" sz="20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 smtClean="0"/>
                        <a:t>711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dirty="0" smtClean="0"/>
                        <a:t>us</a:t>
                      </a:r>
                      <a:endParaRPr lang="en-GB" sz="20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pPr algn="l"/>
                      <a:r>
                        <a:rPr lang="en-GB" sz="2000" b="1" i="1" dirty="0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en-GB" sz="2000" b="1" dirty="0" smtClean="0">
                          <a:solidFill>
                            <a:schemeClr val="bg1"/>
                          </a:solidFill>
                        </a:rPr>
                        <a:t>-means clustering</a:t>
                      </a:r>
                      <a:endParaRPr lang="en-GB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 smtClean="0"/>
                        <a:t>Parallelization</a:t>
                      </a:r>
                      <a:r>
                        <a:rPr lang="de-DE" sz="2000" dirty="0" smtClean="0"/>
                        <a:t> (</a:t>
                      </a:r>
                      <a:r>
                        <a:rPr lang="de-DE" sz="2000" dirty="0" err="1" smtClean="0"/>
                        <a:t>no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caches</a:t>
                      </a:r>
                      <a:r>
                        <a:rPr lang="de-DE" sz="2000" dirty="0" smtClean="0"/>
                        <a:t>)</a:t>
                      </a:r>
                      <a:endParaRPr lang="en-GB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 smtClean="0"/>
                        <a:t>4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 smtClean="0"/>
                        <a:t>125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 smtClean="0"/>
                        <a:t>10.0 ns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 smtClean="0"/>
                        <a:t>62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dirty="0" err="1" smtClean="0"/>
                        <a:t>ms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 smtClean="0"/>
                        <a:t>Parallelization</a:t>
                      </a:r>
                      <a:r>
                        <a:rPr lang="de-DE" sz="2000" dirty="0" smtClean="0"/>
                        <a:t> (</a:t>
                      </a:r>
                      <a:r>
                        <a:rPr lang="de-DE" sz="2000" dirty="0" err="1" smtClean="0"/>
                        <a:t>with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caches</a:t>
                      </a:r>
                      <a:r>
                        <a:rPr lang="de-DE" sz="2000" dirty="0" smtClean="0"/>
                        <a:t>)</a:t>
                      </a:r>
                      <a:endParaRPr lang="en-GB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 smtClean="0"/>
                        <a:t>4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 smtClean="0"/>
                        <a:t>272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 smtClean="0"/>
                        <a:t>11.1 ns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 smtClean="0"/>
                        <a:t>42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dirty="0" err="1" smtClean="0"/>
                        <a:t>ms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2052137"/>
            <a:ext cx="270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1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3204265"/>
            <a:ext cx="270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2</a:t>
            </a:r>
            <a:endParaRPr lang="en-GB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4365104"/>
            <a:ext cx="270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3</a:t>
            </a:r>
            <a:endParaRPr lang="en-GB" sz="3200" dirty="0"/>
          </a:p>
        </p:txBody>
      </p:sp>
      <p:sp>
        <p:nvSpPr>
          <p:cNvPr id="11" name="Curved Left Arrow 10"/>
          <p:cNvSpPr/>
          <p:nvPr/>
        </p:nvSpPr>
        <p:spPr>
          <a:xfrm flipV="1">
            <a:off x="7380312" y="2566811"/>
            <a:ext cx="432048" cy="637454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11734" y="2617748"/>
            <a:ext cx="1187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x5</a:t>
            </a:r>
            <a:endParaRPr lang="en-GB" sz="2800" dirty="0"/>
          </a:p>
        </p:txBody>
      </p:sp>
      <p:sp>
        <p:nvSpPr>
          <p:cNvPr id="13" name="Curved Left Arrow 12"/>
          <p:cNvSpPr/>
          <p:nvPr/>
        </p:nvSpPr>
        <p:spPr>
          <a:xfrm flipV="1">
            <a:off x="7380312" y="3789040"/>
            <a:ext cx="432048" cy="576064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11734" y="3789040"/>
            <a:ext cx="1187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x3</a:t>
            </a:r>
            <a:endParaRPr lang="en-GB" sz="2800" dirty="0"/>
          </a:p>
        </p:txBody>
      </p:sp>
      <p:sp>
        <p:nvSpPr>
          <p:cNvPr id="17" name="Curved Left Arrow 16"/>
          <p:cNvSpPr/>
          <p:nvPr/>
        </p:nvSpPr>
        <p:spPr>
          <a:xfrm flipV="1">
            <a:off x="7380312" y="4962238"/>
            <a:ext cx="432048" cy="554993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11734" y="4941168"/>
            <a:ext cx="1187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x</a:t>
            </a:r>
            <a:r>
              <a:rPr lang="de-DE" sz="2800" dirty="0" smtClean="0"/>
              <a:t>1.5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8643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7" grpId="0" animBg="1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568952" cy="518457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Connecting </a:t>
            </a:r>
            <a:r>
              <a:rPr lang="en-GB" dirty="0" err="1"/>
              <a:t>Vivado</a:t>
            </a:r>
            <a:r>
              <a:rPr lang="en-GB" dirty="0"/>
              <a:t> HLS </a:t>
            </a:r>
            <a:r>
              <a:rPr lang="en-GB" dirty="0" smtClean="0"/>
              <a:t>native bus interfaces to LEAP scratchpads</a:t>
            </a:r>
          </a:p>
          <a:p>
            <a:r>
              <a:rPr lang="en-GB" dirty="0"/>
              <a:t>Private and shared address </a:t>
            </a:r>
            <a:r>
              <a:rPr lang="en-GB" dirty="0" smtClean="0"/>
              <a:t>spaces</a:t>
            </a:r>
          </a:p>
          <a:p>
            <a:r>
              <a:rPr lang="en-GB" dirty="0" smtClean="0"/>
              <a:t>Light-weight </a:t>
            </a:r>
            <a:r>
              <a:rPr lang="en-GB" dirty="0" err="1" smtClean="0"/>
              <a:t>Bluespec</a:t>
            </a:r>
            <a:r>
              <a:rPr lang="en-GB" dirty="0" smtClean="0"/>
              <a:t> wrappers enable access to board-level DRAM and host memory</a:t>
            </a:r>
          </a:p>
          <a:p>
            <a:r>
              <a:rPr lang="en-GB" dirty="0" smtClean="0"/>
              <a:t>Automatic cache construction: average 3x speed-up in our benchmarks</a:t>
            </a:r>
          </a:p>
          <a:p>
            <a:r>
              <a:rPr lang="en-GB" dirty="0" smtClean="0"/>
              <a:t>Code examples available at:</a:t>
            </a:r>
            <a:br>
              <a:rPr lang="en-GB" dirty="0" smtClean="0"/>
            </a:br>
            <a:r>
              <a:rPr lang="en-GB" b="1" dirty="0" smtClean="0"/>
              <a:t>https</a:t>
            </a:r>
            <a:r>
              <a:rPr lang="en-GB" b="1" dirty="0"/>
              <a:t>://</a:t>
            </a:r>
            <a:r>
              <a:rPr lang="en-GB" b="1" dirty="0" smtClean="0"/>
              <a:t>github.com/FelixWinterstein/LEAP-HLS</a:t>
            </a:r>
            <a:endParaRPr lang="en-GB" dirty="0" smtClean="0"/>
          </a:p>
          <a:p>
            <a:r>
              <a:rPr lang="en-GB" dirty="0" smtClean="0"/>
              <a:t>Next talk: Automatic wrapper generation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205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18864" y="2416621"/>
            <a:ext cx="8229600" cy="32446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b="1" dirty="0"/>
          </a:p>
          <a:p>
            <a:pPr marL="0" indent="0" algn="ctr">
              <a:buNone/>
            </a:pPr>
            <a:r>
              <a:rPr lang="en-GB" sz="3800" b="1" dirty="0" smtClean="0"/>
              <a:t>Thank you.</a:t>
            </a:r>
          </a:p>
          <a:p>
            <a:pPr marL="0" indent="0" algn="ctr">
              <a:buNone/>
            </a:pPr>
            <a:endParaRPr lang="en-GB" sz="3800" b="1" dirty="0" smtClean="0"/>
          </a:p>
          <a:p>
            <a:pPr marL="0" indent="0" algn="ctr">
              <a:buNone/>
            </a:pPr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f.winterstein12@imperial.ac.uk</a:t>
            </a:r>
            <a:endParaRPr lang="en-GB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en-GB" b="1" dirty="0"/>
              <a:t>https://github.com/FelixWinterstein/LEAP-HLS</a:t>
            </a:r>
            <a:endParaRPr lang="en-GB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GB" dirty="0" smtClean="0"/>
              <a:t>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3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Recap: MATCHUP [FPGA’15]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508103" y="1585280"/>
            <a:ext cx="106665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0x18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0x14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0x10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0x0C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0x08</a:t>
            </a:r>
          </a:p>
          <a:p>
            <a:pPr algn="r">
              <a:lnSpc>
                <a:spcPct val="150000"/>
              </a:lnSpc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0x04</a:t>
            </a:r>
          </a:p>
          <a:p>
            <a:pPr algn="r">
              <a:lnSpc>
                <a:spcPct val="150000"/>
              </a:lnSpc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0x00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16216" y="1196752"/>
            <a:ext cx="19442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 smtClean="0"/>
              <a:t>memory</a:t>
            </a:r>
            <a:endParaRPr lang="en-GB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6578539" y="1657288"/>
            <a:ext cx="1872209" cy="26540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b" anchorCtr="0">
            <a:noAutofit/>
          </a:bodyPr>
          <a:lstStyle/>
          <a:p>
            <a:pPr algn="ctr"/>
            <a:endParaRPr lang="en-GB" sz="2600" dirty="0"/>
          </a:p>
        </p:txBody>
      </p:sp>
      <p:sp>
        <p:nvSpPr>
          <p:cNvPr id="9" name="Right Arrow 8"/>
          <p:cNvSpPr/>
          <p:nvPr/>
        </p:nvSpPr>
        <p:spPr>
          <a:xfrm flipH="1">
            <a:off x="4139951" y="3561404"/>
            <a:ext cx="1166763" cy="421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269332" y="2875583"/>
            <a:ext cx="1037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/>
              <a:t>HLS</a:t>
            </a:r>
            <a:endParaRPr lang="en-GB" sz="4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591486" y="3900433"/>
            <a:ext cx="18592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591486" y="3465580"/>
            <a:ext cx="18592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591486" y="3050262"/>
            <a:ext cx="18592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591486" y="2645345"/>
            <a:ext cx="18592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591486" y="2241444"/>
            <a:ext cx="18592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96456" y="4714414"/>
            <a:ext cx="5155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 smtClean="0"/>
              <a:t>FU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447737" y="1404645"/>
            <a:ext cx="3221982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400" dirty="0" smtClean="0"/>
              <a:t>Off-chip memory</a:t>
            </a:r>
          </a:p>
          <a:p>
            <a:pPr algn="ctr"/>
            <a:r>
              <a:rPr lang="en-GB" sz="2400" dirty="0" smtClean="0"/>
              <a:t>(low bandwidth)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96455" y="2812866"/>
            <a:ext cx="2732263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000" dirty="0" smtClean="0"/>
              <a:t>Interface controller</a:t>
            </a:r>
            <a:endParaRPr lang="en-GB" sz="2000" dirty="0"/>
          </a:p>
        </p:txBody>
      </p:sp>
      <p:cxnSp>
        <p:nvCxnSpPr>
          <p:cNvPr id="53" name="Straight Arrow Connector 52"/>
          <p:cNvCxnSpPr>
            <a:stCxn id="42" idx="0"/>
          </p:cNvCxnSpPr>
          <p:nvPr/>
        </p:nvCxnSpPr>
        <p:spPr>
          <a:xfrm flipV="1">
            <a:off x="954240" y="3222268"/>
            <a:ext cx="0" cy="1492146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2" idx="0"/>
            <a:endCxn id="43" idx="2"/>
          </p:cNvCxnSpPr>
          <p:nvPr/>
        </p:nvCxnSpPr>
        <p:spPr>
          <a:xfrm flipH="1" flipV="1">
            <a:off x="2058728" y="2235642"/>
            <a:ext cx="3859" cy="577224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5400000">
            <a:off x="1907362" y="4070973"/>
            <a:ext cx="3600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1868" y="2696140"/>
            <a:ext cx="3600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</p:txBody>
      </p:sp>
      <p:sp>
        <p:nvSpPr>
          <p:cNvPr id="71" name="TextBox 70"/>
          <p:cNvSpPr txBox="1"/>
          <p:nvPr/>
        </p:nvSpPr>
        <p:spPr>
          <a:xfrm rot="5400000">
            <a:off x="1859389" y="974628"/>
            <a:ext cx="3600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</p:txBody>
      </p:sp>
      <p:sp>
        <p:nvSpPr>
          <p:cNvPr id="72" name="TextBox 71"/>
          <p:cNvSpPr txBox="1"/>
          <p:nvPr/>
        </p:nvSpPr>
        <p:spPr>
          <a:xfrm rot="10800000">
            <a:off x="3557446" y="2696139"/>
            <a:ext cx="3600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5137" y="2645346"/>
            <a:ext cx="3156517" cy="294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/>
          <p:cNvSpPr txBox="1"/>
          <p:nvPr/>
        </p:nvSpPr>
        <p:spPr>
          <a:xfrm>
            <a:off x="1265390" y="5168805"/>
            <a:ext cx="23762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FPGA</a:t>
            </a:r>
            <a:endParaRPr lang="en-GB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09529" y="4712976"/>
            <a:ext cx="5155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 smtClean="0"/>
              <a:t>FU</a:t>
            </a:r>
            <a:endParaRPr lang="en-GB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667313" y="3222268"/>
            <a:ext cx="0" cy="1490708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41430" y="4509120"/>
            <a:ext cx="4248472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 = </a:t>
            </a:r>
            <a:r>
              <a:rPr lang="en-GB" sz="2000" b="1" dirty="0" smtClean="0"/>
              <a:t>new</a:t>
            </a:r>
            <a:r>
              <a:rPr lang="en-GB" sz="2000" dirty="0" smtClean="0"/>
              <a:t> </a:t>
            </a:r>
            <a:r>
              <a:rPr lang="en-GB" sz="2000" dirty="0" err="1" smtClean="0"/>
              <a:t>stackRecord</a:t>
            </a:r>
            <a:r>
              <a:rPr lang="en-GB" sz="2000" dirty="0" smtClean="0"/>
              <a:t>;</a:t>
            </a:r>
          </a:p>
          <a:p>
            <a:r>
              <a:rPr lang="en-GB" sz="2000" dirty="0"/>
              <a:t>s</a:t>
            </a:r>
            <a:r>
              <a:rPr lang="en-GB" sz="2000" dirty="0" smtClean="0"/>
              <a:t>-&gt;u = root;</a:t>
            </a:r>
          </a:p>
          <a:p>
            <a:r>
              <a:rPr lang="en-GB" sz="2000" dirty="0" smtClean="0"/>
              <a:t>s-&gt;n = 0;</a:t>
            </a:r>
          </a:p>
          <a:p>
            <a:r>
              <a:rPr lang="en-GB" sz="2000" b="1" dirty="0" smtClean="0"/>
              <a:t>while</a:t>
            </a:r>
            <a:r>
              <a:rPr lang="en-GB" sz="2000" dirty="0" smtClean="0"/>
              <a:t> s!=0 </a:t>
            </a:r>
            <a:r>
              <a:rPr lang="en-GB" sz="2000" b="1" dirty="0" smtClean="0"/>
              <a:t>do</a:t>
            </a:r>
          </a:p>
          <a:p>
            <a:r>
              <a:rPr lang="en-GB" sz="2000" b="1" dirty="0"/>
              <a:t> </a:t>
            </a:r>
            <a:r>
              <a:rPr lang="en-GB" sz="2000" b="1" dirty="0" smtClean="0"/>
              <a:t>   </a:t>
            </a:r>
            <a:r>
              <a:rPr lang="en-GB" sz="2000" dirty="0" smtClean="0"/>
              <a:t>t = s;</a:t>
            </a:r>
          </a:p>
          <a:p>
            <a:r>
              <a:rPr lang="en-GB" sz="2000" b="1" dirty="0"/>
              <a:t> </a:t>
            </a:r>
            <a:r>
              <a:rPr lang="en-GB" sz="2000" b="1" dirty="0" smtClean="0"/>
              <a:t>   </a:t>
            </a:r>
            <a:r>
              <a:rPr lang="en-GB" sz="2000" dirty="0" smtClean="0"/>
              <a:t>u = t-&gt;u;</a:t>
            </a:r>
          </a:p>
          <a:p>
            <a:r>
              <a:rPr lang="en-GB" sz="2000" b="1" dirty="0"/>
              <a:t> </a:t>
            </a:r>
            <a:r>
              <a:rPr lang="en-GB" sz="2000" b="1" dirty="0" smtClean="0"/>
              <a:t>   </a:t>
            </a:r>
            <a:r>
              <a:rPr lang="en-GB" sz="2000" dirty="0" smtClean="0"/>
              <a:t>s </a:t>
            </a:r>
            <a:r>
              <a:rPr lang="en-GB" sz="2000" dirty="0"/>
              <a:t>= t-&gt;n</a:t>
            </a:r>
            <a:r>
              <a:rPr lang="en-GB" sz="2000" dirty="0" smtClean="0"/>
              <a:t>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0078" y="4715852"/>
            <a:ext cx="5155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 smtClean="0"/>
              <a:t>FU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2913151" y="4714414"/>
            <a:ext cx="5155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 smtClean="0"/>
              <a:t>FU</a:t>
            </a:r>
            <a:endParaRPr lang="en-GB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484401" y="3212976"/>
            <a:ext cx="0" cy="1490708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209349" y="3212976"/>
            <a:ext cx="0" cy="1490708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86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3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 MATCHUP [FPGA’15]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08103" y="1585280"/>
            <a:ext cx="106665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0x18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0x14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0x10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0x0C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0x08</a:t>
            </a:r>
          </a:p>
          <a:p>
            <a:pPr algn="r">
              <a:lnSpc>
                <a:spcPct val="150000"/>
              </a:lnSpc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0x04</a:t>
            </a:r>
          </a:p>
          <a:p>
            <a:pPr algn="r">
              <a:lnSpc>
                <a:spcPct val="150000"/>
              </a:lnSpc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0x00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16216" y="1196752"/>
            <a:ext cx="19442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 smtClean="0"/>
              <a:t>memory</a:t>
            </a:r>
            <a:endParaRPr lang="en-GB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6578539" y="1657288"/>
            <a:ext cx="1872209" cy="26540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b" anchorCtr="0">
            <a:noAutofit/>
          </a:bodyPr>
          <a:lstStyle/>
          <a:p>
            <a:pPr algn="ctr"/>
            <a:endParaRPr lang="en-GB" sz="2600" dirty="0"/>
          </a:p>
        </p:txBody>
      </p:sp>
      <p:sp>
        <p:nvSpPr>
          <p:cNvPr id="9" name="Right Arrow 8"/>
          <p:cNvSpPr/>
          <p:nvPr/>
        </p:nvSpPr>
        <p:spPr>
          <a:xfrm flipH="1">
            <a:off x="4139951" y="3561404"/>
            <a:ext cx="1166763" cy="421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269332" y="2875583"/>
            <a:ext cx="1037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/>
              <a:t>HLS</a:t>
            </a:r>
            <a:endParaRPr lang="en-GB" sz="4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591486" y="3900433"/>
            <a:ext cx="18592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591486" y="3465580"/>
            <a:ext cx="18592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591486" y="3050262"/>
            <a:ext cx="18592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591486" y="2645345"/>
            <a:ext cx="18592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96456" y="4714414"/>
            <a:ext cx="5155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 smtClean="0"/>
              <a:t>FU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447737" y="1404645"/>
            <a:ext cx="3221982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400" dirty="0" smtClean="0"/>
              <a:t>Off-chip memory</a:t>
            </a:r>
          </a:p>
          <a:p>
            <a:pPr algn="ctr"/>
            <a:r>
              <a:rPr lang="en-GB" sz="2400" dirty="0" smtClean="0"/>
              <a:t>(low bandwidth)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96455" y="2812866"/>
            <a:ext cx="2732263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000" dirty="0" smtClean="0"/>
              <a:t>Interface controller</a:t>
            </a:r>
            <a:endParaRPr lang="en-GB" sz="2000" dirty="0"/>
          </a:p>
        </p:txBody>
      </p:sp>
      <p:cxnSp>
        <p:nvCxnSpPr>
          <p:cNvPr id="68" name="Straight Arrow Connector 67"/>
          <p:cNvCxnSpPr>
            <a:stCxn id="52" idx="0"/>
            <a:endCxn id="43" idx="2"/>
          </p:cNvCxnSpPr>
          <p:nvPr/>
        </p:nvCxnSpPr>
        <p:spPr>
          <a:xfrm flipH="1" flipV="1">
            <a:off x="2058728" y="2235642"/>
            <a:ext cx="3859" cy="577224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5400000">
            <a:off x="1907362" y="4070973"/>
            <a:ext cx="3600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1868" y="2696140"/>
            <a:ext cx="3600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</p:txBody>
      </p:sp>
      <p:sp>
        <p:nvSpPr>
          <p:cNvPr id="71" name="TextBox 70"/>
          <p:cNvSpPr txBox="1"/>
          <p:nvPr/>
        </p:nvSpPr>
        <p:spPr>
          <a:xfrm rot="5400000">
            <a:off x="1859389" y="974628"/>
            <a:ext cx="3600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</p:txBody>
      </p:sp>
      <p:sp>
        <p:nvSpPr>
          <p:cNvPr id="72" name="TextBox 71"/>
          <p:cNvSpPr txBox="1"/>
          <p:nvPr/>
        </p:nvSpPr>
        <p:spPr>
          <a:xfrm rot="10800000">
            <a:off x="3557446" y="2696139"/>
            <a:ext cx="3600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5137" y="2645346"/>
            <a:ext cx="3156517" cy="294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/>
          <p:cNvSpPr txBox="1"/>
          <p:nvPr/>
        </p:nvSpPr>
        <p:spPr>
          <a:xfrm>
            <a:off x="1265390" y="5168805"/>
            <a:ext cx="23762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FPGA</a:t>
            </a:r>
            <a:endParaRPr lang="en-GB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09529" y="4712976"/>
            <a:ext cx="5155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 smtClean="0"/>
              <a:t>FU</a:t>
            </a:r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6041430" y="4509120"/>
            <a:ext cx="4248472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 = </a:t>
            </a:r>
            <a:r>
              <a:rPr lang="en-GB" sz="2000" b="1" dirty="0" smtClean="0"/>
              <a:t>new</a:t>
            </a:r>
            <a:r>
              <a:rPr lang="en-GB" sz="2000" dirty="0" smtClean="0"/>
              <a:t> </a:t>
            </a:r>
            <a:r>
              <a:rPr lang="en-GB" sz="2000" dirty="0" err="1" smtClean="0"/>
              <a:t>stackRecord</a:t>
            </a:r>
            <a:r>
              <a:rPr lang="en-GB" sz="2000" dirty="0" smtClean="0"/>
              <a:t>;</a:t>
            </a:r>
          </a:p>
          <a:p>
            <a:r>
              <a:rPr lang="en-GB" sz="2000" dirty="0"/>
              <a:t>s</a:t>
            </a:r>
            <a:r>
              <a:rPr lang="en-GB" sz="2000" dirty="0" smtClean="0"/>
              <a:t>-&gt;u = root;</a:t>
            </a:r>
          </a:p>
          <a:p>
            <a:r>
              <a:rPr lang="en-GB" sz="2000" dirty="0" smtClean="0"/>
              <a:t>s-&gt;n = 0;</a:t>
            </a:r>
          </a:p>
          <a:p>
            <a:r>
              <a:rPr lang="en-GB" sz="2000" b="1" dirty="0" smtClean="0"/>
              <a:t>while</a:t>
            </a:r>
            <a:r>
              <a:rPr lang="en-GB" sz="2000" dirty="0" smtClean="0"/>
              <a:t> s!=0 </a:t>
            </a:r>
            <a:r>
              <a:rPr lang="en-GB" sz="2000" b="1" dirty="0" smtClean="0"/>
              <a:t>do</a:t>
            </a:r>
          </a:p>
          <a:p>
            <a:r>
              <a:rPr lang="en-GB" sz="2000" b="1" dirty="0"/>
              <a:t> </a:t>
            </a:r>
            <a:r>
              <a:rPr lang="en-GB" sz="2000" b="1" dirty="0" smtClean="0"/>
              <a:t>   </a:t>
            </a:r>
            <a:r>
              <a:rPr lang="en-GB" sz="2000" dirty="0" smtClean="0"/>
              <a:t>t = s;</a:t>
            </a:r>
          </a:p>
          <a:p>
            <a:r>
              <a:rPr lang="en-GB" sz="2000" b="1" dirty="0"/>
              <a:t> </a:t>
            </a:r>
            <a:r>
              <a:rPr lang="en-GB" sz="2000" b="1" dirty="0" smtClean="0"/>
              <a:t>   </a:t>
            </a:r>
            <a:r>
              <a:rPr lang="en-GB" sz="2000" dirty="0" smtClean="0"/>
              <a:t>u = t-&gt;u;</a:t>
            </a:r>
          </a:p>
          <a:p>
            <a:r>
              <a:rPr lang="en-GB" sz="2000" b="1" dirty="0"/>
              <a:t> </a:t>
            </a:r>
            <a:r>
              <a:rPr lang="en-GB" sz="2000" b="1" dirty="0" smtClean="0"/>
              <a:t>   </a:t>
            </a:r>
            <a:r>
              <a:rPr lang="en-GB" sz="2000" dirty="0" smtClean="0"/>
              <a:t>s </a:t>
            </a:r>
            <a:r>
              <a:rPr lang="en-GB" sz="2000" dirty="0"/>
              <a:t>= t-&gt;n</a:t>
            </a:r>
            <a:r>
              <a:rPr lang="en-GB" sz="2000" dirty="0" smtClean="0"/>
              <a:t>;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9180" y="3798618"/>
            <a:ext cx="49011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Straight Arrow Connector 49"/>
          <p:cNvCxnSpPr>
            <a:stCxn id="45" idx="0"/>
          </p:cNvCxnSpPr>
          <p:nvPr/>
        </p:nvCxnSpPr>
        <p:spPr>
          <a:xfrm flipV="1">
            <a:off x="954240" y="3222268"/>
            <a:ext cx="0" cy="576350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8" idx="0"/>
          </p:cNvCxnSpPr>
          <p:nvPr/>
        </p:nvCxnSpPr>
        <p:spPr>
          <a:xfrm flipV="1">
            <a:off x="1667313" y="3222268"/>
            <a:ext cx="0" cy="576350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422253" y="3798618"/>
            <a:ext cx="49011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/>
          <p:cNvCxnSpPr>
            <a:endCxn id="45" idx="2"/>
          </p:cNvCxnSpPr>
          <p:nvPr/>
        </p:nvCxnSpPr>
        <p:spPr>
          <a:xfrm flipV="1">
            <a:off x="954240" y="4167950"/>
            <a:ext cx="0" cy="546464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8" idx="2"/>
          </p:cNvCxnSpPr>
          <p:nvPr/>
        </p:nvCxnSpPr>
        <p:spPr>
          <a:xfrm flipV="1">
            <a:off x="1667313" y="4167950"/>
            <a:ext cx="0" cy="545026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18403" y="3798618"/>
            <a:ext cx="493621" cy="368587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>
            <a:off x="447736" y="1404645"/>
            <a:ext cx="961792" cy="830997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6574758" y="1657288"/>
            <a:ext cx="1875990" cy="988057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1409527" y="1404645"/>
            <a:ext cx="930223" cy="83099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1422254" y="3798619"/>
            <a:ext cx="502844" cy="369332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6574758" y="2650335"/>
            <a:ext cx="1875990" cy="39992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/>
          <p:cNvSpPr txBox="1"/>
          <p:nvPr/>
        </p:nvSpPr>
        <p:spPr>
          <a:xfrm>
            <a:off x="6732240" y="2583321"/>
            <a:ext cx="1487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private</a:t>
            </a:r>
            <a:endParaRPr lang="en-GB" sz="24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6591486" y="2241444"/>
            <a:ext cx="18592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764275" y="1988840"/>
            <a:ext cx="1487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private</a:t>
            </a:r>
            <a:endParaRPr lang="en-GB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2200078" y="4715852"/>
            <a:ext cx="5155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 smtClean="0"/>
              <a:t>FU</a:t>
            </a:r>
            <a:endParaRPr lang="en-GB" dirty="0"/>
          </a:p>
        </p:txBody>
      </p:sp>
      <p:sp>
        <p:nvSpPr>
          <p:cNvPr id="54" name="TextBox 53"/>
          <p:cNvSpPr txBox="1"/>
          <p:nvPr/>
        </p:nvSpPr>
        <p:spPr>
          <a:xfrm>
            <a:off x="2913151" y="4714414"/>
            <a:ext cx="5155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 smtClean="0"/>
              <a:t>FU</a:t>
            </a:r>
            <a:endParaRPr lang="en-GB" dirty="0"/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2457862" y="3222270"/>
            <a:ext cx="0" cy="576348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158211" y="3222270"/>
            <a:ext cx="0" cy="576348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2457862" y="4167950"/>
            <a:ext cx="0" cy="547902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3158211" y="4167950"/>
            <a:ext cx="3877" cy="546464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212803" y="3798619"/>
            <a:ext cx="50284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2905493" y="3803608"/>
            <a:ext cx="497777" cy="3643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94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75" grpId="0" animBg="1"/>
      <p:bldP spid="77" grpId="0" animBg="1"/>
      <p:bldP spid="78" grpId="0"/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 MATCHUP [FPGA’15]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08103" y="1585280"/>
            <a:ext cx="106665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0x18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0x14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0x10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0x0C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0x08</a:t>
            </a:r>
          </a:p>
          <a:p>
            <a:pPr algn="r">
              <a:lnSpc>
                <a:spcPct val="150000"/>
              </a:lnSpc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0x04</a:t>
            </a:r>
          </a:p>
          <a:p>
            <a:pPr algn="r">
              <a:lnSpc>
                <a:spcPct val="150000"/>
              </a:lnSpc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0x00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78539" y="1657288"/>
            <a:ext cx="1872209" cy="26540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b" anchorCtr="0">
            <a:noAutofit/>
          </a:bodyPr>
          <a:lstStyle/>
          <a:p>
            <a:pPr algn="ctr"/>
            <a:endParaRPr lang="en-GB" sz="2600" dirty="0"/>
          </a:p>
        </p:txBody>
      </p:sp>
      <p:sp>
        <p:nvSpPr>
          <p:cNvPr id="9" name="Right Arrow 8"/>
          <p:cNvSpPr/>
          <p:nvPr/>
        </p:nvSpPr>
        <p:spPr>
          <a:xfrm flipH="1">
            <a:off x="4139951" y="3561404"/>
            <a:ext cx="1166763" cy="421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269332" y="2875583"/>
            <a:ext cx="1037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/>
              <a:t>HLS</a:t>
            </a:r>
            <a:endParaRPr lang="en-GB" sz="4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591486" y="3900433"/>
            <a:ext cx="18592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591486" y="3465580"/>
            <a:ext cx="18592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591486" y="3050262"/>
            <a:ext cx="18592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591486" y="2645345"/>
            <a:ext cx="18592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591486" y="2241444"/>
            <a:ext cx="18592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96456" y="4714414"/>
            <a:ext cx="5155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 smtClean="0"/>
              <a:t>FU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447737" y="1404645"/>
            <a:ext cx="3221982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400" dirty="0" smtClean="0"/>
              <a:t>Off-chip memory</a:t>
            </a:r>
          </a:p>
          <a:p>
            <a:pPr algn="ctr"/>
            <a:r>
              <a:rPr lang="en-GB" sz="2400" dirty="0" smtClean="0"/>
              <a:t>(low bandwidth)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09529" y="4712976"/>
            <a:ext cx="5155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 smtClean="0"/>
              <a:t>FU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696455" y="2812866"/>
            <a:ext cx="2732263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000" dirty="0" smtClean="0"/>
              <a:t>Interface controller</a:t>
            </a:r>
            <a:endParaRPr lang="en-GB" sz="2000" dirty="0"/>
          </a:p>
        </p:txBody>
      </p:sp>
      <p:cxnSp>
        <p:nvCxnSpPr>
          <p:cNvPr id="68" name="Straight Arrow Connector 67"/>
          <p:cNvCxnSpPr>
            <a:stCxn id="52" idx="0"/>
            <a:endCxn id="43" idx="2"/>
          </p:cNvCxnSpPr>
          <p:nvPr/>
        </p:nvCxnSpPr>
        <p:spPr>
          <a:xfrm flipH="1" flipV="1">
            <a:off x="2058728" y="2235642"/>
            <a:ext cx="3859" cy="577224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5400000">
            <a:off x="1907362" y="4070973"/>
            <a:ext cx="3600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1868" y="2696140"/>
            <a:ext cx="3600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</p:txBody>
      </p:sp>
      <p:sp>
        <p:nvSpPr>
          <p:cNvPr id="71" name="TextBox 70"/>
          <p:cNvSpPr txBox="1"/>
          <p:nvPr/>
        </p:nvSpPr>
        <p:spPr>
          <a:xfrm rot="5400000">
            <a:off x="1859389" y="974628"/>
            <a:ext cx="3600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</p:txBody>
      </p:sp>
      <p:sp>
        <p:nvSpPr>
          <p:cNvPr id="72" name="TextBox 71"/>
          <p:cNvSpPr txBox="1"/>
          <p:nvPr/>
        </p:nvSpPr>
        <p:spPr>
          <a:xfrm rot="10800000">
            <a:off x="3557446" y="2696139"/>
            <a:ext cx="3600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  <a:p>
            <a:pPr algn="r"/>
            <a:r>
              <a:rPr lang="en-GB" sz="1400" dirty="0" smtClean="0"/>
              <a:t>--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5137" y="2645346"/>
            <a:ext cx="3156517" cy="294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/>
          <p:cNvSpPr txBox="1"/>
          <p:nvPr/>
        </p:nvSpPr>
        <p:spPr>
          <a:xfrm>
            <a:off x="1265390" y="5168805"/>
            <a:ext cx="23762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FPGA</a:t>
            </a:r>
            <a:endParaRPr lang="en-GB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9180" y="3798618"/>
            <a:ext cx="49011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Straight Arrow Connector 34"/>
          <p:cNvCxnSpPr>
            <a:stCxn id="34" idx="0"/>
          </p:cNvCxnSpPr>
          <p:nvPr/>
        </p:nvCxnSpPr>
        <p:spPr>
          <a:xfrm flipV="1">
            <a:off x="954240" y="3222268"/>
            <a:ext cx="0" cy="576350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1" idx="0"/>
          </p:cNvCxnSpPr>
          <p:nvPr/>
        </p:nvCxnSpPr>
        <p:spPr>
          <a:xfrm flipV="1">
            <a:off x="1667313" y="3222268"/>
            <a:ext cx="0" cy="576350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22253" y="3798618"/>
            <a:ext cx="49011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5" name="Straight Arrow Connector 54"/>
          <p:cNvCxnSpPr>
            <a:endCxn id="34" idx="2"/>
          </p:cNvCxnSpPr>
          <p:nvPr/>
        </p:nvCxnSpPr>
        <p:spPr>
          <a:xfrm flipV="1">
            <a:off x="954240" y="4167950"/>
            <a:ext cx="0" cy="546464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1" idx="2"/>
          </p:cNvCxnSpPr>
          <p:nvPr/>
        </p:nvCxnSpPr>
        <p:spPr>
          <a:xfrm flipV="1">
            <a:off x="1667313" y="4167950"/>
            <a:ext cx="0" cy="545026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18403" y="3798618"/>
            <a:ext cx="493621" cy="368587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447736" y="1404645"/>
            <a:ext cx="961792" cy="830997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6574758" y="1657288"/>
            <a:ext cx="1875990" cy="988057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1409527" y="1404645"/>
            <a:ext cx="930223" cy="83099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>
            <a:off x="1422254" y="3798619"/>
            <a:ext cx="502844" cy="369332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/>
          <p:cNvSpPr txBox="1"/>
          <p:nvPr/>
        </p:nvSpPr>
        <p:spPr>
          <a:xfrm>
            <a:off x="6764275" y="1988840"/>
            <a:ext cx="1487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private</a:t>
            </a:r>
            <a:endParaRPr lang="en-GB" sz="2400" dirty="0"/>
          </a:p>
        </p:txBody>
      </p:sp>
      <p:sp>
        <p:nvSpPr>
          <p:cNvPr id="75" name="Rectangle 74"/>
          <p:cNvSpPr/>
          <p:nvPr/>
        </p:nvSpPr>
        <p:spPr>
          <a:xfrm>
            <a:off x="6574758" y="2650335"/>
            <a:ext cx="1875990" cy="39992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/>
          <p:cNvSpPr txBox="1"/>
          <p:nvPr/>
        </p:nvSpPr>
        <p:spPr>
          <a:xfrm>
            <a:off x="6732240" y="2583321"/>
            <a:ext cx="1487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private</a:t>
            </a:r>
            <a:endParaRPr lang="en-GB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6516216" y="1196752"/>
            <a:ext cx="19442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 smtClean="0"/>
              <a:t>memory</a:t>
            </a:r>
            <a:endParaRPr lang="en-GB" sz="2600" dirty="0"/>
          </a:p>
        </p:txBody>
      </p:sp>
      <p:sp>
        <p:nvSpPr>
          <p:cNvPr id="94" name="TextBox 93"/>
          <p:cNvSpPr txBox="1"/>
          <p:nvPr/>
        </p:nvSpPr>
        <p:spPr>
          <a:xfrm>
            <a:off x="2200078" y="4715852"/>
            <a:ext cx="5155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 smtClean="0"/>
              <a:t>FU</a:t>
            </a:r>
            <a:endParaRPr lang="en-GB" dirty="0"/>
          </a:p>
        </p:txBody>
      </p:sp>
      <p:sp>
        <p:nvSpPr>
          <p:cNvPr id="95" name="TextBox 94"/>
          <p:cNvSpPr txBox="1"/>
          <p:nvPr/>
        </p:nvSpPr>
        <p:spPr>
          <a:xfrm>
            <a:off x="2913151" y="4714414"/>
            <a:ext cx="5155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 smtClean="0"/>
              <a:t>FU</a:t>
            </a:r>
            <a:endParaRPr lang="en-GB" dirty="0"/>
          </a:p>
        </p:txBody>
      </p:sp>
      <p:cxnSp>
        <p:nvCxnSpPr>
          <p:cNvPr id="96" name="Straight Arrow Connector 95"/>
          <p:cNvCxnSpPr>
            <a:stCxn id="98" idx="0"/>
          </p:cNvCxnSpPr>
          <p:nvPr/>
        </p:nvCxnSpPr>
        <p:spPr>
          <a:xfrm flipV="1">
            <a:off x="2457862" y="3222270"/>
            <a:ext cx="0" cy="576348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9" idx="0"/>
          </p:cNvCxnSpPr>
          <p:nvPr/>
        </p:nvCxnSpPr>
        <p:spPr>
          <a:xfrm flipV="1">
            <a:off x="3158211" y="3222270"/>
            <a:ext cx="0" cy="576348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212802" y="3798618"/>
            <a:ext cx="49011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913151" y="3798618"/>
            <a:ext cx="49011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0" name="Straight Arrow Connector 99"/>
          <p:cNvCxnSpPr>
            <a:endCxn id="98" idx="2"/>
          </p:cNvCxnSpPr>
          <p:nvPr/>
        </p:nvCxnSpPr>
        <p:spPr>
          <a:xfrm flipV="1">
            <a:off x="2457862" y="4167950"/>
            <a:ext cx="0" cy="547902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99" idx="2"/>
          </p:cNvCxnSpPr>
          <p:nvPr/>
        </p:nvCxnSpPr>
        <p:spPr>
          <a:xfrm flipH="1" flipV="1">
            <a:off x="3158211" y="4167950"/>
            <a:ext cx="3877" cy="546464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2212803" y="3798619"/>
            <a:ext cx="502844" cy="369332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/>
          <p:cNvSpPr/>
          <p:nvPr/>
        </p:nvSpPr>
        <p:spPr>
          <a:xfrm>
            <a:off x="2905493" y="3803608"/>
            <a:ext cx="497777" cy="364343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/>
          <p:cNvSpPr/>
          <p:nvPr/>
        </p:nvSpPr>
        <p:spPr>
          <a:xfrm>
            <a:off x="2323880" y="1404645"/>
            <a:ext cx="1345837" cy="830998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/>
          <p:cNvSpPr/>
          <p:nvPr/>
        </p:nvSpPr>
        <p:spPr>
          <a:xfrm>
            <a:off x="6574758" y="3051348"/>
            <a:ext cx="1875990" cy="1260037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/>
          <p:cNvSpPr txBox="1"/>
          <p:nvPr/>
        </p:nvSpPr>
        <p:spPr>
          <a:xfrm>
            <a:off x="6728557" y="3429000"/>
            <a:ext cx="14875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 smtClean="0"/>
              <a:t>shared</a:t>
            </a:r>
            <a:endParaRPr lang="en-GB" sz="2600" dirty="0"/>
          </a:p>
        </p:txBody>
      </p:sp>
      <p:sp>
        <p:nvSpPr>
          <p:cNvPr id="107" name="Curved Up Arrow 106"/>
          <p:cNvSpPr/>
          <p:nvPr/>
        </p:nvSpPr>
        <p:spPr>
          <a:xfrm>
            <a:off x="2323880" y="4052543"/>
            <a:ext cx="1079389" cy="451212"/>
          </a:xfrm>
          <a:prstGeom prst="curved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8" name="Curved Up Arrow 107"/>
          <p:cNvSpPr/>
          <p:nvPr/>
        </p:nvSpPr>
        <p:spPr>
          <a:xfrm rot="10800000">
            <a:off x="2267745" y="3573016"/>
            <a:ext cx="1079388" cy="422612"/>
          </a:xfrm>
          <a:prstGeom prst="curved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428719" y="4007988"/>
            <a:ext cx="1975477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</a:rPr>
              <a:t>Coherency</a:t>
            </a:r>
            <a:br>
              <a:rPr lang="en-GB" sz="2800" dirty="0" smtClean="0">
                <a:solidFill>
                  <a:srgbClr val="C00000"/>
                </a:solidFill>
              </a:rPr>
            </a:br>
            <a:r>
              <a:rPr lang="en-GB" sz="2800" dirty="0" smtClean="0">
                <a:solidFill>
                  <a:srgbClr val="C00000"/>
                </a:solidFill>
              </a:rPr>
              <a:t>network</a:t>
            </a:r>
            <a:endParaRPr lang="en-GB" sz="28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041430" y="4509120"/>
            <a:ext cx="4248472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 = </a:t>
            </a:r>
            <a:r>
              <a:rPr lang="en-GB" sz="2000" b="1" dirty="0" smtClean="0"/>
              <a:t>new</a:t>
            </a:r>
            <a:r>
              <a:rPr lang="en-GB" sz="2000" dirty="0" smtClean="0"/>
              <a:t> </a:t>
            </a:r>
            <a:r>
              <a:rPr lang="en-GB" sz="2000" dirty="0" err="1" smtClean="0"/>
              <a:t>stackRecord</a:t>
            </a:r>
            <a:r>
              <a:rPr lang="en-GB" sz="2000" dirty="0" smtClean="0"/>
              <a:t>;</a:t>
            </a:r>
          </a:p>
          <a:p>
            <a:r>
              <a:rPr lang="en-GB" sz="2000" dirty="0"/>
              <a:t>s</a:t>
            </a:r>
            <a:r>
              <a:rPr lang="en-GB" sz="2000" dirty="0" smtClean="0"/>
              <a:t>-&gt;u = root;</a:t>
            </a:r>
          </a:p>
          <a:p>
            <a:r>
              <a:rPr lang="en-GB" sz="2000" dirty="0" smtClean="0"/>
              <a:t>s-&gt;n = 0;</a:t>
            </a:r>
          </a:p>
          <a:p>
            <a:r>
              <a:rPr lang="en-GB" sz="2000" b="1" dirty="0" smtClean="0"/>
              <a:t>while</a:t>
            </a:r>
            <a:r>
              <a:rPr lang="en-GB" sz="2000" dirty="0" smtClean="0"/>
              <a:t> s!=0 </a:t>
            </a:r>
            <a:r>
              <a:rPr lang="en-GB" sz="2000" b="1" dirty="0" smtClean="0"/>
              <a:t>do</a:t>
            </a:r>
          </a:p>
          <a:p>
            <a:r>
              <a:rPr lang="en-GB" sz="2000" b="1" dirty="0"/>
              <a:t> </a:t>
            </a:r>
            <a:r>
              <a:rPr lang="en-GB" sz="2000" b="1" dirty="0" smtClean="0"/>
              <a:t>   </a:t>
            </a:r>
            <a:r>
              <a:rPr lang="en-GB" sz="2000" dirty="0" smtClean="0"/>
              <a:t>t = s;</a:t>
            </a:r>
          </a:p>
          <a:p>
            <a:r>
              <a:rPr lang="en-GB" sz="2000" b="1" dirty="0"/>
              <a:t> </a:t>
            </a:r>
            <a:r>
              <a:rPr lang="en-GB" sz="2000" b="1" dirty="0" smtClean="0"/>
              <a:t>   </a:t>
            </a:r>
            <a:r>
              <a:rPr lang="en-GB" sz="2000" dirty="0" smtClean="0"/>
              <a:t>u = t-&gt;u;</a:t>
            </a:r>
          </a:p>
          <a:p>
            <a:r>
              <a:rPr lang="en-GB" sz="2000" b="1" dirty="0"/>
              <a:t> </a:t>
            </a:r>
            <a:r>
              <a:rPr lang="en-GB" sz="2000" b="1" dirty="0" smtClean="0"/>
              <a:t>   </a:t>
            </a:r>
            <a:r>
              <a:rPr lang="en-GB" sz="2000" dirty="0" smtClean="0"/>
              <a:t>s </a:t>
            </a:r>
            <a:r>
              <a:rPr lang="en-GB" sz="2000" dirty="0"/>
              <a:t>= t-&gt;n</a:t>
            </a:r>
            <a:r>
              <a:rPr lang="en-GB" sz="20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6712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0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LEAP’s memory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4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44016" y="1484785"/>
            <a:ext cx="3347864" cy="5184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LEAP scratchpads</a:t>
            </a:r>
          </a:p>
          <a:p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Interfaces to board-level and host-level memory</a:t>
            </a:r>
          </a:p>
          <a:p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Parallel cache hierarchy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400" y="1846800"/>
            <a:ext cx="54006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4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LEAP’s memory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44016" y="1484785"/>
            <a:ext cx="3347864" cy="5184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LEAP scratchpads</a:t>
            </a:r>
          </a:p>
          <a:p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Interfaces to board-level and host-level memory</a:t>
            </a:r>
          </a:p>
          <a:p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Parallel cache hierarchy</a:t>
            </a:r>
          </a:p>
          <a:p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Coherency networks</a:t>
            </a:r>
          </a:p>
          <a:p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Underneath a unified </a:t>
            </a:r>
            <a:r>
              <a:rPr lang="en-GB" sz="2400" b="1" dirty="0" smtClean="0"/>
              <a:t>read-request, read-response, write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 interface</a:t>
            </a:r>
          </a:p>
          <a:p>
            <a:endParaRPr lang="en-GB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400" y="1846800"/>
            <a:ext cx="5400675" cy="4267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12360" y="4227184"/>
            <a:ext cx="1290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Coherency network</a:t>
            </a:r>
            <a:endParaRPr lang="en-GB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7960911" y="3933056"/>
            <a:ext cx="277946" cy="36613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77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needed?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The HLS kernel should be</a:t>
            </a:r>
          </a:p>
          <a:p>
            <a:pPr lvl="1"/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insensitive to the memory response time,</a:t>
            </a:r>
          </a:p>
          <a:p>
            <a:pPr lvl="1"/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compatible with a read-request, read-response, write protocol.</a:t>
            </a:r>
          </a:p>
          <a:p>
            <a:r>
              <a:rPr lang="en-GB" dirty="0" smtClean="0"/>
              <a:t>Xilinx </a:t>
            </a:r>
            <a:r>
              <a:rPr lang="en-GB" dirty="0" err="1" smtClean="0"/>
              <a:t>Vivado</a:t>
            </a:r>
            <a:r>
              <a:rPr lang="en-GB" dirty="0" smtClean="0"/>
              <a:t> HLS can produce such designs</a:t>
            </a:r>
          </a:p>
          <a:p>
            <a:pPr lvl="1"/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Top-level ports can be turned into bus interfaces</a:t>
            </a:r>
            <a:b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(native 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ap_bus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or AXI)</a:t>
            </a:r>
          </a:p>
          <a:p>
            <a:pPr lvl="1"/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Core stalls while waiting for the bus response</a:t>
            </a:r>
          </a:p>
          <a:p>
            <a:pPr lvl="1"/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simple bridge between the 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ap_bus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scratchpad interface is required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170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571999" y="1556792"/>
            <a:ext cx="2952328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Source</a:t>
            </a:r>
            <a:endParaRPr lang="en-GB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571999" y="2844225"/>
            <a:ext cx="2952328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RTL</a:t>
            </a:r>
            <a:endParaRPr lang="en-GB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4140369"/>
            <a:ext cx="2952328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Wrapper files</a:t>
            </a:r>
            <a:endParaRPr lang="en-GB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571999" y="5428467"/>
            <a:ext cx="2952328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LEAP program</a:t>
            </a:r>
            <a:endParaRPr lang="en-GB" sz="3200" dirty="0"/>
          </a:p>
        </p:txBody>
      </p: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6048163" y="2141567"/>
            <a:ext cx="0" cy="70265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>
            <a:off x="6048163" y="3429000"/>
            <a:ext cx="1" cy="7113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10" idx="0"/>
          </p:cNvCxnSpPr>
          <p:nvPr/>
        </p:nvCxnSpPr>
        <p:spPr>
          <a:xfrm flipH="1">
            <a:off x="6048163" y="4725144"/>
            <a:ext cx="1" cy="70332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28184" y="2124145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rgbClr val="C00000"/>
                </a:solidFill>
              </a:rPr>
              <a:t>HLS</a:t>
            </a:r>
            <a:endParaRPr lang="en-GB" sz="3600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27784" y="1556792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C/C++</a:t>
            </a:r>
            <a:endParaRPr lang="en-GB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2483768" y="2875002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Verilog</a:t>
            </a:r>
            <a:endParaRPr lang="en-GB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179512" y="4201924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err="1" smtClean="0"/>
              <a:t>Bluespec</a:t>
            </a:r>
            <a:r>
              <a:rPr lang="en-GB" sz="2800" dirty="0" smtClean="0"/>
              <a:t> System Verilog</a:t>
            </a:r>
            <a:endParaRPr lang="en-GB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5428467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err="1"/>
              <a:t>Bluespec</a:t>
            </a:r>
            <a:r>
              <a:rPr lang="en-GB" sz="2800" dirty="0"/>
              <a:t> System Verilog</a:t>
            </a:r>
          </a:p>
        </p:txBody>
      </p:sp>
    </p:spTree>
    <p:extLst>
      <p:ext uri="{BB962C8B-B14F-4D97-AF65-F5344CB8AC3E}">
        <p14:creationId xmlns:p14="http://schemas.microsoft.com/office/powerpoint/2010/main" val="373858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1187</Words>
  <Application>Microsoft Office PowerPoint</Application>
  <PresentationFormat>On-screen Show (4:3)</PresentationFormat>
  <Paragraphs>548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LEAP HLS  LEAP from a user’s perspective </vt:lpstr>
      <vt:lpstr>Introduction</vt:lpstr>
      <vt:lpstr>Recap: MATCHUP [FPGA’15]</vt:lpstr>
      <vt:lpstr>Recap: MATCHUP [FPGA’15]</vt:lpstr>
      <vt:lpstr>Recap: MATCHUP [FPGA’15]</vt:lpstr>
      <vt:lpstr>LEAP’s memory service</vt:lpstr>
      <vt:lpstr>LEAP’s memory service</vt:lpstr>
      <vt:lpstr>What is needed?</vt:lpstr>
      <vt:lpstr>Outline</vt:lpstr>
      <vt:lpstr>Hello World</vt:lpstr>
      <vt:lpstr>Generated RTL (top-level)</vt:lpstr>
      <vt:lpstr>Native ap_bus interface</vt:lpstr>
      <vt:lpstr>Import into Bluespec</vt:lpstr>
      <vt:lpstr>Import into Bluespec</vt:lpstr>
      <vt:lpstr>Import into Bluespec</vt:lpstr>
      <vt:lpstr>Import into Bluespec</vt:lpstr>
      <vt:lpstr>Import into Bluespec</vt:lpstr>
      <vt:lpstr>LEAP program</vt:lpstr>
      <vt:lpstr>Shared memory</vt:lpstr>
      <vt:lpstr>Recap: MATCHUP [FPGA’15]</vt:lpstr>
      <vt:lpstr>Recap: MATCHUP [FPGA’15]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k.olsen</dc:creator>
  <cp:lastModifiedBy>Felix Winterstein</cp:lastModifiedBy>
  <cp:revision>1353</cp:revision>
  <dcterms:created xsi:type="dcterms:W3CDTF">2013-04-22T17:53:28Z</dcterms:created>
  <dcterms:modified xsi:type="dcterms:W3CDTF">2015-08-31T20:08:52Z</dcterms:modified>
</cp:coreProperties>
</file>