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tags/tag2.xml" ContentType="application/vnd.openxmlformats-officedocument.presentationml.tags+xml"/>
  <Override PartName="/ppt/notesSlides/notesSlide9.xml" ContentType="application/vnd.openxmlformats-officedocument.presentationml.notesSlide+xml"/>
  <Override PartName="/ppt/comments/comment9.xml" ContentType="application/vnd.openxmlformats-officedocument.presentationml.comment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comments/comment12.xml" ContentType="application/vnd.openxmlformats-officedocument.presentationml.comments+xml"/>
  <Override PartName="/ppt/notesSlides/notesSlide16.xml" ContentType="application/vnd.openxmlformats-officedocument.presentationml.notesSlide+xml"/>
  <Override PartName="/ppt/comments/comment13.xml" ContentType="application/vnd.openxmlformats-officedocument.presentationml.comments+xml"/>
  <Override PartName="/ppt/notesSlides/notesSlide17.xml" ContentType="application/vnd.openxmlformats-officedocument.presentationml.notesSlide+xml"/>
  <Override PartName="/ppt/comments/comment14.xml" ContentType="application/vnd.openxmlformats-officedocument.presentationml.comments+xml"/>
  <Override PartName="/ppt/notesSlides/notesSlide18.xml" ContentType="application/vnd.openxmlformats-officedocument.presentationml.notesSlide+xml"/>
  <Override PartName="/ppt/comments/comment15.xml" ContentType="application/vnd.openxmlformats-officedocument.presentationml.comments+xml"/>
  <Override PartName="/ppt/charts/chart3.xml" ContentType="application/vnd.openxmlformats-officedocument.drawingml.chart+xml"/>
  <Override PartName="/ppt/comments/comment1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52"/>
  </p:notesMasterIdLst>
  <p:handoutMasterIdLst>
    <p:handoutMasterId r:id="rId53"/>
  </p:handoutMasterIdLst>
  <p:sldIdLst>
    <p:sldId id="258" r:id="rId2"/>
    <p:sldId id="334" r:id="rId3"/>
    <p:sldId id="259" r:id="rId4"/>
    <p:sldId id="318" r:id="rId5"/>
    <p:sldId id="263" r:id="rId6"/>
    <p:sldId id="327" r:id="rId7"/>
    <p:sldId id="346" r:id="rId8"/>
    <p:sldId id="347" r:id="rId9"/>
    <p:sldId id="348" r:id="rId10"/>
    <p:sldId id="349" r:id="rId11"/>
    <p:sldId id="328" r:id="rId12"/>
    <p:sldId id="298" r:id="rId13"/>
    <p:sldId id="341" r:id="rId14"/>
    <p:sldId id="320" r:id="rId15"/>
    <p:sldId id="312" r:id="rId16"/>
    <p:sldId id="282" r:id="rId17"/>
    <p:sldId id="335" r:id="rId18"/>
    <p:sldId id="329" r:id="rId19"/>
    <p:sldId id="350" r:id="rId20"/>
    <p:sldId id="314" r:id="rId21"/>
    <p:sldId id="306" r:id="rId22"/>
    <p:sldId id="287" r:id="rId23"/>
    <p:sldId id="322" r:id="rId24"/>
    <p:sldId id="323" r:id="rId25"/>
    <p:sldId id="332" r:id="rId26"/>
    <p:sldId id="324" r:id="rId27"/>
    <p:sldId id="342" r:id="rId28"/>
    <p:sldId id="288" r:id="rId29"/>
    <p:sldId id="336" r:id="rId30"/>
    <p:sldId id="337" r:id="rId31"/>
    <p:sldId id="289" r:id="rId32"/>
    <p:sldId id="286" r:id="rId33"/>
    <p:sldId id="343" r:id="rId34"/>
    <p:sldId id="333" r:id="rId35"/>
    <p:sldId id="292" r:id="rId36"/>
    <p:sldId id="307" r:id="rId37"/>
    <p:sldId id="285" r:id="rId38"/>
    <p:sldId id="294" r:id="rId39"/>
    <p:sldId id="299" r:id="rId40"/>
    <p:sldId id="303" r:id="rId41"/>
    <p:sldId id="316" r:id="rId42"/>
    <p:sldId id="331" r:id="rId43"/>
    <p:sldId id="344" r:id="rId44"/>
    <p:sldId id="352" r:id="rId45"/>
    <p:sldId id="353" r:id="rId46"/>
    <p:sldId id="356" r:id="rId47"/>
    <p:sldId id="355" r:id="rId48"/>
    <p:sldId id="270" r:id="rId49"/>
    <p:sldId id="295" r:id="rId50"/>
    <p:sldId id="301" r:id="rId51"/>
  </p:sldIdLst>
  <p:sldSz cx="9144000" cy="6858000" type="screen4x3"/>
  <p:notesSz cx="6858000" cy="9144000"/>
  <p:embeddedFontLst>
    <p:embeddedFont>
      <p:font typeface="Calibri" panose="020F0502020204030204" pitchFamily="34"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Verdana" panose="020B0604030504040204" pitchFamily="34" charset="0"/>
      <p:regular r:id="rId62"/>
      <p:bold r:id="rId63"/>
      <p:italic r:id="rId64"/>
      <p:boldItalic r:id="rId65"/>
    </p:embeddedFont>
    <p:embeddedFont>
      <p:font typeface="Arial Black" panose="020B0A04020102020204" pitchFamily="34" charset="0"/>
      <p:bold r:id="rId66"/>
    </p:embeddedFont>
    <p:embeddedFont>
      <p:font typeface="Arial Unicode MS" panose="020B0604020202020204" pitchFamily="34" charset="-128"/>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63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leming, Kermin" initials="KEF" lastIdx="67"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346" autoAdjust="0"/>
    <p:restoredTop sz="91942" autoAdjust="0"/>
  </p:normalViewPr>
  <p:slideViewPr>
    <p:cSldViewPr snapToGrid="0">
      <p:cViewPr varScale="1">
        <p:scale>
          <a:sx n="132" d="100"/>
          <a:sy n="132" d="100"/>
        </p:scale>
        <p:origin x="1032" y="114"/>
      </p:cViewPr>
      <p:guideLst>
        <p:guide orient="horz" pos="2160"/>
        <p:guide pos="2880"/>
        <p:guide orient="horz" pos="363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4" d="100"/>
          <a:sy n="104" d="100"/>
        </p:scale>
        <p:origin x="-3246" y="-90"/>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Kermin%20Fleming\Desktop\12022011JoelCh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wner\Documents\Hasim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eflemin\Downloads\multicontroller_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29956588798986"/>
          <c:y val="0.1737024640288827"/>
          <c:w val="0.66633022082487525"/>
          <c:h val="0.73297969154247689"/>
        </c:manualLayout>
      </c:layout>
      <c:barChart>
        <c:barDir val="col"/>
        <c:grouping val="clustered"/>
        <c:varyColors val="0"/>
        <c:ser>
          <c:idx val="0"/>
          <c:order val="0"/>
          <c:tx>
            <c:strRef>
              <c:f>Sheet1!$B$1</c:f>
              <c:strCache>
                <c:ptCount val="1"/>
                <c:pt idx="0">
                  <c:v>Hardware Channel Model</c:v>
                </c:pt>
              </c:strCache>
            </c:strRef>
          </c:tx>
          <c:spPr>
            <a:solidFill>
              <a:schemeClr val="tx2"/>
            </a:solidFill>
          </c:spPr>
          <c:invertIfNegative val="0"/>
          <c:cat>
            <c:strRef>
              <c:f>Sheet1!$A$2:$A$5</c:f>
              <c:strCache>
                <c:ptCount val="4"/>
                <c:pt idx="0">
                  <c:v>BPSK</c:v>
                </c:pt>
                <c:pt idx="1">
                  <c:v>QPSK</c:v>
                </c:pt>
                <c:pt idx="2">
                  <c:v>QAM-16</c:v>
                </c:pt>
                <c:pt idx="3">
                  <c:v>QAM-64</c:v>
                </c:pt>
              </c:strCache>
            </c:strRef>
          </c:cat>
          <c:val>
            <c:numRef>
              <c:f>Sheet1!$B$2:$B$5</c:f>
              <c:numCache>
                <c:formatCode>General</c:formatCode>
                <c:ptCount val="4"/>
                <c:pt idx="0">
                  <c:v>2.2999999999999998</c:v>
                </c:pt>
                <c:pt idx="1">
                  <c:v>1.6</c:v>
                </c:pt>
                <c:pt idx="2">
                  <c:v>1.6</c:v>
                </c:pt>
                <c:pt idx="3">
                  <c:v>1.6</c:v>
                </c:pt>
              </c:numCache>
            </c:numRef>
          </c:val>
        </c:ser>
        <c:dLbls>
          <c:showLegendKey val="0"/>
          <c:showVal val="0"/>
          <c:showCatName val="0"/>
          <c:showSerName val="0"/>
          <c:showPercent val="0"/>
          <c:showBubbleSize val="0"/>
        </c:dLbls>
        <c:gapWidth val="150"/>
        <c:axId val="360548328"/>
        <c:axId val="360551464"/>
      </c:barChart>
      <c:catAx>
        <c:axId val="360548328"/>
        <c:scaling>
          <c:orientation val="minMax"/>
        </c:scaling>
        <c:delete val="0"/>
        <c:axPos val="b"/>
        <c:title>
          <c:tx>
            <c:rich>
              <a:bodyPr/>
              <a:lstStyle/>
              <a:p>
                <a:pPr>
                  <a:defRPr/>
                </a:pPr>
                <a:r>
                  <a:rPr lang="en-US"/>
                  <a:t>Modulation Scheme</a:t>
                </a:r>
              </a:p>
            </c:rich>
          </c:tx>
          <c:layout/>
          <c:overlay val="0"/>
        </c:title>
        <c:numFmt formatCode="General" sourceLinked="0"/>
        <c:majorTickMark val="out"/>
        <c:minorTickMark val="none"/>
        <c:tickLblPos val="nextTo"/>
        <c:crossAx val="360551464"/>
        <c:crosses val="autoZero"/>
        <c:auto val="1"/>
        <c:lblAlgn val="ctr"/>
        <c:lblOffset val="100"/>
        <c:noMultiLvlLbl val="0"/>
      </c:catAx>
      <c:valAx>
        <c:axId val="360551464"/>
        <c:scaling>
          <c:orientation val="minMax"/>
        </c:scaling>
        <c:delete val="0"/>
        <c:axPos val="l"/>
        <c:majorGridlines>
          <c:spPr>
            <a:ln w="19050">
              <a:prstDash val="lgDash"/>
            </a:ln>
          </c:spPr>
        </c:majorGridlines>
        <c:title>
          <c:tx>
            <c:rich>
              <a:bodyPr rot="-5400000" vert="horz"/>
              <a:lstStyle/>
              <a:p>
                <a:pPr>
                  <a:defRPr/>
                </a:pPr>
                <a:r>
                  <a:rPr lang="en-US" dirty="0" smtClean="0"/>
                  <a:t>Single FPGA Normalized</a:t>
                </a:r>
                <a:r>
                  <a:rPr lang="en-US" baseline="0" dirty="0" smtClean="0"/>
                  <a:t> </a:t>
                </a:r>
                <a:r>
                  <a:rPr lang="en-US" baseline="0" dirty="0"/>
                  <a:t>Performance</a:t>
                </a:r>
                <a:endParaRPr lang="en-US" dirty="0"/>
              </a:p>
            </c:rich>
          </c:tx>
          <c:layout/>
          <c:overlay val="0"/>
        </c:title>
        <c:numFmt formatCode="General" sourceLinked="1"/>
        <c:majorTickMark val="out"/>
        <c:minorTickMark val="none"/>
        <c:tickLblPos val="nextTo"/>
        <c:crossAx val="360548328"/>
        <c:crosses val="autoZero"/>
        <c:crossBetween val="between"/>
      </c:valAx>
    </c:plotArea>
    <c:legend>
      <c:legendPos val="r"/>
      <c:layout>
        <c:manualLayout>
          <c:xMode val="edge"/>
          <c:yMode val="edge"/>
          <c:x val="0.56154790766591389"/>
          <c:y val="0.17050180143501642"/>
          <c:w val="0.17758246916948184"/>
          <c:h val="0.153741251948490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hasim!$B$1</c:f>
              <c:strCache>
                <c:ptCount val="1"/>
                <c:pt idx="0">
                  <c:v>Single FPGA</c:v>
                </c:pt>
              </c:strCache>
            </c:strRef>
          </c:tx>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hasim!$B$2:$B$10</c:f>
              <c:numCache>
                <c:formatCode>General</c:formatCode>
                <c:ptCount val="9"/>
                <c:pt idx="0">
                  <c:v>6853253</c:v>
                </c:pt>
                <c:pt idx="1">
                  <c:v>6790058</c:v>
                </c:pt>
                <c:pt idx="2">
                  <c:v>0</c:v>
                </c:pt>
                <c:pt idx="3">
                  <c:v>0</c:v>
                </c:pt>
                <c:pt idx="4">
                  <c:v>0</c:v>
                </c:pt>
                <c:pt idx="5">
                  <c:v>0</c:v>
                </c:pt>
                <c:pt idx="6">
                  <c:v>0</c:v>
                </c:pt>
                <c:pt idx="7">
                  <c:v>0</c:v>
                </c:pt>
                <c:pt idx="8">
                  <c:v>0</c:v>
                </c:pt>
              </c:numCache>
            </c:numRef>
          </c:val>
        </c:ser>
        <c:ser>
          <c:idx val="2"/>
          <c:order val="1"/>
          <c:tx>
            <c:strRef>
              <c:f>hasim!$C$1</c:f>
              <c:strCache>
                <c:ptCount val="1"/>
                <c:pt idx="0">
                  <c:v>Dual FPGA (Max. 16)</c:v>
                </c:pt>
              </c:strCache>
            </c:strRef>
          </c:tx>
          <c:spPr>
            <a:solidFill>
              <a:schemeClr val="bg2"/>
            </a:solidFill>
          </c:spPr>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hasim!$C$2:$C$10</c:f>
              <c:numCache>
                <c:formatCode>General</c:formatCode>
                <c:ptCount val="9"/>
                <c:pt idx="0">
                  <c:v>3992817</c:v>
                </c:pt>
                <c:pt idx="1">
                  <c:v>5449854</c:v>
                </c:pt>
                <c:pt idx="2">
                  <c:v>0</c:v>
                </c:pt>
                <c:pt idx="3">
                  <c:v>0</c:v>
                </c:pt>
                <c:pt idx="4">
                  <c:v>0</c:v>
                </c:pt>
                <c:pt idx="5">
                  <c:v>0</c:v>
                </c:pt>
                <c:pt idx="6">
                  <c:v>0</c:v>
                </c:pt>
                <c:pt idx="7">
                  <c:v>0</c:v>
                </c:pt>
                <c:pt idx="8">
                  <c:v>0</c:v>
                </c:pt>
              </c:numCache>
            </c:numRef>
          </c:val>
        </c:ser>
        <c:ser>
          <c:idx val="3"/>
          <c:order val="2"/>
          <c:tx>
            <c:strRef>
              <c:f>hasim!$D$1</c:f>
              <c:strCache>
                <c:ptCount val="1"/>
                <c:pt idx="0">
                  <c:v>Dual FPGA (Max. 64)</c:v>
                </c:pt>
              </c:strCache>
            </c:strRef>
          </c:tx>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hasim!$D$2:$D$10</c:f>
              <c:numCache>
                <c:formatCode>General</c:formatCode>
                <c:ptCount val="9"/>
                <c:pt idx="0">
                  <c:v>3848363</c:v>
                </c:pt>
                <c:pt idx="1">
                  <c:v>5256324</c:v>
                </c:pt>
                <c:pt idx="2">
                  <c:v>6449001</c:v>
                </c:pt>
                <c:pt idx="3">
                  <c:v>6930303</c:v>
                </c:pt>
                <c:pt idx="4">
                  <c:v>6394061</c:v>
                </c:pt>
                <c:pt idx="5">
                  <c:v>5681841</c:v>
                </c:pt>
                <c:pt idx="6">
                  <c:v>0</c:v>
                </c:pt>
                <c:pt idx="7">
                  <c:v>0</c:v>
                </c:pt>
                <c:pt idx="8">
                  <c:v>0</c:v>
                </c:pt>
              </c:numCache>
            </c:numRef>
          </c:val>
        </c:ser>
        <c:ser>
          <c:idx val="4"/>
          <c:order val="3"/>
          <c:tx>
            <c:strRef>
              <c:f>hasim!$E$1</c:f>
              <c:strCache>
                <c:ptCount val="1"/>
                <c:pt idx="0">
                  <c:v>Dual FPGA (Max. 128)</c:v>
                </c:pt>
              </c:strCache>
            </c:strRef>
          </c:tx>
          <c:spPr>
            <a:solidFill>
              <a:schemeClr val="tx2">
                <a:lumMod val="60000"/>
                <a:lumOff val="40000"/>
              </a:schemeClr>
            </a:solidFill>
          </c:spPr>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hasim!$E$2:$E$10</c:f>
              <c:numCache>
                <c:formatCode>General</c:formatCode>
                <c:ptCount val="9"/>
                <c:pt idx="0">
                  <c:v>3331840</c:v>
                </c:pt>
                <c:pt idx="1">
                  <c:v>4730960</c:v>
                </c:pt>
                <c:pt idx="2">
                  <c:v>5701291</c:v>
                </c:pt>
                <c:pt idx="3">
                  <c:v>6078976</c:v>
                </c:pt>
                <c:pt idx="4">
                  <c:v>5621253</c:v>
                </c:pt>
                <c:pt idx="5">
                  <c:v>4713853</c:v>
                </c:pt>
                <c:pt idx="6">
                  <c:v>4456793</c:v>
                </c:pt>
                <c:pt idx="7">
                  <c:v>3699577</c:v>
                </c:pt>
                <c:pt idx="8">
                  <c:v>3434375</c:v>
                </c:pt>
              </c:numCache>
            </c:numRef>
          </c:val>
        </c:ser>
        <c:dLbls>
          <c:showLegendKey val="0"/>
          <c:showVal val="0"/>
          <c:showCatName val="0"/>
          <c:showSerName val="0"/>
          <c:showPercent val="0"/>
          <c:showBubbleSize val="0"/>
        </c:dLbls>
        <c:gapWidth val="150"/>
        <c:axId val="360553816"/>
        <c:axId val="360554208"/>
      </c:barChart>
      <c:catAx>
        <c:axId val="360553816"/>
        <c:scaling>
          <c:orientation val="minMax"/>
        </c:scaling>
        <c:delete val="0"/>
        <c:axPos val="b"/>
        <c:title>
          <c:tx>
            <c:rich>
              <a:bodyPr/>
              <a:lstStyle/>
              <a:p>
                <a:pPr>
                  <a:defRPr/>
                </a:pPr>
                <a:r>
                  <a:rPr lang="en-US" sz="1800"/>
                  <a:t>Simulate</a:t>
                </a:r>
                <a:r>
                  <a:rPr lang="en-US" sz="1800" baseline="0"/>
                  <a:t>d Cores</a:t>
                </a:r>
                <a:endParaRPr lang="en-US" sz="1800"/>
              </a:p>
            </c:rich>
          </c:tx>
          <c:layout/>
          <c:overlay val="0"/>
        </c:title>
        <c:numFmt formatCode="General" sourceLinked="1"/>
        <c:majorTickMark val="none"/>
        <c:minorTickMark val="none"/>
        <c:tickLblPos val="nextTo"/>
        <c:txPr>
          <a:bodyPr/>
          <a:lstStyle/>
          <a:p>
            <a:pPr>
              <a:defRPr sz="1800"/>
            </a:pPr>
            <a:endParaRPr lang="en-US"/>
          </a:p>
        </c:txPr>
        <c:crossAx val="360554208"/>
        <c:crosses val="autoZero"/>
        <c:auto val="1"/>
        <c:lblAlgn val="ctr"/>
        <c:lblOffset val="100"/>
        <c:noMultiLvlLbl val="0"/>
      </c:catAx>
      <c:valAx>
        <c:axId val="360554208"/>
        <c:scaling>
          <c:orientation val="minMax"/>
        </c:scaling>
        <c:delete val="0"/>
        <c:axPos val="l"/>
        <c:majorGridlines>
          <c:spPr>
            <a:ln>
              <a:noFill/>
            </a:ln>
          </c:spPr>
        </c:majorGridlines>
        <c:title>
          <c:tx>
            <c:rich>
              <a:bodyPr rot="-5400000" vert="horz"/>
              <a:lstStyle/>
              <a:p>
                <a:pPr>
                  <a:defRPr/>
                </a:pPr>
                <a:r>
                  <a:rPr lang="en-US" sz="1800" dirty="0"/>
                  <a:t>Simulated</a:t>
                </a:r>
                <a:r>
                  <a:rPr lang="en-US" sz="1800" baseline="0" dirty="0"/>
                  <a:t> MIPS</a:t>
                </a:r>
                <a:endParaRPr lang="en-US" sz="1800" dirty="0"/>
              </a:p>
            </c:rich>
          </c:tx>
          <c:layout/>
          <c:overlay val="0"/>
        </c:title>
        <c:numFmt formatCode="General" sourceLinked="1"/>
        <c:majorTickMark val="none"/>
        <c:minorTickMark val="none"/>
        <c:tickLblPos val="nextTo"/>
        <c:txPr>
          <a:bodyPr/>
          <a:lstStyle/>
          <a:p>
            <a:pPr>
              <a:defRPr sz="1800"/>
            </a:pPr>
            <a:endParaRPr lang="en-US"/>
          </a:p>
        </c:txPr>
        <c:crossAx val="360553816"/>
        <c:crosses val="autoZero"/>
        <c:crossBetween val="between"/>
        <c:dispUnits>
          <c:builtInUnit val="millions"/>
        </c:dispUnits>
      </c:valAx>
    </c:plotArea>
    <c:legend>
      <c:legendPos val="r"/>
      <c:layout>
        <c:manualLayout>
          <c:xMode val="edge"/>
          <c:yMode val="edge"/>
          <c:x val="0.48943507651166251"/>
          <c:y val="1.4087641218760697E-2"/>
          <c:w val="0.38794131097701245"/>
          <c:h val="0.39963932992030582"/>
        </c:manualLayout>
      </c:layout>
      <c:overlay val="0"/>
      <c:txPr>
        <a:bodyPr/>
        <a:lstStyle/>
        <a:p>
          <a:pPr>
            <a:defRPr sz="16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Heat Transfer Speedup (16 Engines)</a:t>
            </a:r>
          </a:p>
        </c:rich>
      </c:tx>
      <c:overlay val="0"/>
    </c:title>
    <c:autoTitleDeleted val="0"/>
    <c:plotArea>
      <c:layout>
        <c:manualLayout>
          <c:layoutTarget val="inner"/>
          <c:xMode val="edge"/>
          <c:yMode val="edge"/>
          <c:x val="9.738039508742323E-2"/>
          <c:y val="0.14626046491424599"/>
          <c:w val="0.71087388913838223"/>
          <c:h val="0.65261628571559205"/>
        </c:manualLayout>
      </c:layout>
      <c:barChart>
        <c:barDir val="col"/>
        <c:grouping val="clustered"/>
        <c:varyColors val="0"/>
        <c:ser>
          <c:idx val="0"/>
          <c:order val="0"/>
          <c:tx>
            <c:strRef>
              <c:f>[multicontroller_result.xlsx]Sheet2!$D$44</c:f>
              <c:strCache>
                <c:ptCount val="1"/>
                <c:pt idx="0">
                  <c:v>single FPGA</c:v>
                </c:pt>
              </c:strCache>
            </c:strRef>
          </c:tx>
          <c:invertIfNegative val="0"/>
          <c:cat>
            <c:strRef>
              <c:f>[multicontroller_result.xlsx]Sheet2!$E$43:$G$43</c:f>
              <c:strCache>
                <c:ptCount val="3"/>
                <c:pt idx="0">
                  <c:v>512x512</c:v>
                </c:pt>
                <c:pt idx="1">
                  <c:v>1024x1024</c:v>
                </c:pt>
                <c:pt idx="2">
                  <c:v>2048x2048</c:v>
                </c:pt>
              </c:strCache>
            </c:strRef>
          </c:cat>
          <c:val>
            <c:numRef>
              <c:f>[multicontroller_result.xlsx]Sheet2!$E$44:$G$44</c:f>
              <c:numCache>
                <c:formatCode>General</c:formatCode>
                <c:ptCount val="3"/>
                <c:pt idx="0">
                  <c:v>3.2553549658252505</c:v>
                </c:pt>
                <c:pt idx="1">
                  <c:v>2.3340959405691164</c:v>
                </c:pt>
                <c:pt idx="2">
                  <c:v>1.5996011582463561</c:v>
                </c:pt>
              </c:numCache>
            </c:numRef>
          </c:val>
        </c:ser>
        <c:ser>
          <c:idx val="1"/>
          <c:order val="1"/>
          <c:tx>
            <c:strRef>
              <c:f>[multicontroller_result.xlsx]Sheet2!$D$45</c:f>
              <c:strCache>
                <c:ptCount val="1"/>
                <c:pt idx="0">
                  <c:v>dual FPGA</c:v>
                </c:pt>
              </c:strCache>
            </c:strRef>
          </c:tx>
          <c:invertIfNegative val="0"/>
          <c:cat>
            <c:strRef>
              <c:f>[multicontroller_result.xlsx]Sheet2!$E$43:$G$43</c:f>
              <c:strCache>
                <c:ptCount val="3"/>
                <c:pt idx="0">
                  <c:v>512x512</c:v>
                </c:pt>
                <c:pt idx="1">
                  <c:v>1024x1024</c:v>
                </c:pt>
                <c:pt idx="2">
                  <c:v>2048x2048</c:v>
                </c:pt>
              </c:strCache>
            </c:strRef>
          </c:cat>
          <c:val>
            <c:numRef>
              <c:f>[multicontroller_result.xlsx]Sheet2!$E$45:$G$45</c:f>
              <c:numCache>
                <c:formatCode>General</c:formatCode>
                <c:ptCount val="3"/>
                <c:pt idx="0">
                  <c:v>7.967736192039502</c:v>
                </c:pt>
                <c:pt idx="1">
                  <c:v>5.0697332836082296</c:v>
                </c:pt>
                <c:pt idx="2">
                  <c:v>3.3727692025176368</c:v>
                </c:pt>
              </c:numCache>
            </c:numRef>
          </c:val>
        </c:ser>
        <c:dLbls>
          <c:showLegendKey val="0"/>
          <c:showVal val="0"/>
          <c:showCatName val="0"/>
          <c:showSerName val="0"/>
          <c:showPercent val="0"/>
          <c:showBubbleSize val="0"/>
        </c:dLbls>
        <c:gapWidth val="334"/>
        <c:axId val="360545584"/>
        <c:axId val="360545976"/>
      </c:barChart>
      <c:catAx>
        <c:axId val="360545584"/>
        <c:scaling>
          <c:orientation val="minMax"/>
        </c:scaling>
        <c:delete val="0"/>
        <c:axPos val="b"/>
        <c:title>
          <c:tx>
            <c:rich>
              <a:bodyPr/>
              <a:lstStyle/>
              <a:p>
                <a:pPr>
                  <a:defRPr sz="1200" b="0"/>
                </a:pPr>
                <a:r>
                  <a:rPr lang="en-US" sz="1200" b="0"/>
                  <a:t>Frame</a:t>
                </a:r>
                <a:r>
                  <a:rPr lang="en-US" sz="1200" b="0" baseline="0"/>
                  <a:t> Size</a:t>
                </a:r>
                <a:endParaRPr lang="en-US" sz="1200" b="0"/>
              </a:p>
            </c:rich>
          </c:tx>
          <c:overlay val="0"/>
        </c:title>
        <c:numFmt formatCode="General" sourceLinked="0"/>
        <c:majorTickMark val="out"/>
        <c:minorTickMark val="none"/>
        <c:tickLblPos val="nextTo"/>
        <c:txPr>
          <a:bodyPr/>
          <a:lstStyle/>
          <a:p>
            <a:pPr>
              <a:defRPr sz="1200"/>
            </a:pPr>
            <a:endParaRPr lang="en-US"/>
          </a:p>
        </c:txPr>
        <c:crossAx val="360545976"/>
        <c:crosses val="autoZero"/>
        <c:auto val="1"/>
        <c:lblAlgn val="ctr"/>
        <c:lblOffset val="100"/>
        <c:noMultiLvlLbl val="0"/>
      </c:catAx>
      <c:valAx>
        <c:axId val="360545976"/>
        <c:scaling>
          <c:orientation val="minMax"/>
        </c:scaling>
        <c:delete val="0"/>
        <c:axPos val="l"/>
        <c:title>
          <c:tx>
            <c:rich>
              <a:bodyPr rot="-5400000" vert="horz"/>
              <a:lstStyle/>
              <a:p>
                <a:pPr>
                  <a:defRPr sz="1200" b="0"/>
                </a:pPr>
                <a:r>
                  <a:rPr lang="en-US" sz="1200" b="0"/>
                  <a:t>Speedup</a:t>
                </a:r>
              </a:p>
            </c:rich>
          </c:tx>
          <c:overlay val="0"/>
        </c:title>
        <c:numFmt formatCode="General" sourceLinked="1"/>
        <c:majorTickMark val="none"/>
        <c:minorTickMark val="none"/>
        <c:tickLblPos val="nextTo"/>
        <c:txPr>
          <a:bodyPr/>
          <a:lstStyle/>
          <a:p>
            <a:pPr>
              <a:defRPr sz="1200"/>
            </a:pPr>
            <a:endParaRPr lang="en-US"/>
          </a:p>
        </c:txPr>
        <c:crossAx val="360545584"/>
        <c:crosses val="autoZero"/>
        <c:crossBetween val="between"/>
      </c:valAx>
    </c:plotArea>
    <c:legend>
      <c:legendPos val="r"/>
      <c:layout>
        <c:manualLayout>
          <c:xMode val="edge"/>
          <c:yMode val="edge"/>
          <c:x val="0.53069065343124988"/>
          <c:y val="0.16241821249434177"/>
          <c:w val="0.15679325856302823"/>
          <c:h val="0.14882639787478225"/>
        </c:manualLayout>
      </c:layout>
      <c:overlay val="0"/>
      <c:txPr>
        <a:bodyPr/>
        <a:lstStyle/>
        <a:p>
          <a:pPr>
            <a:defRPr sz="1200"/>
          </a:pPr>
          <a:endParaRPr lang="en-US"/>
        </a:p>
      </c:txPr>
    </c:legend>
    <c:plotVisOnly val="1"/>
    <c:dispBlanksAs val="gap"/>
    <c:showDLblsOverMax val="0"/>
  </c:chart>
  <c:spPr>
    <a:ln>
      <a:noFill/>
    </a:ln>
  </c:sp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4-09-02T14:40:18.711" idx="59">
    <p:pos x="2604" y="2844"/>
    <p:text>Note that HLS tools are improving. Each environment is building its own special-puropse
Each software environment does not come with its own kernel. 
Add slides subsequent to this showing cartoon operating system. </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4-08-19T15:56:05.676" idx="16">
    <p:pos x="10" y="10"/>
    <p:text>Really tripping over. 
In general purpose systems, we have VM, which gives each process its own memory space. 
How can I bridge block RAM and VM?</p:text>
  </p:cm>
  <p:cm authorId="0" dt="2014-08-19T16:02:18.888" idx="18">
    <p:pos x="106" y="106"/>
    <p:text>1) What would memory service interface look like
2) Need comms, need size parameters
3) OS can now instantiate block ram.
4) But what if size doesn't fit?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4-08-20T18:17:28.263" idx="37">
    <p:pos x="10" y="10"/>
    <p:text/>
  </p:cm>
  <p:cm authorId="0" dt="2014-08-20T18:19:42.154" idx="38">
    <p:pos x="106" y="106"/>
    <p:text>Need to touchup the bullet points at the bottom</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4-08-19T14:25:07.486" idx="5">
    <p:pos x="10" y="10"/>
    <p:text>Need to use the dashed LI notation here.</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4-08-19T14:29:20.766" idx="22">
    <p:pos x="17" y="10"/>
    <p:text>Add in last slide using the second dram</p:text>
  </p:cm>
  <p:cm authorId="0" dt="2014-08-19T16:12:10.797" idx="23">
    <p:pos x="-11" y="24"/>
    <p:text>Wow! we just composed everything. 
Build sequence from One FPGA to Two</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4-08-19T14:29:20.766" idx="28">
    <p:pos x="17" y="10"/>
    <p:text>Add in last slide using the second dram</p:text>
  </p:cm>
  <p:cm authorId="0" dt="2014-08-19T16:12:10.797" idx="29">
    <p:pos x="-11" y="24"/>
    <p:text>Wow! we just composed everything. 
Build sequence from One FPGA to Two</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4-08-19T14:44:44.953" idx="51">
    <p:pos x="10" y="10"/>
    <p:text>We lost the reference to DRAM</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4-08-19T14:33:47.698" idx="7">
    <p:pos x="10" y="10"/>
    <p:text>Last bullet too cheesy?</p:text>
  </p:cm>
  <p:cm authorId="0" dt="2014-08-19T16:17:24.679" idx="21">
    <p:pos x="3744" y="842"/>
    <p:text>General purpose computers are made easy through abstraction layes.  LEAP seeks to do this through FPGAs.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9-02T14:40:18.711" idx="60">
    <p:pos x="2604" y="2844"/>
    <p:text>Note that HLS tools are improving. Each environment is building its own special-puropse
Each software environment does not come with its own kernel. 
Add slides subsequent to this showing cartoon operating system.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08-20T15:19:22.016" idx="10">
    <p:pos x="4794" y="350"/>
    <p:text>Adler wants this slide.  
What programming model should we provide
want applications to express their needs and then have compiler/OS fulfill needs on a per application basis. 
List things were talking about.
This requires that compiler/OS understands program needs.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4-08-20T18:17:28.263" idx="61">
    <p:pos x="10" y="10"/>
    <p:text/>
  </p:cm>
  <p:cm authorId="0" dt="2014-08-20T18:19:42.154" idx="62">
    <p:pos x="106" y="106"/>
    <p:text>Need to touchup the bullet points at the bottom</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08-20T18:17:28.263" idx="65">
    <p:pos x="10" y="10"/>
    <p:text/>
  </p:cm>
  <p:cm authorId="0" dt="2014-08-20T18:19:42.154" idx="66">
    <p:pos x="106" y="106"/>
    <p:text>Need to touchup the bullet points at the bottom</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4-08-19T15:41:33.013" idx="47">
    <p:pos x="10" y="28"/>
    <p:text>Perhaps us a memory example?</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4-08-19T14:22:02.459" idx="34">
    <p:pos x="10" y="10"/>
    <p:text>Should I add a call out here to simulation support</p:text>
  </p:cm>
  <p:cm authorId="0" dt="2014-08-19T15:48:43.567" idx="35">
    <p:pos x="97" y="84"/>
    <p:text>Perhaps we describe hardware software communicatons with a simple cartoon.  We can draw an allusion to networking abstraction.
And then show what gets implements.  We needed this complexity to do the job, but what we don't want it the complexity leaking into the design. </p:text>
  </p:cm>
  <p:cm authorId="0" dt="2014-08-20T15:33:38.512" idx="36">
    <p:pos x="106" y="106"/>
    <p:text>INSERT Cartoon here!</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4-08-19T14:22:02.459" idx="4">
    <p:pos x="10" y="10"/>
    <p:text>Should I add a call out here to simulation support</p:text>
  </p:cm>
  <p:cm authorId="0" dt="2014-08-19T15:48:43.567" idx="15">
    <p:pos x="97" y="84"/>
    <p:text>Perhaps we describe hardware software communicatons with a simple cartoon.  We can draw an allusion to networking abstraction.
And then show what gets implements.  We needed this complexity to do the job, but what we don't want it the complexity leaking into the design.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4-08-19T16:08:20.210" idx="55">
    <p:pos x="10" y="10"/>
    <p:text>Point out automatic multiplexing on inter chip communications.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3" name="Rectangle 3"/>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9B97F81-C6DF-4AA8-A0D7-D93C5642F157}" type="datetime1">
              <a:rPr lang="en-US" sz="1200" b="0" i="0" u="none" strike="noStrike" kern="1200" cap="none" spc="0" baseline="0">
                <a:solidFill>
                  <a:srgbClr val="000000"/>
                </a:solidFill>
                <a:uFillTx/>
                <a:latin typeface="Calibri" pitchFamily="34"/>
                <a:cs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5/13/2015</a:t>
            </a:fld>
            <a:endParaRPr lang="en-US" sz="1200" b="0" i="0" u="none" strike="noStrike" kern="1200" cap="none" spc="0" baseline="0" dirty="0">
              <a:solidFill>
                <a:srgbClr val="000000"/>
              </a:solidFill>
              <a:uFillTx/>
              <a:latin typeface="Calibri" pitchFamily="34"/>
              <a:cs typeface="Calibri"/>
            </a:endParaRPr>
          </a:p>
        </p:txBody>
      </p:sp>
      <p:sp>
        <p:nvSpPr>
          <p:cNvPr id="4" name="Rectangle 4"/>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5" name="Rectangle 5"/>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D1F7ED-3A41-4E0E-B15A-AB341FC4A031}" type="slidenum">
              <a:rPr lang="en-US" sz="1200" b="0" i="0" u="none" strike="noStrike" kern="1200" cap="none" spc="0" baseline="0">
                <a:solidFill>
                  <a:srgbClr val="000000"/>
                </a:solidFill>
                <a:uFillTx/>
                <a:latin typeface="Calibri" pitchFamily="34"/>
                <a:cs typeface="Calibri"/>
              </a:rPr>
              <a:t>‹#›</a:t>
            </a:fld>
            <a:endParaRPr lang="en-US" sz="1200" b="0" i="0" u="none" strike="noStrike" kern="1200" cap="none" spc="0" baseline="0" dirty="0">
              <a:solidFill>
                <a:srgbClr val="000000"/>
              </a:solidFill>
              <a:uFillTx/>
              <a:latin typeface="Calibri" pitchFamily="34"/>
              <a:cs typeface="Calibri"/>
            </a:endParaRPr>
          </a:p>
        </p:txBody>
      </p:sp>
    </p:spTree>
    <p:extLst>
      <p:ext uri="{BB962C8B-B14F-4D97-AF65-F5344CB8AC3E}">
        <p14:creationId xmlns:p14="http://schemas.microsoft.com/office/powerpoint/2010/main" val="2197555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3" name="Date Placeholder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F6EBF39A-A8CB-4C5F-A989-E151D756321B}" type="datetime1">
              <a:rPr lang="en-US"/>
              <a:pPr lvl="0"/>
              <a:t>5/13/2015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7" name="Slide Number Placeholder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9C74B505-B2F1-49C8-AD6B-FB6545329FDC}" type="slidenum">
              <a:t>‹#›</a:t>
            </a:fld>
            <a:endParaRPr lang="en-US"/>
          </a:p>
        </p:txBody>
      </p:sp>
    </p:spTree>
    <p:extLst>
      <p:ext uri="{BB962C8B-B14F-4D97-AF65-F5344CB8AC3E}">
        <p14:creationId xmlns:p14="http://schemas.microsoft.com/office/powerpoint/2010/main" val="3001408778"/>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1pPr>
    <a:lvl2pPr marL="457200" marR="0" lvl="1"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2pPr>
    <a:lvl3pPr marL="914400" marR="0" lvl="2"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3pPr>
    <a:lvl4pPr marL="1371600" marR="0" lvl="3"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4pPr>
    <a:lvl5pPr marL="1828800" marR="0" lvl="4"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expects:</a:t>
            </a:r>
          </a:p>
          <a:p>
            <a:r>
              <a:rPr lang="en-US" dirty="0" smtClean="0"/>
              <a:t>* Universal: works on any OS because LIBC provides a common API independent of the kernel interface</a:t>
            </a:r>
          </a:p>
          <a:p>
            <a:r>
              <a:rPr lang="en-US" dirty="0" smtClean="0"/>
              <a:t>   -</a:t>
            </a:r>
            <a:r>
              <a:rPr lang="en-US" baseline="0" dirty="0" smtClean="0"/>
              <a:t> </a:t>
            </a:r>
            <a:r>
              <a:rPr lang="en-US" dirty="0" smtClean="0"/>
              <a:t>User space buffering and memory management</a:t>
            </a:r>
          </a:p>
          <a:p>
            <a:r>
              <a:rPr lang="en-US" baseline="0" dirty="0" smtClean="0"/>
              <a:t>   - </a:t>
            </a:r>
            <a:r>
              <a:rPr lang="en-US" dirty="0" smtClean="0"/>
              <a:t>User program shares address space with I/O library</a:t>
            </a:r>
          </a:p>
          <a:p>
            <a:endParaRPr lang="en-US" dirty="0" smtClean="0"/>
          </a:p>
          <a:p>
            <a:r>
              <a:rPr lang="en-US" dirty="0" smtClean="0"/>
              <a:t>* Trap to kernel when needed with automatic memory management</a:t>
            </a:r>
          </a:p>
          <a:p>
            <a:endParaRPr lang="en-US" dirty="0" smtClean="0"/>
          </a:p>
          <a:p>
            <a:r>
              <a:rPr lang="en-US" dirty="0" smtClean="0"/>
              <a:t>* Automatic binding of file handle to some device</a:t>
            </a:r>
          </a:p>
          <a:p>
            <a:r>
              <a:rPr lang="en-US" dirty="0" smtClean="0"/>
              <a:t>   - Disk file system</a:t>
            </a:r>
          </a:p>
          <a:p>
            <a:r>
              <a:rPr lang="en-US" dirty="0" smtClean="0"/>
              <a:t>   - Network socket</a:t>
            </a:r>
          </a:p>
        </p:txBody>
      </p:sp>
      <p:sp>
        <p:nvSpPr>
          <p:cNvPr id="4" name="Slide Number Placeholder 3"/>
          <p:cNvSpPr>
            <a:spLocks noGrp="1"/>
          </p:cNvSpPr>
          <p:nvPr>
            <p:ph type="sldNum" sz="quarter" idx="10"/>
          </p:nvPr>
        </p:nvSpPr>
        <p:spPr/>
        <p:txBody>
          <a:bodyPr/>
          <a:lstStyle/>
          <a:p>
            <a:fld id="{00902E3A-12A8-4C59-855A-ABBD2515D79A}" type="slidenum">
              <a:rPr lang="en-US" smtClean="0"/>
              <a:pPr/>
              <a:t>6</a:t>
            </a:fld>
            <a:endParaRPr lang="en-US"/>
          </a:p>
        </p:txBody>
      </p:sp>
    </p:spTree>
    <p:extLst>
      <p:ext uri="{BB962C8B-B14F-4D97-AF65-F5344CB8AC3E}">
        <p14:creationId xmlns:p14="http://schemas.microsoft.com/office/powerpoint/2010/main" val="102102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23</a:t>
            </a:fld>
            <a:endParaRPr lang="en-US"/>
          </a:p>
        </p:txBody>
      </p:sp>
    </p:spTree>
    <p:extLst>
      <p:ext uri="{BB962C8B-B14F-4D97-AF65-F5344CB8AC3E}">
        <p14:creationId xmlns:p14="http://schemas.microsoft.com/office/powerpoint/2010/main" val="318669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endParaRPr lang="en-US" dirty="0"/>
          </a:p>
          <a:p>
            <a:pPr defTabSz="914318">
              <a:defRPr/>
            </a:pPr>
            <a:endParaRPr lang="en-US" dirty="0"/>
          </a:p>
          <a:p>
            <a:pPr defTabSz="914318">
              <a:defRPr/>
            </a:pPr>
            <a:r>
              <a:rPr lang="en-US" dirty="0"/>
              <a:t>A single FPGA is sufficient for simulation.  However, if the simulation is partitioned between FPGAs, it can be much faster, in part because improved access to FPGA resources permits much high clock frequencies.  Here, improved clock frequency results in a super linear speed up, in some cases. Also, partitioned simulation has another advantage: fast compile times.  </a:t>
            </a:r>
          </a:p>
          <a:p>
            <a:endParaRPr lang="en-US" dirty="0"/>
          </a:p>
        </p:txBody>
      </p:sp>
      <p:sp>
        <p:nvSpPr>
          <p:cNvPr id="4" name="Slide Number Placeholder 3"/>
          <p:cNvSpPr>
            <a:spLocks noGrp="1"/>
          </p:cNvSpPr>
          <p:nvPr>
            <p:ph type="sldNum" sz="quarter" idx="10"/>
          </p:nvPr>
        </p:nvSpPr>
        <p:spPr/>
        <p:txBody>
          <a:bodyPr/>
          <a:lstStyle/>
          <a:p>
            <a:fld id="{0C072E16-8BC3-4B00-8D24-3DC641613969}" type="slidenum">
              <a:rPr lang="en-US" smtClean="0"/>
              <a:pPr/>
              <a:t>24</a:t>
            </a:fld>
            <a:endParaRPr lang="en-US"/>
          </a:p>
        </p:txBody>
      </p:sp>
    </p:spTree>
    <p:extLst>
      <p:ext uri="{BB962C8B-B14F-4D97-AF65-F5344CB8AC3E}">
        <p14:creationId xmlns:p14="http://schemas.microsoft.com/office/powerpoint/2010/main" val="382325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software where a single library can be shared, in spatial architecture we need to instantiate multiple clients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31</a:t>
            </a:fld>
            <a:endParaRPr lang="en-US"/>
          </a:p>
        </p:txBody>
      </p:sp>
    </p:spTree>
    <p:extLst>
      <p:ext uri="{BB962C8B-B14F-4D97-AF65-F5344CB8AC3E}">
        <p14:creationId xmlns:p14="http://schemas.microsoft.com/office/powerpoint/2010/main" val="207312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33</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35</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36</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38</a:t>
            </a:fld>
            <a:endParaRPr lang="en-US"/>
          </a:p>
        </p:txBody>
      </p:sp>
    </p:spTree>
    <p:extLst>
      <p:ext uri="{BB962C8B-B14F-4D97-AF65-F5344CB8AC3E}">
        <p14:creationId xmlns:p14="http://schemas.microsoft.com/office/powerpoint/2010/main" val="383322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39</a:t>
            </a:fld>
            <a:endParaRPr lang="en-US"/>
          </a:p>
        </p:txBody>
      </p:sp>
    </p:spTree>
    <p:extLst>
      <p:ext uri="{BB962C8B-B14F-4D97-AF65-F5344CB8AC3E}">
        <p14:creationId xmlns:p14="http://schemas.microsoft.com/office/powerpoint/2010/main" val="3833225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40</a:t>
            </a:fld>
            <a:endParaRPr lang="en-US"/>
          </a:p>
        </p:txBody>
      </p:sp>
    </p:spTree>
    <p:extLst>
      <p:ext uri="{BB962C8B-B14F-4D97-AF65-F5344CB8AC3E}">
        <p14:creationId xmlns:p14="http://schemas.microsoft.com/office/powerpoint/2010/main" val="38332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expects:</a:t>
            </a:r>
          </a:p>
          <a:p>
            <a:pPr lvl="1"/>
            <a:r>
              <a:rPr lang="en-US" dirty="0" smtClean="0"/>
              <a:t>Same as C (inside software simulators)</a:t>
            </a:r>
          </a:p>
          <a:p>
            <a:pPr lvl="1"/>
            <a:endParaRPr lang="en-US" dirty="0" smtClean="0"/>
          </a:p>
          <a:p>
            <a:pPr lvl="0"/>
            <a:r>
              <a:rPr lang="en-US" b="1" dirty="0" smtClean="0"/>
              <a:t>Nothing on hardware!</a:t>
            </a:r>
          </a:p>
          <a:p>
            <a:endParaRPr lang="en-US" dirty="0"/>
          </a:p>
        </p:txBody>
      </p:sp>
      <p:sp>
        <p:nvSpPr>
          <p:cNvPr id="4" name="Slide Number Placeholder 3"/>
          <p:cNvSpPr>
            <a:spLocks noGrp="1"/>
          </p:cNvSpPr>
          <p:nvPr>
            <p:ph type="sldNum" sz="quarter" idx="10"/>
          </p:nvPr>
        </p:nvSpPr>
        <p:spPr/>
        <p:txBody>
          <a:bodyPr/>
          <a:lstStyle/>
          <a:p>
            <a:fld id="{00902E3A-12A8-4C59-855A-ABBD2515D79A}" type="slidenum">
              <a:rPr lang="en-US" smtClean="0"/>
              <a:pPr/>
              <a:t>7</a:t>
            </a:fld>
            <a:endParaRPr lang="en-US"/>
          </a:p>
        </p:txBody>
      </p:sp>
    </p:spTree>
    <p:extLst>
      <p:ext uri="{BB962C8B-B14F-4D97-AF65-F5344CB8AC3E}">
        <p14:creationId xmlns:p14="http://schemas.microsoft.com/office/powerpoint/2010/main" val="260029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entire LEAP application.</a:t>
            </a:r>
          </a:p>
          <a:p>
            <a:endParaRPr lang="en-US" dirty="0" smtClean="0"/>
          </a:p>
          <a:p>
            <a:r>
              <a:rPr lang="en-US" dirty="0" smtClean="0"/>
              <a:t>What is not pictured is the virtual</a:t>
            </a:r>
            <a:r>
              <a:rPr lang="en-US" baseline="0" dirty="0" smtClean="0"/>
              <a:t> platform that sends the start message, receives the finish signal and provides the STDIO library.  This is just like standard programming, which wraps main() in crt0 and provides </a:t>
            </a:r>
            <a:r>
              <a:rPr lang="en-US" baseline="0" dirty="0" err="1" smtClean="0"/>
              <a:t>libc</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0902E3A-12A8-4C59-855A-ABBD2515D79A}" type="slidenum">
              <a:rPr lang="en-US" smtClean="0"/>
              <a:pPr/>
              <a:t>9</a:t>
            </a:fld>
            <a:endParaRPr lang="en-US"/>
          </a:p>
        </p:txBody>
      </p:sp>
    </p:spTree>
    <p:extLst>
      <p:ext uri="{BB962C8B-B14F-4D97-AF65-F5344CB8AC3E}">
        <p14:creationId xmlns:p14="http://schemas.microsoft.com/office/powerpoint/2010/main" val="392138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Consequences</a:t>
            </a:r>
            <a:r>
              <a:rPr lang="en-US" baseline="0" dirty="0" smtClean="0"/>
              <a:t> of providing these </a:t>
            </a:r>
            <a:r>
              <a:rPr lang="en-US" baseline="0" dirty="0" err="1" smtClean="0"/>
              <a:t>functinoalities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11</a:t>
            </a:fld>
            <a:endParaRPr lang="en-US"/>
          </a:p>
        </p:txBody>
      </p:sp>
    </p:spTree>
    <p:extLst>
      <p:ext uri="{BB962C8B-B14F-4D97-AF65-F5344CB8AC3E}">
        <p14:creationId xmlns:p14="http://schemas.microsoft.com/office/powerpoint/2010/main" val="35983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natural mechanism for von</a:t>
            </a:r>
            <a:r>
              <a:rPr lang="en-US" baseline="0" dirty="0" smtClean="0"/>
              <a:t> Neumann machines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13</a:t>
            </a:fld>
            <a:endParaRPr lang="en-US"/>
          </a:p>
        </p:txBody>
      </p:sp>
    </p:spTree>
    <p:extLst>
      <p:ext uri="{BB962C8B-B14F-4D97-AF65-F5344CB8AC3E}">
        <p14:creationId xmlns:p14="http://schemas.microsoft.com/office/powerpoint/2010/main" val="369960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8/9 transition</a:t>
            </a:r>
          </a:p>
          <a:p>
            <a:endParaRPr lang="en-US" dirty="0" smtClean="0"/>
          </a:p>
          <a:p>
            <a:pPr defTabSz="914318">
              <a:defRPr/>
            </a:pPr>
            <a:r>
              <a:rPr lang="en-US" dirty="0"/>
              <a:t>Recently, latency-insensitive design has become popular as a way to implement hardware.  In LI design, programs are separated into modules which communicate solely by way of latency insensitive channels.   These channels are implemented as simple hardware FIFOs.  Designs are written so that computation only occurs when data is available in ingress FIFOS or when there is space for output in egress FIFOs. LI designs enjoy many benefits including improved modular composition and simplified design space exploration.</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15</a:t>
            </a:fld>
            <a:endParaRPr lang="en-US"/>
          </a:p>
        </p:txBody>
      </p:sp>
    </p:spTree>
    <p:extLst>
      <p:ext uri="{BB962C8B-B14F-4D97-AF65-F5344CB8AC3E}">
        <p14:creationId xmlns:p14="http://schemas.microsoft.com/office/powerpoint/2010/main" val="375985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17</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18</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From our perspective, the important property of LI designs is that they do not care long it takes for data to propagate through the FIFOs.  This allows us to solve many of the problems of existing </a:t>
            </a:r>
            <a:r>
              <a:rPr lang="en-US" dirty="0" err="1"/>
              <a:t>multifpga</a:t>
            </a:r>
            <a:r>
              <a:rPr lang="en-US" dirty="0"/>
              <a:t> tools: we no longer need to maintain a global notion of clock; in some sense data communication naturally synchronizes the design. Leveraging this property, it is logically straightforward to partition LI designs among FPGAs: we simply implement FIFOs across the FIFO boundaries.  So now we’re done, right?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22</a:t>
            </a:fld>
            <a:endParaRPr lang="en-US"/>
          </a:p>
        </p:txBody>
      </p:sp>
    </p:spTree>
    <p:extLst>
      <p:ext uri="{BB962C8B-B14F-4D97-AF65-F5344CB8AC3E}">
        <p14:creationId xmlns:p14="http://schemas.microsoft.com/office/powerpoint/2010/main" val="304590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5" descr="PPTCovers-01.png"/>
          <p:cNvPicPr>
            <a:picLocks noChangeAspect="1"/>
          </p:cNvPicPr>
          <p:nvPr/>
        </p:nvPicPr>
        <p:blipFill>
          <a:blip r:embed="rId2"/>
          <a:stretch>
            <a:fillRect/>
          </a:stretch>
        </p:blipFill>
        <p:spPr>
          <a:xfrm>
            <a:off x="0" y="1670243"/>
            <a:ext cx="8269504" cy="3822320"/>
          </a:xfrm>
          <a:prstGeom prst="rect">
            <a:avLst/>
          </a:prstGeom>
          <a:noFill/>
          <a:ln>
            <a:noFill/>
          </a:ln>
        </p:spPr>
      </p:pic>
      <p:sp>
        <p:nvSpPr>
          <p:cNvPr id="4" name="Rectangle 3"/>
          <p:cNvSpPr txBox="1">
            <a:spLocks noGrp="1"/>
          </p:cNvSpPr>
          <p:nvPr>
            <p:ph type="title"/>
          </p:nvPr>
        </p:nvSpPr>
        <p:spPr>
          <a:xfrm>
            <a:off x="457200" y="2640384"/>
            <a:ext cx="5507915" cy="553998"/>
          </a:xfrm>
        </p:spPr>
        <p:txBody>
          <a:bodyPr wrap="none" anchor="ctr">
            <a:spAutoFit/>
          </a:bodyPr>
          <a:lstStyle>
            <a:lvl1pPr>
              <a:lnSpc>
                <a:spcPct val="100000"/>
              </a:lnSpc>
              <a:defRPr sz="3600" b="0">
                <a:solidFill>
                  <a:srgbClr val="FFFFFF"/>
                </a:solidFill>
              </a:defRPr>
            </a:lvl1pPr>
          </a:lstStyle>
          <a:p>
            <a:pPr lvl="0"/>
            <a:r>
              <a:rPr lang="en-US" dirty="0"/>
              <a:t>Click to edit Master title style</a:t>
            </a:r>
          </a:p>
        </p:txBody>
      </p:sp>
      <p:pic>
        <p:nvPicPr>
          <p:cNvPr id="5" name="Picture 13" descr="intel_rgb_3000.png"/>
          <p:cNvPicPr>
            <a:picLocks noChangeAspect="1"/>
          </p:cNvPicPr>
          <p:nvPr/>
        </p:nvPicPr>
        <p:blipFill>
          <a:blip r:embed="rId3"/>
          <a:stretch>
            <a:fillRect/>
          </a:stretch>
        </p:blipFill>
        <p:spPr>
          <a:xfrm>
            <a:off x="7974400" y="301367"/>
            <a:ext cx="865543" cy="570686"/>
          </a:xfrm>
          <a:prstGeom prst="rect">
            <a:avLst/>
          </a:prstGeom>
          <a:noFill/>
          <a:ln>
            <a:noFill/>
          </a:ln>
        </p:spPr>
      </p:pic>
      <p:sp>
        <p:nvSpPr>
          <p:cNvPr id="6" name="Text Placeholder 2"/>
          <p:cNvSpPr txBox="1">
            <a:spLocks noGrp="1"/>
          </p:cNvSpPr>
          <p:nvPr>
            <p:ph type="body" idx="4294967295"/>
          </p:nvPr>
        </p:nvSpPr>
        <p:spPr>
          <a:xfrm>
            <a:off x="2382322" y="4487244"/>
            <a:ext cx="4540252" cy="775914"/>
          </a:xfrm>
        </p:spPr>
        <p:txBody>
          <a:bodyPr/>
          <a:lstStyle>
            <a:lvl1pPr>
              <a:spcBef>
                <a:spcPts val="1800"/>
              </a:spcBef>
              <a:defRPr sz="2000">
                <a:solidFill>
                  <a:srgbClr val="FFFFFF"/>
                </a:solidFill>
              </a:defRPr>
            </a:lvl1pPr>
          </a:lstStyle>
          <a:p>
            <a:pPr lvl="0"/>
            <a:r>
              <a:rPr lang="en-US" dirty="0"/>
              <a:t>Subtitle</a:t>
            </a:r>
          </a:p>
        </p:txBody>
      </p:sp>
    </p:spTree>
    <p:extLst>
      <p:ext uri="{BB962C8B-B14F-4D97-AF65-F5344CB8AC3E}">
        <p14:creationId xmlns:p14="http://schemas.microsoft.com/office/powerpoint/2010/main" val="44915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pic>
        <p:nvPicPr>
          <p:cNvPr id="2" name="Picture 3" descr="intel_wht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6033795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inal Slide with Blue Logo">
    <p:spTree>
      <p:nvGrpSpPr>
        <p:cNvPr id="1" name=""/>
        <p:cNvGrpSpPr/>
        <p:nvPr/>
      </p:nvGrpSpPr>
      <p:grpSpPr>
        <a:xfrm>
          <a:off x="0" y="0"/>
          <a:ext cx="0" cy="0"/>
          <a:chOff x="0" y="0"/>
          <a:chExt cx="0" cy="0"/>
        </a:xfrm>
      </p:grpSpPr>
      <p:pic>
        <p:nvPicPr>
          <p:cNvPr id="2" name="Picture 4" descr="intel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35224375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TextBox 4"/>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7DC40F-0384-46CA-9EBC-C476B46CE285}"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43729044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Divider option 2">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4627760"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Picture Placeholder 7"/>
          <p:cNvSpPr txBox="1">
            <a:spLocks noGrp="1"/>
          </p:cNvSpPr>
          <p:nvPr>
            <p:ph type="pic" idx="4294967295"/>
          </p:nvPr>
        </p:nvSpPr>
        <p:spPr>
          <a:xfrm>
            <a:off x="5353053" y="0"/>
            <a:ext cx="3790946" cy="6858000"/>
          </a:xfrm>
          <a:solidFill>
            <a:srgbClr val="939598"/>
          </a:solidFill>
        </p:spPr>
        <p:txBody>
          <a:bodyPr anchor="ctr" anchorCtr="1"/>
          <a:lstStyle>
            <a:lvl1pPr algn="ctr">
              <a:spcBef>
                <a:spcPts val="1400"/>
              </a:spcBef>
              <a:defRPr sz="1600"/>
            </a:lvl1pPr>
          </a:lstStyle>
          <a:p>
            <a:pPr lvl="0"/>
            <a:r>
              <a:rPr lang="en-US" dirty="0"/>
              <a:t>Photo goes here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31E91D-1E67-4781-997F-3AA3B39D86E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7735141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option 3">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Picture Placeholder 7"/>
          <p:cNvSpPr txBox="1">
            <a:spLocks noGrp="1"/>
          </p:cNvSpPr>
          <p:nvPr>
            <p:ph type="pic" idx="4294967295"/>
          </p:nvPr>
        </p:nvSpPr>
        <p:spPr>
          <a:xfrm>
            <a:off x="0" y="0"/>
            <a:ext cx="9144000" cy="6858000"/>
          </a:xfrm>
          <a:solidFill>
            <a:srgbClr val="939598"/>
          </a:solidFill>
        </p:spPr>
        <p:txBody>
          <a:bodyPr anchor="ctr" anchorCtr="1"/>
          <a:lstStyle>
            <a:lvl1pPr algn="ctr">
              <a:defRPr/>
            </a:lvl1pPr>
            <a:lvl2pPr marL="0" lvl="0" indent="0" algn="ctr">
              <a:spcBef>
                <a:spcPts val="2000"/>
              </a:spcBef>
              <a:buNone/>
              <a:defRPr/>
            </a:lvl2pPr>
          </a:lstStyle>
          <a:p>
            <a:pPr lvl="0"/>
            <a:r>
              <a:rPr lang="en-US" dirty="0"/>
              <a:t>Photo goes here</a:t>
            </a:r>
          </a:p>
          <a:p>
            <a:pPr lvl="0"/>
            <a:endParaRPr lang="en-US" dirty="0"/>
          </a:p>
        </p:txBody>
      </p:sp>
      <p:sp>
        <p:nvSpPr>
          <p:cNvPr id="4" name="Title 1"/>
          <p:cNvSpPr txBox="1">
            <a:spLocks noGrp="1"/>
          </p:cNvSpPr>
          <p:nvPr>
            <p:ph type="title"/>
          </p:nvPr>
        </p:nvSpPr>
        <p:spPr>
          <a:xfrm>
            <a:off x="262469" y="584201"/>
            <a:ext cx="4627760" cy="1362071"/>
          </a:xfrm>
        </p:spPr>
        <p:txBody>
          <a:bodyPr anchor="ctr"/>
          <a:lstStyle>
            <a:lvl1pPr>
              <a:lnSpc>
                <a:spcPct val="100000"/>
              </a:lnSpc>
              <a:defRPr sz="3200" b="0">
                <a:solidFill>
                  <a:srgbClr val="FFFFFF"/>
                </a:solidFill>
              </a:defRPr>
            </a:lvl1pPr>
          </a:lstStyle>
          <a:p>
            <a:pPr lvl="0"/>
            <a:r>
              <a:rPr lang="en-US" dirty="0"/>
              <a:t>Click To Edit Section Divider title Style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9F5049-5C9C-4695-8178-5A86F0A2F75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22735464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p:txBody>
          <a:bodyPr/>
          <a:lstStyle>
            <a:lvl1pPr>
              <a:defRPr sz="2300"/>
            </a:lvl1pPr>
            <a:lvl2pPr indent="-182880">
              <a:defRPr sz="2300"/>
            </a:lvl2pPr>
            <a:lvl3pPr marL="365760" indent="-182880">
              <a:defRPr sz="2100"/>
            </a:lvl3pPr>
            <a:lvl4pPr>
              <a:defRPr/>
            </a:lvl4pPr>
            <a:lvl5pPr>
              <a:buSzPct val="8500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06923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a:xfrm>
            <a:off x="455608" y="1379536"/>
            <a:ext cx="4037011" cy="4868859"/>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txBox="1">
            <a:spLocks noGrp="1"/>
          </p:cNvSpPr>
          <p:nvPr>
            <p:ph idx="2"/>
          </p:nvPr>
        </p:nvSpPr>
        <p:spPr>
          <a:xfrm>
            <a:off x="4645023" y="1379536"/>
            <a:ext cx="4038603" cy="4859331"/>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51612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Tree>
    <p:extLst>
      <p:ext uri="{BB962C8B-B14F-4D97-AF65-F5344CB8AC3E}">
        <p14:creationId xmlns:p14="http://schemas.microsoft.com/office/powerpoint/2010/main" val="234778021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0596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800" b="0">
                <a:solidFill>
                  <a:srgbClr val="FFFFFF"/>
                </a:solidFill>
              </a:defRPr>
            </a:lvl1pPr>
          </a:lstStyle>
          <a:p>
            <a:pPr lvl="0"/>
            <a:r>
              <a:rPr lang="en-US" dirty="0"/>
              <a:t>Thank You</a:t>
            </a:r>
          </a:p>
        </p:txBody>
      </p:sp>
      <p:pic>
        <p:nvPicPr>
          <p:cNvPr id="3" name="Picture 4" descr="Intel_logo_white.png"/>
          <p:cNvPicPr>
            <a:picLocks noChangeAspect="1"/>
          </p:cNvPicPr>
          <p:nvPr/>
        </p:nvPicPr>
        <p:blipFill>
          <a:blip r:embed="rId2"/>
          <a:stretch>
            <a:fillRect/>
          </a:stretch>
        </p:blipFill>
        <p:spPr>
          <a:xfrm>
            <a:off x="7970660" y="301377"/>
            <a:ext cx="869283" cy="573173"/>
          </a:xfrm>
          <a:prstGeom prst="rect">
            <a:avLst/>
          </a:prstGeom>
          <a:noFill/>
          <a:ln>
            <a:noFill/>
          </a:ln>
        </p:spPr>
      </p:pic>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C29D52-7656-4862-8496-88FE27DD3D23}"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73483476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6577343"/>
            <a:ext cx="9151315" cy="295287"/>
          </a:xfrm>
          <a:prstGeom prst="rect">
            <a:avLst/>
          </a:prstGeom>
          <a:gradFill>
            <a:gsLst>
              <a:gs pos="0">
                <a:srgbClr val="009BF5">
                  <a:lumMod val="85000"/>
                  <a:lumOff val="15000"/>
                </a:srgbClr>
              </a:gs>
              <a:gs pos="100000">
                <a:srgbClr val="007DC6"/>
              </a:gs>
            </a:gsLst>
            <a:lin ang="2700000"/>
          </a:gradFill>
          <a:ln>
            <a:noFill/>
            <a:prstDash val="solid"/>
          </a:ln>
        </p:spPr>
        <p:txBody>
          <a:bodyPr vert="horz" wrap="none" lIns="91440" tIns="45720" rIns="91440" bIns="4572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061922"/>
              </a:solidFill>
              <a:uFillTx/>
              <a:latin typeface="Calibri" pitchFamily="34"/>
              <a:cs typeface="Calibri" pitchFamily="34"/>
            </a:endParaRPr>
          </a:p>
        </p:txBody>
      </p:sp>
      <p:pic>
        <p:nvPicPr>
          <p:cNvPr id="3" name="Picture 9" descr="Intel_logo_white.png"/>
          <p:cNvPicPr>
            <a:picLocks noChangeAspect="1"/>
          </p:cNvPicPr>
          <p:nvPr/>
        </p:nvPicPr>
        <p:blipFill>
          <a:blip r:embed="rId13"/>
          <a:stretch>
            <a:fillRect/>
          </a:stretch>
        </p:blipFill>
        <p:spPr>
          <a:xfrm>
            <a:off x="8576598" y="6610209"/>
            <a:ext cx="338802" cy="223706"/>
          </a:xfrm>
          <a:prstGeom prst="rect">
            <a:avLst/>
          </a:prstGeom>
          <a:noFill/>
          <a:ln>
            <a:noFill/>
          </a:ln>
        </p:spPr>
      </p:pic>
      <p:sp>
        <p:nvSpPr>
          <p:cNvPr id="4" name="Rectangle 2"/>
          <p:cNvSpPr txBox="1">
            <a:spLocks noGrp="1"/>
          </p:cNvSpPr>
          <p:nvPr>
            <p:ph type="title"/>
          </p:nvPr>
        </p:nvSpPr>
        <p:spPr>
          <a:xfrm>
            <a:off x="454027" y="409578"/>
            <a:ext cx="8229600" cy="888997"/>
          </a:xfrm>
          <a:prstGeom prst="rect">
            <a:avLst/>
          </a:prstGeom>
          <a:noFill/>
          <a:ln>
            <a:noFill/>
          </a:ln>
        </p:spPr>
        <p:txBody>
          <a:bodyPr vert="horz" wrap="square" lIns="0" tIns="0" rIns="0" bIns="0" anchor="t" anchorCtr="0" compatLnSpc="1"/>
          <a:lstStyle/>
          <a:p>
            <a:pPr lvl="0"/>
            <a:r>
              <a:rPr lang="en-US" dirty="0"/>
              <a:t>Click to edit Master title style</a:t>
            </a:r>
          </a:p>
        </p:txBody>
      </p:sp>
      <p:sp>
        <p:nvSpPr>
          <p:cNvPr id="5" name="Rectangle 3"/>
          <p:cNvSpPr txBox="1">
            <a:spLocks noGrp="1"/>
          </p:cNvSpPr>
          <p:nvPr>
            <p:ph type="body" idx="1"/>
          </p:nvPr>
        </p:nvSpPr>
        <p:spPr>
          <a:xfrm>
            <a:off x="455608" y="1379536"/>
            <a:ext cx="8228008" cy="4859331"/>
          </a:xfrm>
          <a:prstGeom prst="rect">
            <a:avLst/>
          </a:prstGeom>
          <a:noFill/>
          <a:ln>
            <a:noFill/>
          </a:ln>
        </p:spPr>
        <p:txBody>
          <a:bodyPr vert="horz" wrap="square" lIns="0" tIns="0" rIns="0" bIns="0"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7"/>
          <p:cNvSpPr txBox="1"/>
          <p:nvPr/>
        </p:nvSpPr>
        <p:spPr>
          <a:xfrm>
            <a:off x="0" y="6617265"/>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8B8F3E-7562-4B4A-A126-9293477C8559}" type="slidenum">
              <a:rPr lang="en-US" sz="800" b="0" i="0" u="none" strike="noStrike" kern="1200" cap="none" spc="0" baseline="0">
                <a:solidFill>
                  <a:srgbClr val="FFFFFF"/>
                </a:solidFill>
                <a:uFillTx/>
                <a:latin typeface="Calibri" pitchFamily="34"/>
                <a:ea typeface="Calibri" pitchFamily="34"/>
                <a:cs typeface="Calibri" pitchFamily="34"/>
              </a:rPr>
              <a:t>‹#›</a:t>
            </a:fld>
            <a:endParaRPr lang="en-US" sz="800" b="0" i="0" u="none" strike="noStrike" kern="1200" cap="none" spc="0" baseline="0" dirty="0">
              <a:solidFill>
                <a:srgbClr val="FFFFFF"/>
              </a:solidFill>
              <a:uFillTx/>
              <a:latin typeface="Calibri" pitchFamily="34"/>
              <a:ea typeface="Calibri" pitchFamily="34"/>
              <a:cs typeface="Calibri"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txStyles>
    <p:titleStyle>
      <a:lvl1pPr marL="0" marR="0" lvl="0" indent="0" algn="l" defTabSz="914400" rtl="0" fontAlgn="auto" hangingPunct="1">
        <a:lnSpc>
          <a:spcPts val="2600"/>
        </a:lnSpc>
        <a:spcBef>
          <a:spcPts val="0"/>
        </a:spcBef>
        <a:spcAft>
          <a:spcPts val="0"/>
        </a:spcAft>
        <a:buNone/>
        <a:tabLst/>
        <a:defRPr lang="en-US" sz="2700" b="1" i="0" u="none" strike="noStrike" kern="0" cap="none" spc="0" baseline="0">
          <a:solidFill>
            <a:srgbClr val="0071C5"/>
          </a:solidFill>
          <a:uFillTx/>
          <a:latin typeface="Calibri" pitchFamily="34"/>
          <a:cs typeface="Calibri"/>
        </a:defRPr>
      </a:lvl1pPr>
    </p:titleStyle>
    <p:body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comments" Target="../comments/commen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comments" Target="../comments/commen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comments" Target="../comments/commen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comments" Target="../comments/comment11.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hyperlink" Target="http://asim.csail.mit.edu/redmine/projects/leap/"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819400"/>
            <a:ext cx="6280565" cy="553998"/>
          </a:xfrm>
        </p:spPr>
        <p:txBody>
          <a:bodyPr/>
          <a:lstStyle/>
          <a:p>
            <a:r>
              <a:rPr lang="en-US" dirty="0"/>
              <a:t>The LEAP FPGA Operating System</a:t>
            </a:r>
          </a:p>
        </p:txBody>
      </p:sp>
      <p:sp>
        <p:nvSpPr>
          <p:cNvPr id="3" name="Text Placeholder 2"/>
          <p:cNvSpPr txBox="1">
            <a:spLocks noGrp="1"/>
          </p:cNvSpPr>
          <p:nvPr>
            <p:ph type="body" idx="4294967295"/>
          </p:nvPr>
        </p:nvSpPr>
        <p:spPr>
          <a:xfrm>
            <a:off x="4832348" y="4419600"/>
            <a:ext cx="4540252" cy="775914"/>
          </a:xfrm>
        </p:spPr>
        <p:txBody>
          <a:bodyPr/>
          <a:lstStyle/>
          <a:p>
            <a:r>
              <a:rPr lang="en-US" sz="1700" dirty="0" smtClean="0">
                <a:solidFill>
                  <a:schemeClr val="bg1"/>
                </a:solidFill>
              </a:rPr>
              <a:t>Kermin Fleming</a:t>
            </a:r>
          </a:p>
          <a:p>
            <a:r>
              <a:rPr lang="en-US" sz="1700" dirty="0" smtClean="0">
                <a:solidFill>
                  <a:schemeClr val="bg1"/>
                </a:solidFill>
              </a:rPr>
              <a:t>Michael Adler</a:t>
            </a:r>
          </a:p>
        </p:txBody>
      </p:sp>
    </p:spTree>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LEAP</a:t>
            </a:r>
            <a:endParaRPr lang="en-US" dirty="0"/>
          </a:p>
        </p:txBody>
      </p:sp>
      <p:sp>
        <p:nvSpPr>
          <p:cNvPr id="3" name="Content Placeholder 2"/>
          <p:cNvSpPr>
            <a:spLocks noGrp="1"/>
          </p:cNvSpPr>
          <p:nvPr>
            <p:ph idx="1"/>
          </p:nvPr>
        </p:nvSpPr>
        <p:spPr>
          <a:xfrm>
            <a:off x="449826" y="1905000"/>
            <a:ext cx="8233790" cy="4333867"/>
          </a:xfrm>
        </p:spPr>
        <p:txBody>
          <a:bodyPr/>
          <a:lstStyle/>
          <a:p>
            <a:pPr marL="0" lvl="4" indent="0">
              <a:buNone/>
            </a:pPr>
            <a:r>
              <a:rPr lang="en-US" sz="1600" dirty="0">
                <a:latin typeface="Consolas" pitchFamily="49" charset="0"/>
                <a:cs typeface="Consolas" pitchFamily="49" charset="0"/>
              </a:rPr>
              <a:t>module [CONNECTED_MODULE] </a:t>
            </a:r>
            <a:r>
              <a:rPr lang="en-US" sz="1600" dirty="0" err="1">
                <a:latin typeface="Consolas" pitchFamily="49" charset="0"/>
                <a:cs typeface="Consolas" pitchFamily="49" charset="0"/>
              </a:rPr>
              <a:t>mkConnectedApplication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marL="0" lvl="4" indent="0">
              <a:buNone/>
            </a:pPr>
            <a:endParaRPr lang="en-US" sz="1600" dirty="0" smtClean="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STDIO</a:t>
            </a:r>
            <a:r>
              <a:rPr lang="en-US" sz="1600" dirty="0">
                <a:latin typeface="Consolas" pitchFamily="49" charset="0"/>
                <a:cs typeface="Consolas" pitchFamily="49" charset="0"/>
              </a:rPr>
              <a:t>#(Bit#(32)) </a:t>
            </a:r>
            <a:r>
              <a:rPr lang="en-US" sz="1600" dirty="0" err="1">
                <a:latin typeface="Consolas" pitchFamily="49" charset="0"/>
                <a:cs typeface="Consolas" pitchFamily="49" charset="0"/>
              </a:rPr>
              <a:t>stdio</a:t>
            </a:r>
            <a:r>
              <a:rPr lang="en-US" sz="1600" dirty="0">
                <a:latin typeface="Consolas" pitchFamily="49" charset="0"/>
                <a:cs typeface="Consolas" pitchFamily="49" charset="0"/>
              </a:rPr>
              <a:t> &lt;- </a:t>
            </a:r>
            <a:r>
              <a:rPr lang="en-US" sz="1600" dirty="0" err="1">
                <a:latin typeface="Consolas" pitchFamily="49" charset="0"/>
                <a:cs typeface="Consolas" pitchFamily="49" charset="0"/>
              </a:rPr>
              <a:t>mkStdIO</a:t>
            </a:r>
            <a:r>
              <a:rPr lang="en-US" sz="1600" dirty="0">
                <a:latin typeface="Consolas" pitchFamily="49" charset="0"/>
                <a:cs typeface="Consolas" pitchFamily="49" charset="0"/>
              </a:rPr>
              <a:t>();</a:t>
            </a:r>
          </a:p>
          <a:p>
            <a:pPr marL="0" lvl="4" indent="0">
              <a:buNone/>
            </a:pPr>
            <a:r>
              <a:rPr lang="en-US" sz="1600" dirty="0">
                <a:latin typeface="Consolas" pitchFamily="49" charset="0"/>
                <a:cs typeface="Consolas" pitchFamily="49" charset="0"/>
              </a:rPr>
              <a:t>    let </a:t>
            </a:r>
            <a:r>
              <a:rPr lang="en-US" sz="1600" dirty="0" err="1">
                <a:latin typeface="Consolas" pitchFamily="49" charset="0"/>
                <a:cs typeface="Consolas" pitchFamily="49" charset="0"/>
              </a:rPr>
              <a:t>msg</a:t>
            </a:r>
            <a:r>
              <a:rPr lang="en-US" sz="1600" dirty="0">
                <a:latin typeface="Consolas" pitchFamily="49" charset="0"/>
                <a:cs typeface="Consolas" pitchFamily="49" charset="0"/>
              </a:rPr>
              <a:t> &lt;- </a:t>
            </a:r>
            <a:r>
              <a:rPr lang="en-US" sz="1600" dirty="0" err="1">
                <a:latin typeface="Consolas" pitchFamily="49" charset="0"/>
                <a:cs typeface="Consolas" pitchFamily="49" charset="0"/>
              </a:rPr>
              <a:t>getGlobalStringUID</a:t>
            </a:r>
            <a:r>
              <a:rPr lang="en-US" sz="1600" dirty="0">
                <a:latin typeface="Consolas" pitchFamily="49" charset="0"/>
                <a:cs typeface="Consolas" pitchFamily="49" charset="0"/>
              </a:rPr>
              <a:t>("Hello, </a:t>
            </a:r>
            <a:r>
              <a:rPr lang="en-US" sz="1600" dirty="0" smtClean="0">
                <a:latin typeface="Consolas" pitchFamily="49" charset="0"/>
                <a:cs typeface="Consolas" pitchFamily="49" charset="0"/>
              </a:rPr>
              <a:t>World!\</a:t>
            </a:r>
            <a:r>
              <a:rPr lang="en-US" sz="1600" dirty="0">
                <a:latin typeface="Consolas" pitchFamily="49" charset="0"/>
                <a:cs typeface="Consolas" pitchFamily="49" charset="0"/>
              </a:rPr>
              <a:t>n");</a:t>
            </a:r>
          </a:p>
          <a:p>
            <a:pPr marL="0" lvl="4" indent="0">
              <a:buNone/>
            </a:pPr>
            <a:endParaRPr lang="en-US" sz="1600" dirty="0">
              <a:latin typeface="Consolas" pitchFamily="49" charset="0"/>
              <a:cs typeface="Consolas" pitchFamily="49" charset="0"/>
            </a:endParaRPr>
          </a:p>
          <a:p>
            <a:pPr marL="0" lvl="4" indent="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Reg</a:t>
            </a:r>
            <a:r>
              <a:rPr lang="en-US" sz="1600" dirty="0">
                <a:latin typeface="Consolas" pitchFamily="49" charset="0"/>
                <a:cs typeface="Consolas" pitchFamily="49" charset="0"/>
              </a:rPr>
              <a:t>#(STATE) state &lt;- </a:t>
            </a:r>
            <a:r>
              <a:rPr lang="en-US" sz="1600" dirty="0" err="1">
                <a:latin typeface="Consolas" pitchFamily="49" charset="0"/>
                <a:cs typeface="Consolas" pitchFamily="49" charset="0"/>
              </a:rPr>
              <a:t>mkReg</a:t>
            </a:r>
            <a:r>
              <a:rPr lang="en-US" sz="1600" dirty="0">
                <a:latin typeface="Consolas" pitchFamily="49" charset="0"/>
                <a:cs typeface="Consolas" pitchFamily="49" charset="0"/>
              </a:rPr>
              <a:t>(</a:t>
            </a:r>
            <a:r>
              <a:rPr lang="en-US" sz="1600" dirty="0" err="1">
                <a:latin typeface="Consolas" pitchFamily="49" charset="0"/>
                <a:cs typeface="Consolas" pitchFamily="49" charset="0"/>
              </a:rPr>
              <a:t>STATE_start</a:t>
            </a:r>
            <a:r>
              <a:rPr lang="en-US" sz="1600" dirty="0" smtClean="0">
                <a:latin typeface="Consolas" pitchFamily="49" charset="0"/>
                <a:cs typeface="Consolas" pitchFamily="49" charset="0"/>
              </a:rPr>
              <a:t>);</a:t>
            </a:r>
          </a:p>
          <a:p>
            <a:pPr marL="0" lvl="4" indent="0">
              <a:buNone/>
            </a:pPr>
            <a:endParaRPr lang="en-US" sz="1600" dirty="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a:t>
            </a:r>
            <a:r>
              <a:rPr lang="en-US" sz="1600" dirty="0">
                <a:latin typeface="Consolas" pitchFamily="49" charset="0"/>
                <a:cs typeface="Consolas" pitchFamily="49" charset="0"/>
              </a:rPr>
              <a:t>rule </a:t>
            </a:r>
            <a:r>
              <a:rPr lang="en-US" sz="1600" dirty="0" smtClean="0">
                <a:latin typeface="Consolas" pitchFamily="49" charset="0"/>
                <a:cs typeface="Consolas" pitchFamily="49" charset="0"/>
              </a:rPr>
              <a:t>hello (state == </a:t>
            </a:r>
            <a:r>
              <a:rPr lang="en-US" sz="1600" dirty="0" err="1" smtClean="0">
                <a:latin typeface="Consolas" pitchFamily="49" charset="0"/>
                <a:cs typeface="Consolas" pitchFamily="49" charset="0"/>
              </a:rPr>
              <a:t>STATE_start</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stdio.printf</a:t>
            </a:r>
            <a:r>
              <a:rPr lang="en-US" sz="1600" dirty="0">
                <a:latin typeface="Consolas" pitchFamily="49" charset="0"/>
                <a:cs typeface="Consolas" pitchFamily="49" charset="0"/>
              </a:rPr>
              <a:t>(</a:t>
            </a:r>
            <a:r>
              <a:rPr lang="en-US" sz="1600" dirty="0" err="1">
                <a:latin typeface="Consolas" pitchFamily="49" charset="0"/>
                <a:cs typeface="Consolas" pitchFamily="49" charset="0"/>
              </a:rPr>
              <a:t>msg</a:t>
            </a:r>
            <a:r>
              <a:rPr lang="en-US" sz="1600" dirty="0">
                <a:latin typeface="Consolas" pitchFamily="49" charset="0"/>
                <a:cs typeface="Consolas" pitchFamily="49" charset="0"/>
              </a:rPr>
              <a:t>, List::nil);</a:t>
            </a:r>
          </a:p>
          <a:p>
            <a:pPr marL="0" lvl="4" indent="0">
              <a:buNone/>
            </a:pPr>
            <a:r>
              <a:rPr lang="en-US" sz="1600" dirty="0" smtClean="0">
                <a:latin typeface="Consolas" pitchFamily="49" charset="0"/>
                <a:cs typeface="Consolas" pitchFamily="49" charset="0"/>
              </a:rPr>
              <a:t>        state &lt;= </a:t>
            </a:r>
            <a:r>
              <a:rPr lang="en-US" sz="1600" dirty="0" err="1" smtClean="0">
                <a:latin typeface="Consolas" pitchFamily="49" charset="0"/>
                <a:cs typeface="Consolas" pitchFamily="49" charset="0"/>
              </a:rPr>
              <a:t>STATE_finish</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endrule</a:t>
            </a:r>
            <a:endParaRPr lang="en-US" sz="1600" dirty="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a:r>
            <a:br>
              <a:rPr lang="en-US" sz="1600" dirty="0" smtClean="0">
                <a:latin typeface="Consolas" pitchFamily="49" charset="0"/>
                <a:cs typeface="Consolas" pitchFamily="49" charset="0"/>
              </a:rPr>
            </a:br>
            <a:r>
              <a:rPr lang="en-US" sz="1600" dirty="0" err="1" smtClean="0">
                <a:latin typeface="Consolas" pitchFamily="49" charset="0"/>
                <a:cs typeface="Consolas" pitchFamily="49" charset="0"/>
              </a:rPr>
              <a:t>endmodule</a:t>
            </a:r>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1176345301"/>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get from operating environments?</a:t>
            </a:r>
            <a:endParaRPr lang="en-US" dirty="0"/>
          </a:p>
        </p:txBody>
      </p:sp>
      <p:sp>
        <p:nvSpPr>
          <p:cNvPr id="3" name="Content Placeholder 2"/>
          <p:cNvSpPr>
            <a:spLocks noGrp="1"/>
          </p:cNvSpPr>
          <p:nvPr>
            <p:ph idx="1"/>
          </p:nvPr>
        </p:nvSpPr>
        <p:spPr>
          <a:xfrm>
            <a:off x="380999" y="1066800"/>
            <a:ext cx="8505825" cy="4859331"/>
          </a:xfrm>
        </p:spPr>
        <p:txBody>
          <a:bodyPr/>
          <a:lstStyle/>
          <a:p>
            <a:pPr lvl="1"/>
            <a:r>
              <a:rPr lang="en-US" dirty="0" smtClean="0"/>
              <a:t>Programmers no longer need to focus on infrastructure</a:t>
            </a:r>
          </a:p>
          <a:p>
            <a:pPr lvl="2"/>
            <a:r>
              <a:rPr lang="en-US" dirty="0" smtClean="0"/>
              <a:t>Greatly reduced design time, simplified designs</a:t>
            </a:r>
          </a:p>
          <a:p>
            <a:pPr lvl="1"/>
            <a:r>
              <a:rPr lang="en-US" dirty="0" smtClean="0"/>
              <a:t>Advances are shared by all programs	</a:t>
            </a:r>
          </a:p>
          <a:p>
            <a:pPr lvl="2"/>
            <a:r>
              <a:rPr lang="en-US" dirty="0" smtClean="0"/>
              <a:t>New memory systems, scheduling policies, etc. </a:t>
            </a:r>
          </a:p>
          <a:p>
            <a:pPr lvl="1"/>
            <a:r>
              <a:rPr lang="en-US" dirty="0" smtClean="0"/>
              <a:t>Wide portability</a:t>
            </a:r>
          </a:p>
          <a:p>
            <a:pPr lvl="2"/>
            <a:r>
              <a:rPr lang="en-US" dirty="0" smtClean="0"/>
              <a:t>Enabled by common interfaces</a:t>
            </a:r>
          </a:p>
          <a:p>
            <a:pPr lvl="1"/>
            <a:endParaRPr lang="en-US" dirty="0" smtClean="0"/>
          </a:p>
          <a:p>
            <a:pPr lvl="1"/>
            <a:r>
              <a:rPr lang="en-US" dirty="0" smtClean="0"/>
              <a:t>What about HLS, </a:t>
            </a:r>
            <a:r>
              <a:rPr lang="en-US" dirty="0" err="1" smtClean="0"/>
              <a:t>OpenCL</a:t>
            </a:r>
            <a:r>
              <a:rPr lang="en-US" dirty="0" smtClean="0"/>
              <a:t>, etc.?</a:t>
            </a:r>
          </a:p>
          <a:p>
            <a:pPr lvl="2"/>
            <a:r>
              <a:rPr lang="en-US" dirty="0" smtClean="0"/>
              <a:t>Promising languages, lots of productivity, etc. </a:t>
            </a:r>
            <a:endParaRPr lang="en-US" dirty="0"/>
          </a:p>
          <a:p>
            <a:pPr lvl="2"/>
            <a:r>
              <a:rPr lang="en-US" dirty="0" smtClean="0"/>
              <a:t> Java and C++ don’t implement OS kernels</a:t>
            </a:r>
          </a:p>
          <a:p>
            <a:pPr lvl="2"/>
            <a:r>
              <a:rPr lang="en-US" dirty="0" smtClean="0"/>
              <a:t>All programming environments benefit from a shared OS</a:t>
            </a:r>
          </a:p>
          <a:p>
            <a:pPr lvl="2"/>
            <a:endParaRPr lang="en-US" dirty="0" smtClean="0"/>
          </a:p>
          <a:p>
            <a:pPr marL="385447" lvl="3" indent="0">
              <a:buNone/>
            </a:pPr>
            <a:endParaRPr lang="en-US" dirty="0"/>
          </a:p>
        </p:txBody>
      </p:sp>
    </p:spTree>
    <p:extLst>
      <p:ext uri="{BB962C8B-B14F-4D97-AF65-F5344CB8AC3E}">
        <p14:creationId xmlns:p14="http://schemas.microsoft.com/office/powerpoint/2010/main" val="305869227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any operating environment</a:t>
            </a:r>
            <a:endParaRPr lang="en-US" dirty="0"/>
          </a:p>
        </p:txBody>
      </p:sp>
      <p:sp>
        <p:nvSpPr>
          <p:cNvPr id="5" name="Content Placeholder 4"/>
          <p:cNvSpPr>
            <a:spLocks noGrp="1"/>
          </p:cNvSpPr>
          <p:nvPr>
            <p:ph idx="1"/>
          </p:nvPr>
        </p:nvSpPr>
        <p:spPr>
          <a:xfrm>
            <a:off x="447908" y="990600"/>
            <a:ext cx="8228008" cy="4859331"/>
          </a:xfrm>
        </p:spPr>
        <p:txBody>
          <a:bodyPr/>
          <a:lstStyle/>
          <a:p>
            <a:pPr lvl="1"/>
            <a:r>
              <a:rPr lang="en-US" dirty="0" smtClean="0"/>
              <a:t>Allow application to expose high-level needs</a:t>
            </a:r>
          </a:p>
          <a:p>
            <a:pPr lvl="2"/>
            <a:r>
              <a:rPr lang="en-US" dirty="0" smtClean="0"/>
              <a:t>Memory, communication, devices</a:t>
            </a:r>
          </a:p>
          <a:p>
            <a:pPr lvl="2"/>
            <a:r>
              <a:rPr lang="en-US" dirty="0" smtClean="0"/>
              <a:t>Operating system responsible for satisfying these needs</a:t>
            </a:r>
          </a:p>
          <a:p>
            <a:pPr lvl="1"/>
            <a:r>
              <a:rPr lang="en-US" dirty="0"/>
              <a:t>M</a:t>
            </a:r>
            <a:r>
              <a:rPr lang="en-US" dirty="0" smtClean="0"/>
              <a:t>aintain </a:t>
            </a:r>
            <a:r>
              <a:rPr lang="en-US" dirty="0"/>
              <a:t>the </a:t>
            </a:r>
            <a:r>
              <a:rPr lang="en-US" i="1" dirty="0"/>
              <a:t>expressivity</a:t>
            </a:r>
            <a:r>
              <a:rPr lang="en-US" dirty="0"/>
              <a:t> of </a:t>
            </a:r>
            <a:r>
              <a:rPr lang="en-US" dirty="0" smtClean="0"/>
              <a:t>programs</a:t>
            </a:r>
          </a:p>
          <a:p>
            <a:pPr lvl="2"/>
            <a:r>
              <a:rPr lang="en-US" dirty="0" smtClean="0"/>
              <a:t>Programmers should decide how to express programs, not OS</a:t>
            </a:r>
            <a:endParaRPr lang="en-US" dirty="0"/>
          </a:p>
          <a:p>
            <a:pPr lvl="1"/>
            <a:r>
              <a:rPr lang="en-US" dirty="0" smtClean="0"/>
              <a:t>Satisfy these requirements with light-weight, user-friendly interfaces</a:t>
            </a:r>
          </a:p>
          <a:p>
            <a:pPr lvl="1"/>
            <a:endParaRPr lang="en-US" dirty="0"/>
          </a:p>
          <a:p>
            <a:pPr marL="0" lvl="1" indent="0">
              <a:buNone/>
            </a:pPr>
            <a:endParaRPr lang="en-US" dirty="0" smtClean="0"/>
          </a:p>
          <a:p>
            <a:pPr marL="0" lvl="1" indent="0">
              <a:buNone/>
            </a:pPr>
            <a:endParaRPr lang="en-US" dirty="0" smtClean="0"/>
          </a:p>
        </p:txBody>
      </p:sp>
    </p:spTree>
    <p:extLst>
      <p:ext uri="{BB962C8B-B14F-4D97-AF65-F5344CB8AC3E}">
        <p14:creationId xmlns:p14="http://schemas.microsoft.com/office/powerpoint/2010/main" val="271650824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Latency-insensitive Channels:</a:t>
            </a:r>
            <a:br>
              <a:rPr lang="en-US" dirty="0" smtClean="0"/>
            </a:br>
            <a:r>
              <a:rPr lang="en-US" dirty="0" smtClean="0"/>
              <a:t>The </a:t>
            </a:r>
            <a:r>
              <a:rPr lang="en-US" dirty="0"/>
              <a:t>c</a:t>
            </a:r>
            <a:r>
              <a:rPr lang="en-US" dirty="0" smtClean="0"/>
              <a:t>ore LEAP Abstraction</a:t>
            </a:r>
            <a:endParaRPr lang="en-US" dirty="0"/>
          </a:p>
        </p:txBody>
      </p:sp>
    </p:spTree>
    <p:extLst>
      <p:ext uri="{BB962C8B-B14F-4D97-AF65-F5344CB8AC3E}">
        <p14:creationId xmlns:p14="http://schemas.microsoft.com/office/powerpoint/2010/main" val="359930666"/>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spect="1"/>
          </p:cNvSpPr>
          <p:nvPr/>
        </p:nvSpPr>
        <p:spPr>
          <a:xfrm>
            <a:off x="5947489" y="914400"/>
            <a:ext cx="2695575" cy="4076760"/>
          </a:xfrm>
          <a:prstGeom prst="roundRect">
            <a:avLst>
              <a:gd name="adj" fmla="val 5006"/>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2800" dirty="0" smtClean="0">
                <a:latin typeface="Calibri" pitchFamily="34" charset="0"/>
              </a:rPr>
              <a:t>User Program</a:t>
            </a:r>
          </a:p>
        </p:txBody>
      </p:sp>
      <p:sp>
        <p:nvSpPr>
          <p:cNvPr id="2" name="Title 1"/>
          <p:cNvSpPr>
            <a:spLocks noGrp="1"/>
          </p:cNvSpPr>
          <p:nvPr>
            <p:ph type="title"/>
          </p:nvPr>
        </p:nvSpPr>
        <p:spPr/>
        <p:txBody>
          <a:bodyPr/>
          <a:lstStyle/>
          <a:p>
            <a:r>
              <a:rPr lang="en-US" dirty="0" smtClean="0"/>
              <a:t>How do user programs and OS interface in software?  </a:t>
            </a:r>
            <a:endParaRPr lang="en-US" dirty="0"/>
          </a:p>
        </p:txBody>
      </p:sp>
      <p:sp>
        <p:nvSpPr>
          <p:cNvPr id="13" name="Content Placeholder 12"/>
          <p:cNvSpPr>
            <a:spLocks noGrp="1"/>
          </p:cNvSpPr>
          <p:nvPr>
            <p:ph idx="1"/>
          </p:nvPr>
        </p:nvSpPr>
        <p:spPr>
          <a:xfrm>
            <a:off x="407983" y="855665"/>
            <a:ext cx="4037011" cy="4868859"/>
          </a:xfrm>
        </p:spPr>
        <p:txBody>
          <a:bodyPr/>
          <a:lstStyle/>
          <a:p>
            <a:pPr lvl="1"/>
            <a:r>
              <a:rPr lang="en-US" dirty="0"/>
              <a:t>User-OS interaction usually involves manipulations through</a:t>
            </a:r>
          </a:p>
          <a:p>
            <a:pPr lvl="2"/>
            <a:r>
              <a:rPr lang="en-US" dirty="0" smtClean="0"/>
              <a:t>Function calls</a:t>
            </a:r>
            <a:endParaRPr lang="en-US" dirty="0"/>
          </a:p>
          <a:p>
            <a:pPr lvl="2"/>
            <a:r>
              <a:rPr lang="en-US" dirty="0" smtClean="0"/>
              <a:t>Memory and register! </a:t>
            </a:r>
          </a:p>
          <a:p>
            <a:pPr lvl="2"/>
            <a:r>
              <a:rPr lang="en-US" dirty="0" smtClean="0"/>
              <a:t>Very natural for von Neumann machines</a:t>
            </a:r>
          </a:p>
          <a:p>
            <a:pPr marL="0" lvl="1" indent="0">
              <a:buNone/>
            </a:pPr>
            <a:endParaRPr lang="en-US" dirty="0" smtClean="0"/>
          </a:p>
          <a:p>
            <a:pPr lvl="1"/>
            <a:r>
              <a:rPr lang="en-US" dirty="0" smtClean="0"/>
              <a:t>Details of machine are hidden through abstraction layers</a:t>
            </a:r>
          </a:p>
          <a:p>
            <a:pPr lvl="2"/>
            <a:r>
              <a:rPr lang="en-US" dirty="0" smtClean="0"/>
              <a:t>User: function call</a:t>
            </a:r>
          </a:p>
          <a:p>
            <a:pPr lvl="2"/>
            <a:r>
              <a:rPr lang="en-US" dirty="0" smtClean="0"/>
              <a:t>OS: hardware abstraction layer</a:t>
            </a:r>
            <a:endParaRPr lang="en-US" dirty="0"/>
          </a:p>
        </p:txBody>
      </p:sp>
      <p:sp>
        <p:nvSpPr>
          <p:cNvPr id="5" name="Rounded Rectangle 4"/>
          <p:cNvSpPr>
            <a:spLocks noChangeAspect="1"/>
          </p:cNvSpPr>
          <p:nvPr/>
        </p:nvSpPr>
        <p:spPr>
          <a:xfrm>
            <a:off x="6071746" y="3600509"/>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err="1">
                <a:latin typeface="Calibri" pitchFamily="34" charset="0"/>
              </a:rPr>
              <a:t>l</a:t>
            </a:r>
            <a:r>
              <a:rPr lang="en-US" sz="2800" dirty="0" err="1" smtClean="0">
                <a:latin typeface="Calibri" pitchFamily="34" charset="0"/>
              </a:rPr>
              <a:t>ibc</a:t>
            </a:r>
            <a:r>
              <a:rPr lang="en-US" sz="2800" dirty="0" smtClean="0">
                <a:latin typeface="Calibri" pitchFamily="34" charset="0"/>
              </a:rPr>
              <a:t> libraries</a:t>
            </a:r>
          </a:p>
        </p:txBody>
      </p:sp>
      <p:sp>
        <p:nvSpPr>
          <p:cNvPr id="8" name="Rounded Rectangle 7"/>
          <p:cNvSpPr>
            <a:spLocks noChangeAspect="1"/>
          </p:cNvSpPr>
          <p:nvPr/>
        </p:nvSpPr>
        <p:spPr>
          <a:xfrm>
            <a:off x="5961334" y="4991160"/>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Kernel</a:t>
            </a:r>
          </a:p>
        </p:txBody>
      </p:sp>
      <p:sp>
        <p:nvSpPr>
          <p:cNvPr id="11" name="Rounded Rectangle 10"/>
          <p:cNvSpPr>
            <a:spLocks noChangeAspect="1"/>
          </p:cNvSpPr>
          <p:nvPr/>
        </p:nvSpPr>
        <p:spPr>
          <a:xfrm>
            <a:off x="5947489" y="5724524"/>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Devices</a:t>
            </a:r>
          </a:p>
        </p:txBody>
      </p:sp>
      <p:sp>
        <p:nvSpPr>
          <p:cNvPr id="15" name="TextBox 14"/>
          <p:cNvSpPr txBox="1"/>
          <p:nvPr/>
        </p:nvSpPr>
        <p:spPr>
          <a:xfrm>
            <a:off x="5986021" y="1828800"/>
            <a:ext cx="3177029" cy="323165"/>
          </a:xfrm>
          <a:prstGeom prst="rect">
            <a:avLst/>
          </a:prstGeom>
          <a:noFill/>
        </p:spPr>
        <p:txBody>
          <a:bodyPr wrap="square" rtlCol="0">
            <a:spAutoFit/>
          </a:bodyPr>
          <a:lstStyle/>
          <a:p>
            <a:r>
              <a:rPr lang="en-US" sz="1500" dirty="0" err="1" smtClean="0">
                <a:latin typeface="Courier New" panose="02070309020205020404" pitchFamily="49" charset="0"/>
                <a:cs typeface="Courier New" panose="02070309020205020404" pitchFamily="49" charset="0"/>
              </a:rPr>
              <a:t>printf</a:t>
            </a:r>
            <a:r>
              <a:rPr lang="en-US" sz="1500" dirty="0" smtClean="0">
                <a:latin typeface="Courier New" panose="02070309020205020404" pitchFamily="49" charset="0"/>
                <a:cs typeface="Courier New" panose="02070309020205020404" pitchFamily="49" charset="0"/>
              </a:rPr>
              <a:t>(“hello world”);</a:t>
            </a:r>
          </a:p>
        </p:txBody>
      </p:sp>
      <p:sp>
        <p:nvSpPr>
          <p:cNvPr id="18" name="Freeform 17"/>
          <p:cNvSpPr/>
          <p:nvPr/>
        </p:nvSpPr>
        <p:spPr>
          <a:xfrm>
            <a:off x="6376819" y="2143124"/>
            <a:ext cx="1612216" cy="4229127"/>
          </a:xfrm>
          <a:custGeom>
            <a:avLst/>
            <a:gdLst>
              <a:gd name="connsiteX0" fmla="*/ 383158 w 1700845"/>
              <a:gd name="connsiteY0" fmla="*/ 0 h 4230912"/>
              <a:gd name="connsiteX1" fmla="*/ 11683 w 1700845"/>
              <a:gd name="connsiteY1" fmla="*/ 1800225 h 4230912"/>
              <a:gd name="connsiteX2" fmla="*/ 773683 w 1700845"/>
              <a:gd name="connsiteY2" fmla="*/ 4229100 h 4230912"/>
              <a:gd name="connsiteX3" fmla="*/ 1678558 w 1700845"/>
              <a:gd name="connsiteY3" fmla="*/ 1400175 h 4230912"/>
              <a:gd name="connsiteX4" fmla="*/ 1335658 w 1700845"/>
              <a:gd name="connsiteY4" fmla="*/ 85725 h 4230912"/>
              <a:gd name="connsiteX0" fmla="*/ 383158 w 1615023"/>
              <a:gd name="connsiteY0" fmla="*/ 0 h 4229852"/>
              <a:gd name="connsiteX1" fmla="*/ 11683 w 1615023"/>
              <a:gd name="connsiteY1" fmla="*/ 1800225 h 4229852"/>
              <a:gd name="connsiteX2" fmla="*/ 773683 w 1615023"/>
              <a:gd name="connsiteY2" fmla="*/ 4229100 h 4229852"/>
              <a:gd name="connsiteX3" fmla="*/ 1583308 w 1615023"/>
              <a:gd name="connsiteY3" fmla="*/ 2038350 h 4229852"/>
              <a:gd name="connsiteX4" fmla="*/ 1335658 w 1615023"/>
              <a:gd name="connsiteY4" fmla="*/ 85725 h 4229852"/>
              <a:gd name="connsiteX0" fmla="*/ 383158 w 1623302"/>
              <a:gd name="connsiteY0" fmla="*/ 0 h 4229127"/>
              <a:gd name="connsiteX1" fmla="*/ 11683 w 1623302"/>
              <a:gd name="connsiteY1" fmla="*/ 1800225 h 4229127"/>
              <a:gd name="connsiteX2" fmla="*/ 773683 w 1623302"/>
              <a:gd name="connsiteY2" fmla="*/ 4229100 h 4229127"/>
              <a:gd name="connsiteX3" fmla="*/ 1592833 w 1623302"/>
              <a:gd name="connsiteY3" fmla="*/ 1847850 h 4229127"/>
              <a:gd name="connsiteX4" fmla="*/ 1335658 w 1623302"/>
              <a:gd name="connsiteY4" fmla="*/ 85725 h 4229127"/>
              <a:gd name="connsiteX0" fmla="*/ 383158 w 1612668"/>
              <a:gd name="connsiteY0" fmla="*/ 0 h 4229127"/>
              <a:gd name="connsiteX1" fmla="*/ 11683 w 1612668"/>
              <a:gd name="connsiteY1" fmla="*/ 1800225 h 4229127"/>
              <a:gd name="connsiteX2" fmla="*/ 773683 w 1612668"/>
              <a:gd name="connsiteY2" fmla="*/ 4229100 h 4229127"/>
              <a:gd name="connsiteX3" fmla="*/ 1592833 w 1612668"/>
              <a:gd name="connsiteY3" fmla="*/ 1847850 h 4229127"/>
              <a:gd name="connsiteX4" fmla="*/ 1268983 w 1612668"/>
              <a:gd name="connsiteY4" fmla="*/ 9525 h 4229127"/>
              <a:gd name="connsiteX0" fmla="*/ 385931 w 1612216"/>
              <a:gd name="connsiteY0" fmla="*/ 0 h 4229127"/>
              <a:gd name="connsiteX1" fmla="*/ 14456 w 1612216"/>
              <a:gd name="connsiteY1" fmla="*/ 1800225 h 4229127"/>
              <a:gd name="connsiteX2" fmla="*/ 833606 w 1612216"/>
              <a:gd name="connsiteY2" fmla="*/ 4229100 h 4229127"/>
              <a:gd name="connsiteX3" fmla="*/ 1595606 w 1612216"/>
              <a:gd name="connsiteY3" fmla="*/ 1847850 h 4229127"/>
              <a:gd name="connsiteX4" fmla="*/ 1271756 w 1612216"/>
              <a:gd name="connsiteY4" fmla="*/ 9525 h 422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216" h="4229127">
                <a:moveTo>
                  <a:pt x="385931" y="0"/>
                </a:moveTo>
                <a:cubicBezTo>
                  <a:pt x="167650" y="547687"/>
                  <a:pt x="-60157" y="1095375"/>
                  <a:pt x="14456" y="1800225"/>
                </a:cubicBezTo>
                <a:cubicBezTo>
                  <a:pt x="89069" y="2505075"/>
                  <a:pt x="570081" y="4221163"/>
                  <a:pt x="833606" y="4229100"/>
                </a:cubicBezTo>
                <a:cubicBezTo>
                  <a:pt x="1097131" y="4237037"/>
                  <a:pt x="1522581" y="2551113"/>
                  <a:pt x="1595606" y="1847850"/>
                </a:cubicBezTo>
                <a:cubicBezTo>
                  <a:pt x="1668631" y="1144588"/>
                  <a:pt x="1490037" y="321469"/>
                  <a:pt x="1271756" y="952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98809" y="6091206"/>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85000" lnSpcReduction="1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How can we achieve a similar layering in FPGAs?</a:t>
            </a:r>
            <a:endParaRPr lang="en-US" sz="2400" dirty="0">
              <a:solidFill>
                <a:schemeClr val="bg1"/>
              </a:solidFill>
            </a:endParaRPr>
          </a:p>
        </p:txBody>
      </p:sp>
    </p:spTree>
    <p:extLst>
      <p:ext uri="{BB962C8B-B14F-4D97-AF65-F5344CB8AC3E}">
        <p14:creationId xmlns:p14="http://schemas.microsoft.com/office/powerpoint/2010/main" val="2896972851"/>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is </a:t>
            </a:r>
            <a:r>
              <a:rPr lang="en-US" dirty="0" smtClean="0"/>
              <a:t>Not </a:t>
            </a:r>
            <a:r>
              <a:rPr lang="en-US" dirty="0"/>
              <a:t>a </a:t>
            </a:r>
            <a:r>
              <a:rPr lang="en-US" dirty="0" smtClean="0"/>
              <a:t>Good Base Abstraction </a:t>
            </a:r>
            <a:r>
              <a:rPr lang="en-US" dirty="0"/>
              <a:t>for FPGAs</a:t>
            </a:r>
            <a:br>
              <a:rPr lang="en-US" dirty="0"/>
            </a:br>
            <a:endParaRPr lang="en-US" dirty="0"/>
          </a:p>
        </p:txBody>
      </p:sp>
      <p:sp>
        <p:nvSpPr>
          <p:cNvPr id="5" name="Content Placeholder 4"/>
          <p:cNvSpPr>
            <a:spLocks noGrp="1"/>
          </p:cNvSpPr>
          <p:nvPr>
            <p:ph idx="1"/>
          </p:nvPr>
        </p:nvSpPr>
        <p:spPr>
          <a:xfrm>
            <a:off x="455608" y="998536"/>
            <a:ext cx="8228008" cy="4859331"/>
          </a:xfrm>
        </p:spPr>
        <p:txBody>
          <a:bodyPr/>
          <a:lstStyle/>
          <a:p>
            <a:pPr lvl="1"/>
            <a:r>
              <a:rPr lang="en-US" dirty="0" smtClean="0"/>
              <a:t>Spatial, distributed architecture</a:t>
            </a:r>
          </a:p>
          <a:p>
            <a:pPr lvl="2"/>
            <a:r>
              <a:rPr lang="en-US" dirty="0" smtClean="0"/>
              <a:t>Computational structures are small, dedicated</a:t>
            </a:r>
          </a:p>
          <a:p>
            <a:pPr lvl="2"/>
            <a:r>
              <a:rPr lang="en-US" dirty="0" smtClean="0"/>
              <a:t>Most algorithms follow pipelines</a:t>
            </a:r>
          </a:p>
          <a:p>
            <a:pPr lvl="1"/>
            <a:r>
              <a:rPr lang="en-US" dirty="0" smtClean="0"/>
              <a:t>Memory sharing is possible, but expensive</a:t>
            </a:r>
          </a:p>
          <a:p>
            <a:pPr lvl="2"/>
            <a:r>
              <a:rPr lang="en-US" dirty="0" smtClean="0"/>
              <a:t>Costs time, area, or both</a:t>
            </a:r>
          </a:p>
        </p:txBody>
      </p:sp>
    </p:spTree>
    <p:extLst>
      <p:ext uri="{BB962C8B-B14F-4D97-AF65-F5344CB8AC3E}">
        <p14:creationId xmlns:p14="http://schemas.microsoft.com/office/powerpoint/2010/main" val="333196177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982387" y="914400"/>
            <a:ext cx="7010400" cy="290920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utoShape 5"/>
          <p:cNvSpPr>
            <a:spLocks noChangeArrowheads="1"/>
          </p:cNvSpPr>
          <p:nvPr/>
        </p:nvSpPr>
        <p:spPr bwMode="auto">
          <a:xfrm>
            <a:off x="1828800" y="1174892"/>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2" name="Title 1"/>
          <p:cNvSpPr>
            <a:spLocks noGrp="1"/>
          </p:cNvSpPr>
          <p:nvPr>
            <p:ph type="title"/>
          </p:nvPr>
        </p:nvSpPr>
        <p:spPr>
          <a:xfrm>
            <a:off x="248595" y="228600"/>
            <a:ext cx="9333592" cy="1143000"/>
          </a:xfrm>
        </p:spPr>
        <p:txBody>
          <a:bodyPr>
            <a:noAutofit/>
          </a:bodyPr>
          <a:lstStyle/>
          <a:p>
            <a:r>
              <a:rPr lang="en-US" dirty="0" smtClean="0">
                <a:solidFill>
                  <a:schemeClr val="accent1"/>
                </a:solidFill>
              </a:rPr>
              <a:t>Communication: A Natural Abstraction for FPGAs</a:t>
            </a:r>
            <a:endParaRPr lang="en-US" dirty="0">
              <a:solidFill>
                <a:schemeClr val="accent1"/>
              </a:solidFill>
            </a:endParaRPr>
          </a:p>
        </p:txBody>
      </p:sp>
      <p:sp>
        <p:nvSpPr>
          <p:cNvPr id="38" name="Content Placeholder 2"/>
          <p:cNvSpPr>
            <a:spLocks noGrp="1"/>
          </p:cNvSpPr>
          <p:nvPr>
            <p:ph sz="half" idx="1"/>
          </p:nvPr>
        </p:nvSpPr>
        <p:spPr>
          <a:xfrm>
            <a:off x="762001" y="4037391"/>
            <a:ext cx="7786914" cy="2563100"/>
          </a:xfrm>
        </p:spPr>
        <p:txBody>
          <a:bodyPr>
            <a:normAutofit/>
          </a:bodyPr>
          <a:lstStyle/>
          <a:p>
            <a:pPr marL="342900" indent="-342900">
              <a:buFont typeface="Arial" panose="020B0604020202020204" pitchFamily="34" charset="0"/>
              <a:buChar char="•"/>
            </a:pPr>
            <a:r>
              <a:rPr lang="en-US" dirty="0" smtClean="0"/>
              <a:t>Inter-module communication by defined protocol</a:t>
            </a:r>
          </a:p>
          <a:p>
            <a:pPr lvl="2"/>
            <a:r>
              <a:rPr lang="en-US" dirty="0" smtClean="0"/>
              <a:t>Usually FIFO-like</a:t>
            </a:r>
          </a:p>
          <a:p>
            <a:pPr lvl="2"/>
            <a:r>
              <a:rPr lang="en-US" dirty="0" smtClean="0"/>
              <a:t>Nearly all HW designs use this methodology</a:t>
            </a:r>
          </a:p>
          <a:p>
            <a:pPr lvl="1"/>
            <a:r>
              <a:rPr lang="en-US" dirty="0" smtClean="0"/>
              <a:t>What if we abstract this communication?</a:t>
            </a:r>
          </a:p>
          <a:p>
            <a:pPr marL="182880" lvl="2" indent="0">
              <a:buNone/>
            </a:pPr>
            <a:endParaRPr lang="en-US" dirty="0" smtClean="0"/>
          </a:p>
          <a:p>
            <a:pPr lvl="2"/>
            <a:endParaRPr lang="en-US" dirty="0" smtClean="0"/>
          </a:p>
        </p:txBody>
      </p:sp>
      <p:sp>
        <p:nvSpPr>
          <p:cNvPr id="6" name="AutoShape 5"/>
          <p:cNvSpPr>
            <a:spLocks noChangeArrowheads="1"/>
          </p:cNvSpPr>
          <p:nvPr/>
        </p:nvSpPr>
        <p:spPr bwMode="auto">
          <a:xfrm>
            <a:off x="4077191" y="1174893"/>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11" name="TextBox 10"/>
          <p:cNvSpPr txBox="1"/>
          <p:nvPr/>
        </p:nvSpPr>
        <p:spPr>
          <a:xfrm>
            <a:off x="4116388" y="1205670"/>
            <a:ext cx="461986" cy="276999"/>
          </a:xfrm>
          <a:prstGeom prst="rect">
            <a:avLst/>
          </a:prstGeom>
          <a:noFill/>
        </p:spPr>
        <p:txBody>
          <a:bodyPr wrap="none" rtlCol="0">
            <a:spAutoFit/>
          </a:bodyPr>
          <a:lstStyle/>
          <a:p>
            <a:r>
              <a:rPr lang="en-US" sz="1200" dirty="0" err="1" smtClean="0"/>
              <a:t>mkB</a:t>
            </a:r>
            <a:endParaRPr lang="en-US" sz="1200" dirty="0"/>
          </a:p>
        </p:txBody>
      </p:sp>
      <p:cxnSp>
        <p:nvCxnSpPr>
          <p:cNvPr id="13" name="AutoShape 36"/>
          <p:cNvCxnSpPr>
            <a:cxnSpLocks noChangeShapeType="1"/>
          </p:cNvCxnSpPr>
          <p:nvPr/>
        </p:nvCxnSpPr>
        <p:spPr bwMode="auto">
          <a:xfrm rot="10800000" flipV="1">
            <a:off x="3048001" y="1843816"/>
            <a:ext cx="1257791" cy="27488"/>
          </a:xfrm>
          <a:prstGeom prst="curvedConnector3">
            <a:avLst>
              <a:gd name="adj1" fmla="val 50000"/>
            </a:avLst>
          </a:prstGeom>
          <a:noFill/>
          <a:ln w="38100">
            <a:solidFill>
              <a:schemeClr val="accent2"/>
            </a:solidFill>
            <a:round/>
            <a:headEnd type="triangle" w="med" len="med"/>
            <a:tailEnd type="none" w="med" len="med"/>
          </a:ln>
          <a:effectLst/>
        </p:spPr>
      </p:cxnSp>
      <p:sp>
        <p:nvSpPr>
          <p:cNvPr id="14" name="AutoShape 5"/>
          <p:cNvSpPr>
            <a:spLocks noChangeArrowheads="1"/>
          </p:cNvSpPr>
          <p:nvPr/>
        </p:nvSpPr>
        <p:spPr bwMode="auto">
          <a:xfrm>
            <a:off x="4077192" y="2529616"/>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18" name="TextBox 17"/>
          <p:cNvSpPr txBox="1"/>
          <p:nvPr/>
        </p:nvSpPr>
        <p:spPr>
          <a:xfrm>
            <a:off x="1066800" y="972265"/>
            <a:ext cx="644728" cy="338554"/>
          </a:xfrm>
          <a:prstGeom prst="rect">
            <a:avLst/>
          </a:prstGeom>
          <a:noFill/>
        </p:spPr>
        <p:txBody>
          <a:bodyPr wrap="none" rtlCol="0">
            <a:spAutoFit/>
          </a:bodyPr>
          <a:lstStyle/>
          <a:p>
            <a:pPr algn="ctr"/>
            <a:r>
              <a:rPr lang="en-US" sz="1600" b="1" dirty="0" smtClean="0">
                <a:solidFill>
                  <a:schemeClr val="bg1"/>
                </a:solidFill>
              </a:rPr>
              <a:t>FPGA</a:t>
            </a:r>
          </a:p>
        </p:txBody>
      </p:sp>
      <p:sp>
        <p:nvSpPr>
          <p:cNvPr id="24" name="TextBox 23"/>
          <p:cNvSpPr txBox="1"/>
          <p:nvPr/>
        </p:nvSpPr>
        <p:spPr>
          <a:xfrm>
            <a:off x="4141788" y="3319417"/>
            <a:ext cx="460382" cy="276999"/>
          </a:xfrm>
          <a:prstGeom prst="rect">
            <a:avLst/>
          </a:prstGeom>
          <a:noFill/>
        </p:spPr>
        <p:txBody>
          <a:bodyPr wrap="none" rtlCol="0">
            <a:spAutoFit/>
          </a:bodyPr>
          <a:lstStyle/>
          <a:p>
            <a:r>
              <a:rPr lang="en-US" sz="1200" dirty="0" err="1" smtClean="0"/>
              <a:t>mkC</a:t>
            </a:r>
            <a:endParaRPr lang="en-US" sz="1200" dirty="0"/>
          </a:p>
        </p:txBody>
      </p:sp>
      <p:cxnSp>
        <p:nvCxnSpPr>
          <p:cNvPr id="8" name="AutoShape 34"/>
          <p:cNvCxnSpPr>
            <a:cxnSpLocks noChangeShapeType="1"/>
          </p:cNvCxnSpPr>
          <p:nvPr/>
        </p:nvCxnSpPr>
        <p:spPr bwMode="auto">
          <a:xfrm rot="5400000">
            <a:off x="4263880" y="2414866"/>
            <a:ext cx="680721" cy="12700"/>
          </a:xfrm>
          <a:prstGeom prst="curvedConnector3">
            <a:avLst>
              <a:gd name="adj1" fmla="val 45522"/>
            </a:avLst>
          </a:prstGeom>
          <a:noFill/>
          <a:ln w="38100">
            <a:solidFill>
              <a:schemeClr val="accent2"/>
            </a:solidFill>
            <a:round/>
            <a:headEnd type="none"/>
            <a:tailEnd type="triangle" w="med" len="med"/>
          </a:ln>
          <a:effectLst/>
        </p:spPr>
      </p:cxnSp>
      <p:cxnSp>
        <p:nvCxnSpPr>
          <p:cNvPr id="12" name="AutoShape 30"/>
          <p:cNvCxnSpPr>
            <a:cxnSpLocks noChangeShapeType="1"/>
          </p:cNvCxnSpPr>
          <p:nvPr/>
        </p:nvCxnSpPr>
        <p:spPr bwMode="auto">
          <a:xfrm>
            <a:off x="5601191" y="2072416"/>
            <a:ext cx="0" cy="680721"/>
          </a:xfrm>
          <a:prstGeom prst="straightConnector1">
            <a:avLst/>
          </a:prstGeom>
          <a:noFill/>
          <a:ln w="38100">
            <a:solidFill>
              <a:schemeClr val="accent2"/>
            </a:solidFill>
            <a:round/>
            <a:headEnd type="none"/>
            <a:tailEnd type="triangle" w="med" len="med"/>
          </a:ln>
          <a:effectLst/>
        </p:spPr>
      </p:cxnSp>
      <p:cxnSp>
        <p:nvCxnSpPr>
          <p:cNvPr id="7" name="AutoShape 30"/>
          <p:cNvCxnSpPr>
            <a:cxnSpLocks noChangeShapeType="1"/>
          </p:cNvCxnSpPr>
          <p:nvPr/>
        </p:nvCxnSpPr>
        <p:spPr bwMode="auto">
          <a:xfrm>
            <a:off x="6591791" y="2078765"/>
            <a:ext cx="0" cy="674372"/>
          </a:xfrm>
          <a:prstGeom prst="straightConnector1">
            <a:avLst/>
          </a:prstGeom>
          <a:noFill/>
          <a:ln w="38100">
            <a:solidFill>
              <a:schemeClr val="accent2"/>
            </a:solidFill>
            <a:round/>
            <a:headEnd type="none"/>
            <a:tailEnd type="triangle" w="med" len="med"/>
          </a:ln>
          <a:effectLst/>
        </p:spPr>
      </p:cxnSp>
      <p:sp>
        <p:nvSpPr>
          <p:cNvPr id="43" name="TextBox 42"/>
          <p:cNvSpPr txBox="1"/>
          <p:nvPr/>
        </p:nvSpPr>
        <p:spPr>
          <a:xfrm>
            <a:off x="1862312" y="1174894"/>
            <a:ext cx="1523998" cy="276999"/>
          </a:xfrm>
          <a:prstGeom prst="rect">
            <a:avLst/>
          </a:prstGeom>
          <a:noFill/>
        </p:spPr>
        <p:txBody>
          <a:bodyPr wrap="square" rtlCol="0">
            <a:spAutoFit/>
          </a:bodyPr>
          <a:lstStyle/>
          <a:p>
            <a:r>
              <a:rPr lang="en-US" sz="1200" dirty="0" err="1" smtClean="0"/>
              <a:t>mkA</a:t>
            </a:r>
            <a:endParaRPr lang="en-US" sz="1200" dirty="0"/>
          </a:p>
        </p:txBody>
      </p:sp>
      <p:cxnSp>
        <p:nvCxnSpPr>
          <p:cNvPr id="10" name="AutoShape 36"/>
          <p:cNvCxnSpPr>
            <a:cxnSpLocks noChangeShapeType="1"/>
          </p:cNvCxnSpPr>
          <p:nvPr/>
        </p:nvCxnSpPr>
        <p:spPr bwMode="auto">
          <a:xfrm rot="10800000">
            <a:off x="2743201" y="2099905"/>
            <a:ext cx="1562591" cy="881833"/>
          </a:xfrm>
          <a:prstGeom prst="curvedConnector2">
            <a:avLst/>
          </a:prstGeom>
          <a:noFill/>
          <a:ln w="38100">
            <a:solidFill>
              <a:schemeClr val="accent2"/>
            </a:solidFill>
            <a:round/>
            <a:headEnd type="triangle" w="med" len="med"/>
            <a:tailEnd type="none" w="med" len="med"/>
          </a:ln>
          <a:effectLst/>
        </p:spPr>
      </p:cxnSp>
      <p:grpSp>
        <p:nvGrpSpPr>
          <p:cNvPr id="3" name="Group 2"/>
          <p:cNvGrpSpPr>
            <a:grpSpLocks noChangeAspect="1"/>
          </p:cNvGrpSpPr>
          <p:nvPr/>
        </p:nvGrpSpPr>
        <p:grpSpPr>
          <a:xfrm>
            <a:off x="3479597" y="1616941"/>
            <a:ext cx="597594" cy="454403"/>
            <a:chOff x="152441" y="3690938"/>
            <a:chExt cx="394589" cy="300037"/>
          </a:xfrm>
        </p:grpSpPr>
        <p:sp>
          <p:nvSpPr>
            <p:cNvPr id="4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32"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33"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34"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35"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36"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37"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3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82" name="Group 81"/>
          <p:cNvGrpSpPr>
            <a:grpSpLocks noChangeAspect="1"/>
          </p:cNvGrpSpPr>
          <p:nvPr/>
        </p:nvGrpSpPr>
        <p:grpSpPr>
          <a:xfrm rot="1788969">
            <a:off x="3180800" y="2582192"/>
            <a:ext cx="597594" cy="454403"/>
            <a:chOff x="152441" y="3690938"/>
            <a:chExt cx="394589" cy="300037"/>
          </a:xfrm>
        </p:grpSpPr>
        <p:sp>
          <p:nvSpPr>
            <p:cNvPr id="8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84"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8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8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8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8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8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91" name="Group 90"/>
          <p:cNvGrpSpPr>
            <a:grpSpLocks noChangeAspect="1"/>
          </p:cNvGrpSpPr>
          <p:nvPr/>
        </p:nvGrpSpPr>
        <p:grpSpPr>
          <a:xfrm rot="5400000">
            <a:off x="4433489" y="2174715"/>
            <a:ext cx="354203" cy="454403"/>
            <a:chOff x="152441" y="3690938"/>
            <a:chExt cx="394589" cy="300037"/>
          </a:xfrm>
        </p:grpSpPr>
        <p:sp>
          <p:nvSpPr>
            <p:cNvPr id="92"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93"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94"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95"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96"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97"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98"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09" name="Group 108"/>
          <p:cNvGrpSpPr>
            <a:grpSpLocks noChangeAspect="1"/>
          </p:cNvGrpSpPr>
          <p:nvPr/>
        </p:nvGrpSpPr>
        <p:grpSpPr>
          <a:xfrm rot="5400000">
            <a:off x="5437108" y="2220565"/>
            <a:ext cx="354203" cy="454403"/>
            <a:chOff x="152441" y="3690938"/>
            <a:chExt cx="394589" cy="300037"/>
          </a:xfrm>
        </p:grpSpPr>
        <p:sp>
          <p:nvSpPr>
            <p:cNvPr id="11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11"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12"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13"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14"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15"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16"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17"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18" name="Group 117"/>
          <p:cNvGrpSpPr>
            <a:grpSpLocks noChangeAspect="1"/>
          </p:cNvGrpSpPr>
          <p:nvPr/>
        </p:nvGrpSpPr>
        <p:grpSpPr>
          <a:xfrm rot="5400000">
            <a:off x="6414689" y="2194014"/>
            <a:ext cx="354203" cy="454403"/>
            <a:chOff x="152441" y="3690938"/>
            <a:chExt cx="394589" cy="300037"/>
          </a:xfrm>
        </p:grpSpPr>
        <p:sp>
          <p:nvSpPr>
            <p:cNvPr id="119"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20"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21"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22"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3"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24"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25"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26"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73" name="Group 72"/>
          <p:cNvGrpSpPr/>
          <p:nvPr/>
        </p:nvGrpSpPr>
        <p:grpSpPr>
          <a:xfrm>
            <a:off x="2312995" y="1402689"/>
            <a:ext cx="572421" cy="576071"/>
            <a:chOff x="7143492" y="3343896"/>
            <a:chExt cx="572421" cy="576071"/>
          </a:xfrm>
        </p:grpSpPr>
        <p:sp>
          <p:nvSpPr>
            <p:cNvPr id="74" name="Oval 73"/>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 name="Curved Connector 77"/>
            <p:cNvCxnSpPr>
              <a:stCxn id="75" idx="2"/>
              <a:endCxn id="77"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75" idx="6"/>
              <a:endCxn id="76"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77" idx="4"/>
              <a:endCxn id="76"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701755" y="1489201"/>
            <a:ext cx="572421" cy="576071"/>
            <a:chOff x="7143492" y="3343896"/>
            <a:chExt cx="572421" cy="576071"/>
          </a:xfrm>
        </p:grpSpPr>
        <p:sp>
          <p:nvSpPr>
            <p:cNvPr id="103" name="Oval 102"/>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Oval 105"/>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7" name="Curved Connector 106"/>
            <p:cNvCxnSpPr>
              <a:stCxn id="104" idx="2"/>
              <a:endCxn id="106"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104" idx="6"/>
              <a:endCxn id="105"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stCxn id="106" idx="4"/>
              <a:endCxn id="105"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4765577" y="2899925"/>
            <a:ext cx="572421" cy="576071"/>
            <a:chOff x="7143492" y="3343896"/>
            <a:chExt cx="572421" cy="576071"/>
          </a:xfrm>
        </p:grpSpPr>
        <p:sp>
          <p:nvSpPr>
            <p:cNvPr id="129" name="Oval 128"/>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0" name="Oval 129"/>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Oval 130"/>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Oval 131"/>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3" name="Curved Connector 132"/>
            <p:cNvCxnSpPr>
              <a:stCxn id="130" idx="2"/>
              <a:endCxn id="132"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a:stCxn id="130" idx="6"/>
              <a:endCxn id="131"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a:stCxn id="132" idx="4"/>
              <a:endCxn id="131"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5736408" y="1270904"/>
            <a:ext cx="572421" cy="576071"/>
            <a:chOff x="7143492" y="3343896"/>
            <a:chExt cx="572421" cy="576071"/>
          </a:xfrm>
        </p:grpSpPr>
        <p:sp>
          <p:nvSpPr>
            <p:cNvPr id="145" name="Oval 144"/>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9" name="Curved Connector 148"/>
            <p:cNvCxnSpPr>
              <a:stCxn id="146" idx="2"/>
              <a:endCxn id="148"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146" idx="6"/>
              <a:endCxn id="147"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4"/>
              <a:endCxn id="147"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5831328" y="2786566"/>
            <a:ext cx="572421" cy="576071"/>
            <a:chOff x="7143492" y="3343896"/>
            <a:chExt cx="572421" cy="576071"/>
          </a:xfrm>
        </p:grpSpPr>
        <p:sp>
          <p:nvSpPr>
            <p:cNvPr id="161" name="Oval 160"/>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Oval 162"/>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4" name="Oval 163"/>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5" name="Curved Connector 164"/>
            <p:cNvCxnSpPr>
              <a:stCxn id="162" idx="2"/>
              <a:endCxn id="164"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65"/>
            <p:cNvCxnSpPr>
              <a:stCxn id="162" idx="6"/>
              <a:endCxn id="163"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stCxn id="164" idx="4"/>
              <a:endCxn id="163"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74331296"/>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
                                            <p:txEl>
                                              <p:pRg st="3" end="3"/>
                                            </p:txEl>
                                          </p:spTgt>
                                        </p:tgtEl>
                                        <p:attrNameLst>
                                          <p:attrName>style.visibility</p:attrName>
                                        </p:attrNameLst>
                                      </p:cBhvr>
                                      <p:to>
                                        <p:strVal val="visible"/>
                                      </p:to>
                                    </p:set>
                                    <p:animEffect transition="in" filter="fade">
                                      <p:cBhvr>
                                        <p:cTn id="24"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a:spLocks noChangeAspect="1"/>
          </p:cNvSpPr>
          <p:nvPr/>
        </p:nvSpPr>
        <p:spPr>
          <a:xfrm>
            <a:off x="1039848" y="4556402"/>
            <a:ext cx="922698" cy="338556"/>
          </a:xfrm>
          <a:prstGeom prst="rect">
            <a:avLst/>
          </a:prstGeom>
          <a:solidFill>
            <a:schemeClr val="bg1"/>
          </a:solidFill>
          <a:ln>
            <a:noFill/>
          </a:ln>
        </p:spPr>
        <p:txBody>
          <a:bodyPr wrap="square" rtlCol="0">
            <a:spAutoFit/>
          </a:bodyPr>
          <a:lstStyle/>
          <a:p>
            <a:pPr algn="r"/>
            <a:r>
              <a:rPr lang="en-US" sz="1600" dirty="0" smtClean="0">
                <a:solidFill>
                  <a:srgbClr val="C00000"/>
                </a:solidFill>
              </a:rPr>
              <a:t>Not Full</a:t>
            </a:r>
          </a:p>
        </p:txBody>
      </p:sp>
      <p:sp>
        <p:nvSpPr>
          <p:cNvPr id="5" name="Title 4"/>
          <p:cNvSpPr>
            <a:spLocks noGrp="1"/>
          </p:cNvSpPr>
          <p:nvPr>
            <p:ph type="title"/>
          </p:nvPr>
        </p:nvSpPr>
        <p:spPr/>
        <p:txBody>
          <a:bodyPr/>
          <a:lstStyle/>
          <a:p>
            <a:r>
              <a:rPr lang="en-US" altLang="zh-TW" dirty="0">
                <a:solidFill>
                  <a:schemeClr val="accent1"/>
                </a:solidFill>
                <a:ea typeface="Arial Unicode MS" pitchFamily="34" charset="-120"/>
                <a:cs typeface="Arial Unicode MS" pitchFamily="34" charset="-120"/>
              </a:rPr>
              <a:t>Abstracting Communication: From Register to FIFO</a:t>
            </a:r>
            <a:endParaRPr lang="en-US" dirty="0"/>
          </a:p>
        </p:txBody>
      </p:sp>
      <p:sp>
        <p:nvSpPr>
          <p:cNvPr id="6" name="Content Placeholder 5"/>
          <p:cNvSpPr>
            <a:spLocks noGrp="1"/>
          </p:cNvSpPr>
          <p:nvPr>
            <p:ph idx="1"/>
          </p:nvPr>
        </p:nvSpPr>
        <p:spPr/>
        <p:txBody>
          <a:bodyPr/>
          <a:lstStyle/>
          <a:p>
            <a:pPr lvl="1"/>
            <a:r>
              <a:rPr lang="en-US" dirty="0" smtClean="0"/>
              <a:t>Communications have </a:t>
            </a:r>
            <a:r>
              <a:rPr lang="en-US" dirty="0"/>
              <a:t>t</a:t>
            </a:r>
            <a:r>
              <a:rPr lang="en-US" dirty="0" smtClean="0"/>
              <a:t>wo components:</a:t>
            </a:r>
          </a:p>
          <a:p>
            <a:pPr lvl="2"/>
            <a:r>
              <a:rPr lang="en-US" dirty="0" smtClean="0"/>
              <a:t>Payload (message contents)</a:t>
            </a:r>
          </a:p>
          <a:p>
            <a:pPr lvl="2"/>
            <a:r>
              <a:rPr lang="en-US" dirty="0" smtClean="0"/>
              <a:t>Timing</a:t>
            </a:r>
          </a:p>
          <a:p>
            <a:pPr lvl="3"/>
            <a:r>
              <a:rPr lang="en-US" dirty="0" smtClean="0"/>
              <a:t>When wires have payloads</a:t>
            </a:r>
          </a:p>
          <a:p>
            <a:pPr lvl="3"/>
            <a:r>
              <a:rPr lang="en-US" dirty="0" smtClean="0"/>
              <a:t>When payload ownership is transferred</a:t>
            </a:r>
          </a:p>
        </p:txBody>
      </p:sp>
      <p:cxnSp>
        <p:nvCxnSpPr>
          <p:cNvPr id="7" name="Straight Arrow Connector 6"/>
          <p:cNvCxnSpPr>
            <a:cxnSpLocks noChangeAspect="1"/>
          </p:cNvCxnSpPr>
          <p:nvPr/>
        </p:nvCxnSpPr>
        <p:spPr>
          <a:xfrm flipV="1">
            <a:off x="1906942" y="4725682"/>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noChangeAspect="1"/>
          </p:cNvCxnSpPr>
          <p:nvPr/>
        </p:nvCxnSpPr>
        <p:spPr>
          <a:xfrm>
            <a:off x="1962554" y="5470385"/>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flipV="1">
            <a:off x="1873267" y="5030456"/>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noChangeAspect="1"/>
            <a:endCxn id="18" idx="1"/>
          </p:cNvCxnSpPr>
          <p:nvPr/>
        </p:nvCxnSpPr>
        <p:spPr>
          <a:xfrm>
            <a:off x="2963070" y="5469517"/>
            <a:ext cx="313354" cy="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noChangeAspect="1"/>
            <a:endCxn id="21" idx="1"/>
          </p:cNvCxnSpPr>
          <p:nvPr/>
        </p:nvCxnSpPr>
        <p:spPr>
          <a:xfrm>
            <a:off x="2963065" y="5036211"/>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noChangeAspect="1"/>
          </p:cNvCxnSpPr>
          <p:nvPr/>
        </p:nvCxnSpPr>
        <p:spPr>
          <a:xfrm>
            <a:off x="2963067" y="4731433"/>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spect="1"/>
          </p:cNvSpPr>
          <p:nvPr/>
        </p:nvSpPr>
        <p:spPr>
          <a:xfrm>
            <a:off x="2310347" y="4467212"/>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16" name="Rectangle 15"/>
          <p:cNvSpPr>
            <a:spLocks noChangeAspect="1"/>
          </p:cNvSpPr>
          <p:nvPr/>
        </p:nvSpPr>
        <p:spPr>
          <a:xfrm>
            <a:off x="2635267" y="4467212"/>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17" name="TextBox 16"/>
          <p:cNvSpPr txBox="1">
            <a:spLocks noChangeAspect="1"/>
          </p:cNvSpPr>
          <p:nvPr/>
        </p:nvSpPr>
        <p:spPr>
          <a:xfrm>
            <a:off x="1039849" y="5300244"/>
            <a:ext cx="922710" cy="338554"/>
          </a:xfrm>
          <a:prstGeom prst="rect">
            <a:avLst/>
          </a:prstGeom>
          <a:solidFill>
            <a:schemeClr val="bg1"/>
          </a:solidFill>
          <a:ln>
            <a:noFill/>
          </a:ln>
        </p:spPr>
        <p:txBody>
          <a:bodyPr wrap="square" rtlCol="0">
            <a:spAutoFit/>
          </a:bodyPr>
          <a:lstStyle/>
          <a:p>
            <a:pPr algn="r"/>
            <a:r>
              <a:rPr lang="en-US" sz="1600" dirty="0" smtClean="0"/>
              <a:t>Data In</a:t>
            </a:r>
          </a:p>
        </p:txBody>
      </p:sp>
      <p:sp>
        <p:nvSpPr>
          <p:cNvPr id="18" name="TextBox 17"/>
          <p:cNvSpPr txBox="1">
            <a:spLocks noChangeAspect="1"/>
          </p:cNvSpPr>
          <p:nvPr/>
        </p:nvSpPr>
        <p:spPr>
          <a:xfrm>
            <a:off x="3276424" y="5300244"/>
            <a:ext cx="930448" cy="338554"/>
          </a:xfrm>
          <a:prstGeom prst="rect">
            <a:avLst/>
          </a:prstGeom>
          <a:solidFill>
            <a:schemeClr val="bg1"/>
          </a:solidFill>
          <a:ln>
            <a:noFill/>
          </a:ln>
        </p:spPr>
        <p:txBody>
          <a:bodyPr wrap="none" rtlCol="0">
            <a:spAutoFit/>
          </a:bodyPr>
          <a:lstStyle/>
          <a:p>
            <a:r>
              <a:rPr lang="en-US" sz="1600" dirty="0" smtClean="0"/>
              <a:t>Data Out</a:t>
            </a:r>
          </a:p>
        </p:txBody>
      </p:sp>
      <p:sp>
        <p:nvSpPr>
          <p:cNvPr id="19" name="TextBox 18"/>
          <p:cNvSpPr txBox="1">
            <a:spLocks noChangeAspect="1"/>
          </p:cNvSpPr>
          <p:nvPr/>
        </p:nvSpPr>
        <p:spPr>
          <a:xfrm>
            <a:off x="1462091" y="4861180"/>
            <a:ext cx="500460" cy="338556"/>
          </a:xfrm>
          <a:prstGeom prst="rect">
            <a:avLst/>
          </a:prstGeom>
          <a:solidFill>
            <a:schemeClr val="bg1"/>
          </a:solidFill>
          <a:ln>
            <a:noFill/>
          </a:ln>
        </p:spPr>
        <p:txBody>
          <a:bodyPr wrap="none" rtlCol="0">
            <a:spAutoFit/>
          </a:bodyPr>
          <a:lstStyle/>
          <a:p>
            <a:pPr algn="r"/>
            <a:r>
              <a:rPr lang="en-US" sz="1600" dirty="0" err="1" smtClean="0">
                <a:solidFill>
                  <a:srgbClr val="C00000"/>
                </a:solidFill>
              </a:rPr>
              <a:t>Enq</a:t>
            </a:r>
            <a:endParaRPr lang="en-US" sz="1600" dirty="0" smtClean="0">
              <a:solidFill>
                <a:srgbClr val="C00000"/>
              </a:solidFill>
            </a:endParaRPr>
          </a:p>
        </p:txBody>
      </p:sp>
      <p:sp>
        <p:nvSpPr>
          <p:cNvPr id="20" name="TextBox 19"/>
          <p:cNvSpPr txBox="1">
            <a:spLocks noChangeAspect="1"/>
          </p:cNvSpPr>
          <p:nvPr/>
        </p:nvSpPr>
        <p:spPr>
          <a:xfrm>
            <a:off x="3310691" y="4562160"/>
            <a:ext cx="1264123" cy="338556"/>
          </a:xfrm>
          <a:prstGeom prst="rect">
            <a:avLst/>
          </a:prstGeom>
          <a:solidFill>
            <a:schemeClr val="bg1"/>
          </a:solidFill>
          <a:ln>
            <a:noFill/>
          </a:ln>
        </p:spPr>
        <p:txBody>
          <a:bodyPr wrap="square" rtlCol="0">
            <a:spAutoFit/>
          </a:bodyPr>
          <a:lstStyle/>
          <a:p>
            <a:r>
              <a:rPr lang="en-US" sz="1600" dirty="0" smtClean="0">
                <a:solidFill>
                  <a:srgbClr val="C00000"/>
                </a:solidFill>
              </a:rPr>
              <a:t>Not Empty</a:t>
            </a:r>
          </a:p>
        </p:txBody>
      </p:sp>
      <p:sp>
        <p:nvSpPr>
          <p:cNvPr id="21" name="TextBox 20"/>
          <p:cNvSpPr txBox="1">
            <a:spLocks noChangeAspect="1"/>
          </p:cNvSpPr>
          <p:nvPr/>
        </p:nvSpPr>
        <p:spPr>
          <a:xfrm>
            <a:off x="3305184" y="4866938"/>
            <a:ext cx="521298" cy="338556"/>
          </a:xfrm>
          <a:prstGeom prst="rect">
            <a:avLst/>
          </a:prstGeom>
          <a:solidFill>
            <a:schemeClr val="bg1"/>
          </a:solidFill>
          <a:ln>
            <a:noFill/>
          </a:ln>
        </p:spPr>
        <p:txBody>
          <a:bodyPr wrap="none" rtlCol="0">
            <a:spAutoFit/>
          </a:bodyPr>
          <a:lstStyle/>
          <a:p>
            <a:r>
              <a:rPr lang="en-US" sz="1600" dirty="0" err="1" smtClean="0">
                <a:solidFill>
                  <a:srgbClr val="C00000"/>
                </a:solidFill>
              </a:rPr>
              <a:t>Deq</a:t>
            </a:r>
            <a:endParaRPr lang="en-US" sz="1600" dirty="0" smtClean="0">
              <a:solidFill>
                <a:srgbClr val="C00000"/>
              </a:solidFill>
            </a:endParaRPr>
          </a:p>
        </p:txBody>
      </p:sp>
      <p:sp>
        <p:nvSpPr>
          <p:cNvPr id="32" name="TextBox 31"/>
          <p:cNvSpPr txBox="1"/>
          <p:nvPr/>
        </p:nvSpPr>
        <p:spPr>
          <a:xfrm>
            <a:off x="2177202" y="5726668"/>
            <a:ext cx="1025987" cy="369332"/>
          </a:xfrm>
          <a:prstGeom prst="rect">
            <a:avLst/>
          </a:prstGeom>
          <a:noFill/>
        </p:spPr>
        <p:txBody>
          <a:bodyPr wrap="none" rtlCol="0">
            <a:spAutoFit/>
          </a:bodyPr>
          <a:lstStyle/>
          <a:p>
            <a:r>
              <a:rPr lang="en-US" dirty="0" smtClean="0">
                <a:latin typeface="Calibri" pitchFamily="34" charset="0"/>
              </a:rPr>
              <a:t>Registers</a:t>
            </a:r>
          </a:p>
        </p:txBody>
      </p:sp>
      <p:cxnSp>
        <p:nvCxnSpPr>
          <p:cNvPr id="33" name="Straight Arrow Connector 32"/>
          <p:cNvCxnSpPr>
            <a:cxnSpLocks noChangeAspect="1"/>
          </p:cNvCxnSpPr>
          <p:nvPr/>
        </p:nvCxnSpPr>
        <p:spPr>
          <a:xfrm rot="5400000" flipV="1">
            <a:off x="2534275" y="4246553"/>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spect="1"/>
          </p:cNvSpPr>
          <p:nvPr/>
        </p:nvSpPr>
        <p:spPr>
          <a:xfrm>
            <a:off x="2440583" y="3687340"/>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2" name="TextBox 1"/>
          <p:cNvSpPr txBox="1"/>
          <p:nvPr/>
        </p:nvSpPr>
        <p:spPr>
          <a:xfrm>
            <a:off x="5867400" y="2656338"/>
            <a:ext cx="1981200" cy="400110"/>
          </a:xfrm>
          <a:prstGeom prst="rect">
            <a:avLst/>
          </a:prstGeom>
          <a:noFill/>
        </p:spPr>
        <p:txBody>
          <a:bodyPr wrap="square" rtlCol="0">
            <a:spAutoFit/>
          </a:bodyPr>
          <a:lstStyle/>
          <a:p>
            <a:r>
              <a:rPr lang="en-US" sz="2000" i="1" dirty="0" smtClean="0">
                <a:solidFill>
                  <a:srgbClr val="0070C0"/>
                </a:solidFill>
                <a:latin typeface="Calibri" pitchFamily="34" charset="0"/>
              </a:rPr>
              <a:t>Systolic Pipeline</a:t>
            </a:r>
          </a:p>
        </p:txBody>
      </p:sp>
      <p:sp>
        <p:nvSpPr>
          <p:cNvPr id="22" name="TextBox 21"/>
          <p:cNvSpPr txBox="1"/>
          <p:nvPr/>
        </p:nvSpPr>
        <p:spPr>
          <a:xfrm>
            <a:off x="5867400" y="2656338"/>
            <a:ext cx="2133600" cy="707886"/>
          </a:xfrm>
          <a:prstGeom prst="rect">
            <a:avLst/>
          </a:prstGeom>
          <a:noFill/>
        </p:spPr>
        <p:txBody>
          <a:bodyPr wrap="square" rtlCol="0">
            <a:spAutoFit/>
          </a:bodyPr>
          <a:lstStyle/>
          <a:p>
            <a:r>
              <a:rPr lang="en-US" sz="2000" i="1" dirty="0" smtClean="0">
                <a:solidFill>
                  <a:srgbClr val="0070C0"/>
                </a:solidFill>
                <a:latin typeface="Calibri" pitchFamily="34" charset="0"/>
              </a:rPr>
              <a:t>Latency-Insensitive Pipeline</a:t>
            </a:r>
          </a:p>
        </p:txBody>
      </p:sp>
      <p:sp>
        <p:nvSpPr>
          <p:cNvPr id="23" name="TextBox 22"/>
          <p:cNvSpPr txBox="1"/>
          <p:nvPr/>
        </p:nvSpPr>
        <p:spPr>
          <a:xfrm>
            <a:off x="2369689" y="5743598"/>
            <a:ext cx="604204" cy="369332"/>
          </a:xfrm>
          <a:prstGeom prst="rect">
            <a:avLst/>
          </a:prstGeom>
          <a:noFill/>
        </p:spPr>
        <p:txBody>
          <a:bodyPr wrap="none" rtlCol="0">
            <a:spAutoFit/>
          </a:bodyPr>
          <a:lstStyle/>
          <a:p>
            <a:r>
              <a:rPr lang="en-US" dirty="0" smtClean="0">
                <a:latin typeface="Calibri" pitchFamily="34" charset="0"/>
              </a:rPr>
              <a:t>FIFO</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651" y="3455671"/>
            <a:ext cx="242697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6165" y="3565147"/>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27" name="TextBox 26"/>
          <p:cNvSpPr txBox="1"/>
          <p:nvPr/>
        </p:nvSpPr>
        <p:spPr>
          <a:xfrm>
            <a:off x="5280528" y="409467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28" name="TextBox 27"/>
          <p:cNvSpPr txBox="1"/>
          <p:nvPr/>
        </p:nvSpPr>
        <p:spPr>
          <a:xfrm>
            <a:off x="5143859" y="4613180"/>
            <a:ext cx="1104691" cy="338554"/>
          </a:xfrm>
          <a:prstGeom prst="rect">
            <a:avLst/>
          </a:prstGeom>
          <a:noFill/>
        </p:spPr>
        <p:txBody>
          <a:bodyPr wrap="square" rtlCol="0">
            <a:spAutoFit/>
          </a:bodyPr>
          <a:lstStyle/>
          <a:p>
            <a:r>
              <a:rPr lang="en-US" sz="1600" dirty="0" smtClean="0">
                <a:latin typeface="Calibri" pitchFamily="34" charset="0"/>
              </a:rPr>
              <a:t>Data Out</a:t>
            </a:r>
          </a:p>
        </p:txBody>
      </p:sp>
      <p:sp>
        <p:nvSpPr>
          <p:cNvPr id="30" name="TextBox 29"/>
          <p:cNvSpPr txBox="1"/>
          <p:nvPr/>
        </p:nvSpPr>
        <p:spPr>
          <a:xfrm>
            <a:off x="5006094" y="5099968"/>
            <a:ext cx="1104691" cy="338554"/>
          </a:xfrm>
          <a:prstGeom prst="rect">
            <a:avLst/>
          </a:prstGeom>
          <a:noFill/>
        </p:spPr>
        <p:txBody>
          <a:bodyPr wrap="square" rtlCol="0">
            <a:spAutoFit/>
          </a:bodyPr>
          <a:lstStyle/>
          <a:p>
            <a:r>
              <a:rPr lang="en-US" sz="1600" dirty="0" smtClean="0">
                <a:solidFill>
                  <a:srgbClr val="FF0000"/>
                </a:solidFill>
                <a:latin typeface="Calibri" pitchFamily="34" charset="0"/>
              </a:rPr>
              <a:t>Not Empty</a:t>
            </a:r>
          </a:p>
        </p:txBody>
      </p:sp>
      <p:sp>
        <p:nvSpPr>
          <p:cNvPr id="31" name="TextBox 30"/>
          <p:cNvSpPr txBox="1"/>
          <p:nvPr/>
        </p:nvSpPr>
        <p:spPr>
          <a:xfrm>
            <a:off x="5553025" y="5619255"/>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Enq</a:t>
            </a:r>
            <a:endParaRPr lang="en-US" sz="1600" dirty="0" smtClean="0">
              <a:solidFill>
                <a:srgbClr val="FF0000"/>
              </a:solidFill>
              <a:latin typeface="Calibri" pitchFamily="34" charset="0"/>
            </a:endParaRPr>
          </a:p>
        </p:txBody>
      </p:sp>
      <p:sp>
        <p:nvSpPr>
          <p:cNvPr id="35" name="TextBox 34"/>
          <p:cNvSpPr txBox="1"/>
          <p:nvPr/>
        </p:nvSpPr>
        <p:spPr>
          <a:xfrm>
            <a:off x="5529545" y="6107289"/>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Deq</a:t>
            </a:r>
            <a:endParaRPr lang="en-US" sz="1600" dirty="0" smtClean="0">
              <a:solidFill>
                <a:srgbClr val="FF0000"/>
              </a:solidFill>
              <a:latin typeface="Calibri"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586" y="3455671"/>
            <a:ext cx="2426970" cy="31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6645525" y="409467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38" name="TextBox 37"/>
          <p:cNvSpPr txBox="1"/>
          <p:nvPr/>
        </p:nvSpPr>
        <p:spPr>
          <a:xfrm>
            <a:off x="7326491" y="4620536"/>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2071409280"/>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nodeType="withEffect">
                                  <p:stCondLst>
                                    <p:cond delay="0"/>
                                  </p:stCondLst>
                                  <p:childTnLst>
                                    <p:set>
                                      <p:cBhvr>
                                        <p:cTn id="38" dur="1" fill="hold">
                                          <p:stCondLst>
                                            <p:cond delay="0"/>
                                          </p:stCondLst>
                                        </p:cTn>
                                        <p:tgtEl>
                                          <p:spTgt spid="3075"/>
                                        </p:tgtEl>
                                        <p:attrNameLst>
                                          <p:attrName>style.visibility</p:attrName>
                                        </p:attrNameLst>
                                      </p:cBhvr>
                                      <p:to>
                                        <p:strVal val="visible"/>
                                      </p:to>
                                    </p:set>
                                    <p:animEffect transition="in" filter="fade">
                                      <p:cBhvr>
                                        <p:cTn id="39" dur="500"/>
                                        <p:tgtEl>
                                          <p:spTgt spid="307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xit" presetSubtype="0" fill="hold" nodeType="withEffect">
                                  <p:stCondLst>
                                    <p:cond delay="0"/>
                                  </p:stCondLst>
                                  <p:childTnLst>
                                    <p:animEffect transition="out" filter="fade">
                                      <p:cBhvr>
                                        <p:cTn id="61" dur="500"/>
                                        <p:tgtEl>
                                          <p:spTgt spid="3075"/>
                                        </p:tgtEl>
                                      </p:cBhvr>
                                    </p:animEffect>
                                    <p:set>
                                      <p:cBhvr>
                                        <p:cTn id="62" dur="1" fill="hold">
                                          <p:stCondLst>
                                            <p:cond delay="499"/>
                                          </p:stCondLst>
                                        </p:cTn>
                                        <p:tgtEl>
                                          <p:spTgt spid="307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2"/>
                                        </p:tgtEl>
                                      </p:cBhvr>
                                    </p:animEffect>
                                    <p:set>
                                      <p:cBhvr>
                                        <p:cTn id="65" dur="1" fill="hold">
                                          <p:stCondLst>
                                            <p:cond delay="499"/>
                                          </p:stCondLst>
                                        </p:cTn>
                                        <p:tgtEl>
                                          <p:spTgt spid="32"/>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par>
                                <p:cTn id="84" presetID="10" presetClass="entr" presetSubtype="0"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500"/>
                                        <p:tgtEl>
                                          <p:spTgt spid="1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xit" presetSubtype="0" fill="hold" grpId="1" nodeType="withEffect">
                                  <p:stCondLst>
                                    <p:cond delay="0"/>
                                  </p:stCondLst>
                                  <p:childTnLst>
                                    <p:animEffect transition="out" filter="fade">
                                      <p:cBhvr>
                                        <p:cTn id="94" dur="500"/>
                                        <p:tgtEl>
                                          <p:spTgt spid="2"/>
                                        </p:tgtEl>
                                      </p:cBhvr>
                                    </p:animEffect>
                                    <p:set>
                                      <p:cBhvr>
                                        <p:cTn id="95" dur="1" fill="hold">
                                          <p:stCondLst>
                                            <p:cond delay="499"/>
                                          </p:stCondLst>
                                        </p:cTn>
                                        <p:tgtEl>
                                          <p:spTgt spid="2"/>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nodeType="withEffect">
                                  <p:stCondLst>
                                    <p:cond delay="0"/>
                                  </p:stCondLst>
                                  <p:childTnLst>
                                    <p:set>
                                      <p:cBhvr>
                                        <p:cTn id="106" dur="1" fill="hold">
                                          <p:stCondLst>
                                            <p:cond delay="0"/>
                                          </p:stCondLst>
                                        </p:cTn>
                                        <p:tgtEl>
                                          <p:spTgt spid="3077"/>
                                        </p:tgtEl>
                                        <p:attrNameLst>
                                          <p:attrName>style.visibility</p:attrName>
                                        </p:attrNameLst>
                                      </p:cBhvr>
                                      <p:to>
                                        <p:strVal val="visible"/>
                                      </p:to>
                                    </p:set>
                                    <p:animEffect transition="in" filter="fade">
                                      <p:cBhvr>
                                        <p:cTn id="10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32" grpId="0"/>
      <p:bldP spid="32" grpId="1"/>
      <p:bldP spid="34" grpId="0" animBg="1"/>
      <p:bldP spid="2" grpId="0"/>
      <p:bldP spid="2" grpId="1"/>
      <p:bldP spid="22" grpId="0"/>
      <p:bldP spid="23" grpId="0"/>
      <p:bldP spid="3" grpId="0"/>
      <p:bldP spid="27" grpId="0"/>
      <p:bldP spid="28" grpId="0"/>
      <p:bldP spid="30" grpId="0"/>
      <p:bldP spid="31" grpId="0"/>
      <p:bldP spid="35"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TW" dirty="0" smtClean="0">
                <a:solidFill>
                  <a:schemeClr val="accent1"/>
                </a:solidFill>
                <a:ea typeface="Arial Unicode MS" pitchFamily="34" charset="-120"/>
                <a:cs typeface="Arial Unicode MS" pitchFamily="34" charset="-120"/>
              </a:rPr>
              <a:t>But the FIFO isn’t quite enough</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46" name="Content Placeholder 4"/>
          <p:cNvSpPr>
            <a:spLocks noGrp="1"/>
          </p:cNvSpPr>
          <p:nvPr>
            <p:ph idx="1"/>
          </p:nvPr>
        </p:nvSpPr>
        <p:spPr>
          <a:xfrm>
            <a:off x="357376" y="4607059"/>
            <a:ext cx="8228008" cy="1386114"/>
          </a:xfrm>
        </p:spPr>
        <p:txBody>
          <a:bodyPr/>
          <a:lstStyle/>
          <a:p>
            <a:pPr lvl="1"/>
            <a:r>
              <a:rPr lang="en-US" dirty="0" smtClean="0"/>
              <a:t>FIFOs do a good job of decoupling FPGA programs</a:t>
            </a:r>
          </a:p>
          <a:p>
            <a:pPr lvl="2"/>
            <a:r>
              <a:rPr lang="en-US" dirty="0" smtClean="0"/>
              <a:t>But not sufficiently abstract</a:t>
            </a:r>
          </a:p>
          <a:p>
            <a:pPr lvl="2"/>
            <a:r>
              <a:rPr lang="en-US" dirty="0" smtClean="0"/>
              <a:t>Programmer may really require specific latency and buffering</a:t>
            </a:r>
          </a:p>
          <a:p>
            <a:pPr lvl="1"/>
            <a:r>
              <a:rPr lang="en-US" dirty="0" smtClean="0"/>
              <a:t>Need to add a little more abstraction</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
        <p:nvSpPr>
          <p:cNvPr id="37" name="TextBox 36"/>
          <p:cNvSpPr txBox="1">
            <a:spLocks noChangeAspect="1"/>
          </p:cNvSpPr>
          <p:nvPr/>
        </p:nvSpPr>
        <p:spPr>
          <a:xfrm>
            <a:off x="1185576" y="1900921"/>
            <a:ext cx="922698" cy="338556"/>
          </a:xfrm>
          <a:prstGeom prst="rect">
            <a:avLst/>
          </a:prstGeom>
          <a:solidFill>
            <a:schemeClr val="bg1"/>
          </a:solidFill>
          <a:ln>
            <a:noFill/>
          </a:ln>
        </p:spPr>
        <p:txBody>
          <a:bodyPr wrap="square" rtlCol="0">
            <a:spAutoFit/>
          </a:bodyPr>
          <a:lstStyle/>
          <a:p>
            <a:pPr algn="r"/>
            <a:r>
              <a:rPr lang="en-US" sz="1600" dirty="0" smtClean="0"/>
              <a:t>Not Full</a:t>
            </a:r>
          </a:p>
        </p:txBody>
      </p:sp>
      <p:cxnSp>
        <p:nvCxnSpPr>
          <p:cNvPr id="41" name="Straight Arrow Connector 40"/>
          <p:cNvCxnSpPr>
            <a:cxnSpLocks noChangeAspect="1"/>
          </p:cNvCxnSpPr>
          <p:nvPr/>
        </p:nvCxnSpPr>
        <p:spPr>
          <a:xfrm flipV="1">
            <a:off x="2052670" y="2070201"/>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2108282" y="2814904"/>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flipV="1">
            <a:off x="2018995" y="2374975"/>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noChangeAspect="1"/>
            <a:endCxn id="72" idx="1"/>
          </p:cNvCxnSpPr>
          <p:nvPr/>
        </p:nvCxnSpPr>
        <p:spPr>
          <a:xfrm>
            <a:off x="3108798" y="2814036"/>
            <a:ext cx="313354"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noChangeAspect="1"/>
            <a:endCxn id="75" idx="1"/>
          </p:cNvCxnSpPr>
          <p:nvPr/>
        </p:nvCxnSpPr>
        <p:spPr>
          <a:xfrm>
            <a:off x="3108793" y="2380730"/>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noChangeAspect="1"/>
            <a:endCxn id="74" idx="1"/>
          </p:cNvCxnSpPr>
          <p:nvPr/>
        </p:nvCxnSpPr>
        <p:spPr>
          <a:xfrm>
            <a:off x="3108795" y="2075952"/>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spect="1"/>
          </p:cNvSpPr>
          <p:nvPr/>
        </p:nvSpPr>
        <p:spPr>
          <a:xfrm>
            <a:off x="2456075"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0" name="Rectangle 69"/>
          <p:cNvSpPr>
            <a:spLocks noChangeAspect="1"/>
          </p:cNvSpPr>
          <p:nvPr/>
        </p:nvSpPr>
        <p:spPr>
          <a:xfrm>
            <a:off x="2780995"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1" name="TextBox 70"/>
          <p:cNvSpPr txBox="1">
            <a:spLocks noChangeAspect="1"/>
          </p:cNvSpPr>
          <p:nvPr/>
        </p:nvSpPr>
        <p:spPr>
          <a:xfrm>
            <a:off x="1481303" y="2644763"/>
            <a:ext cx="626983" cy="338556"/>
          </a:xfrm>
          <a:prstGeom prst="rect">
            <a:avLst/>
          </a:prstGeom>
          <a:solidFill>
            <a:schemeClr val="bg1"/>
          </a:solidFill>
          <a:ln>
            <a:noFill/>
          </a:ln>
        </p:spPr>
        <p:txBody>
          <a:bodyPr wrap="square" rtlCol="0">
            <a:spAutoFit/>
          </a:bodyPr>
          <a:lstStyle/>
          <a:p>
            <a:pPr algn="r"/>
            <a:r>
              <a:rPr lang="en-US" sz="1600" dirty="0" smtClean="0"/>
              <a:t>Data</a:t>
            </a:r>
          </a:p>
        </p:txBody>
      </p:sp>
      <p:sp>
        <p:nvSpPr>
          <p:cNvPr id="72" name="TextBox 71"/>
          <p:cNvSpPr txBox="1">
            <a:spLocks noChangeAspect="1"/>
          </p:cNvSpPr>
          <p:nvPr/>
        </p:nvSpPr>
        <p:spPr>
          <a:xfrm>
            <a:off x="3422152" y="2644763"/>
            <a:ext cx="571378" cy="338556"/>
          </a:xfrm>
          <a:prstGeom prst="rect">
            <a:avLst/>
          </a:prstGeom>
          <a:solidFill>
            <a:schemeClr val="bg1"/>
          </a:solidFill>
          <a:ln>
            <a:noFill/>
          </a:ln>
        </p:spPr>
        <p:txBody>
          <a:bodyPr wrap="none" rtlCol="0">
            <a:spAutoFit/>
          </a:bodyPr>
          <a:lstStyle/>
          <a:p>
            <a:r>
              <a:rPr lang="en-US" sz="1600" dirty="0" smtClean="0"/>
              <a:t>Data</a:t>
            </a:r>
          </a:p>
        </p:txBody>
      </p:sp>
      <p:sp>
        <p:nvSpPr>
          <p:cNvPr id="73" name="TextBox 72"/>
          <p:cNvSpPr txBox="1">
            <a:spLocks noChangeAspect="1"/>
          </p:cNvSpPr>
          <p:nvPr/>
        </p:nvSpPr>
        <p:spPr>
          <a:xfrm>
            <a:off x="1607819" y="2205699"/>
            <a:ext cx="500460" cy="338556"/>
          </a:xfrm>
          <a:prstGeom prst="rect">
            <a:avLst/>
          </a:prstGeom>
          <a:solidFill>
            <a:schemeClr val="bg1"/>
          </a:solidFill>
          <a:ln>
            <a:noFill/>
          </a:ln>
        </p:spPr>
        <p:txBody>
          <a:bodyPr wrap="none" rtlCol="0">
            <a:spAutoFit/>
          </a:bodyPr>
          <a:lstStyle/>
          <a:p>
            <a:pPr algn="r"/>
            <a:r>
              <a:rPr lang="en-US" sz="1600" dirty="0" err="1" smtClean="0"/>
              <a:t>Enq</a:t>
            </a:r>
            <a:endParaRPr lang="en-US" sz="1600" dirty="0" smtClean="0"/>
          </a:p>
        </p:txBody>
      </p:sp>
      <p:sp>
        <p:nvSpPr>
          <p:cNvPr id="74" name="TextBox 73"/>
          <p:cNvSpPr txBox="1">
            <a:spLocks noChangeAspect="1"/>
          </p:cNvSpPr>
          <p:nvPr/>
        </p:nvSpPr>
        <p:spPr>
          <a:xfrm>
            <a:off x="3445130" y="1906679"/>
            <a:ext cx="1264123" cy="338556"/>
          </a:xfrm>
          <a:prstGeom prst="rect">
            <a:avLst/>
          </a:prstGeom>
          <a:solidFill>
            <a:schemeClr val="bg1"/>
          </a:solidFill>
          <a:ln>
            <a:noFill/>
          </a:ln>
        </p:spPr>
        <p:txBody>
          <a:bodyPr wrap="square" rtlCol="0">
            <a:spAutoFit/>
          </a:bodyPr>
          <a:lstStyle/>
          <a:p>
            <a:r>
              <a:rPr lang="en-US" sz="1600" dirty="0" smtClean="0"/>
              <a:t>Not Empty</a:t>
            </a:r>
          </a:p>
        </p:txBody>
      </p:sp>
      <p:sp>
        <p:nvSpPr>
          <p:cNvPr id="75" name="TextBox 74"/>
          <p:cNvSpPr txBox="1">
            <a:spLocks noChangeAspect="1"/>
          </p:cNvSpPr>
          <p:nvPr/>
        </p:nvSpPr>
        <p:spPr>
          <a:xfrm>
            <a:off x="3450912" y="2211457"/>
            <a:ext cx="521298" cy="338556"/>
          </a:xfrm>
          <a:prstGeom prst="rect">
            <a:avLst/>
          </a:prstGeom>
          <a:solidFill>
            <a:schemeClr val="bg1"/>
          </a:solidFill>
          <a:ln>
            <a:noFill/>
          </a:ln>
        </p:spPr>
        <p:txBody>
          <a:bodyPr wrap="none" rtlCol="0">
            <a:spAutoFit/>
          </a:bodyPr>
          <a:lstStyle/>
          <a:p>
            <a:r>
              <a:rPr lang="en-US" sz="1600" dirty="0" err="1" smtClean="0"/>
              <a:t>Deq</a:t>
            </a:r>
            <a:endParaRPr lang="en-US" sz="1600" dirty="0" smtClean="0"/>
          </a:p>
        </p:txBody>
      </p:sp>
      <p:cxnSp>
        <p:nvCxnSpPr>
          <p:cNvPr id="77" name="Straight Arrow Connector 76"/>
          <p:cNvCxnSpPr>
            <a:cxnSpLocks noChangeAspect="1"/>
          </p:cNvCxnSpPr>
          <p:nvPr/>
        </p:nvCxnSpPr>
        <p:spPr>
          <a:xfrm rot="5400000" flipV="1">
            <a:off x="2680003" y="1591072"/>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spect="1"/>
          </p:cNvSpPr>
          <p:nvPr/>
        </p:nvSpPr>
        <p:spPr>
          <a:xfrm>
            <a:off x="2586311" y="1031859"/>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80" name="TextBox 79"/>
          <p:cNvSpPr txBox="1"/>
          <p:nvPr/>
        </p:nvSpPr>
        <p:spPr>
          <a:xfrm>
            <a:off x="6365720" y="677916"/>
            <a:ext cx="2133600" cy="707886"/>
          </a:xfrm>
          <a:prstGeom prst="rect">
            <a:avLst/>
          </a:prstGeom>
          <a:noFill/>
        </p:spPr>
        <p:txBody>
          <a:bodyPr wrap="square" rtlCol="0">
            <a:spAutoFit/>
          </a:bodyPr>
          <a:lstStyle/>
          <a:p>
            <a:r>
              <a:rPr lang="en-US" sz="2000" i="1" dirty="0" smtClean="0">
                <a:solidFill>
                  <a:srgbClr val="0070C0"/>
                </a:solidFill>
                <a:latin typeface="Calibri" pitchFamily="34" charset="0"/>
              </a:rPr>
              <a:t>Latency-Insensitive Pipeline</a:t>
            </a:r>
          </a:p>
        </p:txBody>
      </p:sp>
      <p:sp>
        <p:nvSpPr>
          <p:cNvPr id="81" name="TextBox 80"/>
          <p:cNvSpPr txBox="1"/>
          <p:nvPr/>
        </p:nvSpPr>
        <p:spPr>
          <a:xfrm>
            <a:off x="2515417" y="3088117"/>
            <a:ext cx="604204" cy="369332"/>
          </a:xfrm>
          <a:prstGeom prst="rect">
            <a:avLst/>
          </a:prstGeom>
          <a:noFill/>
        </p:spPr>
        <p:txBody>
          <a:bodyPr wrap="none" rtlCol="0">
            <a:spAutoFit/>
          </a:bodyPr>
          <a:lstStyle/>
          <a:p>
            <a:r>
              <a:rPr lang="en-US" dirty="0" smtClean="0">
                <a:latin typeface="Calibri" pitchFamily="34" charset="0"/>
              </a:rPr>
              <a:t>FIFO</a:t>
            </a:r>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633" y="1292661"/>
            <a:ext cx="242697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825147" y="1402137"/>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25" name="TextBox 24"/>
          <p:cNvSpPr txBox="1"/>
          <p:nvPr/>
        </p:nvSpPr>
        <p:spPr>
          <a:xfrm>
            <a:off x="5709510" y="193166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26" name="TextBox 25"/>
          <p:cNvSpPr txBox="1"/>
          <p:nvPr/>
        </p:nvSpPr>
        <p:spPr>
          <a:xfrm>
            <a:off x="5572841" y="2450170"/>
            <a:ext cx="1104691" cy="338554"/>
          </a:xfrm>
          <a:prstGeom prst="rect">
            <a:avLst/>
          </a:prstGeom>
          <a:noFill/>
        </p:spPr>
        <p:txBody>
          <a:bodyPr wrap="square" rtlCol="0">
            <a:spAutoFit/>
          </a:bodyPr>
          <a:lstStyle/>
          <a:p>
            <a:r>
              <a:rPr lang="en-US" sz="1600" dirty="0" smtClean="0">
                <a:latin typeface="Calibri" pitchFamily="34" charset="0"/>
              </a:rPr>
              <a:t>Data Out</a:t>
            </a:r>
          </a:p>
        </p:txBody>
      </p:sp>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633" y="1292661"/>
            <a:ext cx="2426970" cy="31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5435076" y="2936958"/>
            <a:ext cx="1104691" cy="338554"/>
          </a:xfrm>
          <a:prstGeom prst="rect">
            <a:avLst/>
          </a:prstGeom>
          <a:noFill/>
        </p:spPr>
        <p:txBody>
          <a:bodyPr wrap="square" rtlCol="0">
            <a:spAutoFit/>
          </a:bodyPr>
          <a:lstStyle/>
          <a:p>
            <a:r>
              <a:rPr lang="en-US" sz="1600" dirty="0" smtClean="0">
                <a:latin typeface="Calibri" pitchFamily="34" charset="0"/>
              </a:rPr>
              <a:t>Not Empty</a:t>
            </a:r>
          </a:p>
        </p:txBody>
      </p:sp>
      <p:sp>
        <p:nvSpPr>
          <p:cNvPr id="29" name="TextBox 28"/>
          <p:cNvSpPr txBox="1"/>
          <p:nvPr/>
        </p:nvSpPr>
        <p:spPr>
          <a:xfrm>
            <a:off x="5982007" y="3478823"/>
            <a:ext cx="1104691" cy="338554"/>
          </a:xfrm>
          <a:prstGeom prst="rect">
            <a:avLst/>
          </a:prstGeom>
          <a:noFill/>
        </p:spPr>
        <p:txBody>
          <a:bodyPr wrap="square" rtlCol="0">
            <a:spAutoFit/>
          </a:bodyPr>
          <a:lstStyle/>
          <a:p>
            <a:r>
              <a:rPr lang="en-US" sz="1600" dirty="0" err="1" smtClean="0">
                <a:latin typeface="Calibri" pitchFamily="34" charset="0"/>
              </a:rPr>
              <a:t>Enq</a:t>
            </a:r>
            <a:endParaRPr lang="en-US" sz="1600" dirty="0" smtClean="0">
              <a:latin typeface="Calibri" pitchFamily="34" charset="0"/>
            </a:endParaRPr>
          </a:p>
        </p:txBody>
      </p:sp>
      <p:sp>
        <p:nvSpPr>
          <p:cNvPr id="30" name="TextBox 29"/>
          <p:cNvSpPr txBox="1"/>
          <p:nvPr/>
        </p:nvSpPr>
        <p:spPr>
          <a:xfrm>
            <a:off x="5958527" y="3955568"/>
            <a:ext cx="1104691" cy="338554"/>
          </a:xfrm>
          <a:prstGeom prst="rect">
            <a:avLst/>
          </a:prstGeom>
          <a:noFill/>
        </p:spPr>
        <p:txBody>
          <a:bodyPr wrap="square" rtlCol="0">
            <a:spAutoFit/>
          </a:bodyPr>
          <a:lstStyle/>
          <a:p>
            <a:r>
              <a:rPr lang="en-US" sz="1600" dirty="0" err="1" smtClean="0">
                <a:latin typeface="Calibri" pitchFamily="34" charset="0"/>
              </a:rPr>
              <a:t>Deq</a:t>
            </a:r>
            <a:endParaRPr lang="en-US" sz="1600" dirty="0" smtClean="0">
              <a:latin typeface="Calibri" pitchFamily="34" charset="0"/>
            </a:endParaRPr>
          </a:p>
        </p:txBody>
      </p:sp>
      <p:sp>
        <p:nvSpPr>
          <p:cNvPr id="31" name="Oval 30"/>
          <p:cNvSpPr/>
          <p:nvPr/>
        </p:nvSpPr>
        <p:spPr bwMode="auto">
          <a:xfrm rot="5400000">
            <a:off x="6710498" y="2924089"/>
            <a:ext cx="1847240" cy="1617056"/>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2" name="TextBox 31"/>
          <p:cNvSpPr txBox="1"/>
          <p:nvPr/>
        </p:nvSpPr>
        <p:spPr>
          <a:xfrm>
            <a:off x="7100910" y="193166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33" name="TextBox 32"/>
          <p:cNvSpPr txBox="1"/>
          <p:nvPr/>
        </p:nvSpPr>
        <p:spPr>
          <a:xfrm>
            <a:off x="7788122" y="2470443"/>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193729717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188" y="1082508"/>
            <a:ext cx="2045589" cy="271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188" y="1056007"/>
            <a:ext cx="2045589" cy="2618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a:grpSpLocks noChangeAspect="1"/>
          </p:cNvGrpSpPr>
          <p:nvPr/>
        </p:nvGrpSpPr>
        <p:grpSpPr>
          <a:xfrm>
            <a:off x="1764984" y="1968596"/>
            <a:ext cx="2275899" cy="1038276"/>
            <a:chOff x="3154221" y="3471660"/>
            <a:chExt cx="1971111" cy="871433"/>
          </a:xfrm>
        </p:grpSpPr>
        <p:sp>
          <p:nvSpPr>
            <p:cNvPr id="26" name="Cloud 25"/>
            <p:cNvSpPr>
              <a:spLocks/>
            </p:cNvSpPr>
            <p:nvPr/>
          </p:nvSpPr>
          <p:spPr>
            <a:xfrm>
              <a:off x="3450912" y="3471660"/>
              <a:ext cx="1408051" cy="871433"/>
            </a:xfrm>
            <a:prstGeom prst="cloud">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cs typeface="Times New Roman" pitchFamily="18" charset="0"/>
                </a:rPr>
                <a:t>Physical</a:t>
              </a:r>
            </a:p>
            <a:p>
              <a:pPr algn="ctr"/>
              <a:r>
                <a:rPr lang="en-US" sz="1400" dirty="0" smtClean="0">
                  <a:cs typeface="Times New Roman" pitchFamily="18" charset="0"/>
                </a:rPr>
                <a:t>Transport</a:t>
              </a:r>
            </a:p>
          </p:txBody>
        </p:sp>
        <p:cxnSp>
          <p:nvCxnSpPr>
            <p:cNvPr id="27" name="Straight Arrow Connector 26"/>
            <p:cNvCxnSpPr/>
            <p:nvPr/>
          </p:nvCxnSpPr>
          <p:spPr>
            <a:xfrm>
              <a:off x="3154221" y="3869401"/>
              <a:ext cx="296691" cy="0"/>
            </a:xfrm>
            <a:prstGeom prst="straightConnector1">
              <a:avLst/>
            </a:prstGeom>
            <a:ln w="28575">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28" name="Straight Arrow Connector 27"/>
            <p:cNvCxnSpPr/>
            <p:nvPr/>
          </p:nvCxnSpPr>
          <p:spPr>
            <a:xfrm>
              <a:off x="4851012" y="3869401"/>
              <a:ext cx="274320" cy="0"/>
            </a:xfrm>
            <a:prstGeom prst="straightConnector1">
              <a:avLst/>
            </a:prstGeom>
            <a:ln w="28575">
              <a:headEnd type="none" w="med" len="med"/>
              <a:tailEnd type="triangle" w="med" len="med"/>
            </a:ln>
          </p:spPr>
          <p:style>
            <a:lnRef idx="2">
              <a:schemeClr val="dk1"/>
            </a:lnRef>
            <a:fillRef idx="1">
              <a:schemeClr val="lt1"/>
            </a:fillRef>
            <a:effectRef idx="0">
              <a:schemeClr val="dk1"/>
            </a:effectRef>
            <a:fontRef idx="minor">
              <a:schemeClr val="dk1"/>
            </a:fontRef>
          </p:style>
        </p:cxnSp>
      </p:grpSp>
      <p:sp>
        <p:nvSpPr>
          <p:cNvPr id="2" name="Title 1"/>
          <p:cNvSpPr>
            <a:spLocks noGrp="1"/>
          </p:cNvSpPr>
          <p:nvPr>
            <p:ph type="title"/>
          </p:nvPr>
        </p:nvSpPr>
        <p:spPr>
          <a:xfrm>
            <a:off x="237067" y="312139"/>
            <a:ext cx="9166577" cy="888997"/>
          </a:xfrm>
        </p:spPr>
        <p:txBody>
          <a:bodyPr>
            <a:normAutofit/>
          </a:bodyPr>
          <a:lstStyle/>
          <a:p>
            <a:pPr>
              <a:defRPr/>
            </a:pPr>
            <a:r>
              <a:rPr lang="en-US" dirty="0"/>
              <a:t>Latency-Insensitive Channels: </a:t>
            </a:r>
            <a:r>
              <a:rPr lang="en-US" dirty="0" smtClean="0"/>
              <a:t>The Core </a:t>
            </a:r>
            <a:r>
              <a:rPr lang="en-US" dirty="0"/>
              <a:t>LEAP </a:t>
            </a:r>
            <a:r>
              <a:rPr lang="en-US" dirty="0" smtClean="0"/>
              <a:t>Abstraction</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46" name="Content Placeholder 4"/>
          <p:cNvSpPr>
            <a:spLocks noGrp="1"/>
          </p:cNvSpPr>
          <p:nvPr>
            <p:ph idx="1"/>
          </p:nvPr>
        </p:nvSpPr>
        <p:spPr>
          <a:xfrm>
            <a:off x="447688" y="4032375"/>
            <a:ext cx="8244758" cy="899634"/>
          </a:xfrm>
        </p:spPr>
        <p:txBody>
          <a:bodyPr/>
          <a:lstStyle/>
          <a:p>
            <a:pPr lvl="1"/>
            <a:r>
              <a:rPr lang="en-US" dirty="0" smtClean="0"/>
              <a:t>What if I abstract the notion of communication?</a:t>
            </a:r>
          </a:p>
          <a:p>
            <a:pPr lvl="1"/>
            <a:r>
              <a:rPr lang="en-US" dirty="0" smtClean="0"/>
              <a:t>Introduce new RTL primitive: Latency-insensitive Channel</a:t>
            </a:r>
            <a:endParaRPr lang="en-US" dirty="0"/>
          </a:p>
          <a:p>
            <a:pPr lvl="2"/>
            <a:r>
              <a:rPr lang="en-US" dirty="0" smtClean="0"/>
              <a:t>Channel has send/receive, flow controlled interface</a:t>
            </a:r>
          </a:p>
          <a:p>
            <a:pPr lvl="2"/>
            <a:r>
              <a:rPr lang="en-US" dirty="0" smtClean="0"/>
              <a:t>Guaranteed FIFO delivery</a:t>
            </a:r>
          </a:p>
          <a:p>
            <a:pPr lvl="1"/>
            <a:r>
              <a:rPr lang="en-US" dirty="0" smtClean="0"/>
              <a:t>But no explicit notion of implementation</a:t>
            </a:r>
          </a:p>
          <a:p>
            <a:pPr lvl="2"/>
            <a:r>
              <a:rPr lang="en-US" dirty="0" smtClean="0"/>
              <a:t>LEAP picks implementation to suit program needs </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
        <p:nvSpPr>
          <p:cNvPr id="37" name="TextBox 36"/>
          <p:cNvSpPr txBox="1">
            <a:spLocks noChangeAspect="1"/>
          </p:cNvSpPr>
          <p:nvPr/>
        </p:nvSpPr>
        <p:spPr>
          <a:xfrm>
            <a:off x="158277" y="1900921"/>
            <a:ext cx="922698" cy="338556"/>
          </a:xfrm>
          <a:prstGeom prst="rect">
            <a:avLst/>
          </a:prstGeom>
          <a:solidFill>
            <a:schemeClr val="bg1"/>
          </a:solidFill>
          <a:ln>
            <a:noFill/>
          </a:ln>
        </p:spPr>
        <p:txBody>
          <a:bodyPr wrap="square" rtlCol="0">
            <a:spAutoFit/>
          </a:bodyPr>
          <a:lstStyle/>
          <a:p>
            <a:pPr algn="r"/>
            <a:r>
              <a:rPr lang="en-US" sz="1600" dirty="0" smtClean="0"/>
              <a:t>Not Full</a:t>
            </a:r>
          </a:p>
        </p:txBody>
      </p:sp>
      <p:cxnSp>
        <p:nvCxnSpPr>
          <p:cNvPr id="41" name="Straight Arrow Connector 40"/>
          <p:cNvCxnSpPr>
            <a:cxnSpLocks noChangeAspect="1"/>
          </p:cNvCxnSpPr>
          <p:nvPr/>
        </p:nvCxnSpPr>
        <p:spPr>
          <a:xfrm flipV="1">
            <a:off x="1025371" y="2070201"/>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1080983" y="2814904"/>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flipV="1">
            <a:off x="991696" y="2374975"/>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noChangeAspect="1"/>
            <a:endCxn id="72" idx="1"/>
          </p:cNvCxnSpPr>
          <p:nvPr/>
        </p:nvCxnSpPr>
        <p:spPr>
          <a:xfrm>
            <a:off x="2081499" y="2814036"/>
            <a:ext cx="313354"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noChangeAspect="1"/>
            <a:endCxn id="75" idx="1"/>
          </p:cNvCxnSpPr>
          <p:nvPr/>
        </p:nvCxnSpPr>
        <p:spPr>
          <a:xfrm>
            <a:off x="2081494" y="2380730"/>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noChangeAspect="1"/>
            <a:endCxn id="74" idx="1"/>
          </p:cNvCxnSpPr>
          <p:nvPr/>
        </p:nvCxnSpPr>
        <p:spPr>
          <a:xfrm>
            <a:off x="2081496" y="2064663"/>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spect="1"/>
          </p:cNvSpPr>
          <p:nvPr/>
        </p:nvSpPr>
        <p:spPr>
          <a:xfrm>
            <a:off x="1428776"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0" name="Rectangle 69"/>
          <p:cNvSpPr>
            <a:spLocks noChangeAspect="1"/>
          </p:cNvSpPr>
          <p:nvPr/>
        </p:nvSpPr>
        <p:spPr>
          <a:xfrm>
            <a:off x="1753696"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1" name="TextBox 70"/>
          <p:cNvSpPr txBox="1">
            <a:spLocks noChangeAspect="1"/>
          </p:cNvSpPr>
          <p:nvPr/>
        </p:nvSpPr>
        <p:spPr>
          <a:xfrm>
            <a:off x="454004" y="2644763"/>
            <a:ext cx="626983" cy="338556"/>
          </a:xfrm>
          <a:prstGeom prst="rect">
            <a:avLst/>
          </a:prstGeom>
          <a:solidFill>
            <a:schemeClr val="bg1"/>
          </a:solidFill>
          <a:ln>
            <a:noFill/>
          </a:ln>
        </p:spPr>
        <p:txBody>
          <a:bodyPr wrap="square" rtlCol="0">
            <a:spAutoFit/>
          </a:bodyPr>
          <a:lstStyle/>
          <a:p>
            <a:pPr algn="r"/>
            <a:r>
              <a:rPr lang="en-US" sz="1600" dirty="0" smtClean="0"/>
              <a:t>Data</a:t>
            </a:r>
          </a:p>
        </p:txBody>
      </p:sp>
      <p:sp>
        <p:nvSpPr>
          <p:cNvPr id="72" name="TextBox 71"/>
          <p:cNvSpPr txBox="1">
            <a:spLocks noChangeAspect="1"/>
          </p:cNvSpPr>
          <p:nvPr/>
        </p:nvSpPr>
        <p:spPr>
          <a:xfrm>
            <a:off x="2394853" y="2644763"/>
            <a:ext cx="571378" cy="338556"/>
          </a:xfrm>
          <a:prstGeom prst="rect">
            <a:avLst/>
          </a:prstGeom>
          <a:solidFill>
            <a:schemeClr val="bg1"/>
          </a:solidFill>
          <a:ln>
            <a:noFill/>
          </a:ln>
        </p:spPr>
        <p:txBody>
          <a:bodyPr wrap="none" rtlCol="0">
            <a:spAutoFit/>
          </a:bodyPr>
          <a:lstStyle/>
          <a:p>
            <a:r>
              <a:rPr lang="en-US" sz="1600" dirty="0" smtClean="0"/>
              <a:t>Data</a:t>
            </a:r>
          </a:p>
        </p:txBody>
      </p:sp>
      <p:sp>
        <p:nvSpPr>
          <p:cNvPr id="73" name="TextBox 72"/>
          <p:cNvSpPr txBox="1">
            <a:spLocks noChangeAspect="1"/>
          </p:cNvSpPr>
          <p:nvPr/>
        </p:nvSpPr>
        <p:spPr>
          <a:xfrm>
            <a:off x="580520" y="2205699"/>
            <a:ext cx="500460" cy="338556"/>
          </a:xfrm>
          <a:prstGeom prst="rect">
            <a:avLst/>
          </a:prstGeom>
          <a:solidFill>
            <a:schemeClr val="bg1"/>
          </a:solidFill>
          <a:ln>
            <a:noFill/>
          </a:ln>
        </p:spPr>
        <p:txBody>
          <a:bodyPr wrap="none" rtlCol="0">
            <a:spAutoFit/>
          </a:bodyPr>
          <a:lstStyle/>
          <a:p>
            <a:pPr algn="r"/>
            <a:r>
              <a:rPr lang="en-US" sz="1600" dirty="0" err="1" smtClean="0">
                <a:solidFill>
                  <a:srgbClr val="C00000"/>
                </a:solidFill>
              </a:rPr>
              <a:t>Enq</a:t>
            </a:r>
            <a:endParaRPr lang="en-US" sz="1600" dirty="0" smtClean="0">
              <a:solidFill>
                <a:srgbClr val="C00000"/>
              </a:solidFill>
            </a:endParaRPr>
          </a:p>
        </p:txBody>
      </p:sp>
      <p:sp>
        <p:nvSpPr>
          <p:cNvPr id="74" name="TextBox 73"/>
          <p:cNvSpPr txBox="1">
            <a:spLocks noChangeAspect="1"/>
          </p:cNvSpPr>
          <p:nvPr/>
        </p:nvSpPr>
        <p:spPr>
          <a:xfrm>
            <a:off x="2417831" y="1895390"/>
            <a:ext cx="1264123" cy="338556"/>
          </a:xfrm>
          <a:prstGeom prst="rect">
            <a:avLst/>
          </a:prstGeom>
          <a:solidFill>
            <a:schemeClr val="bg1"/>
          </a:solidFill>
          <a:ln>
            <a:noFill/>
          </a:ln>
        </p:spPr>
        <p:txBody>
          <a:bodyPr wrap="square" rtlCol="0">
            <a:spAutoFit/>
          </a:bodyPr>
          <a:lstStyle/>
          <a:p>
            <a:r>
              <a:rPr lang="en-US" sz="1600" dirty="0" smtClean="0"/>
              <a:t>Not Empty</a:t>
            </a:r>
          </a:p>
        </p:txBody>
      </p:sp>
      <p:sp>
        <p:nvSpPr>
          <p:cNvPr id="75" name="TextBox 74"/>
          <p:cNvSpPr txBox="1">
            <a:spLocks noChangeAspect="1"/>
          </p:cNvSpPr>
          <p:nvPr/>
        </p:nvSpPr>
        <p:spPr>
          <a:xfrm>
            <a:off x="2423613" y="2211457"/>
            <a:ext cx="521298" cy="338556"/>
          </a:xfrm>
          <a:prstGeom prst="rect">
            <a:avLst/>
          </a:prstGeom>
          <a:solidFill>
            <a:schemeClr val="bg1"/>
          </a:solidFill>
          <a:ln>
            <a:noFill/>
          </a:ln>
        </p:spPr>
        <p:txBody>
          <a:bodyPr wrap="none" rtlCol="0">
            <a:spAutoFit/>
          </a:bodyPr>
          <a:lstStyle/>
          <a:p>
            <a:r>
              <a:rPr lang="en-US" sz="1600" dirty="0" err="1" smtClean="0">
                <a:solidFill>
                  <a:srgbClr val="C00000"/>
                </a:solidFill>
              </a:rPr>
              <a:t>Deq</a:t>
            </a:r>
            <a:endParaRPr lang="en-US" sz="1600" dirty="0" smtClean="0">
              <a:solidFill>
                <a:srgbClr val="C00000"/>
              </a:solidFill>
            </a:endParaRPr>
          </a:p>
        </p:txBody>
      </p:sp>
      <p:cxnSp>
        <p:nvCxnSpPr>
          <p:cNvPr id="77" name="Straight Arrow Connector 76"/>
          <p:cNvCxnSpPr>
            <a:cxnSpLocks noChangeAspect="1"/>
          </p:cNvCxnSpPr>
          <p:nvPr/>
        </p:nvCxnSpPr>
        <p:spPr>
          <a:xfrm rot="5400000" flipV="1">
            <a:off x="1652704" y="1591072"/>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spect="1"/>
          </p:cNvSpPr>
          <p:nvPr/>
        </p:nvSpPr>
        <p:spPr>
          <a:xfrm>
            <a:off x="1559012" y="1031859"/>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80" name="TextBox 79"/>
          <p:cNvSpPr txBox="1"/>
          <p:nvPr/>
        </p:nvSpPr>
        <p:spPr>
          <a:xfrm>
            <a:off x="819461" y="3169010"/>
            <a:ext cx="2133600" cy="707886"/>
          </a:xfrm>
          <a:prstGeom prst="rect">
            <a:avLst/>
          </a:prstGeom>
          <a:noFill/>
        </p:spPr>
        <p:txBody>
          <a:bodyPr wrap="square" rtlCol="0">
            <a:spAutoFit/>
          </a:bodyPr>
          <a:lstStyle/>
          <a:p>
            <a:pPr algn="ctr"/>
            <a:r>
              <a:rPr lang="en-US" sz="2000" i="1" dirty="0" smtClean="0">
                <a:solidFill>
                  <a:srgbClr val="0070C0"/>
                </a:solidFill>
                <a:latin typeface="Calibri" pitchFamily="34" charset="0"/>
              </a:rPr>
              <a:t>Latency-Insensitive Pipeline</a:t>
            </a:r>
          </a:p>
        </p:txBody>
      </p:sp>
      <p:sp>
        <p:nvSpPr>
          <p:cNvPr id="23" name="TextBox 22"/>
          <p:cNvSpPr txBox="1">
            <a:spLocks noChangeAspect="1"/>
          </p:cNvSpPr>
          <p:nvPr/>
        </p:nvSpPr>
        <p:spPr>
          <a:xfrm>
            <a:off x="4687122" y="2205625"/>
            <a:ext cx="575414" cy="338554"/>
          </a:xfrm>
          <a:prstGeom prst="rect">
            <a:avLst/>
          </a:prstGeom>
          <a:solidFill>
            <a:schemeClr val="bg1"/>
          </a:solidFill>
          <a:ln>
            <a:noFill/>
          </a:ln>
        </p:spPr>
        <p:txBody>
          <a:bodyPr wrap="none" rtlCol="0">
            <a:spAutoFit/>
          </a:bodyPr>
          <a:lstStyle/>
          <a:p>
            <a:pPr algn="r"/>
            <a:r>
              <a:rPr lang="en-US" sz="1600" dirty="0" err="1" smtClean="0">
                <a:solidFill>
                  <a:srgbClr val="C00000"/>
                </a:solidFill>
              </a:rPr>
              <a:t>Recv</a:t>
            </a:r>
            <a:endParaRPr lang="en-US" sz="1600" dirty="0" smtClean="0">
              <a:solidFill>
                <a:srgbClr val="C00000"/>
              </a:solidFill>
            </a:endParaRPr>
          </a:p>
        </p:txBody>
      </p:sp>
      <p:sp>
        <p:nvSpPr>
          <p:cNvPr id="24" name="TextBox 23"/>
          <p:cNvSpPr txBox="1">
            <a:spLocks noChangeAspect="1"/>
          </p:cNvSpPr>
          <p:nvPr/>
        </p:nvSpPr>
        <p:spPr>
          <a:xfrm>
            <a:off x="521142" y="2196132"/>
            <a:ext cx="596638" cy="338554"/>
          </a:xfrm>
          <a:prstGeom prst="rect">
            <a:avLst/>
          </a:prstGeom>
          <a:solidFill>
            <a:schemeClr val="bg1"/>
          </a:solidFill>
          <a:ln>
            <a:noFill/>
          </a:ln>
        </p:spPr>
        <p:txBody>
          <a:bodyPr wrap="none" rtlCol="0">
            <a:spAutoFit/>
          </a:bodyPr>
          <a:lstStyle/>
          <a:p>
            <a:pPr algn="r"/>
            <a:r>
              <a:rPr lang="en-US" sz="1600" dirty="0" smtClean="0">
                <a:solidFill>
                  <a:srgbClr val="C00000"/>
                </a:solidFill>
              </a:rPr>
              <a:t>Send</a:t>
            </a:r>
          </a:p>
        </p:txBody>
      </p:sp>
      <p:sp>
        <p:nvSpPr>
          <p:cNvPr id="25" name="TextBox 24"/>
          <p:cNvSpPr txBox="1"/>
          <p:nvPr/>
        </p:nvSpPr>
        <p:spPr>
          <a:xfrm>
            <a:off x="1884382" y="3169010"/>
            <a:ext cx="2133600" cy="707886"/>
          </a:xfrm>
          <a:prstGeom prst="rect">
            <a:avLst/>
          </a:prstGeom>
          <a:noFill/>
        </p:spPr>
        <p:txBody>
          <a:bodyPr wrap="square" rtlCol="0">
            <a:spAutoFit/>
          </a:bodyPr>
          <a:lstStyle/>
          <a:p>
            <a:pPr algn="ctr"/>
            <a:r>
              <a:rPr lang="en-US" sz="2000" i="1" dirty="0" smtClean="0">
                <a:solidFill>
                  <a:srgbClr val="0070C0"/>
                </a:solidFill>
                <a:latin typeface="Calibri" pitchFamily="34" charset="0"/>
              </a:rPr>
              <a:t>Latency-Insensitive Channel</a:t>
            </a:r>
          </a:p>
        </p:txBody>
      </p:sp>
      <p:sp>
        <p:nvSpPr>
          <p:cNvPr id="43" name="TextBox 42"/>
          <p:cNvSpPr txBox="1"/>
          <p:nvPr/>
        </p:nvSpPr>
        <p:spPr>
          <a:xfrm>
            <a:off x="6208973" y="1165068"/>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44" name="TextBox 43"/>
          <p:cNvSpPr txBox="1"/>
          <p:nvPr/>
        </p:nvSpPr>
        <p:spPr>
          <a:xfrm>
            <a:off x="6093336" y="159299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45" name="TextBox 44"/>
          <p:cNvSpPr txBox="1"/>
          <p:nvPr/>
        </p:nvSpPr>
        <p:spPr>
          <a:xfrm>
            <a:off x="5956667" y="2032477"/>
            <a:ext cx="1104691" cy="338554"/>
          </a:xfrm>
          <a:prstGeom prst="rect">
            <a:avLst/>
          </a:prstGeom>
          <a:noFill/>
        </p:spPr>
        <p:txBody>
          <a:bodyPr wrap="square" rtlCol="0">
            <a:spAutoFit/>
          </a:bodyPr>
          <a:lstStyle/>
          <a:p>
            <a:r>
              <a:rPr lang="en-US" sz="1600" dirty="0" smtClean="0">
                <a:latin typeface="Calibri" pitchFamily="34" charset="0"/>
              </a:rPr>
              <a:t>Data Out</a:t>
            </a:r>
          </a:p>
        </p:txBody>
      </p:sp>
      <p:sp>
        <p:nvSpPr>
          <p:cNvPr id="49" name="TextBox 48"/>
          <p:cNvSpPr txBox="1"/>
          <p:nvPr/>
        </p:nvSpPr>
        <p:spPr>
          <a:xfrm>
            <a:off x="5818902" y="2451531"/>
            <a:ext cx="1104691" cy="338554"/>
          </a:xfrm>
          <a:prstGeom prst="rect">
            <a:avLst/>
          </a:prstGeom>
          <a:noFill/>
        </p:spPr>
        <p:txBody>
          <a:bodyPr wrap="square" rtlCol="0">
            <a:spAutoFit/>
          </a:bodyPr>
          <a:lstStyle/>
          <a:p>
            <a:r>
              <a:rPr lang="en-US" sz="1600" dirty="0" smtClean="0">
                <a:latin typeface="Calibri" pitchFamily="34" charset="0"/>
              </a:rPr>
              <a:t>Not Empty</a:t>
            </a:r>
          </a:p>
        </p:txBody>
      </p:sp>
      <p:sp>
        <p:nvSpPr>
          <p:cNvPr id="50" name="TextBox 49"/>
          <p:cNvSpPr txBox="1"/>
          <p:nvPr/>
        </p:nvSpPr>
        <p:spPr>
          <a:xfrm>
            <a:off x="6365833" y="2925662"/>
            <a:ext cx="1104691" cy="338554"/>
          </a:xfrm>
          <a:prstGeom prst="rect">
            <a:avLst/>
          </a:prstGeom>
          <a:noFill/>
        </p:spPr>
        <p:txBody>
          <a:bodyPr wrap="square" rtlCol="0">
            <a:spAutoFit/>
          </a:bodyPr>
          <a:lstStyle/>
          <a:p>
            <a:r>
              <a:rPr lang="en-US" sz="1600" dirty="0" err="1" smtClean="0">
                <a:latin typeface="Calibri" pitchFamily="34" charset="0"/>
              </a:rPr>
              <a:t>Enq</a:t>
            </a:r>
            <a:endParaRPr lang="en-US" sz="1600" dirty="0" smtClean="0">
              <a:latin typeface="Calibri" pitchFamily="34" charset="0"/>
            </a:endParaRPr>
          </a:p>
        </p:txBody>
      </p:sp>
      <p:sp>
        <p:nvSpPr>
          <p:cNvPr id="51" name="TextBox 50"/>
          <p:cNvSpPr txBox="1"/>
          <p:nvPr/>
        </p:nvSpPr>
        <p:spPr>
          <a:xfrm>
            <a:off x="6342353" y="3334673"/>
            <a:ext cx="1104691" cy="338554"/>
          </a:xfrm>
          <a:prstGeom prst="rect">
            <a:avLst/>
          </a:prstGeom>
          <a:noFill/>
        </p:spPr>
        <p:txBody>
          <a:bodyPr wrap="square" rtlCol="0">
            <a:spAutoFit/>
          </a:bodyPr>
          <a:lstStyle/>
          <a:p>
            <a:r>
              <a:rPr lang="en-US" sz="1600" dirty="0" err="1" smtClean="0">
                <a:latin typeface="Calibri" pitchFamily="34" charset="0"/>
              </a:rPr>
              <a:t>Deq</a:t>
            </a:r>
            <a:endParaRPr lang="en-US" sz="1600" dirty="0" smtClean="0">
              <a:latin typeface="Calibri" pitchFamily="34" charset="0"/>
            </a:endParaRPr>
          </a:p>
        </p:txBody>
      </p:sp>
      <p:sp>
        <p:nvSpPr>
          <p:cNvPr id="53" name="TextBox 52"/>
          <p:cNvSpPr txBox="1"/>
          <p:nvPr/>
        </p:nvSpPr>
        <p:spPr>
          <a:xfrm>
            <a:off x="6272760" y="2911650"/>
            <a:ext cx="1104691" cy="338554"/>
          </a:xfrm>
          <a:prstGeom prst="rect">
            <a:avLst/>
          </a:prstGeom>
          <a:noFill/>
        </p:spPr>
        <p:txBody>
          <a:bodyPr wrap="square" rtlCol="0">
            <a:spAutoFit/>
          </a:bodyPr>
          <a:lstStyle/>
          <a:p>
            <a:r>
              <a:rPr lang="en-US" sz="1600" dirty="0" smtClean="0">
                <a:solidFill>
                  <a:srgbClr val="FF0000"/>
                </a:solidFill>
                <a:latin typeface="Calibri" pitchFamily="34" charset="0"/>
              </a:rPr>
              <a:t>Send</a:t>
            </a:r>
          </a:p>
        </p:txBody>
      </p:sp>
      <p:sp>
        <p:nvSpPr>
          <p:cNvPr id="54" name="TextBox 53"/>
          <p:cNvSpPr txBox="1"/>
          <p:nvPr/>
        </p:nvSpPr>
        <p:spPr>
          <a:xfrm>
            <a:off x="6260569" y="3320661"/>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Recv</a:t>
            </a:r>
            <a:endParaRPr lang="en-US" sz="1600" dirty="0" smtClean="0">
              <a:solidFill>
                <a:srgbClr val="FF0000"/>
              </a:solidFill>
              <a:latin typeface="Calibri" pitchFamily="34" charset="0"/>
            </a:endParaRPr>
          </a:p>
        </p:txBody>
      </p:sp>
      <p:sp>
        <p:nvSpPr>
          <p:cNvPr id="55" name="TextBox 54"/>
          <p:cNvSpPr txBox="1"/>
          <p:nvPr/>
        </p:nvSpPr>
        <p:spPr>
          <a:xfrm>
            <a:off x="7146066" y="1606321"/>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6" name="TextBox 55"/>
          <p:cNvSpPr txBox="1"/>
          <p:nvPr/>
        </p:nvSpPr>
        <p:spPr>
          <a:xfrm>
            <a:off x="8221133" y="2043330"/>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8" name="TextBox 57"/>
          <p:cNvSpPr txBox="1"/>
          <p:nvPr/>
        </p:nvSpPr>
        <p:spPr>
          <a:xfrm>
            <a:off x="7422445" y="158494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9" name="TextBox 58"/>
          <p:cNvSpPr txBox="1"/>
          <p:nvPr/>
        </p:nvSpPr>
        <p:spPr>
          <a:xfrm>
            <a:off x="7979835" y="2026855"/>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2914102664"/>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5"/>
                                        </p:tgtEl>
                                      </p:cBhvr>
                                    </p:animEffect>
                                    <p:set>
                                      <p:cBhvr>
                                        <p:cTn id="10" dur="1" fill="hold">
                                          <p:stCondLst>
                                            <p:cond delay="499"/>
                                          </p:stCondLst>
                                        </p:cTn>
                                        <p:tgtEl>
                                          <p:spTgt spid="7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xit" presetSubtype="0" fill="hold" grpId="0" nodeType="withEffect">
                                  <p:stCondLst>
                                    <p:cond delay="0"/>
                                  </p:stCondLst>
                                  <p:childTnLst>
                                    <p:animEffect transition="out" filter="fade">
                                      <p:cBhvr>
                                        <p:cTn id="15" dur="500"/>
                                        <p:tgtEl>
                                          <p:spTgt spid="78"/>
                                        </p:tgtEl>
                                      </p:cBhvr>
                                    </p:animEffect>
                                    <p:set>
                                      <p:cBhvr>
                                        <p:cTn id="16" dur="1" fill="hold">
                                          <p:stCondLst>
                                            <p:cond delay="499"/>
                                          </p:stCondLst>
                                        </p:cTn>
                                        <p:tgtEl>
                                          <p:spTgt spid="7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7"/>
                                        </p:tgtEl>
                                      </p:cBhvr>
                                    </p:animEffect>
                                    <p:set>
                                      <p:cBhvr>
                                        <p:cTn id="19" dur="1" fill="hold">
                                          <p:stCondLst>
                                            <p:cond delay="499"/>
                                          </p:stCondLst>
                                        </p:cTn>
                                        <p:tgtEl>
                                          <p:spTgt spid="7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2"/>
                                        </p:tgtEl>
                                      </p:cBhvr>
                                    </p:animEffect>
                                    <p:set>
                                      <p:cBhvr>
                                        <p:cTn id="22" dur="1" fill="hold">
                                          <p:stCondLst>
                                            <p:cond delay="499"/>
                                          </p:stCondLst>
                                        </p:cTn>
                                        <p:tgtEl>
                                          <p:spTgt spid="4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1"/>
                                        </p:tgtEl>
                                      </p:cBhvr>
                                    </p:animEffect>
                                    <p:set>
                                      <p:cBhvr>
                                        <p:cTn id="28" dur="1" fill="hold">
                                          <p:stCondLst>
                                            <p:cond delay="499"/>
                                          </p:stCondLst>
                                        </p:cTn>
                                        <p:tgtEl>
                                          <p:spTgt spid="51"/>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099"/>
                                        </p:tgtEl>
                                        <p:attrNameLst>
                                          <p:attrName>style.visibility</p:attrName>
                                        </p:attrNameLst>
                                      </p:cBhvr>
                                      <p:to>
                                        <p:strVal val="visible"/>
                                      </p:to>
                                    </p:set>
                                    <p:animEffect transition="in" filter="fade">
                                      <p:cBhvr>
                                        <p:cTn id="31" dur="500"/>
                                        <p:tgtEl>
                                          <p:spTgt spid="4099"/>
                                        </p:tgtEl>
                                      </p:cBhvr>
                                    </p:animEffect>
                                  </p:childTnLst>
                                </p:cTn>
                              </p:par>
                              <p:par>
                                <p:cTn id="32" presetID="63" presetClass="path" presetSubtype="0" accel="50000" decel="50000" fill="hold" grpId="0" nodeType="withEffect">
                                  <p:stCondLst>
                                    <p:cond delay="0"/>
                                  </p:stCondLst>
                                  <p:childTnLst>
                                    <p:animMotion origin="layout" path="M 0 0 L 0.25 0 E" pathEditMode="relative" ptsTypes="">
                                      <p:cBhvr>
                                        <p:cTn id="33" dur="2000" fill="hold"/>
                                        <p:tgtEl>
                                          <p:spTgt spid="70"/>
                                        </p:tgtEl>
                                        <p:attrNameLst>
                                          <p:attrName>ppt_x</p:attrName>
                                          <p:attrName>ppt_y</p:attrName>
                                        </p:attrNameLst>
                                      </p:cBhvr>
                                    </p:animMotion>
                                  </p:childTnLst>
                                </p:cTn>
                              </p:par>
                              <p:par>
                                <p:cTn id="34" presetID="63" presetClass="path" presetSubtype="0" accel="50000" decel="50000" fill="hold" nodeType="withEffect">
                                  <p:stCondLst>
                                    <p:cond delay="0"/>
                                  </p:stCondLst>
                                  <p:childTnLst>
                                    <p:animMotion origin="layout" path="M 0 0 L 0.25 0 E" pathEditMode="relative" ptsTypes="">
                                      <p:cBhvr>
                                        <p:cTn id="35" dur="2000" fill="hold"/>
                                        <p:tgtEl>
                                          <p:spTgt spid="62"/>
                                        </p:tgtEl>
                                        <p:attrNameLst>
                                          <p:attrName>ppt_x</p:attrName>
                                          <p:attrName>ppt_y</p:attrName>
                                        </p:attrNameLst>
                                      </p:cBhvr>
                                    </p:animMotion>
                                  </p:childTnLst>
                                </p:cTn>
                              </p:par>
                              <p:par>
                                <p:cTn id="36" presetID="63" presetClass="path" presetSubtype="0" accel="50000" decel="50000" fill="hold" nodeType="withEffect">
                                  <p:stCondLst>
                                    <p:cond delay="0"/>
                                  </p:stCondLst>
                                  <p:childTnLst>
                                    <p:animMotion origin="layout" path="M 0 0 L 0.25 0 E" pathEditMode="relative" ptsTypes="">
                                      <p:cBhvr>
                                        <p:cTn id="37" dur="2000" fill="hold"/>
                                        <p:tgtEl>
                                          <p:spTgt spid="57"/>
                                        </p:tgtEl>
                                        <p:attrNameLst>
                                          <p:attrName>ppt_x</p:attrName>
                                          <p:attrName>ppt_y</p:attrName>
                                        </p:attrNameLst>
                                      </p:cBhvr>
                                    </p:animMotion>
                                  </p:childTnLst>
                                </p:cTn>
                              </p:par>
                              <p:par>
                                <p:cTn id="38" presetID="63" presetClass="path" presetSubtype="0" accel="50000" decel="50000" fill="hold" nodeType="withEffect">
                                  <p:stCondLst>
                                    <p:cond delay="0"/>
                                  </p:stCondLst>
                                  <p:childTnLst>
                                    <p:animMotion origin="layout" path="M 0 0 L 0.25 0 E" pathEditMode="relative" ptsTypes="">
                                      <p:cBhvr>
                                        <p:cTn id="39" dur="2000" fill="hold"/>
                                        <p:tgtEl>
                                          <p:spTgt spid="52"/>
                                        </p:tgtEl>
                                        <p:attrNameLst>
                                          <p:attrName>ppt_x</p:attrName>
                                          <p:attrName>ppt_y</p:attrName>
                                        </p:attrNameLst>
                                      </p:cBhvr>
                                    </p:animMotion>
                                  </p:childTnLst>
                                </p:cTn>
                              </p:par>
                              <p:par>
                                <p:cTn id="40" presetID="63" presetClass="path" presetSubtype="0" accel="50000" decel="50000" fill="hold" grpId="0" nodeType="withEffect">
                                  <p:stCondLst>
                                    <p:cond delay="0"/>
                                  </p:stCondLst>
                                  <p:childTnLst>
                                    <p:animMotion origin="layout" path="M 0 0 L 0.25 0 E" pathEditMode="relative" ptsTypes="">
                                      <p:cBhvr>
                                        <p:cTn id="41" dur="2000" fill="hold"/>
                                        <p:tgtEl>
                                          <p:spTgt spid="72"/>
                                        </p:tgtEl>
                                        <p:attrNameLst>
                                          <p:attrName>ppt_x</p:attrName>
                                          <p:attrName>ppt_y</p:attrName>
                                        </p:attrNameLst>
                                      </p:cBhvr>
                                    </p:animMotion>
                                  </p:childTnLst>
                                </p:cTn>
                              </p:par>
                              <p:par>
                                <p:cTn id="42" presetID="63" presetClass="path" presetSubtype="0" accel="50000" decel="50000" fill="hold" grpId="0" nodeType="withEffect">
                                  <p:stCondLst>
                                    <p:cond delay="0"/>
                                  </p:stCondLst>
                                  <p:childTnLst>
                                    <p:animMotion origin="layout" path="M 0 0 L 0.25 0 E" pathEditMode="relative" ptsTypes="">
                                      <p:cBhvr>
                                        <p:cTn id="43" dur="2000" fill="hold"/>
                                        <p:tgtEl>
                                          <p:spTgt spid="74"/>
                                        </p:tgtEl>
                                        <p:attrNameLst>
                                          <p:attrName>ppt_x</p:attrName>
                                          <p:attrName>ppt_y</p:attrName>
                                        </p:attrNameLst>
                                      </p:cBhvr>
                                    </p:animMotion>
                                  </p:childTnLst>
                                </p:cTn>
                              </p:par>
                              <p:par>
                                <p:cTn id="44" presetID="10" presetClass="exit" presetSubtype="0" fill="hold" grpId="0" nodeType="withEffect">
                                  <p:stCondLst>
                                    <p:cond delay="0"/>
                                  </p:stCondLst>
                                  <p:childTnLst>
                                    <p:animEffect transition="out" filter="fade">
                                      <p:cBhvr>
                                        <p:cTn id="45" dur="2000"/>
                                        <p:tgtEl>
                                          <p:spTgt spid="80"/>
                                        </p:tgtEl>
                                      </p:cBhvr>
                                    </p:animEffect>
                                    <p:set>
                                      <p:cBhvr>
                                        <p:cTn id="46" dur="1" fill="hold">
                                          <p:stCondLst>
                                            <p:cond delay="1999"/>
                                          </p:stCondLst>
                                        </p:cTn>
                                        <p:tgtEl>
                                          <p:spTgt spid="8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59"/>
                                        </p:tgtEl>
                                      </p:cBhvr>
                                    </p:animEffect>
                                    <p:set>
                                      <p:cBhvr>
                                        <p:cTn id="52" dur="1" fill="hold">
                                          <p:stCondLst>
                                            <p:cond delay="499"/>
                                          </p:stCondLst>
                                        </p:cTn>
                                        <p:tgtEl>
                                          <p:spTgt spid="59"/>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20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fade">
                                      <p:cBhvr>
                                        <p:cTn id="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3" grpId="0" animBg="1"/>
      <p:bldP spid="74" grpId="0" animBg="1"/>
      <p:bldP spid="75" grpId="0" animBg="1"/>
      <p:bldP spid="78" grpId="0" animBg="1"/>
      <p:bldP spid="80" grpId="0"/>
      <p:bldP spid="23" grpId="0" animBg="1"/>
      <p:bldP spid="24" grpId="0" animBg="1"/>
      <p:bldP spid="25" grpId="0"/>
      <p:bldP spid="50" grpId="0"/>
      <p:bldP spid="51" grpId="0"/>
      <p:bldP spid="53" grpId="0"/>
      <p:bldP spid="54" grpId="0"/>
      <p:bldP spid="55" grpId="0"/>
      <p:bldP spid="56" grpId="0"/>
      <p:bldP spid="58" grpId="1"/>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encrypted-tbn1.gstatic.com/images?q=tbn:ANd9GcTTJRL-bNCAnFwOiJLG5M2-OqfegYkdwWj6xNT1nxiteTvwctj5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01" y="4326307"/>
            <a:ext cx="1676400" cy="8643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t1.gstatic.com/images?q=tbn:ANd9GcQmeH9rxwsQJBJUi_Zj73x5yOi572VYWMewlH6fq204HDzT8rQ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 y="5764526"/>
            <a:ext cx="2705100" cy="623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nghorn Logo"/>
          <p:cNvPicPr>
            <a:picLocks noChangeAspect="1" noChangeArrowheads="1"/>
          </p:cNvPicPr>
          <p:nvPr/>
        </p:nvPicPr>
        <p:blipFill rotWithShape="1">
          <a:blip r:embed="rId4">
            <a:extLst>
              <a:ext uri="{28A0092B-C50C-407E-A947-70E740481C1C}">
                <a14:useLocalDpi xmlns:a14="http://schemas.microsoft.com/office/drawing/2010/main" val="0"/>
              </a:ext>
            </a:extLst>
          </a:blip>
          <a:srcRect t="68503" r="58853" b="5966"/>
          <a:stretch/>
        </p:blipFill>
        <p:spPr bwMode="auto">
          <a:xfrm>
            <a:off x="6746886" y="5562495"/>
            <a:ext cx="15716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t2.gstatic.com/images?q=tbn:ANd9GcQDi0AOAZY9hRqye3yqci-5VMlm7CGXuAJoiMW7Q_qNnfVoSuQGI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9999" y="4326307"/>
            <a:ext cx="2765401" cy="98650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 Bit of History</a:t>
            </a:r>
            <a:endParaRPr lang="en-US" dirty="0"/>
          </a:p>
        </p:txBody>
      </p:sp>
      <p:sp>
        <p:nvSpPr>
          <p:cNvPr id="4" name="Content Placeholder 3"/>
          <p:cNvSpPr>
            <a:spLocks noGrp="1"/>
          </p:cNvSpPr>
          <p:nvPr>
            <p:ph idx="1"/>
          </p:nvPr>
        </p:nvSpPr>
        <p:spPr>
          <a:xfrm>
            <a:off x="455608" y="990600"/>
            <a:ext cx="8383592" cy="5248267"/>
          </a:xfrm>
        </p:spPr>
        <p:txBody>
          <a:bodyPr/>
          <a:lstStyle/>
          <a:p>
            <a:pPr lvl="1"/>
            <a:r>
              <a:rPr lang="en-US" dirty="0" smtClean="0"/>
              <a:t>LEAP: Latency-insensitive Environment for Application Programming</a:t>
            </a:r>
          </a:p>
          <a:p>
            <a:pPr lvl="1"/>
            <a:r>
              <a:rPr lang="en-US" dirty="0" smtClean="0"/>
              <a:t>Development of LEAP began ~7 years ago</a:t>
            </a:r>
          </a:p>
          <a:p>
            <a:pPr lvl="2"/>
            <a:r>
              <a:rPr lang="en-US" dirty="0" smtClean="0"/>
              <a:t>Intel: FPGA-based performance models (HAsim)</a:t>
            </a:r>
          </a:p>
          <a:p>
            <a:pPr lvl="3"/>
            <a:r>
              <a:rPr lang="en-US" dirty="0" smtClean="0"/>
              <a:t>Michael Adler, Joel Emer, Angshuman Parashar, Michael Pellauer</a:t>
            </a:r>
          </a:p>
          <a:p>
            <a:pPr lvl="2"/>
            <a:r>
              <a:rPr lang="en-US" dirty="0" smtClean="0"/>
              <a:t>MIT: Wireless transceivers and other IP blocks</a:t>
            </a:r>
          </a:p>
          <a:p>
            <a:pPr lvl="1"/>
            <a:r>
              <a:rPr lang="en-US" dirty="0" smtClean="0"/>
              <a:t>Open source (BSD License)</a:t>
            </a:r>
          </a:p>
          <a:p>
            <a:pPr lvl="1"/>
            <a:r>
              <a:rPr lang="en-US" dirty="0" smtClean="0"/>
              <a:t>Growing community:</a:t>
            </a:r>
            <a:endParaRPr lang="en-US" dirty="0"/>
          </a:p>
        </p:txBody>
      </p:sp>
      <p:pic>
        <p:nvPicPr>
          <p:cNvPr id="2050" name="Picture 2" descr="Logo of Imperial College Lond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5824" y="5759098"/>
            <a:ext cx="2381250" cy="62865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xQQEREUERIVFhUVGRcVGBgWFBgYHRocHhYaHRceGRcaHCghGBslHBwWITIiJisrLi4uGB8zODMsNygtLisBCgoKDQwOGBAQFDcdHyY2Nzc3Ky03NzQsNTg3My0uLC4sLTc3NyssLC03MjErKy40NS4uLTQ3NzQrKyssNywtLP/AABEIAJ8BPgMBIgACEQEDEQH/xAAcAAACAwEBAQEAAAAAAAAAAAAABgUHCAQCAwH/xABPEAACAQMBBAUFDAgDBgUFAAABAgMABBESBRMhMQYHQVFxIjJhgZEUFzM0NVNyc4KhsrMjQlKDorHD0UR0tCRikpOjwUOkwtLhFSVUY2T/xAAbAQEAAwEBAQEAAAAAAAAAAAAABAUGAwIBB//EADURAQAAAwIKCQMFAQAAAAAAAAABAgMEEQUSExRRYmOhseEVFjEyMzRTgcEhQXEiYXLR8JH/2gAMAwEAAhEDEQA/ALxr8zX7VJ9Kvjt19Y1cqtTJwvuT8H2HPJ4y42LdC/svXXmjNZ/orhnWqter223c2gM0ZrP9FM61Tq9tt3NoDNGaz/RTOtU6vbbdzaAzRms/0UzrVOr223c2gM0ZrP8ARTOtU6vbbdzaAzX7VDbPs2nljiTznYKPR3n1DJ9VXlZWywxpGgwqAKB6AK7Uqsal/wBLlbhCwS2PFhlMaMf2u+X3zX5ms49YW3vd19K6nMafoou7Sp4kfSbU2e4jup46kej+FkvXHFsxReAP6RvWQF+y3fXZWrXr8zVV9fHwdl9KX8KUodU3yrbeEv5T0Gg81+1RvXD0cFtcrcRjEdxnUByEo4t/xDyvENXnqf6Rm2uvczt+iuOAzyWUDyT9oeT6TpoL0oopN61Nve47B1Q4ln/RJ3gEfpG9S5GewstA5UVlbZWz3uZooIvPlYIPRnmT6AMk+gGr/wClOz0tdjXMMQwkdu6j1LzPpJ4k95oGnNftZLfka1lHyHgKD9zRmqf6ffH5/sflrS/UWa04sYwxWgo4CytOWfK3XwhHs0+7QGaM1n+ivOdarp1e227m0BmjNZ/opnWqdXttu5tAZozWf6KZ1qnV7bbubQGaM1n+imdap1e227m0BmjNZ/opnWqdXttu5tAZr9qveqfnd/uf6tWFUmnNjywipLZZ82rTUr77vv7XiqT6VfHbr6xquyqT6VfHbr6xq4WruwWuAPGn/HzBFUUUVCasUUUUBRRRQFFFFAUUUUDv1X7O1SyzkcIxoX6Ted7F/FTL1ibZ9x7PndTh2G6j79T8Mj0gam+zX06B2W6sYe+TMp+15v8ADppB69dpZe1tgfNDTsPScon3CT21ZUZcWSDC4Sr5a0zx+0Pp/wA/16sLS2aV444xlnZUUeliAv3kVqLY2zltYIYI/NiRUHpwOJPpJyfXVH9T+y9/tFXI8mBGk+0fJQfxMfs1fldUBVXXx8HZfSl/ClKHVN8q23hL+U9N/Xx8HZfSl/ClKHVN8q23hL+U9BbfWbswXGzbkYy0S75fQU4nHiuoeus8RSsjK6HDKQynuIOVPtArVG0Iw0UqnkyMD61IrKUZ4DwFBqvZd4J4IZV5SIkg+0oP/eqO639se6NoGMHyLdRGPpHypD+FfsVafQu7EWx7WR/Njtwx+iqk/wAhWebq5aV5JH86RmkbxZizfeTQWV1H7F1zT3TDhEN0n0mALnxC6R9s1YvT/wCTL76mT8NfHq52X7l2bbKRhnXev36n8rB9IBC/Zr7dP/ky++pk/DQZpk5HwrWcfIeArJknI+Fazj5DwFBUPT74/P8AY/LWl6mHp98fn+x+WtL1VdTvxb+xeWp/xhwFFFFeEoUUUUBRRRQFFFFAUUUUD/1T87v9z/Vqwqr3qn53f7n+rVhVY0PDgxGF/OT+3CAqk+lXx26+sarsqk+lXx26+saudq7sEzAHjT/j5giqKKKhNWKKKKAooooCiiigK9IhYhRzYgDxJwK81IdH4td3bL3yx/c4J/lX2EL43PFSbEljNoXbbxBEVRyUBR4AYFZ760rze7Uue6PREPsoCf4i1aIrL3SWbXe3jd88x/6jY+6rZ+dX3rS6irPEF3Nji8ix+pEDfzkPsqz6qDq56c2dhZLDOziTW7nTGzDieHEegCn7o10ytdoO6W7OWRQx1IV4E47edHwl9fHwdl9KX8KUodU3yrbeEv5T039fHwdl9KX8KUodU3yrbeEv5T0F39Kr4W9ldSn9SJyPSdJCj1nA9dZg5Dwq4uu3b4WOOzQ+U5EsvoQHyAfFhn7HppE6uthm9v4VI/RxETSHswpBAP0m0jHdnuoLQ6XA2PR/dfrCGG3Pi2hH+7VVI7OtN9NDF87Ikf8AxOF/71c/XhPpsYV/bnUeyOQ/zAqpOi14kF5bSykhI5FdsDJ4ceAHPjig08qgAAcAOAqB6f8AyZffUyfhqG99bZ37cv8AyWqT6aXAl2TdyL5r27OM8OBTI4eBoM3ycj4GtZxeaPAVkyTkfA1rOLzR4CgqHp/8fn+x+WtL1MPT/wCPz+Ef5a0vVV1O/Fv7F5an/GHAUUUV4ShRRRQFFFFAUUUUBRRRQP8A1T87v9z/AFasKq96p+d3+5/qVYVWNDw4MRhfzk/twgKpPpV8duvrGq7KpPpV8duvrGrnau7BMwB40/4+YIqiiioTViiiigKKKKAooooCpbol8dtfpj+RqJqQ6PS6Lu2P/wC2Me1gP+9epO9BxtEL6U8P2jwXjWVtqfDz/WSfjNaprLvSSHReXa/szzD/AKjYq1fnjs2Z0PvrmJZYLZnjbOlg8Yzhip4M4PMEcuyrE6o+jN3Z3Fw1zA0atGqqSyHJ1Zx5LHsqd6n5tWyoR+w8qn/ms38mFOtBVXXx8HZfSl/ClKHVN8q23hL+U9N/Xx8HZfSl/ClKHVN8q23hL+U9BbG0+ruxuZZJpkkaSQ6mO+cegYAOAAMADuFSfRvoxbbPWQWyFd4QWJZmJwMAZY8hx4ek99TNFBWXXt8Wtfrj+W1VDs+ykuJEihUvI5wqggZOCeZIHIGre69vi1p9cfy2qverf5Vsvpt+U9H16PV9tL/8N/8AmQ/++rh6SQsmw5kYYZbTSw7iIgCOFNlQ/TCAybPvUHNoJgPHdtj78UfGYpfNPga1lF5o8B/KsmuMg+kVqvZVwJYIXHJ40cetQaCqen/x+bwj/LWl6mbrGj03zn9pEb7iv/ppZqrq9+LfWGN9mp/iHAUUUV4SxRRRQFFFFAUUUUBRRRQWB1T/AOL/AHP9SrBqvuqf/F/uf6lWDVjQ8ODEYX85P7cICqT6VfHbr6xquyqT6VfHbr6xq52ruwTMAeNP+PmCKoooqE1YooooCiiigKKKKAr1HIVIYc1IYeIORXmij52r9t5g6K45MAw8CMis99aVludqXPdJolH2kGf4g1XL0Avt9ZRjPGLMR+z5v8JWkbr02XxtbkDvgc+14/6lWsscaEIvzyvSjSqzSR+0XV1FX+YruAnirrKPB10nHrQe2rSrPXVZtf3LtKHUcJMDA3ixBT+MKPtGtC16clVdfHwdl9KX8KUodU3yrbeEv5T039fHwdl9KX8KUodU3yrbeEv5T0GhKKKKCsuvb4ta/XH8tqr3q3+VbL6bflPVhde3xa1+uP5bVXvVv8q2X02/Keg0fXiWMMrKeRBB8CK90UGUbq2MUkkbc42aM+KsVP3itCdWF/v9l2p7Y1MJ9GglR/CFPrqpetbZfufaUxx5MwWZfWMP69YY+sUz9Rm18Nc2rHnidB7Fk/p/fQTHWpaYe3lxzDRk+B1L/NqQ6uDp3s/f2cmBlo8Sr9nzv4S1U/VfaJbp79LZYFrZSzQl+8v0+YCiiiuC3FFFFAUUUUBRRRQFFFFBYHVP/i/3P9SrBqvuqf8Axf7r+pVg1Y0PDgxGF/OT+3CAqk+lXx26+sarspA2x0DlnnmlWWMB2LAENkZ7682iSaaELoO2BrRSoVZo1JroXfKvaKdve3m+ei9jUe9vN89F7GqLkKmhoelLH6vEk0U7e9vN89F7Go97eb56L2NTIVNB0pY/V4kminb3t5vnovY1HvbzfPRexqZCpoOlLH6vEk0U7e9vN89F7Go97eb56L2NTIVNB0pY/V4kminb3t5vnovY1HvbzfPRexqZCpoOlLH6vFz9W+1d1cGJj5MwwPpjJHtGR44p56Y7FF9ZTwcNTLlD3OvFPVkAH0E0np1dTqQVnjBBBBAbII4gj11YtqH0LvMF8DUVzgntxnsqXQhNLC6aDOYXnoVasKtKe+/t/tlPylParKfAqwP3EH+VaV6F7dF/ZwzcNRGmQdzrwbwB5j0MKTemPVc13dPPbyxxiTDOrBvP/WIx2HgfHPfUn1e9DrrZkkmueJ4ZANSrqBDDzWGRjlkHv4d1d1Shevj4Oy+lL+FKUOqb5VtvCX8p6tLrG6ISbTW3EUiJui5OsHjqAAxjwqE6F9W09jeRXEk0TKgcEKGydSFRzHpoLNooooKy69vitr9cfy2qverf5Vsvpt+U9XF1i9FZNpwwxxSIhjk1kuDxGgjAx40sdFerCezvLe4eeJliYsQofJyjLwyPTQWpRRRQV71zbC39otwgy9sST9W2A/sIVvANVQdG9rtZXUFwuTu2yQP1lPBx61J9eK09NEHVlYAqwKkHiCCMEEd2Kp+86nJt4+5uIhHqOgMH1Bc+SCRzIHDPbigt23nWWNXQhkdQykcQVIyD4EVTHSbZXuS5kjx5PnJ9A8vZxHqqyegmxbixttxcSpIEJ3ZTVwU8SpyOw5x6Djsr30w6N+7kTSwWRDwYjgQfOBx6j6vTXGvTx5fp2rTBVshZq36o/pj2/EVP0U6+9xP89F7G/tR73E/z0Xsb+1Q8jU0NN0pY/VhvJVFOvvcT/PRexv7Ue9xP89F7G/tTI1ND50pY/V4kqinX3uJ/novY39qPe4n+ei9jf2pkamg6Usfq8SVRTr73E/z0Xsb+1HvcT/PRexv7UyNTQdKWP1eJKop197if56L2N/aj3uJ/novY39qZGpoOlLH6vF19U/8Ai/3X9SrBpZ6GdG3sd9rdW3mjGnPDTqznP0qZqnUYRlkhCLKYSqyVbTPPJG+EbuEBXmRwoJYgADJJOAB2knsr1Spc3c099NZkW5SOKOcGSF3zqZgAV3gGQVzn08hXRBNEUodVZSGVgCCDkEEZBBHMEV7qPtp2gt2e7MSbsSMzICqBFLaTgkkeQASM881y2dzdXKLIm7gRxqRZI2kkKnipcB0EZI/V8rHac5ACaoqHspbtbgRz7l4mjdxJGjxkMrIArIzsOIYnIP6p4CvKbUkuJZY7UIFhbRJNICy7zAJREUrrwCNTagAeHE5wE1RS5tnatzYLvpljnt1xvDEjRyRrnBfQXYSqO3BUgceNSO1b8raSTwMjaYmmUkFlYBCw5EcCMcfTQSVFRnRm+e5tLaeTSGmjjlwgIA1oGxxJzjPOuHpJtaaCeyji3WLmRoiXRmKkRs+eDjPm4xw586Bhorh2eLgPIJzEy4UoY0ZDnytYYM7cvIx4mu40BRSvs3at3cS30aG3BtpRGuqOTy8xq4yRJ5HnAcjyz6K6ti9JkmtJLmddxuTIs6s2RG0ZIk8rHlDhkHHHNBPUVD2k11OgkG7gVhlUkjaR8HkXxIoU96jOO+uW329JFdJa3iIrSgmCaPISXSMspViTFIOenLAjtzwoGKil7bu15obuxhj3ei5aRSWViV0R6+GHAOcEej01JbbadYXa1EbSqCVWQHDY/VyCNJPfxoO+iovo9tlLq0iuMgBly+Rp0MvCRWBPklWDAg91cdldXs8SyJuE3jkprjkyIfK0My7wEuw0HTwxq48sUDBRSq+1LwXyWmu2y0D3GvcycNMipp077/eznPZyqZsxc6ZRK0OrP6NkR9OnSPOQvnOrVyPLFBI0Up9GNr3l9Z290pt13uGMe6k4DXpbD73ngEjhUztra24MSIm8mmYrFHnTnAyzM2DoRRxLYPYACSAQk6KiXgvSCRPbA9gNtIwHoJ34J8cDwr1s6e4eBjMsaTKzr5Op08liFIBIOGGDjPDNBKUVB9C9ryXtlBcShA0oLaUBAAyQBkk55c+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tCVLy1hXd7uZZWOVbUN3o4AhscdXdwx21zbf2tPDd2UEW6xcmVcujMUKR6+xxqzxHZj00DFRXFs8TguJzEw4aDGjJ36tQZ248q7aApMEcjbbut1IqH3JBksmv/xZezUMU50ttsO4W/lu45ogJIkh3bxM2ArEg6w445J7KDg6w4phsa6DsHkGkuVXSGQTqWwuTgbvPDJ7ePbTdaTrJGjxkFHVWUjkQRkEeqvhaWzmN1uGSQuWyFQhNJGNOlieGOeTxJPhULs3o/PZZSzuFNvklYJ0Zt3k5xHKrAhOfksG8aBmpN6p3J2fpf4VJrhZe/eb5mbPp8oGp6ytrgzbyeSPSEKrHGjDiSCWZ2Y6jgAAADGW554cU3R54rl7mzlETS430ToXjkIGA2AQY5P94ZB7QedBJ7d0+5bneY0bqTVnlp0HVn0YzSzsGNl6PoHzq9xuePcY2K/wkVNXuypbtd3dOghONcUYb9Jg+a8jHzD2qAM8icZB7dsWZmt5oUIUyI0YJGQupSudIIzjPLIoOHoN8mbO/wAtb/krUX04BNzsgKQre6WwSNWP0EnZkZ9tdey9j3dvaxWy3EOI0WISblwwUDAIG8xqA7eWeyvr0k2JLcy2kkUqRm2kMoDxl9RKlcHDLgYJ9vooJKwimUvvpVcHGjTHoxzyCNRyeXHPq7+2uGyin1lppIyunCrGjLxzxLFmOeQA5Y4888O6gT+i+v3Xtjd6c+6U4tnA/wBmj44HneGR41w9Pdmi12RKqanG9SaY9r6rhXlJHcSeXIDh2Uw7B2LJbT3krSIwuZBLpClSmECgZJOrgBxwKmLq3WVHjkUMjgqynkQRgg+qg9xuGAKnIIBBHaDypQ6xo9R2WE+E93QFe/ADNIfAKCT4V37I2Nc2S7qGdJYF4RrMra4x+zvVPlqOQyuQO01222ySZhcXDiSVQyxhV0pGG87QpJJY4ALE8hwCgkEIfpV8pbF+suf9O1NtL3SLYUtzcWc8UyRm1Z2AeMvrLqFOcOuBpz38/RUjaQ3G81SyRlApAWNGXLEjixZjyAIAx+saBWvLLd7S9yqf9nvw1xKn+9HgSgdmmUGMMO3DftU81BX+xZJL63ulkQCFJI9BUktrxk6s+TjSOw1O0ClP8vQ/5CX/AFEVNpqBm2JIdopeCRNKwtb7vSckM4ctrzwOQOGOznU3MCVOnGrHDPLPpoEXqyguDsqwMcyBMAlTFk6d8dYD6+BIzxxXZtGTRt2zLnCyWs0cefnN4jOB6dAFfbo90fu7KzjtUuISqAqHMDhgCSeW9xkZOPVUt0h2DHexhJNSsjB45EOl43HJkbv+6gla8S+a3gf5VDW0F/GulpreXHAO0Txt6NSq5Unw0j0CuyztJUgZXkV5m1EvoKrlicYTJIVRgAZyQvOgVurOzkbZVkVuZEBj4KEiIHlN2shPtNfWWBk21Z65WkzbXOCyoMeXFy0KPvqa6IbGaxtIbZnWTdAqHClcjUTxUk4599eLzYsj38F2siBYo3i3ZU5bWQSdeeGMDhg8vTwD92+f9p2aDyM0g/8AKT1ASRtsOUugLbNlbLqOPuR2PnKPmWJ4j9U8vSybZ2ZJNNaSI6qLeRpSGUnXmJ48ZBGng5OePIVKSxh1KsAVYEEEZBB5gg8xQQ2wmDXN+ykFWaFgQcgg26YIPaKjrf5en/yMX+oepHox0bSw36xMxjkcOisSd2NIGgEnioxw7s49NeY9iSDaL3m8TS0K2+70nIAfUG1558Twx66CM2bJp27eq/N7aBos/sKzB8fbanGoXpB0fFy0UqSNDcQkmKVQDgHzldTwdD2rw9BFfssN80bKJbdHwQJBE7cccxGX4etm9dBEdDIiL7bLL8EbiNV7tYiBl+9hnwr31WfJsQ7RJcA+g+6JK+ezNtDZyCG9tzbqCTv0LSwOSSWd5cao3Yksd4BxJ4mujZFnummksLmCS3nczGNjqVXbz2jlQnCtz0kHjyI5UHTtM52nYDtEV23q/QD+ZHtrg6XKx2hscIwVtdzgldQH6DuyM+2pnZdlmVriSVZZSu6BQYSNM6iqjJOScFiTx0rwAAFcu39iTT3NnPFLGnuYyEK8bPrLqFOSHXSAM9/E+jiEps6KZd5v5Fky3kFY9GF0jgRqOTq1cc9orsrhsIpw7tPJGykKEWNGXBydRYsx1Z8nHLGk8813UBUXNt+BJWhLNvFAYoIpWIUnAbCqfJJBGeXCpSkyS7EW3JiVds2UQ8iNnPw8nMKDigZ7TaccqM8ZYqpKn9G4IIxkaCurtHZUMekccpjljuSIAea20rB+OkgylcKNXDA45HPmKm9m3azJvEVlBZgdaFGyrFDlWAI4r29gFJvV9tRI9nQo8crZklTKwuy+VcuBlgNOMkZJOBxzQN+1dqxWqbyd9CZALFWIGTgZIBxkkDjXNP0kt4xqldo17WlhljUeLugUe2onrS+TJ/pQfnx01suQQeINB4hmV1DIwZSMgqQQR3gjnUFf7eSTeRwTsjRnTIVtpZWQ4yBjTpQ445YHh2dtRXR6D3DtW4s4uFvND7rRP1Y2EmiQIP1QxIOOVfmwb9Yb7bGpJWzNEf0cTyf4ZP2AeNA2DaMe4E+omMoJAwRj5JGQdOMgY48q44uk1qwjbe4WTAjd0dEfPm6ZGUK2ezB419ruRXtHZRhWhYgYxgGMkDHZwpJtp4bjo/Daq8ck0tqkKRa1Lb3djSCvMaWGon9UKSeVBY9fA3aCQRahvCpkC9ukEAnwyQPXRYwmOONGbUVVVLHtIABPrpC2zd6Jo9qBvJiuTbN/lidy5I7QJ8yA92KCwpH0gk54dwJPsHE1ybK2rFdJvIH1pkjUFYAkHBwSBnBBHDurtpT6r/k2L6y4/wBRJQT+1NqxWqq076FYhQdLEZJwBlQeJPADtr8tdrxSSbtS4fSXw0UicAQCfLUA8WX21AdZxxZoe65tTwGT8OnIdpqdtNppLJoEcqsFLZkhdBjIBAZgM8ccB6M9lBIVFydIIFlaHU5kUBmRYZWIB5HCofJPfyqUpUsflu7/AMpb/my0Eza7et5JN0sqiXGd24KOR3hHAYj1V2Xl0sKM8hIVQSxCk4AGSSACcYqK6XbBS+tnRhh1BeKQcGjkAyrKw4jjjl2VH7E2q15sYTSee9vJqPeyqysfWQT66CWg6RW77sq7ESFQjbmUK2rzcOU04PfmpWlDoTtRBYbOiaOUlooVB3L6MhAQdZGkDhkHPdjjim+g4L7bEMEkccjlXlJCDQ51EDJC4U5IHHFd9KXS74/sb6+X/TvTbQfC5u0i0a2C62Ea57WOcAek4NfZ2wCePDuBP3DiaS+m1q14ZkjOHs4hPHx/xBbXF61WMjwnpm2DtRbu2gnTlKivjuJHEeIOR6qD92XtaG6DNA+sKxRjpYYYcx5QHEdo7K/bvakUUkcbsQ8pIQaGOogEkAgYyACfAE0v9W3xe6/zl3+ca7OkPxzZX103+kmoJe9v44dOsnLHCqqs7NjnhEBY47cDhX5s7aUdwHMZbyG0MHjeMg4BwVdQeRBzjBzS70vkmtLi3v44zNFFHJDOi+esbsjbxB24KDI7vaGDZG0IbqJZ7dg6SDIYduOGCOYI5YPEYoPtPeJG0SOwDSkqgPNiEZyB4KrH1V96QemmqU3FxEQX2aYmjGebjEtyPSGhMa+OqneyulmjjljOUkVXU94YZH3Gg/LG+jnXXE4dcsuR2MrFWB7iCCMV42ltKO2UNMxVSQudLMMsQqjyQcEsQB3k1X2z4Zdnp7vtg0kLvN7sgHE+TM676IftgDiO0D1hn6S3cdzYRywuHjeW0ZWHIj3XF7PDsoJu+vo4Y95MwRMopLcBl2CKDnllmUceWeNfAbBtQ+v3LBr/AGtymr/ixmo7p9Aslnu5BlJJ7JGHerXsCsPYTUZsXaEmzZ0sbxy0LnTaXDdvdDKeyQDkf1h6eFA0LtOLfbgE7wLr06HHk5xnOMac8M5r53224YJEikYiRwSiiORi2kAtp0qdWARnHLNc2n/7ln/+bH/W/wDmonpVMI9p7IYhjgXnBVLH4JOSjiaBlsNoxz692WOggMGR0IJGRwcA8q6649nXyz7wqjrpbQ28jaMk6QeTAEjDDjXZQFKMLkbclYq2g2kcYfQ2guJmJUPjTqww4ZpuooPLsFBJ4AcTSL0C2slts1FmjnV0aZiht5tRzK7LgaOOQR7afKKBS60AzbNlVEd3ZosIil2OJUY4CjJwAeNTP/1+DTkMx7dIikL/APLC6s+jFSlFAv7F2e73U97MhQuiwRRnGpIlJYl8cA7uc4ycBV7c1E9Hr9Yb7axkWVVkmjZG3MpVwIVUlWC4PEGnaigiry8ElnLIFYBo5NIKMGIwwXyCNWTwwMZ4il7Y+wxd7HsomLRTwxRGNypV4ZkXAOCMjjkEHmCe+naigTj0mnFlOJYJEvYwY9IikZGkPkpJGyghoskMe1QDmpJuidq1p7n3UZBi3WvQurzNOrVjJbtz31P0UCz0F2k72aJch1mgBik1oy6tHkh1LAa1YAHUOGSai+rvaqwWCpOk0bq8xKtbzA4aVnXA0ceDDlT1RQJvWDM0ljAyxyFmmtpNCxszgLIrtlVBPAA5pht9sRySIkYckgkkxSKFAHazKADnSMc+PoNSNFAUlpeCLbVy7q4ja2ijEm7cpqWRyV1hdOcMO2nSiggdq7VaWN4rNWeV1Kq5RhFHkY1vIQAQvPSpLHu7QTbPSy2Y8EeorFbtGuASzERkchxLMewdpqeooFHojtdIrCyidJRKscMRQwSgh8BeOU4AH9bkBxzim6iigTum0ui82S+iRljmkdykbvpUxFAW0A4GW+491TybdiZyq6yAjOzbqQAYIAGSvFjngo48DUnRQLPRjZ0c8JnngQyzu8zCSIalBOI0YMMgrGI1I7wa5eh4Nnc3tkyOIhIZ7dtB0aZfKaMNjSCrk8OeGpwooE7o+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ANjXXaXE0DSwD/wXE8bb2IfsHHlL2c+XJ/ooF3p4x9yqFVmbf2jYRWY4S7hdzhQTgKpJ8Kk9sbLhvYHhmUPG49ncVPYRzBrvooE/ova3cN20V1+kWKHRFcfOoZAQH7pFxg9/A+k/nSmfRtPZTlJCkYutbJE7hNcaKmoqpxk59lONFBw2G0kmaQRhsIFJYo6gk54DUBqIAGcd4ruoo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xQQEREUERIVFhUVGRcVGBgWFBgYHRocHhYaHRceGRcaHCghGBslHBwWITIiJisrLi4uGB8zODMsNygtLisBCgoKDQwOGBAQFDcdHyY2Nzc3Ky03NzQsNTg3My0uLC4sLTc3NyssLC03MjErKy40NS4uLTQ3NzQrKyssNywtLP/AABEIAJ8BPgMBIgACEQEDEQH/xAAcAAACAwEBAQEAAAAAAAAAAAAABgUHCAQCAwH/xABPEAACAQMBBAUFDAgDBgUFAAABAgMABBESBRMhMQYHQVFxIjJhgZEUFzM0NVNyc4KhsrMjQlKDorHD0UR0tCRikpOjwUOkwtLhFSVUY2T/xAAbAQEAAwEBAQEAAAAAAAAAAAAABAUGAwIBB//EADURAQAAAwIKCQMFAQAAAAAAAAABAgMEEQUSExRRYmOhseEVFjEyMzRTgcEhQXEiYXLR8JH/2gAMAwEAAhEDEQA/ALxr8zX7VJ9Kvjt19Y1cqtTJwvuT8H2HPJ4y42LdC/svXXmjNZ/orhnWqter223c2gM0ZrP9FM61Tq9tt3NoDNGaz/RTOtU6vbbdzaAzRms/0UzrVOr223c2gM0ZrP8ARTOtU6vbbdzaAzX7VDbPs2nljiTznYKPR3n1DJ9VXlZWywxpGgwqAKB6AK7Uqsal/wBLlbhCwS2PFhlMaMf2u+X3zX5ms49YW3vd19K6nMafoou7Sp4kfSbU2e4jup46kej+FkvXHFsxReAP6RvWQF+y3fXZWrXr8zVV9fHwdl9KX8KUodU3yrbeEv5T0Gg81+1RvXD0cFtcrcRjEdxnUByEo4t/xDyvENXnqf6Rm2uvczt+iuOAzyWUDyT9oeT6TpoL0oopN61Nve47B1Q4ln/RJ3gEfpG9S5GewstA5UVlbZWz3uZooIvPlYIPRnmT6AMk+gGr/wClOz0tdjXMMQwkdu6j1LzPpJ4k95oGnNftZLfka1lHyHgKD9zRmqf6ffH5/sflrS/UWa04sYwxWgo4CytOWfK3XwhHs0+7QGaM1n+ivOdarp1e227m0BmjNZ/opnWqdXttu5tAZozWf6KZ1qnV7bbubQGaM1n+imdap1e227m0BmjNZ/opnWqdXttu5tAZr9qveqfnd/uf6tWFUmnNjywipLZZ82rTUr77vv7XiqT6VfHbr6xquyqT6VfHbr6xq4WruwWuAPGn/HzBFUUUVCasUUUUBRRRQFFFFAUUUUDv1X7O1SyzkcIxoX6Ted7F/FTL1ibZ9x7PndTh2G6j79T8Mj0gam+zX06B2W6sYe+TMp+15v8ADppB69dpZe1tgfNDTsPScon3CT21ZUZcWSDC4Sr5a0zx+0Pp/wA/16sLS2aV444xlnZUUeliAv3kVqLY2zltYIYI/NiRUHpwOJPpJyfXVH9T+y9/tFXI8mBGk+0fJQfxMfs1fldUBVXXx8HZfSl/ClKHVN8q23hL+U9N/Xx8HZfSl/ClKHVN8q23hL+U9BbfWbswXGzbkYy0S75fQU4nHiuoeus8RSsjK6HDKQynuIOVPtArVG0Iw0UqnkyMD61IrKUZ4DwFBqvZd4J4IZV5SIkg+0oP/eqO639se6NoGMHyLdRGPpHypD+FfsVafQu7EWx7WR/Njtwx+iqk/wAhWebq5aV5JH86RmkbxZizfeTQWV1H7F1zT3TDhEN0n0mALnxC6R9s1YvT/wCTL76mT8NfHq52X7l2bbKRhnXev36n8rB9IBC/Zr7dP/ky++pk/DQZpk5HwrWcfIeArJknI+Fazj5DwFBUPT74/P8AY/LWl6mHp98fn+x+WtL1VdTvxb+xeWp/xhwFFFFeEoUUUUBRRRQFFFFAUUUUD/1T87v9z/Vqwqr3qn53f7n+rVhVY0PDgxGF/OT+3CAqk+lXx26+sarsqk+lXx26+saudq7sEzAHjT/j5giqKKKhNWKKKKAooooCiiigK9IhYhRzYgDxJwK81IdH4td3bL3yx/c4J/lX2EL43PFSbEljNoXbbxBEVRyUBR4AYFZ760rze7Uue6PREPsoCf4i1aIrL3SWbXe3jd88x/6jY+6rZ+dX3rS6irPEF3Nji8ix+pEDfzkPsqz6qDq56c2dhZLDOziTW7nTGzDieHEegCn7o10ytdoO6W7OWRQx1IV4E47edHwl9fHwdl9KX8KUodU3yrbeEv5T039fHwdl9KX8KUodU3yrbeEv5T0F39Kr4W9ldSn9SJyPSdJCj1nA9dZg5Dwq4uu3b4WOOzQ+U5EsvoQHyAfFhn7HppE6uthm9v4VI/RxETSHswpBAP0m0jHdnuoLQ6XA2PR/dfrCGG3Pi2hH+7VVI7OtN9NDF87Ikf8AxOF/71c/XhPpsYV/bnUeyOQ/zAqpOi14kF5bSykhI5FdsDJ4ceAHPjig08qgAAcAOAqB6f8AyZffUyfhqG99bZ37cv8AyWqT6aXAl2TdyL5r27OM8OBTI4eBoM3ycj4GtZxeaPAVkyTkfA1rOLzR4CgqHp/8fn+x+WtL1MPT/wCPz+Ef5a0vVV1O/Fv7F5an/GHAUUUV4ShRRRQFFFFAUUUUBRRRQP8A1T87v9z/AFasKq96p+d3+5/qVYVWNDw4MRhfzk/twgKpPpV8duvrGq7KpPpV8duvrGrnau7BMwB40/4+YIqiiioTViiiigKKKKAooooCpbol8dtfpj+RqJqQ6PS6Lu2P/wC2Me1gP+9epO9BxtEL6U8P2jwXjWVtqfDz/WSfjNaprLvSSHReXa/szzD/AKjYq1fnjs2Z0PvrmJZYLZnjbOlg8Yzhip4M4PMEcuyrE6o+jN3Z3Fw1zA0atGqqSyHJ1Zx5LHsqd6n5tWyoR+w8qn/ms38mFOtBVXXx8HZfSl/ClKHVN8q23hL+U9N/Xx8HZfSl/ClKHVN8q23hL+U9BbG0+ruxuZZJpkkaSQ6mO+cegYAOAAMADuFSfRvoxbbPWQWyFd4QWJZmJwMAZY8hx4ek99TNFBWXXt8Wtfrj+W1VDs+ykuJEihUvI5wqggZOCeZIHIGre69vi1p9cfy2qverf5Vsvpt+U9H16PV9tL/8N/8AmQ/++rh6SQsmw5kYYZbTSw7iIgCOFNlQ/TCAybPvUHNoJgPHdtj78UfGYpfNPga1lF5o8B/KsmuMg+kVqvZVwJYIXHJ40cetQaCqen/x+bwj/LWl6mbrGj03zn9pEb7iv/ppZqrq9+LfWGN9mp/iHAUUUV4SxRRRQFFFFAUUUUBRRRQWB1T/AOL/AHP9SrBqvuqf/F/uf6lWDVjQ8ODEYX85P7cICqT6VfHbr6xquyqT6VfHbr6xq52ruwTMAeNP+PmCKoooqE1YooooCiiigKKKKAr1HIVIYc1IYeIORXmij52r9t5g6K45MAw8CMis99aVludqXPdJolH2kGf4g1XL0Avt9ZRjPGLMR+z5v8JWkbr02XxtbkDvgc+14/6lWsscaEIvzyvSjSqzSR+0XV1FX+YruAnirrKPB10nHrQe2rSrPXVZtf3LtKHUcJMDA3ixBT+MKPtGtC16clVdfHwdl9KX8KUodU3yrbeEv5T039fHwdl9KX8KUodU3yrbeEv5T0GhKKKKCsuvb4ta/XH8tqr3q3+VbL6bflPVhde3xa1+uP5bVXvVv8q2X02/Keg0fXiWMMrKeRBB8CK90UGUbq2MUkkbc42aM+KsVP3itCdWF/v9l2p7Y1MJ9GglR/CFPrqpetbZfufaUxx5MwWZfWMP69YY+sUz9Rm18Nc2rHnidB7Fk/p/fQTHWpaYe3lxzDRk+B1L/NqQ6uDp3s/f2cmBlo8Sr9nzv4S1U/VfaJbp79LZYFrZSzQl+8v0+YCiiiuC3FFFFAUUUUBRRRQFFFFBYHVP/i/3P9SrBqvuqf8Axf7r+pVg1Y0PDgxGF/OT+3CAqk+lXx26+sarspA2x0DlnnmlWWMB2LAENkZ7682iSaaELoO2BrRSoVZo1JroXfKvaKdve3m+ei9jUe9vN89F7GqLkKmhoelLH6vEk0U7e9vN89F7Go97eb56L2NTIVNB0pY/V4kminb3t5vnovY1HvbzfPRexqZCpoOlLH6vEk0U7e9vN89F7Go97eb56L2NTIVNB0pY/V4kminb3t5vnovY1HvbzfPRexqZCpoOlLH6vFz9W+1d1cGJj5MwwPpjJHtGR44p56Y7FF9ZTwcNTLlD3OvFPVkAH0E0np1dTqQVnjBBBBAbII4gj11YtqH0LvMF8DUVzgntxnsqXQhNLC6aDOYXnoVasKtKe+/t/tlPylParKfAqwP3EH+VaV6F7dF/ZwzcNRGmQdzrwbwB5j0MKTemPVc13dPPbyxxiTDOrBvP/WIx2HgfHPfUn1e9DrrZkkmueJ4ZANSrqBDDzWGRjlkHv4d1d1Shevj4Oy+lL+FKUOqb5VtvCX8p6tLrG6ISbTW3EUiJui5OsHjqAAxjwqE6F9W09jeRXEk0TKgcEKGydSFRzHpoLNooooKy69vitr9cfy2qverf5Vsvpt+U9XF1i9FZNpwwxxSIhjk1kuDxGgjAx40sdFerCezvLe4eeJliYsQofJyjLwyPTQWpRRRQV71zbC39otwgy9sST9W2A/sIVvANVQdG9rtZXUFwuTu2yQP1lPBx61J9eK09NEHVlYAqwKkHiCCMEEd2Kp+86nJt4+5uIhHqOgMH1Bc+SCRzIHDPbigt23nWWNXQhkdQykcQVIyD4EVTHSbZXuS5kjx5PnJ9A8vZxHqqyegmxbixttxcSpIEJ3ZTVwU8SpyOw5x6Djsr30w6N+7kTSwWRDwYjgQfOBx6j6vTXGvTx5fp2rTBVshZq36o/pj2/EVP0U6+9xP89F7G/tR73E/z0Xsb+1Q8jU0NN0pY/VhvJVFOvvcT/PRexv7Ue9xP89F7G/tTI1ND50pY/V4kqinX3uJ/novY39qPe4n+ei9jf2pkamg6Usfq8SVRTr73E/z0Xsb+1HvcT/PRexv7UyNTQdKWP1eJKop197if56L2N/aj3uJ/novY39qZGpoOlLH6vF19U/8Ai/3X9SrBpZ6GdG3sd9rdW3mjGnPDTqznP0qZqnUYRlkhCLKYSqyVbTPPJG+EbuEBXmRwoJYgADJJOAB2knsr1Spc3c099NZkW5SOKOcGSF3zqZgAV3gGQVzn08hXRBNEUodVZSGVgCCDkEEZBBHMEV7qPtp2gt2e7MSbsSMzICqBFLaTgkkeQASM881y2dzdXKLIm7gRxqRZI2kkKnipcB0EZI/V8rHac5ACaoqHspbtbgRz7l4mjdxJGjxkMrIArIzsOIYnIP6p4CvKbUkuJZY7UIFhbRJNICy7zAJREUrrwCNTagAeHE5wE1RS5tnatzYLvpljnt1xvDEjRyRrnBfQXYSqO3BUgceNSO1b8raSTwMjaYmmUkFlYBCw5EcCMcfTQSVFRnRm+e5tLaeTSGmjjlwgIA1oGxxJzjPOuHpJtaaCeyji3WLmRoiXRmKkRs+eDjPm4xw586Bhorh2eLgPIJzEy4UoY0ZDnytYYM7cvIx4mu40BRSvs3at3cS30aG3BtpRGuqOTy8xq4yRJ5HnAcjyz6K6ti9JkmtJLmddxuTIs6s2RG0ZIk8rHlDhkHHHNBPUVD2k11OgkG7gVhlUkjaR8HkXxIoU96jOO+uW329JFdJa3iIrSgmCaPISXSMspViTFIOenLAjtzwoGKil7bu15obuxhj3ei5aRSWViV0R6+GHAOcEej01JbbadYXa1EbSqCVWQHDY/VyCNJPfxoO+iovo9tlLq0iuMgBly+Rp0MvCRWBPklWDAg91cdldXs8SyJuE3jkprjkyIfK0My7wEuw0HTwxq48sUDBRSq+1LwXyWmu2y0D3GvcycNMipp077/eznPZyqZsxc6ZRK0OrP6NkR9OnSPOQvnOrVyPLFBI0Up9GNr3l9Z290pt13uGMe6k4DXpbD73ngEjhUztra24MSIm8mmYrFHnTnAyzM2DoRRxLYPYACSAQk6KiXgvSCRPbA9gNtIwHoJ34J8cDwr1s6e4eBjMsaTKzr5Op08liFIBIOGGDjPDNBKUVB9C9ryXtlBcShA0oLaUBAAyQBkk55c+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tCVLy1hXd7uZZWOVbUN3o4AhscdXdwx21zbf2tPDd2UEW6xcmVcujMUKR6+xxqzxHZj00DFRXFs8TguJzEw4aDGjJ36tQZ248q7aApMEcjbbut1IqH3JBksmv/xZezUMU50ttsO4W/lu45ogJIkh3bxM2ArEg6w445J7KDg6w4phsa6DsHkGkuVXSGQTqWwuTgbvPDJ7ePbTdaTrJGjxkFHVWUjkQRkEeqvhaWzmN1uGSQuWyFQhNJGNOlieGOeTxJPhULs3o/PZZSzuFNvklYJ0Zt3k5xHKrAhOfksG8aBmpN6p3J2fpf4VJrhZe/eb5mbPp8oGp6ytrgzbyeSPSEKrHGjDiSCWZ2Y6jgAAADGW554cU3R54rl7mzlETS430ToXjkIGA2AQY5P94ZB7QedBJ7d0+5bneY0bqTVnlp0HVn0YzSzsGNl6PoHzq9xuePcY2K/wkVNXuypbtd3dOghONcUYb9Jg+a8jHzD2qAM8icZB7dsWZmt5oUIUyI0YJGQupSudIIzjPLIoOHoN8mbO/wAtb/krUX04BNzsgKQre6WwSNWP0EnZkZ9tdey9j3dvaxWy3EOI0WISblwwUDAIG8xqA7eWeyvr0k2JLcy2kkUqRm2kMoDxl9RKlcHDLgYJ9vooJKwimUvvpVcHGjTHoxzyCNRyeXHPq7+2uGyin1lppIyunCrGjLxzxLFmOeQA5Y4888O6gT+i+v3Xtjd6c+6U4tnA/wBmj44HneGR41w9Pdmi12RKqanG9SaY9r6rhXlJHcSeXIDh2Uw7B2LJbT3krSIwuZBLpClSmECgZJOrgBxwKmLq3WVHjkUMjgqynkQRgg+qg9xuGAKnIIBBHaDypQ6xo9R2WE+E93QFe/ADNIfAKCT4V37I2Nc2S7qGdJYF4RrMra4x+zvVPlqOQyuQO01222ySZhcXDiSVQyxhV0pGG87QpJJY4ALE8hwCgkEIfpV8pbF+suf9O1NtL3SLYUtzcWc8UyRm1Z2AeMvrLqFOcOuBpz38/RUjaQ3G81SyRlApAWNGXLEjixZjyAIAx+saBWvLLd7S9yqf9nvw1xKn+9HgSgdmmUGMMO3DftU81BX+xZJL63ulkQCFJI9BUktrxk6s+TjSOw1O0ClP8vQ/5CX/AFEVNpqBm2JIdopeCRNKwtb7vSckM4ctrzwOQOGOznU3MCVOnGrHDPLPpoEXqyguDsqwMcyBMAlTFk6d8dYD6+BIzxxXZtGTRt2zLnCyWs0cefnN4jOB6dAFfbo90fu7KzjtUuISqAqHMDhgCSeW9xkZOPVUt0h2DHexhJNSsjB45EOl43HJkbv+6gla8S+a3gf5VDW0F/GulpreXHAO0Txt6NSq5Unw0j0CuyztJUgZXkV5m1EvoKrlicYTJIVRgAZyQvOgVurOzkbZVkVuZEBj4KEiIHlN2shPtNfWWBk21Z65WkzbXOCyoMeXFy0KPvqa6IbGaxtIbZnWTdAqHClcjUTxUk4599eLzYsj38F2siBYo3i3ZU5bWQSdeeGMDhg8vTwD92+f9p2aDyM0g/8AKT1ASRtsOUugLbNlbLqOPuR2PnKPmWJ4j9U8vSybZ2ZJNNaSI6qLeRpSGUnXmJ48ZBGng5OePIVKSxh1KsAVYEEEZBB5gg8xQQ2wmDXN+ykFWaFgQcgg26YIPaKjrf5en/yMX+oepHox0bSw36xMxjkcOisSd2NIGgEnioxw7s49NeY9iSDaL3m8TS0K2+70nIAfUG1558Twx66CM2bJp27eq/N7aBos/sKzB8fbanGoXpB0fFy0UqSNDcQkmKVQDgHzldTwdD2rw9BFfssN80bKJbdHwQJBE7cccxGX4etm9dBEdDIiL7bLL8EbiNV7tYiBl+9hnwr31WfJsQ7RJcA+g+6JK+ezNtDZyCG9tzbqCTv0LSwOSSWd5cao3Yksd4BxJ4mujZFnummksLmCS3nczGNjqVXbz2jlQnCtz0kHjyI5UHTtM52nYDtEV23q/QD+ZHtrg6XKx2hscIwVtdzgldQH6DuyM+2pnZdlmVriSVZZSu6BQYSNM6iqjJOScFiTx0rwAAFcu39iTT3NnPFLGnuYyEK8bPrLqFOSHXSAM9/E+jiEps6KZd5v5Fky3kFY9GF0jgRqOTq1cc9orsrhsIpw7tPJGykKEWNGXBydRYsx1Z8nHLGk8813UBUXNt+BJWhLNvFAYoIpWIUnAbCqfJJBGeXCpSkyS7EW3JiVds2UQ8iNnPw8nMKDigZ7TaccqM8ZYqpKn9G4IIxkaCurtHZUMekccpjljuSIAea20rB+OkgylcKNXDA45HPmKm9m3azJvEVlBZgdaFGyrFDlWAI4r29gFJvV9tRI9nQo8crZklTKwuy+VcuBlgNOMkZJOBxzQN+1dqxWqbyd9CZALFWIGTgZIBxkkDjXNP0kt4xqldo17WlhljUeLugUe2onrS+TJ/pQfnx01suQQeINB4hmV1DIwZSMgqQQR3gjnUFf7eSTeRwTsjRnTIVtpZWQ4yBjTpQ445YHh2dtRXR6D3DtW4s4uFvND7rRP1Y2EmiQIP1QxIOOVfmwb9Yb7bGpJWzNEf0cTyf4ZP2AeNA2DaMe4E+omMoJAwRj5JGQdOMgY48q44uk1qwjbe4WTAjd0dEfPm6ZGUK2ezB419ruRXtHZRhWhYgYxgGMkDHZwpJtp4bjo/Daq8ck0tqkKRa1Lb3djSCvMaWGon9UKSeVBY9fA3aCQRahvCpkC9ukEAnwyQPXRYwmOONGbUVVVLHtIABPrpC2zd6Jo9qBvJiuTbN/lidy5I7QJ8yA92KCwpH0gk54dwJPsHE1ybK2rFdJvIH1pkjUFYAkHBwSBnBBHDurtpT6r/k2L6y4/wBRJQT+1NqxWqq076FYhQdLEZJwBlQeJPADtr8tdrxSSbtS4fSXw0UicAQCfLUA8WX21AdZxxZoe65tTwGT8OnIdpqdtNppLJoEcqsFLZkhdBjIBAZgM8ccB6M9lBIVFydIIFlaHU5kUBmRYZWIB5HCofJPfyqUpUsflu7/AMpb/my0Eza7et5JN0sqiXGd24KOR3hHAYj1V2Xl0sKM8hIVQSxCk4AGSSACcYqK6XbBS+tnRhh1BeKQcGjkAyrKw4jjjl2VH7E2q15sYTSee9vJqPeyqysfWQT66CWg6RW77sq7ESFQjbmUK2rzcOU04PfmpWlDoTtRBYbOiaOUlooVB3L6MhAQdZGkDhkHPdjjim+g4L7bEMEkccjlXlJCDQ51EDJC4U5IHHFd9KXS74/sb6+X/TvTbQfC5u0i0a2C62Ea57WOcAek4NfZ2wCePDuBP3DiaS+m1q14ZkjOHs4hPHx/xBbXF61WMjwnpm2DtRbu2gnTlKivjuJHEeIOR6qD92XtaG6DNA+sKxRjpYYYcx5QHEdo7K/bvakUUkcbsQ8pIQaGOogEkAgYyACfAE0v9W3xe6/zl3+ca7OkPxzZX103+kmoJe9v44dOsnLHCqqs7NjnhEBY47cDhX5s7aUdwHMZbyG0MHjeMg4BwVdQeRBzjBzS70vkmtLi3v44zNFFHJDOi+esbsjbxB24KDI7vaGDZG0IbqJZ7dg6SDIYduOGCOYI5YPEYoPtPeJG0SOwDSkqgPNiEZyB4KrH1V96QemmqU3FxEQX2aYmjGebjEtyPSGhMa+OqneyulmjjljOUkVXU94YZH3Gg/LG+jnXXE4dcsuR2MrFWB7iCCMV42ltKO2UNMxVSQudLMMsQqjyQcEsQB3k1X2z4Zdnp7vtg0kLvN7sgHE+TM676IftgDiO0D1hn6S3cdzYRywuHjeW0ZWHIj3XF7PDsoJu+vo4Y95MwRMopLcBl2CKDnllmUceWeNfAbBtQ+v3LBr/AGtymr/ixmo7p9Aslnu5BlJJ7JGHerXsCsPYTUZsXaEmzZ0sbxy0LnTaXDdvdDKeyQDkf1h6eFA0LtOLfbgE7wLr06HHk5xnOMac8M5r53224YJEikYiRwSiiORi2kAtp0qdWARnHLNc2n/7ln/+bH/W/wDmonpVMI9p7IYhjgXnBVLH4JOSjiaBlsNoxz692WOggMGR0IJGRwcA8q6649nXyz7wqjrpbQ28jaMk6QeTAEjDDjXZQFKMLkbclYq2g2kcYfQ2guJmJUPjTqww4ZpuooPLsFBJ4AcTSL0C2slts1FmjnV0aZiht5tRzK7LgaOOQR7afKKBS60AzbNlVEd3ZosIil2OJUY4CjJwAeNTP/1+DTkMx7dIikL/APLC6s+jFSlFAv7F2e73U97MhQuiwRRnGpIlJYl8cA7uc4ycBV7c1E9Hr9Yb7axkWVVkmjZG3MpVwIVUlWC4PEGnaigiry8ElnLIFYBo5NIKMGIwwXyCNWTwwMZ4il7Y+wxd7HsomLRTwxRGNypV4ZkXAOCMjjkEHmCe+naigTj0mnFlOJYJEvYwY9IikZGkPkpJGyghoskMe1QDmpJuidq1p7n3UZBi3WvQurzNOrVjJbtz31P0UCz0F2k72aJch1mgBik1oy6tHkh1LAa1YAHUOGSai+rvaqwWCpOk0bq8xKtbzA4aVnXA0ceDDlT1RQJvWDM0ljAyxyFmmtpNCxszgLIrtlVBPAA5pht9sRySIkYckgkkxSKFAHazKADnSMc+PoNSNFAUlpeCLbVy7q4ja2ijEm7cpqWRyV1hdOcMO2nSiggdq7VaWN4rNWeV1Kq5RhFHkY1vIQAQvPSpLHu7QTbPSy2Y8EeorFbtGuASzERkchxLMewdpqeooFHojtdIrCyidJRKscMRQwSgh8BeOU4AH9bkBxzim6iigTum0ui82S+iRljmkdykbvpUxFAW0A4GW+491TybdiZyq6yAjOzbqQAYIAGSvFjngo48DUnRQLPRjZ0c8JnngQyzu8zCSIalBOI0YMMgrGI1I7wa5eh4Nnc3tkyOIhIZ7dtB0aZfKaMNjSCrk8OeGpwooE7o+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ANjXXaXE0DSwD/wXE8bb2IfsHHlL2c+XJ/ooF3p4x9yqFVmbf2jYRWY4S7hdzhQTgKpJ8Kk9sbLhvYHhmUPG49ncVPYRzBrvooE/ova3cN20V1+kWKHRFcfOoZAQH7pFxg9/A+k/nSmfRtPZTlJCkYutbJE7hNcaKmoqpxk59lONFBw2G0kmaQRhsIFJYo6gk54DUBqIAGcd4ruooo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3" y="4153189"/>
            <a:ext cx="2665476" cy="133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9170343"/>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Communications: What does it buy us?</a:t>
            </a:r>
            <a:endParaRPr lang="en-US" dirty="0"/>
          </a:p>
        </p:txBody>
      </p:sp>
      <p:sp>
        <p:nvSpPr>
          <p:cNvPr id="3" name="Content Placeholder 2"/>
          <p:cNvSpPr>
            <a:spLocks noGrp="1"/>
          </p:cNvSpPr>
          <p:nvPr>
            <p:ph idx="1"/>
          </p:nvPr>
        </p:nvSpPr>
        <p:spPr>
          <a:xfrm>
            <a:off x="407983" y="884236"/>
            <a:ext cx="8228008" cy="4859331"/>
          </a:xfrm>
        </p:spPr>
        <p:txBody>
          <a:bodyPr/>
          <a:lstStyle/>
          <a:p>
            <a:pPr lvl="1"/>
            <a:r>
              <a:rPr lang="en-US" dirty="0" smtClean="0"/>
              <a:t>Programmers see a simple, consistent interface to the operating environment</a:t>
            </a:r>
          </a:p>
          <a:p>
            <a:pPr lvl="2"/>
            <a:r>
              <a:rPr lang="en-US" dirty="0" smtClean="0"/>
              <a:t>LI Channels strongly resemble existing hardware constructs</a:t>
            </a:r>
          </a:p>
          <a:p>
            <a:pPr lvl="2"/>
            <a:r>
              <a:rPr lang="en-US" dirty="0" smtClean="0"/>
              <a:t>User program decoupled from devices, ensuring portability </a:t>
            </a:r>
          </a:p>
          <a:p>
            <a:pPr marL="0" lvl="1" indent="0">
              <a:buNone/>
            </a:pPr>
            <a:endParaRPr lang="en-US" dirty="0"/>
          </a:p>
          <a:p>
            <a:pPr lvl="2"/>
            <a:endParaRPr lang="en-US" dirty="0" smtClean="0"/>
          </a:p>
          <a:p>
            <a:pPr lvl="2"/>
            <a:endParaRPr lang="en-US" dirty="0" smtClean="0"/>
          </a:p>
        </p:txBody>
      </p:sp>
    </p:spTree>
    <p:extLst>
      <p:ext uri="{BB962C8B-B14F-4D97-AF65-F5344CB8AC3E}">
        <p14:creationId xmlns:p14="http://schemas.microsoft.com/office/powerpoint/2010/main" val="81177513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Abstract communications: Heterogeneous platforms</a:t>
            </a:r>
            <a:endParaRPr lang="en-US" dirty="0"/>
          </a:p>
        </p:txBody>
      </p:sp>
      <p:sp>
        <p:nvSpPr>
          <p:cNvPr id="5" name="Content Placeholder 4"/>
          <p:cNvSpPr>
            <a:spLocks noGrp="1"/>
          </p:cNvSpPr>
          <p:nvPr>
            <p:ph idx="1"/>
          </p:nvPr>
        </p:nvSpPr>
        <p:spPr>
          <a:xfrm>
            <a:off x="380999" y="914400"/>
            <a:ext cx="8029575" cy="1657350"/>
          </a:xfrm>
        </p:spPr>
        <p:txBody>
          <a:bodyPr>
            <a:normAutofit/>
          </a:bodyPr>
          <a:lstStyle/>
          <a:p>
            <a:pPr lvl="1"/>
            <a:r>
              <a:rPr lang="en-US" dirty="0" smtClean="0">
                <a:latin typeface="+mn-lt"/>
                <a:cs typeface="Courier New" panose="02070309020205020404" pitchFamily="49" charset="0"/>
              </a:rPr>
              <a:t>Software can be viewed as a very slow channel endpoint</a:t>
            </a:r>
          </a:p>
          <a:p>
            <a:pPr lvl="2"/>
            <a:endParaRPr lang="en-US" dirty="0" smtClean="0">
              <a:latin typeface="+mn-lt"/>
              <a:cs typeface="Courier New" panose="02070309020205020404" pitchFamily="49" charset="0"/>
            </a:endParaRPr>
          </a:p>
          <a:p>
            <a:pPr lvl="2"/>
            <a:endParaRPr lang="en-US" dirty="0" smtClean="0">
              <a:latin typeface="+mn-lt"/>
              <a:cs typeface="Courier New" panose="02070309020205020404" pitchFamily="49" charset="0"/>
            </a:endParaRPr>
          </a:p>
          <a:p>
            <a:pPr marL="342900" indent="-342900">
              <a:buFont typeface="Arial" panose="020B0604020202020204" pitchFamily="34" charset="0"/>
              <a:buChar char="•"/>
            </a:pPr>
            <a:endParaRPr lang="en-US" dirty="0" smtClean="0">
              <a:latin typeface="+mn-lt"/>
              <a:cs typeface="Courier New" panose="02070309020205020404" pitchFamily="49" charset="0"/>
            </a:endParaRPr>
          </a:p>
        </p:txBody>
      </p:sp>
      <p:sp>
        <p:nvSpPr>
          <p:cNvPr id="97" name="Rectangle 96"/>
          <p:cNvSpPr/>
          <p:nvPr/>
        </p:nvSpPr>
        <p:spPr bwMode="auto">
          <a:xfrm>
            <a:off x="4622971" y="1958881"/>
            <a:ext cx="3956053" cy="35352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98" name="Rectangle 97"/>
          <p:cNvSpPr/>
          <p:nvPr/>
        </p:nvSpPr>
        <p:spPr bwMode="auto">
          <a:xfrm>
            <a:off x="522672" y="1963798"/>
            <a:ext cx="3719300" cy="35303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00" name="TextBox 99"/>
          <p:cNvSpPr txBox="1"/>
          <p:nvPr/>
        </p:nvSpPr>
        <p:spPr>
          <a:xfrm>
            <a:off x="522671" y="1958881"/>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115" name="Straight Arrow Connector 114"/>
          <p:cNvCxnSpPr>
            <a:cxnSpLocks noChangeAspect="1"/>
          </p:cNvCxnSpPr>
          <p:nvPr/>
        </p:nvCxnSpPr>
        <p:spPr>
          <a:xfrm>
            <a:off x="3975668" y="3921736"/>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noChangeAspect="1"/>
          </p:cNvCxnSpPr>
          <p:nvPr/>
        </p:nvCxnSpPr>
        <p:spPr>
          <a:xfrm>
            <a:off x="3950369" y="3464536"/>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7" name="Rounded Rectangle 126"/>
          <p:cNvSpPr>
            <a:spLocks noChangeAspect="1"/>
          </p:cNvSpPr>
          <p:nvPr/>
        </p:nvSpPr>
        <p:spPr>
          <a:xfrm>
            <a:off x="2204693" y="298296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User</a:t>
            </a:r>
          </a:p>
          <a:p>
            <a:pPr algn="ctr"/>
            <a:r>
              <a:rPr lang="en-US" sz="2800" dirty="0" smtClean="0">
                <a:latin typeface="Calibri" pitchFamily="34" charset="0"/>
              </a:rPr>
              <a:t>IP</a:t>
            </a:r>
          </a:p>
        </p:txBody>
      </p:sp>
      <p:sp>
        <p:nvSpPr>
          <p:cNvPr id="131" name="Rounded Rectangle 130"/>
          <p:cNvSpPr>
            <a:spLocks noChangeAspect="1"/>
          </p:cNvSpPr>
          <p:nvPr/>
        </p:nvSpPr>
        <p:spPr>
          <a:xfrm>
            <a:off x="5080171" y="3030131"/>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User</a:t>
            </a:r>
            <a:endParaRPr lang="en-US" sz="2800" dirty="0">
              <a:latin typeface="Calibri" pitchFamily="34" charset="0"/>
            </a:endParaRPr>
          </a:p>
          <a:p>
            <a:pPr algn="ctr"/>
            <a:r>
              <a:rPr lang="en-US" sz="2800" dirty="0" smtClean="0">
                <a:latin typeface="Calibri" pitchFamily="34" charset="0"/>
              </a:rPr>
              <a:t>Software</a:t>
            </a:r>
          </a:p>
        </p:txBody>
      </p:sp>
      <p:sp>
        <p:nvSpPr>
          <p:cNvPr id="132" name="TextBox 131"/>
          <p:cNvSpPr txBox="1"/>
          <p:nvPr/>
        </p:nvSpPr>
        <p:spPr>
          <a:xfrm>
            <a:off x="4831517" y="2568481"/>
            <a:ext cx="1769480"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mkSend</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toFPGA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3" name="TextBox 132"/>
          <p:cNvSpPr txBox="1"/>
          <p:nvPr/>
        </p:nvSpPr>
        <p:spPr>
          <a:xfrm>
            <a:off x="2501521" y="2582381"/>
            <a:ext cx="1769480"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mkRecv</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toFPGA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4" name="TextBox 133"/>
          <p:cNvSpPr txBox="1"/>
          <p:nvPr/>
        </p:nvSpPr>
        <p:spPr>
          <a:xfrm>
            <a:off x="4975344" y="4619333"/>
            <a:ext cx="2238427"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mkRecv</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fromFPGA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5" name="TextBox 134"/>
          <p:cNvSpPr txBox="1"/>
          <p:nvPr/>
        </p:nvSpPr>
        <p:spPr>
          <a:xfrm>
            <a:off x="2336971" y="4619331"/>
            <a:ext cx="2238427"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mkSend</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fromFPGA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6" name="TextBox 135"/>
          <p:cNvSpPr txBox="1"/>
          <p:nvPr/>
        </p:nvSpPr>
        <p:spPr>
          <a:xfrm>
            <a:off x="4717381" y="19990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cxnSp>
        <p:nvCxnSpPr>
          <p:cNvPr id="137" name="Curved Connector 136"/>
          <p:cNvCxnSpPr/>
          <p:nvPr/>
        </p:nvCxnSpPr>
        <p:spPr>
          <a:xfrm rot="5400000">
            <a:off x="5399978" y="2903728"/>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38" name="Curved Connector 137"/>
          <p:cNvCxnSpPr/>
          <p:nvPr/>
        </p:nvCxnSpPr>
        <p:spPr>
          <a:xfrm rot="16200000" flipH="1">
            <a:off x="3189988" y="2903725"/>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39" name="Curved Connector 138"/>
          <p:cNvCxnSpPr/>
          <p:nvPr/>
        </p:nvCxnSpPr>
        <p:spPr>
          <a:xfrm rot="5400000" flipH="1" flipV="1">
            <a:off x="3189987" y="4242058"/>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40" name="Curved Connector 139"/>
          <p:cNvCxnSpPr/>
          <p:nvPr/>
        </p:nvCxnSpPr>
        <p:spPr>
          <a:xfrm rot="16200000" flipV="1">
            <a:off x="5423612" y="4242059"/>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9567983"/>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Abstract C</a:t>
            </a:r>
            <a:r>
              <a:rPr lang="en-US" dirty="0" smtClean="0"/>
              <a:t>ommunication Abstracts </a:t>
            </a:r>
            <a:r>
              <a:rPr lang="en-US" dirty="0"/>
              <a:t>D</a:t>
            </a:r>
            <a:r>
              <a:rPr lang="en-US" dirty="0" smtClean="0"/>
              <a:t>evices</a:t>
            </a:r>
            <a:endParaRPr lang="en-US" dirty="0"/>
          </a:p>
        </p:txBody>
      </p:sp>
      <p:sp>
        <p:nvSpPr>
          <p:cNvPr id="5" name="Content Placeholder 4"/>
          <p:cNvSpPr>
            <a:spLocks noGrp="1"/>
          </p:cNvSpPr>
          <p:nvPr>
            <p:ph idx="1"/>
          </p:nvPr>
        </p:nvSpPr>
        <p:spPr>
          <a:xfrm>
            <a:off x="380999" y="1276717"/>
            <a:ext cx="4238625" cy="5276483"/>
          </a:xfrm>
        </p:spPr>
        <p:txBody>
          <a:bodyPr>
            <a:normAutofit/>
          </a:bodyPr>
          <a:lstStyle/>
          <a:p>
            <a:pPr lvl="1"/>
            <a:r>
              <a:rPr lang="en-US" dirty="0" smtClean="0">
                <a:latin typeface="+mn-lt"/>
                <a:cs typeface="Courier New" panose="02070309020205020404" pitchFamily="49" charset="0"/>
              </a:rPr>
              <a:t>Developer/user program need not comprehend physical device</a:t>
            </a:r>
          </a:p>
          <a:p>
            <a:pPr lvl="2"/>
            <a:r>
              <a:rPr lang="en-US" dirty="0" smtClean="0">
                <a:latin typeface="+mn-lt"/>
                <a:cs typeface="Courier New" panose="02070309020205020404" pitchFamily="49" charset="0"/>
              </a:rPr>
              <a:t>Or implement a complex stack</a:t>
            </a:r>
          </a:p>
          <a:p>
            <a:pPr lvl="2"/>
            <a:r>
              <a:rPr lang="en-US" dirty="0" smtClean="0">
                <a:latin typeface="+mn-lt"/>
                <a:cs typeface="Courier New" panose="02070309020205020404" pitchFamily="49" charset="0"/>
              </a:rPr>
              <a:t>Devices managed by LEAP, ensuring portability</a:t>
            </a:r>
          </a:p>
          <a:p>
            <a:pPr marL="0" lvl="1" indent="0">
              <a:buNone/>
            </a:pPr>
            <a:endParaRPr lang="en-US" dirty="0" smtClean="0">
              <a:latin typeface="+mn-lt"/>
              <a:cs typeface="Courier New" panose="02070309020205020404" pitchFamily="49" charset="0"/>
            </a:endParaRPr>
          </a:p>
        </p:txBody>
      </p:sp>
      <p:grpSp>
        <p:nvGrpSpPr>
          <p:cNvPr id="4" name="Group 3"/>
          <p:cNvGrpSpPr/>
          <p:nvPr/>
        </p:nvGrpSpPr>
        <p:grpSpPr>
          <a:xfrm rot="5400000">
            <a:off x="5026585" y="1769576"/>
            <a:ext cx="478702" cy="459814"/>
            <a:chOff x="7010399" y="2286000"/>
            <a:chExt cx="887874" cy="915926"/>
          </a:xfrm>
        </p:grpSpPr>
        <p:sp>
          <p:nvSpPr>
            <p:cNvPr id="6"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7" name="Group 202"/>
            <p:cNvGrpSpPr>
              <a:grpSpLocks/>
            </p:cNvGrpSpPr>
            <p:nvPr/>
          </p:nvGrpSpPr>
          <p:grpSpPr bwMode="auto">
            <a:xfrm rot="10800000" flipH="1" flipV="1">
              <a:off x="7379438" y="2286000"/>
              <a:ext cx="518835" cy="915926"/>
              <a:chOff x="3067434" y="1790279"/>
              <a:chExt cx="302584" cy="319188"/>
            </a:xfrm>
          </p:grpSpPr>
          <p:sp>
            <p:nvSpPr>
              <p:cNvPr id="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1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cxnSp>
        <p:nvCxnSpPr>
          <p:cNvPr id="12" name="Straight Connector 11"/>
          <p:cNvCxnSpPr>
            <a:cxnSpLocks/>
          </p:cNvCxnSpPr>
          <p:nvPr/>
        </p:nvCxnSpPr>
        <p:spPr>
          <a:xfrm flipV="1">
            <a:off x="4750706" y="2355331"/>
            <a:ext cx="438912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77200" y="1999483"/>
            <a:ext cx="1341120" cy="276999"/>
          </a:xfrm>
          <a:prstGeom prst="rect">
            <a:avLst/>
          </a:prstGeom>
          <a:noFill/>
        </p:spPr>
        <p:txBody>
          <a:bodyPr wrap="square" rtlCol="0">
            <a:spAutoFit/>
          </a:bodyPr>
          <a:lstStyle/>
          <a:p>
            <a:r>
              <a:rPr lang="en-US" sz="1200" dirty="0">
                <a:latin typeface="Calibri" pitchFamily="34" charset="0"/>
              </a:rPr>
              <a:t>u</a:t>
            </a:r>
            <a:r>
              <a:rPr lang="en-US" sz="1200" dirty="0" smtClean="0">
                <a:latin typeface="Calibri" pitchFamily="34" charset="0"/>
              </a:rPr>
              <a:t>ser code</a:t>
            </a:r>
          </a:p>
        </p:txBody>
      </p:sp>
      <p:cxnSp>
        <p:nvCxnSpPr>
          <p:cNvPr id="14" name="Straight Connector 13"/>
          <p:cNvCxnSpPr>
            <a:cxnSpLocks/>
          </p:cNvCxnSpPr>
          <p:nvPr/>
        </p:nvCxnSpPr>
        <p:spPr>
          <a:xfrm flipV="1">
            <a:off x="4750706" y="2761501"/>
            <a:ext cx="438912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4750733" y="4884263"/>
            <a:ext cx="4389120" cy="25170"/>
          </a:xfrm>
          <a:prstGeom prst="line">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07680" y="4514931"/>
            <a:ext cx="1341120" cy="276999"/>
          </a:xfrm>
          <a:prstGeom prst="rect">
            <a:avLst/>
          </a:prstGeom>
          <a:noFill/>
        </p:spPr>
        <p:txBody>
          <a:bodyPr wrap="square" rtlCol="0">
            <a:spAutoFit/>
          </a:bodyPr>
          <a:lstStyle/>
          <a:p>
            <a:r>
              <a:rPr lang="en-US" sz="1200" dirty="0" smtClean="0">
                <a:latin typeface="Calibri" pitchFamily="34" charset="0"/>
              </a:rPr>
              <a:t>CPU </a:t>
            </a:r>
          </a:p>
        </p:txBody>
      </p:sp>
      <p:sp>
        <p:nvSpPr>
          <p:cNvPr id="18" name="TextBox 17"/>
          <p:cNvSpPr txBox="1"/>
          <p:nvPr/>
        </p:nvSpPr>
        <p:spPr>
          <a:xfrm>
            <a:off x="5495826" y="1876347"/>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mkSend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toFPGA</a:t>
            </a:r>
            <a:r>
              <a:rPr lang="en-US" sz="1200" dirty="0" smtClean="0">
                <a:latin typeface="Courier New" panose="02070309020205020404" pitchFamily="49" charset="0"/>
                <a:cs typeface="Courier New" panose="02070309020205020404" pitchFamily="49" charset="0"/>
              </a:rPr>
              <a:t>”)</a:t>
            </a:r>
          </a:p>
        </p:txBody>
      </p:sp>
      <p:grpSp>
        <p:nvGrpSpPr>
          <p:cNvPr id="19" name="Group 18"/>
          <p:cNvGrpSpPr/>
          <p:nvPr/>
        </p:nvGrpSpPr>
        <p:grpSpPr>
          <a:xfrm>
            <a:off x="4757957" y="3165275"/>
            <a:ext cx="762211" cy="1676226"/>
            <a:chOff x="1194887" y="938215"/>
            <a:chExt cx="3339819" cy="6791335"/>
          </a:xfrm>
        </p:grpSpPr>
        <p:sp>
          <p:nvSpPr>
            <p:cNvPr id="20" name="Bent Arrow 19"/>
            <p:cNvSpPr/>
            <p:nvPr/>
          </p:nvSpPr>
          <p:spPr>
            <a:xfrm rot="16200000" flipH="1">
              <a:off x="2080288" y="1130555"/>
              <a:ext cx="1070941" cy="1397887"/>
            </a:xfrm>
            <a:prstGeom prst="bentArrow">
              <a:avLst>
                <a:gd name="adj1" fmla="val 7340"/>
                <a:gd name="adj2" fmla="val 11348"/>
                <a:gd name="adj3" fmla="val 17873"/>
                <a:gd name="adj4" fmla="val 46126"/>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 name="Group 204"/>
            <p:cNvGrpSpPr>
              <a:grpSpLocks/>
            </p:cNvGrpSpPr>
            <p:nvPr/>
          </p:nvGrpSpPr>
          <p:grpSpPr bwMode="auto">
            <a:xfrm rot="5400000" flipV="1">
              <a:off x="2032108" y="3422239"/>
              <a:ext cx="1143274" cy="559899"/>
              <a:chOff x="1453329" y="2000843"/>
              <a:chExt cx="253341" cy="136801"/>
            </a:xfrm>
          </p:grpSpPr>
          <p:sp>
            <p:nvSpPr>
              <p:cNvPr id="39"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40"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41" name="Group 202"/>
              <p:cNvGrpSpPr>
                <a:grpSpLocks/>
              </p:cNvGrpSpPr>
              <p:nvPr/>
            </p:nvGrpSpPr>
            <p:grpSpPr bwMode="auto">
              <a:xfrm>
                <a:off x="1508990" y="2000843"/>
                <a:ext cx="78254" cy="136801"/>
                <a:chOff x="3067434" y="1790279"/>
                <a:chExt cx="302584" cy="319188"/>
              </a:xfrm>
            </p:grpSpPr>
            <p:sp>
              <p:nvSpPr>
                <p:cNvPr id="4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4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4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4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22" name="Right Arrow 21"/>
            <p:cNvSpPr/>
            <p:nvPr/>
          </p:nvSpPr>
          <p:spPr>
            <a:xfrm rot="16200000" flipH="1">
              <a:off x="2776398" y="1307162"/>
              <a:ext cx="1211833" cy="473939"/>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bg1"/>
                </a:solidFill>
              </a:endParaRPr>
            </a:p>
          </p:txBody>
        </p:sp>
        <p:grpSp>
          <p:nvGrpSpPr>
            <p:cNvPr id="23" name="Group 16"/>
            <p:cNvGrpSpPr/>
            <p:nvPr/>
          </p:nvGrpSpPr>
          <p:grpSpPr>
            <a:xfrm>
              <a:off x="2386012" y="2176294"/>
              <a:ext cx="1990725" cy="324019"/>
              <a:chOff x="4953000" y="2971800"/>
              <a:chExt cx="1524000" cy="838200"/>
            </a:xfrm>
          </p:grpSpPr>
          <p:sp>
            <p:nvSpPr>
              <p:cNvPr id="34" name="Rectangle 33"/>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5" name="Rectangle 34"/>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6" name="Rectangle 35"/>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7" name="Rectangle 36"/>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8" name="Rectangle 37"/>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sp>
          <p:nvSpPr>
            <p:cNvPr id="24" name="Line 67"/>
            <p:cNvSpPr>
              <a:spLocks noChangeShapeType="1"/>
            </p:cNvSpPr>
            <p:nvPr/>
          </p:nvSpPr>
          <p:spPr bwMode="auto">
            <a:xfrm rot="5400000" flipV="1">
              <a:off x="2404449" y="2698479"/>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5" name="Trapezoid 24"/>
            <p:cNvSpPr/>
            <p:nvPr/>
          </p:nvSpPr>
          <p:spPr>
            <a:xfrm rot="10800000">
              <a:off x="1689722" y="2887799"/>
              <a:ext cx="1176112" cy="24275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Line 67"/>
            <p:cNvSpPr>
              <a:spLocks noChangeShapeType="1"/>
            </p:cNvSpPr>
            <p:nvPr/>
          </p:nvSpPr>
          <p:spPr bwMode="auto">
            <a:xfrm rot="10800000" flipV="1">
              <a:off x="2847157" y="3006725"/>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7" name="TextBox 26"/>
            <p:cNvSpPr txBox="1"/>
            <p:nvPr/>
          </p:nvSpPr>
          <p:spPr>
            <a:xfrm>
              <a:off x="3243487" y="2866342"/>
              <a:ext cx="1291219" cy="4863208"/>
            </a:xfrm>
            <a:prstGeom prst="rect">
              <a:avLst/>
            </a:prstGeom>
            <a:noFill/>
          </p:spPr>
          <p:txBody>
            <a:bodyPr wrap="square" rtlCol="0">
              <a:spAutoFit/>
            </a:bodyPr>
            <a:lstStyle/>
            <a:p>
              <a:r>
                <a:rPr lang="en-US" sz="1200" dirty="0" smtClean="0">
                  <a:solidFill>
                    <a:schemeClr val="bg1"/>
                  </a:solidFill>
                </a:rPr>
                <a:t>Header</a:t>
              </a:r>
              <a:endParaRPr lang="en-US" sz="1200" dirty="0">
                <a:solidFill>
                  <a:schemeClr val="bg1"/>
                </a:solidFill>
              </a:endParaRPr>
            </a:p>
          </p:txBody>
        </p:sp>
        <p:sp>
          <p:nvSpPr>
            <p:cNvPr id="28" name="Line 67"/>
            <p:cNvSpPr>
              <a:spLocks noChangeShapeType="1"/>
            </p:cNvSpPr>
            <p:nvPr/>
          </p:nvSpPr>
          <p:spPr bwMode="auto">
            <a:xfrm rot="10800000" flipV="1">
              <a:off x="2776538" y="2338303"/>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9" name="Line 67"/>
            <p:cNvSpPr>
              <a:spLocks noChangeShapeType="1"/>
            </p:cNvSpPr>
            <p:nvPr/>
          </p:nvSpPr>
          <p:spPr bwMode="auto">
            <a:xfrm rot="10800000" flipV="1">
              <a:off x="3276825" y="2343067"/>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0" name="Line 67"/>
            <p:cNvSpPr>
              <a:spLocks noChangeShapeType="1"/>
            </p:cNvSpPr>
            <p:nvPr/>
          </p:nvSpPr>
          <p:spPr bwMode="auto">
            <a:xfrm rot="10800000" flipV="1">
              <a:off x="3762600" y="2343068"/>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1" name="Line 67"/>
            <p:cNvSpPr>
              <a:spLocks noChangeShapeType="1"/>
            </p:cNvSpPr>
            <p:nvPr/>
          </p:nvSpPr>
          <p:spPr bwMode="auto">
            <a:xfrm rot="5400000" flipV="1">
              <a:off x="1718648" y="2679430"/>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2" name="Left Brace 31"/>
            <p:cNvSpPr/>
            <p:nvPr/>
          </p:nvSpPr>
          <p:spPr>
            <a:xfrm rot="16200000">
              <a:off x="1858520" y="2163156"/>
              <a:ext cx="116587" cy="47853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solidFill>
                  <a:schemeClr val="bg1"/>
                </a:solidFill>
              </a:endParaRPr>
            </a:p>
          </p:txBody>
        </p:sp>
        <p:sp>
          <p:nvSpPr>
            <p:cNvPr id="33" name="TextBox 32"/>
            <p:cNvSpPr txBox="1"/>
            <p:nvPr/>
          </p:nvSpPr>
          <p:spPr>
            <a:xfrm rot="16200000">
              <a:off x="1156148" y="1179007"/>
              <a:ext cx="1291217" cy="1213740"/>
            </a:xfrm>
            <a:prstGeom prst="rect">
              <a:avLst/>
            </a:prstGeom>
            <a:noFill/>
          </p:spPr>
          <p:txBody>
            <a:bodyPr wrap="square" rtlCol="0">
              <a:spAutoFit/>
            </a:bodyPr>
            <a:lstStyle/>
            <a:p>
              <a:endParaRPr lang="en-US" sz="1200" dirty="0">
                <a:solidFill>
                  <a:schemeClr val="bg1"/>
                </a:solidFill>
              </a:endParaRPr>
            </a:p>
          </p:txBody>
        </p:sp>
      </p:grpSp>
      <p:grpSp>
        <p:nvGrpSpPr>
          <p:cNvPr id="46" name="Group 45"/>
          <p:cNvGrpSpPr/>
          <p:nvPr/>
        </p:nvGrpSpPr>
        <p:grpSpPr>
          <a:xfrm rot="5400000">
            <a:off x="5027427" y="2701806"/>
            <a:ext cx="478702" cy="459814"/>
            <a:chOff x="7010399" y="2286000"/>
            <a:chExt cx="887874" cy="915926"/>
          </a:xfrm>
        </p:grpSpPr>
        <p:sp>
          <p:nvSpPr>
            <p:cNvPr id="47"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48" name="Group 202"/>
            <p:cNvGrpSpPr>
              <a:grpSpLocks/>
            </p:cNvGrpSpPr>
            <p:nvPr/>
          </p:nvGrpSpPr>
          <p:grpSpPr bwMode="auto">
            <a:xfrm rot="10800000" flipH="1" flipV="1">
              <a:off x="7379438" y="2286000"/>
              <a:ext cx="518835" cy="915926"/>
              <a:chOff x="3067434" y="1790279"/>
              <a:chExt cx="302584" cy="319188"/>
            </a:xfrm>
          </p:grpSpPr>
          <p:sp>
            <p:nvSpPr>
              <p:cNvPr id="49"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50"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51"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52"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53" name="TextBox 52"/>
          <p:cNvSpPr txBox="1"/>
          <p:nvPr/>
        </p:nvSpPr>
        <p:spPr>
          <a:xfrm>
            <a:off x="5272629" y="5842069"/>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mkRecv</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toFPGA</a:t>
            </a:r>
            <a:r>
              <a:rPr lang="en-US" sz="1200" dirty="0" smtClean="0">
                <a:latin typeface="Courier New" panose="02070309020205020404" pitchFamily="49" charset="0"/>
                <a:cs typeface="Courier New" panose="02070309020205020404" pitchFamily="49" charset="0"/>
              </a:rPr>
              <a:t>”)</a:t>
            </a:r>
          </a:p>
        </p:txBody>
      </p:sp>
      <p:sp>
        <p:nvSpPr>
          <p:cNvPr id="54" name="Explosion 1 53"/>
          <p:cNvSpPr/>
          <p:nvPr/>
        </p:nvSpPr>
        <p:spPr>
          <a:xfrm>
            <a:off x="4986174" y="2355331"/>
            <a:ext cx="678932" cy="43134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latin typeface="Calibri" pitchFamily="34" charset="0"/>
            </a:endParaRPr>
          </a:p>
        </p:txBody>
      </p:sp>
      <p:grpSp>
        <p:nvGrpSpPr>
          <p:cNvPr id="55" name="Group 54"/>
          <p:cNvGrpSpPr>
            <a:grpSpLocks noChangeAspect="1"/>
          </p:cNvGrpSpPr>
          <p:nvPr/>
        </p:nvGrpSpPr>
        <p:grpSpPr>
          <a:xfrm>
            <a:off x="4924973" y="3969863"/>
            <a:ext cx="324043" cy="308536"/>
            <a:chOff x="4400546" y="2206646"/>
            <a:chExt cx="600078" cy="571363"/>
          </a:xfrm>
        </p:grpSpPr>
        <p:sp>
          <p:nvSpPr>
            <p:cNvPr id="56" name="Oval 5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Curved Connector 59"/>
            <p:cNvCxnSpPr>
              <a:stCxn id="57" idx="2"/>
              <a:endCxn id="5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7" idx="6"/>
              <a:endCxn id="5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59" idx="4"/>
              <a:endCxn id="5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204"/>
          <p:cNvGrpSpPr>
            <a:grpSpLocks/>
          </p:cNvGrpSpPr>
          <p:nvPr/>
        </p:nvGrpSpPr>
        <p:grpSpPr bwMode="auto">
          <a:xfrm rot="5400000">
            <a:off x="5313074" y="3994013"/>
            <a:ext cx="354867" cy="1078431"/>
            <a:chOff x="1508990" y="2000843"/>
            <a:chExt cx="124007" cy="136801"/>
          </a:xfrm>
        </p:grpSpPr>
        <p:sp>
          <p:nvSpPr>
            <p:cNvPr id="68" name="Line 73"/>
            <p:cNvSpPr>
              <a:spLocks noChangeShapeType="1"/>
            </p:cNvSpPr>
            <p:nvPr/>
          </p:nvSpPr>
          <p:spPr bwMode="auto">
            <a:xfrm>
              <a:off x="1585067" y="2068967"/>
              <a:ext cx="47930" cy="28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69" name="Group 202"/>
            <p:cNvGrpSpPr>
              <a:grpSpLocks/>
            </p:cNvGrpSpPr>
            <p:nvPr/>
          </p:nvGrpSpPr>
          <p:grpSpPr bwMode="auto">
            <a:xfrm>
              <a:off x="1508990" y="2000843"/>
              <a:ext cx="78254" cy="136801"/>
              <a:chOff x="3067434" y="1790279"/>
              <a:chExt cx="302584" cy="319188"/>
            </a:xfrm>
          </p:grpSpPr>
          <p:sp>
            <p:nvSpPr>
              <p:cNvPr id="70"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71"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72"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73"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75" name="Line 73"/>
          <p:cNvSpPr>
            <a:spLocks noChangeShapeType="1"/>
          </p:cNvSpPr>
          <p:nvPr/>
        </p:nvSpPr>
        <p:spPr bwMode="auto">
          <a:xfrm rot="5400000">
            <a:off x="5010902" y="4340673"/>
            <a:ext cx="137160" cy="2207"/>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76" name="Rectangle 75"/>
          <p:cNvSpPr/>
          <p:nvPr/>
        </p:nvSpPr>
        <p:spPr>
          <a:xfrm>
            <a:off x="4951292" y="4728315"/>
            <a:ext cx="1429274" cy="3926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alibri" pitchFamily="34" charset="0"/>
              </a:rPr>
              <a:t>Inter-Device </a:t>
            </a:r>
          </a:p>
          <a:p>
            <a:pPr algn="ctr"/>
            <a:r>
              <a:rPr lang="en-US" sz="1400" dirty="0" smtClean="0">
                <a:latin typeface="Calibri" pitchFamily="34" charset="0"/>
              </a:rPr>
              <a:t>PHY</a:t>
            </a:r>
          </a:p>
        </p:txBody>
      </p:sp>
      <p:sp>
        <p:nvSpPr>
          <p:cNvPr id="88" name="Line 67"/>
          <p:cNvSpPr>
            <a:spLocks noChangeShapeType="1"/>
          </p:cNvSpPr>
          <p:nvPr/>
        </p:nvSpPr>
        <p:spPr bwMode="auto">
          <a:xfrm rot="16200000" flipH="1" flipV="1">
            <a:off x="5179198" y="2334173"/>
            <a:ext cx="190677"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89" name="TextBox 88"/>
          <p:cNvSpPr txBox="1"/>
          <p:nvPr/>
        </p:nvSpPr>
        <p:spPr>
          <a:xfrm>
            <a:off x="7802880" y="2409076"/>
            <a:ext cx="2103120" cy="276999"/>
          </a:xfrm>
          <a:prstGeom prst="rect">
            <a:avLst/>
          </a:prstGeom>
          <a:noFill/>
        </p:spPr>
        <p:txBody>
          <a:bodyPr wrap="square" rtlCol="0">
            <a:spAutoFit/>
          </a:bodyPr>
          <a:lstStyle/>
          <a:p>
            <a:r>
              <a:rPr lang="en-US" sz="1200" dirty="0" smtClean="0">
                <a:latin typeface="Calibri" pitchFamily="34" charset="0"/>
              </a:rPr>
              <a:t>Soft Service Paring</a:t>
            </a:r>
          </a:p>
        </p:txBody>
      </p:sp>
      <p:sp>
        <p:nvSpPr>
          <p:cNvPr id="90" name="TextBox 89"/>
          <p:cNvSpPr txBox="1"/>
          <p:nvPr/>
        </p:nvSpPr>
        <p:spPr>
          <a:xfrm>
            <a:off x="7643016" y="3318060"/>
            <a:ext cx="1633164" cy="276999"/>
          </a:xfrm>
          <a:prstGeom prst="rect">
            <a:avLst/>
          </a:prstGeom>
          <a:noFill/>
        </p:spPr>
        <p:txBody>
          <a:bodyPr wrap="square" rtlCol="0">
            <a:spAutoFit/>
          </a:bodyPr>
          <a:lstStyle/>
          <a:p>
            <a:r>
              <a:rPr lang="en-US" sz="1200" dirty="0" smtClean="0"/>
              <a:t>Channel Marshalling</a:t>
            </a:r>
            <a:endParaRPr lang="en-US" sz="1200" dirty="0"/>
          </a:p>
        </p:txBody>
      </p:sp>
      <p:cxnSp>
        <p:nvCxnSpPr>
          <p:cNvPr id="93" name="Elbow Connector 92"/>
          <p:cNvCxnSpPr>
            <a:endCxn id="50" idx="0"/>
          </p:cNvCxnSpPr>
          <p:nvPr/>
        </p:nvCxnSpPr>
        <p:spPr>
          <a:xfrm rot="16200000" flipV="1">
            <a:off x="5039916" y="3572008"/>
            <a:ext cx="1613074" cy="699539"/>
          </a:xfrm>
          <a:prstGeom prst="bent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200900" y="4447815"/>
            <a:ext cx="381000" cy="402978"/>
            <a:chOff x="5665106" y="5115926"/>
            <a:chExt cx="364577" cy="1056274"/>
          </a:xfrm>
        </p:grpSpPr>
        <p:sp>
          <p:nvSpPr>
            <p:cNvPr id="104" name="Oval 103"/>
            <p:cNvSpPr/>
            <p:nvPr/>
          </p:nvSpPr>
          <p:spPr>
            <a:xfrm>
              <a:off x="5665106" y="5257800"/>
              <a:ext cx="364577"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smtClean="0">
                <a:latin typeface="Calibri" pitchFamily="34" charset="0"/>
              </a:endParaRPr>
            </a:p>
          </p:txBody>
        </p:sp>
        <p:sp>
          <p:nvSpPr>
            <p:cNvPr id="105" name="Isosceles Triangle 104"/>
            <p:cNvSpPr/>
            <p:nvPr/>
          </p:nvSpPr>
          <p:spPr>
            <a:xfrm rot="5400000">
              <a:off x="5674506" y="5250712"/>
              <a:ext cx="345772" cy="762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smtClean="0">
                <a:latin typeface="Calibri" pitchFamily="34" charset="0"/>
              </a:endParaRPr>
            </a:p>
          </p:txBody>
        </p:sp>
      </p:grpSp>
      <p:grpSp>
        <p:nvGrpSpPr>
          <p:cNvPr id="111" name="Group 110"/>
          <p:cNvGrpSpPr/>
          <p:nvPr/>
        </p:nvGrpSpPr>
        <p:grpSpPr>
          <a:xfrm>
            <a:off x="7086600" y="1963461"/>
            <a:ext cx="609600" cy="2363043"/>
            <a:chOff x="5665106" y="5216594"/>
            <a:chExt cx="364577" cy="955606"/>
          </a:xfrm>
        </p:grpSpPr>
        <p:sp>
          <p:nvSpPr>
            <p:cNvPr id="112" name="Oval 111"/>
            <p:cNvSpPr/>
            <p:nvPr/>
          </p:nvSpPr>
          <p:spPr>
            <a:xfrm>
              <a:off x="5665106" y="5257800"/>
              <a:ext cx="364577"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smtClean="0">
                <a:latin typeface="Calibri" pitchFamily="34" charset="0"/>
              </a:endParaRPr>
            </a:p>
          </p:txBody>
        </p:sp>
        <p:sp>
          <p:nvSpPr>
            <p:cNvPr id="113" name="Isosceles Triangle 112"/>
            <p:cNvSpPr/>
            <p:nvPr/>
          </p:nvSpPr>
          <p:spPr>
            <a:xfrm rot="5400000">
              <a:off x="5798215" y="5224573"/>
              <a:ext cx="95258" cy="793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smtClean="0">
                <a:latin typeface="Calibri" pitchFamily="34" charset="0"/>
              </a:endParaRPr>
            </a:p>
          </p:txBody>
        </p:sp>
      </p:grpSp>
      <p:cxnSp>
        <p:nvCxnSpPr>
          <p:cNvPr id="114" name="Curved Connector 113"/>
          <p:cNvCxnSpPr/>
          <p:nvPr/>
        </p:nvCxnSpPr>
        <p:spPr>
          <a:xfrm rot="16200000" flipV="1">
            <a:off x="7312430" y="4795151"/>
            <a:ext cx="609234" cy="371666"/>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
        <p:nvSpPr>
          <p:cNvPr id="118" name="TextBox 117"/>
          <p:cNvSpPr txBox="1"/>
          <p:nvPr/>
        </p:nvSpPr>
        <p:spPr>
          <a:xfrm>
            <a:off x="7322510" y="5438001"/>
            <a:ext cx="1633164" cy="276999"/>
          </a:xfrm>
          <a:prstGeom prst="rect">
            <a:avLst/>
          </a:prstGeom>
          <a:noFill/>
        </p:spPr>
        <p:txBody>
          <a:bodyPr wrap="square" rtlCol="0">
            <a:spAutoFit/>
          </a:bodyPr>
          <a:lstStyle/>
          <a:p>
            <a:r>
              <a:rPr lang="en-US" sz="1200" dirty="0" smtClean="0"/>
              <a:t>Driver Thread</a:t>
            </a:r>
            <a:endParaRPr lang="en-US" sz="1200" dirty="0"/>
          </a:p>
        </p:txBody>
      </p:sp>
      <p:sp>
        <p:nvSpPr>
          <p:cNvPr id="119" name="TextBox 118"/>
          <p:cNvSpPr txBox="1"/>
          <p:nvPr/>
        </p:nvSpPr>
        <p:spPr>
          <a:xfrm>
            <a:off x="7351581" y="1483133"/>
            <a:ext cx="1633164" cy="276999"/>
          </a:xfrm>
          <a:prstGeom prst="rect">
            <a:avLst/>
          </a:prstGeom>
          <a:noFill/>
        </p:spPr>
        <p:txBody>
          <a:bodyPr wrap="square" rtlCol="0">
            <a:spAutoFit/>
          </a:bodyPr>
          <a:lstStyle/>
          <a:p>
            <a:r>
              <a:rPr lang="en-US" sz="1200" dirty="0" smtClean="0"/>
              <a:t>Communication Thread</a:t>
            </a:r>
            <a:endParaRPr lang="en-US" sz="1200" dirty="0"/>
          </a:p>
        </p:txBody>
      </p:sp>
      <p:cxnSp>
        <p:nvCxnSpPr>
          <p:cNvPr id="120" name="Curved Connector 119"/>
          <p:cNvCxnSpPr/>
          <p:nvPr/>
        </p:nvCxnSpPr>
        <p:spPr>
          <a:xfrm rot="5400000">
            <a:off x="7302062" y="1833354"/>
            <a:ext cx="629973" cy="371668"/>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8096250" y="4957261"/>
            <a:ext cx="1341120" cy="276999"/>
          </a:xfrm>
          <a:prstGeom prst="rect">
            <a:avLst/>
          </a:prstGeom>
          <a:noFill/>
        </p:spPr>
        <p:txBody>
          <a:bodyPr wrap="square" rtlCol="0">
            <a:spAutoFit/>
          </a:bodyPr>
          <a:lstStyle/>
          <a:p>
            <a:r>
              <a:rPr lang="en-US" sz="1200" dirty="0" smtClean="0">
                <a:latin typeface="Calibri" pitchFamily="34" charset="0"/>
              </a:rPr>
              <a:t>FPGA </a:t>
            </a:r>
          </a:p>
        </p:txBody>
      </p:sp>
      <p:grpSp>
        <p:nvGrpSpPr>
          <p:cNvPr id="85" name="Group 84"/>
          <p:cNvGrpSpPr/>
          <p:nvPr/>
        </p:nvGrpSpPr>
        <p:grpSpPr>
          <a:xfrm rot="5400000">
            <a:off x="5361093" y="5143359"/>
            <a:ext cx="478702" cy="459814"/>
            <a:chOff x="7010399" y="2286000"/>
            <a:chExt cx="887874" cy="915926"/>
          </a:xfrm>
        </p:grpSpPr>
        <p:sp>
          <p:nvSpPr>
            <p:cNvPr id="86"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87" name="Group 202"/>
            <p:cNvGrpSpPr>
              <a:grpSpLocks/>
            </p:cNvGrpSpPr>
            <p:nvPr/>
          </p:nvGrpSpPr>
          <p:grpSpPr bwMode="auto">
            <a:xfrm rot="10800000" flipH="1" flipV="1">
              <a:off x="7379438" y="2286000"/>
              <a:ext cx="518835" cy="915926"/>
              <a:chOff x="3067434" y="1790279"/>
              <a:chExt cx="302584" cy="319188"/>
            </a:xfrm>
          </p:grpSpPr>
          <p:sp>
            <p:nvSpPr>
              <p:cNvPr id="9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9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9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9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96" name="Line 67"/>
          <p:cNvSpPr>
            <a:spLocks noChangeShapeType="1"/>
          </p:cNvSpPr>
          <p:nvPr/>
        </p:nvSpPr>
        <p:spPr bwMode="auto">
          <a:xfrm rot="16200000" flipH="1" flipV="1">
            <a:off x="5482605" y="5718818"/>
            <a:ext cx="246502"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123" name="Group 122"/>
          <p:cNvGrpSpPr/>
          <p:nvPr/>
        </p:nvGrpSpPr>
        <p:grpSpPr>
          <a:xfrm>
            <a:off x="359449" y="4822232"/>
            <a:ext cx="4137028" cy="1572399"/>
            <a:chOff x="700300" y="2819400"/>
            <a:chExt cx="8056353" cy="3535254"/>
          </a:xfrm>
        </p:grpSpPr>
        <p:sp>
          <p:nvSpPr>
            <p:cNvPr id="124" name="Rectangle 123"/>
            <p:cNvSpPr/>
            <p:nvPr/>
          </p:nvSpPr>
          <p:spPr bwMode="auto">
            <a:xfrm>
              <a:off x="4800600" y="2819400"/>
              <a:ext cx="3956053" cy="35352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25" name="Rectangle 124"/>
            <p:cNvSpPr/>
            <p:nvPr/>
          </p:nvSpPr>
          <p:spPr bwMode="auto">
            <a:xfrm>
              <a:off x="700301" y="2824317"/>
              <a:ext cx="3719300" cy="35303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26" name="TextBox 125"/>
            <p:cNvSpPr txBox="1"/>
            <p:nvPr/>
          </p:nvSpPr>
          <p:spPr>
            <a:xfrm>
              <a:off x="700300" y="2819400"/>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127" name="Straight Arrow Connector 126"/>
            <p:cNvCxnSpPr>
              <a:cxnSpLocks noChangeAspect="1"/>
            </p:cNvCxnSpPr>
            <p:nvPr/>
          </p:nvCxnSpPr>
          <p:spPr>
            <a:xfrm>
              <a:off x="4153297" y="4782255"/>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noChangeAspect="1"/>
            </p:cNvCxnSpPr>
            <p:nvPr/>
          </p:nvCxnSpPr>
          <p:spPr>
            <a:xfrm>
              <a:off x="4127998" y="4325055"/>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9" name="Rounded Rectangle 128"/>
            <p:cNvSpPr>
              <a:spLocks noChangeAspect="1"/>
            </p:cNvSpPr>
            <p:nvPr/>
          </p:nvSpPr>
          <p:spPr>
            <a:xfrm>
              <a:off x="2382322" y="3843479"/>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smtClean="0">
                <a:latin typeface="Calibri" pitchFamily="34" charset="0"/>
              </a:endParaRPr>
            </a:p>
          </p:txBody>
        </p:sp>
        <p:sp>
          <p:nvSpPr>
            <p:cNvPr id="130" name="Rounded Rectangle 129"/>
            <p:cNvSpPr>
              <a:spLocks noChangeAspect="1"/>
            </p:cNvSpPr>
            <p:nvPr/>
          </p:nvSpPr>
          <p:spPr>
            <a:xfrm>
              <a:off x="5257800" y="389065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a:latin typeface="Calibri" pitchFamily="34" charset="0"/>
              </a:endParaRPr>
            </a:p>
          </p:txBody>
        </p:sp>
        <p:sp>
          <p:nvSpPr>
            <p:cNvPr id="131" name="TextBox 130"/>
            <p:cNvSpPr txBox="1"/>
            <p:nvPr/>
          </p:nvSpPr>
          <p:spPr>
            <a:xfrm>
              <a:off x="4895010" y="2859519"/>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grpSp>
      <p:cxnSp>
        <p:nvCxnSpPr>
          <p:cNvPr id="132" name="Curved Connector 131"/>
          <p:cNvCxnSpPr>
            <a:endCxn id="33" idx="0"/>
          </p:cNvCxnSpPr>
          <p:nvPr/>
        </p:nvCxnSpPr>
        <p:spPr>
          <a:xfrm flipV="1">
            <a:off x="2416191" y="3374494"/>
            <a:ext cx="2341766" cy="2063508"/>
          </a:xfrm>
          <a:prstGeom prst="curvedConnector3">
            <a:avLst>
              <a:gd name="adj1" fmla="val -2877"/>
            </a:avLst>
          </a:prstGeom>
          <a:ln w="76200">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824052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81000" y="1612856"/>
            <a:ext cx="8153400" cy="3005554"/>
            <a:chOff x="381000" y="2133600"/>
            <a:chExt cx="8153400" cy="3005554"/>
          </a:xfrm>
        </p:grpSpPr>
        <p:sp>
          <p:nvSpPr>
            <p:cNvPr id="52" name="Rectangle 51"/>
            <p:cNvSpPr/>
            <p:nvPr/>
          </p:nvSpPr>
          <p:spPr>
            <a:xfrm>
              <a:off x="381000" y="2133600"/>
              <a:ext cx="8153400" cy="300555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TextBox 56"/>
            <p:cNvSpPr txBox="1"/>
            <p:nvPr/>
          </p:nvSpPr>
          <p:spPr>
            <a:xfrm>
              <a:off x="574472" y="2133600"/>
              <a:ext cx="644728"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a:t>
              </a:r>
            </a:p>
          </p:txBody>
        </p:sp>
      </p:grpSp>
      <p:grpSp>
        <p:nvGrpSpPr>
          <p:cNvPr id="33" name="Group 32"/>
          <p:cNvGrpSpPr/>
          <p:nvPr/>
        </p:nvGrpSpPr>
        <p:grpSpPr>
          <a:xfrm>
            <a:off x="991866" y="3547478"/>
            <a:ext cx="7010400" cy="2319922"/>
            <a:chOff x="991866" y="4068222"/>
            <a:chExt cx="7010400" cy="2319922"/>
          </a:xfrm>
        </p:grpSpPr>
        <p:sp>
          <p:nvSpPr>
            <p:cNvPr id="31" name="Rectangle 30"/>
            <p:cNvSpPr/>
            <p:nvPr/>
          </p:nvSpPr>
          <p:spPr>
            <a:xfrm>
              <a:off x="991866" y="4068222"/>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TextBox 54"/>
            <p:cNvSpPr txBox="1"/>
            <p:nvPr/>
          </p:nvSpPr>
          <p:spPr>
            <a:xfrm>
              <a:off x="1049911" y="407071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FPGA1</a:t>
              </a:r>
            </a:p>
          </p:txBody>
        </p:sp>
      </p:grpSp>
      <p:grpSp>
        <p:nvGrpSpPr>
          <p:cNvPr id="32" name="Group 31"/>
          <p:cNvGrpSpPr/>
          <p:nvPr/>
        </p:nvGrpSpPr>
        <p:grpSpPr>
          <a:xfrm>
            <a:off x="991866" y="816935"/>
            <a:ext cx="7010400" cy="2319922"/>
            <a:chOff x="991866" y="1337679"/>
            <a:chExt cx="7010400" cy="2319922"/>
          </a:xfrm>
        </p:grpSpPr>
        <p:sp>
          <p:nvSpPr>
            <p:cNvPr id="62" name="Rectangle 61"/>
            <p:cNvSpPr/>
            <p:nvPr/>
          </p:nvSpPr>
          <p:spPr>
            <a:xfrm>
              <a:off x="991866" y="1337679"/>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TextBox 17"/>
            <p:cNvSpPr txBox="1"/>
            <p:nvPr/>
          </p:nvSpPr>
          <p:spPr>
            <a:xfrm>
              <a:off x="1049911" y="135799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FPGA0</a:t>
              </a:r>
            </a:p>
          </p:txBody>
        </p:sp>
      </p:grpSp>
      <p:grpSp>
        <p:nvGrpSpPr>
          <p:cNvPr id="4" name="Group 3"/>
          <p:cNvGrpSpPr/>
          <p:nvPr/>
        </p:nvGrpSpPr>
        <p:grpSpPr>
          <a:xfrm>
            <a:off x="3848592" y="3378892"/>
            <a:ext cx="3048000" cy="1066800"/>
            <a:chOff x="3848592" y="3378892"/>
            <a:chExt cx="3048000" cy="1066800"/>
          </a:xfrm>
        </p:grpSpPr>
        <p:cxnSp>
          <p:nvCxnSpPr>
            <p:cNvPr id="93" name="Straight Arrow Connector 92"/>
            <p:cNvCxnSpPr/>
            <p:nvPr/>
          </p:nvCxnSpPr>
          <p:spPr>
            <a:xfrm>
              <a:off x="4686791" y="3859735"/>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672490" y="3859735"/>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848592" y="3378892"/>
              <a:ext cx="3048000" cy="1066800"/>
              <a:chOff x="3848592" y="3180082"/>
              <a:chExt cx="3048000" cy="1066800"/>
            </a:xfrm>
          </p:grpSpPr>
          <p:sp>
            <p:nvSpPr>
              <p:cNvPr id="70" name="Rectangle 25"/>
              <p:cNvSpPr>
                <a:spLocks noChangeArrowheads="1"/>
              </p:cNvSpPr>
              <p:nvPr/>
            </p:nvSpPr>
            <p:spPr bwMode="auto">
              <a:xfrm>
                <a:off x="60583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71" name="Rectangle 26"/>
              <p:cNvSpPr>
                <a:spLocks noChangeArrowheads="1"/>
              </p:cNvSpPr>
              <p:nvPr/>
            </p:nvSpPr>
            <p:spPr bwMode="auto">
              <a:xfrm>
                <a:off x="50677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Decode</a:t>
                </a:r>
              </a:p>
            </p:txBody>
          </p:sp>
          <p:sp>
            <p:nvSpPr>
              <p:cNvPr id="72" name="Rectangle 27"/>
              <p:cNvSpPr>
                <a:spLocks noChangeArrowheads="1"/>
              </p:cNvSpPr>
              <p:nvPr/>
            </p:nvSpPr>
            <p:spPr bwMode="auto">
              <a:xfrm>
                <a:off x="40771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68" name="AutoShape 5"/>
              <p:cNvSpPr>
                <a:spLocks noChangeArrowheads="1"/>
              </p:cNvSpPr>
              <p:nvPr/>
            </p:nvSpPr>
            <p:spPr bwMode="auto">
              <a:xfrm>
                <a:off x="3848592" y="3180082"/>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69" name="TextBox 68"/>
              <p:cNvSpPr txBox="1"/>
              <p:nvPr/>
            </p:nvSpPr>
            <p:spPr>
              <a:xfrm>
                <a:off x="3913188" y="3969883"/>
                <a:ext cx="460382" cy="276999"/>
              </a:xfrm>
              <a:prstGeom prst="rect">
                <a:avLst/>
              </a:prstGeom>
              <a:noFill/>
            </p:spPr>
            <p:txBody>
              <a:bodyPr wrap="none" rtlCol="0">
                <a:spAutoFit/>
              </a:bodyPr>
              <a:lstStyle/>
              <a:p>
                <a:r>
                  <a:rPr lang="en-US" sz="1200" dirty="0" err="1" smtClean="0"/>
                  <a:t>mkC</a:t>
                </a:r>
                <a:endParaRPr lang="en-US" sz="1200" dirty="0"/>
              </a:p>
            </p:txBody>
          </p:sp>
        </p:grpSp>
      </p:grpSp>
      <p:grpSp>
        <p:nvGrpSpPr>
          <p:cNvPr id="3" name="Group 2"/>
          <p:cNvGrpSpPr/>
          <p:nvPr/>
        </p:nvGrpSpPr>
        <p:grpSpPr>
          <a:xfrm>
            <a:off x="3848591" y="2024169"/>
            <a:ext cx="3048000" cy="1049923"/>
            <a:chOff x="3848591" y="2024169"/>
            <a:chExt cx="3048000" cy="1049923"/>
          </a:xfrm>
        </p:grpSpPr>
        <p:cxnSp>
          <p:nvCxnSpPr>
            <p:cNvPr id="91" name="Straight Arrow Connector 90"/>
            <p:cNvCxnSpPr/>
            <p:nvPr/>
          </p:nvCxnSpPr>
          <p:spPr>
            <a:xfrm>
              <a:off x="4692559" y="2693092"/>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677418" y="2701530"/>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848591" y="2024169"/>
              <a:ext cx="3048000" cy="1049923"/>
              <a:chOff x="3848591" y="1825359"/>
              <a:chExt cx="3048000" cy="1049923"/>
            </a:xfrm>
          </p:grpSpPr>
          <p:sp>
            <p:nvSpPr>
              <p:cNvPr id="61" name="Rectangle 25"/>
              <p:cNvSpPr>
                <a:spLocks noChangeArrowheads="1"/>
              </p:cNvSpPr>
              <p:nvPr/>
            </p:nvSpPr>
            <p:spPr bwMode="auto">
              <a:xfrm>
                <a:off x="60583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63" name="Rectangle 26"/>
              <p:cNvSpPr>
                <a:spLocks noChangeArrowheads="1"/>
              </p:cNvSpPr>
              <p:nvPr/>
            </p:nvSpPr>
            <p:spPr bwMode="auto">
              <a:xfrm>
                <a:off x="50677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64" name="Rectangle 27"/>
              <p:cNvSpPr>
                <a:spLocks noChangeArrowheads="1"/>
              </p:cNvSpPr>
              <p:nvPr/>
            </p:nvSpPr>
            <p:spPr bwMode="auto">
              <a:xfrm>
                <a:off x="40771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59" name="AutoShape 5"/>
              <p:cNvSpPr>
                <a:spLocks noChangeArrowheads="1"/>
              </p:cNvSpPr>
              <p:nvPr/>
            </p:nvSpPr>
            <p:spPr bwMode="auto">
              <a:xfrm>
                <a:off x="3848591" y="1825359"/>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60" name="TextBox 59"/>
              <p:cNvSpPr txBox="1"/>
              <p:nvPr/>
            </p:nvSpPr>
            <p:spPr>
              <a:xfrm>
                <a:off x="3887788" y="1856136"/>
                <a:ext cx="461986" cy="276999"/>
              </a:xfrm>
              <a:prstGeom prst="rect">
                <a:avLst/>
              </a:prstGeom>
              <a:noFill/>
            </p:spPr>
            <p:txBody>
              <a:bodyPr wrap="none" rtlCol="0">
                <a:spAutoFit/>
              </a:bodyPr>
              <a:lstStyle/>
              <a:p>
                <a:r>
                  <a:rPr lang="en-US" sz="1200" dirty="0" err="1" smtClean="0"/>
                  <a:t>mkB</a:t>
                </a:r>
                <a:endParaRPr lang="en-US" sz="1200" dirty="0"/>
              </a:p>
            </p:txBody>
          </p:sp>
        </p:grpSp>
      </p:grpSp>
      <p:grpSp>
        <p:nvGrpSpPr>
          <p:cNvPr id="78" name="Group 77"/>
          <p:cNvGrpSpPr/>
          <p:nvPr/>
        </p:nvGrpSpPr>
        <p:grpSpPr>
          <a:xfrm>
            <a:off x="1600200" y="2024168"/>
            <a:ext cx="1828800" cy="1049923"/>
            <a:chOff x="1600200" y="1825358"/>
            <a:chExt cx="1828800" cy="1049923"/>
          </a:xfrm>
        </p:grpSpPr>
        <p:sp>
          <p:nvSpPr>
            <p:cNvPr id="80" name="Rectangle 35"/>
            <p:cNvSpPr>
              <a:spLocks noChangeArrowheads="1"/>
            </p:cNvSpPr>
            <p:nvPr/>
          </p:nvSpPr>
          <p:spPr bwMode="auto">
            <a:xfrm>
              <a:off x="2209800" y="2274120"/>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Control</a:t>
              </a:r>
            </a:p>
          </p:txBody>
        </p:sp>
        <p:sp>
          <p:nvSpPr>
            <p:cNvPr id="79" name="AutoShape 5"/>
            <p:cNvSpPr>
              <a:spLocks noChangeArrowheads="1"/>
            </p:cNvSpPr>
            <p:nvPr/>
          </p:nvSpPr>
          <p:spPr bwMode="auto">
            <a:xfrm>
              <a:off x="1600200" y="1825358"/>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81" name="TextBox 80"/>
            <p:cNvSpPr txBox="1"/>
            <p:nvPr/>
          </p:nvSpPr>
          <p:spPr>
            <a:xfrm>
              <a:off x="1633712" y="1825360"/>
              <a:ext cx="1523998" cy="276999"/>
            </a:xfrm>
            <a:prstGeom prst="rect">
              <a:avLst/>
            </a:prstGeom>
            <a:noFill/>
          </p:spPr>
          <p:txBody>
            <a:bodyPr wrap="square" rtlCol="0">
              <a:spAutoFit/>
            </a:bodyPr>
            <a:lstStyle/>
            <a:p>
              <a:r>
                <a:rPr lang="en-US" sz="1200" dirty="0" err="1" smtClean="0"/>
                <a:t>mkA</a:t>
              </a:r>
              <a:endParaRPr lang="en-US" sz="1200" dirty="0"/>
            </a:p>
          </p:txBody>
        </p:sp>
      </p:grpSp>
      <p:grpSp>
        <p:nvGrpSpPr>
          <p:cNvPr id="36" name="Group 35"/>
          <p:cNvGrpSpPr/>
          <p:nvPr/>
        </p:nvGrpSpPr>
        <p:grpSpPr>
          <a:xfrm>
            <a:off x="2514601" y="2898828"/>
            <a:ext cx="3848590" cy="987121"/>
            <a:chOff x="2514601" y="3419572"/>
            <a:chExt cx="3848590" cy="987121"/>
          </a:xfrm>
        </p:grpSpPr>
        <p:cxnSp>
          <p:nvCxnSpPr>
            <p:cNvPr id="75" name="AutoShape 34"/>
            <p:cNvCxnSpPr>
              <a:cxnSpLocks noChangeShapeType="1"/>
              <a:endCxn id="72" idx="0"/>
            </p:cNvCxnSpPr>
            <p:nvPr/>
          </p:nvCxnSpPr>
          <p:spPr bwMode="auto">
            <a:xfrm rot="5400000">
              <a:off x="4033842" y="3767722"/>
              <a:ext cx="703585" cy="7285"/>
            </a:xfrm>
            <a:prstGeom prst="curvedConnector3">
              <a:avLst>
                <a:gd name="adj1" fmla="val 50000"/>
              </a:avLst>
            </a:prstGeom>
            <a:noFill/>
            <a:ln w="38100">
              <a:solidFill>
                <a:schemeClr val="accent2"/>
              </a:solidFill>
              <a:round/>
              <a:headEnd type="triangle"/>
              <a:tailEnd type="triangle" w="med" len="med"/>
            </a:ln>
            <a:effectLst/>
          </p:spPr>
        </p:cxnSp>
        <p:cxnSp>
          <p:nvCxnSpPr>
            <p:cNvPr id="76" name="AutoShape 30"/>
            <p:cNvCxnSpPr>
              <a:cxnSpLocks noChangeShapeType="1"/>
              <a:endCxn id="71" idx="0"/>
            </p:cNvCxnSpPr>
            <p:nvPr/>
          </p:nvCxnSpPr>
          <p:spPr bwMode="auto">
            <a:xfrm>
              <a:off x="5372591" y="3433957"/>
              <a:ext cx="0" cy="689200"/>
            </a:xfrm>
            <a:prstGeom prst="straightConnector1">
              <a:avLst/>
            </a:prstGeom>
            <a:noFill/>
            <a:ln w="38100">
              <a:solidFill>
                <a:schemeClr val="accent2"/>
              </a:solidFill>
              <a:round/>
              <a:headEnd type="triangle"/>
              <a:tailEnd type="triangle" w="med" len="med"/>
            </a:ln>
            <a:effectLst/>
          </p:spPr>
        </p:cxnSp>
        <p:cxnSp>
          <p:nvCxnSpPr>
            <p:cNvPr id="77" name="AutoShape 30"/>
            <p:cNvCxnSpPr>
              <a:cxnSpLocks noChangeShapeType="1"/>
              <a:stCxn id="61" idx="2"/>
            </p:cNvCxnSpPr>
            <p:nvPr/>
          </p:nvCxnSpPr>
          <p:spPr bwMode="auto">
            <a:xfrm>
              <a:off x="6363191" y="3442436"/>
              <a:ext cx="0" cy="687623"/>
            </a:xfrm>
            <a:prstGeom prst="straightConnector1">
              <a:avLst/>
            </a:prstGeom>
            <a:noFill/>
            <a:ln w="38100">
              <a:solidFill>
                <a:schemeClr val="accent2"/>
              </a:solidFill>
              <a:round/>
              <a:headEnd type="triangle"/>
              <a:tailEnd type="triangle" w="med" len="med"/>
            </a:ln>
            <a:effectLst/>
          </p:spPr>
        </p:cxnSp>
        <p:cxnSp>
          <p:nvCxnSpPr>
            <p:cNvPr id="82" name="AutoShape 36"/>
            <p:cNvCxnSpPr>
              <a:cxnSpLocks noChangeShapeType="1"/>
              <a:stCxn id="72" idx="1"/>
              <a:endCxn id="80" idx="2"/>
            </p:cNvCxnSpPr>
            <p:nvPr/>
          </p:nvCxnSpPr>
          <p:spPr bwMode="auto">
            <a:xfrm rot="10800000">
              <a:off x="2514601" y="3505810"/>
              <a:ext cx="1562591" cy="900883"/>
            </a:xfrm>
            <a:prstGeom prst="curvedConnector2">
              <a:avLst/>
            </a:prstGeom>
            <a:noFill/>
            <a:ln w="38100">
              <a:solidFill>
                <a:schemeClr val="accent2"/>
              </a:solidFill>
              <a:round/>
              <a:headEnd type="triangle" w="med" len="med"/>
              <a:tailEnd type="triangle" w="med" len="med"/>
            </a:ln>
            <a:effectLst/>
          </p:spPr>
        </p:cxnSp>
      </p:grpSp>
      <p:cxnSp>
        <p:nvCxnSpPr>
          <p:cNvPr id="54" name="AutoShape 36"/>
          <p:cNvCxnSpPr>
            <a:cxnSpLocks noChangeShapeType="1"/>
            <a:stCxn id="64" idx="1"/>
            <a:endCxn id="80" idx="3"/>
          </p:cNvCxnSpPr>
          <p:nvPr/>
        </p:nvCxnSpPr>
        <p:spPr bwMode="auto">
          <a:xfrm rot="10800000" flipV="1">
            <a:off x="2819401" y="2693092"/>
            <a:ext cx="1257791" cy="8438"/>
          </a:xfrm>
          <a:prstGeom prst="curvedConnector3">
            <a:avLst>
              <a:gd name="adj1" fmla="val 50000"/>
            </a:avLst>
          </a:prstGeom>
          <a:noFill/>
          <a:ln w="38100">
            <a:solidFill>
              <a:schemeClr val="accent2"/>
            </a:solidFill>
            <a:round/>
            <a:headEnd type="triangle" w="med" len="med"/>
            <a:tailEnd type="triangle" w="med" len="med"/>
          </a:ln>
          <a:effectLst/>
        </p:spPr>
      </p:cxnSp>
      <p:grpSp>
        <p:nvGrpSpPr>
          <p:cNvPr id="35" name="Group 34"/>
          <p:cNvGrpSpPr/>
          <p:nvPr/>
        </p:nvGrpSpPr>
        <p:grpSpPr>
          <a:xfrm>
            <a:off x="2495011" y="2049737"/>
            <a:ext cx="3879071" cy="2987039"/>
            <a:chOff x="2495011" y="2570481"/>
            <a:chExt cx="3879071" cy="2987039"/>
          </a:xfrm>
        </p:grpSpPr>
        <p:grpSp>
          <p:nvGrpSpPr>
            <p:cNvPr id="99" name="Group 98"/>
            <p:cNvGrpSpPr/>
            <p:nvPr/>
          </p:nvGrpSpPr>
          <p:grpSpPr>
            <a:xfrm>
              <a:off x="2495011" y="2570481"/>
              <a:ext cx="3879071" cy="2987039"/>
              <a:chOff x="2712721" y="2570481"/>
              <a:chExt cx="3879071" cy="2987039"/>
            </a:xfrm>
          </p:grpSpPr>
          <p:cxnSp>
            <p:nvCxnSpPr>
              <p:cNvPr id="100" name="AutoShape 36"/>
              <p:cNvCxnSpPr>
                <a:cxnSpLocks noChangeShapeType="1"/>
              </p:cNvCxnSpPr>
              <p:nvPr/>
            </p:nvCxnSpPr>
            <p:spPr bwMode="auto">
              <a:xfrm rot="16200000" flipH="1">
                <a:off x="1485901" y="3797301"/>
                <a:ext cx="2987039" cy="533400"/>
              </a:xfrm>
              <a:prstGeom prst="curvedConnector2">
                <a:avLst/>
              </a:prstGeom>
              <a:noFill/>
              <a:ln w="38100">
                <a:solidFill>
                  <a:schemeClr val="accent2"/>
                </a:solidFill>
                <a:round/>
                <a:headEnd type="triangle" w="med" len="med"/>
                <a:tailEnd type="triangle" w="med" len="med"/>
              </a:ln>
              <a:effectLst/>
            </p:spPr>
          </p:cxnSp>
          <p:cxnSp>
            <p:nvCxnSpPr>
              <p:cNvPr id="102" name="AutoShape 36"/>
              <p:cNvCxnSpPr>
                <a:cxnSpLocks noChangeShapeType="1"/>
              </p:cNvCxnSpPr>
              <p:nvPr/>
            </p:nvCxnSpPr>
            <p:spPr bwMode="auto">
              <a:xfrm rot="5400000">
                <a:off x="36921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cxnSp>
            <p:nvCxnSpPr>
              <p:cNvPr id="103" name="AutoShape 36"/>
              <p:cNvCxnSpPr>
                <a:cxnSpLocks noChangeShapeType="1"/>
              </p:cNvCxnSpPr>
              <p:nvPr/>
            </p:nvCxnSpPr>
            <p:spPr bwMode="auto">
              <a:xfrm rot="5400000">
                <a:off x="46827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cxnSp>
          <p:nvCxnSpPr>
            <p:cNvPr id="107" name="AutoShape 36"/>
            <p:cNvCxnSpPr>
              <a:cxnSpLocks noChangeShapeType="1"/>
            </p:cNvCxnSpPr>
            <p:nvPr/>
          </p:nvCxnSpPr>
          <p:spPr bwMode="auto">
            <a:xfrm rot="5400000">
              <a:off x="2480221" y="342712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sp>
        <p:nvSpPr>
          <p:cNvPr id="90" name="TextBox 4"/>
          <p:cNvSpPr txBox="1"/>
          <p:nvPr/>
        </p:nvSpPr>
        <p:spPr>
          <a:xfrm>
            <a:off x="1365529" y="5943600"/>
            <a:ext cx="6263073" cy="5909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Abstract communication permit LEAP to automatically partition any design.</a:t>
            </a:r>
            <a:endParaRPr lang="en-US" sz="1800" dirty="0">
              <a:solidFill>
                <a:schemeClr val="bg1"/>
              </a:solidFill>
            </a:endParaRPr>
          </a:p>
        </p:txBody>
      </p:sp>
      <p:sp>
        <p:nvSpPr>
          <p:cNvPr id="95" name="Title 1"/>
          <p:cNvSpPr txBox="1">
            <a:spLocks/>
          </p:cNvSpPr>
          <p:nvPr/>
        </p:nvSpPr>
        <p:spPr>
          <a:xfrm>
            <a:off x="-1371600" y="-228600"/>
            <a:ext cx="8991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700" b="1" dirty="0" smtClean="0">
                <a:solidFill>
                  <a:schemeClr val="accent1"/>
                </a:solidFill>
              </a:rPr>
              <a:t>Partitioning LI Channels Across FPGAs</a:t>
            </a:r>
            <a:endParaRPr lang="en-US" sz="2700" b="1" dirty="0">
              <a:solidFill>
                <a:schemeClr val="accent1"/>
              </a:solidFill>
            </a:endParaRPr>
          </a:p>
        </p:txBody>
      </p:sp>
      <p:grpSp>
        <p:nvGrpSpPr>
          <p:cNvPr id="47" name="Group 46"/>
          <p:cNvGrpSpPr/>
          <p:nvPr/>
        </p:nvGrpSpPr>
        <p:grpSpPr>
          <a:xfrm>
            <a:off x="2193118" y="2261093"/>
            <a:ext cx="572421" cy="576071"/>
            <a:chOff x="7143492" y="3343896"/>
            <a:chExt cx="572421" cy="576071"/>
          </a:xfrm>
        </p:grpSpPr>
        <p:sp>
          <p:nvSpPr>
            <p:cNvPr id="48" name="Oval 47"/>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 name="Curved Connector 52"/>
            <p:cNvCxnSpPr>
              <a:stCxn id="49" idx="2"/>
              <a:endCxn id="51"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6"/>
              <a:endCxn id="50"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1" idx="4"/>
              <a:endCxn id="50"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4545138" y="2191263"/>
            <a:ext cx="572421" cy="576071"/>
            <a:chOff x="7143492" y="3343896"/>
            <a:chExt cx="572421" cy="576071"/>
          </a:xfrm>
        </p:grpSpPr>
        <p:sp>
          <p:nvSpPr>
            <p:cNvPr id="108" name="Oval 107"/>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Oval 109"/>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2" name="Curved Connector 111"/>
            <p:cNvCxnSpPr>
              <a:stCxn id="109" idx="2"/>
              <a:endCxn id="111"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09" idx="6"/>
              <a:endCxn id="110"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a:stCxn id="111" idx="4"/>
              <a:endCxn id="110"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5677418" y="2322757"/>
            <a:ext cx="572421" cy="576071"/>
            <a:chOff x="7143492" y="3343896"/>
            <a:chExt cx="572421" cy="576071"/>
          </a:xfrm>
        </p:grpSpPr>
        <p:sp>
          <p:nvSpPr>
            <p:cNvPr id="116" name="Oval 115"/>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Oval 117"/>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0" name="Curved Connector 119"/>
            <p:cNvCxnSpPr>
              <a:stCxn id="117" idx="2"/>
              <a:endCxn id="119"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17" idx="6"/>
              <a:endCxn id="118"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119" idx="4"/>
              <a:endCxn id="118"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4586904" y="3597914"/>
            <a:ext cx="572421" cy="576071"/>
            <a:chOff x="7143492" y="3343896"/>
            <a:chExt cx="572421" cy="576071"/>
          </a:xfrm>
        </p:grpSpPr>
        <p:sp>
          <p:nvSpPr>
            <p:cNvPr id="124" name="Oval 123"/>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8" name="Curved Connector 127"/>
            <p:cNvCxnSpPr>
              <a:stCxn id="125" idx="2"/>
              <a:endCxn id="127"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urved Connector 128"/>
            <p:cNvCxnSpPr>
              <a:stCxn id="125" idx="6"/>
              <a:endCxn id="126"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Curved Connector 129"/>
            <p:cNvCxnSpPr>
              <a:stCxn id="127" idx="4"/>
              <a:endCxn id="126"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5684447" y="3763113"/>
            <a:ext cx="572421" cy="576071"/>
            <a:chOff x="7143492" y="3343896"/>
            <a:chExt cx="572421" cy="576071"/>
          </a:xfrm>
        </p:grpSpPr>
        <p:sp>
          <p:nvSpPr>
            <p:cNvPr id="132" name="Oval 131"/>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Oval 133"/>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Oval 134"/>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6" name="Curved Connector 135"/>
            <p:cNvCxnSpPr>
              <a:stCxn id="133" idx="2"/>
              <a:endCxn id="135"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p:cNvCxnSpPr>
              <a:stCxn id="133" idx="6"/>
              <a:endCxn id="134"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Curved Connector 137"/>
            <p:cNvCxnSpPr>
              <a:stCxn id="135" idx="4"/>
              <a:endCxn id="134"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73568013"/>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xit" presetSubtype="0" fill="hold" nodeType="withEffect">
                                  <p:stCondLst>
                                    <p:cond delay="200"/>
                                  </p:stCondLst>
                                  <p:childTnLst>
                                    <p:animEffect transition="out" filter="fade">
                                      <p:cBhvr>
                                        <p:cTn id="14" dur="1000"/>
                                        <p:tgtEl>
                                          <p:spTgt spid="23"/>
                                        </p:tgtEl>
                                      </p:cBhvr>
                                    </p:animEffect>
                                    <p:set>
                                      <p:cBhvr>
                                        <p:cTn id="15" dur="1" fill="hold">
                                          <p:stCondLst>
                                            <p:cond delay="999"/>
                                          </p:stCondLst>
                                        </p:cTn>
                                        <p:tgtEl>
                                          <p:spTgt spid="23"/>
                                        </p:tgtEl>
                                        <p:attrNameLst>
                                          <p:attrName>style.visibility</p:attrName>
                                        </p:attrNameLst>
                                      </p:cBhvr>
                                      <p:to>
                                        <p:strVal val="hidden"/>
                                      </p:to>
                                    </p:set>
                                  </p:childTnLst>
                                </p:cTn>
                              </p:par>
                              <p:par>
                                <p:cTn id="16" presetID="10" presetClass="entr" presetSubtype="0" fill="hold" nodeType="withEffect">
                                  <p:stCondLst>
                                    <p:cond delay="20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0"/>
                                        <p:tgtEl>
                                          <p:spTgt spid="32"/>
                                        </p:tgtEl>
                                      </p:cBhvr>
                                    </p:animEffect>
                                  </p:childTnLst>
                                </p:cTn>
                              </p:par>
                              <p:par>
                                <p:cTn id="19" presetID="42" presetClass="path" presetSubtype="0" accel="50000" decel="50000" fill="hold" nodeType="withEffect">
                                  <p:stCondLst>
                                    <p:cond delay="200"/>
                                  </p:stCondLst>
                                  <p:childTnLst>
                                    <p:animMotion origin="layout" path="M 3.33333E-6 -0.00694 L 3.33333E-6 0.14792 " pathEditMode="relative" rAng="0" ptsTypes="AA">
                                      <p:cBhvr>
                                        <p:cTn id="20" dur="2000" spd="-100000" fill="hold"/>
                                        <p:tgtEl>
                                          <p:spTgt spid="32"/>
                                        </p:tgtEl>
                                        <p:attrNameLst>
                                          <p:attrName>ppt_x</p:attrName>
                                          <p:attrName>ppt_y</p:attrName>
                                        </p:attrNameLst>
                                      </p:cBhvr>
                                      <p:rCtr x="0" y="7731"/>
                                    </p:animMotion>
                                  </p:childTnLst>
                                </p:cTn>
                              </p:par>
                              <p:par>
                                <p:cTn id="21" presetID="64" presetClass="path" presetSubtype="0" accel="50000" decel="50000" fill="hold" nodeType="withEffect">
                                  <p:stCondLst>
                                    <p:cond delay="200"/>
                                  </p:stCondLst>
                                  <p:childTnLst>
                                    <p:animMotion origin="layout" path="M -3.33333E-6 -5.20231E-7 L -3.33333E-6 -0.1237 " pathEditMode="relative" rAng="0" ptsTypes="AA">
                                      <p:cBhvr>
                                        <p:cTn id="22" dur="2000" fill="hold"/>
                                        <p:tgtEl>
                                          <p:spTgt spid="54"/>
                                        </p:tgtEl>
                                        <p:attrNameLst>
                                          <p:attrName>ppt_x</p:attrName>
                                          <p:attrName>ppt_y</p:attrName>
                                        </p:attrNameLst>
                                      </p:cBhvr>
                                      <p:rCtr x="0" y="-6197"/>
                                    </p:animMotion>
                                  </p:childTnLst>
                                </p:cTn>
                              </p:par>
                              <p:par>
                                <p:cTn id="23" presetID="10" presetClass="entr" presetSubtype="0" fill="hold" nodeType="withEffect">
                                  <p:stCondLst>
                                    <p:cond delay="2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000"/>
                                        <p:tgtEl>
                                          <p:spTgt spid="33"/>
                                        </p:tgtEl>
                                      </p:cBhvr>
                                    </p:animEffect>
                                  </p:childTnLst>
                                </p:cTn>
                              </p:par>
                              <p:par>
                                <p:cTn id="26" presetID="42" presetClass="path" presetSubtype="0" accel="50000" decel="50000" fill="hold" nodeType="withEffect">
                                  <p:stCondLst>
                                    <p:cond delay="200"/>
                                  </p:stCondLst>
                                  <p:childTnLst>
                                    <p:animMotion origin="layout" path="M 3.33333E-6 -0.13982 L 3.33333E-6 -0.00023 " pathEditMode="relative" rAng="0" ptsTypes="AA">
                                      <p:cBhvr>
                                        <p:cTn id="27" dur="2000" fill="hold"/>
                                        <p:tgtEl>
                                          <p:spTgt spid="33"/>
                                        </p:tgtEl>
                                        <p:attrNameLst>
                                          <p:attrName>ppt_x</p:attrName>
                                          <p:attrName>ppt_y</p:attrName>
                                        </p:attrNameLst>
                                      </p:cBhvr>
                                      <p:rCtr x="0" y="6968"/>
                                    </p:animMotion>
                                  </p:childTnLst>
                                </p:cTn>
                              </p:par>
                              <p:par>
                                <p:cTn id="28" presetID="42" presetClass="path" presetSubtype="0" accel="50000" decel="50000" fill="hold" nodeType="withEffect">
                                  <p:stCondLst>
                                    <p:cond delay="200"/>
                                  </p:stCondLst>
                                  <p:childTnLst>
                                    <p:animMotion origin="layout" path="M 0 -3.7037E-7 L -0.11562 0.17546 " pathEditMode="relative" rAng="0" ptsTypes="AA">
                                      <p:cBhvr>
                                        <p:cTn id="29" dur="2000" fill="hold"/>
                                        <p:tgtEl>
                                          <p:spTgt spid="4"/>
                                        </p:tgtEl>
                                        <p:attrNameLst>
                                          <p:attrName>ppt_x</p:attrName>
                                          <p:attrName>ppt_y</p:attrName>
                                        </p:attrNameLst>
                                      </p:cBhvr>
                                      <p:rCtr x="-5781" y="8773"/>
                                    </p:animMotion>
                                  </p:childTnLst>
                                </p:cTn>
                              </p:par>
                              <p:par>
                                <p:cTn id="30" presetID="64" presetClass="path" presetSubtype="0" accel="50000" decel="50000" fill="hold" nodeType="withEffect">
                                  <p:stCondLst>
                                    <p:cond delay="200"/>
                                  </p:stCondLst>
                                  <p:childTnLst>
                                    <p:animMotion origin="layout" path="M 0 2.22222E-6 L 0.00104 -0.12778 " pathEditMode="relative" rAng="0" ptsTypes="AA">
                                      <p:cBhvr>
                                        <p:cTn id="31" dur="2000" fill="hold"/>
                                        <p:tgtEl>
                                          <p:spTgt spid="3"/>
                                        </p:tgtEl>
                                        <p:attrNameLst>
                                          <p:attrName>ppt_x</p:attrName>
                                          <p:attrName>ppt_y</p:attrName>
                                        </p:attrNameLst>
                                      </p:cBhvr>
                                      <p:rCtr x="52" y="-6389"/>
                                    </p:animMotion>
                                  </p:childTnLst>
                                </p:cTn>
                              </p:par>
                              <p:par>
                                <p:cTn id="32" presetID="42" presetClass="path" presetSubtype="0" accel="50000" decel="50000" fill="hold" nodeType="withEffect">
                                  <p:stCondLst>
                                    <p:cond delay="200"/>
                                  </p:stCondLst>
                                  <p:childTnLst>
                                    <p:animMotion origin="layout" path="M 0 -0.12523 L 0 -3.7037E-6 " pathEditMode="relative" rAng="0" ptsTypes="AA">
                                      <p:cBhvr>
                                        <p:cTn id="33" dur="2000" spd="-100000" fill="hold"/>
                                        <p:tgtEl>
                                          <p:spTgt spid="78"/>
                                        </p:tgtEl>
                                        <p:attrNameLst>
                                          <p:attrName>ppt_x</p:attrName>
                                          <p:attrName>ppt_y</p:attrName>
                                        </p:attrNameLst>
                                      </p:cBhvr>
                                      <p:rCtr x="0" y="6250"/>
                                    </p:animMotion>
                                  </p:childTnLst>
                                </p:cTn>
                              </p:par>
                              <p:par>
                                <p:cTn id="34" presetID="64" presetClass="path" presetSubtype="0" accel="50000" decel="50000" fill="hold" nodeType="withEffect">
                                  <p:stCondLst>
                                    <p:cond delay="200"/>
                                  </p:stCondLst>
                                  <p:childTnLst>
                                    <p:animMotion origin="layout" path="M 0.00347 2.22222E-6 L 0.00312 -0.1338 " pathEditMode="relative" rAng="0" ptsTypes="AA">
                                      <p:cBhvr>
                                        <p:cTn id="35" dur="2000" fill="hold"/>
                                        <p:tgtEl>
                                          <p:spTgt spid="47"/>
                                        </p:tgtEl>
                                        <p:attrNameLst>
                                          <p:attrName>ppt_x</p:attrName>
                                          <p:attrName>ppt_y</p:attrName>
                                        </p:attrNameLst>
                                      </p:cBhvr>
                                      <p:rCtr x="-17" y="-6690"/>
                                    </p:animMotion>
                                  </p:childTnLst>
                                </p:cTn>
                              </p:par>
                              <p:par>
                                <p:cTn id="36" presetID="64" presetClass="path" presetSubtype="0" accel="50000" decel="50000" fill="hold" nodeType="withEffect">
                                  <p:stCondLst>
                                    <p:cond delay="200"/>
                                  </p:stCondLst>
                                  <p:childTnLst>
                                    <p:animMotion origin="layout" path="M 0.00347 2.22222E-6 L 0.00312 -0.1338 " pathEditMode="relative" rAng="0" ptsTypes="AA">
                                      <p:cBhvr>
                                        <p:cTn id="37" dur="2000" fill="hold"/>
                                        <p:tgtEl>
                                          <p:spTgt spid="106"/>
                                        </p:tgtEl>
                                        <p:attrNameLst>
                                          <p:attrName>ppt_x</p:attrName>
                                          <p:attrName>ppt_y</p:attrName>
                                        </p:attrNameLst>
                                      </p:cBhvr>
                                      <p:rCtr x="-17" y="-6690"/>
                                    </p:animMotion>
                                  </p:childTnLst>
                                </p:cTn>
                              </p:par>
                              <p:par>
                                <p:cTn id="38" presetID="64" presetClass="path" presetSubtype="0" accel="50000" decel="50000" fill="hold" nodeType="withEffect">
                                  <p:stCondLst>
                                    <p:cond delay="200"/>
                                  </p:stCondLst>
                                  <p:childTnLst>
                                    <p:animMotion origin="layout" path="M -2.5E-6 4.81481E-6 L -0.11024 0.17314 " pathEditMode="relative" rAng="0" ptsTypes="AA">
                                      <p:cBhvr>
                                        <p:cTn id="39" dur="2000" fill="hold"/>
                                        <p:tgtEl>
                                          <p:spTgt spid="131"/>
                                        </p:tgtEl>
                                        <p:attrNameLst>
                                          <p:attrName>ppt_x</p:attrName>
                                          <p:attrName>ppt_y</p:attrName>
                                        </p:attrNameLst>
                                      </p:cBhvr>
                                      <p:rCtr x="-5521" y="8657"/>
                                    </p:animMotion>
                                  </p:childTnLst>
                                </p:cTn>
                              </p:par>
                              <p:par>
                                <p:cTn id="40" presetID="64" presetClass="path" presetSubtype="0" accel="50000" decel="50000" fill="hold" nodeType="withEffect">
                                  <p:stCondLst>
                                    <p:cond delay="200"/>
                                  </p:stCondLst>
                                  <p:childTnLst>
                                    <p:animMotion origin="layout" path="M -2.5E-6 4.81481E-6 L -0.11024 0.17314 " pathEditMode="relative" rAng="0" ptsTypes="AA">
                                      <p:cBhvr>
                                        <p:cTn id="41" dur="2000" fill="hold"/>
                                        <p:tgtEl>
                                          <p:spTgt spid="123"/>
                                        </p:tgtEl>
                                        <p:attrNameLst>
                                          <p:attrName>ppt_x</p:attrName>
                                          <p:attrName>ppt_y</p:attrName>
                                        </p:attrNameLst>
                                      </p:cBhvr>
                                      <p:rCtr x="-5521" y="8657"/>
                                    </p:animMotion>
                                  </p:childTnLst>
                                </p:cTn>
                              </p:par>
                              <p:par>
                                <p:cTn id="42" presetID="55" presetClass="entr" presetSubtype="0" fill="hold" nodeType="withEffect">
                                  <p:stCondLst>
                                    <p:cond delay="1200"/>
                                  </p:stCondLst>
                                  <p:childTnLst>
                                    <p:set>
                                      <p:cBhvr>
                                        <p:cTn id="43" dur="1" fill="hold">
                                          <p:stCondLst>
                                            <p:cond delay="0"/>
                                          </p:stCondLst>
                                        </p:cTn>
                                        <p:tgtEl>
                                          <p:spTgt spid="35"/>
                                        </p:tgtEl>
                                        <p:attrNameLst>
                                          <p:attrName>style.visibility</p:attrName>
                                        </p:attrNameLst>
                                      </p:cBhvr>
                                      <p:to>
                                        <p:strVal val="visible"/>
                                      </p:to>
                                    </p:set>
                                    <p:anim calcmode="lin" valueType="num">
                                      <p:cBhvr>
                                        <p:cTn id="44" dur="1000" fill="hold"/>
                                        <p:tgtEl>
                                          <p:spTgt spid="35"/>
                                        </p:tgtEl>
                                        <p:attrNameLst>
                                          <p:attrName>ppt_w</p:attrName>
                                        </p:attrNameLst>
                                      </p:cBhvr>
                                      <p:tavLst>
                                        <p:tav tm="0">
                                          <p:val>
                                            <p:strVal val="#ppt_w*0.70"/>
                                          </p:val>
                                        </p:tav>
                                        <p:tav tm="100000">
                                          <p:val>
                                            <p:strVal val="#ppt_w"/>
                                          </p:val>
                                        </p:tav>
                                      </p:tavLst>
                                    </p:anim>
                                    <p:anim calcmode="lin" valueType="num">
                                      <p:cBhvr>
                                        <p:cTn id="45" dur="1000" fill="hold"/>
                                        <p:tgtEl>
                                          <p:spTgt spid="35"/>
                                        </p:tgtEl>
                                        <p:attrNameLst>
                                          <p:attrName>ppt_h</p:attrName>
                                        </p:attrNameLst>
                                      </p:cBhvr>
                                      <p:tavLst>
                                        <p:tav tm="0">
                                          <p:val>
                                            <p:strVal val="#ppt_h"/>
                                          </p:val>
                                        </p:tav>
                                        <p:tav tm="100000">
                                          <p:val>
                                            <p:strVal val="#ppt_h"/>
                                          </p:val>
                                        </p:tav>
                                      </p:tavLst>
                                    </p:anim>
                                    <p:animEffect transition="in" filter="fade">
                                      <p:cBhvr>
                                        <p:cTn id="46" dur="1000"/>
                                        <p:tgtEl>
                                          <p:spTgt spid="35"/>
                                        </p:tgtEl>
                                      </p:cBhvr>
                                    </p:animEffect>
                                  </p:childTnLst>
                                </p:cTn>
                              </p:par>
                              <p:par>
                                <p:cTn id="47" presetID="64" presetClass="path" presetSubtype="0" accel="50000" decel="50000" fill="hold" nodeType="withEffect">
                                  <p:stCondLst>
                                    <p:cond delay="200"/>
                                  </p:stCondLst>
                                  <p:childTnLst>
                                    <p:animMotion origin="layout" path="M 0.00347 2.22222E-6 L 0.00312 -0.1338 " pathEditMode="relative" rAng="0" ptsTypes="AA">
                                      <p:cBhvr>
                                        <p:cTn id="48" dur="2000" fill="hold"/>
                                        <p:tgtEl>
                                          <p:spTgt spid="115"/>
                                        </p:tgtEl>
                                        <p:attrNameLst>
                                          <p:attrName>ppt_x</p:attrName>
                                          <p:attrName>ppt_y</p:attrName>
                                        </p:attrNameLst>
                                      </p:cBhvr>
                                      <p:rCtr x="-1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Communication Enables Automated Multi-FPGA</a:t>
            </a:r>
            <a:br>
              <a:rPr lang="en-US" dirty="0" smtClean="0"/>
            </a:br>
            <a:r>
              <a:rPr lang="en-US" dirty="0" smtClean="0"/>
              <a:t>Compilation</a:t>
            </a:r>
            <a:endParaRPr lang="en-US" dirty="0"/>
          </a:p>
        </p:txBody>
      </p:sp>
      <p:grpSp>
        <p:nvGrpSpPr>
          <p:cNvPr id="4" name="Group 3"/>
          <p:cNvGrpSpPr>
            <a:grpSpLocks noChangeAspect="1"/>
          </p:cNvGrpSpPr>
          <p:nvPr/>
        </p:nvGrpSpPr>
        <p:grpSpPr>
          <a:xfrm>
            <a:off x="3485745" y="1563897"/>
            <a:ext cx="5754264" cy="704093"/>
            <a:chOff x="3221708" y="1886628"/>
            <a:chExt cx="5754262" cy="704093"/>
          </a:xfrm>
        </p:grpSpPr>
        <p:sp>
          <p:nvSpPr>
            <p:cNvPr id="7" name="Rectangle 6"/>
            <p:cNvSpPr/>
            <p:nvPr/>
          </p:nvSpPr>
          <p:spPr>
            <a:xfrm>
              <a:off x="5959149" y="1886628"/>
              <a:ext cx="1052141" cy="4923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sp>
          <p:nvSpPr>
            <p:cNvPr id="8" name="Rectangle 7"/>
            <p:cNvSpPr/>
            <p:nvPr/>
          </p:nvSpPr>
          <p:spPr>
            <a:xfrm>
              <a:off x="4743801" y="1886628"/>
              <a:ext cx="1168672" cy="4923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sp>
          <p:nvSpPr>
            <p:cNvPr id="10" name="Rectangle 9"/>
            <p:cNvSpPr/>
            <p:nvPr/>
          </p:nvSpPr>
          <p:spPr>
            <a:xfrm>
              <a:off x="3221708" y="1886628"/>
              <a:ext cx="1476724" cy="4923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11" name="Group 16"/>
            <p:cNvGrpSpPr/>
            <p:nvPr/>
          </p:nvGrpSpPr>
          <p:grpSpPr>
            <a:xfrm>
              <a:off x="3967184" y="1990561"/>
              <a:ext cx="309444" cy="96436"/>
              <a:chOff x="4953000" y="2971800"/>
              <a:chExt cx="1524000" cy="838200"/>
            </a:xfrm>
          </p:grpSpPr>
          <p:sp>
            <p:nvSpPr>
              <p:cNvPr id="155" name="Rectangle 15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6" name="Rectangle 15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7" name="Rectangle 15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8" name="Rectangle 15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9" name="Rectangle 15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12" name="Group 10"/>
            <p:cNvGrpSpPr/>
            <p:nvPr/>
          </p:nvGrpSpPr>
          <p:grpSpPr>
            <a:xfrm>
              <a:off x="3296723" y="1990561"/>
              <a:ext cx="653270" cy="305380"/>
              <a:chOff x="5638800" y="2819400"/>
              <a:chExt cx="1524000" cy="838200"/>
            </a:xfrm>
          </p:grpSpPr>
          <p:sp>
            <p:nvSpPr>
              <p:cNvPr id="150" name="Rectangle 149"/>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151" name="Rectangle 150"/>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152" name="Rectangle 151"/>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153" name="Rectangle 152"/>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154" name="Rectangle 153"/>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13" name="Group 12"/>
            <p:cNvGrpSpPr/>
            <p:nvPr/>
          </p:nvGrpSpPr>
          <p:grpSpPr>
            <a:xfrm>
              <a:off x="3967184" y="2199506"/>
              <a:ext cx="309444" cy="96436"/>
              <a:chOff x="4953000" y="2971800"/>
              <a:chExt cx="1524000" cy="838200"/>
            </a:xfrm>
          </p:grpSpPr>
          <p:sp>
            <p:nvSpPr>
              <p:cNvPr id="145" name="Rectangle 14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6" name="Rectangle 14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7" name="Rectangle 14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8" name="Rectangle 14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9" name="Rectangle 14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14" name="Group 35"/>
            <p:cNvGrpSpPr/>
            <p:nvPr/>
          </p:nvGrpSpPr>
          <p:grpSpPr>
            <a:xfrm>
              <a:off x="4293818" y="1990561"/>
              <a:ext cx="309444" cy="96436"/>
              <a:chOff x="4953000" y="2971800"/>
              <a:chExt cx="1524000" cy="838200"/>
            </a:xfrm>
          </p:grpSpPr>
          <p:sp>
            <p:nvSpPr>
              <p:cNvPr id="140" name="Rectangle 139"/>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1" name="Rectangle 140"/>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2" name="Rectangle 141"/>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3" name="Rectangle 142"/>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4" name="Rectangle 143"/>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15" name="Group 41"/>
            <p:cNvGrpSpPr/>
            <p:nvPr/>
          </p:nvGrpSpPr>
          <p:grpSpPr>
            <a:xfrm>
              <a:off x="4293818" y="2199506"/>
              <a:ext cx="309444" cy="96436"/>
              <a:chOff x="4953000" y="2971800"/>
              <a:chExt cx="1524000" cy="838200"/>
            </a:xfrm>
          </p:grpSpPr>
          <p:sp>
            <p:nvSpPr>
              <p:cNvPr id="135" name="Rectangle 13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6" name="Rectangle 13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7" name="Rectangle 13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8" name="Rectangle 13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9" name="Rectangle 13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grpSp>
          <p:nvGrpSpPr>
            <p:cNvPr id="16" name="Group 204"/>
            <p:cNvGrpSpPr>
              <a:grpSpLocks/>
            </p:cNvGrpSpPr>
            <p:nvPr/>
          </p:nvGrpSpPr>
          <p:grpSpPr bwMode="auto">
            <a:xfrm rot="16200000" flipV="1">
              <a:off x="3463730" y="2254873"/>
              <a:ext cx="297517" cy="374180"/>
              <a:chOff x="1453329" y="2000843"/>
              <a:chExt cx="253341" cy="136801"/>
            </a:xfrm>
          </p:grpSpPr>
          <p:sp>
            <p:nvSpPr>
              <p:cNvPr id="128"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29"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30" name="Group 202"/>
              <p:cNvGrpSpPr>
                <a:grpSpLocks/>
              </p:cNvGrpSpPr>
              <p:nvPr/>
            </p:nvGrpSpPr>
            <p:grpSpPr bwMode="auto">
              <a:xfrm>
                <a:off x="1508990" y="2000843"/>
                <a:ext cx="78254" cy="136801"/>
                <a:chOff x="3067434" y="1790279"/>
                <a:chExt cx="302584" cy="319188"/>
              </a:xfrm>
            </p:grpSpPr>
            <p:sp>
              <p:nvSpPr>
                <p:cNvPr id="13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3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3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3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grpSp>
          <p:nvGrpSpPr>
            <p:cNvPr id="17" name="Group 10"/>
            <p:cNvGrpSpPr/>
            <p:nvPr/>
          </p:nvGrpSpPr>
          <p:grpSpPr>
            <a:xfrm>
              <a:off x="4789929" y="1986970"/>
              <a:ext cx="344493" cy="305380"/>
              <a:chOff x="5638800" y="2819400"/>
              <a:chExt cx="1524000" cy="838200"/>
            </a:xfrm>
          </p:grpSpPr>
          <p:sp>
            <p:nvSpPr>
              <p:cNvPr id="123" name="Rectangle 122"/>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124" name="Rectangle 123"/>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125" name="Rectangle 124"/>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126" name="Rectangle 125"/>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127" name="Rectangle 126"/>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18" name="Group 204"/>
            <p:cNvGrpSpPr>
              <a:grpSpLocks/>
            </p:cNvGrpSpPr>
            <p:nvPr/>
          </p:nvGrpSpPr>
          <p:grpSpPr bwMode="auto">
            <a:xfrm rot="16200000" flipV="1">
              <a:off x="4816820" y="2348846"/>
              <a:ext cx="297517" cy="179051"/>
              <a:chOff x="1453329" y="2000843"/>
              <a:chExt cx="253341" cy="136801"/>
            </a:xfrm>
          </p:grpSpPr>
          <p:sp>
            <p:nvSpPr>
              <p:cNvPr id="116"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17"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18" name="Group 202"/>
              <p:cNvGrpSpPr>
                <a:grpSpLocks/>
              </p:cNvGrpSpPr>
              <p:nvPr/>
            </p:nvGrpSpPr>
            <p:grpSpPr bwMode="auto">
              <a:xfrm>
                <a:off x="1508990" y="2000843"/>
                <a:ext cx="78254" cy="136801"/>
                <a:chOff x="3067434" y="1790279"/>
                <a:chExt cx="302584" cy="319188"/>
              </a:xfrm>
            </p:grpSpPr>
            <p:sp>
              <p:nvSpPr>
                <p:cNvPr id="119"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20"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21"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22"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19" name="Rectangle 18"/>
            <p:cNvSpPr/>
            <p:nvPr/>
          </p:nvSpPr>
          <p:spPr>
            <a:xfrm>
              <a:off x="6026808"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20" name="Rectangle 19"/>
            <p:cNvSpPr/>
            <p:nvPr/>
          </p:nvSpPr>
          <p:spPr>
            <a:xfrm>
              <a:off x="6077115"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21" name="Rectangle 20"/>
            <p:cNvSpPr/>
            <p:nvPr/>
          </p:nvSpPr>
          <p:spPr>
            <a:xfrm>
              <a:off x="6127423"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22" name="Rectangle 21"/>
            <p:cNvSpPr/>
            <p:nvPr/>
          </p:nvSpPr>
          <p:spPr>
            <a:xfrm>
              <a:off x="6177730"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23" name="Rectangle 22"/>
            <p:cNvSpPr/>
            <p:nvPr/>
          </p:nvSpPr>
          <p:spPr>
            <a:xfrm>
              <a:off x="6026808" y="1982951"/>
              <a:ext cx="201230" cy="30538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sp>
          <p:nvSpPr>
            <p:cNvPr id="24" name="Line 67"/>
            <p:cNvSpPr>
              <a:spLocks noChangeShapeType="1"/>
            </p:cNvSpPr>
            <p:nvPr/>
          </p:nvSpPr>
          <p:spPr bwMode="auto">
            <a:xfrm rot="16200000" flipV="1">
              <a:off x="6078053" y="2531542"/>
              <a:ext cx="103138"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5" name="Line 73"/>
            <p:cNvSpPr>
              <a:spLocks noChangeShapeType="1"/>
            </p:cNvSpPr>
            <p:nvPr/>
          </p:nvSpPr>
          <p:spPr bwMode="auto">
            <a:xfrm rot="16200000" flipV="1">
              <a:off x="6058218" y="2356998"/>
              <a:ext cx="14280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6" name="Group 202"/>
            <p:cNvGrpSpPr>
              <a:grpSpLocks/>
            </p:cNvGrpSpPr>
            <p:nvPr/>
          </p:nvGrpSpPr>
          <p:grpSpPr bwMode="auto">
            <a:xfrm rot="16200000" flipV="1">
              <a:off x="6083460" y="2419500"/>
              <a:ext cx="91899" cy="104590"/>
              <a:chOff x="3067434" y="1790279"/>
              <a:chExt cx="302584" cy="319188"/>
            </a:xfrm>
          </p:grpSpPr>
          <p:sp>
            <p:nvSpPr>
              <p:cNvPr id="11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1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1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1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27" name="Group 16"/>
            <p:cNvGrpSpPr/>
            <p:nvPr/>
          </p:nvGrpSpPr>
          <p:grpSpPr>
            <a:xfrm>
              <a:off x="5174377" y="1986955"/>
              <a:ext cx="309444" cy="96436"/>
              <a:chOff x="4953000" y="2971800"/>
              <a:chExt cx="1524000" cy="838200"/>
            </a:xfrm>
          </p:grpSpPr>
          <p:sp>
            <p:nvSpPr>
              <p:cNvPr id="107" name="Rectangle 10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8" name="Rectangle 10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9" name="Rectangle 10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10" name="Rectangle 10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11" name="Rectangle 11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28" name="Group 27"/>
            <p:cNvGrpSpPr/>
            <p:nvPr/>
          </p:nvGrpSpPr>
          <p:grpSpPr>
            <a:xfrm>
              <a:off x="5174377" y="2195900"/>
              <a:ext cx="309444" cy="96436"/>
              <a:chOff x="4953000" y="2971800"/>
              <a:chExt cx="1524000" cy="838200"/>
            </a:xfrm>
          </p:grpSpPr>
          <p:sp>
            <p:nvSpPr>
              <p:cNvPr id="102" name="Rectangle 10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3" name="Rectangle 10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4" name="Rectangle 10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5" name="Rectangle 10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6" name="Rectangle 10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29" name="Group 35"/>
            <p:cNvGrpSpPr/>
            <p:nvPr/>
          </p:nvGrpSpPr>
          <p:grpSpPr>
            <a:xfrm>
              <a:off x="5501011" y="1986955"/>
              <a:ext cx="309444" cy="96436"/>
              <a:chOff x="4953000" y="2971800"/>
              <a:chExt cx="1524000" cy="838200"/>
            </a:xfrm>
          </p:grpSpPr>
          <p:sp>
            <p:nvSpPr>
              <p:cNvPr id="97" name="Rectangle 9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8" name="Rectangle 9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9" name="Rectangle 9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0" name="Rectangle 9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1" name="Rectangle 10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0" name="Group 41"/>
            <p:cNvGrpSpPr/>
            <p:nvPr/>
          </p:nvGrpSpPr>
          <p:grpSpPr>
            <a:xfrm>
              <a:off x="5501011" y="2195900"/>
              <a:ext cx="309444" cy="96436"/>
              <a:chOff x="4953000" y="2971800"/>
              <a:chExt cx="1524000" cy="838200"/>
            </a:xfrm>
          </p:grpSpPr>
          <p:sp>
            <p:nvSpPr>
              <p:cNvPr id="92" name="Rectangle 9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3" name="Rectangle 9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4" name="Rectangle 9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5" name="Rectangle 9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6" name="Rectangle 9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grpSp>
          <p:nvGrpSpPr>
            <p:cNvPr id="31" name="Group 16"/>
            <p:cNvGrpSpPr/>
            <p:nvPr/>
          </p:nvGrpSpPr>
          <p:grpSpPr>
            <a:xfrm>
              <a:off x="6273195" y="1990546"/>
              <a:ext cx="309444" cy="96436"/>
              <a:chOff x="4953000" y="2971800"/>
              <a:chExt cx="1524000" cy="838200"/>
            </a:xfrm>
          </p:grpSpPr>
          <p:sp>
            <p:nvSpPr>
              <p:cNvPr id="87" name="Rectangle 8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8" name="Rectangle 8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9" name="Rectangle 8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0" name="Rectangle 8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1" name="Rectangle 9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32" name="Group 31"/>
            <p:cNvGrpSpPr/>
            <p:nvPr/>
          </p:nvGrpSpPr>
          <p:grpSpPr>
            <a:xfrm>
              <a:off x="6273195" y="2199491"/>
              <a:ext cx="309444" cy="96436"/>
              <a:chOff x="4953000" y="2971800"/>
              <a:chExt cx="1524000" cy="838200"/>
            </a:xfrm>
          </p:grpSpPr>
          <p:sp>
            <p:nvSpPr>
              <p:cNvPr id="82" name="Rectangle 8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3" name="Rectangle 8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4" name="Rectangle 8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5" name="Rectangle 8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6" name="Rectangle 8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3" name="Group 35"/>
            <p:cNvGrpSpPr/>
            <p:nvPr/>
          </p:nvGrpSpPr>
          <p:grpSpPr>
            <a:xfrm>
              <a:off x="6599829" y="1990546"/>
              <a:ext cx="309444" cy="96436"/>
              <a:chOff x="4953000" y="2971800"/>
              <a:chExt cx="1524000" cy="838200"/>
            </a:xfrm>
          </p:grpSpPr>
          <p:sp>
            <p:nvSpPr>
              <p:cNvPr id="77" name="Rectangle 7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8" name="Rectangle 7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9" name="Rectangle 7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0" name="Rectangle 7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1" name="Rectangle 8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4" name="Group 41"/>
            <p:cNvGrpSpPr/>
            <p:nvPr/>
          </p:nvGrpSpPr>
          <p:grpSpPr>
            <a:xfrm>
              <a:off x="6599829" y="2199491"/>
              <a:ext cx="309444" cy="96436"/>
              <a:chOff x="4953000" y="2971800"/>
              <a:chExt cx="1524000" cy="838200"/>
            </a:xfrm>
          </p:grpSpPr>
          <p:sp>
            <p:nvSpPr>
              <p:cNvPr id="72" name="Rectangle 7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3" name="Rectangle 7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4" name="Rectangle 7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5" name="Rectangle 7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6" name="Rectangle 7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sp>
          <p:nvSpPr>
            <p:cNvPr id="250" name="TextBox 249"/>
            <p:cNvSpPr txBox="1"/>
            <p:nvPr/>
          </p:nvSpPr>
          <p:spPr>
            <a:xfrm>
              <a:off x="7096000" y="1953739"/>
              <a:ext cx="1879970" cy="276999"/>
            </a:xfrm>
            <a:prstGeom prst="rect">
              <a:avLst/>
            </a:prstGeom>
            <a:noFill/>
          </p:spPr>
          <p:txBody>
            <a:bodyPr wrap="square" rtlCol="0">
              <a:spAutoFit/>
            </a:bodyPr>
            <a:lstStyle/>
            <a:p>
              <a:r>
                <a:rPr lang="en-US" sz="1200" dirty="0" smtClean="0"/>
                <a:t>Channel VC Buffering</a:t>
              </a:r>
              <a:endParaRPr lang="en-US" sz="1200" dirty="0"/>
            </a:p>
          </p:txBody>
        </p:sp>
      </p:grpSp>
      <p:grpSp>
        <p:nvGrpSpPr>
          <p:cNvPr id="329" name="Group 328"/>
          <p:cNvGrpSpPr>
            <a:grpSpLocks noChangeAspect="1"/>
          </p:cNvGrpSpPr>
          <p:nvPr/>
        </p:nvGrpSpPr>
        <p:grpSpPr>
          <a:xfrm>
            <a:off x="3665843" y="2267991"/>
            <a:ext cx="5364370" cy="686311"/>
            <a:chOff x="3401806" y="2590722"/>
            <a:chExt cx="5364368" cy="686311"/>
          </a:xfrm>
        </p:grpSpPr>
        <p:sp>
          <p:nvSpPr>
            <p:cNvPr id="9" name="Rectangle 8"/>
            <p:cNvSpPr/>
            <p:nvPr/>
          </p:nvSpPr>
          <p:spPr>
            <a:xfrm>
              <a:off x="3401806" y="2590722"/>
              <a:ext cx="2948751" cy="11381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35" name="Group 204"/>
            <p:cNvGrpSpPr>
              <a:grpSpLocks/>
            </p:cNvGrpSpPr>
            <p:nvPr/>
          </p:nvGrpSpPr>
          <p:grpSpPr bwMode="auto">
            <a:xfrm rot="16200000" flipV="1">
              <a:off x="4673840" y="2454037"/>
              <a:ext cx="567561" cy="1078431"/>
              <a:chOff x="1447537" y="2000843"/>
              <a:chExt cx="198332" cy="136801"/>
            </a:xfrm>
          </p:grpSpPr>
          <p:sp>
            <p:nvSpPr>
              <p:cNvPr id="65" name="Line 73"/>
              <p:cNvSpPr>
                <a:spLocks noChangeShapeType="1"/>
              </p:cNvSpPr>
              <p:nvPr/>
            </p:nvSpPr>
            <p:spPr bwMode="auto">
              <a:xfrm>
                <a:off x="1585067" y="2068967"/>
                <a:ext cx="60802" cy="279"/>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66" name="Group 202"/>
              <p:cNvGrpSpPr>
                <a:grpSpLocks/>
              </p:cNvGrpSpPr>
              <p:nvPr/>
            </p:nvGrpSpPr>
            <p:grpSpPr bwMode="auto">
              <a:xfrm>
                <a:off x="1508990" y="2000843"/>
                <a:ext cx="78254" cy="136801"/>
                <a:chOff x="3067434" y="1790279"/>
                <a:chExt cx="302584" cy="319188"/>
              </a:xfrm>
            </p:grpSpPr>
            <p:sp>
              <p:nvSpPr>
                <p:cNvPr id="6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6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7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7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67" name="Line 67"/>
              <p:cNvSpPr>
                <a:spLocks noChangeShapeType="1"/>
              </p:cNvSpPr>
              <p:nvPr/>
            </p:nvSpPr>
            <p:spPr bwMode="auto">
              <a:xfrm flipV="1">
                <a:off x="1447537" y="2068967"/>
                <a:ext cx="81073" cy="554"/>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36" name="Line 73"/>
            <p:cNvSpPr>
              <a:spLocks noChangeShapeType="1"/>
            </p:cNvSpPr>
            <p:nvPr/>
          </p:nvSpPr>
          <p:spPr bwMode="auto">
            <a:xfrm rot="16200000">
              <a:off x="4952718" y="2968764"/>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37" name="Line 73"/>
            <p:cNvSpPr>
              <a:spLocks noChangeShapeType="1"/>
            </p:cNvSpPr>
            <p:nvPr/>
          </p:nvSpPr>
          <p:spPr bwMode="auto">
            <a:xfrm rot="16200000">
              <a:off x="5251751" y="2977737"/>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251" name="TextBox 250"/>
            <p:cNvSpPr txBox="1"/>
            <p:nvPr/>
          </p:nvSpPr>
          <p:spPr>
            <a:xfrm>
              <a:off x="7095995" y="2634757"/>
              <a:ext cx="1670179" cy="287172"/>
            </a:xfrm>
            <a:prstGeom prst="rect">
              <a:avLst/>
            </a:prstGeom>
            <a:noFill/>
          </p:spPr>
          <p:txBody>
            <a:bodyPr wrap="square" rtlCol="0">
              <a:spAutoFit/>
            </a:bodyPr>
            <a:lstStyle/>
            <a:p>
              <a:r>
                <a:rPr lang="en-US" sz="1200" dirty="0" smtClean="0"/>
                <a:t>Lane Demerging</a:t>
              </a:r>
              <a:endParaRPr lang="en-US" sz="1200" dirty="0"/>
            </a:p>
          </p:txBody>
        </p:sp>
      </p:grpSp>
      <p:grpSp>
        <p:nvGrpSpPr>
          <p:cNvPr id="334" name="Group 333"/>
          <p:cNvGrpSpPr>
            <a:grpSpLocks noChangeAspect="1"/>
          </p:cNvGrpSpPr>
          <p:nvPr/>
        </p:nvGrpSpPr>
        <p:grpSpPr>
          <a:xfrm>
            <a:off x="3663680" y="4480199"/>
            <a:ext cx="4987593" cy="673981"/>
            <a:chOff x="3399643" y="3595290"/>
            <a:chExt cx="4987591" cy="673981"/>
          </a:xfrm>
        </p:grpSpPr>
        <p:sp>
          <p:nvSpPr>
            <p:cNvPr id="164" name="Rectangle 163"/>
            <p:cNvSpPr/>
            <p:nvPr/>
          </p:nvSpPr>
          <p:spPr>
            <a:xfrm>
              <a:off x="3399643" y="4155458"/>
              <a:ext cx="2948751" cy="11381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170" name="Group 204"/>
            <p:cNvGrpSpPr>
              <a:grpSpLocks/>
            </p:cNvGrpSpPr>
            <p:nvPr/>
          </p:nvGrpSpPr>
          <p:grpSpPr bwMode="auto">
            <a:xfrm rot="16200000" flipV="1">
              <a:off x="4677843" y="3333688"/>
              <a:ext cx="555227" cy="1078431"/>
              <a:chOff x="1484697" y="2000843"/>
              <a:chExt cx="194022" cy="136801"/>
            </a:xfrm>
          </p:grpSpPr>
          <p:sp>
            <p:nvSpPr>
              <p:cNvPr id="224" name="Line 73"/>
              <p:cNvSpPr>
                <a:spLocks noChangeShapeType="1"/>
              </p:cNvSpPr>
              <p:nvPr/>
            </p:nvSpPr>
            <p:spPr bwMode="auto">
              <a:xfrm>
                <a:off x="1585067" y="2068967"/>
                <a:ext cx="93652" cy="28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25" name="Group 202"/>
              <p:cNvGrpSpPr>
                <a:grpSpLocks/>
              </p:cNvGrpSpPr>
              <p:nvPr/>
            </p:nvGrpSpPr>
            <p:grpSpPr bwMode="auto">
              <a:xfrm>
                <a:off x="1508990" y="2000843"/>
                <a:ext cx="78254" cy="136801"/>
                <a:chOff x="3067434" y="1790279"/>
                <a:chExt cx="302584" cy="319188"/>
              </a:xfrm>
            </p:grpSpPr>
            <p:sp>
              <p:nvSpPr>
                <p:cNvPr id="227"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28"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29"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30"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226" name="Line 67"/>
              <p:cNvSpPr>
                <a:spLocks noChangeShapeType="1"/>
              </p:cNvSpPr>
              <p:nvPr/>
            </p:nvSpPr>
            <p:spPr bwMode="auto">
              <a:xfrm flipV="1">
                <a:off x="1484697" y="2068967"/>
                <a:ext cx="43912" cy="279"/>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171" name="Line 73"/>
            <p:cNvSpPr>
              <a:spLocks noChangeShapeType="1"/>
            </p:cNvSpPr>
            <p:nvPr/>
          </p:nvSpPr>
          <p:spPr bwMode="auto">
            <a:xfrm rot="16200000">
              <a:off x="4950555" y="3945064"/>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172" name="Line 73"/>
            <p:cNvSpPr>
              <a:spLocks noChangeShapeType="1"/>
            </p:cNvSpPr>
            <p:nvPr/>
          </p:nvSpPr>
          <p:spPr bwMode="auto">
            <a:xfrm rot="16200000">
              <a:off x="5249588" y="3942820"/>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257" name="TextBox 256"/>
            <p:cNvSpPr txBox="1"/>
            <p:nvPr/>
          </p:nvSpPr>
          <p:spPr>
            <a:xfrm>
              <a:off x="7096016" y="3935365"/>
              <a:ext cx="1291218" cy="276999"/>
            </a:xfrm>
            <a:prstGeom prst="rect">
              <a:avLst/>
            </a:prstGeom>
            <a:noFill/>
          </p:spPr>
          <p:txBody>
            <a:bodyPr wrap="square" rtlCol="0">
              <a:spAutoFit/>
            </a:bodyPr>
            <a:lstStyle/>
            <a:p>
              <a:r>
                <a:rPr lang="en-US" sz="1200" dirty="0" smtClean="0"/>
                <a:t>Lane Merging</a:t>
              </a:r>
              <a:endParaRPr lang="en-US" sz="1200" dirty="0"/>
            </a:p>
          </p:txBody>
        </p:sp>
      </p:grpSp>
      <p:grpSp>
        <p:nvGrpSpPr>
          <p:cNvPr id="336" name="Group 335"/>
          <p:cNvGrpSpPr>
            <a:grpSpLocks noChangeAspect="1"/>
          </p:cNvGrpSpPr>
          <p:nvPr/>
        </p:nvGrpSpPr>
        <p:grpSpPr>
          <a:xfrm>
            <a:off x="3687274" y="5154179"/>
            <a:ext cx="5305948" cy="611847"/>
            <a:chOff x="3423236" y="4269271"/>
            <a:chExt cx="5305944" cy="611845"/>
          </a:xfrm>
        </p:grpSpPr>
        <p:grpSp>
          <p:nvGrpSpPr>
            <p:cNvPr id="165" name="Group 204"/>
            <p:cNvGrpSpPr>
              <a:grpSpLocks/>
            </p:cNvGrpSpPr>
            <p:nvPr/>
          </p:nvGrpSpPr>
          <p:grpSpPr bwMode="auto">
            <a:xfrm rot="16200000" flipV="1">
              <a:off x="3461567" y="4230940"/>
              <a:ext cx="297517" cy="374180"/>
              <a:chOff x="1453329" y="2000843"/>
              <a:chExt cx="253341" cy="136801"/>
            </a:xfrm>
          </p:grpSpPr>
          <p:sp>
            <p:nvSpPr>
              <p:cNvPr id="242"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43"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44" name="Group 202"/>
              <p:cNvGrpSpPr>
                <a:grpSpLocks/>
              </p:cNvGrpSpPr>
              <p:nvPr/>
            </p:nvGrpSpPr>
            <p:grpSpPr bwMode="auto">
              <a:xfrm>
                <a:off x="1508990" y="2000843"/>
                <a:ext cx="78254" cy="136801"/>
                <a:chOff x="3067434" y="1790279"/>
                <a:chExt cx="302584" cy="319188"/>
              </a:xfrm>
            </p:grpSpPr>
            <p:sp>
              <p:nvSpPr>
                <p:cNvPr id="245"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46"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47"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48"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grpSp>
          <p:nvGrpSpPr>
            <p:cNvPr id="166" name="Group 204"/>
            <p:cNvGrpSpPr>
              <a:grpSpLocks/>
            </p:cNvGrpSpPr>
            <p:nvPr/>
          </p:nvGrpSpPr>
          <p:grpSpPr bwMode="auto">
            <a:xfrm rot="16200000" flipV="1">
              <a:off x="4814657" y="4332096"/>
              <a:ext cx="297517" cy="179051"/>
              <a:chOff x="1453329" y="2000843"/>
              <a:chExt cx="253341" cy="136801"/>
            </a:xfrm>
          </p:grpSpPr>
          <p:sp>
            <p:nvSpPr>
              <p:cNvPr id="235"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36"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37" name="Group 202"/>
              <p:cNvGrpSpPr>
                <a:grpSpLocks/>
              </p:cNvGrpSpPr>
              <p:nvPr/>
            </p:nvGrpSpPr>
            <p:grpSpPr bwMode="auto">
              <a:xfrm>
                <a:off x="1508990" y="2000843"/>
                <a:ext cx="78254" cy="136801"/>
                <a:chOff x="3067434" y="1790279"/>
                <a:chExt cx="302584" cy="319188"/>
              </a:xfrm>
            </p:grpSpPr>
            <p:sp>
              <p:nvSpPr>
                <p:cNvPr id="23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3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4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4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167" name="Line 67"/>
            <p:cNvSpPr>
              <a:spLocks noChangeShapeType="1"/>
            </p:cNvSpPr>
            <p:nvPr/>
          </p:nvSpPr>
          <p:spPr bwMode="auto">
            <a:xfrm rot="16200000" flipV="1">
              <a:off x="6075890" y="4328451"/>
              <a:ext cx="103138"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68" name="Line 73"/>
            <p:cNvSpPr>
              <a:spLocks noChangeShapeType="1"/>
            </p:cNvSpPr>
            <p:nvPr/>
          </p:nvSpPr>
          <p:spPr bwMode="auto">
            <a:xfrm rot="16200000" flipV="1">
              <a:off x="6056055" y="4489322"/>
              <a:ext cx="14280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69" name="Group 202"/>
            <p:cNvGrpSpPr>
              <a:grpSpLocks/>
            </p:cNvGrpSpPr>
            <p:nvPr/>
          </p:nvGrpSpPr>
          <p:grpSpPr bwMode="auto">
            <a:xfrm rot="16200000" flipV="1">
              <a:off x="6081297" y="4335903"/>
              <a:ext cx="91899" cy="104590"/>
              <a:chOff x="3067434" y="1790279"/>
              <a:chExt cx="302584" cy="319188"/>
            </a:xfrm>
          </p:grpSpPr>
          <p:sp>
            <p:nvSpPr>
              <p:cNvPr id="23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3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3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3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176" name="Group 175"/>
            <p:cNvGrpSpPr>
              <a:grpSpLocks noChangeAspect="1"/>
            </p:cNvGrpSpPr>
            <p:nvPr/>
          </p:nvGrpSpPr>
          <p:grpSpPr>
            <a:xfrm flipV="1">
              <a:off x="3457077" y="4572580"/>
              <a:ext cx="324043" cy="308536"/>
              <a:chOff x="4400546" y="2206646"/>
              <a:chExt cx="600078" cy="571363"/>
            </a:xfrm>
          </p:grpSpPr>
          <p:sp>
            <p:nvSpPr>
              <p:cNvPr id="193" name="Oval 192"/>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Oval 193"/>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Oval 194"/>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Oval 195"/>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7" name="Curved Connector 196"/>
              <p:cNvCxnSpPr>
                <a:stCxn id="194" idx="2"/>
                <a:endCxn id="196"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urved Connector 197"/>
              <p:cNvCxnSpPr>
                <a:stCxn id="194" idx="6"/>
                <a:endCxn id="195"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9" name="Curved Connector 198"/>
              <p:cNvCxnSpPr>
                <a:stCxn id="196" idx="4"/>
                <a:endCxn id="195"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7" name="Group 176"/>
            <p:cNvGrpSpPr>
              <a:grpSpLocks noChangeAspect="1"/>
            </p:cNvGrpSpPr>
            <p:nvPr/>
          </p:nvGrpSpPr>
          <p:grpSpPr>
            <a:xfrm flipV="1">
              <a:off x="4801390" y="4572580"/>
              <a:ext cx="324043" cy="308536"/>
              <a:chOff x="4400546" y="2206646"/>
              <a:chExt cx="600078" cy="571363"/>
            </a:xfrm>
          </p:grpSpPr>
          <p:sp>
            <p:nvSpPr>
              <p:cNvPr id="186" name="Oval 18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Oval 18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Oval 18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0" name="Curved Connector 189"/>
              <p:cNvCxnSpPr>
                <a:stCxn id="187" idx="2"/>
                <a:endCxn id="18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urved Connector 190"/>
              <p:cNvCxnSpPr>
                <a:stCxn id="187" idx="6"/>
                <a:endCxn id="18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2" name="Curved Connector 191"/>
              <p:cNvCxnSpPr>
                <a:stCxn id="189" idx="4"/>
                <a:endCxn id="18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p:cNvGrpSpPr>
              <a:grpSpLocks noChangeAspect="1"/>
            </p:cNvGrpSpPr>
            <p:nvPr/>
          </p:nvGrpSpPr>
          <p:grpSpPr>
            <a:xfrm flipV="1">
              <a:off x="5964560" y="4553529"/>
              <a:ext cx="324043" cy="308536"/>
              <a:chOff x="4400546" y="2206646"/>
              <a:chExt cx="600078" cy="571363"/>
            </a:xfrm>
          </p:grpSpPr>
          <p:sp>
            <p:nvSpPr>
              <p:cNvPr id="179" name="Oval 178"/>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Oval 179"/>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Oval 180"/>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Oval 181"/>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3" name="Curved Connector 182"/>
              <p:cNvCxnSpPr>
                <a:stCxn id="180" idx="2"/>
                <a:endCxn id="182"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urved Connector 183"/>
              <p:cNvCxnSpPr>
                <a:stCxn id="180" idx="6"/>
                <a:endCxn id="181"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5" name="Curved Connector 184"/>
              <p:cNvCxnSpPr>
                <a:stCxn id="182" idx="4"/>
                <a:endCxn id="181"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8" name="TextBox 257"/>
            <p:cNvSpPr txBox="1"/>
            <p:nvPr/>
          </p:nvSpPr>
          <p:spPr>
            <a:xfrm>
              <a:off x="7096016" y="4486146"/>
              <a:ext cx="1633164" cy="276999"/>
            </a:xfrm>
            <a:prstGeom prst="rect">
              <a:avLst/>
            </a:prstGeom>
            <a:noFill/>
          </p:spPr>
          <p:txBody>
            <a:bodyPr wrap="square" rtlCol="0">
              <a:spAutoFit/>
            </a:bodyPr>
            <a:lstStyle/>
            <a:p>
              <a:r>
                <a:rPr lang="en-US" sz="1200" dirty="0" smtClean="0"/>
                <a:t>Channel Arbitration</a:t>
              </a:r>
              <a:endParaRPr lang="en-US" sz="1200" dirty="0"/>
            </a:p>
          </p:txBody>
        </p:sp>
      </p:grpSp>
      <p:grpSp>
        <p:nvGrpSpPr>
          <p:cNvPr id="331" name="Group 330"/>
          <p:cNvGrpSpPr>
            <a:grpSpLocks noChangeAspect="1"/>
          </p:cNvGrpSpPr>
          <p:nvPr/>
        </p:nvGrpSpPr>
        <p:grpSpPr>
          <a:xfrm>
            <a:off x="3472077" y="5760468"/>
            <a:ext cx="5767913" cy="487932"/>
            <a:chOff x="3208039" y="4875559"/>
            <a:chExt cx="5767911" cy="487932"/>
          </a:xfrm>
        </p:grpSpPr>
        <p:grpSp>
          <p:nvGrpSpPr>
            <p:cNvPr id="173" name="Group 172"/>
            <p:cNvGrpSpPr/>
            <p:nvPr/>
          </p:nvGrpSpPr>
          <p:grpSpPr>
            <a:xfrm flipV="1">
              <a:off x="3208039" y="4882013"/>
              <a:ext cx="841058" cy="409855"/>
              <a:chOff x="3946685" y="304597"/>
              <a:chExt cx="3549015" cy="2037694"/>
            </a:xfrm>
          </p:grpSpPr>
          <p:sp>
            <p:nvSpPr>
              <p:cNvPr id="216" name="Rectangle 215"/>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17" name="Rectangle 216"/>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18" name="Rectangle 217"/>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19" name="Rectangle 218"/>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20" name="Straight Arrow Connector 219"/>
              <p:cNvCxnSpPr>
                <a:stCxn id="216"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1" name="Straight Arrow Connector 220"/>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2" name="Straight Arrow Connector 221"/>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3" name="Straight Arrow Connector 222"/>
              <p:cNvCxnSpPr>
                <a:stCxn id="219"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grpSp>
          <p:nvGrpSpPr>
            <p:cNvPr id="174" name="Group 173"/>
            <p:cNvGrpSpPr/>
            <p:nvPr/>
          </p:nvGrpSpPr>
          <p:grpSpPr>
            <a:xfrm flipV="1">
              <a:off x="4562569" y="4887077"/>
              <a:ext cx="841058" cy="409855"/>
              <a:chOff x="3946685" y="304597"/>
              <a:chExt cx="3549015" cy="2037694"/>
            </a:xfrm>
          </p:grpSpPr>
          <p:sp>
            <p:nvSpPr>
              <p:cNvPr id="208" name="Rectangle 207"/>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09" name="Rectangle 208"/>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10" name="Rectangle 209"/>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11" name="Rectangle 210"/>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12" name="Straight Arrow Connector 211"/>
              <p:cNvCxnSpPr>
                <a:stCxn id="208"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5" name="Straight Arrow Connector 214"/>
              <p:cNvCxnSpPr>
                <a:stCxn id="211"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grpSp>
          <p:nvGrpSpPr>
            <p:cNvPr id="175" name="Group 174"/>
            <p:cNvGrpSpPr/>
            <p:nvPr/>
          </p:nvGrpSpPr>
          <p:grpSpPr>
            <a:xfrm flipV="1">
              <a:off x="5724337" y="4875559"/>
              <a:ext cx="841058" cy="409855"/>
              <a:chOff x="3946685" y="304597"/>
              <a:chExt cx="3549015" cy="2037694"/>
            </a:xfrm>
          </p:grpSpPr>
          <p:sp>
            <p:nvSpPr>
              <p:cNvPr id="200" name="Rectangle 199"/>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01" name="Rectangle 200"/>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02" name="Rectangle 201"/>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03" name="Rectangle 202"/>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04" name="Straight Arrow Connector 203"/>
              <p:cNvCxnSpPr>
                <a:stCxn id="200"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5" name="Straight Arrow Connector 204"/>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6" name="Straight Arrow Connector 205"/>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203"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sp>
          <p:nvSpPr>
            <p:cNvPr id="259" name="TextBox 258"/>
            <p:cNvSpPr txBox="1"/>
            <p:nvPr/>
          </p:nvSpPr>
          <p:spPr>
            <a:xfrm>
              <a:off x="7095996" y="5086492"/>
              <a:ext cx="1879954" cy="276999"/>
            </a:xfrm>
            <a:prstGeom prst="rect">
              <a:avLst/>
            </a:prstGeom>
            <a:noFill/>
          </p:spPr>
          <p:txBody>
            <a:bodyPr wrap="square" rtlCol="0">
              <a:spAutoFit/>
            </a:bodyPr>
            <a:lstStyle/>
            <a:p>
              <a:r>
                <a:rPr lang="en-US" sz="1200" dirty="0" smtClean="0"/>
                <a:t>Channel </a:t>
              </a:r>
              <a:r>
                <a:rPr lang="en-US" sz="1200" dirty="0" err="1"/>
                <a:t>M</a:t>
              </a:r>
              <a:r>
                <a:rPr lang="en-US" sz="1200" dirty="0" err="1" smtClean="0"/>
                <a:t>arshalling</a:t>
              </a:r>
              <a:endParaRPr lang="en-US" sz="1200" dirty="0"/>
            </a:p>
          </p:txBody>
        </p:sp>
      </p:grpSp>
      <p:grpSp>
        <p:nvGrpSpPr>
          <p:cNvPr id="3" name="Group 2"/>
          <p:cNvGrpSpPr>
            <a:grpSpLocks noChangeAspect="1"/>
          </p:cNvGrpSpPr>
          <p:nvPr/>
        </p:nvGrpSpPr>
        <p:grpSpPr>
          <a:xfrm>
            <a:off x="3485745" y="1121383"/>
            <a:ext cx="5754264" cy="555984"/>
            <a:chOff x="3221708" y="1444114"/>
            <a:chExt cx="5754262" cy="555984"/>
          </a:xfrm>
        </p:grpSpPr>
        <p:grpSp>
          <p:nvGrpSpPr>
            <p:cNvPr id="38" name="Group 37"/>
            <p:cNvGrpSpPr/>
            <p:nvPr/>
          </p:nvGrpSpPr>
          <p:grpSpPr>
            <a:xfrm>
              <a:off x="5732047" y="1564656"/>
              <a:ext cx="841058" cy="409855"/>
              <a:chOff x="3946685" y="304597"/>
              <a:chExt cx="3549015" cy="2037694"/>
            </a:xfrm>
          </p:grpSpPr>
          <p:sp>
            <p:nvSpPr>
              <p:cNvPr id="57" name="Rectangle 56"/>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58" name="Rectangle 57"/>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59" name="Rectangle 58"/>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60" name="Rectangle 59"/>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61" name="Straight Arrow Connector 60"/>
              <p:cNvCxnSpPr>
                <a:stCxn id="57"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0"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564581" y="1590243"/>
              <a:ext cx="841058" cy="409855"/>
              <a:chOff x="3946685" y="304597"/>
              <a:chExt cx="3549015" cy="2037694"/>
            </a:xfrm>
          </p:grpSpPr>
          <p:sp>
            <p:nvSpPr>
              <p:cNvPr id="49" name="Rectangle 48"/>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50" name="Rectangle 49"/>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51" name="Rectangle 50"/>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52" name="Rectangle 51"/>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53" name="Straight Arrow Connector 52"/>
              <p:cNvCxnSpPr>
                <a:stCxn id="49"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52"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3221708" y="1563184"/>
              <a:ext cx="841058" cy="409855"/>
              <a:chOff x="3946685" y="304597"/>
              <a:chExt cx="3549015" cy="2037694"/>
            </a:xfrm>
          </p:grpSpPr>
          <p:sp>
            <p:nvSpPr>
              <p:cNvPr id="41" name="Rectangle 40"/>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42" name="Rectangle 41"/>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43" name="Rectangle 42"/>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44" name="Rectangle 43"/>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45" name="Straight Arrow Connector 44"/>
              <p:cNvCxnSpPr>
                <a:stCxn id="41"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4"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sp>
          <p:nvSpPr>
            <p:cNvPr id="249" name="TextBox 248"/>
            <p:cNvSpPr txBox="1"/>
            <p:nvPr/>
          </p:nvSpPr>
          <p:spPr>
            <a:xfrm>
              <a:off x="7096016" y="1444114"/>
              <a:ext cx="1879954" cy="276999"/>
            </a:xfrm>
            <a:prstGeom prst="rect">
              <a:avLst/>
            </a:prstGeom>
            <a:noFill/>
          </p:spPr>
          <p:txBody>
            <a:bodyPr wrap="square" rtlCol="0">
              <a:spAutoFit/>
            </a:bodyPr>
            <a:lstStyle/>
            <a:p>
              <a:r>
                <a:rPr lang="en-US" sz="1200" dirty="0" smtClean="0"/>
                <a:t>Channel </a:t>
              </a:r>
              <a:r>
                <a:rPr lang="en-US" sz="1200" dirty="0" err="1" smtClean="0"/>
                <a:t>Demarshalling</a:t>
              </a:r>
              <a:endParaRPr lang="en-US" sz="1200" dirty="0"/>
            </a:p>
          </p:txBody>
        </p:sp>
      </p:grpSp>
      <p:grpSp>
        <p:nvGrpSpPr>
          <p:cNvPr id="378" name="Group 377"/>
          <p:cNvGrpSpPr>
            <a:grpSpLocks noChangeAspect="1"/>
          </p:cNvGrpSpPr>
          <p:nvPr/>
        </p:nvGrpSpPr>
        <p:grpSpPr>
          <a:xfrm>
            <a:off x="3200400" y="1493438"/>
            <a:ext cx="6234168" cy="4398193"/>
            <a:chOff x="3419419" y="1229601"/>
            <a:chExt cx="6234168" cy="4398193"/>
          </a:xfrm>
        </p:grpSpPr>
        <p:grpSp>
          <p:nvGrpSpPr>
            <p:cNvPr id="377" name="Group 376"/>
            <p:cNvGrpSpPr/>
            <p:nvPr/>
          </p:nvGrpSpPr>
          <p:grpSpPr>
            <a:xfrm>
              <a:off x="3419419" y="1229601"/>
              <a:ext cx="6234168" cy="3804795"/>
              <a:chOff x="3419419" y="1229601"/>
              <a:chExt cx="6234168" cy="3804795"/>
            </a:xfrm>
          </p:grpSpPr>
          <p:grpSp>
            <p:nvGrpSpPr>
              <p:cNvPr id="337" name="Group 336"/>
              <p:cNvGrpSpPr/>
              <p:nvPr/>
            </p:nvGrpSpPr>
            <p:grpSpPr>
              <a:xfrm>
                <a:off x="3419419" y="1841834"/>
                <a:ext cx="6234168" cy="3192562"/>
                <a:chOff x="2959515" y="1810707"/>
                <a:chExt cx="6234168" cy="3192562"/>
              </a:xfrm>
            </p:grpSpPr>
            <p:cxnSp>
              <p:nvCxnSpPr>
                <p:cNvPr id="160" name="Straight Connector 159"/>
                <p:cNvCxnSpPr>
                  <a:cxnSpLocks/>
                </p:cNvCxnSpPr>
                <p:nvPr/>
              </p:nvCxnSpPr>
              <p:spPr>
                <a:xfrm flipV="1">
                  <a:off x="2966988" y="2503274"/>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flipV="1">
                  <a:off x="2986619" y="1810707"/>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2986619" y="3092856"/>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7096004" y="3341510"/>
                  <a:ext cx="2097679" cy="276999"/>
                </a:xfrm>
                <a:prstGeom prst="rect">
                  <a:avLst/>
                </a:prstGeom>
                <a:noFill/>
              </p:spPr>
              <p:txBody>
                <a:bodyPr wrap="square" rtlCol="0">
                  <a:spAutoFit/>
                </a:bodyPr>
                <a:lstStyle/>
                <a:p>
                  <a:r>
                    <a:rPr lang="en-US" sz="1200" dirty="0" smtClean="0"/>
                    <a:t>Physical Interconnect</a:t>
                  </a:r>
                  <a:endParaRPr lang="en-US" sz="1200" dirty="0"/>
                </a:p>
              </p:txBody>
            </p:sp>
            <p:sp>
              <p:nvSpPr>
                <p:cNvPr id="253" name="Up Arrow 252"/>
                <p:cNvSpPr/>
                <p:nvPr/>
              </p:nvSpPr>
              <p:spPr>
                <a:xfrm>
                  <a:off x="4773575" y="3185210"/>
                  <a:ext cx="365120" cy="502920"/>
                </a:xfrm>
                <a:prstGeom prst="upArrow">
                  <a:avLst>
                    <a:gd name="adj1" fmla="val 48585"/>
                    <a:gd name="adj2" fmla="val 50000"/>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Connector 253"/>
                <p:cNvCxnSpPr>
                  <a:cxnSpLocks/>
                </p:cNvCxnSpPr>
                <p:nvPr/>
              </p:nvCxnSpPr>
              <p:spPr>
                <a:xfrm flipV="1">
                  <a:off x="2980694" y="3786132"/>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cxnSpLocks/>
                </p:cNvCxnSpPr>
                <p:nvPr/>
              </p:nvCxnSpPr>
              <p:spPr>
                <a:xfrm flipV="1">
                  <a:off x="2959515" y="4978099"/>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cxnSpLocks/>
                </p:cNvCxnSpPr>
                <p:nvPr/>
              </p:nvCxnSpPr>
              <p:spPr>
                <a:xfrm flipV="1">
                  <a:off x="2980693" y="4314380"/>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3" name="Straight Connector 332"/>
              <p:cNvCxnSpPr>
                <a:cxnSpLocks/>
              </p:cNvCxnSpPr>
              <p:nvPr/>
            </p:nvCxnSpPr>
            <p:spPr>
              <a:xfrm flipV="1">
                <a:off x="3434697" y="1229601"/>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5" name="Straight Connector 334"/>
            <p:cNvCxnSpPr>
              <a:cxnSpLocks/>
            </p:cNvCxnSpPr>
            <p:nvPr/>
          </p:nvCxnSpPr>
          <p:spPr>
            <a:xfrm flipV="1">
              <a:off x="3442571" y="5602624"/>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5"/>
          <p:cNvGrpSpPr>
            <a:grpSpLocks noChangeAspect="1"/>
          </p:cNvGrpSpPr>
          <p:nvPr/>
        </p:nvGrpSpPr>
        <p:grpSpPr>
          <a:xfrm>
            <a:off x="5017297" y="2890332"/>
            <a:ext cx="4440413" cy="606715"/>
            <a:chOff x="5236316" y="2626495"/>
            <a:chExt cx="4440413" cy="606715"/>
          </a:xfrm>
        </p:grpSpPr>
        <p:sp>
          <p:nvSpPr>
            <p:cNvPr id="339" name="TextBox 338"/>
            <p:cNvSpPr txBox="1"/>
            <p:nvPr/>
          </p:nvSpPr>
          <p:spPr>
            <a:xfrm>
              <a:off x="7579050" y="2687885"/>
              <a:ext cx="2097679" cy="276999"/>
            </a:xfrm>
            <a:prstGeom prst="rect">
              <a:avLst/>
            </a:prstGeom>
            <a:noFill/>
          </p:spPr>
          <p:txBody>
            <a:bodyPr wrap="square" rtlCol="0">
              <a:spAutoFit/>
            </a:bodyPr>
            <a:lstStyle/>
            <a:p>
              <a:r>
                <a:rPr lang="en-US" sz="1200" dirty="0" err="1" smtClean="0"/>
                <a:t>Deserialize</a:t>
              </a:r>
              <a:r>
                <a:rPr lang="en-US" sz="1200" dirty="0" smtClean="0"/>
                <a:t>/Reliability</a:t>
              </a:r>
              <a:endParaRPr lang="en-US" sz="1200" dirty="0"/>
            </a:p>
          </p:txBody>
        </p:sp>
        <p:grpSp>
          <p:nvGrpSpPr>
            <p:cNvPr id="340" name="Group 202"/>
            <p:cNvGrpSpPr>
              <a:grpSpLocks/>
            </p:cNvGrpSpPr>
            <p:nvPr/>
          </p:nvGrpSpPr>
          <p:grpSpPr bwMode="auto">
            <a:xfrm rot="16200000" flipV="1">
              <a:off x="5323103" y="2933219"/>
              <a:ext cx="213204" cy="386778"/>
              <a:chOff x="3067434" y="1790279"/>
              <a:chExt cx="302584" cy="319188"/>
            </a:xfrm>
          </p:grpSpPr>
          <p:sp>
            <p:nvSpPr>
              <p:cNvPr id="34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34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34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34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350" name="Group 349"/>
            <p:cNvGrpSpPr/>
            <p:nvPr/>
          </p:nvGrpSpPr>
          <p:grpSpPr>
            <a:xfrm>
              <a:off x="5677734" y="2626495"/>
              <a:ext cx="329713" cy="300679"/>
              <a:chOff x="7149621" y="2955377"/>
              <a:chExt cx="572421" cy="576071"/>
            </a:xfrm>
          </p:grpSpPr>
          <p:sp>
            <p:nvSpPr>
              <p:cNvPr id="351" name="Oval 350"/>
              <p:cNvSpPr/>
              <p:nvPr/>
            </p:nvSpPr>
            <p:spPr>
              <a:xfrm flipH="1" flipV="1">
                <a:off x="7149621" y="2955377"/>
                <a:ext cx="572421" cy="5760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2" name="Oval 351"/>
              <p:cNvSpPr/>
              <p:nvPr/>
            </p:nvSpPr>
            <p:spPr>
              <a:xfrm flipH="1" flipV="1">
                <a:off x="7367684" y="3309000"/>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3" name="Oval 352"/>
              <p:cNvSpPr/>
              <p:nvPr/>
            </p:nvSpPr>
            <p:spPr>
              <a:xfrm flipH="1" flipV="1">
                <a:off x="7215565" y="3090227"/>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4" name="Oval 353"/>
              <p:cNvSpPr/>
              <p:nvPr/>
            </p:nvSpPr>
            <p:spPr>
              <a:xfrm flipH="1" flipV="1">
                <a:off x="7477598" y="308247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5" name="Curved Connector 354"/>
              <p:cNvCxnSpPr>
                <a:stCxn id="352" idx="2"/>
                <a:endCxn id="354" idx="1"/>
              </p:cNvCxnSpPr>
              <p:nvPr/>
            </p:nvCxnSpPr>
            <p:spPr>
              <a:xfrm flipV="1">
                <a:off x="7541420" y="3230769"/>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Curved Connector 355"/>
              <p:cNvCxnSpPr>
                <a:stCxn id="352" idx="6"/>
                <a:endCxn id="353" idx="7"/>
              </p:cNvCxnSpPr>
              <p:nvPr/>
            </p:nvCxnSpPr>
            <p:spPr>
              <a:xfrm rot="10800000">
                <a:off x="7241008" y="3238520"/>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7" name="Curved Connector 356"/>
              <p:cNvCxnSpPr>
                <a:stCxn id="354" idx="4"/>
                <a:endCxn id="353" idx="4"/>
              </p:cNvCxnSpPr>
              <p:nvPr/>
            </p:nvCxnSpPr>
            <p:spPr>
              <a:xfrm rot="16200000" flipH="1" flipV="1">
                <a:off x="7429574" y="2955334"/>
                <a:ext cx="7751" cy="262033"/>
              </a:xfrm>
              <a:prstGeom prst="curvedConnector3">
                <a:avLst>
                  <a:gd name="adj1" fmla="val -98309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Rectangle 357"/>
            <p:cNvSpPr/>
            <p:nvPr/>
          </p:nvSpPr>
          <p:spPr>
            <a:xfrm rot="10800000" flipV="1">
              <a:off x="5237623" y="2690470"/>
              <a:ext cx="409899" cy="159530"/>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tx1"/>
                  </a:solidFill>
                  <a:cs typeface="Times New Roman" pitchFamily="18" charset="0"/>
                </a:rPr>
                <a:t>CRC</a:t>
              </a:r>
              <a:endParaRPr lang="en-US" sz="800" dirty="0">
                <a:solidFill>
                  <a:schemeClr val="tx1"/>
                </a:solidFill>
                <a:cs typeface="Times New Roman" pitchFamily="18" charset="0"/>
              </a:endParaRPr>
            </a:p>
          </p:txBody>
        </p:sp>
        <p:sp>
          <p:nvSpPr>
            <p:cNvPr id="359" name="Line 73"/>
            <p:cNvSpPr>
              <a:spLocks noChangeShapeType="1"/>
            </p:cNvSpPr>
            <p:nvPr/>
          </p:nvSpPr>
          <p:spPr bwMode="auto">
            <a:xfrm rot="16200000">
              <a:off x="5349653" y="2936452"/>
              <a:ext cx="163597" cy="3508"/>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grpSp>
        <p:nvGrpSpPr>
          <p:cNvPr id="327" name="Group 326"/>
          <p:cNvGrpSpPr>
            <a:grpSpLocks noChangeAspect="1"/>
          </p:cNvGrpSpPr>
          <p:nvPr/>
        </p:nvGrpSpPr>
        <p:grpSpPr>
          <a:xfrm>
            <a:off x="4637248" y="3968537"/>
            <a:ext cx="4820463" cy="606732"/>
            <a:chOff x="4856267" y="3704700"/>
            <a:chExt cx="4820463" cy="606732"/>
          </a:xfrm>
        </p:grpSpPr>
        <p:sp>
          <p:nvSpPr>
            <p:cNvPr id="338" name="TextBox 337"/>
            <p:cNvSpPr txBox="1"/>
            <p:nvPr/>
          </p:nvSpPr>
          <p:spPr>
            <a:xfrm>
              <a:off x="7579051" y="3943344"/>
              <a:ext cx="2097679" cy="276999"/>
            </a:xfrm>
            <a:prstGeom prst="rect">
              <a:avLst/>
            </a:prstGeom>
            <a:noFill/>
          </p:spPr>
          <p:txBody>
            <a:bodyPr wrap="square" rtlCol="0">
              <a:spAutoFit/>
            </a:bodyPr>
            <a:lstStyle/>
            <a:p>
              <a:r>
                <a:rPr lang="en-US" sz="1200" dirty="0" smtClean="0"/>
                <a:t>Serialize/Reliability</a:t>
              </a:r>
              <a:endParaRPr lang="en-US" sz="1200" dirty="0"/>
            </a:p>
          </p:txBody>
        </p:sp>
        <p:grpSp>
          <p:nvGrpSpPr>
            <p:cNvPr id="345" name="Group 202"/>
            <p:cNvGrpSpPr>
              <a:grpSpLocks/>
            </p:cNvGrpSpPr>
            <p:nvPr/>
          </p:nvGrpSpPr>
          <p:grpSpPr bwMode="auto">
            <a:xfrm rot="16200000" flipV="1">
              <a:off x="5310403" y="3617913"/>
              <a:ext cx="213204" cy="386778"/>
              <a:chOff x="3067434" y="1790279"/>
              <a:chExt cx="302584" cy="319188"/>
            </a:xfrm>
          </p:grpSpPr>
          <p:sp>
            <p:nvSpPr>
              <p:cNvPr id="346"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347"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348"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349"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361" name="Group 10"/>
            <p:cNvGrpSpPr/>
            <p:nvPr/>
          </p:nvGrpSpPr>
          <p:grpSpPr>
            <a:xfrm rot="5400000">
              <a:off x="4806098" y="3955883"/>
              <a:ext cx="405718" cy="305380"/>
              <a:chOff x="5638800" y="2819400"/>
              <a:chExt cx="1524000" cy="838200"/>
            </a:xfrm>
          </p:grpSpPr>
          <p:sp>
            <p:nvSpPr>
              <p:cNvPr id="362" name="Rectangle 361"/>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363" name="Rectangle 362"/>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364" name="Rectangle 363"/>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365" name="Rectangle 364"/>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366" name="Rectangle 365"/>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367" name="Group 366"/>
            <p:cNvGrpSpPr/>
            <p:nvPr/>
          </p:nvGrpSpPr>
          <p:grpSpPr>
            <a:xfrm>
              <a:off x="5666946" y="3986449"/>
              <a:ext cx="329713" cy="300679"/>
              <a:chOff x="7149621" y="2955377"/>
              <a:chExt cx="572421" cy="576071"/>
            </a:xfrm>
          </p:grpSpPr>
          <p:sp>
            <p:nvSpPr>
              <p:cNvPr id="368" name="Oval 367"/>
              <p:cNvSpPr/>
              <p:nvPr/>
            </p:nvSpPr>
            <p:spPr>
              <a:xfrm flipH="1" flipV="1">
                <a:off x="7149621" y="2955377"/>
                <a:ext cx="572421" cy="5760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9" name="Oval 368"/>
              <p:cNvSpPr/>
              <p:nvPr/>
            </p:nvSpPr>
            <p:spPr>
              <a:xfrm flipH="1" flipV="1">
                <a:off x="7367684" y="3309000"/>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0" name="Oval 369"/>
              <p:cNvSpPr/>
              <p:nvPr/>
            </p:nvSpPr>
            <p:spPr>
              <a:xfrm flipH="1" flipV="1">
                <a:off x="7215565" y="3090227"/>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1" name="Oval 370"/>
              <p:cNvSpPr/>
              <p:nvPr/>
            </p:nvSpPr>
            <p:spPr>
              <a:xfrm flipH="1" flipV="1">
                <a:off x="7477598" y="308247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2" name="Curved Connector 371"/>
              <p:cNvCxnSpPr>
                <a:stCxn id="369" idx="2"/>
                <a:endCxn id="371" idx="1"/>
              </p:cNvCxnSpPr>
              <p:nvPr/>
            </p:nvCxnSpPr>
            <p:spPr>
              <a:xfrm flipV="1">
                <a:off x="7541420" y="3230769"/>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Curved Connector 372"/>
              <p:cNvCxnSpPr>
                <a:stCxn id="369" idx="6"/>
                <a:endCxn id="370" idx="7"/>
              </p:cNvCxnSpPr>
              <p:nvPr/>
            </p:nvCxnSpPr>
            <p:spPr>
              <a:xfrm rot="10800000">
                <a:off x="7241008" y="3238520"/>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4" name="Curved Connector 373"/>
              <p:cNvCxnSpPr>
                <a:stCxn id="371" idx="4"/>
                <a:endCxn id="370" idx="4"/>
              </p:cNvCxnSpPr>
              <p:nvPr/>
            </p:nvCxnSpPr>
            <p:spPr>
              <a:xfrm rot="16200000" flipH="1" flipV="1">
                <a:off x="7429574" y="2955334"/>
                <a:ext cx="7751" cy="262033"/>
              </a:xfrm>
              <a:prstGeom prst="curvedConnector3">
                <a:avLst>
                  <a:gd name="adj1" fmla="val -98309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5" name="Rectangle 374"/>
            <p:cNvSpPr/>
            <p:nvPr/>
          </p:nvSpPr>
          <p:spPr>
            <a:xfrm rot="10800000" flipV="1">
              <a:off x="5226835" y="4050424"/>
              <a:ext cx="409899" cy="159530"/>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tx1"/>
                  </a:solidFill>
                  <a:cs typeface="Times New Roman" pitchFamily="18" charset="0"/>
                </a:rPr>
                <a:t>CRC</a:t>
              </a:r>
              <a:endParaRPr lang="en-US" sz="800" dirty="0">
                <a:solidFill>
                  <a:schemeClr val="tx1"/>
                </a:solidFill>
                <a:cs typeface="Times New Roman" pitchFamily="18" charset="0"/>
              </a:endParaRPr>
            </a:p>
          </p:txBody>
        </p:sp>
        <p:sp>
          <p:nvSpPr>
            <p:cNvPr id="376" name="Line 73"/>
            <p:cNvSpPr>
              <a:spLocks noChangeShapeType="1"/>
            </p:cNvSpPr>
            <p:nvPr/>
          </p:nvSpPr>
          <p:spPr bwMode="auto">
            <a:xfrm rot="16200000">
              <a:off x="5338865" y="3955774"/>
              <a:ext cx="163597" cy="3508"/>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391" name="TextBox 390"/>
          <p:cNvSpPr txBox="1"/>
          <p:nvPr/>
        </p:nvSpPr>
        <p:spPr>
          <a:xfrm>
            <a:off x="3394559" y="780137"/>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mkRecv</a:t>
            </a:r>
            <a:r>
              <a:rPr lang="en-US" sz="1200" dirty="0" smtClean="0">
                <a:latin typeface="Courier New" panose="02070309020205020404" pitchFamily="49" charset="0"/>
                <a:cs typeface="Courier New" panose="02070309020205020404" pitchFamily="49" charset="0"/>
              </a:rPr>
              <a:t>(“toFPGA0”)</a:t>
            </a:r>
          </a:p>
        </p:txBody>
      </p:sp>
      <p:sp>
        <p:nvSpPr>
          <p:cNvPr id="392" name="Line 67"/>
          <p:cNvSpPr>
            <a:spLocks noChangeShapeType="1"/>
          </p:cNvSpPr>
          <p:nvPr/>
        </p:nvSpPr>
        <p:spPr bwMode="auto">
          <a:xfrm rot="16200000">
            <a:off x="3947536" y="1113389"/>
            <a:ext cx="227809" cy="1"/>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393" name="Line 67"/>
          <p:cNvSpPr>
            <a:spLocks noChangeShapeType="1"/>
          </p:cNvSpPr>
          <p:nvPr/>
        </p:nvSpPr>
        <p:spPr bwMode="auto">
          <a:xfrm rot="16200000">
            <a:off x="4951525" y="6291328"/>
            <a:ext cx="227809" cy="1"/>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394" name="TextBox 393"/>
          <p:cNvSpPr txBox="1"/>
          <p:nvPr/>
        </p:nvSpPr>
        <p:spPr>
          <a:xfrm>
            <a:off x="4257978" y="6332012"/>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mkSend</a:t>
            </a:r>
            <a:r>
              <a:rPr lang="en-US" sz="1200" dirty="0" smtClean="0">
                <a:latin typeface="Courier New" panose="02070309020205020404" pitchFamily="49" charset="0"/>
                <a:cs typeface="Courier New" panose="02070309020205020404" pitchFamily="49" charset="0"/>
              </a:rPr>
              <a:t>(“toFPGA0”)</a:t>
            </a:r>
          </a:p>
        </p:txBody>
      </p:sp>
      <p:grpSp>
        <p:nvGrpSpPr>
          <p:cNvPr id="332" name="Group 331"/>
          <p:cNvGrpSpPr/>
          <p:nvPr/>
        </p:nvGrpSpPr>
        <p:grpSpPr>
          <a:xfrm>
            <a:off x="232800" y="5135385"/>
            <a:ext cx="2354580" cy="1223180"/>
            <a:chOff x="2115095" y="2819402"/>
            <a:chExt cx="5543254" cy="2750098"/>
          </a:xfrm>
        </p:grpSpPr>
        <p:sp>
          <p:nvSpPr>
            <p:cNvPr id="379" name="Rectangle 378"/>
            <p:cNvSpPr/>
            <p:nvPr/>
          </p:nvSpPr>
          <p:spPr bwMode="auto">
            <a:xfrm>
              <a:off x="4800601" y="2819402"/>
              <a:ext cx="2696296" cy="275009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81" name="Rectangle 380"/>
            <p:cNvSpPr/>
            <p:nvPr/>
          </p:nvSpPr>
          <p:spPr bwMode="auto">
            <a:xfrm>
              <a:off x="2115095" y="2824317"/>
              <a:ext cx="2304503" cy="2734189"/>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82" name="TextBox 381"/>
            <p:cNvSpPr txBox="1"/>
            <p:nvPr/>
          </p:nvSpPr>
          <p:spPr>
            <a:xfrm>
              <a:off x="2330367" y="2857554"/>
              <a:ext cx="2320592" cy="899575"/>
            </a:xfrm>
            <a:prstGeom prst="rect">
              <a:avLst/>
            </a:prstGeom>
            <a:noFill/>
          </p:spPr>
          <p:txBody>
            <a:bodyPr wrap="square" rtlCol="0">
              <a:spAutoFit/>
            </a:bodyPr>
            <a:lstStyle/>
            <a:p>
              <a:r>
                <a:rPr lang="en-US" sz="2000" dirty="0" smtClean="0">
                  <a:solidFill>
                    <a:schemeClr val="bg1"/>
                  </a:solidFill>
                </a:rPr>
                <a:t>FPGA0</a:t>
              </a:r>
              <a:endParaRPr lang="en-US" sz="2000" dirty="0">
                <a:solidFill>
                  <a:schemeClr val="bg1"/>
                </a:solidFill>
              </a:endParaRPr>
            </a:p>
          </p:txBody>
        </p:sp>
        <p:cxnSp>
          <p:nvCxnSpPr>
            <p:cNvPr id="383" name="Straight Arrow Connector 382"/>
            <p:cNvCxnSpPr>
              <a:cxnSpLocks noChangeAspect="1"/>
            </p:cNvCxnSpPr>
            <p:nvPr/>
          </p:nvCxnSpPr>
          <p:spPr>
            <a:xfrm>
              <a:off x="4153297" y="4782255"/>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a:cxnSpLocks noChangeAspect="1"/>
            </p:cNvCxnSpPr>
            <p:nvPr/>
          </p:nvCxnSpPr>
          <p:spPr>
            <a:xfrm>
              <a:off x="4127998" y="4325055"/>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85" name="Rounded Rectangle 384"/>
            <p:cNvSpPr>
              <a:spLocks noChangeAspect="1"/>
            </p:cNvSpPr>
            <p:nvPr/>
          </p:nvSpPr>
          <p:spPr>
            <a:xfrm>
              <a:off x="2382322" y="3843479"/>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smtClean="0">
                <a:latin typeface="Calibri" pitchFamily="34" charset="0"/>
              </a:endParaRPr>
            </a:p>
          </p:txBody>
        </p:sp>
        <p:sp>
          <p:nvSpPr>
            <p:cNvPr id="386" name="Rounded Rectangle 385"/>
            <p:cNvSpPr>
              <a:spLocks noChangeAspect="1"/>
            </p:cNvSpPr>
            <p:nvPr/>
          </p:nvSpPr>
          <p:spPr>
            <a:xfrm>
              <a:off x="5257800" y="389065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a:latin typeface="Calibri" pitchFamily="34" charset="0"/>
              </a:endParaRPr>
            </a:p>
          </p:txBody>
        </p:sp>
        <p:sp>
          <p:nvSpPr>
            <p:cNvPr id="387" name="TextBox 386"/>
            <p:cNvSpPr txBox="1"/>
            <p:nvPr/>
          </p:nvSpPr>
          <p:spPr>
            <a:xfrm>
              <a:off x="5056463" y="2859519"/>
              <a:ext cx="2601886" cy="899575"/>
            </a:xfrm>
            <a:prstGeom prst="rect">
              <a:avLst/>
            </a:prstGeom>
            <a:noFill/>
          </p:spPr>
          <p:txBody>
            <a:bodyPr wrap="square" rtlCol="0">
              <a:spAutoFit/>
            </a:bodyPr>
            <a:lstStyle/>
            <a:p>
              <a:r>
                <a:rPr lang="en-US" sz="2000" dirty="0" smtClean="0">
                  <a:solidFill>
                    <a:schemeClr val="bg1"/>
                  </a:solidFill>
                </a:rPr>
                <a:t>FPGA1</a:t>
              </a:r>
              <a:endParaRPr lang="en-US" sz="2000" dirty="0">
                <a:solidFill>
                  <a:schemeClr val="bg1"/>
                </a:solidFill>
              </a:endParaRPr>
            </a:p>
          </p:txBody>
        </p:sp>
      </p:grpSp>
      <p:sp>
        <p:nvSpPr>
          <p:cNvPr id="389" name="Content Placeholder 4"/>
          <p:cNvSpPr>
            <a:spLocks noGrp="1"/>
          </p:cNvSpPr>
          <p:nvPr>
            <p:ph idx="1"/>
          </p:nvPr>
        </p:nvSpPr>
        <p:spPr>
          <a:xfrm>
            <a:off x="232801" y="1276717"/>
            <a:ext cx="2864730" cy="5276483"/>
          </a:xfrm>
        </p:spPr>
        <p:txBody>
          <a:bodyPr>
            <a:normAutofit/>
          </a:bodyPr>
          <a:lstStyle/>
          <a:p>
            <a:pPr lvl="1"/>
            <a:r>
              <a:rPr lang="en-US" dirty="0" smtClean="0">
                <a:latin typeface="+mn-lt"/>
                <a:cs typeface="Courier New" panose="02070309020205020404" pitchFamily="49" charset="0"/>
              </a:rPr>
              <a:t>User programs need not comprehend execution on same device!</a:t>
            </a:r>
          </a:p>
        </p:txBody>
      </p:sp>
      <p:cxnSp>
        <p:nvCxnSpPr>
          <p:cNvPr id="388" name="Curved Connector 387"/>
          <p:cNvCxnSpPr/>
          <p:nvPr/>
        </p:nvCxnSpPr>
        <p:spPr>
          <a:xfrm rot="5400000" flipH="1" flipV="1">
            <a:off x="1183140" y="3433836"/>
            <a:ext cx="2438930" cy="2138943"/>
          </a:xfrm>
          <a:prstGeom prst="curvedConnector3">
            <a:avLst>
              <a:gd name="adj1" fmla="val 100614"/>
            </a:avLst>
          </a:prstGeom>
          <a:ln w="76200">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884114782"/>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Effect transition="in" filter="fade">
                                      <p:cBhvr>
                                        <p:cTn id="10" dur="500"/>
                                        <p:tgtEl>
                                          <p:spTgt spid="329"/>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5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6"/>
                                        </p:tgtEl>
                                        <p:attrNameLst>
                                          <p:attrName>style.visibility</p:attrName>
                                        </p:attrNameLst>
                                      </p:cBhvr>
                                      <p:to>
                                        <p:strVal val="visible"/>
                                      </p:to>
                                    </p:set>
                                    <p:animEffect transition="in" filter="fade">
                                      <p:cBhvr>
                                        <p:cTn id="16" dur="500"/>
                                        <p:tgtEl>
                                          <p:spTgt spid="336"/>
                                        </p:tgtEl>
                                      </p:cBhvr>
                                    </p:animEffect>
                                  </p:childTnLst>
                                </p:cTn>
                              </p:par>
                              <p:par>
                                <p:cTn id="17" presetID="10" presetClass="entr" presetSubtype="0" fill="hold" nodeType="withEffect">
                                  <p:stCondLst>
                                    <p:cond delay="0"/>
                                  </p:stCondLst>
                                  <p:childTnLst>
                                    <p:set>
                                      <p:cBhvr>
                                        <p:cTn id="18" dur="1" fill="hold">
                                          <p:stCondLst>
                                            <p:cond delay="0"/>
                                          </p:stCondLst>
                                        </p:cTn>
                                        <p:tgtEl>
                                          <p:spTgt spid="331"/>
                                        </p:tgtEl>
                                        <p:attrNameLst>
                                          <p:attrName>style.visibility</p:attrName>
                                        </p:attrNameLst>
                                      </p:cBhvr>
                                      <p:to>
                                        <p:strVal val="visible"/>
                                      </p:to>
                                    </p:set>
                                    <p:animEffect transition="in" filter="fade">
                                      <p:cBhvr>
                                        <p:cTn id="19" dur="500"/>
                                        <p:tgtEl>
                                          <p:spTgt spid="331"/>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78"/>
                                        </p:tgtEl>
                                        <p:attrNameLst>
                                          <p:attrName>style.visibility</p:attrName>
                                        </p:attrNameLst>
                                      </p:cBhvr>
                                      <p:to>
                                        <p:strVal val="visible"/>
                                      </p:to>
                                    </p:set>
                                    <p:animEffect transition="in" filter="fade">
                                      <p:cBhvr>
                                        <p:cTn id="25" dur="500"/>
                                        <p:tgtEl>
                                          <p:spTgt spid="378"/>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327"/>
                                        </p:tgtEl>
                                        <p:attrNameLst>
                                          <p:attrName>style.visibility</p:attrName>
                                        </p:attrNameLst>
                                      </p:cBhvr>
                                      <p:to>
                                        <p:strVal val="visible"/>
                                      </p:to>
                                    </p:set>
                                    <p:animEffect transition="in" filter="fade">
                                      <p:cBhvr>
                                        <p:cTn id="31" dur="500"/>
                                        <p:tgtEl>
                                          <p:spTgt spid="3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1"/>
                                        </p:tgtEl>
                                        <p:attrNameLst>
                                          <p:attrName>style.visibility</p:attrName>
                                        </p:attrNameLst>
                                      </p:cBhvr>
                                      <p:to>
                                        <p:strVal val="visible"/>
                                      </p:to>
                                    </p:set>
                                    <p:animEffect transition="in" filter="fade">
                                      <p:cBhvr>
                                        <p:cTn id="34" dur="500"/>
                                        <p:tgtEl>
                                          <p:spTgt spid="39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2"/>
                                        </p:tgtEl>
                                        <p:attrNameLst>
                                          <p:attrName>style.visibility</p:attrName>
                                        </p:attrNameLst>
                                      </p:cBhvr>
                                      <p:to>
                                        <p:strVal val="visible"/>
                                      </p:to>
                                    </p:set>
                                    <p:animEffect transition="in" filter="fade">
                                      <p:cBhvr>
                                        <p:cTn id="37" dur="500"/>
                                        <p:tgtEl>
                                          <p:spTgt spid="3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3"/>
                                        </p:tgtEl>
                                        <p:attrNameLst>
                                          <p:attrName>style.visibility</p:attrName>
                                        </p:attrNameLst>
                                      </p:cBhvr>
                                      <p:to>
                                        <p:strVal val="visible"/>
                                      </p:to>
                                    </p:set>
                                    <p:animEffect transition="in" filter="fade">
                                      <p:cBhvr>
                                        <p:cTn id="40" dur="500"/>
                                        <p:tgtEl>
                                          <p:spTgt spid="39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4"/>
                                        </p:tgtEl>
                                        <p:attrNameLst>
                                          <p:attrName>style.visibility</p:attrName>
                                        </p:attrNameLst>
                                      </p:cBhvr>
                                      <p:to>
                                        <p:strVal val="visible"/>
                                      </p:to>
                                    </p:set>
                                    <p:animEffect transition="in" filter="fade">
                                      <p:cBhvr>
                                        <p:cTn id="43" dur="500"/>
                                        <p:tgtEl>
                                          <p:spTgt spid="394"/>
                                        </p:tgtEl>
                                      </p:cBhvr>
                                    </p:animEffect>
                                  </p:childTnLst>
                                </p:cTn>
                              </p:par>
                              <p:par>
                                <p:cTn id="44" presetID="10" presetClass="entr" presetSubtype="0" fill="hold" nodeType="withEffect">
                                  <p:stCondLst>
                                    <p:cond delay="0"/>
                                  </p:stCondLst>
                                  <p:childTnLst>
                                    <p:set>
                                      <p:cBhvr>
                                        <p:cTn id="45" dur="1" fill="hold">
                                          <p:stCondLst>
                                            <p:cond delay="0"/>
                                          </p:stCondLst>
                                        </p:cTn>
                                        <p:tgtEl>
                                          <p:spTgt spid="388"/>
                                        </p:tgtEl>
                                        <p:attrNameLst>
                                          <p:attrName>style.visibility</p:attrName>
                                        </p:attrNameLst>
                                      </p:cBhvr>
                                      <p:to>
                                        <p:strVal val="visible"/>
                                      </p:to>
                                    </p:set>
                                    <p:animEffect transition="in" filter="fade">
                                      <p:cBhvr>
                                        <p:cTn id="46"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animBg="1"/>
      <p:bldP spid="393" grpId="0" animBg="1"/>
      <p:bldP spid="3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1683214862"/>
              </p:ext>
            </p:extLst>
          </p:nvPr>
        </p:nvGraphicFramePr>
        <p:xfrm>
          <a:off x="1060122" y="972457"/>
          <a:ext cx="7257143" cy="5300645"/>
        </p:xfrm>
        <a:graphic>
          <a:graphicData uri="http://schemas.openxmlformats.org/drawingml/2006/chart">
            <c:chart xmlns:c="http://schemas.openxmlformats.org/drawingml/2006/chart" xmlns:r="http://schemas.openxmlformats.org/officeDocument/2006/relationships" r:id="rId4"/>
          </a:graphicData>
        </a:graphic>
      </p:graphicFrame>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6780"/>
          <a:stretch/>
        </p:blipFill>
        <p:spPr>
          <a:xfrm>
            <a:off x="4949951" y="3225799"/>
            <a:ext cx="2670048" cy="2406335"/>
          </a:xfrm>
          <a:prstGeom prst="rect">
            <a:avLst/>
          </a:prstGeom>
        </p:spPr>
      </p:pic>
      <p:sp>
        <p:nvSpPr>
          <p:cNvPr id="2" name="Title 1"/>
          <p:cNvSpPr>
            <a:spLocks noGrp="1"/>
          </p:cNvSpPr>
          <p:nvPr>
            <p:ph type="title"/>
          </p:nvPr>
        </p:nvSpPr>
        <p:spPr>
          <a:xfrm>
            <a:off x="685799" y="361950"/>
            <a:ext cx="8937171" cy="1143000"/>
          </a:xfrm>
        </p:spPr>
        <p:txBody>
          <a:bodyPr/>
          <a:lstStyle/>
          <a:p>
            <a:r>
              <a:rPr lang="en-US" dirty="0" smtClean="0"/>
              <a:t>Multiple Expectations</a:t>
            </a:r>
            <a:endParaRPr lang="en-US" dirty="0"/>
          </a:p>
        </p:txBody>
      </p:sp>
      <p:sp>
        <p:nvSpPr>
          <p:cNvPr id="9"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Multiple FPGAs Mean More Resources</a:t>
            </a:r>
            <a:endParaRPr lang="en-US" sz="2400" dirty="0">
              <a:solidFill>
                <a:schemeClr val="bg1"/>
              </a:solidFill>
            </a:endParaRPr>
          </a:p>
        </p:txBody>
      </p:sp>
      <p:pic>
        <p:nvPicPr>
          <p:cNvPr id="11" name="Picture 10"/>
          <p:cNvPicPr>
            <a:picLocks noChangeAspect="1" noChangeArrowheads="1"/>
          </p:cNvPicPr>
          <p:nvPr/>
        </p:nvPicPr>
        <p:blipFill>
          <a:blip r:embed="rId6" cstate="print"/>
          <a:srcRect/>
          <a:stretch>
            <a:fillRect/>
          </a:stretch>
        </p:blipFill>
        <p:spPr bwMode="auto">
          <a:xfrm>
            <a:off x="1681389" y="1975077"/>
            <a:ext cx="2152650" cy="2124075"/>
          </a:xfrm>
          <a:prstGeom prst="rect">
            <a:avLst/>
          </a:prstGeom>
          <a:noFill/>
          <a:ln w="57150" algn="ctr">
            <a:noFill/>
            <a:prstDash val="sysDot"/>
            <a:miter lim="800000"/>
            <a:headEnd/>
            <a:tailEnd/>
          </a:ln>
          <a:effectLst/>
        </p:spPr>
      </p:pic>
      <p:sp>
        <p:nvSpPr>
          <p:cNvPr id="13"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Larger Designs – up to 10x!</a:t>
            </a:r>
            <a:endParaRPr lang="en-US" sz="2400" dirty="0">
              <a:solidFill>
                <a:schemeClr val="bg1"/>
              </a:solidFill>
            </a:endParaRPr>
          </a:p>
        </p:txBody>
      </p:sp>
      <p:graphicFrame>
        <p:nvGraphicFramePr>
          <p:cNvPr id="14" name="Chart 13"/>
          <p:cNvGraphicFramePr>
            <a:graphicFrameLocks noGrp="1"/>
          </p:cNvGraphicFramePr>
          <p:nvPr>
            <p:extLst>
              <p:ext uri="{D42A27DB-BD31-4B8C-83A1-F6EECF244321}">
                <p14:modId xmlns:p14="http://schemas.microsoft.com/office/powerpoint/2010/main" val="959421229"/>
              </p:ext>
            </p:extLst>
          </p:nvPr>
        </p:nvGraphicFramePr>
        <p:xfrm>
          <a:off x="1681389" y="1529443"/>
          <a:ext cx="7271657" cy="4781759"/>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Faster Implementation – even </a:t>
            </a:r>
            <a:r>
              <a:rPr lang="en-US" sz="2400" dirty="0" err="1" smtClean="0">
                <a:solidFill>
                  <a:schemeClr val="bg1"/>
                </a:solidFill>
              </a:rPr>
              <a:t>superlinear</a:t>
            </a:r>
            <a:r>
              <a:rPr lang="en-US" sz="2400" dirty="0" smtClean="0">
                <a:solidFill>
                  <a:schemeClr val="bg1"/>
                </a:solidFill>
              </a:rPr>
              <a:t>!</a:t>
            </a:r>
            <a:endParaRPr lang="en-US" sz="2400" dirty="0">
              <a:solidFill>
                <a:schemeClr val="bg1"/>
              </a:solidFill>
            </a:endParaRPr>
          </a:p>
        </p:txBody>
      </p:sp>
      <p:sp>
        <p:nvSpPr>
          <p:cNvPr id="17" name="Oval 16"/>
          <p:cNvSpPr/>
          <p:nvPr/>
        </p:nvSpPr>
        <p:spPr bwMode="auto">
          <a:xfrm>
            <a:off x="1608040" y="2473795"/>
            <a:ext cx="438478" cy="40183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19" name="Oval 18"/>
          <p:cNvSpPr/>
          <p:nvPr/>
        </p:nvSpPr>
        <p:spPr bwMode="auto">
          <a:xfrm rot="5400000">
            <a:off x="5770223" y="5481573"/>
            <a:ext cx="336587" cy="48720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Tree>
    <p:custDataLst>
      <p:tags r:id="rId1"/>
    </p:custDataLst>
    <p:extLst>
      <p:ext uri="{BB962C8B-B14F-4D97-AF65-F5344CB8AC3E}">
        <p14:creationId xmlns:p14="http://schemas.microsoft.com/office/powerpoint/2010/main" val="1705839576"/>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500"/>
                            </p:stCondLst>
                            <p:childTnLst>
                              <p:par>
                                <p:cTn id="35" presetID="26" presetClass="emph" presetSubtype="0" repeatCount="indefinite" fill="hold" grpId="0" nodeType="afterEffect">
                                  <p:stCondLst>
                                    <p:cond delay="0"/>
                                  </p:stCondLst>
                                  <p:endCondLst>
                                    <p:cond evt="onNext" delay="0">
                                      <p:tgtEl>
                                        <p:sldTgt/>
                                      </p:tgtEl>
                                    </p:cond>
                                  </p:endCondLst>
                                  <p:childTnLst>
                                    <p:animEffect transition="out" filter="fade">
                                      <p:cBhvr>
                                        <p:cTn id="36" dur="500" tmFilter="0, 0; .2, .5; .8, .5; 1, 0"/>
                                        <p:tgtEl>
                                          <p:spTgt spid="19"/>
                                        </p:tgtEl>
                                      </p:cBhvr>
                                    </p:animEffect>
                                    <p:animScale>
                                      <p:cBhvr>
                                        <p:cTn id="37" dur="250" autoRev="1" fill="hold"/>
                                        <p:tgtEl>
                                          <p:spTgt spid="19"/>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xit" presetSubtype="0" fill="hold" grpId="2"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ntr"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500"/>
                            </p:stCondLst>
                            <p:childTnLst>
                              <p:par>
                                <p:cTn id="59" presetID="26" presetClass="emph" presetSubtype="0" repeatCount="indefinite" fill="hold" grpId="0" nodeType="afterEffect">
                                  <p:stCondLst>
                                    <p:cond delay="0"/>
                                  </p:stCondLst>
                                  <p:endCondLst>
                                    <p:cond evt="onNext" delay="0">
                                      <p:tgtEl>
                                        <p:sldTgt/>
                                      </p:tgtEl>
                                    </p:cond>
                                  </p:endCondLst>
                                  <p:childTnLst>
                                    <p:animEffect transition="out" filter="fade">
                                      <p:cBhvr>
                                        <p:cTn id="60" dur="500" tmFilter="0, 0; .2, .5; .8, .5; 1, 0"/>
                                        <p:tgtEl>
                                          <p:spTgt spid="17"/>
                                        </p:tgtEl>
                                      </p:cBhvr>
                                    </p:animEffect>
                                    <p:animScale>
                                      <p:cBhvr>
                                        <p:cTn id="61"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animBg="1"/>
      <p:bldP spid="9" grpId="1" animBg="1"/>
      <p:bldP spid="13" grpId="0" animBg="1"/>
      <p:bldP spid="13" grpId="1" animBg="1"/>
      <p:bldGraphic spid="14" grpId="0">
        <p:bldAsOne/>
      </p:bldGraphic>
      <p:bldGraphic spid="14" grpId="1">
        <p:bldAsOne/>
      </p:bldGraphic>
      <p:bldP spid="15" grpId="0" animBg="1"/>
      <p:bldP spid="17" grpId="0" animBg="1"/>
      <p:bldP spid="17"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 Fundamental Service</a:t>
            </a:r>
            <a:endParaRPr lang="en-US" dirty="0"/>
          </a:p>
        </p:txBody>
      </p:sp>
      <p:sp>
        <p:nvSpPr>
          <p:cNvPr id="5" name="Content Placeholder 4"/>
          <p:cNvSpPr>
            <a:spLocks noGrp="1"/>
          </p:cNvSpPr>
          <p:nvPr>
            <p:ph idx="1"/>
          </p:nvPr>
        </p:nvSpPr>
        <p:spPr>
          <a:xfrm>
            <a:off x="455607" y="1379536"/>
            <a:ext cx="8507417" cy="4859331"/>
          </a:xfrm>
        </p:spPr>
        <p:txBody>
          <a:bodyPr/>
          <a:lstStyle/>
          <a:p>
            <a:pPr lvl="1"/>
            <a:r>
              <a:rPr lang="en-US" dirty="0" smtClean="0"/>
              <a:t>Latency-insensitive channels enable any development environment</a:t>
            </a:r>
          </a:p>
          <a:p>
            <a:pPr lvl="2"/>
            <a:r>
              <a:rPr lang="en-US" dirty="0"/>
              <a:t>N</a:t>
            </a:r>
            <a:r>
              <a:rPr lang="en-US" dirty="0" smtClean="0"/>
              <a:t>o assumption about program source, so long as LI channels are used </a:t>
            </a:r>
          </a:p>
          <a:p>
            <a:pPr lvl="2"/>
            <a:r>
              <a:rPr lang="en-US" dirty="0" smtClean="0"/>
              <a:t>Operating systems still run assembly </a:t>
            </a:r>
          </a:p>
          <a:p>
            <a:pPr lvl="1"/>
            <a:r>
              <a:rPr lang="en-US" dirty="0" smtClean="0"/>
              <a:t>Potential for common interface among programming languages</a:t>
            </a:r>
          </a:p>
          <a:p>
            <a:pPr lvl="2"/>
            <a:r>
              <a:rPr lang="en-US" dirty="0" smtClean="0"/>
              <a:t>Verilog/VHDL, </a:t>
            </a:r>
            <a:r>
              <a:rPr lang="en-US" dirty="0" err="1" smtClean="0"/>
              <a:t>Bluespec</a:t>
            </a:r>
            <a:endParaRPr lang="en-US" dirty="0"/>
          </a:p>
          <a:p>
            <a:pPr lvl="2"/>
            <a:r>
              <a:rPr lang="en-US" dirty="0" smtClean="0"/>
              <a:t>HLS compilers </a:t>
            </a:r>
          </a:p>
          <a:p>
            <a:pPr lvl="2"/>
            <a:r>
              <a:rPr lang="en-US" dirty="0" smtClean="0"/>
              <a:t>Software</a:t>
            </a:r>
            <a:r>
              <a:rPr lang="en-US" dirty="0"/>
              <a:t>:</a:t>
            </a:r>
            <a:r>
              <a:rPr lang="en-US" dirty="0" smtClean="0"/>
              <a:t> C, C++</a:t>
            </a:r>
          </a:p>
          <a:p>
            <a:pPr lvl="1"/>
            <a:endParaRPr lang="en-US" dirty="0" smtClean="0"/>
          </a:p>
          <a:p>
            <a:pPr marL="498348"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5438610"/>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7490178" cy="1362071"/>
          </a:xfrm>
        </p:spPr>
        <p:txBody>
          <a:bodyPr/>
          <a:lstStyle/>
          <a:p>
            <a:r>
              <a:rPr lang="en-US" dirty="0" smtClean="0"/>
              <a:t>LEAP Service Libraries:</a:t>
            </a:r>
            <a:r>
              <a:rPr lang="en-US" dirty="0"/>
              <a:t/>
            </a:r>
            <a:br>
              <a:rPr lang="en-US" dirty="0"/>
            </a:br>
            <a:r>
              <a:rPr lang="en-US" dirty="0" smtClean="0"/>
              <a:t>Making the FPGA Programmable</a:t>
            </a:r>
            <a:endParaRPr lang="en-US" dirty="0"/>
          </a:p>
        </p:txBody>
      </p:sp>
    </p:spTree>
    <p:extLst>
      <p:ext uri="{BB962C8B-B14F-4D97-AF65-F5344CB8AC3E}">
        <p14:creationId xmlns:p14="http://schemas.microsoft.com/office/powerpoint/2010/main" val="176169061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Libraries</a:t>
            </a:r>
            <a:endParaRPr lang="en-US" dirty="0"/>
          </a:p>
        </p:txBody>
      </p:sp>
      <p:sp>
        <p:nvSpPr>
          <p:cNvPr id="5" name="Content Placeholder 4"/>
          <p:cNvSpPr>
            <a:spLocks noGrp="1"/>
          </p:cNvSpPr>
          <p:nvPr>
            <p:ph idx="1"/>
          </p:nvPr>
        </p:nvSpPr>
        <p:spPr/>
        <p:txBody>
          <a:bodyPr/>
          <a:lstStyle/>
          <a:p>
            <a:pPr lvl="1"/>
            <a:r>
              <a:rPr lang="en-US" dirty="0" smtClean="0"/>
              <a:t>Communications is the fundamental kernel layer</a:t>
            </a:r>
          </a:p>
          <a:p>
            <a:pPr lvl="2"/>
            <a:r>
              <a:rPr lang="en-US" dirty="0" smtClean="0"/>
              <a:t>But programmers also benefit from services libraries</a:t>
            </a:r>
          </a:p>
          <a:p>
            <a:pPr lvl="1"/>
            <a:r>
              <a:rPr lang="en-US" dirty="0" smtClean="0"/>
              <a:t>Operating systems usually ship with many useful libraries</a:t>
            </a:r>
          </a:p>
        </p:txBody>
      </p:sp>
    </p:spTree>
    <p:extLst>
      <p:ext uri="{BB962C8B-B14F-4D97-AF65-F5344CB8AC3E}">
        <p14:creationId xmlns:p14="http://schemas.microsoft.com/office/powerpoint/2010/main" val="591841686"/>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really want is to write code</a:t>
            </a:r>
            <a:endParaRPr lang="en-US" dirty="0"/>
          </a:p>
        </p:txBody>
      </p:sp>
      <p:sp>
        <p:nvSpPr>
          <p:cNvPr id="3" name="Content Placeholder 2"/>
          <p:cNvSpPr>
            <a:spLocks noGrp="1"/>
          </p:cNvSpPr>
          <p:nvPr>
            <p:ph idx="1"/>
          </p:nvPr>
        </p:nvSpPr>
        <p:spPr>
          <a:xfrm>
            <a:off x="457996" y="999334"/>
            <a:ext cx="8228008" cy="4859331"/>
          </a:xfrm>
        </p:spPr>
        <p:txBody>
          <a:bodyPr/>
          <a:lstStyle/>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STDIO</a:t>
            </a:r>
            <a:r>
              <a:rPr lang="en-US" sz="1800" dirty="0">
                <a:latin typeface="Consolas" panose="020B0609020204030204" pitchFamily="49" charset="0"/>
                <a:cs typeface="Consolas" panose="020B0609020204030204" pitchFamily="49" charset="0"/>
              </a:rPr>
              <a:t>#(Bit#(64)) </a:t>
            </a:r>
            <a:r>
              <a:rPr lang="en-US" sz="1800" dirty="0" err="1">
                <a:latin typeface="Consolas" panose="020B0609020204030204" pitchFamily="49" charset="0"/>
                <a:cs typeface="Consolas" panose="020B0609020204030204" pitchFamily="49" charset="0"/>
              </a:rPr>
              <a:t>stdio</a:t>
            </a:r>
            <a:r>
              <a:rPr lang="en-US" sz="1800" dirty="0">
                <a:latin typeface="Consolas" panose="020B0609020204030204" pitchFamily="49" charset="0"/>
                <a:cs typeface="Consolas" panose="020B0609020204030204" pitchFamily="49" charset="0"/>
              </a:rPr>
              <a:t> &lt;- </a:t>
            </a:r>
            <a:r>
              <a:rPr lang="en-US" sz="1800" dirty="0" err="1">
                <a:solidFill>
                  <a:srgbClr val="FF0000"/>
                </a:solidFill>
                <a:latin typeface="Consolas" panose="020B0609020204030204" pitchFamily="49" charset="0"/>
                <a:cs typeface="Consolas" panose="020B0609020204030204" pitchFamily="49" charset="0"/>
              </a:rPr>
              <a:t>mkStdIO</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let </a:t>
            </a:r>
            <a:r>
              <a:rPr lang="en-US" sz="1800" dirty="0" err="1">
                <a:latin typeface="Consolas" panose="020B0609020204030204" pitchFamily="49" charset="0"/>
                <a:cs typeface="Consolas" panose="020B0609020204030204" pitchFamily="49" charset="0"/>
              </a:rPr>
              <a:t>msgDone</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&lt;-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getGlobalStringUID</a:t>
            </a:r>
            <a:r>
              <a:rPr lang="en-US" sz="1800" dirty="0">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heat: </a:t>
            </a:r>
            <a:r>
              <a:rPr lang="en-US" sz="1800" dirty="0">
                <a:latin typeface="Consolas" panose="020B0609020204030204" pitchFamily="49" charset="0"/>
                <a:cs typeface="Consolas" panose="020B0609020204030204" pitchFamily="49" charset="0"/>
              </a:rPr>
              <a:t>done cycle: %</a:t>
            </a:r>
            <a:r>
              <a:rPr lang="en-US" sz="1800" dirty="0" smtClean="0">
                <a:latin typeface="Consolas" panose="020B0609020204030204" pitchFamily="49" charset="0"/>
                <a:cs typeface="Consolas" panose="020B0609020204030204" pitchFamily="49" charset="0"/>
              </a:rPr>
              <a:t>016ld,</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test </a:t>
            </a:r>
            <a:r>
              <a:rPr lang="en-US" sz="1800" dirty="0">
                <a:latin typeface="Consolas" panose="020B0609020204030204" pitchFamily="49" charset="0"/>
                <a:cs typeface="Consolas" panose="020B0609020204030204" pitchFamily="49" charset="0"/>
              </a:rPr>
              <a:t>cycle count: %016ld\n");</a:t>
            </a:r>
          </a:p>
          <a:p>
            <a:r>
              <a:rPr lang="en-US" sz="1800" dirty="0" smtClean="0">
                <a:latin typeface="Consolas" panose="020B0609020204030204" pitchFamily="49" charset="0"/>
                <a:cs typeface="Consolas" panose="020B0609020204030204" pitchFamily="49" charset="0"/>
              </a:rPr>
              <a:t>rule </a:t>
            </a:r>
            <a:r>
              <a:rPr lang="en-US" sz="1800" dirty="0" err="1">
                <a:latin typeface="Consolas" panose="020B0609020204030204" pitchFamily="49" charset="0"/>
                <a:cs typeface="Consolas" panose="020B0609020204030204" pitchFamily="49" charset="0"/>
              </a:rPr>
              <a:t>sendDone</a:t>
            </a:r>
            <a:r>
              <a:rPr lang="en-US" sz="1800" dirty="0">
                <a:latin typeface="Consolas" panose="020B0609020204030204" pitchFamily="49" charset="0"/>
                <a:cs typeface="Consolas" panose="020B0609020204030204" pitchFamily="49" charset="0"/>
              </a:rPr>
              <a:t> (state == </a:t>
            </a:r>
            <a:r>
              <a:rPr lang="en-US" sz="1800" dirty="0" err="1">
                <a:latin typeface="Consolas" panose="020B0609020204030204" pitchFamily="49" charset="0"/>
                <a:cs typeface="Consolas" panose="020B0609020204030204" pitchFamily="49" charset="0"/>
              </a:rPr>
              <a:t>STATE_finished</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stdio.printf</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msgDone</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list2(</a:t>
            </a:r>
            <a:r>
              <a:rPr lang="en-US" sz="1800" dirty="0" err="1" smtClean="0">
                <a:latin typeface="Consolas" panose="020B0609020204030204" pitchFamily="49" charset="0"/>
                <a:cs typeface="Consolas" panose="020B0609020204030204" pitchFamily="49" charset="0"/>
              </a:rPr>
              <a:t>zeroExtend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cycleCnt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zeroExtend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cycleCnt-initCycleCnt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state &lt;= </a:t>
            </a:r>
            <a:r>
              <a:rPr lang="en-US" sz="1800" dirty="0" err="1">
                <a:latin typeface="Consolas" panose="020B0609020204030204" pitchFamily="49" charset="0"/>
                <a:cs typeface="Consolas" panose="020B0609020204030204" pitchFamily="49" charset="0"/>
              </a:rPr>
              <a:t>STATE_exit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err="1" smtClean="0">
                <a:latin typeface="Consolas" panose="020B0609020204030204" pitchFamily="49" charset="0"/>
                <a:cs typeface="Consolas" panose="020B0609020204030204" pitchFamily="49" charset="0"/>
              </a:rPr>
              <a:t>endrule</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endParaRPr lang="en-US" sz="1800" dirty="0" smtClean="0">
              <a:latin typeface="Consolas" panose="020B0609020204030204" pitchFamily="49" charset="0"/>
              <a:cs typeface="Consolas" panose="020B0609020204030204" pitchFamily="49" charset="0"/>
            </a:endParaRPr>
          </a:p>
        </p:txBody>
      </p:sp>
      <p:sp>
        <p:nvSpPr>
          <p:cNvPr id="4" name="TextBox 3"/>
          <p:cNvSpPr txBox="1"/>
          <p:nvPr/>
        </p:nvSpPr>
        <p:spPr>
          <a:xfrm>
            <a:off x="962025" y="5784078"/>
            <a:ext cx="6990225" cy="44443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Don’t want to understand how library works</a:t>
            </a:r>
          </a:p>
        </p:txBody>
      </p:sp>
    </p:spTree>
    <p:extLst>
      <p:ext uri="{BB962C8B-B14F-4D97-AF65-F5344CB8AC3E}">
        <p14:creationId xmlns:p14="http://schemas.microsoft.com/office/powerpoint/2010/main" val="254130075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General Purpose Computing?</a:t>
            </a:r>
            <a:endParaRPr lang="en-US" dirty="0"/>
          </a:p>
        </p:txBody>
      </p:sp>
      <p:sp>
        <p:nvSpPr>
          <p:cNvPr id="4" name="Content Placeholder 3"/>
          <p:cNvSpPr>
            <a:spLocks noGrp="1"/>
          </p:cNvSpPr>
          <p:nvPr>
            <p:ph idx="1"/>
          </p:nvPr>
        </p:nvSpPr>
        <p:spPr/>
        <p:txBody>
          <a:bodyPr/>
          <a:lstStyle/>
          <a:p>
            <a:pPr lvl="1"/>
            <a:r>
              <a:rPr lang="en-US" dirty="0" smtClean="0"/>
              <a:t>Not the ISA (x86, ARM, Power…)</a:t>
            </a:r>
          </a:p>
          <a:p>
            <a:pPr lvl="1"/>
            <a:r>
              <a:rPr lang="en-US" dirty="0" smtClean="0"/>
              <a:t>Not the operating system (Unix, Windows, CP/M)</a:t>
            </a:r>
            <a:br>
              <a:rPr lang="en-US" dirty="0" smtClean="0"/>
            </a:br>
            <a:r>
              <a:rPr lang="en-US" dirty="0" smtClean="0"/>
              <a:t/>
            </a:r>
            <a:br>
              <a:rPr lang="en-US" dirty="0" smtClean="0"/>
            </a:br>
            <a:endParaRPr lang="en-US" dirty="0" smtClean="0"/>
          </a:p>
          <a:p>
            <a:pPr lvl="1"/>
            <a:r>
              <a:rPr lang="en-US" dirty="0" smtClean="0"/>
              <a:t>General purpose computing is programmability</a:t>
            </a:r>
          </a:p>
          <a:p>
            <a:pPr lvl="2"/>
            <a:r>
              <a:rPr lang="en-US" dirty="0" smtClean="0"/>
              <a:t>Enables even novice programmers to build powerful programs</a:t>
            </a:r>
            <a:endParaRPr lang="en-US" dirty="0"/>
          </a:p>
        </p:txBody>
      </p:sp>
    </p:spTree>
    <p:extLst>
      <p:ext uri="{BB962C8B-B14F-4D97-AF65-F5344CB8AC3E}">
        <p14:creationId xmlns:p14="http://schemas.microsoft.com/office/powerpoint/2010/main" val="4211766220"/>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Services: Processor vs. FPGA</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57040414"/>
              </p:ext>
            </p:extLst>
          </p:nvPr>
        </p:nvGraphicFramePr>
        <p:xfrm>
          <a:off x="770466" y="1148646"/>
          <a:ext cx="7239000" cy="3175000"/>
        </p:xfrm>
        <a:graphic>
          <a:graphicData uri="http://schemas.openxmlformats.org/drawingml/2006/table">
            <a:tbl>
              <a:tblPr firstRow="1" bandRow="1">
                <a:tableStyleId>{5C22544A-7EE6-4342-B048-85BDC9FD1C3A}</a:tableStyleId>
              </a:tblPr>
              <a:tblGrid>
                <a:gridCol w="2413000"/>
                <a:gridCol w="2413000"/>
                <a:gridCol w="2413000"/>
              </a:tblGrid>
              <a:tr h="793750">
                <a:tc>
                  <a:txBody>
                    <a:bodyPr/>
                    <a:lstStyle/>
                    <a:p>
                      <a:pPr lvl="1"/>
                      <a:endParaRPr lang="en-US" dirty="0"/>
                    </a:p>
                  </a:txBody>
                  <a:tcPr marL="182880" anchor="ctr">
                    <a:noFill/>
                  </a:tcPr>
                </a:tc>
                <a:tc>
                  <a:txBody>
                    <a:bodyPr/>
                    <a:lstStyle/>
                    <a:p>
                      <a:pPr lvl="1"/>
                      <a:r>
                        <a:rPr lang="en-US" dirty="0" smtClean="0"/>
                        <a:t>Processor</a:t>
                      </a:r>
                      <a:endParaRPr lang="en-US" dirty="0"/>
                    </a:p>
                  </a:txBody>
                  <a:tcPr marL="182880" anchor="ctr"/>
                </a:tc>
                <a:tc>
                  <a:txBody>
                    <a:bodyPr/>
                    <a:lstStyle/>
                    <a:p>
                      <a:pPr lvl="1"/>
                      <a:r>
                        <a:rPr lang="en-US" dirty="0" smtClean="0"/>
                        <a:t>FPGA</a:t>
                      </a:r>
                      <a:endParaRPr lang="en-US" dirty="0"/>
                    </a:p>
                  </a:txBody>
                  <a:tcPr marL="182880" anchor="ctr"/>
                </a:tc>
              </a:tr>
              <a:tr h="793750">
                <a:tc>
                  <a:txBody>
                    <a:bodyPr/>
                    <a:lstStyle/>
                    <a:p>
                      <a:pPr lvl="1"/>
                      <a:r>
                        <a:rPr lang="en-US" dirty="0" smtClean="0">
                          <a:solidFill>
                            <a:schemeClr val="bg1"/>
                          </a:solidFill>
                        </a:rPr>
                        <a:t>Implementation</a:t>
                      </a:r>
                      <a:endParaRPr lang="en-US" dirty="0">
                        <a:solidFill>
                          <a:schemeClr val="bg1"/>
                        </a:solidFill>
                      </a:endParaRPr>
                    </a:p>
                  </a:txBody>
                  <a:tcPr marL="182880" anchor="ctr">
                    <a:solidFill>
                      <a:srgbClr val="0070C0"/>
                    </a:solidFill>
                  </a:tcPr>
                </a:tc>
                <a:tc>
                  <a:txBody>
                    <a:bodyPr/>
                    <a:lstStyle/>
                    <a:p>
                      <a:pPr lvl="1"/>
                      <a:r>
                        <a:rPr lang="en-US" dirty="0" smtClean="0"/>
                        <a:t>Instructions</a:t>
                      </a:r>
                      <a:r>
                        <a:rPr lang="en-US" baseline="0" dirty="0" smtClean="0"/>
                        <a:t> in library</a:t>
                      </a:r>
                      <a:endParaRPr lang="en-US" dirty="0"/>
                    </a:p>
                  </a:txBody>
                  <a:tcPr marL="182880" anchor="ctr"/>
                </a:tc>
                <a:tc>
                  <a:txBody>
                    <a:bodyPr/>
                    <a:lstStyle/>
                    <a:p>
                      <a:pPr lvl="1"/>
                      <a:r>
                        <a:rPr lang="en-US" dirty="0" smtClean="0"/>
                        <a:t>Spatially</a:t>
                      </a:r>
                      <a:r>
                        <a:rPr lang="en-US" baseline="0" dirty="0" smtClean="0"/>
                        <a:t> distributed</a:t>
                      </a:r>
                      <a:endParaRPr lang="en-US" dirty="0" smtClean="0"/>
                    </a:p>
                  </a:txBody>
                  <a:tcPr marL="182880" anchor="ctr"/>
                </a:tc>
              </a:tr>
              <a:tr h="793750">
                <a:tc>
                  <a:txBody>
                    <a:bodyPr/>
                    <a:lstStyle/>
                    <a:p>
                      <a:pPr lvl="1"/>
                      <a:r>
                        <a:rPr lang="en-US" dirty="0" smtClean="0">
                          <a:solidFill>
                            <a:schemeClr val="bg1"/>
                          </a:solidFill>
                        </a:rPr>
                        <a:t>Invocation</a:t>
                      </a:r>
                      <a:endParaRPr lang="en-US" dirty="0">
                        <a:solidFill>
                          <a:schemeClr val="bg1"/>
                        </a:solidFill>
                      </a:endParaRPr>
                    </a:p>
                  </a:txBody>
                  <a:tcPr marL="182880" anchor="ctr">
                    <a:solidFill>
                      <a:srgbClr val="0070C0"/>
                    </a:solidFill>
                  </a:tcPr>
                </a:tc>
                <a:tc>
                  <a:txBody>
                    <a:bodyPr/>
                    <a:lstStyle/>
                    <a:p>
                      <a:pPr lvl="1"/>
                      <a:r>
                        <a:rPr lang="en-US" dirty="0" smtClean="0"/>
                        <a:t>Call an address</a:t>
                      </a:r>
                      <a:endParaRPr lang="en-US" dirty="0"/>
                    </a:p>
                  </a:txBody>
                  <a:tcPr marL="182880" anchor="ctr"/>
                </a:tc>
                <a:tc>
                  <a:txBody>
                    <a:bodyPr/>
                    <a:lstStyle/>
                    <a:p>
                      <a:pPr lvl="1"/>
                      <a:r>
                        <a:rPr lang="en-US" dirty="0" smtClean="0"/>
                        <a:t>Message over wires</a:t>
                      </a:r>
                      <a:endParaRPr lang="en-US" dirty="0"/>
                    </a:p>
                  </a:txBody>
                  <a:tcPr marL="182880" anchor="ctr"/>
                </a:tc>
              </a:tr>
              <a:tr h="793750">
                <a:tc>
                  <a:txBody>
                    <a:bodyPr/>
                    <a:lstStyle/>
                    <a:p>
                      <a:pPr lvl="1"/>
                      <a:r>
                        <a:rPr lang="en-US" dirty="0" smtClean="0">
                          <a:solidFill>
                            <a:schemeClr val="bg1"/>
                          </a:solidFill>
                        </a:rPr>
                        <a:t>Data Transfer</a:t>
                      </a:r>
                      <a:endParaRPr lang="en-US" dirty="0">
                        <a:solidFill>
                          <a:schemeClr val="bg1"/>
                        </a:solidFill>
                      </a:endParaRPr>
                    </a:p>
                  </a:txBody>
                  <a:tcPr marL="182880" anchor="ctr">
                    <a:solidFill>
                      <a:srgbClr val="0070C0"/>
                    </a:solidFill>
                  </a:tcPr>
                </a:tc>
                <a:tc>
                  <a:txBody>
                    <a:bodyPr/>
                    <a:lstStyle/>
                    <a:p>
                      <a:pPr lvl="1"/>
                      <a:r>
                        <a:rPr lang="en-US" dirty="0" smtClean="0"/>
                        <a:t>Global Memory</a:t>
                      </a:r>
                      <a:endParaRPr lang="en-US" dirty="0"/>
                    </a:p>
                  </a:txBody>
                  <a:tcPr marL="182880" anchor="ctr"/>
                </a:tc>
                <a:tc>
                  <a: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Message over wires</a:t>
                      </a:r>
                    </a:p>
                  </a:txBody>
                  <a:tcPr marL="182880" anchor="ctr"/>
                </a:tc>
              </a:tr>
            </a:tbl>
          </a:graphicData>
        </a:graphic>
      </p:graphicFrame>
      <p:sp>
        <p:nvSpPr>
          <p:cNvPr id="4" name="Content Placeholder 4"/>
          <p:cNvSpPr>
            <a:spLocks noGrp="1"/>
          </p:cNvSpPr>
          <p:nvPr>
            <p:ph idx="1"/>
          </p:nvPr>
        </p:nvSpPr>
        <p:spPr>
          <a:xfrm>
            <a:off x="457996" y="4890380"/>
            <a:ext cx="8228008" cy="4859331"/>
          </a:xfrm>
        </p:spPr>
        <p:txBody>
          <a:bodyPr/>
          <a:lstStyle/>
          <a:p>
            <a:pPr lvl="1"/>
            <a:r>
              <a:rPr lang="en-US" dirty="0" smtClean="0"/>
              <a:t>LEAP services take a client-server architecture</a:t>
            </a:r>
          </a:p>
          <a:p>
            <a:pPr lvl="2"/>
            <a:r>
              <a:rPr lang="en-US" dirty="0" smtClean="0"/>
              <a:t>Conveniently layered on LI Channels</a:t>
            </a:r>
          </a:p>
          <a:p>
            <a:pPr lvl="2"/>
            <a:r>
              <a:rPr lang="en-US" dirty="0" smtClean="0"/>
              <a:t>Composition enables rapid development of sophisticated libraries</a:t>
            </a:r>
          </a:p>
        </p:txBody>
      </p:sp>
    </p:spTree>
    <p:extLst>
      <p:ext uri="{BB962C8B-B14F-4D97-AF65-F5344CB8AC3E}">
        <p14:creationId xmlns:p14="http://schemas.microsoft.com/office/powerpoint/2010/main" val="250106422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230698" y="822222"/>
            <a:ext cx="2525955" cy="309771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28" name="Rectangle 27"/>
          <p:cNvSpPr/>
          <p:nvPr/>
        </p:nvSpPr>
        <p:spPr bwMode="auto">
          <a:xfrm>
            <a:off x="380999" y="819210"/>
            <a:ext cx="5427903" cy="309771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29" name="TextBox 28"/>
          <p:cNvSpPr txBox="1"/>
          <p:nvPr/>
        </p:nvSpPr>
        <p:spPr>
          <a:xfrm>
            <a:off x="457200" y="876300"/>
            <a:ext cx="813070"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sp>
        <p:nvSpPr>
          <p:cNvPr id="5" name="Title 4"/>
          <p:cNvSpPr>
            <a:spLocks noGrp="1"/>
          </p:cNvSpPr>
          <p:nvPr>
            <p:ph type="title"/>
          </p:nvPr>
        </p:nvSpPr>
        <p:spPr/>
        <p:txBody>
          <a:bodyPr/>
          <a:lstStyle/>
          <a:p>
            <a:r>
              <a:rPr lang="en-US" dirty="0" smtClean="0"/>
              <a:t>STDIO: A Service Library in FPGA</a:t>
            </a:r>
            <a:endParaRPr lang="en-US" dirty="0"/>
          </a:p>
        </p:txBody>
      </p:sp>
      <p:sp>
        <p:nvSpPr>
          <p:cNvPr id="7" name="Rounded Rectangle 6"/>
          <p:cNvSpPr>
            <a:spLocks noChangeAspect="1"/>
          </p:cNvSpPr>
          <p:nvPr/>
        </p:nvSpPr>
        <p:spPr>
          <a:xfrm>
            <a:off x="2048302" y="1531693"/>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STDIO</a:t>
            </a:r>
          </a:p>
          <a:p>
            <a:pPr algn="ctr"/>
            <a:r>
              <a:rPr lang="en-US" sz="2800" dirty="0" smtClean="0">
                <a:latin typeface="Calibri" pitchFamily="34" charset="0"/>
              </a:rPr>
              <a:t>Service</a:t>
            </a:r>
          </a:p>
        </p:txBody>
      </p:sp>
      <p:sp>
        <p:nvSpPr>
          <p:cNvPr id="8" name="Rounded Rectangle 7"/>
          <p:cNvSpPr>
            <a:spLocks noChangeAspect="1"/>
          </p:cNvSpPr>
          <p:nvPr/>
        </p:nvSpPr>
        <p:spPr>
          <a:xfrm>
            <a:off x="326060" y="4128637"/>
            <a:ext cx="5482842" cy="1052950"/>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lstStyle/>
          <a:p>
            <a:pPr marL="0" lvl="4" indent="0">
              <a:buNone/>
            </a:pPr>
            <a:r>
              <a:rPr lang="en-US" sz="2000" dirty="0" smtClean="0">
                <a:latin typeface="Calibri" panose="020F0502020204030204" pitchFamily="34" charset="0"/>
                <a:cs typeface="Calibri" panose="020F0502020204030204" pitchFamily="34" charset="0"/>
              </a:rPr>
              <a:t>User Program</a:t>
            </a:r>
            <a:endParaRPr lang="en-US" sz="2000" dirty="0">
              <a:latin typeface="Calibri" panose="020F0502020204030204" pitchFamily="34" charset="0"/>
              <a:cs typeface="Calibri" panose="020F0502020204030204" pitchFamily="34" charset="0"/>
            </a:endParaRPr>
          </a:p>
        </p:txBody>
      </p:sp>
      <p:cxnSp>
        <p:nvCxnSpPr>
          <p:cNvPr id="11" name="Straight Arrow Connector 10"/>
          <p:cNvCxnSpPr>
            <a:cxnSpLocks noChangeAspect="1"/>
          </p:cNvCxnSpPr>
          <p:nvPr/>
        </p:nvCxnSpPr>
        <p:spPr>
          <a:xfrm rot="-5400000">
            <a:off x="1649915" y="3425512"/>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1747720" y="3308580"/>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1908011" y="3425512"/>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1953912" y="3303183"/>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2443871" y="3425512"/>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2536624" y="3314247"/>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2724089" y="3425512"/>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2766211" y="3301993"/>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2536613" y="3156731"/>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2" name="Straight Arrow Connector 21"/>
          <p:cNvCxnSpPr>
            <a:cxnSpLocks noChangeAspect="1"/>
          </p:cNvCxnSpPr>
          <p:nvPr/>
        </p:nvCxnSpPr>
        <p:spPr>
          <a:xfrm>
            <a:off x="3605586" y="1804537"/>
            <a:ext cx="3404814"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6019800" y="571500"/>
            <a:ext cx="0" cy="3886200"/>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32" name="TextBox 31"/>
          <p:cNvSpPr txBox="1"/>
          <p:nvPr/>
        </p:nvSpPr>
        <p:spPr>
          <a:xfrm>
            <a:off x="6270044" y="876300"/>
            <a:ext cx="617477" cy="400110"/>
          </a:xfrm>
          <a:prstGeom prst="rect">
            <a:avLst/>
          </a:prstGeom>
          <a:noFill/>
        </p:spPr>
        <p:txBody>
          <a:bodyPr wrap="none" rtlCol="0">
            <a:spAutoFit/>
          </a:bodyPr>
          <a:lstStyle/>
          <a:p>
            <a:r>
              <a:rPr lang="en-US" sz="2000" dirty="0" smtClean="0">
                <a:solidFill>
                  <a:schemeClr val="bg1"/>
                </a:solidFill>
              </a:rPr>
              <a:t>CPU</a:t>
            </a:r>
            <a:endParaRPr lang="en-US" sz="2000" dirty="0">
              <a:solidFill>
                <a:schemeClr val="bg1"/>
              </a:solidFill>
            </a:endParaRPr>
          </a:p>
        </p:txBody>
      </p:sp>
      <p:sp>
        <p:nvSpPr>
          <p:cNvPr id="38" name="Content Placeholder 4"/>
          <p:cNvSpPr txBox="1">
            <a:spLocks/>
          </p:cNvSpPr>
          <p:nvPr/>
        </p:nvSpPr>
        <p:spPr>
          <a:xfrm>
            <a:off x="326060" y="5314937"/>
            <a:ext cx="8228008" cy="4859331"/>
          </a:xfrm>
          <a:prstGeom prst="rect">
            <a:avLst/>
          </a:prstGeom>
        </p:spPr>
        <p:txBody>
          <a:bodyPr/>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a:lstStyle>
          <a:p>
            <a:pPr lvl="1"/>
            <a:r>
              <a:rPr lang="en-US" dirty="0" smtClean="0"/>
              <a:t>But what if application needs more than one client?</a:t>
            </a:r>
          </a:p>
          <a:p>
            <a:pPr lvl="2"/>
            <a:r>
              <a:rPr lang="en-US" dirty="0" smtClean="0"/>
              <a:t>Software can share a single library code</a:t>
            </a:r>
          </a:p>
          <a:p>
            <a:pPr lvl="2"/>
            <a:r>
              <a:rPr lang="en-US" dirty="0" smtClean="0"/>
              <a:t>Spatial nature of FPGAs requires services to be distributed</a:t>
            </a:r>
            <a:br>
              <a:rPr lang="en-US" dirty="0" smtClean="0"/>
            </a:br>
            <a:endParaRPr lang="en-US" dirty="0" smtClean="0"/>
          </a:p>
          <a:p>
            <a:pPr marL="342900" indent="-342900">
              <a:buFont typeface="Arial" panose="020B0604020202020204" pitchFamily="34" charset="0"/>
              <a:buChar char="•"/>
            </a:pPr>
            <a:endParaRPr lang="en-US" dirty="0" smtClean="0"/>
          </a:p>
        </p:txBody>
      </p:sp>
      <p:sp>
        <p:nvSpPr>
          <p:cNvPr id="36" name="Rounded Rectangle 35"/>
          <p:cNvSpPr>
            <a:spLocks noChangeAspect="1"/>
          </p:cNvSpPr>
          <p:nvPr/>
        </p:nvSpPr>
        <p:spPr>
          <a:xfrm>
            <a:off x="6674468" y="1541287"/>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cxnSp>
        <p:nvCxnSpPr>
          <p:cNvPr id="21" name="Straight Arrow Connector 20"/>
          <p:cNvCxnSpPr>
            <a:cxnSpLocks noChangeAspect="1"/>
          </p:cNvCxnSpPr>
          <p:nvPr/>
        </p:nvCxnSpPr>
        <p:spPr>
          <a:xfrm>
            <a:off x="3612972" y="2414137"/>
            <a:ext cx="309262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8759" y="4576273"/>
            <a:ext cx="6677025" cy="738664"/>
          </a:xfrm>
          <a:prstGeom prst="rect">
            <a:avLst/>
          </a:prstGeom>
          <a:noFill/>
        </p:spPr>
        <p:txBody>
          <a:bodyPr wrap="square" rtlCol="0">
            <a:spAutoFit/>
          </a:bodyPr>
          <a:lstStyle/>
          <a:p>
            <a:pPr marL="0" lvl="4"/>
            <a:r>
              <a:rPr lang="en-US" sz="1400" dirty="0" smtClean="0">
                <a:latin typeface="Courier New" panose="02070309020205020404" pitchFamily="49" charset="0"/>
                <a:cs typeface="Courier New" panose="02070309020205020404" pitchFamily="49" charset="0"/>
              </a:rPr>
              <a:t>let </a:t>
            </a:r>
            <a:r>
              <a:rPr lang="en-US" sz="1400" dirty="0" err="1">
                <a:latin typeface="Courier New" panose="02070309020205020404" pitchFamily="49" charset="0"/>
                <a:cs typeface="Courier New" panose="02070309020205020404" pitchFamily="49" charset="0"/>
              </a:rPr>
              <a:t>msg</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getGlobalStringUID</a:t>
            </a:r>
            <a:r>
              <a:rPr lang="en-US" sz="1400" dirty="0">
                <a:latin typeface="Courier New" panose="02070309020205020404" pitchFamily="49" charset="0"/>
                <a:cs typeface="Courier New" panose="02070309020205020404" pitchFamily="49" charset="0"/>
              </a:rPr>
              <a:t>("Hello, World!\n</a:t>
            </a:r>
            <a:r>
              <a:rPr lang="en-US" sz="1400" dirty="0" smtClean="0">
                <a:latin typeface="Courier New" panose="02070309020205020404" pitchFamily="49" charset="0"/>
                <a:cs typeface="Courier New" panose="02070309020205020404" pitchFamily="49" charset="0"/>
              </a:rPr>
              <a:t>");</a:t>
            </a:r>
          </a:p>
          <a:p>
            <a:pPr marL="0" lvl="4"/>
            <a:r>
              <a:rPr lang="en-US" sz="1400" dirty="0" err="1">
                <a:latin typeface="Courier New" panose="02070309020205020404" pitchFamily="49" charset="0"/>
                <a:cs typeface="Courier New" panose="02070309020205020404" pitchFamily="49" charset="0"/>
              </a:rPr>
              <a:t>s</a:t>
            </a:r>
            <a:r>
              <a:rPr lang="en-US" sz="1400" dirty="0" err="1" smtClean="0">
                <a:latin typeface="Courier New" panose="02070309020205020404" pitchFamily="49" charset="0"/>
                <a:cs typeface="Courier New" panose="02070309020205020404" pitchFamily="49" charset="0"/>
              </a:rPr>
              <a:t>tdio.printf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msg</a:t>
            </a:r>
            <a:r>
              <a:rPr lang="en-US" sz="1400" dirty="0" smtClean="0">
                <a:latin typeface="Courier New" panose="02070309020205020404" pitchFamily="49" charset="0"/>
                <a:cs typeface="Courier New" panose="02070309020205020404" pitchFamily="49" charset="0"/>
              </a:rPr>
              <a:t>, List::Nil);</a:t>
            </a:r>
            <a:endParaRPr lang="en-US" sz="1400" dirty="0">
              <a:latin typeface="Courier New" panose="02070309020205020404" pitchFamily="49" charset="0"/>
              <a:cs typeface="Courier New" panose="02070309020205020404" pitchFamily="49" charset="0"/>
            </a:endParaRPr>
          </a:p>
          <a:p>
            <a:endParaRPr lang="en-US" sz="1400" dirty="0" smtClean="0">
              <a:latin typeface="Calibri" pitchFamily="34" charset="0"/>
            </a:endParaRPr>
          </a:p>
        </p:txBody>
      </p:sp>
      <p:cxnSp>
        <p:nvCxnSpPr>
          <p:cNvPr id="24" name="Straight Arrow Connector 23"/>
          <p:cNvCxnSpPr/>
          <p:nvPr/>
        </p:nvCxnSpPr>
        <p:spPr bwMode="auto">
          <a:xfrm flipH="1" flipV="1">
            <a:off x="4972050" y="2514600"/>
            <a:ext cx="933450" cy="1723334"/>
          </a:xfrm>
          <a:prstGeom prst="straightConnector1">
            <a:avLst/>
          </a:prstGeom>
          <a:noFill/>
          <a:ln w="38100"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flipH="1" flipV="1">
            <a:off x="5620081" y="1804537"/>
            <a:ext cx="380670" cy="2357889"/>
          </a:xfrm>
          <a:prstGeom prst="straightConnector1">
            <a:avLst/>
          </a:prstGeom>
          <a:noFill/>
          <a:ln w="38100" cap="flat" cmpd="sng" algn="ctr">
            <a:solidFill>
              <a:srgbClr val="FF0000"/>
            </a:solidFill>
            <a:prstDash val="solid"/>
            <a:round/>
            <a:headEnd type="none" w="med" len="med"/>
            <a:tailEnd type="arrow"/>
          </a:ln>
          <a:effectLst/>
        </p:spPr>
      </p:cxnSp>
      <p:sp>
        <p:nvSpPr>
          <p:cNvPr id="26" name="TextBox 4"/>
          <p:cNvSpPr txBox="1"/>
          <p:nvPr/>
        </p:nvSpPr>
        <p:spPr>
          <a:xfrm>
            <a:off x="5965629" y="4254289"/>
            <a:ext cx="2870592"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LI Channels</a:t>
            </a:r>
            <a:endParaRPr lang="en-US" sz="1800" dirty="0">
              <a:solidFill>
                <a:schemeClr val="bg1"/>
              </a:solidFill>
            </a:endParaRPr>
          </a:p>
        </p:txBody>
      </p:sp>
    </p:spTree>
    <p:extLst>
      <p:ext uri="{BB962C8B-B14F-4D97-AF65-F5344CB8AC3E}">
        <p14:creationId xmlns:p14="http://schemas.microsoft.com/office/powerpoint/2010/main" val="807545165"/>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6230698" y="917213"/>
            <a:ext cx="2525955"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7" name="Rectangle 36"/>
          <p:cNvSpPr/>
          <p:nvPr/>
        </p:nvSpPr>
        <p:spPr bwMode="auto">
          <a:xfrm>
            <a:off x="380999" y="917214"/>
            <a:ext cx="5427903"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9" name="TextBox 38"/>
          <p:cNvSpPr txBox="1"/>
          <p:nvPr/>
        </p:nvSpPr>
        <p:spPr>
          <a:xfrm>
            <a:off x="381000" y="917214"/>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40" name="Straight Connector 39"/>
          <p:cNvCxnSpPr/>
          <p:nvPr/>
        </p:nvCxnSpPr>
        <p:spPr bwMode="auto">
          <a:xfrm>
            <a:off x="6019800" y="917213"/>
            <a:ext cx="0" cy="4556354"/>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5" name="Title 4"/>
          <p:cNvSpPr>
            <a:spLocks noGrp="1"/>
          </p:cNvSpPr>
          <p:nvPr>
            <p:ph type="title"/>
          </p:nvPr>
        </p:nvSpPr>
        <p:spPr/>
        <p:txBody>
          <a:bodyPr/>
          <a:lstStyle/>
          <a:p>
            <a:r>
              <a:rPr lang="en-US" dirty="0"/>
              <a:t>A</a:t>
            </a:r>
            <a:r>
              <a:rPr lang="en-US" dirty="0" smtClean="0"/>
              <a:t> Scalable Service Architecture</a:t>
            </a:r>
            <a:endParaRPr lang="en-US" dirty="0"/>
          </a:p>
        </p:txBody>
      </p:sp>
      <p:sp>
        <p:nvSpPr>
          <p:cNvPr id="7" name="Rounded Rectangle 6"/>
          <p:cNvSpPr>
            <a:spLocks noChangeAspect="1"/>
          </p:cNvSpPr>
          <p:nvPr/>
        </p:nvSpPr>
        <p:spPr>
          <a:xfrm>
            <a:off x="10520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8" name="Rounded Rectangle 7"/>
          <p:cNvSpPr>
            <a:spLocks noChangeAspect="1"/>
          </p:cNvSpPr>
          <p:nvPr/>
        </p:nvSpPr>
        <p:spPr>
          <a:xfrm>
            <a:off x="10520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0</a:t>
            </a:r>
          </a:p>
        </p:txBody>
      </p:sp>
      <p:cxnSp>
        <p:nvCxnSpPr>
          <p:cNvPr id="11" name="Straight Arrow Connector 10"/>
          <p:cNvCxnSpPr>
            <a:cxnSpLocks noChangeAspect="1"/>
          </p:cNvCxnSpPr>
          <p:nvPr/>
        </p:nvCxnSpPr>
        <p:spPr>
          <a:xfrm rot="-5400000">
            <a:off x="6536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7514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9117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9576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14476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15403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17278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17699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15403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1" name="Straight Arrow Connector 20"/>
          <p:cNvCxnSpPr>
            <a:cxnSpLocks noChangeAspect="1"/>
          </p:cNvCxnSpPr>
          <p:nvPr/>
        </p:nvCxnSpPr>
        <p:spPr>
          <a:xfrm>
            <a:off x="4984572" y="2210810"/>
            <a:ext cx="1662550"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a:off x="4977186" y="1601210"/>
            <a:ext cx="1849575"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a:spLocks noChangeAspect="1"/>
          </p:cNvSpPr>
          <p:nvPr/>
        </p:nvSpPr>
        <p:spPr>
          <a:xfrm>
            <a:off x="34142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24" name="Rounded Rectangle 23"/>
          <p:cNvSpPr>
            <a:spLocks noChangeAspect="1"/>
          </p:cNvSpPr>
          <p:nvPr/>
        </p:nvSpPr>
        <p:spPr>
          <a:xfrm>
            <a:off x="34142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1</a:t>
            </a:r>
          </a:p>
        </p:txBody>
      </p:sp>
      <p:cxnSp>
        <p:nvCxnSpPr>
          <p:cNvPr id="25" name="Straight Arrow Connector 24"/>
          <p:cNvCxnSpPr>
            <a:cxnSpLocks noChangeAspect="1"/>
          </p:cNvCxnSpPr>
          <p:nvPr/>
        </p:nvCxnSpPr>
        <p:spPr>
          <a:xfrm rot="-5400000">
            <a:off x="30158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spect="1"/>
          </p:cNvSpPr>
          <p:nvPr/>
        </p:nvSpPr>
        <p:spPr>
          <a:xfrm rot="-5400000">
            <a:off x="31136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27" name="Straight Arrow Connector 26"/>
          <p:cNvCxnSpPr>
            <a:cxnSpLocks noChangeAspect="1"/>
          </p:cNvCxnSpPr>
          <p:nvPr/>
        </p:nvCxnSpPr>
        <p:spPr>
          <a:xfrm rot="-5400000">
            <a:off x="32739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spect="1"/>
          </p:cNvSpPr>
          <p:nvPr/>
        </p:nvSpPr>
        <p:spPr>
          <a:xfrm rot="-5400000">
            <a:off x="33198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29" name="Straight Arrow Connector 28"/>
          <p:cNvCxnSpPr>
            <a:cxnSpLocks noChangeAspect="1"/>
          </p:cNvCxnSpPr>
          <p:nvPr/>
        </p:nvCxnSpPr>
        <p:spPr>
          <a:xfrm rot="-5400000">
            <a:off x="38098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spect="1"/>
          </p:cNvSpPr>
          <p:nvPr/>
        </p:nvSpPr>
        <p:spPr>
          <a:xfrm rot="-5400000">
            <a:off x="39025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31" name="Straight Arrow Connector 30"/>
          <p:cNvCxnSpPr>
            <a:cxnSpLocks noChangeAspect="1"/>
          </p:cNvCxnSpPr>
          <p:nvPr/>
        </p:nvCxnSpPr>
        <p:spPr>
          <a:xfrm rot="-5400000">
            <a:off x="40900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spect="1"/>
          </p:cNvSpPr>
          <p:nvPr/>
        </p:nvSpPr>
        <p:spPr>
          <a:xfrm rot="-5400000">
            <a:off x="41321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33" name="TextBox 32"/>
          <p:cNvSpPr txBox="1">
            <a:spLocks noChangeAspect="1"/>
          </p:cNvSpPr>
          <p:nvPr/>
        </p:nvSpPr>
        <p:spPr>
          <a:xfrm rot="-5400000">
            <a:off x="39025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sp>
        <p:nvSpPr>
          <p:cNvPr id="34" name="Rounded Rectangle 33"/>
          <p:cNvSpPr>
            <a:spLocks noChangeAspect="1"/>
          </p:cNvSpPr>
          <p:nvPr/>
        </p:nvSpPr>
        <p:spPr>
          <a:xfrm>
            <a:off x="3414252" y="13145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Global</a:t>
            </a:r>
            <a:br>
              <a:rPr lang="en-US" sz="2800" dirty="0" smtClean="0">
                <a:latin typeface="Calibri" pitchFamily="34" charset="0"/>
              </a:rPr>
            </a:br>
            <a:r>
              <a:rPr lang="en-US" sz="2800" dirty="0" smtClean="0">
                <a:latin typeface="Calibri" pitchFamily="34" charset="0"/>
              </a:rPr>
              <a:t>STDIO</a:t>
            </a:r>
          </a:p>
        </p:txBody>
      </p:sp>
      <p:cxnSp>
        <p:nvCxnSpPr>
          <p:cNvPr id="3" name="Straight Arrow Connector 2"/>
          <p:cNvCxnSpPr>
            <a:stCxn id="20" idx="1"/>
            <a:endCxn id="7" idx="3"/>
          </p:cNvCxnSpPr>
          <p:nvPr/>
        </p:nvCxnSpPr>
        <p:spPr>
          <a:xfrm flipH="1">
            <a:off x="2603783" y="3524310"/>
            <a:ext cx="81048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2"/>
            <a:endCxn id="20" idx="0"/>
          </p:cNvCxnSpPr>
          <p:nvPr/>
        </p:nvCxnSpPr>
        <p:spPr>
          <a:xfrm>
            <a:off x="4190108" y="2533710"/>
            <a:ext cx="19" cy="38100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34" idx="1"/>
          </p:cNvCxnSpPr>
          <p:nvPr/>
        </p:nvCxnSpPr>
        <p:spPr>
          <a:xfrm rot="5400000" flipH="1" flipV="1">
            <a:off x="2125789" y="1626248"/>
            <a:ext cx="990600" cy="1586325"/>
          </a:xfrm>
          <a:prstGeom prst="bentConnector2">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49" name="Rounded Rectangle 48"/>
          <p:cNvSpPr>
            <a:spLocks noChangeAspect="1"/>
          </p:cNvSpPr>
          <p:nvPr/>
        </p:nvSpPr>
        <p:spPr>
          <a:xfrm>
            <a:off x="6629400" y="1314510"/>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sp>
        <p:nvSpPr>
          <p:cNvPr id="50" name="TextBox 49"/>
          <p:cNvSpPr txBox="1"/>
          <p:nvPr/>
        </p:nvSpPr>
        <p:spPr>
          <a:xfrm>
            <a:off x="6229141" y="9144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sp>
        <p:nvSpPr>
          <p:cNvPr id="38" name="TextBox 4"/>
          <p:cNvSpPr txBox="1"/>
          <p:nvPr/>
        </p:nvSpPr>
        <p:spPr>
          <a:xfrm>
            <a:off x="412754" y="5787676"/>
            <a:ext cx="8343899"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Distributed services are transparent to user program</a:t>
            </a:r>
            <a:endParaRPr lang="en-US" sz="2400" dirty="0">
              <a:solidFill>
                <a:schemeClr val="bg1"/>
              </a:solidFill>
            </a:endParaRPr>
          </a:p>
        </p:txBody>
      </p:sp>
    </p:spTree>
    <p:extLst>
      <p:ext uri="{BB962C8B-B14F-4D97-AF65-F5344CB8AC3E}">
        <p14:creationId xmlns:p14="http://schemas.microsoft.com/office/powerpoint/2010/main" val="73006137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7490178" cy="1362071"/>
          </a:xfrm>
        </p:spPr>
        <p:txBody>
          <a:bodyPr/>
          <a:lstStyle/>
          <a:p>
            <a:r>
              <a:rPr lang="en-US" dirty="0" smtClean="0"/>
              <a:t>LEAP Scratchpads:</a:t>
            </a:r>
            <a:r>
              <a:rPr lang="en-US" dirty="0"/>
              <a:t/>
            </a:r>
            <a:br>
              <a:rPr lang="en-US" dirty="0"/>
            </a:br>
            <a:r>
              <a:rPr lang="en-US" dirty="0" smtClean="0"/>
              <a:t>Abstracting Memory on the FPGA</a:t>
            </a:r>
            <a:endParaRPr lang="en-US" dirty="0"/>
          </a:p>
        </p:txBody>
      </p:sp>
    </p:spTree>
    <p:extLst>
      <p:ext uri="{BB962C8B-B14F-4D97-AF65-F5344CB8AC3E}">
        <p14:creationId xmlns:p14="http://schemas.microsoft.com/office/powerpoint/2010/main" val="413086578"/>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428" y="2108112"/>
            <a:ext cx="6167587" cy="29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defRPr/>
            </a:pPr>
            <a:r>
              <a:rPr lang="en-US" sz="3200" dirty="0" smtClean="0"/>
              <a:t>What do processors do? </a:t>
            </a:r>
            <a:endParaRPr lang="en-US" altLang="zh-TW" sz="3200" dirty="0">
              <a:solidFill>
                <a:srgbClr val="08318E"/>
              </a:solidFill>
              <a:latin typeface="Arial Black" pitchFamily="34" charset="0"/>
              <a:ea typeface="Arial Unicode MS" pitchFamily="34" charset="-120"/>
              <a:cs typeface="Arial Unicode MS" pitchFamily="34" charset="-120"/>
            </a:endParaRPr>
          </a:p>
        </p:txBody>
      </p:sp>
      <p:sp>
        <p:nvSpPr>
          <p:cNvPr id="10" name="Rectangle 9"/>
          <p:cNvSpPr/>
          <p:nvPr/>
        </p:nvSpPr>
        <p:spPr>
          <a:xfrm>
            <a:off x="1753333" y="1337817"/>
            <a:ext cx="5386896" cy="738664"/>
          </a:xfrm>
          <a:prstGeom prst="rect">
            <a:avLst/>
          </a:prstGeom>
          <a:ln w="28575">
            <a:solidFill>
              <a:srgbClr val="002060"/>
            </a:solidFill>
          </a:ln>
        </p:spPr>
        <p:txBody>
          <a:bodyPr wrap="square">
            <a:spAutoFit/>
          </a:bodyPr>
          <a:lstStyle/>
          <a:p>
            <a:r>
              <a:rPr lang="en-US" sz="1400" dirty="0" err="1">
                <a:solidFill>
                  <a:schemeClr val="accent1"/>
                </a:solidFill>
                <a:highlight>
                  <a:srgbClr val="FFFFFF"/>
                </a:highlight>
                <a:latin typeface="Courier New"/>
              </a:rPr>
              <a:t>int</a:t>
            </a:r>
            <a:r>
              <a:rPr lang="en-US" sz="1400" dirty="0">
                <a:solidFill>
                  <a:schemeClr val="accent1"/>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dirty="0" smtClean="0">
                <a:solidFill>
                  <a:srgbClr val="000000"/>
                </a:solidFill>
                <a:highlight>
                  <a:srgbClr val="FFFFFF"/>
                </a:highlight>
                <a:latin typeface="Courier New"/>
              </a:rPr>
              <a:t>array </a:t>
            </a:r>
            <a:r>
              <a:rPr lang="en-US" sz="1400" b="1" dirty="0" smtClean="0">
                <a:solidFill>
                  <a:srgbClr val="000080"/>
                </a:solidFill>
                <a:highlight>
                  <a:srgbClr val="FFFFFF"/>
                </a:highlight>
                <a:latin typeface="Courier New"/>
              </a:rPr>
              <a:t>=</a:t>
            </a:r>
            <a:r>
              <a:rPr lang="en-US" sz="1400" dirty="0" smtClean="0">
                <a:solidFill>
                  <a:srgbClr val="000000"/>
                </a:solidFill>
                <a:highlight>
                  <a:srgbClr val="FFFFFF"/>
                </a:highlight>
                <a:latin typeface="Courier New"/>
              </a:rPr>
              <a:t> </a:t>
            </a:r>
            <a:r>
              <a:rPr lang="en-US" sz="1400" b="1" dirty="0" smtClean="0">
                <a:solidFill>
                  <a:srgbClr val="000080"/>
                </a:solidFill>
                <a:highlight>
                  <a:srgbClr val="FFFFFF"/>
                </a:highlight>
                <a:latin typeface="Courier New"/>
              </a:rPr>
              <a:t>(</a:t>
            </a:r>
            <a:r>
              <a:rPr lang="en-US" sz="1400" dirty="0" err="1">
                <a:solidFill>
                  <a:schemeClr val="accent1"/>
                </a:solidFill>
                <a:highlight>
                  <a:srgbClr val="FFFFFF"/>
                </a:highlight>
                <a:latin typeface="Courier New"/>
              </a:rPr>
              <a:t>int</a:t>
            </a:r>
            <a:r>
              <a:rPr lang="en-US" sz="1400" b="1" dirty="0">
                <a:solidFill>
                  <a:srgbClr val="000080"/>
                </a:solidFill>
                <a:highlight>
                  <a:srgbClr val="FFFFFF"/>
                </a:highlight>
                <a:latin typeface="Courier New"/>
              </a:rPr>
              <a:t>*)</a:t>
            </a:r>
            <a:r>
              <a:rPr lang="en-US" sz="1400" b="1" dirty="0" err="1">
                <a:solidFill>
                  <a:srgbClr val="C00000"/>
                </a:solidFill>
                <a:highlight>
                  <a:srgbClr val="FFFFFF"/>
                </a:highlight>
                <a:latin typeface="Courier New"/>
              </a:rPr>
              <a:t>malloc</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M</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N</a:t>
            </a:r>
            <a:r>
              <a:rPr lang="en-US" sz="1400" b="1" dirty="0">
                <a:solidFill>
                  <a:srgbClr val="000080"/>
                </a:solidFill>
                <a:highlight>
                  <a:srgbClr val="FFFFFF"/>
                </a:highlight>
                <a:latin typeface="Courier New"/>
              </a:rPr>
              <a:t>*</a:t>
            </a:r>
            <a:r>
              <a:rPr lang="en-US" sz="1400" dirty="0">
                <a:solidFill>
                  <a:srgbClr val="FF8000"/>
                </a:solidFill>
                <a:highlight>
                  <a:srgbClr val="FFFFFF"/>
                </a:highlight>
                <a:latin typeface="Courier New"/>
              </a:rPr>
              <a:t>2</a:t>
            </a:r>
            <a:r>
              <a:rPr lang="en-US" sz="1400" b="1" dirty="0">
                <a:solidFill>
                  <a:srgbClr val="000080"/>
                </a:solidFill>
                <a:highlight>
                  <a:srgbClr val="FFFFFF"/>
                </a:highlight>
                <a:latin typeface="Courier New"/>
              </a:rPr>
              <a:t>*</a:t>
            </a:r>
            <a:r>
              <a:rPr lang="en-US" sz="1400" b="1" dirty="0" err="1">
                <a:solidFill>
                  <a:srgbClr val="0000FF"/>
                </a:solidFill>
                <a:highlight>
                  <a:srgbClr val="FFFFFF"/>
                </a:highlight>
                <a:latin typeface="Courier New"/>
              </a:rPr>
              <a:t>sizeof</a:t>
            </a:r>
            <a:r>
              <a:rPr lang="en-US" sz="1400" b="1" dirty="0">
                <a:solidFill>
                  <a:srgbClr val="000080"/>
                </a:solidFill>
                <a:highlight>
                  <a:srgbClr val="FFFFFF"/>
                </a:highlight>
                <a:latin typeface="Courier New"/>
              </a:rPr>
              <a:t>(</a:t>
            </a:r>
            <a:r>
              <a:rPr lang="en-US" sz="1400" dirty="0" err="1">
                <a:solidFill>
                  <a:schemeClr val="accent1"/>
                </a:solidFill>
                <a:highlight>
                  <a:srgbClr val="FFFFFF"/>
                </a:highlight>
                <a:latin typeface="Courier New"/>
              </a:rPr>
              <a:t>int</a:t>
            </a:r>
            <a:r>
              <a:rPr lang="en-US" sz="1400" b="1" dirty="0" smtClean="0">
                <a:solidFill>
                  <a:srgbClr val="000080"/>
                </a:solidFill>
                <a:highlight>
                  <a:srgbClr val="FFFFFF"/>
                </a:highlight>
                <a:latin typeface="Courier New"/>
              </a:rPr>
              <a:t>));</a:t>
            </a:r>
          </a:p>
          <a:p>
            <a:r>
              <a:rPr lang="en-US" sz="1400" dirty="0" smtClean="0">
                <a:highlight>
                  <a:srgbClr val="FFFFFF"/>
                </a:highlight>
                <a:latin typeface="Courier New"/>
              </a:rPr>
              <a:t>d1 = array[a1];</a:t>
            </a:r>
          </a:p>
          <a:p>
            <a:r>
              <a:rPr lang="en-US" sz="1400" dirty="0" smtClean="0">
                <a:highlight>
                  <a:srgbClr val="FFFFFF"/>
                </a:highlight>
                <a:latin typeface="Courier New"/>
              </a:rPr>
              <a:t>array[a2] = d2;</a:t>
            </a:r>
            <a:endParaRPr lang="en-US" sz="1400" dirty="0">
              <a:highlight>
                <a:srgbClr val="FFFFFF"/>
              </a:highlight>
              <a:latin typeface="Courier New"/>
            </a:endParaRPr>
          </a:p>
        </p:txBody>
      </p:sp>
      <p:sp>
        <p:nvSpPr>
          <p:cNvPr id="89" name="Striped Right Arrow 88"/>
          <p:cNvSpPr/>
          <p:nvPr/>
        </p:nvSpPr>
        <p:spPr>
          <a:xfrm rot="5400000">
            <a:off x="1863378" y="2530116"/>
            <a:ext cx="685800" cy="457200"/>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5" name="Straight Connector 94"/>
          <p:cNvCxnSpPr/>
          <p:nvPr/>
        </p:nvCxnSpPr>
        <p:spPr>
          <a:xfrm>
            <a:off x="2873028" y="4930416"/>
            <a:ext cx="0" cy="1524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448532" y="5068527"/>
            <a:ext cx="142449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462819" y="4930416"/>
            <a:ext cx="0" cy="1524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910205" y="5068527"/>
            <a:ext cx="358136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924492" y="4930416"/>
            <a:ext cx="0" cy="1524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1" name="TextBox 1030"/>
          <p:cNvSpPr txBox="1"/>
          <p:nvPr/>
        </p:nvSpPr>
        <p:spPr>
          <a:xfrm>
            <a:off x="1349028" y="5065564"/>
            <a:ext cx="1714500" cy="369332"/>
          </a:xfrm>
          <a:prstGeom prst="rect">
            <a:avLst/>
          </a:prstGeom>
          <a:noFill/>
        </p:spPr>
        <p:txBody>
          <a:bodyPr wrap="square" rtlCol="0">
            <a:spAutoFit/>
          </a:bodyPr>
          <a:lstStyle/>
          <a:p>
            <a:r>
              <a:rPr lang="en-US" b="1" dirty="0" smtClean="0">
                <a:solidFill>
                  <a:schemeClr val="accent1"/>
                </a:solidFill>
              </a:rPr>
              <a:t>Simple Program</a:t>
            </a:r>
            <a:endParaRPr lang="en-US" b="1" dirty="0">
              <a:solidFill>
                <a:schemeClr val="accent1"/>
              </a:solidFill>
            </a:endParaRPr>
          </a:p>
        </p:txBody>
      </p:sp>
      <p:sp>
        <p:nvSpPr>
          <p:cNvPr id="108" name="TextBox 107"/>
          <p:cNvSpPr txBox="1"/>
          <p:nvPr/>
        </p:nvSpPr>
        <p:spPr>
          <a:xfrm>
            <a:off x="4076893" y="5068527"/>
            <a:ext cx="3825335" cy="861774"/>
          </a:xfrm>
          <a:prstGeom prst="rect">
            <a:avLst/>
          </a:prstGeom>
          <a:noFill/>
        </p:spPr>
        <p:txBody>
          <a:bodyPr wrap="square" rtlCol="0">
            <a:spAutoFit/>
          </a:bodyPr>
          <a:lstStyle/>
          <a:p>
            <a:r>
              <a:rPr lang="en-US" b="1" dirty="0" smtClean="0">
                <a:solidFill>
                  <a:schemeClr val="accent1"/>
                </a:solidFill>
              </a:rPr>
              <a:t>Complex Memory Management</a:t>
            </a:r>
          </a:p>
          <a:p>
            <a:r>
              <a:rPr lang="en-US" sz="1600" dirty="0" smtClean="0"/>
              <a:t>Ex: cache hierarchy, address translation, </a:t>
            </a:r>
          </a:p>
          <a:p>
            <a:r>
              <a:rPr lang="en-US" sz="1600" dirty="0" smtClean="0"/>
              <a:t>page swapping….</a:t>
            </a:r>
            <a:endParaRPr lang="en-US" sz="1600" dirty="0"/>
          </a:p>
        </p:txBody>
      </p:sp>
      <p:cxnSp>
        <p:nvCxnSpPr>
          <p:cNvPr id="13" name="Straight Connector 12"/>
          <p:cNvCxnSpPr/>
          <p:nvPr/>
        </p:nvCxnSpPr>
        <p:spPr>
          <a:xfrm>
            <a:off x="7491574" y="4930410"/>
            <a:ext cx="0" cy="1524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860642"/>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10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to Memory in FPGAs</a:t>
            </a:r>
            <a:endParaRPr lang="en-US" dirty="0"/>
          </a:p>
        </p:txBody>
      </p:sp>
      <p:sp>
        <p:nvSpPr>
          <p:cNvPr id="5" name="Content Placeholder 4"/>
          <p:cNvSpPr>
            <a:spLocks noGrp="1"/>
          </p:cNvSpPr>
          <p:nvPr>
            <p:ph idx="1"/>
          </p:nvPr>
        </p:nvSpPr>
        <p:spPr>
          <a:xfrm>
            <a:off x="457996" y="990600"/>
            <a:ext cx="8228008" cy="4859331"/>
          </a:xfrm>
        </p:spPr>
        <p:txBody>
          <a:bodyPr/>
          <a:lstStyle/>
          <a:p>
            <a:pPr lvl="1"/>
            <a:r>
              <a:rPr lang="en-US" dirty="0" smtClean="0"/>
              <a:t>What should a memory service provide?</a:t>
            </a:r>
          </a:p>
          <a:p>
            <a:pPr lvl="2"/>
            <a:r>
              <a:rPr lang="en-US" dirty="0" smtClean="0"/>
              <a:t>Interface familiar to FPGA programmers</a:t>
            </a:r>
          </a:p>
          <a:p>
            <a:pPr lvl="2"/>
            <a:r>
              <a:rPr lang="en-US" dirty="0" smtClean="0"/>
              <a:t>High flexibility</a:t>
            </a:r>
          </a:p>
          <a:p>
            <a:pPr lvl="3"/>
            <a:r>
              <a:rPr lang="en-US" dirty="0" smtClean="0"/>
              <a:t>Arbitrary data types</a:t>
            </a:r>
          </a:p>
          <a:p>
            <a:pPr lvl="3"/>
            <a:r>
              <a:rPr lang="en-US" dirty="0" smtClean="0"/>
              <a:t>“Virtually unlimited” address space</a:t>
            </a:r>
          </a:p>
          <a:p>
            <a:pPr lvl="2"/>
            <a:r>
              <a:rPr lang="en-US" dirty="0" smtClean="0"/>
              <a:t>Access to memory resources like DRAM</a:t>
            </a:r>
          </a:p>
          <a:p>
            <a:pPr lvl="2"/>
            <a:endParaRPr lang="en-US" dirty="0" smtClean="0"/>
          </a:p>
          <a:p>
            <a:pPr marL="182880" lvl="2" indent="0">
              <a:buNone/>
            </a:pPr>
            <a:endParaRPr lang="en-US" dirty="0" smtClean="0"/>
          </a:p>
          <a:p>
            <a:pPr marL="182880" lvl="2" indent="0">
              <a:buNone/>
            </a:pPr>
            <a:endParaRPr lang="en-US" dirty="0" smtClean="0"/>
          </a:p>
          <a:p>
            <a:pPr marL="0" lvl="1" indent="0">
              <a:buNone/>
            </a:pPr>
            <a:endParaRPr lang="en-US" dirty="0" smtClean="0"/>
          </a:p>
        </p:txBody>
      </p:sp>
    </p:spTree>
    <p:extLst>
      <p:ext uri="{BB962C8B-B14F-4D97-AF65-F5344CB8AC3E}">
        <p14:creationId xmlns:p14="http://schemas.microsoft.com/office/powerpoint/2010/main" val="1941859158"/>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TW" dirty="0">
                <a:solidFill>
                  <a:schemeClr val="accent1"/>
                </a:solidFill>
                <a:ea typeface="Arial Unicode MS" pitchFamily="34" charset="-120"/>
                <a:cs typeface="Arial Unicode MS" pitchFamily="34" charset="-120"/>
              </a:rPr>
              <a:t>LEAP Scratchpads:  A Memory Abstraction for FPGAs </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8" name="Rectangle 7"/>
          <p:cNvSpPr/>
          <p:nvPr/>
        </p:nvSpPr>
        <p:spPr>
          <a:xfrm>
            <a:off x="6324600" y="1472424"/>
            <a:ext cx="2133600" cy="1519536"/>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p:cNvSpPr txBox="1"/>
          <p:nvPr/>
        </p:nvSpPr>
        <p:spPr>
          <a:xfrm>
            <a:off x="6400800" y="1544160"/>
            <a:ext cx="762000" cy="369332"/>
          </a:xfrm>
          <a:prstGeom prst="rect">
            <a:avLst/>
          </a:prstGeom>
          <a:noFill/>
        </p:spPr>
        <p:txBody>
          <a:bodyPr wrap="square" rtlCol="0">
            <a:spAutoFit/>
          </a:bodyPr>
          <a:lstStyle/>
          <a:p>
            <a:r>
              <a:rPr lang="en-US" dirty="0" err="1" smtClean="0"/>
              <a:t>addr</a:t>
            </a:r>
            <a:endParaRPr lang="en-US" baseline="-2000" dirty="0"/>
          </a:p>
        </p:txBody>
      </p:sp>
      <p:sp>
        <p:nvSpPr>
          <p:cNvPr id="42" name="TextBox 41"/>
          <p:cNvSpPr txBox="1"/>
          <p:nvPr/>
        </p:nvSpPr>
        <p:spPr>
          <a:xfrm>
            <a:off x="6400800" y="2035543"/>
            <a:ext cx="762000" cy="369332"/>
          </a:xfrm>
          <a:prstGeom prst="rect">
            <a:avLst/>
          </a:prstGeom>
          <a:noFill/>
        </p:spPr>
        <p:txBody>
          <a:bodyPr wrap="square" rtlCol="0">
            <a:spAutoFit/>
          </a:bodyPr>
          <a:lstStyle/>
          <a:p>
            <a:r>
              <a:rPr lang="en-US" dirty="0" smtClean="0"/>
              <a:t>din</a:t>
            </a:r>
            <a:endParaRPr lang="en-US" baseline="-2000" dirty="0"/>
          </a:p>
        </p:txBody>
      </p:sp>
      <p:sp>
        <p:nvSpPr>
          <p:cNvPr id="43" name="TextBox 42"/>
          <p:cNvSpPr txBox="1"/>
          <p:nvPr/>
        </p:nvSpPr>
        <p:spPr>
          <a:xfrm>
            <a:off x="6400800" y="2526926"/>
            <a:ext cx="762000" cy="369332"/>
          </a:xfrm>
          <a:prstGeom prst="rect">
            <a:avLst/>
          </a:prstGeom>
          <a:noFill/>
        </p:spPr>
        <p:txBody>
          <a:bodyPr wrap="square" rtlCol="0">
            <a:spAutoFit/>
          </a:bodyPr>
          <a:lstStyle/>
          <a:p>
            <a:r>
              <a:rPr lang="en-US" altLang="zh-TW" dirty="0" smtClean="0"/>
              <a:t>wen</a:t>
            </a:r>
            <a:endParaRPr lang="en-US" baseline="-2000" dirty="0"/>
          </a:p>
        </p:txBody>
      </p:sp>
      <p:sp>
        <p:nvSpPr>
          <p:cNvPr id="45" name="TextBox 44"/>
          <p:cNvSpPr txBox="1"/>
          <p:nvPr/>
        </p:nvSpPr>
        <p:spPr>
          <a:xfrm>
            <a:off x="7677149" y="2035543"/>
            <a:ext cx="762000" cy="369332"/>
          </a:xfrm>
          <a:prstGeom prst="rect">
            <a:avLst/>
          </a:prstGeom>
          <a:noFill/>
        </p:spPr>
        <p:txBody>
          <a:bodyPr wrap="square" rtlCol="0">
            <a:spAutoFit/>
          </a:bodyPr>
          <a:lstStyle/>
          <a:p>
            <a:pPr algn="r"/>
            <a:r>
              <a:rPr lang="en-US" dirty="0" err="1" smtClean="0"/>
              <a:t>dout</a:t>
            </a:r>
            <a:endParaRPr lang="en-US" baseline="-2000" dirty="0"/>
          </a:p>
        </p:txBody>
      </p:sp>
      <p:cxnSp>
        <p:nvCxnSpPr>
          <p:cNvPr id="12" name="Straight Arrow Connector 11"/>
          <p:cNvCxnSpPr/>
          <p:nvPr/>
        </p:nvCxnSpPr>
        <p:spPr>
          <a:xfrm>
            <a:off x="5791200" y="1728826"/>
            <a:ext cx="533400"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791200" y="2220209"/>
            <a:ext cx="533400"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791200" y="2711592"/>
            <a:ext cx="533400"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58200" y="2220209"/>
            <a:ext cx="533400"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905500" y="1624824"/>
            <a:ext cx="190500" cy="2286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05500" y="2101074"/>
            <a:ext cx="190500" cy="2286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629650" y="2105909"/>
            <a:ext cx="190500" cy="2286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7677149" y="2522117"/>
            <a:ext cx="762000" cy="369332"/>
          </a:xfrm>
          <a:prstGeom prst="rect">
            <a:avLst/>
          </a:prstGeom>
          <a:noFill/>
        </p:spPr>
        <p:txBody>
          <a:bodyPr wrap="square" rtlCol="0">
            <a:spAutoFit/>
          </a:bodyPr>
          <a:lstStyle/>
          <a:p>
            <a:pPr algn="r"/>
            <a:r>
              <a:rPr lang="en-US" b="1" dirty="0" smtClean="0">
                <a:solidFill>
                  <a:srgbClr val="C00000"/>
                </a:solidFill>
              </a:rPr>
              <a:t>valid</a:t>
            </a:r>
            <a:endParaRPr lang="en-US" b="1" baseline="-2000" dirty="0">
              <a:solidFill>
                <a:srgbClr val="C00000"/>
              </a:solidFill>
            </a:endParaRPr>
          </a:p>
        </p:txBody>
      </p:sp>
      <p:cxnSp>
        <p:nvCxnSpPr>
          <p:cNvPr id="145" name="Straight Arrow Connector 144"/>
          <p:cNvCxnSpPr/>
          <p:nvPr/>
        </p:nvCxnSpPr>
        <p:spPr>
          <a:xfrm>
            <a:off x="8458200" y="2707808"/>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151" y="3383340"/>
            <a:ext cx="5496223" cy="1569660"/>
          </a:xfrm>
          <a:prstGeom prst="rect">
            <a:avLst/>
          </a:prstGeom>
          <a:noFill/>
          <a:ln w="38100">
            <a:solidFill>
              <a:schemeClr val="accent4"/>
            </a:solidFill>
          </a:ln>
        </p:spPr>
        <p:txBody>
          <a:bodyPr wrap="square" rtlCol="0">
            <a:spAutoFit/>
          </a:bodyPr>
          <a:lstStyle/>
          <a:p>
            <a:r>
              <a:rPr lang="en-US" sz="1600" b="1" dirty="0" smtClean="0"/>
              <a:t>interface MEM_IFC#(type </a:t>
            </a:r>
            <a:r>
              <a:rPr lang="en-US" sz="1600" b="1" dirty="0" err="1" smtClean="0"/>
              <a:t>t_ADDR</a:t>
            </a:r>
            <a:r>
              <a:rPr lang="en-US" sz="1600" b="1" dirty="0" smtClean="0"/>
              <a:t>, type </a:t>
            </a:r>
            <a:r>
              <a:rPr lang="en-US" sz="1600" b="1" dirty="0" err="1" smtClean="0"/>
              <a:t>t_DATA</a:t>
            </a:r>
            <a:r>
              <a:rPr lang="en-US" sz="1600" b="1" dirty="0" smtClean="0"/>
              <a:t>)</a:t>
            </a:r>
            <a:endParaRPr lang="en-US" sz="1600" b="1" dirty="0"/>
          </a:p>
          <a:p>
            <a:r>
              <a:rPr lang="en-US" sz="1600" dirty="0" smtClean="0"/>
              <a:t>       method void</a:t>
            </a:r>
            <a:r>
              <a:rPr lang="en-US" sz="1600" dirty="0" smtClean="0">
                <a:solidFill>
                  <a:srgbClr val="7030A0"/>
                </a:solidFill>
              </a:rPr>
              <a:t> </a:t>
            </a:r>
            <a:r>
              <a:rPr lang="en-US" sz="1600" b="1" dirty="0" err="1" smtClean="0">
                <a:solidFill>
                  <a:schemeClr val="accent2"/>
                </a:solidFill>
              </a:rPr>
              <a:t>readReq</a:t>
            </a:r>
            <a:r>
              <a:rPr lang="en-US" sz="1600" dirty="0" smtClean="0"/>
              <a:t>(</a:t>
            </a:r>
            <a:r>
              <a:rPr lang="en-US" sz="1600" dirty="0" err="1" smtClean="0"/>
              <a:t>t_ADDR</a:t>
            </a:r>
            <a:r>
              <a:rPr lang="en-US" sz="1600" dirty="0" smtClean="0"/>
              <a:t> </a:t>
            </a:r>
            <a:r>
              <a:rPr lang="en-US" sz="1600" dirty="0" err="1" smtClean="0"/>
              <a:t>addr</a:t>
            </a:r>
            <a:r>
              <a:rPr lang="en-US" sz="1600" dirty="0"/>
              <a:t>);</a:t>
            </a:r>
          </a:p>
          <a:p>
            <a:r>
              <a:rPr lang="en-US" sz="1600" dirty="0"/>
              <a:t>       </a:t>
            </a:r>
            <a:r>
              <a:rPr lang="en-US" sz="1600" dirty="0" smtClean="0"/>
              <a:t>method void </a:t>
            </a:r>
            <a:r>
              <a:rPr lang="en-US" sz="1600" b="1" dirty="0" smtClean="0">
                <a:solidFill>
                  <a:schemeClr val="accent2"/>
                </a:solidFill>
              </a:rPr>
              <a:t>write</a:t>
            </a:r>
            <a:r>
              <a:rPr lang="en-US" sz="1600" dirty="0" smtClean="0"/>
              <a:t>(</a:t>
            </a:r>
            <a:r>
              <a:rPr lang="en-US" sz="1600" dirty="0" err="1" smtClean="0"/>
              <a:t>t_ADDR</a:t>
            </a:r>
            <a:r>
              <a:rPr lang="en-US" sz="1600" dirty="0" smtClean="0"/>
              <a:t> </a:t>
            </a:r>
            <a:r>
              <a:rPr lang="en-US" sz="1600" dirty="0" err="1" smtClean="0"/>
              <a:t>addr</a:t>
            </a:r>
            <a:r>
              <a:rPr lang="en-US" sz="1600" dirty="0"/>
              <a:t>, </a:t>
            </a:r>
            <a:r>
              <a:rPr lang="en-US" sz="1600" dirty="0" err="1" smtClean="0"/>
              <a:t>t_DATA</a:t>
            </a:r>
            <a:r>
              <a:rPr lang="en-US" sz="1600" dirty="0" smtClean="0"/>
              <a:t> din);</a:t>
            </a:r>
            <a:endParaRPr lang="en-US" sz="1600" dirty="0"/>
          </a:p>
          <a:p>
            <a:r>
              <a:rPr lang="en-US" sz="1600" dirty="0" smtClean="0"/>
              <a:t>       </a:t>
            </a:r>
            <a:r>
              <a:rPr lang="en-US" sz="1600" dirty="0" smtClean="0">
                <a:solidFill>
                  <a:schemeClr val="bg1">
                    <a:lumMod val="65000"/>
                  </a:schemeClr>
                </a:solidFill>
              </a:rPr>
              <a:t>// </a:t>
            </a:r>
            <a:r>
              <a:rPr lang="en-US" sz="1600" dirty="0" err="1">
                <a:solidFill>
                  <a:schemeClr val="bg1">
                    <a:lumMod val="65000"/>
                  </a:schemeClr>
                </a:solidFill>
              </a:rPr>
              <a:t>dout</a:t>
            </a:r>
            <a:r>
              <a:rPr lang="en-US" sz="1600" dirty="0">
                <a:solidFill>
                  <a:schemeClr val="bg1">
                    <a:lumMod val="65000"/>
                  </a:schemeClr>
                </a:solidFill>
              </a:rPr>
              <a:t> is available at the next </a:t>
            </a:r>
            <a:r>
              <a:rPr lang="en-US" sz="1600" dirty="0" smtClean="0">
                <a:solidFill>
                  <a:schemeClr val="bg1">
                    <a:lumMod val="65000"/>
                  </a:schemeClr>
                </a:solidFill>
              </a:rPr>
              <a:t>cycle of </a:t>
            </a:r>
            <a:r>
              <a:rPr lang="en-US" sz="1600" dirty="0" err="1" smtClean="0">
                <a:solidFill>
                  <a:schemeClr val="bg1">
                    <a:lumMod val="65000"/>
                  </a:schemeClr>
                </a:solidFill>
              </a:rPr>
              <a:t>readReq</a:t>
            </a:r>
            <a:endParaRPr lang="en-US" sz="1600" dirty="0">
              <a:solidFill>
                <a:schemeClr val="bg1">
                  <a:lumMod val="65000"/>
                </a:schemeClr>
              </a:solidFill>
            </a:endParaRPr>
          </a:p>
          <a:p>
            <a:r>
              <a:rPr lang="en-US" sz="1600" dirty="0"/>
              <a:t>       </a:t>
            </a:r>
            <a:r>
              <a:rPr lang="en-US" sz="1600" dirty="0" smtClean="0"/>
              <a:t>method </a:t>
            </a:r>
            <a:r>
              <a:rPr lang="en-US" sz="1600" dirty="0" err="1" smtClean="0"/>
              <a:t>t_DATA</a:t>
            </a:r>
            <a:r>
              <a:rPr lang="en-US" sz="1600" dirty="0" smtClean="0"/>
              <a:t> </a:t>
            </a:r>
            <a:r>
              <a:rPr lang="en-US" sz="1600" b="1" dirty="0" err="1" smtClean="0">
                <a:solidFill>
                  <a:schemeClr val="accent2"/>
                </a:solidFill>
              </a:rPr>
              <a:t>readResp</a:t>
            </a:r>
            <a:r>
              <a:rPr lang="en-US" sz="1600" dirty="0" smtClean="0"/>
              <a:t>() </a:t>
            </a:r>
            <a:r>
              <a:rPr lang="en-US" sz="1600" dirty="0">
                <a:solidFill>
                  <a:srgbClr val="C00000"/>
                </a:solidFill>
              </a:rPr>
              <a:t>if (</a:t>
            </a:r>
            <a:r>
              <a:rPr lang="en-US" sz="1600" dirty="0" err="1">
                <a:solidFill>
                  <a:srgbClr val="C00000"/>
                </a:solidFill>
              </a:rPr>
              <a:t>readReq</a:t>
            </a:r>
            <a:r>
              <a:rPr lang="en-US" sz="1600" dirty="0">
                <a:solidFill>
                  <a:srgbClr val="C00000"/>
                </a:solidFill>
              </a:rPr>
              <a:t> fired previous cycle);</a:t>
            </a:r>
          </a:p>
          <a:p>
            <a:r>
              <a:rPr lang="en-US" sz="1600" b="1" dirty="0" err="1"/>
              <a:t>endinterface</a:t>
            </a:r>
            <a:endParaRPr lang="en-US" sz="16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022" y="3484154"/>
            <a:ext cx="2355698" cy="119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585" y="3538606"/>
            <a:ext cx="2882438" cy="1414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68665" y="3383340"/>
            <a:ext cx="5496223" cy="1569660"/>
          </a:xfrm>
          <a:prstGeom prst="rect">
            <a:avLst/>
          </a:prstGeom>
          <a:noFill/>
          <a:ln w="38100">
            <a:solidFill>
              <a:schemeClr val="accent4"/>
            </a:solidFill>
          </a:ln>
        </p:spPr>
        <p:txBody>
          <a:bodyPr wrap="square" rtlCol="0">
            <a:spAutoFit/>
          </a:bodyPr>
          <a:lstStyle/>
          <a:p>
            <a:r>
              <a:rPr lang="en-US" sz="1600" b="1" dirty="0" smtClean="0"/>
              <a:t>interface MEM_IFC#(type </a:t>
            </a:r>
            <a:r>
              <a:rPr lang="en-US" sz="1600" b="1" dirty="0" err="1" smtClean="0"/>
              <a:t>t_ADDR</a:t>
            </a:r>
            <a:r>
              <a:rPr lang="en-US" sz="1600" b="1" dirty="0" smtClean="0"/>
              <a:t>, type </a:t>
            </a:r>
            <a:r>
              <a:rPr lang="en-US" sz="1600" b="1" dirty="0" err="1" smtClean="0"/>
              <a:t>t_DATA</a:t>
            </a:r>
            <a:r>
              <a:rPr lang="en-US" sz="1600" b="1" dirty="0" smtClean="0"/>
              <a:t>)</a:t>
            </a:r>
            <a:endParaRPr lang="en-US" sz="1600" b="1" dirty="0"/>
          </a:p>
          <a:p>
            <a:r>
              <a:rPr lang="en-US" sz="1600" dirty="0" smtClean="0"/>
              <a:t>       method void</a:t>
            </a:r>
            <a:r>
              <a:rPr lang="en-US" sz="1600" dirty="0" smtClean="0">
                <a:solidFill>
                  <a:srgbClr val="7030A0"/>
                </a:solidFill>
              </a:rPr>
              <a:t> </a:t>
            </a:r>
            <a:r>
              <a:rPr lang="en-US" sz="1600" b="1" dirty="0" err="1" smtClean="0">
                <a:solidFill>
                  <a:schemeClr val="accent2"/>
                </a:solidFill>
              </a:rPr>
              <a:t>readReq</a:t>
            </a:r>
            <a:r>
              <a:rPr lang="en-US" sz="1600" dirty="0" smtClean="0"/>
              <a:t>(</a:t>
            </a:r>
            <a:r>
              <a:rPr lang="en-US" sz="1600" dirty="0" err="1" smtClean="0"/>
              <a:t>t_ADDR</a:t>
            </a:r>
            <a:r>
              <a:rPr lang="en-US" sz="1600" dirty="0" smtClean="0"/>
              <a:t> </a:t>
            </a:r>
            <a:r>
              <a:rPr lang="en-US" sz="1600" dirty="0" err="1" smtClean="0"/>
              <a:t>addr</a:t>
            </a:r>
            <a:r>
              <a:rPr lang="en-US" sz="1600" dirty="0"/>
              <a:t>);</a:t>
            </a:r>
          </a:p>
          <a:p>
            <a:r>
              <a:rPr lang="en-US" sz="1600" dirty="0"/>
              <a:t>       </a:t>
            </a:r>
            <a:r>
              <a:rPr lang="en-US" sz="1600" dirty="0" smtClean="0"/>
              <a:t>method void </a:t>
            </a:r>
            <a:r>
              <a:rPr lang="en-US" sz="1600" b="1" dirty="0" smtClean="0">
                <a:solidFill>
                  <a:schemeClr val="accent2"/>
                </a:solidFill>
              </a:rPr>
              <a:t>write</a:t>
            </a:r>
            <a:r>
              <a:rPr lang="en-US" sz="1600" dirty="0" smtClean="0"/>
              <a:t>(</a:t>
            </a:r>
            <a:r>
              <a:rPr lang="en-US" sz="1600" dirty="0" err="1" smtClean="0"/>
              <a:t>t_ADDR</a:t>
            </a:r>
            <a:r>
              <a:rPr lang="en-US" sz="1600" dirty="0" smtClean="0"/>
              <a:t> </a:t>
            </a:r>
            <a:r>
              <a:rPr lang="en-US" sz="1600" dirty="0" err="1" smtClean="0"/>
              <a:t>addr</a:t>
            </a:r>
            <a:r>
              <a:rPr lang="en-US" sz="1600" dirty="0"/>
              <a:t>, </a:t>
            </a:r>
            <a:r>
              <a:rPr lang="en-US" sz="1600" dirty="0" err="1" smtClean="0"/>
              <a:t>t_DATA</a:t>
            </a:r>
            <a:r>
              <a:rPr lang="en-US" sz="1600" dirty="0" smtClean="0"/>
              <a:t> din);</a:t>
            </a:r>
            <a:endParaRPr lang="en-US" sz="1600" dirty="0"/>
          </a:p>
          <a:p>
            <a:r>
              <a:rPr lang="en-US" sz="1600" dirty="0" smtClean="0"/>
              <a:t>       </a:t>
            </a:r>
            <a:r>
              <a:rPr lang="en-US" sz="1600" dirty="0">
                <a:solidFill>
                  <a:schemeClr val="bg1">
                    <a:lumMod val="65000"/>
                  </a:schemeClr>
                </a:solidFill>
              </a:rPr>
              <a:t>// </a:t>
            </a:r>
            <a:r>
              <a:rPr lang="en-US" sz="1600" dirty="0" err="1">
                <a:solidFill>
                  <a:schemeClr val="bg1">
                    <a:lumMod val="65000"/>
                  </a:schemeClr>
                </a:solidFill>
              </a:rPr>
              <a:t>dout</a:t>
            </a:r>
            <a:r>
              <a:rPr lang="en-US" sz="1600" dirty="0">
                <a:solidFill>
                  <a:schemeClr val="bg1">
                    <a:lumMod val="65000"/>
                  </a:schemeClr>
                </a:solidFill>
              </a:rPr>
              <a:t> is available when response is ready</a:t>
            </a:r>
          </a:p>
          <a:p>
            <a:r>
              <a:rPr lang="en-US" sz="1600" dirty="0" smtClean="0"/>
              <a:t>       method </a:t>
            </a:r>
            <a:r>
              <a:rPr lang="en-US" sz="1600" dirty="0" err="1" smtClean="0"/>
              <a:t>t_DATA</a:t>
            </a:r>
            <a:r>
              <a:rPr lang="en-US" sz="1600" dirty="0" smtClean="0"/>
              <a:t> </a:t>
            </a:r>
            <a:r>
              <a:rPr lang="en-US" sz="1600" b="1" dirty="0" err="1" smtClean="0">
                <a:solidFill>
                  <a:schemeClr val="accent2"/>
                </a:solidFill>
              </a:rPr>
              <a:t>readResp</a:t>
            </a:r>
            <a:r>
              <a:rPr lang="en-US" sz="1600" dirty="0" smtClean="0"/>
              <a:t>() </a:t>
            </a:r>
            <a:r>
              <a:rPr lang="en-US" sz="1600" dirty="0">
                <a:solidFill>
                  <a:srgbClr val="C00000"/>
                </a:solidFill>
              </a:rPr>
              <a:t>if (valid == True</a:t>
            </a:r>
            <a:r>
              <a:rPr lang="en-US" sz="1600" dirty="0" smtClean="0">
                <a:solidFill>
                  <a:srgbClr val="C00000"/>
                </a:solidFill>
              </a:rPr>
              <a:t>);</a:t>
            </a:r>
          </a:p>
          <a:p>
            <a:r>
              <a:rPr lang="en-US" sz="1600" b="1" dirty="0" err="1" smtClean="0"/>
              <a:t>endinterface</a:t>
            </a:r>
            <a:endParaRPr lang="en-US" sz="1600" b="1" dirty="0" smtClean="0"/>
          </a:p>
        </p:txBody>
      </p:sp>
      <p:cxnSp>
        <p:nvCxnSpPr>
          <p:cNvPr id="58" name="Straight Connector 57"/>
          <p:cNvCxnSpPr/>
          <p:nvPr/>
        </p:nvCxnSpPr>
        <p:spPr>
          <a:xfrm flipV="1">
            <a:off x="1295400" y="2114290"/>
            <a:ext cx="4267200" cy="5834"/>
          </a:xfrm>
          <a:prstGeom prst="line">
            <a:avLst/>
          </a:prstGeom>
          <a:ln/>
        </p:spPr>
        <p:style>
          <a:lnRef idx="1">
            <a:schemeClr val="dk1"/>
          </a:lnRef>
          <a:fillRef idx="2">
            <a:schemeClr val="dk1"/>
          </a:fillRef>
          <a:effectRef idx="1">
            <a:schemeClr val="dk1"/>
          </a:effectRef>
          <a:fontRef idx="minor">
            <a:schemeClr val="dk1"/>
          </a:fontRef>
        </p:style>
      </p:cxnSp>
      <p:sp>
        <p:nvSpPr>
          <p:cNvPr id="59" name="Rounded Rectangle 58"/>
          <p:cNvSpPr/>
          <p:nvPr/>
        </p:nvSpPr>
        <p:spPr>
          <a:xfrm>
            <a:off x="1354508" y="1396224"/>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Client</a:t>
            </a:r>
            <a:endParaRPr lang="en-US" dirty="0"/>
          </a:p>
        </p:txBody>
      </p:sp>
      <p:cxnSp>
        <p:nvCxnSpPr>
          <p:cNvPr id="60" name="Straight Arrow Connector 59"/>
          <p:cNvCxnSpPr/>
          <p:nvPr/>
        </p:nvCxnSpPr>
        <p:spPr>
          <a:xfrm>
            <a:off x="2010754" y="1851507"/>
            <a:ext cx="0" cy="525566"/>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1354508" y="2378990"/>
            <a:ext cx="1312492" cy="7698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RAM</a:t>
            </a:r>
          </a:p>
          <a:p>
            <a:pPr algn="ctr"/>
            <a:r>
              <a:rPr lang="en-US" dirty="0" smtClean="0"/>
              <a:t>Block</a:t>
            </a:r>
            <a:endParaRPr lang="en-US" dirty="0"/>
          </a:p>
        </p:txBody>
      </p:sp>
      <p:sp>
        <p:nvSpPr>
          <p:cNvPr id="63" name="Rounded Rectangle 62"/>
          <p:cNvSpPr/>
          <p:nvPr/>
        </p:nvSpPr>
        <p:spPr>
          <a:xfrm>
            <a:off x="2743200" y="1396224"/>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Client</a:t>
            </a:r>
            <a:endParaRPr lang="en-US" dirty="0"/>
          </a:p>
        </p:txBody>
      </p:sp>
      <p:cxnSp>
        <p:nvCxnSpPr>
          <p:cNvPr id="64" name="Straight Arrow Connector 63"/>
          <p:cNvCxnSpPr/>
          <p:nvPr/>
        </p:nvCxnSpPr>
        <p:spPr>
          <a:xfrm>
            <a:off x="3399446" y="1851507"/>
            <a:ext cx="0" cy="525566"/>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2743200" y="2378990"/>
            <a:ext cx="1312492" cy="7698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RAM</a:t>
            </a:r>
          </a:p>
          <a:p>
            <a:pPr algn="ctr"/>
            <a:r>
              <a:rPr lang="en-US" dirty="0" smtClean="0"/>
              <a:t>Block</a:t>
            </a:r>
            <a:endParaRPr lang="en-US" dirty="0"/>
          </a:p>
        </p:txBody>
      </p:sp>
      <p:sp>
        <p:nvSpPr>
          <p:cNvPr id="66" name="Rounded Rectangle 65"/>
          <p:cNvSpPr/>
          <p:nvPr/>
        </p:nvSpPr>
        <p:spPr>
          <a:xfrm>
            <a:off x="4144354" y="1396224"/>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Client</a:t>
            </a:r>
            <a:endParaRPr lang="en-US" dirty="0"/>
          </a:p>
        </p:txBody>
      </p:sp>
      <p:cxnSp>
        <p:nvCxnSpPr>
          <p:cNvPr id="67" name="Straight Arrow Connector 66"/>
          <p:cNvCxnSpPr/>
          <p:nvPr/>
        </p:nvCxnSpPr>
        <p:spPr>
          <a:xfrm>
            <a:off x="4800600" y="1851507"/>
            <a:ext cx="0" cy="525566"/>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4144354" y="2378990"/>
            <a:ext cx="1312492" cy="7698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RAM</a:t>
            </a:r>
          </a:p>
          <a:p>
            <a:pPr algn="ctr"/>
            <a:r>
              <a:rPr lang="en-US" dirty="0" smtClean="0"/>
              <a:t>Block</a:t>
            </a:r>
            <a:endParaRPr lang="en-US" dirty="0"/>
          </a:p>
        </p:txBody>
      </p:sp>
      <p:sp>
        <p:nvSpPr>
          <p:cNvPr id="35" name="TextBox 34"/>
          <p:cNvSpPr txBox="1"/>
          <p:nvPr/>
        </p:nvSpPr>
        <p:spPr>
          <a:xfrm>
            <a:off x="267067" y="1919519"/>
            <a:ext cx="1093649" cy="369332"/>
          </a:xfrm>
          <a:prstGeom prst="rect">
            <a:avLst/>
          </a:prstGeom>
          <a:noFill/>
        </p:spPr>
        <p:txBody>
          <a:bodyPr wrap="square" rtlCol="0">
            <a:spAutoFit/>
          </a:bodyPr>
          <a:lstStyle/>
          <a:p>
            <a:r>
              <a:rPr lang="en-US" b="1" dirty="0" smtClean="0">
                <a:solidFill>
                  <a:schemeClr val="accent2"/>
                </a:solidFill>
              </a:rPr>
              <a:t>Interface</a:t>
            </a:r>
            <a:endParaRPr lang="en-US" b="1" dirty="0">
              <a:solidFill>
                <a:schemeClr val="accent2"/>
              </a:solidFill>
            </a:endParaRPr>
          </a:p>
        </p:txBody>
      </p:sp>
      <p:sp>
        <p:nvSpPr>
          <p:cNvPr id="36" name="Curved Down Arrow 35"/>
          <p:cNvSpPr/>
          <p:nvPr/>
        </p:nvSpPr>
        <p:spPr>
          <a:xfrm rot="5651683" flipV="1">
            <a:off x="107660" y="2630821"/>
            <a:ext cx="1000982" cy="339171"/>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8" name="Rounded Rectangle 37"/>
          <p:cNvSpPr/>
          <p:nvPr/>
        </p:nvSpPr>
        <p:spPr>
          <a:xfrm>
            <a:off x="1354508" y="2386247"/>
            <a:ext cx="1312492" cy="7698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LEAP</a:t>
            </a:r>
          </a:p>
          <a:p>
            <a:pPr algn="ctr"/>
            <a:r>
              <a:rPr lang="en-US" dirty="0" smtClean="0"/>
              <a:t>Scratchpad</a:t>
            </a:r>
          </a:p>
        </p:txBody>
      </p:sp>
      <p:sp>
        <p:nvSpPr>
          <p:cNvPr id="39" name="Rounded Rectangle 38"/>
          <p:cNvSpPr/>
          <p:nvPr/>
        </p:nvSpPr>
        <p:spPr>
          <a:xfrm>
            <a:off x="2743200" y="2386247"/>
            <a:ext cx="1312492" cy="7698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LEAP</a:t>
            </a:r>
          </a:p>
          <a:p>
            <a:pPr algn="ctr"/>
            <a:r>
              <a:rPr lang="en-US" dirty="0" smtClean="0"/>
              <a:t>Scratchpad</a:t>
            </a:r>
            <a:endParaRPr lang="en-US" dirty="0"/>
          </a:p>
        </p:txBody>
      </p:sp>
      <p:sp>
        <p:nvSpPr>
          <p:cNvPr id="40" name="Rounded Rectangle 39"/>
          <p:cNvSpPr/>
          <p:nvPr/>
        </p:nvSpPr>
        <p:spPr>
          <a:xfrm>
            <a:off x="4144354" y="2386247"/>
            <a:ext cx="1312492" cy="7698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LEAP</a:t>
            </a:r>
          </a:p>
          <a:p>
            <a:pPr algn="ctr"/>
            <a:r>
              <a:rPr lang="en-US" dirty="0" smtClean="0"/>
              <a:t>Scratchpad</a:t>
            </a:r>
          </a:p>
        </p:txBody>
      </p:sp>
      <p:sp>
        <p:nvSpPr>
          <p:cNvPr id="46" name="Content Placeholder 4"/>
          <p:cNvSpPr>
            <a:spLocks noGrp="1"/>
          </p:cNvSpPr>
          <p:nvPr>
            <p:ph idx="1"/>
          </p:nvPr>
        </p:nvSpPr>
        <p:spPr>
          <a:xfrm>
            <a:off x="368665" y="5090887"/>
            <a:ext cx="8228008" cy="1386114"/>
          </a:xfrm>
        </p:spPr>
        <p:txBody>
          <a:bodyPr/>
          <a:lstStyle/>
          <a:p>
            <a:pPr lvl="1"/>
            <a:r>
              <a:rPr lang="en-US" dirty="0" smtClean="0"/>
              <a:t>But, LEAP interface are be latency-insensitive!</a:t>
            </a:r>
            <a:endParaRPr lang="en-US" dirty="0"/>
          </a:p>
          <a:p>
            <a:pPr lvl="1"/>
            <a:r>
              <a:rPr lang="en-US" dirty="0" smtClean="0"/>
              <a:t>Result: Freedom to vary memory implementations</a:t>
            </a:r>
          </a:p>
          <a:p>
            <a:pPr lvl="2"/>
            <a:r>
              <a:rPr lang="en-US" dirty="0" smtClean="0"/>
              <a:t> Cache hierarchies, virtual memory, prefetching, etc. </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Tree>
    <p:extLst>
      <p:ext uri="{BB962C8B-B14F-4D97-AF65-F5344CB8AC3E}">
        <p14:creationId xmlns:p14="http://schemas.microsoft.com/office/powerpoint/2010/main" val="2130804821"/>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fade">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4"/>
                                        </p:tgtEl>
                                        <p:attrNameLst>
                                          <p:attrName>style.visibility</p:attrName>
                                        </p:attrNameLst>
                                      </p:cBhvr>
                                      <p:to>
                                        <p:strVal val="visible"/>
                                      </p:to>
                                    </p:set>
                                  </p:childTnLst>
                                </p:cTn>
                              </p:par>
                              <p:par>
                                <p:cTn id="14" presetID="1" presetClass="exit"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1026"/>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6">
                                            <p:txEl>
                                              <p:pRg st="1" end="1"/>
                                            </p:txEl>
                                          </p:spTgt>
                                        </p:tgtEl>
                                        <p:attrNameLst>
                                          <p:attrName>style.visibility</p:attrName>
                                        </p:attrNameLst>
                                      </p:cBhvr>
                                      <p:to>
                                        <p:strVal val="visible"/>
                                      </p:to>
                                    </p:set>
                                    <p:animEffect transition="in" filter="fade">
                                      <p:cBhvr>
                                        <p:cTn id="35" dur="500"/>
                                        <p:tgtEl>
                                          <p:spTgt spid="46">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6">
                                            <p:txEl>
                                              <p:pRg st="2" end="2"/>
                                            </p:txEl>
                                          </p:spTgt>
                                        </p:tgtEl>
                                        <p:attrNameLst>
                                          <p:attrName>style.visibility</p:attrName>
                                        </p:attrNameLst>
                                      </p:cBhvr>
                                      <p:to>
                                        <p:strVal val="visible"/>
                                      </p:to>
                                    </p:set>
                                    <p:animEffect transition="in" filter="fade">
                                      <p:cBhvr>
                                        <p:cTn id="38"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44" grpId="0" animBg="1"/>
      <p:bldP spid="56" grpId="0" animBg="1"/>
      <p:bldP spid="38" grpId="0" animBg="1"/>
      <p:bldP spid="39" grpId="0" animBg="1"/>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584200" y="5486400"/>
            <a:ext cx="5985646" cy="6096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0" name="TextBox 129"/>
          <p:cNvSpPr txBox="1"/>
          <p:nvPr/>
        </p:nvSpPr>
        <p:spPr>
          <a:xfrm>
            <a:off x="627844" y="5485203"/>
            <a:ext cx="990600" cy="369332"/>
          </a:xfrm>
          <a:prstGeom prst="rect">
            <a:avLst/>
          </a:prstGeom>
          <a:noFill/>
        </p:spPr>
        <p:txBody>
          <a:bodyPr wrap="square" rtlCol="0">
            <a:spAutoFit/>
          </a:bodyPr>
          <a:lstStyle/>
          <a:p>
            <a:r>
              <a:rPr lang="en-US" b="1" dirty="0" smtClean="0">
                <a:solidFill>
                  <a:schemeClr val="bg1"/>
                </a:solidFill>
              </a:rPr>
              <a:t>CPU</a:t>
            </a:r>
            <a:endParaRPr lang="en-US" b="1" dirty="0">
              <a:solidFill>
                <a:schemeClr val="bg1"/>
              </a:solidFill>
            </a:endParaRPr>
          </a:p>
        </p:txBody>
      </p:sp>
      <p:sp>
        <p:nvSpPr>
          <p:cNvPr id="127" name="Rectangle 126"/>
          <p:cNvSpPr/>
          <p:nvPr/>
        </p:nvSpPr>
        <p:spPr>
          <a:xfrm>
            <a:off x="565956" y="933852"/>
            <a:ext cx="5985646" cy="432394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8" name="TextBox 127"/>
          <p:cNvSpPr txBox="1"/>
          <p:nvPr/>
        </p:nvSpPr>
        <p:spPr>
          <a:xfrm>
            <a:off x="609600" y="933852"/>
            <a:ext cx="990600" cy="369332"/>
          </a:xfrm>
          <a:prstGeom prst="rect">
            <a:avLst/>
          </a:prstGeom>
          <a:noFill/>
        </p:spPr>
        <p:txBody>
          <a:bodyPr wrap="square" rtlCol="0">
            <a:spAutoFit/>
          </a:bodyPr>
          <a:lstStyle/>
          <a:p>
            <a:r>
              <a:rPr lang="en-US" b="1" dirty="0" smtClean="0">
                <a:solidFill>
                  <a:schemeClr val="bg1"/>
                </a:solidFill>
              </a:rPr>
              <a:t>FPGA</a:t>
            </a:r>
            <a:endParaRPr lang="en-US" b="1" dirty="0">
              <a:solidFill>
                <a:schemeClr val="bg1"/>
              </a:solidFill>
            </a:endParaRPr>
          </a:p>
        </p:txBody>
      </p:sp>
      <p:sp>
        <p:nvSpPr>
          <p:cNvPr id="2" name="Title 1"/>
          <p:cNvSpPr>
            <a:spLocks noGrp="1"/>
          </p:cNvSpPr>
          <p:nvPr>
            <p:ph type="title"/>
          </p:nvPr>
        </p:nvSpPr>
        <p:spPr/>
        <p:txBody>
          <a:bodyPr>
            <a:normAutofit/>
          </a:bodyPr>
          <a:lstStyle/>
          <a:p>
            <a:pPr>
              <a:defRPr/>
            </a:pPr>
            <a:r>
              <a:rPr lang="en-US" altLang="zh-TW" dirty="0">
                <a:solidFill>
                  <a:schemeClr val="accent1"/>
                </a:solidFill>
                <a:latin typeface="+mj-lt"/>
                <a:ea typeface="Arial Unicode MS" pitchFamily="34" charset="-120"/>
                <a:cs typeface="Arial Unicode MS" pitchFamily="34" charset="-120"/>
              </a:rPr>
              <a:t>LEAP </a:t>
            </a:r>
            <a:r>
              <a:rPr lang="en-US" altLang="zh-TW" dirty="0" smtClean="0">
                <a:solidFill>
                  <a:schemeClr val="accent1"/>
                </a:solidFill>
                <a:latin typeface="+mj-lt"/>
                <a:ea typeface="Arial Unicode MS" pitchFamily="34" charset="-120"/>
                <a:cs typeface="Arial Unicode MS" pitchFamily="34" charset="-120"/>
              </a:rPr>
              <a:t>Scratchpads: Automatic Cache Hierarchy</a:t>
            </a:r>
            <a:endParaRPr lang="en-US" altLang="zh-TW" dirty="0">
              <a:solidFill>
                <a:schemeClr val="accent1"/>
              </a:solidFill>
              <a:latin typeface="+mj-lt"/>
              <a:ea typeface="Arial Unicode MS" pitchFamily="34" charset="-120"/>
              <a:cs typeface="Arial Unicode MS" pitchFamily="34" charset="-120"/>
            </a:endParaRPr>
          </a:p>
        </p:txBody>
      </p:sp>
      <p:cxnSp>
        <p:nvCxnSpPr>
          <p:cNvPr id="54" name="Straight Connector 53"/>
          <p:cNvCxnSpPr/>
          <p:nvPr/>
        </p:nvCxnSpPr>
        <p:spPr>
          <a:xfrm>
            <a:off x="633243" y="2103964"/>
            <a:ext cx="5918359" cy="0"/>
          </a:xfrm>
          <a:prstGeom prst="line">
            <a:avLst/>
          </a:prstGeom>
          <a:ln w="5715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78308" y="1380064"/>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Client</a:t>
            </a:r>
            <a:endParaRPr lang="en-US" dirty="0"/>
          </a:p>
        </p:txBody>
      </p:sp>
      <p:cxnSp>
        <p:nvCxnSpPr>
          <p:cNvPr id="56" name="Straight Arrow Connector 55"/>
          <p:cNvCxnSpPr/>
          <p:nvPr/>
        </p:nvCxnSpPr>
        <p:spPr>
          <a:xfrm>
            <a:off x="1934554" y="1835347"/>
            <a:ext cx="0" cy="525566"/>
          </a:xfrm>
          <a:prstGeom prst="straightConnector1">
            <a:avLst/>
          </a:prstGeom>
          <a:ln w="28575">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2895600" y="1380064"/>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Client</a:t>
            </a:r>
            <a:endParaRPr lang="en-US" dirty="0"/>
          </a:p>
        </p:txBody>
      </p:sp>
      <p:cxnSp>
        <p:nvCxnSpPr>
          <p:cNvPr id="65" name="Straight Arrow Connector 64"/>
          <p:cNvCxnSpPr/>
          <p:nvPr/>
        </p:nvCxnSpPr>
        <p:spPr>
          <a:xfrm>
            <a:off x="3551846" y="1835347"/>
            <a:ext cx="0" cy="525566"/>
          </a:xfrm>
          <a:prstGeom prst="straightConnector1">
            <a:avLst/>
          </a:prstGeom>
          <a:ln w="28575">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4478708" y="1380064"/>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Client</a:t>
            </a:r>
            <a:endParaRPr lang="en-US" dirty="0"/>
          </a:p>
        </p:txBody>
      </p:sp>
      <p:cxnSp>
        <p:nvCxnSpPr>
          <p:cNvPr id="67" name="Straight Arrow Connector 66"/>
          <p:cNvCxnSpPr/>
          <p:nvPr/>
        </p:nvCxnSpPr>
        <p:spPr>
          <a:xfrm>
            <a:off x="5134954" y="1835347"/>
            <a:ext cx="0" cy="525566"/>
          </a:xfrm>
          <a:prstGeom prst="straightConnector1">
            <a:avLst/>
          </a:prstGeom>
          <a:ln w="28575">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86600" y="838200"/>
            <a:ext cx="0" cy="5181600"/>
          </a:xfrm>
          <a:prstGeom prst="line">
            <a:avLst/>
          </a:prstGeom>
          <a:ln w="57150">
            <a:solidFill>
              <a:schemeClr val="accent2">
                <a:lumMod val="75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378582" y="794191"/>
            <a:ext cx="1460618" cy="5225609"/>
            <a:chOff x="6955873" y="1323592"/>
            <a:chExt cx="1460618" cy="5225609"/>
          </a:xfrm>
        </p:grpSpPr>
        <p:sp>
          <p:nvSpPr>
            <p:cNvPr id="23" name="TextBox 22"/>
            <p:cNvSpPr txBox="1"/>
            <p:nvPr/>
          </p:nvSpPr>
          <p:spPr>
            <a:xfrm>
              <a:off x="6955873" y="1323592"/>
              <a:ext cx="1460618" cy="461665"/>
            </a:xfrm>
            <a:prstGeom prst="rect">
              <a:avLst/>
            </a:prstGeom>
            <a:noFill/>
          </p:spPr>
          <p:txBody>
            <a:bodyPr wrap="square" rtlCol="0">
              <a:spAutoFit/>
            </a:bodyPr>
            <a:lstStyle/>
            <a:p>
              <a:r>
                <a:rPr lang="en-US" sz="2400" b="1" dirty="0" smtClean="0">
                  <a:solidFill>
                    <a:srgbClr val="006600"/>
                  </a:solidFill>
                </a:rPr>
                <a:t>Processor</a:t>
              </a:r>
              <a:endParaRPr lang="en-US" sz="2400" b="1" dirty="0">
                <a:solidFill>
                  <a:srgbClr val="006600"/>
                </a:solidFill>
              </a:endParaRPr>
            </a:p>
          </p:txBody>
        </p:sp>
        <p:sp>
          <p:nvSpPr>
            <p:cNvPr id="24" name="Rounded Rectangle 23"/>
            <p:cNvSpPr/>
            <p:nvPr/>
          </p:nvSpPr>
          <p:spPr>
            <a:xfrm>
              <a:off x="6955873" y="1909465"/>
              <a:ext cx="1312492"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a:t>
              </a:r>
              <a:endParaRPr lang="en-US" dirty="0"/>
            </a:p>
          </p:txBody>
        </p:sp>
        <p:sp>
          <p:nvSpPr>
            <p:cNvPr id="25" name="Rounded Rectangle 24"/>
            <p:cNvSpPr/>
            <p:nvPr/>
          </p:nvSpPr>
          <p:spPr>
            <a:xfrm>
              <a:off x="6955873" y="3348801"/>
              <a:ext cx="1312492" cy="4572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L1 Cache</a:t>
              </a:r>
              <a:endParaRPr lang="en-US" dirty="0"/>
            </a:p>
          </p:txBody>
        </p:sp>
        <p:sp>
          <p:nvSpPr>
            <p:cNvPr id="26" name="Rounded Rectangle 25"/>
            <p:cNvSpPr/>
            <p:nvPr/>
          </p:nvSpPr>
          <p:spPr>
            <a:xfrm>
              <a:off x="6955873" y="4909457"/>
              <a:ext cx="1312492" cy="4572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L2 Cache</a:t>
              </a:r>
              <a:endParaRPr lang="en-US" dirty="0"/>
            </a:p>
          </p:txBody>
        </p:sp>
        <p:sp>
          <p:nvSpPr>
            <p:cNvPr id="27" name="Rounded Rectangle 26"/>
            <p:cNvSpPr/>
            <p:nvPr/>
          </p:nvSpPr>
          <p:spPr>
            <a:xfrm>
              <a:off x="6955873" y="6092001"/>
              <a:ext cx="1312492" cy="4572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Memory</a:t>
              </a:r>
              <a:endParaRPr lang="en-US" dirty="0"/>
            </a:p>
          </p:txBody>
        </p:sp>
        <p:cxnSp>
          <p:nvCxnSpPr>
            <p:cNvPr id="28" name="Straight Arrow Connector 27"/>
            <p:cNvCxnSpPr>
              <a:endCxn id="25" idx="0"/>
            </p:cNvCxnSpPr>
            <p:nvPr/>
          </p:nvCxnSpPr>
          <p:spPr>
            <a:xfrm>
              <a:off x="7612119" y="2364748"/>
              <a:ext cx="0" cy="98405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2"/>
              <a:endCxn id="26" idx="0"/>
            </p:cNvCxnSpPr>
            <p:nvPr/>
          </p:nvCxnSpPr>
          <p:spPr>
            <a:xfrm>
              <a:off x="7612119" y="3806001"/>
              <a:ext cx="0" cy="110345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a:endCxn id="27" idx="0"/>
            </p:cNvCxnSpPr>
            <p:nvPr/>
          </p:nvCxnSpPr>
          <p:spPr>
            <a:xfrm>
              <a:off x="7612119" y="5366657"/>
              <a:ext cx="0" cy="72534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1098705" y="2388017"/>
            <a:ext cx="1575816" cy="13480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100" name="Rounded Rectangle 99"/>
          <p:cNvSpPr/>
          <p:nvPr/>
        </p:nvSpPr>
        <p:spPr>
          <a:xfrm>
            <a:off x="1216053" y="2523577"/>
            <a:ext cx="1341120" cy="3137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Private Cache</a:t>
            </a:r>
          </a:p>
        </p:txBody>
      </p:sp>
      <p:sp>
        <p:nvSpPr>
          <p:cNvPr id="101" name="TextBox 100"/>
          <p:cNvSpPr txBox="1"/>
          <p:nvPr/>
        </p:nvSpPr>
        <p:spPr>
          <a:xfrm rot="5400000">
            <a:off x="1686559" y="2786244"/>
            <a:ext cx="400110" cy="1575816"/>
          </a:xfrm>
          <a:prstGeom prst="rect">
            <a:avLst/>
          </a:prstGeom>
          <a:noFill/>
        </p:spPr>
        <p:txBody>
          <a:bodyPr vert="vert270" wrap="square" rtlCol="0">
            <a:spAutoFit/>
          </a:bodyPr>
          <a:lstStyle/>
          <a:p>
            <a:r>
              <a:rPr lang="en-US" sz="1400" dirty="0" smtClean="0"/>
              <a:t>Scratchpad Client</a:t>
            </a:r>
          </a:p>
        </p:txBody>
      </p:sp>
      <p:sp>
        <p:nvSpPr>
          <p:cNvPr id="102" name="Rectangle 101"/>
          <p:cNvSpPr/>
          <p:nvPr/>
        </p:nvSpPr>
        <p:spPr>
          <a:xfrm>
            <a:off x="2734056" y="2388017"/>
            <a:ext cx="1575816" cy="13480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103" name="Rounded Rectangle 102"/>
          <p:cNvSpPr/>
          <p:nvPr/>
        </p:nvSpPr>
        <p:spPr>
          <a:xfrm>
            <a:off x="2851404" y="2523577"/>
            <a:ext cx="1341120" cy="3137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Private Cache</a:t>
            </a:r>
          </a:p>
        </p:txBody>
      </p:sp>
      <p:sp>
        <p:nvSpPr>
          <p:cNvPr id="104" name="TextBox 103"/>
          <p:cNvSpPr txBox="1"/>
          <p:nvPr/>
        </p:nvSpPr>
        <p:spPr>
          <a:xfrm rot="5400000">
            <a:off x="3321909" y="2786244"/>
            <a:ext cx="400110" cy="1575816"/>
          </a:xfrm>
          <a:prstGeom prst="rect">
            <a:avLst/>
          </a:prstGeom>
          <a:noFill/>
        </p:spPr>
        <p:txBody>
          <a:bodyPr vert="vert270" wrap="square" rtlCol="0">
            <a:spAutoFit/>
          </a:bodyPr>
          <a:lstStyle/>
          <a:p>
            <a:r>
              <a:rPr lang="en-US" sz="1400" dirty="0" smtClean="0"/>
              <a:t>Scratchpad Client</a:t>
            </a:r>
          </a:p>
        </p:txBody>
      </p:sp>
      <p:sp>
        <p:nvSpPr>
          <p:cNvPr id="105" name="Rectangle 104"/>
          <p:cNvSpPr/>
          <p:nvPr/>
        </p:nvSpPr>
        <p:spPr>
          <a:xfrm>
            <a:off x="4365961" y="2388017"/>
            <a:ext cx="1575816" cy="13480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106" name="Rounded Rectangle 105"/>
          <p:cNvSpPr/>
          <p:nvPr/>
        </p:nvSpPr>
        <p:spPr>
          <a:xfrm>
            <a:off x="4483309" y="2523577"/>
            <a:ext cx="1341120" cy="3137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Private Cache</a:t>
            </a:r>
          </a:p>
        </p:txBody>
      </p:sp>
      <p:sp>
        <p:nvSpPr>
          <p:cNvPr id="107" name="TextBox 106"/>
          <p:cNvSpPr txBox="1"/>
          <p:nvPr/>
        </p:nvSpPr>
        <p:spPr>
          <a:xfrm rot="5400000">
            <a:off x="4953814" y="2786244"/>
            <a:ext cx="400110" cy="1575816"/>
          </a:xfrm>
          <a:prstGeom prst="rect">
            <a:avLst/>
          </a:prstGeom>
          <a:noFill/>
        </p:spPr>
        <p:txBody>
          <a:bodyPr vert="vert270" wrap="square" rtlCol="0">
            <a:spAutoFit/>
          </a:bodyPr>
          <a:lstStyle/>
          <a:p>
            <a:r>
              <a:rPr lang="en-US" sz="1400" dirty="0" smtClean="0"/>
              <a:t>Scratchpad Client</a:t>
            </a:r>
          </a:p>
        </p:txBody>
      </p:sp>
      <p:sp>
        <p:nvSpPr>
          <p:cNvPr id="108" name="Rectangle 107"/>
          <p:cNvSpPr/>
          <p:nvPr/>
        </p:nvSpPr>
        <p:spPr>
          <a:xfrm>
            <a:off x="1091185" y="4634739"/>
            <a:ext cx="2279904" cy="44398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Scratchpad Controller</a:t>
            </a:r>
            <a:endParaRPr lang="en-US" sz="1400" dirty="0"/>
          </a:p>
        </p:txBody>
      </p:sp>
      <p:sp>
        <p:nvSpPr>
          <p:cNvPr id="109" name="Rectangle 108"/>
          <p:cNvSpPr/>
          <p:nvPr/>
        </p:nvSpPr>
        <p:spPr>
          <a:xfrm>
            <a:off x="1676400" y="5562600"/>
            <a:ext cx="3886200" cy="40058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Host Memory</a:t>
            </a:r>
            <a:endParaRPr lang="en-US" sz="1400" dirty="0"/>
          </a:p>
        </p:txBody>
      </p:sp>
      <p:sp>
        <p:nvSpPr>
          <p:cNvPr id="110" name="Rectangle 109"/>
          <p:cNvSpPr/>
          <p:nvPr/>
        </p:nvSpPr>
        <p:spPr>
          <a:xfrm>
            <a:off x="4041649" y="4634739"/>
            <a:ext cx="1900127" cy="44458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Central Cache</a:t>
            </a:r>
          </a:p>
          <a:p>
            <a:pPr algn="ctr"/>
            <a:r>
              <a:rPr lang="en-US" sz="1400" dirty="0" smtClean="0"/>
              <a:t>(on board DRAM)</a:t>
            </a:r>
            <a:endParaRPr lang="en-US" sz="1400" dirty="0"/>
          </a:p>
        </p:txBody>
      </p:sp>
      <p:sp>
        <p:nvSpPr>
          <p:cNvPr id="111" name="Oval 110"/>
          <p:cNvSpPr/>
          <p:nvPr/>
        </p:nvSpPr>
        <p:spPr>
          <a:xfrm>
            <a:off x="219457" y="3062034"/>
            <a:ext cx="6515880" cy="1137186"/>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Oval 111"/>
          <p:cNvSpPr/>
          <p:nvPr/>
        </p:nvSpPr>
        <p:spPr>
          <a:xfrm>
            <a:off x="353569" y="3134959"/>
            <a:ext cx="6198033" cy="986244"/>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Rounded Rectangle 112"/>
          <p:cNvSpPr/>
          <p:nvPr/>
        </p:nvSpPr>
        <p:spPr>
          <a:xfrm>
            <a:off x="1216053" y="2923129"/>
            <a:ext cx="1341120" cy="46316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Scratchpad</a:t>
            </a:r>
          </a:p>
          <a:p>
            <a:pPr algn="ctr"/>
            <a:r>
              <a:rPr lang="en-US" sz="1400" dirty="0"/>
              <a:t>Interface</a:t>
            </a:r>
          </a:p>
        </p:txBody>
      </p:sp>
      <p:sp>
        <p:nvSpPr>
          <p:cNvPr id="114" name="Rounded Rectangle 113"/>
          <p:cNvSpPr/>
          <p:nvPr/>
        </p:nvSpPr>
        <p:spPr>
          <a:xfrm>
            <a:off x="2851404" y="2923129"/>
            <a:ext cx="1341120" cy="46316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Scratchpad</a:t>
            </a:r>
          </a:p>
          <a:p>
            <a:pPr algn="ctr"/>
            <a:r>
              <a:rPr lang="en-US" sz="1400" dirty="0"/>
              <a:t>Interface</a:t>
            </a:r>
          </a:p>
        </p:txBody>
      </p:sp>
      <p:sp>
        <p:nvSpPr>
          <p:cNvPr id="115" name="Rounded Rectangle 114"/>
          <p:cNvSpPr/>
          <p:nvPr/>
        </p:nvSpPr>
        <p:spPr>
          <a:xfrm>
            <a:off x="4483309" y="2923129"/>
            <a:ext cx="1341120" cy="46316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Scratchpad</a:t>
            </a:r>
          </a:p>
          <a:p>
            <a:pPr algn="ctr"/>
            <a:r>
              <a:rPr lang="en-US" sz="1400" dirty="0"/>
              <a:t>Interface</a:t>
            </a:r>
          </a:p>
        </p:txBody>
      </p:sp>
      <p:sp>
        <p:nvSpPr>
          <p:cNvPr id="116" name="Rectangle 115"/>
          <p:cNvSpPr/>
          <p:nvPr/>
        </p:nvSpPr>
        <p:spPr>
          <a:xfrm>
            <a:off x="2377821" y="3936033"/>
            <a:ext cx="2288285" cy="43597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Scratchpad Master Node</a:t>
            </a:r>
            <a:endParaRPr lang="en-US" sz="1400" dirty="0"/>
          </a:p>
        </p:txBody>
      </p:sp>
      <p:cxnSp>
        <p:nvCxnSpPr>
          <p:cNvPr id="117" name="Straight Arrow Connector 116"/>
          <p:cNvCxnSpPr/>
          <p:nvPr/>
        </p:nvCxnSpPr>
        <p:spPr>
          <a:xfrm>
            <a:off x="2913715" y="4356522"/>
            <a:ext cx="0" cy="278217"/>
          </a:xfrm>
          <a:prstGeom prst="straightConnector1">
            <a:avLst/>
          </a:prstGeom>
          <a:ln w="28575">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0" idx="1"/>
            <a:endCxn id="108" idx="3"/>
          </p:cNvCxnSpPr>
          <p:nvPr/>
        </p:nvCxnSpPr>
        <p:spPr>
          <a:xfrm flipH="1" flipV="1">
            <a:off x="3371089" y="4856731"/>
            <a:ext cx="670561" cy="300"/>
          </a:xfrm>
          <a:prstGeom prst="straightConnector1">
            <a:avLst/>
          </a:prstGeom>
          <a:ln w="28575">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2901697" y="5078721"/>
            <a:ext cx="12018" cy="483879"/>
          </a:xfrm>
          <a:prstGeom prst="straightConnector1">
            <a:avLst/>
          </a:prstGeom>
          <a:ln w="28575">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45" name="TextBox 4"/>
          <p:cNvSpPr txBox="1"/>
          <p:nvPr/>
        </p:nvSpPr>
        <p:spPr>
          <a:xfrm>
            <a:off x="412754" y="6234988"/>
            <a:ext cx="8343899"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LEAP Scratchpads layered on LI Channels</a:t>
            </a:r>
            <a:endParaRPr lang="en-US" sz="2400" dirty="0">
              <a:solidFill>
                <a:schemeClr val="bg1"/>
              </a:solidFill>
            </a:endParaRPr>
          </a:p>
        </p:txBody>
      </p:sp>
    </p:spTree>
    <p:extLst>
      <p:ext uri="{BB962C8B-B14F-4D97-AF65-F5344CB8AC3E}">
        <p14:creationId xmlns:p14="http://schemas.microsoft.com/office/powerpoint/2010/main" val="3008023384"/>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Memory!  But what if I need to share?</a:t>
            </a:r>
            <a:endParaRPr lang="en-US" dirty="0"/>
          </a:p>
        </p:txBody>
      </p:sp>
      <p:sp>
        <p:nvSpPr>
          <p:cNvPr id="5" name="Content Placeholder 4"/>
          <p:cNvSpPr>
            <a:spLocks noGrp="1"/>
          </p:cNvSpPr>
          <p:nvPr>
            <p:ph idx="1"/>
          </p:nvPr>
        </p:nvSpPr>
        <p:spPr>
          <a:xfrm>
            <a:off x="457200" y="914400"/>
            <a:ext cx="8389620" cy="4859331"/>
          </a:xfrm>
        </p:spPr>
        <p:txBody>
          <a:bodyPr/>
          <a:lstStyle/>
          <a:p>
            <a:pPr lvl="1"/>
            <a:r>
              <a:rPr lang="en-US" dirty="0" smtClean="0"/>
              <a:t>LEAP scratchpads are private</a:t>
            </a:r>
          </a:p>
          <a:p>
            <a:pPr lvl="2"/>
            <a:r>
              <a:rPr lang="en-US" dirty="0" smtClean="0"/>
              <a:t>Sharing must be handled by client</a:t>
            </a:r>
          </a:p>
          <a:p>
            <a:pPr lvl="1"/>
            <a:r>
              <a:rPr lang="en-US" dirty="0" smtClean="0"/>
              <a:t>General purpose systems provide facilities for shared programming </a:t>
            </a:r>
          </a:p>
          <a:p>
            <a:pPr lvl="2"/>
            <a:r>
              <a:rPr lang="en-US" dirty="0" smtClean="0"/>
              <a:t>Coherence, </a:t>
            </a:r>
            <a:r>
              <a:rPr lang="en-US" dirty="0"/>
              <a:t>C</a:t>
            </a:r>
            <a:r>
              <a:rPr lang="en-US" dirty="0" smtClean="0"/>
              <a:t>onsistency, Locks, Barriers</a:t>
            </a:r>
          </a:p>
          <a:p>
            <a:pPr lvl="2"/>
            <a:r>
              <a:rPr lang="en-US" dirty="0" smtClean="0"/>
              <a:t>Especially necessary for HPC applications</a:t>
            </a:r>
            <a:endParaRPr lang="en-US" dirty="0"/>
          </a:p>
          <a:p>
            <a:endParaRPr lang="en-US" dirty="0"/>
          </a:p>
        </p:txBody>
      </p:sp>
    </p:spTree>
    <p:extLst>
      <p:ext uri="{BB962C8B-B14F-4D97-AF65-F5344CB8AC3E}">
        <p14:creationId xmlns:p14="http://schemas.microsoft.com/office/powerpoint/2010/main" val="2046089923"/>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
          <p:cNvSpPr txBox="1"/>
          <p:nvPr/>
        </p:nvSpPr>
        <p:spPr>
          <a:xfrm>
            <a:off x="1104900" y="6339207"/>
            <a:ext cx="6977446"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Coherent Scratchpads are a composition of LEAP services</a:t>
            </a:r>
            <a:endParaRPr lang="en-US" sz="1800" dirty="0">
              <a:solidFill>
                <a:schemeClr val="bg1"/>
              </a:solidFill>
            </a:endParaRPr>
          </a:p>
        </p:txBody>
      </p:sp>
      <p:grpSp>
        <p:nvGrpSpPr>
          <p:cNvPr id="3" name="Group 2"/>
          <p:cNvGrpSpPr/>
          <p:nvPr/>
        </p:nvGrpSpPr>
        <p:grpSpPr>
          <a:xfrm>
            <a:off x="589908" y="1066800"/>
            <a:ext cx="7954108" cy="4572000"/>
            <a:chOff x="885093" y="2390881"/>
            <a:chExt cx="7954108" cy="4572000"/>
          </a:xfrm>
        </p:grpSpPr>
        <p:sp>
          <p:nvSpPr>
            <p:cNvPr id="39" name="Rectangle 38"/>
            <p:cNvSpPr/>
            <p:nvPr/>
          </p:nvSpPr>
          <p:spPr>
            <a:xfrm>
              <a:off x="885093" y="2390881"/>
              <a:ext cx="7954108" cy="4572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TextBox 39"/>
            <p:cNvSpPr txBox="1"/>
            <p:nvPr/>
          </p:nvSpPr>
          <p:spPr>
            <a:xfrm>
              <a:off x="1000254" y="2473338"/>
              <a:ext cx="990600" cy="369332"/>
            </a:xfrm>
            <a:prstGeom prst="rect">
              <a:avLst/>
            </a:prstGeom>
            <a:noFill/>
          </p:spPr>
          <p:txBody>
            <a:bodyPr wrap="square" rtlCol="0">
              <a:spAutoFit/>
            </a:bodyPr>
            <a:lstStyle/>
            <a:p>
              <a:r>
                <a:rPr lang="en-US" b="1" dirty="0" smtClean="0">
                  <a:solidFill>
                    <a:schemeClr val="bg1"/>
                  </a:solidFill>
                </a:rPr>
                <a:t>FPGA </a:t>
              </a:r>
              <a:endParaRPr lang="en-US" b="1" dirty="0">
                <a:solidFill>
                  <a:schemeClr val="bg1"/>
                </a:solidFill>
              </a:endParaRPr>
            </a:p>
          </p:txBody>
        </p:sp>
      </p:grpSp>
      <p:sp>
        <p:nvSpPr>
          <p:cNvPr id="2" name="Title 1"/>
          <p:cNvSpPr>
            <a:spLocks noGrp="1"/>
          </p:cNvSpPr>
          <p:nvPr>
            <p:ph type="title"/>
          </p:nvPr>
        </p:nvSpPr>
        <p:spPr/>
        <p:txBody>
          <a:bodyPr>
            <a:normAutofit/>
          </a:bodyPr>
          <a:lstStyle/>
          <a:p>
            <a:pPr>
              <a:defRPr/>
            </a:pPr>
            <a:r>
              <a:rPr lang="en-US" altLang="zh-TW" dirty="0" smtClean="0">
                <a:solidFill>
                  <a:schemeClr val="accent1"/>
                </a:solidFill>
                <a:latin typeface="+mj-lt"/>
                <a:ea typeface="Arial Unicode MS" pitchFamily="34" charset="-120"/>
                <a:cs typeface="Arial Unicode MS" pitchFamily="34" charset="-120"/>
              </a:rPr>
              <a:t>LEAP Coherent Scratchpads</a:t>
            </a:r>
            <a:endParaRPr lang="en-US" altLang="zh-TW" dirty="0">
              <a:solidFill>
                <a:schemeClr val="accent1"/>
              </a:solidFill>
              <a:latin typeface="+mj-lt"/>
              <a:ea typeface="Arial Unicode MS" pitchFamily="34" charset="-120"/>
              <a:cs typeface="Arial Unicode MS" pitchFamily="34" charset="-120"/>
            </a:endParaRPr>
          </a:p>
        </p:txBody>
      </p:sp>
      <p:sp>
        <p:nvSpPr>
          <p:cNvPr id="5" name="Rectangle 4"/>
          <p:cNvSpPr/>
          <p:nvPr/>
        </p:nvSpPr>
        <p:spPr>
          <a:xfrm>
            <a:off x="4800401" y="1055077"/>
            <a:ext cx="3733999" cy="4572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5"/>
          <p:cNvSpPr/>
          <p:nvPr/>
        </p:nvSpPr>
        <p:spPr>
          <a:xfrm>
            <a:off x="565956" y="1066800"/>
            <a:ext cx="4147555" cy="4572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609600" y="1074513"/>
            <a:ext cx="990600" cy="369332"/>
          </a:xfrm>
          <a:prstGeom prst="rect">
            <a:avLst/>
          </a:prstGeom>
          <a:noFill/>
        </p:spPr>
        <p:txBody>
          <a:bodyPr wrap="square" rtlCol="0">
            <a:spAutoFit/>
          </a:bodyPr>
          <a:lstStyle/>
          <a:p>
            <a:r>
              <a:rPr lang="en-US" b="1" dirty="0" smtClean="0">
                <a:solidFill>
                  <a:schemeClr val="bg1"/>
                </a:solidFill>
              </a:rPr>
              <a:t>FPGA 0</a:t>
            </a:r>
            <a:endParaRPr lang="en-US" b="1" dirty="0">
              <a:solidFill>
                <a:schemeClr val="bg1"/>
              </a:solidFill>
            </a:endParaRPr>
          </a:p>
        </p:txBody>
      </p:sp>
      <p:sp>
        <p:nvSpPr>
          <p:cNvPr id="8" name="Oval 7"/>
          <p:cNvSpPr/>
          <p:nvPr/>
        </p:nvSpPr>
        <p:spPr>
          <a:xfrm>
            <a:off x="462216" y="2477400"/>
            <a:ext cx="8376985" cy="1010708"/>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Oval 8"/>
          <p:cNvSpPr/>
          <p:nvPr/>
        </p:nvSpPr>
        <p:spPr>
          <a:xfrm>
            <a:off x="599011" y="2607131"/>
            <a:ext cx="8011590" cy="745669"/>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565956" y="5791200"/>
            <a:ext cx="7968444" cy="39061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Host Memory</a:t>
            </a:r>
            <a:endParaRPr lang="en-US" sz="1600" dirty="0"/>
          </a:p>
        </p:txBody>
      </p:sp>
      <p:sp>
        <p:nvSpPr>
          <p:cNvPr id="11" name="TextBox 10"/>
          <p:cNvSpPr txBox="1"/>
          <p:nvPr/>
        </p:nvSpPr>
        <p:spPr>
          <a:xfrm>
            <a:off x="4839362" y="1074513"/>
            <a:ext cx="990600" cy="369332"/>
          </a:xfrm>
          <a:prstGeom prst="rect">
            <a:avLst/>
          </a:prstGeom>
          <a:noFill/>
        </p:spPr>
        <p:txBody>
          <a:bodyPr wrap="square" rtlCol="0">
            <a:spAutoFit/>
          </a:bodyPr>
          <a:lstStyle/>
          <a:p>
            <a:r>
              <a:rPr lang="en-US" b="1" dirty="0" smtClean="0">
                <a:solidFill>
                  <a:schemeClr val="bg1"/>
                </a:solidFill>
              </a:rPr>
              <a:t>FPGA 1</a:t>
            </a:r>
            <a:endParaRPr lang="en-US" b="1" dirty="0">
              <a:solidFill>
                <a:schemeClr val="bg1"/>
              </a:solidFill>
            </a:endParaRPr>
          </a:p>
        </p:txBody>
      </p:sp>
      <p:sp>
        <p:nvSpPr>
          <p:cNvPr id="13" name="Rectangle 12"/>
          <p:cNvSpPr/>
          <p:nvPr/>
        </p:nvSpPr>
        <p:spPr>
          <a:xfrm>
            <a:off x="1739988" y="3124200"/>
            <a:ext cx="2373331" cy="580333"/>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Coherent Scratchpad Controller</a:t>
            </a:r>
            <a:endParaRPr lang="en-US" sz="1600" dirty="0"/>
          </a:p>
        </p:txBody>
      </p:sp>
      <p:sp>
        <p:nvSpPr>
          <p:cNvPr id="15" name="Rectangle 14"/>
          <p:cNvSpPr/>
          <p:nvPr/>
        </p:nvSpPr>
        <p:spPr>
          <a:xfrm>
            <a:off x="1066800"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16" name="Straight Arrow Connector 15"/>
          <p:cNvCxnSpPr/>
          <p:nvPr/>
        </p:nvCxnSpPr>
        <p:spPr>
          <a:xfrm>
            <a:off x="1921549"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6800"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18" name="TextBox 17"/>
          <p:cNvSpPr txBox="1"/>
          <p:nvPr/>
        </p:nvSpPr>
        <p:spPr>
          <a:xfrm>
            <a:off x="1109279"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19" name="TextBox 18"/>
          <p:cNvSpPr txBox="1"/>
          <p:nvPr/>
        </p:nvSpPr>
        <p:spPr>
          <a:xfrm>
            <a:off x="6103093" y="3547431"/>
            <a:ext cx="2930030" cy="338554"/>
          </a:xfrm>
          <a:prstGeom prst="rect">
            <a:avLst/>
          </a:prstGeom>
          <a:noFill/>
        </p:spPr>
        <p:txBody>
          <a:bodyPr wrap="square" rtlCol="0">
            <a:spAutoFit/>
          </a:bodyPr>
          <a:lstStyle/>
          <a:p>
            <a:r>
              <a:rPr lang="en-US" sz="1600" dirty="0" smtClean="0">
                <a:solidFill>
                  <a:schemeClr val="bg1"/>
                </a:solidFill>
              </a:rPr>
              <a:t>Coherent Scratchpad Rings</a:t>
            </a:r>
            <a:endParaRPr lang="en-US" sz="1600" dirty="0">
              <a:solidFill>
                <a:schemeClr val="bg1"/>
              </a:solidFill>
            </a:endParaRPr>
          </a:p>
        </p:txBody>
      </p:sp>
      <p:sp>
        <p:nvSpPr>
          <p:cNvPr id="21" name="Rectangle 20"/>
          <p:cNvSpPr/>
          <p:nvPr/>
        </p:nvSpPr>
        <p:spPr>
          <a:xfrm>
            <a:off x="2889160"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22" name="Straight Arrow Connector 21"/>
          <p:cNvCxnSpPr/>
          <p:nvPr/>
        </p:nvCxnSpPr>
        <p:spPr>
          <a:xfrm>
            <a:off x="3743909"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89160"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24" name="TextBox 23"/>
          <p:cNvSpPr txBox="1"/>
          <p:nvPr/>
        </p:nvSpPr>
        <p:spPr>
          <a:xfrm>
            <a:off x="2931639"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26" name="Rectangle 25"/>
          <p:cNvSpPr/>
          <p:nvPr/>
        </p:nvSpPr>
        <p:spPr>
          <a:xfrm>
            <a:off x="4915436"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27" name="Straight Arrow Connector 26"/>
          <p:cNvCxnSpPr/>
          <p:nvPr/>
        </p:nvCxnSpPr>
        <p:spPr>
          <a:xfrm>
            <a:off x="5770185"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15436"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29" name="TextBox 28"/>
          <p:cNvSpPr txBox="1"/>
          <p:nvPr/>
        </p:nvSpPr>
        <p:spPr>
          <a:xfrm>
            <a:off x="4957915"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31" name="Rectangle 30"/>
          <p:cNvSpPr/>
          <p:nvPr/>
        </p:nvSpPr>
        <p:spPr>
          <a:xfrm>
            <a:off x="6707968"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32" name="Straight Arrow Connector 31"/>
          <p:cNvCxnSpPr/>
          <p:nvPr/>
        </p:nvCxnSpPr>
        <p:spPr>
          <a:xfrm>
            <a:off x="7562717"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07968"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34" name="TextBox 33"/>
          <p:cNvSpPr txBox="1"/>
          <p:nvPr/>
        </p:nvSpPr>
        <p:spPr>
          <a:xfrm>
            <a:off x="6750447"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35" name="Rectangle 34"/>
          <p:cNvSpPr/>
          <p:nvPr/>
        </p:nvSpPr>
        <p:spPr>
          <a:xfrm>
            <a:off x="1739988" y="4237933"/>
            <a:ext cx="2373332" cy="62199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Central Cache</a:t>
            </a:r>
            <a:br>
              <a:rPr lang="en-US" sz="1600" dirty="0" smtClean="0"/>
            </a:br>
            <a:r>
              <a:rPr lang="en-US" altLang="zh-TW" sz="1600" dirty="0" smtClean="0"/>
              <a:t>(on board DRAM)</a:t>
            </a:r>
            <a:endParaRPr lang="en-US" sz="1600" dirty="0"/>
          </a:p>
        </p:txBody>
      </p:sp>
      <p:cxnSp>
        <p:nvCxnSpPr>
          <p:cNvPr id="36" name="Straight Arrow Connector 35"/>
          <p:cNvCxnSpPr/>
          <p:nvPr/>
        </p:nvCxnSpPr>
        <p:spPr>
          <a:xfrm>
            <a:off x="2884175" y="3716708"/>
            <a:ext cx="0" cy="521225"/>
          </a:xfrm>
          <a:prstGeom prst="straightConnector1">
            <a:avLst/>
          </a:prstGeom>
          <a:ln w="38100">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884175" y="4859928"/>
            <a:ext cx="0" cy="931272"/>
          </a:xfrm>
          <a:prstGeom prst="straightConnector1">
            <a:avLst/>
          </a:prstGeom>
          <a:ln w="38100">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9600" y="1999238"/>
            <a:ext cx="7924800" cy="0"/>
          </a:xfrm>
          <a:prstGeom prst="line">
            <a:avLst/>
          </a:prstGeom>
          <a:ln w="5715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
          <p:cNvSpPr txBox="1"/>
          <p:nvPr/>
        </p:nvSpPr>
        <p:spPr>
          <a:xfrm>
            <a:off x="1109279" y="6336032"/>
            <a:ext cx="6973067"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Wow! Abstraction enables strong composition!</a:t>
            </a:r>
            <a:endParaRPr lang="en-US" sz="1800" dirty="0">
              <a:solidFill>
                <a:schemeClr val="bg1"/>
              </a:solidFill>
            </a:endParaRPr>
          </a:p>
        </p:txBody>
      </p:sp>
    </p:spTree>
    <p:extLst>
      <p:ext uri="{BB962C8B-B14F-4D97-AF65-F5344CB8AC3E}">
        <p14:creationId xmlns:p14="http://schemas.microsoft.com/office/powerpoint/2010/main" val="3964689028"/>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41"/>
                                        </p:tgtEl>
                                      </p:cBhvr>
                                    </p:animEffect>
                                    <p:set>
                                      <p:cBhvr>
                                        <p:cTn id="15" dur="1" fill="hold">
                                          <p:stCondLst>
                                            <p:cond delay="499"/>
                                          </p:stCondLst>
                                        </p:cTn>
                                        <p:tgtEl>
                                          <p:spTgt spid="4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5" grpId="0" animBg="1"/>
      <p:bldP spid="6" grpId="0" animBg="1"/>
      <p:bldP spid="7" grpId="0"/>
      <p:bldP spid="11" grpId="0"/>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spect="1"/>
          </p:cNvSpPr>
          <p:nvPr/>
        </p:nvSpPr>
        <p:spPr>
          <a:xfrm>
            <a:off x="5947489" y="914400"/>
            <a:ext cx="2695575" cy="4076760"/>
          </a:xfrm>
          <a:prstGeom prst="roundRect">
            <a:avLst>
              <a:gd name="adj" fmla="val 6066"/>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2800" dirty="0" smtClean="0">
                <a:latin typeface="Calibri" pitchFamily="34" charset="0"/>
              </a:rPr>
              <a:t>User Program</a:t>
            </a:r>
          </a:p>
        </p:txBody>
      </p:sp>
      <p:sp>
        <p:nvSpPr>
          <p:cNvPr id="2" name="Title 1"/>
          <p:cNvSpPr>
            <a:spLocks noGrp="1"/>
          </p:cNvSpPr>
          <p:nvPr>
            <p:ph type="title"/>
          </p:nvPr>
        </p:nvSpPr>
        <p:spPr/>
        <p:txBody>
          <a:bodyPr/>
          <a:lstStyle/>
          <a:p>
            <a:r>
              <a:rPr lang="en-US" dirty="0"/>
              <a:t>Where Does Programmability Come From?</a:t>
            </a:r>
          </a:p>
        </p:txBody>
      </p:sp>
      <p:sp>
        <p:nvSpPr>
          <p:cNvPr id="13" name="Content Placeholder 12"/>
          <p:cNvSpPr>
            <a:spLocks noGrp="1"/>
          </p:cNvSpPr>
          <p:nvPr>
            <p:ph idx="1"/>
          </p:nvPr>
        </p:nvSpPr>
        <p:spPr>
          <a:xfrm>
            <a:off x="455608" y="1166079"/>
            <a:ext cx="5249867" cy="4868859"/>
          </a:xfrm>
        </p:spPr>
        <p:txBody>
          <a:bodyPr/>
          <a:lstStyle/>
          <a:p>
            <a:pPr lvl="1"/>
            <a:r>
              <a:rPr lang="en-US" dirty="0"/>
              <a:t>Programming </a:t>
            </a:r>
            <a:r>
              <a:rPr lang="en-US" dirty="0" smtClean="0"/>
              <a:t>languages</a:t>
            </a:r>
          </a:p>
          <a:p>
            <a:pPr lvl="2"/>
            <a:r>
              <a:rPr lang="en-US" dirty="0" smtClean="0"/>
              <a:t>Both high- and low-level</a:t>
            </a:r>
          </a:p>
          <a:p>
            <a:pPr lvl="1"/>
            <a:r>
              <a:rPr lang="en-US" dirty="0" smtClean="0"/>
              <a:t>Services </a:t>
            </a:r>
            <a:r>
              <a:rPr lang="en-US" dirty="0"/>
              <a:t>with consistent interfaces (e.g. POSIX)</a:t>
            </a:r>
          </a:p>
          <a:p>
            <a:pPr lvl="2"/>
            <a:r>
              <a:rPr lang="en-US" dirty="0"/>
              <a:t>Memory management (</a:t>
            </a:r>
            <a:r>
              <a:rPr lang="en-US" dirty="0" err="1"/>
              <a:t>malloc</a:t>
            </a:r>
            <a:r>
              <a:rPr lang="en-US" dirty="0"/>
              <a:t>, </a:t>
            </a:r>
            <a:r>
              <a:rPr lang="en-US" dirty="0" err="1"/>
              <a:t>mmap</a:t>
            </a:r>
            <a:r>
              <a:rPr lang="en-US" dirty="0"/>
              <a:t>)</a:t>
            </a:r>
          </a:p>
          <a:p>
            <a:pPr lvl="2"/>
            <a:r>
              <a:rPr lang="en-US" dirty="0"/>
              <a:t>Message formatting and printing (</a:t>
            </a:r>
            <a:r>
              <a:rPr lang="en-US" dirty="0" err="1"/>
              <a:t>stdio</a:t>
            </a:r>
            <a:r>
              <a:rPr lang="en-US" dirty="0"/>
              <a:t>)</a:t>
            </a:r>
          </a:p>
          <a:p>
            <a:pPr lvl="2"/>
            <a:r>
              <a:rPr lang="en-US" dirty="0"/>
              <a:t>Communication channels (pipes, TCP/IP)</a:t>
            </a:r>
          </a:p>
          <a:p>
            <a:pPr lvl="1"/>
            <a:r>
              <a:rPr lang="en-US" dirty="0"/>
              <a:t>Kernel abstraction</a:t>
            </a:r>
          </a:p>
          <a:p>
            <a:pPr lvl="2"/>
            <a:r>
              <a:rPr lang="en-US" dirty="0"/>
              <a:t>Consistent driver interfaces hide </a:t>
            </a:r>
            <a:r>
              <a:rPr lang="en-US" dirty="0" smtClean="0"/>
              <a:t>device hardware </a:t>
            </a:r>
            <a:r>
              <a:rPr lang="en-US" dirty="0"/>
              <a:t>variations</a:t>
            </a:r>
          </a:p>
          <a:p>
            <a:pPr lvl="2"/>
            <a:r>
              <a:rPr lang="en-US" dirty="0"/>
              <a:t>Virtual memory eliminates machine-specific memory </a:t>
            </a:r>
            <a:r>
              <a:rPr lang="en-US" dirty="0" smtClean="0"/>
              <a:t>management</a:t>
            </a:r>
          </a:p>
          <a:p>
            <a:pPr lvl="1"/>
            <a:endParaRPr lang="en-US" dirty="0"/>
          </a:p>
        </p:txBody>
      </p:sp>
      <p:sp>
        <p:nvSpPr>
          <p:cNvPr id="5" name="Rounded Rectangle 4"/>
          <p:cNvSpPr>
            <a:spLocks noChangeAspect="1"/>
          </p:cNvSpPr>
          <p:nvPr/>
        </p:nvSpPr>
        <p:spPr>
          <a:xfrm>
            <a:off x="6071746" y="3600509"/>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err="1">
                <a:latin typeface="Calibri" pitchFamily="34" charset="0"/>
              </a:rPr>
              <a:t>l</a:t>
            </a:r>
            <a:r>
              <a:rPr lang="en-US" sz="2800" dirty="0" err="1" smtClean="0">
                <a:latin typeface="Calibri" pitchFamily="34" charset="0"/>
              </a:rPr>
              <a:t>ibc</a:t>
            </a:r>
            <a:r>
              <a:rPr lang="en-US" sz="2800" dirty="0" smtClean="0">
                <a:latin typeface="Calibri" pitchFamily="34" charset="0"/>
              </a:rPr>
              <a:t> libraries</a:t>
            </a:r>
          </a:p>
        </p:txBody>
      </p:sp>
      <p:sp>
        <p:nvSpPr>
          <p:cNvPr id="8" name="Rounded Rectangle 7"/>
          <p:cNvSpPr>
            <a:spLocks noChangeAspect="1"/>
          </p:cNvSpPr>
          <p:nvPr/>
        </p:nvSpPr>
        <p:spPr>
          <a:xfrm>
            <a:off x="5961334" y="4991160"/>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Kernel</a:t>
            </a:r>
          </a:p>
        </p:txBody>
      </p:sp>
      <p:sp>
        <p:nvSpPr>
          <p:cNvPr id="11" name="Rounded Rectangle 10"/>
          <p:cNvSpPr>
            <a:spLocks noChangeAspect="1"/>
          </p:cNvSpPr>
          <p:nvPr/>
        </p:nvSpPr>
        <p:spPr>
          <a:xfrm>
            <a:off x="5947489" y="5724524"/>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Devices</a:t>
            </a:r>
          </a:p>
        </p:txBody>
      </p:sp>
      <p:sp>
        <p:nvSpPr>
          <p:cNvPr id="15" name="TextBox 14"/>
          <p:cNvSpPr txBox="1"/>
          <p:nvPr/>
        </p:nvSpPr>
        <p:spPr>
          <a:xfrm>
            <a:off x="5986021" y="1828800"/>
            <a:ext cx="3177029" cy="323165"/>
          </a:xfrm>
          <a:prstGeom prst="rect">
            <a:avLst/>
          </a:prstGeom>
          <a:noFill/>
        </p:spPr>
        <p:txBody>
          <a:bodyPr wrap="square" rtlCol="0">
            <a:spAutoFit/>
          </a:bodyPr>
          <a:lstStyle/>
          <a:p>
            <a:r>
              <a:rPr lang="en-US" sz="1500" dirty="0" err="1" smtClean="0">
                <a:latin typeface="Courier New" panose="02070309020205020404" pitchFamily="49" charset="0"/>
                <a:cs typeface="Courier New" panose="02070309020205020404" pitchFamily="49" charset="0"/>
              </a:rPr>
              <a:t>printf</a:t>
            </a:r>
            <a:r>
              <a:rPr lang="en-US" sz="1500" dirty="0" smtClean="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175270888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TW" dirty="0" smtClean="0">
                <a:solidFill>
                  <a:schemeClr val="accent1"/>
                </a:solidFill>
                <a:latin typeface="+mj-lt"/>
                <a:ea typeface="Arial Unicode MS" pitchFamily="34" charset="-120"/>
                <a:cs typeface="Arial Unicode MS" pitchFamily="34" charset="-120"/>
              </a:rPr>
              <a:t>More Resources Available</a:t>
            </a:r>
            <a:endParaRPr lang="en-US" altLang="zh-TW" dirty="0">
              <a:solidFill>
                <a:schemeClr val="accent1"/>
              </a:solidFill>
              <a:latin typeface="+mj-lt"/>
              <a:ea typeface="Arial Unicode MS" pitchFamily="34" charset="-120"/>
              <a:cs typeface="Arial Unicode MS" pitchFamily="34" charset="-120"/>
            </a:endParaRPr>
          </a:p>
        </p:txBody>
      </p:sp>
      <p:sp>
        <p:nvSpPr>
          <p:cNvPr id="5" name="Rectangle 4"/>
          <p:cNvSpPr/>
          <p:nvPr/>
        </p:nvSpPr>
        <p:spPr>
          <a:xfrm>
            <a:off x="4800401" y="1066800"/>
            <a:ext cx="3733999" cy="4572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5"/>
          <p:cNvSpPr/>
          <p:nvPr/>
        </p:nvSpPr>
        <p:spPr>
          <a:xfrm>
            <a:off x="565956" y="1066800"/>
            <a:ext cx="4147555" cy="4572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609600" y="1074513"/>
            <a:ext cx="990600" cy="369332"/>
          </a:xfrm>
          <a:prstGeom prst="rect">
            <a:avLst/>
          </a:prstGeom>
          <a:noFill/>
        </p:spPr>
        <p:txBody>
          <a:bodyPr wrap="square" rtlCol="0">
            <a:spAutoFit/>
          </a:bodyPr>
          <a:lstStyle/>
          <a:p>
            <a:r>
              <a:rPr lang="en-US" b="1" dirty="0" smtClean="0">
                <a:solidFill>
                  <a:schemeClr val="bg1"/>
                </a:solidFill>
              </a:rPr>
              <a:t>FPGA 0</a:t>
            </a:r>
            <a:endParaRPr lang="en-US" b="1" dirty="0">
              <a:solidFill>
                <a:schemeClr val="bg1"/>
              </a:solidFill>
            </a:endParaRPr>
          </a:p>
        </p:txBody>
      </p:sp>
      <p:sp>
        <p:nvSpPr>
          <p:cNvPr id="8" name="Oval 7"/>
          <p:cNvSpPr/>
          <p:nvPr/>
        </p:nvSpPr>
        <p:spPr>
          <a:xfrm>
            <a:off x="462216" y="2477400"/>
            <a:ext cx="8376985" cy="1010708"/>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Oval 8"/>
          <p:cNvSpPr/>
          <p:nvPr/>
        </p:nvSpPr>
        <p:spPr>
          <a:xfrm>
            <a:off x="599011" y="2607131"/>
            <a:ext cx="8011590" cy="745669"/>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565956" y="5791200"/>
            <a:ext cx="7968444" cy="39061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Host Memory</a:t>
            </a:r>
            <a:endParaRPr lang="en-US" sz="1600" dirty="0"/>
          </a:p>
        </p:txBody>
      </p:sp>
      <p:sp>
        <p:nvSpPr>
          <p:cNvPr id="11" name="TextBox 10"/>
          <p:cNvSpPr txBox="1"/>
          <p:nvPr/>
        </p:nvSpPr>
        <p:spPr>
          <a:xfrm>
            <a:off x="4839362" y="1074513"/>
            <a:ext cx="990600" cy="369332"/>
          </a:xfrm>
          <a:prstGeom prst="rect">
            <a:avLst/>
          </a:prstGeom>
          <a:noFill/>
        </p:spPr>
        <p:txBody>
          <a:bodyPr wrap="square" rtlCol="0">
            <a:spAutoFit/>
          </a:bodyPr>
          <a:lstStyle/>
          <a:p>
            <a:r>
              <a:rPr lang="en-US" b="1" dirty="0" smtClean="0">
                <a:solidFill>
                  <a:schemeClr val="bg1"/>
                </a:solidFill>
              </a:rPr>
              <a:t>FPGA 1</a:t>
            </a:r>
            <a:endParaRPr lang="en-US" b="1" dirty="0">
              <a:solidFill>
                <a:schemeClr val="bg1"/>
              </a:solidFill>
            </a:endParaRPr>
          </a:p>
        </p:txBody>
      </p:sp>
      <p:sp>
        <p:nvSpPr>
          <p:cNvPr id="13" name="Rectangle 12"/>
          <p:cNvSpPr/>
          <p:nvPr/>
        </p:nvSpPr>
        <p:spPr>
          <a:xfrm>
            <a:off x="1739988" y="3124200"/>
            <a:ext cx="2373331" cy="580333"/>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Coherent Scratchpad Controller</a:t>
            </a:r>
            <a:endParaRPr lang="en-US" sz="1600" dirty="0"/>
          </a:p>
        </p:txBody>
      </p:sp>
      <p:sp>
        <p:nvSpPr>
          <p:cNvPr id="15" name="Rectangle 14"/>
          <p:cNvSpPr/>
          <p:nvPr/>
        </p:nvSpPr>
        <p:spPr>
          <a:xfrm>
            <a:off x="1066800"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16" name="Straight Arrow Connector 15"/>
          <p:cNvCxnSpPr/>
          <p:nvPr/>
        </p:nvCxnSpPr>
        <p:spPr>
          <a:xfrm>
            <a:off x="1921549"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6800"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18" name="TextBox 17"/>
          <p:cNvSpPr txBox="1"/>
          <p:nvPr/>
        </p:nvSpPr>
        <p:spPr>
          <a:xfrm>
            <a:off x="1109279"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19" name="TextBox 18"/>
          <p:cNvSpPr txBox="1"/>
          <p:nvPr/>
        </p:nvSpPr>
        <p:spPr>
          <a:xfrm>
            <a:off x="6103093" y="3547431"/>
            <a:ext cx="2930030" cy="338554"/>
          </a:xfrm>
          <a:prstGeom prst="rect">
            <a:avLst/>
          </a:prstGeom>
          <a:noFill/>
        </p:spPr>
        <p:txBody>
          <a:bodyPr wrap="square" rtlCol="0">
            <a:spAutoFit/>
          </a:bodyPr>
          <a:lstStyle/>
          <a:p>
            <a:r>
              <a:rPr lang="en-US" sz="1600" dirty="0" smtClean="0">
                <a:solidFill>
                  <a:schemeClr val="bg1"/>
                </a:solidFill>
              </a:rPr>
              <a:t>Coherent Scratchpad Rings</a:t>
            </a:r>
            <a:endParaRPr lang="en-US" sz="1600" dirty="0">
              <a:solidFill>
                <a:schemeClr val="bg1"/>
              </a:solidFill>
            </a:endParaRPr>
          </a:p>
        </p:txBody>
      </p:sp>
      <p:sp>
        <p:nvSpPr>
          <p:cNvPr id="21" name="Rectangle 20"/>
          <p:cNvSpPr/>
          <p:nvPr/>
        </p:nvSpPr>
        <p:spPr>
          <a:xfrm>
            <a:off x="2889160"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22" name="Straight Arrow Connector 21"/>
          <p:cNvCxnSpPr/>
          <p:nvPr/>
        </p:nvCxnSpPr>
        <p:spPr>
          <a:xfrm>
            <a:off x="3743909"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89160"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24" name="TextBox 23"/>
          <p:cNvSpPr txBox="1"/>
          <p:nvPr/>
        </p:nvSpPr>
        <p:spPr>
          <a:xfrm>
            <a:off x="2931639"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26" name="Rectangle 25"/>
          <p:cNvSpPr/>
          <p:nvPr/>
        </p:nvSpPr>
        <p:spPr>
          <a:xfrm>
            <a:off x="4915436"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27" name="Straight Arrow Connector 26"/>
          <p:cNvCxnSpPr/>
          <p:nvPr/>
        </p:nvCxnSpPr>
        <p:spPr>
          <a:xfrm>
            <a:off x="5770185"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15436"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29" name="TextBox 28"/>
          <p:cNvSpPr txBox="1"/>
          <p:nvPr/>
        </p:nvSpPr>
        <p:spPr>
          <a:xfrm>
            <a:off x="4957915"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31" name="Rectangle 30"/>
          <p:cNvSpPr/>
          <p:nvPr/>
        </p:nvSpPr>
        <p:spPr>
          <a:xfrm>
            <a:off x="6707968" y="1539273"/>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32" name="Straight Arrow Connector 31"/>
          <p:cNvCxnSpPr/>
          <p:nvPr/>
        </p:nvCxnSpPr>
        <p:spPr>
          <a:xfrm>
            <a:off x="7562717" y="185764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07968" y="2176006"/>
            <a:ext cx="1709499" cy="619055"/>
          </a:xfrm>
          <a:prstGeom prst="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solidFill>
                <a:schemeClr val="tx1"/>
              </a:solidFill>
            </a:endParaRPr>
          </a:p>
        </p:txBody>
      </p:sp>
      <p:sp>
        <p:nvSpPr>
          <p:cNvPr id="34" name="TextBox 33"/>
          <p:cNvSpPr txBox="1"/>
          <p:nvPr/>
        </p:nvSpPr>
        <p:spPr>
          <a:xfrm>
            <a:off x="6750447" y="2206947"/>
            <a:ext cx="1635323" cy="584775"/>
          </a:xfrm>
          <a:prstGeom prst="rect">
            <a:avLst/>
          </a:prstGeom>
          <a:noFill/>
        </p:spPr>
        <p:txBody>
          <a:bodyPr wrap="square" rtlCol="0">
            <a:spAutoFit/>
          </a:bodyPr>
          <a:lstStyle/>
          <a:p>
            <a:pPr algn="ctr"/>
            <a:r>
              <a:rPr lang="en-US" sz="1600" dirty="0" smtClean="0"/>
              <a:t>Coherent Scratchpad Client</a:t>
            </a:r>
            <a:endParaRPr lang="en-US" sz="1600" dirty="0"/>
          </a:p>
        </p:txBody>
      </p:sp>
      <p:sp>
        <p:nvSpPr>
          <p:cNvPr id="35" name="Rectangle 34"/>
          <p:cNvSpPr/>
          <p:nvPr/>
        </p:nvSpPr>
        <p:spPr>
          <a:xfrm>
            <a:off x="1739988" y="4237933"/>
            <a:ext cx="2373332" cy="62199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Central Cache</a:t>
            </a:r>
            <a:br>
              <a:rPr lang="en-US" sz="1600" dirty="0" smtClean="0"/>
            </a:br>
            <a:r>
              <a:rPr lang="en-US" altLang="zh-TW" sz="1600" dirty="0" smtClean="0"/>
              <a:t>(on board DRAM)</a:t>
            </a:r>
            <a:endParaRPr lang="en-US" sz="1600" dirty="0"/>
          </a:p>
        </p:txBody>
      </p:sp>
      <p:cxnSp>
        <p:nvCxnSpPr>
          <p:cNvPr id="36" name="Straight Arrow Connector 35"/>
          <p:cNvCxnSpPr/>
          <p:nvPr/>
        </p:nvCxnSpPr>
        <p:spPr>
          <a:xfrm>
            <a:off x="2884175" y="3716708"/>
            <a:ext cx="0" cy="521225"/>
          </a:xfrm>
          <a:prstGeom prst="straightConnector1">
            <a:avLst/>
          </a:prstGeom>
          <a:ln w="38100">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884175" y="4859928"/>
            <a:ext cx="0" cy="931272"/>
          </a:xfrm>
          <a:prstGeom prst="straightConnector1">
            <a:avLst/>
          </a:prstGeom>
          <a:ln w="38100">
            <a:solidFill>
              <a:schemeClr val="accent2">
                <a:lumMod val="40000"/>
                <a:lumOff val="60000"/>
              </a:schemeClr>
            </a:solidFill>
            <a:prstDash val="dash"/>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9600" y="1999238"/>
            <a:ext cx="7924800" cy="0"/>
          </a:xfrm>
          <a:prstGeom prst="line">
            <a:avLst/>
          </a:prstGeom>
          <a:ln w="5715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438269" y="4237933"/>
            <a:ext cx="2373332" cy="62199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Central Cache</a:t>
            </a:r>
            <a:br>
              <a:rPr lang="en-US" sz="1600" dirty="0" smtClean="0"/>
            </a:br>
            <a:r>
              <a:rPr lang="en-US" altLang="zh-TW" sz="1600" dirty="0" smtClean="0"/>
              <a:t>(on board DRAM)</a:t>
            </a:r>
            <a:endParaRPr lang="en-US" sz="1600" dirty="0"/>
          </a:p>
        </p:txBody>
      </p:sp>
    </p:spTree>
    <p:extLst>
      <p:ext uri="{BB962C8B-B14F-4D97-AF65-F5344CB8AC3E}">
        <p14:creationId xmlns:p14="http://schemas.microsoft.com/office/powerpoint/2010/main" val="145089915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TW" dirty="0" smtClean="0">
                <a:solidFill>
                  <a:schemeClr val="accent1"/>
                </a:solidFill>
                <a:latin typeface="Calibri" panose="020F0502020204030204" pitchFamily="34" charset="0"/>
                <a:ea typeface="Arial Unicode MS" pitchFamily="34" charset="-120"/>
                <a:cs typeface="Calibri" panose="020F0502020204030204" pitchFamily="34" charset="0"/>
              </a:rPr>
              <a:t>Leave No Resource Unutilized!</a:t>
            </a:r>
            <a:endParaRPr lang="en-US" altLang="zh-TW" dirty="0">
              <a:solidFill>
                <a:schemeClr val="accent1"/>
              </a:solidFill>
              <a:latin typeface="Calibri" panose="020F0502020204030204" pitchFamily="34" charset="0"/>
              <a:ea typeface="Arial Unicode MS" pitchFamily="34" charset="-120"/>
              <a:cs typeface="Calibri" panose="020F0502020204030204" pitchFamily="34" charset="0"/>
            </a:endParaRPr>
          </a:p>
        </p:txBody>
      </p:sp>
      <p:sp>
        <p:nvSpPr>
          <p:cNvPr id="6" name="Rectangle 5"/>
          <p:cNvSpPr/>
          <p:nvPr/>
        </p:nvSpPr>
        <p:spPr>
          <a:xfrm>
            <a:off x="444486" y="904781"/>
            <a:ext cx="4147555" cy="455304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444486" y="912494"/>
            <a:ext cx="990600" cy="369332"/>
          </a:xfrm>
          <a:prstGeom prst="rect">
            <a:avLst/>
          </a:prstGeom>
          <a:noFill/>
        </p:spPr>
        <p:txBody>
          <a:bodyPr wrap="square" rtlCol="0">
            <a:spAutoFit/>
          </a:bodyPr>
          <a:lstStyle/>
          <a:p>
            <a:r>
              <a:rPr lang="en-US" b="1" dirty="0" smtClean="0">
                <a:solidFill>
                  <a:schemeClr val="bg1"/>
                </a:solidFill>
              </a:rPr>
              <a:t>FPGA 0</a:t>
            </a:r>
            <a:endParaRPr lang="en-US" b="1" dirty="0">
              <a:solidFill>
                <a:schemeClr val="bg1"/>
              </a:solidFill>
            </a:endParaRPr>
          </a:p>
        </p:txBody>
      </p:sp>
      <p:sp>
        <p:nvSpPr>
          <p:cNvPr id="8" name="Oval 7"/>
          <p:cNvSpPr/>
          <p:nvPr/>
        </p:nvSpPr>
        <p:spPr>
          <a:xfrm>
            <a:off x="589369" y="2238807"/>
            <a:ext cx="3848506" cy="929666"/>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Oval 8"/>
          <p:cNvSpPr/>
          <p:nvPr/>
        </p:nvSpPr>
        <p:spPr>
          <a:xfrm>
            <a:off x="712471" y="2338819"/>
            <a:ext cx="3564850" cy="745669"/>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444486" y="5533931"/>
            <a:ext cx="8382199" cy="39061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Host Memory</a:t>
            </a:r>
            <a:endParaRPr lang="en-US" sz="1600" dirty="0"/>
          </a:p>
        </p:txBody>
      </p:sp>
      <p:sp>
        <p:nvSpPr>
          <p:cNvPr id="13" name="Rectangle 12"/>
          <p:cNvSpPr/>
          <p:nvPr/>
        </p:nvSpPr>
        <p:spPr>
          <a:xfrm>
            <a:off x="737361" y="1373915"/>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14" name="Straight Arrow Connector 13"/>
          <p:cNvCxnSpPr/>
          <p:nvPr/>
        </p:nvCxnSpPr>
        <p:spPr>
          <a:xfrm>
            <a:off x="1592110" y="1676400"/>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840" y="1996545"/>
            <a:ext cx="1635323"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Coherent Scratchpad Client</a:t>
            </a:r>
            <a:endParaRPr lang="en-US" sz="1600" dirty="0"/>
          </a:p>
        </p:txBody>
      </p:sp>
      <p:sp>
        <p:nvSpPr>
          <p:cNvPr id="18" name="Rectangle 17"/>
          <p:cNvSpPr/>
          <p:nvPr/>
        </p:nvSpPr>
        <p:spPr>
          <a:xfrm>
            <a:off x="2599519" y="1370576"/>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19" name="Straight Arrow Connector 18"/>
          <p:cNvCxnSpPr/>
          <p:nvPr/>
        </p:nvCxnSpPr>
        <p:spPr>
          <a:xfrm>
            <a:off x="3454268" y="1688943"/>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41998" y="1993206"/>
            <a:ext cx="1635323"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Coherent Scratchpad Client</a:t>
            </a:r>
            <a:endParaRPr lang="en-US" sz="1600" dirty="0"/>
          </a:p>
        </p:txBody>
      </p:sp>
      <p:sp>
        <p:nvSpPr>
          <p:cNvPr id="24" name="Rectangle 23"/>
          <p:cNvSpPr/>
          <p:nvPr/>
        </p:nvSpPr>
        <p:spPr>
          <a:xfrm>
            <a:off x="4679130" y="904781"/>
            <a:ext cx="4147555" cy="455304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TextBox 24"/>
          <p:cNvSpPr txBox="1"/>
          <p:nvPr/>
        </p:nvSpPr>
        <p:spPr>
          <a:xfrm>
            <a:off x="4679130" y="912494"/>
            <a:ext cx="990600" cy="369332"/>
          </a:xfrm>
          <a:prstGeom prst="rect">
            <a:avLst/>
          </a:prstGeom>
          <a:noFill/>
        </p:spPr>
        <p:txBody>
          <a:bodyPr wrap="square" rtlCol="0">
            <a:spAutoFit/>
          </a:bodyPr>
          <a:lstStyle/>
          <a:p>
            <a:r>
              <a:rPr lang="en-US" b="1" dirty="0" smtClean="0">
                <a:solidFill>
                  <a:schemeClr val="bg1"/>
                </a:solidFill>
              </a:rPr>
              <a:t>FPGA 1</a:t>
            </a:r>
            <a:endParaRPr lang="en-US" b="1" dirty="0">
              <a:solidFill>
                <a:schemeClr val="bg1"/>
              </a:solidFill>
            </a:endParaRPr>
          </a:p>
        </p:txBody>
      </p:sp>
      <p:sp>
        <p:nvSpPr>
          <p:cNvPr id="26" name="Oval 25"/>
          <p:cNvSpPr/>
          <p:nvPr/>
        </p:nvSpPr>
        <p:spPr>
          <a:xfrm>
            <a:off x="4824013" y="2238807"/>
            <a:ext cx="3848506" cy="929666"/>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Oval 26"/>
          <p:cNvSpPr/>
          <p:nvPr/>
        </p:nvSpPr>
        <p:spPr>
          <a:xfrm>
            <a:off x="4947115" y="2338819"/>
            <a:ext cx="3564850" cy="745669"/>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ectangle 29"/>
          <p:cNvSpPr/>
          <p:nvPr/>
        </p:nvSpPr>
        <p:spPr>
          <a:xfrm>
            <a:off x="4972005" y="1373915"/>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31" name="Straight Arrow Connector 30"/>
          <p:cNvCxnSpPr/>
          <p:nvPr/>
        </p:nvCxnSpPr>
        <p:spPr>
          <a:xfrm>
            <a:off x="5826754" y="1692282"/>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14484" y="1996545"/>
            <a:ext cx="1635323"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Coherent Scratchpad Client</a:t>
            </a:r>
            <a:endParaRPr lang="en-US" sz="1600" dirty="0"/>
          </a:p>
        </p:txBody>
      </p:sp>
      <p:sp>
        <p:nvSpPr>
          <p:cNvPr id="35" name="Rectangle 34"/>
          <p:cNvSpPr/>
          <p:nvPr/>
        </p:nvSpPr>
        <p:spPr>
          <a:xfrm>
            <a:off x="6834163" y="1370576"/>
            <a:ext cx="1709499" cy="3183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00" dirty="0" smtClean="0"/>
              <a:t>Engine</a:t>
            </a:r>
            <a:endParaRPr lang="en-US" sz="1600" dirty="0"/>
          </a:p>
        </p:txBody>
      </p:sp>
      <p:cxnSp>
        <p:nvCxnSpPr>
          <p:cNvPr id="36" name="Straight Arrow Connector 35"/>
          <p:cNvCxnSpPr/>
          <p:nvPr/>
        </p:nvCxnSpPr>
        <p:spPr>
          <a:xfrm>
            <a:off x="7688912" y="1688943"/>
            <a:ext cx="0" cy="318367"/>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76642" y="1993206"/>
            <a:ext cx="1635323"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Coherent Scratchpad Client</a:t>
            </a:r>
            <a:endParaRPr lang="en-US" sz="1600" dirty="0"/>
          </a:p>
        </p:txBody>
      </p:sp>
      <p:sp>
        <p:nvSpPr>
          <p:cNvPr id="39" name="Oval 38"/>
          <p:cNvSpPr/>
          <p:nvPr/>
        </p:nvSpPr>
        <p:spPr>
          <a:xfrm>
            <a:off x="525701" y="3212909"/>
            <a:ext cx="8376985" cy="1010708"/>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Oval 39"/>
          <p:cNvSpPr/>
          <p:nvPr/>
        </p:nvSpPr>
        <p:spPr>
          <a:xfrm>
            <a:off x="662496" y="3342640"/>
            <a:ext cx="8011590" cy="745669"/>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Rectangle 41"/>
          <p:cNvSpPr/>
          <p:nvPr/>
        </p:nvSpPr>
        <p:spPr>
          <a:xfrm>
            <a:off x="5637174" y="2948419"/>
            <a:ext cx="2373331" cy="77576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Coherent Scratchpad Controller</a:t>
            </a:r>
            <a:endParaRPr lang="en-US" sz="1600" dirty="0"/>
          </a:p>
        </p:txBody>
      </p:sp>
      <p:sp>
        <p:nvSpPr>
          <p:cNvPr id="43" name="Rectangle 42"/>
          <p:cNvSpPr/>
          <p:nvPr/>
        </p:nvSpPr>
        <p:spPr>
          <a:xfrm>
            <a:off x="1402530" y="2948419"/>
            <a:ext cx="2373331" cy="77576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Coherent Scratchpad Controller</a:t>
            </a:r>
            <a:endParaRPr lang="en-US" sz="1600" dirty="0"/>
          </a:p>
        </p:txBody>
      </p:sp>
      <p:sp>
        <p:nvSpPr>
          <p:cNvPr id="46" name="Oval 45"/>
          <p:cNvSpPr/>
          <p:nvPr/>
        </p:nvSpPr>
        <p:spPr>
          <a:xfrm>
            <a:off x="662496" y="4597763"/>
            <a:ext cx="8011590" cy="561064"/>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TextBox 49"/>
          <p:cNvSpPr txBox="1"/>
          <p:nvPr/>
        </p:nvSpPr>
        <p:spPr>
          <a:xfrm>
            <a:off x="6671170" y="2607112"/>
            <a:ext cx="2930030" cy="338554"/>
          </a:xfrm>
          <a:prstGeom prst="rect">
            <a:avLst/>
          </a:prstGeom>
          <a:noFill/>
        </p:spPr>
        <p:txBody>
          <a:bodyPr wrap="square" rtlCol="0">
            <a:spAutoFit/>
          </a:bodyPr>
          <a:lstStyle/>
          <a:p>
            <a:r>
              <a:rPr lang="en-US" sz="1600" dirty="0" smtClean="0">
                <a:solidFill>
                  <a:schemeClr val="bg1"/>
                </a:solidFill>
              </a:rPr>
              <a:t>Local Client Rings</a:t>
            </a:r>
            <a:endParaRPr lang="en-US" sz="1600" dirty="0">
              <a:solidFill>
                <a:schemeClr val="bg1"/>
              </a:solidFill>
            </a:endParaRPr>
          </a:p>
        </p:txBody>
      </p:sp>
      <p:sp>
        <p:nvSpPr>
          <p:cNvPr id="51" name="TextBox 50"/>
          <p:cNvSpPr txBox="1"/>
          <p:nvPr/>
        </p:nvSpPr>
        <p:spPr>
          <a:xfrm>
            <a:off x="2434900" y="2607112"/>
            <a:ext cx="2930030" cy="338554"/>
          </a:xfrm>
          <a:prstGeom prst="rect">
            <a:avLst/>
          </a:prstGeom>
          <a:noFill/>
        </p:spPr>
        <p:txBody>
          <a:bodyPr wrap="square" rtlCol="0">
            <a:spAutoFit/>
          </a:bodyPr>
          <a:lstStyle/>
          <a:p>
            <a:r>
              <a:rPr lang="en-US" sz="1600" dirty="0" smtClean="0">
                <a:solidFill>
                  <a:schemeClr val="bg1"/>
                </a:solidFill>
              </a:rPr>
              <a:t>Local Client Rings</a:t>
            </a:r>
            <a:endParaRPr lang="en-US" sz="1600" dirty="0">
              <a:solidFill>
                <a:schemeClr val="bg1"/>
              </a:solidFill>
            </a:endParaRPr>
          </a:p>
        </p:txBody>
      </p:sp>
      <p:sp>
        <p:nvSpPr>
          <p:cNvPr id="52" name="TextBox 51"/>
          <p:cNvSpPr txBox="1"/>
          <p:nvPr/>
        </p:nvSpPr>
        <p:spPr>
          <a:xfrm>
            <a:off x="4831530" y="3684229"/>
            <a:ext cx="2930030" cy="338554"/>
          </a:xfrm>
          <a:prstGeom prst="rect">
            <a:avLst/>
          </a:prstGeom>
          <a:noFill/>
        </p:spPr>
        <p:txBody>
          <a:bodyPr wrap="square" rtlCol="0">
            <a:spAutoFit/>
          </a:bodyPr>
          <a:lstStyle/>
          <a:p>
            <a:r>
              <a:rPr lang="en-US" sz="1600" dirty="0" smtClean="0">
                <a:solidFill>
                  <a:schemeClr val="bg1"/>
                </a:solidFill>
              </a:rPr>
              <a:t>Coherence Controller Rings</a:t>
            </a:r>
            <a:endParaRPr lang="en-US" sz="1600" dirty="0">
              <a:solidFill>
                <a:schemeClr val="bg1"/>
              </a:solidFill>
            </a:endParaRPr>
          </a:p>
        </p:txBody>
      </p:sp>
      <p:cxnSp>
        <p:nvCxnSpPr>
          <p:cNvPr id="53" name="Straight Connector 52"/>
          <p:cNvCxnSpPr/>
          <p:nvPr/>
        </p:nvCxnSpPr>
        <p:spPr>
          <a:xfrm>
            <a:off x="655412" y="1828800"/>
            <a:ext cx="7986118" cy="0"/>
          </a:xfrm>
          <a:prstGeom prst="line">
            <a:avLst/>
          </a:prstGeom>
          <a:ln w="5715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630141" y="4775693"/>
            <a:ext cx="2930030" cy="338554"/>
          </a:xfrm>
          <a:prstGeom prst="rect">
            <a:avLst/>
          </a:prstGeom>
          <a:noFill/>
        </p:spPr>
        <p:txBody>
          <a:bodyPr wrap="square" rtlCol="0">
            <a:spAutoFit/>
          </a:bodyPr>
          <a:lstStyle/>
          <a:p>
            <a:r>
              <a:rPr lang="en-US" sz="1600" dirty="0" smtClean="0">
                <a:solidFill>
                  <a:schemeClr val="bg1"/>
                </a:solidFill>
              </a:rPr>
              <a:t>Scratchpad Controller Rings</a:t>
            </a:r>
            <a:endParaRPr lang="en-US" sz="1600" dirty="0">
              <a:solidFill>
                <a:schemeClr val="bg1"/>
              </a:solidFill>
            </a:endParaRPr>
          </a:p>
        </p:txBody>
      </p:sp>
      <p:cxnSp>
        <p:nvCxnSpPr>
          <p:cNvPr id="22" name="Straight Arrow Connector 21"/>
          <p:cNvCxnSpPr>
            <a:endCxn id="47" idx="0"/>
          </p:cNvCxnSpPr>
          <p:nvPr/>
        </p:nvCxnSpPr>
        <p:spPr>
          <a:xfrm>
            <a:off x="3095512" y="3724181"/>
            <a:ext cx="0" cy="616255"/>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8" idx="0"/>
          </p:cNvCxnSpPr>
          <p:nvPr/>
        </p:nvCxnSpPr>
        <p:spPr>
          <a:xfrm>
            <a:off x="7351520" y="3724181"/>
            <a:ext cx="0" cy="616255"/>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25701" y="4438650"/>
            <a:ext cx="8376985" cy="882305"/>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Rectangle 46"/>
          <p:cNvSpPr/>
          <p:nvPr/>
        </p:nvSpPr>
        <p:spPr>
          <a:xfrm>
            <a:off x="2415162" y="4340436"/>
            <a:ext cx="1360699" cy="46959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Central Cache</a:t>
            </a:r>
          </a:p>
          <a:p>
            <a:pPr algn="ctr"/>
            <a:r>
              <a:rPr lang="en-US" sz="1600" dirty="0" smtClean="0"/>
              <a:t>(DRAM)</a:t>
            </a:r>
            <a:endParaRPr lang="en-US" sz="1600" dirty="0"/>
          </a:p>
        </p:txBody>
      </p:sp>
      <p:sp>
        <p:nvSpPr>
          <p:cNvPr id="48" name="Rectangle 47"/>
          <p:cNvSpPr/>
          <p:nvPr/>
        </p:nvSpPr>
        <p:spPr>
          <a:xfrm>
            <a:off x="6671170" y="4340436"/>
            <a:ext cx="1360699" cy="46959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Central Cache</a:t>
            </a:r>
          </a:p>
          <a:p>
            <a:pPr algn="ctr"/>
            <a:r>
              <a:rPr lang="en-US" sz="1600" dirty="0" smtClean="0"/>
              <a:t>(DRAM)</a:t>
            </a:r>
            <a:endParaRPr lang="en-US" sz="1600" dirty="0"/>
          </a:p>
        </p:txBody>
      </p:sp>
      <p:sp>
        <p:nvSpPr>
          <p:cNvPr id="49" name="Rectangle 48"/>
          <p:cNvSpPr/>
          <p:nvPr/>
        </p:nvSpPr>
        <p:spPr>
          <a:xfrm>
            <a:off x="779840" y="4340436"/>
            <a:ext cx="1360699" cy="46959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Controller</a:t>
            </a:r>
            <a:endParaRPr lang="en-US" sz="1600" dirty="0"/>
          </a:p>
        </p:txBody>
      </p:sp>
      <p:cxnSp>
        <p:nvCxnSpPr>
          <p:cNvPr id="23" name="Straight Arrow Connector 22"/>
          <p:cNvCxnSpPr>
            <a:stCxn id="49" idx="2"/>
          </p:cNvCxnSpPr>
          <p:nvPr/>
        </p:nvCxnSpPr>
        <p:spPr>
          <a:xfrm flipH="1">
            <a:off x="1460189" y="4810031"/>
            <a:ext cx="1" cy="723900"/>
          </a:xfrm>
          <a:prstGeom prst="straightConnector1">
            <a:avLst/>
          </a:prstGeom>
          <a:ln w="38100">
            <a:solidFill>
              <a:schemeClr val="accent2">
                <a:lumMod val="40000"/>
                <a:lumOff val="60000"/>
              </a:schemeClr>
            </a:solidFill>
            <a:headEnd type="triangle"/>
            <a:tailEnd type="triangle"/>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57" name="Content Placeholder 4"/>
          <p:cNvSpPr>
            <a:spLocks noGrp="1"/>
          </p:cNvSpPr>
          <p:nvPr>
            <p:ph idx="1"/>
          </p:nvPr>
        </p:nvSpPr>
        <p:spPr>
          <a:xfrm>
            <a:off x="444486" y="6105525"/>
            <a:ext cx="8228008" cy="1789240"/>
          </a:xfrm>
        </p:spPr>
        <p:txBody>
          <a:bodyPr/>
          <a:lstStyle/>
          <a:p>
            <a:pPr lvl="1"/>
            <a:r>
              <a:rPr lang="en-US" dirty="0" smtClean="0"/>
              <a:t>Lots of complexity, but user program remains the same </a:t>
            </a:r>
            <a:endParaRPr lang="en-US" dirty="0"/>
          </a:p>
        </p:txBody>
      </p:sp>
    </p:spTree>
    <p:extLst>
      <p:ext uri="{BB962C8B-B14F-4D97-AF65-F5344CB8AC3E}">
        <p14:creationId xmlns:p14="http://schemas.microsoft.com/office/powerpoint/2010/main" val="295217084"/>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686904" y="1588806"/>
            <a:ext cx="895350" cy="897583"/>
          </a:xfrm>
          <a:prstGeom prst="rect">
            <a:avLst/>
          </a:prstGeom>
          <a:solidFill>
            <a:schemeClr val="accent2">
              <a:lumMod val="20000"/>
              <a:lumOff val="80000"/>
              <a:alpha val="50196"/>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8476" y="1588807"/>
            <a:ext cx="895350" cy="897583"/>
          </a:xfrm>
          <a:prstGeom prst="rect">
            <a:avLst/>
          </a:prstGeom>
          <a:solidFill>
            <a:schemeClr val="tx1">
              <a:lumMod val="50000"/>
              <a:lumOff val="5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8476" y="2522257"/>
            <a:ext cx="895350" cy="89758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ectangle 17"/>
          <p:cNvSpPr/>
          <p:nvPr/>
        </p:nvSpPr>
        <p:spPr>
          <a:xfrm>
            <a:off x="1686904" y="2522256"/>
            <a:ext cx="895350" cy="89758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pPr>
              <a:defRPr/>
            </a:pPr>
            <a:r>
              <a:rPr lang="en-US" altLang="zh-TW" dirty="0" smtClean="0">
                <a:solidFill>
                  <a:schemeClr val="accent1"/>
                </a:solidFill>
                <a:latin typeface="+mj-lt"/>
                <a:ea typeface="Arial Unicode MS" pitchFamily="34" charset="-120"/>
                <a:cs typeface="Arial Unicode MS" pitchFamily="34" charset="-120"/>
              </a:rPr>
              <a:t>Heat Performance on Dual FPGA</a:t>
            </a:r>
            <a:endParaRPr lang="en-US" altLang="zh-TW" dirty="0">
              <a:solidFill>
                <a:schemeClr val="accent1"/>
              </a:solidFill>
              <a:latin typeface="+mj-lt"/>
              <a:ea typeface="Arial Unicode MS" pitchFamily="34" charset="-120"/>
              <a:cs typeface="Arial Unicode MS" pitchFamily="34" charset="-120"/>
            </a:endParaRPr>
          </a:p>
        </p:txBody>
      </p:sp>
      <p:sp>
        <p:nvSpPr>
          <p:cNvPr id="12" name="Rectangle 11"/>
          <p:cNvSpPr/>
          <p:nvPr/>
        </p:nvSpPr>
        <p:spPr>
          <a:xfrm>
            <a:off x="457200" y="3886200"/>
            <a:ext cx="2590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FPGA: Xilinx VC707</a:t>
            </a:r>
            <a:br>
              <a:rPr lang="en-US" dirty="0" smtClean="0">
                <a:solidFill>
                  <a:schemeClr val="tx1"/>
                </a:solidFill>
              </a:rPr>
            </a:br>
            <a:r>
              <a:rPr lang="en-US" dirty="0" smtClean="0">
                <a:solidFill>
                  <a:schemeClr val="tx1"/>
                </a:solidFill>
              </a:rPr>
              <a:t>Coherent Cache Size: 8KB</a:t>
            </a:r>
          </a:p>
          <a:p>
            <a:r>
              <a:rPr lang="en-US" dirty="0" smtClean="0">
                <a:solidFill>
                  <a:schemeClr val="tx1"/>
                </a:solidFill>
              </a:rPr>
              <a:t>Pixel Size: 8bit</a:t>
            </a:r>
            <a:endParaRPr lang="en-US" dirty="0">
              <a:solidFill>
                <a:schemeClr val="tx1"/>
              </a:solidFill>
            </a:endParaRPr>
          </a:p>
        </p:txBody>
      </p:sp>
      <p:pic>
        <p:nvPicPr>
          <p:cNvPr id="14" name="Picture 4" descr="http://upload.wikimedia.org/wikipedia/commons/thumb/e/ec/2D_von_Neumann_Stencil.svg/220px-2D_von_Neumann_Stenci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04800" y="2301723"/>
            <a:ext cx="304800" cy="369332"/>
          </a:xfrm>
          <a:prstGeom prst="rect">
            <a:avLst/>
          </a:prstGeom>
          <a:noFill/>
        </p:spPr>
        <p:txBody>
          <a:bodyPr wrap="square" rtlCol="0">
            <a:spAutoFit/>
          </a:bodyPr>
          <a:lstStyle/>
          <a:p>
            <a:r>
              <a:rPr lang="en-US" dirty="0" smtClean="0"/>
              <a:t>N</a:t>
            </a:r>
            <a:endParaRPr lang="en-US" dirty="0"/>
          </a:p>
        </p:txBody>
      </p:sp>
      <p:sp>
        <p:nvSpPr>
          <p:cNvPr id="20" name="TextBox 19"/>
          <p:cNvSpPr txBox="1"/>
          <p:nvPr/>
        </p:nvSpPr>
        <p:spPr>
          <a:xfrm>
            <a:off x="1490065" y="3416481"/>
            <a:ext cx="335280" cy="369332"/>
          </a:xfrm>
          <a:prstGeom prst="rect">
            <a:avLst/>
          </a:prstGeom>
          <a:noFill/>
        </p:spPr>
        <p:txBody>
          <a:bodyPr wrap="square" rtlCol="0">
            <a:spAutoFit/>
          </a:bodyPr>
          <a:lstStyle/>
          <a:p>
            <a:r>
              <a:rPr lang="en-US" dirty="0" smtClean="0"/>
              <a:t>M</a:t>
            </a:r>
            <a:endParaRPr lang="en-US" dirty="0"/>
          </a:p>
        </p:txBody>
      </p:sp>
      <p:sp>
        <p:nvSpPr>
          <p:cNvPr id="21" name="Content Placeholder 4"/>
          <p:cNvSpPr>
            <a:spLocks noGrp="1"/>
          </p:cNvSpPr>
          <p:nvPr>
            <p:ph idx="1"/>
          </p:nvPr>
        </p:nvSpPr>
        <p:spPr>
          <a:xfrm>
            <a:off x="457200" y="5185568"/>
            <a:ext cx="8228008" cy="3344864"/>
          </a:xfrm>
        </p:spPr>
        <p:txBody>
          <a:bodyPr/>
          <a:lstStyle/>
          <a:p>
            <a:pPr lvl="1"/>
            <a:r>
              <a:rPr lang="en-US" dirty="0" smtClean="0"/>
              <a:t>Performance a consequence of:</a:t>
            </a:r>
          </a:p>
          <a:p>
            <a:pPr lvl="2"/>
            <a:r>
              <a:rPr lang="en-US" dirty="0" smtClean="0"/>
              <a:t>Raw memory bandwidth</a:t>
            </a:r>
          </a:p>
          <a:p>
            <a:pPr lvl="2"/>
            <a:r>
              <a:rPr lang="en-US" dirty="0" smtClean="0"/>
              <a:t>Increased buffering in memory hierarchy</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827499680"/>
              </p:ext>
            </p:extLst>
          </p:nvPr>
        </p:nvGraphicFramePr>
        <p:xfrm>
          <a:off x="2943225" y="918410"/>
          <a:ext cx="7324724" cy="410527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rot="16200000">
            <a:off x="7270047" y="2486388"/>
            <a:ext cx="2833511" cy="369332"/>
          </a:xfrm>
          <a:prstGeom prst="rect">
            <a:avLst/>
          </a:prstGeom>
          <a:noFill/>
        </p:spPr>
        <p:txBody>
          <a:bodyPr wrap="square" rtlCol="0">
            <a:spAutoFit/>
          </a:bodyPr>
          <a:lstStyle/>
          <a:p>
            <a:r>
              <a:rPr lang="en-US" dirty="0" smtClean="0">
                <a:latin typeface="Calibri" pitchFamily="34" charset="0"/>
              </a:rPr>
              <a:t>Goodness </a:t>
            </a:r>
            <a:r>
              <a:rPr lang="en-US" dirty="0" smtClean="0">
                <a:latin typeface="Calibri" pitchFamily="34" charset="0"/>
                <a:sym typeface="Wingdings" panose="05000000000000000000" pitchFamily="2" charset="2"/>
              </a:rPr>
              <a:t></a:t>
            </a:r>
            <a:endParaRPr lang="en-US" dirty="0" smtClean="0">
              <a:latin typeface="Calibri" pitchFamily="34" charset="0"/>
            </a:endParaRPr>
          </a:p>
        </p:txBody>
      </p:sp>
    </p:spTree>
    <p:extLst>
      <p:ext uri="{BB962C8B-B14F-4D97-AF65-F5344CB8AC3E}">
        <p14:creationId xmlns:p14="http://schemas.microsoft.com/office/powerpoint/2010/main" val="37554579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4310" y="2514600"/>
            <a:ext cx="9375422" cy="1362071"/>
          </a:xfrm>
        </p:spPr>
        <p:txBody>
          <a:bodyPr/>
          <a:lstStyle/>
          <a:p>
            <a:r>
              <a:rPr lang="en-US" dirty="0" smtClean="0"/>
              <a:t>Current Research:</a:t>
            </a:r>
            <a:br>
              <a:rPr lang="en-US" dirty="0" smtClean="0"/>
            </a:br>
            <a:r>
              <a:rPr lang="en-US" dirty="0" smtClean="0"/>
              <a:t>Place and Route of Latency-insensitive Designs </a:t>
            </a:r>
            <a:endParaRPr lang="en-US" dirty="0"/>
          </a:p>
        </p:txBody>
      </p:sp>
    </p:spTree>
    <p:extLst>
      <p:ext uri="{BB962C8B-B14F-4D97-AF65-F5344CB8AC3E}">
        <p14:creationId xmlns:p14="http://schemas.microsoft.com/office/powerpoint/2010/main" val="2721396392"/>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Place and Route takes forever…</a:t>
            </a:r>
            <a:endParaRPr lang="en-US" dirty="0"/>
          </a:p>
        </p:txBody>
      </p:sp>
      <p:sp>
        <p:nvSpPr>
          <p:cNvPr id="4" name="Content Placeholder 3"/>
          <p:cNvSpPr>
            <a:spLocks noGrp="1"/>
          </p:cNvSpPr>
          <p:nvPr>
            <p:ph idx="1"/>
          </p:nvPr>
        </p:nvSpPr>
        <p:spPr/>
        <p:txBody>
          <a:bodyPr/>
          <a:lstStyle/>
          <a:p>
            <a:pPr lvl="1"/>
            <a:r>
              <a:rPr lang="en-US" dirty="0" smtClean="0"/>
              <a:t>How many people build DRAM/PCIE controller every day?</a:t>
            </a:r>
          </a:p>
          <a:p>
            <a:pPr lvl="2"/>
            <a:r>
              <a:rPr lang="en-US" dirty="0" smtClean="0"/>
              <a:t>10+ hour build times cause software developers to flee in panic </a:t>
            </a:r>
          </a:p>
          <a:p>
            <a:pPr lvl="1"/>
            <a:r>
              <a:rPr lang="en-US" dirty="0" smtClean="0"/>
              <a:t>Two strategies for dealing with large problems</a:t>
            </a:r>
          </a:p>
          <a:p>
            <a:pPr lvl="2"/>
            <a:r>
              <a:rPr lang="en-US" dirty="0" smtClean="0"/>
              <a:t>Divide and conquer</a:t>
            </a:r>
          </a:p>
          <a:p>
            <a:pPr lvl="2"/>
            <a:r>
              <a:rPr lang="en-US" dirty="0" smtClean="0"/>
              <a:t>Avoid re-conquest when possible</a:t>
            </a:r>
          </a:p>
          <a:p>
            <a:pPr lvl="1"/>
            <a:r>
              <a:rPr lang="en-US" dirty="0" smtClean="0"/>
              <a:t>Problem:</a:t>
            </a:r>
          </a:p>
          <a:p>
            <a:pPr lvl="2"/>
            <a:r>
              <a:rPr lang="en-US" dirty="0" smtClean="0"/>
              <a:t>Frequency quality depends on tool correctly placing objects</a:t>
            </a:r>
            <a:endParaRPr lang="en-US" dirty="0"/>
          </a:p>
        </p:txBody>
      </p:sp>
    </p:spTree>
    <p:extLst>
      <p:ext uri="{BB962C8B-B14F-4D97-AF65-F5344CB8AC3E}">
        <p14:creationId xmlns:p14="http://schemas.microsoft.com/office/powerpoint/2010/main" val="711050108"/>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96868" y="1398849"/>
            <a:ext cx="4147555" cy="455304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Leverage LI Channels!</a:t>
            </a:r>
            <a:endParaRPr lang="en-US" dirty="0"/>
          </a:p>
        </p:txBody>
      </p:sp>
      <p:sp>
        <p:nvSpPr>
          <p:cNvPr id="4" name="Content Placeholder 3"/>
          <p:cNvSpPr>
            <a:spLocks noGrp="1"/>
          </p:cNvSpPr>
          <p:nvPr>
            <p:ph idx="1"/>
          </p:nvPr>
        </p:nvSpPr>
        <p:spPr>
          <a:xfrm>
            <a:off x="455608" y="916688"/>
            <a:ext cx="3913192" cy="4671308"/>
          </a:xfrm>
        </p:spPr>
        <p:txBody>
          <a:bodyPr/>
          <a:lstStyle/>
          <a:p>
            <a:pPr lvl="1"/>
            <a:r>
              <a:rPr lang="en-US" dirty="0" smtClean="0"/>
              <a:t>LI Channels are a convenient way to partition designs</a:t>
            </a:r>
          </a:p>
          <a:p>
            <a:pPr lvl="2"/>
            <a:r>
              <a:rPr lang="en-US" dirty="0" smtClean="0"/>
              <a:t>E.g. multiple FPGA implementation</a:t>
            </a:r>
          </a:p>
          <a:p>
            <a:pPr lvl="2"/>
            <a:r>
              <a:rPr lang="en-US" dirty="0" smtClean="0"/>
              <a:t>No frequency impact</a:t>
            </a:r>
          </a:p>
          <a:p>
            <a:pPr lvl="1"/>
            <a:r>
              <a:rPr lang="en-US" dirty="0" smtClean="0"/>
              <a:t>Expose modules to backend tools through area groups</a:t>
            </a:r>
          </a:p>
          <a:p>
            <a:pPr lvl="2"/>
            <a:r>
              <a:rPr lang="en-US" dirty="0" smtClean="0"/>
              <a:t>Classic </a:t>
            </a:r>
            <a:r>
              <a:rPr lang="en-US" dirty="0" err="1" smtClean="0"/>
              <a:t>floorplanning</a:t>
            </a:r>
            <a:endParaRPr lang="en-US" dirty="0" smtClean="0"/>
          </a:p>
          <a:p>
            <a:pPr lvl="2"/>
            <a:r>
              <a:rPr lang="en-US" dirty="0" smtClean="0"/>
              <a:t>Area groups can be independently implemented</a:t>
            </a:r>
          </a:p>
          <a:p>
            <a:pPr lvl="1"/>
            <a:r>
              <a:rPr lang="en-US" dirty="0" smtClean="0"/>
              <a:t>Use distance information to implement channels</a:t>
            </a:r>
          </a:p>
          <a:p>
            <a:pPr lvl="2"/>
            <a:r>
              <a:rPr lang="en-US" dirty="0" smtClean="0"/>
              <a:t>Pick number of buffers according to distance </a:t>
            </a:r>
          </a:p>
          <a:p>
            <a:pPr lvl="2"/>
            <a:r>
              <a:rPr lang="en-US" dirty="0" smtClean="0"/>
              <a:t>Optimally route chains</a:t>
            </a:r>
            <a:endParaRPr lang="en-US" dirty="0"/>
          </a:p>
        </p:txBody>
      </p:sp>
      <p:sp>
        <p:nvSpPr>
          <p:cNvPr id="6" name="TextBox 5"/>
          <p:cNvSpPr txBox="1"/>
          <p:nvPr/>
        </p:nvSpPr>
        <p:spPr>
          <a:xfrm>
            <a:off x="4806878" y="1526682"/>
            <a:ext cx="990600" cy="369332"/>
          </a:xfrm>
          <a:prstGeom prst="rect">
            <a:avLst/>
          </a:prstGeom>
          <a:noFill/>
        </p:spPr>
        <p:txBody>
          <a:bodyPr wrap="square" rtlCol="0">
            <a:spAutoFit/>
          </a:bodyPr>
          <a:lstStyle/>
          <a:p>
            <a:r>
              <a:rPr lang="en-US" b="1" dirty="0" smtClean="0">
                <a:solidFill>
                  <a:schemeClr val="bg1"/>
                </a:solidFill>
              </a:rPr>
              <a:t>FPGA </a:t>
            </a:r>
            <a:endParaRPr lang="en-US" b="1" dirty="0">
              <a:solidFill>
                <a:schemeClr val="bg1"/>
              </a:solidFill>
            </a:endParaRPr>
          </a:p>
        </p:txBody>
      </p:sp>
      <p:sp>
        <p:nvSpPr>
          <p:cNvPr id="21" name="Rectangle 20"/>
          <p:cNvSpPr/>
          <p:nvPr/>
        </p:nvSpPr>
        <p:spPr>
          <a:xfrm>
            <a:off x="4867632" y="4546831"/>
            <a:ext cx="3869968" cy="1334678"/>
          </a:xfrm>
          <a:prstGeom prst="rect">
            <a:avLst/>
          </a:prstGeom>
          <a:solidFill>
            <a:schemeClr val="lt1">
              <a:alpha val="0"/>
            </a:schemeClr>
          </a:solidFill>
          <a:ln w="41275">
            <a:solidFill>
              <a:schemeClr val="bg1"/>
            </a:solidFill>
            <a:prstDash val="sysDot"/>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a:t>
            </a:r>
            <a:endParaRPr lang="en-US" sz="1600" dirty="0"/>
          </a:p>
        </p:txBody>
      </p:sp>
      <p:sp>
        <p:nvSpPr>
          <p:cNvPr id="20" name="Rectangle 19"/>
          <p:cNvSpPr/>
          <p:nvPr/>
        </p:nvSpPr>
        <p:spPr>
          <a:xfrm>
            <a:off x="5087878" y="4803300"/>
            <a:ext cx="3394811" cy="81773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LEAP Driver Code </a:t>
            </a:r>
            <a:endParaRPr lang="en-US" sz="1600" dirty="0"/>
          </a:p>
        </p:txBody>
      </p:sp>
      <p:sp>
        <p:nvSpPr>
          <p:cNvPr id="23" name="Rectangle 22"/>
          <p:cNvSpPr/>
          <p:nvPr/>
        </p:nvSpPr>
        <p:spPr>
          <a:xfrm>
            <a:off x="4867632" y="3212153"/>
            <a:ext cx="1814700" cy="1334678"/>
          </a:xfrm>
          <a:prstGeom prst="rect">
            <a:avLst/>
          </a:prstGeom>
          <a:solidFill>
            <a:schemeClr val="lt1">
              <a:alpha val="0"/>
            </a:schemeClr>
          </a:solidFill>
          <a:ln w="41275">
            <a:solidFill>
              <a:schemeClr val="bg1"/>
            </a:solidFill>
            <a:prstDash val="sysDot"/>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a:t>
            </a:r>
            <a:endParaRPr lang="en-US" sz="1600" dirty="0"/>
          </a:p>
        </p:txBody>
      </p:sp>
      <p:sp>
        <p:nvSpPr>
          <p:cNvPr id="26" name="Rectangle 25"/>
          <p:cNvSpPr/>
          <p:nvPr/>
        </p:nvSpPr>
        <p:spPr>
          <a:xfrm>
            <a:off x="4864032" y="1877939"/>
            <a:ext cx="1814700" cy="1334678"/>
          </a:xfrm>
          <a:prstGeom prst="rect">
            <a:avLst/>
          </a:prstGeom>
          <a:solidFill>
            <a:schemeClr val="lt1">
              <a:alpha val="0"/>
            </a:schemeClr>
          </a:solidFill>
          <a:ln w="41275">
            <a:solidFill>
              <a:schemeClr val="bg1"/>
            </a:solidFill>
            <a:prstDash val="sysDot"/>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a:t>
            </a:r>
            <a:endParaRPr lang="en-US" sz="1600" dirty="0"/>
          </a:p>
        </p:txBody>
      </p:sp>
      <p:sp>
        <p:nvSpPr>
          <p:cNvPr id="27" name="Rectangle 26"/>
          <p:cNvSpPr/>
          <p:nvPr/>
        </p:nvSpPr>
        <p:spPr>
          <a:xfrm>
            <a:off x="5181861" y="2134408"/>
            <a:ext cx="1132781" cy="81773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smtClean="0"/>
              <a:t>mkB</a:t>
            </a:r>
            <a:r>
              <a:rPr lang="en-US" sz="1600" dirty="0" smtClean="0"/>
              <a:t> </a:t>
            </a:r>
            <a:endParaRPr lang="en-US" sz="1600" dirty="0"/>
          </a:p>
        </p:txBody>
      </p:sp>
      <p:sp>
        <p:nvSpPr>
          <p:cNvPr id="29" name="Rectangle 28"/>
          <p:cNvSpPr/>
          <p:nvPr/>
        </p:nvSpPr>
        <p:spPr>
          <a:xfrm>
            <a:off x="6679278" y="2105269"/>
            <a:ext cx="1973450" cy="2441561"/>
          </a:xfrm>
          <a:prstGeom prst="rect">
            <a:avLst/>
          </a:prstGeom>
          <a:solidFill>
            <a:schemeClr val="lt1">
              <a:alpha val="0"/>
            </a:schemeClr>
          </a:solidFill>
          <a:ln w="41275">
            <a:solidFill>
              <a:schemeClr val="bg1"/>
            </a:solidFill>
            <a:prstDash val="sysDot"/>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a:t>
            </a:r>
            <a:endParaRPr lang="en-US" sz="1600" dirty="0"/>
          </a:p>
        </p:txBody>
      </p:sp>
      <p:sp>
        <p:nvSpPr>
          <p:cNvPr id="30" name="Rectangle 29"/>
          <p:cNvSpPr/>
          <p:nvPr/>
        </p:nvSpPr>
        <p:spPr>
          <a:xfrm>
            <a:off x="7053552" y="2574434"/>
            <a:ext cx="1132781" cy="14959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smtClean="0"/>
              <a:t>mkC</a:t>
            </a:r>
            <a:r>
              <a:rPr lang="en-US" sz="1600" dirty="0" smtClean="0"/>
              <a:t> </a:t>
            </a:r>
            <a:endParaRPr lang="en-US" sz="1600" dirty="0"/>
          </a:p>
        </p:txBody>
      </p:sp>
      <p:sp>
        <p:nvSpPr>
          <p:cNvPr id="24" name="Rectangle 23"/>
          <p:cNvSpPr/>
          <p:nvPr/>
        </p:nvSpPr>
        <p:spPr>
          <a:xfrm>
            <a:off x="5230617" y="3468622"/>
            <a:ext cx="1132781" cy="81773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smtClean="0"/>
              <a:t>mkA</a:t>
            </a:r>
            <a:r>
              <a:rPr lang="en-US" sz="1600" dirty="0" smtClean="0"/>
              <a:t> </a:t>
            </a:r>
            <a:endParaRPr lang="en-US" sz="1600" dirty="0"/>
          </a:p>
        </p:txBody>
      </p:sp>
      <p:cxnSp>
        <p:nvCxnSpPr>
          <p:cNvPr id="32" name="Elbow Connector 31"/>
          <p:cNvCxnSpPr>
            <a:stCxn id="27" idx="3"/>
            <a:endCxn id="30" idx="1"/>
          </p:cNvCxnSpPr>
          <p:nvPr/>
        </p:nvCxnSpPr>
        <p:spPr>
          <a:xfrm>
            <a:off x="6314642" y="2543277"/>
            <a:ext cx="738910" cy="779112"/>
          </a:xfrm>
          <a:prstGeom prst="bentConnector3">
            <a:avLst>
              <a:gd name="adj1" fmla="val 63750"/>
            </a:avLst>
          </a:prstGeom>
          <a:ln w="38100">
            <a:solidFill>
              <a:schemeClr val="accent2">
                <a:lumMod val="40000"/>
                <a:lumOff val="60000"/>
              </a:schemeClr>
            </a:solidFill>
            <a:prstDash val="dash"/>
            <a:tailEnd type="arrow"/>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6200000" flipH="1">
            <a:off x="5914141" y="4282116"/>
            <a:ext cx="516940" cy="525427"/>
          </a:xfrm>
          <a:prstGeom prst="bentConnector3">
            <a:avLst>
              <a:gd name="adj1" fmla="val 25978"/>
            </a:avLst>
          </a:prstGeom>
          <a:ln w="38100">
            <a:solidFill>
              <a:schemeClr val="accent2">
                <a:lumMod val="40000"/>
                <a:lumOff val="60000"/>
              </a:schemeClr>
            </a:solidFill>
            <a:prstDash val="dash"/>
            <a:tailEnd type="arrow"/>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0" idx="2"/>
          </p:cNvCxnSpPr>
          <p:nvPr/>
        </p:nvCxnSpPr>
        <p:spPr>
          <a:xfrm rot="5400000">
            <a:off x="7016427" y="4199783"/>
            <a:ext cx="732957" cy="474076"/>
          </a:xfrm>
          <a:prstGeom prst="bentConnector3">
            <a:avLst>
              <a:gd name="adj1" fmla="val 31518"/>
            </a:avLst>
          </a:prstGeom>
          <a:ln w="38100">
            <a:solidFill>
              <a:schemeClr val="accent2">
                <a:lumMod val="40000"/>
                <a:lumOff val="60000"/>
              </a:schemeClr>
            </a:solidFill>
            <a:prstDash val="dash"/>
            <a:tailEnd type="arrow"/>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63822" y="2302933"/>
            <a:ext cx="2585155" cy="2754489"/>
          </a:xfrm>
          <a:prstGeom prst="ellipse">
            <a:avLst/>
          </a:prstGeom>
          <a:noFill/>
          <a:ln w="28575">
            <a:solidFill>
              <a:schemeClr val="accent2">
                <a:lumMod val="40000"/>
                <a:lumOff val="60000"/>
              </a:schemeClr>
            </a:solidFill>
            <a:prstDash val="dash"/>
          </a:ln>
          <a:effectLst>
            <a:glow rad="381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235454088"/>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987"/>
            <a:ext cx="8229600" cy="888997"/>
          </a:xfrm>
        </p:spPr>
        <p:txBody>
          <a:bodyPr/>
          <a:lstStyle/>
          <a:p>
            <a:r>
              <a:rPr lang="en-US" dirty="0" smtClean="0"/>
              <a:t>Place and Route of Heat</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014" t="18820" r="9033" b="4471"/>
          <a:stretch/>
        </p:blipFill>
        <p:spPr bwMode="auto">
          <a:xfrm>
            <a:off x="1208086" y="722486"/>
            <a:ext cx="4921954" cy="5907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4"/>
          <p:cNvSpPr txBox="1"/>
          <p:nvPr/>
        </p:nvSpPr>
        <p:spPr>
          <a:xfrm>
            <a:off x="1061149" y="6010774"/>
            <a:ext cx="4199470"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Coherent Heat Processing Engines</a:t>
            </a:r>
            <a:endParaRPr lang="en-US" sz="1800" dirty="0">
              <a:solidFill>
                <a:schemeClr val="bg1"/>
              </a:solidFill>
            </a:endParaRPr>
          </a:p>
        </p:txBody>
      </p:sp>
      <p:cxnSp>
        <p:nvCxnSpPr>
          <p:cNvPr id="14" name="Straight Arrow Connector 13"/>
          <p:cNvCxnSpPr/>
          <p:nvPr/>
        </p:nvCxnSpPr>
        <p:spPr bwMode="auto">
          <a:xfrm flipH="1" flipV="1">
            <a:off x="2052812" y="4439840"/>
            <a:ext cx="466724" cy="1570934"/>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22" name="Straight Arrow Connector 21"/>
          <p:cNvCxnSpPr/>
          <p:nvPr/>
        </p:nvCxnSpPr>
        <p:spPr bwMode="auto">
          <a:xfrm flipH="1" flipV="1">
            <a:off x="2632602" y="4592240"/>
            <a:ext cx="233362" cy="1418534"/>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24" name="Straight Arrow Connector 23"/>
          <p:cNvCxnSpPr/>
          <p:nvPr/>
        </p:nvCxnSpPr>
        <p:spPr bwMode="auto">
          <a:xfrm flipV="1">
            <a:off x="3435701" y="4376304"/>
            <a:ext cx="0" cy="1634470"/>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26" name="Straight Arrow Connector 25"/>
          <p:cNvCxnSpPr/>
          <p:nvPr/>
        </p:nvCxnSpPr>
        <p:spPr bwMode="auto">
          <a:xfrm flipV="1">
            <a:off x="3770486" y="4376304"/>
            <a:ext cx="353837" cy="1634470"/>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sp>
        <p:nvSpPr>
          <p:cNvPr id="29" name="TextBox 4"/>
          <p:cNvSpPr txBox="1"/>
          <p:nvPr/>
        </p:nvSpPr>
        <p:spPr>
          <a:xfrm>
            <a:off x="6249940" y="1255953"/>
            <a:ext cx="2504193"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L2 Cache</a:t>
            </a:r>
            <a:endParaRPr lang="en-US" sz="1800" dirty="0">
              <a:solidFill>
                <a:schemeClr val="bg1"/>
              </a:solidFill>
            </a:endParaRPr>
          </a:p>
        </p:txBody>
      </p:sp>
      <p:cxnSp>
        <p:nvCxnSpPr>
          <p:cNvPr id="30" name="Straight Arrow Connector 29"/>
          <p:cNvCxnSpPr>
            <a:stCxn id="36" idx="1"/>
          </p:cNvCxnSpPr>
          <p:nvPr/>
        </p:nvCxnSpPr>
        <p:spPr bwMode="auto">
          <a:xfrm flipH="1">
            <a:off x="5892800" y="3505190"/>
            <a:ext cx="508176" cy="491077"/>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31" name="Straight Arrow Connector 30"/>
          <p:cNvCxnSpPr>
            <a:stCxn id="43" idx="3"/>
          </p:cNvCxnSpPr>
          <p:nvPr/>
        </p:nvCxnSpPr>
        <p:spPr bwMode="auto">
          <a:xfrm>
            <a:off x="3884698" y="1634338"/>
            <a:ext cx="574413" cy="170816"/>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32" name="Straight Arrow Connector 31"/>
          <p:cNvCxnSpPr>
            <a:stCxn id="39" idx="1"/>
          </p:cNvCxnSpPr>
          <p:nvPr/>
        </p:nvCxnSpPr>
        <p:spPr bwMode="auto">
          <a:xfrm flipH="1">
            <a:off x="5520267" y="2491334"/>
            <a:ext cx="753665" cy="1184672"/>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33" name="Straight Arrow Connector 32"/>
          <p:cNvCxnSpPr>
            <a:stCxn id="29" idx="2"/>
          </p:cNvCxnSpPr>
          <p:nvPr/>
        </p:nvCxnSpPr>
        <p:spPr bwMode="auto">
          <a:xfrm flipH="1">
            <a:off x="5633156" y="1597585"/>
            <a:ext cx="1868881" cy="893749"/>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sp>
        <p:nvSpPr>
          <p:cNvPr id="36" name="TextBox 4"/>
          <p:cNvSpPr txBox="1"/>
          <p:nvPr/>
        </p:nvSpPr>
        <p:spPr>
          <a:xfrm>
            <a:off x="6400976" y="3334374"/>
            <a:ext cx="2504193"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LEAP Service Code</a:t>
            </a:r>
            <a:endParaRPr lang="en-US" sz="1800" dirty="0">
              <a:solidFill>
                <a:schemeClr val="bg1"/>
              </a:solidFill>
            </a:endParaRPr>
          </a:p>
        </p:txBody>
      </p:sp>
      <p:sp>
        <p:nvSpPr>
          <p:cNvPr id="39" name="TextBox 4"/>
          <p:cNvSpPr txBox="1"/>
          <p:nvPr/>
        </p:nvSpPr>
        <p:spPr>
          <a:xfrm>
            <a:off x="6273932" y="2320518"/>
            <a:ext cx="2758280"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Coherence Directory</a:t>
            </a:r>
            <a:endParaRPr lang="en-US" sz="1800" dirty="0">
              <a:solidFill>
                <a:schemeClr val="bg1"/>
              </a:solidFill>
            </a:endParaRPr>
          </a:p>
        </p:txBody>
      </p:sp>
      <p:sp>
        <p:nvSpPr>
          <p:cNvPr id="43" name="TextBox 4"/>
          <p:cNvSpPr txBox="1"/>
          <p:nvPr/>
        </p:nvSpPr>
        <p:spPr>
          <a:xfrm>
            <a:off x="1380505" y="1463522"/>
            <a:ext cx="2504193"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Device Drivers</a:t>
            </a:r>
            <a:endParaRPr lang="en-US" sz="1800" dirty="0">
              <a:solidFill>
                <a:schemeClr val="bg1"/>
              </a:solidFill>
            </a:endParaRPr>
          </a:p>
        </p:txBody>
      </p:sp>
      <p:cxnSp>
        <p:nvCxnSpPr>
          <p:cNvPr id="46" name="Straight Arrow Connector 45"/>
          <p:cNvCxnSpPr/>
          <p:nvPr/>
        </p:nvCxnSpPr>
        <p:spPr bwMode="auto">
          <a:xfrm>
            <a:off x="2632601" y="1805154"/>
            <a:ext cx="2444064" cy="3003913"/>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cxnSp>
        <p:nvCxnSpPr>
          <p:cNvPr id="49" name="Straight Arrow Connector 48"/>
          <p:cNvCxnSpPr/>
          <p:nvPr/>
        </p:nvCxnSpPr>
        <p:spPr bwMode="auto">
          <a:xfrm>
            <a:off x="3238126" y="1805153"/>
            <a:ext cx="2654674" cy="3003914"/>
          </a:xfrm>
          <a:prstGeom prst="straightConnector1">
            <a:avLst/>
          </a:prstGeom>
          <a:noFill/>
          <a:ln w="38100" cap="flat" cmpd="sng" algn="ctr">
            <a:solidFill>
              <a:schemeClr val="accent1">
                <a:lumMod val="60000"/>
                <a:lumOff val="40000"/>
              </a:schemeClr>
            </a:solidFill>
            <a:prstDash val="solid"/>
            <a:round/>
            <a:headEnd type="none" w="med" len="med"/>
            <a:tailEnd type="arrow"/>
          </a:ln>
          <a:effectLst>
            <a:glow rad="63500">
              <a:schemeClr val="bg1"/>
            </a:glow>
          </a:effectLst>
        </p:spPr>
      </p:cxnSp>
    </p:spTree>
    <p:extLst>
      <p:ext uri="{BB962C8B-B14F-4D97-AF65-F5344CB8AC3E}">
        <p14:creationId xmlns:p14="http://schemas.microsoft.com/office/powerpoint/2010/main" val="1077526517"/>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Post-PAR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0486601"/>
              </p:ext>
            </p:extLst>
          </p:nvPr>
        </p:nvGraphicFramePr>
        <p:xfrm>
          <a:off x="455613" y="1379538"/>
          <a:ext cx="8236830" cy="1483360"/>
        </p:xfrm>
        <a:graphic>
          <a:graphicData uri="http://schemas.openxmlformats.org/drawingml/2006/table">
            <a:tbl>
              <a:tblPr firstRow="1" bandRow="1">
                <a:tableStyleId>{5C22544A-7EE6-4342-B048-85BDC9FD1C3A}</a:tableStyleId>
              </a:tblPr>
              <a:tblGrid>
                <a:gridCol w="1647366"/>
                <a:gridCol w="1647366"/>
                <a:gridCol w="1647366"/>
                <a:gridCol w="1647366"/>
                <a:gridCol w="1647366"/>
              </a:tblGrid>
              <a:tr h="370840">
                <a:tc>
                  <a:txBody>
                    <a:bodyPr/>
                    <a:lstStyle/>
                    <a:p>
                      <a:r>
                        <a:rPr lang="en-US" dirty="0" smtClean="0"/>
                        <a:t>Placement</a:t>
                      </a:r>
                      <a:endParaRPr lang="en-US" dirty="0"/>
                    </a:p>
                  </a:txBody>
                  <a:tcPr marL="44864" marR="44864"/>
                </a:tc>
                <a:tc>
                  <a:txBody>
                    <a:bodyPr/>
                    <a:lstStyle/>
                    <a:p>
                      <a:r>
                        <a:rPr lang="en-US" dirty="0" smtClean="0"/>
                        <a:t>LUT</a:t>
                      </a:r>
                      <a:endParaRPr lang="en-US" dirty="0"/>
                    </a:p>
                  </a:txBody>
                  <a:tcPr marL="44864" marR="44864"/>
                </a:tc>
                <a:tc>
                  <a:txBody>
                    <a:bodyPr/>
                    <a:lstStyle/>
                    <a:p>
                      <a:r>
                        <a:rPr lang="en-US" dirty="0" err="1" smtClean="0"/>
                        <a:t>Reg</a:t>
                      </a:r>
                      <a:endParaRPr lang="en-US" dirty="0"/>
                    </a:p>
                  </a:txBody>
                  <a:tcPr marL="44864" marR="44864"/>
                </a:tc>
                <a:tc>
                  <a:txBody>
                    <a:bodyPr/>
                    <a:lstStyle/>
                    <a:p>
                      <a:r>
                        <a:rPr lang="en-US" dirty="0" smtClean="0"/>
                        <a:t>BRAM</a:t>
                      </a:r>
                      <a:endParaRPr lang="en-US" dirty="0"/>
                    </a:p>
                  </a:txBody>
                  <a:tcPr marL="44864" marR="44864"/>
                </a:tc>
                <a:tc>
                  <a:txBody>
                    <a:bodyPr/>
                    <a:lstStyle/>
                    <a:p>
                      <a:r>
                        <a:rPr lang="en-US" dirty="0" smtClean="0"/>
                        <a:t>Slice</a:t>
                      </a:r>
                      <a:endParaRPr lang="en-US" dirty="0"/>
                    </a:p>
                  </a:txBody>
                  <a:tcPr marL="44864" marR="44864"/>
                </a:tc>
              </a:tr>
              <a:tr h="370840">
                <a:tc>
                  <a:txBody>
                    <a:bodyPr/>
                    <a:lstStyle/>
                    <a:p>
                      <a:r>
                        <a:rPr lang="en-US" dirty="0" smtClean="0"/>
                        <a:t>Baseline</a:t>
                      </a:r>
                      <a:endParaRPr lang="en-US" dirty="0"/>
                    </a:p>
                  </a:txBody>
                  <a:tcPr marL="44864" marR="44864"/>
                </a:tc>
                <a:tc>
                  <a:txBody>
                    <a:bodyPr/>
                    <a:lstStyle/>
                    <a:p>
                      <a:r>
                        <a:rPr lang="en-US" dirty="0" smtClean="0"/>
                        <a:t>34433</a:t>
                      </a:r>
                      <a:endParaRPr lang="en-US" dirty="0"/>
                    </a:p>
                  </a:txBody>
                  <a:tcPr marL="44864" marR="44864"/>
                </a:tc>
                <a:tc>
                  <a:txBody>
                    <a:bodyPr/>
                    <a:lstStyle/>
                    <a:p>
                      <a:r>
                        <a:rPr lang="en-US" dirty="0" smtClean="0"/>
                        <a:t>28956</a:t>
                      </a:r>
                      <a:endParaRPr lang="en-US" dirty="0"/>
                    </a:p>
                  </a:txBody>
                  <a:tcPr marL="44864" marR="44864"/>
                </a:tc>
                <a:tc>
                  <a:txBody>
                    <a:bodyPr/>
                    <a:lstStyle/>
                    <a:p>
                      <a:r>
                        <a:rPr lang="en-US" dirty="0" smtClean="0"/>
                        <a:t>23</a:t>
                      </a:r>
                      <a:endParaRPr lang="en-US" dirty="0"/>
                    </a:p>
                  </a:txBody>
                  <a:tcPr marL="44864" marR="44864"/>
                </a:tc>
                <a:tc>
                  <a:txBody>
                    <a:bodyPr/>
                    <a:lstStyle/>
                    <a:p>
                      <a:r>
                        <a:rPr lang="en-US" dirty="0" smtClean="0"/>
                        <a:t>13141</a:t>
                      </a:r>
                      <a:endParaRPr lang="en-US" dirty="0"/>
                    </a:p>
                  </a:txBody>
                  <a:tcPr marL="44864" marR="44864"/>
                </a:tc>
              </a:tr>
              <a:tr h="370840">
                <a:tc>
                  <a:txBody>
                    <a:bodyPr/>
                    <a:lstStyle/>
                    <a:p>
                      <a:r>
                        <a:rPr lang="en-US" dirty="0" smtClean="0"/>
                        <a:t>User-placed</a:t>
                      </a:r>
                      <a:endParaRPr lang="en-US" dirty="0"/>
                    </a:p>
                  </a:txBody>
                  <a:tcPr marL="44864" marR="44864"/>
                </a:tc>
                <a:tc>
                  <a:txBody>
                    <a:bodyPr/>
                    <a:lstStyle/>
                    <a:p>
                      <a:r>
                        <a:rPr lang="en-US" dirty="0" smtClean="0"/>
                        <a:t>34682</a:t>
                      </a:r>
                      <a:endParaRPr lang="en-US" dirty="0"/>
                    </a:p>
                  </a:txBody>
                  <a:tcPr marL="44864" marR="44864"/>
                </a:tc>
                <a:tc>
                  <a:txBody>
                    <a:bodyPr/>
                    <a:lstStyle/>
                    <a:p>
                      <a:r>
                        <a:rPr lang="en-US" dirty="0" smtClean="0"/>
                        <a:t>28956</a:t>
                      </a:r>
                      <a:endParaRPr lang="en-US" dirty="0"/>
                    </a:p>
                  </a:txBody>
                  <a:tcPr marL="44864" marR="44864"/>
                </a:tc>
                <a:tc>
                  <a:txBody>
                    <a:bodyPr/>
                    <a:lstStyle/>
                    <a:p>
                      <a:r>
                        <a:rPr lang="en-US" dirty="0" smtClean="0"/>
                        <a:t>23</a:t>
                      </a:r>
                      <a:endParaRPr lang="en-US" dirty="0"/>
                    </a:p>
                  </a:txBody>
                  <a:tcPr marL="44864" marR="44864"/>
                </a:tc>
                <a:tc>
                  <a:txBody>
                    <a:bodyPr/>
                    <a:lstStyle/>
                    <a:p>
                      <a:r>
                        <a:rPr lang="en-US" dirty="0" smtClean="0"/>
                        <a:t>12657</a:t>
                      </a:r>
                      <a:endParaRPr lang="en-US" dirty="0"/>
                    </a:p>
                  </a:txBody>
                  <a:tcPr marL="44864" marR="44864"/>
                </a:tc>
              </a:tr>
              <a:tr h="370840">
                <a:tc>
                  <a:txBody>
                    <a:bodyPr/>
                    <a:lstStyle/>
                    <a:p>
                      <a:r>
                        <a:rPr lang="en-US" dirty="0" smtClean="0"/>
                        <a:t>Full-placed</a:t>
                      </a:r>
                      <a:endParaRPr lang="en-US" dirty="0"/>
                    </a:p>
                  </a:txBody>
                  <a:tcPr marL="44864" marR="44864"/>
                </a:tc>
                <a:tc>
                  <a:txBody>
                    <a:bodyPr/>
                    <a:lstStyle/>
                    <a:p>
                      <a:r>
                        <a:rPr lang="en-US" dirty="0" smtClean="0"/>
                        <a:t>36434</a:t>
                      </a:r>
                      <a:endParaRPr lang="en-US" dirty="0"/>
                    </a:p>
                  </a:txBody>
                  <a:tcPr marL="44864" marR="44864"/>
                </a:tc>
                <a:tc>
                  <a:txBody>
                    <a:bodyPr/>
                    <a:lstStyle/>
                    <a:p>
                      <a:r>
                        <a:rPr lang="en-US" dirty="0" smtClean="0"/>
                        <a:t>28956</a:t>
                      </a:r>
                      <a:endParaRPr lang="en-US" dirty="0"/>
                    </a:p>
                  </a:txBody>
                  <a:tcPr marL="44864" marR="44864"/>
                </a:tc>
                <a:tc>
                  <a:txBody>
                    <a:bodyPr/>
                    <a:lstStyle/>
                    <a:p>
                      <a:r>
                        <a:rPr lang="en-US" dirty="0" smtClean="0"/>
                        <a:t>23</a:t>
                      </a:r>
                      <a:endParaRPr lang="en-US" dirty="0"/>
                    </a:p>
                  </a:txBody>
                  <a:tcPr marL="44864" marR="44864"/>
                </a:tc>
                <a:tc>
                  <a:txBody>
                    <a:bodyPr/>
                    <a:lstStyle/>
                    <a:p>
                      <a:r>
                        <a:rPr lang="en-US" dirty="0" smtClean="0"/>
                        <a:t>10604</a:t>
                      </a:r>
                      <a:endParaRPr lang="en-US" dirty="0"/>
                    </a:p>
                  </a:txBody>
                  <a:tcPr marL="44864" marR="44864"/>
                </a:tc>
              </a:tr>
            </a:tbl>
          </a:graphicData>
        </a:graphic>
      </p:graphicFrame>
      <p:sp>
        <p:nvSpPr>
          <p:cNvPr id="3" name="Content Placeholder 2"/>
          <p:cNvSpPr>
            <a:spLocks noGrp="1"/>
          </p:cNvSpPr>
          <p:nvPr>
            <p:ph idx="2"/>
          </p:nvPr>
        </p:nvSpPr>
        <p:spPr>
          <a:xfrm>
            <a:off x="812801" y="3262489"/>
            <a:ext cx="7870826" cy="2976378"/>
          </a:xfrm>
        </p:spPr>
        <p:txBody>
          <a:bodyPr/>
          <a:lstStyle/>
          <a:p>
            <a:pPr lvl="1"/>
            <a:r>
              <a:rPr lang="en-US" dirty="0" smtClean="0"/>
              <a:t>Fully integrated into LEAP’s compilation flow</a:t>
            </a:r>
          </a:p>
          <a:p>
            <a:pPr lvl="1"/>
            <a:r>
              <a:rPr lang="en-US" dirty="0" smtClean="0"/>
              <a:t>Extremely preliminary results</a:t>
            </a:r>
          </a:p>
          <a:p>
            <a:pPr lvl="2"/>
            <a:r>
              <a:rPr lang="en-US" dirty="0" smtClean="0"/>
              <a:t>Good reduction in slice usage</a:t>
            </a:r>
          </a:p>
          <a:p>
            <a:pPr lvl="2"/>
            <a:r>
              <a:rPr lang="en-US" dirty="0" smtClean="0"/>
              <a:t>LUT usage goes up due to route-through</a:t>
            </a:r>
          </a:p>
          <a:p>
            <a:pPr lvl="1"/>
            <a:r>
              <a:rPr lang="en-US" dirty="0" smtClean="0"/>
              <a:t>Currently evaluating impact on frequency </a:t>
            </a:r>
            <a:endParaRPr lang="en-US" dirty="0"/>
          </a:p>
        </p:txBody>
      </p:sp>
    </p:spTree>
    <p:extLst>
      <p:ext uri="{BB962C8B-B14F-4D97-AF65-F5344CB8AC3E}">
        <p14:creationId xmlns:p14="http://schemas.microsoft.com/office/powerpoint/2010/main" val="319068091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04800" y="990600"/>
            <a:ext cx="8610600" cy="5248267"/>
          </a:xfrm>
        </p:spPr>
        <p:txBody>
          <a:bodyPr/>
          <a:lstStyle/>
          <a:p>
            <a:pPr lvl="1"/>
            <a:r>
              <a:rPr lang="en-US" dirty="0"/>
              <a:t>FPGAs must adopt principles from general purpose </a:t>
            </a:r>
            <a:r>
              <a:rPr lang="en-US" dirty="0" smtClean="0"/>
              <a:t>computing</a:t>
            </a:r>
          </a:p>
          <a:p>
            <a:pPr lvl="2"/>
            <a:r>
              <a:rPr lang="en-US" dirty="0" smtClean="0"/>
              <a:t>Operating environments enable programmers to focus on algorithms</a:t>
            </a:r>
          </a:p>
          <a:p>
            <a:pPr lvl="2"/>
            <a:r>
              <a:rPr lang="en-US" dirty="0" smtClean="0"/>
              <a:t>As opposed to spending significant time developing platforms </a:t>
            </a:r>
          </a:p>
          <a:p>
            <a:pPr lvl="2"/>
            <a:r>
              <a:rPr lang="en-US" dirty="0" smtClean="0"/>
              <a:t>LEAP seeks to bring these design principles to FPGAs</a:t>
            </a:r>
          </a:p>
          <a:p>
            <a:pPr lvl="2"/>
            <a:endParaRPr lang="en-US" dirty="0" smtClean="0"/>
          </a:p>
          <a:p>
            <a:pPr lvl="1"/>
            <a:r>
              <a:rPr lang="en-US" dirty="0" smtClean="0"/>
              <a:t>Latency-insensitive channels are a fundamental abstraction for FPGAs</a:t>
            </a:r>
          </a:p>
          <a:p>
            <a:pPr lvl="2"/>
            <a:r>
              <a:rPr lang="en-US" dirty="0" smtClean="0"/>
              <a:t>Channel abstraction enables strong composition of LEAP’s services</a:t>
            </a:r>
          </a:p>
          <a:p>
            <a:pPr marL="182880" lvl="2" indent="0">
              <a:buNone/>
            </a:pPr>
            <a:endParaRPr lang="en-US" dirty="0" smtClean="0"/>
          </a:p>
          <a:p>
            <a:pPr marL="182880" lvl="2" indent="0">
              <a:buNone/>
            </a:pPr>
            <a:endParaRPr lang="en-US" dirty="0"/>
          </a:p>
          <a:p>
            <a:pPr lvl="1"/>
            <a:r>
              <a:rPr lang="en-US" dirty="0" smtClean="0"/>
              <a:t>LEAP is open-source (BSD-license)</a:t>
            </a:r>
          </a:p>
          <a:p>
            <a:pPr lvl="2"/>
            <a:r>
              <a:rPr lang="en-US" dirty="0" smtClean="0"/>
              <a:t>Code: </a:t>
            </a:r>
            <a:r>
              <a:rPr lang="en-US" dirty="0" smtClean="0">
                <a:hlinkClick r:id="rId2"/>
              </a:rPr>
              <a:t>http://</a:t>
            </a:r>
            <a:r>
              <a:rPr lang="en-US" smtClean="0">
                <a:hlinkClick r:id="rId2"/>
              </a:rPr>
              <a:t>asim.csail.mit.edu/redmine/projects/leap/</a:t>
            </a:r>
            <a:endParaRPr lang="en-US" dirty="0" smtClean="0"/>
          </a:p>
        </p:txBody>
      </p:sp>
    </p:spTree>
    <p:extLst>
      <p:ext uri="{BB962C8B-B14F-4D97-AF65-F5344CB8AC3E}">
        <p14:creationId xmlns:p14="http://schemas.microsoft.com/office/powerpoint/2010/main" val="389384264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305800" cy="1362071"/>
          </a:xfrm>
        </p:spPr>
        <p:txBody>
          <a:bodyPr/>
          <a:lstStyle/>
          <a:p>
            <a:r>
              <a:rPr lang="en-US" dirty="0" smtClean="0"/>
              <a:t>Questions?</a:t>
            </a:r>
            <a:endParaRPr lang="en-US" dirty="0"/>
          </a:p>
        </p:txBody>
      </p:sp>
    </p:spTree>
    <p:extLst>
      <p:ext uri="{BB962C8B-B14F-4D97-AF65-F5344CB8AC3E}">
        <p14:creationId xmlns:p14="http://schemas.microsoft.com/office/powerpoint/2010/main" val="4179140914"/>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lvl="1"/>
            <a:r>
              <a:rPr lang="en-US" dirty="0" smtClean="0"/>
              <a:t>Imagine I give you a CPU with a new ISA and I/O devices.</a:t>
            </a:r>
          </a:p>
          <a:p>
            <a:pPr lvl="1"/>
            <a:r>
              <a:rPr lang="en-US" dirty="0" smtClean="0"/>
              <a:t>Do you:</a:t>
            </a:r>
          </a:p>
          <a:p>
            <a:pPr marL="640080" lvl="2" indent="-457200">
              <a:buFont typeface="+mj-lt"/>
              <a:buAutoNum type="alphaUcPeriod"/>
            </a:pPr>
            <a:r>
              <a:rPr lang="en-US" dirty="0" smtClean="0"/>
              <a:t>Write your application and drivers in assembly language?</a:t>
            </a:r>
          </a:p>
          <a:p>
            <a:pPr marL="640080" lvl="2" indent="-457200">
              <a:buFont typeface="+mj-lt"/>
              <a:buAutoNum type="alphaUcPeriod"/>
            </a:pPr>
            <a:r>
              <a:rPr lang="en-US" dirty="0" smtClean="0"/>
              <a:t>Write an LLVM backend and port Linux?</a:t>
            </a:r>
          </a:p>
        </p:txBody>
      </p:sp>
    </p:spTree>
    <p:extLst>
      <p:ext uri="{BB962C8B-B14F-4D97-AF65-F5344CB8AC3E}">
        <p14:creationId xmlns:p14="http://schemas.microsoft.com/office/powerpoint/2010/main" val="1669401074"/>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305800" cy="1362071"/>
          </a:xfrm>
        </p:spPr>
        <p:txBody>
          <a:bodyPr/>
          <a:lstStyle/>
          <a:p>
            <a:r>
              <a:rPr lang="en-US" dirty="0" smtClean="0"/>
              <a:t>Extra Slides</a:t>
            </a:r>
            <a:endParaRPr lang="en-US" dirty="0"/>
          </a:p>
        </p:txBody>
      </p:sp>
    </p:spTree>
    <p:extLst>
      <p:ext uri="{BB962C8B-B14F-4D97-AF65-F5344CB8AC3E}">
        <p14:creationId xmlns:p14="http://schemas.microsoft.com/office/powerpoint/2010/main" val="2746843480"/>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FPGAs aren’t general purpose!</a:t>
            </a:r>
            <a:endParaRPr lang="en-US" dirty="0"/>
          </a:p>
        </p:txBody>
      </p:sp>
      <p:sp>
        <p:nvSpPr>
          <p:cNvPr id="3" name="Content Placeholder 2"/>
          <p:cNvSpPr>
            <a:spLocks noGrp="1"/>
          </p:cNvSpPr>
          <p:nvPr>
            <p:ph idx="1"/>
          </p:nvPr>
        </p:nvSpPr>
        <p:spPr>
          <a:xfrm>
            <a:off x="380999" y="1066800"/>
            <a:ext cx="8505825" cy="4859331"/>
          </a:xfrm>
        </p:spPr>
        <p:txBody>
          <a:bodyPr/>
          <a:lstStyle/>
          <a:p>
            <a:pPr lvl="1"/>
            <a:r>
              <a:rPr lang="en-US" dirty="0" smtClean="0"/>
              <a:t>Why?  We usually pick option </a:t>
            </a:r>
            <a:r>
              <a:rPr lang="en-US" i="1" dirty="0" smtClean="0"/>
              <a:t>A</a:t>
            </a:r>
            <a:r>
              <a:rPr lang="en-US" dirty="0" smtClean="0"/>
              <a:t>!</a:t>
            </a:r>
          </a:p>
          <a:p>
            <a:pPr lvl="2"/>
            <a:r>
              <a:rPr lang="en-US" dirty="0" smtClean="0"/>
              <a:t>Driver interfaces are platform-specific (wires).</a:t>
            </a:r>
          </a:p>
          <a:p>
            <a:pPr lvl="2"/>
            <a:r>
              <a:rPr lang="en-US" dirty="0" smtClean="0"/>
              <a:t>Building blocks are low level:</a:t>
            </a:r>
          </a:p>
          <a:p>
            <a:pPr lvl="3"/>
            <a:r>
              <a:rPr lang="en-US" dirty="0" smtClean="0"/>
              <a:t>Memories provided only as drivers</a:t>
            </a:r>
          </a:p>
          <a:p>
            <a:pPr lvl="3"/>
            <a:r>
              <a:rPr lang="en-US" dirty="0" smtClean="0"/>
              <a:t>I/O provided as raw channels</a:t>
            </a:r>
          </a:p>
          <a:p>
            <a:pPr lvl="2"/>
            <a:r>
              <a:rPr lang="en-US" dirty="0" smtClean="0"/>
              <a:t>Driver interface and timing details leak into user code.</a:t>
            </a:r>
          </a:p>
          <a:p>
            <a:pPr lvl="2"/>
            <a:r>
              <a:rPr lang="en-US" dirty="0" smtClean="0"/>
              <a:t>Standard programming languages are very low level</a:t>
            </a:r>
          </a:p>
          <a:p>
            <a:pPr marL="385447" lvl="3" indent="0">
              <a:buNone/>
            </a:pPr>
            <a:endParaRPr lang="en-US" dirty="0"/>
          </a:p>
        </p:txBody>
      </p:sp>
      <p:sp>
        <p:nvSpPr>
          <p:cNvPr id="5" name="TextBox 4"/>
          <p:cNvSpPr txBox="1"/>
          <p:nvPr/>
        </p:nvSpPr>
        <p:spPr>
          <a:xfrm>
            <a:off x="962025" y="5752472"/>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77500" lnSpcReduction="2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Achieving option B requires an operating environment.</a:t>
            </a:r>
            <a:endParaRPr lang="en-US" sz="2400" dirty="0">
              <a:solidFill>
                <a:schemeClr val="bg1"/>
              </a:solidFill>
            </a:endParaRPr>
          </a:p>
        </p:txBody>
      </p:sp>
    </p:spTree>
    <p:extLst>
      <p:ext uri="{BB962C8B-B14F-4D97-AF65-F5344CB8AC3E}">
        <p14:creationId xmlns:p14="http://schemas.microsoft.com/office/powerpoint/2010/main" val="3058692279"/>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on </a:t>
            </a:r>
            <a:r>
              <a:rPr lang="en-US" dirty="0" smtClean="0"/>
              <a:t>Processor</a:t>
            </a:r>
            <a:endParaRPr lang="en-US" dirty="0"/>
          </a:p>
        </p:txBody>
      </p:sp>
      <p:sp>
        <p:nvSpPr>
          <p:cNvPr id="3" name="Content Placeholder 2"/>
          <p:cNvSpPr>
            <a:spLocks noGrp="1"/>
          </p:cNvSpPr>
          <p:nvPr>
            <p:ph idx="1"/>
          </p:nvPr>
        </p:nvSpPr>
        <p:spPr/>
        <p:txBody>
          <a:bodyPr>
            <a:normAutofit/>
          </a:bodyPr>
          <a:lstStyle/>
          <a:p>
            <a:pPr marL="1270000" lvl="5" indent="0">
              <a:buNone/>
            </a:pPr>
            <a:endParaRPr lang="en-US" sz="1800" dirty="0" smtClean="0">
              <a:latin typeface="Consolas" pitchFamily="49" charset="0"/>
              <a:cs typeface="Consolas" pitchFamily="49" charset="0"/>
            </a:endParaRPr>
          </a:p>
          <a:p>
            <a:pPr marL="1270000" lvl="5" indent="0">
              <a:buNone/>
            </a:pPr>
            <a:endParaRPr lang="en-US" sz="1800" dirty="0">
              <a:latin typeface="Consolas" pitchFamily="49" charset="0"/>
              <a:cs typeface="Consolas" pitchFamily="49" charset="0"/>
            </a:endParaRPr>
          </a:p>
          <a:p>
            <a:pPr marL="1270000" lvl="5" indent="0">
              <a:buNone/>
            </a:pPr>
            <a:endParaRPr lang="en-US" sz="1800" dirty="0" smtClean="0">
              <a:latin typeface="Consolas" pitchFamily="49" charset="0"/>
              <a:cs typeface="Consolas" pitchFamily="49" charset="0"/>
            </a:endParaRPr>
          </a:p>
          <a:p>
            <a:pPr marL="812800" lvl="4" indent="0">
              <a:buNone/>
            </a:pPr>
            <a:r>
              <a:rPr lang="en-US" sz="2000" dirty="0" smtClean="0">
                <a:latin typeface="Consolas" pitchFamily="49" charset="0"/>
                <a:cs typeface="Consolas" pitchFamily="49" charset="0"/>
              </a:rPr>
              <a:t>main()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printf</a:t>
            </a:r>
            <a:r>
              <a:rPr lang="en-US" sz="2000" dirty="0" smtClean="0">
                <a:latin typeface="Consolas" pitchFamily="49" charset="0"/>
                <a:cs typeface="Consolas" pitchFamily="49" charset="0"/>
              </a:rPr>
              <a:t>(“Hello world!\n”);</a:t>
            </a:r>
          </a:p>
          <a:p>
            <a:pPr marL="812800" lvl="4" indent="0">
              <a:buNone/>
            </a:pPr>
            <a:r>
              <a:rPr lang="en-US" sz="2000" dirty="0">
                <a:latin typeface="Consolas" pitchFamily="49" charset="0"/>
                <a:cs typeface="Consolas" pitchFamily="49" charset="0"/>
              </a:rPr>
              <a:t>}</a:t>
            </a:r>
            <a:endParaRPr lang="en-US" sz="2000" dirty="0" smtClean="0">
              <a:latin typeface="Consolas" pitchFamily="49" charset="0"/>
              <a:cs typeface="Consolas" pitchFamily="49" charset="0"/>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2014514850"/>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on </a:t>
            </a:r>
            <a:r>
              <a:rPr lang="en-US" dirty="0" smtClean="0"/>
              <a:t>FPGA?</a:t>
            </a:r>
            <a:endParaRPr lang="en-US" dirty="0"/>
          </a:p>
        </p:txBody>
      </p:sp>
      <p:sp>
        <p:nvSpPr>
          <p:cNvPr id="3" name="Content Placeholder 2"/>
          <p:cNvSpPr>
            <a:spLocks noGrp="1"/>
          </p:cNvSpPr>
          <p:nvPr>
            <p:ph idx="1"/>
          </p:nvPr>
        </p:nvSpPr>
        <p:spPr/>
        <p:txBody>
          <a:bodyPr/>
          <a:lstStyle/>
          <a:p>
            <a:pPr marL="1270000" lvl="5" indent="0">
              <a:buNone/>
            </a:pPr>
            <a:endParaRPr lang="en-US" sz="1800" dirty="0" smtClean="0">
              <a:latin typeface="Consolas" pitchFamily="49" charset="0"/>
              <a:cs typeface="Consolas" pitchFamily="49" charset="0"/>
            </a:endParaRPr>
          </a:p>
          <a:p>
            <a:pPr marL="1270000" lvl="5" indent="0">
              <a:buNone/>
            </a:pPr>
            <a:endParaRPr lang="en-US" sz="1800" dirty="0" smtClean="0">
              <a:latin typeface="Consolas" pitchFamily="49" charset="0"/>
              <a:cs typeface="Consolas" pitchFamily="49" charset="0"/>
            </a:endParaRPr>
          </a:p>
          <a:p>
            <a:pPr marL="1270000" lvl="5" indent="0">
              <a:buNone/>
            </a:pPr>
            <a:endParaRPr lang="en-US" sz="1800" dirty="0">
              <a:latin typeface="Consolas" pitchFamily="49" charset="0"/>
              <a:cs typeface="Consolas" pitchFamily="49" charset="0"/>
            </a:endParaRPr>
          </a:p>
          <a:p>
            <a:pPr marL="812800" lvl="4" indent="0">
              <a:buNone/>
            </a:pP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$write(“Hello world!\</a:t>
            </a:r>
            <a:r>
              <a:rPr lang="en-US" sz="2000" dirty="0">
                <a:latin typeface="Consolas" pitchFamily="49" charset="0"/>
                <a:cs typeface="Consolas" pitchFamily="49" charset="0"/>
              </a:rPr>
              <a:t>n</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91999700"/>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 on FPGA</a:t>
            </a:r>
            <a:endParaRPr lang="en-US" dirty="0"/>
          </a:p>
        </p:txBody>
      </p:sp>
      <p:graphicFrame>
        <p:nvGraphicFramePr>
          <p:cNvPr id="188" name="Object 187"/>
          <p:cNvGraphicFramePr>
            <a:graphicFrameLocks noChangeAspect="1"/>
          </p:cNvGraphicFramePr>
          <p:nvPr>
            <p:extLst>
              <p:ext uri="{D42A27DB-BD31-4B8C-83A1-F6EECF244321}">
                <p14:modId xmlns:p14="http://schemas.microsoft.com/office/powerpoint/2010/main" val="2488656129"/>
              </p:ext>
            </p:extLst>
          </p:nvPr>
        </p:nvGraphicFramePr>
        <p:xfrm>
          <a:off x="958025" y="-152400"/>
          <a:ext cx="6413500" cy="3806825"/>
        </p:xfrm>
        <a:graphic>
          <a:graphicData uri="http://schemas.openxmlformats.org/presentationml/2006/ole">
            <mc:AlternateContent xmlns:mc="http://schemas.openxmlformats.org/markup-compatibility/2006">
              <mc:Choice xmlns:v="urn:schemas-microsoft-com:vml" Requires="v">
                <p:oleObj spid="_x0000_s1049" name="Document" r:id="rId3" imgW="6414199" imgH="3806423" progId="Word.Document.12">
                  <p:embed/>
                </p:oleObj>
              </mc:Choice>
              <mc:Fallback>
                <p:oleObj name="Document" r:id="rId3" imgW="6414199" imgH="3806423" progId="Word.Document.12">
                  <p:embed/>
                  <p:pic>
                    <p:nvPicPr>
                      <p:cNvPr id="0" name=""/>
                      <p:cNvPicPr/>
                      <p:nvPr/>
                    </p:nvPicPr>
                    <p:blipFill>
                      <a:blip r:embed="rId4"/>
                      <a:stretch>
                        <a:fillRect/>
                      </a:stretch>
                    </p:blipFill>
                    <p:spPr>
                      <a:xfrm>
                        <a:off x="958025" y="-152400"/>
                        <a:ext cx="6413500" cy="3806825"/>
                      </a:xfrm>
                      <a:prstGeom prst="rect">
                        <a:avLst/>
                      </a:prstGeom>
                    </p:spPr>
                  </p:pic>
                </p:oleObj>
              </mc:Fallback>
            </mc:AlternateContent>
          </a:graphicData>
        </a:graphic>
      </p:graphicFrame>
      <p:sp>
        <p:nvSpPr>
          <p:cNvPr id="189" name="TextBox 188"/>
          <p:cNvSpPr txBox="1"/>
          <p:nvPr/>
        </p:nvSpPr>
        <p:spPr>
          <a:xfrm>
            <a:off x="2050903" y="3821668"/>
            <a:ext cx="5010154" cy="369332"/>
          </a:xfrm>
          <a:prstGeom prst="rect">
            <a:avLst/>
          </a:prstGeom>
          <a:noFill/>
        </p:spPr>
        <p:txBody>
          <a:bodyPr wrap="none" rtlCol="0">
            <a:spAutoFit/>
          </a:bodyPr>
          <a:lstStyle/>
          <a:p>
            <a:r>
              <a:rPr lang="en-US" dirty="0" smtClean="0">
                <a:latin typeface="Calibri" pitchFamily="34" charset="0"/>
              </a:rPr>
              <a:t>(Excerpt from 300 page Xilinx 7 Series </a:t>
            </a:r>
            <a:r>
              <a:rPr lang="en-US" dirty="0" err="1" smtClean="0">
                <a:latin typeface="Calibri" pitchFamily="34" charset="0"/>
              </a:rPr>
              <a:t>PCIe</a:t>
            </a:r>
            <a:r>
              <a:rPr lang="en-US" dirty="0" smtClean="0">
                <a:latin typeface="Calibri" pitchFamily="34" charset="0"/>
              </a:rPr>
              <a:t> Manual)</a:t>
            </a:r>
          </a:p>
        </p:txBody>
      </p:sp>
      <p:sp>
        <p:nvSpPr>
          <p:cNvPr id="5" name="Content Placeholder 2"/>
          <p:cNvSpPr txBox="1">
            <a:spLocks/>
          </p:cNvSpPr>
          <p:nvPr/>
        </p:nvSpPr>
        <p:spPr>
          <a:xfrm>
            <a:off x="454026" y="5103216"/>
            <a:ext cx="8154981" cy="1362067"/>
          </a:xfrm>
          <a:prstGeom prst="rect">
            <a:avLst/>
          </a:prstGeom>
          <a:noFill/>
          <a:ln>
            <a:noFill/>
          </a:ln>
        </p:spPr>
        <p:txBody>
          <a:bodyPr vert="horz" wrap="square" lIns="0" tIns="0" rIns="0" bIns="0" anchor="t" anchorCtr="0" compatLnSpc="1"/>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a:lstStyle>
          <a:p>
            <a:pPr lvl="1"/>
            <a:r>
              <a:rPr lang="en-US" dirty="0" smtClean="0"/>
              <a:t>AAAAAAAAAAAAAAAAAH!</a:t>
            </a:r>
          </a:p>
          <a:p>
            <a:pPr lvl="1"/>
            <a:r>
              <a:rPr lang="en-US" dirty="0" smtClean="0"/>
              <a:t>All the software programmers resigned in protest</a:t>
            </a:r>
          </a:p>
        </p:txBody>
      </p:sp>
    </p:spTree>
    <p:extLst>
      <p:ext uri="{BB962C8B-B14F-4D97-AF65-F5344CB8AC3E}">
        <p14:creationId xmlns:p14="http://schemas.microsoft.com/office/powerpoint/2010/main" val="17079846"/>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5|4.1|10.6|1|2.5|18.8"/>
</p:tagLst>
</file>

<file path=ppt/tags/tag2.xml><?xml version="1.0" encoding="utf-8"?>
<p:tagLst xmlns:a="http://schemas.openxmlformats.org/drawingml/2006/main" xmlns:r="http://schemas.openxmlformats.org/officeDocument/2006/relationships" xmlns:p="http://schemas.openxmlformats.org/presentationml/2006/main">
  <p:tag name="TIMING" val="|3.7|7.3|10.3"/>
</p:tagLst>
</file>

<file path=ppt/tags/tag3.xml><?xml version="1.0" encoding="utf-8"?>
<p:tagLst xmlns:a="http://schemas.openxmlformats.org/drawingml/2006/main" xmlns:r="http://schemas.openxmlformats.org/officeDocument/2006/relationships" xmlns:p="http://schemas.openxmlformats.org/presentationml/2006/main">
  <p:tag name="TIMING" val="|0.8|2.4|6.4|6.7|5.2"/>
</p:tagLst>
</file>

<file path=ppt/tags/tag4.xml><?xml version="1.0" encoding="utf-8"?>
<p:tagLst xmlns:a="http://schemas.openxmlformats.org/drawingml/2006/main" xmlns:r="http://schemas.openxmlformats.org/officeDocument/2006/relationships" xmlns:p="http://schemas.openxmlformats.org/presentationml/2006/main">
  <p:tag name="TIMING" val="|7.9|17.2|21.7"/>
</p:tagLst>
</file>

<file path=ppt/theme/theme1.xml><?xml version="1.0" encoding="utf-8"?>
<a:theme xmlns:a="http://schemas.openxmlformats.org/drawingml/2006/main" name="Intel_LTtemplate_121410">
  <a:themeElements>
    <a:clrScheme name="Intel">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Myria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Intel_LTtemplate_121410.potx</Template>
  <TotalTime>15678</TotalTime>
  <Words>2517</Words>
  <Application>Microsoft Office PowerPoint</Application>
  <PresentationFormat>On-screen Show (4:3)</PresentationFormat>
  <Paragraphs>692</Paragraphs>
  <Slides>50</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Calibri</vt:lpstr>
      <vt:lpstr>Consolas</vt:lpstr>
      <vt:lpstr>Wingdings</vt:lpstr>
      <vt:lpstr>Arial</vt:lpstr>
      <vt:lpstr>Verdana</vt:lpstr>
      <vt:lpstr>Times New Roman</vt:lpstr>
      <vt:lpstr>Arial Black</vt:lpstr>
      <vt:lpstr>Courier New</vt:lpstr>
      <vt:lpstr>Arial Unicode MS</vt:lpstr>
      <vt:lpstr>Intel_LTtemplate_121410</vt:lpstr>
      <vt:lpstr>Document</vt:lpstr>
      <vt:lpstr>The LEAP FPGA Operating System</vt:lpstr>
      <vt:lpstr>A Bit of History</vt:lpstr>
      <vt:lpstr>What is General Purpose Computing?</vt:lpstr>
      <vt:lpstr>Where Does Programmability Come From?</vt:lpstr>
      <vt:lpstr> </vt:lpstr>
      <vt:lpstr>FPGAs aren’t general purpose!</vt:lpstr>
      <vt:lpstr>Hello World on Processor</vt:lpstr>
      <vt:lpstr>Hello World on FPGA?</vt:lpstr>
      <vt:lpstr>Hello World on FPGA</vt:lpstr>
      <vt:lpstr>Hello World in LEAP</vt:lpstr>
      <vt:lpstr>What do we get from operating environments?</vt:lpstr>
      <vt:lpstr>Requirements of any operating environment</vt:lpstr>
      <vt:lpstr>Latency-insensitive Channels: The core LEAP Abstraction</vt:lpstr>
      <vt:lpstr>How do user programs and OS interface in software?  </vt:lpstr>
      <vt:lpstr>Memory is Not a Good Base Abstraction for FPGAs </vt:lpstr>
      <vt:lpstr>Communication: A Natural Abstraction for FPGAs</vt:lpstr>
      <vt:lpstr>Abstracting Communication: From Register to FIFO</vt:lpstr>
      <vt:lpstr>But the FIFO isn’t quite enough</vt:lpstr>
      <vt:lpstr>Latency-Insensitive Channels: The Core LEAP Abstraction</vt:lpstr>
      <vt:lpstr>Abstract Communications: What does it buy us?</vt:lpstr>
      <vt:lpstr>Abstract communications: Heterogeneous platforms</vt:lpstr>
      <vt:lpstr>Abstract Communication Abstracts Devices</vt:lpstr>
      <vt:lpstr>PowerPoint Presentation</vt:lpstr>
      <vt:lpstr>Abstract Communication Enables Automated Multi-FPGA Compilation</vt:lpstr>
      <vt:lpstr>Multiple Expectations</vt:lpstr>
      <vt:lpstr>Communications: A Fundamental Service</vt:lpstr>
      <vt:lpstr>LEAP Service Libraries: Making the FPGA Programmable</vt:lpstr>
      <vt:lpstr>Service Libraries</vt:lpstr>
      <vt:lpstr>What I really want is to write code</vt:lpstr>
      <vt:lpstr>Services: Processor vs. FPGA</vt:lpstr>
      <vt:lpstr>STDIO: A Service Library in FPGA</vt:lpstr>
      <vt:lpstr>A Scalable Service Architecture</vt:lpstr>
      <vt:lpstr>LEAP Scratchpads: Abstracting Memory on the FPGA</vt:lpstr>
      <vt:lpstr>What do processors do? </vt:lpstr>
      <vt:lpstr>Interfacing to Memory in FPGAs</vt:lpstr>
      <vt:lpstr>LEAP Scratchpads:  A Memory Abstraction for FPGAs </vt:lpstr>
      <vt:lpstr>LEAP Scratchpads: Automatic Cache Hierarchy</vt:lpstr>
      <vt:lpstr>Great! Memory!  But what if I need to share?</vt:lpstr>
      <vt:lpstr>LEAP Coherent Scratchpads</vt:lpstr>
      <vt:lpstr>More Resources Available</vt:lpstr>
      <vt:lpstr>Leave No Resource Unutilized!</vt:lpstr>
      <vt:lpstr>Heat Performance on Dual FPGA</vt:lpstr>
      <vt:lpstr>Current Research: Place and Route of Latency-insensitive Designs </vt:lpstr>
      <vt:lpstr>Place and Route takes forever…</vt:lpstr>
      <vt:lpstr>Leverage LI Channels!</vt:lpstr>
      <vt:lpstr>Place and Route of Heat</vt:lpstr>
      <vt:lpstr>Post-PAR results</vt:lpstr>
      <vt:lpstr>Conclusion</vt:lpstr>
      <vt:lpstr>Questions?</vt:lpstr>
      <vt:lpstr>Extra Slides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Red Peak</dc:creator>
  <cp:lastModifiedBy>Fleming, Kermin</cp:lastModifiedBy>
  <cp:revision>438</cp:revision>
  <dcterms:created xsi:type="dcterms:W3CDTF">2010-12-14T21:35:33Z</dcterms:created>
  <dcterms:modified xsi:type="dcterms:W3CDTF">2015-05-13T14:56:18Z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