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2.xml" ContentType="application/vnd.openxmlformats-officedocument.presentationml.tags+xml"/>
  <Override PartName="/ppt/notesSlides/notesSlide6.xml" ContentType="application/vnd.openxmlformats-officedocument.presentationml.notesSlide+xml"/>
  <Override PartName="/ppt/tags/tag3.xml" ContentType="application/vnd.openxmlformats-officedocument.presentationml.tags+xml"/>
  <Override PartName="/ppt/notesSlides/notesSlide7.xml" ContentType="application/vnd.openxmlformats-officedocument.presentationml.notesSlide+xml"/>
  <Override PartName="/ppt/tags/tag4.xml" ContentType="application/vnd.openxmlformats-officedocument.presentationml.tags+xml"/>
  <Override PartName="/ppt/notesSlides/notesSlide8.xml" ContentType="application/vnd.openxmlformats-officedocument.presentationml.notesSlide+xml"/>
  <Override PartName="/ppt/tags/tag5.xml" ContentType="application/vnd.openxmlformats-officedocument.presentationml.tags+xml"/>
  <Override PartName="/ppt/notesSlides/notesSlide9.xml" ContentType="application/vnd.openxmlformats-officedocument.presentationml.notesSlide+xml"/>
  <Override PartName="/ppt/tags/tag6.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rts/chart2.xml" ContentType="application/vnd.openxmlformats-officedocument.drawingml.chart+xml"/>
  <Override PartName="/ppt/drawings/drawing1.xml" ContentType="application/vnd.openxmlformats-officedocument.drawingml.chartshape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embedTrueTypeFonts="1" saveSubsetFonts="1">
  <p:sldMasterIdLst>
    <p:sldMasterId id="2147483648" r:id="rId1"/>
  </p:sldMasterIdLst>
  <p:notesMasterIdLst>
    <p:notesMasterId r:id="rId75"/>
  </p:notesMasterIdLst>
  <p:handoutMasterIdLst>
    <p:handoutMasterId r:id="rId76"/>
  </p:handoutMasterIdLst>
  <p:sldIdLst>
    <p:sldId id="258" r:id="rId2"/>
    <p:sldId id="312" r:id="rId3"/>
    <p:sldId id="259" r:id="rId4"/>
    <p:sldId id="260" r:id="rId5"/>
    <p:sldId id="261" r:id="rId6"/>
    <p:sldId id="263" r:id="rId7"/>
    <p:sldId id="315" r:id="rId8"/>
    <p:sldId id="324" r:id="rId9"/>
    <p:sldId id="320" r:id="rId10"/>
    <p:sldId id="321" r:id="rId11"/>
    <p:sldId id="322" r:id="rId12"/>
    <p:sldId id="323" r:id="rId13"/>
    <p:sldId id="335" r:id="rId14"/>
    <p:sldId id="313" r:id="rId15"/>
    <p:sldId id="325" r:id="rId16"/>
    <p:sldId id="326" r:id="rId17"/>
    <p:sldId id="328" r:id="rId18"/>
    <p:sldId id="327" r:id="rId19"/>
    <p:sldId id="329" r:id="rId20"/>
    <p:sldId id="314" r:id="rId21"/>
    <p:sldId id="331" r:id="rId22"/>
    <p:sldId id="332" r:id="rId23"/>
    <p:sldId id="334" r:id="rId24"/>
    <p:sldId id="336" r:id="rId25"/>
    <p:sldId id="370" r:id="rId26"/>
    <p:sldId id="337" r:id="rId27"/>
    <p:sldId id="338" r:id="rId28"/>
    <p:sldId id="339" r:id="rId29"/>
    <p:sldId id="340" r:id="rId30"/>
    <p:sldId id="341" r:id="rId31"/>
    <p:sldId id="342" r:id="rId32"/>
    <p:sldId id="343" r:id="rId33"/>
    <p:sldId id="344" r:id="rId34"/>
    <p:sldId id="345" r:id="rId35"/>
    <p:sldId id="346" r:id="rId36"/>
    <p:sldId id="347" r:id="rId37"/>
    <p:sldId id="348" r:id="rId38"/>
    <p:sldId id="349" r:id="rId39"/>
    <p:sldId id="350" r:id="rId40"/>
    <p:sldId id="351" r:id="rId41"/>
    <p:sldId id="352" r:id="rId42"/>
    <p:sldId id="353" r:id="rId43"/>
    <p:sldId id="354" r:id="rId44"/>
    <p:sldId id="355" r:id="rId45"/>
    <p:sldId id="356" r:id="rId46"/>
    <p:sldId id="357" r:id="rId47"/>
    <p:sldId id="358" r:id="rId48"/>
    <p:sldId id="359" r:id="rId49"/>
    <p:sldId id="360" r:id="rId50"/>
    <p:sldId id="361" r:id="rId51"/>
    <p:sldId id="362" r:id="rId52"/>
    <p:sldId id="363" r:id="rId53"/>
    <p:sldId id="364" r:id="rId54"/>
    <p:sldId id="365" r:id="rId55"/>
    <p:sldId id="366" r:id="rId56"/>
    <p:sldId id="367" r:id="rId57"/>
    <p:sldId id="368" r:id="rId58"/>
    <p:sldId id="369" r:id="rId59"/>
    <p:sldId id="262" r:id="rId60"/>
    <p:sldId id="264" r:id="rId61"/>
    <p:sldId id="265" r:id="rId62"/>
    <p:sldId id="266" r:id="rId63"/>
    <p:sldId id="267" r:id="rId64"/>
    <p:sldId id="268" r:id="rId65"/>
    <p:sldId id="269" r:id="rId66"/>
    <p:sldId id="270" r:id="rId67"/>
    <p:sldId id="271" r:id="rId68"/>
    <p:sldId id="272" r:id="rId69"/>
    <p:sldId id="276" r:id="rId70"/>
    <p:sldId id="277" r:id="rId71"/>
    <p:sldId id="278" r:id="rId72"/>
    <p:sldId id="273" r:id="rId73"/>
    <p:sldId id="275" r:id="rId74"/>
  </p:sldIdLst>
  <p:sldSz cx="9144000" cy="6858000" type="screen4x3"/>
  <p:notesSz cx="6858000" cy="9144000"/>
  <p:embeddedFontLst>
    <p:embeddedFont>
      <p:font typeface="Verdana" pitchFamily="34" charset="0"/>
      <p:regular r:id="rId77"/>
      <p:bold r:id="rId78"/>
      <p:italic r:id="rId79"/>
      <p:boldItalic r:id="rId80"/>
    </p:embeddedFont>
    <p:embeddedFont>
      <p:font typeface="Consolas" pitchFamily="49" charset="0"/>
      <p:regular r:id="rId81"/>
      <p:bold r:id="rId82"/>
      <p:italic r:id="rId83"/>
      <p:boldItalic r:id="rId84"/>
    </p:embeddedFont>
    <p:embeddedFont>
      <p:font typeface="Neo Sans Intel" pitchFamily="34" charset="0"/>
      <p:regular r:id="rId85"/>
      <p:italic r:id="rId86"/>
    </p:embeddedFont>
    <p:embeddedFont>
      <p:font typeface="Calibri" pitchFamily="34" charset="0"/>
      <p:regular r:id="rId87"/>
      <p:bold r:id="rId88"/>
      <p:italic r:id="rId89"/>
      <p:boldItalic r:id="rId90"/>
    </p:embeddedFont>
    <p:embeddedFont>
      <p:font typeface="Candara" pitchFamily="34" charset="0"/>
      <p:regular r:id="rId91"/>
      <p:bold r:id="rId92"/>
      <p:italic r:id="rId93"/>
      <p:boldItalic r:id="rId94"/>
    </p:embeddedFont>
    <p:embeddedFont>
      <p:font typeface="ＭＳ Ｐゴシック" pitchFamily="34" charset="-128"/>
      <p:regular r:id="rId9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B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7" autoAdjust="0"/>
    <p:restoredTop sz="94673" autoAdjust="0"/>
  </p:normalViewPr>
  <p:slideViewPr>
    <p:cSldViewPr>
      <p:cViewPr>
        <p:scale>
          <a:sx n="100" d="100"/>
          <a:sy n="100" d="100"/>
        </p:scale>
        <p:origin x="-1020" y="612"/>
      </p:cViewPr>
      <p:guideLst>
        <p:guide orient="horz" pos="2160"/>
        <p:guide pos="2880"/>
      </p:guideLst>
    </p:cSldViewPr>
  </p:slideViewPr>
  <p:outlineViewPr>
    <p:cViewPr>
      <p:scale>
        <a:sx n="33" d="100"/>
        <a:sy n="33" d="100"/>
      </p:scale>
      <p:origin x="0" y="10794"/>
    </p:cViewPr>
  </p:outlineViewPr>
  <p:notesTextViewPr>
    <p:cViewPr>
      <p:scale>
        <a:sx n="1" d="1"/>
        <a:sy n="1" d="1"/>
      </p:scale>
      <p:origin x="0" y="0"/>
    </p:cViewPr>
  </p:notesTextViewPr>
  <p:notesViewPr>
    <p:cSldViewPr>
      <p:cViewPr varScale="1">
        <p:scale>
          <a:sx n="104" d="100"/>
          <a:sy n="104" d="100"/>
        </p:scale>
        <p:origin x="-3246"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handoutMaster" Target="handoutMasters/handoutMaster1.xml"/><Relationship Id="rId84" Type="http://schemas.openxmlformats.org/officeDocument/2006/relationships/font" Target="fonts/font8.fntdata"/><Relationship Id="rId89" Type="http://schemas.openxmlformats.org/officeDocument/2006/relationships/font" Target="fonts/font13.fntdata"/><Relationship Id="rId97"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font" Target="fonts/font16.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font" Target="fonts/font3.fntdata"/><Relationship Id="rId87" Type="http://schemas.openxmlformats.org/officeDocument/2006/relationships/font" Target="fonts/font11.fntdata"/><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font" Target="fonts/font6.fntdata"/><Relationship Id="rId90" Type="http://schemas.openxmlformats.org/officeDocument/2006/relationships/font" Target="fonts/font14.fntdata"/><Relationship Id="rId95" Type="http://schemas.openxmlformats.org/officeDocument/2006/relationships/font" Target="fonts/font19.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font" Target="fonts/font1.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font" Target="fonts/font4.fntdata"/><Relationship Id="rId85" Type="http://schemas.openxmlformats.org/officeDocument/2006/relationships/font" Target="fonts/font9.fntdata"/><Relationship Id="rId93" Type="http://schemas.openxmlformats.org/officeDocument/2006/relationships/font" Target="fonts/font17.fntdata"/><Relationship Id="rId98"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83" Type="http://schemas.openxmlformats.org/officeDocument/2006/relationships/font" Target="fonts/font7.fntdata"/><Relationship Id="rId88" Type="http://schemas.openxmlformats.org/officeDocument/2006/relationships/font" Target="fonts/font12.fntdata"/><Relationship Id="rId91" Type="http://schemas.openxmlformats.org/officeDocument/2006/relationships/font" Target="fonts/font15.fntdata"/><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font" Target="fonts/font2.fntdata"/><Relationship Id="rId81" Type="http://schemas.openxmlformats.org/officeDocument/2006/relationships/font" Target="fonts/font5.fntdata"/><Relationship Id="rId86" Type="http://schemas.openxmlformats.org/officeDocument/2006/relationships/font" Target="fonts/font10.fntdata"/><Relationship Id="rId94" Type="http://schemas.openxmlformats.org/officeDocument/2006/relationships/font" Target="fonts/font18.fntdata"/><Relationship Id="rId9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rts/_rels/chart1.xml.rels><?xml version="1.0" encoding="UTF-8" standalone="yes"?>
<Relationships xmlns="http://schemas.openxmlformats.org/package/2006/relationships"><Relationship Id="rId1" Type="http://schemas.openxmlformats.org/officeDocument/2006/relationships/oleObject" Target="file:///C:\Users\keflemin\Documents\HasimMulti.xlsx" TargetMode="External"/></Relationships>
</file>

<file path=ppt/charts/_rels/chart2.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file:///C:\Users\Owner\Documents\MMBaselinerReadBW.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4929019742097456E-2"/>
          <c:y val="2.2420623373534055E-2"/>
          <c:w val="0.73894065959146416"/>
          <c:h val="0.7771386665674449"/>
        </c:manualLayout>
      </c:layout>
      <c:barChart>
        <c:barDir val="col"/>
        <c:grouping val="clustered"/>
        <c:varyColors val="0"/>
        <c:ser>
          <c:idx val="0"/>
          <c:order val="0"/>
          <c:tx>
            <c:strRef>
              <c:f>Sheet1!$M$1</c:f>
              <c:strCache>
                <c:ptCount val="1"/>
                <c:pt idx="0">
                  <c:v>Single FPGA</c:v>
                </c:pt>
              </c:strCache>
            </c:strRef>
          </c:tx>
          <c:invertIfNegative val="0"/>
          <c:cat>
            <c:numRef>
              <c:f>Sheet1!$L$2:$L$10</c:f>
              <c:numCache>
                <c:formatCode>General</c:formatCode>
                <c:ptCount val="9"/>
                <c:pt idx="0">
                  <c:v>8</c:v>
                </c:pt>
                <c:pt idx="1">
                  <c:v>16</c:v>
                </c:pt>
                <c:pt idx="2">
                  <c:v>25</c:v>
                </c:pt>
                <c:pt idx="3">
                  <c:v>36</c:v>
                </c:pt>
                <c:pt idx="4">
                  <c:v>49</c:v>
                </c:pt>
                <c:pt idx="5">
                  <c:v>64</c:v>
                </c:pt>
                <c:pt idx="6">
                  <c:v>81</c:v>
                </c:pt>
                <c:pt idx="7">
                  <c:v>100</c:v>
                </c:pt>
                <c:pt idx="8">
                  <c:v>121</c:v>
                </c:pt>
              </c:numCache>
            </c:numRef>
          </c:cat>
          <c:val>
            <c:numRef>
              <c:f>Sheet1!$M$2:$M$10</c:f>
              <c:numCache>
                <c:formatCode>General</c:formatCode>
                <c:ptCount val="9"/>
                <c:pt idx="0">
                  <c:v>6.0195109999999996</c:v>
                </c:pt>
                <c:pt idx="1">
                  <c:v>6.1092065</c:v>
                </c:pt>
                <c:pt idx="2">
                  <c:v>0</c:v>
                </c:pt>
                <c:pt idx="3">
                  <c:v>0</c:v>
                </c:pt>
                <c:pt idx="4">
                  <c:v>0</c:v>
                </c:pt>
                <c:pt idx="5">
                  <c:v>0</c:v>
                </c:pt>
                <c:pt idx="6">
                  <c:v>0</c:v>
                </c:pt>
                <c:pt idx="7">
                  <c:v>0</c:v>
                </c:pt>
                <c:pt idx="8">
                  <c:v>0</c:v>
                </c:pt>
              </c:numCache>
            </c:numRef>
          </c:val>
        </c:ser>
        <c:ser>
          <c:idx val="1"/>
          <c:order val="1"/>
          <c:tx>
            <c:strRef>
              <c:f>Sheet1!$N$1</c:f>
              <c:strCache>
                <c:ptCount val="1"/>
                <c:pt idx="0">
                  <c:v>Dual FPGA (Max 16)</c:v>
                </c:pt>
              </c:strCache>
            </c:strRef>
          </c:tx>
          <c:spPr>
            <a:solidFill>
              <a:schemeClr val="tx1"/>
            </a:solidFill>
          </c:spPr>
          <c:invertIfNegative val="0"/>
          <c:cat>
            <c:numRef>
              <c:f>Sheet1!$L$2:$L$10</c:f>
              <c:numCache>
                <c:formatCode>General</c:formatCode>
                <c:ptCount val="9"/>
                <c:pt idx="0">
                  <c:v>8</c:v>
                </c:pt>
                <c:pt idx="1">
                  <c:v>16</c:v>
                </c:pt>
                <c:pt idx="2">
                  <c:v>25</c:v>
                </c:pt>
                <c:pt idx="3">
                  <c:v>36</c:v>
                </c:pt>
                <c:pt idx="4">
                  <c:v>49</c:v>
                </c:pt>
                <c:pt idx="5">
                  <c:v>64</c:v>
                </c:pt>
                <c:pt idx="6">
                  <c:v>81</c:v>
                </c:pt>
                <c:pt idx="7">
                  <c:v>100</c:v>
                </c:pt>
                <c:pt idx="8">
                  <c:v>121</c:v>
                </c:pt>
              </c:numCache>
            </c:numRef>
          </c:cat>
          <c:val>
            <c:numRef>
              <c:f>Sheet1!$N$2:$N$10</c:f>
              <c:numCache>
                <c:formatCode>General</c:formatCode>
                <c:ptCount val="9"/>
                <c:pt idx="0">
                  <c:v>3.7259790000000002</c:v>
                </c:pt>
                <c:pt idx="1">
                  <c:v>5.1336279999999999</c:v>
                </c:pt>
                <c:pt idx="2">
                  <c:v>0</c:v>
                </c:pt>
                <c:pt idx="3">
                  <c:v>0</c:v>
                </c:pt>
                <c:pt idx="4">
                  <c:v>0</c:v>
                </c:pt>
                <c:pt idx="5">
                  <c:v>0</c:v>
                </c:pt>
                <c:pt idx="6">
                  <c:v>0</c:v>
                </c:pt>
                <c:pt idx="7">
                  <c:v>0</c:v>
                </c:pt>
                <c:pt idx="8">
                  <c:v>0</c:v>
                </c:pt>
              </c:numCache>
            </c:numRef>
          </c:val>
        </c:ser>
        <c:ser>
          <c:idx val="2"/>
          <c:order val="2"/>
          <c:tx>
            <c:strRef>
              <c:f>Sheet1!$O$1</c:f>
              <c:strCache>
                <c:ptCount val="1"/>
                <c:pt idx="0">
                  <c:v>Dual FPGA (Max 64)</c:v>
                </c:pt>
              </c:strCache>
            </c:strRef>
          </c:tx>
          <c:spPr>
            <a:solidFill>
              <a:schemeClr val="accent2"/>
            </a:solidFill>
          </c:spPr>
          <c:invertIfNegative val="0"/>
          <c:cat>
            <c:numRef>
              <c:f>Sheet1!$L$2:$L$10</c:f>
              <c:numCache>
                <c:formatCode>General</c:formatCode>
                <c:ptCount val="9"/>
                <c:pt idx="0">
                  <c:v>8</c:v>
                </c:pt>
                <c:pt idx="1">
                  <c:v>16</c:v>
                </c:pt>
                <c:pt idx="2">
                  <c:v>25</c:v>
                </c:pt>
                <c:pt idx="3">
                  <c:v>36</c:v>
                </c:pt>
                <c:pt idx="4">
                  <c:v>49</c:v>
                </c:pt>
                <c:pt idx="5">
                  <c:v>64</c:v>
                </c:pt>
                <c:pt idx="6">
                  <c:v>81</c:v>
                </c:pt>
                <c:pt idx="7">
                  <c:v>100</c:v>
                </c:pt>
                <c:pt idx="8">
                  <c:v>121</c:v>
                </c:pt>
              </c:numCache>
            </c:numRef>
          </c:cat>
          <c:val>
            <c:numRef>
              <c:f>Sheet1!$O$2:$O$10</c:f>
              <c:numCache>
                <c:formatCode>General</c:formatCode>
                <c:ptCount val="9"/>
                <c:pt idx="0">
                  <c:v>3.5968680000000002</c:v>
                </c:pt>
                <c:pt idx="1">
                  <c:v>4.9588150000000004</c:v>
                </c:pt>
                <c:pt idx="2">
                  <c:v>6.0510270000000004</c:v>
                </c:pt>
                <c:pt idx="3">
                  <c:v>6.6476594999999996</c:v>
                </c:pt>
                <c:pt idx="4">
                  <c:v>6.3480734999999999</c:v>
                </c:pt>
                <c:pt idx="5">
                  <c:v>5.7819735000000003</c:v>
                </c:pt>
                <c:pt idx="6">
                  <c:v>0</c:v>
                </c:pt>
                <c:pt idx="7">
                  <c:v>0</c:v>
                </c:pt>
                <c:pt idx="8">
                  <c:v>0</c:v>
                </c:pt>
              </c:numCache>
            </c:numRef>
          </c:val>
        </c:ser>
        <c:ser>
          <c:idx val="3"/>
          <c:order val="3"/>
          <c:tx>
            <c:strRef>
              <c:f>Sheet1!$P$1</c:f>
              <c:strCache>
                <c:ptCount val="1"/>
                <c:pt idx="0">
                  <c:v>Dual FPGA (Max 128)</c:v>
                </c:pt>
              </c:strCache>
            </c:strRef>
          </c:tx>
          <c:spPr>
            <a:solidFill>
              <a:schemeClr val="accent3"/>
            </a:solidFill>
          </c:spPr>
          <c:invertIfNegative val="0"/>
          <c:cat>
            <c:numRef>
              <c:f>Sheet1!$L$2:$L$10</c:f>
              <c:numCache>
                <c:formatCode>General</c:formatCode>
                <c:ptCount val="9"/>
                <c:pt idx="0">
                  <c:v>8</c:v>
                </c:pt>
                <c:pt idx="1">
                  <c:v>16</c:v>
                </c:pt>
                <c:pt idx="2">
                  <c:v>25</c:v>
                </c:pt>
                <c:pt idx="3">
                  <c:v>36</c:v>
                </c:pt>
                <c:pt idx="4">
                  <c:v>49</c:v>
                </c:pt>
                <c:pt idx="5">
                  <c:v>64</c:v>
                </c:pt>
                <c:pt idx="6">
                  <c:v>81</c:v>
                </c:pt>
                <c:pt idx="7">
                  <c:v>100</c:v>
                </c:pt>
                <c:pt idx="8">
                  <c:v>121</c:v>
                </c:pt>
              </c:numCache>
            </c:numRef>
          </c:cat>
          <c:val>
            <c:numRef>
              <c:f>Sheet1!$P$2:$P$10</c:f>
              <c:numCache>
                <c:formatCode>General</c:formatCode>
                <c:ptCount val="9"/>
                <c:pt idx="0">
                  <c:v>3.1421220000000001</c:v>
                </c:pt>
                <c:pt idx="1">
                  <c:v>4.4571164999999997</c:v>
                </c:pt>
                <c:pt idx="2">
                  <c:v>5.3466310000000004</c:v>
                </c:pt>
                <c:pt idx="3">
                  <c:v>5.8079954999999996</c:v>
                </c:pt>
                <c:pt idx="4">
                  <c:v>5.5903590000000003</c:v>
                </c:pt>
                <c:pt idx="5">
                  <c:v>4.9664485000000003</c:v>
                </c:pt>
                <c:pt idx="6">
                  <c:v>4.5913164999999996</c:v>
                </c:pt>
                <c:pt idx="7">
                  <c:v>4.0229619999999997</c:v>
                </c:pt>
                <c:pt idx="8">
                  <c:v>3.7386094999999999</c:v>
                </c:pt>
              </c:numCache>
            </c:numRef>
          </c:val>
        </c:ser>
        <c:dLbls>
          <c:showLegendKey val="0"/>
          <c:showVal val="0"/>
          <c:showCatName val="0"/>
          <c:showSerName val="0"/>
          <c:showPercent val="0"/>
          <c:showBubbleSize val="0"/>
        </c:dLbls>
        <c:gapWidth val="150"/>
        <c:axId val="95889280"/>
        <c:axId val="34947072"/>
      </c:barChart>
      <c:catAx>
        <c:axId val="95889280"/>
        <c:scaling>
          <c:orientation val="minMax"/>
        </c:scaling>
        <c:delete val="0"/>
        <c:axPos val="b"/>
        <c:title>
          <c:tx>
            <c:rich>
              <a:bodyPr/>
              <a:lstStyle/>
              <a:p>
                <a:pPr>
                  <a:defRPr sz="2000"/>
                </a:pPr>
                <a:r>
                  <a:rPr lang="en-US" sz="2000"/>
                  <a:t>Simulated</a:t>
                </a:r>
                <a:r>
                  <a:rPr lang="en-US" sz="2000" baseline="0"/>
                  <a:t> Cores</a:t>
                </a:r>
                <a:endParaRPr lang="en-US" sz="2000"/>
              </a:p>
            </c:rich>
          </c:tx>
          <c:overlay val="0"/>
        </c:title>
        <c:numFmt formatCode="General" sourceLinked="1"/>
        <c:majorTickMark val="out"/>
        <c:minorTickMark val="none"/>
        <c:tickLblPos val="nextTo"/>
        <c:txPr>
          <a:bodyPr/>
          <a:lstStyle/>
          <a:p>
            <a:pPr>
              <a:defRPr sz="1600"/>
            </a:pPr>
            <a:endParaRPr lang="en-US"/>
          </a:p>
        </c:txPr>
        <c:crossAx val="34947072"/>
        <c:crosses val="autoZero"/>
        <c:auto val="1"/>
        <c:lblAlgn val="ctr"/>
        <c:lblOffset val="100"/>
        <c:noMultiLvlLbl val="0"/>
      </c:catAx>
      <c:valAx>
        <c:axId val="34947072"/>
        <c:scaling>
          <c:orientation val="minMax"/>
        </c:scaling>
        <c:delete val="0"/>
        <c:axPos val="l"/>
        <c:title>
          <c:tx>
            <c:rich>
              <a:bodyPr rot="-5400000" vert="horz"/>
              <a:lstStyle/>
              <a:p>
                <a:pPr>
                  <a:defRPr sz="2000"/>
                </a:pPr>
                <a:r>
                  <a:rPr lang="en-US" sz="2000" dirty="0"/>
                  <a:t>Simulator Throughput </a:t>
                </a:r>
                <a:r>
                  <a:rPr lang="en-US" sz="2000" dirty="0" smtClean="0"/>
                  <a:t>(MIPS)</a:t>
                </a:r>
                <a:endParaRPr lang="en-US" sz="2000" dirty="0"/>
              </a:p>
            </c:rich>
          </c:tx>
          <c:layout>
            <c:manualLayout>
              <c:xMode val="edge"/>
              <c:yMode val="edge"/>
              <c:x val="2.8985507246376812E-3"/>
              <c:y val="0.16406066393997593"/>
            </c:manualLayout>
          </c:layout>
          <c:overlay val="0"/>
        </c:title>
        <c:numFmt formatCode="General" sourceLinked="1"/>
        <c:majorTickMark val="out"/>
        <c:minorTickMark val="none"/>
        <c:tickLblPos val="nextTo"/>
        <c:txPr>
          <a:bodyPr/>
          <a:lstStyle/>
          <a:p>
            <a:pPr>
              <a:defRPr sz="1600"/>
            </a:pPr>
            <a:endParaRPr lang="en-US"/>
          </a:p>
        </c:txPr>
        <c:crossAx val="95889280"/>
        <c:crosses val="autoZero"/>
        <c:crossBetween val="between"/>
      </c:valAx>
    </c:plotArea>
    <c:legend>
      <c:legendPos val="r"/>
      <c:layout>
        <c:manualLayout>
          <c:xMode val="edge"/>
          <c:yMode val="edge"/>
          <c:x val="0.5509416866369965"/>
          <c:y val="2.3082578913909527E-2"/>
          <c:w val="0.3941009610859828"/>
          <c:h val="0.22886393291590224"/>
        </c:manualLayout>
      </c:layout>
      <c:overlay val="0"/>
      <c:txPr>
        <a:bodyPr/>
        <a:lstStyle/>
        <a:p>
          <a:pPr>
            <a:defRPr sz="1600"/>
          </a:pPr>
          <a:endParaRPr lang="en-US"/>
        </a:p>
      </c:txPr>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9"/>
    </mc:Choice>
    <mc:Fallback>
      <c:style val="9"/>
    </mc:Fallback>
  </mc:AlternateContent>
  <c:chart>
    <c:title>
      <c:tx>
        <c:rich>
          <a:bodyPr/>
          <a:lstStyle/>
          <a:p>
            <a:pPr>
              <a:defRPr/>
            </a:pPr>
            <a:r>
              <a:rPr lang="en-US" baseline="0"/>
              <a:t>Read Bandwidth</a:t>
            </a:r>
            <a:endParaRPr lang="en-US"/>
          </a:p>
        </c:rich>
      </c:tx>
      <c:overlay val="0"/>
    </c:title>
    <c:autoTitleDeleted val="0"/>
    <c:view3D>
      <c:rotX val="15"/>
      <c:rotY val="140"/>
      <c:rAngAx val="0"/>
      <c:perspective val="30"/>
    </c:view3D>
    <c:floor>
      <c:thickness val="0"/>
    </c:floor>
    <c:sideWall>
      <c:thickness val="0"/>
    </c:sideWall>
    <c:backWall>
      <c:thickness val="0"/>
    </c:backWall>
    <c:plotArea>
      <c:layout>
        <c:manualLayout>
          <c:layoutTarget val="inner"/>
          <c:xMode val="edge"/>
          <c:yMode val="edge"/>
          <c:x val="2.2421997640697779E-2"/>
          <c:y val="8.0756493275197516E-2"/>
          <c:w val="0.8733526751947529"/>
          <c:h val="0.83862568389200021"/>
        </c:manualLayout>
      </c:layout>
      <c:surface3DChart>
        <c:wireframe val="0"/>
        <c:ser>
          <c:idx val="0"/>
          <c:order val="0"/>
          <c:tx>
            <c:v>1</c:v>
          </c:tx>
          <c:cat>
            <c:numRef>
              <c:f>readbw!$A$2:$A$16</c:f>
              <c:numCache>
                <c:formatCode>General</c:formatCode>
                <c:ptCount val="15"/>
                <c:pt idx="0">
                  <c:v>512</c:v>
                </c:pt>
                <c:pt idx="1">
                  <c:v>1024</c:v>
                </c:pt>
                <c:pt idx="2">
                  <c:v>2048</c:v>
                </c:pt>
                <c:pt idx="3">
                  <c:v>4096</c:v>
                </c:pt>
                <c:pt idx="4">
                  <c:v>8192</c:v>
                </c:pt>
                <c:pt idx="5">
                  <c:v>16384</c:v>
                </c:pt>
                <c:pt idx="6">
                  <c:v>32768</c:v>
                </c:pt>
                <c:pt idx="7">
                  <c:v>65536</c:v>
                </c:pt>
                <c:pt idx="8">
                  <c:v>131072</c:v>
                </c:pt>
                <c:pt idx="9">
                  <c:v>262144</c:v>
                </c:pt>
                <c:pt idx="10">
                  <c:v>524288</c:v>
                </c:pt>
                <c:pt idx="11">
                  <c:v>1048576</c:v>
                </c:pt>
                <c:pt idx="12">
                  <c:v>2097152</c:v>
                </c:pt>
                <c:pt idx="13">
                  <c:v>4194304</c:v>
                </c:pt>
                <c:pt idx="14">
                  <c:v>8388608</c:v>
                </c:pt>
              </c:numCache>
            </c:numRef>
          </c:cat>
          <c:val>
            <c:numRef>
              <c:f>readbw!$B$2:$B$17</c:f>
              <c:numCache>
                <c:formatCode>General</c:formatCode>
                <c:ptCount val="16"/>
                <c:pt idx="0">
                  <c:v>0.99998474144399996</c:v>
                </c:pt>
                <c:pt idx="1">
                  <c:v>0.99998474144399996</c:v>
                </c:pt>
                <c:pt idx="2">
                  <c:v>0.444433141925</c:v>
                </c:pt>
                <c:pt idx="3">
                  <c:v>0.444433141925</c:v>
                </c:pt>
                <c:pt idx="4">
                  <c:v>0.48399806507100002</c:v>
                </c:pt>
                <c:pt idx="5">
                  <c:v>0.438544630863</c:v>
                </c:pt>
                <c:pt idx="6">
                  <c:v>0.46456122193999999</c:v>
                </c:pt>
                <c:pt idx="7">
                  <c:v>0.46975254772399999</c:v>
                </c:pt>
                <c:pt idx="8">
                  <c:v>0.46517537415400001</c:v>
                </c:pt>
                <c:pt idx="9">
                  <c:v>0.471151530401</c:v>
                </c:pt>
                <c:pt idx="10">
                  <c:v>0.47111004081300001</c:v>
                </c:pt>
                <c:pt idx="11">
                  <c:v>0.46971803729900002</c:v>
                </c:pt>
                <c:pt idx="12">
                  <c:v>0.471151530401</c:v>
                </c:pt>
                <c:pt idx="13">
                  <c:v>0.471151530401</c:v>
                </c:pt>
                <c:pt idx="14">
                  <c:v>0.471151530401</c:v>
                </c:pt>
                <c:pt idx="15">
                  <c:v>0.47111004081300001</c:v>
                </c:pt>
              </c:numCache>
            </c:numRef>
          </c:val>
        </c:ser>
        <c:ser>
          <c:idx val="1"/>
          <c:order val="1"/>
          <c:tx>
            <c:v>2</c:v>
          </c:tx>
          <c:cat>
            <c:numRef>
              <c:f>readbw!$A$2:$A$16</c:f>
              <c:numCache>
                <c:formatCode>General</c:formatCode>
                <c:ptCount val="15"/>
                <c:pt idx="0">
                  <c:v>512</c:v>
                </c:pt>
                <c:pt idx="1">
                  <c:v>1024</c:v>
                </c:pt>
                <c:pt idx="2">
                  <c:v>2048</c:v>
                </c:pt>
                <c:pt idx="3">
                  <c:v>4096</c:v>
                </c:pt>
                <c:pt idx="4">
                  <c:v>8192</c:v>
                </c:pt>
                <c:pt idx="5">
                  <c:v>16384</c:v>
                </c:pt>
                <c:pt idx="6">
                  <c:v>32768</c:v>
                </c:pt>
                <c:pt idx="7">
                  <c:v>65536</c:v>
                </c:pt>
                <c:pt idx="8">
                  <c:v>131072</c:v>
                </c:pt>
                <c:pt idx="9">
                  <c:v>262144</c:v>
                </c:pt>
                <c:pt idx="10">
                  <c:v>524288</c:v>
                </c:pt>
                <c:pt idx="11">
                  <c:v>1048576</c:v>
                </c:pt>
                <c:pt idx="12">
                  <c:v>2097152</c:v>
                </c:pt>
                <c:pt idx="13">
                  <c:v>4194304</c:v>
                </c:pt>
                <c:pt idx="14">
                  <c:v>8388608</c:v>
                </c:pt>
              </c:numCache>
            </c:numRef>
          </c:cat>
          <c:val>
            <c:numRef>
              <c:f>readbw!$C$2:$C$17</c:f>
              <c:numCache>
                <c:formatCode>General</c:formatCode>
                <c:ptCount val="16"/>
                <c:pt idx="0">
                  <c:v>0.99085287491899998</c:v>
                </c:pt>
                <c:pt idx="1">
                  <c:v>0.99657094196499996</c:v>
                </c:pt>
                <c:pt idx="2">
                  <c:v>0.49925818990699999</c:v>
                </c:pt>
                <c:pt idx="3">
                  <c:v>0.30435640759499999</c:v>
                </c:pt>
                <c:pt idx="4">
                  <c:v>0.30485440732000002</c:v>
                </c:pt>
                <c:pt idx="5">
                  <c:v>0.30430659111899999</c:v>
                </c:pt>
                <c:pt idx="6">
                  <c:v>0.30487107083499998</c:v>
                </c:pt>
                <c:pt idx="7">
                  <c:v>0.30372800919499998</c:v>
                </c:pt>
                <c:pt idx="8">
                  <c:v>9.6373636069500002E-2</c:v>
                </c:pt>
                <c:pt idx="9">
                  <c:v>5.0264240838199997E-2</c:v>
                </c:pt>
                <c:pt idx="10">
                  <c:v>2.98471436034E-2</c:v>
                </c:pt>
                <c:pt idx="11">
                  <c:v>2.9588430912700001E-2</c:v>
                </c:pt>
                <c:pt idx="12">
                  <c:v>2.99465142899E-2</c:v>
                </c:pt>
                <c:pt idx="13">
                  <c:v>2.9760024158200001E-2</c:v>
                </c:pt>
                <c:pt idx="14">
                  <c:v>2.9782866966799999E-2</c:v>
                </c:pt>
                <c:pt idx="15">
                  <c:v>2.9854281804400001E-2</c:v>
                </c:pt>
              </c:numCache>
            </c:numRef>
          </c:val>
        </c:ser>
        <c:ser>
          <c:idx val="2"/>
          <c:order val="2"/>
          <c:tx>
            <c:v>3</c:v>
          </c:tx>
          <c:cat>
            <c:numRef>
              <c:f>readbw!$A$2:$A$16</c:f>
              <c:numCache>
                <c:formatCode>General</c:formatCode>
                <c:ptCount val="15"/>
                <c:pt idx="0">
                  <c:v>512</c:v>
                </c:pt>
                <c:pt idx="1">
                  <c:v>1024</c:v>
                </c:pt>
                <c:pt idx="2">
                  <c:v>2048</c:v>
                </c:pt>
                <c:pt idx="3">
                  <c:v>4096</c:v>
                </c:pt>
                <c:pt idx="4">
                  <c:v>8192</c:v>
                </c:pt>
                <c:pt idx="5">
                  <c:v>16384</c:v>
                </c:pt>
                <c:pt idx="6">
                  <c:v>32768</c:v>
                </c:pt>
                <c:pt idx="7">
                  <c:v>65536</c:v>
                </c:pt>
                <c:pt idx="8">
                  <c:v>131072</c:v>
                </c:pt>
                <c:pt idx="9">
                  <c:v>262144</c:v>
                </c:pt>
                <c:pt idx="10">
                  <c:v>524288</c:v>
                </c:pt>
                <c:pt idx="11">
                  <c:v>1048576</c:v>
                </c:pt>
                <c:pt idx="12">
                  <c:v>2097152</c:v>
                </c:pt>
                <c:pt idx="13">
                  <c:v>4194304</c:v>
                </c:pt>
                <c:pt idx="14">
                  <c:v>8388608</c:v>
                </c:pt>
              </c:numCache>
            </c:numRef>
          </c:cat>
          <c:val>
            <c:numRef>
              <c:f>readbw!$D$2:$D$17</c:f>
              <c:numCache>
                <c:formatCode>General</c:formatCode>
                <c:ptCount val="16"/>
                <c:pt idx="0">
                  <c:v>0.68283204005099996</c:v>
                </c:pt>
                <c:pt idx="1">
                  <c:v>0.52206088825100005</c:v>
                </c:pt>
                <c:pt idx="2">
                  <c:v>0.28643387940800003</c:v>
                </c:pt>
                <c:pt idx="3">
                  <c:v>0.206393584213</c:v>
                </c:pt>
                <c:pt idx="4">
                  <c:v>0.205008051139</c:v>
                </c:pt>
                <c:pt idx="5">
                  <c:v>0.20504156459299999</c:v>
                </c:pt>
                <c:pt idx="6">
                  <c:v>0.20508583838700001</c:v>
                </c:pt>
                <c:pt idx="7">
                  <c:v>0.20505792442099999</c:v>
                </c:pt>
                <c:pt idx="8">
                  <c:v>0.10206609237399999</c:v>
                </c:pt>
                <c:pt idx="9">
                  <c:v>3.5499399211600002E-2</c:v>
                </c:pt>
                <c:pt idx="10">
                  <c:v>2.75753134127E-2</c:v>
                </c:pt>
                <c:pt idx="11">
                  <c:v>2.8712339041800001E-2</c:v>
                </c:pt>
                <c:pt idx="12">
                  <c:v>2.88617974348E-2</c:v>
                </c:pt>
                <c:pt idx="13">
                  <c:v>2.8753437822800001E-2</c:v>
                </c:pt>
                <c:pt idx="14">
                  <c:v>2.8602518672300001E-2</c:v>
                </c:pt>
                <c:pt idx="15">
                  <c:v>2.8688856944800001E-2</c:v>
                </c:pt>
              </c:numCache>
            </c:numRef>
          </c:val>
        </c:ser>
        <c:ser>
          <c:idx val="3"/>
          <c:order val="3"/>
          <c:tx>
            <c:v>4</c:v>
          </c:tx>
          <c:cat>
            <c:numRef>
              <c:f>readbw!$A$2:$A$16</c:f>
              <c:numCache>
                <c:formatCode>General</c:formatCode>
                <c:ptCount val="15"/>
                <c:pt idx="0">
                  <c:v>512</c:v>
                </c:pt>
                <c:pt idx="1">
                  <c:v>1024</c:v>
                </c:pt>
                <c:pt idx="2">
                  <c:v>2048</c:v>
                </c:pt>
                <c:pt idx="3">
                  <c:v>4096</c:v>
                </c:pt>
                <c:pt idx="4">
                  <c:v>8192</c:v>
                </c:pt>
                <c:pt idx="5">
                  <c:v>16384</c:v>
                </c:pt>
                <c:pt idx="6">
                  <c:v>32768</c:v>
                </c:pt>
                <c:pt idx="7">
                  <c:v>65536</c:v>
                </c:pt>
                <c:pt idx="8">
                  <c:v>131072</c:v>
                </c:pt>
                <c:pt idx="9">
                  <c:v>262144</c:v>
                </c:pt>
                <c:pt idx="10">
                  <c:v>524288</c:v>
                </c:pt>
                <c:pt idx="11">
                  <c:v>1048576</c:v>
                </c:pt>
                <c:pt idx="12">
                  <c:v>2097152</c:v>
                </c:pt>
                <c:pt idx="13">
                  <c:v>4194304</c:v>
                </c:pt>
                <c:pt idx="14">
                  <c:v>8388608</c:v>
                </c:pt>
              </c:numCache>
            </c:numRef>
          </c:cat>
          <c:val>
            <c:numRef>
              <c:f>readbw!$E$2:$E$17</c:f>
              <c:numCache>
                <c:formatCode>General</c:formatCode>
                <c:ptCount val="16"/>
                <c:pt idx="0">
                  <c:v>0.996264161413</c:v>
                </c:pt>
                <c:pt idx="1">
                  <c:v>0.99297345823299998</c:v>
                </c:pt>
                <c:pt idx="2">
                  <c:v>0.15408506701399999</c:v>
                </c:pt>
                <c:pt idx="3">
                  <c:v>0.15384245209899999</c:v>
                </c:pt>
                <c:pt idx="4">
                  <c:v>0.15383920193100001</c:v>
                </c:pt>
                <c:pt idx="5">
                  <c:v>0.15383622273100001</c:v>
                </c:pt>
                <c:pt idx="6">
                  <c:v>0.153825299985</c:v>
                </c:pt>
                <c:pt idx="7">
                  <c:v>0.15381979406499999</c:v>
                </c:pt>
                <c:pt idx="8">
                  <c:v>6.6312938971199997E-2</c:v>
                </c:pt>
                <c:pt idx="9">
                  <c:v>3.0670652597300001E-2</c:v>
                </c:pt>
                <c:pt idx="10">
                  <c:v>2.9014730611699999E-2</c:v>
                </c:pt>
                <c:pt idx="11">
                  <c:v>3.1997590025299998E-2</c:v>
                </c:pt>
                <c:pt idx="12">
                  <c:v>2.9615754609000001E-2</c:v>
                </c:pt>
                <c:pt idx="13">
                  <c:v>2.9638011147300001E-2</c:v>
                </c:pt>
                <c:pt idx="14">
                  <c:v>3.0611929128199999E-2</c:v>
                </c:pt>
                <c:pt idx="15">
                  <c:v>3.0761384877199999E-2</c:v>
                </c:pt>
              </c:numCache>
            </c:numRef>
          </c:val>
        </c:ser>
        <c:ser>
          <c:idx val="4"/>
          <c:order val="4"/>
          <c:tx>
            <c:v>5</c:v>
          </c:tx>
          <c:cat>
            <c:numRef>
              <c:f>readbw!$A$2:$A$16</c:f>
              <c:numCache>
                <c:formatCode>General</c:formatCode>
                <c:ptCount val="15"/>
                <c:pt idx="0">
                  <c:v>512</c:v>
                </c:pt>
                <c:pt idx="1">
                  <c:v>1024</c:v>
                </c:pt>
                <c:pt idx="2">
                  <c:v>2048</c:v>
                </c:pt>
                <c:pt idx="3">
                  <c:v>4096</c:v>
                </c:pt>
                <c:pt idx="4">
                  <c:v>8192</c:v>
                </c:pt>
                <c:pt idx="5">
                  <c:v>16384</c:v>
                </c:pt>
                <c:pt idx="6">
                  <c:v>32768</c:v>
                </c:pt>
                <c:pt idx="7">
                  <c:v>65536</c:v>
                </c:pt>
                <c:pt idx="8">
                  <c:v>131072</c:v>
                </c:pt>
                <c:pt idx="9">
                  <c:v>262144</c:v>
                </c:pt>
                <c:pt idx="10">
                  <c:v>524288</c:v>
                </c:pt>
                <c:pt idx="11">
                  <c:v>1048576</c:v>
                </c:pt>
                <c:pt idx="12">
                  <c:v>2097152</c:v>
                </c:pt>
                <c:pt idx="13">
                  <c:v>4194304</c:v>
                </c:pt>
                <c:pt idx="14">
                  <c:v>8388608</c:v>
                </c:pt>
              </c:numCache>
            </c:numRef>
          </c:cat>
          <c:val>
            <c:numRef>
              <c:f>readbw!$F$2:$F$17</c:f>
              <c:numCache>
                <c:formatCode>General</c:formatCode>
                <c:ptCount val="16"/>
                <c:pt idx="0">
                  <c:v>0.67961900021300004</c:v>
                </c:pt>
                <c:pt idx="1">
                  <c:v>0.50732802415300005</c:v>
                </c:pt>
                <c:pt idx="2">
                  <c:v>0.21536765328099999</c:v>
                </c:pt>
                <c:pt idx="3">
                  <c:v>0.15628349754000001</c:v>
                </c:pt>
                <c:pt idx="4">
                  <c:v>0.15383044521799999</c:v>
                </c:pt>
                <c:pt idx="5">
                  <c:v>0.15382845929799999</c:v>
                </c:pt>
                <c:pt idx="6">
                  <c:v>0.153809234633</c:v>
                </c:pt>
                <c:pt idx="7">
                  <c:v>8.2937644902999999E-2</c:v>
                </c:pt>
                <c:pt idx="8">
                  <c:v>5.64196313388E-2</c:v>
                </c:pt>
                <c:pt idx="9">
                  <c:v>3.0522814273699999E-2</c:v>
                </c:pt>
                <c:pt idx="10">
                  <c:v>3.4598169653599999E-2</c:v>
                </c:pt>
                <c:pt idx="11">
                  <c:v>3.4354625432300001E-2</c:v>
                </c:pt>
                <c:pt idx="12">
                  <c:v>3.52957396939E-2</c:v>
                </c:pt>
                <c:pt idx="13">
                  <c:v>3.5162495627200002E-2</c:v>
                </c:pt>
                <c:pt idx="14">
                  <c:v>3.4227999601499998E-2</c:v>
                </c:pt>
                <c:pt idx="15">
                  <c:v>3.5024000974799997E-2</c:v>
                </c:pt>
              </c:numCache>
            </c:numRef>
          </c:val>
        </c:ser>
        <c:ser>
          <c:idx val="5"/>
          <c:order val="5"/>
          <c:tx>
            <c:v>6</c:v>
          </c:tx>
          <c:cat>
            <c:numRef>
              <c:f>readbw!$A$2:$A$16</c:f>
              <c:numCache>
                <c:formatCode>General</c:formatCode>
                <c:ptCount val="15"/>
                <c:pt idx="0">
                  <c:v>512</c:v>
                </c:pt>
                <c:pt idx="1">
                  <c:v>1024</c:v>
                </c:pt>
                <c:pt idx="2">
                  <c:v>2048</c:v>
                </c:pt>
                <c:pt idx="3">
                  <c:v>4096</c:v>
                </c:pt>
                <c:pt idx="4">
                  <c:v>8192</c:v>
                </c:pt>
                <c:pt idx="5">
                  <c:v>16384</c:v>
                </c:pt>
                <c:pt idx="6">
                  <c:v>32768</c:v>
                </c:pt>
                <c:pt idx="7">
                  <c:v>65536</c:v>
                </c:pt>
                <c:pt idx="8">
                  <c:v>131072</c:v>
                </c:pt>
                <c:pt idx="9">
                  <c:v>262144</c:v>
                </c:pt>
                <c:pt idx="10">
                  <c:v>524288</c:v>
                </c:pt>
                <c:pt idx="11">
                  <c:v>1048576</c:v>
                </c:pt>
                <c:pt idx="12">
                  <c:v>2097152</c:v>
                </c:pt>
                <c:pt idx="13">
                  <c:v>4194304</c:v>
                </c:pt>
                <c:pt idx="14">
                  <c:v>8388608</c:v>
                </c:pt>
              </c:numCache>
            </c:numRef>
          </c:cat>
          <c:val>
            <c:numRef>
              <c:f>readbw!$G$2:$G$17</c:f>
              <c:numCache>
                <c:formatCode>General</c:formatCode>
                <c:ptCount val="16"/>
                <c:pt idx="0">
                  <c:v>0.68345156807700003</c:v>
                </c:pt>
                <c:pt idx="1">
                  <c:v>0.523580119678</c:v>
                </c:pt>
                <c:pt idx="2">
                  <c:v>0.21721934642900001</c:v>
                </c:pt>
                <c:pt idx="3">
                  <c:v>0.155597975251</c:v>
                </c:pt>
                <c:pt idx="4">
                  <c:v>0.15382268236800001</c:v>
                </c:pt>
                <c:pt idx="5">
                  <c:v>0.153833695016</c:v>
                </c:pt>
                <c:pt idx="6">
                  <c:v>0.15382674422600001</c:v>
                </c:pt>
                <c:pt idx="7">
                  <c:v>7.4862608334099995E-2</c:v>
                </c:pt>
                <c:pt idx="8">
                  <c:v>4.5009961139300003E-2</c:v>
                </c:pt>
                <c:pt idx="9">
                  <c:v>2.83130480615E-2</c:v>
                </c:pt>
                <c:pt idx="10">
                  <c:v>3.08030720349E-2</c:v>
                </c:pt>
                <c:pt idx="11">
                  <c:v>3.1789884849199999E-2</c:v>
                </c:pt>
                <c:pt idx="12">
                  <c:v>3.0524072417799999E-2</c:v>
                </c:pt>
                <c:pt idx="13">
                  <c:v>3.1709232684300002E-2</c:v>
                </c:pt>
                <c:pt idx="14">
                  <c:v>3.10563892209E-2</c:v>
                </c:pt>
                <c:pt idx="15">
                  <c:v>3.1416121111399999E-2</c:v>
                </c:pt>
              </c:numCache>
            </c:numRef>
          </c:val>
        </c:ser>
        <c:ser>
          <c:idx val="6"/>
          <c:order val="6"/>
          <c:tx>
            <c:v>7</c:v>
          </c:tx>
          <c:cat>
            <c:numRef>
              <c:f>readbw!$A$2:$A$16</c:f>
              <c:numCache>
                <c:formatCode>General</c:formatCode>
                <c:ptCount val="15"/>
                <c:pt idx="0">
                  <c:v>512</c:v>
                </c:pt>
                <c:pt idx="1">
                  <c:v>1024</c:v>
                </c:pt>
                <c:pt idx="2">
                  <c:v>2048</c:v>
                </c:pt>
                <c:pt idx="3">
                  <c:v>4096</c:v>
                </c:pt>
                <c:pt idx="4">
                  <c:v>8192</c:v>
                </c:pt>
                <c:pt idx="5">
                  <c:v>16384</c:v>
                </c:pt>
                <c:pt idx="6">
                  <c:v>32768</c:v>
                </c:pt>
                <c:pt idx="7">
                  <c:v>65536</c:v>
                </c:pt>
                <c:pt idx="8">
                  <c:v>131072</c:v>
                </c:pt>
                <c:pt idx="9">
                  <c:v>262144</c:v>
                </c:pt>
                <c:pt idx="10">
                  <c:v>524288</c:v>
                </c:pt>
                <c:pt idx="11">
                  <c:v>1048576</c:v>
                </c:pt>
                <c:pt idx="12">
                  <c:v>2097152</c:v>
                </c:pt>
                <c:pt idx="13">
                  <c:v>4194304</c:v>
                </c:pt>
                <c:pt idx="14">
                  <c:v>8388608</c:v>
                </c:pt>
              </c:numCache>
            </c:numRef>
          </c:cat>
          <c:val>
            <c:numRef>
              <c:f>readbw!$H$2:$H$17</c:f>
              <c:numCache>
                <c:formatCode>General</c:formatCode>
                <c:ptCount val="16"/>
                <c:pt idx="0">
                  <c:v>0.75147345487899997</c:v>
                </c:pt>
                <c:pt idx="1">
                  <c:v>0.55070764874099998</c:v>
                </c:pt>
                <c:pt idx="2">
                  <c:v>0.21285817872400001</c:v>
                </c:pt>
                <c:pt idx="3">
                  <c:v>0.15602676472300001</c:v>
                </c:pt>
                <c:pt idx="4">
                  <c:v>0.153831528468</c:v>
                </c:pt>
                <c:pt idx="5">
                  <c:v>0.153821328462</c:v>
                </c:pt>
                <c:pt idx="6">
                  <c:v>0.15379181924999999</c:v>
                </c:pt>
                <c:pt idx="7">
                  <c:v>7.2347099605599999E-2</c:v>
                </c:pt>
                <c:pt idx="8">
                  <c:v>4.6972224561600003E-2</c:v>
                </c:pt>
                <c:pt idx="9">
                  <c:v>2.7527691086299998E-2</c:v>
                </c:pt>
                <c:pt idx="10">
                  <c:v>3.1195760944700002E-2</c:v>
                </c:pt>
                <c:pt idx="11">
                  <c:v>3.1131354641E-2</c:v>
                </c:pt>
                <c:pt idx="12">
                  <c:v>3.20602107351E-2</c:v>
                </c:pt>
                <c:pt idx="13">
                  <c:v>3.2653777087700002E-2</c:v>
                </c:pt>
                <c:pt idx="14">
                  <c:v>3.1577439736800002E-2</c:v>
                </c:pt>
                <c:pt idx="15">
                  <c:v>3.1353329915900001E-2</c:v>
                </c:pt>
              </c:numCache>
            </c:numRef>
          </c:val>
        </c:ser>
        <c:ser>
          <c:idx val="7"/>
          <c:order val="7"/>
          <c:tx>
            <c:v>8</c:v>
          </c:tx>
          <c:cat>
            <c:numRef>
              <c:f>readbw!$A$2:$A$16</c:f>
              <c:numCache>
                <c:formatCode>General</c:formatCode>
                <c:ptCount val="15"/>
                <c:pt idx="0">
                  <c:v>512</c:v>
                </c:pt>
                <c:pt idx="1">
                  <c:v>1024</c:v>
                </c:pt>
                <c:pt idx="2">
                  <c:v>2048</c:v>
                </c:pt>
                <c:pt idx="3">
                  <c:v>4096</c:v>
                </c:pt>
                <c:pt idx="4">
                  <c:v>8192</c:v>
                </c:pt>
                <c:pt idx="5">
                  <c:v>16384</c:v>
                </c:pt>
                <c:pt idx="6">
                  <c:v>32768</c:v>
                </c:pt>
                <c:pt idx="7">
                  <c:v>65536</c:v>
                </c:pt>
                <c:pt idx="8">
                  <c:v>131072</c:v>
                </c:pt>
                <c:pt idx="9">
                  <c:v>262144</c:v>
                </c:pt>
                <c:pt idx="10">
                  <c:v>524288</c:v>
                </c:pt>
                <c:pt idx="11">
                  <c:v>1048576</c:v>
                </c:pt>
                <c:pt idx="12">
                  <c:v>2097152</c:v>
                </c:pt>
                <c:pt idx="13">
                  <c:v>4194304</c:v>
                </c:pt>
                <c:pt idx="14">
                  <c:v>8388608</c:v>
                </c:pt>
              </c:numCache>
            </c:numRef>
          </c:cat>
          <c:val>
            <c:numRef>
              <c:f>readbw!$I$2:$I$17</c:f>
              <c:numCache>
                <c:formatCode>General</c:formatCode>
                <c:ptCount val="16"/>
                <c:pt idx="0">
                  <c:v>0.996832422607</c:v>
                </c:pt>
                <c:pt idx="1">
                  <c:v>0.99102518543200002</c:v>
                </c:pt>
                <c:pt idx="2">
                  <c:v>0.153956294557</c:v>
                </c:pt>
                <c:pt idx="3">
                  <c:v>0.15382927171300001</c:v>
                </c:pt>
                <c:pt idx="4">
                  <c:v>0.15383577134699999</c:v>
                </c:pt>
                <c:pt idx="5">
                  <c:v>0.15381907200600001</c:v>
                </c:pt>
                <c:pt idx="6">
                  <c:v>0.15379001477199999</c:v>
                </c:pt>
                <c:pt idx="7">
                  <c:v>8.7866414519100003E-2</c:v>
                </c:pt>
                <c:pt idx="8">
                  <c:v>5.4099735242700002E-2</c:v>
                </c:pt>
                <c:pt idx="9">
                  <c:v>1.55125458922E-2</c:v>
                </c:pt>
                <c:pt idx="10">
                  <c:v>1.6035543628099998E-2</c:v>
                </c:pt>
                <c:pt idx="11">
                  <c:v>1.68845074545E-2</c:v>
                </c:pt>
                <c:pt idx="12">
                  <c:v>1.6833815327200002E-2</c:v>
                </c:pt>
                <c:pt idx="13">
                  <c:v>1.62689813523E-2</c:v>
                </c:pt>
                <c:pt idx="14">
                  <c:v>1.7015672822200002E-2</c:v>
                </c:pt>
                <c:pt idx="15">
                  <c:v>1.63830692369E-2</c:v>
                </c:pt>
              </c:numCache>
            </c:numRef>
          </c:val>
        </c:ser>
        <c:ser>
          <c:idx val="8"/>
          <c:order val="8"/>
          <c:tx>
            <c:v>16</c:v>
          </c:tx>
          <c:cat>
            <c:numRef>
              <c:f>readbw!$A$2:$A$16</c:f>
              <c:numCache>
                <c:formatCode>General</c:formatCode>
                <c:ptCount val="15"/>
                <c:pt idx="0">
                  <c:v>512</c:v>
                </c:pt>
                <c:pt idx="1">
                  <c:v>1024</c:v>
                </c:pt>
                <c:pt idx="2">
                  <c:v>2048</c:v>
                </c:pt>
                <c:pt idx="3">
                  <c:v>4096</c:v>
                </c:pt>
                <c:pt idx="4">
                  <c:v>8192</c:v>
                </c:pt>
                <c:pt idx="5">
                  <c:v>16384</c:v>
                </c:pt>
                <c:pt idx="6">
                  <c:v>32768</c:v>
                </c:pt>
                <c:pt idx="7">
                  <c:v>65536</c:v>
                </c:pt>
                <c:pt idx="8">
                  <c:v>131072</c:v>
                </c:pt>
                <c:pt idx="9">
                  <c:v>262144</c:v>
                </c:pt>
                <c:pt idx="10">
                  <c:v>524288</c:v>
                </c:pt>
                <c:pt idx="11">
                  <c:v>1048576</c:v>
                </c:pt>
                <c:pt idx="12">
                  <c:v>2097152</c:v>
                </c:pt>
                <c:pt idx="13">
                  <c:v>4194304</c:v>
                </c:pt>
                <c:pt idx="14">
                  <c:v>8388608</c:v>
                </c:pt>
              </c:numCache>
            </c:numRef>
          </c:cat>
          <c:val>
            <c:numRef>
              <c:f>readbw!$J$2:$J$17</c:f>
              <c:numCache>
                <c:formatCode>General</c:formatCode>
                <c:ptCount val="16"/>
                <c:pt idx="0">
                  <c:v>0.99449157043400005</c:v>
                </c:pt>
                <c:pt idx="1">
                  <c:v>0.49829494261399998</c:v>
                </c:pt>
                <c:pt idx="2">
                  <c:v>0.153799849687</c:v>
                </c:pt>
                <c:pt idx="3">
                  <c:v>0.15356694711400001</c:v>
                </c:pt>
                <c:pt idx="4">
                  <c:v>0.153512090342</c:v>
                </c:pt>
                <c:pt idx="5">
                  <c:v>0.153610140669</c:v>
                </c:pt>
                <c:pt idx="6">
                  <c:v>7.6373694566999994E-2</c:v>
                </c:pt>
                <c:pt idx="7">
                  <c:v>6.0824178947599998E-2</c:v>
                </c:pt>
                <c:pt idx="8">
                  <c:v>3.0175185840899999E-2</c:v>
                </c:pt>
                <c:pt idx="9">
                  <c:v>1.3214904777699999E-2</c:v>
                </c:pt>
                <c:pt idx="10">
                  <c:v>1.3329852525700001E-2</c:v>
                </c:pt>
                <c:pt idx="11">
                  <c:v>1.33969902971E-2</c:v>
                </c:pt>
                <c:pt idx="12">
                  <c:v>1.3174249023E-2</c:v>
                </c:pt>
                <c:pt idx="13">
                  <c:v>1.33461487805E-2</c:v>
                </c:pt>
                <c:pt idx="14">
                  <c:v>1.3431721816000001E-2</c:v>
                </c:pt>
                <c:pt idx="15">
                  <c:v>1.3183315188599999E-2</c:v>
                </c:pt>
              </c:numCache>
            </c:numRef>
          </c:val>
        </c:ser>
        <c:ser>
          <c:idx val="9"/>
          <c:order val="9"/>
          <c:tx>
            <c:v>32</c:v>
          </c:tx>
          <c:cat>
            <c:numRef>
              <c:f>readbw!$A$2:$A$16</c:f>
              <c:numCache>
                <c:formatCode>General</c:formatCode>
                <c:ptCount val="15"/>
                <c:pt idx="0">
                  <c:v>512</c:v>
                </c:pt>
                <c:pt idx="1">
                  <c:v>1024</c:v>
                </c:pt>
                <c:pt idx="2">
                  <c:v>2048</c:v>
                </c:pt>
                <c:pt idx="3">
                  <c:v>4096</c:v>
                </c:pt>
                <c:pt idx="4">
                  <c:v>8192</c:v>
                </c:pt>
                <c:pt idx="5">
                  <c:v>16384</c:v>
                </c:pt>
                <c:pt idx="6">
                  <c:v>32768</c:v>
                </c:pt>
                <c:pt idx="7">
                  <c:v>65536</c:v>
                </c:pt>
                <c:pt idx="8">
                  <c:v>131072</c:v>
                </c:pt>
                <c:pt idx="9">
                  <c:v>262144</c:v>
                </c:pt>
                <c:pt idx="10">
                  <c:v>524288</c:v>
                </c:pt>
                <c:pt idx="11">
                  <c:v>1048576</c:v>
                </c:pt>
                <c:pt idx="12">
                  <c:v>2097152</c:v>
                </c:pt>
                <c:pt idx="13">
                  <c:v>4194304</c:v>
                </c:pt>
                <c:pt idx="14">
                  <c:v>8388608</c:v>
                </c:pt>
              </c:numCache>
            </c:numRef>
          </c:cat>
          <c:val>
            <c:numRef>
              <c:f>readbw!$K$2:$K$17</c:f>
              <c:numCache>
                <c:formatCode>General</c:formatCode>
                <c:ptCount val="16"/>
                <c:pt idx="0">
                  <c:v>0.99454061908400004</c:v>
                </c:pt>
                <c:pt idx="1">
                  <c:v>0.98823440710199995</c:v>
                </c:pt>
                <c:pt idx="2">
                  <c:v>0.15393776109499999</c:v>
                </c:pt>
                <c:pt idx="3">
                  <c:v>0.15362472397900001</c:v>
                </c:pt>
                <c:pt idx="4">
                  <c:v>0.153645073223</c:v>
                </c:pt>
                <c:pt idx="5">
                  <c:v>9.4199221809999997E-2</c:v>
                </c:pt>
                <c:pt idx="6">
                  <c:v>8.9757944179299998E-2</c:v>
                </c:pt>
                <c:pt idx="7">
                  <c:v>6.0132121656200001E-2</c:v>
                </c:pt>
                <c:pt idx="8">
                  <c:v>2.6401438349800001E-2</c:v>
                </c:pt>
                <c:pt idx="9">
                  <c:v>1.21880237361E-2</c:v>
                </c:pt>
                <c:pt idx="10">
                  <c:v>1.3359323158299999E-2</c:v>
                </c:pt>
                <c:pt idx="11">
                  <c:v>1.3247958900899999E-2</c:v>
                </c:pt>
                <c:pt idx="12">
                  <c:v>1.33034025722E-2</c:v>
                </c:pt>
                <c:pt idx="13">
                  <c:v>1.36852699064E-2</c:v>
                </c:pt>
                <c:pt idx="14">
                  <c:v>1.3390580845299999E-2</c:v>
                </c:pt>
                <c:pt idx="15">
                  <c:v>1.3196844183E-2</c:v>
                </c:pt>
              </c:numCache>
            </c:numRef>
          </c:val>
        </c:ser>
        <c:ser>
          <c:idx val="10"/>
          <c:order val="10"/>
          <c:tx>
            <c:v>64</c:v>
          </c:tx>
          <c:cat>
            <c:numRef>
              <c:f>readbw!$A$2:$A$16</c:f>
              <c:numCache>
                <c:formatCode>General</c:formatCode>
                <c:ptCount val="15"/>
                <c:pt idx="0">
                  <c:v>512</c:v>
                </c:pt>
                <c:pt idx="1">
                  <c:v>1024</c:v>
                </c:pt>
                <c:pt idx="2">
                  <c:v>2048</c:v>
                </c:pt>
                <c:pt idx="3">
                  <c:v>4096</c:v>
                </c:pt>
                <c:pt idx="4">
                  <c:v>8192</c:v>
                </c:pt>
                <c:pt idx="5">
                  <c:v>16384</c:v>
                </c:pt>
                <c:pt idx="6">
                  <c:v>32768</c:v>
                </c:pt>
                <c:pt idx="7">
                  <c:v>65536</c:v>
                </c:pt>
                <c:pt idx="8">
                  <c:v>131072</c:v>
                </c:pt>
                <c:pt idx="9">
                  <c:v>262144</c:v>
                </c:pt>
                <c:pt idx="10">
                  <c:v>524288</c:v>
                </c:pt>
                <c:pt idx="11">
                  <c:v>1048576</c:v>
                </c:pt>
                <c:pt idx="12">
                  <c:v>2097152</c:v>
                </c:pt>
                <c:pt idx="13">
                  <c:v>4194304</c:v>
                </c:pt>
                <c:pt idx="14">
                  <c:v>8388608</c:v>
                </c:pt>
              </c:numCache>
            </c:numRef>
          </c:cat>
          <c:val>
            <c:numRef>
              <c:f>readbw!$L$2:$L$17</c:f>
              <c:numCache>
                <c:formatCode>General</c:formatCode>
                <c:ptCount val="16"/>
                <c:pt idx="0">
                  <c:v>0.99451798064399999</c:v>
                </c:pt>
                <c:pt idx="1">
                  <c:v>0.98927863841300001</c:v>
                </c:pt>
                <c:pt idx="2">
                  <c:v>0.154085338722</c:v>
                </c:pt>
                <c:pt idx="3">
                  <c:v>0.15381374703299999</c:v>
                </c:pt>
                <c:pt idx="4">
                  <c:v>0.153739326264</c:v>
                </c:pt>
                <c:pt idx="5">
                  <c:v>0.117805085755</c:v>
                </c:pt>
                <c:pt idx="6">
                  <c:v>9.7111770927300001E-2</c:v>
                </c:pt>
                <c:pt idx="7">
                  <c:v>5.2834069009700002E-2</c:v>
                </c:pt>
                <c:pt idx="8">
                  <c:v>3.8493250274699999E-2</c:v>
                </c:pt>
                <c:pt idx="9">
                  <c:v>1.5585076818100001E-2</c:v>
                </c:pt>
                <c:pt idx="10">
                  <c:v>1.6561690375999999E-2</c:v>
                </c:pt>
                <c:pt idx="11">
                  <c:v>1.6478465895500002E-2</c:v>
                </c:pt>
                <c:pt idx="12">
                  <c:v>1.6724330722799999E-2</c:v>
                </c:pt>
                <c:pt idx="13">
                  <c:v>1.7311657044499999E-2</c:v>
                </c:pt>
                <c:pt idx="14">
                  <c:v>1.68409020943E-2</c:v>
                </c:pt>
                <c:pt idx="15">
                  <c:v>1.6611787053499999E-2</c:v>
                </c:pt>
              </c:numCache>
            </c:numRef>
          </c:val>
        </c:ser>
        <c:ser>
          <c:idx val="11"/>
          <c:order val="11"/>
          <c:tx>
            <c:v>128</c:v>
          </c:tx>
          <c:cat>
            <c:numRef>
              <c:f>readbw!$A$2:$A$16</c:f>
              <c:numCache>
                <c:formatCode>General</c:formatCode>
                <c:ptCount val="15"/>
                <c:pt idx="0">
                  <c:v>512</c:v>
                </c:pt>
                <c:pt idx="1">
                  <c:v>1024</c:v>
                </c:pt>
                <c:pt idx="2">
                  <c:v>2048</c:v>
                </c:pt>
                <c:pt idx="3">
                  <c:v>4096</c:v>
                </c:pt>
                <c:pt idx="4">
                  <c:v>8192</c:v>
                </c:pt>
                <c:pt idx="5">
                  <c:v>16384</c:v>
                </c:pt>
                <c:pt idx="6">
                  <c:v>32768</c:v>
                </c:pt>
                <c:pt idx="7">
                  <c:v>65536</c:v>
                </c:pt>
                <c:pt idx="8">
                  <c:v>131072</c:v>
                </c:pt>
                <c:pt idx="9">
                  <c:v>262144</c:v>
                </c:pt>
                <c:pt idx="10">
                  <c:v>524288</c:v>
                </c:pt>
                <c:pt idx="11">
                  <c:v>1048576</c:v>
                </c:pt>
                <c:pt idx="12">
                  <c:v>2097152</c:v>
                </c:pt>
                <c:pt idx="13">
                  <c:v>4194304</c:v>
                </c:pt>
                <c:pt idx="14">
                  <c:v>8388608</c:v>
                </c:pt>
              </c:numCache>
            </c:numRef>
          </c:cat>
          <c:val>
            <c:numRef>
              <c:f>readbw!$M$2:$M$17</c:f>
              <c:numCache>
                <c:formatCode>General</c:formatCode>
                <c:ptCount val="16"/>
              </c:numCache>
            </c:numRef>
          </c:val>
        </c:ser>
        <c:bandFmts/>
        <c:axId val="113659264"/>
        <c:axId val="113661056"/>
        <c:axId val="113653056"/>
      </c:surface3DChart>
      <c:catAx>
        <c:axId val="113659264"/>
        <c:scaling>
          <c:orientation val="minMax"/>
        </c:scaling>
        <c:delete val="0"/>
        <c:axPos val="b"/>
        <c:numFmt formatCode="General" sourceLinked="1"/>
        <c:majorTickMark val="out"/>
        <c:minorTickMark val="none"/>
        <c:tickLblPos val="nextTo"/>
        <c:txPr>
          <a:bodyPr rot="2400000" vert="horz"/>
          <a:lstStyle/>
          <a:p>
            <a:pPr>
              <a:defRPr/>
            </a:pPr>
            <a:endParaRPr lang="en-US"/>
          </a:p>
        </c:txPr>
        <c:crossAx val="113661056"/>
        <c:crosses val="autoZero"/>
        <c:auto val="1"/>
        <c:lblAlgn val="ctr"/>
        <c:lblOffset val="100"/>
        <c:noMultiLvlLbl val="0"/>
      </c:catAx>
      <c:valAx>
        <c:axId val="113661056"/>
        <c:scaling>
          <c:orientation val="minMax"/>
        </c:scaling>
        <c:delete val="0"/>
        <c:axPos val="r"/>
        <c:majorGridlines/>
        <c:numFmt formatCode="General" sourceLinked="1"/>
        <c:majorTickMark val="out"/>
        <c:minorTickMark val="none"/>
        <c:tickLblPos val="nextTo"/>
        <c:crossAx val="113659264"/>
        <c:crosses val="autoZero"/>
        <c:crossBetween val="midCat"/>
      </c:valAx>
      <c:serAx>
        <c:axId val="113653056"/>
        <c:scaling>
          <c:orientation val="minMax"/>
        </c:scaling>
        <c:delete val="0"/>
        <c:axPos val="b"/>
        <c:majorTickMark val="out"/>
        <c:minorTickMark val="none"/>
        <c:tickLblPos val="nextTo"/>
        <c:crossAx val="113661056"/>
        <c:crosses val="autoZero"/>
      </c:serAx>
    </c:plotArea>
    <c:plotVisOnly val="1"/>
    <c:dispBlanksAs val="zero"/>
    <c:showDLblsOverMax val="0"/>
  </c:chart>
  <c:externalData r:id="rId1">
    <c:autoUpdate val="0"/>
  </c:externalData>
  <c:userShapes r:id="rId2"/>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B7520F3-40BE-4187-8C95-A9C57C08078C}" type="doc">
      <dgm:prSet loTypeId="urn:microsoft.com/office/officeart/2005/8/layout/hierarchy4" loCatId="hierarchy" qsTypeId="urn:microsoft.com/office/officeart/2005/8/quickstyle/simple1" qsCatId="simple" csTypeId="urn:microsoft.com/office/officeart/2005/8/colors/accent1_2" csCatId="accent1" phldr="1"/>
      <dgm:spPr/>
      <dgm:t>
        <a:bodyPr/>
        <a:lstStyle/>
        <a:p>
          <a:endParaRPr lang="en-US"/>
        </a:p>
      </dgm:t>
    </dgm:pt>
    <dgm:pt modelId="{B957CFB1-4556-4686-B859-B86A29FD8094}">
      <dgm:prSet phldrT="[Text]"/>
      <dgm:spPr>
        <a:solidFill>
          <a:srgbClr val="7030A0"/>
        </a:solidFill>
      </dgm:spPr>
      <dgm:t>
        <a:bodyPr/>
        <a:lstStyle/>
        <a:p>
          <a:r>
            <a:rPr lang="en-US" dirty="0" smtClean="0"/>
            <a:t>AWB</a:t>
          </a:r>
          <a:endParaRPr lang="en-US" dirty="0"/>
        </a:p>
      </dgm:t>
    </dgm:pt>
    <dgm:pt modelId="{DB6F3017-3B70-45F8-8F99-2BA58D93A54C}" type="parTrans" cxnId="{E92463C6-2B2F-4FB2-AB61-5581B1C56CF8}">
      <dgm:prSet/>
      <dgm:spPr/>
      <dgm:t>
        <a:bodyPr/>
        <a:lstStyle/>
        <a:p>
          <a:endParaRPr lang="en-US"/>
        </a:p>
      </dgm:t>
    </dgm:pt>
    <dgm:pt modelId="{F11FD689-02B4-49EA-B88E-1D63B8F51AA4}" type="sibTrans" cxnId="{E92463C6-2B2F-4FB2-AB61-5581B1C56CF8}">
      <dgm:prSet/>
      <dgm:spPr/>
      <dgm:t>
        <a:bodyPr/>
        <a:lstStyle/>
        <a:p>
          <a:endParaRPr lang="en-US"/>
        </a:p>
      </dgm:t>
    </dgm:pt>
    <dgm:pt modelId="{3B55A923-72AC-4226-AC91-6FA7FB2CD696}">
      <dgm:prSet phldrT="[Text]"/>
      <dgm:spPr>
        <a:solidFill>
          <a:srgbClr val="00B050"/>
        </a:solidFill>
        <a:ln w="50800">
          <a:solidFill>
            <a:srgbClr val="FF0000"/>
          </a:solidFill>
        </a:ln>
      </dgm:spPr>
      <dgm:t>
        <a:bodyPr/>
        <a:lstStyle/>
        <a:p>
          <a:r>
            <a:rPr lang="en-US" dirty="0" smtClean="0"/>
            <a:t>Asim</a:t>
          </a:r>
          <a:endParaRPr lang="en-US" dirty="0"/>
        </a:p>
      </dgm:t>
    </dgm:pt>
    <dgm:pt modelId="{F8940001-8890-470F-9880-43D340560569}" type="parTrans" cxnId="{54C03E9F-03E5-4327-856B-5F7258FE7378}">
      <dgm:prSet/>
      <dgm:spPr/>
      <dgm:t>
        <a:bodyPr/>
        <a:lstStyle/>
        <a:p>
          <a:endParaRPr lang="en-US"/>
        </a:p>
      </dgm:t>
    </dgm:pt>
    <dgm:pt modelId="{FA5D6EF1-E52A-4CB7-A4A2-F4A0F959EE78}" type="sibTrans" cxnId="{54C03E9F-03E5-4327-856B-5F7258FE7378}">
      <dgm:prSet/>
      <dgm:spPr/>
      <dgm:t>
        <a:bodyPr/>
        <a:lstStyle/>
        <a:p>
          <a:endParaRPr lang="en-US"/>
        </a:p>
      </dgm:t>
    </dgm:pt>
    <dgm:pt modelId="{61C07D4F-4A42-43DE-8ED1-D77613C51D33}">
      <dgm:prSet phldrT="[Text]"/>
      <dgm:spPr>
        <a:solidFill>
          <a:srgbClr val="00B050"/>
        </a:solidFill>
        <a:ln w="50800">
          <a:solidFill>
            <a:srgbClr val="FF0000"/>
          </a:solidFill>
        </a:ln>
      </dgm:spPr>
      <dgm:t>
        <a:bodyPr/>
        <a:lstStyle/>
        <a:p>
          <a:r>
            <a:rPr lang="en-US" dirty="0" smtClean="0"/>
            <a:t>Alpha</a:t>
          </a:r>
          <a:endParaRPr lang="en-US" dirty="0"/>
        </a:p>
      </dgm:t>
    </dgm:pt>
    <dgm:pt modelId="{F984AEAC-2D9D-4FDB-931D-E0E19BD7CD50}" type="parTrans" cxnId="{EEAA72F6-2054-479D-B9E2-D1C7D53F7825}">
      <dgm:prSet/>
      <dgm:spPr/>
      <dgm:t>
        <a:bodyPr/>
        <a:lstStyle/>
        <a:p>
          <a:endParaRPr lang="en-US"/>
        </a:p>
      </dgm:t>
    </dgm:pt>
    <dgm:pt modelId="{B94B5F08-07F6-4D7D-AA2C-7B51A709FCD7}" type="sibTrans" cxnId="{EEAA72F6-2054-479D-B9E2-D1C7D53F7825}">
      <dgm:prSet/>
      <dgm:spPr/>
      <dgm:t>
        <a:bodyPr/>
        <a:lstStyle/>
        <a:p>
          <a:endParaRPr lang="en-US"/>
        </a:p>
      </dgm:t>
    </dgm:pt>
    <dgm:pt modelId="{6CC83758-62C3-4857-BD8A-1C7ACCD95D3D}">
      <dgm:prSet phldrT="[Text]"/>
      <dgm:spPr>
        <a:solidFill>
          <a:schemeClr val="accent1"/>
        </a:solidFill>
        <a:ln w="25400">
          <a:solidFill>
            <a:schemeClr val="bg1"/>
          </a:solidFill>
        </a:ln>
      </dgm:spPr>
      <dgm:t>
        <a:bodyPr/>
        <a:lstStyle/>
        <a:p>
          <a:r>
            <a:rPr lang="en-US" dirty="0" smtClean="0"/>
            <a:t>LEAP</a:t>
          </a:r>
          <a:endParaRPr lang="en-US" dirty="0"/>
        </a:p>
      </dgm:t>
    </dgm:pt>
    <dgm:pt modelId="{047FB286-166C-4F27-BB9A-347D5E01E69F}" type="parTrans" cxnId="{E827A268-B3B7-425E-9AD4-15C0D1E5AE09}">
      <dgm:prSet/>
      <dgm:spPr/>
      <dgm:t>
        <a:bodyPr/>
        <a:lstStyle/>
        <a:p>
          <a:endParaRPr lang="en-US"/>
        </a:p>
      </dgm:t>
    </dgm:pt>
    <dgm:pt modelId="{3C8B0094-270D-4C93-A81E-C1F7B29B5919}" type="sibTrans" cxnId="{E827A268-B3B7-425E-9AD4-15C0D1E5AE09}">
      <dgm:prSet/>
      <dgm:spPr/>
      <dgm:t>
        <a:bodyPr/>
        <a:lstStyle/>
        <a:p>
          <a:endParaRPr lang="en-US"/>
        </a:p>
      </dgm:t>
    </dgm:pt>
    <dgm:pt modelId="{13F0E84B-4174-4F28-A9EC-33AFDA405C42}">
      <dgm:prSet phldrT="[Text]"/>
      <dgm:spPr>
        <a:solidFill>
          <a:schemeClr val="accent1"/>
        </a:solidFill>
        <a:ln w="50800">
          <a:solidFill>
            <a:srgbClr val="FF0000"/>
          </a:solidFill>
        </a:ln>
      </dgm:spPr>
      <dgm:t>
        <a:bodyPr/>
        <a:lstStyle/>
        <a:p>
          <a:r>
            <a:rPr lang="en-US" dirty="0" smtClean="0"/>
            <a:t>HASIM</a:t>
          </a:r>
          <a:endParaRPr lang="en-US" dirty="0"/>
        </a:p>
      </dgm:t>
    </dgm:pt>
    <dgm:pt modelId="{DBD72108-C57C-431D-BBC1-539E671AA7B3}" type="parTrans" cxnId="{DE9879DE-E6AA-4D1A-85C1-48B8D3FA572D}">
      <dgm:prSet/>
      <dgm:spPr/>
      <dgm:t>
        <a:bodyPr/>
        <a:lstStyle/>
        <a:p>
          <a:endParaRPr lang="en-US"/>
        </a:p>
      </dgm:t>
    </dgm:pt>
    <dgm:pt modelId="{77C3776D-695A-4AE9-A4CB-90DA29F94360}" type="sibTrans" cxnId="{DE9879DE-E6AA-4D1A-85C1-48B8D3FA572D}">
      <dgm:prSet/>
      <dgm:spPr/>
      <dgm:t>
        <a:bodyPr/>
        <a:lstStyle/>
        <a:p>
          <a:endParaRPr lang="en-US"/>
        </a:p>
      </dgm:t>
    </dgm:pt>
    <dgm:pt modelId="{8B6C967E-10A0-464D-AD0A-D38609FE9D01}">
      <dgm:prSet phldrT="[Text]"/>
      <dgm:spPr>
        <a:solidFill>
          <a:schemeClr val="accent1"/>
        </a:solidFill>
        <a:ln w="25400">
          <a:solidFill>
            <a:schemeClr val="bg1"/>
          </a:solidFill>
        </a:ln>
      </dgm:spPr>
      <dgm:t>
        <a:bodyPr/>
        <a:lstStyle/>
        <a:p>
          <a:r>
            <a:rPr lang="en-US" dirty="0" err="1" smtClean="0"/>
            <a:t>Airblue</a:t>
          </a:r>
          <a:endParaRPr lang="en-US" dirty="0"/>
        </a:p>
      </dgm:t>
    </dgm:pt>
    <dgm:pt modelId="{0E0D7322-272F-4F61-A4C7-7E685984D6AB}" type="parTrans" cxnId="{497C5F32-CCCB-4756-B696-E66D5A290236}">
      <dgm:prSet/>
      <dgm:spPr/>
      <dgm:t>
        <a:bodyPr/>
        <a:lstStyle/>
        <a:p>
          <a:endParaRPr lang="en-US"/>
        </a:p>
      </dgm:t>
    </dgm:pt>
    <dgm:pt modelId="{DE2296B5-346B-487E-B2C0-23AB54A14C62}" type="sibTrans" cxnId="{497C5F32-CCCB-4756-B696-E66D5A290236}">
      <dgm:prSet/>
      <dgm:spPr/>
      <dgm:t>
        <a:bodyPr/>
        <a:lstStyle/>
        <a:p>
          <a:endParaRPr lang="en-US"/>
        </a:p>
      </dgm:t>
    </dgm:pt>
    <dgm:pt modelId="{393F0D80-2356-49C6-A09A-F6C4D585DFB4}">
      <dgm:prSet phldrT="[Text]"/>
      <dgm:spPr>
        <a:solidFill>
          <a:schemeClr val="accent1"/>
        </a:solidFill>
        <a:ln w="25400">
          <a:solidFill>
            <a:schemeClr val="bg1"/>
          </a:solidFill>
        </a:ln>
      </dgm:spPr>
      <dgm:t>
        <a:bodyPr/>
        <a:lstStyle/>
        <a:p>
          <a:r>
            <a:rPr lang="en-US" dirty="0" smtClean="0"/>
            <a:t>H.264</a:t>
          </a:r>
          <a:endParaRPr lang="en-US" dirty="0"/>
        </a:p>
      </dgm:t>
    </dgm:pt>
    <dgm:pt modelId="{E1E16B22-7275-4912-9F2D-7BBA215A0C66}" type="parTrans" cxnId="{646CFC70-94C1-4272-9517-812AC35B2094}">
      <dgm:prSet/>
      <dgm:spPr/>
      <dgm:t>
        <a:bodyPr/>
        <a:lstStyle/>
        <a:p>
          <a:endParaRPr lang="en-US"/>
        </a:p>
      </dgm:t>
    </dgm:pt>
    <dgm:pt modelId="{13E58310-57F4-4AED-8D04-43D51AC275DD}" type="sibTrans" cxnId="{646CFC70-94C1-4272-9517-812AC35B2094}">
      <dgm:prSet/>
      <dgm:spPr/>
      <dgm:t>
        <a:bodyPr/>
        <a:lstStyle/>
        <a:p>
          <a:endParaRPr lang="en-US"/>
        </a:p>
      </dgm:t>
    </dgm:pt>
    <dgm:pt modelId="{3C4CFD2D-8D03-49EF-AC8E-2CD2DADB734D}">
      <dgm:prSet phldrT="[Text]"/>
      <dgm:spPr>
        <a:solidFill>
          <a:srgbClr val="00B050"/>
        </a:solidFill>
        <a:ln w="50800">
          <a:solidFill>
            <a:srgbClr val="FF0000"/>
          </a:solidFill>
        </a:ln>
      </dgm:spPr>
      <dgm:t>
        <a:bodyPr/>
        <a:lstStyle/>
        <a:p>
          <a:r>
            <a:rPr lang="en-US" dirty="0" smtClean="0"/>
            <a:t>EV8</a:t>
          </a:r>
          <a:endParaRPr lang="en-US" dirty="0"/>
        </a:p>
      </dgm:t>
    </dgm:pt>
    <dgm:pt modelId="{4D73B713-45D3-464E-8AE0-EB2DC7BCBCE3}" type="parTrans" cxnId="{1911BE91-62E0-4F78-8CB5-6A0E542B8913}">
      <dgm:prSet/>
      <dgm:spPr/>
      <dgm:t>
        <a:bodyPr/>
        <a:lstStyle/>
        <a:p>
          <a:endParaRPr lang="en-US"/>
        </a:p>
      </dgm:t>
    </dgm:pt>
    <dgm:pt modelId="{6942D36E-456D-4A2F-9362-AC6DCAB58103}" type="sibTrans" cxnId="{1911BE91-62E0-4F78-8CB5-6A0E542B8913}">
      <dgm:prSet/>
      <dgm:spPr/>
      <dgm:t>
        <a:bodyPr/>
        <a:lstStyle/>
        <a:p>
          <a:endParaRPr lang="en-US"/>
        </a:p>
      </dgm:t>
    </dgm:pt>
    <dgm:pt modelId="{04A9FB9E-1798-48A5-8E91-7A6B342BC99C}">
      <dgm:prSet phldrT="[Text]"/>
      <dgm:spPr>
        <a:solidFill>
          <a:srgbClr val="00B050"/>
        </a:solidFill>
        <a:ln w="50800">
          <a:solidFill>
            <a:srgbClr val="FF0000"/>
          </a:solidFill>
        </a:ln>
      </dgm:spPr>
      <dgm:t>
        <a:bodyPr/>
        <a:lstStyle/>
        <a:p>
          <a:r>
            <a:rPr lang="en-US" dirty="0" smtClean="0"/>
            <a:t>EV9</a:t>
          </a:r>
          <a:endParaRPr lang="en-US" dirty="0"/>
        </a:p>
      </dgm:t>
    </dgm:pt>
    <dgm:pt modelId="{8BB7DA58-1C57-4400-ADAA-AE962FA25CBE}" type="parTrans" cxnId="{7A3781E9-BA32-44B7-8611-9A7E92B2B48A}">
      <dgm:prSet/>
      <dgm:spPr/>
      <dgm:t>
        <a:bodyPr/>
        <a:lstStyle/>
        <a:p>
          <a:endParaRPr lang="en-US"/>
        </a:p>
      </dgm:t>
    </dgm:pt>
    <dgm:pt modelId="{33291F6E-F00A-46B8-A479-E8D28A51C2BD}" type="sibTrans" cxnId="{7A3781E9-BA32-44B7-8611-9A7E92B2B48A}">
      <dgm:prSet/>
      <dgm:spPr/>
      <dgm:t>
        <a:bodyPr/>
        <a:lstStyle/>
        <a:p>
          <a:endParaRPr lang="en-US"/>
        </a:p>
      </dgm:t>
    </dgm:pt>
    <dgm:pt modelId="{73175BFF-EE14-4D86-84CA-69E84AD7D73A}">
      <dgm:prSet phldrT="[Text]"/>
      <dgm:spPr>
        <a:solidFill>
          <a:srgbClr val="00B050"/>
        </a:solidFill>
        <a:ln w="50800">
          <a:solidFill>
            <a:srgbClr val="FF0000"/>
          </a:solidFill>
        </a:ln>
      </dgm:spPr>
      <dgm:t>
        <a:bodyPr/>
        <a:lstStyle/>
        <a:p>
          <a:r>
            <a:rPr lang="en-US" dirty="0" smtClean="0"/>
            <a:t>X86</a:t>
          </a:r>
          <a:endParaRPr lang="en-US" dirty="0"/>
        </a:p>
      </dgm:t>
    </dgm:pt>
    <dgm:pt modelId="{D0A060AD-1152-417E-AEAF-694E3996838E}" type="parTrans" cxnId="{22D54AE8-4E6B-456F-9DBF-BCA153B020E8}">
      <dgm:prSet/>
      <dgm:spPr/>
      <dgm:t>
        <a:bodyPr/>
        <a:lstStyle/>
        <a:p>
          <a:endParaRPr lang="en-US"/>
        </a:p>
      </dgm:t>
    </dgm:pt>
    <dgm:pt modelId="{790B9231-803E-4E7D-AE47-2A477E5C7899}" type="sibTrans" cxnId="{22D54AE8-4E6B-456F-9DBF-BCA153B020E8}">
      <dgm:prSet/>
      <dgm:spPr/>
      <dgm:t>
        <a:bodyPr/>
        <a:lstStyle/>
        <a:p>
          <a:endParaRPr lang="en-US"/>
        </a:p>
      </dgm:t>
    </dgm:pt>
    <dgm:pt modelId="{CD0E7917-A642-4171-AD15-AC607567F76D}">
      <dgm:prSet phldrT="[Text]"/>
      <dgm:spPr>
        <a:solidFill>
          <a:srgbClr val="00B050"/>
        </a:solidFill>
        <a:ln w="50800">
          <a:solidFill>
            <a:srgbClr val="FF0000"/>
          </a:solidFill>
        </a:ln>
      </dgm:spPr>
      <dgm:t>
        <a:bodyPr/>
        <a:lstStyle/>
        <a:p>
          <a:r>
            <a:rPr lang="en-US" dirty="0" smtClean="0"/>
            <a:t>Secret</a:t>
          </a:r>
          <a:endParaRPr lang="en-US" dirty="0"/>
        </a:p>
      </dgm:t>
    </dgm:pt>
    <dgm:pt modelId="{C9D84133-93A2-4A4A-B18B-3A636784E6B2}" type="parTrans" cxnId="{597A99A5-FE17-4A15-8B36-F64A3FAF5208}">
      <dgm:prSet/>
      <dgm:spPr/>
      <dgm:t>
        <a:bodyPr/>
        <a:lstStyle/>
        <a:p>
          <a:endParaRPr lang="en-US"/>
        </a:p>
      </dgm:t>
    </dgm:pt>
    <dgm:pt modelId="{88F5A3F2-807A-4AA1-A10D-9AF52DF11D02}" type="sibTrans" cxnId="{597A99A5-FE17-4A15-8B36-F64A3FAF5208}">
      <dgm:prSet/>
      <dgm:spPr/>
      <dgm:t>
        <a:bodyPr/>
        <a:lstStyle/>
        <a:p>
          <a:endParaRPr lang="en-US"/>
        </a:p>
      </dgm:t>
    </dgm:pt>
    <dgm:pt modelId="{C7EF3A9E-1E5C-40CC-905E-CEE58B914D57}">
      <dgm:prSet phldrT="[Text]"/>
      <dgm:spPr>
        <a:solidFill>
          <a:srgbClr val="00B050"/>
        </a:solidFill>
        <a:ln w="50800">
          <a:solidFill>
            <a:srgbClr val="FF0000"/>
          </a:solidFill>
        </a:ln>
      </dgm:spPr>
      <dgm:t>
        <a:bodyPr/>
        <a:lstStyle/>
        <a:p>
          <a:r>
            <a:rPr lang="en-US" dirty="0" smtClean="0"/>
            <a:t>…</a:t>
          </a:r>
          <a:endParaRPr lang="en-US" dirty="0"/>
        </a:p>
      </dgm:t>
    </dgm:pt>
    <dgm:pt modelId="{3EE6CA47-437C-403B-94C2-BE8D03DD2ED6}" type="parTrans" cxnId="{CC19D26C-5090-40A1-96FF-6C70C010106F}">
      <dgm:prSet/>
      <dgm:spPr/>
      <dgm:t>
        <a:bodyPr/>
        <a:lstStyle/>
        <a:p>
          <a:endParaRPr lang="en-US"/>
        </a:p>
      </dgm:t>
    </dgm:pt>
    <dgm:pt modelId="{80C5D159-814B-403D-8BD4-1770093E12B5}" type="sibTrans" cxnId="{CC19D26C-5090-40A1-96FF-6C70C010106F}">
      <dgm:prSet/>
      <dgm:spPr/>
      <dgm:t>
        <a:bodyPr/>
        <a:lstStyle/>
        <a:p>
          <a:endParaRPr lang="en-US"/>
        </a:p>
      </dgm:t>
    </dgm:pt>
    <dgm:pt modelId="{A0ED2092-CAA3-4C79-9038-56B2D00F4555}">
      <dgm:prSet phldrT="[Text]"/>
      <dgm:spPr>
        <a:solidFill>
          <a:schemeClr val="accent1"/>
        </a:solidFill>
        <a:ln w="25400">
          <a:solidFill>
            <a:schemeClr val="bg1"/>
          </a:solidFill>
        </a:ln>
      </dgm:spPr>
      <dgm:t>
        <a:bodyPr/>
        <a:lstStyle/>
        <a:p>
          <a:r>
            <a:rPr lang="en-US" dirty="0" smtClean="0"/>
            <a:t>802.11</a:t>
          </a:r>
          <a:endParaRPr lang="en-US" dirty="0"/>
        </a:p>
      </dgm:t>
    </dgm:pt>
    <dgm:pt modelId="{BA432378-C5E4-4CA0-B330-42889EDE71A2}" type="parTrans" cxnId="{864A9FB2-76C7-4AFA-965E-C22F1746EFAF}">
      <dgm:prSet/>
      <dgm:spPr/>
      <dgm:t>
        <a:bodyPr/>
        <a:lstStyle/>
        <a:p>
          <a:endParaRPr lang="en-US"/>
        </a:p>
      </dgm:t>
    </dgm:pt>
    <dgm:pt modelId="{9583E2A6-C779-471F-9D77-A2FF2651B35B}" type="sibTrans" cxnId="{864A9FB2-76C7-4AFA-965E-C22F1746EFAF}">
      <dgm:prSet/>
      <dgm:spPr/>
      <dgm:t>
        <a:bodyPr/>
        <a:lstStyle/>
        <a:p>
          <a:endParaRPr lang="en-US"/>
        </a:p>
      </dgm:t>
    </dgm:pt>
    <dgm:pt modelId="{C8A46B6C-FEF8-4180-8D9D-FDA5700ACC42}">
      <dgm:prSet phldrT="[Text]"/>
      <dgm:spPr>
        <a:solidFill>
          <a:schemeClr val="accent1"/>
        </a:solidFill>
        <a:ln w="25400">
          <a:solidFill>
            <a:schemeClr val="bg1"/>
          </a:solidFill>
        </a:ln>
      </dgm:spPr>
      <dgm:t>
        <a:bodyPr/>
        <a:lstStyle/>
        <a:p>
          <a:r>
            <a:rPr lang="en-US" dirty="0" err="1" smtClean="0"/>
            <a:t>Softrate</a:t>
          </a:r>
          <a:endParaRPr lang="en-US" dirty="0"/>
        </a:p>
      </dgm:t>
    </dgm:pt>
    <dgm:pt modelId="{CE3FE6D4-AF22-486B-A41F-5025F49BD9B4}" type="parTrans" cxnId="{133E4500-A584-4A24-9704-D1A2DAF09014}">
      <dgm:prSet/>
      <dgm:spPr/>
      <dgm:t>
        <a:bodyPr/>
        <a:lstStyle/>
        <a:p>
          <a:endParaRPr lang="en-US"/>
        </a:p>
      </dgm:t>
    </dgm:pt>
    <dgm:pt modelId="{BB545C4D-8723-410D-BA9B-ABBE6F010F09}" type="sibTrans" cxnId="{133E4500-A584-4A24-9704-D1A2DAF09014}">
      <dgm:prSet/>
      <dgm:spPr/>
      <dgm:t>
        <a:bodyPr/>
        <a:lstStyle/>
        <a:p>
          <a:endParaRPr lang="en-US"/>
        </a:p>
      </dgm:t>
    </dgm:pt>
    <dgm:pt modelId="{CF63D375-ADB2-4A1A-98C8-319B19E72C3F}">
      <dgm:prSet phldrT="[Text]"/>
      <dgm:spPr>
        <a:solidFill>
          <a:schemeClr val="accent1"/>
        </a:solidFill>
        <a:ln w="50800">
          <a:solidFill>
            <a:srgbClr val="FF0000"/>
          </a:solidFill>
        </a:ln>
      </dgm:spPr>
      <dgm:t>
        <a:bodyPr/>
        <a:lstStyle/>
        <a:p>
          <a:r>
            <a:rPr lang="en-US" dirty="0" smtClean="0"/>
            <a:t>Alpha</a:t>
          </a:r>
          <a:endParaRPr lang="en-US" dirty="0"/>
        </a:p>
      </dgm:t>
    </dgm:pt>
    <dgm:pt modelId="{393FBA5B-84ED-4547-9093-AACD9B9BE77B}" type="parTrans" cxnId="{CED05F08-9883-4ED2-9F46-8C93659CC87B}">
      <dgm:prSet/>
      <dgm:spPr/>
      <dgm:t>
        <a:bodyPr/>
        <a:lstStyle/>
        <a:p>
          <a:endParaRPr lang="en-US"/>
        </a:p>
      </dgm:t>
    </dgm:pt>
    <dgm:pt modelId="{C5C094F5-D37E-4A8D-8FBE-637907BC0A7C}" type="sibTrans" cxnId="{CED05F08-9883-4ED2-9F46-8C93659CC87B}">
      <dgm:prSet/>
      <dgm:spPr/>
      <dgm:t>
        <a:bodyPr/>
        <a:lstStyle/>
        <a:p>
          <a:endParaRPr lang="en-US"/>
        </a:p>
      </dgm:t>
    </dgm:pt>
    <dgm:pt modelId="{DF4C2B49-DF11-4893-8431-176C5C61781A}">
      <dgm:prSet phldrT="[Text]"/>
      <dgm:spPr>
        <a:solidFill>
          <a:schemeClr val="accent1"/>
        </a:solidFill>
        <a:ln w="50800">
          <a:solidFill>
            <a:srgbClr val="FF0000"/>
          </a:solidFill>
        </a:ln>
      </dgm:spPr>
      <dgm:t>
        <a:bodyPr/>
        <a:lstStyle/>
        <a:p>
          <a:r>
            <a:rPr lang="en-US" dirty="0" smtClean="0"/>
            <a:t>Secret</a:t>
          </a:r>
          <a:endParaRPr lang="en-US" dirty="0"/>
        </a:p>
      </dgm:t>
    </dgm:pt>
    <dgm:pt modelId="{9CA07D99-0120-4996-B302-A64FA8EBD98A}" type="parTrans" cxnId="{216FE83E-E240-4D40-AC7D-B8CE790BF73C}">
      <dgm:prSet/>
      <dgm:spPr/>
      <dgm:t>
        <a:bodyPr/>
        <a:lstStyle/>
        <a:p>
          <a:endParaRPr lang="en-US"/>
        </a:p>
      </dgm:t>
    </dgm:pt>
    <dgm:pt modelId="{1B169C40-0E4E-4B4C-AF8D-E1997F0FAD8C}" type="sibTrans" cxnId="{216FE83E-E240-4D40-AC7D-B8CE790BF73C}">
      <dgm:prSet/>
      <dgm:spPr/>
      <dgm:t>
        <a:bodyPr/>
        <a:lstStyle/>
        <a:p>
          <a:endParaRPr lang="en-US"/>
        </a:p>
      </dgm:t>
    </dgm:pt>
    <dgm:pt modelId="{C2902BF5-E89D-4157-9FA0-3E71C949BB0A}">
      <dgm:prSet phldrT="[Text]"/>
      <dgm:spPr>
        <a:solidFill>
          <a:schemeClr val="accent1"/>
        </a:solidFill>
        <a:ln w="50800">
          <a:solidFill>
            <a:srgbClr val="FF0000"/>
          </a:solidFill>
        </a:ln>
      </dgm:spPr>
      <dgm:t>
        <a:bodyPr/>
        <a:lstStyle/>
        <a:p>
          <a:r>
            <a:rPr lang="en-US" dirty="0" smtClean="0"/>
            <a:t>…</a:t>
          </a:r>
          <a:endParaRPr lang="en-US" dirty="0"/>
        </a:p>
      </dgm:t>
    </dgm:pt>
    <dgm:pt modelId="{CB9E6D2B-9A86-4697-8D9C-3104D2D66F5A}" type="parTrans" cxnId="{C413EB51-D957-41E7-86DF-79A897CF8FE9}">
      <dgm:prSet/>
      <dgm:spPr/>
      <dgm:t>
        <a:bodyPr/>
        <a:lstStyle/>
        <a:p>
          <a:endParaRPr lang="en-US"/>
        </a:p>
      </dgm:t>
    </dgm:pt>
    <dgm:pt modelId="{78E4D668-0A0A-4173-BD5C-333D14732EA9}" type="sibTrans" cxnId="{C413EB51-D957-41E7-86DF-79A897CF8FE9}">
      <dgm:prSet/>
      <dgm:spPr/>
      <dgm:t>
        <a:bodyPr/>
        <a:lstStyle/>
        <a:p>
          <a:endParaRPr lang="en-US"/>
        </a:p>
      </dgm:t>
    </dgm:pt>
    <dgm:pt modelId="{929ACA5B-347C-4ED2-BA8A-036E74803AAC}">
      <dgm:prSet phldrT="[Text]"/>
      <dgm:spPr>
        <a:solidFill>
          <a:schemeClr val="accent1"/>
        </a:solidFill>
        <a:ln w="25400">
          <a:solidFill>
            <a:schemeClr val="bg1"/>
          </a:solidFill>
        </a:ln>
      </dgm:spPr>
      <dgm:t>
        <a:bodyPr/>
        <a:lstStyle/>
        <a:p>
          <a:r>
            <a:rPr lang="en-US" dirty="0" smtClean="0"/>
            <a:t>…</a:t>
          </a:r>
          <a:endParaRPr lang="en-US" dirty="0"/>
        </a:p>
      </dgm:t>
    </dgm:pt>
    <dgm:pt modelId="{A0B9C387-F399-4E98-B422-C1AE4CE86EFF}" type="parTrans" cxnId="{D5559759-32F9-44B2-8B7F-75AA5C837DED}">
      <dgm:prSet/>
      <dgm:spPr/>
      <dgm:t>
        <a:bodyPr/>
        <a:lstStyle/>
        <a:p>
          <a:endParaRPr lang="en-US"/>
        </a:p>
      </dgm:t>
    </dgm:pt>
    <dgm:pt modelId="{786034C7-2E5E-4060-8DF4-11E288DF0BEA}" type="sibTrans" cxnId="{D5559759-32F9-44B2-8B7F-75AA5C837DED}">
      <dgm:prSet/>
      <dgm:spPr/>
      <dgm:t>
        <a:bodyPr/>
        <a:lstStyle/>
        <a:p>
          <a:endParaRPr lang="en-US"/>
        </a:p>
      </dgm:t>
    </dgm:pt>
    <dgm:pt modelId="{7F1B740D-16BB-4586-8098-736DC3E312CE}">
      <dgm:prSet phldrT="[Text]"/>
      <dgm:spPr>
        <a:solidFill>
          <a:schemeClr val="accent1"/>
        </a:solidFill>
        <a:ln w="25400">
          <a:solidFill>
            <a:schemeClr val="bg1"/>
          </a:solidFill>
        </a:ln>
      </dgm:spPr>
      <dgm:t>
        <a:bodyPr/>
        <a:lstStyle/>
        <a:p>
          <a:r>
            <a:rPr lang="en-US" dirty="0" smtClean="0"/>
            <a:t>…</a:t>
          </a:r>
          <a:endParaRPr lang="en-US" dirty="0"/>
        </a:p>
      </dgm:t>
    </dgm:pt>
    <dgm:pt modelId="{9EB095C3-457B-4F0C-9B12-EC46EF0584BC}" type="parTrans" cxnId="{64AE53C9-574C-455B-8309-2341D73FD7FB}">
      <dgm:prSet/>
      <dgm:spPr/>
      <dgm:t>
        <a:bodyPr/>
        <a:lstStyle/>
        <a:p>
          <a:endParaRPr lang="en-US"/>
        </a:p>
      </dgm:t>
    </dgm:pt>
    <dgm:pt modelId="{5FDF0254-BD3C-4069-8D7D-FE3B9E540416}" type="sibTrans" cxnId="{64AE53C9-574C-455B-8309-2341D73FD7FB}">
      <dgm:prSet/>
      <dgm:spPr/>
      <dgm:t>
        <a:bodyPr/>
        <a:lstStyle/>
        <a:p>
          <a:endParaRPr lang="en-US"/>
        </a:p>
      </dgm:t>
    </dgm:pt>
    <dgm:pt modelId="{EF5320CD-477C-4E60-8D9F-A7306A73B469}" type="pres">
      <dgm:prSet presAssocID="{6B7520F3-40BE-4187-8C95-A9C57C08078C}" presName="Name0" presStyleCnt="0">
        <dgm:presLayoutVars>
          <dgm:chPref val="1"/>
          <dgm:dir/>
          <dgm:animOne val="branch"/>
          <dgm:animLvl val="lvl"/>
          <dgm:resizeHandles/>
        </dgm:presLayoutVars>
      </dgm:prSet>
      <dgm:spPr/>
      <dgm:t>
        <a:bodyPr/>
        <a:lstStyle/>
        <a:p>
          <a:endParaRPr lang="en-US"/>
        </a:p>
      </dgm:t>
    </dgm:pt>
    <dgm:pt modelId="{9FBDA783-2752-446B-8AB1-297083E130A9}" type="pres">
      <dgm:prSet presAssocID="{B957CFB1-4556-4686-B859-B86A29FD8094}" presName="vertOne" presStyleCnt="0"/>
      <dgm:spPr/>
    </dgm:pt>
    <dgm:pt modelId="{630E78C2-E3C5-4D11-B2DB-C35DB47A5A03}" type="pres">
      <dgm:prSet presAssocID="{B957CFB1-4556-4686-B859-B86A29FD8094}" presName="txOne" presStyleLbl="node0" presStyleIdx="0" presStyleCnt="1">
        <dgm:presLayoutVars>
          <dgm:chPref val="3"/>
        </dgm:presLayoutVars>
      </dgm:prSet>
      <dgm:spPr/>
      <dgm:t>
        <a:bodyPr/>
        <a:lstStyle/>
        <a:p>
          <a:endParaRPr lang="en-US"/>
        </a:p>
      </dgm:t>
    </dgm:pt>
    <dgm:pt modelId="{6BA9887B-01CD-40BB-8F9B-F98FD630DE22}" type="pres">
      <dgm:prSet presAssocID="{B957CFB1-4556-4686-B859-B86A29FD8094}" presName="parTransOne" presStyleCnt="0"/>
      <dgm:spPr/>
    </dgm:pt>
    <dgm:pt modelId="{65330872-DD1C-467F-A026-BF4DCE54D9DC}" type="pres">
      <dgm:prSet presAssocID="{B957CFB1-4556-4686-B859-B86A29FD8094}" presName="horzOne" presStyleCnt="0"/>
      <dgm:spPr/>
    </dgm:pt>
    <dgm:pt modelId="{6FDEFC17-2772-47E2-B2AA-2F685DA08B15}" type="pres">
      <dgm:prSet presAssocID="{3B55A923-72AC-4226-AC91-6FA7FB2CD696}" presName="vertTwo" presStyleCnt="0"/>
      <dgm:spPr/>
    </dgm:pt>
    <dgm:pt modelId="{6909A7C3-F39E-4890-8B75-8E1C039D703B}" type="pres">
      <dgm:prSet presAssocID="{3B55A923-72AC-4226-AC91-6FA7FB2CD696}" presName="txTwo" presStyleLbl="node2" presStyleIdx="0" presStyleCnt="2">
        <dgm:presLayoutVars>
          <dgm:chPref val="3"/>
        </dgm:presLayoutVars>
      </dgm:prSet>
      <dgm:spPr/>
      <dgm:t>
        <a:bodyPr/>
        <a:lstStyle/>
        <a:p>
          <a:endParaRPr lang="en-US"/>
        </a:p>
      </dgm:t>
    </dgm:pt>
    <dgm:pt modelId="{41B7ECD0-D027-485A-900F-FD6C714FA94A}" type="pres">
      <dgm:prSet presAssocID="{3B55A923-72AC-4226-AC91-6FA7FB2CD696}" presName="parTransTwo" presStyleCnt="0"/>
      <dgm:spPr/>
    </dgm:pt>
    <dgm:pt modelId="{67CEEF20-6981-4D95-A07D-09FD52298246}" type="pres">
      <dgm:prSet presAssocID="{3B55A923-72AC-4226-AC91-6FA7FB2CD696}" presName="horzTwo" presStyleCnt="0"/>
      <dgm:spPr/>
    </dgm:pt>
    <dgm:pt modelId="{73EFDA57-3474-48D6-AB92-123D8FE2B987}" type="pres">
      <dgm:prSet presAssocID="{61C07D4F-4A42-43DE-8ED1-D77613C51D33}" presName="vertThree" presStyleCnt="0"/>
      <dgm:spPr/>
    </dgm:pt>
    <dgm:pt modelId="{922CEC52-8D98-4083-8940-EFF8F4357DCE}" type="pres">
      <dgm:prSet presAssocID="{61C07D4F-4A42-43DE-8ED1-D77613C51D33}" presName="txThree" presStyleLbl="node3" presStyleIdx="0" presStyleCnt="6">
        <dgm:presLayoutVars>
          <dgm:chPref val="3"/>
        </dgm:presLayoutVars>
      </dgm:prSet>
      <dgm:spPr/>
      <dgm:t>
        <a:bodyPr/>
        <a:lstStyle/>
        <a:p>
          <a:endParaRPr lang="en-US"/>
        </a:p>
      </dgm:t>
    </dgm:pt>
    <dgm:pt modelId="{5B6889AC-3300-44DC-B779-DAD559F88EA3}" type="pres">
      <dgm:prSet presAssocID="{61C07D4F-4A42-43DE-8ED1-D77613C51D33}" presName="parTransThree" presStyleCnt="0"/>
      <dgm:spPr/>
    </dgm:pt>
    <dgm:pt modelId="{7ADCF1CD-59FC-4A5E-82AD-4E8137FDBD47}" type="pres">
      <dgm:prSet presAssocID="{61C07D4F-4A42-43DE-8ED1-D77613C51D33}" presName="horzThree" presStyleCnt="0"/>
      <dgm:spPr/>
    </dgm:pt>
    <dgm:pt modelId="{1753BDAF-736F-4659-BD3A-6465423CA0AF}" type="pres">
      <dgm:prSet presAssocID="{3C4CFD2D-8D03-49EF-AC8E-2CD2DADB734D}" presName="vertFour" presStyleCnt="0">
        <dgm:presLayoutVars>
          <dgm:chPref val="3"/>
        </dgm:presLayoutVars>
      </dgm:prSet>
      <dgm:spPr/>
    </dgm:pt>
    <dgm:pt modelId="{287E8EB9-F963-465F-8510-D5630FF1AED8}" type="pres">
      <dgm:prSet presAssocID="{3C4CFD2D-8D03-49EF-AC8E-2CD2DADB734D}" presName="txFour" presStyleLbl="node4" presStyleIdx="0" presStyleCnt="10">
        <dgm:presLayoutVars>
          <dgm:chPref val="3"/>
        </dgm:presLayoutVars>
      </dgm:prSet>
      <dgm:spPr/>
      <dgm:t>
        <a:bodyPr/>
        <a:lstStyle/>
        <a:p>
          <a:endParaRPr lang="en-US"/>
        </a:p>
      </dgm:t>
    </dgm:pt>
    <dgm:pt modelId="{69A558E0-BDA5-4CFE-B5FC-6AF44F419AEA}" type="pres">
      <dgm:prSet presAssocID="{3C4CFD2D-8D03-49EF-AC8E-2CD2DADB734D}" presName="horzFour" presStyleCnt="0"/>
      <dgm:spPr/>
    </dgm:pt>
    <dgm:pt modelId="{48A50288-C10D-45A9-97F3-E078E07EECB3}" type="pres">
      <dgm:prSet presAssocID="{6942D36E-456D-4A2F-9362-AC6DCAB58103}" presName="sibSpaceFour" presStyleCnt="0"/>
      <dgm:spPr/>
    </dgm:pt>
    <dgm:pt modelId="{4398C34E-5C7B-4BB6-A4DE-253B6419A639}" type="pres">
      <dgm:prSet presAssocID="{04A9FB9E-1798-48A5-8E91-7A6B342BC99C}" presName="vertFour" presStyleCnt="0">
        <dgm:presLayoutVars>
          <dgm:chPref val="3"/>
        </dgm:presLayoutVars>
      </dgm:prSet>
      <dgm:spPr/>
    </dgm:pt>
    <dgm:pt modelId="{D7AAC957-3CE6-41AB-A571-A15D7B9B0BDE}" type="pres">
      <dgm:prSet presAssocID="{04A9FB9E-1798-48A5-8E91-7A6B342BC99C}" presName="txFour" presStyleLbl="node4" presStyleIdx="1" presStyleCnt="10">
        <dgm:presLayoutVars>
          <dgm:chPref val="3"/>
        </dgm:presLayoutVars>
      </dgm:prSet>
      <dgm:spPr/>
      <dgm:t>
        <a:bodyPr/>
        <a:lstStyle/>
        <a:p>
          <a:endParaRPr lang="en-US"/>
        </a:p>
      </dgm:t>
    </dgm:pt>
    <dgm:pt modelId="{4EE4F489-2F48-4BDD-A9F2-27906BCC156A}" type="pres">
      <dgm:prSet presAssocID="{04A9FB9E-1798-48A5-8E91-7A6B342BC99C}" presName="horzFour" presStyleCnt="0"/>
      <dgm:spPr/>
    </dgm:pt>
    <dgm:pt modelId="{5C65EF7A-61C5-4C44-903D-B7DD4762F12C}" type="pres">
      <dgm:prSet presAssocID="{B94B5F08-07F6-4D7D-AA2C-7B51A709FCD7}" presName="sibSpaceThree" presStyleCnt="0"/>
      <dgm:spPr/>
    </dgm:pt>
    <dgm:pt modelId="{D8E743DA-4D30-447F-9C2A-7BD94947A92E}" type="pres">
      <dgm:prSet presAssocID="{73175BFF-EE14-4D86-84CA-69E84AD7D73A}" presName="vertThree" presStyleCnt="0"/>
      <dgm:spPr/>
    </dgm:pt>
    <dgm:pt modelId="{40C77A37-524B-49AE-97CC-066D3EE3755B}" type="pres">
      <dgm:prSet presAssocID="{73175BFF-EE14-4D86-84CA-69E84AD7D73A}" presName="txThree" presStyleLbl="node3" presStyleIdx="1" presStyleCnt="6">
        <dgm:presLayoutVars>
          <dgm:chPref val="3"/>
        </dgm:presLayoutVars>
      </dgm:prSet>
      <dgm:spPr/>
      <dgm:t>
        <a:bodyPr/>
        <a:lstStyle/>
        <a:p>
          <a:endParaRPr lang="en-US"/>
        </a:p>
      </dgm:t>
    </dgm:pt>
    <dgm:pt modelId="{4DC27D6C-DB38-4125-AB14-762239E64E85}" type="pres">
      <dgm:prSet presAssocID="{73175BFF-EE14-4D86-84CA-69E84AD7D73A}" presName="parTransThree" presStyleCnt="0"/>
      <dgm:spPr/>
    </dgm:pt>
    <dgm:pt modelId="{CFD0158D-1B5F-4703-9BBE-C4FAB0609204}" type="pres">
      <dgm:prSet presAssocID="{73175BFF-EE14-4D86-84CA-69E84AD7D73A}" presName="horzThree" presStyleCnt="0"/>
      <dgm:spPr/>
    </dgm:pt>
    <dgm:pt modelId="{BCD847F9-3D52-4E83-991F-B12BE6D3EF44}" type="pres">
      <dgm:prSet presAssocID="{CD0E7917-A642-4171-AD15-AC607567F76D}" presName="vertFour" presStyleCnt="0">
        <dgm:presLayoutVars>
          <dgm:chPref val="3"/>
        </dgm:presLayoutVars>
      </dgm:prSet>
      <dgm:spPr/>
    </dgm:pt>
    <dgm:pt modelId="{CDA9F419-0EFA-4662-B5EE-900B82D0DF76}" type="pres">
      <dgm:prSet presAssocID="{CD0E7917-A642-4171-AD15-AC607567F76D}" presName="txFour" presStyleLbl="node4" presStyleIdx="2" presStyleCnt="10">
        <dgm:presLayoutVars>
          <dgm:chPref val="3"/>
        </dgm:presLayoutVars>
      </dgm:prSet>
      <dgm:spPr/>
      <dgm:t>
        <a:bodyPr/>
        <a:lstStyle/>
        <a:p>
          <a:endParaRPr lang="en-US"/>
        </a:p>
      </dgm:t>
    </dgm:pt>
    <dgm:pt modelId="{54F47D93-9B32-4BB1-B6D3-1E03365ED6CC}" type="pres">
      <dgm:prSet presAssocID="{CD0E7917-A642-4171-AD15-AC607567F76D}" presName="horzFour" presStyleCnt="0"/>
      <dgm:spPr/>
    </dgm:pt>
    <dgm:pt modelId="{B3D28F5A-D348-41AF-B6B4-E2202EBA8E1A}" type="pres">
      <dgm:prSet presAssocID="{88F5A3F2-807A-4AA1-A10D-9AF52DF11D02}" presName="sibSpaceFour" presStyleCnt="0"/>
      <dgm:spPr/>
    </dgm:pt>
    <dgm:pt modelId="{930D98E2-0C39-4A2A-A213-14A2C5E68A4B}" type="pres">
      <dgm:prSet presAssocID="{C7EF3A9E-1E5C-40CC-905E-CEE58B914D57}" presName="vertFour" presStyleCnt="0">
        <dgm:presLayoutVars>
          <dgm:chPref val="3"/>
        </dgm:presLayoutVars>
      </dgm:prSet>
      <dgm:spPr/>
    </dgm:pt>
    <dgm:pt modelId="{0A5C9B89-771C-49AE-9AA4-4D9E47B84E9F}" type="pres">
      <dgm:prSet presAssocID="{C7EF3A9E-1E5C-40CC-905E-CEE58B914D57}" presName="txFour" presStyleLbl="node4" presStyleIdx="3" presStyleCnt="10">
        <dgm:presLayoutVars>
          <dgm:chPref val="3"/>
        </dgm:presLayoutVars>
      </dgm:prSet>
      <dgm:spPr/>
      <dgm:t>
        <a:bodyPr/>
        <a:lstStyle/>
        <a:p>
          <a:endParaRPr lang="en-US"/>
        </a:p>
      </dgm:t>
    </dgm:pt>
    <dgm:pt modelId="{F8D4CF54-A80C-4470-8DBB-AB3ACCBCDF39}" type="pres">
      <dgm:prSet presAssocID="{C7EF3A9E-1E5C-40CC-905E-CEE58B914D57}" presName="horzFour" presStyleCnt="0"/>
      <dgm:spPr/>
    </dgm:pt>
    <dgm:pt modelId="{71D4071F-F94E-41E9-A36E-E3C813B5A71E}" type="pres">
      <dgm:prSet presAssocID="{FA5D6EF1-E52A-4CB7-A4A2-F4A0F959EE78}" presName="sibSpaceTwo" presStyleCnt="0"/>
      <dgm:spPr/>
    </dgm:pt>
    <dgm:pt modelId="{63C73094-56B0-433D-B8DF-99D0E83F4EF5}" type="pres">
      <dgm:prSet presAssocID="{6CC83758-62C3-4857-BD8A-1C7ACCD95D3D}" presName="vertTwo" presStyleCnt="0"/>
      <dgm:spPr/>
    </dgm:pt>
    <dgm:pt modelId="{39AB7C1C-B23C-4471-84B2-0ED53C95CD7A}" type="pres">
      <dgm:prSet presAssocID="{6CC83758-62C3-4857-BD8A-1C7ACCD95D3D}" presName="txTwo" presStyleLbl="node2" presStyleIdx="1" presStyleCnt="2">
        <dgm:presLayoutVars>
          <dgm:chPref val="3"/>
        </dgm:presLayoutVars>
      </dgm:prSet>
      <dgm:spPr/>
      <dgm:t>
        <a:bodyPr/>
        <a:lstStyle/>
        <a:p>
          <a:endParaRPr lang="en-US"/>
        </a:p>
      </dgm:t>
    </dgm:pt>
    <dgm:pt modelId="{80C5F9EE-F3DB-43D9-9CF4-EA90153CE90B}" type="pres">
      <dgm:prSet presAssocID="{6CC83758-62C3-4857-BD8A-1C7ACCD95D3D}" presName="parTransTwo" presStyleCnt="0"/>
      <dgm:spPr/>
    </dgm:pt>
    <dgm:pt modelId="{E3E221DD-2538-4955-8E22-D7619BC1A349}" type="pres">
      <dgm:prSet presAssocID="{6CC83758-62C3-4857-BD8A-1C7ACCD95D3D}" presName="horzTwo" presStyleCnt="0"/>
      <dgm:spPr/>
    </dgm:pt>
    <dgm:pt modelId="{D9ED8AF4-47A5-4E78-8D01-4CD5696B600C}" type="pres">
      <dgm:prSet presAssocID="{13F0E84B-4174-4F28-A9EC-33AFDA405C42}" presName="vertThree" presStyleCnt="0"/>
      <dgm:spPr/>
    </dgm:pt>
    <dgm:pt modelId="{ADAF3E95-4DB0-429F-850C-BC975E1A4783}" type="pres">
      <dgm:prSet presAssocID="{13F0E84B-4174-4F28-A9EC-33AFDA405C42}" presName="txThree" presStyleLbl="node3" presStyleIdx="2" presStyleCnt="6">
        <dgm:presLayoutVars>
          <dgm:chPref val="3"/>
        </dgm:presLayoutVars>
      </dgm:prSet>
      <dgm:spPr/>
      <dgm:t>
        <a:bodyPr/>
        <a:lstStyle/>
        <a:p>
          <a:endParaRPr lang="en-US"/>
        </a:p>
      </dgm:t>
    </dgm:pt>
    <dgm:pt modelId="{58BA6D49-984F-41A1-83C5-D2C6B5540DF2}" type="pres">
      <dgm:prSet presAssocID="{13F0E84B-4174-4F28-A9EC-33AFDA405C42}" presName="parTransThree" presStyleCnt="0"/>
      <dgm:spPr/>
    </dgm:pt>
    <dgm:pt modelId="{CA285A97-CCF5-41C7-AA5E-B5A20D353863}" type="pres">
      <dgm:prSet presAssocID="{13F0E84B-4174-4F28-A9EC-33AFDA405C42}" presName="horzThree" presStyleCnt="0"/>
      <dgm:spPr/>
    </dgm:pt>
    <dgm:pt modelId="{A38E93CE-F896-419B-B0DA-CC43BC08F909}" type="pres">
      <dgm:prSet presAssocID="{CF63D375-ADB2-4A1A-98C8-319B19E72C3F}" presName="vertFour" presStyleCnt="0">
        <dgm:presLayoutVars>
          <dgm:chPref val="3"/>
        </dgm:presLayoutVars>
      </dgm:prSet>
      <dgm:spPr/>
    </dgm:pt>
    <dgm:pt modelId="{D96C50D5-55A6-48BA-B743-7BB998635C53}" type="pres">
      <dgm:prSet presAssocID="{CF63D375-ADB2-4A1A-98C8-319B19E72C3F}" presName="txFour" presStyleLbl="node4" presStyleIdx="4" presStyleCnt="10">
        <dgm:presLayoutVars>
          <dgm:chPref val="3"/>
        </dgm:presLayoutVars>
      </dgm:prSet>
      <dgm:spPr/>
      <dgm:t>
        <a:bodyPr/>
        <a:lstStyle/>
        <a:p>
          <a:endParaRPr lang="en-US"/>
        </a:p>
      </dgm:t>
    </dgm:pt>
    <dgm:pt modelId="{07AA89D7-AB02-4EC7-B392-75B6413DDEDE}" type="pres">
      <dgm:prSet presAssocID="{CF63D375-ADB2-4A1A-98C8-319B19E72C3F}" presName="horzFour" presStyleCnt="0"/>
      <dgm:spPr/>
    </dgm:pt>
    <dgm:pt modelId="{70348F6C-CF74-4DEB-A668-8AE154C98914}" type="pres">
      <dgm:prSet presAssocID="{C5C094F5-D37E-4A8D-8FBE-637907BC0A7C}" presName="sibSpaceFour" presStyleCnt="0"/>
      <dgm:spPr/>
    </dgm:pt>
    <dgm:pt modelId="{8B6904D8-42A2-4657-ACC5-5D568B8C55ED}" type="pres">
      <dgm:prSet presAssocID="{DF4C2B49-DF11-4893-8431-176C5C61781A}" presName="vertFour" presStyleCnt="0">
        <dgm:presLayoutVars>
          <dgm:chPref val="3"/>
        </dgm:presLayoutVars>
      </dgm:prSet>
      <dgm:spPr/>
    </dgm:pt>
    <dgm:pt modelId="{41F1EFDD-426E-490D-BD67-BDCCAEA379B3}" type="pres">
      <dgm:prSet presAssocID="{DF4C2B49-DF11-4893-8431-176C5C61781A}" presName="txFour" presStyleLbl="node4" presStyleIdx="5" presStyleCnt="10">
        <dgm:presLayoutVars>
          <dgm:chPref val="3"/>
        </dgm:presLayoutVars>
      </dgm:prSet>
      <dgm:spPr/>
      <dgm:t>
        <a:bodyPr/>
        <a:lstStyle/>
        <a:p>
          <a:endParaRPr lang="en-US"/>
        </a:p>
      </dgm:t>
    </dgm:pt>
    <dgm:pt modelId="{538B96EE-F92A-4A02-827D-845F8987CEDF}" type="pres">
      <dgm:prSet presAssocID="{DF4C2B49-DF11-4893-8431-176C5C61781A}" presName="horzFour" presStyleCnt="0"/>
      <dgm:spPr/>
    </dgm:pt>
    <dgm:pt modelId="{EBC8F94B-16D4-4D04-B507-E7B8437CF595}" type="pres">
      <dgm:prSet presAssocID="{1B169C40-0E4E-4B4C-AF8D-E1997F0FAD8C}" presName="sibSpaceFour" presStyleCnt="0"/>
      <dgm:spPr/>
    </dgm:pt>
    <dgm:pt modelId="{9C4A1C45-DD95-4114-AA19-67CF9BC3D39B}" type="pres">
      <dgm:prSet presAssocID="{C2902BF5-E89D-4157-9FA0-3E71C949BB0A}" presName="vertFour" presStyleCnt="0">
        <dgm:presLayoutVars>
          <dgm:chPref val="3"/>
        </dgm:presLayoutVars>
      </dgm:prSet>
      <dgm:spPr/>
    </dgm:pt>
    <dgm:pt modelId="{6A12A953-767E-427A-B99B-6C73F353BE4D}" type="pres">
      <dgm:prSet presAssocID="{C2902BF5-E89D-4157-9FA0-3E71C949BB0A}" presName="txFour" presStyleLbl="node4" presStyleIdx="6" presStyleCnt="10">
        <dgm:presLayoutVars>
          <dgm:chPref val="3"/>
        </dgm:presLayoutVars>
      </dgm:prSet>
      <dgm:spPr/>
      <dgm:t>
        <a:bodyPr/>
        <a:lstStyle/>
        <a:p>
          <a:endParaRPr lang="en-US"/>
        </a:p>
      </dgm:t>
    </dgm:pt>
    <dgm:pt modelId="{BB67502E-532D-4E4C-A902-28C309598745}" type="pres">
      <dgm:prSet presAssocID="{C2902BF5-E89D-4157-9FA0-3E71C949BB0A}" presName="horzFour" presStyleCnt="0"/>
      <dgm:spPr/>
    </dgm:pt>
    <dgm:pt modelId="{D267AEEB-1F28-452D-9FC6-05AC4117F351}" type="pres">
      <dgm:prSet presAssocID="{77C3776D-695A-4AE9-A4CB-90DA29F94360}" presName="sibSpaceThree" presStyleCnt="0"/>
      <dgm:spPr/>
    </dgm:pt>
    <dgm:pt modelId="{207223B7-4C6F-478B-9A65-115EF0650E71}" type="pres">
      <dgm:prSet presAssocID="{8B6C967E-10A0-464D-AD0A-D38609FE9D01}" presName="vertThree" presStyleCnt="0"/>
      <dgm:spPr/>
    </dgm:pt>
    <dgm:pt modelId="{F6036BBB-D65C-4C1A-BEC0-4BB0C87960C3}" type="pres">
      <dgm:prSet presAssocID="{8B6C967E-10A0-464D-AD0A-D38609FE9D01}" presName="txThree" presStyleLbl="node3" presStyleIdx="3" presStyleCnt="6">
        <dgm:presLayoutVars>
          <dgm:chPref val="3"/>
        </dgm:presLayoutVars>
      </dgm:prSet>
      <dgm:spPr/>
      <dgm:t>
        <a:bodyPr/>
        <a:lstStyle/>
        <a:p>
          <a:endParaRPr lang="en-US"/>
        </a:p>
      </dgm:t>
    </dgm:pt>
    <dgm:pt modelId="{FB361D71-70FD-4BEF-8EDC-B2DAFA5AA6C7}" type="pres">
      <dgm:prSet presAssocID="{8B6C967E-10A0-464D-AD0A-D38609FE9D01}" presName="parTransThree" presStyleCnt="0"/>
      <dgm:spPr/>
    </dgm:pt>
    <dgm:pt modelId="{5942B4E9-20E1-4B01-AADA-A11B7EA6110B}" type="pres">
      <dgm:prSet presAssocID="{8B6C967E-10A0-464D-AD0A-D38609FE9D01}" presName="horzThree" presStyleCnt="0"/>
      <dgm:spPr/>
    </dgm:pt>
    <dgm:pt modelId="{7559680D-7D45-40B4-8A9E-9E819756865F}" type="pres">
      <dgm:prSet presAssocID="{A0ED2092-CAA3-4C79-9038-56B2D00F4555}" presName="vertFour" presStyleCnt="0">
        <dgm:presLayoutVars>
          <dgm:chPref val="3"/>
        </dgm:presLayoutVars>
      </dgm:prSet>
      <dgm:spPr/>
    </dgm:pt>
    <dgm:pt modelId="{68E5246F-1DB3-4BCE-B589-E3019517CC43}" type="pres">
      <dgm:prSet presAssocID="{A0ED2092-CAA3-4C79-9038-56B2D00F4555}" presName="txFour" presStyleLbl="node4" presStyleIdx="7" presStyleCnt="10">
        <dgm:presLayoutVars>
          <dgm:chPref val="3"/>
        </dgm:presLayoutVars>
      </dgm:prSet>
      <dgm:spPr/>
      <dgm:t>
        <a:bodyPr/>
        <a:lstStyle/>
        <a:p>
          <a:endParaRPr lang="en-US"/>
        </a:p>
      </dgm:t>
    </dgm:pt>
    <dgm:pt modelId="{FB005F00-F079-4C6B-BB1C-64EEAFC44F6C}" type="pres">
      <dgm:prSet presAssocID="{A0ED2092-CAA3-4C79-9038-56B2D00F4555}" presName="horzFour" presStyleCnt="0"/>
      <dgm:spPr/>
    </dgm:pt>
    <dgm:pt modelId="{631899AE-6C49-46ED-BA91-3234C82A8609}" type="pres">
      <dgm:prSet presAssocID="{9583E2A6-C779-471F-9D77-A2FF2651B35B}" presName="sibSpaceFour" presStyleCnt="0"/>
      <dgm:spPr/>
    </dgm:pt>
    <dgm:pt modelId="{F1190931-4501-4A6E-B63C-D426E6EBE233}" type="pres">
      <dgm:prSet presAssocID="{C8A46B6C-FEF8-4180-8D9D-FDA5700ACC42}" presName="vertFour" presStyleCnt="0">
        <dgm:presLayoutVars>
          <dgm:chPref val="3"/>
        </dgm:presLayoutVars>
      </dgm:prSet>
      <dgm:spPr/>
    </dgm:pt>
    <dgm:pt modelId="{A0685903-C160-4221-8B3C-D9C6DD1E8D3F}" type="pres">
      <dgm:prSet presAssocID="{C8A46B6C-FEF8-4180-8D9D-FDA5700ACC42}" presName="txFour" presStyleLbl="node4" presStyleIdx="8" presStyleCnt="10">
        <dgm:presLayoutVars>
          <dgm:chPref val="3"/>
        </dgm:presLayoutVars>
      </dgm:prSet>
      <dgm:spPr/>
      <dgm:t>
        <a:bodyPr/>
        <a:lstStyle/>
        <a:p>
          <a:endParaRPr lang="en-US"/>
        </a:p>
      </dgm:t>
    </dgm:pt>
    <dgm:pt modelId="{9FAA242B-C6ED-4372-840F-93F88137CD46}" type="pres">
      <dgm:prSet presAssocID="{C8A46B6C-FEF8-4180-8D9D-FDA5700ACC42}" presName="horzFour" presStyleCnt="0"/>
      <dgm:spPr/>
    </dgm:pt>
    <dgm:pt modelId="{1EF356C0-F8AD-413A-8B2A-49371B4FCB13}" type="pres">
      <dgm:prSet presAssocID="{BB545C4D-8723-410D-BA9B-ABBE6F010F09}" presName="sibSpaceFour" presStyleCnt="0"/>
      <dgm:spPr/>
    </dgm:pt>
    <dgm:pt modelId="{14E5F885-F841-45FD-8688-4CE4AADFF468}" type="pres">
      <dgm:prSet presAssocID="{929ACA5B-347C-4ED2-BA8A-036E74803AAC}" presName="vertFour" presStyleCnt="0">
        <dgm:presLayoutVars>
          <dgm:chPref val="3"/>
        </dgm:presLayoutVars>
      </dgm:prSet>
      <dgm:spPr/>
    </dgm:pt>
    <dgm:pt modelId="{B4870A2A-63FA-4150-8AC8-8838E7675221}" type="pres">
      <dgm:prSet presAssocID="{929ACA5B-347C-4ED2-BA8A-036E74803AAC}" presName="txFour" presStyleLbl="node4" presStyleIdx="9" presStyleCnt="10">
        <dgm:presLayoutVars>
          <dgm:chPref val="3"/>
        </dgm:presLayoutVars>
      </dgm:prSet>
      <dgm:spPr/>
      <dgm:t>
        <a:bodyPr/>
        <a:lstStyle/>
        <a:p>
          <a:endParaRPr lang="en-US"/>
        </a:p>
      </dgm:t>
    </dgm:pt>
    <dgm:pt modelId="{98285663-A6A9-4316-A322-FA77C17ED32C}" type="pres">
      <dgm:prSet presAssocID="{929ACA5B-347C-4ED2-BA8A-036E74803AAC}" presName="horzFour" presStyleCnt="0"/>
      <dgm:spPr/>
    </dgm:pt>
    <dgm:pt modelId="{8148FC46-53F3-47E3-A781-5D889A1098B7}" type="pres">
      <dgm:prSet presAssocID="{DE2296B5-346B-487E-B2C0-23AB54A14C62}" presName="sibSpaceThree" presStyleCnt="0"/>
      <dgm:spPr/>
    </dgm:pt>
    <dgm:pt modelId="{46E854C9-DA5E-4866-B98E-BF75277A070C}" type="pres">
      <dgm:prSet presAssocID="{393F0D80-2356-49C6-A09A-F6C4D585DFB4}" presName="vertThree" presStyleCnt="0"/>
      <dgm:spPr/>
    </dgm:pt>
    <dgm:pt modelId="{694D3609-3561-4BC4-B104-88C007D556BD}" type="pres">
      <dgm:prSet presAssocID="{393F0D80-2356-49C6-A09A-F6C4D585DFB4}" presName="txThree" presStyleLbl="node3" presStyleIdx="4" presStyleCnt="6">
        <dgm:presLayoutVars>
          <dgm:chPref val="3"/>
        </dgm:presLayoutVars>
      </dgm:prSet>
      <dgm:spPr/>
      <dgm:t>
        <a:bodyPr/>
        <a:lstStyle/>
        <a:p>
          <a:endParaRPr lang="en-US"/>
        </a:p>
      </dgm:t>
    </dgm:pt>
    <dgm:pt modelId="{D5E6531D-6325-43DB-ACAE-6B7EBA661330}" type="pres">
      <dgm:prSet presAssocID="{393F0D80-2356-49C6-A09A-F6C4D585DFB4}" presName="horzThree" presStyleCnt="0"/>
      <dgm:spPr/>
    </dgm:pt>
    <dgm:pt modelId="{EC586FA5-1EC6-4D62-A859-C40EB9A8A842}" type="pres">
      <dgm:prSet presAssocID="{13E58310-57F4-4AED-8D04-43D51AC275DD}" presName="sibSpaceThree" presStyleCnt="0"/>
      <dgm:spPr/>
    </dgm:pt>
    <dgm:pt modelId="{7428081C-41C4-4887-8D67-F0BF86E9573A}" type="pres">
      <dgm:prSet presAssocID="{7F1B740D-16BB-4586-8098-736DC3E312CE}" presName="vertThree" presStyleCnt="0"/>
      <dgm:spPr/>
    </dgm:pt>
    <dgm:pt modelId="{01712A8B-F348-400A-B2D8-B7016A6E92DB}" type="pres">
      <dgm:prSet presAssocID="{7F1B740D-16BB-4586-8098-736DC3E312CE}" presName="txThree" presStyleLbl="node3" presStyleIdx="5" presStyleCnt="6">
        <dgm:presLayoutVars>
          <dgm:chPref val="3"/>
        </dgm:presLayoutVars>
      </dgm:prSet>
      <dgm:spPr/>
      <dgm:t>
        <a:bodyPr/>
        <a:lstStyle/>
        <a:p>
          <a:endParaRPr lang="en-US"/>
        </a:p>
      </dgm:t>
    </dgm:pt>
    <dgm:pt modelId="{1C4BAF1F-C8DE-43D2-9195-8BBB9A868E89}" type="pres">
      <dgm:prSet presAssocID="{7F1B740D-16BB-4586-8098-736DC3E312CE}" presName="horzThree" presStyleCnt="0"/>
      <dgm:spPr/>
    </dgm:pt>
  </dgm:ptLst>
  <dgm:cxnLst>
    <dgm:cxn modelId="{C413EB51-D957-41E7-86DF-79A897CF8FE9}" srcId="{13F0E84B-4174-4F28-A9EC-33AFDA405C42}" destId="{C2902BF5-E89D-4157-9FA0-3E71C949BB0A}" srcOrd="2" destOrd="0" parTransId="{CB9E6D2B-9A86-4697-8D9C-3104D2D66F5A}" sibTransId="{78E4D668-0A0A-4173-BD5C-333D14732EA9}"/>
    <dgm:cxn modelId="{62062F80-910B-4FC5-9A1F-169DAF9F9B67}" type="presOf" srcId="{6CC83758-62C3-4857-BD8A-1C7ACCD95D3D}" destId="{39AB7C1C-B23C-4471-84B2-0ED53C95CD7A}" srcOrd="0" destOrd="0" presId="urn:microsoft.com/office/officeart/2005/8/layout/hierarchy4"/>
    <dgm:cxn modelId="{E827A268-B3B7-425E-9AD4-15C0D1E5AE09}" srcId="{B957CFB1-4556-4686-B859-B86A29FD8094}" destId="{6CC83758-62C3-4857-BD8A-1C7ACCD95D3D}" srcOrd="1" destOrd="0" parTransId="{047FB286-166C-4F27-BB9A-347D5E01E69F}" sibTransId="{3C8B0094-270D-4C93-A81E-C1F7B29B5919}"/>
    <dgm:cxn modelId="{D5559759-32F9-44B2-8B7F-75AA5C837DED}" srcId="{8B6C967E-10A0-464D-AD0A-D38609FE9D01}" destId="{929ACA5B-347C-4ED2-BA8A-036E74803AAC}" srcOrd="2" destOrd="0" parTransId="{A0B9C387-F399-4E98-B422-C1AE4CE86EFF}" sibTransId="{786034C7-2E5E-4060-8DF4-11E288DF0BEA}"/>
    <dgm:cxn modelId="{C17067EF-43D0-449B-9584-D8523DAE8F41}" type="presOf" srcId="{04A9FB9E-1798-48A5-8E91-7A6B342BC99C}" destId="{D7AAC957-3CE6-41AB-A571-A15D7B9B0BDE}" srcOrd="0" destOrd="0" presId="urn:microsoft.com/office/officeart/2005/8/layout/hierarchy4"/>
    <dgm:cxn modelId="{14329E9C-4564-4CA9-A127-B1B6708E3FB1}" type="presOf" srcId="{8B6C967E-10A0-464D-AD0A-D38609FE9D01}" destId="{F6036BBB-D65C-4C1A-BEC0-4BB0C87960C3}" srcOrd="0" destOrd="0" presId="urn:microsoft.com/office/officeart/2005/8/layout/hierarchy4"/>
    <dgm:cxn modelId="{E92463C6-2B2F-4FB2-AB61-5581B1C56CF8}" srcId="{6B7520F3-40BE-4187-8C95-A9C57C08078C}" destId="{B957CFB1-4556-4686-B859-B86A29FD8094}" srcOrd="0" destOrd="0" parTransId="{DB6F3017-3B70-45F8-8F99-2BA58D93A54C}" sibTransId="{F11FD689-02B4-49EA-B88E-1D63B8F51AA4}"/>
    <dgm:cxn modelId="{B684684B-F16E-4FAA-AEFA-15A087853FFD}" type="presOf" srcId="{73175BFF-EE14-4D86-84CA-69E84AD7D73A}" destId="{40C77A37-524B-49AE-97CC-066D3EE3755B}" srcOrd="0" destOrd="0" presId="urn:microsoft.com/office/officeart/2005/8/layout/hierarchy4"/>
    <dgm:cxn modelId="{A2E832CD-49A6-4908-AB89-23D70199E6AC}" type="presOf" srcId="{929ACA5B-347C-4ED2-BA8A-036E74803AAC}" destId="{B4870A2A-63FA-4150-8AC8-8838E7675221}" srcOrd="0" destOrd="0" presId="urn:microsoft.com/office/officeart/2005/8/layout/hierarchy4"/>
    <dgm:cxn modelId="{263E3034-1EB6-42FA-B465-A06A80C13A08}" type="presOf" srcId="{3C4CFD2D-8D03-49EF-AC8E-2CD2DADB734D}" destId="{287E8EB9-F963-465F-8510-D5630FF1AED8}" srcOrd="0" destOrd="0" presId="urn:microsoft.com/office/officeart/2005/8/layout/hierarchy4"/>
    <dgm:cxn modelId="{CED05F08-9883-4ED2-9F46-8C93659CC87B}" srcId="{13F0E84B-4174-4F28-A9EC-33AFDA405C42}" destId="{CF63D375-ADB2-4A1A-98C8-319B19E72C3F}" srcOrd="0" destOrd="0" parTransId="{393FBA5B-84ED-4547-9093-AACD9B9BE77B}" sibTransId="{C5C094F5-D37E-4A8D-8FBE-637907BC0A7C}"/>
    <dgm:cxn modelId="{DE9879DE-E6AA-4D1A-85C1-48B8D3FA572D}" srcId="{6CC83758-62C3-4857-BD8A-1C7ACCD95D3D}" destId="{13F0E84B-4174-4F28-A9EC-33AFDA405C42}" srcOrd="0" destOrd="0" parTransId="{DBD72108-C57C-431D-BBC1-539E671AA7B3}" sibTransId="{77C3776D-695A-4AE9-A4CB-90DA29F94360}"/>
    <dgm:cxn modelId="{54C03E9F-03E5-4327-856B-5F7258FE7378}" srcId="{B957CFB1-4556-4686-B859-B86A29FD8094}" destId="{3B55A923-72AC-4226-AC91-6FA7FB2CD696}" srcOrd="0" destOrd="0" parTransId="{F8940001-8890-470F-9880-43D340560569}" sibTransId="{FA5D6EF1-E52A-4CB7-A4A2-F4A0F959EE78}"/>
    <dgm:cxn modelId="{C289E9C1-E46F-471E-966E-F6A9A5295AF7}" type="presOf" srcId="{C8A46B6C-FEF8-4180-8D9D-FDA5700ACC42}" destId="{A0685903-C160-4221-8B3C-D9C6DD1E8D3F}" srcOrd="0" destOrd="0" presId="urn:microsoft.com/office/officeart/2005/8/layout/hierarchy4"/>
    <dgm:cxn modelId="{7A3781E9-BA32-44B7-8611-9A7E92B2B48A}" srcId="{61C07D4F-4A42-43DE-8ED1-D77613C51D33}" destId="{04A9FB9E-1798-48A5-8E91-7A6B342BC99C}" srcOrd="1" destOrd="0" parTransId="{8BB7DA58-1C57-4400-ADAA-AE962FA25CBE}" sibTransId="{33291F6E-F00A-46B8-A479-E8D28A51C2BD}"/>
    <dgm:cxn modelId="{2E7070CF-76AA-43A5-A30D-BA71CF7E1889}" type="presOf" srcId="{C7EF3A9E-1E5C-40CC-905E-CEE58B914D57}" destId="{0A5C9B89-771C-49AE-9AA4-4D9E47B84E9F}" srcOrd="0" destOrd="0" presId="urn:microsoft.com/office/officeart/2005/8/layout/hierarchy4"/>
    <dgm:cxn modelId="{5B6B585E-A418-4F2E-B0AA-3E51188307A7}" type="presOf" srcId="{C2902BF5-E89D-4157-9FA0-3E71C949BB0A}" destId="{6A12A953-767E-427A-B99B-6C73F353BE4D}" srcOrd="0" destOrd="0" presId="urn:microsoft.com/office/officeart/2005/8/layout/hierarchy4"/>
    <dgm:cxn modelId="{1186774C-78E5-4B0B-88FF-C2549F35250F}" type="presOf" srcId="{CF63D375-ADB2-4A1A-98C8-319B19E72C3F}" destId="{D96C50D5-55A6-48BA-B743-7BB998635C53}" srcOrd="0" destOrd="0" presId="urn:microsoft.com/office/officeart/2005/8/layout/hierarchy4"/>
    <dgm:cxn modelId="{133E4500-A584-4A24-9704-D1A2DAF09014}" srcId="{8B6C967E-10A0-464D-AD0A-D38609FE9D01}" destId="{C8A46B6C-FEF8-4180-8D9D-FDA5700ACC42}" srcOrd="1" destOrd="0" parTransId="{CE3FE6D4-AF22-486B-A41F-5025F49BD9B4}" sibTransId="{BB545C4D-8723-410D-BA9B-ABBE6F010F09}"/>
    <dgm:cxn modelId="{597A99A5-FE17-4A15-8B36-F64A3FAF5208}" srcId="{73175BFF-EE14-4D86-84CA-69E84AD7D73A}" destId="{CD0E7917-A642-4171-AD15-AC607567F76D}" srcOrd="0" destOrd="0" parTransId="{C9D84133-93A2-4A4A-B18B-3A636784E6B2}" sibTransId="{88F5A3F2-807A-4AA1-A10D-9AF52DF11D02}"/>
    <dgm:cxn modelId="{F041DDC5-9353-4D8B-9EEA-85936CB1ED83}" type="presOf" srcId="{6B7520F3-40BE-4187-8C95-A9C57C08078C}" destId="{EF5320CD-477C-4E60-8D9F-A7306A73B469}" srcOrd="0" destOrd="0" presId="urn:microsoft.com/office/officeart/2005/8/layout/hierarchy4"/>
    <dgm:cxn modelId="{497C5F32-CCCB-4756-B696-E66D5A290236}" srcId="{6CC83758-62C3-4857-BD8A-1C7ACCD95D3D}" destId="{8B6C967E-10A0-464D-AD0A-D38609FE9D01}" srcOrd="1" destOrd="0" parTransId="{0E0D7322-272F-4F61-A4C7-7E685984D6AB}" sibTransId="{DE2296B5-346B-487E-B2C0-23AB54A14C62}"/>
    <dgm:cxn modelId="{157E0FF8-A454-48DD-B3E9-445AE4614842}" type="presOf" srcId="{DF4C2B49-DF11-4893-8431-176C5C61781A}" destId="{41F1EFDD-426E-490D-BD67-BDCCAEA379B3}" srcOrd="0" destOrd="0" presId="urn:microsoft.com/office/officeart/2005/8/layout/hierarchy4"/>
    <dgm:cxn modelId="{646CFC70-94C1-4272-9517-812AC35B2094}" srcId="{6CC83758-62C3-4857-BD8A-1C7ACCD95D3D}" destId="{393F0D80-2356-49C6-A09A-F6C4D585DFB4}" srcOrd="2" destOrd="0" parTransId="{E1E16B22-7275-4912-9F2D-7BBA215A0C66}" sibTransId="{13E58310-57F4-4AED-8D04-43D51AC275DD}"/>
    <dgm:cxn modelId="{22D54AE8-4E6B-456F-9DBF-BCA153B020E8}" srcId="{3B55A923-72AC-4226-AC91-6FA7FB2CD696}" destId="{73175BFF-EE14-4D86-84CA-69E84AD7D73A}" srcOrd="1" destOrd="0" parTransId="{D0A060AD-1152-417E-AEAF-694E3996838E}" sibTransId="{790B9231-803E-4E7D-AE47-2A477E5C7899}"/>
    <dgm:cxn modelId="{68B8574B-3556-4B36-8EC7-19FE2F2DFCBD}" type="presOf" srcId="{13F0E84B-4174-4F28-A9EC-33AFDA405C42}" destId="{ADAF3E95-4DB0-429F-850C-BC975E1A4783}" srcOrd="0" destOrd="0" presId="urn:microsoft.com/office/officeart/2005/8/layout/hierarchy4"/>
    <dgm:cxn modelId="{C847C07C-43D7-49F3-9F21-EBC5B3383242}" type="presOf" srcId="{61C07D4F-4A42-43DE-8ED1-D77613C51D33}" destId="{922CEC52-8D98-4083-8940-EFF8F4357DCE}" srcOrd="0" destOrd="0" presId="urn:microsoft.com/office/officeart/2005/8/layout/hierarchy4"/>
    <dgm:cxn modelId="{A0939A06-7DDB-4A1B-BC6E-BC19F689BFB5}" type="presOf" srcId="{3B55A923-72AC-4226-AC91-6FA7FB2CD696}" destId="{6909A7C3-F39E-4890-8B75-8E1C039D703B}" srcOrd="0" destOrd="0" presId="urn:microsoft.com/office/officeart/2005/8/layout/hierarchy4"/>
    <dgm:cxn modelId="{B47DB260-24E2-45C5-A13B-3EC22D4F7EA4}" type="presOf" srcId="{393F0D80-2356-49C6-A09A-F6C4D585DFB4}" destId="{694D3609-3561-4BC4-B104-88C007D556BD}" srcOrd="0" destOrd="0" presId="urn:microsoft.com/office/officeart/2005/8/layout/hierarchy4"/>
    <dgm:cxn modelId="{64AE53C9-574C-455B-8309-2341D73FD7FB}" srcId="{6CC83758-62C3-4857-BD8A-1C7ACCD95D3D}" destId="{7F1B740D-16BB-4586-8098-736DC3E312CE}" srcOrd="3" destOrd="0" parTransId="{9EB095C3-457B-4F0C-9B12-EC46EF0584BC}" sibTransId="{5FDF0254-BD3C-4069-8D7D-FE3B9E540416}"/>
    <dgm:cxn modelId="{216FE83E-E240-4D40-AC7D-B8CE790BF73C}" srcId="{13F0E84B-4174-4F28-A9EC-33AFDA405C42}" destId="{DF4C2B49-DF11-4893-8431-176C5C61781A}" srcOrd="1" destOrd="0" parTransId="{9CA07D99-0120-4996-B302-A64FA8EBD98A}" sibTransId="{1B169C40-0E4E-4B4C-AF8D-E1997F0FAD8C}"/>
    <dgm:cxn modelId="{5B5ACA8F-6317-420C-AF96-F67155CEB09A}" type="presOf" srcId="{A0ED2092-CAA3-4C79-9038-56B2D00F4555}" destId="{68E5246F-1DB3-4BCE-B589-E3019517CC43}" srcOrd="0" destOrd="0" presId="urn:microsoft.com/office/officeart/2005/8/layout/hierarchy4"/>
    <dgm:cxn modelId="{212E8077-87F5-4995-8A8A-677CA3EED3B2}" type="presOf" srcId="{CD0E7917-A642-4171-AD15-AC607567F76D}" destId="{CDA9F419-0EFA-4662-B5EE-900B82D0DF76}" srcOrd="0" destOrd="0" presId="urn:microsoft.com/office/officeart/2005/8/layout/hierarchy4"/>
    <dgm:cxn modelId="{864A9FB2-76C7-4AFA-965E-C22F1746EFAF}" srcId="{8B6C967E-10A0-464D-AD0A-D38609FE9D01}" destId="{A0ED2092-CAA3-4C79-9038-56B2D00F4555}" srcOrd="0" destOrd="0" parTransId="{BA432378-C5E4-4CA0-B330-42889EDE71A2}" sibTransId="{9583E2A6-C779-471F-9D77-A2FF2651B35B}"/>
    <dgm:cxn modelId="{EEAA72F6-2054-479D-B9E2-D1C7D53F7825}" srcId="{3B55A923-72AC-4226-AC91-6FA7FB2CD696}" destId="{61C07D4F-4A42-43DE-8ED1-D77613C51D33}" srcOrd="0" destOrd="0" parTransId="{F984AEAC-2D9D-4FDB-931D-E0E19BD7CD50}" sibTransId="{B94B5F08-07F6-4D7D-AA2C-7B51A709FCD7}"/>
    <dgm:cxn modelId="{43D0E70D-E42D-46F7-833C-75EC56107EB5}" type="presOf" srcId="{7F1B740D-16BB-4586-8098-736DC3E312CE}" destId="{01712A8B-F348-400A-B2D8-B7016A6E92DB}" srcOrd="0" destOrd="0" presId="urn:microsoft.com/office/officeart/2005/8/layout/hierarchy4"/>
    <dgm:cxn modelId="{CC19D26C-5090-40A1-96FF-6C70C010106F}" srcId="{73175BFF-EE14-4D86-84CA-69E84AD7D73A}" destId="{C7EF3A9E-1E5C-40CC-905E-CEE58B914D57}" srcOrd="1" destOrd="0" parTransId="{3EE6CA47-437C-403B-94C2-BE8D03DD2ED6}" sibTransId="{80C5D159-814B-403D-8BD4-1770093E12B5}"/>
    <dgm:cxn modelId="{D8574072-E54A-4042-A0FC-E5510784B356}" type="presOf" srcId="{B957CFB1-4556-4686-B859-B86A29FD8094}" destId="{630E78C2-E3C5-4D11-B2DB-C35DB47A5A03}" srcOrd="0" destOrd="0" presId="urn:microsoft.com/office/officeart/2005/8/layout/hierarchy4"/>
    <dgm:cxn modelId="{1911BE91-62E0-4F78-8CB5-6A0E542B8913}" srcId="{61C07D4F-4A42-43DE-8ED1-D77613C51D33}" destId="{3C4CFD2D-8D03-49EF-AC8E-2CD2DADB734D}" srcOrd="0" destOrd="0" parTransId="{4D73B713-45D3-464E-8AE0-EB2DC7BCBCE3}" sibTransId="{6942D36E-456D-4A2F-9362-AC6DCAB58103}"/>
    <dgm:cxn modelId="{88AA4213-7C3A-46A6-B717-8EF614E03C2E}" type="presParOf" srcId="{EF5320CD-477C-4E60-8D9F-A7306A73B469}" destId="{9FBDA783-2752-446B-8AB1-297083E130A9}" srcOrd="0" destOrd="0" presId="urn:microsoft.com/office/officeart/2005/8/layout/hierarchy4"/>
    <dgm:cxn modelId="{AA944E1C-1924-4536-BE07-640FD6052867}" type="presParOf" srcId="{9FBDA783-2752-446B-8AB1-297083E130A9}" destId="{630E78C2-E3C5-4D11-B2DB-C35DB47A5A03}" srcOrd="0" destOrd="0" presId="urn:microsoft.com/office/officeart/2005/8/layout/hierarchy4"/>
    <dgm:cxn modelId="{656B759E-7379-40A0-B5A2-92F3D7EAFC52}" type="presParOf" srcId="{9FBDA783-2752-446B-8AB1-297083E130A9}" destId="{6BA9887B-01CD-40BB-8F9B-F98FD630DE22}" srcOrd="1" destOrd="0" presId="urn:microsoft.com/office/officeart/2005/8/layout/hierarchy4"/>
    <dgm:cxn modelId="{9B22FEF8-C408-4A1B-8E44-601D56075827}" type="presParOf" srcId="{9FBDA783-2752-446B-8AB1-297083E130A9}" destId="{65330872-DD1C-467F-A026-BF4DCE54D9DC}" srcOrd="2" destOrd="0" presId="urn:microsoft.com/office/officeart/2005/8/layout/hierarchy4"/>
    <dgm:cxn modelId="{89551A2A-7BCD-428F-AD73-EE51F322DB21}" type="presParOf" srcId="{65330872-DD1C-467F-A026-BF4DCE54D9DC}" destId="{6FDEFC17-2772-47E2-B2AA-2F685DA08B15}" srcOrd="0" destOrd="0" presId="urn:microsoft.com/office/officeart/2005/8/layout/hierarchy4"/>
    <dgm:cxn modelId="{FA3488C2-B147-4857-A518-0D158787DC11}" type="presParOf" srcId="{6FDEFC17-2772-47E2-B2AA-2F685DA08B15}" destId="{6909A7C3-F39E-4890-8B75-8E1C039D703B}" srcOrd="0" destOrd="0" presId="urn:microsoft.com/office/officeart/2005/8/layout/hierarchy4"/>
    <dgm:cxn modelId="{D22810D9-63D8-4926-81E5-CE7ED3FCC15E}" type="presParOf" srcId="{6FDEFC17-2772-47E2-B2AA-2F685DA08B15}" destId="{41B7ECD0-D027-485A-900F-FD6C714FA94A}" srcOrd="1" destOrd="0" presId="urn:microsoft.com/office/officeart/2005/8/layout/hierarchy4"/>
    <dgm:cxn modelId="{BE85E0DC-211C-4C0A-8190-04D9539B8B2B}" type="presParOf" srcId="{6FDEFC17-2772-47E2-B2AA-2F685DA08B15}" destId="{67CEEF20-6981-4D95-A07D-09FD52298246}" srcOrd="2" destOrd="0" presId="urn:microsoft.com/office/officeart/2005/8/layout/hierarchy4"/>
    <dgm:cxn modelId="{BF550266-612C-46FA-8D50-2853068DA616}" type="presParOf" srcId="{67CEEF20-6981-4D95-A07D-09FD52298246}" destId="{73EFDA57-3474-48D6-AB92-123D8FE2B987}" srcOrd="0" destOrd="0" presId="urn:microsoft.com/office/officeart/2005/8/layout/hierarchy4"/>
    <dgm:cxn modelId="{3BBF2DE6-3411-4A11-94E0-12FD68CB31E8}" type="presParOf" srcId="{73EFDA57-3474-48D6-AB92-123D8FE2B987}" destId="{922CEC52-8D98-4083-8940-EFF8F4357DCE}" srcOrd="0" destOrd="0" presId="urn:microsoft.com/office/officeart/2005/8/layout/hierarchy4"/>
    <dgm:cxn modelId="{BC10D9C3-AD63-4CEE-831F-8A806C2639C4}" type="presParOf" srcId="{73EFDA57-3474-48D6-AB92-123D8FE2B987}" destId="{5B6889AC-3300-44DC-B779-DAD559F88EA3}" srcOrd="1" destOrd="0" presId="urn:microsoft.com/office/officeart/2005/8/layout/hierarchy4"/>
    <dgm:cxn modelId="{46D98509-F6C2-4ECD-ABD8-457B3FC580C2}" type="presParOf" srcId="{73EFDA57-3474-48D6-AB92-123D8FE2B987}" destId="{7ADCF1CD-59FC-4A5E-82AD-4E8137FDBD47}" srcOrd="2" destOrd="0" presId="urn:microsoft.com/office/officeart/2005/8/layout/hierarchy4"/>
    <dgm:cxn modelId="{FA30C69E-84D0-4F90-B864-58FDFD7AD84D}" type="presParOf" srcId="{7ADCF1CD-59FC-4A5E-82AD-4E8137FDBD47}" destId="{1753BDAF-736F-4659-BD3A-6465423CA0AF}" srcOrd="0" destOrd="0" presId="urn:microsoft.com/office/officeart/2005/8/layout/hierarchy4"/>
    <dgm:cxn modelId="{5D7134B0-DFC8-424F-8994-65A33B6FD87F}" type="presParOf" srcId="{1753BDAF-736F-4659-BD3A-6465423CA0AF}" destId="{287E8EB9-F963-465F-8510-D5630FF1AED8}" srcOrd="0" destOrd="0" presId="urn:microsoft.com/office/officeart/2005/8/layout/hierarchy4"/>
    <dgm:cxn modelId="{7DE4BD19-C053-4F67-8A7D-898BD5E9D202}" type="presParOf" srcId="{1753BDAF-736F-4659-BD3A-6465423CA0AF}" destId="{69A558E0-BDA5-4CFE-B5FC-6AF44F419AEA}" srcOrd="1" destOrd="0" presId="urn:microsoft.com/office/officeart/2005/8/layout/hierarchy4"/>
    <dgm:cxn modelId="{F4488801-DE02-4A4F-B1C4-42B5EA70044E}" type="presParOf" srcId="{7ADCF1CD-59FC-4A5E-82AD-4E8137FDBD47}" destId="{48A50288-C10D-45A9-97F3-E078E07EECB3}" srcOrd="1" destOrd="0" presId="urn:microsoft.com/office/officeart/2005/8/layout/hierarchy4"/>
    <dgm:cxn modelId="{3DC306C8-5A68-4040-8E55-7EE8AD7DEA42}" type="presParOf" srcId="{7ADCF1CD-59FC-4A5E-82AD-4E8137FDBD47}" destId="{4398C34E-5C7B-4BB6-A4DE-253B6419A639}" srcOrd="2" destOrd="0" presId="urn:microsoft.com/office/officeart/2005/8/layout/hierarchy4"/>
    <dgm:cxn modelId="{B04E7B3A-DAF6-4C9A-AE1A-0553F2ADBFF7}" type="presParOf" srcId="{4398C34E-5C7B-4BB6-A4DE-253B6419A639}" destId="{D7AAC957-3CE6-41AB-A571-A15D7B9B0BDE}" srcOrd="0" destOrd="0" presId="urn:microsoft.com/office/officeart/2005/8/layout/hierarchy4"/>
    <dgm:cxn modelId="{1F0F175F-DD3E-4F06-91D8-1EA7C812769C}" type="presParOf" srcId="{4398C34E-5C7B-4BB6-A4DE-253B6419A639}" destId="{4EE4F489-2F48-4BDD-A9F2-27906BCC156A}" srcOrd="1" destOrd="0" presId="urn:microsoft.com/office/officeart/2005/8/layout/hierarchy4"/>
    <dgm:cxn modelId="{56872FEB-03AC-4EFD-AAF3-330DDE9BCCB2}" type="presParOf" srcId="{67CEEF20-6981-4D95-A07D-09FD52298246}" destId="{5C65EF7A-61C5-4C44-903D-B7DD4762F12C}" srcOrd="1" destOrd="0" presId="urn:microsoft.com/office/officeart/2005/8/layout/hierarchy4"/>
    <dgm:cxn modelId="{2355CD66-3D31-453F-A0AC-E28290891679}" type="presParOf" srcId="{67CEEF20-6981-4D95-A07D-09FD52298246}" destId="{D8E743DA-4D30-447F-9C2A-7BD94947A92E}" srcOrd="2" destOrd="0" presId="urn:microsoft.com/office/officeart/2005/8/layout/hierarchy4"/>
    <dgm:cxn modelId="{C06A3BF1-ECAC-48ED-8991-86264DCC5EA8}" type="presParOf" srcId="{D8E743DA-4D30-447F-9C2A-7BD94947A92E}" destId="{40C77A37-524B-49AE-97CC-066D3EE3755B}" srcOrd="0" destOrd="0" presId="urn:microsoft.com/office/officeart/2005/8/layout/hierarchy4"/>
    <dgm:cxn modelId="{28BA6D58-D458-468A-A11D-63E64EA7CD90}" type="presParOf" srcId="{D8E743DA-4D30-447F-9C2A-7BD94947A92E}" destId="{4DC27D6C-DB38-4125-AB14-762239E64E85}" srcOrd="1" destOrd="0" presId="urn:microsoft.com/office/officeart/2005/8/layout/hierarchy4"/>
    <dgm:cxn modelId="{056E0680-93C7-430F-81E2-7B6572EE344D}" type="presParOf" srcId="{D8E743DA-4D30-447F-9C2A-7BD94947A92E}" destId="{CFD0158D-1B5F-4703-9BBE-C4FAB0609204}" srcOrd="2" destOrd="0" presId="urn:microsoft.com/office/officeart/2005/8/layout/hierarchy4"/>
    <dgm:cxn modelId="{255C3375-89A1-4EC4-BC3A-9B45BB28998B}" type="presParOf" srcId="{CFD0158D-1B5F-4703-9BBE-C4FAB0609204}" destId="{BCD847F9-3D52-4E83-991F-B12BE6D3EF44}" srcOrd="0" destOrd="0" presId="urn:microsoft.com/office/officeart/2005/8/layout/hierarchy4"/>
    <dgm:cxn modelId="{8D8B1EEF-3D15-41EB-9567-C027FB05CB0F}" type="presParOf" srcId="{BCD847F9-3D52-4E83-991F-B12BE6D3EF44}" destId="{CDA9F419-0EFA-4662-B5EE-900B82D0DF76}" srcOrd="0" destOrd="0" presId="urn:microsoft.com/office/officeart/2005/8/layout/hierarchy4"/>
    <dgm:cxn modelId="{04FE880E-155A-4765-9D11-95D6E2ED4C71}" type="presParOf" srcId="{BCD847F9-3D52-4E83-991F-B12BE6D3EF44}" destId="{54F47D93-9B32-4BB1-B6D3-1E03365ED6CC}" srcOrd="1" destOrd="0" presId="urn:microsoft.com/office/officeart/2005/8/layout/hierarchy4"/>
    <dgm:cxn modelId="{2EBB35B4-522B-4AB6-BD23-E00B9FC27619}" type="presParOf" srcId="{CFD0158D-1B5F-4703-9BBE-C4FAB0609204}" destId="{B3D28F5A-D348-41AF-B6B4-E2202EBA8E1A}" srcOrd="1" destOrd="0" presId="urn:microsoft.com/office/officeart/2005/8/layout/hierarchy4"/>
    <dgm:cxn modelId="{7EC76884-A88E-47E0-B5EE-FE02D24F3E0C}" type="presParOf" srcId="{CFD0158D-1B5F-4703-9BBE-C4FAB0609204}" destId="{930D98E2-0C39-4A2A-A213-14A2C5E68A4B}" srcOrd="2" destOrd="0" presId="urn:microsoft.com/office/officeart/2005/8/layout/hierarchy4"/>
    <dgm:cxn modelId="{A4EC0B8D-0542-40A8-93E1-10D91CF62E4F}" type="presParOf" srcId="{930D98E2-0C39-4A2A-A213-14A2C5E68A4B}" destId="{0A5C9B89-771C-49AE-9AA4-4D9E47B84E9F}" srcOrd="0" destOrd="0" presId="urn:microsoft.com/office/officeart/2005/8/layout/hierarchy4"/>
    <dgm:cxn modelId="{7F137049-433C-4DEB-818E-3D83E4F04E12}" type="presParOf" srcId="{930D98E2-0C39-4A2A-A213-14A2C5E68A4B}" destId="{F8D4CF54-A80C-4470-8DBB-AB3ACCBCDF39}" srcOrd="1" destOrd="0" presId="urn:microsoft.com/office/officeart/2005/8/layout/hierarchy4"/>
    <dgm:cxn modelId="{097787DF-735C-447F-89D5-D30CDA013D5B}" type="presParOf" srcId="{65330872-DD1C-467F-A026-BF4DCE54D9DC}" destId="{71D4071F-F94E-41E9-A36E-E3C813B5A71E}" srcOrd="1" destOrd="0" presId="urn:microsoft.com/office/officeart/2005/8/layout/hierarchy4"/>
    <dgm:cxn modelId="{FB1003EC-6744-4507-B06F-392006CE7562}" type="presParOf" srcId="{65330872-DD1C-467F-A026-BF4DCE54D9DC}" destId="{63C73094-56B0-433D-B8DF-99D0E83F4EF5}" srcOrd="2" destOrd="0" presId="urn:microsoft.com/office/officeart/2005/8/layout/hierarchy4"/>
    <dgm:cxn modelId="{83896B05-1D04-49C0-8CF8-289DD47625A2}" type="presParOf" srcId="{63C73094-56B0-433D-B8DF-99D0E83F4EF5}" destId="{39AB7C1C-B23C-4471-84B2-0ED53C95CD7A}" srcOrd="0" destOrd="0" presId="urn:microsoft.com/office/officeart/2005/8/layout/hierarchy4"/>
    <dgm:cxn modelId="{1DA7252E-F4FD-4198-883E-E3404C4317C8}" type="presParOf" srcId="{63C73094-56B0-433D-B8DF-99D0E83F4EF5}" destId="{80C5F9EE-F3DB-43D9-9CF4-EA90153CE90B}" srcOrd="1" destOrd="0" presId="urn:microsoft.com/office/officeart/2005/8/layout/hierarchy4"/>
    <dgm:cxn modelId="{03C8319B-772B-4E3C-A2CB-C7E26BB8467F}" type="presParOf" srcId="{63C73094-56B0-433D-B8DF-99D0E83F4EF5}" destId="{E3E221DD-2538-4955-8E22-D7619BC1A349}" srcOrd="2" destOrd="0" presId="urn:microsoft.com/office/officeart/2005/8/layout/hierarchy4"/>
    <dgm:cxn modelId="{0F2A6E6A-4BA8-461D-B7D1-EC91BD4CFB41}" type="presParOf" srcId="{E3E221DD-2538-4955-8E22-D7619BC1A349}" destId="{D9ED8AF4-47A5-4E78-8D01-4CD5696B600C}" srcOrd="0" destOrd="0" presId="urn:microsoft.com/office/officeart/2005/8/layout/hierarchy4"/>
    <dgm:cxn modelId="{993BC4A7-A148-434B-B93C-078513CA9B85}" type="presParOf" srcId="{D9ED8AF4-47A5-4E78-8D01-4CD5696B600C}" destId="{ADAF3E95-4DB0-429F-850C-BC975E1A4783}" srcOrd="0" destOrd="0" presId="urn:microsoft.com/office/officeart/2005/8/layout/hierarchy4"/>
    <dgm:cxn modelId="{AE32EC2C-994B-4CC7-9759-115B1C610CFF}" type="presParOf" srcId="{D9ED8AF4-47A5-4E78-8D01-4CD5696B600C}" destId="{58BA6D49-984F-41A1-83C5-D2C6B5540DF2}" srcOrd="1" destOrd="0" presId="urn:microsoft.com/office/officeart/2005/8/layout/hierarchy4"/>
    <dgm:cxn modelId="{C43F32FA-D4E3-444F-A74F-C732C2333F0A}" type="presParOf" srcId="{D9ED8AF4-47A5-4E78-8D01-4CD5696B600C}" destId="{CA285A97-CCF5-41C7-AA5E-B5A20D353863}" srcOrd="2" destOrd="0" presId="urn:microsoft.com/office/officeart/2005/8/layout/hierarchy4"/>
    <dgm:cxn modelId="{D322D284-C599-4541-A655-D077E9BA6BE1}" type="presParOf" srcId="{CA285A97-CCF5-41C7-AA5E-B5A20D353863}" destId="{A38E93CE-F896-419B-B0DA-CC43BC08F909}" srcOrd="0" destOrd="0" presId="urn:microsoft.com/office/officeart/2005/8/layout/hierarchy4"/>
    <dgm:cxn modelId="{696539DC-F158-4FA0-88F1-2B8B5101DCDE}" type="presParOf" srcId="{A38E93CE-F896-419B-B0DA-CC43BC08F909}" destId="{D96C50D5-55A6-48BA-B743-7BB998635C53}" srcOrd="0" destOrd="0" presId="urn:microsoft.com/office/officeart/2005/8/layout/hierarchy4"/>
    <dgm:cxn modelId="{45020E27-35FB-46FD-8DD6-1B0E47C8D726}" type="presParOf" srcId="{A38E93CE-F896-419B-B0DA-CC43BC08F909}" destId="{07AA89D7-AB02-4EC7-B392-75B6413DDEDE}" srcOrd="1" destOrd="0" presId="urn:microsoft.com/office/officeart/2005/8/layout/hierarchy4"/>
    <dgm:cxn modelId="{CCD52F95-FB7C-48DB-BBC5-8330F3D82CD5}" type="presParOf" srcId="{CA285A97-CCF5-41C7-AA5E-B5A20D353863}" destId="{70348F6C-CF74-4DEB-A668-8AE154C98914}" srcOrd="1" destOrd="0" presId="urn:microsoft.com/office/officeart/2005/8/layout/hierarchy4"/>
    <dgm:cxn modelId="{8B15CE65-8623-46A2-9874-3CD6C3D2CB50}" type="presParOf" srcId="{CA285A97-CCF5-41C7-AA5E-B5A20D353863}" destId="{8B6904D8-42A2-4657-ACC5-5D568B8C55ED}" srcOrd="2" destOrd="0" presId="urn:microsoft.com/office/officeart/2005/8/layout/hierarchy4"/>
    <dgm:cxn modelId="{9AD40AA0-18EE-461F-B3D5-862B2C3FF1CC}" type="presParOf" srcId="{8B6904D8-42A2-4657-ACC5-5D568B8C55ED}" destId="{41F1EFDD-426E-490D-BD67-BDCCAEA379B3}" srcOrd="0" destOrd="0" presId="urn:microsoft.com/office/officeart/2005/8/layout/hierarchy4"/>
    <dgm:cxn modelId="{C4CE3A78-52D3-40B8-BFF2-891BDCBA2B21}" type="presParOf" srcId="{8B6904D8-42A2-4657-ACC5-5D568B8C55ED}" destId="{538B96EE-F92A-4A02-827D-845F8987CEDF}" srcOrd="1" destOrd="0" presId="urn:microsoft.com/office/officeart/2005/8/layout/hierarchy4"/>
    <dgm:cxn modelId="{7E984FE2-E486-46E0-87A5-EE3B1D06DF68}" type="presParOf" srcId="{CA285A97-CCF5-41C7-AA5E-B5A20D353863}" destId="{EBC8F94B-16D4-4D04-B507-E7B8437CF595}" srcOrd="3" destOrd="0" presId="urn:microsoft.com/office/officeart/2005/8/layout/hierarchy4"/>
    <dgm:cxn modelId="{6EDBE838-C1E1-4A04-87C5-D138236CC927}" type="presParOf" srcId="{CA285A97-CCF5-41C7-AA5E-B5A20D353863}" destId="{9C4A1C45-DD95-4114-AA19-67CF9BC3D39B}" srcOrd="4" destOrd="0" presId="urn:microsoft.com/office/officeart/2005/8/layout/hierarchy4"/>
    <dgm:cxn modelId="{330F226D-F56C-4A7E-8328-39FBFA9DEB56}" type="presParOf" srcId="{9C4A1C45-DD95-4114-AA19-67CF9BC3D39B}" destId="{6A12A953-767E-427A-B99B-6C73F353BE4D}" srcOrd="0" destOrd="0" presId="urn:microsoft.com/office/officeart/2005/8/layout/hierarchy4"/>
    <dgm:cxn modelId="{8CD16F49-8E9C-43AF-A554-7F118D1B7605}" type="presParOf" srcId="{9C4A1C45-DD95-4114-AA19-67CF9BC3D39B}" destId="{BB67502E-532D-4E4C-A902-28C309598745}" srcOrd="1" destOrd="0" presId="urn:microsoft.com/office/officeart/2005/8/layout/hierarchy4"/>
    <dgm:cxn modelId="{3CC8E777-45B7-43D7-930F-3BABD35590C2}" type="presParOf" srcId="{E3E221DD-2538-4955-8E22-D7619BC1A349}" destId="{D267AEEB-1F28-452D-9FC6-05AC4117F351}" srcOrd="1" destOrd="0" presId="urn:microsoft.com/office/officeart/2005/8/layout/hierarchy4"/>
    <dgm:cxn modelId="{EA60F052-96C5-4181-85EB-DB507B8FF247}" type="presParOf" srcId="{E3E221DD-2538-4955-8E22-D7619BC1A349}" destId="{207223B7-4C6F-478B-9A65-115EF0650E71}" srcOrd="2" destOrd="0" presId="urn:microsoft.com/office/officeart/2005/8/layout/hierarchy4"/>
    <dgm:cxn modelId="{E6370419-27CE-4CD0-B3C2-F481E87BACEA}" type="presParOf" srcId="{207223B7-4C6F-478B-9A65-115EF0650E71}" destId="{F6036BBB-D65C-4C1A-BEC0-4BB0C87960C3}" srcOrd="0" destOrd="0" presId="urn:microsoft.com/office/officeart/2005/8/layout/hierarchy4"/>
    <dgm:cxn modelId="{84278083-05E2-4096-865B-E1EF21984C68}" type="presParOf" srcId="{207223B7-4C6F-478B-9A65-115EF0650E71}" destId="{FB361D71-70FD-4BEF-8EDC-B2DAFA5AA6C7}" srcOrd="1" destOrd="0" presId="urn:microsoft.com/office/officeart/2005/8/layout/hierarchy4"/>
    <dgm:cxn modelId="{BA6AA6C7-B06B-48F2-A99E-A87DDFE717CB}" type="presParOf" srcId="{207223B7-4C6F-478B-9A65-115EF0650E71}" destId="{5942B4E9-20E1-4B01-AADA-A11B7EA6110B}" srcOrd="2" destOrd="0" presId="urn:microsoft.com/office/officeart/2005/8/layout/hierarchy4"/>
    <dgm:cxn modelId="{6DCA25E6-8DF3-4BEE-B0A3-2677CA2016E2}" type="presParOf" srcId="{5942B4E9-20E1-4B01-AADA-A11B7EA6110B}" destId="{7559680D-7D45-40B4-8A9E-9E819756865F}" srcOrd="0" destOrd="0" presId="urn:microsoft.com/office/officeart/2005/8/layout/hierarchy4"/>
    <dgm:cxn modelId="{80336D56-B1FA-46B9-B43D-FC363420FF9C}" type="presParOf" srcId="{7559680D-7D45-40B4-8A9E-9E819756865F}" destId="{68E5246F-1DB3-4BCE-B589-E3019517CC43}" srcOrd="0" destOrd="0" presId="urn:microsoft.com/office/officeart/2005/8/layout/hierarchy4"/>
    <dgm:cxn modelId="{E21E52BF-73F3-4F6B-8075-A0C21601C12C}" type="presParOf" srcId="{7559680D-7D45-40B4-8A9E-9E819756865F}" destId="{FB005F00-F079-4C6B-BB1C-64EEAFC44F6C}" srcOrd="1" destOrd="0" presId="urn:microsoft.com/office/officeart/2005/8/layout/hierarchy4"/>
    <dgm:cxn modelId="{1DBBB540-F223-40BD-AA27-FA87F74962A0}" type="presParOf" srcId="{5942B4E9-20E1-4B01-AADA-A11B7EA6110B}" destId="{631899AE-6C49-46ED-BA91-3234C82A8609}" srcOrd="1" destOrd="0" presId="urn:microsoft.com/office/officeart/2005/8/layout/hierarchy4"/>
    <dgm:cxn modelId="{145603A5-EF6A-473D-9D5C-EE34B9447B76}" type="presParOf" srcId="{5942B4E9-20E1-4B01-AADA-A11B7EA6110B}" destId="{F1190931-4501-4A6E-B63C-D426E6EBE233}" srcOrd="2" destOrd="0" presId="urn:microsoft.com/office/officeart/2005/8/layout/hierarchy4"/>
    <dgm:cxn modelId="{4E2FC2C8-FF3A-406E-93C9-F0E416885C60}" type="presParOf" srcId="{F1190931-4501-4A6E-B63C-D426E6EBE233}" destId="{A0685903-C160-4221-8B3C-D9C6DD1E8D3F}" srcOrd="0" destOrd="0" presId="urn:microsoft.com/office/officeart/2005/8/layout/hierarchy4"/>
    <dgm:cxn modelId="{BC1C7227-C21E-435F-88C3-97237D6E1B57}" type="presParOf" srcId="{F1190931-4501-4A6E-B63C-D426E6EBE233}" destId="{9FAA242B-C6ED-4372-840F-93F88137CD46}" srcOrd="1" destOrd="0" presId="urn:microsoft.com/office/officeart/2005/8/layout/hierarchy4"/>
    <dgm:cxn modelId="{ACD2C4B0-84AB-482D-97CD-16BB32885180}" type="presParOf" srcId="{5942B4E9-20E1-4B01-AADA-A11B7EA6110B}" destId="{1EF356C0-F8AD-413A-8B2A-49371B4FCB13}" srcOrd="3" destOrd="0" presId="urn:microsoft.com/office/officeart/2005/8/layout/hierarchy4"/>
    <dgm:cxn modelId="{0200475D-10AF-4A0E-9DD8-EC639BCC13B3}" type="presParOf" srcId="{5942B4E9-20E1-4B01-AADA-A11B7EA6110B}" destId="{14E5F885-F841-45FD-8688-4CE4AADFF468}" srcOrd="4" destOrd="0" presId="urn:microsoft.com/office/officeart/2005/8/layout/hierarchy4"/>
    <dgm:cxn modelId="{D9DF2E43-7424-43BB-899B-85CCFDD65D75}" type="presParOf" srcId="{14E5F885-F841-45FD-8688-4CE4AADFF468}" destId="{B4870A2A-63FA-4150-8AC8-8838E7675221}" srcOrd="0" destOrd="0" presId="urn:microsoft.com/office/officeart/2005/8/layout/hierarchy4"/>
    <dgm:cxn modelId="{8A928DAD-AB88-42D9-8947-BC52FD7068A7}" type="presParOf" srcId="{14E5F885-F841-45FD-8688-4CE4AADFF468}" destId="{98285663-A6A9-4316-A322-FA77C17ED32C}" srcOrd="1" destOrd="0" presId="urn:microsoft.com/office/officeart/2005/8/layout/hierarchy4"/>
    <dgm:cxn modelId="{C91F3CD2-FC13-42E8-BEED-62B2D0A4C6BC}" type="presParOf" srcId="{E3E221DD-2538-4955-8E22-D7619BC1A349}" destId="{8148FC46-53F3-47E3-A781-5D889A1098B7}" srcOrd="3" destOrd="0" presId="urn:microsoft.com/office/officeart/2005/8/layout/hierarchy4"/>
    <dgm:cxn modelId="{3C3D046F-8CB9-401B-A2ED-7378F4AE3AF6}" type="presParOf" srcId="{E3E221DD-2538-4955-8E22-D7619BC1A349}" destId="{46E854C9-DA5E-4866-B98E-BF75277A070C}" srcOrd="4" destOrd="0" presId="urn:microsoft.com/office/officeart/2005/8/layout/hierarchy4"/>
    <dgm:cxn modelId="{35633BBB-EC0D-4226-8E4B-F1183B88F4CF}" type="presParOf" srcId="{46E854C9-DA5E-4866-B98E-BF75277A070C}" destId="{694D3609-3561-4BC4-B104-88C007D556BD}" srcOrd="0" destOrd="0" presId="urn:microsoft.com/office/officeart/2005/8/layout/hierarchy4"/>
    <dgm:cxn modelId="{804CA5A0-9CC1-415E-9BFC-BF97C3831FAE}" type="presParOf" srcId="{46E854C9-DA5E-4866-B98E-BF75277A070C}" destId="{D5E6531D-6325-43DB-ACAE-6B7EBA661330}" srcOrd="1" destOrd="0" presId="urn:microsoft.com/office/officeart/2005/8/layout/hierarchy4"/>
    <dgm:cxn modelId="{79A2C1FE-3EA7-44DB-ACA1-644471394B55}" type="presParOf" srcId="{E3E221DD-2538-4955-8E22-D7619BC1A349}" destId="{EC586FA5-1EC6-4D62-A859-C40EB9A8A842}" srcOrd="5" destOrd="0" presId="urn:microsoft.com/office/officeart/2005/8/layout/hierarchy4"/>
    <dgm:cxn modelId="{ADACF4F8-DD11-470D-A24B-862DAD130597}" type="presParOf" srcId="{E3E221DD-2538-4955-8E22-D7619BC1A349}" destId="{7428081C-41C4-4887-8D67-F0BF86E9573A}" srcOrd="6" destOrd="0" presId="urn:microsoft.com/office/officeart/2005/8/layout/hierarchy4"/>
    <dgm:cxn modelId="{720E6C1D-06E6-43F3-B082-3AB9E2CF7EFA}" type="presParOf" srcId="{7428081C-41C4-4887-8D67-F0BF86E9573A}" destId="{01712A8B-F348-400A-B2D8-B7016A6E92DB}" srcOrd="0" destOrd="0" presId="urn:microsoft.com/office/officeart/2005/8/layout/hierarchy4"/>
    <dgm:cxn modelId="{C48E6007-9CF8-49BA-A5D3-AE1F6766E131}" type="presParOf" srcId="{7428081C-41C4-4887-8D67-F0BF86E9573A}" destId="{1C4BAF1F-C8DE-43D2-9195-8BBB9A868E89}"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0.65054</cdr:x>
      <cdr:y>0.84715</cdr:y>
    </cdr:from>
    <cdr:to>
      <cdr:x>0.82009</cdr:x>
      <cdr:y>0.90472</cdr:y>
    </cdr:to>
    <cdr:sp macro="" textlink="">
      <cdr:nvSpPr>
        <cdr:cNvPr id="2" name="TextBox 1"/>
        <cdr:cNvSpPr txBox="1"/>
      </cdr:nvSpPr>
      <cdr:spPr>
        <a:xfrm xmlns:a="http://schemas.openxmlformats.org/drawingml/2006/main">
          <a:off x="5655838" y="5339325"/>
          <a:ext cx="1474108" cy="362857"/>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1100" dirty="0"/>
            <a:t>Working</a:t>
          </a:r>
          <a:r>
            <a:rPr lang="en-US" sz="1100" baseline="0" dirty="0"/>
            <a:t> Set Size</a:t>
          </a:r>
          <a:endParaRPr lang="en-US" sz="1100" dirty="0"/>
        </a:p>
      </cdr:txBody>
    </cdr:sp>
  </cdr:relSizeAnchor>
  <cdr:relSizeAnchor xmlns:cdr="http://schemas.openxmlformats.org/drawingml/2006/chartDrawing">
    <cdr:from>
      <cdr:x>0.09204</cdr:x>
      <cdr:y>0.80757</cdr:y>
    </cdr:from>
    <cdr:to>
      <cdr:x>0.26159</cdr:x>
      <cdr:y>0.86514</cdr:y>
    </cdr:to>
    <cdr:sp macro="" textlink="">
      <cdr:nvSpPr>
        <cdr:cNvPr id="3" name="TextBox 1"/>
        <cdr:cNvSpPr txBox="1"/>
      </cdr:nvSpPr>
      <cdr:spPr>
        <a:xfrm xmlns:a="http://schemas.openxmlformats.org/drawingml/2006/main">
          <a:off x="800179" y="5089880"/>
          <a:ext cx="1474108" cy="362857"/>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100"/>
            <a:t>Stride</a:t>
          </a:r>
        </a:p>
      </cdr:txBody>
    </cdr:sp>
  </cdr:relSizeAnchor>
  <cdr:relSizeAnchor xmlns:cdr="http://schemas.openxmlformats.org/drawingml/2006/chartDrawing">
    <cdr:from>
      <cdr:x>0.89783</cdr:x>
      <cdr:y>0.39095</cdr:y>
    </cdr:from>
    <cdr:to>
      <cdr:x>1</cdr:x>
      <cdr:y>0.47897</cdr:y>
    </cdr:to>
    <cdr:sp macro="" textlink="">
      <cdr:nvSpPr>
        <cdr:cNvPr id="4" name="TextBox 1"/>
        <cdr:cNvSpPr txBox="1"/>
      </cdr:nvSpPr>
      <cdr:spPr>
        <a:xfrm xmlns:a="http://schemas.openxmlformats.org/drawingml/2006/main">
          <a:off x="7206343" y="2262761"/>
          <a:ext cx="820057" cy="509467"/>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100" dirty="0"/>
            <a:t>Words/</a:t>
          </a:r>
        </a:p>
        <a:p xmlns:a="http://schemas.openxmlformats.org/drawingml/2006/main">
          <a:r>
            <a:rPr lang="en-US" sz="1100" dirty="0"/>
            <a:t>Cycle</a:t>
          </a: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2"/>
          <p:cNvSpPr txBox="1">
            <a:spLocks noGrp="1"/>
          </p:cNvSpPr>
          <p:nvPr>
            <p:ph type="hdr" sz="quarter"/>
          </p:nvPr>
        </p:nvSpPr>
        <p:spPr>
          <a:xfrm>
            <a:off x="0" y="0"/>
            <a:ext cx="2971800" cy="457200"/>
          </a:xfrm>
          <a:prstGeom prst="rect">
            <a:avLst/>
          </a:prstGeom>
          <a:noFill/>
          <a:ln>
            <a:noFill/>
          </a:ln>
        </p:spPr>
        <p:txBody>
          <a:bodyPr vert="horz" wrap="square" lIns="91440" tIns="45720" rIns="91440" bIns="45720" anchor="t"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b="0" i="0" u="none" strike="noStrike" kern="1200" cap="none" spc="0" baseline="0" dirty="0">
              <a:solidFill>
                <a:srgbClr val="000000"/>
              </a:solidFill>
              <a:uFillTx/>
              <a:latin typeface="Calibri" pitchFamily="34"/>
              <a:cs typeface="Calibri"/>
            </a:endParaRPr>
          </a:p>
        </p:txBody>
      </p:sp>
      <p:sp>
        <p:nvSpPr>
          <p:cNvPr id="3" name="Rectangle 3"/>
          <p:cNvSpPr txBox="1">
            <a:spLocks noGrp="1"/>
          </p:cNvSpPr>
          <p:nvPr>
            <p:ph type="dt" sz="quarter" idx="1"/>
          </p:nvPr>
        </p:nvSpPr>
        <p:spPr>
          <a:xfrm>
            <a:off x="3884608" y="0"/>
            <a:ext cx="2971800" cy="457200"/>
          </a:xfrm>
          <a:prstGeom prst="rect">
            <a:avLst/>
          </a:prstGeom>
          <a:noFill/>
          <a:ln>
            <a:noFill/>
          </a:ln>
        </p:spPr>
        <p:txBody>
          <a:bodyPr vert="horz" wrap="square" lIns="91440" tIns="45720" rIns="91440" bIns="45720" anchor="t" anchorCtr="0" compatLnSpc="1"/>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59B97F81-C6DF-4AA8-A0D7-D93C5642F157}" type="datetime1">
              <a:rPr lang="en-US" sz="1200" b="0" i="0" u="none" strike="noStrike" kern="1200" cap="none" spc="0" baseline="0">
                <a:solidFill>
                  <a:srgbClr val="000000"/>
                </a:solidFill>
                <a:uFillTx/>
                <a:latin typeface="Calibri" pitchFamily="34"/>
                <a:cs typeface="Calibri"/>
              </a:rPr>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t>6/24/2013</a:t>
            </a:fld>
            <a:endParaRPr lang="en-US" sz="1200" b="0" i="0" u="none" strike="noStrike" kern="1200" cap="none" spc="0" baseline="0" dirty="0">
              <a:solidFill>
                <a:srgbClr val="000000"/>
              </a:solidFill>
              <a:uFillTx/>
              <a:latin typeface="Calibri" pitchFamily="34"/>
              <a:cs typeface="Calibri"/>
            </a:endParaRPr>
          </a:p>
        </p:txBody>
      </p:sp>
      <p:sp>
        <p:nvSpPr>
          <p:cNvPr id="4" name="Rectangle 4"/>
          <p:cNvSpPr txBox="1">
            <a:spLocks noGrp="1"/>
          </p:cNvSpPr>
          <p:nvPr>
            <p:ph type="ftr" sz="quarter" idx="2"/>
          </p:nvPr>
        </p:nvSpPr>
        <p:spPr>
          <a:xfrm>
            <a:off x="0" y="8685208"/>
            <a:ext cx="2971800" cy="457200"/>
          </a:xfrm>
          <a:prstGeom prst="rect">
            <a:avLst/>
          </a:prstGeom>
          <a:noFill/>
          <a:ln>
            <a:noFill/>
          </a:ln>
        </p:spPr>
        <p:txBody>
          <a:bodyPr vert="horz" wrap="square" lIns="91440" tIns="45720" rIns="91440" bIns="45720" anchor="b"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b="0" i="0" u="none" strike="noStrike" kern="1200" cap="none" spc="0" baseline="0" dirty="0">
              <a:solidFill>
                <a:srgbClr val="000000"/>
              </a:solidFill>
              <a:uFillTx/>
              <a:latin typeface="Calibri" pitchFamily="34"/>
              <a:cs typeface="Calibri"/>
            </a:endParaRPr>
          </a:p>
        </p:txBody>
      </p:sp>
      <p:sp>
        <p:nvSpPr>
          <p:cNvPr id="5" name="Rectangle 5"/>
          <p:cNvSpPr txBox="1">
            <a:spLocks noGrp="1"/>
          </p:cNvSpPr>
          <p:nvPr>
            <p:ph type="sldNum" sz="quarter" idx="3"/>
          </p:nvPr>
        </p:nvSpPr>
        <p:spPr>
          <a:xfrm>
            <a:off x="3884608" y="8685208"/>
            <a:ext cx="2971800" cy="457200"/>
          </a:xfrm>
          <a:prstGeom prst="rect">
            <a:avLst/>
          </a:prstGeom>
          <a:noFill/>
          <a:ln>
            <a:noFill/>
          </a:ln>
        </p:spPr>
        <p:txBody>
          <a:bodyPr vert="horz" wrap="square" lIns="91440" tIns="45720" rIns="91440" bIns="45720" anchor="b" anchorCtr="0" compatLnSpc="1"/>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A9D1F7ED-3A41-4E0E-B15A-AB341FC4A031}" type="slidenum">
              <a:rPr lang="en-US" sz="1200" b="0" i="0" u="none" strike="noStrike" kern="1200" cap="none" spc="0" baseline="0">
                <a:solidFill>
                  <a:srgbClr val="000000"/>
                </a:solidFill>
                <a:uFillTx/>
                <a:latin typeface="Calibri" pitchFamily="34"/>
                <a:cs typeface="Calibri"/>
              </a:rPr>
              <a:t>‹#›</a:t>
            </a:fld>
            <a:endParaRPr lang="en-US" sz="1200" b="0" i="0" u="none" strike="noStrike" kern="1200" cap="none" spc="0" baseline="0" dirty="0">
              <a:solidFill>
                <a:srgbClr val="000000"/>
              </a:solidFill>
              <a:uFillTx/>
              <a:latin typeface="Calibri" pitchFamily="34"/>
              <a:cs typeface="Calibri"/>
            </a:endParaRPr>
          </a:p>
        </p:txBody>
      </p:sp>
    </p:spTree>
    <p:extLst>
      <p:ext uri="{BB962C8B-B14F-4D97-AF65-F5344CB8AC3E}">
        <p14:creationId xmlns:p14="http://schemas.microsoft.com/office/powerpoint/2010/main" val="21975552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Header Placeholder 1"/>
          <p:cNvSpPr txBox="1">
            <a:spLocks noGrp="1"/>
          </p:cNvSpPr>
          <p:nvPr>
            <p:ph type="hdr" sz="quarter"/>
          </p:nvPr>
        </p:nvSpPr>
        <p:spPr>
          <a:xfrm>
            <a:off x="0" y="0"/>
            <a:ext cx="2971800" cy="457200"/>
          </a:xfrm>
          <a:prstGeom prst="rect">
            <a:avLst/>
          </a:prstGeom>
          <a:noFill/>
          <a:ln>
            <a:noFill/>
          </a:ln>
        </p:spPr>
        <p:txBody>
          <a:bodyPr vert="horz" wrap="square" lIns="91440" tIns="45720" rIns="91440" bIns="45720" anchor="t" anchorCtr="0" compatLnSpc="1"/>
          <a:lstStyle>
            <a:lvl1pPr marL="0" marR="0" lvl="0"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pitchFamily="34"/>
              </a:defRPr>
            </a:lvl1pPr>
          </a:lstStyle>
          <a:p>
            <a:pPr lvl="0"/>
            <a:endParaRPr lang="en-US"/>
          </a:p>
        </p:txBody>
      </p:sp>
      <p:sp>
        <p:nvSpPr>
          <p:cNvPr id="3" name="Date Placeholder 2"/>
          <p:cNvSpPr txBox="1">
            <a:spLocks noGrp="1"/>
          </p:cNvSpPr>
          <p:nvPr>
            <p:ph type="dt" idx="1"/>
          </p:nvPr>
        </p:nvSpPr>
        <p:spPr>
          <a:xfrm>
            <a:off x="3884608" y="0"/>
            <a:ext cx="2971800" cy="457200"/>
          </a:xfrm>
          <a:prstGeom prst="rect">
            <a:avLst/>
          </a:prstGeom>
          <a:noFill/>
          <a:ln>
            <a:noFill/>
          </a:ln>
        </p:spPr>
        <p:txBody>
          <a:bodyPr vert="horz" wrap="square" lIns="91440" tIns="45720" rIns="91440" bIns="45720" anchor="t" anchorCtr="0" compatLnSpc="1"/>
          <a:lstStyle>
            <a:lvl1pPr marL="0" marR="0" lvl="0" indent="0" algn="r"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pitchFamily="34"/>
              </a:defRPr>
            </a:lvl1pPr>
          </a:lstStyle>
          <a:p>
            <a:pPr lvl="0"/>
            <a:fld id="{F6EBF39A-A8CB-4C5F-A989-E151D756321B}" type="datetime1">
              <a:rPr lang="en-US"/>
              <a:pPr lvl="0"/>
              <a:t>6/24/2013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1">
            <a:solidFill>
              <a:srgbClr val="000000"/>
            </a:solidFill>
            <a:prstDash val="solid"/>
          </a:ln>
        </p:spPr>
      </p:sp>
      <p:sp>
        <p:nvSpPr>
          <p:cNvPr id="5" name="Notes Placeholder 4"/>
          <p:cNvSpPr txBox="1">
            <a:spLocks noGrp="1"/>
          </p:cNvSpPr>
          <p:nvPr>
            <p:ph type="body" sz="quarter" idx="3"/>
          </p:nvPr>
        </p:nvSpPr>
        <p:spPr>
          <a:xfrm>
            <a:off x="685800" y="4343400"/>
            <a:ext cx="5486400" cy="4114800"/>
          </a:xfrm>
          <a:prstGeom prst="rect">
            <a:avLst/>
          </a:prstGeom>
          <a:noFill/>
          <a:ln>
            <a:noFill/>
          </a:ln>
        </p:spPr>
        <p:txBody>
          <a:bodyPr vert="horz" wrap="square" lIns="91440" tIns="45720" rIns="91440" bIns="45720" anchor="t" anchorCtr="0" compatLnSpc="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txBox="1">
            <a:spLocks noGrp="1"/>
          </p:cNvSpPr>
          <p:nvPr>
            <p:ph type="ftr" sz="quarter" idx="4"/>
          </p:nvPr>
        </p:nvSpPr>
        <p:spPr>
          <a:xfrm>
            <a:off x="0" y="8685208"/>
            <a:ext cx="2971800" cy="457200"/>
          </a:xfrm>
          <a:prstGeom prst="rect">
            <a:avLst/>
          </a:prstGeom>
          <a:noFill/>
          <a:ln>
            <a:noFill/>
          </a:ln>
        </p:spPr>
        <p:txBody>
          <a:bodyPr vert="horz" wrap="square" lIns="91440" tIns="45720" rIns="91440" bIns="45720" anchor="b" anchorCtr="0" compatLnSpc="1"/>
          <a:lstStyle>
            <a:lvl1pPr marL="0" marR="0" lvl="0"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pitchFamily="34"/>
              </a:defRPr>
            </a:lvl1pPr>
          </a:lstStyle>
          <a:p>
            <a:pPr lvl="0"/>
            <a:endParaRPr lang="en-US"/>
          </a:p>
        </p:txBody>
      </p:sp>
      <p:sp>
        <p:nvSpPr>
          <p:cNvPr id="7" name="Slide Number Placeholder 6"/>
          <p:cNvSpPr txBox="1">
            <a:spLocks noGrp="1"/>
          </p:cNvSpPr>
          <p:nvPr>
            <p:ph type="sldNum" sz="quarter" idx="5"/>
          </p:nvPr>
        </p:nvSpPr>
        <p:spPr>
          <a:xfrm>
            <a:off x="3884608" y="8685208"/>
            <a:ext cx="2971800" cy="457200"/>
          </a:xfrm>
          <a:prstGeom prst="rect">
            <a:avLst/>
          </a:prstGeom>
          <a:noFill/>
          <a:ln>
            <a:noFill/>
          </a:ln>
        </p:spPr>
        <p:txBody>
          <a:bodyPr vert="horz" wrap="square" lIns="91440" tIns="45720" rIns="91440" bIns="45720" anchor="b" anchorCtr="0" compatLnSpc="1"/>
          <a:lstStyle>
            <a:lvl1pPr marL="0" marR="0" lvl="0" indent="0" algn="r"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pitchFamily="34"/>
              </a:defRPr>
            </a:lvl1pPr>
          </a:lstStyle>
          <a:p>
            <a:pPr lvl="0"/>
            <a:fld id="{9C74B505-B2F1-49C8-AD6B-FB6545329FDC}" type="slidenum">
              <a:t>‹#›</a:t>
            </a:fld>
            <a:endParaRPr lang="en-US"/>
          </a:p>
        </p:txBody>
      </p:sp>
    </p:spTree>
    <p:extLst>
      <p:ext uri="{BB962C8B-B14F-4D97-AF65-F5344CB8AC3E}">
        <p14:creationId xmlns:p14="http://schemas.microsoft.com/office/powerpoint/2010/main" val="3001408778"/>
      </p:ext>
    </p:extLst>
  </p:cSld>
  <p:clrMap bg1="lt1" tx1="dk1" bg2="lt2" tx2="dk2" accent1="accent1" accent2="accent2" accent3="accent3" accent4="accent4" accent5="accent5" accent6="accent6" hlink="hlink" folHlink="folHlink"/>
  <p:notesStyle>
    <a:lvl1pPr marL="0" marR="0" lvl="0" indent="0" algn="l" defTabSz="914400" rtl="0" fontAlgn="auto" hangingPunct="0">
      <a:lnSpc>
        <a:spcPct val="100000"/>
      </a:lnSpc>
      <a:spcBef>
        <a:spcPts val="400"/>
      </a:spcBef>
      <a:spcAft>
        <a:spcPts val="0"/>
      </a:spcAft>
      <a:buNone/>
      <a:tabLst/>
      <a:defRPr lang="en-US" sz="1200" b="0" i="0" u="none" strike="noStrike" kern="1200" cap="none" spc="0" baseline="0">
        <a:solidFill>
          <a:srgbClr val="000000"/>
        </a:solidFill>
        <a:uFillTx/>
        <a:latin typeface="Calibri" pitchFamily="34"/>
      </a:defRPr>
    </a:lvl1pPr>
    <a:lvl2pPr marL="457200" marR="0" lvl="1" indent="0" algn="l" defTabSz="914400" rtl="0" fontAlgn="auto" hangingPunct="0">
      <a:lnSpc>
        <a:spcPct val="100000"/>
      </a:lnSpc>
      <a:spcBef>
        <a:spcPts val="400"/>
      </a:spcBef>
      <a:spcAft>
        <a:spcPts val="0"/>
      </a:spcAft>
      <a:buNone/>
      <a:tabLst/>
      <a:defRPr lang="en-US" sz="1200" b="0" i="0" u="none" strike="noStrike" kern="1200" cap="none" spc="0" baseline="0">
        <a:solidFill>
          <a:srgbClr val="000000"/>
        </a:solidFill>
        <a:uFillTx/>
        <a:latin typeface="Calibri" pitchFamily="34"/>
      </a:defRPr>
    </a:lvl2pPr>
    <a:lvl3pPr marL="914400" marR="0" lvl="2" indent="0" algn="l" defTabSz="914400" rtl="0" fontAlgn="auto" hangingPunct="0">
      <a:lnSpc>
        <a:spcPct val="100000"/>
      </a:lnSpc>
      <a:spcBef>
        <a:spcPts val="400"/>
      </a:spcBef>
      <a:spcAft>
        <a:spcPts val="0"/>
      </a:spcAft>
      <a:buNone/>
      <a:tabLst/>
      <a:defRPr lang="en-US" sz="1200" b="0" i="0" u="none" strike="noStrike" kern="1200" cap="none" spc="0" baseline="0">
        <a:solidFill>
          <a:srgbClr val="000000"/>
        </a:solidFill>
        <a:uFillTx/>
        <a:latin typeface="Calibri" pitchFamily="34"/>
      </a:defRPr>
    </a:lvl3pPr>
    <a:lvl4pPr marL="1371600" marR="0" lvl="3" indent="0" algn="l" defTabSz="914400" rtl="0" fontAlgn="auto" hangingPunct="0">
      <a:lnSpc>
        <a:spcPct val="100000"/>
      </a:lnSpc>
      <a:spcBef>
        <a:spcPts val="400"/>
      </a:spcBef>
      <a:spcAft>
        <a:spcPts val="0"/>
      </a:spcAft>
      <a:buNone/>
      <a:tabLst/>
      <a:defRPr lang="en-US" sz="1200" b="0" i="0" u="none" strike="noStrike" kern="1200" cap="none" spc="0" baseline="0">
        <a:solidFill>
          <a:srgbClr val="000000"/>
        </a:solidFill>
        <a:uFillTx/>
        <a:latin typeface="Calibri" pitchFamily="34"/>
      </a:defRPr>
    </a:lvl4pPr>
    <a:lvl5pPr marL="1828800" marR="0" lvl="4" indent="0" algn="l" defTabSz="914400" rtl="0" fontAlgn="auto" hangingPunct="0">
      <a:lnSpc>
        <a:spcPct val="100000"/>
      </a:lnSpc>
      <a:spcBef>
        <a:spcPts val="400"/>
      </a:spcBef>
      <a:spcAft>
        <a:spcPts val="0"/>
      </a:spcAft>
      <a:buNone/>
      <a:tabLst/>
      <a:defRPr lang="en-US" sz="1200" b="0" i="0" u="none" strike="noStrike" kern="1200" cap="none" spc="0" baseline="0">
        <a:solidFill>
          <a:srgbClr val="000000"/>
        </a:solidFill>
        <a:uFillTx/>
        <a:latin typeface="Calibri" pitchFamily="34"/>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14318">
              <a:defRPr/>
            </a:pPr>
            <a:r>
              <a:rPr lang="en-US" dirty="0"/>
              <a:t>/needs a transition here </a:t>
            </a:r>
          </a:p>
          <a:p>
            <a:pPr defTabSz="914318">
              <a:defRPr/>
            </a:pPr>
            <a:endParaRPr lang="en-US" dirty="0"/>
          </a:p>
          <a:p>
            <a:pPr defTabSz="914318">
              <a:defRPr/>
            </a:pPr>
            <a:r>
              <a:rPr lang="en-US" dirty="0"/>
              <a:t>I believe in FPGAs as a driver of processing performance in the future. However, FPGAs are and remain difficult to use.  Parallel programming  itself is difficult, but even this is not the chief issue in using FPGAs. There are many aspects of design peculiar to FPGAs which are quite difficult.  Among them, using device resources, debugging, dealing with discrepancies in the behavior of simulation and the FPGA.  When I started working with FPGAs, this was the only I’ve been working lately with a few younger graduate students.  Here are a few emoticons that they have used to describe their experiences in working with FPGAs in the last few days . Note that there’s a regional dialect.  Korean and Chinese emoticons use different numbers of underscores.  Clearly, they’re suffering.  The goal of this thesis is to make FPGAs easier to use.</a:t>
            </a:r>
          </a:p>
          <a:p>
            <a:endParaRPr lang="en-US" dirty="0"/>
          </a:p>
        </p:txBody>
      </p:sp>
      <p:sp>
        <p:nvSpPr>
          <p:cNvPr id="4" name="Slide Number Placeholder 3"/>
          <p:cNvSpPr>
            <a:spLocks noGrp="1"/>
          </p:cNvSpPr>
          <p:nvPr>
            <p:ph type="sldNum" sz="quarter" idx="10"/>
          </p:nvPr>
        </p:nvSpPr>
        <p:spPr/>
        <p:txBody>
          <a:bodyPr/>
          <a:lstStyle/>
          <a:p>
            <a:fld id="{52573617-6798-4895-86E4-F75EB25C93D1}" type="slidenum">
              <a:rPr lang="en-US" smtClean="0"/>
              <a:pPr/>
              <a:t>1</a:t>
            </a:fld>
            <a:endParaRPr lang="en-US"/>
          </a:p>
        </p:txBody>
      </p:sp>
    </p:spTree>
    <p:extLst>
      <p:ext uri="{BB962C8B-B14F-4D97-AF65-F5344CB8AC3E}">
        <p14:creationId xmlns:p14="http://schemas.microsoft.com/office/powerpoint/2010/main" val="38621696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14318">
              <a:defRPr/>
            </a:pPr>
            <a:r>
              <a:rPr lang="en-US" dirty="0"/>
              <a:t>To solve this problem, we introduce a syntax for explicitly declaring latency-insensitive FIFOs. Here, programmers write down send and receive endpoints, which are matched by name.  The compiler is free to choose whatever  implementation that it would like between the endpoints.  When instantiating the latency insensitive primitive, the programmer agrees to a specific contract: he will write his program in such a way that it can tolerate unspecified buffering and latency. The programmer is solely responsible for maintaining this guarantee.  </a:t>
            </a:r>
          </a:p>
          <a:p>
            <a:endParaRPr lang="en-US" dirty="0"/>
          </a:p>
        </p:txBody>
      </p:sp>
      <p:sp>
        <p:nvSpPr>
          <p:cNvPr id="4" name="Slide Number Placeholder 3"/>
          <p:cNvSpPr>
            <a:spLocks noGrp="1"/>
          </p:cNvSpPr>
          <p:nvPr>
            <p:ph type="sldNum" sz="quarter" idx="10"/>
          </p:nvPr>
        </p:nvSpPr>
        <p:spPr/>
        <p:txBody>
          <a:bodyPr/>
          <a:lstStyle/>
          <a:p>
            <a:fld id="{52573617-6798-4895-86E4-F75EB25C93D1}" type="slidenum">
              <a:rPr lang="en-US" smtClean="0"/>
              <a:pPr/>
              <a:t>11</a:t>
            </a:fld>
            <a:endParaRPr lang="en-US"/>
          </a:p>
        </p:txBody>
      </p:sp>
    </p:spTree>
    <p:extLst>
      <p:ext uri="{BB962C8B-B14F-4D97-AF65-F5344CB8AC3E}">
        <p14:creationId xmlns:p14="http://schemas.microsoft.com/office/powerpoint/2010/main" val="24530294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14318">
              <a:defRPr/>
            </a:pPr>
            <a:r>
              <a:rPr lang="en-US" dirty="0"/>
              <a:t>Let’s look at how </a:t>
            </a:r>
            <a:r>
              <a:rPr lang="en-US" dirty="0" err="1"/>
              <a:t>HAsim</a:t>
            </a:r>
            <a:r>
              <a:rPr lang="en-US" dirty="0"/>
              <a:t> performs when we scale to multiple FPGAs.  The first thing to notice is that </a:t>
            </a:r>
            <a:r>
              <a:rPr lang="en-US" dirty="0" err="1"/>
              <a:t>HAsim</a:t>
            </a:r>
            <a:r>
              <a:rPr lang="en-US" dirty="0"/>
              <a:t> scales to 121 cores on two FPGAs.  This </a:t>
            </a:r>
            <a:r>
              <a:rPr lang="en-US" dirty="0" err="1"/>
              <a:t>superlinear</a:t>
            </a:r>
            <a:r>
              <a:rPr lang="en-US" dirty="0"/>
              <a:t> scaling occurs because </a:t>
            </a:r>
            <a:r>
              <a:rPr lang="en-US" dirty="0" err="1"/>
              <a:t>Hasim</a:t>
            </a:r>
            <a:r>
              <a:rPr lang="en-US" dirty="0"/>
              <a:t> is time-multiplexed, and so only the state elements must be replicated.  Here we measure performance in aggregate MIPS, the number of instructions executed by the simulated cores in aggregate. The cores run a mixture of SPEC marks.  Multiple FPGAs actually improve the performance of </a:t>
            </a:r>
            <a:r>
              <a:rPr lang="en-US" dirty="0" err="1"/>
              <a:t>HAsim</a:t>
            </a:r>
            <a:r>
              <a:rPr lang="en-US" dirty="0"/>
              <a:t> beyond a single FPGA, if the number of simulated cores is large enough, and the performance is not worse than 40% of a single FPGA. </a:t>
            </a:r>
          </a:p>
          <a:p>
            <a:endParaRPr lang="en-US" dirty="0"/>
          </a:p>
        </p:txBody>
      </p:sp>
      <p:sp>
        <p:nvSpPr>
          <p:cNvPr id="4" name="Slide Number Placeholder 3"/>
          <p:cNvSpPr>
            <a:spLocks noGrp="1"/>
          </p:cNvSpPr>
          <p:nvPr>
            <p:ph type="sldNum" sz="quarter" idx="10"/>
          </p:nvPr>
        </p:nvSpPr>
        <p:spPr/>
        <p:txBody>
          <a:bodyPr/>
          <a:lstStyle/>
          <a:p>
            <a:fld id="{0C072E16-8BC3-4B00-8D24-3DC641613969}" type="slidenum">
              <a:rPr lang="en-US" smtClean="0"/>
              <a:pPr/>
              <a:t>12</a:t>
            </a:fld>
            <a:endParaRPr lang="en-US"/>
          </a:p>
        </p:txBody>
      </p:sp>
    </p:spTree>
    <p:extLst>
      <p:ext uri="{BB962C8B-B14F-4D97-AF65-F5344CB8AC3E}">
        <p14:creationId xmlns:p14="http://schemas.microsoft.com/office/powerpoint/2010/main" val="2733596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2573617-6798-4895-86E4-F75EB25C93D1}" type="slidenum">
              <a:rPr lang="en-US" smtClean="0"/>
              <a:pPr/>
              <a:t>14</a:t>
            </a:fld>
            <a:endParaRPr lang="en-US"/>
          </a:p>
        </p:txBody>
      </p:sp>
    </p:spTree>
    <p:extLst>
      <p:ext uri="{BB962C8B-B14F-4D97-AF65-F5344CB8AC3E}">
        <p14:creationId xmlns:p14="http://schemas.microsoft.com/office/powerpoint/2010/main" val="34147481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14318">
              <a:defRPr/>
            </a:pPr>
            <a:r>
              <a:rPr lang="en-US" dirty="0"/>
              <a:t>What happens when we scale to multiple FPGAs?  In this case, we gain access to more resources, and memory interfaces are tied to the local on-board memories.  Since we use LI channels to describe the implementation of the memory service, client memories on a remote FPGA can also be linked to remote cache resources, providing a correct, if slower implementation on those FPGAs which do not have a memory resource. </a:t>
            </a:r>
          </a:p>
          <a:p>
            <a:endParaRPr lang="en-US" dirty="0"/>
          </a:p>
        </p:txBody>
      </p:sp>
      <p:sp>
        <p:nvSpPr>
          <p:cNvPr id="4" name="Slide Number Placeholder 3"/>
          <p:cNvSpPr>
            <a:spLocks noGrp="1"/>
          </p:cNvSpPr>
          <p:nvPr>
            <p:ph type="sldNum" sz="quarter" idx="10"/>
          </p:nvPr>
        </p:nvSpPr>
        <p:spPr/>
        <p:txBody>
          <a:bodyPr/>
          <a:lstStyle/>
          <a:p>
            <a:fld id="{52573617-6798-4895-86E4-F75EB25C93D1}" type="slidenum">
              <a:rPr lang="en-US" smtClean="0"/>
              <a:pPr/>
              <a:t>15</a:t>
            </a:fld>
            <a:endParaRPr lang="en-US"/>
          </a:p>
        </p:txBody>
      </p:sp>
    </p:spTree>
    <p:extLst>
      <p:ext uri="{BB962C8B-B14F-4D97-AF65-F5344CB8AC3E}">
        <p14:creationId xmlns:p14="http://schemas.microsoft.com/office/powerpoint/2010/main" val="33346052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2573617-6798-4895-86E4-F75EB25C93D1}" type="slidenum">
              <a:rPr lang="en-US" smtClean="0"/>
              <a:pPr/>
              <a:t>16</a:t>
            </a:fld>
            <a:endParaRPr lang="en-US"/>
          </a:p>
        </p:txBody>
      </p:sp>
    </p:spTree>
    <p:extLst>
      <p:ext uri="{BB962C8B-B14F-4D97-AF65-F5344CB8AC3E}">
        <p14:creationId xmlns:p14="http://schemas.microsoft.com/office/powerpoint/2010/main" val="30935399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2573617-6798-4895-86E4-F75EB25C93D1}" type="slidenum">
              <a:rPr lang="en-US" smtClean="0"/>
              <a:pPr/>
              <a:t>17</a:t>
            </a:fld>
            <a:endParaRPr lang="en-US"/>
          </a:p>
        </p:txBody>
      </p:sp>
    </p:spTree>
    <p:extLst>
      <p:ext uri="{BB962C8B-B14F-4D97-AF65-F5344CB8AC3E}">
        <p14:creationId xmlns:p14="http://schemas.microsoft.com/office/powerpoint/2010/main" val="30935399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2573617-6798-4895-86E4-F75EB25C93D1}" type="slidenum">
              <a:rPr lang="en-US" smtClean="0"/>
              <a:pPr/>
              <a:t>19</a:t>
            </a:fld>
            <a:endParaRPr lang="en-US"/>
          </a:p>
        </p:txBody>
      </p:sp>
      <p:sp>
        <p:nvSpPr>
          <p:cNvPr id="5" name="Date Placeholder 4"/>
          <p:cNvSpPr>
            <a:spLocks noGrp="1"/>
          </p:cNvSpPr>
          <p:nvPr>
            <p:ph type="dt" idx="11"/>
          </p:nvPr>
        </p:nvSpPr>
        <p:spPr/>
        <p:txBody>
          <a:bodyPr/>
          <a:lstStyle/>
          <a:p>
            <a:fld id="{8F44C593-A29F-4DBF-BED9-5C430410569B}" type="datetime1">
              <a:rPr lang="en-US" smtClean="0"/>
              <a:t>6/24/2013</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2573617-6798-4895-86E4-F75EB25C93D1}" type="slidenum">
              <a:rPr lang="en-US" smtClean="0"/>
              <a:pPr/>
              <a:t>20</a:t>
            </a:fld>
            <a:endParaRPr lang="en-US"/>
          </a:p>
        </p:txBody>
      </p:sp>
      <p:sp>
        <p:nvSpPr>
          <p:cNvPr id="5" name="Date Placeholder 4"/>
          <p:cNvSpPr>
            <a:spLocks noGrp="1"/>
          </p:cNvSpPr>
          <p:nvPr>
            <p:ph type="dt" idx="11"/>
          </p:nvPr>
        </p:nvSpPr>
        <p:spPr/>
        <p:txBody>
          <a:bodyPr/>
          <a:lstStyle/>
          <a:p>
            <a:fld id="{8F44C593-A29F-4DBF-BED9-5C430410569B}" type="datetime1">
              <a:rPr lang="en-US" smtClean="0"/>
              <a:t>6/24/2013</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smtClean="0"/>
              <a:t>Encourages isomorphism to design by enforcing hierarchical representation of the model.</a:t>
            </a:r>
          </a:p>
        </p:txBody>
      </p:sp>
      <p:sp>
        <p:nvSpPr>
          <p:cNvPr id="706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pitchFamily="34" charset="-128"/>
              </a:defRPr>
            </a:lvl1pPr>
            <a:lvl2pPr marL="742883" indent="-285724" eaLnBrk="0" hangingPunct="0">
              <a:defRPr sz="2400">
                <a:solidFill>
                  <a:schemeClr val="tx1"/>
                </a:solidFill>
                <a:latin typeface="Arial" charset="0"/>
                <a:ea typeface="ＭＳ Ｐゴシック" pitchFamily="34" charset="-128"/>
              </a:defRPr>
            </a:lvl2pPr>
            <a:lvl3pPr marL="1142898" indent="-228580" eaLnBrk="0" hangingPunct="0">
              <a:defRPr sz="2400">
                <a:solidFill>
                  <a:schemeClr val="tx1"/>
                </a:solidFill>
                <a:latin typeface="Arial" charset="0"/>
                <a:ea typeface="ＭＳ Ｐゴシック" pitchFamily="34" charset="-128"/>
              </a:defRPr>
            </a:lvl3pPr>
            <a:lvl4pPr marL="1600057" indent="-228580" eaLnBrk="0" hangingPunct="0">
              <a:defRPr sz="2400">
                <a:solidFill>
                  <a:schemeClr val="tx1"/>
                </a:solidFill>
                <a:latin typeface="Arial" charset="0"/>
                <a:ea typeface="ＭＳ Ｐゴシック" pitchFamily="34" charset="-128"/>
              </a:defRPr>
            </a:lvl4pPr>
            <a:lvl5pPr marL="2057217" indent="-228580" eaLnBrk="0" hangingPunct="0">
              <a:defRPr sz="2400">
                <a:solidFill>
                  <a:schemeClr val="tx1"/>
                </a:solidFill>
                <a:latin typeface="Arial" charset="0"/>
                <a:ea typeface="ＭＳ Ｐゴシック" pitchFamily="34" charset="-128"/>
              </a:defRPr>
            </a:lvl5pPr>
            <a:lvl6pPr marL="2514376" indent="-228580" eaLnBrk="0" fontAlgn="base" hangingPunct="0">
              <a:spcBef>
                <a:spcPct val="0"/>
              </a:spcBef>
              <a:spcAft>
                <a:spcPct val="0"/>
              </a:spcAft>
              <a:defRPr sz="2400">
                <a:solidFill>
                  <a:schemeClr val="tx1"/>
                </a:solidFill>
                <a:latin typeface="Arial" charset="0"/>
                <a:ea typeface="ＭＳ Ｐゴシック" pitchFamily="34" charset="-128"/>
              </a:defRPr>
            </a:lvl6pPr>
            <a:lvl7pPr marL="2971535" indent="-228580" eaLnBrk="0" fontAlgn="base" hangingPunct="0">
              <a:spcBef>
                <a:spcPct val="0"/>
              </a:spcBef>
              <a:spcAft>
                <a:spcPct val="0"/>
              </a:spcAft>
              <a:defRPr sz="2400">
                <a:solidFill>
                  <a:schemeClr val="tx1"/>
                </a:solidFill>
                <a:latin typeface="Arial" charset="0"/>
                <a:ea typeface="ＭＳ Ｐゴシック" pitchFamily="34" charset="-128"/>
              </a:defRPr>
            </a:lvl7pPr>
            <a:lvl8pPr marL="3428695" indent="-228580" eaLnBrk="0" fontAlgn="base" hangingPunct="0">
              <a:spcBef>
                <a:spcPct val="0"/>
              </a:spcBef>
              <a:spcAft>
                <a:spcPct val="0"/>
              </a:spcAft>
              <a:defRPr sz="2400">
                <a:solidFill>
                  <a:schemeClr val="tx1"/>
                </a:solidFill>
                <a:latin typeface="Arial" charset="0"/>
                <a:ea typeface="ＭＳ Ｐゴシック" pitchFamily="34" charset="-128"/>
              </a:defRPr>
            </a:lvl8pPr>
            <a:lvl9pPr marL="3885854" indent="-228580" eaLnBrk="0" fontAlgn="base" hangingPunct="0">
              <a:spcBef>
                <a:spcPct val="0"/>
              </a:spcBef>
              <a:spcAft>
                <a:spcPct val="0"/>
              </a:spcAft>
              <a:defRPr sz="2400">
                <a:solidFill>
                  <a:schemeClr val="tx1"/>
                </a:solidFill>
                <a:latin typeface="Arial" charset="0"/>
                <a:ea typeface="ＭＳ Ｐゴシック" pitchFamily="34" charset="-128"/>
              </a:defRPr>
            </a:lvl9pPr>
          </a:lstStyle>
          <a:p>
            <a:pPr eaLnBrk="1" hangingPunct="1"/>
            <a:fld id="{3F8DB07F-262E-4F42-A503-EAAB440C7F75}" type="slidenum">
              <a:rPr lang="en-US" sz="1200">
                <a:latin typeface="Calibri" pitchFamily="34" charset="0"/>
              </a:rPr>
              <a:pPr eaLnBrk="1" hangingPunct="1"/>
              <a:t>26</a:t>
            </a:fld>
            <a:endParaRPr lang="en-US" sz="1200">
              <a:latin typeface="Calibri" pitchFamily="34" charset="0"/>
            </a:endParaRPr>
          </a:p>
        </p:txBody>
      </p:sp>
      <p:sp>
        <p:nvSpPr>
          <p:cNvPr id="2" name="Date Placeholder 1"/>
          <p:cNvSpPr>
            <a:spLocks noGrp="1"/>
          </p:cNvSpPr>
          <p:nvPr>
            <p:ph type="dt" idx="10"/>
          </p:nvPr>
        </p:nvSpPr>
        <p:spPr/>
        <p:txBody>
          <a:bodyPr/>
          <a:lstStyle/>
          <a:p>
            <a:fld id="{8754341C-760F-4C88-8D4F-7164E6E8E687}" type="datetime1">
              <a:rPr lang="en-US" smtClean="0"/>
              <a:t>6/24/2013</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Source code may be a build procedure….</a:t>
            </a:r>
            <a:endParaRPr lang="en-US" dirty="0"/>
          </a:p>
        </p:txBody>
      </p:sp>
      <p:sp>
        <p:nvSpPr>
          <p:cNvPr id="4" name="Slide Number Placeholder 3"/>
          <p:cNvSpPr>
            <a:spLocks noGrp="1"/>
          </p:cNvSpPr>
          <p:nvPr>
            <p:ph type="sldNum" sz="quarter" idx="10"/>
          </p:nvPr>
        </p:nvSpPr>
        <p:spPr/>
        <p:txBody>
          <a:bodyPr/>
          <a:lstStyle/>
          <a:p>
            <a:pPr>
              <a:defRPr/>
            </a:pPr>
            <a:fld id="{3A32EE39-6E90-49E6-A251-D5C84115D5FB}" type="slidenum">
              <a:rPr lang="en-US" smtClean="0"/>
              <a:pPr>
                <a:defRPr/>
              </a:pPr>
              <a:t>33</a:t>
            </a:fld>
            <a:endParaRPr lang="en-US"/>
          </a:p>
        </p:txBody>
      </p:sp>
      <p:sp>
        <p:nvSpPr>
          <p:cNvPr id="5" name="Date Placeholder 4"/>
          <p:cNvSpPr>
            <a:spLocks noGrp="1"/>
          </p:cNvSpPr>
          <p:nvPr>
            <p:ph type="dt" idx="11"/>
          </p:nvPr>
        </p:nvSpPr>
        <p:spPr/>
        <p:txBody>
          <a:bodyPr/>
          <a:lstStyle/>
          <a:p>
            <a:fld id="{FFB7912E-C3A3-4691-8E75-A47792A92A95}" type="datetime1">
              <a:rPr lang="en-US" smtClean="0"/>
              <a:t>6/24/2013</a:t>
            </a:fld>
            <a:endParaRPr lang="en-US"/>
          </a:p>
        </p:txBody>
      </p:sp>
    </p:spTree>
    <p:extLst>
      <p:ext uri="{BB962C8B-B14F-4D97-AF65-F5344CB8AC3E}">
        <p14:creationId xmlns:p14="http://schemas.microsoft.com/office/powerpoint/2010/main" val="21673416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2573617-6798-4895-86E4-F75EB25C93D1}" type="slidenum">
              <a:rPr lang="en-US" smtClean="0"/>
              <a:pPr/>
              <a:t>3</a:t>
            </a:fld>
            <a:endParaRPr lang="en-US"/>
          </a:p>
        </p:txBody>
      </p:sp>
      <p:sp>
        <p:nvSpPr>
          <p:cNvPr id="5" name="Date Placeholder 4"/>
          <p:cNvSpPr>
            <a:spLocks noGrp="1"/>
          </p:cNvSpPr>
          <p:nvPr>
            <p:ph type="dt" idx="11"/>
          </p:nvPr>
        </p:nvSpPr>
        <p:spPr/>
        <p:txBody>
          <a:bodyPr/>
          <a:lstStyle/>
          <a:p>
            <a:fld id="{3B6C590E-B5A3-42B4-BDF5-B892663F4FCF}" type="datetime1">
              <a:rPr lang="en-US" smtClean="0"/>
              <a:t>6/24/2013</a:t>
            </a:fld>
            <a:endParaRPr lang="en-US"/>
          </a:p>
        </p:txBody>
      </p:sp>
    </p:spTree>
    <p:extLst>
      <p:ext uri="{BB962C8B-B14F-4D97-AF65-F5344CB8AC3E}">
        <p14:creationId xmlns:p14="http://schemas.microsoft.com/office/powerpoint/2010/main" val="42507347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pitchFamily="34" charset="-128"/>
              </a:defRPr>
            </a:lvl1pPr>
            <a:lvl2pPr marL="742883" indent="-285724" eaLnBrk="0" hangingPunct="0">
              <a:defRPr sz="2400">
                <a:solidFill>
                  <a:schemeClr val="tx1"/>
                </a:solidFill>
                <a:latin typeface="Arial" charset="0"/>
                <a:ea typeface="ＭＳ Ｐゴシック" pitchFamily="34" charset="-128"/>
              </a:defRPr>
            </a:lvl2pPr>
            <a:lvl3pPr marL="1142898" indent="-228580" eaLnBrk="0" hangingPunct="0">
              <a:defRPr sz="2400">
                <a:solidFill>
                  <a:schemeClr val="tx1"/>
                </a:solidFill>
                <a:latin typeface="Arial" charset="0"/>
                <a:ea typeface="ＭＳ Ｐゴシック" pitchFamily="34" charset="-128"/>
              </a:defRPr>
            </a:lvl3pPr>
            <a:lvl4pPr marL="1600057" indent="-228580" eaLnBrk="0" hangingPunct="0">
              <a:defRPr sz="2400">
                <a:solidFill>
                  <a:schemeClr val="tx1"/>
                </a:solidFill>
                <a:latin typeface="Arial" charset="0"/>
                <a:ea typeface="ＭＳ Ｐゴシック" pitchFamily="34" charset="-128"/>
              </a:defRPr>
            </a:lvl4pPr>
            <a:lvl5pPr marL="2057217" indent="-228580" eaLnBrk="0" hangingPunct="0">
              <a:defRPr sz="2400">
                <a:solidFill>
                  <a:schemeClr val="tx1"/>
                </a:solidFill>
                <a:latin typeface="Arial" charset="0"/>
                <a:ea typeface="ＭＳ Ｐゴシック" pitchFamily="34" charset="-128"/>
              </a:defRPr>
            </a:lvl5pPr>
            <a:lvl6pPr marL="2514376" indent="-228580" eaLnBrk="0" fontAlgn="base" hangingPunct="0">
              <a:spcBef>
                <a:spcPct val="0"/>
              </a:spcBef>
              <a:spcAft>
                <a:spcPct val="0"/>
              </a:spcAft>
              <a:defRPr sz="2400">
                <a:solidFill>
                  <a:schemeClr val="tx1"/>
                </a:solidFill>
                <a:latin typeface="Arial" charset="0"/>
                <a:ea typeface="ＭＳ Ｐゴシック" pitchFamily="34" charset="-128"/>
              </a:defRPr>
            </a:lvl6pPr>
            <a:lvl7pPr marL="2971535" indent="-228580" eaLnBrk="0" fontAlgn="base" hangingPunct="0">
              <a:spcBef>
                <a:spcPct val="0"/>
              </a:spcBef>
              <a:spcAft>
                <a:spcPct val="0"/>
              </a:spcAft>
              <a:defRPr sz="2400">
                <a:solidFill>
                  <a:schemeClr val="tx1"/>
                </a:solidFill>
                <a:latin typeface="Arial" charset="0"/>
                <a:ea typeface="ＭＳ Ｐゴシック" pitchFamily="34" charset="-128"/>
              </a:defRPr>
            </a:lvl7pPr>
            <a:lvl8pPr marL="3428695" indent="-228580" eaLnBrk="0" fontAlgn="base" hangingPunct="0">
              <a:spcBef>
                <a:spcPct val="0"/>
              </a:spcBef>
              <a:spcAft>
                <a:spcPct val="0"/>
              </a:spcAft>
              <a:defRPr sz="2400">
                <a:solidFill>
                  <a:schemeClr val="tx1"/>
                </a:solidFill>
                <a:latin typeface="Arial" charset="0"/>
                <a:ea typeface="ＭＳ Ｐゴシック" pitchFamily="34" charset="-128"/>
              </a:defRPr>
            </a:lvl8pPr>
            <a:lvl9pPr marL="3885854" indent="-228580" eaLnBrk="0" fontAlgn="base" hangingPunct="0">
              <a:spcBef>
                <a:spcPct val="0"/>
              </a:spcBef>
              <a:spcAft>
                <a:spcPct val="0"/>
              </a:spcAft>
              <a:defRPr sz="2400">
                <a:solidFill>
                  <a:schemeClr val="tx1"/>
                </a:solidFill>
                <a:latin typeface="Arial" charset="0"/>
                <a:ea typeface="ＭＳ Ｐゴシック" pitchFamily="34" charset="-128"/>
              </a:defRPr>
            </a:lvl9pPr>
          </a:lstStyle>
          <a:p>
            <a:pPr eaLnBrk="1" hangingPunct="1"/>
            <a:fld id="{5A98A73C-6A45-479D-A1B7-C2D99A401B06}" type="slidenum">
              <a:rPr lang="en-US" sz="1200">
                <a:latin typeface="Calibri" pitchFamily="34" charset="0"/>
              </a:rPr>
              <a:pPr eaLnBrk="1" hangingPunct="1"/>
              <a:t>37</a:t>
            </a:fld>
            <a:endParaRPr lang="en-US" sz="1200">
              <a:latin typeface="Calibri" pitchFamily="34" charset="0"/>
            </a:endParaRPr>
          </a:p>
        </p:txBody>
      </p:sp>
      <p:sp>
        <p:nvSpPr>
          <p:cNvPr id="7168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mtClean="0"/>
              <a:t>Fundamental components – module </a:t>
            </a:r>
          </a:p>
          <a:p>
            <a:r>
              <a:rPr lang="en-US" smtClean="0"/>
              <a:t>Hierarchical</a:t>
            </a:r>
          </a:p>
          <a:p>
            <a:r>
              <a:rPr lang="en-US" smtClean="0"/>
              <a:t>Specifies a type of module</a:t>
            </a:r>
          </a:p>
        </p:txBody>
      </p:sp>
      <p:sp>
        <p:nvSpPr>
          <p:cNvPr id="2" name="Date Placeholder 1"/>
          <p:cNvSpPr>
            <a:spLocks noGrp="1"/>
          </p:cNvSpPr>
          <p:nvPr>
            <p:ph type="dt" idx="10"/>
          </p:nvPr>
        </p:nvSpPr>
        <p:spPr/>
        <p:txBody>
          <a:bodyPr/>
          <a:lstStyle/>
          <a:p>
            <a:fld id="{0F459C62-32FC-461F-8C30-8C052391B648}" type="datetime1">
              <a:rPr lang="en-US" smtClean="0"/>
              <a:t>6/24/2013</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pitchFamily="34" charset="-128"/>
              </a:defRPr>
            </a:lvl1pPr>
            <a:lvl2pPr marL="742883" indent="-285724" eaLnBrk="0" hangingPunct="0">
              <a:defRPr sz="2400">
                <a:solidFill>
                  <a:schemeClr val="tx1"/>
                </a:solidFill>
                <a:latin typeface="Arial" charset="0"/>
                <a:ea typeface="ＭＳ Ｐゴシック" pitchFamily="34" charset="-128"/>
              </a:defRPr>
            </a:lvl2pPr>
            <a:lvl3pPr marL="1142898" indent="-228580" eaLnBrk="0" hangingPunct="0">
              <a:defRPr sz="2400">
                <a:solidFill>
                  <a:schemeClr val="tx1"/>
                </a:solidFill>
                <a:latin typeface="Arial" charset="0"/>
                <a:ea typeface="ＭＳ Ｐゴシック" pitchFamily="34" charset="-128"/>
              </a:defRPr>
            </a:lvl3pPr>
            <a:lvl4pPr marL="1600057" indent="-228580" eaLnBrk="0" hangingPunct="0">
              <a:defRPr sz="2400">
                <a:solidFill>
                  <a:schemeClr val="tx1"/>
                </a:solidFill>
                <a:latin typeface="Arial" charset="0"/>
                <a:ea typeface="ＭＳ Ｐゴシック" pitchFamily="34" charset="-128"/>
              </a:defRPr>
            </a:lvl4pPr>
            <a:lvl5pPr marL="2057217" indent="-228580" eaLnBrk="0" hangingPunct="0">
              <a:defRPr sz="2400">
                <a:solidFill>
                  <a:schemeClr val="tx1"/>
                </a:solidFill>
                <a:latin typeface="Arial" charset="0"/>
                <a:ea typeface="ＭＳ Ｐゴシック" pitchFamily="34" charset="-128"/>
              </a:defRPr>
            </a:lvl5pPr>
            <a:lvl6pPr marL="2514376" indent="-228580" eaLnBrk="0" fontAlgn="base" hangingPunct="0">
              <a:spcBef>
                <a:spcPct val="0"/>
              </a:spcBef>
              <a:spcAft>
                <a:spcPct val="0"/>
              </a:spcAft>
              <a:defRPr sz="2400">
                <a:solidFill>
                  <a:schemeClr val="tx1"/>
                </a:solidFill>
                <a:latin typeface="Arial" charset="0"/>
                <a:ea typeface="ＭＳ Ｐゴシック" pitchFamily="34" charset="-128"/>
              </a:defRPr>
            </a:lvl6pPr>
            <a:lvl7pPr marL="2971535" indent="-228580" eaLnBrk="0" fontAlgn="base" hangingPunct="0">
              <a:spcBef>
                <a:spcPct val="0"/>
              </a:spcBef>
              <a:spcAft>
                <a:spcPct val="0"/>
              </a:spcAft>
              <a:defRPr sz="2400">
                <a:solidFill>
                  <a:schemeClr val="tx1"/>
                </a:solidFill>
                <a:latin typeface="Arial" charset="0"/>
                <a:ea typeface="ＭＳ Ｐゴシック" pitchFamily="34" charset="-128"/>
              </a:defRPr>
            </a:lvl7pPr>
            <a:lvl8pPr marL="3428695" indent="-228580" eaLnBrk="0" fontAlgn="base" hangingPunct="0">
              <a:spcBef>
                <a:spcPct val="0"/>
              </a:spcBef>
              <a:spcAft>
                <a:spcPct val="0"/>
              </a:spcAft>
              <a:defRPr sz="2400">
                <a:solidFill>
                  <a:schemeClr val="tx1"/>
                </a:solidFill>
                <a:latin typeface="Arial" charset="0"/>
                <a:ea typeface="ＭＳ Ｐゴシック" pitchFamily="34" charset="-128"/>
              </a:defRPr>
            </a:lvl8pPr>
            <a:lvl9pPr marL="3885854" indent="-228580" eaLnBrk="0" fontAlgn="base" hangingPunct="0">
              <a:spcBef>
                <a:spcPct val="0"/>
              </a:spcBef>
              <a:spcAft>
                <a:spcPct val="0"/>
              </a:spcAft>
              <a:defRPr sz="2400">
                <a:solidFill>
                  <a:schemeClr val="tx1"/>
                </a:solidFill>
                <a:latin typeface="Arial" charset="0"/>
                <a:ea typeface="ＭＳ Ｐゴシック" pitchFamily="34" charset="-128"/>
              </a:defRPr>
            </a:lvl9pPr>
          </a:lstStyle>
          <a:p>
            <a:pPr eaLnBrk="1" hangingPunct="1"/>
            <a:fld id="{AA3B3740-9261-401E-AD57-08A67C718001}" type="slidenum">
              <a:rPr lang="en-US" sz="1200">
                <a:latin typeface="Calibri" pitchFamily="34" charset="0"/>
              </a:rPr>
              <a:pPr eaLnBrk="1" hangingPunct="1"/>
              <a:t>38</a:t>
            </a:fld>
            <a:endParaRPr lang="en-US" sz="1200">
              <a:latin typeface="Calibri" pitchFamily="34" charset="0"/>
            </a:endParaRPr>
          </a:p>
        </p:txBody>
      </p:sp>
      <p:sp>
        <p:nvSpPr>
          <p:cNvPr id="7270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mtClean="0"/>
              <a:t>Can select a specific implementation of a module</a:t>
            </a:r>
          </a:p>
        </p:txBody>
      </p:sp>
      <p:sp>
        <p:nvSpPr>
          <p:cNvPr id="2" name="Date Placeholder 1"/>
          <p:cNvSpPr>
            <a:spLocks noGrp="1"/>
          </p:cNvSpPr>
          <p:nvPr>
            <p:ph type="dt" idx="10"/>
          </p:nvPr>
        </p:nvSpPr>
        <p:spPr/>
        <p:txBody>
          <a:bodyPr/>
          <a:lstStyle/>
          <a:p>
            <a:fld id="{03A41EDC-7FA1-4D50-A6F4-946930D2D9D8}" type="datetime1">
              <a:rPr lang="en-US" smtClean="0"/>
              <a:t>6/24/2013</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1031"/>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pitchFamily="34" charset="-128"/>
              </a:defRPr>
            </a:lvl1pPr>
            <a:lvl2pPr marL="742883" indent="-285724" eaLnBrk="0" hangingPunct="0">
              <a:defRPr sz="2400">
                <a:solidFill>
                  <a:schemeClr val="tx1"/>
                </a:solidFill>
                <a:latin typeface="Arial" charset="0"/>
                <a:ea typeface="ＭＳ Ｐゴシック" pitchFamily="34" charset="-128"/>
              </a:defRPr>
            </a:lvl2pPr>
            <a:lvl3pPr marL="1142898" indent="-228580" eaLnBrk="0" hangingPunct="0">
              <a:defRPr sz="2400">
                <a:solidFill>
                  <a:schemeClr val="tx1"/>
                </a:solidFill>
                <a:latin typeface="Arial" charset="0"/>
                <a:ea typeface="ＭＳ Ｐゴシック" pitchFamily="34" charset="-128"/>
              </a:defRPr>
            </a:lvl3pPr>
            <a:lvl4pPr marL="1600057" indent="-228580" eaLnBrk="0" hangingPunct="0">
              <a:defRPr sz="2400">
                <a:solidFill>
                  <a:schemeClr val="tx1"/>
                </a:solidFill>
                <a:latin typeface="Arial" charset="0"/>
                <a:ea typeface="ＭＳ Ｐゴシック" pitchFamily="34" charset="-128"/>
              </a:defRPr>
            </a:lvl4pPr>
            <a:lvl5pPr marL="2057217" indent="-228580" eaLnBrk="0" hangingPunct="0">
              <a:defRPr sz="2400">
                <a:solidFill>
                  <a:schemeClr val="tx1"/>
                </a:solidFill>
                <a:latin typeface="Arial" charset="0"/>
                <a:ea typeface="ＭＳ Ｐゴシック" pitchFamily="34" charset="-128"/>
              </a:defRPr>
            </a:lvl5pPr>
            <a:lvl6pPr marL="2514376" indent="-228580" eaLnBrk="0" fontAlgn="base" hangingPunct="0">
              <a:spcBef>
                <a:spcPct val="0"/>
              </a:spcBef>
              <a:spcAft>
                <a:spcPct val="0"/>
              </a:spcAft>
              <a:defRPr sz="2400">
                <a:solidFill>
                  <a:schemeClr val="tx1"/>
                </a:solidFill>
                <a:latin typeface="Arial" charset="0"/>
                <a:ea typeface="ＭＳ Ｐゴシック" pitchFamily="34" charset="-128"/>
              </a:defRPr>
            </a:lvl6pPr>
            <a:lvl7pPr marL="2971535" indent="-228580" eaLnBrk="0" fontAlgn="base" hangingPunct="0">
              <a:spcBef>
                <a:spcPct val="0"/>
              </a:spcBef>
              <a:spcAft>
                <a:spcPct val="0"/>
              </a:spcAft>
              <a:defRPr sz="2400">
                <a:solidFill>
                  <a:schemeClr val="tx1"/>
                </a:solidFill>
                <a:latin typeface="Arial" charset="0"/>
                <a:ea typeface="ＭＳ Ｐゴシック" pitchFamily="34" charset="-128"/>
              </a:defRPr>
            </a:lvl7pPr>
            <a:lvl8pPr marL="3428695" indent="-228580" eaLnBrk="0" fontAlgn="base" hangingPunct="0">
              <a:spcBef>
                <a:spcPct val="0"/>
              </a:spcBef>
              <a:spcAft>
                <a:spcPct val="0"/>
              </a:spcAft>
              <a:defRPr sz="2400">
                <a:solidFill>
                  <a:schemeClr val="tx1"/>
                </a:solidFill>
                <a:latin typeface="Arial" charset="0"/>
                <a:ea typeface="ＭＳ Ｐゴシック" pitchFamily="34" charset="-128"/>
              </a:defRPr>
            </a:lvl8pPr>
            <a:lvl9pPr marL="3885854" indent="-228580" eaLnBrk="0" fontAlgn="base" hangingPunct="0">
              <a:spcBef>
                <a:spcPct val="0"/>
              </a:spcBef>
              <a:spcAft>
                <a:spcPct val="0"/>
              </a:spcAft>
              <a:defRPr sz="2400">
                <a:solidFill>
                  <a:schemeClr val="tx1"/>
                </a:solidFill>
                <a:latin typeface="Arial" charset="0"/>
                <a:ea typeface="ＭＳ Ｐゴシック" pitchFamily="34" charset="-128"/>
              </a:defRPr>
            </a:lvl9pPr>
          </a:lstStyle>
          <a:p>
            <a:pPr eaLnBrk="1" hangingPunct="1"/>
            <a:fld id="{6C55598E-090F-4FEA-9A5A-17F582E599BF}" type="slidenum">
              <a:rPr lang="en-US" sz="1200">
                <a:latin typeface="Calibri" pitchFamily="34" charset="0"/>
              </a:rPr>
              <a:pPr eaLnBrk="1" hangingPunct="1"/>
              <a:t>41</a:t>
            </a:fld>
            <a:endParaRPr lang="en-US" sz="1200">
              <a:latin typeface="Calibri" pitchFamily="34" charset="0"/>
            </a:endParaRPr>
          </a:p>
        </p:txBody>
      </p:sp>
      <p:sp>
        <p:nvSpPr>
          <p:cNvPr id="76803" name="Rectangle 1026"/>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4" name="Rectangle 1027"/>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mtClean="0"/>
              <a:t>“build” area is managed asim tools. The areas inside a package are more user controlled.</a:t>
            </a:r>
          </a:p>
        </p:txBody>
      </p:sp>
      <p:sp>
        <p:nvSpPr>
          <p:cNvPr id="2" name="Date Placeholder 1"/>
          <p:cNvSpPr>
            <a:spLocks noGrp="1"/>
          </p:cNvSpPr>
          <p:nvPr>
            <p:ph type="dt" idx="10"/>
          </p:nvPr>
        </p:nvSpPr>
        <p:spPr/>
        <p:txBody>
          <a:bodyPr/>
          <a:lstStyle/>
          <a:p>
            <a:fld id="{19F72076-79F1-45E6-AB23-EF8EF04C6D60}" type="datetime1">
              <a:rPr lang="en-US" smtClean="0"/>
              <a:t>6/24/2013</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1031"/>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pitchFamily="34" charset="-128"/>
              </a:defRPr>
            </a:lvl1pPr>
            <a:lvl2pPr marL="742883" indent="-285724" eaLnBrk="0" hangingPunct="0">
              <a:defRPr sz="2400">
                <a:solidFill>
                  <a:schemeClr val="tx1"/>
                </a:solidFill>
                <a:latin typeface="Arial" charset="0"/>
                <a:ea typeface="ＭＳ Ｐゴシック" pitchFamily="34" charset="-128"/>
              </a:defRPr>
            </a:lvl2pPr>
            <a:lvl3pPr marL="1142898" indent="-228580" eaLnBrk="0" hangingPunct="0">
              <a:defRPr sz="2400">
                <a:solidFill>
                  <a:schemeClr val="tx1"/>
                </a:solidFill>
                <a:latin typeface="Arial" charset="0"/>
                <a:ea typeface="ＭＳ Ｐゴシック" pitchFamily="34" charset="-128"/>
              </a:defRPr>
            </a:lvl3pPr>
            <a:lvl4pPr marL="1600057" indent="-228580" eaLnBrk="0" hangingPunct="0">
              <a:defRPr sz="2400">
                <a:solidFill>
                  <a:schemeClr val="tx1"/>
                </a:solidFill>
                <a:latin typeface="Arial" charset="0"/>
                <a:ea typeface="ＭＳ Ｐゴシック" pitchFamily="34" charset="-128"/>
              </a:defRPr>
            </a:lvl4pPr>
            <a:lvl5pPr marL="2057217" indent="-228580" eaLnBrk="0" hangingPunct="0">
              <a:defRPr sz="2400">
                <a:solidFill>
                  <a:schemeClr val="tx1"/>
                </a:solidFill>
                <a:latin typeface="Arial" charset="0"/>
                <a:ea typeface="ＭＳ Ｐゴシック" pitchFamily="34" charset="-128"/>
              </a:defRPr>
            </a:lvl5pPr>
            <a:lvl6pPr marL="2514376" indent="-228580" eaLnBrk="0" fontAlgn="base" hangingPunct="0">
              <a:spcBef>
                <a:spcPct val="0"/>
              </a:spcBef>
              <a:spcAft>
                <a:spcPct val="0"/>
              </a:spcAft>
              <a:defRPr sz="2400">
                <a:solidFill>
                  <a:schemeClr val="tx1"/>
                </a:solidFill>
                <a:latin typeface="Arial" charset="0"/>
                <a:ea typeface="ＭＳ Ｐゴシック" pitchFamily="34" charset="-128"/>
              </a:defRPr>
            </a:lvl6pPr>
            <a:lvl7pPr marL="2971535" indent="-228580" eaLnBrk="0" fontAlgn="base" hangingPunct="0">
              <a:spcBef>
                <a:spcPct val="0"/>
              </a:spcBef>
              <a:spcAft>
                <a:spcPct val="0"/>
              </a:spcAft>
              <a:defRPr sz="2400">
                <a:solidFill>
                  <a:schemeClr val="tx1"/>
                </a:solidFill>
                <a:latin typeface="Arial" charset="0"/>
                <a:ea typeface="ＭＳ Ｐゴシック" pitchFamily="34" charset="-128"/>
              </a:defRPr>
            </a:lvl7pPr>
            <a:lvl8pPr marL="3428695" indent="-228580" eaLnBrk="0" fontAlgn="base" hangingPunct="0">
              <a:spcBef>
                <a:spcPct val="0"/>
              </a:spcBef>
              <a:spcAft>
                <a:spcPct val="0"/>
              </a:spcAft>
              <a:defRPr sz="2400">
                <a:solidFill>
                  <a:schemeClr val="tx1"/>
                </a:solidFill>
                <a:latin typeface="Arial" charset="0"/>
                <a:ea typeface="ＭＳ Ｐゴシック" pitchFamily="34" charset="-128"/>
              </a:defRPr>
            </a:lvl8pPr>
            <a:lvl9pPr marL="3885854" indent="-228580" eaLnBrk="0" fontAlgn="base" hangingPunct="0">
              <a:spcBef>
                <a:spcPct val="0"/>
              </a:spcBef>
              <a:spcAft>
                <a:spcPct val="0"/>
              </a:spcAft>
              <a:defRPr sz="2400">
                <a:solidFill>
                  <a:schemeClr val="tx1"/>
                </a:solidFill>
                <a:latin typeface="Arial" charset="0"/>
                <a:ea typeface="ＭＳ Ｐゴシック" pitchFamily="34" charset="-128"/>
              </a:defRPr>
            </a:lvl9pPr>
          </a:lstStyle>
          <a:p>
            <a:pPr eaLnBrk="1" hangingPunct="1"/>
            <a:fld id="{11CAD4D3-347D-49D6-AD6B-2E8C603501B4}" type="slidenum">
              <a:rPr lang="en-US" sz="1200">
                <a:latin typeface="Calibri" pitchFamily="34" charset="0"/>
              </a:rPr>
              <a:pPr eaLnBrk="1" hangingPunct="1"/>
              <a:t>43</a:t>
            </a:fld>
            <a:endParaRPr lang="en-US" sz="1200">
              <a:latin typeface="Calibri" pitchFamily="34" charset="0"/>
            </a:endParaRPr>
          </a:p>
        </p:txBody>
      </p:sp>
      <p:sp>
        <p:nvSpPr>
          <p:cNvPr id="77827" name="Rectangle 1026"/>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7828" name="Rectangle 1027"/>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mtClean="0"/>
              <a:t>Prerequisites </a:t>
            </a:r>
          </a:p>
          <a:p>
            <a:r>
              <a:rPr lang="en-US" smtClean="0"/>
              <a:t>	– cvs “login” to repository for anonymous access</a:t>
            </a:r>
          </a:p>
          <a:p>
            <a:r>
              <a:rPr lang="en-US" smtClean="0"/>
              <a:t>	- ssh key setup…</a:t>
            </a:r>
          </a:p>
        </p:txBody>
      </p:sp>
      <p:sp>
        <p:nvSpPr>
          <p:cNvPr id="2" name="Date Placeholder 1"/>
          <p:cNvSpPr>
            <a:spLocks noGrp="1"/>
          </p:cNvSpPr>
          <p:nvPr>
            <p:ph type="dt" idx="10"/>
          </p:nvPr>
        </p:nvSpPr>
        <p:spPr/>
        <p:txBody>
          <a:bodyPr/>
          <a:lstStyle/>
          <a:p>
            <a:fld id="{F7A86D5A-968B-46AA-A4FF-977DCFE6FA9D}" type="datetime1">
              <a:rPr lang="en-US" smtClean="0"/>
              <a:t>6/24/2013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1031"/>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pitchFamily="34" charset="-128"/>
              </a:defRPr>
            </a:lvl1pPr>
            <a:lvl2pPr marL="742883" indent="-285724" eaLnBrk="0" hangingPunct="0">
              <a:defRPr sz="2400">
                <a:solidFill>
                  <a:schemeClr val="tx1"/>
                </a:solidFill>
                <a:latin typeface="Arial" charset="0"/>
                <a:ea typeface="ＭＳ Ｐゴシック" pitchFamily="34" charset="-128"/>
              </a:defRPr>
            </a:lvl2pPr>
            <a:lvl3pPr marL="1142898" indent="-228580" eaLnBrk="0" hangingPunct="0">
              <a:defRPr sz="2400">
                <a:solidFill>
                  <a:schemeClr val="tx1"/>
                </a:solidFill>
                <a:latin typeface="Arial" charset="0"/>
                <a:ea typeface="ＭＳ Ｐゴシック" pitchFamily="34" charset="-128"/>
              </a:defRPr>
            </a:lvl3pPr>
            <a:lvl4pPr marL="1600057" indent="-228580" eaLnBrk="0" hangingPunct="0">
              <a:defRPr sz="2400">
                <a:solidFill>
                  <a:schemeClr val="tx1"/>
                </a:solidFill>
                <a:latin typeface="Arial" charset="0"/>
                <a:ea typeface="ＭＳ Ｐゴシック" pitchFamily="34" charset="-128"/>
              </a:defRPr>
            </a:lvl4pPr>
            <a:lvl5pPr marL="2057217" indent="-228580" eaLnBrk="0" hangingPunct="0">
              <a:defRPr sz="2400">
                <a:solidFill>
                  <a:schemeClr val="tx1"/>
                </a:solidFill>
                <a:latin typeface="Arial" charset="0"/>
                <a:ea typeface="ＭＳ Ｐゴシック" pitchFamily="34" charset="-128"/>
              </a:defRPr>
            </a:lvl5pPr>
            <a:lvl6pPr marL="2514376" indent="-228580" eaLnBrk="0" fontAlgn="base" hangingPunct="0">
              <a:spcBef>
                <a:spcPct val="0"/>
              </a:spcBef>
              <a:spcAft>
                <a:spcPct val="0"/>
              </a:spcAft>
              <a:defRPr sz="2400">
                <a:solidFill>
                  <a:schemeClr val="tx1"/>
                </a:solidFill>
                <a:latin typeface="Arial" charset="0"/>
                <a:ea typeface="ＭＳ Ｐゴシック" pitchFamily="34" charset="-128"/>
              </a:defRPr>
            </a:lvl6pPr>
            <a:lvl7pPr marL="2971535" indent="-228580" eaLnBrk="0" fontAlgn="base" hangingPunct="0">
              <a:spcBef>
                <a:spcPct val="0"/>
              </a:spcBef>
              <a:spcAft>
                <a:spcPct val="0"/>
              </a:spcAft>
              <a:defRPr sz="2400">
                <a:solidFill>
                  <a:schemeClr val="tx1"/>
                </a:solidFill>
                <a:latin typeface="Arial" charset="0"/>
                <a:ea typeface="ＭＳ Ｐゴシック" pitchFamily="34" charset="-128"/>
              </a:defRPr>
            </a:lvl7pPr>
            <a:lvl8pPr marL="3428695" indent="-228580" eaLnBrk="0" fontAlgn="base" hangingPunct="0">
              <a:spcBef>
                <a:spcPct val="0"/>
              </a:spcBef>
              <a:spcAft>
                <a:spcPct val="0"/>
              </a:spcAft>
              <a:defRPr sz="2400">
                <a:solidFill>
                  <a:schemeClr val="tx1"/>
                </a:solidFill>
                <a:latin typeface="Arial" charset="0"/>
                <a:ea typeface="ＭＳ Ｐゴシック" pitchFamily="34" charset="-128"/>
              </a:defRPr>
            </a:lvl8pPr>
            <a:lvl9pPr marL="3885854" indent="-228580" eaLnBrk="0" fontAlgn="base" hangingPunct="0">
              <a:spcBef>
                <a:spcPct val="0"/>
              </a:spcBef>
              <a:spcAft>
                <a:spcPct val="0"/>
              </a:spcAft>
              <a:defRPr sz="2400">
                <a:solidFill>
                  <a:schemeClr val="tx1"/>
                </a:solidFill>
                <a:latin typeface="Arial" charset="0"/>
                <a:ea typeface="ＭＳ Ｐゴシック" pitchFamily="34" charset="-128"/>
              </a:defRPr>
            </a:lvl9pPr>
          </a:lstStyle>
          <a:p>
            <a:pPr eaLnBrk="1" hangingPunct="1"/>
            <a:fld id="{6C55598E-090F-4FEA-9A5A-17F582E599BF}" type="slidenum">
              <a:rPr lang="en-US" sz="1200">
                <a:latin typeface="Calibri" pitchFamily="34" charset="0"/>
              </a:rPr>
              <a:pPr eaLnBrk="1" hangingPunct="1"/>
              <a:t>44</a:t>
            </a:fld>
            <a:endParaRPr lang="en-US" sz="1200">
              <a:latin typeface="Calibri" pitchFamily="34" charset="0"/>
            </a:endParaRPr>
          </a:p>
        </p:txBody>
      </p:sp>
      <p:sp>
        <p:nvSpPr>
          <p:cNvPr id="76803" name="Rectangle 1026"/>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4" name="Rectangle 1027"/>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dirty="0" smtClean="0"/>
          </a:p>
        </p:txBody>
      </p:sp>
      <p:sp>
        <p:nvSpPr>
          <p:cNvPr id="2" name="Date Placeholder 1"/>
          <p:cNvSpPr>
            <a:spLocks noGrp="1"/>
          </p:cNvSpPr>
          <p:nvPr>
            <p:ph type="dt" idx="10"/>
          </p:nvPr>
        </p:nvSpPr>
        <p:spPr/>
        <p:txBody>
          <a:bodyPr/>
          <a:lstStyle/>
          <a:p>
            <a:fld id="{F674D174-AAAC-4B71-B61F-F7C27963014F}" type="datetime1">
              <a:rPr lang="en-US" smtClean="0"/>
              <a:t>6/24/2013</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1031"/>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pitchFamily="34" charset="-128"/>
              </a:defRPr>
            </a:lvl1pPr>
            <a:lvl2pPr marL="742883" indent="-285724" eaLnBrk="0" hangingPunct="0">
              <a:defRPr sz="2400">
                <a:solidFill>
                  <a:schemeClr val="tx1"/>
                </a:solidFill>
                <a:latin typeface="Arial" charset="0"/>
                <a:ea typeface="ＭＳ Ｐゴシック" pitchFamily="34" charset="-128"/>
              </a:defRPr>
            </a:lvl2pPr>
            <a:lvl3pPr marL="1142898" indent="-228580" eaLnBrk="0" hangingPunct="0">
              <a:defRPr sz="2400">
                <a:solidFill>
                  <a:schemeClr val="tx1"/>
                </a:solidFill>
                <a:latin typeface="Arial" charset="0"/>
                <a:ea typeface="ＭＳ Ｐゴシック" pitchFamily="34" charset="-128"/>
              </a:defRPr>
            </a:lvl3pPr>
            <a:lvl4pPr marL="1600057" indent="-228580" eaLnBrk="0" hangingPunct="0">
              <a:defRPr sz="2400">
                <a:solidFill>
                  <a:schemeClr val="tx1"/>
                </a:solidFill>
                <a:latin typeface="Arial" charset="0"/>
                <a:ea typeface="ＭＳ Ｐゴシック" pitchFamily="34" charset="-128"/>
              </a:defRPr>
            </a:lvl4pPr>
            <a:lvl5pPr marL="2057217" indent="-228580" eaLnBrk="0" hangingPunct="0">
              <a:defRPr sz="2400">
                <a:solidFill>
                  <a:schemeClr val="tx1"/>
                </a:solidFill>
                <a:latin typeface="Arial" charset="0"/>
                <a:ea typeface="ＭＳ Ｐゴシック" pitchFamily="34" charset="-128"/>
              </a:defRPr>
            </a:lvl5pPr>
            <a:lvl6pPr marL="2514376" indent="-228580" eaLnBrk="0" fontAlgn="base" hangingPunct="0">
              <a:spcBef>
                <a:spcPct val="0"/>
              </a:spcBef>
              <a:spcAft>
                <a:spcPct val="0"/>
              </a:spcAft>
              <a:defRPr sz="2400">
                <a:solidFill>
                  <a:schemeClr val="tx1"/>
                </a:solidFill>
                <a:latin typeface="Arial" charset="0"/>
                <a:ea typeface="ＭＳ Ｐゴシック" pitchFamily="34" charset="-128"/>
              </a:defRPr>
            </a:lvl6pPr>
            <a:lvl7pPr marL="2971535" indent="-228580" eaLnBrk="0" fontAlgn="base" hangingPunct="0">
              <a:spcBef>
                <a:spcPct val="0"/>
              </a:spcBef>
              <a:spcAft>
                <a:spcPct val="0"/>
              </a:spcAft>
              <a:defRPr sz="2400">
                <a:solidFill>
                  <a:schemeClr val="tx1"/>
                </a:solidFill>
                <a:latin typeface="Arial" charset="0"/>
                <a:ea typeface="ＭＳ Ｐゴシック" pitchFamily="34" charset="-128"/>
              </a:defRPr>
            </a:lvl7pPr>
            <a:lvl8pPr marL="3428695" indent="-228580" eaLnBrk="0" fontAlgn="base" hangingPunct="0">
              <a:spcBef>
                <a:spcPct val="0"/>
              </a:spcBef>
              <a:spcAft>
                <a:spcPct val="0"/>
              </a:spcAft>
              <a:defRPr sz="2400">
                <a:solidFill>
                  <a:schemeClr val="tx1"/>
                </a:solidFill>
                <a:latin typeface="Arial" charset="0"/>
                <a:ea typeface="ＭＳ Ｐゴシック" pitchFamily="34" charset="-128"/>
              </a:defRPr>
            </a:lvl8pPr>
            <a:lvl9pPr marL="3885854" indent="-228580" eaLnBrk="0" fontAlgn="base" hangingPunct="0">
              <a:spcBef>
                <a:spcPct val="0"/>
              </a:spcBef>
              <a:spcAft>
                <a:spcPct val="0"/>
              </a:spcAft>
              <a:defRPr sz="2400">
                <a:solidFill>
                  <a:schemeClr val="tx1"/>
                </a:solidFill>
                <a:latin typeface="Arial" charset="0"/>
                <a:ea typeface="ＭＳ Ｐゴシック" pitchFamily="34" charset="-128"/>
              </a:defRPr>
            </a:lvl9pPr>
          </a:lstStyle>
          <a:p>
            <a:pPr eaLnBrk="1" hangingPunct="1"/>
            <a:fld id="{89C2E4C1-5939-4A60-93B7-1439ACFBC570}" type="slidenum">
              <a:rPr lang="en-US" sz="1200">
                <a:latin typeface="Calibri" pitchFamily="34" charset="0"/>
              </a:rPr>
              <a:pPr eaLnBrk="1" hangingPunct="1"/>
              <a:t>46</a:t>
            </a:fld>
            <a:endParaRPr lang="en-US" sz="1200">
              <a:latin typeface="Calibri" pitchFamily="34" charset="0"/>
            </a:endParaRPr>
          </a:p>
        </p:txBody>
      </p:sp>
      <p:sp>
        <p:nvSpPr>
          <p:cNvPr id="75779" name="Rectangle 1026"/>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780" name="Rectangle 1027"/>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mtClean="0"/>
              <a:t>Within the directory of a particular model in the build area you see essentially a normal source tree.</a:t>
            </a:r>
          </a:p>
          <a:p>
            <a:r>
              <a:rPr lang="en-US" smtClean="0"/>
              <a:t>Source area also has configuration files for configuring models and describing benchmarks.</a:t>
            </a:r>
          </a:p>
        </p:txBody>
      </p:sp>
      <p:sp>
        <p:nvSpPr>
          <p:cNvPr id="2" name="Date Placeholder 1"/>
          <p:cNvSpPr>
            <a:spLocks noGrp="1"/>
          </p:cNvSpPr>
          <p:nvPr>
            <p:ph type="dt" idx="10"/>
          </p:nvPr>
        </p:nvSpPr>
        <p:spPr/>
        <p:txBody>
          <a:bodyPr/>
          <a:lstStyle/>
          <a:p>
            <a:fld id="{54C810D6-91AB-4189-B3F5-AF56C281A480}" type="datetime1">
              <a:rPr lang="en-US" smtClean="0"/>
              <a:t>6/24/2013</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Operations – replace module in tree, edit module, open shell in module’s source directory.</a:t>
            </a:r>
            <a:endParaRPr lang="en-US" dirty="0"/>
          </a:p>
        </p:txBody>
      </p:sp>
      <p:sp>
        <p:nvSpPr>
          <p:cNvPr id="4" name="Slide Number Placeholder 3"/>
          <p:cNvSpPr>
            <a:spLocks noGrp="1"/>
          </p:cNvSpPr>
          <p:nvPr>
            <p:ph type="sldNum" sz="quarter" idx="10"/>
          </p:nvPr>
        </p:nvSpPr>
        <p:spPr/>
        <p:txBody>
          <a:bodyPr/>
          <a:lstStyle/>
          <a:p>
            <a:pPr>
              <a:defRPr/>
            </a:pPr>
            <a:fld id="{3A32EE39-6E90-49E6-A251-D5C84115D5FB}" type="slidenum">
              <a:rPr lang="en-US" smtClean="0"/>
              <a:pPr>
                <a:defRPr/>
              </a:pPr>
              <a:t>56</a:t>
            </a:fld>
            <a:endParaRPr lang="en-US"/>
          </a:p>
        </p:txBody>
      </p:sp>
      <p:sp>
        <p:nvSpPr>
          <p:cNvPr id="5" name="Date Placeholder 4"/>
          <p:cNvSpPr>
            <a:spLocks noGrp="1"/>
          </p:cNvSpPr>
          <p:nvPr>
            <p:ph type="dt" idx="11"/>
          </p:nvPr>
        </p:nvSpPr>
        <p:spPr/>
        <p:txBody>
          <a:bodyPr/>
          <a:lstStyle/>
          <a:p>
            <a:fld id="{02ACFB99-3C74-4F07-A7B7-B7020D8DEC06}" type="datetime1">
              <a:rPr lang="en-US" smtClean="0"/>
              <a:t>6/24/2013</a:t>
            </a:fld>
            <a:endParaRPr lang="en-US"/>
          </a:p>
        </p:txBody>
      </p:sp>
    </p:spTree>
    <p:extLst>
      <p:ext uri="{BB962C8B-B14F-4D97-AF65-F5344CB8AC3E}">
        <p14:creationId xmlns:p14="http://schemas.microsoft.com/office/powerpoint/2010/main" val="21017715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Platform Assumptions</a:t>
            </a:r>
          </a:p>
          <a:p>
            <a:pPr lvl="1"/>
            <a:r>
              <a:rPr lang="en-US" dirty="0" smtClean="0"/>
              <a:t>Hybrid host system with an FPGA and a CPU</a:t>
            </a:r>
          </a:p>
          <a:p>
            <a:pPr lvl="1"/>
            <a:r>
              <a:rPr lang="en-US" dirty="0" smtClean="0"/>
              <a:t>Hybrid application with an FPGA and a software component</a:t>
            </a:r>
          </a:p>
          <a:p>
            <a:pPr lvl="2"/>
            <a:r>
              <a:rPr lang="en-US" dirty="0" smtClean="0"/>
              <a:t>Application invoked from software</a:t>
            </a:r>
          </a:p>
          <a:p>
            <a:pPr lvl="2"/>
            <a:r>
              <a:rPr lang="en-US" dirty="0" smtClean="0"/>
              <a:t>Parameters sent from software to FPGA</a:t>
            </a:r>
          </a:p>
          <a:p>
            <a:pPr lvl="2"/>
            <a:r>
              <a:rPr lang="en-US" dirty="0" smtClean="0"/>
              <a:t>FPGA output sent to software that displays it on </a:t>
            </a:r>
            <a:r>
              <a:rPr lang="en-US" dirty="0" err="1" smtClean="0"/>
              <a:t>stdout</a:t>
            </a:r>
            <a:endParaRPr lang="en-US" dirty="0" smtClean="0"/>
          </a:p>
          <a:p>
            <a:endParaRPr lang="en-US" dirty="0"/>
          </a:p>
        </p:txBody>
      </p:sp>
      <p:sp>
        <p:nvSpPr>
          <p:cNvPr id="4" name="Slide Number Placeholder 3"/>
          <p:cNvSpPr>
            <a:spLocks noGrp="1"/>
          </p:cNvSpPr>
          <p:nvPr>
            <p:ph type="sldNum" sz="quarter" idx="10"/>
          </p:nvPr>
        </p:nvSpPr>
        <p:spPr/>
        <p:txBody>
          <a:bodyPr/>
          <a:lstStyle/>
          <a:p>
            <a:fld id="{52573617-6798-4895-86E4-F75EB25C93D1}" type="slidenum">
              <a:rPr lang="en-US" smtClean="0"/>
              <a:pPr/>
              <a:t>58</a:t>
            </a:fld>
            <a:endParaRPr lang="en-US"/>
          </a:p>
        </p:txBody>
      </p:sp>
      <p:sp>
        <p:nvSpPr>
          <p:cNvPr id="5" name="Date Placeholder 4"/>
          <p:cNvSpPr>
            <a:spLocks noGrp="1"/>
          </p:cNvSpPr>
          <p:nvPr>
            <p:ph type="dt" idx="11"/>
          </p:nvPr>
        </p:nvSpPr>
        <p:spPr/>
        <p:txBody>
          <a:bodyPr/>
          <a:lstStyle/>
          <a:p>
            <a:fld id="{442D1685-912F-4BFC-B250-B9AB7EB36AE4}" type="datetime1">
              <a:rPr lang="en-US" smtClean="0"/>
              <a:t>6/24/2013</a:t>
            </a:fld>
            <a:endParaRPr lang="en-US"/>
          </a:p>
        </p:txBody>
      </p:sp>
    </p:spTree>
    <p:extLst>
      <p:ext uri="{BB962C8B-B14F-4D97-AF65-F5344CB8AC3E}">
        <p14:creationId xmlns:p14="http://schemas.microsoft.com/office/powerpoint/2010/main" val="43680664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2573617-6798-4895-86E4-F75EB25C93D1}" type="slidenum">
              <a:rPr lang="en-US" smtClean="0"/>
              <a:pPr/>
              <a:t>59</a:t>
            </a:fld>
            <a:endParaRPr lang="en-US"/>
          </a:p>
        </p:txBody>
      </p:sp>
      <p:sp>
        <p:nvSpPr>
          <p:cNvPr id="5" name="Date Placeholder 4"/>
          <p:cNvSpPr>
            <a:spLocks noGrp="1"/>
          </p:cNvSpPr>
          <p:nvPr>
            <p:ph type="dt" idx="11"/>
          </p:nvPr>
        </p:nvSpPr>
        <p:spPr/>
        <p:txBody>
          <a:bodyPr/>
          <a:lstStyle/>
          <a:p>
            <a:fld id="{3C699E4B-9613-42D0-8BBD-B0106D03F553}" type="datetime1">
              <a:rPr lang="en-US" smtClean="0"/>
              <a:t>6/24/2013</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2573617-6798-4895-86E4-F75EB25C93D1}" type="slidenum">
              <a:rPr lang="en-US" smtClean="0"/>
              <a:pPr/>
              <a:t>60</a:t>
            </a:fld>
            <a:endParaRPr lang="en-US"/>
          </a:p>
        </p:txBody>
      </p:sp>
      <p:sp>
        <p:nvSpPr>
          <p:cNvPr id="5" name="Date Placeholder 4"/>
          <p:cNvSpPr>
            <a:spLocks noGrp="1"/>
          </p:cNvSpPr>
          <p:nvPr>
            <p:ph type="dt" idx="11"/>
          </p:nvPr>
        </p:nvSpPr>
        <p:spPr/>
        <p:txBody>
          <a:bodyPr/>
          <a:lstStyle/>
          <a:p>
            <a:fld id="{56E212C3-56E4-4200-9149-24FC7B51D534}" type="datetime1">
              <a:rPr lang="en-US" smtClean="0"/>
              <a:t>6/24/2013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2573617-6798-4895-86E4-F75EB25C93D1}" type="slidenum">
              <a:rPr lang="en-US" smtClean="0"/>
              <a:pPr/>
              <a:t>4</a:t>
            </a:fld>
            <a:endParaRPr lang="en-US"/>
          </a:p>
        </p:txBody>
      </p:sp>
      <p:sp>
        <p:nvSpPr>
          <p:cNvPr id="5" name="Date Placeholder 4"/>
          <p:cNvSpPr>
            <a:spLocks noGrp="1"/>
          </p:cNvSpPr>
          <p:nvPr>
            <p:ph type="dt" idx="11"/>
          </p:nvPr>
        </p:nvSpPr>
        <p:spPr/>
        <p:txBody>
          <a:bodyPr/>
          <a:lstStyle/>
          <a:p>
            <a:fld id="{A48D7DC4-AA0E-41C7-8F18-F1E9A65F7ADD}" type="datetime1">
              <a:rPr lang="en-US" smtClean="0"/>
              <a:t>6/24/2013</a:t>
            </a:fld>
            <a:endParaRPr lang="en-US"/>
          </a:p>
        </p:txBody>
      </p:sp>
    </p:spTree>
    <p:extLst>
      <p:ext uri="{BB962C8B-B14F-4D97-AF65-F5344CB8AC3E}">
        <p14:creationId xmlns:p14="http://schemas.microsoft.com/office/powerpoint/2010/main" val="425073473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2573617-6798-4895-86E4-F75EB25C93D1}" type="slidenum">
              <a:rPr lang="en-US" smtClean="0"/>
              <a:pPr/>
              <a:t>61</a:t>
            </a:fld>
            <a:endParaRPr lang="en-US"/>
          </a:p>
        </p:txBody>
      </p:sp>
      <p:sp>
        <p:nvSpPr>
          <p:cNvPr id="5" name="Date Placeholder 4"/>
          <p:cNvSpPr>
            <a:spLocks noGrp="1"/>
          </p:cNvSpPr>
          <p:nvPr>
            <p:ph type="dt" idx="11"/>
          </p:nvPr>
        </p:nvSpPr>
        <p:spPr/>
        <p:txBody>
          <a:bodyPr/>
          <a:lstStyle/>
          <a:p>
            <a:fld id="{CBCE026C-D008-440E-A0D9-C25746CFB3F2}" type="datetime1">
              <a:rPr lang="en-US" smtClean="0"/>
              <a:t>6/24/2013</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2573617-6798-4895-86E4-F75EB25C93D1}" type="slidenum">
              <a:rPr lang="en-US" smtClean="0"/>
              <a:pPr/>
              <a:t>62</a:t>
            </a:fld>
            <a:endParaRPr lang="en-US"/>
          </a:p>
        </p:txBody>
      </p:sp>
      <p:sp>
        <p:nvSpPr>
          <p:cNvPr id="5" name="Date Placeholder 4"/>
          <p:cNvSpPr>
            <a:spLocks noGrp="1"/>
          </p:cNvSpPr>
          <p:nvPr>
            <p:ph type="dt" idx="11"/>
          </p:nvPr>
        </p:nvSpPr>
        <p:spPr/>
        <p:txBody>
          <a:bodyPr/>
          <a:lstStyle/>
          <a:p>
            <a:fld id="{AFD3B763-8FFA-4454-A4B2-F09049992189}" type="datetime1">
              <a:rPr lang="en-US" smtClean="0"/>
              <a:t>6/24/2013</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2573617-6798-4895-86E4-F75EB25C93D1}" type="slidenum">
              <a:rPr lang="en-US" smtClean="0"/>
              <a:pPr/>
              <a:t>63</a:t>
            </a:fld>
            <a:endParaRPr lang="en-US"/>
          </a:p>
        </p:txBody>
      </p:sp>
      <p:sp>
        <p:nvSpPr>
          <p:cNvPr id="5" name="Date Placeholder 4"/>
          <p:cNvSpPr>
            <a:spLocks noGrp="1"/>
          </p:cNvSpPr>
          <p:nvPr>
            <p:ph type="dt" idx="11"/>
          </p:nvPr>
        </p:nvSpPr>
        <p:spPr/>
        <p:txBody>
          <a:bodyPr/>
          <a:lstStyle/>
          <a:p>
            <a:fld id="{900ACBD1-1BB1-4400-AD0F-5D56D1FEF520}" type="datetime1">
              <a:rPr lang="en-US" smtClean="0"/>
              <a:t>6/24/2013</a:t>
            </a:fld>
            <a:endParaRPr lang="en-US"/>
          </a:p>
        </p:txBody>
      </p:sp>
    </p:spTree>
    <p:extLst>
      <p:ext uri="{BB962C8B-B14F-4D97-AF65-F5344CB8AC3E}">
        <p14:creationId xmlns:p14="http://schemas.microsoft.com/office/powerpoint/2010/main" val="222762863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2573617-6798-4895-86E4-F75EB25C93D1}" type="slidenum">
              <a:rPr lang="en-US" smtClean="0"/>
              <a:pPr/>
              <a:t>64</a:t>
            </a:fld>
            <a:endParaRPr lang="en-US"/>
          </a:p>
        </p:txBody>
      </p:sp>
      <p:sp>
        <p:nvSpPr>
          <p:cNvPr id="5" name="Date Placeholder 4"/>
          <p:cNvSpPr>
            <a:spLocks noGrp="1"/>
          </p:cNvSpPr>
          <p:nvPr>
            <p:ph type="dt" idx="11"/>
          </p:nvPr>
        </p:nvSpPr>
        <p:spPr/>
        <p:txBody>
          <a:bodyPr/>
          <a:lstStyle/>
          <a:p>
            <a:fld id="{1B496BDF-CFBE-4E39-A2E5-26FBF2FF8247}" type="datetime1">
              <a:rPr lang="en-US" smtClean="0"/>
              <a:t>6/24/2013</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2573617-6798-4895-86E4-F75EB25C93D1}" type="slidenum">
              <a:rPr lang="en-US" smtClean="0"/>
              <a:pPr/>
              <a:t>65</a:t>
            </a:fld>
            <a:endParaRPr lang="en-US"/>
          </a:p>
        </p:txBody>
      </p:sp>
      <p:sp>
        <p:nvSpPr>
          <p:cNvPr id="5" name="Date Placeholder 4"/>
          <p:cNvSpPr>
            <a:spLocks noGrp="1"/>
          </p:cNvSpPr>
          <p:nvPr>
            <p:ph type="dt" idx="11"/>
          </p:nvPr>
        </p:nvSpPr>
        <p:spPr/>
        <p:txBody>
          <a:bodyPr/>
          <a:lstStyle/>
          <a:p>
            <a:fld id="{8C72FFBB-2993-4770-B24D-8F1D9171EC58}" type="datetime1">
              <a:rPr lang="en-US" smtClean="0"/>
              <a:t>6/24/2013</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2573617-6798-4895-86E4-F75EB25C93D1}" type="slidenum">
              <a:rPr lang="en-US" smtClean="0"/>
              <a:pPr/>
              <a:t>66</a:t>
            </a:fld>
            <a:endParaRPr lang="en-US"/>
          </a:p>
        </p:txBody>
      </p:sp>
      <p:sp>
        <p:nvSpPr>
          <p:cNvPr id="5" name="Date Placeholder 4"/>
          <p:cNvSpPr>
            <a:spLocks noGrp="1"/>
          </p:cNvSpPr>
          <p:nvPr>
            <p:ph type="dt" idx="11"/>
          </p:nvPr>
        </p:nvSpPr>
        <p:spPr/>
        <p:txBody>
          <a:bodyPr/>
          <a:lstStyle/>
          <a:p>
            <a:fld id="{DA8AD1E2-9A32-418F-B3D1-E22DCC675163}" type="datetime1">
              <a:rPr lang="en-US" smtClean="0"/>
              <a:t>6/24/2013</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2573617-6798-4895-86E4-F75EB25C93D1}" type="slidenum">
              <a:rPr lang="en-US" smtClean="0"/>
              <a:pPr/>
              <a:t>67</a:t>
            </a:fld>
            <a:endParaRPr lang="en-US"/>
          </a:p>
        </p:txBody>
      </p:sp>
      <p:sp>
        <p:nvSpPr>
          <p:cNvPr id="5" name="Date Placeholder 4"/>
          <p:cNvSpPr>
            <a:spLocks noGrp="1"/>
          </p:cNvSpPr>
          <p:nvPr>
            <p:ph type="dt" idx="11"/>
          </p:nvPr>
        </p:nvSpPr>
        <p:spPr/>
        <p:txBody>
          <a:bodyPr/>
          <a:lstStyle/>
          <a:p>
            <a:fld id="{D95E82F6-4B9B-47C8-B8F2-C26BC503755B}" type="datetime1">
              <a:rPr lang="en-US" smtClean="0"/>
              <a:t>6/24/2013</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2573617-6798-4895-86E4-F75EB25C93D1}" type="slidenum">
              <a:rPr lang="en-US" smtClean="0"/>
              <a:pPr/>
              <a:t>68</a:t>
            </a:fld>
            <a:endParaRPr lang="en-US"/>
          </a:p>
        </p:txBody>
      </p:sp>
      <p:sp>
        <p:nvSpPr>
          <p:cNvPr id="5" name="Date Placeholder 4"/>
          <p:cNvSpPr>
            <a:spLocks noGrp="1"/>
          </p:cNvSpPr>
          <p:nvPr>
            <p:ph type="dt" idx="11"/>
          </p:nvPr>
        </p:nvSpPr>
        <p:spPr/>
        <p:txBody>
          <a:bodyPr/>
          <a:lstStyle/>
          <a:p>
            <a:fld id="{91032EA9-D122-4C05-A9F3-1774E959643E}" type="datetime1">
              <a:rPr lang="en-US" smtClean="0"/>
              <a:t>6/24/2013</a:t>
            </a:fld>
            <a:endParaRPr lang="en-US"/>
          </a:p>
        </p:txBody>
      </p:sp>
    </p:spTree>
    <p:extLst>
      <p:ext uri="{BB962C8B-B14F-4D97-AF65-F5344CB8AC3E}">
        <p14:creationId xmlns:p14="http://schemas.microsoft.com/office/powerpoint/2010/main" val="204271277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870" indent="-342870">
              <a:spcBef>
                <a:spcPct val="20000"/>
              </a:spcBef>
              <a:buSzPct val="80000"/>
              <a:buBlip>
                <a:blip r:embed="rId3"/>
              </a:buBlip>
            </a:pPr>
            <a:r>
              <a:rPr lang="en-US" sz="3200" dirty="0"/>
              <a:t>Verilog OOMRs not satisfactory</a:t>
            </a:r>
          </a:p>
          <a:p>
            <a:pPr marL="742883" lvl="1" indent="-285724">
              <a:spcBef>
                <a:spcPct val="20000"/>
              </a:spcBef>
              <a:buSzPct val="80000"/>
              <a:buBlip>
                <a:blip r:embed="rId3"/>
              </a:buBlip>
            </a:pPr>
            <a:r>
              <a:rPr lang="en-US" sz="2800" dirty="0"/>
              <a:t>Break the modular abstraction</a:t>
            </a:r>
          </a:p>
          <a:p>
            <a:pPr marL="742883" lvl="1" indent="-285724">
              <a:spcBef>
                <a:spcPct val="20000"/>
              </a:spcBef>
              <a:buSzPct val="80000"/>
              <a:buBlip>
                <a:blip r:embed="rId3"/>
              </a:buBlip>
            </a:pPr>
            <a:r>
              <a:rPr lang="en-US" sz="2800" dirty="0"/>
              <a:t>Requires “Debug Out” to have knowledge of CPU, Front End, </a:t>
            </a:r>
            <a:r>
              <a:rPr lang="en-US" sz="2800" dirty="0" err="1"/>
              <a:t>etc</a:t>
            </a:r>
            <a:endParaRPr lang="en-US" sz="2800" dirty="0"/>
          </a:p>
          <a:p>
            <a:pPr marL="742883" lvl="1" indent="-285724">
              <a:spcBef>
                <a:spcPct val="20000"/>
              </a:spcBef>
              <a:buSzPct val="80000"/>
              <a:buBlip>
                <a:blip r:embed="rId3"/>
              </a:buBlip>
            </a:pPr>
            <a:r>
              <a:rPr lang="en-US" sz="2800" dirty="0" err="1"/>
              <a:t>SystemVerilog</a:t>
            </a:r>
            <a:r>
              <a:rPr lang="en-US" sz="2800" dirty="0"/>
              <a:t> IFCs only partial solution</a:t>
            </a:r>
          </a:p>
          <a:p>
            <a:endParaRPr lang="en-US" dirty="0"/>
          </a:p>
        </p:txBody>
      </p:sp>
      <p:sp>
        <p:nvSpPr>
          <p:cNvPr id="4" name="Slide Number Placeholder 3"/>
          <p:cNvSpPr>
            <a:spLocks noGrp="1"/>
          </p:cNvSpPr>
          <p:nvPr>
            <p:ph type="sldNum" sz="quarter" idx="10"/>
          </p:nvPr>
        </p:nvSpPr>
        <p:spPr/>
        <p:txBody>
          <a:bodyPr/>
          <a:lstStyle/>
          <a:p>
            <a:fld id="{52573617-6798-4895-86E4-F75EB25C93D1}" type="slidenum">
              <a:rPr lang="en-US" smtClean="0"/>
              <a:pPr/>
              <a:t>69</a:t>
            </a:fld>
            <a:endParaRPr lang="en-US"/>
          </a:p>
        </p:txBody>
      </p:sp>
      <p:sp>
        <p:nvSpPr>
          <p:cNvPr id="5" name="Date Placeholder 4"/>
          <p:cNvSpPr>
            <a:spLocks noGrp="1"/>
          </p:cNvSpPr>
          <p:nvPr>
            <p:ph type="dt" idx="11"/>
          </p:nvPr>
        </p:nvSpPr>
        <p:spPr/>
        <p:txBody>
          <a:bodyPr/>
          <a:lstStyle/>
          <a:p>
            <a:fld id="{A4B6B74E-8106-497E-BA31-5FA59D125BD6}" type="datetime1">
              <a:rPr lang="en-US" smtClean="0"/>
              <a:t>6/24/2013</a:t>
            </a:fld>
            <a:endParaRPr lang="en-US"/>
          </a:p>
        </p:txBody>
      </p:sp>
    </p:spTree>
    <p:extLst>
      <p:ext uri="{BB962C8B-B14F-4D97-AF65-F5344CB8AC3E}">
        <p14:creationId xmlns:p14="http://schemas.microsoft.com/office/powerpoint/2010/main" val="422822717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2573617-6798-4895-86E4-F75EB25C93D1}" type="slidenum">
              <a:rPr lang="en-US" smtClean="0"/>
              <a:pPr/>
              <a:t>70</a:t>
            </a:fld>
            <a:endParaRPr lang="en-US"/>
          </a:p>
        </p:txBody>
      </p:sp>
      <p:sp>
        <p:nvSpPr>
          <p:cNvPr id="5" name="Date Placeholder 4"/>
          <p:cNvSpPr>
            <a:spLocks noGrp="1"/>
          </p:cNvSpPr>
          <p:nvPr>
            <p:ph type="dt" idx="11"/>
          </p:nvPr>
        </p:nvSpPr>
        <p:spPr/>
        <p:txBody>
          <a:bodyPr/>
          <a:lstStyle/>
          <a:p>
            <a:fld id="{623ED6D8-418F-431E-A385-C517B2DC850F}" type="datetime1">
              <a:rPr lang="en-US" smtClean="0"/>
              <a:t>6/24/2013</a:t>
            </a:fld>
            <a:endParaRPr lang="en-US"/>
          </a:p>
        </p:txBody>
      </p:sp>
    </p:spTree>
    <p:extLst>
      <p:ext uri="{BB962C8B-B14F-4D97-AF65-F5344CB8AC3E}">
        <p14:creationId xmlns:p14="http://schemas.microsoft.com/office/powerpoint/2010/main" val="483586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2573617-6798-4895-86E4-F75EB25C93D1}" type="slidenum">
              <a:rPr lang="en-US" smtClean="0"/>
              <a:pPr/>
              <a:t>5</a:t>
            </a:fld>
            <a:endParaRPr lang="en-US"/>
          </a:p>
        </p:txBody>
      </p:sp>
      <p:sp>
        <p:nvSpPr>
          <p:cNvPr id="5" name="Date Placeholder 4"/>
          <p:cNvSpPr>
            <a:spLocks noGrp="1"/>
          </p:cNvSpPr>
          <p:nvPr>
            <p:ph type="dt" idx="11"/>
          </p:nvPr>
        </p:nvSpPr>
        <p:spPr/>
        <p:txBody>
          <a:bodyPr/>
          <a:lstStyle/>
          <a:p>
            <a:fld id="{93F11663-35F8-4F41-8A2B-0E5D2096367E}" type="datetime1">
              <a:rPr lang="en-US" smtClean="0"/>
              <a:t>6/24/2013</a:t>
            </a:fld>
            <a:endParaRPr lang="en-US"/>
          </a:p>
        </p:txBody>
      </p:sp>
    </p:spTree>
    <p:extLst>
      <p:ext uri="{BB962C8B-B14F-4D97-AF65-F5344CB8AC3E}">
        <p14:creationId xmlns:p14="http://schemas.microsoft.com/office/powerpoint/2010/main" val="120522824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2573617-6798-4895-86E4-F75EB25C93D1}" type="slidenum">
              <a:rPr lang="en-US" smtClean="0"/>
              <a:pPr/>
              <a:t>71</a:t>
            </a:fld>
            <a:endParaRPr lang="en-US"/>
          </a:p>
        </p:txBody>
      </p:sp>
      <p:sp>
        <p:nvSpPr>
          <p:cNvPr id="5" name="Date Placeholder 4"/>
          <p:cNvSpPr>
            <a:spLocks noGrp="1"/>
          </p:cNvSpPr>
          <p:nvPr>
            <p:ph type="dt" idx="11"/>
          </p:nvPr>
        </p:nvSpPr>
        <p:spPr/>
        <p:txBody>
          <a:bodyPr/>
          <a:lstStyle/>
          <a:p>
            <a:fld id="{63A8782B-1348-473D-8E2E-451183455206}" type="datetime1">
              <a:rPr lang="en-US" smtClean="0"/>
              <a:t>6/24/2013</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2573617-6798-4895-86E4-F75EB25C93D1}" type="slidenum">
              <a:rPr lang="en-US" smtClean="0"/>
              <a:pPr/>
              <a:t>72</a:t>
            </a:fld>
            <a:endParaRPr lang="en-US"/>
          </a:p>
        </p:txBody>
      </p:sp>
      <p:sp>
        <p:nvSpPr>
          <p:cNvPr id="5" name="Date Placeholder 4"/>
          <p:cNvSpPr>
            <a:spLocks noGrp="1"/>
          </p:cNvSpPr>
          <p:nvPr>
            <p:ph type="dt" idx="11"/>
          </p:nvPr>
        </p:nvSpPr>
        <p:spPr/>
        <p:txBody>
          <a:bodyPr/>
          <a:lstStyle/>
          <a:p>
            <a:fld id="{CC9961CA-B3AF-4887-8CC6-ECC47FC5CCCA}" type="datetime1">
              <a:rPr lang="en-US" smtClean="0"/>
              <a:t>6/24/2013</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Flow is still not right here.</a:t>
            </a:r>
            <a:endParaRPr lang="en-US" dirty="0"/>
          </a:p>
        </p:txBody>
      </p:sp>
      <p:sp>
        <p:nvSpPr>
          <p:cNvPr id="4" name="Slide Number Placeholder 3"/>
          <p:cNvSpPr>
            <a:spLocks noGrp="1"/>
          </p:cNvSpPr>
          <p:nvPr>
            <p:ph type="sldNum" sz="quarter" idx="10"/>
          </p:nvPr>
        </p:nvSpPr>
        <p:spPr/>
        <p:txBody>
          <a:bodyPr/>
          <a:lstStyle/>
          <a:p>
            <a:pPr lvl="0"/>
            <a:fld id="{9C74B505-B2F1-49C8-AD6B-FB6545329FDC}" type="slidenum">
              <a:rPr lang="en-US" smtClean="0"/>
              <a:t>6</a:t>
            </a:fld>
            <a:endParaRPr lang="en-US"/>
          </a:p>
        </p:txBody>
      </p:sp>
    </p:spTree>
    <p:extLst>
      <p:ext uri="{BB962C8B-B14F-4D97-AF65-F5344CB8AC3E}">
        <p14:creationId xmlns:p14="http://schemas.microsoft.com/office/powerpoint/2010/main" val="11101653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14318">
              <a:defRPr/>
            </a:pPr>
            <a:r>
              <a:rPr lang="en-US" dirty="0"/>
              <a:t>Manual and automatic are not high level points </a:t>
            </a:r>
          </a:p>
          <a:p>
            <a:pPr defTabSz="914318">
              <a:defRPr/>
            </a:pPr>
            <a:endParaRPr lang="en-US" dirty="0"/>
          </a:p>
          <a:p>
            <a:pPr defTabSz="914318">
              <a:defRPr/>
            </a:pPr>
            <a:r>
              <a:rPr lang="en-US" dirty="0"/>
              <a:t>As we implement these algorithms for FPGA, it may be the case that an interesting design does not fit on the FPGA.  For example, we may build a complex, next generation baseband or a large processor simulator.  When this happens, we have a few choices.  We can try to optimize the design or we can buy a bigger FPGA.  However, for some designs we will ultimately have to use multiple FPGAs.  Ultimately, this means solving three problems, which any multiple FPGA compiler must solve: partitioning the design somehow, mapping it to multiple FPGAs, and the synthesizing some communications network.  In solving these problems, we have two choices.  We can, of course, manually construct a multiple FPGA implementation.  But just compounds the already painful FPGA design experience.  Alternatively we can construct a tool that will solve the three problems for us.</a:t>
            </a:r>
          </a:p>
          <a:p>
            <a:endParaRPr lang="en-US" baseline="0" dirty="0" smtClean="0"/>
          </a:p>
        </p:txBody>
      </p:sp>
      <p:sp>
        <p:nvSpPr>
          <p:cNvPr id="4" name="Slide Number Placeholder 3"/>
          <p:cNvSpPr>
            <a:spLocks noGrp="1"/>
          </p:cNvSpPr>
          <p:nvPr>
            <p:ph type="sldNum" sz="quarter" idx="10"/>
          </p:nvPr>
        </p:nvSpPr>
        <p:spPr/>
        <p:txBody>
          <a:bodyPr/>
          <a:lstStyle/>
          <a:p>
            <a:fld id="{52573617-6798-4895-86E4-F75EB25C93D1}" type="slidenum">
              <a:rPr lang="en-US" smtClean="0"/>
              <a:pPr/>
              <a:t>7</a:t>
            </a:fld>
            <a:endParaRPr lang="en-US"/>
          </a:p>
        </p:txBody>
      </p:sp>
    </p:spTree>
    <p:extLst>
      <p:ext uri="{BB962C8B-B14F-4D97-AF65-F5344CB8AC3E}">
        <p14:creationId xmlns:p14="http://schemas.microsoft.com/office/powerpoint/2010/main" val="26561952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Look at 8/9 transition</a:t>
            </a:r>
          </a:p>
          <a:p>
            <a:endParaRPr lang="en-US" dirty="0" smtClean="0"/>
          </a:p>
          <a:p>
            <a:pPr defTabSz="914318">
              <a:defRPr/>
            </a:pPr>
            <a:r>
              <a:rPr lang="en-US" dirty="0"/>
              <a:t>Recently, latency-insensitive design has become popular as a way to implement hardware.  In LI design, programs are separated into modules which communicate solely by way of latency insensitive channels.   These channels are implemented as simple hardware FIFOs.  Designs are written so that computation only occurs when data is available in ingress FIFOS or when there is space for output in egress FIFOs. LI designs enjoy many benefits including improved modular composition and simplified design space exploration.</a:t>
            </a:r>
          </a:p>
          <a:p>
            <a:endParaRPr lang="en-US" dirty="0"/>
          </a:p>
        </p:txBody>
      </p:sp>
      <p:sp>
        <p:nvSpPr>
          <p:cNvPr id="4" name="Slide Number Placeholder 3"/>
          <p:cNvSpPr>
            <a:spLocks noGrp="1"/>
          </p:cNvSpPr>
          <p:nvPr>
            <p:ph type="sldNum" sz="quarter" idx="10"/>
          </p:nvPr>
        </p:nvSpPr>
        <p:spPr/>
        <p:txBody>
          <a:bodyPr/>
          <a:lstStyle/>
          <a:p>
            <a:fld id="{52573617-6798-4895-86E4-F75EB25C93D1}" type="slidenum">
              <a:rPr lang="en-US" smtClean="0"/>
              <a:pPr/>
              <a:t>8</a:t>
            </a:fld>
            <a:endParaRPr lang="en-US"/>
          </a:p>
        </p:txBody>
      </p:sp>
    </p:spTree>
    <p:extLst>
      <p:ext uri="{BB962C8B-B14F-4D97-AF65-F5344CB8AC3E}">
        <p14:creationId xmlns:p14="http://schemas.microsoft.com/office/powerpoint/2010/main" val="37598514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14318">
              <a:defRPr/>
            </a:pPr>
            <a:r>
              <a:rPr lang="en-US" dirty="0"/>
              <a:t>From our perspective, the important property of LI designs is that they do not care long it takes for data to propagate through the FIFOs.  This allows us to solve many of the problems of existing </a:t>
            </a:r>
            <a:r>
              <a:rPr lang="en-US" dirty="0" err="1"/>
              <a:t>multifpga</a:t>
            </a:r>
            <a:r>
              <a:rPr lang="en-US" dirty="0"/>
              <a:t> tools: we no longer need to maintain a global notion of clock; in some sense data communication naturally synchronizes the design. Leveraging this property, it is logically straightforward to partition LI designs among FPGAs: we simply implement FIFOs across the FIFO boundaries.  So now we’re done, right?</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52573617-6798-4895-86E4-F75EB25C93D1}" type="slidenum">
              <a:rPr lang="en-US" smtClean="0"/>
              <a:pPr/>
              <a:t>9</a:t>
            </a:fld>
            <a:endParaRPr lang="en-US"/>
          </a:p>
        </p:txBody>
      </p:sp>
    </p:spTree>
    <p:extLst>
      <p:ext uri="{BB962C8B-B14F-4D97-AF65-F5344CB8AC3E}">
        <p14:creationId xmlns:p14="http://schemas.microsoft.com/office/powerpoint/2010/main" val="30459097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14318">
              <a:defRPr/>
            </a:pPr>
            <a:r>
              <a:rPr lang="en-US" dirty="0"/>
              <a:t>Well, not so fast. The difficulty in latency-insensitive design, from a compiler’s perspective, is that it is impossible to reason about. To the compiler, an LI FIFO is a bunch of registers and gates with fixed behavior, and there may be many FIFOs in the design. Even inserting one cycle into the design may break it.  In general, proving that it is safe to modify the cycle-over-cycle behavior of a design is not possible.  </a:t>
            </a:r>
          </a:p>
          <a:p>
            <a:endParaRPr lang="en-US" baseline="0" dirty="0" smtClean="0"/>
          </a:p>
        </p:txBody>
      </p:sp>
      <p:sp>
        <p:nvSpPr>
          <p:cNvPr id="4" name="Slide Number Placeholder 3"/>
          <p:cNvSpPr>
            <a:spLocks noGrp="1"/>
          </p:cNvSpPr>
          <p:nvPr>
            <p:ph type="sldNum" sz="quarter" idx="10"/>
          </p:nvPr>
        </p:nvSpPr>
        <p:spPr/>
        <p:txBody>
          <a:bodyPr/>
          <a:lstStyle/>
          <a:p>
            <a:fld id="{52573617-6798-4895-86E4-F75EB25C93D1}" type="slidenum">
              <a:rPr lang="en-US" smtClean="0"/>
              <a:pPr/>
              <a:t>10</a:t>
            </a:fld>
            <a:endParaRPr lang="en-US"/>
          </a:p>
        </p:txBody>
      </p:sp>
    </p:spTree>
    <p:extLst>
      <p:ext uri="{BB962C8B-B14F-4D97-AF65-F5344CB8AC3E}">
        <p14:creationId xmlns:p14="http://schemas.microsoft.com/office/powerpoint/2010/main" val="375985148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pic>
        <p:nvPicPr>
          <p:cNvPr id="2" name="Picture 5" descr="PPTCovers-01.png"/>
          <p:cNvPicPr>
            <a:picLocks noChangeAspect="1"/>
          </p:cNvPicPr>
          <p:nvPr/>
        </p:nvPicPr>
        <p:blipFill>
          <a:blip r:embed="rId2"/>
          <a:stretch>
            <a:fillRect/>
          </a:stretch>
        </p:blipFill>
        <p:spPr>
          <a:xfrm>
            <a:off x="0" y="1670243"/>
            <a:ext cx="8269504" cy="3822320"/>
          </a:xfrm>
          <a:prstGeom prst="rect">
            <a:avLst/>
          </a:prstGeom>
          <a:noFill/>
          <a:ln>
            <a:noFill/>
          </a:ln>
        </p:spPr>
      </p:pic>
      <p:sp>
        <p:nvSpPr>
          <p:cNvPr id="4" name="Rectangle 3"/>
          <p:cNvSpPr txBox="1">
            <a:spLocks noGrp="1"/>
          </p:cNvSpPr>
          <p:nvPr>
            <p:ph type="title"/>
          </p:nvPr>
        </p:nvSpPr>
        <p:spPr>
          <a:xfrm>
            <a:off x="457200" y="2640384"/>
            <a:ext cx="5507915" cy="553998"/>
          </a:xfrm>
        </p:spPr>
        <p:txBody>
          <a:bodyPr wrap="none" anchor="ctr">
            <a:spAutoFit/>
          </a:bodyPr>
          <a:lstStyle>
            <a:lvl1pPr>
              <a:lnSpc>
                <a:spcPct val="100000"/>
              </a:lnSpc>
              <a:defRPr sz="3600" b="0">
                <a:solidFill>
                  <a:srgbClr val="FFFFFF"/>
                </a:solidFill>
              </a:defRPr>
            </a:lvl1pPr>
          </a:lstStyle>
          <a:p>
            <a:pPr lvl="0"/>
            <a:r>
              <a:rPr lang="en-US" dirty="0"/>
              <a:t>Click to edit Master title style</a:t>
            </a:r>
          </a:p>
        </p:txBody>
      </p:sp>
      <p:pic>
        <p:nvPicPr>
          <p:cNvPr id="5" name="Picture 13" descr="intel_rgb_3000.png"/>
          <p:cNvPicPr>
            <a:picLocks noChangeAspect="1"/>
          </p:cNvPicPr>
          <p:nvPr/>
        </p:nvPicPr>
        <p:blipFill>
          <a:blip r:embed="rId3"/>
          <a:stretch>
            <a:fillRect/>
          </a:stretch>
        </p:blipFill>
        <p:spPr>
          <a:xfrm>
            <a:off x="7974400" y="301367"/>
            <a:ext cx="865543" cy="570686"/>
          </a:xfrm>
          <a:prstGeom prst="rect">
            <a:avLst/>
          </a:prstGeom>
          <a:noFill/>
          <a:ln>
            <a:noFill/>
          </a:ln>
        </p:spPr>
      </p:pic>
      <p:sp>
        <p:nvSpPr>
          <p:cNvPr id="6" name="Text Placeholder 2"/>
          <p:cNvSpPr txBox="1">
            <a:spLocks noGrp="1"/>
          </p:cNvSpPr>
          <p:nvPr>
            <p:ph type="body" idx="4294967295"/>
          </p:nvPr>
        </p:nvSpPr>
        <p:spPr>
          <a:xfrm>
            <a:off x="2382322" y="4487244"/>
            <a:ext cx="4540252" cy="775914"/>
          </a:xfrm>
        </p:spPr>
        <p:txBody>
          <a:bodyPr/>
          <a:lstStyle>
            <a:lvl1pPr>
              <a:spcBef>
                <a:spcPts val="1800"/>
              </a:spcBef>
              <a:defRPr sz="2000">
                <a:solidFill>
                  <a:srgbClr val="FFFFFF"/>
                </a:solidFill>
              </a:defRPr>
            </a:lvl1pPr>
          </a:lstStyle>
          <a:p>
            <a:pPr lvl="0"/>
            <a:r>
              <a:rPr lang="en-US" dirty="0"/>
              <a:t>Subtitle</a:t>
            </a:r>
          </a:p>
        </p:txBody>
      </p:sp>
    </p:spTree>
    <p:extLst>
      <p:ext uri="{BB962C8B-B14F-4D97-AF65-F5344CB8AC3E}">
        <p14:creationId xmlns:p14="http://schemas.microsoft.com/office/powerpoint/2010/main" val="4491589"/>
      </p:ext>
    </p:extLst>
  </p:cSld>
  <p:clrMapOvr>
    <a:masterClrMapping/>
  </p:clrMapOvr>
  <p:transition>
    <p:fade/>
  </p:transition>
  <p:timing>
    <p:tnLst>
      <p:par>
        <p:cTn id="1" dur="indefinite" restart="never" nodeType="tmRoot"/>
      </p:par>
    </p:tnLst>
  </p:timing>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Final Slide with White Logo">
    <p:bg>
      <p:bgPr>
        <a:gradFill>
          <a:gsLst>
            <a:gs pos="0">
              <a:srgbClr val="00AEEF"/>
            </a:gs>
            <a:gs pos="100000">
              <a:srgbClr val="0071C5"/>
            </a:gs>
          </a:gsLst>
          <a:lin ang="16200000"/>
        </a:gradFill>
        <a:effectLst/>
      </p:bgPr>
    </p:bg>
    <p:spTree>
      <p:nvGrpSpPr>
        <p:cNvPr id="1" name=""/>
        <p:cNvGrpSpPr/>
        <p:nvPr/>
      </p:nvGrpSpPr>
      <p:grpSpPr>
        <a:xfrm>
          <a:off x="0" y="0"/>
          <a:ext cx="0" cy="0"/>
          <a:chOff x="0" y="0"/>
          <a:chExt cx="0" cy="0"/>
        </a:xfrm>
      </p:grpSpPr>
      <p:pic>
        <p:nvPicPr>
          <p:cNvPr id="2" name="Picture 3" descr="intel_wht_rgb_3000.png"/>
          <p:cNvPicPr>
            <a:picLocks noChangeAspect="1"/>
          </p:cNvPicPr>
          <p:nvPr/>
        </p:nvPicPr>
        <p:blipFill>
          <a:blip r:embed="rId2"/>
          <a:stretch>
            <a:fillRect/>
          </a:stretch>
        </p:blipFill>
        <p:spPr>
          <a:xfrm>
            <a:off x="3122675" y="2473415"/>
            <a:ext cx="2898648" cy="1911178"/>
          </a:xfrm>
          <a:prstGeom prst="rect">
            <a:avLst/>
          </a:prstGeom>
          <a:noFill/>
          <a:ln>
            <a:noFill/>
          </a:ln>
        </p:spPr>
      </p:pic>
    </p:spTree>
    <p:extLst>
      <p:ext uri="{BB962C8B-B14F-4D97-AF65-F5344CB8AC3E}">
        <p14:creationId xmlns:p14="http://schemas.microsoft.com/office/powerpoint/2010/main" val="2603379514"/>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Final Slide with Blue Logo">
    <p:spTree>
      <p:nvGrpSpPr>
        <p:cNvPr id="1" name=""/>
        <p:cNvGrpSpPr/>
        <p:nvPr/>
      </p:nvGrpSpPr>
      <p:grpSpPr>
        <a:xfrm>
          <a:off x="0" y="0"/>
          <a:ext cx="0" cy="0"/>
          <a:chOff x="0" y="0"/>
          <a:chExt cx="0" cy="0"/>
        </a:xfrm>
      </p:grpSpPr>
      <p:pic>
        <p:nvPicPr>
          <p:cNvPr id="2" name="Picture 4" descr="intel_rgb_3000.png"/>
          <p:cNvPicPr>
            <a:picLocks noChangeAspect="1"/>
          </p:cNvPicPr>
          <p:nvPr/>
        </p:nvPicPr>
        <p:blipFill>
          <a:blip r:embed="rId2"/>
          <a:stretch>
            <a:fillRect/>
          </a:stretch>
        </p:blipFill>
        <p:spPr>
          <a:xfrm>
            <a:off x="3122675" y="2473415"/>
            <a:ext cx="2898648" cy="1911178"/>
          </a:xfrm>
          <a:prstGeom prst="rect">
            <a:avLst/>
          </a:prstGeom>
          <a:noFill/>
          <a:ln>
            <a:noFill/>
          </a:ln>
        </p:spPr>
      </p:pic>
    </p:spTree>
    <p:extLst>
      <p:ext uri="{BB962C8B-B14F-4D97-AF65-F5344CB8AC3E}">
        <p14:creationId xmlns:p14="http://schemas.microsoft.com/office/powerpoint/2010/main" val="235224375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Divider">
    <p:bg>
      <p:bgPr>
        <a:gradFill>
          <a:gsLst>
            <a:gs pos="0">
              <a:srgbClr val="00AEEF"/>
            </a:gs>
            <a:gs pos="100000">
              <a:srgbClr val="0071C5"/>
            </a:gs>
          </a:gsLst>
          <a:lin ang="16200000"/>
        </a:gradFill>
        <a:effectLst/>
      </p:bgPr>
    </p:bg>
    <p:spTree>
      <p:nvGrpSpPr>
        <p:cNvPr id="1" name=""/>
        <p:cNvGrpSpPr/>
        <p:nvPr/>
      </p:nvGrpSpPr>
      <p:grpSpPr>
        <a:xfrm>
          <a:off x="0" y="0"/>
          <a:ext cx="0" cy="0"/>
          <a:chOff x="0" y="0"/>
          <a:chExt cx="0" cy="0"/>
        </a:xfrm>
      </p:grpSpPr>
      <p:sp>
        <p:nvSpPr>
          <p:cNvPr id="2" name="Title 1"/>
          <p:cNvSpPr txBox="1">
            <a:spLocks noGrp="1"/>
          </p:cNvSpPr>
          <p:nvPr>
            <p:ph type="title"/>
          </p:nvPr>
        </p:nvSpPr>
        <p:spPr>
          <a:xfrm>
            <a:off x="457200" y="2514600"/>
            <a:ext cx="6476996" cy="1362071"/>
          </a:xfrm>
        </p:spPr>
        <p:txBody>
          <a:bodyPr anchor="ctr"/>
          <a:lstStyle>
            <a:lvl1pPr>
              <a:lnSpc>
                <a:spcPct val="100000"/>
              </a:lnSpc>
              <a:defRPr sz="3600" b="0">
                <a:solidFill>
                  <a:srgbClr val="FFFFFF"/>
                </a:solidFill>
              </a:defRPr>
            </a:lvl1pPr>
          </a:lstStyle>
          <a:p>
            <a:pPr lvl="0"/>
            <a:r>
              <a:rPr lang="en-US" dirty="0"/>
              <a:t>Click To Edit Section Divider title Style</a:t>
            </a:r>
          </a:p>
        </p:txBody>
      </p:sp>
      <p:sp>
        <p:nvSpPr>
          <p:cNvPr id="4" name="TextBox 4"/>
          <p:cNvSpPr txBox="1"/>
          <p:nvPr/>
        </p:nvSpPr>
        <p:spPr>
          <a:xfrm>
            <a:off x="0" y="6577343"/>
            <a:ext cx="287258" cy="215441"/>
          </a:xfrm>
          <a:prstGeom prst="rect">
            <a:avLst/>
          </a:prstGeom>
          <a:noFill/>
          <a:ln>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367DC40F-0384-46CA-9EBC-C476B46CE285}" type="slidenum">
              <a:rPr lang="en-US" sz="800" b="0" i="0" u="none" strike="noStrike" kern="1200" cap="none" spc="0" baseline="0">
                <a:solidFill>
                  <a:srgbClr val="B4BABD"/>
                </a:solidFill>
                <a:uFillTx/>
                <a:latin typeface="Calibri" pitchFamily="34"/>
                <a:ea typeface="Calibri" pitchFamily="34"/>
                <a:cs typeface="Calibri" pitchFamily="34"/>
              </a:rPr>
              <a:t>‹#›</a:t>
            </a:fld>
            <a:endParaRPr lang="en-US" sz="800" b="0" i="0" u="none" strike="noStrike" kern="1200" cap="none" spc="0" baseline="0" dirty="0">
              <a:solidFill>
                <a:srgbClr val="B4BABD"/>
              </a:solidFill>
              <a:uFillTx/>
              <a:latin typeface="Calibri" pitchFamily="34"/>
              <a:ea typeface="Calibri" pitchFamily="34"/>
              <a:cs typeface="Calibri" pitchFamily="34"/>
            </a:endParaRPr>
          </a:p>
        </p:txBody>
      </p:sp>
    </p:spTree>
    <p:extLst>
      <p:ext uri="{BB962C8B-B14F-4D97-AF65-F5344CB8AC3E}">
        <p14:creationId xmlns:p14="http://schemas.microsoft.com/office/powerpoint/2010/main" val="1437290449"/>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1_Divider option 2">
    <p:bg>
      <p:bgPr>
        <a:gradFill>
          <a:gsLst>
            <a:gs pos="0">
              <a:srgbClr val="00AEEF"/>
            </a:gs>
            <a:gs pos="100000">
              <a:srgbClr val="0071C5"/>
            </a:gs>
          </a:gsLst>
          <a:lin ang="16200000"/>
        </a:gradFill>
        <a:effectLst/>
      </p:bgPr>
    </p:bg>
    <p:spTree>
      <p:nvGrpSpPr>
        <p:cNvPr id="1" name=""/>
        <p:cNvGrpSpPr/>
        <p:nvPr/>
      </p:nvGrpSpPr>
      <p:grpSpPr>
        <a:xfrm>
          <a:off x="0" y="0"/>
          <a:ext cx="0" cy="0"/>
          <a:chOff x="0" y="0"/>
          <a:chExt cx="0" cy="0"/>
        </a:xfrm>
      </p:grpSpPr>
      <p:sp>
        <p:nvSpPr>
          <p:cNvPr id="2" name="Title 1"/>
          <p:cNvSpPr txBox="1">
            <a:spLocks noGrp="1"/>
          </p:cNvSpPr>
          <p:nvPr>
            <p:ph type="title"/>
          </p:nvPr>
        </p:nvSpPr>
        <p:spPr>
          <a:xfrm>
            <a:off x="457200" y="2514600"/>
            <a:ext cx="4627760" cy="1362071"/>
          </a:xfrm>
        </p:spPr>
        <p:txBody>
          <a:bodyPr anchor="ctr"/>
          <a:lstStyle>
            <a:lvl1pPr>
              <a:lnSpc>
                <a:spcPct val="100000"/>
              </a:lnSpc>
              <a:defRPr sz="3600" b="0">
                <a:solidFill>
                  <a:srgbClr val="FFFFFF"/>
                </a:solidFill>
              </a:defRPr>
            </a:lvl1pPr>
          </a:lstStyle>
          <a:p>
            <a:pPr lvl="0"/>
            <a:r>
              <a:rPr lang="en-US" dirty="0"/>
              <a:t>Click To Edit Section Divider title Style</a:t>
            </a:r>
          </a:p>
        </p:txBody>
      </p:sp>
      <p:sp>
        <p:nvSpPr>
          <p:cNvPr id="4" name="Picture Placeholder 7"/>
          <p:cNvSpPr txBox="1">
            <a:spLocks noGrp="1"/>
          </p:cNvSpPr>
          <p:nvPr>
            <p:ph type="pic" idx="4294967295"/>
          </p:nvPr>
        </p:nvSpPr>
        <p:spPr>
          <a:xfrm>
            <a:off x="5353053" y="0"/>
            <a:ext cx="3790946" cy="6858000"/>
          </a:xfrm>
          <a:solidFill>
            <a:srgbClr val="939598"/>
          </a:solidFill>
        </p:spPr>
        <p:txBody>
          <a:bodyPr anchor="ctr" anchorCtr="1"/>
          <a:lstStyle>
            <a:lvl1pPr algn="ctr">
              <a:spcBef>
                <a:spcPts val="1400"/>
              </a:spcBef>
              <a:defRPr sz="1600"/>
            </a:lvl1pPr>
          </a:lstStyle>
          <a:p>
            <a:pPr lvl="0"/>
            <a:r>
              <a:rPr lang="en-US" dirty="0"/>
              <a:t>Photo goes here</a:t>
            </a:r>
          </a:p>
        </p:txBody>
      </p:sp>
      <p:sp>
        <p:nvSpPr>
          <p:cNvPr id="5" name="TextBox 6"/>
          <p:cNvSpPr txBox="1"/>
          <p:nvPr/>
        </p:nvSpPr>
        <p:spPr>
          <a:xfrm>
            <a:off x="0" y="6577343"/>
            <a:ext cx="287258" cy="215441"/>
          </a:xfrm>
          <a:prstGeom prst="rect">
            <a:avLst/>
          </a:prstGeom>
          <a:noFill/>
          <a:ln>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0831E91D-1E67-4781-997F-3AA3B39D86EE}" type="slidenum">
              <a:rPr lang="en-US" sz="800" b="0" i="0" u="none" strike="noStrike" kern="1200" cap="none" spc="0" baseline="0">
                <a:solidFill>
                  <a:srgbClr val="B4BABD"/>
                </a:solidFill>
                <a:uFillTx/>
                <a:latin typeface="Calibri" pitchFamily="34"/>
                <a:ea typeface="Calibri" pitchFamily="34"/>
                <a:cs typeface="Calibri" pitchFamily="34"/>
              </a:rPr>
              <a:t>‹#›</a:t>
            </a:fld>
            <a:endParaRPr lang="en-US" sz="800" b="0" i="0" u="none" strike="noStrike" kern="1200" cap="none" spc="0" baseline="0" dirty="0">
              <a:solidFill>
                <a:srgbClr val="B4BABD"/>
              </a:solidFill>
              <a:uFillTx/>
              <a:latin typeface="Calibri" pitchFamily="34"/>
              <a:ea typeface="Calibri" pitchFamily="34"/>
              <a:cs typeface="Calibri" pitchFamily="34"/>
            </a:endParaRPr>
          </a:p>
        </p:txBody>
      </p:sp>
    </p:spTree>
    <p:extLst>
      <p:ext uri="{BB962C8B-B14F-4D97-AF65-F5344CB8AC3E}">
        <p14:creationId xmlns:p14="http://schemas.microsoft.com/office/powerpoint/2010/main" val="3773514179"/>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2_Divider option 3">
    <p:bg>
      <p:bgPr>
        <a:gradFill>
          <a:gsLst>
            <a:gs pos="0">
              <a:srgbClr val="00AEEF"/>
            </a:gs>
            <a:gs pos="100000">
              <a:srgbClr val="0071C5"/>
            </a:gs>
          </a:gsLst>
          <a:lin ang="16200000"/>
        </a:gradFill>
        <a:effectLst/>
      </p:bgPr>
    </p:bg>
    <p:spTree>
      <p:nvGrpSpPr>
        <p:cNvPr id="1" name=""/>
        <p:cNvGrpSpPr/>
        <p:nvPr/>
      </p:nvGrpSpPr>
      <p:grpSpPr>
        <a:xfrm>
          <a:off x="0" y="0"/>
          <a:ext cx="0" cy="0"/>
          <a:chOff x="0" y="0"/>
          <a:chExt cx="0" cy="0"/>
        </a:xfrm>
      </p:grpSpPr>
      <p:sp>
        <p:nvSpPr>
          <p:cNvPr id="2" name="Picture Placeholder 7"/>
          <p:cNvSpPr txBox="1">
            <a:spLocks noGrp="1"/>
          </p:cNvSpPr>
          <p:nvPr>
            <p:ph type="pic" idx="4294967295"/>
          </p:nvPr>
        </p:nvSpPr>
        <p:spPr>
          <a:xfrm>
            <a:off x="0" y="0"/>
            <a:ext cx="9144000" cy="6858000"/>
          </a:xfrm>
          <a:solidFill>
            <a:srgbClr val="939598"/>
          </a:solidFill>
        </p:spPr>
        <p:txBody>
          <a:bodyPr anchor="ctr" anchorCtr="1"/>
          <a:lstStyle>
            <a:lvl1pPr algn="ctr">
              <a:defRPr/>
            </a:lvl1pPr>
            <a:lvl2pPr marL="0" lvl="0" indent="0" algn="ctr">
              <a:spcBef>
                <a:spcPts val="2000"/>
              </a:spcBef>
              <a:buNone/>
              <a:defRPr/>
            </a:lvl2pPr>
          </a:lstStyle>
          <a:p>
            <a:pPr lvl="0"/>
            <a:r>
              <a:rPr lang="en-US" dirty="0"/>
              <a:t>Photo goes here</a:t>
            </a:r>
          </a:p>
          <a:p>
            <a:pPr lvl="0"/>
            <a:endParaRPr lang="en-US" dirty="0"/>
          </a:p>
        </p:txBody>
      </p:sp>
      <p:sp>
        <p:nvSpPr>
          <p:cNvPr id="4" name="Title 1"/>
          <p:cNvSpPr txBox="1">
            <a:spLocks noGrp="1"/>
          </p:cNvSpPr>
          <p:nvPr>
            <p:ph type="title"/>
          </p:nvPr>
        </p:nvSpPr>
        <p:spPr>
          <a:xfrm>
            <a:off x="262469" y="584201"/>
            <a:ext cx="4627760" cy="1362071"/>
          </a:xfrm>
        </p:spPr>
        <p:txBody>
          <a:bodyPr anchor="ctr"/>
          <a:lstStyle>
            <a:lvl1pPr>
              <a:lnSpc>
                <a:spcPct val="100000"/>
              </a:lnSpc>
              <a:defRPr sz="3200" b="0">
                <a:solidFill>
                  <a:srgbClr val="FFFFFF"/>
                </a:solidFill>
              </a:defRPr>
            </a:lvl1pPr>
          </a:lstStyle>
          <a:p>
            <a:pPr lvl="0"/>
            <a:r>
              <a:rPr lang="en-US" dirty="0"/>
              <a:t>Click To Edit Section Divider title Style</a:t>
            </a:r>
          </a:p>
        </p:txBody>
      </p:sp>
      <p:sp>
        <p:nvSpPr>
          <p:cNvPr id="5" name="TextBox 6"/>
          <p:cNvSpPr txBox="1"/>
          <p:nvPr/>
        </p:nvSpPr>
        <p:spPr>
          <a:xfrm>
            <a:off x="0" y="6577343"/>
            <a:ext cx="287258" cy="215441"/>
          </a:xfrm>
          <a:prstGeom prst="rect">
            <a:avLst/>
          </a:prstGeom>
          <a:noFill/>
          <a:ln>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629F5049-5C9C-4695-8178-5A86F0A2F75E}" type="slidenum">
              <a:rPr lang="en-US" sz="800" b="0" i="0" u="none" strike="noStrike" kern="1200" cap="none" spc="0" baseline="0">
                <a:solidFill>
                  <a:srgbClr val="B4BABD"/>
                </a:solidFill>
                <a:uFillTx/>
                <a:latin typeface="Calibri" pitchFamily="34"/>
                <a:ea typeface="Calibri" pitchFamily="34"/>
                <a:cs typeface="Calibri" pitchFamily="34"/>
              </a:rPr>
              <a:t>‹#›</a:t>
            </a:fld>
            <a:endParaRPr lang="en-US" sz="800" b="0" i="0" u="none" strike="noStrike" kern="1200" cap="none" spc="0" baseline="0" dirty="0">
              <a:solidFill>
                <a:srgbClr val="B4BABD"/>
              </a:solidFill>
              <a:uFillTx/>
              <a:latin typeface="Calibri" pitchFamily="34"/>
              <a:ea typeface="Calibri" pitchFamily="34"/>
              <a:cs typeface="Calibri" pitchFamily="34"/>
            </a:endParaRPr>
          </a:p>
        </p:txBody>
      </p:sp>
    </p:spTree>
    <p:extLst>
      <p:ext uri="{BB962C8B-B14F-4D97-AF65-F5344CB8AC3E}">
        <p14:creationId xmlns:p14="http://schemas.microsoft.com/office/powerpoint/2010/main" val="3227354642"/>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a:lvl1pPr>
          </a:lstStyle>
          <a:p>
            <a:pPr lvl="0"/>
            <a:r>
              <a:rPr lang="en-US" dirty="0"/>
              <a:t>Click to edit Master title style</a:t>
            </a:r>
          </a:p>
        </p:txBody>
      </p:sp>
      <p:sp>
        <p:nvSpPr>
          <p:cNvPr id="3" name="Content Placeholder 2"/>
          <p:cNvSpPr txBox="1">
            <a:spLocks noGrp="1"/>
          </p:cNvSpPr>
          <p:nvPr>
            <p:ph idx="1"/>
          </p:nvPr>
        </p:nvSpPr>
        <p:spPr/>
        <p:txBody>
          <a:bodyPr/>
          <a:lstStyle>
            <a:lvl1pPr>
              <a:defRPr sz="2300"/>
            </a:lvl1pPr>
            <a:lvl2pPr indent="-182880">
              <a:defRPr sz="2300"/>
            </a:lvl2pPr>
            <a:lvl3pPr marL="365760" indent="-182880">
              <a:defRPr sz="2100"/>
            </a:lvl3pPr>
            <a:lvl4pPr>
              <a:defRPr/>
            </a:lvl4pPr>
            <a:lvl5pPr>
              <a:buSzPct val="8500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4069235"/>
      </p:ext>
    </p:extLst>
  </p:cSld>
  <p:clrMapOvr>
    <a:masterClrMapping/>
  </p:clrMapOvr>
  <p:transition>
    <p:fade/>
  </p:transition>
  <p:timing>
    <p:tnLst>
      <p:par>
        <p:cTn id="1" dur="indefinite" restart="never" nodeType="tmRoot"/>
      </p:par>
    </p:tnLst>
  </p:timing>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a:lvl1pPr>
          </a:lstStyle>
          <a:p>
            <a:pPr lvl="0"/>
            <a:r>
              <a:rPr lang="en-US" dirty="0"/>
              <a:t>Click to edit Master title style</a:t>
            </a:r>
          </a:p>
        </p:txBody>
      </p:sp>
      <p:sp>
        <p:nvSpPr>
          <p:cNvPr id="3" name="Content Placeholder 2"/>
          <p:cNvSpPr txBox="1">
            <a:spLocks noGrp="1"/>
          </p:cNvSpPr>
          <p:nvPr>
            <p:ph idx="1"/>
          </p:nvPr>
        </p:nvSpPr>
        <p:spPr>
          <a:xfrm>
            <a:off x="455608" y="1379536"/>
            <a:ext cx="4037011" cy="4868859"/>
          </a:xfrm>
        </p:spPr>
        <p:txBody>
          <a:bodyPr/>
          <a:lstStyle>
            <a:lvl1pPr>
              <a:defRPr/>
            </a:lvl1pPr>
            <a:lvl2pPr>
              <a:defRPr/>
            </a:lvl2pPr>
            <a:lvl3pPr>
              <a:defRPr/>
            </a:lvl3pPr>
            <a:lvl4pPr>
              <a:spcBef>
                <a:spcPts val="500"/>
              </a:spcBef>
              <a:defRPr sz="1900"/>
            </a:lvl4pPr>
            <a:lvl5pP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txBox="1">
            <a:spLocks noGrp="1"/>
          </p:cNvSpPr>
          <p:nvPr>
            <p:ph idx="2"/>
          </p:nvPr>
        </p:nvSpPr>
        <p:spPr>
          <a:xfrm>
            <a:off x="4645023" y="1379536"/>
            <a:ext cx="4038603" cy="4859331"/>
          </a:xfrm>
        </p:spPr>
        <p:txBody>
          <a:bodyPr/>
          <a:lstStyle>
            <a:lvl1pPr>
              <a:defRPr/>
            </a:lvl1pPr>
            <a:lvl2pPr>
              <a:defRPr/>
            </a:lvl2pPr>
            <a:lvl3pPr>
              <a:defRPr/>
            </a:lvl3pPr>
            <a:lvl4pPr>
              <a:spcBef>
                <a:spcPts val="500"/>
              </a:spcBef>
              <a:defRPr sz="1900"/>
            </a:lvl4pPr>
            <a:lvl5pP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95161250"/>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a:lvl1pPr>
          </a:lstStyle>
          <a:p>
            <a:pPr lvl="0"/>
            <a:r>
              <a:rPr lang="en-US" dirty="0"/>
              <a:t>Click to edit Master title style</a:t>
            </a:r>
          </a:p>
        </p:txBody>
      </p:sp>
    </p:spTree>
    <p:extLst>
      <p:ext uri="{BB962C8B-B14F-4D97-AF65-F5344CB8AC3E}">
        <p14:creationId xmlns:p14="http://schemas.microsoft.com/office/powerpoint/2010/main" val="2347780210"/>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19805968"/>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Thank You">
    <p:bg>
      <p:bgPr>
        <a:gradFill>
          <a:gsLst>
            <a:gs pos="0">
              <a:srgbClr val="00AEEF"/>
            </a:gs>
            <a:gs pos="100000">
              <a:srgbClr val="0071C5"/>
            </a:gs>
          </a:gsLst>
          <a:lin ang="16200000"/>
        </a:gradFill>
        <a:effectLst/>
      </p:bgPr>
    </p:bg>
    <p:spTree>
      <p:nvGrpSpPr>
        <p:cNvPr id="1" name=""/>
        <p:cNvGrpSpPr/>
        <p:nvPr/>
      </p:nvGrpSpPr>
      <p:grpSpPr>
        <a:xfrm>
          <a:off x="0" y="0"/>
          <a:ext cx="0" cy="0"/>
          <a:chOff x="0" y="0"/>
          <a:chExt cx="0" cy="0"/>
        </a:xfrm>
      </p:grpSpPr>
      <p:sp>
        <p:nvSpPr>
          <p:cNvPr id="2" name="Title 1"/>
          <p:cNvSpPr txBox="1">
            <a:spLocks noGrp="1"/>
          </p:cNvSpPr>
          <p:nvPr>
            <p:ph type="title"/>
          </p:nvPr>
        </p:nvSpPr>
        <p:spPr>
          <a:xfrm>
            <a:off x="457200" y="2514600"/>
            <a:ext cx="6476996" cy="1362071"/>
          </a:xfrm>
        </p:spPr>
        <p:txBody>
          <a:bodyPr anchor="ctr"/>
          <a:lstStyle>
            <a:lvl1pPr>
              <a:lnSpc>
                <a:spcPct val="100000"/>
              </a:lnSpc>
              <a:defRPr sz="3800" b="0">
                <a:solidFill>
                  <a:srgbClr val="FFFFFF"/>
                </a:solidFill>
              </a:defRPr>
            </a:lvl1pPr>
          </a:lstStyle>
          <a:p>
            <a:pPr lvl="0"/>
            <a:r>
              <a:rPr lang="en-US" dirty="0"/>
              <a:t>Thank You</a:t>
            </a:r>
          </a:p>
        </p:txBody>
      </p:sp>
      <p:pic>
        <p:nvPicPr>
          <p:cNvPr id="3" name="Picture 4" descr="Intel_logo_white.png"/>
          <p:cNvPicPr>
            <a:picLocks noChangeAspect="1"/>
          </p:cNvPicPr>
          <p:nvPr/>
        </p:nvPicPr>
        <p:blipFill>
          <a:blip r:embed="rId2"/>
          <a:stretch>
            <a:fillRect/>
          </a:stretch>
        </p:blipFill>
        <p:spPr>
          <a:xfrm>
            <a:off x="7970660" y="301377"/>
            <a:ext cx="869283" cy="573173"/>
          </a:xfrm>
          <a:prstGeom prst="rect">
            <a:avLst/>
          </a:prstGeom>
          <a:noFill/>
          <a:ln>
            <a:noFill/>
          </a:ln>
        </p:spPr>
      </p:pic>
      <p:sp>
        <p:nvSpPr>
          <p:cNvPr id="4" name="Text Box 5"/>
          <p:cNvSpPr txBox="1"/>
          <p:nvPr/>
        </p:nvSpPr>
        <p:spPr>
          <a:xfrm>
            <a:off x="524792" y="6624992"/>
            <a:ext cx="2890839" cy="107722"/>
          </a:xfrm>
          <a:prstGeom prst="rect">
            <a:avLst/>
          </a:prstGeom>
          <a:noFill/>
          <a:ln>
            <a:noFill/>
          </a:ln>
        </p:spPr>
        <p:txBody>
          <a:bodyPr vert="horz" wrap="square" lIns="0" tIns="0" rIns="0" bIns="0" anchor="t" anchorCtr="0" compatLnSpc="1">
            <a:spAutoFit/>
          </a:bodyPr>
          <a:lstStyle/>
          <a:p>
            <a:pPr marL="0" marR="0" lvl="0" indent="0" algn="l" defTabSz="914400" rtl="0" fontAlgn="auto" hangingPunct="0">
              <a:lnSpc>
                <a:spcPct val="100000"/>
              </a:lnSpc>
              <a:spcBef>
                <a:spcPts val="500"/>
              </a:spcBef>
              <a:spcAft>
                <a:spcPts val="0"/>
              </a:spcAft>
              <a:buNone/>
              <a:tabLst/>
              <a:defRPr sz="1800" b="0" i="0" u="none" strike="noStrike" kern="0" cap="none" spc="0" baseline="0">
                <a:solidFill>
                  <a:srgbClr val="000000"/>
                </a:solidFill>
                <a:uFillTx/>
              </a:defRPr>
            </a:pPr>
            <a:r>
              <a:rPr lang="en-US" sz="700" b="0" i="0" u="none" strike="noStrike" kern="1200" cap="none" spc="0" baseline="0" dirty="0">
                <a:solidFill>
                  <a:schemeClr val="bg1">
                    <a:lumMod val="85000"/>
                  </a:schemeClr>
                </a:solidFill>
                <a:uFillTx/>
                <a:latin typeface="Calibri" pitchFamily="34"/>
                <a:cs typeface="Calibri"/>
              </a:rPr>
              <a:t>INTEL CONFIDENTIAL</a:t>
            </a:r>
          </a:p>
        </p:txBody>
      </p:sp>
      <p:sp>
        <p:nvSpPr>
          <p:cNvPr id="5" name="TextBox 6"/>
          <p:cNvSpPr txBox="1"/>
          <p:nvPr/>
        </p:nvSpPr>
        <p:spPr>
          <a:xfrm>
            <a:off x="0" y="6577343"/>
            <a:ext cx="287258" cy="215441"/>
          </a:xfrm>
          <a:prstGeom prst="rect">
            <a:avLst/>
          </a:prstGeom>
          <a:noFill/>
          <a:ln>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1FC29D52-7656-4862-8496-88FE27DD3D23}" type="slidenum">
              <a:rPr lang="en-US" sz="800" b="0" i="0" u="none" strike="noStrike" kern="1200" cap="none" spc="0" baseline="0">
                <a:solidFill>
                  <a:srgbClr val="B4BABD"/>
                </a:solidFill>
                <a:uFillTx/>
                <a:latin typeface="Calibri" pitchFamily="34"/>
                <a:ea typeface="Calibri" pitchFamily="34"/>
                <a:cs typeface="Calibri" pitchFamily="34"/>
              </a:rPr>
              <a:t>‹#›</a:t>
            </a:fld>
            <a:endParaRPr lang="en-US" sz="800" b="0" i="0" u="none" strike="noStrike" kern="1200" cap="none" spc="0" baseline="0" dirty="0">
              <a:solidFill>
                <a:srgbClr val="B4BABD"/>
              </a:solidFill>
              <a:uFillTx/>
              <a:latin typeface="Calibri" pitchFamily="34"/>
              <a:ea typeface="Calibri" pitchFamily="34"/>
              <a:cs typeface="Calibri" pitchFamily="34"/>
            </a:endParaRPr>
          </a:p>
        </p:txBody>
      </p:sp>
    </p:spTree>
    <p:extLst>
      <p:ext uri="{BB962C8B-B14F-4D97-AF65-F5344CB8AC3E}">
        <p14:creationId xmlns:p14="http://schemas.microsoft.com/office/powerpoint/2010/main" val="173483476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0" y="6577343"/>
            <a:ext cx="9151315" cy="295287"/>
          </a:xfrm>
          <a:prstGeom prst="rect">
            <a:avLst/>
          </a:prstGeom>
          <a:gradFill>
            <a:gsLst>
              <a:gs pos="0">
                <a:srgbClr val="009BF5">
                  <a:lumMod val="85000"/>
                  <a:lumOff val="15000"/>
                </a:srgbClr>
              </a:gs>
              <a:gs pos="100000">
                <a:srgbClr val="007DC6"/>
              </a:gs>
            </a:gsLst>
            <a:lin ang="2700000"/>
          </a:gradFill>
          <a:ln>
            <a:noFill/>
            <a:prstDash val="solid"/>
          </a:ln>
        </p:spPr>
        <p:txBody>
          <a:bodyPr vert="horz" wrap="none" lIns="91440" tIns="45720" rIns="91440" bIns="45720" anchor="ctr" anchorCtr="1" compatLnSpc="1"/>
          <a:lstStyle/>
          <a:p>
            <a:pPr marL="0" marR="0" lvl="0" indent="0" algn="ct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US" sz="2000" b="1" i="0" u="none" strike="noStrike" kern="1200" cap="none" spc="0" baseline="0" dirty="0">
              <a:solidFill>
                <a:srgbClr val="061922"/>
              </a:solidFill>
              <a:uFillTx/>
              <a:latin typeface="Calibri" pitchFamily="34"/>
              <a:cs typeface="Calibri" pitchFamily="34"/>
            </a:endParaRPr>
          </a:p>
        </p:txBody>
      </p:sp>
      <p:pic>
        <p:nvPicPr>
          <p:cNvPr id="3" name="Picture 9" descr="Intel_logo_white.png"/>
          <p:cNvPicPr>
            <a:picLocks noChangeAspect="1"/>
          </p:cNvPicPr>
          <p:nvPr/>
        </p:nvPicPr>
        <p:blipFill>
          <a:blip r:embed="rId13"/>
          <a:stretch>
            <a:fillRect/>
          </a:stretch>
        </p:blipFill>
        <p:spPr>
          <a:xfrm>
            <a:off x="8576598" y="6610209"/>
            <a:ext cx="338802" cy="223706"/>
          </a:xfrm>
          <a:prstGeom prst="rect">
            <a:avLst/>
          </a:prstGeom>
          <a:noFill/>
          <a:ln>
            <a:noFill/>
          </a:ln>
        </p:spPr>
      </p:pic>
      <p:sp>
        <p:nvSpPr>
          <p:cNvPr id="4" name="Rectangle 2"/>
          <p:cNvSpPr txBox="1">
            <a:spLocks noGrp="1"/>
          </p:cNvSpPr>
          <p:nvPr>
            <p:ph type="title"/>
          </p:nvPr>
        </p:nvSpPr>
        <p:spPr>
          <a:xfrm>
            <a:off x="454027" y="409578"/>
            <a:ext cx="8229600" cy="888997"/>
          </a:xfrm>
          <a:prstGeom prst="rect">
            <a:avLst/>
          </a:prstGeom>
          <a:noFill/>
          <a:ln>
            <a:noFill/>
          </a:ln>
        </p:spPr>
        <p:txBody>
          <a:bodyPr vert="horz" wrap="square" lIns="0" tIns="0" rIns="0" bIns="0" anchor="t" anchorCtr="0" compatLnSpc="1"/>
          <a:lstStyle/>
          <a:p>
            <a:pPr lvl="0"/>
            <a:r>
              <a:rPr lang="en-US" dirty="0"/>
              <a:t>Click to edit Master title style</a:t>
            </a:r>
          </a:p>
        </p:txBody>
      </p:sp>
      <p:sp>
        <p:nvSpPr>
          <p:cNvPr id="5" name="Rectangle 3"/>
          <p:cNvSpPr txBox="1">
            <a:spLocks noGrp="1"/>
          </p:cNvSpPr>
          <p:nvPr>
            <p:ph type="body" idx="1"/>
          </p:nvPr>
        </p:nvSpPr>
        <p:spPr>
          <a:xfrm>
            <a:off x="455608" y="1379536"/>
            <a:ext cx="8228008" cy="4859331"/>
          </a:xfrm>
          <a:prstGeom prst="rect">
            <a:avLst/>
          </a:prstGeom>
          <a:noFill/>
          <a:ln>
            <a:noFill/>
          </a:ln>
        </p:spPr>
        <p:txBody>
          <a:bodyPr vert="horz" wrap="square" lIns="0" tIns="0" rIns="0" bIns="0" anchor="t" anchorCtr="0" compatLnSpc="1"/>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Box 7"/>
          <p:cNvSpPr txBox="1"/>
          <p:nvPr/>
        </p:nvSpPr>
        <p:spPr>
          <a:xfrm>
            <a:off x="0" y="6617265"/>
            <a:ext cx="287258" cy="215441"/>
          </a:xfrm>
          <a:prstGeom prst="rect">
            <a:avLst/>
          </a:prstGeom>
          <a:noFill/>
          <a:ln>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5A8B8F3E-7562-4B4A-A126-9293477C8559}" type="slidenum">
              <a:rPr lang="en-US" sz="800" b="0" i="0" u="none" strike="noStrike" kern="1200" cap="none" spc="0" baseline="0">
                <a:solidFill>
                  <a:srgbClr val="FFFFFF"/>
                </a:solidFill>
                <a:uFillTx/>
                <a:latin typeface="Calibri" pitchFamily="34"/>
                <a:ea typeface="Calibri" pitchFamily="34"/>
                <a:cs typeface="Calibri" pitchFamily="34"/>
              </a:rPr>
              <a:t>‹#›</a:t>
            </a:fld>
            <a:endParaRPr lang="en-US" sz="800" b="0" i="0" u="none" strike="noStrike" kern="1200" cap="none" spc="0" baseline="0" dirty="0">
              <a:solidFill>
                <a:srgbClr val="FFFFFF"/>
              </a:solidFill>
              <a:uFillTx/>
              <a:latin typeface="Calibri" pitchFamily="34"/>
              <a:ea typeface="Calibri" pitchFamily="34"/>
              <a:cs typeface="Calibri" pitchFamily="34"/>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fade/>
  </p:transition>
  <p:timing>
    <p:tnLst>
      <p:par>
        <p:cTn id="1" dur="indefinite" restart="never" nodeType="tmRoot"/>
      </p:par>
    </p:tnLst>
  </p:timing>
  <p:txStyles>
    <p:titleStyle>
      <a:lvl1pPr marL="0" marR="0" lvl="0" indent="0" algn="l" defTabSz="914400" rtl="0" fontAlgn="auto" hangingPunct="1">
        <a:lnSpc>
          <a:spcPts val="2600"/>
        </a:lnSpc>
        <a:spcBef>
          <a:spcPts val="0"/>
        </a:spcBef>
        <a:spcAft>
          <a:spcPts val="0"/>
        </a:spcAft>
        <a:buNone/>
        <a:tabLst/>
        <a:defRPr lang="en-US" sz="2700" b="1" i="0" u="none" strike="noStrike" kern="0" cap="none" spc="0" baseline="0">
          <a:solidFill>
            <a:srgbClr val="0071C5"/>
          </a:solidFill>
          <a:uFillTx/>
          <a:latin typeface="Calibri" pitchFamily="34"/>
          <a:cs typeface="Calibri"/>
        </a:defRPr>
      </a:lvl1pPr>
    </p:titleStyle>
    <p:bodyStyle>
      <a:lvl1pPr marL="0" marR="0" lvl="0" indent="0" algn="l" defTabSz="914400" rtl="0" fontAlgn="auto" hangingPunct="1">
        <a:lnSpc>
          <a:spcPct val="100000"/>
        </a:lnSpc>
        <a:spcBef>
          <a:spcPts val="2000"/>
        </a:spcBef>
        <a:spcAft>
          <a:spcPts val="0"/>
        </a:spcAft>
        <a:buNone/>
        <a:tabLst/>
        <a:defRPr lang="en-US" sz="2300" b="0" i="0" u="none" strike="noStrike" kern="0" cap="none" spc="0" baseline="0">
          <a:solidFill>
            <a:srgbClr val="061922"/>
          </a:solidFill>
          <a:uFillTx/>
          <a:latin typeface="Calibri" pitchFamily="34"/>
          <a:cs typeface="Calibri"/>
        </a:defRPr>
      </a:lvl1pPr>
      <a:lvl2pPr marL="155448" marR="0" lvl="1" indent="-182880" algn="l" defTabSz="914400" rtl="0" fontAlgn="auto" hangingPunct="1">
        <a:lnSpc>
          <a:spcPct val="100000"/>
        </a:lnSpc>
        <a:spcBef>
          <a:spcPts val="1100"/>
        </a:spcBef>
        <a:spcAft>
          <a:spcPts val="0"/>
        </a:spcAft>
        <a:buClr>
          <a:srgbClr val="061922"/>
        </a:buClr>
        <a:buSzPct val="85000"/>
        <a:buFont typeface="Calibri" pitchFamily="18"/>
        <a:buChar char="•"/>
        <a:tabLst/>
        <a:defRPr lang="en-US" sz="2300" b="0" i="0" u="none" strike="noStrike" kern="0" cap="none" spc="0" baseline="0">
          <a:solidFill>
            <a:srgbClr val="061922"/>
          </a:solidFill>
          <a:uFillTx/>
          <a:latin typeface="Calibri" pitchFamily="34"/>
          <a:cs typeface="Calibri"/>
        </a:defRPr>
      </a:lvl2pPr>
      <a:lvl3pPr marL="365760" marR="0" lvl="2" indent="-182880" algn="l" defTabSz="914400" rtl="0" fontAlgn="auto" hangingPunct="1">
        <a:lnSpc>
          <a:spcPct val="100000"/>
        </a:lnSpc>
        <a:spcBef>
          <a:spcPts val="500"/>
        </a:spcBef>
        <a:spcAft>
          <a:spcPts val="0"/>
        </a:spcAft>
        <a:buClr>
          <a:srgbClr val="061922"/>
        </a:buClr>
        <a:buSzPct val="85000"/>
        <a:buFont typeface="Calibri" pitchFamily="34"/>
        <a:buChar char="–"/>
        <a:tabLst/>
        <a:defRPr lang="en-US" sz="2100" b="0" i="0" u="none" strike="noStrike" kern="0" cap="none" spc="0" baseline="0">
          <a:solidFill>
            <a:srgbClr val="061922"/>
          </a:solidFill>
          <a:uFillTx/>
          <a:latin typeface="Calibri" pitchFamily="34"/>
          <a:cs typeface="Calibri"/>
        </a:defRPr>
      </a:lvl3pPr>
      <a:lvl4pPr marL="568327" marR="0" lvl="3" indent="-182880" algn="l" defTabSz="914400" rtl="0" fontAlgn="auto" hangingPunct="1">
        <a:lnSpc>
          <a:spcPct val="100000"/>
        </a:lnSpc>
        <a:spcBef>
          <a:spcPts val="500"/>
        </a:spcBef>
        <a:spcAft>
          <a:spcPts val="0"/>
        </a:spcAft>
        <a:buClr>
          <a:srgbClr val="061922"/>
        </a:buClr>
        <a:buSzPct val="85000"/>
        <a:buFont typeface="Calibri" pitchFamily="34"/>
        <a:buChar char="•"/>
        <a:tabLst/>
        <a:defRPr lang="en-US" sz="1900" b="0" i="0" u="none" strike="noStrike" kern="0" cap="none" spc="0" baseline="0">
          <a:solidFill>
            <a:srgbClr val="061922"/>
          </a:solidFill>
          <a:uFillTx/>
          <a:latin typeface="Calibri" pitchFamily="34"/>
          <a:cs typeface="Calibri"/>
        </a:defRPr>
      </a:lvl4pPr>
      <a:lvl5pPr marL="761996" marR="0" lvl="4" indent="-146304" algn="l" defTabSz="914400" rtl="0" fontAlgn="auto" hangingPunct="1">
        <a:lnSpc>
          <a:spcPct val="100000"/>
        </a:lnSpc>
        <a:spcBef>
          <a:spcPts val="400"/>
        </a:spcBef>
        <a:spcAft>
          <a:spcPts val="0"/>
        </a:spcAft>
        <a:buClr>
          <a:srgbClr val="061922"/>
        </a:buClr>
        <a:buSzPct val="85000"/>
        <a:buFont typeface="Calibri" pitchFamily="34" charset="0"/>
        <a:buChar char="–"/>
        <a:tabLst/>
        <a:defRPr lang="en-US" sz="1800" b="0" i="0" u="none" strike="noStrike" kern="0" cap="none" spc="0" baseline="0">
          <a:solidFill>
            <a:srgbClr val="061922"/>
          </a:solidFill>
          <a:uFillTx/>
          <a:latin typeface="Calibri" pitchFamily="34"/>
          <a:cs typeface="Calibri"/>
        </a:defRPr>
      </a:lvl5pPr>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6.xml"/><Relationship Id="rId1" Type="http://schemas.openxmlformats.org/officeDocument/2006/relationships/tags" Target="../tags/tag4.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6.xml"/><Relationship Id="rId1" Type="http://schemas.openxmlformats.org/officeDocument/2006/relationships/tags" Target="../tags/tag5.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6.xml"/><Relationship Id="rId1" Type="http://schemas.openxmlformats.org/officeDocument/2006/relationships/tags" Target="../tags/tag6.xml"/></Relationships>
</file>

<file path=ppt/slides/_rels/slide1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5.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7.xml"/><Relationship Id="rId1" Type="http://schemas.openxmlformats.org/officeDocument/2006/relationships/slideLayout" Target="../slideLayouts/slideLayout5.xml"/><Relationship Id="rId5" Type="http://schemas.openxmlformats.org/officeDocument/2006/relationships/image" Target="../media/image13.png"/><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5.xml"/><Relationship Id="rId6" Type="http://schemas.openxmlformats.org/officeDocument/2006/relationships/image" Target="../media/image10.jpeg"/><Relationship Id="rId5" Type="http://schemas.openxmlformats.org/officeDocument/2006/relationships/image" Target="../media/image9.gif"/><Relationship Id="rId4" Type="http://schemas.openxmlformats.org/officeDocument/2006/relationships/image" Target="../media/image8.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hyperlink" Target="http://asim.csail.mit.edu/redmine/projects/awb/wiki/Glossary" TargetMode="Externa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hyperlink" Target="http://asim.csail.mit.edu/redmine/projects/awb/wiki/Awb_file" TargetMode="Externa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hyperlink" Target="http://asim.csail.mit.edu/redmine/projects/awb/wiki/Glossary" TargetMode="External"/><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hyperlink" Target="http://asim.csail.mit.edu/redmine/projects/awb/wiki/Awbconfig" TargetMode="Externa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hyperlink" Target="http://asim.csail.mit.edu/redmine/projects/awb/wiki/AWB_example_setup_command_line" TargetMode="External"/><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3" Type="http://schemas.openxmlformats.org/officeDocument/2006/relationships/hyperlink" Target="http://asim.csail.mit.edu/redmine/projects/awb/wiki/Glossary" TargetMode="External"/><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3" Type="http://schemas.openxmlformats.org/officeDocument/2006/relationships/hyperlink" Target="http://asim.csail.mit.edu/redmine/projects/awb/wiki/AWB_example_build_GUI" TargetMode="External"/><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2" Type="http://schemas.openxmlformats.org/officeDocument/2006/relationships/hyperlink" Target="http://asim.csail.mit.edu/redmine/projects/awb/wiki/AWB_example_build_command_line" TargetMode="External"/><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tags" Target="../tags/tag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tags" Target="../tags/tag3.xml"/></Relationships>
</file>

<file path=ppt/slides/slide1.xml><?xml version="1.0" encoding="utf-8"?>
<p:sld xmlns:a="http://schemas.openxmlformats.org/drawingml/2006/main" xmlns:r="http://schemas.openxmlformats.org/officeDocument/2006/relationships" xmlns:p="http://schemas.openxmlformats.org/presentationml/2006/main">
  <p:cSld name="Slide3">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r>
              <a:rPr lang="en-US" dirty="0" smtClean="0"/>
              <a:t>LEAP: Simplifying the construction</a:t>
            </a:r>
            <a:br>
              <a:rPr lang="en-US" dirty="0" smtClean="0"/>
            </a:br>
            <a:r>
              <a:rPr lang="en-US" dirty="0" smtClean="0"/>
              <a:t>of FPGA-based processor models</a:t>
            </a:r>
            <a:endParaRPr lang="en-US" dirty="0"/>
          </a:p>
        </p:txBody>
      </p:sp>
      <p:sp>
        <p:nvSpPr>
          <p:cNvPr id="3" name="Text Placeholder 2"/>
          <p:cNvSpPr>
            <a:spLocks noGrp="1"/>
          </p:cNvSpPr>
          <p:nvPr>
            <p:ph type="body" idx="4294967295"/>
          </p:nvPr>
        </p:nvSpPr>
        <p:spPr>
          <a:xfrm>
            <a:off x="4908548" y="4267200"/>
            <a:ext cx="4540252" cy="775914"/>
          </a:xfrm>
        </p:spPr>
        <p:txBody>
          <a:bodyPr/>
          <a:lstStyle/>
          <a:p>
            <a:pPr>
              <a:spcBef>
                <a:spcPts val="0"/>
              </a:spcBef>
            </a:pPr>
            <a:r>
              <a:rPr lang="en-US" dirty="0" smtClean="0"/>
              <a:t>Michael Adler</a:t>
            </a:r>
          </a:p>
          <a:p>
            <a:pPr>
              <a:spcBef>
                <a:spcPts val="0"/>
              </a:spcBef>
            </a:pPr>
            <a:r>
              <a:rPr lang="en-US" b="1" dirty="0" smtClean="0"/>
              <a:t>Elliott Fleming</a:t>
            </a:r>
          </a:p>
          <a:p>
            <a:pPr>
              <a:spcBef>
                <a:spcPts val="0"/>
              </a:spcBef>
            </a:pPr>
            <a:r>
              <a:rPr lang="en-US" dirty="0" smtClean="0"/>
              <a:t>Michael Pellauer</a:t>
            </a:r>
          </a:p>
          <a:p>
            <a:pPr>
              <a:spcBef>
                <a:spcPts val="0"/>
              </a:spcBef>
            </a:pPr>
            <a:r>
              <a:rPr lang="en-US" dirty="0" smtClean="0"/>
              <a:t>Joel Emer </a:t>
            </a:r>
            <a:endParaRPr lang="en-US" dirty="0"/>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p:cNvGrpSpPr/>
          <p:nvPr/>
        </p:nvGrpSpPr>
        <p:grpSpPr>
          <a:xfrm>
            <a:off x="381000" y="1612856"/>
            <a:ext cx="8153400" cy="3005554"/>
            <a:chOff x="381000" y="2133600"/>
            <a:chExt cx="8153400" cy="3005554"/>
          </a:xfrm>
        </p:grpSpPr>
        <p:sp>
          <p:nvSpPr>
            <p:cNvPr id="52" name="Rectangle 51"/>
            <p:cNvSpPr/>
            <p:nvPr/>
          </p:nvSpPr>
          <p:spPr>
            <a:xfrm>
              <a:off x="381000" y="2133600"/>
              <a:ext cx="8153400" cy="3005554"/>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57" name="TextBox 56"/>
            <p:cNvSpPr txBox="1"/>
            <p:nvPr/>
          </p:nvSpPr>
          <p:spPr>
            <a:xfrm>
              <a:off x="574472" y="2133600"/>
              <a:ext cx="644728" cy="338554"/>
            </a:xfrm>
            <a:prstGeom prst="rect">
              <a:avLst/>
            </a:prstGeom>
            <a:noFill/>
            <a:effectLst/>
          </p:spPr>
          <p:style>
            <a:lnRef idx="0">
              <a:schemeClr val="accent1"/>
            </a:lnRef>
            <a:fillRef idx="3">
              <a:schemeClr val="accent1"/>
            </a:fillRef>
            <a:effectRef idx="3">
              <a:schemeClr val="accent1"/>
            </a:effectRef>
            <a:fontRef idx="minor">
              <a:schemeClr val="lt1"/>
            </a:fontRef>
          </p:style>
          <p:txBody>
            <a:bodyPr wrap="none" rtlCol="0">
              <a:spAutoFit/>
            </a:bodyPr>
            <a:lstStyle/>
            <a:p>
              <a:pPr algn="ctr"/>
              <a:r>
                <a:rPr lang="en-US" sz="1600" b="1" dirty="0" smtClean="0">
                  <a:solidFill>
                    <a:schemeClr val="bg1"/>
                  </a:solidFill>
                </a:rPr>
                <a:t>FPGA</a:t>
              </a:r>
            </a:p>
          </p:txBody>
        </p:sp>
      </p:grpSp>
      <p:grpSp>
        <p:nvGrpSpPr>
          <p:cNvPr id="33" name="Group 32"/>
          <p:cNvGrpSpPr/>
          <p:nvPr/>
        </p:nvGrpSpPr>
        <p:grpSpPr>
          <a:xfrm>
            <a:off x="991866" y="3547478"/>
            <a:ext cx="7010400" cy="2319922"/>
            <a:chOff x="991866" y="4068222"/>
            <a:chExt cx="7010400" cy="2319922"/>
          </a:xfrm>
        </p:grpSpPr>
        <p:sp>
          <p:nvSpPr>
            <p:cNvPr id="31" name="Rectangle 30"/>
            <p:cNvSpPr/>
            <p:nvPr/>
          </p:nvSpPr>
          <p:spPr>
            <a:xfrm>
              <a:off x="991866" y="4068222"/>
              <a:ext cx="7010400" cy="2319922"/>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55" name="TextBox 54"/>
            <p:cNvSpPr txBox="1"/>
            <p:nvPr/>
          </p:nvSpPr>
          <p:spPr>
            <a:xfrm>
              <a:off x="1049911" y="4070719"/>
              <a:ext cx="748923" cy="338554"/>
            </a:xfrm>
            <a:prstGeom prst="rect">
              <a:avLst/>
            </a:prstGeom>
            <a:noFill/>
            <a:effectLst/>
          </p:spPr>
          <p:style>
            <a:lnRef idx="0">
              <a:schemeClr val="accent1"/>
            </a:lnRef>
            <a:fillRef idx="3">
              <a:schemeClr val="accent1"/>
            </a:fillRef>
            <a:effectRef idx="3">
              <a:schemeClr val="accent1"/>
            </a:effectRef>
            <a:fontRef idx="minor">
              <a:schemeClr val="lt1"/>
            </a:fontRef>
          </p:style>
          <p:txBody>
            <a:bodyPr wrap="none" rtlCol="0">
              <a:spAutoFit/>
            </a:bodyPr>
            <a:lstStyle/>
            <a:p>
              <a:pPr algn="ctr"/>
              <a:r>
                <a:rPr lang="en-US" sz="1600" b="1" dirty="0" smtClean="0">
                  <a:solidFill>
                    <a:schemeClr val="bg1"/>
                  </a:solidFill>
                </a:rPr>
                <a:t>FPGA1</a:t>
              </a:r>
            </a:p>
          </p:txBody>
        </p:sp>
      </p:grpSp>
      <p:grpSp>
        <p:nvGrpSpPr>
          <p:cNvPr id="32" name="Group 31"/>
          <p:cNvGrpSpPr/>
          <p:nvPr/>
        </p:nvGrpSpPr>
        <p:grpSpPr>
          <a:xfrm>
            <a:off x="991866" y="816935"/>
            <a:ext cx="7010400" cy="2319922"/>
            <a:chOff x="991866" y="1337679"/>
            <a:chExt cx="7010400" cy="2319922"/>
          </a:xfrm>
        </p:grpSpPr>
        <p:sp>
          <p:nvSpPr>
            <p:cNvPr id="62" name="Rectangle 61"/>
            <p:cNvSpPr/>
            <p:nvPr/>
          </p:nvSpPr>
          <p:spPr>
            <a:xfrm>
              <a:off x="991866" y="1337679"/>
              <a:ext cx="7010400" cy="2319922"/>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18" name="TextBox 17"/>
            <p:cNvSpPr txBox="1"/>
            <p:nvPr/>
          </p:nvSpPr>
          <p:spPr>
            <a:xfrm>
              <a:off x="1049911" y="1357999"/>
              <a:ext cx="748923" cy="338554"/>
            </a:xfrm>
            <a:prstGeom prst="rect">
              <a:avLst/>
            </a:prstGeom>
            <a:noFill/>
            <a:effectLst/>
          </p:spPr>
          <p:style>
            <a:lnRef idx="0">
              <a:schemeClr val="accent1"/>
            </a:lnRef>
            <a:fillRef idx="3">
              <a:schemeClr val="accent1"/>
            </a:fillRef>
            <a:effectRef idx="3">
              <a:schemeClr val="accent1"/>
            </a:effectRef>
            <a:fontRef idx="minor">
              <a:schemeClr val="lt1"/>
            </a:fontRef>
          </p:style>
          <p:txBody>
            <a:bodyPr wrap="none" rtlCol="0">
              <a:spAutoFit/>
            </a:bodyPr>
            <a:lstStyle/>
            <a:p>
              <a:pPr algn="ctr"/>
              <a:r>
                <a:rPr lang="en-US" sz="1600" b="1" dirty="0" smtClean="0">
                  <a:solidFill>
                    <a:schemeClr val="bg1"/>
                  </a:solidFill>
                </a:rPr>
                <a:t>FPGA0</a:t>
              </a:r>
            </a:p>
          </p:txBody>
        </p:sp>
      </p:grpSp>
      <p:grpSp>
        <p:nvGrpSpPr>
          <p:cNvPr id="58" name="Group 57"/>
          <p:cNvGrpSpPr/>
          <p:nvPr/>
        </p:nvGrpSpPr>
        <p:grpSpPr>
          <a:xfrm>
            <a:off x="3848591" y="2024169"/>
            <a:ext cx="3048000" cy="1049923"/>
            <a:chOff x="3848591" y="1825359"/>
            <a:chExt cx="3048000" cy="1049923"/>
          </a:xfrm>
        </p:grpSpPr>
        <p:sp>
          <p:nvSpPr>
            <p:cNvPr id="59" name="AutoShape 5"/>
            <p:cNvSpPr>
              <a:spLocks noChangeArrowheads="1"/>
            </p:cNvSpPr>
            <p:nvPr/>
          </p:nvSpPr>
          <p:spPr bwMode="auto">
            <a:xfrm>
              <a:off x="3848591" y="1825359"/>
              <a:ext cx="3048000" cy="1049923"/>
            </a:xfrm>
            <a:prstGeom prst="roundRect">
              <a:avLst>
                <a:gd name="adj" fmla="val 16667"/>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en-US"/>
            </a:p>
          </p:txBody>
        </p:sp>
        <p:sp>
          <p:nvSpPr>
            <p:cNvPr id="60" name="TextBox 59"/>
            <p:cNvSpPr txBox="1"/>
            <p:nvPr/>
          </p:nvSpPr>
          <p:spPr>
            <a:xfrm>
              <a:off x="3887788" y="1856136"/>
              <a:ext cx="1180003" cy="276999"/>
            </a:xfrm>
            <a:prstGeom prst="rect">
              <a:avLst/>
            </a:prstGeom>
            <a:noFill/>
          </p:spPr>
          <p:txBody>
            <a:bodyPr wrap="none" rtlCol="0">
              <a:spAutoFit/>
            </a:bodyPr>
            <a:lstStyle/>
            <a:p>
              <a:r>
                <a:rPr lang="en-US" sz="1200" dirty="0" smtClean="0"/>
                <a:t>Timing Partition</a:t>
              </a:r>
              <a:endParaRPr lang="en-US" sz="1200" dirty="0"/>
            </a:p>
          </p:txBody>
        </p:sp>
        <p:sp>
          <p:nvSpPr>
            <p:cNvPr id="61" name="Rectangle 25"/>
            <p:cNvSpPr>
              <a:spLocks noChangeArrowheads="1"/>
            </p:cNvSpPr>
            <p:nvPr/>
          </p:nvSpPr>
          <p:spPr bwMode="auto">
            <a:xfrm>
              <a:off x="6058391" y="2265682"/>
              <a:ext cx="609600" cy="4572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sz="1200">
                  <a:latin typeface="Calibri" pitchFamily="34" charset="0"/>
                </a:rPr>
                <a:t>Exe</a:t>
              </a:r>
            </a:p>
          </p:txBody>
        </p:sp>
        <p:sp>
          <p:nvSpPr>
            <p:cNvPr id="63" name="Rectangle 26"/>
            <p:cNvSpPr>
              <a:spLocks noChangeArrowheads="1"/>
            </p:cNvSpPr>
            <p:nvPr/>
          </p:nvSpPr>
          <p:spPr bwMode="auto">
            <a:xfrm>
              <a:off x="5067791" y="2265682"/>
              <a:ext cx="609600" cy="4572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sz="1200">
                  <a:latin typeface="Calibri" pitchFamily="34" charset="0"/>
                </a:rPr>
                <a:t>Decode</a:t>
              </a:r>
            </a:p>
          </p:txBody>
        </p:sp>
        <p:sp>
          <p:nvSpPr>
            <p:cNvPr id="64" name="Rectangle 27"/>
            <p:cNvSpPr>
              <a:spLocks noChangeArrowheads="1"/>
            </p:cNvSpPr>
            <p:nvPr/>
          </p:nvSpPr>
          <p:spPr bwMode="auto">
            <a:xfrm>
              <a:off x="4077191" y="2265682"/>
              <a:ext cx="609600" cy="4572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sz="1200" dirty="0">
                  <a:latin typeface="Calibri" pitchFamily="34" charset="0"/>
                </a:rPr>
                <a:t>Fetch</a:t>
              </a:r>
            </a:p>
          </p:txBody>
        </p:sp>
        <p:sp>
          <p:nvSpPr>
            <p:cNvPr id="65" name="Right Arrow 64"/>
            <p:cNvSpPr/>
            <p:nvPr/>
          </p:nvSpPr>
          <p:spPr>
            <a:xfrm>
              <a:off x="4686791" y="2418082"/>
              <a:ext cx="381000" cy="152400"/>
            </a:xfrm>
            <a:prstGeom prst="rightArrow">
              <a:avLst/>
            </a:prstGeom>
            <a:noFill/>
            <a:ln w="38100">
              <a:solidFill>
                <a:schemeClr val="accent2"/>
              </a:solidFill>
              <a:round/>
              <a:headEnd/>
              <a:tailEnd type="triangle" w="med" len="med"/>
            </a:ln>
            <a:effectLst/>
          </p:spPr>
          <p:txBody>
            <a:bodyPr rtlCol="0" anchor="ctr"/>
            <a:lstStyle/>
            <a:p>
              <a:pPr algn="ctr"/>
              <a:endParaRPr lang="en-US"/>
            </a:p>
          </p:txBody>
        </p:sp>
        <p:sp>
          <p:nvSpPr>
            <p:cNvPr id="66" name="Right Arrow 65"/>
            <p:cNvSpPr/>
            <p:nvPr/>
          </p:nvSpPr>
          <p:spPr>
            <a:xfrm>
              <a:off x="5677391" y="2418082"/>
              <a:ext cx="381000" cy="152400"/>
            </a:xfrm>
            <a:prstGeom prst="rightArrow">
              <a:avLst/>
            </a:prstGeom>
            <a:noFill/>
            <a:ln w="38100">
              <a:solidFill>
                <a:schemeClr val="accent2"/>
              </a:solidFill>
              <a:round/>
              <a:headEnd/>
              <a:tailEnd type="triangle" w="med" len="med"/>
            </a:ln>
            <a:effectLst/>
          </p:spPr>
          <p:txBody>
            <a:bodyPr rtlCol="0" anchor="ctr"/>
            <a:lstStyle/>
            <a:p>
              <a:pPr algn="ctr"/>
              <a:endParaRPr lang="en-US">
                <a:solidFill>
                  <a:schemeClr val="tx1"/>
                </a:solidFill>
                <a:latin typeface="Arial" charset="0"/>
                <a:cs typeface="Arial" charset="0"/>
              </a:endParaRPr>
            </a:p>
          </p:txBody>
        </p:sp>
      </p:grpSp>
      <p:grpSp>
        <p:nvGrpSpPr>
          <p:cNvPr id="67" name="Group 66"/>
          <p:cNvGrpSpPr/>
          <p:nvPr/>
        </p:nvGrpSpPr>
        <p:grpSpPr>
          <a:xfrm>
            <a:off x="3848592" y="3378892"/>
            <a:ext cx="3048000" cy="1066800"/>
            <a:chOff x="3848592" y="3180082"/>
            <a:chExt cx="3048000" cy="1066800"/>
          </a:xfrm>
        </p:grpSpPr>
        <p:sp>
          <p:nvSpPr>
            <p:cNvPr id="68" name="AutoShape 5"/>
            <p:cNvSpPr>
              <a:spLocks noChangeArrowheads="1"/>
            </p:cNvSpPr>
            <p:nvPr/>
          </p:nvSpPr>
          <p:spPr bwMode="auto">
            <a:xfrm>
              <a:off x="3848592" y="3180082"/>
              <a:ext cx="3048000" cy="1066800"/>
            </a:xfrm>
            <a:prstGeom prst="roundRect">
              <a:avLst>
                <a:gd name="adj" fmla="val 16667"/>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endParaRPr lang="en-US" sz="1200" dirty="0"/>
            </a:p>
          </p:txBody>
        </p:sp>
        <p:sp>
          <p:nvSpPr>
            <p:cNvPr id="69" name="TextBox 68"/>
            <p:cNvSpPr txBox="1"/>
            <p:nvPr/>
          </p:nvSpPr>
          <p:spPr>
            <a:xfrm>
              <a:off x="3913188" y="3969883"/>
              <a:ext cx="1497526" cy="276999"/>
            </a:xfrm>
            <a:prstGeom prst="rect">
              <a:avLst/>
            </a:prstGeom>
            <a:noFill/>
          </p:spPr>
          <p:txBody>
            <a:bodyPr wrap="none" rtlCol="0">
              <a:spAutoFit/>
            </a:bodyPr>
            <a:lstStyle/>
            <a:p>
              <a:r>
                <a:rPr lang="en-US" sz="1200" dirty="0" smtClean="0"/>
                <a:t>Functional Partition</a:t>
              </a:r>
              <a:endParaRPr lang="en-US" sz="1200" dirty="0"/>
            </a:p>
          </p:txBody>
        </p:sp>
        <p:sp>
          <p:nvSpPr>
            <p:cNvPr id="70" name="Rectangle 25"/>
            <p:cNvSpPr>
              <a:spLocks noChangeArrowheads="1"/>
            </p:cNvSpPr>
            <p:nvPr/>
          </p:nvSpPr>
          <p:spPr bwMode="auto">
            <a:xfrm>
              <a:off x="6058391" y="3403603"/>
              <a:ext cx="609600" cy="4572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sz="1200">
                  <a:latin typeface="Calibri" pitchFamily="34" charset="0"/>
                </a:rPr>
                <a:t>Exe</a:t>
              </a:r>
            </a:p>
          </p:txBody>
        </p:sp>
        <p:sp>
          <p:nvSpPr>
            <p:cNvPr id="71" name="Rectangle 26"/>
            <p:cNvSpPr>
              <a:spLocks noChangeArrowheads="1"/>
            </p:cNvSpPr>
            <p:nvPr/>
          </p:nvSpPr>
          <p:spPr bwMode="auto">
            <a:xfrm>
              <a:off x="5067791" y="3403603"/>
              <a:ext cx="609600" cy="4572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sz="1200">
                  <a:latin typeface="Calibri" pitchFamily="34" charset="0"/>
                </a:rPr>
                <a:t>Decode</a:t>
              </a:r>
            </a:p>
          </p:txBody>
        </p:sp>
        <p:sp>
          <p:nvSpPr>
            <p:cNvPr id="72" name="Rectangle 27"/>
            <p:cNvSpPr>
              <a:spLocks noChangeArrowheads="1"/>
            </p:cNvSpPr>
            <p:nvPr/>
          </p:nvSpPr>
          <p:spPr bwMode="auto">
            <a:xfrm>
              <a:off x="4077191" y="3403603"/>
              <a:ext cx="609600" cy="4572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sz="1200" dirty="0">
                  <a:latin typeface="Calibri" pitchFamily="34" charset="0"/>
                </a:rPr>
                <a:t>Fetch</a:t>
              </a:r>
            </a:p>
          </p:txBody>
        </p:sp>
        <p:sp>
          <p:nvSpPr>
            <p:cNvPr id="73" name="Right Arrow 72"/>
            <p:cNvSpPr/>
            <p:nvPr/>
          </p:nvSpPr>
          <p:spPr>
            <a:xfrm>
              <a:off x="4686791" y="3556003"/>
              <a:ext cx="381000" cy="152400"/>
            </a:xfrm>
            <a:prstGeom prst="rightArrow">
              <a:avLst/>
            </a:prstGeom>
            <a:noFill/>
            <a:ln w="38100">
              <a:solidFill>
                <a:schemeClr val="accent2"/>
              </a:solidFill>
              <a:round/>
              <a:headEnd/>
              <a:tailEnd type="triangle" w="med" len="med"/>
            </a:ln>
            <a:effectLst/>
          </p:spPr>
          <p:txBody>
            <a:bodyPr rtlCol="0" anchor="ctr"/>
            <a:lstStyle/>
            <a:p>
              <a:pPr algn="ctr"/>
              <a:endParaRPr lang="en-US">
                <a:solidFill>
                  <a:schemeClr val="tx1"/>
                </a:solidFill>
                <a:latin typeface="Arial" charset="0"/>
                <a:cs typeface="Arial" charset="0"/>
              </a:endParaRPr>
            </a:p>
          </p:txBody>
        </p:sp>
        <p:sp>
          <p:nvSpPr>
            <p:cNvPr id="74" name="Right Arrow 73"/>
            <p:cNvSpPr/>
            <p:nvPr/>
          </p:nvSpPr>
          <p:spPr>
            <a:xfrm>
              <a:off x="5677391" y="3556003"/>
              <a:ext cx="381000" cy="152400"/>
            </a:xfrm>
            <a:prstGeom prst="rightArrow">
              <a:avLst/>
            </a:prstGeom>
            <a:noFill/>
            <a:ln w="38100">
              <a:solidFill>
                <a:schemeClr val="accent2"/>
              </a:solidFill>
              <a:round/>
              <a:headEnd/>
              <a:tailEnd type="triangle" w="med" len="med"/>
            </a:ln>
            <a:effectLst/>
          </p:spPr>
          <p:txBody>
            <a:bodyPr rtlCol="0" anchor="ctr"/>
            <a:lstStyle/>
            <a:p>
              <a:pPr algn="ctr"/>
              <a:endParaRPr lang="en-US">
                <a:solidFill>
                  <a:schemeClr val="tx1"/>
                </a:solidFill>
                <a:latin typeface="Arial" charset="0"/>
                <a:cs typeface="Arial" charset="0"/>
              </a:endParaRPr>
            </a:p>
          </p:txBody>
        </p:sp>
      </p:grpSp>
      <p:grpSp>
        <p:nvGrpSpPr>
          <p:cNvPr id="78" name="Group 77"/>
          <p:cNvGrpSpPr/>
          <p:nvPr/>
        </p:nvGrpSpPr>
        <p:grpSpPr>
          <a:xfrm>
            <a:off x="1600200" y="2024168"/>
            <a:ext cx="1828800" cy="1049923"/>
            <a:chOff x="1600200" y="1825358"/>
            <a:chExt cx="1828800" cy="1049923"/>
          </a:xfrm>
        </p:grpSpPr>
        <p:sp>
          <p:nvSpPr>
            <p:cNvPr id="79" name="AutoShape 5"/>
            <p:cNvSpPr>
              <a:spLocks noChangeArrowheads="1"/>
            </p:cNvSpPr>
            <p:nvPr/>
          </p:nvSpPr>
          <p:spPr bwMode="auto">
            <a:xfrm>
              <a:off x="1600200" y="1825358"/>
              <a:ext cx="1828800" cy="1049923"/>
            </a:xfrm>
            <a:prstGeom prst="roundRect">
              <a:avLst>
                <a:gd name="adj" fmla="val 16667"/>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en-US"/>
            </a:p>
          </p:txBody>
        </p:sp>
        <p:sp>
          <p:nvSpPr>
            <p:cNvPr id="80" name="Rectangle 35"/>
            <p:cNvSpPr>
              <a:spLocks noChangeArrowheads="1"/>
            </p:cNvSpPr>
            <p:nvPr/>
          </p:nvSpPr>
          <p:spPr bwMode="auto">
            <a:xfrm>
              <a:off x="2209800" y="2274120"/>
              <a:ext cx="609600" cy="4572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sz="1200" dirty="0">
                  <a:latin typeface="Calibri" pitchFamily="34" charset="0"/>
                </a:rPr>
                <a:t>Control</a:t>
              </a:r>
            </a:p>
          </p:txBody>
        </p:sp>
        <p:sp>
          <p:nvSpPr>
            <p:cNvPr id="81" name="TextBox 80"/>
            <p:cNvSpPr txBox="1"/>
            <p:nvPr/>
          </p:nvSpPr>
          <p:spPr>
            <a:xfrm>
              <a:off x="1633712" y="1825360"/>
              <a:ext cx="1523998" cy="276999"/>
            </a:xfrm>
            <a:prstGeom prst="rect">
              <a:avLst/>
            </a:prstGeom>
            <a:noFill/>
          </p:spPr>
          <p:txBody>
            <a:bodyPr wrap="square" rtlCol="0">
              <a:spAutoFit/>
            </a:bodyPr>
            <a:lstStyle/>
            <a:p>
              <a:r>
                <a:rPr lang="en-US" sz="1200" dirty="0" smtClean="0"/>
                <a:t>Control Partition</a:t>
              </a:r>
              <a:endParaRPr lang="en-US" sz="1200" dirty="0"/>
            </a:p>
          </p:txBody>
        </p:sp>
      </p:grpSp>
      <p:grpSp>
        <p:nvGrpSpPr>
          <p:cNvPr id="36" name="Group 35"/>
          <p:cNvGrpSpPr/>
          <p:nvPr/>
        </p:nvGrpSpPr>
        <p:grpSpPr>
          <a:xfrm>
            <a:off x="2514601" y="2407297"/>
            <a:ext cx="3848590" cy="1478652"/>
            <a:chOff x="2514601" y="2928041"/>
            <a:chExt cx="3848590" cy="1478652"/>
          </a:xfrm>
        </p:grpSpPr>
        <p:cxnSp>
          <p:nvCxnSpPr>
            <p:cNvPr id="75" name="AutoShape 34"/>
            <p:cNvCxnSpPr>
              <a:cxnSpLocks noChangeShapeType="1"/>
            </p:cNvCxnSpPr>
            <p:nvPr/>
          </p:nvCxnSpPr>
          <p:spPr bwMode="auto">
            <a:xfrm rot="5400000">
              <a:off x="4035280" y="3784886"/>
              <a:ext cx="680721" cy="12700"/>
            </a:xfrm>
            <a:prstGeom prst="curvedConnector3">
              <a:avLst>
                <a:gd name="adj1" fmla="val 45522"/>
              </a:avLst>
            </a:prstGeom>
            <a:noFill/>
            <a:ln w="38100">
              <a:solidFill>
                <a:schemeClr val="accent2"/>
              </a:solidFill>
              <a:round/>
              <a:headEnd type="triangle"/>
              <a:tailEnd type="triangle" w="med" len="med"/>
            </a:ln>
            <a:effectLst/>
          </p:spPr>
        </p:cxnSp>
        <p:cxnSp>
          <p:nvCxnSpPr>
            <p:cNvPr id="76" name="AutoShape 30"/>
            <p:cNvCxnSpPr>
              <a:cxnSpLocks noChangeShapeType="1"/>
              <a:stCxn id="63" idx="2"/>
              <a:endCxn id="71" idx="0"/>
            </p:cNvCxnSpPr>
            <p:nvPr/>
          </p:nvCxnSpPr>
          <p:spPr bwMode="auto">
            <a:xfrm>
              <a:off x="5372591" y="3497371"/>
              <a:ext cx="0" cy="680721"/>
            </a:xfrm>
            <a:prstGeom prst="straightConnector1">
              <a:avLst/>
            </a:prstGeom>
            <a:noFill/>
            <a:ln w="38100">
              <a:solidFill>
                <a:schemeClr val="accent2"/>
              </a:solidFill>
              <a:round/>
              <a:headEnd type="triangle"/>
              <a:tailEnd type="triangle" w="med" len="med"/>
            </a:ln>
            <a:effectLst/>
          </p:spPr>
        </p:cxnSp>
        <p:cxnSp>
          <p:nvCxnSpPr>
            <p:cNvPr id="77" name="AutoShape 30"/>
            <p:cNvCxnSpPr>
              <a:cxnSpLocks noChangeShapeType="1"/>
              <a:endCxn id="70" idx="0"/>
            </p:cNvCxnSpPr>
            <p:nvPr/>
          </p:nvCxnSpPr>
          <p:spPr bwMode="auto">
            <a:xfrm>
              <a:off x="6363191" y="2928041"/>
              <a:ext cx="0" cy="674372"/>
            </a:xfrm>
            <a:prstGeom prst="straightConnector1">
              <a:avLst/>
            </a:prstGeom>
            <a:noFill/>
            <a:ln w="38100">
              <a:solidFill>
                <a:schemeClr val="accent2"/>
              </a:solidFill>
              <a:round/>
              <a:headEnd type="triangle"/>
              <a:tailEnd type="triangle" w="med" len="med"/>
            </a:ln>
            <a:effectLst/>
          </p:spPr>
        </p:cxnSp>
        <p:cxnSp>
          <p:nvCxnSpPr>
            <p:cNvPr id="82" name="AutoShape 36"/>
            <p:cNvCxnSpPr>
              <a:cxnSpLocks noChangeShapeType="1"/>
              <a:stCxn id="72" idx="1"/>
              <a:endCxn id="80" idx="2"/>
            </p:cNvCxnSpPr>
            <p:nvPr/>
          </p:nvCxnSpPr>
          <p:spPr bwMode="auto">
            <a:xfrm rot="10800000">
              <a:off x="2514601" y="3505810"/>
              <a:ext cx="1562591" cy="900883"/>
            </a:xfrm>
            <a:prstGeom prst="curvedConnector2">
              <a:avLst/>
            </a:prstGeom>
            <a:noFill/>
            <a:ln w="38100">
              <a:solidFill>
                <a:schemeClr val="accent2"/>
              </a:solidFill>
              <a:round/>
              <a:headEnd type="triangle" w="med" len="med"/>
              <a:tailEnd type="triangle" w="med" len="med"/>
            </a:ln>
            <a:effectLst/>
          </p:spPr>
        </p:cxnSp>
      </p:grpSp>
      <p:cxnSp>
        <p:nvCxnSpPr>
          <p:cNvPr id="54" name="AutoShape 36"/>
          <p:cNvCxnSpPr>
            <a:cxnSpLocks noChangeShapeType="1"/>
            <a:stCxn id="64" idx="1"/>
            <a:endCxn id="80" idx="3"/>
          </p:cNvCxnSpPr>
          <p:nvPr/>
        </p:nvCxnSpPr>
        <p:spPr bwMode="auto">
          <a:xfrm rot="10800000" flipV="1">
            <a:off x="2819401" y="2693092"/>
            <a:ext cx="1257791" cy="8438"/>
          </a:xfrm>
          <a:prstGeom prst="curvedConnector3">
            <a:avLst>
              <a:gd name="adj1" fmla="val 50000"/>
            </a:avLst>
          </a:prstGeom>
          <a:noFill/>
          <a:ln w="38100">
            <a:solidFill>
              <a:schemeClr val="accent2"/>
            </a:solidFill>
            <a:round/>
            <a:headEnd type="triangle" w="med" len="med"/>
            <a:tailEnd type="triangle" w="med" len="med"/>
          </a:ln>
          <a:effectLst/>
        </p:spPr>
      </p:cxnSp>
      <p:grpSp>
        <p:nvGrpSpPr>
          <p:cNvPr id="35" name="Group 34"/>
          <p:cNvGrpSpPr/>
          <p:nvPr/>
        </p:nvGrpSpPr>
        <p:grpSpPr>
          <a:xfrm>
            <a:off x="2495011" y="2049737"/>
            <a:ext cx="3879071" cy="2987039"/>
            <a:chOff x="2495011" y="2570481"/>
            <a:chExt cx="3879071" cy="2987039"/>
          </a:xfrm>
        </p:grpSpPr>
        <p:grpSp>
          <p:nvGrpSpPr>
            <p:cNvPr id="99" name="Group 98"/>
            <p:cNvGrpSpPr/>
            <p:nvPr/>
          </p:nvGrpSpPr>
          <p:grpSpPr>
            <a:xfrm>
              <a:off x="2495011" y="2570481"/>
              <a:ext cx="3879071" cy="2987039"/>
              <a:chOff x="2712721" y="2570481"/>
              <a:chExt cx="3879071" cy="2987039"/>
            </a:xfrm>
          </p:grpSpPr>
          <p:cxnSp>
            <p:nvCxnSpPr>
              <p:cNvPr id="100" name="AutoShape 36"/>
              <p:cNvCxnSpPr>
                <a:cxnSpLocks noChangeShapeType="1"/>
              </p:cNvCxnSpPr>
              <p:nvPr/>
            </p:nvCxnSpPr>
            <p:spPr bwMode="auto">
              <a:xfrm rot="16200000" flipH="1">
                <a:off x="1485901" y="3797301"/>
                <a:ext cx="2987039" cy="533400"/>
              </a:xfrm>
              <a:prstGeom prst="curvedConnector2">
                <a:avLst/>
              </a:prstGeom>
              <a:noFill/>
              <a:ln w="38100">
                <a:solidFill>
                  <a:schemeClr val="accent2"/>
                </a:solidFill>
                <a:round/>
                <a:headEnd type="triangle" w="med" len="med"/>
                <a:tailEnd type="triangle" w="med" len="med"/>
              </a:ln>
              <a:effectLst/>
            </p:spPr>
          </p:cxnSp>
          <p:cxnSp>
            <p:nvCxnSpPr>
              <p:cNvPr id="102" name="AutoShape 36"/>
              <p:cNvCxnSpPr>
                <a:cxnSpLocks noChangeShapeType="1"/>
              </p:cNvCxnSpPr>
              <p:nvPr/>
            </p:nvCxnSpPr>
            <p:spPr bwMode="auto">
              <a:xfrm rot="5400000">
                <a:off x="3692137" y="3419866"/>
                <a:ext cx="2758439" cy="1059671"/>
              </a:xfrm>
              <a:prstGeom prst="curvedConnector3">
                <a:avLst>
                  <a:gd name="adj1" fmla="val 50000"/>
                </a:avLst>
              </a:prstGeom>
              <a:noFill/>
              <a:ln w="38100">
                <a:solidFill>
                  <a:schemeClr val="accent2"/>
                </a:solidFill>
                <a:round/>
                <a:headEnd type="triangle" w="med" len="med"/>
                <a:tailEnd type="triangle" w="med" len="med"/>
              </a:ln>
              <a:effectLst/>
            </p:spPr>
          </p:cxnSp>
          <p:cxnSp>
            <p:nvCxnSpPr>
              <p:cNvPr id="103" name="AutoShape 36"/>
              <p:cNvCxnSpPr>
                <a:cxnSpLocks noChangeShapeType="1"/>
              </p:cNvCxnSpPr>
              <p:nvPr/>
            </p:nvCxnSpPr>
            <p:spPr bwMode="auto">
              <a:xfrm rot="5400000">
                <a:off x="4682737" y="3419866"/>
                <a:ext cx="2758439" cy="1059671"/>
              </a:xfrm>
              <a:prstGeom prst="curvedConnector3">
                <a:avLst>
                  <a:gd name="adj1" fmla="val 50000"/>
                </a:avLst>
              </a:prstGeom>
              <a:noFill/>
              <a:ln w="38100">
                <a:solidFill>
                  <a:schemeClr val="accent2"/>
                </a:solidFill>
                <a:round/>
                <a:headEnd type="triangle" w="med" len="med"/>
                <a:tailEnd type="triangle" w="med" len="med"/>
              </a:ln>
              <a:effectLst/>
            </p:spPr>
          </p:cxnSp>
        </p:grpSp>
        <p:cxnSp>
          <p:nvCxnSpPr>
            <p:cNvPr id="107" name="AutoShape 36"/>
            <p:cNvCxnSpPr>
              <a:cxnSpLocks noChangeShapeType="1"/>
            </p:cNvCxnSpPr>
            <p:nvPr/>
          </p:nvCxnSpPr>
          <p:spPr bwMode="auto">
            <a:xfrm rot="5400000">
              <a:off x="2480221" y="3427126"/>
              <a:ext cx="2758439" cy="1059671"/>
            </a:xfrm>
            <a:prstGeom prst="curvedConnector3">
              <a:avLst>
                <a:gd name="adj1" fmla="val 50000"/>
              </a:avLst>
            </a:prstGeom>
            <a:noFill/>
            <a:ln w="38100">
              <a:solidFill>
                <a:schemeClr val="accent2"/>
              </a:solidFill>
              <a:round/>
              <a:headEnd type="triangle" w="med" len="med"/>
              <a:tailEnd type="triangle" w="med" len="med"/>
            </a:ln>
            <a:effectLst/>
          </p:spPr>
        </p:cxnSp>
      </p:grpSp>
      <p:grpSp>
        <p:nvGrpSpPr>
          <p:cNvPr id="84" name="Group 83"/>
          <p:cNvGrpSpPr>
            <a:grpSpLocks noChangeAspect="1"/>
          </p:cNvGrpSpPr>
          <p:nvPr/>
        </p:nvGrpSpPr>
        <p:grpSpPr>
          <a:xfrm>
            <a:off x="3132406" y="1623016"/>
            <a:ext cx="597594" cy="454403"/>
            <a:chOff x="152441" y="3690938"/>
            <a:chExt cx="394589" cy="300037"/>
          </a:xfrm>
        </p:grpSpPr>
        <p:sp>
          <p:nvSpPr>
            <p:cNvPr id="85" name="Rectangle 35"/>
            <p:cNvSpPr>
              <a:spLocks noChangeArrowheads="1"/>
            </p:cNvSpPr>
            <p:nvPr/>
          </p:nvSpPr>
          <p:spPr bwMode="auto">
            <a:xfrm>
              <a:off x="152441" y="3690938"/>
              <a:ext cx="394589" cy="300037"/>
            </a:xfrm>
            <a:prstGeom prst="rect">
              <a:avLst/>
            </a:prstGeom>
            <a:ln>
              <a:solidFill>
                <a:schemeClr val="tx1"/>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endParaRPr lang="en-US" sz="1200" dirty="0">
                <a:latin typeface="Calibri" pitchFamily="34" charset="0"/>
              </a:endParaRPr>
            </a:p>
          </p:txBody>
        </p:sp>
        <p:sp>
          <p:nvSpPr>
            <p:cNvPr id="101" name="Line 67"/>
            <p:cNvSpPr>
              <a:spLocks noChangeShapeType="1"/>
            </p:cNvSpPr>
            <p:nvPr/>
          </p:nvSpPr>
          <p:spPr bwMode="auto">
            <a:xfrm rot="10800000" flipH="1">
              <a:off x="152441" y="3840957"/>
              <a:ext cx="130276" cy="1059"/>
            </a:xfrm>
            <a:prstGeom prst="line">
              <a:avLst/>
            </a:prstGeom>
            <a:noFill/>
            <a:ln w="25400">
              <a:solidFill>
                <a:schemeClr val="tx1"/>
              </a:solidFill>
              <a:round/>
              <a:headEnd/>
              <a:tailEnd type="triangle" w="med" len="med"/>
            </a:ln>
          </p:spPr>
          <p:txBody>
            <a:bodyPr/>
            <a:lstStyle/>
            <a:p>
              <a:endParaRPr lang="en-US"/>
            </a:p>
          </p:txBody>
        </p:sp>
        <p:sp>
          <p:nvSpPr>
            <p:cNvPr id="105" name="Line 73"/>
            <p:cNvSpPr>
              <a:spLocks noChangeShapeType="1"/>
            </p:cNvSpPr>
            <p:nvPr/>
          </p:nvSpPr>
          <p:spPr bwMode="auto">
            <a:xfrm rot="10800000" flipH="1" flipV="1">
              <a:off x="389195" y="3842015"/>
              <a:ext cx="157835" cy="0"/>
            </a:xfrm>
            <a:prstGeom prst="line">
              <a:avLst/>
            </a:prstGeom>
            <a:noFill/>
            <a:ln w="25400">
              <a:solidFill>
                <a:schemeClr val="tx1"/>
              </a:solidFill>
              <a:round/>
              <a:headEnd/>
              <a:tailEnd type="triangle" w="med" len="med"/>
            </a:ln>
          </p:spPr>
          <p:txBody>
            <a:bodyPr/>
            <a:lstStyle/>
            <a:p>
              <a:endParaRPr lang="en-US"/>
            </a:p>
          </p:txBody>
        </p:sp>
        <p:grpSp>
          <p:nvGrpSpPr>
            <p:cNvPr id="108" name="Group 202"/>
            <p:cNvGrpSpPr>
              <a:grpSpLocks/>
            </p:cNvGrpSpPr>
            <p:nvPr/>
          </p:nvGrpSpPr>
          <p:grpSpPr bwMode="auto">
            <a:xfrm rot="10800000" flipH="1" flipV="1">
              <a:off x="252455" y="3754895"/>
              <a:ext cx="140634" cy="174948"/>
              <a:chOff x="3067434" y="1790279"/>
              <a:chExt cx="302584" cy="319188"/>
            </a:xfrm>
            <a:solidFill>
              <a:schemeClr val="accent1">
                <a:alpha val="0"/>
              </a:schemeClr>
            </a:solidFill>
          </p:grpSpPr>
          <p:sp>
            <p:nvSpPr>
              <p:cNvPr id="109" name="Rectangle 355"/>
              <p:cNvSpPr>
                <a:spLocks noChangeArrowheads="1"/>
              </p:cNvSpPr>
              <p:nvPr/>
            </p:nvSpPr>
            <p:spPr bwMode="auto">
              <a:xfrm>
                <a:off x="3131389" y="1790291"/>
                <a:ext cx="120769" cy="319176"/>
              </a:xfrm>
              <a:prstGeom prst="rect">
                <a:avLst/>
              </a:prstGeom>
              <a:grpFill/>
              <a:ln w="25400" algn="ctr">
                <a:solidFill>
                  <a:schemeClr val="tx1"/>
                </a:solidFill>
                <a:round/>
                <a:headEnd/>
                <a:tailEnd/>
              </a:ln>
            </p:spPr>
            <p:txBody>
              <a:bodyPr/>
              <a:lstStyle/>
              <a:p>
                <a:pPr>
                  <a:lnSpc>
                    <a:spcPct val="90000"/>
                  </a:lnSpc>
                  <a:spcBef>
                    <a:spcPct val="25000"/>
                  </a:spcBef>
                  <a:buClr>
                    <a:schemeClr val="bg1"/>
                  </a:buClr>
                  <a:buSzPct val="100000"/>
                  <a:buFont typeface="Wingdings" pitchFamily="2" charset="2"/>
                  <a:buChar char="•"/>
                </a:pPr>
                <a:endParaRPr lang="en-US"/>
              </a:p>
            </p:txBody>
          </p:sp>
          <p:sp>
            <p:nvSpPr>
              <p:cNvPr id="110" name="Rectangle 356"/>
              <p:cNvSpPr>
                <a:spLocks noChangeArrowheads="1"/>
              </p:cNvSpPr>
              <p:nvPr/>
            </p:nvSpPr>
            <p:spPr bwMode="auto">
              <a:xfrm>
                <a:off x="3249250" y="1790281"/>
                <a:ext cx="120768" cy="319175"/>
              </a:xfrm>
              <a:prstGeom prst="rect">
                <a:avLst/>
              </a:prstGeom>
              <a:grpFill/>
              <a:ln w="25400" algn="ctr">
                <a:solidFill>
                  <a:schemeClr val="tx1"/>
                </a:solidFill>
                <a:round/>
                <a:headEnd/>
                <a:tailEnd/>
              </a:ln>
            </p:spPr>
            <p:txBody>
              <a:bodyPr/>
              <a:lstStyle/>
              <a:p>
                <a:pPr>
                  <a:lnSpc>
                    <a:spcPct val="90000"/>
                  </a:lnSpc>
                  <a:spcBef>
                    <a:spcPct val="25000"/>
                  </a:spcBef>
                  <a:buClr>
                    <a:schemeClr val="bg1"/>
                  </a:buClr>
                  <a:buSzPct val="100000"/>
                  <a:buFont typeface="Wingdings" pitchFamily="2" charset="2"/>
                  <a:buChar char="•"/>
                </a:pPr>
                <a:endParaRPr lang="en-US" dirty="0"/>
              </a:p>
            </p:txBody>
          </p:sp>
          <p:cxnSp>
            <p:nvCxnSpPr>
              <p:cNvPr id="111" name="Straight Connector 367"/>
              <p:cNvCxnSpPr>
                <a:cxnSpLocks noChangeShapeType="1"/>
              </p:cNvCxnSpPr>
              <p:nvPr/>
            </p:nvCxnSpPr>
            <p:spPr bwMode="auto">
              <a:xfrm rot="16200000" flipV="1">
                <a:off x="3126382" y="1731331"/>
                <a:ext cx="0" cy="117896"/>
              </a:xfrm>
              <a:prstGeom prst="line">
                <a:avLst/>
              </a:prstGeom>
              <a:grpFill/>
              <a:ln w="25400" algn="ctr">
                <a:solidFill>
                  <a:schemeClr val="tx1"/>
                </a:solidFill>
                <a:round/>
                <a:headEnd/>
                <a:tailEnd/>
              </a:ln>
            </p:spPr>
          </p:cxnSp>
          <p:cxnSp>
            <p:nvCxnSpPr>
              <p:cNvPr id="112" name="Straight Connector 368"/>
              <p:cNvCxnSpPr>
                <a:cxnSpLocks noChangeShapeType="1"/>
              </p:cNvCxnSpPr>
              <p:nvPr/>
            </p:nvCxnSpPr>
            <p:spPr bwMode="auto">
              <a:xfrm rot="5400000" flipV="1">
                <a:off x="3131102" y="2050500"/>
                <a:ext cx="0" cy="117897"/>
              </a:xfrm>
              <a:prstGeom prst="line">
                <a:avLst/>
              </a:prstGeom>
              <a:grpFill/>
              <a:ln w="25400" algn="ctr">
                <a:solidFill>
                  <a:schemeClr val="tx1"/>
                </a:solidFill>
                <a:round/>
                <a:headEnd/>
                <a:tailEnd/>
              </a:ln>
            </p:spPr>
          </p:cxnSp>
        </p:grpSp>
      </p:grpSp>
      <p:grpSp>
        <p:nvGrpSpPr>
          <p:cNvPr id="113" name="Group 112"/>
          <p:cNvGrpSpPr>
            <a:grpSpLocks noChangeAspect="1"/>
          </p:cNvGrpSpPr>
          <p:nvPr/>
        </p:nvGrpSpPr>
        <p:grpSpPr>
          <a:xfrm rot="5100000">
            <a:off x="2265348" y="3110630"/>
            <a:ext cx="597594" cy="454403"/>
            <a:chOff x="152441" y="3690938"/>
            <a:chExt cx="394589" cy="300037"/>
          </a:xfrm>
        </p:grpSpPr>
        <p:sp>
          <p:nvSpPr>
            <p:cNvPr id="114" name="Rectangle 35"/>
            <p:cNvSpPr>
              <a:spLocks noChangeArrowheads="1"/>
            </p:cNvSpPr>
            <p:nvPr/>
          </p:nvSpPr>
          <p:spPr bwMode="auto">
            <a:xfrm>
              <a:off x="152441" y="3690938"/>
              <a:ext cx="394589" cy="300037"/>
            </a:xfrm>
            <a:prstGeom prst="rect">
              <a:avLst/>
            </a:prstGeom>
            <a:ln>
              <a:solidFill>
                <a:schemeClr val="tx1"/>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endParaRPr lang="en-US" sz="1200" dirty="0">
                <a:latin typeface="Calibri" pitchFamily="34" charset="0"/>
              </a:endParaRPr>
            </a:p>
          </p:txBody>
        </p:sp>
        <p:sp>
          <p:nvSpPr>
            <p:cNvPr id="117" name="Line 67"/>
            <p:cNvSpPr>
              <a:spLocks noChangeShapeType="1"/>
            </p:cNvSpPr>
            <p:nvPr/>
          </p:nvSpPr>
          <p:spPr bwMode="auto">
            <a:xfrm rot="10800000" flipH="1">
              <a:off x="152441" y="3840957"/>
              <a:ext cx="130276" cy="1059"/>
            </a:xfrm>
            <a:prstGeom prst="line">
              <a:avLst/>
            </a:prstGeom>
            <a:noFill/>
            <a:ln w="25400">
              <a:solidFill>
                <a:schemeClr val="tx1"/>
              </a:solidFill>
              <a:round/>
              <a:headEnd/>
              <a:tailEnd type="triangle" w="med" len="med"/>
            </a:ln>
          </p:spPr>
          <p:txBody>
            <a:bodyPr/>
            <a:lstStyle/>
            <a:p>
              <a:endParaRPr lang="en-US"/>
            </a:p>
          </p:txBody>
        </p:sp>
        <p:sp>
          <p:nvSpPr>
            <p:cNvPr id="118" name="Line 73"/>
            <p:cNvSpPr>
              <a:spLocks noChangeShapeType="1"/>
            </p:cNvSpPr>
            <p:nvPr/>
          </p:nvSpPr>
          <p:spPr bwMode="auto">
            <a:xfrm rot="10800000" flipH="1" flipV="1">
              <a:off x="389195" y="3842015"/>
              <a:ext cx="157835" cy="0"/>
            </a:xfrm>
            <a:prstGeom prst="line">
              <a:avLst/>
            </a:prstGeom>
            <a:noFill/>
            <a:ln w="25400">
              <a:solidFill>
                <a:schemeClr val="tx1"/>
              </a:solidFill>
              <a:round/>
              <a:headEnd/>
              <a:tailEnd type="triangle" w="med" len="med"/>
            </a:ln>
          </p:spPr>
          <p:txBody>
            <a:bodyPr/>
            <a:lstStyle/>
            <a:p>
              <a:endParaRPr lang="en-US"/>
            </a:p>
          </p:txBody>
        </p:sp>
        <p:grpSp>
          <p:nvGrpSpPr>
            <p:cNvPr id="119" name="Group 202"/>
            <p:cNvGrpSpPr>
              <a:grpSpLocks/>
            </p:cNvGrpSpPr>
            <p:nvPr/>
          </p:nvGrpSpPr>
          <p:grpSpPr bwMode="auto">
            <a:xfrm rot="10800000" flipH="1" flipV="1">
              <a:off x="252455" y="3754895"/>
              <a:ext cx="140634" cy="174948"/>
              <a:chOff x="3067434" y="1790279"/>
              <a:chExt cx="302584" cy="319188"/>
            </a:xfrm>
            <a:solidFill>
              <a:schemeClr val="accent1">
                <a:alpha val="0"/>
              </a:schemeClr>
            </a:solidFill>
          </p:grpSpPr>
          <p:sp>
            <p:nvSpPr>
              <p:cNvPr id="120" name="Rectangle 355"/>
              <p:cNvSpPr>
                <a:spLocks noChangeArrowheads="1"/>
              </p:cNvSpPr>
              <p:nvPr/>
            </p:nvSpPr>
            <p:spPr bwMode="auto">
              <a:xfrm>
                <a:off x="3131389" y="1790291"/>
                <a:ext cx="120769" cy="319176"/>
              </a:xfrm>
              <a:prstGeom prst="rect">
                <a:avLst/>
              </a:prstGeom>
              <a:grpFill/>
              <a:ln w="25400" algn="ctr">
                <a:solidFill>
                  <a:schemeClr val="tx1"/>
                </a:solidFill>
                <a:round/>
                <a:headEnd/>
                <a:tailEnd/>
              </a:ln>
            </p:spPr>
            <p:txBody>
              <a:bodyPr/>
              <a:lstStyle/>
              <a:p>
                <a:pPr>
                  <a:lnSpc>
                    <a:spcPct val="90000"/>
                  </a:lnSpc>
                  <a:spcBef>
                    <a:spcPct val="25000"/>
                  </a:spcBef>
                  <a:buClr>
                    <a:schemeClr val="bg1"/>
                  </a:buClr>
                  <a:buSzPct val="100000"/>
                  <a:buFont typeface="Wingdings" pitchFamily="2" charset="2"/>
                  <a:buChar char="•"/>
                </a:pPr>
                <a:endParaRPr lang="en-US"/>
              </a:p>
            </p:txBody>
          </p:sp>
          <p:sp>
            <p:nvSpPr>
              <p:cNvPr id="121" name="Rectangle 356"/>
              <p:cNvSpPr>
                <a:spLocks noChangeArrowheads="1"/>
              </p:cNvSpPr>
              <p:nvPr/>
            </p:nvSpPr>
            <p:spPr bwMode="auto">
              <a:xfrm>
                <a:off x="3249250" y="1790281"/>
                <a:ext cx="120768" cy="319175"/>
              </a:xfrm>
              <a:prstGeom prst="rect">
                <a:avLst/>
              </a:prstGeom>
              <a:grpFill/>
              <a:ln w="25400" algn="ctr">
                <a:solidFill>
                  <a:schemeClr val="tx1"/>
                </a:solidFill>
                <a:round/>
                <a:headEnd/>
                <a:tailEnd/>
              </a:ln>
            </p:spPr>
            <p:txBody>
              <a:bodyPr/>
              <a:lstStyle/>
              <a:p>
                <a:pPr>
                  <a:lnSpc>
                    <a:spcPct val="90000"/>
                  </a:lnSpc>
                  <a:spcBef>
                    <a:spcPct val="25000"/>
                  </a:spcBef>
                  <a:buClr>
                    <a:schemeClr val="bg1"/>
                  </a:buClr>
                  <a:buSzPct val="100000"/>
                  <a:buFont typeface="Wingdings" pitchFamily="2" charset="2"/>
                  <a:buChar char="•"/>
                </a:pPr>
                <a:endParaRPr lang="en-US" dirty="0"/>
              </a:p>
            </p:txBody>
          </p:sp>
          <p:cxnSp>
            <p:nvCxnSpPr>
              <p:cNvPr id="122" name="Straight Connector 367"/>
              <p:cNvCxnSpPr>
                <a:cxnSpLocks noChangeShapeType="1"/>
              </p:cNvCxnSpPr>
              <p:nvPr/>
            </p:nvCxnSpPr>
            <p:spPr bwMode="auto">
              <a:xfrm rot="16200000" flipV="1">
                <a:off x="3126382" y="1731331"/>
                <a:ext cx="0" cy="117896"/>
              </a:xfrm>
              <a:prstGeom prst="line">
                <a:avLst/>
              </a:prstGeom>
              <a:grpFill/>
              <a:ln w="25400" algn="ctr">
                <a:solidFill>
                  <a:schemeClr val="tx1"/>
                </a:solidFill>
                <a:round/>
                <a:headEnd/>
                <a:tailEnd/>
              </a:ln>
            </p:spPr>
          </p:cxnSp>
          <p:cxnSp>
            <p:nvCxnSpPr>
              <p:cNvPr id="123" name="Straight Connector 368"/>
              <p:cNvCxnSpPr>
                <a:cxnSpLocks noChangeShapeType="1"/>
              </p:cNvCxnSpPr>
              <p:nvPr/>
            </p:nvCxnSpPr>
            <p:spPr bwMode="auto">
              <a:xfrm rot="5400000" flipV="1">
                <a:off x="3131102" y="2050500"/>
                <a:ext cx="0" cy="117897"/>
              </a:xfrm>
              <a:prstGeom prst="line">
                <a:avLst/>
              </a:prstGeom>
              <a:grpFill/>
              <a:ln w="25400" algn="ctr">
                <a:solidFill>
                  <a:schemeClr val="tx1"/>
                </a:solidFill>
                <a:round/>
                <a:headEnd/>
                <a:tailEnd/>
              </a:ln>
            </p:spPr>
          </p:cxnSp>
        </p:grpSp>
      </p:grpSp>
      <p:grpSp>
        <p:nvGrpSpPr>
          <p:cNvPr id="124" name="Group 123"/>
          <p:cNvGrpSpPr>
            <a:grpSpLocks noChangeAspect="1"/>
          </p:cNvGrpSpPr>
          <p:nvPr/>
        </p:nvGrpSpPr>
        <p:grpSpPr>
          <a:xfrm rot="8426569">
            <a:off x="5641512" y="3088900"/>
            <a:ext cx="597594" cy="454403"/>
            <a:chOff x="152441" y="3690938"/>
            <a:chExt cx="394589" cy="300037"/>
          </a:xfrm>
        </p:grpSpPr>
        <p:sp>
          <p:nvSpPr>
            <p:cNvPr id="125" name="Rectangle 35"/>
            <p:cNvSpPr>
              <a:spLocks noChangeArrowheads="1"/>
            </p:cNvSpPr>
            <p:nvPr/>
          </p:nvSpPr>
          <p:spPr bwMode="auto">
            <a:xfrm>
              <a:off x="152441" y="3690938"/>
              <a:ext cx="394589" cy="300037"/>
            </a:xfrm>
            <a:prstGeom prst="rect">
              <a:avLst/>
            </a:prstGeom>
            <a:ln>
              <a:solidFill>
                <a:schemeClr val="tx1"/>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endParaRPr lang="en-US" sz="1200" dirty="0">
                <a:latin typeface="Calibri" pitchFamily="34" charset="0"/>
              </a:endParaRPr>
            </a:p>
          </p:txBody>
        </p:sp>
        <p:sp>
          <p:nvSpPr>
            <p:cNvPr id="126" name="Line 67"/>
            <p:cNvSpPr>
              <a:spLocks noChangeShapeType="1"/>
            </p:cNvSpPr>
            <p:nvPr/>
          </p:nvSpPr>
          <p:spPr bwMode="auto">
            <a:xfrm rot="10800000" flipH="1">
              <a:off x="152441" y="3840957"/>
              <a:ext cx="130276" cy="1059"/>
            </a:xfrm>
            <a:prstGeom prst="line">
              <a:avLst/>
            </a:prstGeom>
            <a:noFill/>
            <a:ln w="25400">
              <a:solidFill>
                <a:schemeClr val="tx1"/>
              </a:solidFill>
              <a:round/>
              <a:headEnd/>
              <a:tailEnd type="triangle" w="med" len="med"/>
            </a:ln>
          </p:spPr>
          <p:txBody>
            <a:bodyPr/>
            <a:lstStyle/>
            <a:p>
              <a:endParaRPr lang="en-US"/>
            </a:p>
          </p:txBody>
        </p:sp>
        <p:sp>
          <p:nvSpPr>
            <p:cNvPr id="127" name="Line 73"/>
            <p:cNvSpPr>
              <a:spLocks noChangeShapeType="1"/>
            </p:cNvSpPr>
            <p:nvPr/>
          </p:nvSpPr>
          <p:spPr bwMode="auto">
            <a:xfrm rot="10800000" flipH="1" flipV="1">
              <a:off x="389195" y="3842015"/>
              <a:ext cx="157835" cy="0"/>
            </a:xfrm>
            <a:prstGeom prst="line">
              <a:avLst/>
            </a:prstGeom>
            <a:noFill/>
            <a:ln w="25400">
              <a:solidFill>
                <a:schemeClr val="tx1"/>
              </a:solidFill>
              <a:round/>
              <a:headEnd/>
              <a:tailEnd type="triangle" w="med" len="med"/>
            </a:ln>
          </p:spPr>
          <p:txBody>
            <a:bodyPr/>
            <a:lstStyle/>
            <a:p>
              <a:endParaRPr lang="en-US"/>
            </a:p>
          </p:txBody>
        </p:sp>
        <p:grpSp>
          <p:nvGrpSpPr>
            <p:cNvPr id="128" name="Group 202"/>
            <p:cNvGrpSpPr>
              <a:grpSpLocks/>
            </p:cNvGrpSpPr>
            <p:nvPr/>
          </p:nvGrpSpPr>
          <p:grpSpPr bwMode="auto">
            <a:xfrm rot="10800000" flipH="1" flipV="1">
              <a:off x="252455" y="3754895"/>
              <a:ext cx="140634" cy="174948"/>
              <a:chOff x="3067434" y="1790279"/>
              <a:chExt cx="302584" cy="319188"/>
            </a:xfrm>
            <a:solidFill>
              <a:schemeClr val="accent1">
                <a:alpha val="0"/>
              </a:schemeClr>
            </a:solidFill>
          </p:grpSpPr>
          <p:sp>
            <p:nvSpPr>
              <p:cNvPr id="129" name="Rectangle 355"/>
              <p:cNvSpPr>
                <a:spLocks noChangeArrowheads="1"/>
              </p:cNvSpPr>
              <p:nvPr/>
            </p:nvSpPr>
            <p:spPr bwMode="auto">
              <a:xfrm>
                <a:off x="3131389" y="1790291"/>
                <a:ext cx="120769" cy="319176"/>
              </a:xfrm>
              <a:prstGeom prst="rect">
                <a:avLst/>
              </a:prstGeom>
              <a:grpFill/>
              <a:ln w="25400" algn="ctr">
                <a:solidFill>
                  <a:schemeClr val="tx1"/>
                </a:solidFill>
                <a:round/>
                <a:headEnd/>
                <a:tailEnd/>
              </a:ln>
            </p:spPr>
            <p:txBody>
              <a:bodyPr/>
              <a:lstStyle/>
              <a:p>
                <a:pPr>
                  <a:lnSpc>
                    <a:spcPct val="90000"/>
                  </a:lnSpc>
                  <a:spcBef>
                    <a:spcPct val="25000"/>
                  </a:spcBef>
                  <a:buClr>
                    <a:schemeClr val="bg1"/>
                  </a:buClr>
                  <a:buSzPct val="100000"/>
                  <a:buFont typeface="Wingdings" pitchFamily="2" charset="2"/>
                  <a:buChar char="•"/>
                </a:pPr>
                <a:endParaRPr lang="en-US"/>
              </a:p>
            </p:txBody>
          </p:sp>
          <p:sp>
            <p:nvSpPr>
              <p:cNvPr id="130" name="Rectangle 356"/>
              <p:cNvSpPr>
                <a:spLocks noChangeArrowheads="1"/>
              </p:cNvSpPr>
              <p:nvPr/>
            </p:nvSpPr>
            <p:spPr bwMode="auto">
              <a:xfrm>
                <a:off x="3249250" y="1790281"/>
                <a:ext cx="120768" cy="319175"/>
              </a:xfrm>
              <a:prstGeom prst="rect">
                <a:avLst/>
              </a:prstGeom>
              <a:grpFill/>
              <a:ln w="25400" algn="ctr">
                <a:solidFill>
                  <a:schemeClr val="tx1"/>
                </a:solidFill>
                <a:round/>
                <a:headEnd/>
                <a:tailEnd/>
              </a:ln>
            </p:spPr>
            <p:txBody>
              <a:bodyPr/>
              <a:lstStyle/>
              <a:p>
                <a:pPr>
                  <a:lnSpc>
                    <a:spcPct val="90000"/>
                  </a:lnSpc>
                  <a:spcBef>
                    <a:spcPct val="25000"/>
                  </a:spcBef>
                  <a:buClr>
                    <a:schemeClr val="bg1"/>
                  </a:buClr>
                  <a:buSzPct val="100000"/>
                  <a:buFont typeface="Wingdings" pitchFamily="2" charset="2"/>
                  <a:buChar char="•"/>
                </a:pPr>
                <a:endParaRPr lang="en-US" dirty="0"/>
              </a:p>
            </p:txBody>
          </p:sp>
          <p:cxnSp>
            <p:nvCxnSpPr>
              <p:cNvPr id="131" name="Straight Connector 367"/>
              <p:cNvCxnSpPr>
                <a:cxnSpLocks noChangeShapeType="1"/>
              </p:cNvCxnSpPr>
              <p:nvPr/>
            </p:nvCxnSpPr>
            <p:spPr bwMode="auto">
              <a:xfrm rot="16200000" flipV="1">
                <a:off x="3126382" y="1731331"/>
                <a:ext cx="0" cy="117896"/>
              </a:xfrm>
              <a:prstGeom prst="line">
                <a:avLst/>
              </a:prstGeom>
              <a:grpFill/>
              <a:ln w="25400" algn="ctr">
                <a:solidFill>
                  <a:schemeClr val="tx1"/>
                </a:solidFill>
                <a:round/>
                <a:headEnd/>
                <a:tailEnd/>
              </a:ln>
            </p:spPr>
          </p:cxnSp>
          <p:cxnSp>
            <p:nvCxnSpPr>
              <p:cNvPr id="132" name="Straight Connector 368"/>
              <p:cNvCxnSpPr>
                <a:cxnSpLocks noChangeShapeType="1"/>
              </p:cNvCxnSpPr>
              <p:nvPr/>
            </p:nvCxnSpPr>
            <p:spPr bwMode="auto">
              <a:xfrm rot="5400000" flipV="1">
                <a:off x="3131102" y="2050500"/>
                <a:ext cx="0" cy="117897"/>
              </a:xfrm>
              <a:prstGeom prst="line">
                <a:avLst/>
              </a:prstGeom>
              <a:grpFill/>
              <a:ln w="25400" algn="ctr">
                <a:solidFill>
                  <a:schemeClr val="tx1"/>
                </a:solidFill>
                <a:round/>
                <a:headEnd/>
                <a:tailEnd/>
              </a:ln>
            </p:spPr>
          </p:cxnSp>
        </p:grpSp>
      </p:grpSp>
      <p:grpSp>
        <p:nvGrpSpPr>
          <p:cNvPr id="133" name="Group 132"/>
          <p:cNvGrpSpPr>
            <a:grpSpLocks noChangeAspect="1"/>
          </p:cNvGrpSpPr>
          <p:nvPr/>
        </p:nvGrpSpPr>
        <p:grpSpPr>
          <a:xfrm rot="8426569">
            <a:off x="4610158" y="3138482"/>
            <a:ext cx="597594" cy="454403"/>
            <a:chOff x="152441" y="3690938"/>
            <a:chExt cx="394589" cy="300037"/>
          </a:xfrm>
        </p:grpSpPr>
        <p:sp>
          <p:nvSpPr>
            <p:cNvPr id="134" name="Rectangle 35"/>
            <p:cNvSpPr>
              <a:spLocks noChangeArrowheads="1"/>
            </p:cNvSpPr>
            <p:nvPr/>
          </p:nvSpPr>
          <p:spPr bwMode="auto">
            <a:xfrm>
              <a:off x="152441" y="3690938"/>
              <a:ext cx="394589" cy="300037"/>
            </a:xfrm>
            <a:prstGeom prst="rect">
              <a:avLst/>
            </a:prstGeom>
            <a:ln>
              <a:solidFill>
                <a:schemeClr val="tx1"/>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endParaRPr lang="en-US" sz="1200" dirty="0">
                <a:latin typeface="Calibri" pitchFamily="34" charset="0"/>
              </a:endParaRPr>
            </a:p>
          </p:txBody>
        </p:sp>
        <p:sp>
          <p:nvSpPr>
            <p:cNvPr id="135" name="Line 67"/>
            <p:cNvSpPr>
              <a:spLocks noChangeShapeType="1"/>
            </p:cNvSpPr>
            <p:nvPr/>
          </p:nvSpPr>
          <p:spPr bwMode="auto">
            <a:xfrm rot="10800000" flipH="1">
              <a:off x="152441" y="3840957"/>
              <a:ext cx="130276" cy="1059"/>
            </a:xfrm>
            <a:prstGeom prst="line">
              <a:avLst/>
            </a:prstGeom>
            <a:noFill/>
            <a:ln w="25400">
              <a:solidFill>
                <a:schemeClr val="tx1"/>
              </a:solidFill>
              <a:round/>
              <a:headEnd/>
              <a:tailEnd type="triangle" w="med" len="med"/>
            </a:ln>
          </p:spPr>
          <p:txBody>
            <a:bodyPr/>
            <a:lstStyle/>
            <a:p>
              <a:endParaRPr lang="en-US"/>
            </a:p>
          </p:txBody>
        </p:sp>
        <p:sp>
          <p:nvSpPr>
            <p:cNvPr id="136" name="Line 73"/>
            <p:cNvSpPr>
              <a:spLocks noChangeShapeType="1"/>
            </p:cNvSpPr>
            <p:nvPr/>
          </p:nvSpPr>
          <p:spPr bwMode="auto">
            <a:xfrm rot="10800000" flipH="1" flipV="1">
              <a:off x="389195" y="3842015"/>
              <a:ext cx="157835" cy="0"/>
            </a:xfrm>
            <a:prstGeom prst="line">
              <a:avLst/>
            </a:prstGeom>
            <a:noFill/>
            <a:ln w="25400">
              <a:solidFill>
                <a:schemeClr val="tx1"/>
              </a:solidFill>
              <a:round/>
              <a:headEnd/>
              <a:tailEnd type="triangle" w="med" len="med"/>
            </a:ln>
          </p:spPr>
          <p:txBody>
            <a:bodyPr/>
            <a:lstStyle/>
            <a:p>
              <a:endParaRPr lang="en-US"/>
            </a:p>
          </p:txBody>
        </p:sp>
        <p:grpSp>
          <p:nvGrpSpPr>
            <p:cNvPr id="137" name="Group 202"/>
            <p:cNvGrpSpPr>
              <a:grpSpLocks/>
            </p:cNvGrpSpPr>
            <p:nvPr/>
          </p:nvGrpSpPr>
          <p:grpSpPr bwMode="auto">
            <a:xfrm rot="10800000" flipH="1" flipV="1">
              <a:off x="252455" y="3754895"/>
              <a:ext cx="140634" cy="174948"/>
              <a:chOff x="3067434" y="1790279"/>
              <a:chExt cx="302584" cy="319188"/>
            </a:xfrm>
            <a:solidFill>
              <a:schemeClr val="accent1">
                <a:alpha val="0"/>
              </a:schemeClr>
            </a:solidFill>
          </p:grpSpPr>
          <p:sp>
            <p:nvSpPr>
              <p:cNvPr id="138" name="Rectangle 355"/>
              <p:cNvSpPr>
                <a:spLocks noChangeArrowheads="1"/>
              </p:cNvSpPr>
              <p:nvPr/>
            </p:nvSpPr>
            <p:spPr bwMode="auto">
              <a:xfrm>
                <a:off x="3131389" y="1790291"/>
                <a:ext cx="120769" cy="319176"/>
              </a:xfrm>
              <a:prstGeom prst="rect">
                <a:avLst/>
              </a:prstGeom>
              <a:grpFill/>
              <a:ln w="25400" algn="ctr">
                <a:solidFill>
                  <a:schemeClr val="tx1"/>
                </a:solidFill>
                <a:round/>
                <a:headEnd/>
                <a:tailEnd/>
              </a:ln>
            </p:spPr>
            <p:txBody>
              <a:bodyPr/>
              <a:lstStyle/>
              <a:p>
                <a:pPr>
                  <a:lnSpc>
                    <a:spcPct val="90000"/>
                  </a:lnSpc>
                  <a:spcBef>
                    <a:spcPct val="25000"/>
                  </a:spcBef>
                  <a:buClr>
                    <a:schemeClr val="bg1"/>
                  </a:buClr>
                  <a:buSzPct val="100000"/>
                  <a:buFont typeface="Wingdings" pitchFamily="2" charset="2"/>
                  <a:buChar char="•"/>
                </a:pPr>
                <a:endParaRPr lang="en-US"/>
              </a:p>
            </p:txBody>
          </p:sp>
          <p:sp>
            <p:nvSpPr>
              <p:cNvPr id="139" name="Rectangle 356"/>
              <p:cNvSpPr>
                <a:spLocks noChangeArrowheads="1"/>
              </p:cNvSpPr>
              <p:nvPr/>
            </p:nvSpPr>
            <p:spPr bwMode="auto">
              <a:xfrm>
                <a:off x="3249250" y="1790281"/>
                <a:ext cx="120768" cy="319175"/>
              </a:xfrm>
              <a:prstGeom prst="rect">
                <a:avLst/>
              </a:prstGeom>
              <a:grpFill/>
              <a:ln w="25400" algn="ctr">
                <a:solidFill>
                  <a:schemeClr val="tx1"/>
                </a:solidFill>
                <a:round/>
                <a:headEnd/>
                <a:tailEnd/>
              </a:ln>
            </p:spPr>
            <p:txBody>
              <a:bodyPr/>
              <a:lstStyle/>
              <a:p>
                <a:pPr>
                  <a:lnSpc>
                    <a:spcPct val="90000"/>
                  </a:lnSpc>
                  <a:spcBef>
                    <a:spcPct val="25000"/>
                  </a:spcBef>
                  <a:buClr>
                    <a:schemeClr val="bg1"/>
                  </a:buClr>
                  <a:buSzPct val="100000"/>
                  <a:buFont typeface="Wingdings" pitchFamily="2" charset="2"/>
                  <a:buChar char="•"/>
                </a:pPr>
                <a:endParaRPr lang="en-US" dirty="0"/>
              </a:p>
            </p:txBody>
          </p:sp>
          <p:cxnSp>
            <p:nvCxnSpPr>
              <p:cNvPr id="140" name="Straight Connector 367"/>
              <p:cNvCxnSpPr>
                <a:cxnSpLocks noChangeShapeType="1"/>
              </p:cNvCxnSpPr>
              <p:nvPr/>
            </p:nvCxnSpPr>
            <p:spPr bwMode="auto">
              <a:xfrm rot="16200000" flipV="1">
                <a:off x="3126382" y="1731331"/>
                <a:ext cx="0" cy="117896"/>
              </a:xfrm>
              <a:prstGeom prst="line">
                <a:avLst/>
              </a:prstGeom>
              <a:grpFill/>
              <a:ln w="25400" algn="ctr">
                <a:solidFill>
                  <a:schemeClr val="tx1"/>
                </a:solidFill>
                <a:round/>
                <a:headEnd/>
                <a:tailEnd/>
              </a:ln>
            </p:spPr>
          </p:cxnSp>
          <p:cxnSp>
            <p:nvCxnSpPr>
              <p:cNvPr id="141" name="Straight Connector 368"/>
              <p:cNvCxnSpPr>
                <a:cxnSpLocks noChangeShapeType="1"/>
              </p:cNvCxnSpPr>
              <p:nvPr/>
            </p:nvCxnSpPr>
            <p:spPr bwMode="auto">
              <a:xfrm rot="5400000" flipV="1">
                <a:off x="3131102" y="2050500"/>
                <a:ext cx="0" cy="117897"/>
              </a:xfrm>
              <a:prstGeom prst="line">
                <a:avLst/>
              </a:prstGeom>
              <a:grpFill/>
              <a:ln w="25400" algn="ctr">
                <a:solidFill>
                  <a:schemeClr val="tx1"/>
                </a:solidFill>
                <a:round/>
                <a:headEnd/>
                <a:tailEnd/>
              </a:ln>
            </p:spPr>
          </p:cxnSp>
        </p:grpSp>
      </p:grpSp>
      <p:grpSp>
        <p:nvGrpSpPr>
          <p:cNvPr id="142" name="Group 141"/>
          <p:cNvGrpSpPr>
            <a:grpSpLocks noChangeAspect="1"/>
          </p:cNvGrpSpPr>
          <p:nvPr/>
        </p:nvGrpSpPr>
        <p:grpSpPr>
          <a:xfrm rot="8426569">
            <a:off x="3599876" y="3161032"/>
            <a:ext cx="597594" cy="454403"/>
            <a:chOff x="152441" y="3690938"/>
            <a:chExt cx="394589" cy="300037"/>
          </a:xfrm>
        </p:grpSpPr>
        <p:sp>
          <p:nvSpPr>
            <p:cNvPr id="143" name="Rectangle 35"/>
            <p:cNvSpPr>
              <a:spLocks noChangeArrowheads="1"/>
            </p:cNvSpPr>
            <p:nvPr/>
          </p:nvSpPr>
          <p:spPr bwMode="auto">
            <a:xfrm>
              <a:off x="152441" y="3690938"/>
              <a:ext cx="394589" cy="300037"/>
            </a:xfrm>
            <a:prstGeom prst="rect">
              <a:avLst/>
            </a:prstGeom>
            <a:ln>
              <a:solidFill>
                <a:schemeClr val="tx1"/>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endParaRPr lang="en-US" sz="1200" dirty="0">
                <a:latin typeface="Calibri" pitchFamily="34" charset="0"/>
              </a:endParaRPr>
            </a:p>
          </p:txBody>
        </p:sp>
        <p:sp>
          <p:nvSpPr>
            <p:cNvPr id="144" name="Line 67"/>
            <p:cNvSpPr>
              <a:spLocks noChangeShapeType="1"/>
            </p:cNvSpPr>
            <p:nvPr/>
          </p:nvSpPr>
          <p:spPr bwMode="auto">
            <a:xfrm rot="10800000" flipH="1">
              <a:off x="152441" y="3840957"/>
              <a:ext cx="130276" cy="1059"/>
            </a:xfrm>
            <a:prstGeom prst="line">
              <a:avLst/>
            </a:prstGeom>
            <a:noFill/>
            <a:ln w="25400">
              <a:solidFill>
                <a:schemeClr val="tx1"/>
              </a:solidFill>
              <a:round/>
              <a:headEnd/>
              <a:tailEnd type="triangle" w="med" len="med"/>
            </a:ln>
          </p:spPr>
          <p:txBody>
            <a:bodyPr/>
            <a:lstStyle/>
            <a:p>
              <a:endParaRPr lang="en-US"/>
            </a:p>
          </p:txBody>
        </p:sp>
        <p:sp>
          <p:nvSpPr>
            <p:cNvPr id="145" name="Line 73"/>
            <p:cNvSpPr>
              <a:spLocks noChangeShapeType="1"/>
            </p:cNvSpPr>
            <p:nvPr/>
          </p:nvSpPr>
          <p:spPr bwMode="auto">
            <a:xfrm rot="10800000" flipH="1" flipV="1">
              <a:off x="389195" y="3842015"/>
              <a:ext cx="157835" cy="0"/>
            </a:xfrm>
            <a:prstGeom prst="line">
              <a:avLst/>
            </a:prstGeom>
            <a:noFill/>
            <a:ln w="25400">
              <a:solidFill>
                <a:schemeClr val="tx1"/>
              </a:solidFill>
              <a:round/>
              <a:headEnd/>
              <a:tailEnd type="triangle" w="med" len="med"/>
            </a:ln>
          </p:spPr>
          <p:txBody>
            <a:bodyPr/>
            <a:lstStyle/>
            <a:p>
              <a:endParaRPr lang="en-US"/>
            </a:p>
          </p:txBody>
        </p:sp>
        <p:grpSp>
          <p:nvGrpSpPr>
            <p:cNvPr id="146" name="Group 202"/>
            <p:cNvGrpSpPr>
              <a:grpSpLocks/>
            </p:cNvGrpSpPr>
            <p:nvPr/>
          </p:nvGrpSpPr>
          <p:grpSpPr bwMode="auto">
            <a:xfrm rot="10800000" flipH="1" flipV="1">
              <a:off x="252455" y="3754895"/>
              <a:ext cx="140634" cy="174948"/>
              <a:chOff x="3067434" y="1790279"/>
              <a:chExt cx="302584" cy="319188"/>
            </a:xfrm>
            <a:solidFill>
              <a:schemeClr val="accent1">
                <a:alpha val="0"/>
              </a:schemeClr>
            </a:solidFill>
          </p:grpSpPr>
          <p:sp>
            <p:nvSpPr>
              <p:cNvPr id="147" name="Rectangle 355"/>
              <p:cNvSpPr>
                <a:spLocks noChangeArrowheads="1"/>
              </p:cNvSpPr>
              <p:nvPr/>
            </p:nvSpPr>
            <p:spPr bwMode="auto">
              <a:xfrm>
                <a:off x="3131389" y="1790291"/>
                <a:ext cx="120769" cy="319176"/>
              </a:xfrm>
              <a:prstGeom prst="rect">
                <a:avLst/>
              </a:prstGeom>
              <a:grpFill/>
              <a:ln w="25400" algn="ctr">
                <a:solidFill>
                  <a:schemeClr val="tx1"/>
                </a:solidFill>
                <a:round/>
                <a:headEnd/>
                <a:tailEnd/>
              </a:ln>
            </p:spPr>
            <p:txBody>
              <a:bodyPr/>
              <a:lstStyle/>
              <a:p>
                <a:pPr>
                  <a:lnSpc>
                    <a:spcPct val="90000"/>
                  </a:lnSpc>
                  <a:spcBef>
                    <a:spcPct val="25000"/>
                  </a:spcBef>
                  <a:buClr>
                    <a:schemeClr val="bg1"/>
                  </a:buClr>
                  <a:buSzPct val="100000"/>
                  <a:buFont typeface="Wingdings" pitchFamily="2" charset="2"/>
                  <a:buChar char="•"/>
                </a:pPr>
                <a:endParaRPr lang="en-US"/>
              </a:p>
            </p:txBody>
          </p:sp>
          <p:sp>
            <p:nvSpPr>
              <p:cNvPr id="148" name="Rectangle 356"/>
              <p:cNvSpPr>
                <a:spLocks noChangeArrowheads="1"/>
              </p:cNvSpPr>
              <p:nvPr/>
            </p:nvSpPr>
            <p:spPr bwMode="auto">
              <a:xfrm>
                <a:off x="3249250" y="1790281"/>
                <a:ext cx="120768" cy="319175"/>
              </a:xfrm>
              <a:prstGeom prst="rect">
                <a:avLst/>
              </a:prstGeom>
              <a:grpFill/>
              <a:ln w="25400" algn="ctr">
                <a:solidFill>
                  <a:schemeClr val="tx1"/>
                </a:solidFill>
                <a:round/>
                <a:headEnd/>
                <a:tailEnd/>
              </a:ln>
            </p:spPr>
            <p:txBody>
              <a:bodyPr/>
              <a:lstStyle/>
              <a:p>
                <a:pPr>
                  <a:lnSpc>
                    <a:spcPct val="90000"/>
                  </a:lnSpc>
                  <a:spcBef>
                    <a:spcPct val="25000"/>
                  </a:spcBef>
                  <a:buClr>
                    <a:schemeClr val="bg1"/>
                  </a:buClr>
                  <a:buSzPct val="100000"/>
                  <a:buFont typeface="Wingdings" pitchFamily="2" charset="2"/>
                  <a:buChar char="•"/>
                </a:pPr>
                <a:endParaRPr lang="en-US" dirty="0"/>
              </a:p>
            </p:txBody>
          </p:sp>
          <p:cxnSp>
            <p:nvCxnSpPr>
              <p:cNvPr id="149" name="Straight Connector 367"/>
              <p:cNvCxnSpPr>
                <a:cxnSpLocks noChangeShapeType="1"/>
              </p:cNvCxnSpPr>
              <p:nvPr/>
            </p:nvCxnSpPr>
            <p:spPr bwMode="auto">
              <a:xfrm rot="16200000" flipV="1">
                <a:off x="3126382" y="1731331"/>
                <a:ext cx="0" cy="117896"/>
              </a:xfrm>
              <a:prstGeom prst="line">
                <a:avLst/>
              </a:prstGeom>
              <a:grpFill/>
              <a:ln w="25400" algn="ctr">
                <a:solidFill>
                  <a:schemeClr val="tx1"/>
                </a:solidFill>
                <a:round/>
                <a:headEnd/>
                <a:tailEnd/>
              </a:ln>
            </p:spPr>
          </p:cxnSp>
          <p:cxnSp>
            <p:nvCxnSpPr>
              <p:cNvPr id="150" name="Straight Connector 368"/>
              <p:cNvCxnSpPr>
                <a:cxnSpLocks noChangeShapeType="1"/>
              </p:cNvCxnSpPr>
              <p:nvPr/>
            </p:nvCxnSpPr>
            <p:spPr bwMode="auto">
              <a:xfrm rot="5400000" flipV="1">
                <a:off x="3131102" y="2050500"/>
                <a:ext cx="0" cy="117897"/>
              </a:xfrm>
              <a:prstGeom prst="line">
                <a:avLst/>
              </a:prstGeom>
              <a:grpFill/>
              <a:ln w="25400" algn="ctr">
                <a:solidFill>
                  <a:schemeClr val="tx1"/>
                </a:solidFill>
                <a:round/>
                <a:headEnd/>
                <a:tailEnd/>
              </a:ln>
            </p:spPr>
          </p:cxnSp>
        </p:grpSp>
      </p:grpSp>
      <p:sp>
        <p:nvSpPr>
          <p:cNvPr id="90" name="TextBox 4"/>
          <p:cNvSpPr txBox="1"/>
          <p:nvPr/>
        </p:nvSpPr>
        <p:spPr>
          <a:xfrm>
            <a:off x="404918" y="5943600"/>
            <a:ext cx="8257948" cy="590931"/>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defPPr>
              <a:defRPr lang="en-US"/>
            </a:defPPr>
            <a:lvl1pPr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1pPr>
            <a:lvl2pPr marL="457200"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2pPr>
            <a:lvl3pPr marL="914400"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3pPr>
            <a:lvl4pPr marL="1371600"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4pPr>
            <a:lvl5pPr marL="1828800"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5pPr>
            <a:lvl6pPr marL="2286000" algn="l" defTabSz="914400" rtl="0" eaLnBrk="1" latinLnBrk="0" hangingPunct="1">
              <a:defRPr sz="2000" kern="1200">
                <a:solidFill>
                  <a:schemeClr val="tx1"/>
                </a:solidFill>
                <a:latin typeface="Verdana" pitchFamily="-96" charset="0"/>
                <a:ea typeface="+mn-ea"/>
                <a:cs typeface="+mn-cs"/>
              </a:defRPr>
            </a:lvl6pPr>
            <a:lvl7pPr marL="2743200" algn="l" defTabSz="914400" rtl="0" eaLnBrk="1" latinLnBrk="0" hangingPunct="1">
              <a:defRPr sz="2000" kern="1200">
                <a:solidFill>
                  <a:schemeClr val="tx1"/>
                </a:solidFill>
                <a:latin typeface="Verdana" pitchFamily="-96" charset="0"/>
                <a:ea typeface="+mn-ea"/>
                <a:cs typeface="+mn-cs"/>
              </a:defRPr>
            </a:lvl7pPr>
            <a:lvl8pPr marL="3200400" algn="l" defTabSz="914400" rtl="0" eaLnBrk="1" latinLnBrk="0" hangingPunct="1">
              <a:defRPr sz="2000" kern="1200">
                <a:solidFill>
                  <a:schemeClr val="tx1"/>
                </a:solidFill>
                <a:latin typeface="Verdana" pitchFamily="-96" charset="0"/>
                <a:ea typeface="+mn-ea"/>
                <a:cs typeface="+mn-cs"/>
              </a:defRPr>
            </a:lvl8pPr>
            <a:lvl9pPr marL="3657600" algn="l" defTabSz="914400" rtl="0" eaLnBrk="1" latinLnBrk="0" hangingPunct="1">
              <a:defRPr sz="2000" kern="1200">
                <a:solidFill>
                  <a:schemeClr val="tx1"/>
                </a:solidFill>
                <a:latin typeface="Verdana" pitchFamily="-96" charset="0"/>
                <a:ea typeface="+mn-ea"/>
                <a:cs typeface="+mn-cs"/>
              </a:defRPr>
            </a:lvl9pPr>
          </a:lstStyle>
          <a:p>
            <a:pPr algn="ctr">
              <a:buNone/>
            </a:pPr>
            <a:r>
              <a:rPr lang="en-US" sz="1800" dirty="0" smtClean="0">
                <a:solidFill>
                  <a:schemeClr val="bg1"/>
                </a:solidFill>
              </a:rPr>
              <a:t>Because behavior of LI channels does </a:t>
            </a:r>
            <a:r>
              <a:rPr lang="en-US" sz="1800" dirty="0">
                <a:solidFill>
                  <a:schemeClr val="bg1"/>
                </a:solidFill>
              </a:rPr>
              <a:t>n</a:t>
            </a:r>
            <a:r>
              <a:rPr lang="en-US" sz="1800" dirty="0" smtClean="0">
                <a:solidFill>
                  <a:schemeClr val="bg1"/>
                </a:solidFill>
              </a:rPr>
              <a:t>ot affect </a:t>
            </a:r>
            <a:r>
              <a:rPr lang="en-US" sz="1800" dirty="0" smtClean="0">
                <a:solidFill>
                  <a:schemeClr val="accent2"/>
                </a:solidFill>
              </a:rPr>
              <a:t>functional</a:t>
            </a:r>
            <a:r>
              <a:rPr lang="en-US" sz="1800" dirty="0" smtClean="0">
                <a:solidFill>
                  <a:schemeClr val="bg1"/>
                </a:solidFill>
              </a:rPr>
              <a:t> correctness, no inter-FPGA synchronization is required.</a:t>
            </a:r>
            <a:endParaRPr lang="en-US" sz="1800" dirty="0">
              <a:solidFill>
                <a:schemeClr val="bg1"/>
              </a:solidFill>
            </a:endParaRPr>
          </a:p>
        </p:txBody>
      </p:sp>
      <p:sp>
        <p:nvSpPr>
          <p:cNvPr id="95" name="Title 1"/>
          <p:cNvSpPr txBox="1">
            <a:spLocks/>
          </p:cNvSpPr>
          <p:nvPr/>
        </p:nvSpPr>
        <p:spPr>
          <a:xfrm>
            <a:off x="102090" y="0"/>
            <a:ext cx="8991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dirty="0" smtClean="0">
                <a:solidFill>
                  <a:schemeClr val="accent1"/>
                </a:solidFill>
              </a:rPr>
              <a:t>Latency-Insensitive Design: A Higher Semantic</a:t>
            </a:r>
            <a:endParaRPr lang="en-US" sz="3600" dirty="0">
              <a:solidFill>
                <a:schemeClr val="accent1"/>
              </a:solidFill>
            </a:endParaRPr>
          </a:p>
        </p:txBody>
      </p:sp>
    </p:spTree>
    <p:custDataLst>
      <p:tags r:id="rId1"/>
    </p:custDataLst>
    <p:extLst>
      <p:ext uri="{BB962C8B-B14F-4D97-AF65-F5344CB8AC3E}">
        <p14:creationId xmlns:p14="http://schemas.microsoft.com/office/powerpoint/2010/main" val="2755276954"/>
      </p:ext>
    </p:extLst>
  </p:cSld>
  <p:clrMapOvr>
    <a:masterClrMapping/>
  </p:clrMapOvr>
  <p:transition advTm="38304">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0"/>
                                        </p:tgtEl>
                                        <p:attrNameLst>
                                          <p:attrName>style.visibility</p:attrName>
                                        </p:attrNameLst>
                                      </p:cBhvr>
                                      <p:to>
                                        <p:strVal val="visible"/>
                                      </p:to>
                                    </p:set>
                                    <p:animEffect transition="in" filter="fade">
                                      <p:cBhvr>
                                        <p:cTn id="7" dur="500"/>
                                        <p:tgtEl>
                                          <p:spTgt spid="9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36"/>
                                        </p:tgtEl>
                                      </p:cBhvr>
                                    </p:animEffect>
                                    <p:set>
                                      <p:cBhvr>
                                        <p:cTn id="12" dur="1" fill="hold">
                                          <p:stCondLst>
                                            <p:cond delay="499"/>
                                          </p:stCondLst>
                                        </p:cTn>
                                        <p:tgtEl>
                                          <p:spTgt spid="36"/>
                                        </p:tgtEl>
                                        <p:attrNameLst>
                                          <p:attrName>style.visibility</p:attrName>
                                        </p:attrNameLst>
                                      </p:cBhvr>
                                      <p:to>
                                        <p:strVal val="hidden"/>
                                      </p:to>
                                    </p:set>
                                  </p:childTnLst>
                                </p:cTn>
                              </p:par>
                              <p:par>
                                <p:cTn id="13" presetID="10" presetClass="exit" presetSubtype="0" fill="hold" nodeType="withEffect">
                                  <p:stCondLst>
                                    <p:cond delay="200"/>
                                  </p:stCondLst>
                                  <p:childTnLst>
                                    <p:animEffect transition="out" filter="fade">
                                      <p:cBhvr>
                                        <p:cTn id="14" dur="1000"/>
                                        <p:tgtEl>
                                          <p:spTgt spid="23"/>
                                        </p:tgtEl>
                                      </p:cBhvr>
                                    </p:animEffect>
                                    <p:set>
                                      <p:cBhvr>
                                        <p:cTn id="15" dur="1" fill="hold">
                                          <p:stCondLst>
                                            <p:cond delay="999"/>
                                          </p:stCondLst>
                                        </p:cTn>
                                        <p:tgtEl>
                                          <p:spTgt spid="23"/>
                                        </p:tgtEl>
                                        <p:attrNameLst>
                                          <p:attrName>style.visibility</p:attrName>
                                        </p:attrNameLst>
                                      </p:cBhvr>
                                      <p:to>
                                        <p:strVal val="hidden"/>
                                      </p:to>
                                    </p:set>
                                  </p:childTnLst>
                                </p:cTn>
                              </p:par>
                              <p:par>
                                <p:cTn id="16" presetID="10" presetClass="entr" presetSubtype="0" fill="hold" nodeType="withEffect">
                                  <p:stCondLst>
                                    <p:cond delay="200"/>
                                  </p:stCondLst>
                                  <p:childTnLst>
                                    <p:set>
                                      <p:cBhvr>
                                        <p:cTn id="17" dur="1" fill="hold">
                                          <p:stCondLst>
                                            <p:cond delay="0"/>
                                          </p:stCondLst>
                                        </p:cTn>
                                        <p:tgtEl>
                                          <p:spTgt spid="32"/>
                                        </p:tgtEl>
                                        <p:attrNameLst>
                                          <p:attrName>style.visibility</p:attrName>
                                        </p:attrNameLst>
                                      </p:cBhvr>
                                      <p:to>
                                        <p:strVal val="visible"/>
                                      </p:to>
                                    </p:set>
                                    <p:animEffect transition="in" filter="fade">
                                      <p:cBhvr>
                                        <p:cTn id="18" dur="2000"/>
                                        <p:tgtEl>
                                          <p:spTgt spid="32"/>
                                        </p:tgtEl>
                                      </p:cBhvr>
                                    </p:animEffect>
                                  </p:childTnLst>
                                </p:cTn>
                              </p:par>
                              <p:par>
                                <p:cTn id="19" presetID="42" presetClass="path" presetSubtype="0" accel="50000" decel="50000" fill="hold" nodeType="withEffect">
                                  <p:stCondLst>
                                    <p:cond delay="200"/>
                                  </p:stCondLst>
                                  <p:childTnLst>
                                    <p:animMotion origin="layout" path="M 3.33333E-6 -0.00694 L 3.33333E-6 0.14792 " pathEditMode="relative" rAng="0" ptsTypes="AA">
                                      <p:cBhvr>
                                        <p:cTn id="20" dur="2000" spd="-100000" fill="hold"/>
                                        <p:tgtEl>
                                          <p:spTgt spid="32"/>
                                        </p:tgtEl>
                                        <p:attrNameLst>
                                          <p:attrName>ppt_x</p:attrName>
                                          <p:attrName>ppt_y</p:attrName>
                                        </p:attrNameLst>
                                      </p:cBhvr>
                                      <p:rCtr x="0" y="7731"/>
                                    </p:animMotion>
                                  </p:childTnLst>
                                </p:cTn>
                              </p:par>
                              <p:par>
                                <p:cTn id="21" presetID="64" presetClass="path" presetSubtype="0" accel="50000" decel="50000" fill="hold" nodeType="withEffect">
                                  <p:stCondLst>
                                    <p:cond delay="200"/>
                                  </p:stCondLst>
                                  <p:childTnLst>
                                    <p:animMotion origin="layout" path="M -3.33333E-6 -5.20231E-7 L -3.33333E-6 -0.1237 " pathEditMode="relative" rAng="0" ptsTypes="AA">
                                      <p:cBhvr>
                                        <p:cTn id="22" dur="2000" fill="hold"/>
                                        <p:tgtEl>
                                          <p:spTgt spid="54"/>
                                        </p:tgtEl>
                                        <p:attrNameLst>
                                          <p:attrName>ppt_x</p:attrName>
                                          <p:attrName>ppt_y</p:attrName>
                                        </p:attrNameLst>
                                      </p:cBhvr>
                                      <p:rCtr x="0" y="-6197"/>
                                    </p:animMotion>
                                  </p:childTnLst>
                                </p:cTn>
                              </p:par>
                              <p:par>
                                <p:cTn id="23" presetID="10" presetClass="entr" presetSubtype="0" fill="hold" nodeType="withEffect">
                                  <p:stCondLst>
                                    <p:cond delay="200"/>
                                  </p:stCondLst>
                                  <p:childTnLst>
                                    <p:set>
                                      <p:cBhvr>
                                        <p:cTn id="24" dur="1" fill="hold">
                                          <p:stCondLst>
                                            <p:cond delay="0"/>
                                          </p:stCondLst>
                                        </p:cTn>
                                        <p:tgtEl>
                                          <p:spTgt spid="33"/>
                                        </p:tgtEl>
                                        <p:attrNameLst>
                                          <p:attrName>style.visibility</p:attrName>
                                        </p:attrNameLst>
                                      </p:cBhvr>
                                      <p:to>
                                        <p:strVal val="visible"/>
                                      </p:to>
                                    </p:set>
                                    <p:animEffect transition="in" filter="fade">
                                      <p:cBhvr>
                                        <p:cTn id="25" dur="2000"/>
                                        <p:tgtEl>
                                          <p:spTgt spid="33"/>
                                        </p:tgtEl>
                                      </p:cBhvr>
                                    </p:animEffect>
                                  </p:childTnLst>
                                </p:cTn>
                              </p:par>
                              <p:par>
                                <p:cTn id="26" presetID="42" presetClass="path" presetSubtype="0" accel="50000" decel="50000" fill="hold" nodeType="withEffect">
                                  <p:stCondLst>
                                    <p:cond delay="200"/>
                                  </p:stCondLst>
                                  <p:childTnLst>
                                    <p:animMotion origin="layout" path="M 3.33333E-6 -0.13982 L 3.33333E-6 -0.00023 " pathEditMode="relative" rAng="0" ptsTypes="AA">
                                      <p:cBhvr>
                                        <p:cTn id="27" dur="2000" fill="hold"/>
                                        <p:tgtEl>
                                          <p:spTgt spid="33"/>
                                        </p:tgtEl>
                                        <p:attrNameLst>
                                          <p:attrName>ppt_x</p:attrName>
                                          <p:attrName>ppt_y</p:attrName>
                                        </p:attrNameLst>
                                      </p:cBhvr>
                                      <p:rCtr x="0" y="6968"/>
                                    </p:animMotion>
                                  </p:childTnLst>
                                </p:cTn>
                              </p:par>
                              <p:par>
                                <p:cTn id="28" presetID="42" presetClass="path" presetSubtype="0" accel="50000" decel="50000" fill="hold" nodeType="withEffect">
                                  <p:stCondLst>
                                    <p:cond delay="200"/>
                                  </p:stCondLst>
                                  <p:childTnLst>
                                    <p:animMotion origin="layout" path="M 0 -0.12523 L 0 -3.7037E-6 " pathEditMode="relative" rAng="0" ptsTypes="AA">
                                      <p:cBhvr>
                                        <p:cTn id="29" dur="2000" spd="-100000" fill="hold"/>
                                        <p:tgtEl>
                                          <p:spTgt spid="58"/>
                                        </p:tgtEl>
                                        <p:attrNameLst>
                                          <p:attrName>ppt_x</p:attrName>
                                          <p:attrName>ppt_y</p:attrName>
                                        </p:attrNameLst>
                                      </p:cBhvr>
                                      <p:rCtr x="0" y="6250"/>
                                    </p:animMotion>
                                  </p:childTnLst>
                                </p:cTn>
                              </p:par>
                              <p:par>
                                <p:cTn id="30" presetID="42" presetClass="path" presetSubtype="0" accel="50000" decel="50000" fill="hold" nodeType="withEffect">
                                  <p:stCondLst>
                                    <p:cond delay="200"/>
                                  </p:stCondLst>
                                  <p:childTnLst>
                                    <p:animMotion origin="layout" path="M 0 -0.12523 L 0 -3.7037E-6 " pathEditMode="relative" rAng="0" ptsTypes="AA">
                                      <p:cBhvr>
                                        <p:cTn id="31" dur="2000" spd="-100000" fill="hold"/>
                                        <p:tgtEl>
                                          <p:spTgt spid="78"/>
                                        </p:tgtEl>
                                        <p:attrNameLst>
                                          <p:attrName>ppt_x</p:attrName>
                                          <p:attrName>ppt_y</p:attrName>
                                        </p:attrNameLst>
                                      </p:cBhvr>
                                      <p:rCtr x="0" y="6250"/>
                                    </p:animMotion>
                                  </p:childTnLst>
                                </p:cTn>
                              </p:par>
                              <p:par>
                                <p:cTn id="32" presetID="42" presetClass="path" presetSubtype="0" accel="50000" decel="50000" fill="hold" nodeType="withEffect">
                                  <p:stCondLst>
                                    <p:cond delay="200"/>
                                  </p:stCondLst>
                                  <p:childTnLst>
                                    <p:animMotion origin="layout" path="M 0 8.67052E-7 L -0.11753 0.17433 " pathEditMode="relative" rAng="0" ptsTypes="AA">
                                      <p:cBhvr>
                                        <p:cTn id="33" dur="2000" fill="hold"/>
                                        <p:tgtEl>
                                          <p:spTgt spid="67"/>
                                        </p:tgtEl>
                                        <p:attrNameLst>
                                          <p:attrName>ppt_x</p:attrName>
                                          <p:attrName>ppt_y</p:attrName>
                                        </p:attrNameLst>
                                      </p:cBhvr>
                                      <p:rCtr x="-5885" y="8717"/>
                                    </p:animMotion>
                                  </p:childTnLst>
                                </p:cTn>
                              </p:par>
                              <p:par>
                                <p:cTn id="34" presetID="55" presetClass="entr" presetSubtype="0" fill="hold" nodeType="withEffect">
                                  <p:stCondLst>
                                    <p:cond delay="1200"/>
                                  </p:stCondLst>
                                  <p:childTnLst>
                                    <p:set>
                                      <p:cBhvr>
                                        <p:cTn id="35" dur="1" fill="hold">
                                          <p:stCondLst>
                                            <p:cond delay="0"/>
                                          </p:stCondLst>
                                        </p:cTn>
                                        <p:tgtEl>
                                          <p:spTgt spid="35"/>
                                        </p:tgtEl>
                                        <p:attrNameLst>
                                          <p:attrName>style.visibility</p:attrName>
                                        </p:attrNameLst>
                                      </p:cBhvr>
                                      <p:to>
                                        <p:strVal val="visible"/>
                                      </p:to>
                                    </p:set>
                                    <p:anim calcmode="lin" valueType="num">
                                      <p:cBhvr>
                                        <p:cTn id="36" dur="1000" fill="hold"/>
                                        <p:tgtEl>
                                          <p:spTgt spid="35"/>
                                        </p:tgtEl>
                                        <p:attrNameLst>
                                          <p:attrName>ppt_w</p:attrName>
                                        </p:attrNameLst>
                                      </p:cBhvr>
                                      <p:tavLst>
                                        <p:tav tm="0">
                                          <p:val>
                                            <p:strVal val="#ppt_w*0.70"/>
                                          </p:val>
                                        </p:tav>
                                        <p:tav tm="100000">
                                          <p:val>
                                            <p:strVal val="#ppt_w"/>
                                          </p:val>
                                        </p:tav>
                                      </p:tavLst>
                                    </p:anim>
                                    <p:anim calcmode="lin" valueType="num">
                                      <p:cBhvr>
                                        <p:cTn id="37" dur="1000" fill="hold"/>
                                        <p:tgtEl>
                                          <p:spTgt spid="35"/>
                                        </p:tgtEl>
                                        <p:attrNameLst>
                                          <p:attrName>ppt_h</p:attrName>
                                        </p:attrNameLst>
                                      </p:cBhvr>
                                      <p:tavLst>
                                        <p:tav tm="0">
                                          <p:val>
                                            <p:strVal val="#ppt_h"/>
                                          </p:val>
                                        </p:tav>
                                        <p:tav tm="100000">
                                          <p:val>
                                            <p:strVal val="#ppt_h"/>
                                          </p:val>
                                        </p:tav>
                                      </p:tavLst>
                                    </p:anim>
                                    <p:animEffect transition="in" filter="fade">
                                      <p:cBhvr>
                                        <p:cTn id="38" dur="1000"/>
                                        <p:tgtEl>
                                          <p:spTgt spid="35"/>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84"/>
                                        </p:tgtEl>
                                        <p:attrNameLst>
                                          <p:attrName>style.visibility</p:attrName>
                                        </p:attrNameLst>
                                      </p:cBhvr>
                                      <p:to>
                                        <p:strVal val="visible"/>
                                      </p:to>
                                    </p:set>
                                    <p:animEffect transition="in" filter="fade">
                                      <p:cBhvr>
                                        <p:cTn id="43" dur="500"/>
                                        <p:tgtEl>
                                          <p:spTgt spid="84"/>
                                        </p:tgtEl>
                                      </p:cBhvr>
                                    </p:animEffect>
                                  </p:childTnLst>
                                </p:cTn>
                              </p:par>
                              <p:par>
                                <p:cTn id="44" presetID="10" presetClass="entr" presetSubtype="0" fill="hold" nodeType="withEffect">
                                  <p:stCondLst>
                                    <p:cond delay="0"/>
                                  </p:stCondLst>
                                  <p:childTnLst>
                                    <p:set>
                                      <p:cBhvr>
                                        <p:cTn id="45" dur="1" fill="hold">
                                          <p:stCondLst>
                                            <p:cond delay="0"/>
                                          </p:stCondLst>
                                        </p:cTn>
                                        <p:tgtEl>
                                          <p:spTgt spid="113"/>
                                        </p:tgtEl>
                                        <p:attrNameLst>
                                          <p:attrName>style.visibility</p:attrName>
                                        </p:attrNameLst>
                                      </p:cBhvr>
                                      <p:to>
                                        <p:strVal val="visible"/>
                                      </p:to>
                                    </p:set>
                                    <p:animEffect transition="in" filter="fade">
                                      <p:cBhvr>
                                        <p:cTn id="46" dur="500"/>
                                        <p:tgtEl>
                                          <p:spTgt spid="113"/>
                                        </p:tgtEl>
                                      </p:cBhvr>
                                    </p:animEffect>
                                  </p:childTnLst>
                                </p:cTn>
                              </p:par>
                              <p:par>
                                <p:cTn id="47" presetID="10" presetClass="entr" presetSubtype="0" fill="hold" nodeType="withEffect">
                                  <p:stCondLst>
                                    <p:cond delay="0"/>
                                  </p:stCondLst>
                                  <p:childTnLst>
                                    <p:set>
                                      <p:cBhvr>
                                        <p:cTn id="48" dur="1" fill="hold">
                                          <p:stCondLst>
                                            <p:cond delay="0"/>
                                          </p:stCondLst>
                                        </p:cTn>
                                        <p:tgtEl>
                                          <p:spTgt spid="124"/>
                                        </p:tgtEl>
                                        <p:attrNameLst>
                                          <p:attrName>style.visibility</p:attrName>
                                        </p:attrNameLst>
                                      </p:cBhvr>
                                      <p:to>
                                        <p:strVal val="visible"/>
                                      </p:to>
                                    </p:set>
                                    <p:animEffect transition="in" filter="fade">
                                      <p:cBhvr>
                                        <p:cTn id="49" dur="500"/>
                                        <p:tgtEl>
                                          <p:spTgt spid="124"/>
                                        </p:tgtEl>
                                      </p:cBhvr>
                                    </p:animEffect>
                                  </p:childTnLst>
                                </p:cTn>
                              </p:par>
                              <p:par>
                                <p:cTn id="50" presetID="10" presetClass="entr" presetSubtype="0" fill="hold" nodeType="withEffect">
                                  <p:stCondLst>
                                    <p:cond delay="0"/>
                                  </p:stCondLst>
                                  <p:childTnLst>
                                    <p:set>
                                      <p:cBhvr>
                                        <p:cTn id="51" dur="1" fill="hold">
                                          <p:stCondLst>
                                            <p:cond delay="0"/>
                                          </p:stCondLst>
                                        </p:cTn>
                                        <p:tgtEl>
                                          <p:spTgt spid="133"/>
                                        </p:tgtEl>
                                        <p:attrNameLst>
                                          <p:attrName>style.visibility</p:attrName>
                                        </p:attrNameLst>
                                      </p:cBhvr>
                                      <p:to>
                                        <p:strVal val="visible"/>
                                      </p:to>
                                    </p:set>
                                    <p:animEffect transition="in" filter="fade">
                                      <p:cBhvr>
                                        <p:cTn id="52" dur="500"/>
                                        <p:tgtEl>
                                          <p:spTgt spid="133"/>
                                        </p:tgtEl>
                                      </p:cBhvr>
                                    </p:animEffect>
                                  </p:childTnLst>
                                </p:cTn>
                              </p:par>
                              <p:par>
                                <p:cTn id="53" presetID="10" presetClass="entr" presetSubtype="0" fill="hold" nodeType="withEffect">
                                  <p:stCondLst>
                                    <p:cond delay="0"/>
                                  </p:stCondLst>
                                  <p:childTnLst>
                                    <p:set>
                                      <p:cBhvr>
                                        <p:cTn id="54" dur="1" fill="hold">
                                          <p:stCondLst>
                                            <p:cond delay="0"/>
                                          </p:stCondLst>
                                        </p:cTn>
                                        <p:tgtEl>
                                          <p:spTgt spid="142"/>
                                        </p:tgtEl>
                                        <p:attrNameLst>
                                          <p:attrName>style.visibility</p:attrName>
                                        </p:attrNameLst>
                                      </p:cBhvr>
                                      <p:to>
                                        <p:strVal val="visible"/>
                                      </p:to>
                                    </p:set>
                                    <p:animEffect transition="in" filter="fade">
                                      <p:cBhvr>
                                        <p:cTn id="55" dur="500"/>
                                        <p:tgtEl>
                                          <p:spTgt spid="1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Rectangle 61"/>
          <p:cNvSpPr/>
          <p:nvPr/>
        </p:nvSpPr>
        <p:spPr>
          <a:xfrm>
            <a:off x="1021081" y="1143000"/>
            <a:ext cx="7010400" cy="2909201"/>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42" name="AutoShape 5"/>
          <p:cNvSpPr>
            <a:spLocks noChangeArrowheads="1"/>
          </p:cNvSpPr>
          <p:nvPr/>
        </p:nvSpPr>
        <p:spPr bwMode="auto">
          <a:xfrm>
            <a:off x="1828800" y="1462378"/>
            <a:ext cx="1828800" cy="1049923"/>
          </a:xfrm>
          <a:prstGeom prst="roundRect">
            <a:avLst>
              <a:gd name="adj" fmla="val 16667"/>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en-US"/>
          </a:p>
        </p:txBody>
      </p:sp>
      <p:sp>
        <p:nvSpPr>
          <p:cNvPr id="38" name="Content Placeholder 2"/>
          <p:cNvSpPr>
            <a:spLocks noGrp="1"/>
          </p:cNvSpPr>
          <p:nvPr>
            <p:ph sz="half" idx="1"/>
          </p:nvPr>
        </p:nvSpPr>
        <p:spPr>
          <a:xfrm>
            <a:off x="762000" y="4112279"/>
            <a:ext cx="7865165" cy="2286000"/>
          </a:xfrm>
        </p:spPr>
        <p:txBody>
          <a:bodyPr>
            <a:normAutofit/>
          </a:bodyPr>
          <a:lstStyle/>
          <a:p>
            <a:r>
              <a:rPr lang="en-US" dirty="0" smtClean="0"/>
              <a:t>There are many FIFOs in the design</a:t>
            </a:r>
          </a:p>
          <a:p>
            <a:pPr lvl="1"/>
            <a:r>
              <a:rPr lang="en-US" dirty="0" smtClean="0"/>
              <a:t>It may not be safe to modify some of them</a:t>
            </a:r>
          </a:p>
          <a:p>
            <a:r>
              <a:rPr lang="en-US" dirty="0" smtClean="0"/>
              <a:t>Compilers see only wires and registers</a:t>
            </a:r>
          </a:p>
          <a:p>
            <a:pPr lvl="1"/>
            <a:r>
              <a:rPr lang="en-US" dirty="0" smtClean="0"/>
              <a:t>Reasoning about cycle accuracy is difficult </a:t>
            </a:r>
          </a:p>
          <a:p>
            <a:pPr lvl="1"/>
            <a:endParaRPr lang="en-US" dirty="0" smtClean="0"/>
          </a:p>
        </p:txBody>
      </p:sp>
      <p:sp>
        <p:nvSpPr>
          <p:cNvPr id="6" name="AutoShape 5"/>
          <p:cNvSpPr>
            <a:spLocks noChangeArrowheads="1"/>
          </p:cNvSpPr>
          <p:nvPr/>
        </p:nvSpPr>
        <p:spPr bwMode="auto">
          <a:xfrm>
            <a:off x="4077191" y="1462379"/>
            <a:ext cx="3048000" cy="1049923"/>
          </a:xfrm>
          <a:prstGeom prst="roundRect">
            <a:avLst>
              <a:gd name="adj" fmla="val 16667"/>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en-US"/>
          </a:p>
        </p:txBody>
      </p:sp>
      <p:sp>
        <p:nvSpPr>
          <p:cNvPr id="9" name="Rectangle 35"/>
          <p:cNvSpPr>
            <a:spLocks noChangeArrowheads="1"/>
          </p:cNvSpPr>
          <p:nvPr/>
        </p:nvSpPr>
        <p:spPr bwMode="auto">
          <a:xfrm>
            <a:off x="2438400" y="1911140"/>
            <a:ext cx="609600" cy="4572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sz="1200" dirty="0">
                <a:latin typeface="Calibri" pitchFamily="34" charset="0"/>
              </a:rPr>
              <a:t>Control</a:t>
            </a:r>
          </a:p>
        </p:txBody>
      </p:sp>
      <p:sp>
        <p:nvSpPr>
          <p:cNvPr id="11" name="TextBox 10"/>
          <p:cNvSpPr txBox="1"/>
          <p:nvPr/>
        </p:nvSpPr>
        <p:spPr>
          <a:xfrm>
            <a:off x="4116388" y="1493156"/>
            <a:ext cx="1180003" cy="276999"/>
          </a:xfrm>
          <a:prstGeom prst="rect">
            <a:avLst/>
          </a:prstGeom>
          <a:noFill/>
        </p:spPr>
        <p:txBody>
          <a:bodyPr wrap="none" rtlCol="0">
            <a:spAutoFit/>
          </a:bodyPr>
          <a:lstStyle/>
          <a:p>
            <a:r>
              <a:rPr lang="en-US" sz="1200" dirty="0" smtClean="0"/>
              <a:t>Timing Partition</a:t>
            </a:r>
            <a:endParaRPr lang="en-US" sz="1200" dirty="0"/>
          </a:p>
        </p:txBody>
      </p:sp>
      <p:cxnSp>
        <p:nvCxnSpPr>
          <p:cNvPr id="13" name="AutoShape 36"/>
          <p:cNvCxnSpPr>
            <a:cxnSpLocks noChangeShapeType="1"/>
            <a:stCxn id="17" idx="1"/>
            <a:endCxn id="9" idx="3"/>
          </p:cNvCxnSpPr>
          <p:nvPr/>
        </p:nvCxnSpPr>
        <p:spPr bwMode="auto">
          <a:xfrm rot="10800000" flipV="1">
            <a:off x="3048001" y="2131302"/>
            <a:ext cx="1257791" cy="8438"/>
          </a:xfrm>
          <a:prstGeom prst="curvedConnector3">
            <a:avLst>
              <a:gd name="adj1" fmla="val 50000"/>
            </a:avLst>
          </a:prstGeom>
          <a:noFill/>
          <a:ln w="38100">
            <a:solidFill>
              <a:schemeClr val="accent2"/>
            </a:solidFill>
            <a:round/>
            <a:headEnd type="triangle" w="med" len="med"/>
            <a:tailEnd type="triangle" w="med" len="med"/>
          </a:ln>
          <a:effectLst/>
        </p:spPr>
      </p:cxnSp>
      <p:sp>
        <p:nvSpPr>
          <p:cNvPr id="14" name="AutoShape 5"/>
          <p:cNvSpPr>
            <a:spLocks noChangeArrowheads="1"/>
          </p:cNvSpPr>
          <p:nvPr/>
        </p:nvSpPr>
        <p:spPr bwMode="auto">
          <a:xfrm>
            <a:off x="4077192" y="2817102"/>
            <a:ext cx="3048000" cy="1066800"/>
          </a:xfrm>
          <a:prstGeom prst="roundRect">
            <a:avLst>
              <a:gd name="adj" fmla="val 16667"/>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endParaRPr lang="en-US" sz="1200" dirty="0"/>
          </a:p>
        </p:txBody>
      </p:sp>
      <p:sp>
        <p:nvSpPr>
          <p:cNvPr id="15" name="Rectangle 25"/>
          <p:cNvSpPr>
            <a:spLocks noChangeArrowheads="1"/>
          </p:cNvSpPr>
          <p:nvPr/>
        </p:nvSpPr>
        <p:spPr bwMode="auto">
          <a:xfrm>
            <a:off x="6286991" y="1902702"/>
            <a:ext cx="609600" cy="4572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sz="1200">
                <a:latin typeface="Calibri" pitchFamily="34" charset="0"/>
              </a:rPr>
              <a:t>Exe</a:t>
            </a:r>
          </a:p>
        </p:txBody>
      </p:sp>
      <p:sp>
        <p:nvSpPr>
          <p:cNvPr id="16" name="Rectangle 26"/>
          <p:cNvSpPr>
            <a:spLocks noChangeArrowheads="1"/>
          </p:cNvSpPr>
          <p:nvPr/>
        </p:nvSpPr>
        <p:spPr bwMode="auto">
          <a:xfrm>
            <a:off x="5296391" y="1902702"/>
            <a:ext cx="609600" cy="4572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sz="1200">
                <a:latin typeface="Calibri" pitchFamily="34" charset="0"/>
              </a:rPr>
              <a:t>Decode</a:t>
            </a:r>
          </a:p>
        </p:txBody>
      </p:sp>
      <p:sp>
        <p:nvSpPr>
          <p:cNvPr id="17" name="Rectangle 27"/>
          <p:cNvSpPr>
            <a:spLocks noChangeArrowheads="1"/>
          </p:cNvSpPr>
          <p:nvPr/>
        </p:nvSpPr>
        <p:spPr bwMode="auto">
          <a:xfrm>
            <a:off x="4305791" y="1902702"/>
            <a:ext cx="609600" cy="4572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sz="1200">
                <a:latin typeface="Calibri" pitchFamily="34" charset="0"/>
              </a:rPr>
              <a:t>Fetch</a:t>
            </a:r>
          </a:p>
        </p:txBody>
      </p:sp>
      <p:sp>
        <p:nvSpPr>
          <p:cNvPr id="18" name="TextBox 17"/>
          <p:cNvSpPr txBox="1"/>
          <p:nvPr/>
        </p:nvSpPr>
        <p:spPr>
          <a:xfrm>
            <a:off x="1131223" y="1147419"/>
            <a:ext cx="644728" cy="338554"/>
          </a:xfrm>
          <a:prstGeom prst="rect">
            <a:avLst/>
          </a:prstGeom>
          <a:noFill/>
        </p:spPr>
        <p:txBody>
          <a:bodyPr wrap="none" rtlCol="0">
            <a:spAutoFit/>
          </a:bodyPr>
          <a:lstStyle/>
          <a:p>
            <a:pPr algn="ctr"/>
            <a:r>
              <a:rPr lang="en-US" sz="1600" b="1" dirty="0" smtClean="0">
                <a:solidFill>
                  <a:schemeClr val="bg1"/>
                </a:solidFill>
              </a:rPr>
              <a:t>FPGA</a:t>
            </a:r>
          </a:p>
        </p:txBody>
      </p:sp>
      <p:sp>
        <p:nvSpPr>
          <p:cNvPr id="19" name="Right Arrow 18"/>
          <p:cNvSpPr/>
          <p:nvPr/>
        </p:nvSpPr>
        <p:spPr>
          <a:xfrm>
            <a:off x="4915391" y="2055102"/>
            <a:ext cx="381000" cy="152400"/>
          </a:xfrm>
          <a:prstGeom prst="rightArrow">
            <a:avLst/>
          </a:prstGeom>
          <a:noFill/>
          <a:ln w="38100">
            <a:solidFill>
              <a:schemeClr val="accent2"/>
            </a:solidFill>
            <a:round/>
            <a:headEnd/>
            <a:tailEnd type="triangle" w="med" len="med"/>
          </a:ln>
          <a:effectLst/>
        </p:spPr>
        <p:txBody>
          <a:bodyPr rtlCol="0" anchor="ctr"/>
          <a:lstStyle/>
          <a:p>
            <a:pPr algn="ctr"/>
            <a:endParaRPr lang="en-US"/>
          </a:p>
        </p:txBody>
      </p:sp>
      <p:sp>
        <p:nvSpPr>
          <p:cNvPr id="20" name="Right Arrow 19"/>
          <p:cNvSpPr/>
          <p:nvPr/>
        </p:nvSpPr>
        <p:spPr>
          <a:xfrm>
            <a:off x="5905991" y="2055102"/>
            <a:ext cx="381000" cy="152400"/>
          </a:xfrm>
          <a:prstGeom prst="rightArrow">
            <a:avLst/>
          </a:prstGeom>
          <a:noFill/>
          <a:ln w="38100">
            <a:solidFill>
              <a:schemeClr val="accent2"/>
            </a:solidFill>
            <a:round/>
            <a:headEnd/>
            <a:tailEnd type="triangle" w="med" len="med"/>
          </a:ln>
          <a:effectLst/>
        </p:spPr>
        <p:txBody>
          <a:bodyPr rtlCol="0" anchor="ctr"/>
          <a:lstStyle/>
          <a:p>
            <a:pPr algn="ctr"/>
            <a:endParaRPr lang="en-US">
              <a:solidFill>
                <a:schemeClr val="tx1"/>
              </a:solidFill>
              <a:latin typeface="Arial" charset="0"/>
              <a:cs typeface="Arial" charset="0"/>
            </a:endParaRPr>
          </a:p>
        </p:txBody>
      </p:sp>
      <p:sp>
        <p:nvSpPr>
          <p:cNvPr id="24" name="TextBox 23"/>
          <p:cNvSpPr txBox="1"/>
          <p:nvPr/>
        </p:nvSpPr>
        <p:spPr>
          <a:xfrm>
            <a:off x="4141788" y="3606903"/>
            <a:ext cx="1497526" cy="276999"/>
          </a:xfrm>
          <a:prstGeom prst="rect">
            <a:avLst/>
          </a:prstGeom>
          <a:noFill/>
        </p:spPr>
        <p:txBody>
          <a:bodyPr wrap="none" rtlCol="0">
            <a:spAutoFit/>
          </a:bodyPr>
          <a:lstStyle/>
          <a:p>
            <a:r>
              <a:rPr lang="en-US" sz="1200" dirty="0" smtClean="0"/>
              <a:t>Functional Partition</a:t>
            </a:r>
            <a:endParaRPr lang="en-US" sz="1200" dirty="0"/>
          </a:p>
        </p:txBody>
      </p:sp>
      <p:sp>
        <p:nvSpPr>
          <p:cNvPr id="25" name="Rectangle 25"/>
          <p:cNvSpPr>
            <a:spLocks noChangeArrowheads="1"/>
          </p:cNvSpPr>
          <p:nvPr/>
        </p:nvSpPr>
        <p:spPr bwMode="auto">
          <a:xfrm>
            <a:off x="6286991" y="3040623"/>
            <a:ext cx="609600" cy="4572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sz="1200">
                <a:latin typeface="Calibri" pitchFamily="34" charset="0"/>
              </a:rPr>
              <a:t>Exe</a:t>
            </a:r>
          </a:p>
        </p:txBody>
      </p:sp>
      <p:sp>
        <p:nvSpPr>
          <p:cNvPr id="26" name="Rectangle 26"/>
          <p:cNvSpPr>
            <a:spLocks noChangeArrowheads="1"/>
          </p:cNvSpPr>
          <p:nvPr/>
        </p:nvSpPr>
        <p:spPr bwMode="auto">
          <a:xfrm>
            <a:off x="5296391" y="3040623"/>
            <a:ext cx="609600" cy="4572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sz="1200">
                <a:latin typeface="Calibri" pitchFamily="34" charset="0"/>
              </a:rPr>
              <a:t>Decode</a:t>
            </a:r>
          </a:p>
        </p:txBody>
      </p:sp>
      <p:sp>
        <p:nvSpPr>
          <p:cNvPr id="27" name="Rectangle 27"/>
          <p:cNvSpPr>
            <a:spLocks noChangeArrowheads="1"/>
          </p:cNvSpPr>
          <p:nvPr/>
        </p:nvSpPr>
        <p:spPr bwMode="auto">
          <a:xfrm>
            <a:off x="4305791" y="3040623"/>
            <a:ext cx="609600" cy="4572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sz="1200" dirty="0">
                <a:latin typeface="Calibri" pitchFamily="34" charset="0"/>
              </a:rPr>
              <a:t>Fetch</a:t>
            </a:r>
          </a:p>
        </p:txBody>
      </p:sp>
      <p:sp>
        <p:nvSpPr>
          <p:cNvPr id="28" name="Right Arrow 27"/>
          <p:cNvSpPr/>
          <p:nvPr/>
        </p:nvSpPr>
        <p:spPr>
          <a:xfrm>
            <a:off x="4915391" y="3193023"/>
            <a:ext cx="381000" cy="152400"/>
          </a:xfrm>
          <a:prstGeom prst="rightArrow">
            <a:avLst/>
          </a:prstGeom>
          <a:noFill/>
          <a:ln w="38100">
            <a:solidFill>
              <a:schemeClr val="accent2"/>
            </a:solidFill>
            <a:round/>
            <a:headEnd/>
            <a:tailEnd type="triangle" w="med" len="med"/>
          </a:ln>
          <a:effectLst/>
        </p:spPr>
        <p:txBody>
          <a:bodyPr rtlCol="0" anchor="ctr"/>
          <a:lstStyle/>
          <a:p>
            <a:pPr algn="ctr"/>
            <a:endParaRPr lang="en-US">
              <a:solidFill>
                <a:schemeClr val="tx1"/>
              </a:solidFill>
              <a:latin typeface="Arial" charset="0"/>
              <a:cs typeface="Arial" charset="0"/>
            </a:endParaRPr>
          </a:p>
        </p:txBody>
      </p:sp>
      <p:sp>
        <p:nvSpPr>
          <p:cNvPr id="29" name="Right Arrow 28"/>
          <p:cNvSpPr/>
          <p:nvPr/>
        </p:nvSpPr>
        <p:spPr>
          <a:xfrm>
            <a:off x="5905991" y="3193023"/>
            <a:ext cx="381000" cy="152400"/>
          </a:xfrm>
          <a:prstGeom prst="rightArrow">
            <a:avLst/>
          </a:prstGeom>
          <a:noFill/>
          <a:ln w="38100">
            <a:solidFill>
              <a:schemeClr val="accent2"/>
            </a:solidFill>
            <a:round/>
            <a:headEnd/>
            <a:tailEnd type="triangle" w="med" len="med"/>
          </a:ln>
          <a:effectLst/>
        </p:spPr>
        <p:txBody>
          <a:bodyPr rtlCol="0" anchor="ctr"/>
          <a:lstStyle/>
          <a:p>
            <a:pPr algn="ctr"/>
            <a:endParaRPr lang="en-US">
              <a:solidFill>
                <a:schemeClr val="tx1"/>
              </a:solidFill>
              <a:latin typeface="Arial" charset="0"/>
              <a:cs typeface="Arial" charset="0"/>
            </a:endParaRPr>
          </a:p>
        </p:txBody>
      </p:sp>
      <p:cxnSp>
        <p:nvCxnSpPr>
          <p:cNvPr id="8" name="AutoShape 34"/>
          <p:cNvCxnSpPr>
            <a:cxnSpLocks noChangeShapeType="1"/>
          </p:cNvCxnSpPr>
          <p:nvPr/>
        </p:nvCxnSpPr>
        <p:spPr bwMode="auto">
          <a:xfrm rot="5400000">
            <a:off x="4263880" y="2702352"/>
            <a:ext cx="680721" cy="12700"/>
          </a:xfrm>
          <a:prstGeom prst="curvedConnector3">
            <a:avLst>
              <a:gd name="adj1" fmla="val 45522"/>
            </a:avLst>
          </a:prstGeom>
          <a:noFill/>
          <a:ln w="38100">
            <a:solidFill>
              <a:schemeClr val="accent2"/>
            </a:solidFill>
            <a:round/>
            <a:headEnd type="triangle"/>
            <a:tailEnd type="triangle" w="med" len="med"/>
          </a:ln>
          <a:effectLst/>
        </p:spPr>
      </p:cxnSp>
      <p:cxnSp>
        <p:nvCxnSpPr>
          <p:cNvPr id="12" name="AutoShape 30"/>
          <p:cNvCxnSpPr>
            <a:cxnSpLocks noChangeShapeType="1"/>
            <a:stCxn id="16" idx="2"/>
            <a:endCxn id="26" idx="0"/>
          </p:cNvCxnSpPr>
          <p:nvPr/>
        </p:nvCxnSpPr>
        <p:spPr bwMode="auto">
          <a:xfrm>
            <a:off x="5601191" y="2359902"/>
            <a:ext cx="0" cy="680721"/>
          </a:xfrm>
          <a:prstGeom prst="straightConnector1">
            <a:avLst/>
          </a:prstGeom>
          <a:noFill/>
          <a:ln w="38100">
            <a:solidFill>
              <a:schemeClr val="accent2"/>
            </a:solidFill>
            <a:round/>
            <a:headEnd type="triangle"/>
            <a:tailEnd type="triangle" w="med" len="med"/>
          </a:ln>
          <a:effectLst/>
        </p:spPr>
      </p:cxnSp>
      <p:cxnSp>
        <p:nvCxnSpPr>
          <p:cNvPr id="7" name="AutoShape 30"/>
          <p:cNvCxnSpPr>
            <a:cxnSpLocks noChangeShapeType="1"/>
            <a:endCxn id="25" idx="0"/>
          </p:cNvCxnSpPr>
          <p:nvPr/>
        </p:nvCxnSpPr>
        <p:spPr bwMode="auto">
          <a:xfrm>
            <a:off x="6591791" y="2366251"/>
            <a:ext cx="0" cy="674372"/>
          </a:xfrm>
          <a:prstGeom prst="straightConnector1">
            <a:avLst/>
          </a:prstGeom>
          <a:noFill/>
          <a:ln w="38100">
            <a:solidFill>
              <a:schemeClr val="accent2"/>
            </a:solidFill>
            <a:round/>
            <a:headEnd type="triangle"/>
            <a:tailEnd type="triangle" w="med" len="med"/>
          </a:ln>
          <a:effectLst/>
        </p:spPr>
      </p:cxnSp>
      <p:sp>
        <p:nvSpPr>
          <p:cNvPr id="43" name="TextBox 42"/>
          <p:cNvSpPr txBox="1"/>
          <p:nvPr/>
        </p:nvSpPr>
        <p:spPr>
          <a:xfrm>
            <a:off x="1862312" y="1462380"/>
            <a:ext cx="1523998" cy="276999"/>
          </a:xfrm>
          <a:prstGeom prst="rect">
            <a:avLst/>
          </a:prstGeom>
          <a:noFill/>
        </p:spPr>
        <p:txBody>
          <a:bodyPr wrap="square" rtlCol="0">
            <a:spAutoFit/>
          </a:bodyPr>
          <a:lstStyle/>
          <a:p>
            <a:r>
              <a:rPr lang="en-US" sz="1200" dirty="0" smtClean="0"/>
              <a:t>Control Partition</a:t>
            </a:r>
            <a:endParaRPr lang="en-US" sz="1200" dirty="0"/>
          </a:p>
        </p:txBody>
      </p:sp>
      <p:cxnSp>
        <p:nvCxnSpPr>
          <p:cNvPr id="10" name="AutoShape 36"/>
          <p:cNvCxnSpPr>
            <a:cxnSpLocks noChangeShapeType="1"/>
            <a:stCxn id="27" idx="1"/>
            <a:endCxn id="9" idx="2"/>
          </p:cNvCxnSpPr>
          <p:nvPr/>
        </p:nvCxnSpPr>
        <p:spPr bwMode="auto">
          <a:xfrm rot="10800000">
            <a:off x="2743201" y="2368341"/>
            <a:ext cx="1562591" cy="900883"/>
          </a:xfrm>
          <a:prstGeom prst="curvedConnector2">
            <a:avLst/>
          </a:prstGeom>
          <a:noFill/>
          <a:ln w="38100">
            <a:solidFill>
              <a:schemeClr val="accent2"/>
            </a:solidFill>
            <a:round/>
            <a:headEnd type="triangle" w="med" len="med"/>
            <a:tailEnd type="triangle" w="med" len="med"/>
          </a:ln>
          <a:effectLst/>
        </p:spPr>
      </p:cxnSp>
      <p:grpSp>
        <p:nvGrpSpPr>
          <p:cNvPr id="3" name="Group 2"/>
          <p:cNvGrpSpPr>
            <a:grpSpLocks noChangeAspect="1"/>
          </p:cNvGrpSpPr>
          <p:nvPr/>
        </p:nvGrpSpPr>
        <p:grpSpPr>
          <a:xfrm>
            <a:off x="3479597" y="1904427"/>
            <a:ext cx="597594" cy="454403"/>
            <a:chOff x="152441" y="3690938"/>
            <a:chExt cx="394589" cy="300037"/>
          </a:xfrm>
        </p:grpSpPr>
        <p:sp>
          <p:nvSpPr>
            <p:cNvPr id="40" name="Rectangle 35"/>
            <p:cNvSpPr>
              <a:spLocks noChangeArrowheads="1"/>
            </p:cNvSpPr>
            <p:nvPr/>
          </p:nvSpPr>
          <p:spPr bwMode="auto">
            <a:xfrm>
              <a:off x="152441" y="3690938"/>
              <a:ext cx="394589" cy="300037"/>
            </a:xfrm>
            <a:prstGeom prst="rect">
              <a:avLst/>
            </a:prstGeom>
            <a:ln>
              <a:solidFill>
                <a:schemeClr val="tx1"/>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endParaRPr lang="en-US" sz="1200" dirty="0">
                <a:latin typeface="Calibri" pitchFamily="34" charset="0"/>
              </a:endParaRPr>
            </a:p>
          </p:txBody>
        </p:sp>
        <p:sp>
          <p:nvSpPr>
            <p:cNvPr id="32" name="Line 67"/>
            <p:cNvSpPr>
              <a:spLocks noChangeShapeType="1"/>
            </p:cNvSpPr>
            <p:nvPr/>
          </p:nvSpPr>
          <p:spPr bwMode="auto">
            <a:xfrm rot="10800000" flipH="1">
              <a:off x="152441" y="3840957"/>
              <a:ext cx="130276" cy="1059"/>
            </a:xfrm>
            <a:prstGeom prst="line">
              <a:avLst/>
            </a:prstGeom>
            <a:noFill/>
            <a:ln w="25400">
              <a:solidFill>
                <a:schemeClr val="tx1"/>
              </a:solidFill>
              <a:round/>
              <a:headEnd/>
              <a:tailEnd type="triangle" w="med" len="med"/>
            </a:ln>
          </p:spPr>
          <p:txBody>
            <a:bodyPr/>
            <a:lstStyle/>
            <a:p>
              <a:endParaRPr lang="en-US"/>
            </a:p>
          </p:txBody>
        </p:sp>
        <p:sp>
          <p:nvSpPr>
            <p:cNvPr id="33" name="Line 73"/>
            <p:cNvSpPr>
              <a:spLocks noChangeShapeType="1"/>
            </p:cNvSpPr>
            <p:nvPr/>
          </p:nvSpPr>
          <p:spPr bwMode="auto">
            <a:xfrm rot="10800000" flipH="1" flipV="1">
              <a:off x="389195" y="3842015"/>
              <a:ext cx="157835" cy="0"/>
            </a:xfrm>
            <a:prstGeom prst="line">
              <a:avLst/>
            </a:prstGeom>
            <a:noFill/>
            <a:ln w="25400">
              <a:solidFill>
                <a:schemeClr val="tx1"/>
              </a:solidFill>
              <a:round/>
              <a:headEnd/>
              <a:tailEnd type="triangle" w="med" len="med"/>
            </a:ln>
          </p:spPr>
          <p:txBody>
            <a:bodyPr/>
            <a:lstStyle/>
            <a:p>
              <a:endParaRPr lang="en-US"/>
            </a:p>
          </p:txBody>
        </p:sp>
        <p:grpSp>
          <p:nvGrpSpPr>
            <p:cNvPr id="34" name="Group 202"/>
            <p:cNvGrpSpPr>
              <a:grpSpLocks/>
            </p:cNvGrpSpPr>
            <p:nvPr/>
          </p:nvGrpSpPr>
          <p:grpSpPr bwMode="auto">
            <a:xfrm rot="10800000" flipH="1" flipV="1">
              <a:off x="252455" y="3754895"/>
              <a:ext cx="140634" cy="174948"/>
              <a:chOff x="3067434" y="1790279"/>
              <a:chExt cx="302584" cy="319188"/>
            </a:xfrm>
            <a:solidFill>
              <a:schemeClr val="accent1">
                <a:alpha val="0"/>
              </a:schemeClr>
            </a:solidFill>
          </p:grpSpPr>
          <p:sp>
            <p:nvSpPr>
              <p:cNvPr id="35" name="Rectangle 355"/>
              <p:cNvSpPr>
                <a:spLocks noChangeArrowheads="1"/>
              </p:cNvSpPr>
              <p:nvPr/>
            </p:nvSpPr>
            <p:spPr bwMode="auto">
              <a:xfrm>
                <a:off x="3131389" y="1790291"/>
                <a:ext cx="120769" cy="319176"/>
              </a:xfrm>
              <a:prstGeom prst="rect">
                <a:avLst/>
              </a:prstGeom>
              <a:grpFill/>
              <a:ln w="25400" algn="ctr">
                <a:solidFill>
                  <a:schemeClr val="tx1"/>
                </a:solidFill>
                <a:round/>
                <a:headEnd/>
                <a:tailEnd/>
              </a:ln>
            </p:spPr>
            <p:txBody>
              <a:bodyPr/>
              <a:lstStyle/>
              <a:p>
                <a:pPr>
                  <a:lnSpc>
                    <a:spcPct val="90000"/>
                  </a:lnSpc>
                  <a:spcBef>
                    <a:spcPct val="25000"/>
                  </a:spcBef>
                  <a:buClr>
                    <a:schemeClr val="bg1"/>
                  </a:buClr>
                  <a:buSzPct val="100000"/>
                  <a:buFont typeface="Wingdings" pitchFamily="2" charset="2"/>
                  <a:buChar char="•"/>
                </a:pPr>
                <a:endParaRPr lang="en-US"/>
              </a:p>
            </p:txBody>
          </p:sp>
          <p:sp>
            <p:nvSpPr>
              <p:cNvPr id="36" name="Rectangle 356"/>
              <p:cNvSpPr>
                <a:spLocks noChangeArrowheads="1"/>
              </p:cNvSpPr>
              <p:nvPr/>
            </p:nvSpPr>
            <p:spPr bwMode="auto">
              <a:xfrm>
                <a:off x="3249250" y="1790281"/>
                <a:ext cx="120768" cy="319175"/>
              </a:xfrm>
              <a:prstGeom prst="rect">
                <a:avLst/>
              </a:prstGeom>
              <a:grpFill/>
              <a:ln w="25400" algn="ctr">
                <a:solidFill>
                  <a:schemeClr val="tx1"/>
                </a:solidFill>
                <a:round/>
                <a:headEnd/>
                <a:tailEnd/>
              </a:ln>
            </p:spPr>
            <p:txBody>
              <a:bodyPr/>
              <a:lstStyle/>
              <a:p>
                <a:pPr>
                  <a:lnSpc>
                    <a:spcPct val="90000"/>
                  </a:lnSpc>
                  <a:spcBef>
                    <a:spcPct val="25000"/>
                  </a:spcBef>
                  <a:buClr>
                    <a:schemeClr val="bg1"/>
                  </a:buClr>
                  <a:buSzPct val="100000"/>
                  <a:buFont typeface="Wingdings" pitchFamily="2" charset="2"/>
                  <a:buChar char="•"/>
                </a:pPr>
                <a:endParaRPr lang="en-US" dirty="0"/>
              </a:p>
            </p:txBody>
          </p:sp>
          <p:cxnSp>
            <p:nvCxnSpPr>
              <p:cNvPr id="37" name="Straight Connector 367"/>
              <p:cNvCxnSpPr>
                <a:cxnSpLocks noChangeShapeType="1"/>
              </p:cNvCxnSpPr>
              <p:nvPr/>
            </p:nvCxnSpPr>
            <p:spPr bwMode="auto">
              <a:xfrm rot="16200000" flipV="1">
                <a:off x="3126382" y="1731331"/>
                <a:ext cx="0" cy="117896"/>
              </a:xfrm>
              <a:prstGeom prst="line">
                <a:avLst/>
              </a:prstGeom>
              <a:grpFill/>
              <a:ln w="25400" algn="ctr">
                <a:solidFill>
                  <a:schemeClr val="tx1"/>
                </a:solidFill>
                <a:round/>
                <a:headEnd/>
                <a:tailEnd/>
              </a:ln>
            </p:spPr>
          </p:cxnSp>
          <p:cxnSp>
            <p:nvCxnSpPr>
              <p:cNvPr id="39" name="Straight Connector 368"/>
              <p:cNvCxnSpPr>
                <a:cxnSpLocks noChangeShapeType="1"/>
              </p:cNvCxnSpPr>
              <p:nvPr/>
            </p:nvCxnSpPr>
            <p:spPr bwMode="auto">
              <a:xfrm rot="5400000" flipV="1">
                <a:off x="3131102" y="2050500"/>
                <a:ext cx="0" cy="117897"/>
              </a:xfrm>
              <a:prstGeom prst="line">
                <a:avLst/>
              </a:prstGeom>
              <a:grpFill/>
              <a:ln w="25400" algn="ctr">
                <a:solidFill>
                  <a:schemeClr val="tx1"/>
                </a:solidFill>
                <a:round/>
                <a:headEnd/>
                <a:tailEnd/>
              </a:ln>
            </p:spPr>
          </p:cxnSp>
        </p:grpSp>
      </p:grpSp>
      <p:grpSp>
        <p:nvGrpSpPr>
          <p:cNvPr id="53" name="Group 52"/>
          <p:cNvGrpSpPr>
            <a:grpSpLocks noChangeAspect="1"/>
          </p:cNvGrpSpPr>
          <p:nvPr/>
        </p:nvGrpSpPr>
        <p:grpSpPr>
          <a:xfrm>
            <a:off x="4386202" y="3271355"/>
            <a:ext cx="280158" cy="213026"/>
            <a:chOff x="152441" y="3690938"/>
            <a:chExt cx="394589" cy="300037"/>
          </a:xfrm>
        </p:grpSpPr>
        <p:sp>
          <p:nvSpPr>
            <p:cNvPr id="54" name="Rectangle 35"/>
            <p:cNvSpPr>
              <a:spLocks noChangeArrowheads="1"/>
            </p:cNvSpPr>
            <p:nvPr/>
          </p:nvSpPr>
          <p:spPr bwMode="auto">
            <a:xfrm>
              <a:off x="152441" y="3690938"/>
              <a:ext cx="394589" cy="300037"/>
            </a:xfrm>
            <a:prstGeom prst="rect">
              <a:avLst/>
            </a:prstGeom>
            <a:ln>
              <a:solidFill>
                <a:schemeClr val="tx1"/>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endParaRPr lang="en-US" sz="1200" dirty="0">
                <a:latin typeface="Calibri" pitchFamily="34" charset="0"/>
              </a:endParaRPr>
            </a:p>
          </p:txBody>
        </p:sp>
        <p:sp>
          <p:nvSpPr>
            <p:cNvPr id="55" name="Line 67"/>
            <p:cNvSpPr>
              <a:spLocks noChangeShapeType="1"/>
            </p:cNvSpPr>
            <p:nvPr/>
          </p:nvSpPr>
          <p:spPr bwMode="auto">
            <a:xfrm rot="10800000" flipH="1" flipV="1">
              <a:off x="152441" y="3842015"/>
              <a:ext cx="157835" cy="0"/>
            </a:xfrm>
            <a:prstGeom prst="line">
              <a:avLst/>
            </a:prstGeom>
            <a:noFill/>
            <a:ln w="25400">
              <a:solidFill>
                <a:schemeClr val="tx1"/>
              </a:solidFill>
              <a:round/>
              <a:headEnd/>
              <a:tailEnd type="triangle" w="med" len="med"/>
            </a:ln>
          </p:spPr>
          <p:txBody>
            <a:bodyPr/>
            <a:lstStyle/>
            <a:p>
              <a:endParaRPr lang="en-US"/>
            </a:p>
          </p:txBody>
        </p:sp>
        <p:sp>
          <p:nvSpPr>
            <p:cNvPr id="56" name="Line 73"/>
            <p:cNvSpPr>
              <a:spLocks noChangeShapeType="1"/>
            </p:cNvSpPr>
            <p:nvPr/>
          </p:nvSpPr>
          <p:spPr bwMode="auto">
            <a:xfrm rot="10800000" flipH="1" flipV="1">
              <a:off x="389195" y="3842015"/>
              <a:ext cx="157835" cy="0"/>
            </a:xfrm>
            <a:prstGeom prst="line">
              <a:avLst/>
            </a:prstGeom>
            <a:noFill/>
            <a:ln w="25400">
              <a:solidFill>
                <a:schemeClr val="tx1"/>
              </a:solidFill>
              <a:round/>
              <a:headEnd/>
              <a:tailEnd type="triangle" w="med" len="med"/>
            </a:ln>
          </p:spPr>
          <p:txBody>
            <a:bodyPr/>
            <a:lstStyle/>
            <a:p>
              <a:endParaRPr lang="en-US"/>
            </a:p>
          </p:txBody>
        </p:sp>
        <p:grpSp>
          <p:nvGrpSpPr>
            <p:cNvPr id="57" name="Group 202"/>
            <p:cNvGrpSpPr>
              <a:grpSpLocks/>
            </p:cNvGrpSpPr>
            <p:nvPr/>
          </p:nvGrpSpPr>
          <p:grpSpPr bwMode="auto">
            <a:xfrm rot="10800000" flipH="1" flipV="1">
              <a:off x="252455" y="3754895"/>
              <a:ext cx="140634" cy="174948"/>
              <a:chOff x="3067434" y="1790279"/>
              <a:chExt cx="302584" cy="319188"/>
            </a:xfrm>
            <a:solidFill>
              <a:schemeClr val="accent1">
                <a:alpha val="0"/>
              </a:schemeClr>
            </a:solidFill>
          </p:grpSpPr>
          <p:sp>
            <p:nvSpPr>
              <p:cNvPr id="58" name="Rectangle 355"/>
              <p:cNvSpPr>
                <a:spLocks noChangeArrowheads="1"/>
              </p:cNvSpPr>
              <p:nvPr/>
            </p:nvSpPr>
            <p:spPr bwMode="auto">
              <a:xfrm>
                <a:off x="3131389" y="1790291"/>
                <a:ext cx="120769" cy="319176"/>
              </a:xfrm>
              <a:prstGeom prst="rect">
                <a:avLst/>
              </a:prstGeom>
              <a:grpFill/>
              <a:ln w="25400" algn="ctr">
                <a:solidFill>
                  <a:schemeClr val="tx1"/>
                </a:solidFill>
                <a:round/>
                <a:headEnd/>
                <a:tailEnd/>
              </a:ln>
            </p:spPr>
            <p:txBody>
              <a:bodyPr/>
              <a:lstStyle/>
              <a:p>
                <a:pPr>
                  <a:lnSpc>
                    <a:spcPct val="90000"/>
                  </a:lnSpc>
                  <a:spcBef>
                    <a:spcPct val="25000"/>
                  </a:spcBef>
                  <a:buClr>
                    <a:schemeClr val="bg1"/>
                  </a:buClr>
                  <a:buSzPct val="100000"/>
                  <a:buFont typeface="Wingdings" pitchFamily="2" charset="2"/>
                  <a:buChar char="•"/>
                </a:pPr>
                <a:endParaRPr lang="en-US"/>
              </a:p>
            </p:txBody>
          </p:sp>
          <p:sp>
            <p:nvSpPr>
              <p:cNvPr id="59" name="Rectangle 356"/>
              <p:cNvSpPr>
                <a:spLocks noChangeArrowheads="1"/>
              </p:cNvSpPr>
              <p:nvPr/>
            </p:nvSpPr>
            <p:spPr bwMode="auto">
              <a:xfrm>
                <a:off x="3249250" y="1790281"/>
                <a:ext cx="120768" cy="319175"/>
              </a:xfrm>
              <a:prstGeom prst="rect">
                <a:avLst/>
              </a:prstGeom>
              <a:grpFill/>
              <a:ln w="25400" algn="ctr">
                <a:solidFill>
                  <a:schemeClr val="tx1"/>
                </a:solidFill>
                <a:round/>
                <a:headEnd/>
                <a:tailEnd/>
              </a:ln>
            </p:spPr>
            <p:txBody>
              <a:bodyPr/>
              <a:lstStyle/>
              <a:p>
                <a:pPr>
                  <a:lnSpc>
                    <a:spcPct val="90000"/>
                  </a:lnSpc>
                  <a:spcBef>
                    <a:spcPct val="25000"/>
                  </a:spcBef>
                  <a:buClr>
                    <a:schemeClr val="bg1"/>
                  </a:buClr>
                  <a:buSzPct val="100000"/>
                  <a:buFont typeface="Wingdings" pitchFamily="2" charset="2"/>
                  <a:buChar char="•"/>
                </a:pPr>
                <a:endParaRPr lang="en-US" dirty="0"/>
              </a:p>
            </p:txBody>
          </p:sp>
          <p:cxnSp>
            <p:nvCxnSpPr>
              <p:cNvPr id="60" name="Straight Connector 367"/>
              <p:cNvCxnSpPr>
                <a:cxnSpLocks noChangeShapeType="1"/>
              </p:cNvCxnSpPr>
              <p:nvPr/>
            </p:nvCxnSpPr>
            <p:spPr bwMode="auto">
              <a:xfrm rot="16200000" flipV="1">
                <a:off x="3126382" y="1731331"/>
                <a:ext cx="0" cy="117896"/>
              </a:xfrm>
              <a:prstGeom prst="line">
                <a:avLst/>
              </a:prstGeom>
              <a:grpFill/>
              <a:ln w="25400" algn="ctr">
                <a:solidFill>
                  <a:schemeClr val="tx1"/>
                </a:solidFill>
                <a:round/>
                <a:headEnd/>
                <a:tailEnd/>
              </a:ln>
            </p:spPr>
          </p:cxnSp>
          <p:cxnSp>
            <p:nvCxnSpPr>
              <p:cNvPr id="61" name="Straight Connector 368"/>
              <p:cNvCxnSpPr>
                <a:cxnSpLocks noChangeShapeType="1"/>
              </p:cNvCxnSpPr>
              <p:nvPr/>
            </p:nvCxnSpPr>
            <p:spPr bwMode="auto">
              <a:xfrm rot="5400000" flipV="1">
                <a:off x="3131102" y="2050500"/>
                <a:ext cx="0" cy="117897"/>
              </a:xfrm>
              <a:prstGeom prst="line">
                <a:avLst/>
              </a:prstGeom>
              <a:grpFill/>
              <a:ln w="25400" algn="ctr">
                <a:solidFill>
                  <a:schemeClr val="tx1"/>
                </a:solidFill>
                <a:round/>
                <a:headEnd/>
                <a:tailEnd/>
              </a:ln>
            </p:spPr>
          </p:cxnSp>
        </p:grpSp>
      </p:grpSp>
      <p:grpSp>
        <p:nvGrpSpPr>
          <p:cNvPr id="63" name="Group 62"/>
          <p:cNvGrpSpPr>
            <a:grpSpLocks noChangeAspect="1"/>
          </p:cNvGrpSpPr>
          <p:nvPr/>
        </p:nvGrpSpPr>
        <p:grpSpPr>
          <a:xfrm>
            <a:off x="6569596" y="3112442"/>
            <a:ext cx="280158" cy="213026"/>
            <a:chOff x="152441" y="3690938"/>
            <a:chExt cx="394589" cy="300037"/>
          </a:xfrm>
        </p:grpSpPr>
        <p:sp>
          <p:nvSpPr>
            <p:cNvPr id="64" name="Rectangle 35"/>
            <p:cNvSpPr>
              <a:spLocks noChangeArrowheads="1"/>
            </p:cNvSpPr>
            <p:nvPr/>
          </p:nvSpPr>
          <p:spPr bwMode="auto">
            <a:xfrm>
              <a:off x="152441" y="3690938"/>
              <a:ext cx="394589" cy="300037"/>
            </a:xfrm>
            <a:prstGeom prst="rect">
              <a:avLst/>
            </a:prstGeom>
            <a:ln>
              <a:solidFill>
                <a:schemeClr val="tx1"/>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endParaRPr lang="en-US" sz="1200" dirty="0">
                <a:latin typeface="Calibri" pitchFamily="34" charset="0"/>
              </a:endParaRPr>
            </a:p>
          </p:txBody>
        </p:sp>
        <p:sp>
          <p:nvSpPr>
            <p:cNvPr id="65" name="Line 67"/>
            <p:cNvSpPr>
              <a:spLocks noChangeShapeType="1"/>
            </p:cNvSpPr>
            <p:nvPr/>
          </p:nvSpPr>
          <p:spPr bwMode="auto">
            <a:xfrm rot="10800000" flipH="1" flipV="1">
              <a:off x="152441" y="3842015"/>
              <a:ext cx="157835" cy="0"/>
            </a:xfrm>
            <a:prstGeom prst="line">
              <a:avLst/>
            </a:prstGeom>
            <a:noFill/>
            <a:ln w="25400">
              <a:solidFill>
                <a:schemeClr val="tx1"/>
              </a:solidFill>
              <a:round/>
              <a:headEnd/>
              <a:tailEnd type="triangle" w="med" len="med"/>
            </a:ln>
          </p:spPr>
          <p:txBody>
            <a:bodyPr/>
            <a:lstStyle/>
            <a:p>
              <a:endParaRPr lang="en-US"/>
            </a:p>
          </p:txBody>
        </p:sp>
        <p:sp>
          <p:nvSpPr>
            <p:cNvPr id="66" name="Line 73"/>
            <p:cNvSpPr>
              <a:spLocks noChangeShapeType="1"/>
            </p:cNvSpPr>
            <p:nvPr/>
          </p:nvSpPr>
          <p:spPr bwMode="auto">
            <a:xfrm rot="10800000" flipH="1" flipV="1">
              <a:off x="389195" y="3842015"/>
              <a:ext cx="157835" cy="0"/>
            </a:xfrm>
            <a:prstGeom prst="line">
              <a:avLst/>
            </a:prstGeom>
            <a:noFill/>
            <a:ln w="25400">
              <a:solidFill>
                <a:schemeClr val="tx1"/>
              </a:solidFill>
              <a:round/>
              <a:headEnd/>
              <a:tailEnd type="triangle" w="med" len="med"/>
            </a:ln>
          </p:spPr>
          <p:txBody>
            <a:bodyPr/>
            <a:lstStyle/>
            <a:p>
              <a:endParaRPr lang="en-US"/>
            </a:p>
          </p:txBody>
        </p:sp>
        <p:grpSp>
          <p:nvGrpSpPr>
            <p:cNvPr id="67" name="Group 202"/>
            <p:cNvGrpSpPr>
              <a:grpSpLocks/>
            </p:cNvGrpSpPr>
            <p:nvPr/>
          </p:nvGrpSpPr>
          <p:grpSpPr bwMode="auto">
            <a:xfrm rot="10800000" flipH="1" flipV="1">
              <a:off x="252455" y="3754895"/>
              <a:ext cx="140634" cy="174948"/>
              <a:chOff x="3067434" y="1790279"/>
              <a:chExt cx="302584" cy="319188"/>
            </a:xfrm>
            <a:solidFill>
              <a:schemeClr val="accent1">
                <a:alpha val="0"/>
              </a:schemeClr>
            </a:solidFill>
          </p:grpSpPr>
          <p:sp>
            <p:nvSpPr>
              <p:cNvPr id="68" name="Rectangle 355"/>
              <p:cNvSpPr>
                <a:spLocks noChangeArrowheads="1"/>
              </p:cNvSpPr>
              <p:nvPr/>
            </p:nvSpPr>
            <p:spPr bwMode="auto">
              <a:xfrm>
                <a:off x="3131389" y="1790291"/>
                <a:ext cx="120769" cy="319176"/>
              </a:xfrm>
              <a:prstGeom prst="rect">
                <a:avLst/>
              </a:prstGeom>
              <a:grpFill/>
              <a:ln w="25400" algn="ctr">
                <a:solidFill>
                  <a:schemeClr val="tx1"/>
                </a:solidFill>
                <a:round/>
                <a:headEnd/>
                <a:tailEnd/>
              </a:ln>
            </p:spPr>
            <p:txBody>
              <a:bodyPr/>
              <a:lstStyle/>
              <a:p>
                <a:pPr>
                  <a:lnSpc>
                    <a:spcPct val="90000"/>
                  </a:lnSpc>
                  <a:spcBef>
                    <a:spcPct val="25000"/>
                  </a:spcBef>
                  <a:buClr>
                    <a:schemeClr val="bg1"/>
                  </a:buClr>
                  <a:buSzPct val="100000"/>
                  <a:buFont typeface="Wingdings" pitchFamily="2" charset="2"/>
                  <a:buChar char="•"/>
                </a:pPr>
                <a:endParaRPr lang="en-US"/>
              </a:p>
            </p:txBody>
          </p:sp>
          <p:sp>
            <p:nvSpPr>
              <p:cNvPr id="69" name="Rectangle 356"/>
              <p:cNvSpPr>
                <a:spLocks noChangeArrowheads="1"/>
              </p:cNvSpPr>
              <p:nvPr/>
            </p:nvSpPr>
            <p:spPr bwMode="auto">
              <a:xfrm>
                <a:off x="3249250" y="1790281"/>
                <a:ext cx="120768" cy="319175"/>
              </a:xfrm>
              <a:prstGeom prst="rect">
                <a:avLst/>
              </a:prstGeom>
              <a:grpFill/>
              <a:ln w="25400" algn="ctr">
                <a:solidFill>
                  <a:schemeClr val="tx1"/>
                </a:solidFill>
                <a:round/>
                <a:headEnd/>
                <a:tailEnd/>
              </a:ln>
            </p:spPr>
            <p:txBody>
              <a:bodyPr/>
              <a:lstStyle/>
              <a:p>
                <a:pPr>
                  <a:lnSpc>
                    <a:spcPct val="90000"/>
                  </a:lnSpc>
                  <a:spcBef>
                    <a:spcPct val="25000"/>
                  </a:spcBef>
                  <a:buClr>
                    <a:schemeClr val="bg1"/>
                  </a:buClr>
                  <a:buSzPct val="100000"/>
                  <a:buFont typeface="Wingdings" pitchFamily="2" charset="2"/>
                  <a:buChar char="•"/>
                </a:pPr>
                <a:endParaRPr lang="en-US" dirty="0"/>
              </a:p>
            </p:txBody>
          </p:sp>
          <p:cxnSp>
            <p:nvCxnSpPr>
              <p:cNvPr id="70" name="Straight Connector 367"/>
              <p:cNvCxnSpPr>
                <a:cxnSpLocks noChangeShapeType="1"/>
              </p:cNvCxnSpPr>
              <p:nvPr/>
            </p:nvCxnSpPr>
            <p:spPr bwMode="auto">
              <a:xfrm rot="16200000" flipV="1">
                <a:off x="3126382" y="1731331"/>
                <a:ext cx="0" cy="117896"/>
              </a:xfrm>
              <a:prstGeom prst="line">
                <a:avLst/>
              </a:prstGeom>
              <a:grpFill/>
              <a:ln w="25400" algn="ctr">
                <a:solidFill>
                  <a:schemeClr val="tx1"/>
                </a:solidFill>
                <a:round/>
                <a:headEnd/>
                <a:tailEnd/>
              </a:ln>
            </p:spPr>
          </p:cxnSp>
          <p:cxnSp>
            <p:nvCxnSpPr>
              <p:cNvPr id="71" name="Straight Connector 368"/>
              <p:cNvCxnSpPr>
                <a:cxnSpLocks noChangeShapeType="1"/>
              </p:cNvCxnSpPr>
              <p:nvPr/>
            </p:nvCxnSpPr>
            <p:spPr bwMode="auto">
              <a:xfrm rot="5400000" flipV="1">
                <a:off x="3131102" y="2050500"/>
                <a:ext cx="0" cy="117897"/>
              </a:xfrm>
              <a:prstGeom prst="line">
                <a:avLst/>
              </a:prstGeom>
              <a:grpFill/>
              <a:ln w="25400" algn="ctr">
                <a:solidFill>
                  <a:schemeClr val="tx1"/>
                </a:solidFill>
                <a:round/>
                <a:headEnd/>
                <a:tailEnd/>
              </a:ln>
            </p:spPr>
          </p:cxnSp>
        </p:grpSp>
      </p:grpSp>
      <p:grpSp>
        <p:nvGrpSpPr>
          <p:cNvPr id="72" name="Group 71"/>
          <p:cNvGrpSpPr>
            <a:grpSpLocks noChangeAspect="1"/>
          </p:cNvGrpSpPr>
          <p:nvPr/>
        </p:nvGrpSpPr>
        <p:grpSpPr>
          <a:xfrm>
            <a:off x="5364957" y="1947386"/>
            <a:ext cx="280158" cy="213026"/>
            <a:chOff x="152441" y="3690938"/>
            <a:chExt cx="394589" cy="300037"/>
          </a:xfrm>
        </p:grpSpPr>
        <p:sp>
          <p:nvSpPr>
            <p:cNvPr id="73" name="Rectangle 35"/>
            <p:cNvSpPr>
              <a:spLocks noChangeArrowheads="1"/>
            </p:cNvSpPr>
            <p:nvPr/>
          </p:nvSpPr>
          <p:spPr bwMode="auto">
            <a:xfrm>
              <a:off x="152441" y="3690938"/>
              <a:ext cx="394589" cy="300037"/>
            </a:xfrm>
            <a:prstGeom prst="rect">
              <a:avLst/>
            </a:prstGeom>
            <a:ln>
              <a:solidFill>
                <a:schemeClr val="tx1"/>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endParaRPr lang="en-US" sz="1200" dirty="0">
                <a:latin typeface="Calibri" pitchFamily="34" charset="0"/>
              </a:endParaRPr>
            </a:p>
          </p:txBody>
        </p:sp>
        <p:sp>
          <p:nvSpPr>
            <p:cNvPr id="74" name="Line 67"/>
            <p:cNvSpPr>
              <a:spLocks noChangeShapeType="1"/>
            </p:cNvSpPr>
            <p:nvPr/>
          </p:nvSpPr>
          <p:spPr bwMode="auto">
            <a:xfrm rot="10800000" flipH="1" flipV="1">
              <a:off x="152441" y="3842015"/>
              <a:ext cx="157835" cy="0"/>
            </a:xfrm>
            <a:prstGeom prst="line">
              <a:avLst/>
            </a:prstGeom>
            <a:noFill/>
            <a:ln w="25400">
              <a:solidFill>
                <a:schemeClr val="tx1"/>
              </a:solidFill>
              <a:round/>
              <a:headEnd/>
              <a:tailEnd type="triangle" w="med" len="med"/>
            </a:ln>
          </p:spPr>
          <p:txBody>
            <a:bodyPr/>
            <a:lstStyle/>
            <a:p>
              <a:endParaRPr lang="en-US"/>
            </a:p>
          </p:txBody>
        </p:sp>
        <p:sp>
          <p:nvSpPr>
            <p:cNvPr id="75" name="Line 73"/>
            <p:cNvSpPr>
              <a:spLocks noChangeShapeType="1"/>
            </p:cNvSpPr>
            <p:nvPr/>
          </p:nvSpPr>
          <p:spPr bwMode="auto">
            <a:xfrm rot="10800000" flipH="1" flipV="1">
              <a:off x="389195" y="3842015"/>
              <a:ext cx="157835" cy="0"/>
            </a:xfrm>
            <a:prstGeom prst="line">
              <a:avLst/>
            </a:prstGeom>
            <a:noFill/>
            <a:ln w="25400">
              <a:solidFill>
                <a:schemeClr val="tx1"/>
              </a:solidFill>
              <a:round/>
              <a:headEnd/>
              <a:tailEnd type="triangle" w="med" len="med"/>
            </a:ln>
          </p:spPr>
          <p:txBody>
            <a:bodyPr/>
            <a:lstStyle/>
            <a:p>
              <a:endParaRPr lang="en-US"/>
            </a:p>
          </p:txBody>
        </p:sp>
        <p:grpSp>
          <p:nvGrpSpPr>
            <p:cNvPr id="76" name="Group 202"/>
            <p:cNvGrpSpPr>
              <a:grpSpLocks/>
            </p:cNvGrpSpPr>
            <p:nvPr/>
          </p:nvGrpSpPr>
          <p:grpSpPr bwMode="auto">
            <a:xfrm rot="10800000" flipH="1" flipV="1">
              <a:off x="252455" y="3754895"/>
              <a:ext cx="140634" cy="174948"/>
              <a:chOff x="3067434" y="1790279"/>
              <a:chExt cx="302584" cy="319188"/>
            </a:xfrm>
            <a:solidFill>
              <a:schemeClr val="accent1">
                <a:alpha val="0"/>
              </a:schemeClr>
            </a:solidFill>
          </p:grpSpPr>
          <p:sp>
            <p:nvSpPr>
              <p:cNvPr id="77" name="Rectangle 355"/>
              <p:cNvSpPr>
                <a:spLocks noChangeArrowheads="1"/>
              </p:cNvSpPr>
              <p:nvPr/>
            </p:nvSpPr>
            <p:spPr bwMode="auto">
              <a:xfrm>
                <a:off x="3131389" y="1790291"/>
                <a:ext cx="120769" cy="319176"/>
              </a:xfrm>
              <a:prstGeom prst="rect">
                <a:avLst/>
              </a:prstGeom>
              <a:grpFill/>
              <a:ln w="25400" algn="ctr">
                <a:solidFill>
                  <a:schemeClr val="tx1"/>
                </a:solidFill>
                <a:round/>
                <a:headEnd/>
                <a:tailEnd/>
              </a:ln>
            </p:spPr>
            <p:txBody>
              <a:bodyPr/>
              <a:lstStyle/>
              <a:p>
                <a:pPr>
                  <a:lnSpc>
                    <a:spcPct val="90000"/>
                  </a:lnSpc>
                  <a:spcBef>
                    <a:spcPct val="25000"/>
                  </a:spcBef>
                  <a:buClr>
                    <a:schemeClr val="bg1"/>
                  </a:buClr>
                  <a:buSzPct val="100000"/>
                  <a:buFont typeface="Wingdings" pitchFamily="2" charset="2"/>
                  <a:buChar char="•"/>
                </a:pPr>
                <a:endParaRPr lang="en-US"/>
              </a:p>
            </p:txBody>
          </p:sp>
          <p:sp>
            <p:nvSpPr>
              <p:cNvPr id="78" name="Rectangle 356"/>
              <p:cNvSpPr>
                <a:spLocks noChangeArrowheads="1"/>
              </p:cNvSpPr>
              <p:nvPr/>
            </p:nvSpPr>
            <p:spPr bwMode="auto">
              <a:xfrm>
                <a:off x="3249250" y="1790281"/>
                <a:ext cx="120768" cy="319175"/>
              </a:xfrm>
              <a:prstGeom prst="rect">
                <a:avLst/>
              </a:prstGeom>
              <a:grpFill/>
              <a:ln w="25400" algn="ctr">
                <a:solidFill>
                  <a:schemeClr val="tx1"/>
                </a:solidFill>
                <a:round/>
                <a:headEnd/>
                <a:tailEnd/>
              </a:ln>
            </p:spPr>
            <p:txBody>
              <a:bodyPr/>
              <a:lstStyle/>
              <a:p>
                <a:pPr>
                  <a:lnSpc>
                    <a:spcPct val="90000"/>
                  </a:lnSpc>
                  <a:spcBef>
                    <a:spcPct val="25000"/>
                  </a:spcBef>
                  <a:buClr>
                    <a:schemeClr val="bg1"/>
                  </a:buClr>
                  <a:buSzPct val="100000"/>
                  <a:buFont typeface="Wingdings" pitchFamily="2" charset="2"/>
                  <a:buChar char="•"/>
                </a:pPr>
                <a:endParaRPr lang="en-US" dirty="0"/>
              </a:p>
            </p:txBody>
          </p:sp>
          <p:cxnSp>
            <p:nvCxnSpPr>
              <p:cNvPr id="79" name="Straight Connector 367"/>
              <p:cNvCxnSpPr>
                <a:cxnSpLocks noChangeShapeType="1"/>
              </p:cNvCxnSpPr>
              <p:nvPr/>
            </p:nvCxnSpPr>
            <p:spPr bwMode="auto">
              <a:xfrm rot="16200000" flipV="1">
                <a:off x="3126382" y="1731331"/>
                <a:ext cx="0" cy="117896"/>
              </a:xfrm>
              <a:prstGeom prst="line">
                <a:avLst/>
              </a:prstGeom>
              <a:grpFill/>
              <a:ln w="25400" algn="ctr">
                <a:solidFill>
                  <a:schemeClr val="tx1"/>
                </a:solidFill>
                <a:round/>
                <a:headEnd/>
                <a:tailEnd/>
              </a:ln>
            </p:spPr>
          </p:cxnSp>
          <p:cxnSp>
            <p:nvCxnSpPr>
              <p:cNvPr id="80" name="Straight Connector 368"/>
              <p:cNvCxnSpPr>
                <a:cxnSpLocks noChangeShapeType="1"/>
              </p:cNvCxnSpPr>
              <p:nvPr/>
            </p:nvCxnSpPr>
            <p:spPr bwMode="auto">
              <a:xfrm rot="5400000" flipV="1">
                <a:off x="3131102" y="2050500"/>
                <a:ext cx="0" cy="117897"/>
              </a:xfrm>
              <a:prstGeom prst="line">
                <a:avLst/>
              </a:prstGeom>
              <a:grpFill/>
              <a:ln w="25400" algn="ctr">
                <a:solidFill>
                  <a:schemeClr val="tx1"/>
                </a:solidFill>
                <a:round/>
                <a:headEnd/>
                <a:tailEnd/>
              </a:ln>
            </p:spPr>
          </p:cxnSp>
        </p:grpSp>
      </p:grpSp>
      <p:grpSp>
        <p:nvGrpSpPr>
          <p:cNvPr id="82" name="Group 81"/>
          <p:cNvGrpSpPr>
            <a:grpSpLocks noChangeAspect="1"/>
          </p:cNvGrpSpPr>
          <p:nvPr/>
        </p:nvGrpSpPr>
        <p:grpSpPr>
          <a:xfrm rot="1788969">
            <a:off x="3180800" y="2869678"/>
            <a:ext cx="597594" cy="454403"/>
            <a:chOff x="152441" y="3690938"/>
            <a:chExt cx="394589" cy="300037"/>
          </a:xfrm>
        </p:grpSpPr>
        <p:sp>
          <p:nvSpPr>
            <p:cNvPr id="83" name="Rectangle 35"/>
            <p:cNvSpPr>
              <a:spLocks noChangeArrowheads="1"/>
            </p:cNvSpPr>
            <p:nvPr/>
          </p:nvSpPr>
          <p:spPr bwMode="auto">
            <a:xfrm>
              <a:off x="152441" y="3690938"/>
              <a:ext cx="394589" cy="300037"/>
            </a:xfrm>
            <a:prstGeom prst="rect">
              <a:avLst/>
            </a:prstGeom>
            <a:ln>
              <a:solidFill>
                <a:schemeClr val="tx1"/>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endParaRPr lang="en-US" sz="1200" dirty="0">
                <a:latin typeface="Calibri" pitchFamily="34" charset="0"/>
              </a:endParaRPr>
            </a:p>
          </p:txBody>
        </p:sp>
        <p:sp>
          <p:nvSpPr>
            <p:cNvPr id="84" name="Line 67"/>
            <p:cNvSpPr>
              <a:spLocks noChangeShapeType="1"/>
            </p:cNvSpPr>
            <p:nvPr/>
          </p:nvSpPr>
          <p:spPr bwMode="auto">
            <a:xfrm rot="10800000" flipH="1">
              <a:off x="152441" y="3840957"/>
              <a:ext cx="130276" cy="1059"/>
            </a:xfrm>
            <a:prstGeom prst="line">
              <a:avLst/>
            </a:prstGeom>
            <a:noFill/>
            <a:ln w="25400">
              <a:solidFill>
                <a:schemeClr val="tx1"/>
              </a:solidFill>
              <a:round/>
              <a:headEnd/>
              <a:tailEnd type="triangle" w="med" len="med"/>
            </a:ln>
          </p:spPr>
          <p:txBody>
            <a:bodyPr/>
            <a:lstStyle/>
            <a:p>
              <a:endParaRPr lang="en-US"/>
            </a:p>
          </p:txBody>
        </p:sp>
        <p:sp>
          <p:nvSpPr>
            <p:cNvPr id="85" name="Line 73"/>
            <p:cNvSpPr>
              <a:spLocks noChangeShapeType="1"/>
            </p:cNvSpPr>
            <p:nvPr/>
          </p:nvSpPr>
          <p:spPr bwMode="auto">
            <a:xfrm rot="10800000" flipH="1" flipV="1">
              <a:off x="389195" y="3842015"/>
              <a:ext cx="157835" cy="0"/>
            </a:xfrm>
            <a:prstGeom prst="line">
              <a:avLst/>
            </a:prstGeom>
            <a:noFill/>
            <a:ln w="25400">
              <a:solidFill>
                <a:schemeClr val="tx1"/>
              </a:solidFill>
              <a:round/>
              <a:headEnd/>
              <a:tailEnd type="triangle" w="med" len="med"/>
            </a:ln>
          </p:spPr>
          <p:txBody>
            <a:bodyPr/>
            <a:lstStyle/>
            <a:p>
              <a:endParaRPr lang="en-US"/>
            </a:p>
          </p:txBody>
        </p:sp>
        <p:grpSp>
          <p:nvGrpSpPr>
            <p:cNvPr id="86" name="Group 202"/>
            <p:cNvGrpSpPr>
              <a:grpSpLocks/>
            </p:cNvGrpSpPr>
            <p:nvPr/>
          </p:nvGrpSpPr>
          <p:grpSpPr bwMode="auto">
            <a:xfrm rot="10800000" flipH="1" flipV="1">
              <a:off x="252455" y="3754895"/>
              <a:ext cx="140634" cy="174948"/>
              <a:chOff x="3067434" y="1790279"/>
              <a:chExt cx="302584" cy="319188"/>
            </a:xfrm>
            <a:solidFill>
              <a:schemeClr val="accent1">
                <a:alpha val="0"/>
              </a:schemeClr>
            </a:solidFill>
          </p:grpSpPr>
          <p:sp>
            <p:nvSpPr>
              <p:cNvPr id="87" name="Rectangle 355"/>
              <p:cNvSpPr>
                <a:spLocks noChangeArrowheads="1"/>
              </p:cNvSpPr>
              <p:nvPr/>
            </p:nvSpPr>
            <p:spPr bwMode="auto">
              <a:xfrm>
                <a:off x="3131389" y="1790291"/>
                <a:ext cx="120769" cy="319176"/>
              </a:xfrm>
              <a:prstGeom prst="rect">
                <a:avLst/>
              </a:prstGeom>
              <a:grpFill/>
              <a:ln w="25400" algn="ctr">
                <a:solidFill>
                  <a:schemeClr val="tx1"/>
                </a:solidFill>
                <a:round/>
                <a:headEnd/>
                <a:tailEnd/>
              </a:ln>
            </p:spPr>
            <p:txBody>
              <a:bodyPr/>
              <a:lstStyle/>
              <a:p>
                <a:pPr>
                  <a:lnSpc>
                    <a:spcPct val="90000"/>
                  </a:lnSpc>
                  <a:spcBef>
                    <a:spcPct val="25000"/>
                  </a:spcBef>
                  <a:buClr>
                    <a:schemeClr val="bg1"/>
                  </a:buClr>
                  <a:buSzPct val="100000"/>
                  <a:buFont typeface="Wingdings" pitchFamily="2" charset="2"/>
                  <a:buChar char="•"/>
                </a:pPr>
                <a:endParaRPr lang="en-US"/>
              </a:p>
            </p:txBody>
          </p:sp>
          <p:sp>
            <p:nvSpPr>
              <p:cNvPr id="88" name="Rectangle 356"/>
              <p:cNvSpPr>
                <a:spLocks noChangeArrowheads="1"/>
              </p:cNvSpPr>
              <p:nvPr/>
            </p:nvSpPr>
            <p:spPr bwMode="auto">
              <a:xfrm>
                <a:off x="3249250" y="1790281"/>
                <a:ext cx="120768" cy="319175"/>
              </a:xfrm>
              <a:prstGeom prst="rect">
                <a:avLst/>
              </a:prstGeom>
              <a:grpFill/>
              <a:ln w="25400" algn="ctr">
                <a:solidFill>
                  <a:schemeClr val="tx1"/>
                </a:solidFill>
                <a:round/>
                <a:headEnd/>
                <a:tailEnd/>
              </a:ln>
            </p:spPr>
            <p:txBody>
              <a:bodyPr/>
              <a:lstStyle/>
              <a:p>
                <a:pPr>
                  <a:lnSpc>
                    <a:spcPct val="90000"/>
                  </a:lnSpc>
                  <a:spcBef>
                    <a:spcPct val="25000"/>
                  </a:spcBef>
                  <a:buClr>
                    <a:schemeClr val="bg1"/>
                  </a:buClr>
                  <a:buSzPct val="100000"/>
                  <a:buFont typeface="Wingdings" pitchFamily="2" charset="2"/>
                  <a:buChar char="•"/>
                </a:pPr>
                <a:endParaRPr lang="en-US" dirty="0"/>
              </a:p>
            </p:txBody>
          </p:sp>
          <p:cxnSp>
            <p:nvCxnSpPr>
              <p:cNvPr id="89" name="Straight Connector 367"/>
              <p:cNvCxnSpPr>
                <a:cxnSpLocks noChangeShapeType="1"/>
              </p:cNvCxnSpPr>
              <p:nvPr/>
            </p:nvCxnSpPr>
            <p:spPr bwMode="auto">
              <a:xfrm rot="16200000" flipV="1">
                <a:off x="3126382" y="1731331"/>
                <a:ext cx="0" cy="117896"/>
              </a:xfrm>
              <a:prstGeom prst="line">
                <a:avLst/>
              </a:prstGeom>
              <a:grpFill/>
              <a:ln w="25400" algn="ctr">
                <a:solidFill>
                  <a:schemeClr val="tx1"/>
                </a:solidFill>
                <a:round/>
                <a:headEnd/>
                <a:tailEnd/>
              </a:ln>
            </p:spPr>
          </p:cxnSp>
          <p:cxnSp>
            <p:nvCxnSpPr>
              <p:cNvPr id="90" name="Straight Connector 368"/>
              <p:cNvCxnSpPr>
                <a:cxnSpLocks noChangeShapeType="1"/>
              </p:cNvCxnSpPr>
              <p:nvPr/>
            </p:nvCxnSpPr>
            <p:spPr bwMode="auto">
              <a:xfrm rot="5400000" flipV="1">
                <a:off x="3131102" y="2050500"/>
                <a:ext cx="0" cy="117897"/>
              </a:xfrm>
              <a:prstGeom prst="line">
                <a:avLst/>
              </a:prstGeom>
              <a:grpFill/>
              <a:ln w="25400" algn="ctr">
                <a:solidFill>
                  <a:schemeClr val="tx1"/>
                </a:solidFill>
                <a:round/>
                <a:headEnd/>
                <a:tailEnd/>
              </a:ln>
            </p:spPr>
          </p:cxnSp>
        </p:grpSp>
      </p:grpSp>
      <p:grpSp>
        <p:nvGrpSpPr>
          <p:cNvPr id="91" name="Group 90"/>
          <p:cNvGrpSpPr>
            <a:grpSpLocks noChangeAspect="1"/>
          </p:cNvGrpSpPr>
          <p:nvPr/>
        </p:nvGrpSpPr>
        <p:grpSpPr>
          <a:xfrm rot="5400000">
            <a:off x="4445088" y="2489444"/>
            <a:ext cx="354203" cy="454403"/>
            <a:chOff x="152441" y="3690938"/>
            <a:chExt cx="394589" cy="300037"/>
          </a:xfrm>
        </p:grpSpPr>
        <p:sp>
          <p:nvSpPr>
            <p:cNvPr id="92" name="Rectangle 35"/>
            <p:cNvSpPr>
              <a:spLocks noChangeArrowheads="1"/>
            </p:cNvSpPr>
            <p:nvPr/>
          </p:nvSpPr>
          <p:spPr bwMode="auto">
            <a:xfrm>
              <a:off x="152441" y="3690938"/>
              <a:ext cx="394589" cy="300037"/>
            </a:xfrm>
            <a:prstGeom prst="rect">
              <a:avLst/>
            </a:prstGeom>
            <a:ln>
              <a:solidFill>
                <a:schemeClr val="tx1"/>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endParaRPr lang="en-US" sz="1200" dirty="0">
                <a:latin typeface="Calibri" pitchFamily="34" charset="0"/>
              </a:endParaRPr>
            </a:p>
          </p:txBody>
        </p:sp>
        <p:sp>
          <p:nvSpPr>
            <p:cNvPr id="93" name="Line 67"/>
            <p:cNvSpPr>
              <a:spLocks noChangeShapeType="1"/>
            </p:cNvSpPr>
            <p:nvPr/>
          </p:nvSpPr>
          <p:spPr bwMode="auto">
            <a:xfrm rot="10800000" flipH="1">
              <a:off x="152441" y="3840957"/>
              <a:ext cx="130276" cy="1059"/>
            </a:xfrm>
            <a:prstGeom prst="line">
              <a:avLst/>
            </a:prstGeom>
            <a:noFill/>
            <a:ln w="25400">
              <a:solidFill>
                <a:schemeClr val="tx1"/>
              </a:solidFill>
              <a:round/>
              <a:headEnd/>
              <a:tailEnd type="triangle" w="med" len="med"/>
            </a:ln>
          </p:spPr>
          <p:txBody>
            <a:bodyPr/>
            <a:lstStyle/>
            <a:p>
              <a:endParaRPr lang="en-US"/>
            </a:p>
          </p:txBody>
        </p:sp>
        <p:sp>
          <p:nvSpPr>
            <p:cNvPr id="94" name="Line 73"/>
            <p:cNvSpPr>
              <a:spLocks noChangeShapeType="1"/>
            </p:cNvSpPr>
            <p:nvPr/>
          </p:nvSpPr>
          <p:spPr bwMode="auto">
            <a:xfrm rot="10800000" flipH="1" flipV="1">
              <a:off x="389195" y="3842015"/>
              <a:ext cx="157835" cy="0"/>
            </a:xfrm>
            <a:prstGeom prst="line">
              <a:avLst/>
            </a:prstGeom>
            <a:noFill/>
            <a:ln w="25400">
              <a:solidFill>
                <a:schemeClr val="tx1"/>
              </a:solidFill>
              <a:round/>
              <a:headEnd/>
              <a:tailEnd type="triangle" w="med" len="med"/>
            </a:ln>
          </p:spPr>
          <p:txBody>
            <a:bodyPr/>
            <a:lstStyle/>
            <a:p>
              <a:endParaRPr lang="en-US"/>
            </a:p>
          </p:txBody>
        </p:sp>
        <p:grpSp>
          <p:nvGrpSpPr>
            <p:cNvPr id="95" name="Group 202"/>
            <p:cNvGrpSpPr>
              <a:grpSpLocks/>
            </p:cNvGrpSpPr>
            <p:nvPr/>
          </p:nvGrpSpPr>
          <p:grpSpPr bwMode="auto">
            <a:xfrm rot="10800000" flipH="1" flipV="1">
              <a:off x="252455" y="3754895"/>
              <a:ext cx="140634" cy="174948"/>
              <a:chOff x="3067434" y="1790279"/>
              <a:chExt cx="302584" cy="319188"/>
            </a:xfrm>
            <a:solidFill>
              <a:schemeClr val="accent1">
                <a:alpha val="0"/>
              </a:schemeClr>
            </a:solidFill>
          </p:grpSpPr>
          <p:sp>
            <p:nvSpPr>
              <p:cNvPr id="96" name="Rectangle 355"/>
              <p:cNvSpPr>
                <a:spLocks noChangeArrowheads="1"/>
              </p:cNvSpPr>
              <p:nvPr/>
            </p:nvSpPr>
            <p:spPr bwMode="auto">
              <a:xfrm>
                <a:off x="3131389" y="1790291"/>
                <a:ext cx="120769" cy="319176"/>
              </a:xfrm>
              <a:prstGeom prst="rect">
                <a:avLst/>
              </a:prstGeom>
              <a:grpFill/>
              <a:ln w="25400" algn="ctr">
                <a:solidFill>
                  <a:schemeClr val="tx1"/>
                </a:solidFill>
                <a:round/>
                <a:headEnd/>
                <a:tailEnd/>
              </a:ln>
            </p:spPr>
            <p:txBody>
              <a:bodyPr/>
              <a:lstStyle/>
              <a:p>
                <a:pPr>
                  <a:lnSpc>
                    <a:spcPct val="90000"/>
                  </a:lnSpc>
                  <a:spcBef>
                    <a:spcPct val="25000"/>
                  </a:spcBef>
                  <a:buClr>
                    <a:schemeClr val="bg1"/>
                  </a:buClr>
                  <a:buSzPct val="100000"/>
                  <a:buFont typeface="Wingdings" pitchFamily="2" charset="2"/>
                  <a:buChar char="•"/>
                </a:pPr>
                <a:endParaRPr lang="en-US"/>
              </a:p>
            </p:txBody>
          </p:sp>
          <p:sp>
            <p:nvSpPr>
              <p:cNvPr id="97" name="Rectangle 356"/>
              <p:cNvSpPr>
                <a:spLocks noChangeArrowheads="1"/>
              </p:cNvSpPr>
              <p:nvPr/>
            </p:nvSpPr>
            <p:spPr bwMode="auto">
              <a:xfrm>
                <a:off x="3249250" y="1790281"/>
                <a:ext cx="120768" cy="319175"/>
              </a:xfrm>
              <a:prstGeom prst="rect">
                <a:avLst/>
              </a:prstGeom>
              <a:grpFill/>
              <a:ln w="25400" algn="ctr">
                <a:solidFill>
                  <a:schemeClr val="tx1"/>
                </a:solidFill>
                <a:round/>
                <a:headEnd/>
                <a:tailEnd/>
              </a:ln>
            </p:spPr>
            <p:txBody>
              <a:bodyPr/>
              <a:lstStyle/>
              <a:p>
                <a:pPr>
                  <a:lnSpc>
                    <a:spcPct val="90000"/>
                  </a:lnSpc>
                  <a:spcBef>
                    <a:spcPct val="25000"/>
                  </a:spcBef>
                  <a:buClr>
                    <a:schemeClr val="bg1"/>
                  </a:buClr>
                  <a:buSzPct val="100000"/>
                  <a:buFont typeface="Wingdings" pitchFamily="2" charset="2"/>
                  <a:buChar char="•"/>
                </a:pPr>
                <a:endParaRPr lang="en-US" dirty="0"/>
              </a:p>
            </p:txBody>
          </p:sp>
          <p:cxnSp>
            <p:nvCxnSpPr>
              <p:cNvPr id="98" name="Straight Connector 367"/>
              <p:cNvCxnSpPr>
                <a:cxnSpLocks noChangeShapeType="1"/>
              </p:cNvCxnSpPr>
              <p:nvPr/>
            </p:nvCxnSpPr>
            <p:spPr bwMode="auto">
              <a:xfrm rot="16200000" flipV="1">
                <a:off x="3126382" y="1731331"/>
                <a:ext cx="0" cy="117896"/>
              </a:xfrm>
              <a:prstGeom prst="line">
                <a:avLst/>
              </a:prstGeom>
              <a:grpFill/>
              <a:ln w="25400" algn="ctr">
                <a:solidFill>
                  <a:schemeClr val="tx1"/>
                </a:solidFill>
                <a:round/>
                <a:headEnd/>
                <a:tailEnd/>
              </a:ln>
            </p:spPr>
          </p:cxnSp>
          <p:cxnSp>
            <p:nvCxnSpPr>
              <p:cNvPr id="99" name="Straight Connector 368"/>
              <p:cNvCxnSpPr>
                <a:cxnSpLocks noChangeShapeType="1"/>
              </p:cNvCxnSpPr>
              <p:nvPr/>
            </p:nvCxnSpPr>
            <p:spPr bwMode="auto">
              <a:xfrm rot="5400000" flipV="1">
                <a:off x="3131102" y="2050500"/>
                <a:ext cx="0" cy="117897"/>
              </a:xfrm>
              <a:prstGeom prst="line">
                <a:avLst/>
              </a:prstGeom>
              <a:grpFill/>
              <a:ln w="25400" algn="ctr">
                <a:solidFill>
                  <a:schemeClr val="tx1"/>
                </a:solidFill>
                <a:round/>
                <a:headEnd/>
                <a:tailEnd/>
              </a:ln>
            </p:spPr>
          </p:cxnSp>
        </p:grpSp>
      </p:grpSp>
      <p:grpSp>
        <p:nvGrpSpPr>
          <p:cNvPr id="109" name="Group 108"/>
          <p:cNvGrpSpPr>
            <a:grpSpLocks noChangeAspect="1"/>
          </p:cNvGrpSpPr>
          <p:nvPr/>
        </p:nvGrpSpPr>
        <p:grpSpPr>
          <a:xfrm rot="5400000">
            <a:off x="5437108" y="2508051"/>
            <a:ext cx="354203" cy="454403"/>
            <a:chOff x="152441" y="3690938"/>
            <a:chExt cx="394589" cy="300037"/>
          </a:xfrm>
        </p:grpSpPr>
        <p:sp>
          <p:nvSpPr>
            <p:cNvPr id="110" name="Rectangle 35"/>
            <p:cNvSpPr>
              <a:spLocks noChangeArrowheads="1"/>
            </p:cNvSpPr>
            <p:nvPr/>
          </p:nvSpPr>
          <p:spPr bwMode="auto">
            <a:xfrm>
              <a:off x="152441" y="3690938"/>
              <a:ext cx="394589" cy="300037"/>
            </a:xfrm>
            <a:prstGeom prst="rect">
              <a:avLst/>
            </a:prstGeom>
            <a:ln>
              <a:solidFill>
                <a:schemeClr val="tx1"/>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endParaRPr lang="en-US" sz="1200" dirty="0">
                <a:latin typeface="Calibri" pitchFamily="34" charset="0"/>
              </a:endParaRPr>
            </a:p>
          </p:txBody>
        </p:sp>
        <p:sp>
          <p:nvSpPr>
            <p:cNvPr id="111" name="Line 67"/>
            <p:cNvSpPr>
              <a:spLocks noChangeShapeType="1"/>
            </p:cNvSpPr>
            <p:nvPr/>
          </p:nvSpPr>
          <p:spPr bwMode="auto">
            <a:xfrm rot="10800000" flipH="1">
              <a:off x="152441" y="3840957"/>
              <a:ext cx="130276" cy="1059"/>
            </a:xfrm>
            <a:prstGeom prst="line">
              <a:avLst/>
            </a:prstGeom>
            <a:noFill/>
            <a:ln w="25400">
              <a:solidFill>
                <a:schemeClr val="tx1"/>
              </a:solidFill>
              <a:round/>
              <a:headEnd/>
              <a:tailEnd type="triangle" w="med" len="med"/>
            </a:ln>
          </p:spPr>
          <p:txBody>
            <a:bodyPr/>
            <a:lstStyle/>
            <a:p>
              <a:endParaRPr lang="en-US"/>
            </a:p>
          </p:txBody>
        </p:sp>
        <p:sp>
          <p:nvSpPr>
            <p:cNvPr id="112" name="Line 73"/>
            <p:cNvSpPr>
              <a:spLocks noChangeShapeType="1"/>
            </p:cNvSpPr>
            <p:nvPr/>
          </p:nvSpPr>
          <p:spPr bwMode="auto">
            <a:xfrm rot="10800000" flipH="1" flipV="1">
              <a:off x="389195" y="3842015"/>
              <a:ext cx="157835" cy="0"/>
            </a:xfrm>
            <a:prstGeom prst="line">
              <a:avLst/>
            </a:prstGeom>
            <a:noFill/>
            <a:ln w="25400">
              <a:solidFill>
                <a:schemeClr val="tx1"/>
              </a:solidFill>
              <a:round/>
              <a:headEnd/>
              <a:tailEnd type="triangle" w="med" len="med"/>
            </a:ln>
          </p:spPr>
          <p:txBody>
            <a:bodyPr/>
            <a:lstStyle/>
            <a:p>
              <a:endParaRPr lang="en-US"/>
            </a:p>
          </p:txBody>
        </p:sp>
        <p:grpSp>
          <p:nvGrpSpPr>
            <p:cNvPr id="113" name="Group 202"/>
            <p:cNvGrpSpPr>
              <a:grpSpLocks/>
            </p:cNvGrpSpPr>
            <p:nvPr/>
          </p:nvGrpSpPr>
          <p:grpSpPr bwMode="auto">
            <a:xfrm rot="10800000" flipH="1" flipV="1">
              <a:off x="252455" y="3754895"/>
              <a:ext cx="140634" cy="174948"/>
              <a:chOff x="3067434" y="1790279"/>
              <a:chExt cx="302584" cy="319188"/>
            </a:xfrm>
            <a:solidFill>
              <a:schemeClr val="accent1">
                <a:alpha val="0"/>
              </a:schemeClr>
            </a:solidFill>
          </p:grpSpPr>
          <p:sp>
            <p:nvSpPr>
              <p:cNvPr id="114" name="Rectangle 355"/>
              <p:cNvSpPr>
                <a:spLocks noChangeArrowheads="1"/>
              </p:cNvSpPr>
              <p:nvPr/>
            </p:nvSpPr>
            <p:spPr bwMode="auto">
              <a:xfrm>
                <a:off x="3131389" y="1790291"/>
                <a:ext cx="120769" cy="319176"/>
              </a:xfrm>
              <a:prstGeom prst="rect">
                <a:avLst/>
              </a:prstGeom>
              <a:grpFill/>
              <a:ln w="25400" algn="ctr">
                <a:solidFill>
                  <a:schemeClr val="tx1"/>
                </a:solidFill>
                <a:round/>
                <a:headEnd/>
                <a:tailEnd/>
              </a:ln>
            </p:spPr>
            <p:txBody>
              <a:bodyPr/>
              <a:lstStyle/>
              <a:p>
                <a:pPr>
                  <a:lnSpc>
                    <a:spcPct val="90000"/>
                  </a:lnSpc>
                  <a:spcBef>
                    <a:spcPct val="25000"/>
                  </a:spcBef>
                  <a:buClr>
                    <a:schemeClr val="bg1"/>
                  </a:buClr>
                  <a:buSzPct val="100000"/>
                  <a:buFont typeface="Wingdings" pitchFamily="2" charset="2"/>
                  <a:buChar char="•"/>
                </a:pPr>
                <a:endParaRPr lang="en-US"/>
              </a:p>
            </p:txBody>
          </p:sp>
          <p:sp>
            <p:nvSpPr>
              <p:cNvPr id="115" name="Rectangle 356"/>
              <p:cNvSpPr>
                <a:spLocks noChangeArrowheads="1"/>
              </p:cNvSpPr>
              <p:nvPr/>
            </p:nvSpPr>
            <p:spPr bwMode="auto">
              <a:xfrm>
                <a:off x="3249250" y="1790281"/>
                <a:ext cx="120768" cy="319175"/>
              </a:xfrm>
              <a:prstGeom prst="rect">
                <a:avLst/>
              </a:prstGeom>
              <a:grpFill/>
              <a:ln w="25400" algn="ctr">
                <a:solidFill>
                  <a:schemeClr val="tx1"/>
                </a:solidFill>
                <a:round/>
                <a:headEnd/>
                <a:tailEnd/>
              </a:ln>
            </p:spPr>
            <p:txBody>
              <a:bodyPr/>
              <a:lstStyle/>
              <a:p>
                <a:pPr>
                  <a:lnSpc>
                    <a:spcPct val="90000"/>
                  </a:lnSpc>
                  <a:spcBef>
                    <a:spcPct val="25000"/>
                  </a:spcBef>
                  <a:buClr>
                    <a:schemeClr val="bg1"/>
                  </a:buClr>
                  <a:buSzPct val="100000"/>
                  <a:buFont typeface="Wingdings" pitchFamily="2" charset="2"/>
                  <a:buChar char="•"/>
                </a:pPr>
                <a:endParaRPr lang="en-US" dirty="0"/>
              </a:p>
            </p:txBody>
          </p:sp>
          <p:cxnSp>
            <p:nvCxnSpPr>
              <p:cNvPr id="116" name="Straight Connector 367"/>
              <p:cNvCxnSpPr>
                <a:cxnSpLocks noChangeShapeType="1"/>
              </p:cNvCxnSpPr>
              <p:nvPr/>
            </p:nvCxnSpPr>
            <p:spPr bwMode="auto">
              <a:xfrm rot="16200000" flipV="1">
                <a:off x="3126382" y="1731331"/>
                <a:ext cx="0" cy="117896"/>
              </a:xfrm>
              <a:prstGeom prst="line">
                <a:avLst/>
              </a:prstGeom>
              <a:grpFill/>
              <a:ln w="25400" algn="ctr">
                <a:solidFill>
                  <a:schemeClr val="tx1"/>
                </a:solidFill>
                <a:round/>
                <a:headEnd/>
                <a:tailEnd/>
              </a:ln>
            </p:spPr>
          </p:cxnSp>
          <p:cxnSp>
            <p:nvCxnSpPr>
              <p:cNvPr id="117" name="Straight Connector 368"/>
              <p:cNvCxnSpPr>
                <a:cxnSpLocks noChangeShapeType="1"/>
              </p:cNvCxnSpPr>
              <p:nvPr/>
            </p:nvCxnSpPr>
            <p:spPr bwMode="auto">
              <a:xfrm rot="5400000" flipV="1">
                <a:off x="3131102" y="2050500"/>
                <a:ext cx="0" cy="117897"/>
              </a:xfrm>
              <a:prstGeom prst="line">
                <a:avLst/>
              </a:prstGeom>
              <a:grpFill/>
              <a:ln w="25400" algn="ctr">
                <a:solidFill>
                  <a:schemeClr val="tx1"/>
                </a:solidFill>
                <a:round/>
                <a:headEnd/>
                <a:tailEnd/>
              </a:ln>
            </p:spPr>
          </p:cxnSp>
        </p:grpSp>
      </p:grpSp>
      <p:grpSp>
        <p:nvGrpSpPr>
          <p:cNvPr id="118" name="Group 117"/>
          <p:cNvGrpSpPr>
            <a:grpSpLocks noChangeAspect="1"/>
          </p:cNvGrpSpPr>
          <p:nvPr/>
        </p:nvGrpSpPr>
        <p:grpSpPr>
          <a:xfrm rot="5400000">
            <a:off x="6414689" y="2481500"/>
            <a:ext cx="354203" cy="454403"/>
            <a:chOff x="152441" y="3690938"/>
            <a:chExt cx="394589" cy="300037"/>
          </a:xfrm>
        </p:grpSpPr>
        <p:sp>
          <p:nvSpPr>
            <p:cNvPr id="119" name="Rectangle 35"/>
            <p:cNvSpPr>
              <a:spLocks noChangeArrowheads="1"/>
            </p:cNvSpPr>
            <p:nvPr/>
          </p:nvSpPr>
          <p:spPr bwMode="auto">
            <a:xfrm>
              <a:off x="152441" y="3690938"/>
              <a:ext cx="394589" cy="300037"/>
            </a:xfrm>
            <a:prstGeom prst="rect">
              <a:avLst/>
            </a:prstGeom>
            <a:ln>
              <a:solidFill>
                <a:schemeClr val="tx1"/>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endParaRPr lang="en-US" sz="1200" dirty="0">
                <a:latin typeface="Calibri" pitchFamily="34" charset="0"/>
              </a:endParaRPr>
            </a:p>
          </p:txBody>
        </p:sp>
        <p:sp>
          <p:nvSpPr>
            <p:cNvPr id="120" name="Line 67"/>
            <p:cNvSpPr>
              <a:spLocks noChangeShapeType="1"/>
            </p:cNvSpPr>
            <p:nvPr/>
          </p:nvSpPr>
          <p:spPr bwMode="auto">
            <a:xfrm rot="10800000" flipH="1">
              <a:off x="152441" y="3840957"/>
              <a:ext cx="130276" cy="1059"/>
            </a:xfrm>
            <a:prstGeom prst="line">
              <a:avLst/>
            </a:prstGeom>
            <a:noFill/>
            <a:ln w="25400">
              <a:solidFill>
                <a:schemeClr val="tx1"/>
              </a:solidFill>
              <a:round/>
              <a:headEnd/>
              <a:tailEnd type="triangle" w="med" len="med"/>
            </a:ln>
          </p:spPr>
          <p:txBody>
            <a:bodyPr/>
            <a:lstStyle/>
            <a:p>
              <a:endParaRPr lang="en-US"/>
            </a:p>
          </p:txBody>
        </p:sp>
        <p:sp>
          <p:nvSpPr>
            <p:cNvPr id="121" name="Line 73"/>
            <p:cNvSpPr>
              <a:spLocks noChangeShapeType="1"/>
            </p:cNvSpPr>
            <p:nvPr/>
          </p:nvSpPr>
          <p:spPr bwMode="auto">
            <a:xfrm rot="10800000" flipH="1" flipV="1">
              <a:off x="389195" y="3842015"/>
              <a:ext cx="157835" cy="0"/>
            </a:xfrm>
            <a:prstGeom prst="line">
              <a:avLst/>
            </a:prstGeom>
            <a:noFill/>
            <a:ln w="25400">
              <a:solidFill>
                <a:schemeClr val="tx1"/>
              </a:solidFill>
              <a:round/>
              <a:headEnd/>
              <a:tailEnd type="triangle" w="med" len="med"/>
            </a:ln>
          </p:spPr>
          <p:txBody>
            <a:bodyPr/>
            <a:lstStyle/>
            <a:p>
              <a:endParaRPr lang="en-US"/>
            </a:p>
          </p:txBody>
        </p:sp>
        <p:grpSp>
          <p:nvGrpSpPr>
            <p:cNvPr id="122" name="Group 202"/>
            <p:cNvGrpSpPr>
              <a:grpSpLocks/>
            </p:cNvGrpSpPr>
            <p:nvPr/>
          </p:nvGrpSpPr>
          <p:grpSpPr bwMode="auto">
            <a:xfrm rot="10800000" flipH="1" flipV="1">
              <a:off x="252455" y="3754895"/>
              <a:ext cx="140634" cy="174948"/>
              <a:chOff x="3067434" y="1790279"/>
              <a:chExt cx="302584" cy="319188"/>
            </a:xfrm>
            <a:solidFill>
              <a:schemeClr val="accent1">
                <a:alpha val="0"/>
              </a:schemeClr>
            </a:solidFill>
          </p:grpSpPr>
          <p:sp>
            <p:nvSpPr>
              <p:cNvPr id="123" name="Rectangle 355"/>
              <p:cNvSpPr>
                <a:spLocks noChangeArrowheads="1"/>
              </p:cNvSpPr>
              <p:nvPr/>
            </p:nvSpPr>
            <p:spPr bwMode="auto">
              <a:xfrm>
                <a:off x="3131389" y="1790291"/>
                <a:ext cx="120769" cy="319176"/>
              </a:xfrm>
              <a:prstGeom prst="rect">
                <a:avLst/>
              </a:prstGeom>
              <a:grpFill/>
              <a:ln w="25400" algn="ctr">
                <a:solidFill>
                  <a:schemeClr val="tx1"/>
                </a:solidFill>
                <a:round/>
                <a:headEnd/>
                <a:tailEnd/>
              </a:ln>
            </p:spPr>
            <p:txBody>
              <a:bodyPr/>
              <a:lstStyle/>
              <a:p>
                <a:pPr>
                  <a:lnSpc>
                    <a:spcPct val="90000"/>
                  </a:lnSpc>
                  <a:spcBef>
                    <a:spcPct val="25000"/>
                  </a:spcBef>
                  <a:buClr>
                    <a:schemeClr val="bg1"/>
                  </a:buClr>
                  <a:buSzPct val="100000"/>
                  <a:buFont typeface="Wingdings" pitchFamily="2" charset="2"/>
                  <a:buChar char="•"/>
                </a:pPr>
                <a:endParaRPr lang="en-US"/>
              </a:p>
            </p:txBody>
          </p:sp>
          <p:sp>
            <p:nvSpPr>
              <p:cNvPr id="124" name="Rectangle 356"/>
              <p:cNvSpPr>
                <a:spLocks noChangeArrowheads="1"/>
              </p:cNvSpPr>
              <p:nvPr/>
            </p:nvSpPr>
            <p:spPr bwMode="auto">
              <a:xfrm>
                <a:off x="3249250" y="1790281"/>
                <a:ext cx="120768" cy="319175"/>
              </a:xfrm>
              <a:prstGeom prst="rect">
                <a:avLst/>
              </a:prstGeom>
              <a:grpFill/>
              <a:ln w="25400" algn="ctr">
                <a:solidFill>
                  <a:schemeClr val="tx1"/>
                </a:solidFill>
                <a:round/>
                <a:headEnd/>
                <a:tailEnd/>
              </a:ln>
            </p:spPr>
            <p:txBody>
              <a:bodyPr/>
              <a:lstStyle/>
              <a:p>
                <a:pPr>
                  <a:lnSpc>
                    <a:spcPct val="90000"/>
                  </a:lnSpc>
                  <a:spcBef>
                    <a:spcPct val="25000"/>
                  </a:spcBef>
                  <a:buClr>
                    <a:schemeClr val="bg1"/>
                  </a:buClr>
                  <a:buSzPct val="100000"/>
                  <a:buFont typeface="Wingdings" pitchFamily="2" charset="2"/>
                  <a:buChar char="•"/>
                </a:pPr>
                <a:endParaRPr lang="en-US" dirty="0"/>
              </a:p>
            </p:txBody>
          </p:sp>
          <p:cxnSp>
            <p:nvCxnSpPr>
              <p:cNvPr id="125" name="Straight Connector 367"/>
              <p:cNvCxnSpPr>
                <a:cxnSpLocks noChangeShapeType="1"/>
              </p:cNvCxnSpPr>
              <p:nvPr/>
            </p:nvCxnSpPr>
            <p:spPr bwMode="auto">
              <a:xfrm rot="16200000" flipV="1">
                <a:off x="3126382" y="1731331"/>
                <a:ext cx="0" cy="117896"/>
              </a:xfrm>
              <a:prstGeom prst="line">
                <a:avLst/>
              </a:prstGeom>
              <a:grpFill/>
              <a:ln w="25400" algn="ctr">
                <a:solidFill>
                  <a:schemeClr val="tx1"/>
                </a:solidFill>
                <a:round/>
                <a:headEnd/>
                <a:tailEnd/>
              </a:ln>
            </p:spPr>
          </p:cxnSp>
          <p:cxnSp>
            <p:nvCxnSpPr>
              <p:cNvPr id="126" name="Straight Connector 368"/>
              <p:cNvCxnSpPr>
                <a:cxnSpLocks noChangeShapeType="1"/>
              </p:cNvCxnSpPr>
              <p:nvPr/>
            </p:nvCxnSpPr>
            <p:spPr bwMode="auto">
              <a:xfrm rot="5400000" flipV="1">
                <a:off x="3131102" y="2050500"/>
                <a:ext cx="0" cy="117897"/>
              </a:xfrm>
              <a:prstGeom prst="line">
                <a:avLst/>
              </a:prstGeom>
              <a:grpFill/>
              <a:ln w="25400" algn="ctr">
                <a:solidFill>
                  <a:schemeClr val="tx1"/>
                </a:solidFill>
                <a:round/>
                <a:headEnd/>
                <a:tailEnd/>
              </a:ln>
            </p:spPr>
          </p:cxnSp>
        </p:grpSp>
      </p:grpSp>
      <p:sp>
        <p:nvSpPr>
          <p:cNvPr id="101" name="TextBox 100"/>
          <p:cNvSpPr txBox="1"/>
          <p:nvPr/>
        </p:nvSpPr>
        <p:spPr>
          <a:xfrm>
            <a:off x="1775950" y="6077159"/>
            <a:ext cx="6990225" cy="476041"/>
          </a:xfrm>
          <a:prstGeom prst="rect">
            <a:avLst/>
          </a:prstGeom>
        </p:spPr>
        <p:style>
          <a:lnRef idx="0">
            <a:schemeClr val="accent1"/>
          </a:lnRef>
          <a:fillRef idx="3">
            <a:schemeClr val="accent1"/>
          </a:fillRef>
          <a:effectRef idx="3">
            <a:schemeClr val="accent1"/>
          </a:effectRef>
          <a:fontRef idx="minor">
            <a:schemeClr val="lt1"/>
          </a:fontRef>
        </p:style>
        <p:txBody>
          <a:bodyPr wrap="square" rtlCol="0" anchor="ctr" anchorCtr="0">
            <a:normAutofit fontScale="85000" lnSpcReduction="10000"/>
          </a:bodyPr>
          <a:lstStyle>
            <a:defPPr>
              <a:defRPr lang="en-US"/>
            </a:defPPr>
            <a:lvl1pPr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1pPr>
            <a:lvl2pPr marL="457200"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2pPr>
            <a:lvl3pPr marL="914400"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3pPr>
            <a:lvl4pPr marL="1371600"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4pPr>
            <a:lvl5pPr marL="1828800"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5pPr>
            <a:lvl6pPr marL="2286000" algn="l" defTabSz="914400" rtl="0" eaLnBrk="1" latinLnBrk="0" hangingPunct="1">
              <a:defRPr sz="2000" kern="1200">
                <a:solidFill>
                  <a:schemeClr val="tx1"/>
                </a:solidFill>
                <a:latin typeface="Verdana" pitchFamily="-96" charset="0"/>
                <a:ea typeface="+mn-ea"/>
                <a:cs typeface="+mn-cs"/>
              </a:defRPr>
            </a:lvl6pPr>
            <a:lvl7pPr marL="2743200" algn="l" defTabSz="914400" rtl="0" eaLnBrk="1" latinLnBrk="0" hangingPunct="1">
              <a:defRPr sz="2000" kern="1200">
                <a:solidFill>
                  <a:schemeClr val="tx1"/>
                </a:solidFill>
                <a:latin typeface="Verdana" pitchFamily="-96" charset="0"/>
                <a:ea typeface="+mn-ea"/>
                <a:cs typeface="+mn-cs"/>
              </a:defRPr>
            </a:lvl7pPr>
            <a:lvl8pPr marL="3200400" algn="l" defTabSz="914400" rtl="0" eaLnBrk="1" latinLnBrk="0" hangingPunct="1">
              <a:defRPr sz="2000" kern="1200">
                <a:solidFill>
                  <a:schemeClr val="tx1"/>
                </a:solidFill>
                <a:latin typeface="Verdana" pitchFamily="-96" charset="0"/>
                <a:ea typeface="+mn-ea"/>
                <a:cs typeface="+mn-cs"/>
              </a:defRPr>
            </a:lvl8pPr>
            <a:lvl9pPr marL="3657600" algn="l" defTabSz="914400" rtl="0" eaLnBrk="1" latinLnBrk="0" hangingPunct="1">
              <a:defRPr sz="2000" kern="1200">
                <a:solidFill>
                  <a:schemeClr val="tx1"/>
                </a:solidFill>
                <a:latin typeface="Verdana" pitchFamily="-96" charset="0"/>
                <a:ea typeface="+mn-ea"/>
                <a:cs typeface="+mn-cs"/>
              </a:defRPr>
            </a:lvl9pPr>
          </a:lstStyle>
          <a:p>
            <a:pPr algn="ctr">
              <a:buNone/>
            </a:pPr>
            <a:r>
              <a:rPr lang="en-US" sz="2400" dirty="0" smtClean="0">
                <a:solidFill>
                  <a:schemeClr val="bg1"/>
                </a:solidFill>
              </a:rPr>
              <a:t>But the programmer knows about the LI property… </a:t>
            </a:r>
            <a:endParaRPr lang="en-US" sz="2400" dirty="0">
              <a:solidFill>
                <a:schemeClr val="bg1"/>
              </a:solidFill>
            </a:endParaRPr>
          </a:p>
        </p:txBody>
      </p:sp>
      <p:sp>
        <p:nvSpPr>
          <p:cNvPr id="104" name="Title 1"/>
          <p:cNvSpPr txBox="1">
            <a:spLocks/>
          </p:cNvSpPr>
          <p:nvPr/>
        </p:nvSpPr>
        <p:spPr>
          <a:xfrm>
            <a:off x="114528" y="13944"/>
            <a:ext cx="8991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dirty="0" smtClean="0">
                <a:solidFill>
                  <a:schemeClr val="accent1"/>
                </a:solidFill>
              </a:rPr>
              <a:t>Latency-Insensitive Design: A Higher Semantic</a:t>
            </a:r>
            <a:endParaRPr lang="en-US" sz="3600" dirty="0">
              <a:solidFill>
                <a:schemeClr val="accent1"/>
              </a:solidFill>
            </a:endParaRPr>
          </a:p>
        </p:txBody>
      </p:sp>
    </p:spTree>
    <p:custDataLst>
      <p:tags r:id="rId1"/>
    </p:custDataLst>
    <p:extLst>
      <p:ext uri="{BB962C8B-B14F-4D97-AF65-F5344CB8AC3E}">
        <p14:creationId xmlns:p14="http://schemas.microsoft.com/office/powerpoint/2010/main" val="681697600"/>
      </p:ext>
    </p:extLst>
  </p:cSld>
  <p:clrMapOvr>
    <a:masterClrMapping/>
  </p:clrMapOvr>
  <p:transition advTm="52839">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8">
                                            <p:txEl>
                                              <p:pRg st="0" end="0"/>
                                            </p:txEl>
                                          </p:spTgt>
                                        </p:tgtEl>
                                        <p:attrNameLst>
                                          <p:attrName>style.visibility</p:attrName>
                                        </p:attrNameLst>
                                      </p:cBhvr>
                                      <p:to>
                                        <p:strVal val="visible"/>
                                      </p:to>
                                    </p:set>
                                    <p:animEffect transition="in" filter="fade">
                                      <p:cBhvr>
                                        <p:cTn id="7" dur="500"/>
                                        <p:tgtEl>
                                          <p:spTgt spid="38">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3"/>
                                        </p:tgtEl>
                                        <p:attrNameLst>
                                          <p:attrName>style.visibility</p:attrName>
                                        </p:attrNameLst>
                                      </p:cBhvr>
                                      <p:to>
                                        <p:strVal val="visible"/>
                                      </p:to>
                                    </p:set>
                                    <p:animEffect transition="in" filter="fade">
                                      <p:cBhvr>
                                        <p:cTn id="10" dur="500"/>
                                        <p:tgtEl>
                                          <p:spTgt spid="53"/>
                                        </p:tgtEl>
                                      </p:cBhvr>
                                    </p:animEffect>
                                  </p:childTnLst>
                                </p:cTn>
                              </p:par>
                              <p:par>
                                <p:cTn id="11" presetID="10" presetClass="entr" presetSubtype="0" fill="hold" nodeType="withEffect">
                                  <p:stCondLst>
                                    <p:cond delay="0"/>
                                  </p:stCondLst>
                                  <p:childTnLst>
                                    <p:set>
                                      <p:cBhvr>
                                        <p:cTn id="12" dur="1" fill="hold">
                                          <p:stCondLst>
                                            <p:cond delay="0"/>
                                          </p:stCondLst>
                                        </p:cTn>
                                        <p:tgtEl>
                                          <p:spTgt spid="72"/>
                                        </p:tgtEl>
                                        <p:attrNameLst>
                                          <p:attrName>style.visibility</p:attrName>
                                        </p:attrNameLst>
                                      </p:cBhvr>
                                      <p:to>
                                        <p:strVal val="visible"/>
                                      </p:to>
                                    </p:set>
                                    <p:animEffect transition="in" filter="fade">
                                      <p:cBhvr>
                                        <p:cTn id="13" dur="500"/>
                                        <p:tgtEl>
                                          <p:spTgt spid="72"/>
                                        </p:tgtEl>
                                      </p:cBhvr>
                                    </p:animEffect>
                                  </p:childTnLst>
                                </p:cTn>
                              </p:par>
                              <p:par>
                                <p:cTn id="14" presetID="10" presetClass="entr" presetSubtype="0" fill="hold" nodeType="withEffect">
                                  <p:stCondLst>
                                    <p:cond delay="0"/>
                                  </p:stCondLst>
                                  <p:childTnLst>
                                    <p:set>
                                      <p:cBhvr>
                                        <p:cTn id="15" dur="1" fill="hold">
                                          <p:stCondLst>
                                            <p:cond delay="0"/>
                                          </p:stCondLst>
                                        </p:cTn>
                                        <p:tgtEl>
                                          <p:spTgt spid="63"/>
                                        </p:tgtEl>
                                        <p:attrNameLst>
                                          <p:attrName>style.visibility</p:attrName>
                                        </p:attrNameLst>
                                      </p:cBhvr>
                                      <p:to>
                                        <p:strVal val="visible"/>
                                      </p:to>
                                    </p:set>
                                    <p:animEffect transition="in" filter="fade">
                                      <p:cBhvr>
                                        <p:cTn id="16" dur="500"/>
                                        <p:tgtEl>
                                          <p:spTgt spid="63"/>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8">
                                            <p:txEl>
                                              <p:pRg st="1" end="1"/>
                                            </p:txEl>
                                          </p:spTgt>
                                        </p:tgtEl>
                                        <p:attrNameLst>
                                          <p:attrName>style.visibility</p:attrName>
                                        </p:attrNameLst>
                                      </p:cBhvr>
                                      <p:to>
                                        <p:strVal val="visible"/>
                                      </p:to>
                                    </p:set>
                                    <p:animEffect transition="in" filter="fade">
                                      <p:cBhvr>
                                        <p:cTn id="21" dur="500"/>
                                        <p:tgtEl>
                                          <p:spTgt spid="38">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8">
                                            <p:txEl>
                                              <p:pRg st="2" end="2"/>
                                            </p:txEl>
                                          </p:spTgt>
                                        </p:tgtEl>
                                        <p:attrNameLst>
                                          <p:attrName>style.visibility</p:attrName>
                                        </p:attrNameLst>
                                      </p:cBhvr>
                                      <p:to>
                                        <p:strVal val="visible"/>
                                      </p:to>
                                    </p:set>
                                    <p:animEffect transition="in" filter="fade">
                                      <p:cBhvr>
                                        <p:cTn id="26" dur="500"/>
                                        <p:tgtEl>
                                          <p:spTgt spid="38">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8">
                                            <p:txEl>
                                              <p:pRg st="3" end="3"/>
                                            </p:txEl>
                                          </p:spTgt>
                                        </p:tgtEl>
                                        <p:attrNameLst>
                                          <p:attrName>style.visibility</p:attrName>
                                        </p:attrNameLst>
                                      </p:cBhvr>
                                      <p:to>
                                        <p:strVal val="visible"/>
                                      </p:to>
                                    </p:set>
                                    <p:animEffect transition="in" filter="fade">
                                      <p:cBhvr>
                                        <p:cTn id="31" dur="500"/>
                                        <p:tgtEl>
                                          <p:spTgt spid="38">
                                            <p:txEl>
                                              <p:pRg st="3" end="3"/>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01"/>
                                        </p:tgtEl>
                                        <p:attrNameLst>
                                          <p:attrName>style.visibility</p:attrName>
                                        </p:attrNameLst>
                                      </p:cBhvr>
                                      <p:to>
                                        <p:strVal val="visible"/>
                                      </p:to>
                                    </p:set>
                                    <p:animEffect transition="in" filter="fade">
                                      <p:cBhvr>
                                        <p:cTn id="36" dur="500"/>
                                        <p:tgtEl>
                                          <p:spTgt spid="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0" dirty="0" smtClean="0"/>
              <a:t>A Syntax for LI Design</a:t>
            </a:r>
            <a:endParaRPr lang="en-US" sz="3600" b="0" dirty="0"/>
          </a:p>
        </p:txBody>
      </p:sp>
      <p:sp>
        <p:nvSpPr>
          <p:cNvPr id="3" name="Content Placeholder 2"/>
          <p:cNvSpPr>
            <a:spLocks noGrp="1"/>
          </p:cNvSpPr>
          <p:nvPr>
            <p:ph sz="half" idx="1"/>
          </p:nvPr>
        </p:nvSpPr>
        <p:spPr>
          <a:xfrm>
            <a:off x="381000" y="1362877"/>
            <a:ext cx="4191001" cy="4961723"/>
          </a:xfrm>
        </p:spPr>
        <p:txBody>
          <a:bodyPr>
            <a:normAutofit fontScale="92500" lnSpcReduction="10000"/>
          </a:bodyPr>
          <a:lstStyle/>
          <a:p>
            <a:r>
              <a:rPr lang="en-US" dirty="0" smtClean="0"/>
              <a:t>Programmer needs to differentiate LI channels from normal FIFOs</a:t>
            </a:r>
          </a:p>
          <a:p>
            <a:r>
              <a:rPr lang="en-US" dirty="0" smtClean="0"/>
              <a:t>Latency-Insensitive Send/</a:t>
            </a:r>
            <a:r>
              <a:rPr lang="en-US" dirty="0" err="1" smtClean="0"/>
              <a:t>Recv</a:t>
            </a:r>
            <a:r>
              <a:rPr lang="en-US" dirty="0" smtClean="0"/>
              <a:t> endpoints</a:t>
            </a:r>
          </a:p>
          <a:p>
            <a:pPr lvl="1"/>
            <a:r>
              <a:rPr lang="en-US" dirty="0" smtClean="0"/>
              <a:t>Implementation chosen by compiler</a:t>
            </a:r>
          </a:p>
          <a:p>
            <a:pPr lvl="1"/>
            <a:r>
              <a:rPr lang="en-US" dirty="0" smtClean="0"/>
              <a:t>FIFO order</a:t>
            </a:r>
          </a:p>
          <a:p>
            <a:pPr lvl="1"/>
            <a:r>
              <a:rPr lang="en-US" dirty="0" smtClean="0"/>
              <a:t>Guaranteed delivery</a:t>
            </a:r>
          </a:p>
          <a:p>
            <a:r>
              <a:rPr lang="en-US" dirty="0" smtClean="0"/>
              <a:t>Explicit programmer contract</a:t>
            </a:r>
          </a:p>
          <a:p>
            <a:pPr lvl="1"/>
            <a:r>
              <a:rPr lang="en-US" dirty="0" smtClean="0">
                <a:solidFill>
                  <a:schemeClr val="accent2"/>
                </a:solidFill>
              </a:rPr>
              <a:t>Unspecified</a:t>
            </a:r>
            <a:r>
              <a:rPr lang="en-US" dirty="0" smtClean="0"/>
              <a:t> buffering &amp; </a:t>
            </a:r>
            <a:r>
              <a:rPr lang="en-US" dirty="0">
                <a:solidFill>
                  <a:schemeClr val="accent2"/>
                </a:solidFill>
              </a:rPr>
              <a:t>u</a:t>
            </a:r>
            <a:r>
              <a:rPr lang="en-US" dirty="0" smtClean="0">
                <a:solidFill>
                  <a:schemeClr val="accent2"/>
                </a:solidFill>
              </a:rPr>
              <a:t>nspecified</a:t>
            </a:r>
            <a:r>
              <a:rPr lang="en-US" dirty="0" smtClean="0">
                <a:solidFill>
                  <a:srgbClr val="FF0000"/>
                </a:solidFill>
              </a:rPr>
              <a:t> </a:t>
            </a:r>
            <a:r>
              <a:rPr lang="en-US" dirty="0" smtClean="0"/>
              <a:t>latency</a:t>
            </a:r>
          </a:p>
          <a:p>
            <a:pPr lvl="1"/>
            <a:r>
              <a:rPr lang="en-US" dirty="0" smtClean="0"/>
              <a:t>Programmer responsible for correct annotation</a:t>
            </a:r>
          </a:p>
        </p:txBody>
      </p:sp>
      <p:sp>
        <p:nvSpPr>
          <p:cNvPr id="6" name="Rectangle 5"/>
          <p:cNvSpPr/>
          <p:nvPr/>
        </p:nvSpPr>
        <p:spPr>
          <a:xfrm>
            <a:off x="4572000" y="3657600"/>
            <a:ext cx="4343400" cy="2209800"/>
          </a:xfrm>
          <a:prstGeom prst="rect">
            <a:avLst/>
          </a:prstGeom>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Rectangle 6"/>
          <p:cNvSpPr/>
          <p:nvPr/>
        </p:nvSpPr>
        <p:spPr>
          <a:xfrm>
            <a:off x="4572000" y="1295400"/>
            <a:ext cx="4343400" cy="2057400"/>
          </a:xfrm>
          <a:prstGeom prst="rect">
            <a:avLst/>
          </a:prstGeom>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9" name="TextBox 8"/>
          <p:cNvSpPr txBox="1"/>
          <p:nvPr/>
        </p:nvSpPr>
        <p:spPr>
          <a:xfrm>
            <a:off x="4648200" y="1394936"/>
            <a:ext cx="4191000" cy="646331"/>
          </a:xfrm>
          <a:prstGeom prst="rect">
            <a:avLst/>
          </a:prstGeom>
          <a:ln/>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1200" dirty="0" smtClean="0">
                <a:latin typeface="Courier New" pitchFamily="49" charset="0"/>
                <a:cs typeface="Courier New" pitchFamily="49" charset="0"/>
              </a:rPr>
              <a:t>module </a:t>
            </a:r>
            <a:r>
              <a:rPr lang="en-US" sz="1200" dirty="0" err="1" smtClean="0">
                <a:latin typeface="Courier New" pitchFamily="49" charset="0"/>
                <a:cs typeface="Courier New" pitchFamily="49" charset="0"/>
              </a:rPr>
              <a:t>mkTimeP</a:t>
            </a:r>
            <a:r>
              <a:rPr lang="en-US" sz="1200" dirty="0" smtClean="0">
                <a:latin typeface="Courier New" pitchFamily="49" charset="0"/>
                <a:cs typeface="Courier New" pitchFamily="49" charset="0"/>
              </a:rPr>
              <a:t>; </a:t>
            </a:r>
          </a:p>
          <a:p>
            <a:r>
              <a:rPr lang="en-US" sz="1200" dirty="0" smtClean="0">
                <a:latin typeface="Courier New" pitchFamily="49" charset="0"/>
                <a:cs typeface="Courier New" pitchFamily="49" charset="0"/>
              </a:rPr>
              <a:t> Send#(</a:t>
            </a:r>
            <a:r>
              <a:rPr lang="en-US" sz="1200" dirty="0" err="1" smtClean="0">
                <a:latin typeface="Courier New" pitchFamily="49" charset="0"/>
                <a:cs typeface="Courier New" pitchFamily="49" charset="0"/>
              </a:rPr>
              <a:t>Inst</a:t>
            </a:r>
            <a:r>
              <a:rPr lang="en-US" sz="1200" dirty="0" smtClean="0">
                <a:latin typeface="Courier New" pitchFamily="49" charset="0"/>
                <a:cs typeface="Courier New" pitchFamily="49" charset="0"/>
              </a:rPr>
              <a:t>) send &lt;- </a:t>
            </a:r>
            <a:r>
              <a:rPr lang="en-US" sz="1200" dirty="0" err="1" smtClean="0">
                <a:latin typeface="Courier New" pitchFamily="49" charset="0"/>
                <a:cs typeface="Courier New" pitchFamily="49" charset="0"/>
              </a:rPr>
              <a:t>mkSend</a:t>
            </a:r>
            <a:r>
              <a:rPr lang="en-US" sz="1200" dirty="0" smtClean="0">
                <a:latin typeface="Courier New" pitchFamily="49" charset="0"/>
                <a:cs typeface="Courier New" pitchFamily="49" charset="0"/>
              </a:rPr>
              <a:t>(“Decode”);</a:t>
            </a:r>
          </a:p>
          <a:p>
            <a:r>
              <a:rPr lang="en-US" sz="1200" dirty="0" err="1" smtClean="0">
                <a:latin typeface="Courier New" pitchFamily="49" charset="0"/>
                <a:cs typeface="Courier New" pitchFamily="49" charset="0"/>
              </a:rPr>
              <a:t>endmodule</a:t>
            </a:r>
            <a:r>
              <a:rPr lang="en-US" sz="1200" dirty="0" smtClean="0">
                <a:latin typeface="Courier New" pitchFamily="49" charset="0"/>
                <a:cs typeface="Courier New" pitchFamily="49" charset="0"/>
              </a:rPr>
              <a:t> </a:t>
            </a:r>
            <a:endParaRPr lang="en-US" sz="1200" dirty="0">
              <a:latin typeface="Courier New" pitchFamily="49" charset="0"/>
              <a:cs typeface="Courier New" pitchFamily="49" charset="0"/>
            </a:endParaRPr>
          </a:p>
        </p:txBody>
      </p:sp>
      <p:sp>
        <p:nvSpPr>
          <p:cNvPr id="10" name="TextBox 9"/>
          <p:cNvSpPr txBox="1"/>
          <p:nvPr/>
        </p:nvSpPr>
        <p:spPr>
          <a:xfrm>
            <a:off x="4648200" y="5020270"/>
            <a:ext cx="4191000" cy="646331"/>
          </a:xfrm>
          <a:prstGeom prst="rect">
            <a:avLst/>
          </a:prstGeom>
          <a:ln/>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1200" dirty="0" smtClean="0">
                <a:latin typeface="Courier New" pitchFamily="49" charset="0"/>
                <a:cs typeface="Courier New" pitchFamily="49" charset="0"/>
              </a:rPr>
              <a:t>module </a:t>
            </a:r>
            <a:r>
              <a:rPr lang="en-US" sz="1200" dirty="0" err="1" smtClean="0">
                <a:latin typeface="Courier New" pitchFamily="49" charset="0"/>
                <a:cs typeface="Courier New" pitchFamily="49" charset="0"/>
              </a:rPr>
              <a:t>mkFuncP</a:t>
            </a:r>
            <a:r>
              <a:rPr lang="en-US" sz="1200" dirty="0" smtClean="0">
                <a:latin typeface="Courier New" pitchFamily="49" charset="0"/>
                <a:cs typeface="Courier New" pitchFamily="49" charset="0"/>
              </a:rPr>
              <a:t>; </a:t>
            </a:r>
          </a:p>
          <a:p>
            <a:r>
              <a:rPr lang="en-US" sz="1200" dirty="0" smtClean="0">
                <a:latin typeface="Courier New" pitchFamily="49" charset="0"/>
                <a:cs typeface="Courier New" pitchFamily="49" charset="0"/>
              </a:rPr>
              <a:t>  </a:t>
            </a:r>
            <a:r>
              <a:rPr lang="en-US" sz="1200" dirty="0" err="1" smtClean="0">
                <a:latin typeface="Courier New" pitchFamily="49" charset="0"/>
                <a:cs typeface="Courier New" pitchFamily="49" charset="0"/>
              </a:rPr>
              <a:t>Recv</a:t>
            </a:r>
            <a:r>
              <a:rPr lang="en-US" sz="1200" dirty="0" smtClean="0">
                <a:latin typeface="Courier New" pitchFamily="49" charset="0"/>
                <a:cs typeface="Courier New" pitchFamily="49" charset="0"/>
              </a:rPr>
              <a:t>#(</a:t>
            </a:r>
            <a:r>
              <a:rPr lang="en-US" sz="1200" dirty="0" err="1" smtClean="0">
                <a:latin typeface="Courier New" pitchFamily="49" charset="0"/>
                <a:cs typeface="Courier New" pitchFamily="49" charset="0"/>
              </a:rPr>
              <a:t>Inst</a:t>
            </a:r>
            <a:r>
              <a:rPr lang="en-US" sz="1200" dirty="0" smtClean="0">
                <a:latin typeface="Courier New" pitchFamily="49" charset="0"/>
                <a:cs typeface="Courier New" pitchFamily="49" charset="0"/>
              </a:rPr>
              <a:t>) </a:t>
            </a:r>
            <a:r>
              <a:rPr lang="en-US" sz="1200" dirty="0" err="1" smtClean="0">
                <a:latin typeface="Courier New" pitchFamily="49" charset="0"/>
                <a:cs typeface="Courier New" pitchFamily="49" charset="0"/>
              </a:rPr>
              <a:t>recv</a:t>
            </a:r>
            <a:r>
              <a:rPr lang="en-US" sz="1200" dirty="0" smtClean="0">
                <a:latin typeface="Courier New" pitchFamily="49" charset="0"/>
                <a:cs typeface="Courier New" pitchFamily="49" charset="0"/>
              </a:rPr>
              <a:t> &lt;- </a:t>
            </a:r>
            <a:r>
              <a:rPr lang="en-US" sz="1200" dirty="0" err="1" smtClean="0">
                <a:latin typeface="Courier New" pitchFamily="49" charset="0"/>
                <a:cs typeface="Courier New" pitchFamily="49" charset="0"/>
              </a:rPr>
              <a:t>mkRecv</a:t>
            </a:r>
            <a:r>
              <a:rPr lang="en-US" sz="1200" dirty="0" smtClean="0">
                <a:latin typeface="Courier New" pitchFamily="49" charset="0"/>
                <a:cs typeface="Courier New" pitchFamily="49" charset="0"/>
              </a:rPr>
              <a:t>(“Decode”);</a:t>
            </a:r>
          </a:p>
          <a:p>
            <a:r>
              <a:rPr lang="en-US" sz="1200" dirty="0" err="1" smtClean="0">
                <a:latin typeface="Courier New" pitchFamily="49" charset="0"/>
                <a:cs typeface="Courier New" pitchFamily="49" charset="0"/>
              </a:rPr>
              <a:t>endmodule</a:t>
            </a:r>
            <a:r>
              <a:rPr lang="en-US" sz="1200" dirty="0" smtClean="0">
                <a:latin typeface="Courier New" pitchFamily="49" charset="0"/>
                <a:cs typeface="Courier New" pitchFamily="49" charset="0"/>
              </a:rPr>
              <a:t> </a:t>
            </a:r>
            <a:endParaRPr lang="en-US" sz="1200" dirty="0">
              <a:latin typeface="Courier New" pitchFamily="49" charset="0"/>
              <a:cs typeface="Courier New" pitchFamily="49" charset="0"/>
            </a:endParaRPr>
          </a:p>
        </p:txBody>
      </p:sp>
      <p:sp>
        <p:nvSpPr>
          <p:cNvPr id="13" name="Cloud 12"/>
          <p:cNvSpPr/>
          <p:nvPr/>
        </p:nvSpPr>
        <p:spPr>
          <a:xfrm>
            <a:off x="4800600" y="3810000"/>
            <a:ext cx="2057400" cy="1066800"/>
          </a:xfrm>
          <a:prstGeom prst="cloud">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err="1" smtClean="0">
                <a:latin typeface="Times New Roman" pitchFamily="18" charset="0"/>
                <a:cs typeface="Times New Roman" pitchFamily="18" charset="0"/>
              </a:rPr>
              <a:t>mkFuncP</a:t>
            </a:r>
            <a:endParaRPr lang="en-US" dirty="0" smtClean="0">
              <a:latin typeface="Times New Roman" pitchFamily="18" charset="0"/>
              <a:cs typeface="Times New Roman" pitchFamily="18" charset="0"/>
            </a:endParaRPr>
          </a:p>
          <a:p>
            <a:pPr algn="ctr"/>
            <a:r>
              <a:rPr lang="en-US" dirty="0" smtClean="0">
                <a:latin typeface="Times New Roman" pitchFamily="18" charset="0"/>
                <a:cs typeface="Times New Roman" pitchFamily="18" charset="0"/>
              </a:rPr>
              <a:t>RTL</a:t>
            </a:r>
            <a:endParaRPr lang="en-US" dirty="0">
              <a:latin typeface="Times New Roman" pitchFamily="18" charset="0"/>
              <a:cs typeface="Times New Roman" pitchFamily="18" charset="0"/>
            </a:endParaRPr>
          </a:p>
        </p:txBody>
      </p:sp>
      <p:sp>
        <p:nvSpPr>
          <p:cNvPr id="16" name="Cloud 15"/>
          <p:cNvSpPr/>
          <p:nvPr/>
        </p:nvSpPr>
        <p:spPr>
          <a:xfrm>
            <a:off x="4800600" y="2209800"/>
            <a:ext cx="2209800" cy="1066800"/>
          </a:xfrm>
          <a:prstGeom prst="cloud">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err="1" smtClean="0">
                <a:latin typeface="Times New Roman" pitchFamily="18" charset="0"/>
                <a:cs typeface="Times New Roman" pitchFamily="18" charset="0"/>
              </a:rPr>
              <a:t>mkTimeP</a:t>
            </a:r>
            <a:endParaRPr lang="en-US" dirty="0" smtClean="0">
              <a:latin typeface="Times New Roman" pitchFamily="18" charset="0"/>
              <a:cs typeface="Times New Roman" pitchFamily="18" charset="0"/>
            </a:endParaRPr>
          </a:p>
          <a:p>
            <a:pPr algn="ctr"/>
            <a:r>
              <a:rPr lang="en-US" dirty="0" smtClean="0">
                <a:latin typeface="Times New Roman" pitchFamily="18" charset="0"/>
                <a:cs typeface="Times New Roman" pitchFamily="18" charset="0"/>
              </a:rPr>
              <a:t>RTL</a:t>
            </a:r>
            <a:endParaRPr lang="en-US" dirty="0">
              <a:latin typeface="Times New Roman" pitchFamily="18" charset="0"/>
              <a:cs typeface="Times New Roman" pitchFamily="18" charset="0"/>
            </a:endParaRPr>
          </a:p>
        </p:txBody>
      </p:sp>
      <p:grpSp>
        <p:nvGrpSpPr>
          <p:cNvPr id="4" name="Group 3"/>
          <p:cNvGrpSpPr/>
          <p:nvPr/>
        </p:nvGrpSpPr>
        <p:grpSpPr>
          <a:xfrm>
            <a:off x="6858000" y="2209800"/>
            <a:ext cx="1905000" cy="2667000"/>
            <a:chOff x="6858000" y="2514600"/>
            <a:chExt cx="1905000" cy="2667000"/>
          </a:xfrm>
        </p:grpSpPr>
        <p:sp>
          <p:nvSpPr>
            <p:cNvPr id="8" name="Rectangle 7"/>
            <p:cNvSpPr/>
            <p:nvPr/>
          </p:nvSpPr>
          <p:spPr>
            <a:xfrm>
              <a:off x="7162800" y="2514600"/>
              <a:ext cx="1600200" cy="2667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1" name="Line 73"/>
            <p:cNvSpPr>
              <a:spLocks noChangeShapeType="1"/>
            </p:cNvSpPr>
            <p:nvPr/>
          </p:nvSpPr>
          <p:spPr bwMode="auto">
            <a:xfrm rot="10800000" flipV="1">
              <a:off x="6858000" y="4570915"/>
              <a:ext cx="575885" cy="0"/>
            </a:xfrm>
            <a:prstGeom prst="line">
              <a:avLst/>
            </a:prstGeom>
            <a:noFill/>
            <a:ln w="25400">
              <a:solidFill>
                <a:schemeClr val="tx1"/>
              </a:solidFill>
              <a:round/>
              <a:headEnd/>
              <a:tailEnd type="triangle" w="med" len="med"/>
            </a:ln>
          </p:spPr>
          <p:txBody>
            <a:bodyPr/>
            <a:lstStyle/>
            <a:p>
              <a:endParaRPr lang="en-US" sz="1600">
                <a:latin typeface="Times New Roman" pitchFamily="18" charset="0"/>
                <a:cs typeface="Times New Roman" pitchFamily="18" charset="0"/>
              </a:endParaRPr>
            </a:p>
          </p:txBody>
        </p:sp>
        <p:grpSp>
          <p:nvGrpSpPr>
            <p:cNvPr id="12" name="Group 202"/>
            <p:cNvGrpSpPr>
              <a:grpSpLocks/>
            </p:cNvGrpSpPr>
            <p:nvPr/>
          </p:nvGrpSpPr>
          <p:grpSpPr bwMode="auto">
            <a:xfrm rot="10800000" flipV="1">
              <a:off x="7419453" y="4114801"/>
              <a:ext cx="518835" cy="915926"/>
              <a:chOff x="3067434" y="1790279"/>
              <a:chExt cx="302584" cy="319188"/>
            </a:xfrm>
          </p:grpSpPr>
          <p:sp>
            <p:nvSpPr>
              <p:cNvPr id="22" name="Rectangle 355"/>
              <p:cNvSpPr>
                <a:spLocks noChangeArrowheads="1"/>
              </p:cNvSpPr>
              <p:nvPr/>
            </p:nvSpPr>
            <p:spPr bwMode="auto">
              <a:xfrm>
                <a:off x="3131389" y="1790291"/>
                <a:ext cx="120769" cy="319176"/>
              </a:xfrm>
              <a:prstGeom prst="rect">
                <a:avLst/>
              </a:prstGeom>
              <a:solidFill>
                <a:schemeClr val="bg1"/>
              </a:solidFill>
              <a:ln w="25400" algn="ctr">
                <a:solidFill>
                  <a:schemeClr val="tx1"/>
                </a:solidFill>
                <a:round/>
                <a:headEnd/>
                <a:tailEnd/>
              </a:ln>
            </p:spPr>
            <p:txBody>
              <a:bodyPr/>
              <a:lstStyle/>
              <a:p>
                <a:pPr>
                  <a:lnSpc>
                    <a:spcPct val="90000"/>
                  </a:lnSpc>
                  <a:spcBef>
                    <a:spcPct val="25000"/>
                  </a:spcBef>
                  <a:buClr>
                    <a:schemeClr val="bg1"/>
                  </a:buClr>
                  <a:buSzPct val="100000"/>
                  <a:buFont typeface="Wingdings" pitchFamily="2" charset="2"/>
                  <a:buChar char="•"/>
                </a:pPr>
                <a:endParaRPr lang="en-US" sz="1600" dirty="0">
                  <a:latin typeface="Times New Roman" pitchFamily="18" charset="0"/>
                  <a:cs typeface="Times New Roman" pitchFamily="18" charset="0"/>
                </a:endParaRPr>
              </a:p>
            </p:txBody>
          </p:sp>
          <p:sp>
            <p:nvSpPr>
              <p:cNvPr id="23" name="Rectangle 356"/>
              <p:cNvSpPr>
                <a:spLocks noChangeArrowheads="1"/>
              </p:cNvSpPr>
              <p:nvPr/>
            </p:nvSpPr>
            <p:spPr bwMode="auto">
              <a:xfrm>
                <a:off x="3249250" y="1790281"/>
                <a:ext cx="120768" cy="319175"/>
              </a:xfrm>
              <a:prstGeom prst="rect">
                <a:avLst/>
              </a:prstGeom>
              <a:solidFill>
                <a:schemeClr val="bg1"/>
              </a:solidFill>
              <a:ln w="25400" algn="ctr">
                <a:solidFill>
                  <a:schemeClr val="tx1"/>
                </a:solidFill>
                <a:round/>
                <a:headEnd/>
                <a:tailEnd/>
              </a:ln>
            </p:spPr>
            <p:txBody>
              <a:bodyPr/>
              <a:lstStyle/>
              <a:p>
                <a:pPr>
                  <a:lnSpc>
                    <a:spcPct val="90000"/>
                  </a:lnSpc>
                  <a:spcBef>
                    <a:spcPct val="25000"/>
                  </a:spcBef>
                  <a:buClr>
                    <a:schemeClr val="bg1"/>
                  </a:buClr>
                  <a:buSzPct val="100000"/>
                  <a:buFont typeface="Wingdings" pitchFamily="2" charset="2"/>
                  <a:buChar char="•"/>
                </a:pPr>
                <a:endParaRPr lang="en-US" sz="1600" dirty="0">
                  <a:latin typeface="Times New Roman" pitchFamily="18" charset="0"/>
                  <a:cs typeface="Times New Roman" pitchFamily="18" charset="0"/>
                </a:endParaRPr>
              </a:p>
            </p:txBody>
          </p:sp>
          <p:cxnSp>
            <p:nvCxnSpPr>
              <p:cNvPr id="24" name="Straight Connector 367"/>
              <p:cNvCxnSpPr>
                <a:cxnSpLocks noChangeShapeType="1"/>
              </p:cNvCxnSpPr>
              <p:nvPr/>
            </p:nvCxnSpPr>
            <p:spPr bwMode="auto">
              <a:xfrm rot="16200000" flipV="1">
                <a:off x="3126382" y="1731331"/>
                <a:ext cx="0" cy="117896"/>
              </a:xfrm>
              <a:prstGeom prst="line">
                <a:avLst/>
              </a:prstGeom>
              <a:noFill/>
              <a:ln w="25400" algn="ctr">
                <a:solidFill>
                  <a:schemeClr val="tx1"/>
                </a:solidFill>
                <a:round/>
                <a:headEnd/>
                <a:tailEnd/>
              </a:ln>
            </p:spPr>
          </p:cxnSp>
          <p:cxnSp>
            <p:nvCxnSpPr>
              <p:cNvPr id="25" name="Straight Connector 368"/>
              <p:cNvCxnSpPr>
                <a:cxnSpLocks noChangeShapeType="1"/>
              </p:cNvCxnSpPr>
              <p:nvPr/>
            </p:nvCxnSpPr>
            <p:spPr bwMode="auto">
              <a:xfrm rot="5400000" flipV="1">
                <a:off x="3131102" y="2050500"/>
                <a:ext cx="0" cy="117897"/>
              </a:xfrm>
              <a:prstGeom prst="line">
                <a:avLst/>
              </a:prstGeom>
              <a:noFill/>
              <a:ln w="25400" algn="ctr">
                <a:solidFill>
                  <a:schemeClr val="tx1"/>
                </a:solidFill>
                <a:round/>
                <a:headEnd/>
                <a:tailEnd/>
              </a:ln>
            </p:spPr>
          </p:cxnSp>
        </p:grpSp>
        <p:sp>
          <p:nvSpPr>
            <p:cNvPr id="14" name="Line 67"/>
            <p:cNvSpPr>
              <a:spLocks noChangeShapeType="1"/>
            </p:cNvSpPr>
            <p:nvPr/>
          </p:nvSpPr>
          <p:spPr bwMode="auto">
            <a:xfrm rot="10800000" flipH="1" flipV="1">
              <a:off x="7010399" y="3046912"/>
              <a:ext cx="457200" cy="0"/>
            </a:xfrm>
            <a:prstGeom prst="line">
              <a:avLst/>
            </a:prstGeom>
            <a:noFill/>
            <a:ln w="25400">
              <a:solidFill>
                <a:schemeClr val="tx1"/>
              </a:solidFill>
              <a:round/>
              <a:headEnd/>
              <a:tailEnd type="triangle" w="med" len="med"/>
            </a:ln>
          </p:spPr>
          <p:txBody>
            <a:bodyPr/>
            <a:lstStyle/>
            <a:p>
              <a:endParaRPr lang="en-US" sz="1600">
                <a:latin typeface="Times New Roman" pitchFamily="18" charset="0"/>
                <a:cs typeface="Times New Roman" pitchFamily="18" charset="0"/>
              </a:endParaRPr>
            </a:p>
          </p:txBody>
        </p:sp>
        <p:grpSp>
          <p:nvGrpSpPr>
            <p:cNvPr id="15" name="Group 202"/>
            <p:cNvGrpSpPr>
              <a:grpSpLocks/>
            </p:cNvGrpSpPr>
            <p:nvPr/>
          </p:nvGrpSpPr>
          <p:grpSpPr bwMode="auto">
            <a:xfrm rot="10800000" flipH="1" flipV="1">
              <a:off x="7379438" y="2590800"/>
              <a:ext cx="518835" cy="915926"/>
              <a:chOff x="3067434" y="1790279"/>
              <a:chExt cx="302584" cy="319188"/>
            </a:xfrm>
          </p:grpSpPr>
          <p:sp>
            <p:nvSpPr>
              <p:cNvPr id="18" name="Rectangle 355"/>
              <p:cNvSpPr>
                <a:spLocks noChangeArrowheads="1"/>
              </p:cNvSpPr>
              <p:nvPr/>
            </p:nvSpPr>
            <p:spPr bwMode="auto">
              <a:xfrm>
                <a:off x="3131389" y="1790291"/>
                <a:ext cx="120769" cy="319176"/>
              </a:xfrm>
              <a:prstGeom prst="rect">
                <a:avLst/>
              </a:prstGeom>
              <a:solidFill>
                <a:schemeClr val="bg1"/>
              </a:solidFill>
              <a:ln w="25400" algn="ctr">
                <a:solidFill>
                  <a:schemeClr val="tx1"/>
                </a:solidFill>
                <a:round/>
                <a:headEnd/>
                <a:tailEnd/>
              </a:ln>
            </p:spPr>
            <p:txBody>
              <a:bodyPr/>
              <a:lstStyle/>
              <a:p>
                <a:pPr>
                  <a:lnSpc>
                    <a:spcPct val="90000"/>
                  </a:lnSpc>
                  <a:spcBef>
                    <a:spcPct val="25000"/>
                  </a:spcBef>
                  <a:buClr>
                    <a:schemeClr val="bg1"/>
                  </a:buClr>
                  <a:buSzPct val="100000"/>
                  <a:buFont typeface="Wingdings" pitchFamily="2" charset="2"/>
                  <a:buChar char="•"/>
                </a:pPr>
                <a:endParaRPr lang="en-US" sz="1600" dirty="0">
                  <a:latin typeface="Times New Roman" pitchFamily="18" charset="0"/>
                  <a:cs typeface="Times New Roman" pitchFamily="18" charset="0"/>
                </a:endParaRPr>
              </a:p>
            </p:txBody>
          </p:sp>
          <p:sp>
            <p:nvSpPr>
              <p:cNvPr id="19" name="Rectangle 356"/>
              <p:cNvSpPr>
                <a:spLocks noChangeArrowheads="1"/>
              </p:cNvSpPr>
              <p:nvPr/>
            </p:nvSpPr>
            <p:spPr bwMode="auto">
              <a:xfrm>
                <a:off x="3249250" y="1790281"/>
                <a:ext cx="120768" cy="319175"/>
              </a:xfrm>
              <a:prstGeom prst="rect">
                <a:avLst/>
              </a:prstGeom>
              <a:solidFill>
                <a:schemeClr val="bg1"/>
              </a:solidFill>
              <a:ln w="25400" algn="ctr">
                <a:solidFill>
                  <a:schemeClr val="tx1"/>
                </a:solidFill>
                <a:round/>
                <a:headEnd/>
                <a:tailEnd/>
              </a:ln>
            </p:spPr>
            <p:txBody>
              <a:bodyPr/>
              <a:lstStyle/>
              <a:p>
                <a:pPr>
                  <a:lnSpc>
                    <a:spcPct val="90000"/>
                  </a:lnSpc>
                  <a:spcBef>
                    <a:spcPct val="25000"/>
                  </a:spcBef>
                  <a:buClr>
                    <a:schemeClr val="bg1"/>
                  </a:buClr>
                  <a:buSzPct val="100000"/>
                  <a:buFont typeface="Wingdings" pitchFamily="2" charset="2"/>
                  <a:buChar char="•"/>
                </a:pPr>
                <a:endParaRPr lang="en-US" sz="1600" dirty="0">
                  <a:latin typeface="Times New Roman" pitchFamily="18" charset="0"/>
                  <a:cs typeface="Times New Roman" pitchFamily="18" charset="0"/>
                </a:endParaRPr>
              </a:p>
            </p:txBody>
          </p:sp>
          <p:cxnSp>
            <p:nvCxnSpPr>
              <p:cNvPr id="20" name="Straight Connector 367"/>
              <p:cNvCxnSpPr>
                <a:cxnSpLocks noChangeShapeType="1"/>
              </p:cNvCxnSpPr>
              <p:nvPr/>
            </p:nvCxnSpPr>
            <p:spPr bwMode="auto">
              <a:xfrm rot="16200000" flipV="1">
                <a:off x="3126382" y="1731331"/>
                <a:ext cx="0" cy="117896"/>
              </a:xfrm>
              <a:prstGeom prst="line">
                <a:avLst/>
              </a:prstGeom>
              <a:noFill/>
              <a:ln w="25400" algn="ctr">
                <a:solidFill>
                  <a:schemeClr val="tx1"/>
                </a:solidFill>
                <a:round/>
                <a:headEnd/>
                <a:tailEnd/>
              </a:ln>
            </p:spPr>
          </p:cxnSp>
          <p:cxnSp>
            <p:nvCxnSpPr>
              <p:cNvPr id="21" name="Straight Connector 368"/>
              <p:cNvCxnSpPr>
                <a:cxnSpLocks noChangeShapeType="1"/>
              </p:cNvCxnSpPr>
              <p:nvPr/>
            </p:nvCxnSpPr>
            <p:spPr bwMode="auto">
              <a:xfrm rot="5400000" flipV="1">
                <a:off x="3131102" y="2050500"/>
                <a:ext cx="0" cy="117897"/>
              </a:xfrm>
              <a:prstGeom prst="line">
                <a:avLst/>
              </a:prstGeom>
              <a:noFill/>
              <a:ln w="25400" algn="ctr">
                <a:solidFill>
                  <a:schemeClr val="tx1"/>
                </a:solidFill>
                <a:round/>
                <a:headEnd/>
                <a:tailEnd/>
              </a:ln>
            </p:spPr>
          </p:cxnSp>
        </p:grpSp>
        <p:sp>
          <p:nvSpPr>
            <p:cNvPr id="17" name="U-Turn Arrow 16"/>
            <p:cNvSpPr/>
            <p:nvPr/>
          </p:nvSpPr>
          <p:spPr>
            <a:xfrm rot="5400000">
              <a:off x="7391400" y="3581400"/>
              <a:ext cx="1752600" cy="533400"/>
            </a:xfrm>
            <a:prstGeom prst="uturnArrow">
              <a:avLst>
                <a:gd name="adj1" fmla="val 23048"/>
                <a:gd name="adj2" fmla="val 25000"/>
                <a:gd name="adj3" fmla="val 25000"/>
                <a:gd name="adj4" fmla="val 45643"/>
                <a:gd name="adj5" fmla="val 100000"/>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dirty="0">
                <a:solidFill>
                  <a:schemeClr val="tx1"/>
                </a:solidFill>
              </a:endParaRPr>
            </a:p>
          </p:txBody>
        </p:sp>
      </p:grpSp>
      <p:sp>
        <p:nvSpPr>
          <p:cNvPr id="27" name="TextBox 26"/>
          <p:cNvSpPr txBox="1"/>
          <p:nvPr/>
        </p:nvSpPr>
        <p:spPr>
          <a:xfrm>
            <a:off x="1143000" y="6066588"/>
            <a:ext cx="6990225" cy="476041"/>
          </a:xfrm>
          <a:prstGeom prst="rect">
            <a:avLst/>
          </a:prstGeom>
        </p:spPr>
        <p:style>
          <a:lnRef idx="0">
            <a:schemeClr val="accent1"/>
          </a:lnRef>
          <a:fillRef idx="3">
            <a:schemeClr val="accent1"/>
          </a:fillRef>
          <a:effectRef idx="3">
            <a:schemeClr val="accent1"/>
          </a:effectRef>
          <a:fontRef idx="minor">
            <a:schemeClr val="lt1"/>
          </a:fontRef>
        </p:style>
        <p:txBody>
          <a:bodyPr wrap="square" rtlCol="0" anchor="ctr" anchorCtr="0">
            <a:normAutofit/>
          </a:bodyPr>
          <a:lstStyle>
            <a:defPPr>
              <a:defRPr lang="en-US"/>
            </a:defPPr>
            <a:lvl1pPr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1pPr>
            <a:lvl2pPr marL="457200"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2pPr>
            <a:lvl3pPr marL="914400"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3pPr>
            <a:lvl4pPr marL="1371600"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4pPr>
            <a:lvl5pPr marL="1828800"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5pPr>
            <a:lvl6pPr marL="2286000" algn="l" defTabSz="914400" rtl="0" eaLnBrk="1" latinLnBrk="0" hangingPunct="1">
              <a:defRPr sz="2000" kern="1200">
                <a:solidFill>
                  <a:schemeClr val="tx1"/>
                </a:solidFill>
                <a:latin typeface="Verdana" pitchFamily="-96" charset="0"/>
                <a:ea typeface="+mn-ea"/>
                <a:cs typeface="+mn-cs"/>
              </a:defRPr>
            </a:lvl6pPr>
            <a:lvl7pPr marL="2743200" algn="l" defTabSz="914400" rtl="0" eaLnBrk="1" latinLnBrk="0" hangingPunct="1">
              <a:defRPr sz="2000" kern="1200">
                <a:solidFill>
                  <a:schemeClr val="tx1"/>
                </a:solidFill>
                <a:latin typeface="Verdana" pitchFamily="-96" charset="0"/>
                <a:ea typeface="+mn-ea"/>
                <a:cs typeface="+mn-cs"/>
              </a:defRPr>
            </a:lvl7pPr>
            <a:lvl8pPr marL="3200400" algn="l" defTabSz="914400" rtl="0" eaLnBrk="1" latinLnBrk="0" hangingPunct="1">
              <a:defRPr sz="2000" kern="1200">
                <a:solidFill>
                  <a:schemeClr val="tx1"/>
                </a:solidFill>
                <a:latin typeface="Verdana" pitchFamily="-96" charset="0"/>
                <a:ea typeface="+mn-ea"/>
                <a:cs typeface="+mn-cs"/>
              </a:defRPr>
            </a:lvl8pPr>
            <a:lvl9pPr marL="3657600" algn="l" defTabSz="914400" rtl="0" eaLnBrk="1" latinLnBrk="0" hangingPunct="1">
              <a:defRPr sz="2000" kern="1200">
                <a:solidFill>
                  <a:schemeClr val="tx1"/>
                </a:solidFill>
                <a:latin typeface="Verdana" pitchFamily="-96" charset="0"/>
                <a:ea typeface="+mn-ea"/>
                <a:cs typeface="+mn-cs"/>
              </a:defRPr>
            </a:lvl9pPr>
          </a:lstStyle>
          <a:p>
            <a:pPr algn="ctr">
              <a:buNone/>
            </a:pPr>
            <a:r>
              <a:rPr lang="en-US" sz="2400" dirty="0" smtClean="0">
                <a:solidFill>
                  <a:schemeClr val="bg1"/>
                </a:solidFill>
              </a:rPr>
              <a:t>Easy to use – often a textual substitution! </a:t>
            </a:r>
            <a:endParaRPr lang="en-US" sz="2400" dirty="0">
              <a:solidFill>
                <a:schemeClr val="bg1"/>
              </a:solidFill>
            </a:endParaRPr>
          </a:p>
        </p:txBody>
      </p:sp>
    </p:spTree>
    <p:custDataLst>
      <p:tags r:id="rId1"/>
    </p:custDataLst>
    <p:extLst>
      <p:ext uri="{BB962C8B-B14F-4D97-AF65-F5344CB8AC3E}">
        <p14:creationId xmlns:p14="http://schemas.microsoft.com/office/powerpoint/2010/main" val="2198085066"/>
      </p:ext>
    </p:extLst>
  </p:cSld>
  <p:clrMapOvr>
    <a:masterClrMapping/>
  </p:clrMapOvr>
  <p:transition advTm="90299">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fade">
                                      <p:cBhvr>
                                        <p:cTn id="3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HAsim: Design Scaling </a:t>
            </a:r>
            <a:endParaRPr lang="en-US" dirty="0"/>
          </a:p>
        </p:txBody>
      </p:sp>
      <p:sp>
        <p:nvSpPr>
          <p:cNvPr id="3" name="TextBox 2"/>
          <p:cNvSpPr txBox="1"/>
          <p:nvPr/>
        </p:nvSpPr>
        <p:spPr>
          <a:xfrm rot="16200000">
            <a:off x="-1148834" y="2229534"/>
            <a:ext cx="3276600" cy="646331"/>
          </a:xfrm>
          <a:prstGeom prst="rect">
            <a:avLst/>
          </a:prstGeom>
          <a:noFill/>
        </p:spPr>
        <p:txBody>
          <a:bodyPr wrap="square" rtlCol="0">
            <a:spAutoFit/>
          </a:bodyPr>
          <a:lstStyle/>
          <a:p>
            <a:r>
              <a:rPr lang="en-US" sz="3600" dirty="0" smtClean="0">
                <a:solidFill>
                  <a:schemeClr val="accent3"/>
                </a:solidFill>
                <a:latin typeface="Calibri" pitchFamily="34" charset="0"/>
              </a:rPr>
              <a:t>Good </a:t>
            </a:r>
            <a:r>
              <a:rPr lang="en-US" sz="3600" dirty="0" smtClean="0">
                <a:solidFill>
                  <a:schemeClr val="accent3"/>
                </a:solidFill>
                <a:latin typeface="Calibri" pitchFamily="34" charset="0"/>
                <a:sym typeface="Wingdings" pitchFamily="2" charset="2"/>
              </a:rPr>
              <a:t></a:t>
            </a:r>
            <a:endParaRPr lang="en-US" sz="3600" dirty="0" smtClean="0">
              <a:solidFill>
                <a:schemeClr val="accent3"/>
              </a:solidFill>
              <a:latin typeface="Calibri" pitchFamily="34" charset="0"/>
            </a:endParaRPr>
          </a:p>
        </p:txBody>
      </p:sp>
      <p:graphicFrame>
        <p:nvGraphicFramePr>
          <p:cNvPr id="7" name="Chart 6"/>
          <p:cNvGraphicFramePr>
            <a:graphicFrameLocks noGrp="1"/>
          </p:cNvGraphicFramePr>
          <p:nvPr>
            <p:extLst>
              <p:ext uri="{D42A27DB-BD31-4B8C-83A1-F6EECF244321}">
                <p14:modId xmlns:p14="http://schemas.microsoft.com/office/powerpoint/2010/main" val="1666224951"/>
              </p:ext>
            </p:extLst>
          </p:nvPr>
        </p:nvGraphicFramePr>
        <p:xfrm>
          <a:off x="850732" y="762000"/>
          <a:ext cx="8763000" cy="628894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1553387"/>
      </p:ext>
    </p:extLst>
  </p:cSld>
  <p:clrMapOvr>
    <a:masterClrMapping/>
  </p:clrMapOvr>
  <p:transition advTm="52257">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2"/>
          </p:nvPr>
        </p:nvSpPr>
        <p:spPr>
          <a:xfrm>
            <a:off x="5029200" y="1066800"/>
            <a:ext cx="3962403" cy="5410200"/>
          </a:xfrm>
        </p:spPr>
        <p:style>
          <a:lnRef idx="1">
            <a:schemeClr val="accent1"/>
          </a:lnRef>
          <a:fillRef idx="3">
            <a:schemeClr val="accent1"/>
          </a:fillRef>
          <a:effectRef idx="2">
            <a:schemeClr val="accent1"/>
          </a:effectRef>
          <a:fontRef idx="minor">
            <a:schemeClr val="lt1"/>
          </a:fontRef>
        </p:style>
        <p:txBody>
          <a:bodyPr/>
          <a:lstStyle/>
          <a:p>
            <a:pPr>
              <a:spcBef>
                <a:spcPts val="0"/>
              </a:spcBef>
            </a:pPr>
            <a:r>
              <a:rPr lang="en-US" sz="1800" dirty="0">
                <a:latin typeface="Courier New" pitchFamily="49" charset="0"/>
                <a:cs typeface="Courier New" pitchFamily="49" charset="0"/>
              </a:rPr>
              <a:t>m</a:t>
            </a:r>
            <a:r>
              <a:rPr lang="en-US" sz="1800" dirty="0" smtClean="0">
                <a:latin typeface="Courier New" pitchFamily="49" charset="0"/>
                <a:cs typeface="Courier New" pitchFamily="49" charset="0"/>
              </a:rPr>
              <a:t>odule </a:t>
            </a:r>
            <a:r>
              <a:rPr lang="en-US" sz="1800" dirty="0" err="1" smtClean="0">
                <a:latin typeface="Courier New" pitchFamily="49" charset="0"/>
                <a:cs typeface="Courier New" pitchFamily="49" charset="0"/>
              </a:rPr>
              <a:t>memIfc</a:t>
            </a:r>
            <a:r>
              <a:rPr lang="en-US" sz="1800" dirty="0" smtClean="0">
                <a:latin typeface="Courier New" pitchFamily="49" charset="0"/>
                <a:cs typeface="Courier New" pitchFamily="49" charset="0"/>
              </a:rPr>
              <a:t>(</a:t>
            </a:r>
          </a:p>
          <a:p>
            <a:pPr>
              <a:spcBef>
                <a:spcPts val="0"/>
              </a:spcBef>
            </a:pPr>
            <a:r>
              <a:rPr lang="en-US" sz="1800" dirty="0" err="1" smtClean="0">
                <a:latin typeface="Courier New" pitchFamily="49" charset="0"/>
                <a:cs typeface="Courier New" pitchFamily="49" charset="0"/>
              </a:rPr>
              <a:t>mem_ifc</a:t>
            </a:r>
            <a:endParaRPr lang="en-US" sz="1800" dirty="0" smtClean="0">
              <a:latin typeface="Courier New" pitchFamily="49" charset="0"/>
              <a:cs typeface="Courier New" pitchFamily="49" charset="0"/>
            </a:endParaRPr>
          </a:p>
          <a:p>
            <a:pPr>
              <a:spcBef>
                <a:spcPts val="0"/>
              </a:spcBef>
            </a:pPr>
            <a:r>
              <a:rPr lang="en-US" sz="1800" dirty="0" smtClean="0">
                <a:latin typeface="Courier New" pitchFamily="49" charset="0"/>
                <a:cs typeface="Courier New" pitchFamily="49" charset="0"/>
              </a:rPr>
              <a:t>);</a:t>
            </a:r>
          </a:p>
          <a:p>
            <a:pPr>
              <a:spcBef>
                <a:spcPts val="0"/>
              </a:spcBef>
            </a:pPr>
            <a:r>
              <a:rPr lang="en-US" sz="1800" dirty="0" err="1" smtClean="0">
                <a:latin typeface="Courier New" pitchFamily="49" charset="0"/>
                <a:cs typeface="Courier New" pitchFamily="49" charset="0"/>
              </a:rPr>
              <a:t>bram</a:t>
            </a:r>
            <a:r>
              <a:rPr lang="en-US" sz="1800" dirty="0" smtClean="0">
                <a:latin typeface="Courier New" pitchFamily="49" charset="0"/>
                <a:cs typeface="Courier New" pitchFamily="49" charset="0"/>
              </a:rPr>
              <a:t> m0(</a:t>
            </a:r>
            <a:r>
              <a:rPr lang="en-US" sz="1800" dirty="0" err="1" smtClean="0">
                <a:latin typeface="Courier New" pitchFamily="49" charset="0"/>
                <a:cs typeface="Courier New" pitchFamily="49" charset="0"/>
              </a:rPr>
              <a:t>mem_ifc</a:t>
            </a:r>
            <a:r>
              <a:rPr lang="en-US" sz="1800" dirty="0" smtClean="0">
                <a:latin typeface="Courier New" pitchFamily="49" charset="0"/>
                <a:cs typeface="Courier New" pitchFamily="49" charset="0"/>
              </a:rPr>
              <a:t>[0]);</a:t>
            </a:r>
          </a:p>
          <a:p>
            <a:pPr>
              <a:spcBef>
                <a:spcPts val="0"/>
              </a:spcBef>
            </a:pPr>
            <a:r>
              <a:rPr lang="en-US" sz="1800" dirty="0" err="1">
                <a:latin typeface="Courier New" pitchFamily="49" charset="0"/>
                <a:cs typeface="Courier New" pitchFamily="49" charset="0"/>
              </a:rPr>
              <a:t>b</a:t>
            </a:r>
            <a:r>
              <a:rPr lang="en-US" sz="1800" dirty="0" err="1" smtClean="0">
                <a:latin typeface="Courier New" pitchFamily="49" charset="0"/>
                <a:cs typeface="Courier New" pitchFamily="49" charset="0"/>
              </a:rPr>
              <a:t>ram</a:t>
            </a:r>
            <a:r>
              <a:rPr lang="en-US" sz="1800" dirty="0" smtClean="0">
                <a:latin typeface="Courier New" pitchFamily="49" charset="0"/>
                <a:cs typeface="Courier New" pitchFamily="49" charset="0"/>
              </a:rPr>
              <a:t> m1(</a:t>
            </a:r>
            <a:r>
              <a:rPr lang="en-US" sz="1800" dirty="0" err="1" smtClean="0">
                <a:latin typeface="Courier New" pitchFamily="49" charset="0"/>
                <a:cs typeface="Courier New" pitchFamily="49" charset="0"/>
              </a:rPr>
              <a:t>mem_ifc</a:t>
            </a:r>
            <a:r>
              <a:rPr lang="en-US" sz="1800" dirty="0" smtClean="0">
                <a:latin typeface="Courier New" pitchFamily="49" charset="0"/>
                <a:cs typeface="Courier New" pitchFamily="49" charset="0"/>
              </a:rPr>
              <a:t>[1]);</a:t>
            </a:r>
          </a:p>
          <a:p>
            <a:pPr>
              <a:spcBef>
                <a:spcPts val="0"/>
              </a:spcBef>
            </a:pPr>
            <a:r>
              <a:rPr lang="en-US" sz="1800" dirty="0" smtClean="0">
                <a:latin typeface="Courier New" pitchFamily="49" charset="0"/>
                <a:cs typeface="Courier New" pitchFamily="49" charset="0"/>
              </a:rPr>
              <a:t>…</a:t>
            </a:r>
          </a:p>
          <a:p>
            <a:pPr>
              <a:spcBef>
                <a:spcPts val="0"/>
              </a:spcBef>
            </a:pPr>
            <a:r>
              <a:rPr lang="en-US" sz="1800" dirty="0" err="1" smtClean="0">
                <a:latin typeface="Courier New" pitchFamily="49" charset="0"/>
                <a:cs typeface="Courier New" pitchFamily="49" charset="0"/>
              </a:rPr>
              <a:t>endmodule</a:t>
            </a:r>
            <a:r>
              <a:rPr lang="en-US" sz="1800" dirty="0" smtClean="0">
                <a:latin typeface="Courier New" pitchFamily="49" charset="0"/>
                <a:cs typeface="Courier New" pitchFamily="49" charset="0"/>
              </a:rPr>
              <a:t> </a:t>
            </a:r>
            <a:endParaRPr lang="en-US" sz="1800" dirty="0">
              <a:latin typeface="Courier New" pitchFamily="49" charset="0"/>
              <a:cs typeface="Courier New" pitchFamily="49" charset="0"/>
            </a:endParaRPr>
          </a:p>
        </p:txBody>
      </p:sp>
      <p:sp>
        <p:nvSpPr>
          <p:cNvPr id="5" name="Content Placeholder 3"/>
          <p:cNvSpPr txBox="1">
            <a:spLocks/>
          </p:cNvSpPr>
          <p:nvPr/>
        </p:nvSpPr>
        <p:spPr>
          <a:xfrm>
            <a:off x="5029200" y="1066800"/>
            <a:ext cx="3962403" cy="5410200"/>
          </a:xfrm>
          <a:prstGeom prst="rect">
            <a:avLst/>
          </a:prstGeom>
        </p:spPr>
        <p:style>
          <a:lnRef idx="1">
            <a:schemeClr val="accent1"/>
          </a:lnRef>
          <a:fillRef idx="3">
            <a:schemeClr val="accent1"/>
          </a:fillRef>
          <a:effectRef idx="2">
            <a:schemeClr val="accent1"/>
          </a:effectRef>
          <a:fontRef idx="minor">
            <a:schemeClr val="lt1"/>
          </a:fontRef>
        </p:style>
        <p:txBody>
          <a:bodyPr vert="horz" wrap="square" lIns="0" tIns="0" rIns="0" bIns="0" anchor="t" anchorCtr="0" compatLnSpc="1"/>
          <a:lstStyle>
            <a:lvl1pPr marL="0" marR="0" lvl="0" indent="0" algn="l" defTabSz="914400" rtl="0" fontAlgn="auto" hangingPunct="1">
              <a:lnSpc>
                <a:spcPct val="100000"/>
              </a:lnSpc>
              <a:spcBef>
                <a:spcPts val="2000"/>
              </a:spcBef>
              <a:spcAft>
                <a:spcPts val="0"/>
              </a:spcAft>
              <a:buNone/>
              <a:tabLst/>
              <a:defRPr lang="en-US" sz="2300" b="0" i="0" u="none" strike="noStrike" kern="0" cap="none" spc="0" baseline="0">
                <a:solidFill>
                  <a:schemeClr val="lt1"/>
                </a:solidFill>
                <a:uFillTx/>
                <a:latin typeface="+mn-lt"/>
                <a:ea typeface="+mn-ea"/>
                <a:cs typeface="+mn-cs"/>
              </a:defRPr>
            </a:lvl1pPr>
            <a:lvl2pPr marL="155448" marR="0" lvl="1" indent="-182880" algn="l" defTabSz="914400" rtl="0" fontAlgn="auto" hangingPunct="1">
              <a:lnSpc>
                <a:spcPct val="100000"/>
              </a:lnSpc>
              <a:spcBef>
                <a:spcPts val="1100"/>
              </a:spcBef>
              <a:spcAft>
                <a:spcPts val="0"/>
              </a:spcAft>
              <a:buClr>
                <a:srgbClr val="061922"/>
              </a:buClr>
              <a:buSzPct val="85000"/>
              <a:buFont typeface="Calibri" pitchFamily="18"/>
              <a:buChar char="•"/>
              <a:tabLst/>
              <a:defRPr lang="en-US" sz="2300" b="0" i="0" u="none" strike="noStrike" kern="0" cap="none" spc="0" baseline="0">
                <a:solidFill>
                  <a:schemeClr val="lt1"/>
                </a:solidFill>
                <a:uFillTx/>
                <a:latin typeface="+mn-lt"/>
                <a:ea typeface="+mn-ea"/>
                <a:cs typeface="+mn-cs"/>
              </a:defRPr>
            </a:lvl2pPr>
            <a:lvl3pPr marL="365760" marR="0" lvl="2" indent="-182880" algn="l" defTabSz="914400" rtl="0" fontAlgn="auto" hangingPunct="1">
              <a:lnSpc>
                <a:spcPct val="100000"/>
              </a:lnSpc>
              <a:spcBef>
                <a:spcPts val="500"/>
              </a:spcBef>
              <a:spcAft>
                <a:spcPts val="0"/>
              </a:spcAft>
              <a:buClr>
                <a:srgbClr val="061922"/>
              </a:buClr>
              <a:buSzPct val="85000"/>
              <a:buFont typeface="Calibri" pitchFamily="34"/>
              <a:buChar char="–"/>
              <a:tabLst/>
              <a:defRPr lang="en-US" sz="2100" b="0" i="0" u="none" strike="noStrike" kern="0" cap="none" spc="0" baseline="0">
                <a:solidFill>
                  <a:schemeClr val="lt1"/>
                </a:solidFill>
                <a:uFillTx/>
                <a:latin typeface="+mn-lt"/>
                <a:ea typeface="+mn-ea"/>
                <a:cs typeface="+mn-cs"/>
              </a:defRPr>
            </a:lvl3pPr>
            <a:lvl4pPr marL="568327" marR="0" lvl="3" indent="-182880" algn="l" defTabSz="914400" rtl="0" fontAlgn="auto" hangingPunct="1">
              <a:lnSpc>
                <a:spcPct val="100000"/>
              </a:lnSpc>
              <a:spcBef>
                <a:spcPts val="500"/>
              </a:spcBef>
              <a:spcAft>
                <a:spcPts val="0"/>
              </a:spcAft>
              <a:buClr>
                <a:srgbClr val="061922"/>
              </a:buClr>
              <a:buSzPct val="85000"/>
              <a:buFont typeface="Calibri" pitchFamily="34"/>
              <a:buChar char="•"/>
              <a:tabLst/>
              <a:defRPr lang="en-US" sz="1900" b="0" i="0" u="none" strike="noStrike" kern="0" cap="none" spc="0" baseline="0">
                <a:solidFill>
                  <a:schemeClr val="lt1"/>
                </a:solidFill>
                <a:uFillTx/>
                <a:latin typeface="+mn-lt"/>
                <a:ea typeface="+mn-ea"/>
                <a:cs typeface="+mn-cs"/>
              </a:defRPr>
            </a:lvl4pPr>
            <a:lvl5pPr marL="761996" marR="0" lvl="4" indent="-146304" algn="l" defTabSz="914400" rtl="0" fontAlgn="auto" hangingPunct="1">
              <a:lnSpc>
                <a:spcPct val="100000"/>
              </a:lnSpc>
              <a:spcBef>
                <a:spcPts val="400"/>
              </a:spcBef>
              <a:spcAft>
                <a:spcPts val="0"/>
              </a:spcAft>
              <a:buClr>
                <a:srgbClr val="061922"/>
              </a:buClr>
              <a:buSzPct val="85000"/>
              <a:buFont typeface="Calibri" pitchFamily="34" charset="0"/>
              <a:buChar char="–"/>
              <a:tabLst/>
              <a:defRPr lang="en-US" sz="1800" b="0" i="0" u="none" strike="noStrike" kern="0" cap="none" spc="0" baseline="0">
                <a:solidFill>
                  <a:schemeClr val="lt1"/>
                </a:solidFill>
                <a:uFillTx/>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spcBef>
                <a:spcPts val="0"/>
              </a:spcBef>
            </a:pPr>
            <a:r>
              <a:rPr lang="en-US" sz="1800" dirty="0" smtClean="0">
                <a:latin typeface="Courier New" pitchFamily="49" charset="0"/>
                <a:cs typeface="Courier New" pitchFamily="49" charset="0"/>
              </a:rPr>
              <a:t>module </a:t>
            </a:r>
            <a:r>
              <a:rPr lang="en-US" sz="1800" dirty="0" err="1" smtClean="0">
                <a:latin typeface="Courier New" pitchFamily="49" charset="0"/>
                <a:cs typeface="Courier New" pitchFamily="49" charset="0"/>
              </a:rPr>
              <a:t>memIfc</a:t>
            </a: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mem_ifc</a:t>
            </a:r>
            <a:r>
              <a:rPr lang="en-US" sz="1800" dirty="0" smtClean="0">
                <a:latin typeface="Courier New" pitchFamily="49" charset="0"/>
                <a:cs typeface="Courier New" pitchFamily="49" charset="0"/>
              </a:rPr>
              <a:t>,</a:t>
            </a:r>
          </a:p>
          <a:p>
            <a:pPr>
              <a:spcBef>
                <a:spcPts val="0"/>
              </a:spcBef>
            </a:pP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dram_ifc</a:t>
            </a:r>
            <a:endParaRPr lang="en-US" sz="1800" dirty="0" smtClean="0">
              <a:latin typeface="Courier New" pitchFamily="49" charset="0"/>
              <a:cs typeface="Courier New" pitchFamily="49" charset="0"/>
            </a:endParaRPr>
          </a:p>
          <a:p>
            <a:pPr>
              <a:spcBef>
                <a:spcPts val="0"/>
              </a:spcBef>
            </a:pPr>
            <a:r>
              <a:rPr lang="en-US" sz="1800" dirty="0" smtClean="0">
                <a:latin typeface="Courier New" pitchFamily="49" charset="0"/>
                <a:cs typeface="Courier New" pitchFamily="49" charset="0"/>
              </a:rPr>
              <a:t>             );</a:t>
            </a:r>
          </a:p>
          <a:p>
            <a:pPr>
              <a:spcBef>
                <a:spcPts val="0"/>
              </a:spcBef>
            </a:pPr>
            <a:endParaRPr lang="en-US" sz="1800" dirty="0" smtClean="0">
              <a:latin typeface="Courier New" pitchFamily="49" charset="0"/>
              <a:cs typeface="Courier New" pitchFamily="49" charset="0"/>
            </a:endParaRPr>
          </a:p>
          <a:p>
            <a:pPr>
              <a:spcBef>
                <a:spcPts val="0"/>
              </a:spcBef>
            </a:pPr>
            <a:r>
              <a:rPr lang="en-US" sz="1800" dirty="0" smtClean="0">
                <a:latin typeface="Courier New" pitchFamily="49" charset="0"/>
                <a:cs typeface="Courier New" pitchFamily="49" charset="0"/>
              </a:rPr>
              <a:t>dram d0(</a:t>
            </a:r>
            <a:r>
              <a:rPr lang="en-US" sz="1800" dirty="0" err="1" smtClean="0">
                <a:latin typeface="Courier New" pitchFamily="49" charset="0"/>
                <a:cs typeface="Courier New" pitchFamily="49" charset="0"/>
              </a:rPr>
              <a:t>dram_ifc</a:t>
            </a:r>
            <a:r>
              <a:rPr lang="en-US" sz="1800" dirty="0" smtClean="0">
                <a:latin typeface="Courier New" pitchFamily="49" charset="0"/>
                <a:cs typeface="Courier New" pitchFamily="49" charset="0"/>
              </a:rPr>
              <a:t>);</a:t>
            </a:r>
          </a:p>
          <a:p>
            <a:pPr>
              <a:spcBef>
                <a:spcPts val="0"/>
              </a:spcBef>
            </a:pPr>
            <a:endParaRPr lang="en-US" sz="1800" dirty="0" smtClean="0">
              <a:latin typeface="Courier New" pitchFamily="49" charset="0"/>
              <a:cs typeface="Courier New" pitchFamily="49" charset="0"/>
            </a:endParaRPr>
          </a:p>
          <a:p>
            <a:pPr>
              <a:spcBef>
                <a:spcPts val="0"/>
              </a:spcBef>
            </a:pPr>
            <a:r>
              <a:rPr lang="en-US" sz="1800" dirty="0" smtClean="0">
                <a:latin typeface="Courier New" pitchFamily="49" charset="0"/>
                <a:cs typeface="Courier New" pitchFamily="49" charset="0"/>
              </a:rPr>
              <a:t>dram2bram db0(</a:t>
            </a:r>
            <a:r>
              <a:rPr lang="en-US" sz="1800" dirty="0" err="1" smtClean="0">
                <a:latin typeface="Courier New" pitchFamily="49" charset="0"/>
                <a:cs typeface="Courier New" pitchFamily="49" charset="0"/>
              </a:rPr>
              <a:t>dram_ifc</a:t>
            </a: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mem_ifc</a:t>
            </a:r>
            <a:r>
              <a:rPr lang="en-US" sz="1800" dirty="0" smtClean="0">
                <a:latin typeface="Courier New" pitchFamily="49" charset="0"/>
                <a:cs typeface="Courier New" pitchFamily="49" charset="0"/>
              </a:rPr>
              <a:t>[0], bram0)</a:t>
            </a:r>
          </a:p>
          <a:p>
            <a:pPr>
              <a:spcBef>
                <a:spcPts val="0"/>
              </a:spcBef>
            </a:pPr>
            <a:r>
              <a:rPr lang="en-US" sz="1800" dirty="0" err="1">
                <a:latin typeface="Courier New" pitchFamily="49" charset="0"/>
                <a:cs typeface="Courier New" pitchFamily="49" charset="0"/>
              </a:rPr>
              <a:t>b</a:t>
            </a:r>
            <a:r>
              <a:rPr lang="en-US" sz="1800" dirty="0" err="1" smtClean="0">
                <a:latin typeface="Courier New" pitchFamily="49" charset="0"/>
                <a:cs typeface="Courier New" pitchFamily="49" charset="0"/>
              </a:rPr>
              <a:t>ram</a:t>
            </a:r>
            <a:r>
              <a:rPr lang="en-US" sz="1800" dirty="0" smtClean="0">
                <a:latin typeface="Courier New" pitchFamily="49" charset="0"/>
                <a:cs typeface="Courier New" pitchFamily="49" charset="0"/>
              </a:rPr>
              <a:t> b0 (bram0)</a:t>
            </a:r>
          </a:p>
          <a:p>
            <a:pPr>
              <a:spcBef>
                <a:spcPts val="0"/>
              </a:spcBef>
            </a:pPr>
            <a:endParaRPr lang="en-US" sz="1800" dirty="0" smtClean="0">
              <a:latin typeface="Courier New" pitchFamily="49" charset="0"/>
              <a:cs typeface="Courier New" pitchFamily="49" charset="0"/>
            </a:endParaRPr>
          </a:p>
          <a:p>
            <a:pPr>
              <a:spcBef>
                <a:spcPts val="0"/>
              </a:spcBef>
            </a:pPr>
            <a:r>
              <a:rPr lang="en-US" sz="1800" dirty="0">
                <a:latin typeface="Courier New" pitchFamily="49" charset="0"/>
                <a:cs typeface="Courier New" pitchFamily="49" charset="0"/>
              </a:rPr>
              <a:t>dram2bram </a:t>
            </a:r>
            <a:r>
              <a:rPr lang="en-US" sz="1800" dirty="0" smtClean="0">
                <a:latin typeface="Courier New" pitchFamily="49" charset="0"/>
                <a:cs typeface="Courier New" pitchFamily="49" charset="0"/>
              </a:rPr>
              <a:t>db1(</a:t>
            </a:r>
            <a:r>
              <a:rPr lang="en-US" sz="1800" dirty="0" err="1" smtClean="0">
                <a:latin typeface="Courier New" pitchFamily="49" charset="0"/>
                <a:cs typeface="Courier New" pitchFamily="49" charset="0"/>
              </a:rPr>
              <a:t>dram_ifc</a:t>
            </a:r>
            <a:r>
              <a:rPr lang="en-US" sz="1800" dirty="0">
                <a:latin typeface="Courier New" pitchFamily="49" charset="0"/>
                <a:cs typeface="Courier New" pitchFamily="49" charset="0"/>
              </a:rPr>
              <a:t>, </a:t>
            </a:r>
            <a:r>
              <a:rPr lang="en-US" sz="1800" dirty="0" err="1" smtClean="0">
                <a:latin typeface="Courier New" pitchFamily="49" charset="0"/>
                <a:cs typeface="Courier New" pitchFamily="49" charset="0"/>
              </a:rPr>
              <a:t>mem_ifc</a:t>
            </a:r>
            <a:r>
              <a:rPr lang="en-US" sz="1800" dirty="0" smtClean="0">
                <a:latin typeface="Courier New" pitchFamily="49" charset="0"/>
                <a:cs typeface="Courier New" pitchFamily="49" charset="0"/>
              </a:rPr>
              <a:t>[1], bram1)</a:t>
            </a:r>
          </a:p>
          <a:p>
            <a:pPr>
              <a:spcBef>
                <a:spcPts val="0"/>
              </a:spcBef>
            </a:pPr>
            <a:r>
              <a:rPr lang="en-US" sz="1800" dirty="0" err="1" smtClean="0">
                <a:latin typeface="Courier New" pitchFamily="49" charset="0"/>
                <a:cs typeface="Courier New" pitchFamily="49" charset="0"/>
              </a:rPr>
              <a:t>bram</a:t>
            </a:r>
            <a:r>
              <a:rPr lang="en-US" sz="1800" dirty="0" smtClean="0">
                <a:latin typeface="Courier New" pitchFamily="49" charset="0"/>
                <a:cs typeface="Courier New" pitchFamily="49" charset="0"/>
              </a:rPr>
              <a:t> b1(bram1)</a:t>
            </a:r>
          </a:p>
          <a:p>
            <a:pPr>
              <a:spcBef>
                <a:spcPts val="0"/>
              </a:spcBef>
            </a:pPr>
            <a:r>
              <a:rPr lang="en-US" sz="1800" dirty="0" smtClean="0">
                <a:latin typeface="Courier New" pitchFamily="49" charset="0"/>
                <a:cs typeface="Courier New" pitchFamily="49" charset="0"/>
              </a:rPr>
              <a:t>  </a:t>
            </a:r>
          </a:p>
          <a:p>
            <a:pPr>
              <a:spcBef>
                <a:spcPts val="0"/>
              </a:spcBef>
            </a:pPr>
            <a:r>
              <a:rPr lang="en-US" sz="1800" dirty="0" smtClean="0">
                <a:latin typeface="Courier New" pitchFamily="49" charset="0"/>
                <a:cs typeface="Courier New" pitchFamily="49" charset="0"/>
              </a:rPr>
              <a:t>…</a:t>
            </a:r>
          </a:p>
          <a:p>
            <a:pPr>
              <a:spcBef>
                <a:spcPts val="0"/>
              </a:spcBef>
            </a:pPr>
            <a:r>
              <a:rPr lang="en-US" sz="1800" dirty="0" err="1" smtClean="0">
                <a:latin typeface="Courier New" pitchFamily="49" charset="0"/>
                <a:cs typeface="Courier New" pitchFamily="49" charset="0"/>
              </a:rPr>
              <a:t>endmodule</a:t>
            </a:r>
            <a:r>
              <a:rPr lang="en-US" sz="1800" dirty="0" smtClean="0">
                <a:latin typeface="Courier New" pitchFamily="49" charset="0"/>
                <a:cs typeface="Courier New" pitchFamily="49" charset="0"/>
              </a:rPr>
              <a:t> </a:t>
            </a:r>
            <a:endParaRPr lang="en-US" sz="1800" dirty="0">
              <a:latin typeface="Courier New" pitchFamily="49" charset="0"/>
              <a:cs typeface="Courier New" pitchFamily="49" charset="0"/>
            </a:endParaRPr>
          </a:p>
        </p:txBody>
      </p:sp>
      <p:sp>
        <p:nvSpPr>
          <p:cNvPr id="2" name="Title 1"/>
          <p:cNvSpPr>
            <a:spLocks noGrp="1"/>
          </p:cNvSpPr>
          <p:nvPr>
            <p:ph type="title"/>
          </p:nvPr>
        </p:nvSpPr>
        <p:spPr/>
        <p:txBody>
          <a:bodyPr/>
          <a:lstStyle/>
          <a:p>
            <a:r>
              <a:rPr lang="en-US" sz="3600" b="0" dirty="0" smtClean="0"/>
              <a:t>Scratchpads: The LEAP memory abstraction </a:t>
            </a:r>
            <a:endParaRPr lang="en-US" sz="3600" b="0" dirty="0"/>
          </a:p>
        </p:txBody>
      </p:sp>
      <p:sp>
        <p:nvSpPr>
          <p:cNvPr id="3" name="Content Placeholder 2"/>
          <p:cNvSpPr>
            <a:spLocks noGrp="1"/>
          </p:cNvSpPr>
          <p:nvPr>
            <p:ph idx="1"/>
          </p:nvPr>
        </p:nvSpPr>
        <p:spPr>
          <a:xfrm>
            <a:off x="379408" y="1143000"/>
            <a:ext cx="4497392" cy="4868859"/>
          </a:xfrm>
        </p:spPr>
        <p:txBody>
          <a:bodyPr/>
          <a:lstStyle/>
          <a:p>
            <a:r>
              <a:rPr lang="en-US" dirty="0" smtClean="0"/>
              <a:t>Like communications, memory is fundamental to programs</a:t>
            </a:r>
          </a:p>
          <a:p>
            <a:pPr marL="342900" indent="-342900">
              <a:buFont typeface="Arial" pitchFamily="34" charset="0"/>
              <a:buChar char="•"/>
            </a:pPr>
            <a:r>
              <a:rPr lang="en-US" dirty="0" err="1" smtClean="0"/>
              <a:t>HAsim</a:t>
            </a:r>
            <a:r>
              <a:rPr lang="en-US" dirty="0" smtClean="0"/>
              <a:t> has big memory needs</a:t>
            </a:r>
          </a:p>
          <a:p>
            <a:r>
              <a:rPr lang="en-US" dirty="0" smtClean="0"/>
              <a:t>How is memory specified in RTL?</a:t>
            </a:r>
          </a:p>
          <a:p>
            <a:pPr marL="342900" indent="-342900">
              <a:buFont typeface="Arial" pitchFamily="34" charset="0"/>
              <a:buChar char="•"/>
            </a:pPr>
            <a:r>
              <a:rPr lang="en-US" dirty="0" smtClean="0"/>
              <a:t>What if we don’t have enough memory on board?</a:t>
            </a:r>
          </a:p>
          <a:p>
            <a:r>
              <a:rPr lang="en-US" dirty="0"/>
              <a:t>A</a:t>
            </a:r>
            <a:r>
              <a:rPr lang="en-US" dirty="0" smtClean="0"/>
              <a:t>dded in DRAM mechanically</a:t>
            </a:r>
          </a:p>
          <a:p>
            <a:pPr marL="342900" indent="-342900">
              <a:buFont typeface="Arial" pitchFamily="34" charset="0"/>
              <a:buChar char="•"/>
            </a:pPr>
            <a:r>
              <a:rPr lang="en-US" dirty="0" smtClean="0"/>
              <a:t>What if DRAM still isn’t enough?</a:t>
            </a:r>
          </a:p>
          <a:p>
            <a:pPr marL="342900" indent="-342900">
              <a:buFont typeface="Arial" pitchFamily="34" charset="0"/>
              <a:buChar char="•"/>
            </a:pPr>
            <a:r>
              <a:rPr lang="en-US" dirty="0" smtClean="0"/>
              <a:t>And what if we don’t have DRAM?</a:t>
            </a:r>
          </a:p>
          <a:p>
            <a:r>
              <a:rPr lang="en-US" dirty="0" smtClean="0"/>
              <a:t/>
            </a:r>
            <a:br>
              <a:rPr lang="en-US" dirty="0" smtClean="0"/>
            </a:br>
            <a:endParaRPr lang="en-US" dirty="0" smtClean="0"/>
          </a:p>
        </p:txBody>
      </p:sp>
    </p:spTree>
    <p:extLst>
      <p:ext uri="{BB962C8B-B14F-4D97-AF65-F5344CB8AC3E}">
        <p14:creationId xmlns:p14="http://schemas.microsoft.com/office/powerpoint/2010/main" val="365691077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bg/>
                                          </p:spTgt>
                                        </p:tgtEl>
                                        <p:attrNameLst>
                                          <p:attrName>style.visibility</p:attrName>
                                        </p:attrNameLst>
                                      </p:cBhvr>
                                      <p:to>
                                        <p:strVal val="visible"/>
                                      </p:to>
                                    </p:set>
                                    <p:animEffect transition="in" filter="fade">
                                      <p:cBhvr>
                                        <p:cTn id="22" dur="500"/>
                                        <p:tgtEl>
                                          <p:spTgt spid="4">
                                            <p:bg/>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
                                            <p:txEl>
                                              <p:pRg st="0" end="0"/>
                                            </p:txEl>
                                          </p:spTgt>
                                        </p:tgtEl>
                                        <p:attrNameLst>
                                          <p:attrName>style.visibility</p:attrName>
                                        </p:attrNameLst>
                                      </p:cBhvr>
                                      <p:to>
                                        <p:strVal val="visible"/>
                                      </p:to>
                                    </p:set>
                                    <p:animEffect transition="in" filter="fade">
                                      <p:cBhvr>
                                        <p:cTn id="25" dur="500"/>
                                        <p:tgtEl>
                                          <p:spTgt spid="4">
                                            <p:txEl>
                                              <p:pRg st="0" end="0"/>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
                                            <p:txEl>
                                              <p:pRg st="1" end="1"/>
                                            </p:txEl>
                                          </p:spTgt>
                                        </p:tgtEl>
                                        <p:attrNameLst>
                                          <p:attrName>style.visibility</p:attrName>
                                        </p:attrNameLst>
                                      </p:cBhvr>
                                      <p:to>
                                        <p:strVal val="visible"/>
                                      </p:to>
                                    </p:set>
                                    <p:animEffect transition="in" filter="fade">
                                      <p:cBhvr>
                                        <p:cTn id="28" dur="500"/>
                                        <p:tgtEl>
                                          <p:spTgt spid="4">
                                            <p:txEl>
                                              <p:pRg st="1" end="1"/>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4">
                                            <p:txEl>
                                              <p:pRg st="2" end="2"/>
                                            </p:txEl>
                                          </p:spTgt>
                                        </p:tgtEl>
                                        <p:attrNameLst>
                                          <p:attrName>style.visibility</p:attrName>
                                        </p:attrNameLst>
                                      </p:cBhvr>
                                      <p:to>
                                        <p:strVal val="visible"/>
                                      </p:to>
                                    </p:set>
                                    <p:animEffect transition="in" filter="fade">
                                      <p:cBhvr>
                                        <p:cTn id="31" dur="500"/>
                                        <p:tgtEl>
                                          <p:spTgt spid="4">
                                            <p:txEl>
                                              <p:pRg st="2" end="2"/>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4">
                                            <p:txEl>
                                              <p:pRg st="3" end="3"/>
                                            </p:txEl>
                                          </p:spTgt>
                                        </p:tgtEl>
                                        <p:attrNameLst>
                                          <p:attrName>style.visibility</p:attrName>
                                        </p:attrNameLst>
                                      </p:cBhvr>
                                      <p:to>
                                        <p:strVal val="visible"/>
                                      </p:to>
                                    </p:set>
                                    <p:animEffect transition="in" filter="fade">
                                      <p:cBhvr>
                                        <p:cTn id="34" dur="500"/>
                                        <p:tgtEl>
                                          <p:spTgt spid="4">
                                            <p:txEl>
                                              <p:pRg st="3" end="3"/>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4">
                                            <p:txEl>
                                              <p:pRg st="4" end="4"/>
                                            </p:txEl>
                                          </p:spTgt>
                                        </p:tgtEl>
                                        <p:attrNameLst>
                                          <p:attrName>style.visibility</p:attrName>
                                        </p:attrNameLst>
                                      </p:cBhvr>
                                      <p:to>
                                        <p:strVal val="visible"/>
                                      </p:to>
                                    </p:set>
                                    <p:animEffect transition="in" filter="fade">
                                      <p:cBhvr>
                                        <p:cTn id="37" dur="500"/>
                                        <p:tgtEl>
                                          <p:spTgt spid="4">
                                            <p:txEl>
                                              <p:pRg st="4" end="4"/>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4">
                                            <p:txEl>
                                              <p:pRg st="5" end="5"/>
                                            </p:txEl>
                                          </p:spTgt>
                                        </p:tgtEl>
                                        <p:attrNameLst>
                                          <p:attrName>style.visibility</p:attrName>
                                        </p:attrNameLst>
                                      </p:cBhvr>
                                      <p:to>
                                        <p:strVal val="visible"/>
                                      </p:to>
                                    </p:set>
                                    <p:animEffect transition="in" filter="fade">
                                      <p:cBhvr>
                                        <p:cTn id="40" dur="500"/>
                                        <p:tgtEl>
                                          <p:spTgt spid="4">
                                            <p:txEl>
                                              <p:pRg st="5" end="5"/>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4">
                                            <p:txEl>
                                              <p:pRg st="6" end="6"/>
                                            </p:txEl>
                                          </p:spTgt>
                                        </p:tgtEl>
                                        <p:attrNameLst>
                                          <p:attrName>style.visibility</p:attrName>
                                        </p:attrNameLst>
                                      </p:cBhvr>
                                      <p:to>
                                        <p:strVal val="visible"/>
                                      </p:to>
                                    </p:set>
                                    <p:animEffect transition="in" filter="fade">
                                      <p:cBhvr>
                                        <p:cTn id="43" dur="500"/>
                                        <p:tgtEl>
                                          <p:spTgt spid="4">
                                            <p:txEl>
                                              <p:pRg st="6" end="6"/>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3">
                                            <p:txEl>
                                              <p:pRg st="3" end="3"/>
                                            </p:txEl>
                                          </p:spTgt>
                                        </p:tgtEl>
                                        <p:attrNameLst>
                                          <p:attrName>style.visibility</p:attrName>
                                        </p:attrNameLst>
                                      </p:cBhvr>
                                      <p:to>
                                        <p:strVal val="visible"/>
                                      </p:to>
                                    </p:set>
                                    <p:animEffect transition="in" filter="fade">
                                      <p:cBhvr>
                                        <p:cTn id="48" dur="500"/>
                                        <p:tgtEl>
                                          <p:spTgt spid="3">
                                            <p:txEl>
                                              <p:pRg st="3" end="3"/>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3">
                                            <p:txEl>
                                              <p:pRg st="4" end="4"/>
                                            </p:txEl>
                                          </p:spTgt>
                                        </p:tgtEl>
                                        <p:attrNameLst>
                                          <p:attrName>style.visibility</p:attrName>
                                        </p:attrNameLst>
                                      </p:cBhvr>
                                      <p:to>
                                        <p:strVal val="visible"/>
                                      </p:to>
                                    </p:set>
                                    <p:animEffect transition="in" filter="fade">
                                      <p:cBhvr>
                                        <p:cTn id="53" dur="500"/>
                                        <p:tgtEl>
                                          <p:spTgt spid="3">
                                            <p:txEl>
                                              <p:pRg st="4" end="4"/>
                                            </p:txEl>
                                          </p:spTgt>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5">
                                            <p:bg/>
                                          </p:spTgt>
                                        </p:tgtEl>
                                        <p:attrNameLst>
                                          <p:attrName>style.visibility</p:attrName>
                                        </p:attrNameLst>
                                      </p:cBhvr>
                                      <p:to>
                                        <p:strVal val="visible"/>
                                      </p:to>
                                    </p:set>
                                    <p:animEffect transition="in" filter="fade">
                                      <p:cBhvr>
                                        <p:cTn id="56" dur="500"/>
                                        <p:tgtEl>
                                          <p:spTgt spid="5">
                                            <p:bg/>
                                          </p:spTgt>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5">
                                            <p:txEl>
                                              <p:pRg st="0" end="0"/>
                                            </p:txEl>
                                          </p:spTgt>
                                        </p:tgtEl>
                                        <p:attrNameLst>
                                          <p:attrName>style.visibility</p:attrName>
                                        </p:attrNameLst>
                                      </p:cBhvr>
                                      <p:to>
                                        <p:strVal val="visible"/>
                                      </p:to>
                                    </p:set>
                                    <p:animEffect transition="in" filter="fade">
                                      <p:cBhvr>
                                        <p:cTn id="59" dur="500"/>
                                        <p:tgtEl>
                                          <p:spTgt spid="5">
                                            <p:txEl>
                                              <p:pRg st="0" end="0"/>
                                            </p:txEl>
                                          </p:spTgt>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5">
                                            <p:txEl>
                                              <p:pRg st="1" end="1"/>
                                            </p:txEl>
                                          </p:spTgt>
                                        </p:tgtEl>
                                        <p:attrNameLst>
                                          <p:attrName>style.visibility</p:attrName>
                                        </p:attrNameLst>
                                      </p:cBhvr>
                                      <p:to>
                                        <p:strVal val="visible"/>
                                      </p:to>
                                    </p:set>
                                    <p:animEffect transition="in" filter="fade">
                                      <p:cBhvr>
                                        <p:cTn id="62" dur="500"/>
                                        <p:tgtEl>
                                          <p:spTgt spid="5">
                                            <p:txEl>
                                              <p:pRg st="1" end="1"/>
                                            </p:txEl>
                                          </p:spTgt>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5">
                                            <p:txEl>
                                              <p:pRg st="2" end="2"/>
                                            </p:txEl>
                                          </p:spTgt>
                                        </p:tgtEl>
                                        <p:attrNameLst>
                                          <p:attrName>style.visibility</p:attrName>
                                        </p:attrNameLst>
                                      </p:cBhvr>
                                      <p:to>
                                        <p:strVal val="visible"/>
                                      </p:to>
                                    </p:set>
                                    <p:animEffect transition="in" filter="fade">
                                      <p:cBhvr>
                                        <p:cTn id="65" dur="500"/>
                                        <p:tgtEl>
                                          <p:spTgt spid="5">
                                            <p:txEl>
                                              <p:pRg st="2" end="2"/>
                                            </p:txEl>
                                          </p:spTgt>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5">
                                            <p:txEl>
                                              <p:pRg st="4" end="4"/>
                                            </p:txEl>
                                          </p:spTgt>
                                        </p:tgtEl>
                                        <p:attrNameLst>
                                          <p:attrName>style.visibility</p:attrName>
                                        </p:attrNameLst>
                                      </p:cBhvr>
                                      <p:to>
                                        <p:strVal val="visible"/>
                                      </p:to>
                                    </p:set>
                                    <p:animEffect transition="in" filter="fade">
                                      <p:cBhvr>
                                        <p:cTn id="68" dur="500"/>
                                        <p:tgtEl>
                                          <p:spTgt spid="5">
                                            <p:txEl>
                                              <p:pRg st="4" end="4"/>
                                            </p:txEl>
                                          </p:spTgt>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5">
                                            <p:txEl>
                                              <p:pRg st="6" end="6"/>
                                            </p:txEl>
                                          </p:spTgt>
                                        </p:tgtEl>
                                        <p:attrNameLst>
                                          <p:attrName>style.visibility</p:attrName>
                                        </p:attrNameLst>
                                      </p:cBhvr>
                                      <p:to>
                                        <p:strVal val="visible"/>
                                      </p:to>
                                    </p:set>
                                    <p:animEffect transition="in" filter="fade">
                                      <p:cBhvr>
                                        <p:cTn id="71" dur="500"/>
                                        <p:tgtEl>
                                          <p:spTgt spid="5">
                                            <p:txEl>
                                              <p:pRg st="6" end="6"/>
                                            </p:txEl>
                                          </p:spTgt>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5">
                                            <p:txEl>
                                              <p:pRg st="7" end="7"/>
                                            </p:txEl>
                                          </p:spTgt>
                                        </p:tgtEl>
                                        <p:attrNameLst>
                                          <p:attrName>style.visibility</p:attrName>
                                        </p:attrNameLst>
                                      </p:cBhvr>
                                      <p:to>
                                        <p:strVal val="visible"/>
                                      </p:to>
                                    </p:set>
                                    <p:animEffect transition="in" filter="fade">
                                      <p:cBhvr>
                                        <p:cTn id="74" dur="500"/>
                                        <p:tgtEl>
                                          <p:spTgt spid="5">
                                            <p:txEl>
                                              <p:pRg st="7" end="7"/>
                                            </p:txEl>
                                          </p:spTgt>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5">
                                            <p:txEl>
                                              <p:pRg st="9" end="9"/>
                                            </p:txEl>
                                          </p:spTgt>
                                        </p:tgtEl>
                                        <p:attrNameLst>
                                          <p:attrName>style.visibility</p:attrName>
                                        </p:attrNameLst>
                                      </p:cBhvr>
                                      <p:to>
                                        <p:strVal val="visible"/>
                                      </p:to>
                                    </p:set>
                                    <p:animEffect transition="in" filter="fade">
                                      <p:cBhvr>
                                        <p:cTn id="77" dur="500"/>
                                        <p:tgtEl>
                                          <p:spTgt spid="5">
                                            <p:txEl>
                                              <p:pRg st="9" end="9"/>
                                            </p:txEl>
                                          </p:spTgt>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5">
                                            <p:txEl>
                                              <p:pRg st="10" end="10"/>
                                            </p:txEl>
                                          </p:spTgt>
                                        </p:tgtEl>
                                        <p:attrNameLst>
                                          <p:attrName>style.visibility</p:attrName>
                                        </p:attrNameLst>
                                      </p:cBhvr>
                                      <p:to>
                                        <p:strVal val="visible"/>
                                      </p:to>
                                    </p:set>
                                    <p:animEffect transition="in" filter="fade">
                                      <p:cBhvr>
                                        <p:cTn id="80" dur="500"/>
                                        <p:tgtEl>
                                          <p:spTgt spid="5">
                                            <p:txEl>
                                              <p:pRg st="10" end="10"/>
                                            </p:txEl>
                                          </p:spTgt>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5">
                                            <p:txEl>
                                              <p:pRg st="11" end="11"/>
                                            </p:txEl>
                                          </p:spTgt>
                                        </p:tgtEl>
                                        <p:attrNameLst>
                                          <p:attrName>style.visibility</p:attrName>
                                        </p:attrNameLst>
                                      </p:cBhvr>
                                      <p:to>
                                        <p:strVal val="visible"/>
                                      </p:to>
                                    </p:set>
                                    <p:animEffect transition="in" filter="fade">
                                      <p:cBhvr>
                                        <p:cTn id="83" dur="500"/>
                                        <p:tgtEl>
                                          <p:spTgt spid="5">
                                            <p:txEl>
                                              <p:pRg st="11" end="11"/>
                                            </p:txEl>
                                          </p:spTgt>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5">
                                            <p:txEl>
                                              <p:pRg st="12" end="12"/>
                                            </p:txEl>
                                          </p:spTgt>
                                        </p:tgtEl>
                                        <p:attrNameLst>
                                          <p:attrName>style.visibility</p:attrName>
                                        </p:attrNameLst>
                                      </p:cBhvr>
                                      <p:to>
                                        <p:strVal val="visible"/>
                                      </p:to>
                                    </p:set>
                                    <p:animEffect transition="in" filter="fade">
                                      <p:cBhvr>
                                        <p:cTn id="86" dur="500"/>
                                        <p:tgtEl>
                                          <p:spTgt spid="5">
                                            <p:txEl>
                                              <p:pRg st="12" end="12"/>
                                            </p:txEl>
                                          </p:spTgt>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5">
                                            <p:txEl>
                                              <p:pRg st="13" end="13"/>
                                            </p:txEl>
                                          </p:spTgt>
                                        </p:tgtEl>
                                        <p:attrNameLst>
                                          <p:attrName>style.visibility</p:attrName>
                                        </p:attrNameLst>
                                      </p:cBhvr>
                                      <p:to>
                                        <p:strVal val="visible"/>
                                      </p:to>
                                    </p:set>
                                    <p:animEffect transition="in" filter="fade">
                                      <p:cBhvr>
                                        <p:cTn id="89" dur="500"/>
                                        <p:tgtEl>
                                          <p:spTgt spid="5">
                                            <p:txEl>
                                              <p:pRg st="13" end="13"/>
                                            </p:txEl>
                                          </p:spTgt>
                                        </p:tgtEl>
                                      </p:cBhvr>
                                    </p:animEffect>
                                  </p:childTnLst>
                                </p:cTn>
                              </p:par>
                            </p:childTnLst>
                          </p:cTn>
                        </p:par>
                      </p:childTnLst>
                    </p:cTn>
                  </p:par>
                  <p:par>
                    <p:cTn id="90" fill="hold">
                      <p:stCondLst>
                        <p:cond delay="indefinite"/>
                      </p:stCondLst>
                      <p:childTnLst>
                        <p:par>
                          <p:cTn id="91" fill="hold">
                            <p:stCondLst>
                              <p:cond delay="0"/>
                            </p:stCondLst>
                            <p:childTnLst>
                              <p:par>
                                <p:cTn id="92" presetID="10" presetClass="entr" presetSubtype="0" fill="hold" nodeType="clickEffect">
                                  <p:stCondLst>
                                    <p:cond delay="0"/>
                                  </p:stCondLst>
                                  <p:childTnLst>
                                    <p:set>
                                      <p:cBhvr>
                                        <p:cTn id="93" dur="1" fill="hold">
                                          <p:stCondLst>
                                            <p:cond delay="0"/>
                                          </p:stCondLst>
                                        </p:cTn>
                                        <p:tgtEl>
                                          <p:spTgt spid="3">
                                            <p:txEl>
                                              <p:pRg st="5" end="5"/>
                                            </p:txEl>
                                          </p:spTgt>
                                        </p:tgtEl>
                                        <p:attrNameLst>
                                          <p:attrName>style.visibility</p:attrName>
                                        </p:attrNameLst>
                                      </p:cBhvr>
                                      <p:to>
                                        <p:strVal val="visible"/>
                                      </p:to>
                                    </p:set>
                                    <p:animEffect transition="in" filter="fade">
                                      <p:cBhvr>
                                        <p:cTn id="94" dur="500"/>
                                        <p:tgtEl>
                                          <p:spTgt spid="3">
                                            <p:txEl>
                                              <p:pRg st="5" end="5"/>
                                            </p:txEl>
                                          </p:spTgt>
                                        </p:tgtEl>
                                      </p:cBhvr>
                                    </p:animEffect>
                                  </p:childTnLst>
                                </p:cTn>
                              </p:par>
                            </p:childTnLst>
                          </p:cTn>
                        </p:par>
                      </p:childTnLst>
                    </p:cTn>
                  </p:par>
                  <p:par>
                    <p:cTn id="95" fill="hold">
                      <p:stCondLst>
                        <p:cond delay="indefinite"/>
                      </p:stCondLst>
                      <p:childTnLst>
                        <p:par>
                          <p:cTn id="96" fill="hold">
                            <p:stCondLst>
                              <p:cond delay="0"/>
                            </p:stCondLst>
                            <p:childTnLst>
                              <p:par>
                                <p:cTn id="97" presetID="10" presetClass="entr" presetSubtype="0" fill="hold" nodeType="clickEffect">
                                  <p:stCondLst>
                                    <p:cond delay="0"/>
                                  </p:stCondLst>
                                  <p:childTnLst>
                                    <p:set>
                                      <p:cBhvr>
                                        <p:cTn id="98" dur="1" fill="hold">
                                          <p:stCondLst>
                                            <p:cond delay="0"/>
                                          </p:stCondLst>
                                        </p:cTn>
                                        <p:tgtEl>
                                          <p:spTgt spid="3">
                                            <p:txEl>
                                              <p:pRg st="6" end="6"/>
                                            </p:txEl>
                                          </p:spTgt>
                                        </p:tgtEl>
                                        <p:attrNameLst>
                                          <p:attrName>style.visibility</p:attrName>
                                        </p:attrNameLst>
                                      </p:cBhvr>
                                      <p:to>
                                        <p:strVal val="visible"/>
                                      </p:to>
                                    </p:set>
                                    <p:animEffect transition="in" filter="fade">
                                      <p:cBhvr>
                                        <p:cTn id="9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5" grpId="0" uiExpand="1" build="p"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0" dirty="0" smtClean="0"/>
              <a:t>Scratchpads: A generic memory abstraction</a:t>
            </a:r>
            <a:endParaRPr lang="en-US" sz="3600" b="0" dirty="0"/>
          </a:p>
        </p:txBody>
      </p:sp>
      <p:sp>
        <p:nvSpPr>
          <p:cNvPr id="3" name="Content Placeholder 2"/>
          <p:cNvSpPr>
            <a:spLocks noGrp="1"/>
          </p:cNvSpPr>
          <p:nvPr>
            <p:ph sz="half" idx="1"/>
          </p:nvPr>
        </p:nvSpPr>
        <p:spPr/>
        <p:txBody>
          <a:bodyPr/>
          <a:lstStyle/>
          <a:p>
            <a:pPr marL="274320" lvl="1" indent="0">
              <a:buNone/>
            </a:pPr>
            <a:r>
              <a:rPr lang="en-US" dirty="0" smtClean="0"/>
              <a:t>How should a memory interface look?</a:t>
            </a:r>
          </a:p>
          <a:p>
            <a:pPr marL="457200" lvl="1"/>
            <a:r>
              <a:rPr lang="en-US" dirty="0" smtClean="0"/>
              <a:t>Consider </a:t>
            </a:r>
            <a:r>
              <a:rPr lang="en-US" dirty="0" err="1" smtClean="0">
                <a:latin typeface="Courier New" pitchFamily="49" charset="0"/>
                <a:cs typeface="Courier New" pitchFamily="49" charset="0"/>
              </a:rPr>
              <a:t>malloc</a:t>
            </a:r>
            <a:endParaRPr lang="en-US" dirty="0" smtClean="0">
              <a:latin typeface="Courier New" pitchFamily="49" charset="0"/>
              <a:cs typeface="Courier New" pitchFamily="49" charset="0"/>
            </a:endParaRPr>
          </a:p>
          <a:p>
            <a:pPr marL="274320" lvl="1" indent="0">
              <a:buNone/>
            </a:pPr>
            <a:endParaRPr lang="en-US" dirty="0" smtClean="0">
              <a:latin typeface="+mn-lt"/>
              <a:cs typeface="Courier New" pitchFamily="49" charset="0"/>
            </a:endParaRPr>
          </a:p>
          <a:p>
            <a:pPr marL="274320" lvl="1" indent="0">
              <a:buNone/>
            </a:pPr>
            <a:r>
              <a:rPr lang="en-US" dirty="0" smtClean="0">
                <a:latin typeface="+mn-lt"/>
                <a:cs typeface="Courier New" pitchFamily="49" charset="0"/>
              </a:rPr>
              <a:t>Goal: preserve simple interface</a:t>
            </a:r>
          </a:p>
          <a:p>
            <a:pPr marL="274320" lvl="1" indent="0">
              <a:buNone/>
            </a:pPr>
            <a:endParaRPr lang="en-US" dirty="0">
              <a:latin typeface="+mj-lt"/>
              <a:cs typeface="Courier New" pitchFamily="49" charset="0"/>
            </a:endParaRPr>
          </a:p>
          <a:p>
            <a:pPr marL="274320" lvl="1" indent="0">
              <a:buNone/>
            </a:pPr>
            <a:r>
              <a:rPr lang="en-US" dirty="0" smtClean="0">
                <a:latin typeface="+mj-lt"/>
                <a:cs typeface="Courier New" pitchFamily="49" charset="0"/>
              </a:rPr>
              <a:t>How should we implement?</a:t>
            </a:r>
          </a:p>
          <a:p>
            <a:pPr marL="457200" lvl="1"/>
            <a:r>
              <a:rPr lang="en-US" dirty="0" smtClean="0">
                <a:latin typeface="+mj-lt"/>
                <a:cs typeface="Courier New" pitchFamily="49" charset="0"/>
              </a:rPr>
              <a:t>Compiler manages resources and plumbing</a:t>
            </a:r>
          </a:p>
          <a:p>
            <a:pPr marL="457200" lvl="1"/>
            <a:r>
              <a:rPr lang="en-US" dirty="0" smtClean="0">
                <a:latin typeface="+mj-lt"/>
                <a:cs typeface="Courier New" pitchFamily="49" charset="0"/>
              </a:rPr>
              <a:t>Caches, DRAM, and virtual memory all transparent</a:t>
            </a:r>
            <a:endParaRPr lang="en-US" dirty="0" smtClean="0">
              <a:latin typeface="+mj-lt"/>
            </a:endParaRPr>
          </a:p>
        </p:txBody>
      </p:sp>
      <p:sp>
        <p:nvSpPr>
          <p:cNvPr id="6" name="TextBox 5"/>
          <p:cNvSpPr txBox="1"/>
          <p:nvPr/>
        </p:nvSpPr>
        <p:spPr>
          <a:xfrm>
            <a:off x="4572000" y="1699735"/>
            <a:ext cx="4368800" cy="2031325"/>
          </a:xfrm>
          <a:prstGeom prst="rect">
            <a:avLst/>
          </a:prstGeom>
          <a:ln/>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dirty="0" smtClean="0">
                <a:latin typeface="Courier New" pitchFamily="49" charset="0"/>
                <a:cs typeface="Courier New" pitchFamily="49" charset="0"/>
              </a:rPr>
              <a:t>interface Scratchpad#(</a:t>
            </a:r>
            <a:r>
              <a:rPr lang="en-US" dirty="0" err="1" smtClean="0">
                <a:latin typeface="Courier New" pitchFamily="49" charset="0"/>
                <a:cs typeface="Courier New" pitchFamily="49" charset="0"/>
              </a:rPr>
              <a:t>addr_t</a:t>
            </a:r>
            <a:r>
              <a:rPr lang="en-US" dirty="0" smtClean="0">
                <a:latin typeface="Courier New" pitchFamily="49" charset="0"/>
                <a:cs typeface="Courier New" pitchFamily="49" charset="0"/>
              </a:rPr>
              <a:t>,</a:t>
            </a:r>
          </a:p>
          <a:p>
            <a:r>
              <a:rPr lang="en-US" dirty="0">
                <a:latin typeface="Courier New" pitchFamily="49" charset="0"/>
                <a:cs typeface="Courier New" pitchFamily="49" charset="0"/>
              </a:rPr>
              <a:t> </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data_t</a:t>
            </a:r>
            <a:r>
              <a:rPr lang="en-US" dirty="0" smtClean="0">
                <a:latin typeface="Courier New" pitchFamily="49" charset="0"/>
                <a:cs typeface="Courier New" pitchFamily="49" charset="0"/>
              </a:rPr>
              <a:t>); </a:t>
            </a:r>
          </a:p>
          <a:p>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readReq</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addr_t</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addr</a:t>
            </a:r>
            <a:r>
              <a:rPr lang="en-US" dirty="0" smtClean="0">
                <a:latin typeface="Courier New" pitchFamily="49" charset="0"/>
                <a:cs typeface="Courier New" pitchFamily="49" charset="0"/>
              </a:rPr>
              <a:t>);</a:t>
            </a:r>
          </a:p>
          <a:p>
            <a:r>
              <a:rPr lang="en-US" dirty="0">
                <a:latin typeface="Courier New" pitchFamily="49" charset="0"/>
                <a:cs typeface="Courier New" pitchFamily="49" charset="0"/>
              </a:rPr>
              <a:t> </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data_t</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readResp</a:t>
            </a:r>
            <a:r>
              <a:rPr lang="en-US" dirty="0" smtClean="0">
                <a:latin typeface="Courier New" pitchFamily="49" charset="0"/>
                <a:cs typeface="Courier New" pitchFamily="49" charset="0"/>
              </a:rPr>
              <a:t>();</a:t>
            </a:r>
          </a:p>
          <a:p>
            <a:r>
              <a:rPr lang="en-US" dirty="0">
                <a:latin typeface="Courier New" pitchFamily="49" charset="0"/>
                <a:cs typeface="Courier New" pitchFamily="49" charset="0"/>
              </a:rPr>
              <a:t> </a:t>
            </a:r>
            <a:r>
              <a:rPr lang="en-US" dirty="0" smtClean="0">
                <a:latin typeface="Courier New" pitchFamily="49" charset="0"/>
                <a:cs typeface="Courier New" pitchFamily="49" charset="0"/>
              </a:rPr>
              <a:t>   write(</a:t>
            </a:r>
            <a:r>
              <a:rPr lang="en-US" dirty="0" err="1" smtClean="0">
                <a:latin typeface="Courier New" pitchFamily="49" charset="0"/>
                <a:cs typeface="Courier New" pitchFamily="49" charset="0"/>
              </a:rPr>
              <a:t>addr_t</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addr</a:t>
            </a:r>
            <a:r>
              <a:rPr lang="en-US" dirty="0" smtClean="0">
                <a:latin typeface="Courier New" pitchFamily="49" charset="0"/>
                <a:cs typeface="Courier New" pitchFamily="49" charset="0"/>
              </a:rPr>
              <a:t>, </a:t>
            </a:r>
          </a:p>
          <a:p>
            <a:r>
              <a:rPr lang="en-US" dirty="0">
                <a:latin typeface="Courier New" pitchFamily="49" charset="0"/>
                <a:cs typeface="Courier New" pitchFamily="49" charset="0"/>
              </a:rPr>
              <a:t> </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data_t</a:t>
            </a:r>
            <a:r>
              <a:rPr lang="en-US" dirty="0" smtClean="0">
                <a:latin typeface="Courier New" pitchFamily="49" charset="0"/>
                <a:cs typeface="Courier New" pitchFamily="49" charset="0"/>
              </a:rPr>
              <a:t> data);</a:t>
            </a:r>
          </a:p>
          <a:p>
            <a:r>
              <a:rPr lang="en-US" dirty="0" err="1" smtClean="0">
                <a:latin typeface="Courier New" pitchFamily="49" charset="0"/>
                <a:cs typeface="Courier New" pitchFamily="49" charset="0"/>
              </a:rPr>
              <a:t>endinterface</a:t>
            </a:r>
            <a:endParaRPr lang="en-US" dirty="0">
              <a:latin typeface="Courier New" pitchFamily="49" charset="0"/>
              <a:cs typeface="Courier New" pitchFamily="49" charset="0"/>
            </a:endParaRPr>
          </a:p>
        </p:txBody>
      </p:sp>
      <p:sp>
        <p:nvSpPr>
          <p:cNvPr id="7" name="TextBox 4"/>
          <p:cNvSpPr txBox="1"/>
          <p:nvPr/>
        </p:nvSpPr>
        <p:spPr>
          <a:xfrm>
            <a:off x="4572000" y="4316616"/>
            <a:ext cx="4205514" cy="4247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defPPr>
              <a:defRPr lang="en-US"/>
            </a:defPPr>
            <a:lvl1pPr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1pPr>
            <a:lvl2pPr marL="457200"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2pPr>
            <a:lvl3pPr marL="914400"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3pPr>
            <a:lvl4pPr marL="1371600"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4pPr>
            <a:lvl5pPr marL="1828800"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5pPr>
            <a:lvl6pPr marL="2286000" algn="l" defTabSz="914400" rtl="0" eaLnBrk="1" latinLnBrk="0" hangingPunct="1">
              <a:defRPr sz="2000" kern="1200">
                <a:solidFill>
                  <a:schemeClr val="tx1"/>
                </a:solidFill>
                <a:latin typeface="Verdana" pitchFamily="-96" charset="0"/>
                <a:ea typeface="+mn-ea"/>
                <a:cs typeface="+mn-cs"/>
              </a:defRPr>
            </a:lvl6pPr>
            <a:lvl7pPr marL="2743200" algn="l" defTabSz="914400" rtl="0" eaLnBrk="1" latinLnBrk="0" hangingPunct="1">
              <a:defRPr sz="2000" kern="1200">
                <a:solidFill>
                  <a:schemeClr val="tx1"/>
                </a:solidFill>
                <a:latin typeface="Verdana" pitchFamily="-96" charset="0"/>
                <a:ea typeface="+mn-ea"/>
                <a:cs typeface="+mn-cs"/>
              </a:defRPr>
            </a:lvl7pPr>
            <a:lvl8pPr marL="3200400" algn="l" defTabSz="914400" rtl="0" eaLnBrk="1" latinLnBrk="0" hangingPunct="1">
              <a:defRPr sz="2000" kern="1200">
                <a:solidFill>
                  <a:schemeClr val="tx1"/>
                </a:solidFill>
                <a:latin typeface="Verdana" pitchFamily="-96" charset="0"/>
                <a:ea typeface="+mn-ea"/>
                <a:cs typeface="+mn-cs"/>
              </a:defRPr>
            </a:lvl8pPr>
            <a:lvl9pPr marL="3657600" algn="l" defTabSz="914400" rtl="0" eaLnBrk="1" latinLnBrk="0" hangingPunct="1">
              <a:defRPr sz="2000" kern="1200">
                <a:solidFill>
                  <a:schemeClr val="tx1"/>
                </a:solidFill>
                <a:latin typeface="Verdana" pitchFamily="-96" charset="0"/>
                <a:ea typeface="+mn-ea"/>
                <a:cs typeface="+mn-cs"/>
              </a:defRPr>
            </a:lvl9pPr>
          </a:lstStyle>
          <a:p>
            <a:pPr algn="ctr">
              <a:buNone/>
            </a:pPr>
            <a:r>
              <a:rPr lang="en-US" sz="2400" dirty="0" smtClean="0"/>
              <a:t>Unlimited Address Space</a:t>
            </a:r>
            <a:endParaRPr lang="en-US" sz="2400" dirty="0"/>
          </a:p>
        </p:txBody>
      </p:sp>
      <p:sp>
        <p:nvSpPr>
          <p:cNvPr id="8" name="Oval 7"/>
          <p:cNvSpPr/>
          <p:nvPr/>
        </p:nvSpPr>
        <p:spPr>
          <a:xfrm>
            <a:off x="6045201" y="2222152"/>
            <a:ext cx="2078983" cy="396295"/>
          </a:xfrm>
          <a:prstGeom prst="ellipse">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812970" y="3067050"/>
            <a:ext cx="2078983" cy="396295"/>
          </a:xfrm>
          <a:prstGeom prst="ellipse">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4"/>
          <p:cNvSpPr txBox="1"/>
          <p:nvPr/>
        </p:nvSpPr>
        <p:spPr>
          <a:xfrm>
            <a:off x="4593772" y="5163661"/>
            <a:ext cx="4205514" cy="4247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defPPr>
              <a:defRPr lang="en-US"/>
            </a:defPPr>
            <a:lvl1pPr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1pPr>
            <a:lvl2pPr marL="457200"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2pPr>
            <a:lvl3pPr marL="914400"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3pPr>
            <a:lvl4pPr marL="1371600"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4pPr>
            <a:lvl5pPr marL="1828800"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5pPr>
            <a:lvl6pPr marL="2286000" algn="l" defTabSz="914400" rtl="0" eaLnBrk="1" latinLnBrk="0" hangingPunct="1">
              <a:defRPr sz="2000" kern="1200">
                <a:solidFill>
                  <a:schemeClr val="tx1"/>
                </a:solidFill>
                <a:latin typeface="Verdana" pitchFamily="-96" charset="0"/>
                <a:ea typeface="+mn-ea"/>
                <a:cs typeface="+mn-cs"/>
              </a:defRPr>
            </a:lvl6pPr>
            <a:lvl7pPr marL="2743200" algn="l" defTabSz="914400" rtl="0" eaLnBrk="1" latinLnBrk="0" hangingPunct="1">
              <a:defRPr sz="2000" kern="1200">
                <a:solidFill>
                  <a:schemeClr val="tx1"/>
                </a:solidFill>
                <a:latin typeface="Verdana" pitchFamily="-96" charset="0"/>
                <a:ea typeface="+mn-ea"/>
                <a:cs typeface="+mn-cs"/>
              </a:defRPr>
            </a:lvl7pPr>
            <a:lvl8pPr marL="3200400" algn="l" defTabSz="914400" rtl="0" eaLnBrk="1" latinLnBrk="0" hangingPunct="1">
              <a:defRPr sz="2000" kern="1200">
                <a:solidFill>
                  <a:schemeClr val="tx1"/>
                </a:solidFill>
                <a:latin typeface="Verdana" pitchFamily="-96" charset="0"/>
                <a:ea typeface="+mn-ea"/>
                <a:cs typeface="+mn-cs"/>
              </a:defRPr>
            </a:lvl8pPr>
            <a:lvl9pPr marL="3657600" algn="l" defTabSz="914400" rtl="0" eaLnBrk="1" latinLnBrk="0" hangingPunct="1">
              <a:defRPr sz="2000" kern="1200">
                <a:solidFill>
                  <a:schemeClr val="tx1"/>
                </a:solidFill>
                <a:latin typeface="Verdana" pitchFamily="-96" charset="0"/>
                <a:ea typeface="+mn-ea"/>
                <a:cs typeface="+mn-cs"/>
              </a:defRPr>
            </a:lvl9pPr>
          </a:lstStyle>
          <a:p>
            <a:pPr algn="ctr">
              <a:buNone/>
            </a:pPr>
            <a:r>
              <a:rPr lang="en-US" sz="2400" dirty="0" smtClean="0"/>
              <a:t>Arbitrary Data Size</a:t>
            </a:r>
            <a:endParaRPr lang="en-US" sz="2400" dirty="0"/>
          </a:p>
        </p:txBody>
      </p:sp>
      <p:sp>
        <p:nvSpPr>
          <p:cNvPr id="11" name="TextBox 4"/>
          <p:cNvSpPr txBox="1"/>
          <p:nvPr/>
        </p:nvSpPr>
        <p:spPr>
          <a:xfrm>
            <a:off x="4593772" y="5998231"/>
            <a:ext cx="4205514" cy="4247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defPPr>
              <a:defRPr lang="en-US"/>
            </a:defPPr>
            <a:lvl1pPr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1pPr>
            <a:lvl2pPr marL="457200"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2pPr>
            <a:lvl3pPr marL="914400"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3pPr>
            <a:lvl4pPr marL="1371600"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4pPr>
            <a:lvl5pPr marL="1828800"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5pPr>
            <a:lvl6pPr marL="2286000" algn="l" defTabSz="914400" rtl="0" eaLnBrk="1" latinLnBrk="0" hangingPunct="1">
              <a:defRPr sz="2000" kern="1200">
                <a:solidFill>
                  <a:schemeClr val="tx1"/>
                </a:solidFill>
                <a:latin typeface="Verdana" pitchFamily="-96" charset="0"/>
                <a:ea typeface="+mn-ea"/>
                <a:cs typeface="+mn-cs"/>
              </a:defRPr>
            </a:lvl6pPr>
            <a:lvl7pPr marL="2743200" algn="l" defTabSz="914400" rtl="0" eaLnBrk="1" latinLnBrk="0" hangingPunct="1">
              <a:defRPr sz="2000" kern="1200">
                <a:solidFill>
                  <a:schemeClr val="tx1"/>
                </a:solidFill>
                <a:latin typeface="Verdana" pitchFamily="-96" charset="0"/>
                <a:ea typeface="+mn-ea"/>
                <a:cs typeface="+mn-cs"/>
              </a:defRPr>
            </a:lvl7pPr>
            <a:lvl8pPr marL="3200400" algn="l" defTabSz="914400" rtl="0" eaLnBrk="1" latinLnBrk="0" hangingPunct="1">
              <a:defRPr sz="2000" kern="1200">
                <a:solidFill>
                  <a:schemeClr val="tx1"/>
                </a:solidFill>
                <a:latin typeface="Verdana" pitchFamily="-96" charset="0"/>
                <a:ea typeface="+mn-ea"/>
                <a:cs typeface="+mn-cs"/>
              </a:defRPr>
            </a:lvl8pPr>
            <a:lvl9pPr marL="3657600" algn="l" defTabSz="914400" rtl="0" eaLnBrk="1" latinLnBrk="0" hangingPunct="1">
              <a:defRPr sz="2000" kern="1200">
                <a:solidFill>
                  <a:schemeClr val="tx1"/>
                </a:solidFill>
                <a:latin typeface="Verdana" pitchFamily="-96" charset="0"/>
                <a:ea typeface="+mn-ea"/>
                <a:cs typeface="+mn-cs"/>
              </a:defRPr>
            </a:lvl9pPr>
          </a:lstStyle>
          <a:p>
            <a:pPr algn="ctr">
              <a:buNone/>
            </a:pPr>
            <a:r>
              <a:rPr lang="en-US" sz="2400" dirty="0" smtClean="0"/>
              <a:t>Latency Insensitive</a:t>
            </a:r>
            <a:endParaRPr lang="en-US" sz="2400" dirty="0"/>
          </a:p>
        </p:txBody>
      </p:sp>
      <p:sp>
        <p:nvSpPr>
          <p:cNvPr id="12" name="Oval 11"/>
          <p:cNvSpPr/>
          <p:nvPr/>
        </p:nvSpPr>
        <p:spPr>
          <a:xfrm>
            <a:off x="5123542" y="2228676"/>
            <a:ext cx="1378857" cy="396295"/>
          </a:xfrm>
          <a:prstGeom prst="ellipse">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6045201" y="2517249"/>
            <a:ext cx="1378857" cy="396295"/>
          </a:xfrm>
          <a:prstGeom prst="ellipse">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5676981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1" nodeType="clickEffect">
                                  <p:stCondLst>
                                    <p:cond delay="0"/>
                                  </p:stCondLst>
                                  <p:childTnLst>
                                    <p:animEffect transition="out" filter="fade">
                                      <p:cBhvr>
                                        <p:cTn id="19" dur="500"/>
                                        <p:tgtEl>
                                          <p:spTgt spid="8"/>
                                        </p:tgtEl>
                                      </p:cBhvr>
                                    </p:animEffect>
                                    <p:set>
                                      <p:cBhvr>
                                        <p:cTn id="20" dur="1" fill="hold">
                                          <p:stCondLst>
                                            <p:cond delay="499"/>
                                          </p:stCondLst>
                                        </p:cTn>
                                        <p:tgtEl>
                                          <p:spTgt spid="8"/>
                                        </p:tgtEl>
                                        <p:attrNameLst>
                                          <p:attrName>style.visibility</p:attrName>
                                        </p:attrNameLst>
                                      </p:cBhvr>
                                      <p:to>
                                        <p:strVal val="hidden"/>
                                      </p:to>
                                    </p:set>
                                  </p:childTnLst>
                                </p:cTn>
                              </p:par>
                              <p:par>
                                <p:cTn id="21" presetID="10"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grpId="1" nodeType="clickEffect">
                                  <p:stCondLst>
                                    <p:cond delay="0"/>
                                  </p:stCondLst>
                                  <p:childTnLst>
                                    <p:animEffect transition="out" filter="fade">
                                      <p:cBhvr>
                                        <p:cTn id="30" dur="500"/>
                                        <p:tgtEl>
                                          <p:spTgt spid="9"/>
                                        </p:tgtEl>
                                      </p:cBhvr>
                                    </p:animEffect>
                                    <p:set>
                                      <p:cBhvr>
                                        <p:cTn id="31" dur="1" fill="hold">
                                          <p:stCondLst>
                                            <p:cond delay="499"/>
                                          </p:stCondLst>
                                        </p:cTn>
                                        <p:tgtEl>
                                          <p:spTgt spid="9"/>
                                        </p:tgtEl>
                                        <p:attrNameLst>
                                          <p:attrName>style.visibility</p:attrName>
                                        </p:attrNameLst>
                                      </p:cBhvr>
                                      <p:to>
                                        <p:strVal val="hidden"/>
                                      </p:to>
                                    </p:set>
                                  </p:childTnLst>
                                </p:cTn>
                              </p:par>
                              <p:par>
                                <p:cTn id="32" presetID="10" presetClass="entr" presetSubtype="0"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fade">
                                      <p:cBhvr>
                                        <p:cTn id="34" dur="500"/>
                                        <p:tgtEl>
                                          <p:spTgt spid="12"/>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500"/>
                                        <p:tgtEl>
                                          <p:spTgt spid="13"/>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fade">
                                      <p:cBhvr>
                                        <p:cTn id="40" dur="500"/>
                                        <p:tgtEl>
                                          <p:spTgt spid="11"/>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3">
                                            <p:txEl>
                                              <p:pRg st="5" end="5"/>
                                            </p:txEl>
                                          </p:spTgt>
                                        </p:tgtEl>
                                        <p:attrNameLst>
                                          <p:attrName>style.visibility</p:attrName>
                                        </p:attrNameLst>
                                      </p:cBhvr>
                                      <p:to>
                                        <p:strVal val="visible"/>
                                      </p:to>
                                    </p:set>
                                    <p:animEffect transition="in" filter="fade">
                                      <p:cBhvr>
                                        <p:cTn id="45" dur="500"/>
                                        <p:tgtEl>
                                          <p:spTgt spid="3">
                                            <p:txEl>
                                              <p:pRg st="5" end="5"/>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3">
                                            <p:txEl>
                                              <p:pRg st="6" end="6"/>
                                            </p:txEl>
                                          </p:spTgt>
                                        </p:tgtEl>
                                        <p:attrNameLst>
                                          <p:attrName>style.visibility</p:attrName>
                                        </p:attrNameLst>
                                      </p:cBhvr>
                                      <p:to>
                                        <p:strVal val="visible"/>
                                      </p:to>
                                    </p:set>
                                    <p:animEffect transition="in" filter="fade">
                                      <p:cBhvr>
                                        <p:cTn id="48" dur="500"/>
                                        <p:tgtEl>
                                          <p:spTgt spid="3">
                                            <p:txEl>
                                              <p:pRg st="6" end="6"/>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3">
                                            <p:txEl>
                                              <p:pRg st="7" end="7"/>
                                            </p:txEl>
                                          </p:spTgt>
                                        </p:tgtEl>
                                        <p:attrNameLst>
                                          <p:attrName>style.visibility</p:attrName>
                                        </p:attrNameLst>
                                      </p:cBhvr>
                                      <p:to>
                                        <p:strVal val="visible"/>
                                      </p:to>
                                    </p:set>
                                    <p:animEffect transition="in" filter="fade">
                                      <p:cBhvr>
                                        <p:cTn id="51"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8" grpId="1" animBg="1"/>
      <p:bldP spid="9" grpId="0" animBg="1"/>
      <p:bldP spid="9" grpId="1" animBg="1"/>
      <p:bldP spid="10" grpId="0" animBg="1"/>
      <p:bldP spid="11" grpId="0" animBg="1"/>
      <p:bldP spid="12" grpId="0" animBg="1"/>
      <p:bldP spid="1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0" dirty="0" smtClean="0"/>
              <a:t>Scratchpads: Single FPGA</a:t>
            </a:r>
            <a:endParaRPr lang="en-US" sz="3600" b="0" dirty="0"/>
          </a:p>
        </p:txBody>
      </p:sp>
      <p:sp>
        <p:nvSpPr>
          <p:cNvPr id="62" name="TextBox 4"/>
          <p:cNvSpPr txBox="1"/>
          <p:nvPr/>
        </p:nvSpPr>
        <p:spPr>
          <a:xfrm>
            <a:off x="2214786" y="5971928"/>
            <a:ext cx="4918537" cy="4247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defPPr>
              <a:defRPr lang="en-US"/>
            </a:defPPr>
            <a:lvl1pPr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1pPr>
            <a:lvl2pPr marL="457200"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2pPr>
            <a:lvl3pPr marL="914400"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3pPr>
            <a:lvl4pPr marL="1371600"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4pPr>
            <a:lvl5pPr marL="1828800"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5pPr>
            <a:lvl6pPr marL="2286000" algn="l" defTabSz="914400" rtl="0" eaLnBrk="1" latinLnBrk="0" hangingPunct="1">
              <a:defRPr sz="2000" kern="1200">
                <a:solidFill>
                  <a:schemeClr val="tx1"/>
                </a:solidFill>
                <a:latin typeface="Verdana" pitchFamily="-96" charset="0"/>
                <a:ea typeface="+mn-ea"/>
                <a:cs typeface="+mn-cs"/>
              </a:defRPr>
            </a:lvl6pPr>
            <a:lvl7pPr marL="2743200" algn="l" defTabSz="914400" rtl="0" eaLnBrk="1" latinLnBrk="0" hangingPunct="1">
              <a:defRPr sz="2000" kern="1200">
                <a:solidFill>
                  <a:schemeClr val="tx1"/>
                </a:solidFill>
                <a:latin typeface="Verdana" pitchFamily="-96" charset="0"/>
                <a:ea typeface="+mn-ea"/>
                <a:cs typeface="+mn-cs"/>
              </a:defRPr>
            </a:lvl7pPr>
            <a:lvl8pPr marL="3200400" algn="l" defTabSz="914400" rtl="0" eaLnBrk="1" latinLnBrk="0" hangingPunct="1">
              <a:defRPr sz="2000" kern="1200">
                <a:solidFill>
                  <a:schemeClr val="tx1"/>
                </a:solidFill>
                <a:latin typeface="Verdana" pitchFamily="-96" charset="0"/>
                <a:ea typeface="+mn-ea"/>
                <a:cs typeface="+mn-cs"/>
              </a:defRPr>
            </a:lvl8pPr>
            <a:lvl9pPr marL="3657600" algn="l" defTabSz="914400" rtl="0" eaLnBrk="1" latinLnBrk="0" hangingPunct="1">
              <a:defRPr sz="2000" kern="1200">
                <a:solidFill>
                  <a:schemeClr val="tx1"/>
                </a:solidFill>
                <a:latin typeface="Verdana" pitchFamily="-96" charset="0"/>
                <a:ea typeface="+mn-ea"/>
                <a:cs typeface="+mn-cs"/>
              </a:defRPr>
            </a:lvl9pPr>
          </a:lstStyle>
          <a:p>
            <a:pPr algn="ctr">
              <a:buNone/>
            </a:pPr>
            <a:r>
              <a:rPr lang="en-US" sz="2400" dirty="0" smtClean="0"/>
              <a:t>Unlimited Address Space</a:t>
            </a:r>
            <a:endParaRPr lang="en-US" sz="2400" dirty="0"/>
          </a:p>
        </p:txBody>
      </p:sp>
      <p:sp>
        <p:nvSpPr>
          <p:cNvPr id="5" name="Rectangle 4"/>
          <p:cNvSpPr/>
          <p:nvPr/>
        </p:nvSpPr>
        <p:spPr>
          <a:xfrm>
            <a:off x="1058645" y="1433270"/>
            <a:ext cx="4036691" cy="2820232"/>
          </a:xfrm>
          <a:prstGeom prst="rect">
            <a:avLst/>
          </a:prstGeom>
        </p:spPr>
        <p:style>
          <a:lnRef idx="2">
            <a:schemeClr val="dk1"/>
          </a:lnRef>
          <a:fillRef idx="1">
            <a:schemeClr val="lt1"/>
          </a:fillRef>
          <a:effectRef idx="0">
            <a:schemeClr val="dk1"/>
          </a:effectRef>
          <a:fontRef idx="minor">
            <a:schemeClr val="dk1"/>
          </a:fontRef>
        </p:style>
        <p:txBody>
          <a:bodyPr rtlCol="0" anchor="t" anchorCtr="0"/>
          <a:lstStyle/>
          <a:p>
            <a:pPr algn="ctr"/>
            <a:r>
              <a:rPr lang="en-US" sz="3200" dirty="0"/>
              <a:t>A</a:t>
            </a:r>
          </a:p>
        </p:txBody>
      </p:sp>
      <p:sp>
        <p:nvSpPr>
          <p:cNvPr id="6" name="Rectangle 5"/>
          <p:cNvSpPr/>
          <p:nvPr/>
        </p:nvSpPr>
        <p:spPr>
          <a:xfrm>
            <a:off x="1040324" y="1422790"/>
            <a:ext cx="7040327" cy="3649690"/>
          </a:xfrm>
          <a:prstGeom prst="rect">
            <a:avLst/>
          </a:prstGeom>
        </p:spPr>
        <p:style>
          <a:lnRef idx="2">
            <a:schemeClr val="dk1"/>
          </a:lnRef>
          <a:fillRef idx="1">
            <a:schemeClr val="lt1"/>
          </a:fillRef>
          <a:effectRef idx="0">
            <a:schemeClr val="dk1"/>
          </a:effectRef>
          <a:fontRef idx="minor">
            <a:schemeClr val="dk1"/>
          </a:fontRef>
        </p:style>
        <p:txBody>
          <a:bodyPr rtlCol="0" anchor="t" anchorCtr="0"/>
          <a:lstStyle/>
          <a:p>
            <a:pPr algn="ctr"/>
            <a:endParaRPr lang="en-US" sz="3200" dirty="0"/>
          </a:p>
        </p:txBody>
      </p:sp>
      <p:grpSp>
        <p:nvGrpSpPr>
          <p:cNvPr id="7" name="Group 6"/>
          <p:cNvGrpSpPr/>
          <p:nvPr/>
        </p:nvGrpSpPr>
        <p:grpSpPr>
          <a:xfrm>
            <a:off x="1347488" y="2615501"/>
            <a:ext cx="587208" cy="537000"/>
            <a:chOff x="4400546" y="2206646"/>
            <a:chExt cx="600078" cy="571363"/>
          </a:xfrm>
        </p:grpSpPr>
        <p:sp>
          <p:nvSpPr>
            <p:cNvPr id="8" name="Oval 7"/>
            <p:cNvSpPr/>
            <p:nvPr/>
          </p:nvSpPr>
          <p:spPr>
            <a:xfrm>
              <a:off x="4400546" y="2206646"/>
              <a:ext cx="600078" cy="57136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Oval 8"/>
            <p:cNvSpPr/>
            <p:nvPr/>
          </p:nvSpPr>
          <p:spPr>
            <a:xfrm>
              <a:off x="4619625" y="2286746"/>
              <a:ext cx="152400" cy="152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Oval 9"/>
            <p:cNvSpPr/>
            <p:nvPr/>
          </p:nvSpPr>
          <p:spPr>
            <a:xfrm>
              <a:off x="4729163" y="2487731"/>
              <a:ext cx="152400" cy="152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 name="Oval 10"/>
            <p:cNvSpPr/>
            <p:nvPr/>
          </p:nvSpPr>
          <p:spPr>
            <a:xfrm>
              <a:off x="4524373" y="2474925"/>
              <a:ext cx="152400" cy="152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2" name="Curved Connector 11"/>
            <p:cNvCxnSpPr>
              <a:stCxn id="9" idx="2"/>
              <a:endCxn id="11" idx="1"/>
            </p:cNvCxnSpPr>
            <p:nvPr/>
          </p:nvCxnSpPr>
          <p:spPr>
            <a:xfrm rot="10800000" flipV="1">
              <a:off x="4546691" y="2362945"/>
              <a:ext cx="72934" cy="134297"/>
            </a:xfrm>
            <a:prstGeom prst="curvedConnector2">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urved Connector 12"/>
            <p:cNvCxnSpPr>
              <a:stCxn id="9" idx="6"/>
              <a:endCxn id="10" idx="7"/>
            </p:cNvCxnSpPr>
            <p:nvPr/>
          </p:nvCxnSpPr>
          <p:spPr>
            <a:xfrm>
              <a:off x="4772025" y="2362946"/>
              <a:ext cx="87220" cy="147103"/>
            </a:xfrm>
            <a:prstGeom prst="curvedConnector2">
              <a:avLst/>
            </a:prstGeom>
            <a:ln w="254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4" name="Curved Connector 13"/>
            <p:cNvCxnSpPr>
              <a:stCxn id="11" idx="4"/>
              <a:endCxn id="10" idx="3"/>
            </p:cNvCxnSpPr>
            <p:nvPr/>
          </p:nvCxnSpPr>
          <p:spPr>
            <a:xfrm rot="5400000" flipH="1" flipV="1">
              <a:off x="4671271" y="2547115"/>
              <a:ext cx="9512" cy="150908"/>
            </a:xfrm>
            <a:prstGeom prst="curvedConnector3">
              <a:avLst>
                <a:gd name="adj1" fmla="val -535177"/>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5" name="Group 14"/>
          <p:cNvGrpSpPr/>
          <p:nvPr/>
        </p:nvGrpSpPr>
        <p:grpSpPr>
          <a:xfrm>
            <a:off x="3769788" y="3893771"/>
            <a:ext cx="587208" cy="537000"/>
            <a:chOff x="4400546" y="2206646"/>
            <a:chExt cx="600078" cy="571363"/>
          </a:xfrm>
        </p:grpSpPr>
        <p:sp>
          <p:nvSpPr>
            <p:cNvPr id="16" name="Oval 15"/>
            <p:cNvSpPr/>
            <p:nvPr/>
          </p:nvSpPr>
          <p:spPr>
            <a:xfrm>
              <a:off x="4400546" y="2206646"/>
              <a:ext cx="600078" cy="57136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 name="Oval 16"/>
            <p:cNvSpPr/>
            <p:nvPr/>
          </p:nvSpPr>
          <p:spPr>
            <a:xfrm>
              <a:off x="4619625" y="2286746"/>
              <a:ext cx="152400" cy="152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8" name="Oval 17"/>
            <p:cNvSpPr/>
            <p:nvPr/>
          </p:nvSpPr>
          <p:spPr>
            <a:xfrm>
              <a:off x="4729163" y="2487731"/>
              <a:ext cx="152400" cy="152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9" name="Oval 18"/>
            <p:cNvSpPr/>
            <p:nvPr/>
          </p:nvSpPr>
          <p:spPr>
            <a:xfrm>
              <a:off x="4524373" y="2474925"/>
              <a:ext cx="152400" cy="152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20" name="Curved Connector 19"/>
            <p:cNvCxnSpPr>
              <a:stCxn id="17" idx="2"/>
              <a:endCxn id="19" idx="1"/>
            </p:cNvCxnSpPr>
            <p:nvPr/>
          </p:nvCxnSpPr>
          <p:spPr>
            <a:xfrm rot="10800000" flipV="1">
              <a:off x="4546691" y="2362945"/>
              <a:ext cx="72934" cy="134297"/>
            </a:xfrm>
            <a:prstGeom prst="curvedConnector2">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urved Connector 20"/>
            <p:cNvCxnSpPr>
              <a:stCxn id="17" idx="6"/>
              <a:endCxn id="18" idx="7"/>
            </p:cNvCxnSpPr>
            <p:nvPr/>
          </p:nvCxnSpPr>
          <p:spPr>
            <a:xfrm>
              <a:off x="4772025" y="2362946"/>
              <a:ext cx="87220" cy="147103"/>
            </a:xfrm>
            <a:prstGeom prst="curvedConnector2">
              <a:avLst/>
            </a:prstGeom>
            <a:ln w="254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2" name="Curved Connector 21"/>
            <p:cNvCxnSpPr>
              <a:stCxn id="19" idx="4"/>
              <a:endCxn id="18" idx="3"/>
            </p:cNvCxnSpPr>
            <p:nvPr/>
          </p:nvCxnSpPr>
          <p:spPr>
            <a:xfrm rot="5400000" flipH="1" flipV="1">
              <a:off x="4671271" y="2547115"/>
              <a:ext cx="9512" cy="150908"/>
            </a:xfrm>
            <a:prstGeom prst="curvedConnector3">
              <a:avLst>
                <a:gd name="adj1" fmla="val -535177"/>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23" name="Curved Connector 22"/>
          <p:cNvCxnSpPr>
            <a:stCxn id="43" idx="2"/>
            <a:endCxn id="57" idx="1"/>
          </p:cNvCxnSpPr>
          <p:nvPr/>
        </p:nvCxnSpPr>
        <p:spPr>
          <a:xfrm rot="5400000">
            <a:off x="1371425" y="3251648"/>
            <a:ext cx="1610104" cy="1157374"/>
          </a:xfrm>
          <a:prstGeom prst="curvedConnector4">
            <a:avLst>
              <a:gd name="adj1" fmla="val 42690"/>
              <a:gd name="adj2" fmla="val 119328"/>
            </a:avLst>
          </a:prstGeom>
          <a:ln w="254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4" name="Curved Connector 23"/>
          <p:cNvCxnSpPr>
            <a:stCxn id="54" idx="1"/>
            <a:endCxn id="43" idx="3"/>
          </p:cNvCxnSpPr>
          <p:nvPr/>
        </p:nvCxnSpPr>
        <p:spPr>
          <a:xfrm rot="10800000" flipV="1">
            <a:off x="3301013" y="2528574"/>
            <a:ext cx="167775" cy="331140"/>
          </a:xfrm>
          <a:prstGeom prst="curvedConnector3">
            <a:avLst>
              <a:gd name="adj1" fmla="val 50000"/>
            </a:avLst>
          </a:prstGeom>
          <a:ln w="254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5" name="Curved Connector 24"/>
          <p:cNvCxnSpPr>
            <a:stCxn id="56" idx="3"/>
            <a:endCxn id="55" idx="2"/>
          </p:cNvCxnSpPr>
          <p:nvPr/>
        </p:nvCxnSpPr>
        <p:spPr>
          <a:xfrm flipV="1">
            <a:off x="4600271" y="2975431"/>
            <a:ext cx="1776592" cy="544408"/>
          </a:xfrm>
          <a:prstGeom prst="curvedConnector2">
            <a:avLst/>
          </a:prstGeom>
          <a:ln w="254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6" name="Curved Connector 25"/>
          <p:cNvCxnSpPr>
            <a:stCxn id="55" idx="1"/>
            <a:endCxn id="54" idx="3"/>
          </p:cNvCxnSpPr>
          <p:nvPr/>
        </p:nvCxnSpPr>
        <p:spPr>
          <a:xfrm rot="10800000">
            <a:off x="4560488" y="2528575"/>
            <a:ext cx="1270527" cy="281287"/>
          </a:xfrm>
          <a:prstGeom prst="curvedConnector3">
            <a:avLst>
              <a:gd name="adj1" fmla="val 50000"/>
            </a:avLst>
          </a:prstGeom>
          <a:ln w="254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grpSp>
        <p:nvGrpSpPr>
          <p:cNvPr id="27" name="Group 26"/>
          <p:cNvGrpSpPr/>
          <p:nvPr/>
        </p:nvGrpSpPr>
        <p:grpSpPr>
          <a:xfrm>
            <a:off x="3726496" y="1467098"/>
            <a:ext cx="587208" cy="537000"/>
            <a:chOff x="4400546" y="2206646"/>
            <a:chExt cx="600078" cy="571363"/>
          </a:xfrm>
        </p:grpSpPr>
        <p:sp>
          <p:nvSpPr>
            <p:cNvPr id="28" name="Oval 27"/>
            <p:cNvSpPr/>
            <p:nvPr/>
          </p:nvSpPr>
          <p:spPr>
            <a:xfrm>
              <a:off x="4400546" y="2206646"/>
              <a:ext cx="600078" cy="57136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9" name="Oval 28"/>
            <p:cNvSpPr/>
            <p:nvPr/>
          </p:nvSpPr>
          <p:spPr>
            <a:xfrm>
              <a:off x="4619625" y="2286746"/>
              <a:ext cx="152400" cy="152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0" name="Oval 29"/>
            <p:cNvSpPr/>
            <p:nvPr/>
          </p:nvSpPr>
          <p:spPr>
            <a:xfrm>
              <a:off x="4729163" y="2487731"/>
              <a:ext cx="152400" cy="152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1" name="Oval 30"/>
            <p:cNvSpPr/>
            <p:nvPr/>
          </p:nvSpPr>
          <p:spPr>
            <a:xfrm>
              <a:off x="4524373" y="2474925"/>
              <a:ext cx="152400" cy="152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32" name="Curved Connector 31"/>
            <p:cNvCxnSpPr>
              <a:stCxn id="29" idx="2"/>
              <a:endCxn id="31" idx="1"/>
            </p:cNvCxnSpPr>
            <p:nvPr/>
          </p:nvCxnSpPr>
          <p:spPr>
            <a:xfrm rot="10800000" flipV="1">
              <a:off x="4546691" y="2362945"/>
              <a:ext cx="72934" cy="134297"/>
            </a:xfrm>
            <a:prstGeom prst="curvedConnector2">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Curved Connector 32"/>
            <p:cNvCxnSpPr>
              <a:stCxn id="29" idx="6"/>
              <a:endCxn id="30" idx="7"/>
            </p:cNvCxnSpPr>
            <p:nvPr/>
          </p:nvCxnSpPr>
          <p:spPr>
            <a:xfrm>
              <a:off x="4772025" y="2362946"/>
              <a:ext cx="87220" cy="147103"/>
            </a:xfrm>
            <a:prstGeom prst="curvedConnector2">
              <a:avLst/>
            </a:prstGeom>
            <a:ln w="254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4" name="Curved Connector 33"/>
            <p:cNvCxnSpPr>
              <a:stCxn id="31" idx="4"/>
              <a:endCxn id="30" idx="3"/>
            </p:cNvCxnSpPr>
            <p:nvPr/>
          </p:nvCxnSpPr>
          <p:spPr>
            <a:xfrm rot="5400000" flipH="1" flipV="1">
              <a:off x="4671271" y="2547115"/>
              <a:ext cx="9512" cy="150908"/>
            </a:xfrm>
            <a:prstGeom prst="curvedConnector3">
              <a:avLst>
                <a:gd name="adj1" fmla="val -535177"/>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5" name="Group 34"/>
          <p:cNvGrpSpPr/>
          <p:nvPr/>
        </p:nvGrpSpPr>
        <p:grpSpPr>
          <a:xfrm>
            <a:off x="6083260" y="1698487"/>
            <a:ext cx="587208" cy="537000"/>
            <a:chOff x="4400546" y="2206646"/>
            <a:chExt cx="600078" cy="571363"/>
          </a:xfrm>
        </p:grpSpPr>
        <p:sp>
          <p:nvSpPr>
            <p:cNvPr id="36" name="Oval 35"/>
            <p:cNvSpPr/>
            <p:nvPr/>
          </p:nvSpPr>
          <p:spPr>
            <a:xfrm>
              <a:off x="4400546" y="2206646"/>
              <a:ext cx="600078" cy="57136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7" name="Oval 36"/>
            <p:cNvSpPr/>
            <p:nvPr/>
          </p:nvSpPr>
          <p:spPr>
            <a:xfrm>
              <a:off x="4619625" y="2286746"/>
              <a:ext cx="152400" cy="152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8" name="Oval 37"/>
            <p:cNvSpPr/>
            <p:nvPr/>
          </p:nvSpPr>
          <p:spPr>
            <a:xfrm>
              <a:off x="4729163" y="2487731"/>
              <a:ext cx="152400" cy="152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9" name="Oval 38"/>
            <p:cNvSpPr/>
            <p:nvPr/>
          </p:nvSpPr>
          <p:spPr>
            <a:xfrm>
              <a:off x="4524373" y="2474925"/>
              <a:ext cx="152400" cy="152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40" name="Curved Connector 39"/>
            <p:cNvCxnSpPr>
              <a:stCxn id="37" idx="2"/>
              <a:endCxn id="39" idx="1"/>
            </p:cNvCxnSpPr>
            <p:nvPr/>
          </p:nvCxnSpPr>
          <p:spPr>
            <a:xfrm rot="10800000" flipV="1">
              <a:off x="4546691" y="2362945"/>
              <a:ext cx="72934" cy="134297"/>
            </a:xfrm>
            <a:prstGeom prst="curvedConnector2">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Curved Connector 40"/>
            <p:cNvCxnSpPr>
              <a:stCxn id="37" idx="6"/>
              <a:endCxn id="38" idx="7"/>
            </p:cNvCxnSpPr>
            <p:nvPr/>
          </p:nvCxnSpPr>
          <p:spPr>
            <a:xfrm>
              <a:off x="4772025" y="2362946"/>
              <a:ext cx="87220" cy="147103"/>
            </a:xfrm>
            <a:prstGeom prst="curvedConnector2">
              <a:avLst/>
            </a:prstGeom>
            <a:ln w="254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42" name="Curved Connector 41"/>
            <p:cNvCxnSpPr>
              <a:stCxn id="39" idx="4"/>
              <a:endCxn id="38" idx="3"/>
            </p:cNvCxnSpPr>
            <p:nvPr/>
          </p:nvCxnSpPr>
          <p:spPr>
            <a:xfrm rot="5400000" flipH="1" flipV="1">
              <a:off x="4671271" y="2547115"/>
              <a:ext cx="9512" cy="150908"/>
            </a:xfrm>
            <a:prstGeom prst="curvedConnector3">
              <a:avLst>
                <a:gd name="adj1" fmla="val -535177"/>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43" name="Rectangle 42"/>
          <p:cNvSpPr/>
          <p:nvPr/>
        </p:nvSpPr>
        <p:spPr>
          <a:xfrm>
            <a:off x="2209314" y="2694144"/>
            <a:ext cx="1091699" cy="331140"/>
          </a:xfrm>
          <a:prstGeom prst="rect">
            <a:avLst/>
          </a:prstGeom>
          <a:solidFill>
            <a:schemeClr val="lt1"/>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solidFill>
                  <a:schemeClr val="tx1"/>
                </a:solidFill>
                <a:latin typeface="Times New Roman" pitchFamily="18" charset="0"/>
                <a:cs typeface="Times New Roman" pitchFamily="18" charset="0"/>
              </a:rPr>
              <a:t>Client</a:t>
            </a:r>
            <a:endParaRPr lang="en-US" sz="1600" dirty="0">
              <a:solidFill>
                <a:schemeClr val="tx1"/>
              </a:solidFill>
              <a:latin typeface="Times New Roman" pitchFamily="18" charset="0"/>
              <a:cs typeface="Times New Roman" pitchFamily="18" charset="0"/>
            </a:endParaRPr>
          </a:p>
        </p:txBody>
      </p:sp>
      <p:cxnSp>
        <p:nvCxnSpPr>
          <p:cNvPr id="44" name="Curved Connector 43"/>
          <p:cNvCxnSpPr>
            <a:stCxn id="43" idx="1"/>
            <a:endCxn id="8" idx="7"/>
          </p:cNvCxnSpPr>
          <p:nvPr/>
        </p:nvCxnSpPr>
        <p:spPr>
          <a:xfrm rot="10800000">
            <a:off x="1848702" y="2694143"/>
            <a:ext cx="360612" cy="165571"/>
          </a:xfrm>
          <a:prstGeom prst="curvedConnector4">
            <a:avLst>
              <a:gd name="adj1" fmla="val 38077"/>
              <a:gd name="adj2" fmla="val 229764"/>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Curved Connector 44"/>
          <p:cNvCxnSpPr>
            <a:stCxn id="8" idx="5"/>
            <a:endCxn id="43" idx="1"/>
          </p:cNvCxnSpPr>
          <p:nvPr/>
        </p:nvCxnSpPr>
        <p:spPr>
          <a:xfrm rot="5400000" flipH="1" flipV="1">
            <a:off x="1921935" y="2786481"/>
            <a:ext cx="214145" cy="360612"/>
          </a:xfrm>
          <a:prstGeom prst="curvedConnector4">
            <a:avLst>
              <a:gd name="adj1" fmla="val -100330"/>
              <a:gd name="adj2" fmla="val 61923"/>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Curved Connector 45"/>
          <p:cNvCxnSpPr>
            <a:stCxn id="16" idx="7"/>
            <a:endCxn id="56" idx="2"/>
          </p:cNvCxnSpPr>
          <p:nvPr/>
        </p:nvCxnSpPr>
        <p:spPr>
          <a:xfrm rot="16200000" flipV="1">
            <a:off x="4019211" y="3720621"/>
            <a:ext cx="287003" cy="216580"/>
          </a:xfrm>
          <a:prstGeom prst="curved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Curved Connector 46"/>
          <p:cNvCxnSpPr>
            <a:stCxn id="56" idx="2"/>
            <a:endCxn id="16" idx="1"/>
          </p:cNvCxnSpPr>
          <p:nvPr/>
        </p:nvCxnSpPr>
        <p:spPr>
          <a:xfrm rot="5400000">
            <a:off x="3811601" y="3729591"/>
            <a:ext cx="287003" cy="198639"/>
          </a:xfrm>
          <a:prstGeom prst="curved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Curved Connector 47"/>
          <p:cNvCxnSpPr>
            <a:stCxn id="54" idx="0"/>
            <a:endCxn id="28" idx="5"/>
          </p:cNvCxnSpPr>
          <p:nvPr/>
        </p:nvCxnSpPr>
        <p:spPr>
          <a:xfrm rot="5400000" flipH="1" flipV="1">
            <a:off x="3902399" y="2037694"/>
            <a:ext cx="437549" cy="213072"/>
          </a:xfrm>
          <a:prstGeom prst="curved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Curved Connector 48"/>
          <p:cNvCxnSpPr>
            <a:stCxn id="28" idx="3"/>
            <a:endCxn id="54" idx="0"/>
          </p:cNvCxnSpPr>
          <p:nvPr/>
        </p:nvCxnSpPr>
        <p:spPr>
          <a:xfrm rot="16200000" flipH="1">
            <a:off x="3694790" y="2043156"/>
            <a:ext cx="437549" cy="202148"/>
          </a:xfrm>
          <a:prstGeom prst="curved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Curved Connector 49"/>
          <p:cNvCxnSpPr>
            <a:stCxn id="55" idx="0"/>
            <a:endCxn id="36" idx="5"/>
          </p:cNvCxnSpPr>
          <p:nvPr/>
        </p:nvCxnSpPr>
        <p:spPr>
          <a:xfrm rot="5400000" flipH="1" flipV="1">
            <a:off x="6236946" y="2296763"/>
            <a:ext cx="487447" cy="207610"/>
          </a:xfrm>
          <a:prstGeom prst="curved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Curved Connector 50"/>
          <p:cNvCxnSpPr>
            <a:stCxn id="36" idx="3"/>
            <a:endCxn id="55" idx="0"/>
          </p:cNvCxnSpPr>
          <p:nvPr/>
        </p:nvCxnSpPr>
        <p:spPr>
          <a:xfrm rot="16200000" flipH="1">
            <a:off x="6029336" y="2296763"/>
            <a:ext cx="487447" cy="207610"/>
          </a:xfrm>
          <a:prstGeom prst="curved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6382496" y="4339385"/>
            <a:ext cx="1332992" cy="470820"/>
          </a:xfrm>
          <a:prstGeom prst="rect">
            <a:avLst/>
          </a:prstGeom>
          <a:solidFill>
            <a:schemeClr val="lt1"/>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solidFill>
                  <a:schemeClr val="tx1"/>
                </a:solidFill>
                <a:latin typeface="Times New Roman" pitchFamily="18" charset="0"/>
                <a:cs typeface="Times New Roman" pitchFamily="18" charset="0"/>
              </a:rPr>
              <a:t>Host Memory</a:t>
            </a:r>
          </a:p>
          <a:p>
            <a:pPr algn="ctr"/>
            <a:r>
              <a:rPr lang="en-US" sz="1600" dirty="0" smtClean="0">
                <a:solidFill>
                  <a:schemeClr val="tx1"/>
                </a:solidFill>
                <a:latin typeface="Times New Roman" pitchFamily="18" charset="0"/>
                <a:cs typeface="Times New Roman" pitchFamily="18" charset="0"/>
              </a:rPr>
              <a:t>Interface</a:t>
            </a:r>
          </a:p>
        </p:txBody>
      </p:sp>
      <p:sp>
        <p:nvSpPr>
          <p:cNvPr id="53" name="Right Arrow 52"/>
          <p:cNvSpPr/>
          <p:nvPr/>
        </p:nvSpPr>
        <p:spPr>
          <a:xfrm rot="16200000" flipH="1">
            <a:off x="6561567" y="4246421"/>
            <a:ext cx="975224" cy="2099585"/>
          </a:xfrm>
          <a:prstGeom prst="rightArrow">
            <a:avLst>
              <a:gd name="adj1" fmla="val 44210"/>
              <a:gd name="adj2" fmla="val 50000"/>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dirty="0" smtClean="0">
                <a:ln>
                  <a:solidFill>
                    <a:schemeClr val="tx1"/>
                  </a:solidFill>
                </a:ln>
                <a:solidFill>
                  <a:schemeClr val="tx1"/>
                </a:solidFill>
              </a:rPr>
              <a:t>Off-board I/O</a:t>
            </a:r>
            <a:endParaRPr lang="en-US" dirty="0">
              <a:ln>
                <a:solidFill>
                  <a:schemeClr val="tx1"/>
                </a:solidFill>
              </a:ln>
              <a:solidFill>
                <a:schemeClr val="tx1"/>
              </a:solidFill>
            </a:endParaRPr>
          </a:p>
        </p:txBody>
      </p:sp>
      <p:sp>
        <p:nvSpPr>
          <p:cNvPr id="54" name="Rectangle 53"/>
          <p:cNvSpPr/>
          <p:nvPr/>
        </p:nvSpPr>
        <p:spPr>
          <a:xfrm>
            <a:off x="3468788" y="2363004"/>
            <a:ext cx="1091699" cy="331140"/>
          </a:xfrm>
          <a:prstGeom prst="rect">
            <a:avLst/>
          </a:prstGeom>
          <a:solidFill>
            <a:schemeClr val="lt1"/>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solidFill>
                  <a:schemeClr val="tx1"/>
                </a:solidFill>
                <a:latin typeface="Times New Roman" pitchFamily="18" charset="0"/>
                <a:cs typeface="Times New Roman" pitchFamily="18" charset="0"/>
              </a:rPr>
              <a:t>Client</a:t>
            </a:r>
            <a:endParaRPr lang="en-US" sz="1600" dirty="0">
              <a:solidFill>
                <a:schemeClr val="tx1"/>
              </a:solidFill>
              <a:latin typeface="Times New Roman" pitchFamily="18" charset="0"/>
              <a:cs typeface="Times New Roman" pitchFamily="18" charset="0"/>
            </a:endParaRPr>
          </a:p>
        </p:txBody>
      </p:sp>
      <p:sp>
        <p:nvSpPr>
          <p:cNvPr id="55" name="Rectangle 54"/>
          <p:cNvSpPr/>
          <p:nvPr/>
        </p:nvSpPr>
        <p:spPr>
          <a:xfrm>
            <a:off x="5831014" y="2644291"/>
            <a:ext cx="1091699" cy="331140"/>
          </a:xfrm>
          <a:prstGeom prst="rect">
            <a:avLst/>
          </a:prstGeom>
          <a:solidFill>
            <a:schemeClr val="lt1"/>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solidFill>
                  <a:schemeClr val="tx1"/>
                </a:solidFill>
                <a:latin typeface="Times New Roman" pitchFamily="18" charset="0"/>
                <a:cs typeface="Times New Roman" pitchFamily="18" charset="0"/>
              </a:rPr>
              <a:t>Client</a:t>
            </a:r>
            <a:endParaRPr lang="en-US" sz="1600" dirty="0">
              <a:solidFill>
                <a:schemeClr val="tx1"/>
              </a:solidFill>
              <a:latin typeface="Times New Roman" pitchFamily="18" charset="0"/>
              <a:cs typeface="Times New Roman" pitchFamily="18" charset="0"/>
            </a:endParaRPr>
          </a:p>
        </p:txBody>
      </p:sp>
      <p:sp>
        <p:nvSpPr>
          <p:cNvPr id="56" name="Rectangle 55"/>
          <p:cNvSpPr/>
          <p:nvPr/>
        </p:nvSpPr>
        <p:spPr>
          <a:xfrm>
            <a:off x="3508572" y="3354270"/>
            <a:ext cx="1091699" cy="331140"/>
          </a:xfrm>
          <a:prstGeom prst="rect">
            <a:avLst/>
          </a:prstGeom>
          <a:solidFill>
            <a:schemeClr val="lt1"/>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solidFill>
                  <a:schemeClr val="tx1"/>
                </a:solidFill>
                <a:latin typeface="Times New Roman" pitchFamily="18" charset="0"/>
                <a:cs typeface="Times New Roman" pitchFamily="18" charset="0"/>
              </a:rPr>
              <a:t>Client</a:t>
            </a:r>
            <a:endParaRPr lang="en-US" sz="1600" dirty="0">
              <a:solidFill>
                <a:schemeClr val="tx1"/>
              </a:solidFill>
              <a:latin typeface="Times New Roman" pitchFamily="18" charset="0"/>
              <a:cs typeface="Times New Roman" pitchFamily="18" charset="0"/>
            </a:endParaRPr>
          </a:p>
        </p:txBody>
      </p:sp>
      <p:sp>
        <p:nvSpPr>
          <p:cNvPr id="57" name="Rectangle 56"/>
          <p:cNvSpPr/>
          <p:nvPr/>
        </p:nvSpPr>
        <p:spPr>
          <a:xfrm>
            <a:off x="1597790" y="4399977"/>
            <a:ext cx="1332992" cy="470820"/>
          </a:xfrm>
          <a:prstGeom prst="rect">
            <a:avLst/>
          </a:prstGeom>
          <a:solidFill>
            <a:schemeClr val="lt1"/>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solidFill>
                  <a:schemeClr val="tx1"/>
                </a:solidFill>
                <a:latin typeface="Times New Roman" pitchFamily="18" charset="0"/>
                <a:cs typeface="Times New Roman" pitchFamily="18" charset="0"/>
              </a:rPr>
              <a:t>Central</a:t>
            </a:r>
          </a:p>
          <a:p>
            <a:pPr algn="ctr"/>
            <a:r>
              <a:rPr lang="en-US" sz="1600" dirty="0" smtClean="0">
                <a:solidFill>
                  <a:schemeClr val="tx1"/>
                </a:solidFill>
                <a:latin typeface="Times New Roman" pitchFamily="18" charset="0"/>
                <a:cs typeface="Times New Roman" pitchFamily="18" charset="0"/>
              </a:rPr>
              <a:t>Cache</a:t>
            </a:r>
          </a:p>
        </p:txBody>
      </p:sp>
      <p:sp>
        <p:nvSpPr>
          <p:cNvPr id="58" name="Right Arrow 57"/>
          <p:cNvSpPr/>
          <p:nvPr/>
        </p:nvSpPr>
        <p:spPr>
          <a:xfrm rot="16200000" flipH="1">
            <a:off x="1781146" y="4142573"/>
            <a:ext cx="975224" cy="2428464"/>
          </a:xfrm>
          <a:prstGeom prst="rightArrow">
            <a:avLst>
              <a:gd name="adj1" fmla="val 44210"/>
              <a:gd name="adj2" fmla="val 50000"/>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dirty="0" smtClean="0">
                <a:ln>
                  <a:solidFill>
                    <a:schemeClr val="tx1"/>
                  </a:solidFill>
                </a:ln>
                <a:solidFill>
                  <a:schemeClr val="tx1"/>
                </a:solidFill>
              </a:rPr>
              <a:t>On-board Memory</a:t>
            </a:r>
            <a:endParaRPr lang="en-US" dirty="0">
              <a:ln>
                <a:solidFill>
                  <a:schemeClr val="tx1"/>
                </a:solidFill>
              </a:ln>
              <a:solidFill>
                <a:schemeClr val="tx1"/>
              </a:solidFill>
            </a:endParaRPr>
          </a:p>
        </p:txBody>
      </p:sp>
      <p:cxnSp>
        <p:nvCxnSpPr>
          <p:cNvPr id="59" name="Curved Connector 58"/>
          <p:cNvCxnSpPr>
            <a:stCxn id="57" idx="0"/>
            <a:endCxn id="56" idx="1"/>
          </p:cNvCxnSpPr>
          <p:nvPr/>
        </p:nvCxnSpPr>
        <p:spPr>
          <a:xfrm rot="5400000" flipH="1" flipV="1">
            <a:off x="2446360" y="3337766"/>
            <a:ext cx="880138" cy="1244286"/>
          </a:xfrm>
          <a:prstGeom prst="curvedConnector2">
            <a:avLst/>
          </a:prstGeom>
          <a:ln w="254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60" name="Curved Connector 59"/>
          <p:cNvCxnSpPr/>
          <p:nvPr/>
        </p:nvCxnSpPr>
        <p:spPr>
          <a:xfrm flipV="1">
            <a:off x="2930782" y="4475024"/>
            <a:ext cx="3474047" cy="99771"/>
          </a:xfrm>
          <a:prstGeom prst="curvedConnector3">
            <a:avLst>
              <a:gd name="adj1" fmla="val 50000"/>
            </a:avLst>
          </a:prstGeom>
          <a:ln w="254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1" name="Curved Connector 60"/>
          <p:cNvCxnSpPr/>
          <p:nvPr/>
        </p:nvCxnSpPr>
        <p:spPr>
          <a:xfrm rot="10800000" flipV="1">
            <a:off x="2930782" y="4718027"/>
            <a:ext cx="3451714" cy="90571"/>
          </a:xfrm>
          <a:prstGeom prst="curvedConnector3">
            <a:avLst>
              <a:gd name="adj1" fmla="val 50000"/>
            </a:avLst>
          </a:prstGeom>
          <a:ln w="254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63" name="Oval 62"/>
          <p:cNvSpPr/>
          <p:nvPr/>
        </p:nvSpPr>
        <p:spPr>
          <a:xfrm>
            <a:off x="6215003" y="4289150"/>
            <a:ext cx="1651741" cy="521055"/>
          </a:xfrm>
          <a:prstGeom prst="ellipse">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4"/>
          <p:cNvSpPr txBox="1"/>
          <p:nvPr/>
        </p:nvSpPr>
        <p:spPr>
          <a:xfrm>
            <a:off x="2214786" y="5976068"/>
            <a:ext cx="4918537" cy="4247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defPPr>
              <a:defRPr lang="en-US"/>
            </a:defPPr>
            <a:lvl1pPr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1pPr>
            <a:lvl2pPr marL="457200"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2pPr>
            <a:lvl3pPr marL="914400"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3pPr>
            <a:lvl4pPr marL="1371600"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4pPr>
            <a:lvl5pPr marL="1828800"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5pPr>
            <a:lvl6pPr marL="2286000" algn="l" defTabSz="914400" rtl="0" eaLnBrk="1" latinLnBrk="0" hangingPunct="1">
              <a:defRPr sz="2000" kern="1200">
                <a:solidFill>
                  <a:schemeClr val="tx1"/>
                </a:solidFill>
                <a:latin typeface="Verdana" pitchFamily="-96" charset="0"/>
                <a:ea typeface="+mn-ea"/>
                <a:cs typeface="+mn-cs"/>
              </a:defRPr>
            </a:lvl6pPr>
            <a:lvl7pPr marL="2743200" algn="l" defTabSz="914400" rtl="0" eaLnBrk="1" latinLnBrk="0" hangingPunct="1">
              <a:defRPr sz="2000" kern="1200">
                <a:solidFill>
                  <a:schemeClr val="tx1"/>
                </a:solidFill>
                <a:latin typeface="Verdana" pitchFamily="-96" charset="0"/>
                <a:ea typeface="+mn-ea"/>
                <a:cs typeface="+mn-cs"/>
              </a:defRPr>
            </a:lvl7pPr>
            <a:lvl8pPr marL="3200400" algn="l" defTabSz="914400" rtl="0" eaLnBrk="1" latinLnBrk="0" hangingPunct="1">
              <a:defRPr sz="2000" kern="1200">
                <a:solidFill>
                  <a:schemeClr val="tx1"/>
                </a:solidFill>
                <a:latin typeface="Verdana" pitchFamily="-96" charset="0"/>
                <a:ea typeface="+mn-ea"/>
                <a:cs typeface="+mn-cs"/>
              </a:defRPr>
            </a:lvl8pPr>
            <a:lvl9pPr marL="3657600" algn="l" defTabSz="914400" rtl="0" eaLnBrk="1" latinLnBrk="0" hangingPunct="1">
              <a:defRPr sz="2000" kern="1200">
                <a:solidFill>
                  <a:schemeClr val="tx1"/>
                </a:solidFill>
                <a:latin typeface="Verdana" pitchFamily="-96" charset="0"/>
                <a:ea typeface="+mn-ea"/>
                <a:cs typeface="+mn-cs"/>
              </a:defRPr>
            </a:lvl9pPr>
          </a:lstStyle>
          <a:p>
            <a:pPr algn="ctr">
              <a:buNone/>
            </a:pPr>
            <a:r>
              <a:rPr lang="en-US" sz="2400" dirty="0" smtClean="0"/>
              <a:t>Arbitrary number of clients</a:t>
            </a:r>
            <a:endParaRPr lang="en-US" sz="2400" dirty="0"/>
          </a:p>
        </p:txBody>
      </p:sp>
      <p:sp>
        <p:nvSpPr>
          <p:cNvPr id="68" name="Oval 67"/>
          <p:cNvSpPr/>
          <p:nvPr/>
        </p:nvSpPr>
        <p:spPr>
          <a:xfrm>
            <a:off x="1929293" y="2599389"/>
            <a:ext cx="1651741" cy="521055"/>
          </a:xfrm>
          <a:prstGeom prst="ellipse">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p:cNvSpPr/>
          <p:nvPr/>
        </p:nvSpPr>
        <p:spPr>
          <a:xfrm>
            <a:off x="3170927" y="2267413"/>
            <a:ext cx="1651741" cy="521055"/>
          </a:xfrm>
          <a:prstGeom prst="ellipse">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p:cNvSpPr/>
          <p:nvPr/>
        </p:nvSpPr>
        <p:spPr>
          <a:xfrm>
            <a:off x="5578958" y="2533241"/>
            <a:ext cx="1651741" cy="521055"/>
          </a:xfrm>
          <a:prstGeom prst="ellipse">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p:cNvSpPr/>
          <p:nvPr/>
        </p:nvSpPr>
        <p:spPr>
          <a:xfrm>
            <a:off x="3232862" y="3242585"/>
            <a:ext cx="1651741" cy="521055"/>
          </a:xfrm>
          <a:prstGeom prst="ellipse">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TextBox 4"/>
          <p:cNvSpPr txBox="1"/>
          <p:nvPr/>
        </p:nvSpPr>
        <p:spPr>
          <a:xfrm>
            <a:off x="2214786" y="5976068"/>
            <a:ext cx="4918537" cy="4247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defPPr>
              <a:defRPr lang="en-US"/>
            </a:defPPr>
            <a:lvl1pPr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1pPr>
            <a:lvl2pPr marL="457200"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2pPr>
            <a:lvl3pPr marL="914400"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3pPr>
            <a:lvl4pPr marL="1371600"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4pPr>
            <a:lvl5pPr marL="1828800"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5pPr>
            <a:lvl6pPr marL="2286000" algn="l" defTabSz="914400" rtl="0" eaLnBrk="1" latinLnBrk="0" hangingPunct="1">
              <a:defRPr sz="2000" kern="1200">
                <a:solidFill>
                  <a:schemeClr val="tx1"/>
                </a:solidFill>
                <a:latin typeface="Verdana" pitchFamily="-96" charset="0"/>
                <a:ea typeface="+mn-ea"/>
                <a:cs typeface="+mn-cs"/>
              </a:defRPr>
            </a:lvl6pPr>
            <a:lvl7pPr marL="2743200" algn="l" defTabSz="914400" rtl="0" eaLnBrk="1" latinLnBrk="0" hangingPunct="1">
              <a:defRPr sz="2000" kern="1200">
                <a:solidFill>
                  <a:schemeClr val="tx1"/>
                </a:solidFill>
                <a:latin typeface="Verdana" pitchFamily="-96" charset="0"/>
                <a:ea typeface="+mn-ea"/>
                <a:cs typeface="+mn-cs"/>
              </a:defRPr>
            </a:lvl7pPr>
            <a:lvl8pPr marL="3200400" algn="l" defTabSz="914400" rtl="0" eaLnBrk="1" latinLnBrk="0" hangingPunct="1">
              <a:defRPr sz="2000" kern="1200">
                <a:solidFill>
                  <a:schemeClr val="tx1"/>
                </a:solidFill>
                <a:latin typeface="Verdana" pitchFamily="-96" charset="0"/>
                <a:ea typeface="+mn-ea"/>
                <a:cs typeface="+mn-cs"/>
              </a:defRPr>
            </a:lvl8pPr>
            <a:lvl9pPr marL="3657600" algn="l" defTabSz="914400" rtl="0" eaLnBrk="1" latinLnBrk="0" hangingPunct="1">
              <a:defRPr sz="2000" kern="1200">
                <a:solidFill>
                  <a:schemeClr val="tx1"/>
                </a:solidFill>
                <a:latin typeface="Verdana" pitchFamily="-96" charset="0"/>
                <a:ea typeface="+mn-ea"/>
                <a:cs typeface="+mn-cs"/>
              </a:defRPr>
            </a:lvl9pPr>
          </a:lstStyle>
          <a:p>
            <a:pPr algn="ctr">
              <a:buNone/>
            </a:pPr>
            <a:r>
              <a:rPr lang="en-US" sz="2400" dirty="0" smtClean="0"/>
              <a:t>Fast, Local Cache</a:t>
            </a:r>
            <a:endParaRPr lang="en-US" sz="2400" dirty="0"/>
          </a:p>
        </p:txBody>
      </p:sp>
      <p:sp>
        <p:nvSpPr>
          <p:cNvPr id="73" name="Oval 72"/>
          <p:cNvSpPr/>
          <p:nvPr/>
        </p:nvSpPr>
        <p:spPr>
          <a:xfrm>
            <a:off x="1425249" y="4384300"/>
            <a:ext cx="1651741" cy="521055"/>
          </a:xfrm>
          <a:prstGeom prst="ellipse">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4773675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fade">
                                      <p:cBhvr>
                                        <p:cTn id="7" dur="500"/>
                                        <p:tgtEl>
                                          <p:spTgt spid="6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8"/>
                                        </p:tgtEl>
                                        <p:attrNameLst>
                                          <p:attrName>style.visibility</p:attrName>
                                        </p:attrNameLst>
                                      </p:cBhvr>
                                      <p:to>
                                        <p:strVal val="visible"/>
                                      </p:to>
                                    </p:set>
                                    <p:animEffect transition="in" filter="fade">
                                      <p:cBhvr>
                                        <p:cTn id="10" dur="500"/>
                                        <p:tgtEl>
                                          <p:spTgt spid="6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9"/>
                                        </p:tgtEl>
                                        <p:attrNameLst>
                                          <p:attrName>style.visibility</p:attrName>
                                        </p:attrNameLst>
                                      </p:cBhvr>
                                      <p:to>
                                        <p:strVal val="visible"/>
                                      </p:to>
                                    </p:set>
                                    <p:animEffect transition="in" filter="fade">
                                      <p:cBhvr>
                                        <p:cTn id="13" dur="500"/>
                                        <p:tgtEl>
                                          <p:spTgt spid="6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0"/>
                                        </p:tgtEl>
                                        <p:attrNameLst>
                                          <p:attrName>style.visibility</p:attrName>
                                        </p:attrNameLst>
                                      </p:cBhvr>
                                      <p:to>
                                        <p:strVal val="visible"/>
                                      </p:to>
                                    </p:set>
                                    <p:animEffect transition="in" filter="fade">
                                      <p:cBhvr>
                                        <p:cTn id="16" dur="500"/>
                                        <p:tgtEl>
                                          <p:spTgt spid="7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1"/>
                                        </p:tgtEl>
                                        <p:attrNameLst>
                                          <p:attrName>style.visibility</p:attrName>
                                        </p:attrNameLst>
                                      </p:cBhvr>
                                      <p:to>
                                        <p:strVal val="visible"/>
                                      </p:to>
                                    </p:set>
                                    <p:animEffect transition="in" filter="fade">
                                      <p:cBhvr>
                                        <p:cTn id="19" dur="500"/>
                                        <p:tgtEl>
                                          <p:spTgt spid="71"/>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62"/>
                                        </p:tgtEl>
                                        <p:attrNameLst>
                                          <p:attrName>style.visibility</p:attrName>
                                        </p:attrNameLst>
                                      </p:cBhvr>
                                      <p:to>
                                        <p:strVal val="visible"/>
                                      </p:to>
                                    </p:set>
                                    <p:animEffect transition="in" filter="fade">
                                      <p:cBhvr>
                                        <p:cTn id="24" dur="500"/>
                                        <p:tgtEl>
                                          <p:spTgt spid="62"/>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63"/>
                                        </p:tgtEl>
                                        <p:attrNameLst>
                                          <p:attrName>style.visibility</p:attrName>
                                        </p:attrNameLst>
                                      </p:cBhvr>
                                      <p:to>
                                        <p:strVal val="visible"/>
                                      </p:to>
                                    </p:set>
                                    <p:animEffect transition="in" filter="fade">
                                      <p:cBhvr>
                                        <p:cTn id="27" dur="100"/>
                                        <p:tgtEl>
                                          <p:spTgt spid="63"/>
                                        </p:tgtEl>
                                      </p:cBhvr>
                                    </p:animEffect>
                                  </p:childTnLst>
                                </p:cTn>
                              </p:par>
                              <p:par>
                                <p:cTn id="28" presetID="10" presetClass="exit" presetSubtype="0" fill="hold" grpId="1" nodeType="withEffect">
                                  <p:stCondLst>
                                    <p:cond delay="0"/>
                                  </p:stCondLst>
                                  <p:childTnLst>
                                    <p:animEffect transition="out" filter="fade">
                                      <p:cBhvr>
                                        <p:cTn id="29" dur="500"/>
                                        <p:tgtEl>
                                          <p:spTgt spid="68"/>
                                        </p:tgtEl>
                                      </p:cBhvr>
                                    </p:animEffect>
                                    <p:set>
                                      <p:cBhvr>
                                        <p:cTn id="30" dur="1" fill="hold">
                                          <p:stCondLst>
                                            <p:cond delay="499"/>
                                          </p:stCondLst>
                                        </p:cTn>
                                        <p:tgtEl>
                                          <p:spTgt spid="68"/>
                                        </p:tgtEl>
                                        <p:attrNameLst>
                                          <p:attrName>style.visibility</p:attrName>
                                        </p:attrNameLst>
                                      </p:cBhvr>
                                      <p:to>
                                        <p:strVal val="hidden"/>
                                      </p:to>
                                    </p:set>
                                  </p:childTnLst>
                                </p:cTn>
                              </p:par>
                              <p:par>
                                <p:cTn id="31" presetID="10" presetClass="exit" presetSubtype="0" fill="hold" grpId="1" nodeType="withEffect">
                                  <p:stCondLst>
                                    <p:cond delay="0"/>
                                  </p:stCondLst>
                                  <p:childTnLst>
                                    <p:animEffect transition="out" filter="fade">
                                      <p:cBhvr>
                                        <p:cTn id="32" dur="500"/>
                                        <p:tgtEl>
                                          <p:spTgt spid="69"/>
                                        </p:tgtEl>
                                      </p:cBhvr>
                                    </p:animEffect>
                                    <p:set>
                                      <p:cBhvr>
                                        <p:cTn id="33" dur="1" fill="hold">
                                          <p:stCondLst>
                                            <p:cond delay="499"/>
                                          </p:stCondLst>
                                        </p:cTn>
                                        <p:tgtEl>
                                          <p:spTgt spid="69"/>
                                        </p:tgtEl>
                                        <p:attrNameLst>
                                          <p:attrName>style.visibility</p:attrName>
                                        </p:attrNameLst>
                                      </p:cBhvr>
                                      <p:to>
                                        <p:strVal val="hidden"/>
                                      </p:to>
                                    </p:set>
                                  </p:childTnLst>
                                </p:cTn>
                              </p:par>
                              <p:par>
                                <p:cTn id="34" presetID="10" presetClass="exit" presetSubtype="0" fill="hold" grpId="1" nodeType="withEffect">
                                  <p:stCondLst>
                                    <p:cond delay="0"/>
                                  </p:stCondLst>
                                  <p:childTnLst>
                                    <p:animEffect transition="out" filter="fade">
                                      <p:cBhvr>
                                        <p:cTn id="35" dur="500"/>
                                        <p:tgtEl>
                                          <p:spTgt spid="70"/>
                                        </p:tgtEl>
                                      </p:cBhvr>
                                    </p:animEffect>
                                    <p:set>
                                      <p:cBhvr>
                                        <p:cTn id="36" dur="1" fill="hold">
                                          <p:stCondLst>
                                            <p:cond delay="499"/>
                                          </p:stCondLst>
                                        </p:cTn>
                                        <p:tgtEl>
                                          <p:spTgt spid="70"/>
                                        </p:tgtEl>
                                        <p:attrNameLst>
                                          <p:attrName>style.visibility</p:attrName>
                                        </p:attrNameLst>
                                      </p:cBhvr>
                                      <p:to>
                                        <p:strVal val="hidden"/>
                                      </p:to>
                                    </p:set>
                                  </p:childTnLst>
                                </p:cTn>
                              </p:par>
                              <p:par>
                                <p:cTn id="37" presetID="10" presetClass="exit" presetSubtype="0" fill="hold" grpId="1" nodeType="withEffect">
                                  <p:stCondLst>
                                    <p:cond delay="0"/>
                                  </p:stCondLst>
                                  <p:childTnLst>
                                    <p:animEffect transition="out" filter="fade">
                                      <p:cBhvr>
                                        <p:cTn id="38" dur="500"/>
                                        <p:tgtEl>
                                          <p:spTgt spid="71"/>
                                        </p:tgtEl>
                                      </p:cBhvr>
                                    </p:animEffect>
                                    <p:set>
                                      <p:cBhvr>
                                        <p:cTn id="39" dur="1" fill="hold">
                                          <p:stCondLst>
                                            <p:cond delay="499"/>
                                          </p:stCondLst>
                                        </p:cTn>
                                        <p:tgtEl>
                                          <p:spTgt spid="71"/>
                                        </p:tgtEl>
                                        <p:attrNameLst>
                                          <p:attrName>style.visibility</p:attrName>
                                        </p:attrNameLst>
                                      </p:cBhvr>
                                      <p:to>
                                        <p:strVal val="hidden"/>
                                      </p:to>
                                    </p:set>
                                  </p:childTnLst>
                                </p:cTn>
                              </p:par>
                              <p:par>
                                <p:cTn id="40" presetID="10" presetClass="exit" presetSubtype="0" fill="hold" grpId="1" nodeType="withEffect">
                                  <p:stCondLst>
                                    <p:cond delay="0"/>
                                  </p:stCondLst>
                                  <p:childTnLst>
                                    <p:animEffect transition="out" filter="fade">
                                      <p:cBhvr>
                                        <p:cTn id="41" dur="500"/>
                                        <p:tgtEl>
                                          <p:spTgt spid="67"/>
                                        </p:tgtEl>
                                      </p:cBhvr>
                                    </p:animEffect>
                                    <p:set>
                                      <p:cBhvr>
                                        <p:cTn id="42" dur="1" fill="hold">
                                          <p:stCondLst>
                                            <p:cond delay="499"/>
                                          </p:stCondLst>
                                        </p:cTn>
                                        <p:tgtEl>
                                          <p:spTgt spid="67"/>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72"/>
                                        </p:tgtEl>
                                        <p:attrNameLst>
                                          <p:attrName>style.visibility</p:attrName>
                                        </p:attrNameLst>
                                      </p:cBhvr>
                                      <p:to>
                                        <p:strVal val="visible"/>
                                      </p:to>
                                    </p:set>
                                    <p:animEffect transition="in" filter="fade">
                                      <p:cBhvr>
                                        <p:cTn id="47" dur="500"/>
                                        <p:tgtEl>
                                          <p:spTgt spid="72"/>
                                        </p:tgtEl>
                                      </p:cBhvr>
                                    </p:animEffect>
                                  </p:childTnLst>
                                </p:cTn>
                              </p:par>
                              <p:par>
                                <p:cTn id="48" presetID="10" presetClass="exit" presetSubtype="0" fill="hold" grpId="1" nodeType="withEffect">
                                  <p:stCondLst>
                                    <p:cond delay="0"/>
                                  </p:stCondLst>
                                  <p:childTnLst>
                                    <p:animEffect transition="out" filter="fade">
                                      <p:cBhvr>
                                        <p:cTn id="49" dur="500"/>
                                        <p:tgtEl>
                                          <p:spTgt spid="63"/>
                                        </p:tgtEl>
                                      </p:cBhvr>
                                    </p:animEffect>
                                    <p:set>
                                      <p:cBhvr>
                                        <p:cTn id="50" dur="1" fill="hold">
                                          <p:stCondLst>
                                            <p:cond delay="499"/>
                                          </p:stCondLst>
                                        </p:cTn>
                                        <p:tgtEl>
                                          <p:spTgt spid="63"/>
                                        </p:tgtEl>
                                        <p:attrNameLst>
                                          <p:attrName>style.visibility</p:attrName>
                                        </p:attrNameLst>
                                      </p:cBhvr>
                                      <p:to>
                                        <p:strVal val="hidden"/>
                                      </p:to>
                                    </p:set>
                                  </p:childTnLst>
                                </p:cTn>
                              </p:par>
                              <p:par>
                                <p:cTn id="51" presetID="10" presetClass="exit" presetSubtype="0" fill="hold" grpId="1" nodeType="withEffect">
                                  <p:stCondLst>
                                    <p:cond delay="0"/>
                                  </p:stCondLst>
                                  <p:childTnLst>
                                    <p:animEffect transition="out" filter="fade">
                                      <p:cBhvr>
                                        <p:cTn id="52" dur="500"/>
                                        <p:tgtEl>
                                          <p:spTgt spid="62"/>
                                        </p:tgtEl>
                                      </p:cBhvr>
                                    </p:animEffect>
                                    <p:set>
                                      <p:cBhvr>
                                        <p:cTn id="53" dur="1" fill="hold">
                                          <p:stCondLst>
                                            <p:cond delay="499"/>
                                          </p:stCondLst>
                                        </p:cTn>
                                        <p:tgtEl>
                                          <p:spTgt spid="62"/>
                                        </p:tgtEl>
                                        <p:attrNameLst>
                                          <p:attrName>style.visibility</p:attrName>
                                        </p:attrNameLst>
                                      </p:cBhvr>
                                      <p:to>
                                        <p:strVal val="hidden"/>
                                      </p:to>
                                    </p:set>
                                  </p:childTnLst>
                                </p:cTn>
                              </p:par>
                              <p:par>
                                <p:cTn id="54" presetID="10" presetClass="entr" presetSubtype="0" fill="hold" grpId="0" nodeType="withEffect">
                                  <p:stCondLst>
                                    <p:cond delay="0"/>
                                  </p:stCondLst>
                                  <p:childTnLst>
                                    <p:set>
                                      <p:cBhvr>
                                        <p:cTn id="55" dur="1" fill="hold">
                                          <p:stCondLst>
                                            <p:cond delay="0"/>
                                          </p:stCondLst>
                                        </p:cTn>
                                        <p:tgtEl>
                                          <p:spTgt spid="73"/>
                                        </p:tgtEl>
                                        <p:attrNameLst>
                                          <p:attrName>style.visibility</p:attrName>
                                        </p:attrNameLst>
                                      </p:cBhvr>
                                      <p:to>
                                        <p:strVal val="visible"/>
                                      </p:to>
                                    </p:set>
                                    <p:animEffect transition="in" filter="fade">
                                      <p:cBhvr>
                                        <p:cTn id="56" dur="1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P spid="62" grpId="1" animBg="1"/>
      <p:bldP spid="63" grpId="0" animBg="1"/>
      <p:bldP spid="63" grpId="1" animBg="1"/>
      <p:bldP spid="67" grpId="0" animBg="1"/>
      <p:bldP spid="67" grpId="1" animBg="1"/>
      <p:bldP spid="68" grpId="0" animBg="1"/>
      <p:bldP spid="68" grpId="1" animBg="1"/>
      <p:bldP spid="69" grpId="0" animBg="1"/>
      <p:bldP spid="69" grpId="1" animBg="1"/>
      <p:bldP spid="70" grpId="0" animBg="1"/>
      <p:bldP spid="70" grpId="1" animBg="1"/>
      <p:bldP spid="71" grpId="0" animBg="1"/>
      <p:bldP spid="71" grpId="1" animBg="1"/>
      <p:bldP spid="72" grpId="0" animBg="1"/>
      <p:bldP spid="7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0" dirty="0" smtClean="0"/>
              <a:t>Scratchpads: Performance</a:t>
            </a:r>
            <a:endParaRPr lang="en-US" sz="3600" b="0" dirty="0"/>
          </a:p>
        </p:txBody>
      </p:sp>
      <p:graphicFrame>
        <p:nvGraphicFramePr>
          <p:cNvPr id="81" name="Chart 80"/>
          <p:cNvGraphicFramePr>
            <a:graphicFrameLocks noGrp="1"/>
          </p:cNvGraphicFramePr>
          <p:nvPr>
            <p:extLst>
              <p:ext uri="{D42A27DB-BD31-4B8C-83A1-F6EECF244321}">
                <p14:modId xmlns:p14="http://schemas.microsoft.com/office/powerpoint/2010/main" val="3806954997"/>
              </p:ext>
            </p:extLst>
          </p:nvPr>
        </p:nvGraphicFramePr>
        <p:xfrm>
          <a:off x="762000" y="1041569"/>
          <a:ext cx="8026400" cy="5787856"/>
        </p:xfrm>
        <a:graphic>
          <a:graphicData uri="http://schemas.openxmlformats.org/drawingml/2006/chart">
            <c:chart xmlns:c="http://schemas.openxmlformats.org/drawingml/2006/chart" xmlns:r="http://schemas.openxmlformats.org/officeDocument/2006/relationships" r:id="rId3"/>
          </a:graphicData>
        </a:graphic>
      </p:graphicFrame>
      <p:cxnSp>
        <p:nvCxnSpPr>
          <p:cNvPr id="84" name="Straight Arrow Connector 83"/>
          <p:cNvCxnSpPr/>
          <p:nvPr/>
        </p:nvCxnSpPr>
        <p:spPr bwMode="auto">
          <a:xfrm>
            <a:off x="3690257" y="1414858"/>
            <a:ext cx="1509486" cy="626836"/>
          </a:xfrm>
          <a:prstGeom prst="straightConnector1">
            <a:avLst/>
          </a:prstGeom>
          <a:noFill/>
          <a:ln w="44450" cap="flat" cmpd="sng" algn="ctr">
            <a:solidFill>
              <a:srgbClr val="FF0000"/>
            </a:solidFill>
            <a:prstDash val="solid"/>
            <a:round/>
            <a:headEnd type="none" w="med" len="med"/>
            <a:tailEnd type="triangle" w="lg" len="med"/>
          </a:ln>
          <a:effectLst/>
        </p:spPr>
      </p:cxnSp>
      <p:sp>
        <p:nvSpPr>
          <p:cNvPr id="86" name="TextBox 4"/>
          <p:cNvSpPr txBox="1"/>
          <p:nvPr/>
        </p:nvSpPr>
        <p:spPr>
          <a:xfrm>
            <a:off x="1415143" y="1202492"/>
            <a:ext cx="2159000" cy="4247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defPPr>
              <a:defRPr lang="en-US"/>
            </a:defPPr>
            <a:lvl1pPr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1pPr>
            <a:lvl2pPr marL="457200"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2pPr>
            <a:lvl3pPr marL="914400"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3pPr>
            <a:lvl4pPr marL="1371600"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4pPr>
            <a:lvl5pPr marL="1828800"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5pPr>
            <a:lvl6pPr marL="2286000" algn="l" defTabSz="914400" rtl="0" eaLnBrk="1" latinLnBrk="0" hangingPunct="1">
              <a:defRPr sz="2000" kern="1200">
                <a:solidFill>
                  <a:schemeClr val="tx1"/>
                </a:solidFill>
                <a:latin typeface="Verdana" pitchFamily="-96" charset="0"/>
                <a:ea typeface="+mn-ea"/>
                <a:cs typeface="+mn-cs"/>
              </a:defRPr>
            </a:lvl6pPr>
            <a:lvl7pPr marL="2743200" algn="l" defTabSz="914400" rtl="0" eaLnBrk="1" latinLnBrk="0" hangingPunct="1">
              <a:defRPr sz="2000" kern="1200">
                <a:solidFill>
                  <a:schemeClr val="tx1"/>
                </a:solidFill>
                <a:latin typeface="Verdana" pitchFamily="-96" charset="0"/>
                <a:ea typeface="+mn-ea"/>
                <a:cs typeface="+mn-cs"/>
              </a:defRPr>
            </a:lvl7pPr>
            <a:lvl8pPr marL="3200400" algn="l" defTabSz="914400" rtl="0" eaLnBrk="1" latinLnBrk="0" hangingPunct="1">
              <a:defRPr sz="2000" kern="1200">
                <a:solidFill>
                  <a:schemeClr val="tx1"/>
                </a:solidFill>
                <a:latin typeface="Verdana" pitchFamily="-96" charset="0"/>
                <a:ea typeface="+mn-ea"/>
                <a:cs typeface="+mn-cs"/>
              </a:defRPr>
            </a:lvl8pPr>
            <a:lvl9pPr marL="3657600" algn="l" defTabSz="914400" rtl="0" eaLnBrk="1" latinLnBrk="0" hangingPunct="1">
              <a:defRPr sz="2000" kern="1200">
                <a:solidFill>
                  <a:schemeClr val="tx1"/>
                </a:solidFill>
                <a:latin typeface="Verdana" pitchFamily="-96" charset="0"/>
                <a:ea typeface="+mn-ea"/>
                <a:cs typeface="+mn-cs"/>
              </a:defRPr>
            </a:lvl9pPr>
          </a:lstStyle>
          <a:p>
            <a:pPr algn="ctr">
              <a:buNone/>
            </a:pPr>
            <a:r>
              <a:rPr lang="en-US" sz="2400" dirty="0" smtClean="0"/>
              <a:t>Local Cache</a:t>
            </a:r>
            <a:endParaRPr lang="en-US" sz="2400" dirty="0"/>
          </a:p>
        </p:txBody>
      </p:sp>
      <p:cxnSp>
        <p:nvCxnSpPr>
          <p:cNvPr id="89" name="Straight Arrow Connector 88"/>
          <p:cNvCxnSpPr/>
          <p:nvPr/>
        </p:nvCxnSpPr>
        <p:spPr bwMode="auto">
          <a:xfrm flipH="1" flipV="1">
            <a:off x="5823858" y="4332231"/>
            <a:ext cx="1320799" cy="638627"/>
          </a:xfrm>
          <a:prstGeom prst="straightConnector1">
            <a:avLst/>
          </a:prstGeom>
          <a:noFill/>
          <a:ln w="44450" cap="flat" cmpd="sng" algn="ctr">
            <a:solidFill>
              <a:srgbClr val="FF0000"/>
            </a:solidFill>
            <a:prstDash val="solid"/>
            <a:round/>
            <a:headEnd type="none" w="med" len="med"/>
            <a:tailEnd type="triangle" w="lg" len="med"/>
          </a:ln>
          <a:effectLst/>
        </p:spPr>
      </p:cxnSp>
      <p:sp>
        <p:nvSpPr>
          <p:cNvPr id="90" name="TextBox 4"/>
          <p:cNvSpPr txBox="1"/>
          <p:nvPr/>
        </p:nvSpPr>
        <p:spPr>
          <a:xfrm>
            <a:off x="6331857" y="5104017"/>
            <a:ext cx="2663371" cy="4247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defPPr>
              <a:defRPr lang="en-US"/>
            </a:defPPr>
            <a:lvl1pPr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1pPr>
            <a:lvl2pPr marL="457200"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2pPr>
            <a:lvl3pPr marL="914400"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3pPr>
            <a:lvl4pPr marL="1371600"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4pPr>
            <a:lvl5pPr marL="1828800"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5pPr>
            <a:lvl6pPr marL="2286000" algn="l" defTabSz="914400" rtl="0" eaLnBrk="1" latinLnBrk="0" hangingPunct="1">
              <a:defRPr sz="2000" kern="1200">
                <a:solidFill>
                  <a:schemeClr val="tx1"/>
                </a:solidFill>
                <a:latin typeface="Verdana" pitchFamily="-96" charset="0"/>
                <a:ea typeface="+mn-ea"/>
                <a:cs typeface="+mn-cs"/>
              </a:defRPr>
            </a:lvl6pPr>
            <a:lvl7pPr marL="2743200" algn="l" defTabSz="914400" rtl="0" eaLnBrk="1" latinLnBrk="0" hangingPunct="1">
              <a:defRPr sz="2000" kern="1200">
                <a:solidFill>
                  <a:schemeClr val="tx1"/>
                </a:solidFill>
                <a:latin typeface="Verdana" pitchFamily="-96" charset="0"/>
                <a:ea typeface="+mn-ea"/>
                <a:cs typeface="+mn-cs"/>
              </a:defRPr>
            </a:lvl7pPr>
            <a:lvl8pPr marL="3200400" algn="l" defTabSz="914400" rtl="0" eaLnBrk="1" latinLnBrk="0" hangingPunct="1">
              <a:defRPr sz="2000" kern="1200">
                <a:solidFill>
                  <a:schemeClr val="tx1"/>
                </a:solidFill>
                <a:latin typeface="Verdana" pitchFamily="-96" charset="0"/>
                <a:ea typeface="+mn-ea"/>
                <a:cs typeface="+mn-cs"/>
              </a:defRPr>
            </a:lvl8pPr>
            <a:lvl9pPr marL="3657600" algn="l" defTabSz="914400" rtl="0" eaLnBrk="1" latinLnBrk="0" hangingPunct="1">
              <a:defRPr sz="2000" kern="1200">
                <a:solidFill>
                  <a:schemeClr val="tx1"/>
                </a:solidFill>
                <a:latin typeface="Verdana" pitchFamily="-96" charset="0"/>
                <a:ea typeface="+mn-ea"/>
                <a:cs typeface="+mn-cs"/>
              </a:defRPr>
            </a:lvl9pPr>
          </a:lstStyle>
          <a:p>
            <a:pPr algn="ctr">
              <a:buNone/>
            </a:pPr>
            <a:r>
              <a:rPr lang="en-US" sz="2400" dirty="0" smtClean="0"/>
              <a:t>Central Cache</a:t>
            </a:r>
            <a:endParaRPr lang="en-US" sz="2400" dirty="0"/>
          </a:p>
        </p:txBody>
      </p:sp>
      <p:cxnSp>
        <p:nvCxnSpPr>
          <p:cNvPr id="93" name="Straight Arrow Connector 92"/>
          <p:cNvCxnSpPr/>
          <p:nvPr/>
        </p:nvCxnSpPr>
        <p:spPr bwMode="auto">
          <a:xfrm flipV="1">
            <a:off x="1415142" y="5135504"/>
            <a:ext cx="1796144" cy="638628"/>
          </a:xfrm>
          <a:prstGeom prst="straightConnector1">
            <a:avLst/>
          </a:prstGeom>
          <a:noFill/>
          <a:ln w="44450" cap="flat" cmpd="sng" algn="ctr">
            <a:solidFill>
              <a:srgbClr val="FF0000"/>
            </a:solidFill>
            <a:prstDash val="solid"/>
            <a:round/>
            <a:headEnd type="none" w="med" len="med"/>
            <a:tailEnd type="triangle" w="lg" len="med"/>
          </a:ln>
          <a:effectLst/>
        </p:spPr>
      </p:cxnSp>
      <p:sp>
        <p:nvSpPr>
          <p:cNvPr id="94" name="TextBox 4"/>
          <p:cNvSpPr txBox="1"/>
          <p:nvPr/>
        </p:nvSpPr>
        <p:spPr>
          <a:xfrm>
            <a:off x="83457" y="5907290"/>
            <a:ext cx="2663371" cy="4247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defPPr>
              <a:defRPr lang="en-US"/>
            </a:defPPr>
            <a:lvl1pPr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1pPr>
            <a:lvl2pPr marL="457200"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2pPr>
            <a:lvl3pPr marL="914400"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3pPr>
            <a:lvl4pPr marL="1371600"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4pPr>
            <a:lvl5pPr marL="1828800"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5pPr>
            <a:lvl6pPr marL="2286000" algn="l" defTabSz="914400" rtl="0" eaLnBrk="1" latinLnBrk="0" hangingPunct="1">
              <a:defRPr sz="2000" kern="1200">
                <a:solidFill>
                  <a:schemeClr val="tx1"/>
                </a:solidFill>
                <a:latin typeface="Verdana" pitchFamily="-96" charset="0"/>
                <a:ea typeface="+mn-ea"/>
                <a:cs typeface="+mn-cs"/>
              </a:defRPr>
            </a:lvl6pPr>
            <a:lvl7pPr marL="2743200" algn="l" defTabSz="914400" rtl="0" eaLnBrk="1" latinLnBrk="0" hangingPunct="1">
              <a:defRPr sz="2000" kern="1200">
                <a:solidFill>
                  <a:schemeClr val="tx1"/>
                </a:solidFill>
                <a:latin typeface="Verdana" pitchFamily="-96" charset="0"/>
                <a:ea typeface="+mn-ea"/>
                <a:cs typeface="+mn-cs"/>
              </a:defRPr>
            </a:lvl7pPr>
            <a:lvl8pPr marL="3200400" algn="l" defTabSz="914400" rtl="0" eaLnBrk="1" latinLnBrk="0" hangingPunct="1">
              <a:defRPr sz="2000" kern="1200">
                <a:solidFill>
                  <a:schemeClr val="tx1"/>
                </a:solidFill>
                <a:latin typeface="Verdana" pitchFamily="-96" charset="0"/>
                <a:ea typeface="+mn-ea"/>
                <a:cs typeface="+mn-cs"/>
              </a:defRPr>
            </a:lvl8pPr>
            <a:lvl9pPr marL="3657600" algn="l" defTabSz="914400" rtl="0" eaLnBrk="1" latinLnBrk="0" hangingPunct="1">
              <a:defRPr sz="2000" kern="1200">
                <a:solidFill>
                  <a:schemeClr val="tx1"/>
                </a:solidFill>
                <a:latin typeface="Verdana" pitchFamily="-96" charset="0"/>
                <a:ea typeface="+mn-ea"/>
                <a:cs typeface="+mn-cs"/>
              </a:defRPr>
            </a:lvl9pPr>
          </a:lstStyle>
          <a:p>
            <a:pPr algn="ctr">
              <a:buNone/>
            </a:pPr>
            <a:r>
              <a:rPr lang="en-US" sz="2400" dirty="0" smtClean="0"/>
              <a:t>Host Memory</a:t>
            </a:r>
            <a:endParaRPr lang="en-US" sz="2400" dirty="0"/>
          </a:p>
        </p:txBody>
      </p:sp>
    </p:spTree>
    <p:extLst>
      <p:ext uri="{BB962C8B-B14F-4D97-AF65-F5344CB8AC3E}">
        <p14:creationId xmlns:p14="http://schemas.microsoft.com/office/powerpoint/2010/main" val="192678893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6"/>
                                        </p:tgtEl>
                                        <p:attrNameLst>
                                          <p:attrName>style.visibility</p:attrName>
                                        </p:attrNameLst>
                                      </p:cBhvr>
                                      <p:to>
                                        <p:strVal val="visible"/>
                                      </p:to>
                                    </p:set>
                                    <p:animEffect transition="in" filter="fade">
                                      <p:cBhvr>
                                        <p:cTn id="7" dur="500"/>
                                        <p:tgtEl>
                                          <p:spTgt spid="86"/>
                                        </p:tgtEl>
                                      </p:cBhvr>
                                    </p:animEffect>
                                  </p:childTnLst>
                                </p:cTn>
                              </p:par>
                              <p:par>
                                <p:cTn id="8" presetID="10" presetClass="entr" presetSubtype="0" fill="hold" nodeType="withEffect">
                                  <p:stCondLst>
                                    <p:cond delay="0"/>
                                  </p:stCondLst>
                                  <p:childTnLst>
                                    <p:set>
                                      <p:cBhvr>
                                        <p:cTn id="9" dur="1" fill="hold">
                                          <p:stCondLst>
                                            <p:cond delay="0"/>
                                          </p:stCondLst>
                                        </p:cTn>
                                        <p:tgtEl>
                                          <p:spTgt spid="84"/>
                                        </p:tgtEl>
                                        <p:attrNameLst>
                                          <p:attrName>style.visibility</p:attrName>
                                        </p:attrNameLst>
                                      </p:cBhvr>
                                      <p:to>
                                        <p:strVal val="visible"/>
                                      </p:to>
                                    </p:set>
                                    <p:animEffect transition="in" filter="fade">
                                      <p:cBhvr>
                                        <p:cTn id="10" dur="500"/>
                                        <p:tgtEl>
                                          <p:spTgt spid="8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89"/>
                                        </p:tgtEl>
                                        <p:attrNameLst>
                                          <p:attrName>style.visibility</p:attrName>
                                        </p:attrNameLst>
                                      </p:cBhvr>
                                      <p:to>
                                        <p:strVal val="visible"/>
                                      </p:to>
                                    </p:set>
                                    <p:animEffect transition="in" filter="fade">
                                      <p:cBhvr>
                                        <p:cTn id="15" dur="500"/>
                                        <p:tgtEl>
                                          <p:spTgt spid="8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0"/>
                                        </p:tgtEl>
                                        <p:attrNameLst>
                                          <p:attrName>style.visibility</p:attrName>
                                        </p:attrNameLst>
                                      </p:cBhvr>
                                      <p:to>
                                        <p:strVal val="visible"/>
                                      </p:to>
                                    </p:set>
                                    <p:animEffect transition="in" filter="fade">
                                      <p:cBhvr>
                                        <p:cTn id="18" dur="500"/>
                                        <p:tgtEl>
                                          <p:spTgt spid="9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93"/>
                                        </p:tgtEl>
                                        <p:attrNameLst>
                                          <p:attrName>style.visibility</p:attrName>
                                        </p:attrNameLst>
                                      </p:cBhvr>
                                      <p:to>
                                        <p:strVal val="visible"/>
                                      </p:to>
                                    </p:set>
                                    <p:animEffect transition="in" filter="fade">
                                      <p:cBhvr>
                                        <p:cTn id="23" dur="500"/>
                                        <p:tgtEl>
                                          <p:spTgt spid="9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94"/>
                                        </p:tgtEl>
                                        <p:attrNameLst>
                                          <p:attrName>style.visibility</p:attrName>
                                        </p:attrNameLst>
                                      </p:cBhvr>
                                      <p:to>
                                        <p:strVal val="visible"/>
                                      </p:to>
                                    </p:set>
                                    <p:animEffect transition="in" filter="fade">
                                      <p:cBhvr>
                                        <p:cTn id="26" dur="500"/>
                                        <p:tgtEl>
                                          <p:spTgt spid="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animBg="1"/>
      <p:bldP spid="90" grpId="0" animBg="1"/>
      <p:bldP spid="9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957945" y="3775578"/>
            <a:ext cx="3907190" cy="2275103"/>
          </a:xfrm>
          <a:prstGeom prst="rect">
            <a:avLst/>
          </a:prstGeom>
        </p:spPr>
        <p:style>
          <a:lnRef idx="2">
            <a:schemeClr val="dk1"/>
          </a:lnRef>
          <a:fillRef idx="1">
            <a:schemeClr val="lt1"/>
          </a:fillRef>
          <a:effectRef idx="0">
            <a:schemeClr val="dk1"/>
          </a:effectRef>
          <a:fontRef idx="minor">
            <a:schemeClr val="dk1"/>
          </a:fontRef>
        </p:style>
        <p:txBody>
          <a:bodyPr rtlCol="0" anchor="t" anchorCtr="0"/>
          <a:lstStyle/>
          <a:p>
            <a:r>
              <a:rPr lang="en-US" sz="3200" dirty="0" smtClean="0"/>
              <a:t>C</a:t>
            </a:r>
            <a:endParaRPr lang="en-US" sz="3200" dirty="0"/>
          </a:p>
        </p:txBody>
      </p:sp>
      <p:sp>
        <p:nvSpPr>
          <p:cNvPr id="2" name="Title 1"/>
          <p:cNvSpPr>
            <a:spLocks noGrp="1"/>
          </p:cNvSpPr>
          <p:nvPr>
            <p:ph type="title"/>
          </p:nvPr>
        </p:nvSpPr>
        <p:spPr>
          <a:xfrm>
            <a:off x="454026" y="409578"/>
            <a:ext cx="8613773" cy="888997"/>
          </a:xfrm>
        </p:spPr>
        <p:txBody>
          <a:bodyPr/>
          <a:lstStyle/>
          <a:p>
            <a:r>
              <a:rPr lang="en-US" sz="3600" b="0" dirty="0" smtClean="0"/>
              <a:t>Scratchpads: More FPGAs,</a:t>
            </a:r>
            <a:r>
              <a:rPr lang="en-US" sz="3600" b="0" dirty="0" smtClean="0">
                <a:sym typeface="Wingdings" pitchFamily="2" charset="2"/>
              </a:rPr>
              <a:t> more resources</a:t>
            </a:r>
            <a:endParaRPr lang="en-US" sz="3600" b="0" dirty="0"/>
          </a:p>
        </p:txBody>
      </p:sp>
      <p:sp>
        <p:nvSpPr>
          <p:cNvPr id="4" name="Slide Number Placeholder 3"/>
          <p:cNvSpPr>
            <a:spLocks noGrp="1"/>
          </p:cNvSpPr>
          <p:nvPr>
            <p:ph type="sldNum" sz="quarter" idx="4294967295"/>
          </p:nvPr>
        </p:nvSpPr>
        <p:spPr>
          <a:xfrm>
            <a:off x="7239000" y="6091371"/>
            <a:ext cx="1905000" cy="457200"/>
          </a:xfrm>
          <a:prstGeom prst="rect">
            <a:avLst/>
          </a:prstGeom>
        </p:spPr>
        <p:txBody>
          <a:bodyPr/>
          <a:lstStyle/>
          <a:p>
            <a:fld id="{FB72B52D-FE80-494C-9739-A3D9DDA261AE}" type="slidenum">
              <a:rPr lang="en-US" smtClean="0"/>
              <a:pPr/>
              <a:t>17</a:t>
            </a:fld>
            <a:endParaRPr lang="en-US"/>
          </a:p>
        </p:txBody>
      </p:sp>
      <p:sp>
        <p:nvSpPr>
          <p:cNvPr id="6" name="Rectangle 5"/>
          <p:cNvSpPr/>
          <p:nvPr/>
        </p:nvSpPr>
        <p:spPr>
          <a:xfrm>
            <a:off x="4855030" y="3770040"/>
            <a:ext cx="3897086" cy="2280640"/>
          </a:xfrm>
          <a:prstGeom prst="rect">
            <a:avLst/>
          </a:prstGeom>
        </p:spPr>
        <p:style>
          <a:lnRef idx="2">
            <a:schemeClr val="dk1"/>
          </a:lnRef>
          <a:fillRef idx="1">
            <a:schemeClr val="lt1"/>
          </a:fillRef>
          <a:effectRef idx="0">
            <a:schemeClr val="dk1"/>
          </a:effectRef>
          <a:fontRef idx="minor">
            <a:schemeClr val="dk1"/>
          </a:fontRef>
        </p:style>
        <p:txBody>
          <a:bodyPr rtlCol="0" anchor="t" anchorCtr="0"/>
          <a:lstStyle/>
          <a:p>
            <a:r>
              <a:rPr lang="en-US" sz="3200" dirty="0" smtClean="0"/>
              <a:t>B</a:t>
            </a:r>
            <a:endParaRPr lang="en-US" sz="3200" dirty="0"/>
          </a:p>
        </p:txBody>
      </p:sp>
      <p:grpSp>
        <p:nvGrpSpPr>
          <p:cNvPr id="7" name="Group 6"/>
          <p:cNvGrpSpPr/>
          <p:nvPr/>
        </p:nvGrpSpPr>
        <p:grpSpPr>
          <a:xfrm>
            <a:off x="1246903" y="4729293"/>
            <a:ext cx="566900" cy="433202"/>
            <a:chOff x="4400546" y="2206646"/>
            <a:chExt cx="600078" cy="571363"/>
          </a:xfrm>
        </p:grpSpPr>
        <p:sp>
          <p:nvSpPr>
            <p:cNvPr id="8" name="Oval 7"/>
            <p:cNvSpPr/>
            <p:nvPr/>
          </p:nvSpPr>
          <p:spPr>
            <a:xfrm>
              <a:off x="4400546" y="2206646"/>
              <a:ext cx="600078" cy="57136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Oval 8"/>
            <p:cNvSpPr/>
            <p:nvPr/>
          </p:nvSpPr>
          <p:spPr>
            <a:xfrm>
              <a:off x="4619625" y="2286746"/>
              <a:ext cx="152400" cy="152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Oval 9"/>
            <p:cNvSpPr/>
            <p:nvPr/>
          </p:nvSpPr>
          <p:spPr>
            <a:xfrm>
              <a:off x="4729163" y="2487731"/>
              <a:ext cx="152400" cy="152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 name="Oval 10"/>
            <p:cNvSpPr/>
            <p:nvPr/>
          </p:nvSpPr>
          <p:spPr>
            <a:xfrm>
              <a:off x="4524373" y="2474925"/>
              <a:ext cx="152400" cy="152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2" name="Curved Connector 11"/>
            <p:cNvCxnSpPr>
              <a:stCxn id="9" idx="2"/>
              <a:endCxn id="11" idx="1"/>
            </p:cNvCxnSpPr>
            <p:nvPr/>
          </p:nvCxnSpPr>
          <p:spPr>
            <a:xfrm rot="10800000" flipV="1">
              <a:off x="4546691" y="2362945"/>
              <a:ext cx="72934" cy="134297"/>
            </a:xfrm>
            <a:prstGeom prst="curvedConnector2">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urved Connector 12"/>
            <p:cNvCxnSpPr>
              <a:stCxn id="9" idx="6"/>
              <a:endCxn id="10" idx="7"/>
            </p:cNvCxnSpPr>
            <p:nvPr/>
          </p:nvCxnSpPr>
          <p:spPr>
            <a:xfrm>
              <a:off x="4772025" y="2362946"/>
              <a:ext cx="87220" cy="147103"/>
            </a:xfrm>
            <a:prstGeom prst="curvedConnector2">
              <a:avLst/>
            </a:prstGeom>
            <a:ln w="254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4" name="Curved Connector 13"/>
            <p:cNvCxnSpPr>
              <a:stCxn id="11" idx="4"/>
              <a:endCxn id="10" idx="3"/>
            </p:cNvCxnSpPr>
            <p:nvPr/>
          </p:nvCxnSpPr>
          <p:spPr>
            <a:xfrm rot="5400000" flipH="1" flipV="1">
              <a:off x="4671271" y="2547115"/>
              <a:ext cx="9512" cy="150908"/>
            </a:xfrm>
            <a:prstGeom prst="curvedConnector3">
              <a:avLst>
                <a:gd name="adj1" fmla="val -535177"/>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5" name="Group 14"/>
          <p:cNvGrpSpPr/>
          <p:nvPr/>
        </p:nvGrpSpPr>
        <p:grpSpPr>
          <a:xfrm>
            <a:off x="2749682" y="5515062"/>
            <a:ext cx="566900" cy="433202"/>
            <a:chOff x="4400546" y="2206646"/>
            <a:chExt cx="600078" cy="571363"/>
          </a:xfrm>
        </p:grpSpPr>
        <p:sp>
          <p:nvSpPr>
            <p:cNvPr id="16" name="Oval 15"/>
            <p:cNvSpPr/>
            <p:nvPr/>
          </p:nvSpPr>
          <p:spPr>
            <a:xfrm>
              <a:off x="4400546" y="2206646"/>
              <a:ext cx="600078" cy="57136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 name="Oval 16"/>
            <p:cNvSpPr/>
            <p:nvPr/>
          </p:nvSpPr>
          <p:spPr>
            <a:xfrm>
              <a:off x="4619625" y="2286746"/>
              <a:ext cx="152400" cy="152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8" name="Oval 17"/>
            <p:cNvSpPr/>
            <p:nvPr/>
          </p:nvSpPr>
          <p:spPr>
            <a:xfrm>
              <a:off x="4729163" y="2487731"/>
              <a:ext cx="152400" cy="152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9" name="Oval 18"/>
            <p:cNvSpPr/>
            <p:nvPr/>
          </p:nvSpPr>
          <p:spPr>
            <a:xfrm>
              <a:off x="4524373" y="2474925"/>
              <a:ext cx="152400" cy="152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20" name="Curved Connector 19"/>
            <p:cNvCxnSpPr>
              <a:stCxn id="17" idx="2"/>
              <a:endCxn id="19" idx="1"/>
            </p:cNvCxnSpPr>
            <p:nvPr/>
          </p:nvCxnSpPr>
          <p:spPr>
            <a:xfrm rot="10800000" flipV="1">
              <a:off x="4546691" y="2362945"/>
              <a:ext cx="72934" cy="134297"/>
            </a:xfrm>
            <a:prstGeom prst="curvedConnector2">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urved Connector 20"/>
            <p:cNvCxnSpPr>
              <a:stCxn id="17" idx="6"/>
              <a:endCxn id="18" idx="7"/>
            </p:cNvCxnSpPr>
            <p:nvPr/>
          </p:nvCxnSpPr>
          <p:spPr>
            <a:xfrm>
              <a:off x="4772025" y="2362946"/>
              <a:ext cx="87220" cy="147103"/>
            </a:xfrm>
            <a:prstGeom prst="curvedConnector2">
              <a:avLst/>
            </a:prstGeom>
            <a:ln w="254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2" name="Curved Connector 21"/>
            <p:cNvCxnSpPr>
              <a:stCxn id="19" idx="4"/>
              <a:endCxn id="18" idx="3"/>
            </p:cNvCxnSpPr>
            <p:nvPr/>
          </p:nvCxnSpPr>
          <p:spPr>
            <a:xfrm rot="5400000" flipH="1" flipV="1">
              <a:off x="4671271" y="2547115"/>
              <a:ext cx="9512" cy="150908"/>
            </a:xfrm>
            <a:prstGeom prst="curvedConnector3">
              <a:avLst>
                <a:gd name="adj1" fmla="val -535177"/>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3" name="Rectangle 35"/>
          <p:cNvSpPr>
            <a:spLocks noChangeArrowheads="1"/>
          </p:cNvSpPr>
          <p:nvPr/>
        </p:nvSpPr>
        <p:spPr bwMode="auto">
          <a:xfrm rot="16200000">
            <a:off x="4012301" y="4868954"/>
            <a:ext cx="1597163" cy="372694"/>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gn="ctr"/>
            <a:r>
              <a:rPr lang="en-US" sz="1200" dirty="0" smtClean="0">
                <a:latin typeface="Calibri" pitchFamily="34" charset="0"/>
              </a:rPr>
              <a:t>Inter-FPGA Router</a:t>
            </a:r>
            <a:endParaRPr lang="en-US" sz="1200" dirty="0">
              <a:latin typeface="Calibri" pitchFamily="34" charset="0"/>
            </a:endParaRPr>
          </a:p>
        </p:txBody>
      </p:sp>
      <p:cxnSp>
        <p:nvCxnSpPr>
          <p:cNvPr id="24" name="Curved Connector 23"/>
          <p:cNvCxnSpPr>
            <a:stCxn id="48" idx="3"/>
          </p:cNvCxnSpPr>
          <p:nvPr/>
        </p:nvCxnSpPr>
        <p:spPr>
          <a:xfrm flipV="1">
            <a:off x="4199815" y="5206573"/>
            <a:ext cx="424719" cy="257962"/>
          </a:xfrm>
          <a:prstGeom prst="curvedConnector3">
            <a:avLst>
              <a:gd name="adj1" fmla="val 50000"/>
            </a:avLst>
          </a:prstGeom>
          <a:ln w="254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5" name="Curved Connector 24"/>
          <p:cNvCxnSpPr>
            <a:endCxn id="47" idx="3"/>
          </p:cNvCxnSpPr>
          <p:nvPr/>
        </p:nvCxnSpPr>
        <p:spPr>
          <a:xfrm rot="10800000" flipV="1">
            <a:off x="4038475" y="4668669"/>
            <a:ext cx="586061" cy="134053"/>
          </a:xfrm>
          <a:prstGeom prst="curvedConnector3">
            <a:avLst>
              <a:gd name="adj1" fmla="val 50000"/>
            </a:avLst>
          </a:prstGeom>
          <a:ln w="254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6" name="Curved Connector 25"/>
          <p:cNvCxnSpPr>
            <a:stCxn id="46" idx="2"/>
            <a:endCxn id="48" idx="0"/>
          </p:cNvCxnSpPr>
          <p:nvPr/>
        </p:nvCxnSpPr>
        <p:spPr>
          <a:xfrm rot="16200000" flipH="1">
            <a:off x="2988430" y="4508139"/>
            <a:ext cx="293410" cy="1396865"/>
          </a:xfrm>
          <a:prstGeom prst="curvedConnector3">
            <a:avLst>
              <a:gd name="adj1" fmla="val 50000"/>
            </a:avLst>
          </a:prstGeom>
          <a:ln w="254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47" idx="1"/>
            <a:endCxn id="46" idx="0"/>
          </p:cNvCxnSpPr>
          <p:nvPr/>
        </p:nvCxnSpPr>
        <p:spPr>
          <a:xfrm rot="10800000" flipV="1">
            <a:off x="2436704" y="4802723"/>
            <a:ext cx="879879" cy="22226"/>
          </a:xfrm>
          <a:prstGeom prst="curvedConnector2">
            <a:avLst/>
          </a:prstGeom>
          <a:ln w="254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8" name="Curved Connector 27"/>
          <p:cNvCxnSpPr>
            <a:endCxn id="58" idx="1"/>
          </p:cNvCxnSpPr>
          <p:nvPr/>
        </p:nvCxnSpPr>
        <p:spPr>
          <a:xfrm>
            <a:off x="4986054" y="5235600"/>
            <a:ext cx="1505650" cy="321989"/>
          </a:xfrm>
          <a:prstGeom prst="curvedConnector3">
            <a:avLst>
              <a:gd name="adj1" fmla="val 50000"/>
            </a:avLst>
          </a:prstGeom>
          <a:ln w="254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9" name="Curved Connector 28"/>
          <p:cNvCxnSpPr>
            <a:stCxn id="49" idx="1"/>
          </p:cNvCxnSpPr>
          <p:nvPr/>
        </p:nvCxnSpPr>
        <p:spPr>
          <a:xfrm rot="10800000">
            <a:off x="4995104" y="4655124"/>
            <a:ext cx="743775" cy="217891"/>
          </a:xfrm>
          <a:prstGeom prst="curvedConnector3">
            <a:avLst>
              <a:gd name="adj1" fmla="val 50000"/>
            </a:avLst>
          </a:prstGeom>
          <a:ln w="254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a:xfrm>
            <a:off x="3447654" y="3967932"/>
            <a:ext cx="566900" cy="433202"/>
            <a:chOff x="4400546" y="2206646"/>
            <a:chExt cx="600078" cy="571363"/>
          </a:xfrm>
        </p:grpSpPr>
        <p:sp>
          <p:nvSpPr>
            <p:cNvPr id="31" name="Oval 30"/>
            <p:cNvSpPr/>
            <p:nvPr/>
          </p:nvSpPr>
          <p:spPr>
            <a:xfrm>
              <a:off x="4400546" y="2206646"/>
              <a:ext cx="600078" cy="57136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2" name="Oval 31"/>
            <p:cNvSpPr/>
            <p:nvPr/>
          </p:nvSpPr>
          <p:spPr>
            <a:xfrm>
              <a:off x="4619625" y="2286746"/>
              <a:ext cx="152400" cy="152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3" name="Oval 32"/>
            <p:cNvSpPr/>
            <p:nvPr/>
          </p:nvSpPr>
          <p:spPr>
            <a:xfrm>
              <a:off x="4729163" y="2487731"/>
              <a:ext cx="152400" cy="152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4" name="Oval 33"/>
            <p:cNvSpPr/>
            <p:nvPr/>
          </p:nvSpPr>
          <p:spPr>
            <a:xfrm>
              <a:off x="4524373" y="2474925"/>
              <a:ext cx="152400" cy="152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35" name="Curved Connector 34"/>
            <p:cNvCxnSpPr>
              <a:stCxn id="32" idx="2"/>
              <a:endCxn id="34" idx="1"/>
            </p:cNvCxnSpPr>
            <p:nvPr/>
          </p:nvCxnSpPr>
          <p:spPr>
            <a:xfrm rot="10800000" flipV="1">
              <a:off x="4546691" y="2362945"/>
              <a:ext cx="72934" cy="134297"/>
            </a:xfrm>
            <a:prstGeom prst="curvedConnector2">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Curved Connector 35"/>
            <p:cNvCxnSpPr>
              <a:stCxn id="32" idx="6"/>
              <a:endCxn id="33" idx="7"/>
            </p:cNvCxnSpPr>
            <p:nvPr/>
          </p:nvCxnSpPr>
          <p:spPr>
            <a:xfrm>
              <a:off x="4772025" y="2362946"/>
              <a:ext cx="87220" cy="147103"/>
            </a:xfrm>
            <a:prstGeom prst="curvedConnector2">
              <a:avLst/>
            </a:prstGeom>
            <a:ln w="254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7" name="Curved Connector 36"/>
            <p:cNvCxnSpPr>
              <a:stCxn id="34" idx="4"/>
              <a:endCxn id="33" idx="3"/>
            </p:cNvCxnSpPr>
            <p:nvPr/>
          </p:nvCxnSpPr>
          <p:spPr>
            <a:xfrm rot="5400000" flipH="1" flipV="1">
              <a:off x="4671271" y="2547115"/>
              <a:ext cx="9512" cy="150908"/>
            </a:xfrm>
            <a:prstGeom prst="curvedConnector3">
              <a:avLst>
                <a:gd name="adj1" fmla="val -535177"/>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8" name="Group 37"/>
          <p:cNvGrpSpPr/>
          <p:nvPr/>
        </p:nvGrpSpPr>
        <p:grpSpPr>
          <a:xfrm>
            <a:off x="5818892" y="3989529"/>
            <a:ext cx="566900" cy="433202"/>
            <a:chOff x="4400546" y="2206646"/>
            <a:chExt cx="600078" cy="571363"/>
          </a:xfrm>
        </p:grpSpPr>
        <p:sp>
          <p:nvSpPr>
            <p:cNvPr id="39" name="Oval 38"/>
            <p:cNvSpPr/>
            <p:nvPr/>
          </p:nvSpPr>
          <p:spPr>
            <a:xfrm>
              <a:off x="4400546" y="2206646"/>
              <a:ext cx="600078" cy="57136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0" name="Oval 39"/>
            <p:cNvSpPr/>
            <p:nvPr/>
          </p:nvSpPr>
          <p:spPr>
            <a:xfrm>
              <a:off x="4619625" y="2286746"/>
              <a:ext cx="152400" cy="152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1" name="Oval 40"/>
            <p:cNvSpPr/>
            <p:nvPr/>
          </p:nvSpPr>
          <p:spPr>
            <a:xfrm>
              <a:off x="4729163" y="2487731"/>
              <a:ext cx="152400" cy="152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2" name="Oval 41"/>
            <p:cNvSpPr/>
            <p:nvPr/>
          </p:nvSpPr>
          <p:spPr>
            <a:xfrm>
              <a:off x="4524373" y="2474925"/>
              <a:ext cx="152400" cy="152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43" name="Curved Connector 42"/>
            <p:cNvCxnSpPr>
              <a:stCxn id="40" idx="2"/>
              <a:endCxn id="42" idx="1"/>
            </p:cNvCxnSpPr>
            <p:nvPr/>
          </p:nvCxnSpPr>
          <p:spPr>
            <a:xfrm rot="10800000" flipV="1">
              <a:off x="4546691" y="2362945"/>
              <a:ext cx="72934" cy="134297"/>
            </a:xfrm>
            <a:prstGeom prst="curvedConnector2">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Curved Connector 43"/>
            <p:cNvCxnSpPr>
              <a:stCxn id="40" idx="6"/>
              <a:endCxn id="41" idx="7"/>
            </p:cNvCxnSpPr>
            <p:nvPr/>
          </p:nvCxnSpPr>
          <p:spPr>
            <a:xfrm>
              <a:off x="4772025" y="2362946"/>
              <a:ext cx="87220" cy="147103"/>
            </a:xfrm>
            <a:prstGeom prst="curvedConnector2">
              <a:avLst/>
            </a:prstGeom>
            <a:ln w="254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45" name="Curved Connector 44"/>
            <p:cNvCxnSpPr>
              <a:stCxn id="42" idx="4"/>
              <a:endCxn id="41" idx="3"/>
            </p:cNvCxnSpPr>
            <p:nvPr/>
          </p:nvCxnSpPr>
          <p:spPr>
            <a:xfrm rot="5400000" flipH="1" flipV="1">
              <a:off x="4671271" y="2547115"/>
              <a:ext cx="9512" cy="150908"/>
            </a:xfrm>
            <a:prstGeom prst="curvedConnector3">
              <a:avLst>
                <a:gd name="adj1" fmla="val -535177"/>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46" name="Rectangle 45"/>
          <p:cNvSpPr/>
          <p:nvPr/>
        </p:nvSpPr>
        <p:spPr>
          <a:xfrm>
            <a:off x="2078923" y="4824949"/>
            <a:ext cx="715559" cy="234918"/>
          </a:xfrm>
          <a:prstGeom prst="rect">
            <a:avLst/>
          </a:prstGeom>
          <a:solidFill>
            <a:schemeClr val="lt1"/>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smtClean="0">
                <a:solidFill>
                  <a:schemeClr val="tx1"/>
                </a:solidFill>
                <a:latin typeface="Times New Roman" pitchFamily="18" charset="0"/>
                <a:cs typeface="Times New Roman" pitchFamily="18" charset="0"/>
              </a:rPr>
              <a:t>Client</a:t>
            </a:r>
            <a:endParaRPr lang="en-US" sz="1200" dirty="0">
              <a:solidFill>
                <a:schemeClr val="tx1"/>
              </a:solidFill>
              <a:latin typeface="Times New Roman" pitchFamily="18" charset="0"/>
              <a:cs typeface="Times New Roman" pitchFamily="18" charset="0"/>
            </a:endParaRPr>
          </a:p>
        </p:txBody>
      </p:sp>
      <p:sp>
        <p:nvSpPr>
          <p:cNvPr id="47" name="Rectangle 46"/>
          <p:cNvSpPr/>
          <p:nvPr/>
        </p:nvSpPr>
        <p:spPr>
          <a:xfrm>
            <a:off x="3316582" y="4699873"/>
            <a:ext cx="721892" cy="205699"/>
          </a:xfrm>
          <a:prstGeom prst="rect">
            <a:avLst/>
          </a:prstGeom>
          <a:solidFill>
            <a:schemeClr val="lt1"/>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smtClean="0">
                <a:solidFill>
                  <a:schemeClr val="tx1"/>
                </a:solidFill>
                <a:latin typeface="Times New Roman" pitchFamily="18" charset="0"/>
                <a:cs typeface="Times New Roman" pitchFamily="18" charset="0"/>
              </a:rPr>
              <a:t>Client</a:t>
            </a:r>
            <a:endParaRPr lang="en-US" sz="1200" dirty="0">
              <a:solidFill>
                <a:schemeClr val="tx1"/>
              </a:solidFill>
              <a:latin typeface="Times New Roman" pitchFamily="18" charset="0"/>
              <a:cs typeface="Times New Roman" pitchFamily="18" charset="0"/>
            </a:endParaRPr>
          </a:p>
        </p:txBody>
      </p:sp>
      <p:sp>
        <p:nvSpPr>
          <p:cNvPr id="48" name="Rectangle 47"/>
          <p:cNvSpPr/>
          <p:nvPr/>
        </p:nvSpPr>
        <p:spPr>
          <a:xfrm>
            <a:off x="3467319" y="5353277"/>
            <a:ext cx="732498" cy="222515"/>
          </a:xfrm>
          <a:prstGeom prst="rect">
            <a:avLst/>
          </a:prstGeom>
          <a:solidFill>
            <a:schemeClr val="lt1"/>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smtClean="0">
                <a:solidFill>
                  <a:schemeClr val="tx1"/>
                </a:solidFill>
                <a:latin typeface="Times New Roman" pitchFamily="18" charset="0"/>
                <a:cs typeface="Times New Roman" pitchFamily="18" charset="0"/>
              </a:rPr>
              <a:t>Client</a:t>
            </a:r>
            <a:endParaRPr lang="en-US" sz="1200" dirty="0">
              <a:solidFill>
                <a:schemeClr val="tx1"/>
              </a:solidFill>
              <a:latin typeface="Times New Roman" pitchFamily="18" charset="0"/>
              <a:cs typeface="Times New Roman" pitchFamily="18" charset="0"/>
            </a:endParaRPr>
          </a:p>
        </p:txBody>
      </p:sp>
      <p:sp>
        <p:nvSpPr>
          <p:cNvPr id="49" name="Rectangle 48"/>
          <p:cNvSpPr/>
          <p:nvPr/>
        </p:nvSpPr>
        <p:spPr>
          <a:xfrm>
            <a:off x="5738879" y="4755556"/>
            <a:ext cx="703748" cy="234918"/>
          </a:xfrm>
          <a:prstGeom prst="rect">
            <a:avLst/>
          </a:prstGeom>
          <a:solidFill>
            <a:schemeClr val="lt1"/>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smtClean="0">
                <a:solidFill>
                  <a:schemeClr val="tx1"/>
                </a:solidFill>
                <a:latin typeface="Times New Roman" pitchFamily="18" charset="0"/>
                <a:cs typeface="Times New Roman" pitchFamily="18" charset="0"/>
              </a:rPr>
              <a:t>Client</a:t>
            </a:r>
            <a:endParaRPr lang="en-US" sz="1200" dirty="0">
              <a:solidFill>
                <a:schemeClr val="tx1"/>
              </a:solidFill>
              <a:latin typeface="Times New Roman" pitchFamily="18" charset="0"/>
              <a:cs typeface="Times New Roman" pitchFamily="18" charset="0"/>
            </a:endParaRPr>
          </a:p>
        </p:txBody>
      </p:sp>
      <p:cxnSp>
        <p:nvCxnSpPr>
          <p:cNvPr id="50" name="Curved Connector 49"/>
          <p:cNvCxnSpPr>
            <a:stCxn id="46" idx="1"/>
            <a:endCxn id="8" idx="7"/>
          </p:cNvCxnSpPr>
          <p:nvPr/>
        </p:nvCxnSpPr>
        <p:spPr>
          <a:xfrm rot="10800000">
            <a:off x="1730783" y="4792733"/>
            <a:ext cx="348141" cy="149675"/>
          </a:xfrm>
          <a:prstGeom prst="curvedConnector4">
            <a:avLst>
              <a:gd name="adj1" fmla="val 38076"/>
              <a:gd name="adj2" fmla="val 221894"/>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Curved Connector 50"/>
          <p:cNvCxnSpPr>
            <a:stCxn id="8" idx="5"/>
            <a:endCxn id="46" idx="1"/>
          </p:cNvCxnSpPr>
          <p:nvPr/>
        </p:nvCxnSpPr>
        <p:spPr>
          <a:xfrm rot="5400000" flipH="1" flipV="1">
            <a:off x="1826530" y="4846661"/>
            <a:ext cx="156646" cy="348141"/>
          </a:xfrm>
          <a:prstGeom prst="curvedConnector4">
            <a:avLst>
              <a:gd name="adj1" fmla="val -116469"/>
              <a:gd name="adj2" fmla="val 61923"/>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Curved Connector 51"/>
          <p:cNvCxnSpPr>
            <a:stCxn id="16" idx="6"/>
            <a:endCxn id="48" idx="2"/>
          </p:cNvCxnSpPr>
          <p:nvPr/>
        </p:nvCxnSpPr>
        <p:spPr>
          <a:xfrm flipV="1">
            <a:off x="3316582" y="5575793"/>
            <a:ext cx="516985" cy="155870"/>
          </a:xfrm>
          <a:prstGeom prst="curvedConnector2">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Curved Connector 52"/>
          <p:cNvCxnSpPr>
            <a:stCxn id="48" idx="1"/>
            <a:endCxn id="16" idx="0"/>
          </p:cNvCxnSpPr>
          <p:nvPr/>
        </p:nvCxnSpPr>
        <p:spPr>
          <a:xfrm rot="10800000" flipV="1">
            <a:off x="3033133" y="5464534"/>
            <a:ext cx="434186" cy="50527"/>
          </a:xfrm>
          <a:prstGeom prst="curvedConnector2">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Curved Connector 53"/>
          <p:cNvCxnSpPr>
            <a:stCxn id="47" idx="0"/>
            <a:endCxn id="31" idx="5"/>
          </p:cNvCxnSpPr>
          <p:nvPr/>
        </p:nvCxnSpPr>
        <p:spPr>
          <a:xfrm rot="5400000" flipH="1" flipV="1">
            <a:off x="3623441" y="4391781"/>
            <a:ext cx="362179" cy="254005"/>
          </a:xfrm>
          <a:prstGeom prst="curved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Curved Connector 54"/>
          <p:cNvCxnSpPr>
            <a:stCxn id="31" idx="3"/>
            <a:endCxn id="47" idx="0"/>
          </p:cNvCxnSpPr>
          <p:nvPr/>
        </p:nvCxnSpPr>
        <p:spPr>
          <a:xfrm rot="16200000" flipH="1">
            <a:off x="3423011" y="4445355"/>
            <a:ext cx="362179" cy="146855"/>
          </a:xfrm>
          <a:prstGeom prst="curved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urved Connector 55"/>
          <p:cNvCxnSpPr>
            <a:stCxn id="49" idx="0"/>
            <a:endCxn id="39" idx="5"/>
          </p:cNvCxnSpPr>
          <p:nvPr/>
        </p:nvCxnSpPr>
        <p:spPr>
          <a:xfrm rot="5400000" flipH="1" flipV="1">
            <a:off x="5998629" y="4451414"/>
            <a:ext cx="396265" cy="212019"/>
          </a:xfrm>
          <a:prstGeom prst="curved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p:cNvCxnSpPr>
            <a:stCxn id="39" idx="3"/>
            <a:endCxn id="49" idx="0"/>
          </p:cNvCxnSpPr>
          <p:nvPr/>
        </p:nvCxnSpPr>
        <p:spPr>
          <a:xfrm rot="16200000" flipH="1">
            <a:off x="5798200" y="4463002"/>
            <a:ext cx="396265" cy="188841"/>
          </a:xfrm>
          <a:prstGeom prst="curved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8" name="Rectangle 57"/>
          <p:cNvSpPr/>
          <p:nvPr/>
        </p:nvSpPr>
        <p:spPr>
          <a:xfrm>
            <a:off x="6491703" y="5367681"/>
            <a:ext cx="1122350" cy="379815"/>
          </a:xfrm>
          <a:prstGeom prst="rect">
            <a:avLst/>
          </a:prstGeom>
          <a:solidFill>
            <a:schemeClr val="lt1"/>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smtClean="0">
                <a:solidFill>
                  <a:schemeClr val="tx1"/>
                </a:solidFill>
                <a:latin typeface="Times New Roman" pitchFamily="18" charset="0"/>
                <a:cs typeface="Times New Roman" pitchFamily="18" charset="0"/>
              </a:rPr>
              <a:t>Central Cache</a:t>
            </a:r>
          </a:p>
        </p:txBody>
      </p:sp>
      <p:cxnSp>
        <p:nvCxnSpPr>
          <p:cNvPr id="59" name="Curved Connector 58"/>
          <p:cNvCxnSpPr>
            <a:stCxn id="58" idx="0"/>
            <a:endCxn id="49" idx="3"/>
          </p:cNvCxnSpPr>
          <p:nvPr/>
        </p:nvCxnSpPr>
        <p:spPr>
          <a:xfrm rot="16200000" flipV="1">
            <a:off x="6500420" y="4815222"/>
            <a:ext cx="494666" cy="610251"/>
          </a:xfrm>
          <a:prstGeom prst="curvedConnector2">
            <a:avLst/>
          </a:prstGeom>
          <a:ln w="254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60" name="Right Arrow 59"/>
          <p:cNvSpPr/>
          <p:nvPr/>
        </p:nvSpPr>
        <p:spPr>
          <a:xfrm rot="16200000" flipH="1">
            <a:off x="6687669" y="5016450"/>
            <a:ext cx="738653" cy="2200075"/>
          </a:xfrm>
          <a:prstGeom prst="rightArrow">
            <a:avLst>
              <a:gd name="adj1" fmla="val 44210"/>
              <a:gd name="adj2" fmla="val 50000"/>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sz="1200" dirty="0" smtClean="0">
                <a:ln>
                  <a:solidFill>
                    <a:schemeClr val="tx1"/>
                  </a:solidFill>
                </a:ln>
                <a:solidFill>
                  <a:schemeClr val="tx1"/>
                </a:solidFill>
              </a:rPr>
              <a:t>On-board Memory</a:t>
            </a:r>
            <a:endParaRPr lang="en-US" sz="1200" dirty="0">
              <a:ln>
                <a:solidFill>
                  <a:schemeClr val="tx1"/>
                </a:solidFill>
              </a:ln>
              <a:solidFill>
                <a:schemeClr val="tx1"/>
              </a:solidFill>
            </a:endParaRPr>
          </a:p>
        </p:txBody>
      </p:sp>
      <p:sp>
        <p:nvSpPr>
          <p:cNvPr id="61" name="Rectangle 60"/>
          <p:cNvSpPr/>
          <p:nvPr/>
        </p:nvSpPr>
        <p:spPr>
          <a:xfrm>
            <a:off x="957944" y="1504023"/>
            <a:ext cx="3897086" cy="2270930"/>
          </a:xfrm>
          <a:prstGeom prst="rect">
            <a:avLst/>
          </a:prstGeom>
        </p:spPr>
        <p:style>
          <a:lnRef idx="2">
            <a:schemeClr val="dk1"/>
          </a:lnRef>
          <a:fillRef idx="1">
            <a:schemeClr val="lt1"/>
          </a:fillRef>
          <a:effectRef idx="0">
            <a:schemeClr val="dk1"/>
          </a:effectRef>
          <a:fontRef idx="minor">
            <a:schemeClr val="dk1"/>
          </a:fontRef>
        </p:style>
        <p:txBody>
          <a:bodyPr rtlCol="0" anchor="t" anchorCtr="0"/>
          <a:lstStyle/>
          <a:p>
            <a:r>
              <a:rPr lang="en-US" sz="3200" dirty="0"/>
              <a:t>A</a:t>
            </a:r>
          </a:p>
        </p:txBody>
      </p:sp>
      <p:grpSp>
        <p:nvGrpSpPr>
          <p:cNvPr id="63" name="Group 62"/>
          <p:cNvGrpSpPr/>
          <p:nvPr/>
        </p:nvGrpSpPr>
        <p:grpSpPr>
          <a:xfrm>
            <a:off x="1921807" y="1702798"/>
            <a:ext cx="566900" cy="433202"/>
            <a:chOff x="4400546" y="2206646"/>
            <a:chExt cx="600078" cy="571363"/>
          </a:xfrm>
        </p:grpSpPr>
        <p:sp>
          <p:nvSpPr>
            <p:cNvPr id="64" name="Oval 63"/>
            <p:cNvSpPr/>
            <p:nvPr/>
          </p:nvSpPr>
          <p:spPr>
            <a:xfrm>
              <a:off x="4400546" y="2206646"/>
              <a:ext cx="600078" cy="57136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5" name="Oval 64"/>
            <p:cNvSpPr/>
            <p:nvPr/>
          </p:nvSpPr>
          <p:spPr>
            <a:xfrm>
              <a:off x="4619625" y="2286746"/>
              <a:ext cx="152400" cy="152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6" name="Oval 65"/>
            <p:cNvSpPr/>
            <p:nvPr/>
          </p:nvSpPr>
          <p:spPr>
            <a:xfrm>
              <a:off x="4729163" y="2487731"/>
              <a:ext cx="152400" cy="152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7" name="Oval 66"/>
            <p:cNvSpPr/>
            <p:nvPr/>
          </p:nvSpPr>
          <p:spPr>
            <a:xfrm>
              <a:off x="4524373" y="2474925"/>
              <a:ext cx="152400" cy="152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68" name="Curved Connector 67"/>
            <p:cNvCxnSpPr>
              <a:stCxn id="65" idx="2"/>
              <a:endCxn id="67" idx="1"/>
            </p:cNvCxnSpPr>
            <p:nvPr/>
          </p:nvCxnSpPr>
          <p:spPr>
            <a:xfrm rot="10800000" flipV="1">
              <a:off x="4546691" y="2362945"/>
              <a:ext cx="72934" cy="134297"/>
            </a:xfrm>
            <a:prstGeom prst="curvedConnector2">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Curved Connector 68"/>
            <p:cNvCxnSpPr>
              <a:stCxn id="65" idx="6"/>
              <a:endCxn id="66" idx="7"/>
            </p:cNvCxnSpPr>
            <p:nvPr/>
          </p:nvCxnSpPr>
          <p:spPr>
            <a:xfrm>
              <a:off x="4772025" y="2362946"/>
              <a:ext cx="87220" cy="147103"/>
            </a:xfrm>
            <a:prstGeom prst="curvedConnector2">
              <a:avLst/>
            </a:prstGeom>
            <a:ln w="254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70" name="Curved Connector 69"/>
            <p:cNvCxnSpPr>
              <a:stCxn id="67" idx="4"/>
              <a:endCxn id="66" idx="3"/>
            </p:cNvCxnSpPr>
            <p:nvPr/>
          </p:nvCxnSpPr>
          <p:spPr>
            <a:xfrm rot="5400000" flipH="1" flipV="1">
              <a:off x="4671271" y="2547115"/>
              <a:ext cx="9512" cy="150908"/>
            </a:xfrm>
            <a:prstGeom prst="curvedConnector3">
              <a:avLst>
                <a:gd name="adj1" fmla="val -535177"/>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71" name="Rectangle 70"/>
          <p:cNvSpPr/>
          <p:nvPr/>
        </p:nvSpPr>
        <p:spPr>
          <a:xfrm>
            <a:off x="1841793" y="2468825"/>
            <a:ext cx="703748" cy="234918"/>
          </a:xfrm>
          <a:prstGeom prst="rect">
            <a:avLst/>
          </a:prstGeom>
          <a:solidFill>
            <a:schemeClr val="lt1"/>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smtClean="0">
                <a:solidFill>
                  <a:schemeClr val="tx1"/>
                </a:solidFill>
                <a:latin typeface="Times New Roman" pitchFamily="18" charset="0"/>
                <a:cs typeface="Times New Roman" pitchFamily="18" charset="0"/>
              </a:rPr>
              <a:t>Client</a:t>
            </a:r>
            <a:endParaRPr lang="en-US" sz="1200" dirty="0">
              <a:solidFill>
                <a:schemeClr val="tx1"/>
              </a:solidFill>
              <a:latin typeface="Times New Roman" pitchFamily="18" charset="0"/>
              <a:cs typeface="Times New Roman" pitchFamily="18" charset="0"/>
            </a:endParaRPr>
          </a:p>
        </p:txBody>
      </p:sp>
      <p:cxnSp>
        <p:nvCxnSpPr>
          <p:cNvPr id="72" name="Curved Connector 71"/>
          <p:cNvCxnSpPr>
            <a:stCxn id="71" idx="0"/>
            <a:endCxn id="64" idx="5"/>
          </p:cNvCxnSpPr>
          <p:nvPr/>
        </p:nvCxnSpPr>
        <p:spPr>
          <a:xfrm rot="5400000" flipH="1" flipV="1">
            <a:off x="2101544" y="2164683"/>
            <a:ext cx="396265" cy="212019"/>
          </a:xfrm>
          <a:prstGeom prst="curved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Curved Connector 72"/>
          <p:cNvCxnSpPr>
            <a:stCxn id="64" idx="3"/>
            <a:endCxn id="71" idx="0"/>
          </p:cNvCxnSpPr>
          <p:nvPr/>
        </p:nvCxnSpPr>
        <p:spPr>
          <a:xfrm rot="16200000" flipH="1">
            <a:off x="1901114" y="2176271"/>
            <a:ext cx="396265" cy="188841"/>
          </a:xfrm>
          <a:prstGeom prst="curved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Rectangle 73"/>
          <p:cNvSpPr/>
          <p:nvPr/>
        </p:nvSpPr>
        <p:spPr>
          <a:xfrm>
            <a:off x="3414460" y="1834606"/>
            <a:ext cx="1122350" cy="379815"/>
          </a:xfrm>
          <a:prstGeom prst="rect">
            <a:avLst/>
          </a:prstGeom>
          <a:solidFill>
            <a:schemeClr val="lt1"/>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smtClean="0">
                <a:solidFill>
                  <a:schemeClr val="tx1"/>
                </a:solidFill>
                <a:latin typeface="Times New Roman" pitchFamily="18" charset="0"/>
                <a:cs typeface="Times New Roman" pitchFamily="18" charset="0"/>
              </a:rPr>
              <a:t>Central</a:t>
            </a:r>
            <a:r>
              <a:rPr lang="en-US" sz="1200" dirty="0">
                <a:solidFill>
                  <a:schemeClr val="tx1"/>
                </a:solidFill>
                <a:latin typeface="Times New Roman" pitchFamily="18" charset="0"/>
                <a:cs typeface="Times New Roman" pitchFamily="18" charset="0"/>
              </a:rPr>
              <a:t> </a:t>
            </a:r>
            <a:r>
              <a:rPr lang="en-US" sz="1200" dirty="0" smtClean="0">
                <a:solidFill>
                  <a:schemeClr val="tx1"/>
                </a:solidFill>
                <a:latin typeface="Times New Roman" pitchFamily="18" charset="0"/>
                <a:cs typeface="Times New Roman" pitchFamily="18" charset="0"/>
              </a:rPr>
              <a:t>Cache</a:t>
            </a:r>
          </a:p>
        </p:txBody>
      </p:sp>
      <p:cxnSp>
        <p:nvCxnSpPr>
          <p:cNvPr id="75" name="Curved Connector 74"/>
          <p:cNvCxnSpPr>
            <a:endCxn id="71" idx="3"/>
          </p:cNvCxnSpPr>
          <p:nvPr/>
        </p:nvCxnSpPr>
        <p:spPr>
          <a:xfrm rot="10800000" flipV="1">
            <a:off x="2545542" y="2228936"/>
            <a:ext cx="1181066" cy="357347"/>
          </a:xfrm>
          <a:prstGeom prst="curvedConnector3">
            <a:avLst>
              <a:gd name="adj1" fmla="val -2549"/>
            </a:avLst>
          </a:prstGeom>
          <a:ln w="254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76" name="Right Arrow 75"/>
          <p:cNvSpPr/>
          <p:nvPr/>
        </p:nvSpPr>
        <p:spPr>
          <a:xfrm rot="5400000" flipH="1" flipV="1">
            <a:off x="3601543" y="499389"/>
            <a:ext cx="786720" cy="1903569"/>
          </a:xfrm>
          <a:prstGeom prst="rightArrow">
            <a:avLst>
              <a:gd name="adj1" fmla="val 44210"/>
              <a:gd name="adj2" fmla="val 50000"/>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sz="1200" dirty="0" smtClean="0">
                <a:ln>
                  <a:solidFill>
                    <a:schemeClr val="tx1"/>
                  </a:solidFill>
                </a:ln>
                <a:solidFill>
                  <a:schemeClr val="tx1"/>
                </a:solidFill>
              </a:rPr>
              <a:t>On-board Memory</a:t>
            </a:r>
            <a:endParaRPr lang="en-US" sz="1200" dirty="0">
              <a:ln>
                <a:solidFill>
                  <a:schemeClr val="tx1"/>
                </a:solidFill>
              </a:ln>
              <a:solidFill>
                <a:schemeClr val="tx1"/>
              </a:solidFill>
            </a:endParaRPr>
          </a:p>
        </p:txBody>
      </p:sp>
      <p:sp>
        <p:nvSpPr>
          <p:cNvPr id="77" name="Rectangle 35"/>
          <p:cNvSpPr>
            <a:spLocks noChangeArrowheads="1"/>
          </p:cNvSpPr>
          <p:nvPr/>
        </p:nvSpPr>
        <p:spPr bwMode="auto">
          <a:xfrm>
            <a:off x="1946770" y="3620485"/>
            <a:ext cx="1990077" cy="299111"/>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gn="ctr"/>
            <a:r>
              <a:rPr lang="en-US" sz="1200" dirty="0" smtClean="0">
                <a:latin typeface="Calibri" pitchFamily="34" charset="0"/>
              </a:rPr>
              <a:t>Inter-FPGA Router</a:t>
            </a:r>
            <a:endParaRPr lang="en-US" sz="1200" dirty="0">
              <a:latin typeface="Calibri" pitchFamily="34" charset="0"/>
            </a:endParaRPr>
          </a:p>
        </p:txBody>
      </p:sp>
      <p:cxnSp>
        <p:nvCxnSpPr>
          <p:cNvPr id="78" name="Curved Connector 77"/>
          <p:cNvCxnSpPr>
            <a:stCxn id="71" idx="2"/>
          </p:cNvCxnSpPr>
          <p:nvPr/>
        </p:nvCxnSpPr>
        <p:spPr>
          <a:xfrm rot="5400000" flipH="1" flipV="1">
            <a:off x="2930309" y="1492293"/>
            <a:ext cx="474808" cy="1948092"/>
          </a:xfrm>
          <a:prstGeom prst="curvedConnector4">
            <a:avLst>
              <a:gd name="adj1" fmla="val -48146"/>
              <a:gd name="adj2" fmla="val 101499"/>
            </a:avLst>
          </a:prstGeom>
          <a:ln w="254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82" name="Oval 81"/>
          <p:cNvSpPr/>
          <p:nvPr/>
        </p:nvSpPr>
        <p:spPr>
          <a:xfrm>
            <a:off x="5544457" y="4638180"/>
            <a:ext cx="1088572" cy="524315"/>
          </a:xfrm>
          <a:prstGeom prst="ellipse">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TextBox 4"/>
          <p:cNvSpPr txBox="1"/>
          <p:nvPr/>
        </p:nvSpPr>
        <p:spPr>
          <a:xfrm>
            <a:off x="4987743" y="2024513"/>
            <a:ext cx="3754886" cy="75713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nchor="ctr" anchorCtr="0">
            <a:spAutoFit/>
          </a:bodyPr>
          <a:lstStyle>
            <a:defPPr>
              <a:defRPr lang="en-US"/>
            </a:defPPr>
            <a:lvl1pPr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1pPr>
            <a:lvl2pPr marL="457200"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2pPr>
            <a:lvl3pPr marL="914400"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3pPr>
            <a:lvl4pPr marL="1371600"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4pPr>
            <a:lvl5pPr marL="1828800"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5pPr>
            <a:lvl6pPr marL="2286000" algn="l" defTabSz="914400" rtl="0" eaLnBrk="1" latinLnBrk="0" hangingPunct="1">
              <a:defRPr sz="2000" kern="1200">
                <a:solidFill>
                  <a:schemeClr val="tx1"/>
                </a:solidFill>
                <a:latin typeface="Verdana" pitchFamily="-96" charset="0"/>
                <a:ea typeface="+mn-ea"/>
                <a:cs typeface="+mn-cs"/>
              </a:defRPr>
            </a:lvl6pPr>
            <a:lvl7pPr marL="2743200" algn="l" defTabSz="914400" rtl="0" eaLnBrk="1" latinLnBrk="0" hangingPunct="1">
              <a:defRPr sz="2000" kern="1200">
                <a:solidFill>
                  <a:schemeClr val="tx1"/>
                </a:solidFill>
                <a:latin typeface="Verdana" pitchFamily="-96" charset="0"/>
                <a:ea typeface="+mn-ea"/>
                <a:cs typeface="+mn-cs"/>
              </a:defRPr>
            </a:lvl7pPr>
            <a:lvl8pPr marL="3200400" algn="l" defTabSz="914400" rtl="0" eaLnBrk="1" latinLnBrk="0" hangingPunct="1">
              <a:defRPr sz="2000" kern="1200">
                <a:solidFill>
                  <a:schemeClr val="tx1"/>
                </a:solidFill>
                <a:latin typeface="Verdana" pitchFamily="-96" charset="0"/>
                <a:ea typeface="+mn-ea"/>
                <a:cs typeface="+mn-cs"/>
              </a:defRPr>
            </a:lvl8pPr>
            <a:lvl9pPr marL="3657600" algn="l" defTabSz="914400" rtl="0" eaLnBrk="1" latinLnBrk="0" hangingPunct="1">
              <a:defRPr sz="2000" kern="1200">
                <a:solidFill>
                  <a:schemeClr val="tx1"/>
                </a:solidFill>
                <a:latin typeface="Verdana" pitchFamily="-96" charset="0"/>
                <a:ea typeface="+mn-ea"/>
                <a:cs typeface="+mn-cs"/>
              </a:defRPr>
            </a:lvl9pPr>
          </a:lstStyle>
          <a:p>
            <a:pPr algn="ctr">
              <a:buNone/>
            </a:pPr>
            <a:r>
              <a:rPr lang="en-US" sz="2400" dirty="0" smtClean="0"/>
              <a:t>Automatic routing to nearest cache</a:t>
            </a:r>
            <a:endParaRPr lang="en-US" sz="2400" dirty="0"/>
          </a:p>
        </p:txBody>
      </p:sp>
      <p:sp>
        <p:nvSpPr>
          <p:cNvPr id="84" name="TextBox 4"/>
          <p:cNvSpPr txBox="1"/>
          <p:nvPr/>
        </p:nvSpPr>
        <p:spPr>
          <a:xfrm>
            <a:off x="4999498" y="2021753"/>
            <a:ext cx="3766062" cy="108952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nchor="ctr" anchorCtr="0">
            <a:spAutoFit/>
          </a:bodyPr>
          <a:lstStyle>
            <a:defPPr>
              <a:defRPr lang="en-US"/>
            </a:defPPr>
            <a:lvl1pPr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1pPr>
            <a:lvl2pPr marL="457200"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2pPr>
            <a:lvl3pPr marL="914400"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3pPr>
            <a:lvl4pPr marL="1371600"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4pPr>
            <a:lvl5pPr marL="1828800"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5pPr>
            <a:lvl6pPr marL="2286000" algn="l" defTabSz="914400" rtl="0" eaLnBrk="1" latinLnBrk="0" hangingPunct="1">
              <a:defRPr sz="2000" kern="1200">
                <a:solidFill>
                  <a:schemeClr val="tx1"/>
                </a:solidFill>
                <a:latin typeface="Verdana" pitchFamily="-96" charset="0"/>
                <a:ea typeface="+mn-ea"/>
                <a:cs typeface="+mn-cs"/>
              </a:defRPr>
            </a:lvl6pPr>
            <a:lvl7pPr marL="2743200" algn="l" defTabSz="914400" rtl="0" eaLnBrk="1" latinLnBrk="0" hangingPunct="1">
              <a:defRPr sz="2000" kern="1200">
                <a:solidFill>
                  <a:schemeClr val="tx1"/>
                </a:solidFill>
                <a:latin typeface="Verdana" pitchFamily="-96" charset="0"/>
                <a:ea typeface="+mn-ea"/>
                <a:cs typeface="+mn-cs"/>
              </a:defRPr>
            </a:lvl7pPr>
            <a:lvl8pPr marL="3200400" algn="l" defTabSz="914400" rtl="0" eaLnBrk="1" latinLnBrk="0" hangingPunct="1">
              <a:defRPr sz="2000" kern="1200">
                <a:solidFill>
                  <a:schemeClr val="tx1"/>
                </a:solidFill>
                <a:latin typeface="Verdana" pitchFamily="-96" charset="0"/>
                <a:ea typeface="+mn-ea"/>
                <a:cs typeface="+mn-cs"/>
              </a:defRPr>
            </a:lvl8pPr>
            <a:lvl9pPr marL="3657600" algn="l" defTabSz="914400" rtl="0" eaLnBrk="1" latinLnBrk="0" hangingPunct="1">
              <a:defRPr sz="2000" kern="1200">
                <a:solidFill>
                  <a:schemeClr val="tx1"/>
                </a:solidFill>
                <a:latin typeface="Verdana" pitchFamily="-96" charset="0"/>
                <a:ea typeface="+mn-ea"/>
                <a:cs typeface="+mn-cs"/>
              </a:defRPr>
            </a:lvl9pPr>
          </a:lstStyle>
          <a:p>
            <a:pPr algn="ctr">
              <a:buNone/>
            </a:pPr>
            <a:r>
              <a:rPr lang="en-US" sz="2400" dirty="0" smtClean="0"/>
              <a:t>Scalable support for multiple chip level resources</a:t>
            </a:r>
            <a:endParaRPr lang="en-US" sz="2400" dirty="0"/>
          </a:p>
        </p:txBody>
      </p:sp>
      <p:sp>
        <p:nvSpPr>
          <p:cNvPr id="85" name="TextBox 4"/>
          <p:cNvSpPr txBox="1"/>
          <p:nvPr/>
        </p:nvSpPr>
        <p:spPr>
          <a:xfrm>
            <a:off x="4987743" y="2021753"/>
            <a:ext cx="3766062" cy="1093198"/>
          </a:xfrm>
          <a:prstGeom prst="rect">
            <a:avLst/>
          </a:prstGeom>
        </p:spPr>
        <p:style>
          <a:lnRef idx="1">
            <a:schemeClr val="accent1"/>
          </a:lnRef>
          <a:fillRef idx="2">
            <a:schemeClr val="accent1"/>
          </a:fillRef>
          <a:effectRef idx="1">
            <a:schemeClr val="accent1"/>
          </a:effectRef>
          <a:fontRef idx="minor">
            <a:schemeClr val="dk1"/>
          </a:fontRef>
        </p:style>
        <p:txBody>
          <a:bodyPr wrap="square" rtlCol="0" anchor="ctr" anchorCtr="0">
            <a:noAutofit/>
          </a:bodyPr>
          <a:lstStyle>
            <a:defPPr>
              <a:defRPr lang="en-US"/>
            </a:defPPr>
            <a:lvl1pPr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1pPr>
            <a:lvl2pPr marL="457200"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2pPr>
            <a:lvl3pPr marL="914400"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3pPr>
            <a:lvl4pPr marL="1371600"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4pPr>
            <a:lvl5pPr marL="1828800"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5pPr>
            <a:lvl6pPr marL="2286000" algn="l" defTabSz="914400" rtl="0" eaLnBrk="1" latinLnBrk="0" hangingPunct="1">
              <a:defRPr sz="2000" kern="1200">
                <a:solidFill>
                  <a:schemeClr val="tx1"/>
                </a:solidFill>
                <a:latin typeface="Verdana" pitchFamily="-96" charset="0"/>
                <a:ea typeface="+mn-ea"/>
                <a:cs typeface="+mn-cs"/>
              </a:defRPr>
            </a:lvl6pPr>
            <a:lvl7pPr marL="2743200" algn="l" defTabSz="914400" rtl="0" eaLnBrk="1" latinLnBrk="0" hangingPunct="1">
              <a:defRPr sz="2000" kern="1200">
                <a:solidFill>
                  <a:schemeClr val="tx1"/>
                </a:solidFill>
                <a:latin typeface="Verdana" pitchFamily="-96" charset="0"/>
                <a:ea typeface="+mn-ea"/>
                <a:cs typeface="+mn-cs"/>
              </a:defRPr>
            </a:lvl7pPr>
            <a:lvl8pPr marL="3200400" algn="l" defTabSz="914400" rtl="0" eaLnBrk="1" latinLnBrk="0" hangingPunct="1">
              <a:defRPr sz="2000" kern="1200">
                <a:solidFill>
                  <a:schemeClr val="tx1"/>
                </a:solidFill>
                <a:latin typeface="Verdana" pitchFamily="-96" charset="0"/>
                <a:ea typeface="+mn-ea"/>
                <a:cs typeface="+mn-cs"/>
              </a:defRPr>
            </a:lvl8pPr>
            <a:lvl9pPr marL="3657600" algn="l" defTabSz="914400" rtl="0" eaLnBrk="1" latinLnBrk="0" hangingPunct="1">
              <a:defRPr sz="2000" kern="1200">
                <a:solidFill>
                  <a:schemeClr val="tx1"/>
                </a:solidFill>
                <a:latin typeface="Verdana" pitchFamily="-96" charset="0"/>
                <a:ea typeface="+mn-ea"/>
                <a:cs typeface="+mn-cs"/>
              </a:defRPr>
            </a:lvl9pPr>
          </a:lstStyle>
          <a:p>
            <a:pPr algn="ctr">
              <a:buNone/>
            </a:pPr>
            <a:r>
              <a:rPr lang="en-US" sz="2400" dirty="0" smtClean="0"/>
              <a:t>Remote Access to Resources</a:t>
            </a:r>
          </a:p>
        </p:txBody>
      </p:sp>
      <p:sp>
        <p:nvSpPr>
          <p:cNvPr id="86" name="Oval 85"/>
          <p:cNvSpPr/>
          <p:nvPr/>
        </p:nvSpPr>
        <p:spPr>
          <a:xfrm>
            <a:off x="6510035" y="5286438"/>
            <a:ext cx="1088572" cy="524315"/>
          </a:xfrm>
          <a:prstGeom prst="ellipse">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p:cNvSpPr/>
          <p:nvPr/>
        </p:nvSpPr>
        <p:spPr>
          <a:xfrm>
            <a:off x="3414460" y="1752383"/>
            <a:ext cx="1088572" cy="524315"/>
          </a:xfrm>
          <a:prstGeom prst="ellipse">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p:cNvSpPr/>
          <p:nvPr/>
        </p:nvSpPr>
        <p:spPr>
          <a:xfrm>
            <a:off x="3316580" y="5194154"/>
            <a:ext cx="1088572" cy="524315"/>
          </a:xfrm>
          <a:prstGeom prst="ellipse">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3223739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3"/>
                                        </p:tgtEl>
                                        <p:attrNameLst>
                                          <p:attrName>style.visibility</p:attrName>
                                        </p:attrNameLst>
                                      </p:cBhvr>
                                      <p:to>
                                        <p:strVal val="visible"/>
                                      </p:to>
                                    </p:set>
                                    <p:animEffect transition="in" filter="fade">
                                      <p:cBhvr>
                                        <p:cTn id="7" dur="500"/>
                                        <p:tgtEl>
                                          <p:spTgt spid="8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2"/>
                                        </p:tgtEl>
                                        <p:attrNameLst>
                                          <p:attrName>style.visibility</p:attrName>
                                        </p:attrNameLst>
                                      </p:cBhvr>
                                      <p:to>
                                        <p:strVal val="visible"/>
                                      </p:to>
                                    </p:set>
                                    <p:animEffect transition="in" filter="fade">
                                      <p:cBhvr>
                                        <p:cTn id="10" dur="100"/>
                                        <p:tgtEl>
                                          <p:spTgt spid="8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6"/>
                                        </p:tgtEl>
                                        <p:attrNameLst>
                                          <p:attrName>style.visibility</p:attrName>
                                        </p:attrNameLst>
                                      </p:cBhvr>
                                      <p:to>
                                        <p:strVal val="visible"/>
                                      </p:to>
                                    </p:set>
                                    <p:animEffect transition="in" filter="fade">
                                      <p:cBhvr>
                                        <p:cTn id="13" dur="100"/>
                                        <p:tgtEl>
                                          <p:spTgt spid="8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84"/>
                                        </p:tgtEl>
                                        <p:attrNameLst>
                                          <p:attrName>style.visibility</p:attrName>
                                        </p:attrNameLst>
                                      </p:cBhvr>
                                      <p:to>
                                        <p:strVal val="visible"/>
                                      </p:to>
                                    </p:set>
                                    <p:animEffect transition="in" filter="fade">
                                      <p:cBhvr>
                                        <p:cTn id="18" dur="500"/>
                                        <p:tgtEl>
                                          <p:spTgt spid="84"/>
                                        </p:tgtEl>
                                      </p:cBhvr>
                                    </p:animEffect>
                                  </p:childTnLst>
                                </p:cTn>
                              </p:par>
                              <p:par>
                                <p:cTn id="19" presetID="10" presetClass="exit" presetSubtype="0" fill="hold" grpId="1" nodeType="withEffect">
                                  <p:stCondLst>
                                    <p:cond delay="0"/>
                                  </p:stCondLst>
                                  <p:childTnLst>
                                    <p:animEffect transition="out" filter="fade">
                                      <p:cBhvr>
                                        <p:cTn id="20" dur="500"/>
                                        <p:tgtEl>
                                          <p:spTgt spid="83"/>
                                        </p:tgtEl>
                                      </p:cBhvr>
                                    </p:animEffect>
                                    <p:set>
                                      <p:cBhvr>
                                        <p:cTn id="21" dur="1" fill="hold">
                                          <p:stCondLst>
                                            <p:cond delay="499"/>
                                          </p:stCondLst>
                                        </p:cTn>
                                        <p:tgtEl>
                                          <p:spTgt spid="83"/>
                                        </p:tgtEl>
                                        <p:attrNameLst>
                                          <p:attrName>style.visibility</p:attrName>
                                        </p:attrNameLst>
                                      </p:cBhvr>
                                      <p:to>
                                        <p:strVal val="hidden"/>
                                      </p:to>
                                    </p:set>
                                  </p:childTnLst>
                                </p:cTn>
                              </p:par>
                              <p:par>
                                <p:cTn id="22" presetID="10" presetClass="entr" presetSubtype="0" fill="hold" grpId="0" nodeType="withEffect">
                                  <p:stCondLst>
                                    <p:cond delay="0"/>
                                  </p:stCondLst>
                                  <p:childTnLst>
                                    <p:set>
                                      <p:cBhvr>
                                        <p:cTn id="23" dur="1" fill="hold">
                                          <p:stCondLst>
                                            <p:cond delay="0"/>
                                          </p:stCondLst>
                                        </p:cTn>
                                        <p:tgtEl>
                                          <p:spTgt spid="87"/>
                                        </p:tgtEl>
                                        <p:attrNameLst>
                                          <p:attrName>style.visibility</p:attrName>
                                        </p:attrNameLst>
                                      </p:cBhvr>
                                      <p:to>
                                        <p:strVal val="visible"/>
                                      </p:to>
                                    </p:set>
                                    <p:animEffect transition="in" filter="fade">
                                      <p:cBhvr>
                                        <p:cTn id="24" dur="100"/>
                                        <p:tgtEl>
                                          <p:spTgt spid="87"/>
                                        </p:tgtEl>
                                      </p:cBhvr>
                                    </p:animEffect>
                                  </p:childTnLst>
                                </p:cTn>
                              </p:par>
                              <p:par>
                                <p:cTn id="25" presetID="10" presetClass="exit" presetSubtype="0" fill="hold" grpId="1" nodeType="withEffect">
                                  <p:stCondLst>
                                    <p:cond delay="0"/>
                                  </p:stCondLst>
                                  <p:childTnLst>
                                    <p:animEffect transition="out" filter="fade">
                                      <p:cBhvr>
                                        <p:cTn id="26" dur="500"/>
                                        <p:tgtEl>
                                          <p:spTgt spid="82"/>
                                        </p:tgtEl>
                                      </p:cBhvr>
                                    </p:animEffect>
                                    <p:set>
                                      <p:cBhvr>
                                        <p:cTn id="27" dur="1" fill="hold">
                                          <p:stCondLst>
                                            <p:cond delay="499"/>
                                          </p:stCondLst>
                                        </p:cTn>
                                        <p:tgtEl>
                                          <p:spTgt spid="82"/>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5"/>
                                        </p:tgtEl>
                                        <p:attrNameLst>
                                          <p:attrName>style.visibility</p:attrName>
                                        </p:attrNameLst>
                                      </p:cBhvr>
                                      <p:to>
                                        <p:strVal val="visible"/>
                                      </p:to>
                                    </p:set>
                                    <p:animEffect transition="in" filter="fade">
                                      <p:cBhvr>
                                        <p:cTn id="32" dur="500"/>
                                        <p:tgtEl>
                                          <p:spTgt spid="85"/>
                                        </p:tgtEl>
                                      </p:cBhvr>
                                    </p:animEffect>
                                  </p:childTnLst>
                                </p:cTn>
                              </p:par>
                              <p:par>
                                <p:cTn id="33" presetID="10" presetClass="exit" presetSubtype="0" fill="hold" grpId="1" nodeType="withEffect">
                                  <p:stCondLst>
                                    <p:cond delay="0"/>
                                  </p:stCondLst>
                                  <p:childTnLst>
                                    <p:animEffect transition="out" filter="fade">
                                      <p:cBhvr>
                                        <p:cTn id="34" dur="500"/>
                                        <p:tgtEl>
                                          <p:spTgt spid="84"/>
                                        </p:tgtEl>
                                      </p:cBhvr>
                                    </p:animEffect>
                                    <p:set>
                                      <p:cBhvr>
                                        <p:cTn id="35" dur="1" fill="hold">
                                          <p:stCondLst>
                                            <p:cond delay="499"/>
                                          </p:stCondLst>
                                        </p:cTn>
                                        <p:tgtEl>
                                          <p:spTgt spid="84"/>
                                        </p:tgtEl>
                                        <p:attrNameLst>
                                          <p:attrName>style.visibility</p:attrName>
                                        </p:attrNameLst>
                                      </p:cBhvr>
                                      <p:to>
                                        <p:strVal val="hidden"/>
                                      </p:to>
                                    </p:set>
                                  </p:childTnLst>
                                </p:cTn>
                              </p:par>
                              <p:par>
                                <p:cTn id="36" presetID="10" presetClass="entr" presetSubtype="0" fill="hold" grpId="0" nodeType="withEffect">
                                  <p:stCondLst>
                                    <p:cond delay="0"/>
                                  </p:stCondLst>
                                  <p:childTnLst>
                                    <p:set>
                                      <p:cBhvr>
                                        <p:cTn id="37" dur="1" fill="hold">
                                          <p:stCondLst>
                                            <p:cond delay="0"/>
                                          </p:stCondLst>
                                        </p:cTn>
                                        <p:tgtEl>
                                          <p:spTgt spid="88"/>
                                        </p:tgtEl>
                                        <p:attrNameLst>
                                          <p:attrName>style.visibility</p:attrName>
                                        </p:attrNameLst>
                                      </p:cBhvr>
                                      <p:to>
                                        <p:strVal val="visible"/>
                                      </p:to>
                                    </p:set>
                                    <p:animEffect transition="in" filter="fade">
                                      <p:cBhvr>
                                        <p:cTn id="38" dur="100"/>
                                        <p:tgtEl>
                                          <p:spTgt spid="88"/>
                                        </p:tgtEl>
                                      </p:cBhvr>
                                    </p:animEffect>
                                  </p:childTnLst>
                                </p:cTn>
                              </p:par>
                              <p:par>
                                <p:cTn id="39" presetID="10" presetClass="exit" presetSubtype="0" fill="hold" grpId="1" nodeType="withEffect">
                                  <p:stCondLst>
                                    <p:cond delay="0"/>
                                  </p:stCondLst>
                                  <p:childTnLst>
                                    <p:animEffect transition="out" filter="fade">
                                      <p:cBhvr>
                                        <p:cTn id="40" dur="500"/>
                                        <p:tgtEl>
                                          <p:spTgt spid="87"/>
                                        </p:tgtEl>
                                      </p:cBhvr>
                                    </p:animEffect>
                                    <p:set>
                                      <p:cBhvr>
                                        <p:cTn id="41" dur="1" fill="hold">
                                          <p:stCondLst>
                                            <p:cond delay="499"/>
                                          </p:stCondLst>
                                        </p:cTn>
                                        <p:tgtEl>
                                          <p:spTgt spid="8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animBg="1"/>
      <p:bldP spid="82" grpId="1" animBg="1"/>
      <p:bldP spid="83" grpId="0" animBg="1"/>
      <p:bldP spid="83" grpId="1" animBg="1"/>
      <p:bldP spid="84" grpId="0" animBg="1"/>
      <p:bldP spid="84" grpId="1" animBg="1"/>
      <p:bldP spid="85" grpId="0" animBg="1"/>
      <p:bldP spid="86" grpId="0" animBg="1"/>
      <p:bldP spid="87" grpId="0" animBg="1"/>
      <p:bldP spid="87" grpId="1" animBg="1"/>
      <p:bldP spid="8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4026" y="409578"/>
            <a:ext cx="8613773" cy="888997"/>
          </a:xfrm>
        </p:spPr>
        <p:txBody>
          <a:bodyPr/>
          <a:lstStyle/>
          <a:p>
            <a:r>
              <a:rPr lang="en-US" sz="3600" b="0" dirty="0" smtClean="0"/>
              <a:t>LEAP: Libraries that simplify the use of FPGAs</a:t>
            </a:r>
            <a:endParaRPr lang="en-US" sz="3600" b="0" dirty="0"/>
          </a:p>
        </p:txBody>
      </p:sp>
      <p:sp>
        <p:nvSpPr>
          <p:cNvPr id="3" name="Content Placeholder 2"/>
          <p:cNvSpPr>
            <a:spLocks noGrp="1"/>
          </p:cNvSpPr>
          <p:nvPr>
            <p:ph idx="1"/>
          </p:nvPr>
        </p:nvSpPr>
        <p:spPr>
          <a:xfrm>
            <a:off x="455608" y="1379536"/>
            <a:ext cx="4037011" cy="5173664"/>
          </a:xfrm>
        </p:spPr>
        <p:txBody>
          <a:bodyPr>
            <a:normAutofit fontScale="85000" lnSpcReduction="20000"/>
          </a:bodyPr>
          <a:lstStyle/>
          <a:p>
            <a:r>
              <a:rPr lang="en-US" dirty="0" smtClean="0">
                <a:solidFill>
                  <a:schemeClr val="accent2"/>
                </a:solidFill>
              </a:rPr>
              <a:t>Memory</a:t>
            </a:r>
            <a:r>
              <a:rPr lang="en-US" dirty="0" smtClean="0"/>
              <a:t> and </a:t>
            </a:r>
            <a:r>
              <a:rPr lang="en-US" dirty="0" smtClean="0">
                <a:solidFill>
                  <a:schemeClr val="accent2"/>
                </a:solidFill>
              </a:rPr>
              <a:t>communication</a:t>
            </a:r>
            <a:r>
              <a:rPr lang="en-US" dirty="0" smtClean="0"/>
              <a:t> are fundamental to programs</a:t>
            </a:r>
          </a:p>
          <a:p>
            <a:r>
              <a:rPr lang="en-US" dirty="0" smtClean="0"/>
              <a:t>Libraries simplify programming </a:t>
            </a:r>
          </a:p>
          <a:p>
            <a:r>
              <a:rPr lang="en-US" dirty="0" smtClean="0"/>
              <a:t>LEAP libraries provide several basic functionalities</a:t>
            </a:r>
          </a:p>
          <a:p>
            <a:pPr marL="228600" indent="-228600">
              <a:buFont typeface="Arial" pitchFamily="34" charset="0"/>
              <a:buChar char="•"/>
            </a:pPr>
            <a:r>
              <a:rPr lang="en-US" dirty="0" smtClean="0"/>
              <a:t>RTL: FIFOs, memories, caches</a:t>
            </a:r>
          </a:p>
          <a:p>
            <a:pPr marL="228600" indent="-228600">
              <a:buFont typeface="Arial" pitchFamily="34" charset="0"/>
              <a:buChar char="•"/>
            </a:pPr>
            <a:r>
              <a:rPr lang="en-US" dirty="0" smtClean="0"/>
              <a:t>System services: configuration, STDIO, statistics, debugging</a:t>
            </a:r>
          </a:p>
          <a:p>
            <a:pPr marL="228600" indent="-228600"/>
            <a:r>
              <a:rPr lang="en-US" dirty="0" smtClean="0"/>
              <a:t>Portability thru abstraction</a:t>
            </a:r>
          </a:p>
          <a:p>
            <a:pPr marL="228600" indent="-228600">
              <a:buFont typeface="Arial" pitchFamily="34" charset="0"/>
              <a:buChar char="•"/>
            </a:pPr>
            <a:r>
              <a:rPr lang="en-US" dirty="0" smtClean="0"/>
              <a:t>All libraries and services use abstraction layers</a:t>
            </a:r>
          </a:p>
          <a:p>
            <a:pPr marL="228600" indent="-228600">
              <a:buFont typeface="Arial" pitchFamily="34" charset="0"/>
              <a:buChar char="•"/>
            </a:pPr>
            <a:r>
              <a:rPr lang="en-US" dirty="0" smtClean="0"/>
              <a:t>Each FPGA platform provides some implementation of these layers </a:t>
            </a:r>
          </a:p>
          <a:p>
            <a:pPr lvl="1" indent="0">
              <a:buNone/>
            </a:pPr>
            <a:endParaRPr lang="en-US" dirty="0" smtClean="0"/>
          </a:p>
        </p:txBody>
      </p:sp>
      <p:sp>
        <p:nvSpPr>
          <p:cNvPr id="5" name="AutoShape 17"/>
          <p:cNvSpPr>
            <a:spLocks noChangeArrowheads="1"/>
          </p:cNvSpPr>
          <p:nvPr/>
        </p:nvSpPr>
        <p:spPr bwMode="auto">
          <a:xfrm>
            <a:off x="4800600" y="5143796"/>
            <a:ext cx="3429000" cy="381000"/>
          </a:xfrm>
          <a:prstGeom prst="roundRect">
            <a:avLst>
              <a:gd name="adj" fmla="val 16667"/>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buNone/>
            </a:pPr>
            <a:r>
              <a:rPr lang="en-US" sz="1400" dirty="0" smtClean="0">
                <a:latin typeface="Calibri" pitchFamily="34" charset="0"/>
              </a:rPr>
              <a:t>FPGA Physical Devices</a:t>
            </a:r>
            <a:endParaRPr lang="en-US" sz="1400" dirty="0">
              <a:latin typeface="Calibri" pitchFamily="34" charset="0"/>
            </a:endParaRPr>
          </a:p>
        </p:txBody>
      </p:sp>
      <p:sp>
        <p:nvSpPr>
          <p:cNvPr id="6" name="AutoShape 20"/>
          <p:cNvSpPr>
            <a:spLocks noChangeArrowheads="1"/>
          </p:cNvSpPr>
          <p:nvPr/>
        </p:nvSpPr>
        <p:spPr bwMode="auto">
          <a:xfrm>
            <a:off x="5029200" y="4457996"/>
            <a:ext cx="3200400" cy="381000"/>
          </a:xfrm>
          <a:prstGeom prst="roundRect">
            <a:avLst>
              <a:gd name="adj" fmla="val 16667"/>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buNone/>
            </a:pPr>
            <a:r>
              <a:rPr lang="en-US" sz="1400" dirty="0" smtClean="0">
                <a:latin typeface="Calibri" pitchFamily="34" charset="0"/>
              </a:rPr>
              <a:t>Virtual Channel Multiplexing</a:t>
            </a:r>
            <a:endParaRPr lang="en-US" sz="1400" dirty="0">
              <a:latin typeface="Calibri" pitchFamily="34" charset="0"/>
            </a:endParaRPr>
          </a:p>
        </p:txBody>
      </p:sp>
      <p:sp>
        <p:nvSpPr>
          <p:cNvPr id="7" name="AutoShape 24"/>
          <p:cNvSpPr>
            <a:spLocks noChangeArrowheads="1"/>
          </p:cNvSpPr>
          <p:nvPr/>
        </p:nvSpPr>
        <p:spPr bwMode="auto">
          <a:xfrm>
            <a:off x="6400800" y="4838996"/>
            <a:ext cx="228600" cy="304800"/>
          </a:xfrm>
          <a:prstGeom prst="upDownArrow">
            <a:avLst>
              <a:gd name="adj1" fmla="val 50000"/>
              <a:gd name="adj2" fmla="val 25000"/>
            </a:avLst>
          </a:prstGeom>
          <a:solidFill>
            <a:schemeClr val="folHlink"/>
          </a:solidFill>
          <a:ln w="9525">
            <a:solidFill>
              <a:schemeClr val="tx1"/>
            </a:solidFill>
            <a:miter lim="800000"/>
            <a:headEnd/>
            <a:tailEnd/>
          </a:ln>
          <a:effectLst/>
        </p:spPr>
        <p:txBody>
          <a:bodyPr vert="eaVert" wrap="none" anchor="ctr"/>
          <a:lstStyle/>
          <a:p>
            <a:pPr>
              <a:buNone/>
            </a:pPr>
            <a:endParaRPr lang="en-US"/>
          </a:p>
        </p:txBody>
      </p:sp>
      <p:sp>
        <p:nvSpPr>
          <p:cNvPr id="8" name="Rectangle 7"/>
          <p:cNvSpPr/>
          <p:nvPr/>
        </p:nvSpPr>
        <p:spPr>
          <a:xfrm>
            <a:off x="5638800" y="5753396"/>
            <a:ext cx="1676400" cy="381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buNone/>
            </a:pPr>
            <a:r>
              <a:rPr lang="en-US" dirty="0" smtClean="0"/>
              <a:t>FPGA</a:t>
            </a:r>
            <a:endParaRPr lang="en-US" dirty="0"/>
          </a:p>
        </p:txBody>
      </p:sp>
      <p:grpSp>
        <p:nvGrpSpPr>
          <p:cNvPr id="10" name="Group 96"/>
          <p:cNvGrpSpPr>
            <a:grpSpLocks/>
          </p:cNvGrpSpPr>
          <p:nvPr/>
        </p:nvGrpSpPr>
        <p:grpSpPr bwMode="auto">
          <a:xfrm>
            <a:off x="7696200" y="3238500"/>
            <a:ext cx="152400" cy="381000"/>
            <a:chOff x="912" y="2736"/>
            <a:chExt cx="96" cy="240"/>
          </a:xfrm>
        </p:grpSpPr>
        <p:sp>
          <p:nvSpPr>
            <p:cNvPr id="11" name="Rectangle 43"/>
            <p:cNvSpPr>
              <a:spLocks noChangeArrowheads="1"/>
            </p:cNvSpPr>
            <p:nvPr/>
          </p:nvSpPr>
          <p:spPr bwMode="auto">
            <a:xfrm>
              <a:off x="912" y="2736"/>
              <a:ext cx="96" cy="192"/>
            </a:xfrm>
            <a:prstGeom prst="rect">
              <a:avLst/>
            </a:prstGeom>
            <a:solidFill>
              <a:schemeClr val="folHlink"/>
            </a:solidFill>
            <a:ln w="9525">
              <a:solidFill>
                <a:schemeClr val="tx1"/>
              </a:solidFill>
              <a:miter lim="800000"/>
              <a:headEnd/>
              <a:tailEnd/>
            </a:ln>
            <a:effectLst/>
          </p:spPr>
          <p:txBody>
            <a:bodyPr wrap="none" anchor="ctr"/>
            <a:lstStyle/>
            <a:p>
              <a:pPr>
                <a:buNone/>
              </a:pPr>
              <a:endParaRPr lang="en-US"/>
            </a:p>
          </p:txBody>
        </p:sp>
        <p:sp>
          <p:nvSpPr>
            <p:cNvPr id="12" name="Line 44"/>
            <p:cNvSpPr>
              <a:spLocks noChangeShapeType="1"/>
            </p:cNvSpPr>
            <p:nvPr/>
          </p:nvSpPr>
          <p:spPr bwMode="auto">
            <a:xfrm>
              <a:off x="912" y="2928"/>
              <a:ext cx="0" cy="48"/>
            </a:xfrm>
            <a:prstGeom prst="line">
              <a:avLst/>
            </a:prstGeom>
            <a:noFill/>
            <a:ln w="9525">
              <a:solidFill>
                <a:schemeClr val="tx1"/>
              </a:solidFill>
              <a:round/>
              <a:headEnd/>
              <a:tailEnd/>
            </a:ln>
            <a:effectLst/>
          </p:spPr>
          <p:txBody>
            <a:bodyPr/>
            <a:lstStyle/>
            <a:p>
              <a:pPr>
                <a:buNone/>
              </a:pPr>
              <a:endParaRPr lang="en-US"/>
            </a:p>
          </p:txBody>
        </p:sp>
        <p:sp>
          <p:nvSpPr>
            <p:cNvPr id="13" name="Line 45"/>
            <p:cNvSpPr>
              <a:spLocks noChangeShapeType="1"/>
            </p:cNvSpPr>
            <p:nvPr/>
          </p:nvSpPr>
          <p:spPr bwMode="auto">
            <a:xfrm>
              <a:off x="1008" y="2928"/>
              <a:ext cx="0" cy="48"/>
            </a:xfrm>
            <a:prstGeom prst="line">
              <a:avLst/>
            </a:prstGeom>
            <a:noFill/>
            <a:ln w="9525">
              <a:solidFill>
                <a:schemeClr val="tx1"/>
              </a:solidFill>
              <a:round/>
              <a:headEnd/>
              <a:tailEnd/>
            </a:ln>
            <a:effectLst/>
          </p:spPr>
          <p:txBody>
            <a:bodyPr/>
            <a:lstStyle/>
            <a:p>
              <a:pPr>
                <a:buNone/>
              </a:pPr>
              <a:endParaRPr lang="en-US"/>
            </a:p>
          </p:txBody>
        </p:sp>
        <p:sp>
          <p:nvSpPr>
            <p:cNvPr id="14" name="Line 46"/>
            <p:cNvSpPr>
              <a:spLocks noChangeShapeType="1"/>
            </p:cNvSpPr>
            <p:nvPr/>
          </p:nvSpPr>
          <p:spPr bwMode="auto">
            <a:xfrm>
              <a:off x="912" y="2880"/>
              <a:ext cx="96" cy="0"/>
            </a:xfrm>
            <a:prstGeom prst="line">
              <a:avLst/>
            </a:prstGeom>
            <a:noFill/>
            <a:ln w="9525">
              <a:solidFill>
                <a:schemeClr val="tx1"/>
              </a:solidFill>
              <a:round/>
              <a:headEnd/>
              <a:tailEnd/>
            </a:ln>
            <a:effectLst/>
          </p:spPr>
          <p:txBody>
            <a:bodyPr/>
            <a:lstStyle/>
            <a:p>
              <a:pPr>
                <a:buNone/>
              </a:pPr>
              <a:endParaRPr lang="en-US"/>
            </a:p>
          </p:txBody>
        </p:sp>
        <p:sp>
          <p:nvSpPr>
            <p:cNvPr id="15" name="Line 47"/>
            <p:cNvSpPr>
              <a:spLocks noChangeShapeType="1"/>
            </p:cNvSpPr>
            <p:nvPr/>
          </p:nvSpPr>
          <p:spPr bwMode="auto">
            <a:xfrm>
              <a:off x="912" y="2832"/>
              <a:ext cx="96" cy="0"/>
            </a:xfrm>
            <a:prstGeom prst="line">
              <a:avLst/>
            </a:prstGeom>
            <a:noFill/>
            <a:ln w="9525">
              <a:solidFill>
                <a:schemeClr val="tx1"/>
              </a:solidFill>
              <a:round/>
              <a:headEnd/>
              <a:tailEnd/>
            </a:ln>
            <a:effectLst/>
          </p:spPr>
          <p:txBody>
            <a:bodyPr/>
            <a:lstStyle/>
            <a:p>
              <a:pPr>
                <a:buNone/>
              </a:pPr>
              <a:endParaRPr lang="en-US"/>
            </a:p>
          </p:txBody>
        </p:sp>
        <p:sp>
          <p:nvSpPr>
            <p:cNvPr id="16" name="Line 48"/>
            <p:cNvSpPr>
              <a:spLocks noChangeShapeType="1"/>
            </p:cNvSpPr>
            <p:nvPr/>
          </p:nvSpPr>
          <p:spPr bwMode="auto">
            <a:xfrm>
              <a:off x="912" y="2784"/>
              <a:ext cx="96" cy="0"/>
            </a:xfrm>
            <a:prstGeom prst="line">
              <a:avLst/>
            </a:prstGeom>
            <a:noFill/>
            <a:ln w="9525">
              <a:solidFill>
                <a:schemeClr val="tx1"/>
              </a:solidFill>
              <a:round/>
              <a:headEnd/>
              <a:tailEnd/>
            </a:ln>
            <a:effectLst/>
          </p:spPr>
          <p:txBody>
            <a:bodyPr/>
            <a:lstStyle/>
            <a:p>
              <a:pPr>
                <a:buNone/>
              </a:pPr>
              <a:endParaRPr lang="en-US"/>
            </a:p>
          </p:txBody>
        </p:sp>
      </p:grpSp>
      <p:grpSp>
        <p:nvGrpSpPr>
          <p:cNvPr id="17" name="Group 95"/>
          <p:cNvGrpSpPr>
            <a:grpSpLocks/>
          </p:cNvGrpSpPr>
          <p:nvPr/>
        </p:nvGrpSpPr>
        <p:grpSpPr bwMode="auto">
          <a:xfrm>
            <a:off x="7924800" y="3238500"/>
            <a:ext cx="152400" cy="381000"/>
            <a:chOff x="1056" y="2736"/>
            <a:chExt cx="96" cy="240"/>
          </a:xfrm>
        </p:grpSpPr>
        <p:sp>
          <p:nvSpPr>
            <p:cNvPr id="18" name="Rectangle 55"/>
            <p:cNvSpPr>
              <a:spLocks noChangeArrowheads="1"/>
            </p:cNvSpPr>
            <p:nvPr/>
          </p:nvSpPr>
          <p:spPr bwMode="auto">
            <a:xfrm>
              <a:off x="1056" y="2784"/>
              <a:ext cx="96" cy="192"/>
            </a:xfrm>
            <a:prstGeom prst="rect">
              <a:avLst/>
            </a:prstGeom>
            <a:solidFill>
              <a:schemeClr val="folHlink"/>
            </a:solidFill>
            <a:ln w="9525">
              <a:solidFill>
                <a:schemeClr val="tx1"/>
              </a:solidFill>
              <a:miter lim="800000"/>
              <a:headEnd/>
              <a:tailEnd/>
            </a:ln>
            <a:effectLst/>
          </p:spPr>
          <p:txBody>
            <a:bodyPr wrap="none" anchor="ctr"/>
            <a:lstStyle/>
            <a:p>
              <a:pPr>
                <a:buNone/>
              </a:pPr>
              <a:endParaRPr lang="en-US"/>
            </a:p>
          </p:txBody>
        </p:sp>
        <p:sp>
          <p:nvSpPr>
            <p:cNvPr id="19" name="Line 56"/>
            <p:cNvSpPr>
              <a:spLocks noChangeShapeType="1"/>
            </p:cNvSpPr>
            <p:nvPr/>
          </p:nvSpPr>
          <p:spPr bwMode="auto">
            <a:xfrm>
              <a:off x="1056" y="2736"/>
              <a:ext cx="0" cy="48"/>
            </a:xfrm>
            <a:prstGeom prst="line">
              <a:avLst/>
            </a:prstGeom>
            <a:noFill/>
            <a:ln w="9525">
              <a:solidFill>
                <a:schemeClr val="tx1"/>
              </a:solidFill>
              <a:round/>
              <a:headEnd/>
              <a:tailEnd/>
            </a:ln>
            <a:effectLst/>
          </p:spPr>
          <p:txBody>
            <a:bodyPr/>
            <a:lstStyle/>
            <a:p>
              <a:pPr>
                <a:buNone/>
              </a:pPr>
              <a:endParaRPr lang="en-US"/>
            </a:p>
          </p:txBody>
        </p:sp>
        <p:sp>
          <p:nvSpPr>
            <p:cNvPr id="20" name="Line 57"/>
            <p:cNvSpPr>
              <a:spLocks noChangeShapeType="1"/>
            </p:cNvSpPr>
            <p:nvPr/>
          </p:nvSpPr>
          <p:spPr bwMode="auto">
            <a:xfrm>
              <a:off x="1152" y="2736"/>
              <a:ext cx="0" cy="48"/>
            </a:xfrm>
            <a:prstGeom prst="line">
              <a:avLst/>
            </a:prstGeom>
            <a:noFill/>
            <a:ln w="9525">
              <a:solidFill>
                <a:schemeClr val="tx1"/>
              </a:solidFill>
              <a:round/>
              <a:headEnd/>
              <a:tailEnd/>
            </a:ln>
            <a:effectLst/>
          </p:spPr>
          <p:txBody>
            <a:bodyPr/>
            <a:lstStyle/>
            <a:p>
              <a:pPr>
                <a:buNone/>
              </a:pPr>
              <a:endParaRPr lang="en-US"/>
            </a:p>
          </p:txBody>
        </p:sp>
        <p:sp>
          <p:nvSpPr>
            <p:cNvPr id="21" name="Line 58"/>
            <p:cNvSpPr>
              <a:spLocks noChangeShapeType="1"/>
            </p:cNvSpPr>
            <p:nvPr/>
          </p:nvSpPr>
          <p:spPr bwMode="auto">
            <a:xfrm>
              <a:off x="1056" y="2928"/>
              <a:ext cx="96" cy="0"/>
            </a:xfrm>
            <a:prstGeom prst="line">
              <a:avLst/>
            </a:prstGeom>
            <a:noFill/>
            <a:ln w="9525">
              <a:solidFill>
                <a:schemeClr val="tx1"/>
              </a:solidFill>
              <a:round/>
              <a:headEnd/>
              <a:tailEnd/>
            </a:ln>
            <a:effectLst/>
          </p:spPr>
          <p:txBody>
            <a:bodyPr/>
            <a:lstStyle/>
            <a:p>
              <a:pPr>
                <a:buNone/>
              </a:pPr>
              <a:endParaRPr lang="en-US"/>
            </a:p>
          </p:txBody>
        </p:sp>
        <p:sp>
          <p:nvSpPr>
            <p:cNvPr id="22" name="Line 59"/>
            <p:cNvSpPr>
              <a:spLocks noChangeShapeType="1"/>
            </p:cNvSpPr>
            <p:nvPr/>
          </p:nvSpPr>
          <p:spPr bwMode="auto">
            <a:xfrm>
              <a:off x="1056" y="2880"/>
              <a:ext cx="96" cy="0"/>
            </a:xfrm>
            <a:prstGeom prst="line">
              <a:avLst/>
            </a:prstGeom>
            <a:noFill/>
            <a:ln w="9525">
              <a:solidFill>
                <a:schemeClr val="tx1"/>
              </a:solidFill>
              <a:round/>
              <a:headEnd/>
              <a:tailEnd/>
            </a:ln>
            <a:effectLst/>
          </p:spPr>
          <p:txBody>
            <a:bodyPr/>
            <a:lstStyle/>
            <a:p>
              <a:pPr>
                <a:buNone/>
              </a:pPr>
              <a:endParaRPr lang="en-US"/>
            </a:p>
          </p:txBody>
        </p:sp>
        <p:sp>
          <p:nvSpPr>
            <p:cNvPr id="23" name="Line 60"/>
            <p:cNvSpPr>
              <a:spLocks noChangeShapeType="1"/>
            </p:cNvSpPr>
            <p:nvPr/>
          </p:nvSpPr>
          <p:spPr bwMode="auto">
            <a:xfrm>
              <a:off x="1056" y="2832"/>
              <a:ext cx="96" cy="0"/>
            </a:xfrm>
            <a:prstGeom prst="line">
              <a:avLst/>
            </a:prstGeom>
            <a:noFill/>
            <a:ln w="9525">
              <a:solidFill>
                <a:schemeClr val="tx1"/>
              </a:solidFill>
              <a:round/>
              <a:headEnd/>
              <a:tailEnd/>
            </a:ln>
            <a:effectLst/>
          </p:spPr>
          <p:txBody>
            <a:bodyPr/>
            <a:lstStyle/>
            <a:p>
              <a:pPr>
                <a:buNone/>
              </a:pPr>
              <a:endParaRPr lang="en-US"/>
            </a:p>
          </p:txBody>
        </p:sp>
      </p:grpSp>
      <p:grpSp>
        <p:nvGrpSpPr>
          <p:cNvPr id="25" name="Group 96"/>
          <p:cNvGrpSpPr>
            <a:grpSpLocks/>
          </p:cNvGrpSpPr>
          <p:nvPr/>
        </p:nvGrpSpPr>
        <p:grpSpPr bwMode="auto">
          <a:xfrm>
            <a:off x="6934200" y="3238500"/>
            <a:ext cx="152400" cy="381000"/>
            <a:chOff x="912" y="2736"/>
            <a:chExt cx="96" cy="240"/>
          </a:xfrm>
        </p:grpSpPr>
        <p:sp>
          <p:nvSpPr>
            <p:cNvPr id="26" name="Rectangle 43"/>
            <p:cNvSpPr>
              <a:spLocks noChangeArrowheads="1"/>
            </p:cNvSpPr>
            <p:nvPr/>
          </p:nvSpPr>
          <p:spPr bwMode="auto">
            <a:xfrm>
              <a:off x="912" y="2736"/>
              <a:ext cx="96" cy="192"/>
            </a:xfrm>
            <a:prstGeom prst="rect">
              <a:avLst/>
            </a:prstGeom>
            <a:solidFill>
              <a:schemeClr val="folHlink"/>
            </a:solidFill>
            <a:ln w="9525">
              <a:solidFill>
                <a:schemeClr val="tx1"/>
              </a:solidFill>
              <a:miter lim="800000"/>
              <a:headEnd/>
              <a:tailEnd/>
            </a:ln>
            <a:effectLst/>
          </p:spPr>
          <p:txBody>
            <a:bodyPr wrap="none" anchor="ctr"/>
            <a:lstStyle/>
            <a:p>
              <a:pPr>
                <a:buNone/>
              </a:pPr>
              <a:endParaRPr lang="en-US"/>
            </a:p>
          </p:txBody>
        </p:sp>
        <p:sp>
          <p:nvSpPr>
            <p:cNvPr id="27" name="Line 44"/>
            <p:cNvSpPr>
              <a:spLocks noChangeShapeType="1"/>
            </p:cNvSpPr>
            <p:nvPr/>
          </p:nvSpPr>
          <p:spPr bwMode="auto">
            <a:xfrm>
              <a:off x="912" y="2928"/>
              <a:ext cx="0" cy="48"/>
            </a:xfrm>
            <a:prstGeom prst="line">
              <a:avLst/>
            </a:prstGeom>
            <a:noFill/>
            <a:ln w="9525">
              <a:solidFill>
                <a:schemeClr val="tx1"/>
              </a:solidFill>
              <a:round/>
              <a:headEnd/>
              <a:tailEnd/>
            </a:ln>
            <a:effectLst/>
          </p:spPr>
          <p:txBody>
            <a:bodyPr/>
            <a:lstStyle/>
            <a:p>
              <a:pPr>
                <a:buNone/>
              </a:pPr>
              <a:endParaRPr lang="en-US"/>
            </a:p>
          </p:txBody>
        </p:sp>
        <p:sp>
          <p:nvSpPr>
            <p:cNvPr id="28" name="Line 45"/>
            <p:cNvSpPr>
              <a:spLocks noChangeShapeType="1"/>
            </p:cNvSpPr>
            <p:nvPr/>
          </p:nvSpPr>
          <p:spPr bwMode="auto">
            <a:xfrm>
              <a:off x="1008" y="2928"/>
              <a:ext cx="0" cy="48"/>
            </a:xfrm>
            <a:prstGeom prst="line">
              <a:avLst/>
            </a:prstGeom>
            <a:noFill/>
            <a:ln w="9525">
              <a:solidFill>
                <a:schemeClr val="tx1"/>
              </a:solidFill>
              <a:round/>
              <a:headEnd/>
              <a:tailEnd/>
            </a:ln>
            <a:effectLst/>
          </p:spPr>
          <p:txBody>
            <a:bodyPr/>
            <a:lstStyle/>
            <a:p>
              <a:pPr>
                <a:buNone/>
              </a:pPr>
              <a:endParaRPr lang="en-US"/>
            </a:p>
          </p:txBody>
        </p:sp>
        <p:sp>
          <p:nvSpPr>
            <p:cNvPr id="29" name="Line 46"/>
            <p:cNvSpPr>
              <a:spLocks noChangeShapeType="1"/>
            </p:cNvSpPr>
            <p:nvPr/>
          </p:nvSpPr>
          <p:spPr bwMode="auto">
            <a:xfrm>
              <a:off x="912" y="2880"/>
              <a:ext cx="96" cy="0"/>
            </a:xfrm>
            <a:prstGeom prst="line">
              <a:avLst/>
            </a:prstGeom>
            <a:noFill/>
            <a:ln w="9525">
              <a:solidFill>
                <a:schemeClr val="tx1"/>
              </a:solidFill>
              <a:round/>
              <a:headEnd/>
              <a:tailEnd/>
            </a:ln>
            <a:effectLst/>
          </p:spPr>
          <p:txBody>
            <a:bodyPr/>
            <a:lstStyle/>
            <a:p>
              <a:pPr>
                <a:buNone/>
              </a:pPr>
              <a:endParaRPr lang="en-US"/>
            </a:p>
          </p:txBody>
        </p:sp>
        <p:sp>
          <p:nvSpPr>
            <p:cNvPr id="30" name="Line 47"/>
            <p:cNvSpPr>
              <a:spLocks noChangeShapeType="1"/>
            </p:cNvSpPr>
            <p:nvPr/>
          </p:nvSpPr>
          <p:spPr bwMode="auto">
            <a:xfrm>
              <a:off x="912" y="2832"/>
              <a:ext cx="96" cy="0"/>
            </a:xfrm>
            <a:prstGeom prst="line">
              <a:avLst/>
            </a:prstGeom>
            <a:noFill/>
            <a:ln w="9525">
              <a:solidFill>
                <a:schemeClr val="tx1"/>
              </a:solidFill>
              <a:round/>
              <a:headEnd/>
              <a:tailEnd/>
            </a:ln>
            <a:effectLst/>
          </p:spPr>
          <p:txBody>
            <a:bodyPr/>
            <a:lstStyle/>
            <a:p>
              <a:pPr>
                <a:buNone/>
              </a:pPr>
              <a:endParaRPr lang="en-US"/>
            </a:p>
          </p:txBody>
        </p:sp>
        <p:sp>
          <p:nvSpPr>
            <p:cNvPr id="31" name="Line 48"/>
            <p:cNvSpPr>
              <a:spLocks noChangeShapeType="1"/>
            </p:cNvSpPr>
            <p:nvPr/>
          </p:nvSpPr>
          <p:spPr bwMode="auto">
            <a:xfrm>
              <a:off x="912" y="2784"/>
              <a:ext cx="96" cy="0"/>
            </a:xfrm>
            <a:prstGeom prst="line">
              <a:avLst/>
            </a:prstGeom>
            <a:noFill/>
            <a:ln w="9525">
              <a:solidFill>
                <a:schemeClr val="tx1"/>
              </a:solidFill>
              <a:round/>
              <a:headEnd/>
              <a:tailEnd/>
            </a:ln>
            <a:effectLst/>
          </p:spPr>
          <p:txBody>
            <a:bodyPr/>
            <a:lstStyle/>
            <a:p>
              <a:pPr>
                <a:buNone/>
              </a:pPr>
              <a:endParaRPr lang="en-US"/>
            </a:p>
          </p:txBody>
        </p:sp>
      </p:grpSp>
      <p:grpSp>
        <p:nvGrpSpPr>
          <p:cNvPr id="32" name="Group 95"/>
          <p:cNvGrpSpPr>
            <a:grpSpLocks/>
          </p:cNvGrpSpPr>
          <p:nvPr/>
        </p:nvGrpSpPr>
        <p:grpSpPr bwMode="auto">
          <a:xfrm>
            <a:off x="7162800" y="3238500"/>
            <a:ext cx="152400" cy="381000"/>
            <a:chOff x="1056" y="2736"/>
            <a:chExt cx="96" cy="240"/>
          </a:xfrm>
        </p:grpSpPr>
        <p:sp>
          <p:nvSpPr>
            <p:cNvPr id="33" name="Rectangle 55"/>
            <p:cNvSpPr>
              <a:spLocks noChangeArrowheads="1"/>
            </p:cNvSpPr>
            <p:nvPr/>
          </p:nvSpPr>
          <p:spPr bwMode="auto">
            <a:xfrm>
              <a:off x="1056" y="2784"/>
              <a:ext cx="96" cy="192"/>
            </a:xfrm>
            <a:prstGeom prst="rect">
              <a:avLst/>
            </a:prstGeom>
            <a:solidFill>
              <a:schemeClr val="folHlink"/>
            </a:solidFill>
            <a:ln w="9525">
              <a:solidFill>
                <a:schemeClr val="tx1"/>
              </a:solidFill>
              <a:miter lim="800000"/>
              <a:headEnd/>
              <a:tailEnd/>
            </a:ln>
            <a:effectLst/>
          </p:spPr>
          <p:txBody>
            <a:bodyPr wrap="none" anchor="ctr"/>
            <a:lstStyle/>
            <a:p>
              <a:pPr>
                <a:buNone/>
              </a:pPr>
              <a:endParaRPr lang="en-US"/>
            </a:p>
          </p:txBody>
        </p:sp>
        <p:sp>
          <p:nvSpPr>
            <p:cNvPr id="34" name="Line 56"/>
            <p:cNvSpPr>
              <a:spLocks noChangeShapeType="1"/>
            </p:cNvSpPr>
            <p:nvPr/>
          </p:nvSpPr>
          <p:spPr bwMode="auto">
            <a:xfrm>
              <a:off x="1056" y="2736"/>
              <a:ext cx="0" cy="48"/>
            </a:xfrm>
            <a:prstGeom prst="line">
              <a:avLst/>
            </a:prstGeom>
            <a:noFill/>
            <a:ln w="9525">
              <a:solidFill>
                <a:schemeClr val="tx1"/>
              </a:solidFill>
              <a:round/>
              <a:headEnd/>
              <a:tailEnd/>
            </a:ln>
            <a:effectLst/>
          </p:spPr>
          <p:txBody>
            <a:bodyPr/>
            <a:lstStyle/>
            <a:p>
              <a:pPr>
                <a:buNone/>
              </a:pPr>
              <a:endParaRPr lang="en-US"/>
            </a:p>
          </p:txBody>
        </p:sp>
        <p:sp>
          <p:nvSpPr>
            <p:cNvPr id="35" name="Line 57"/>
            <p:cNvSpPr>
              <a:spLocks noChangeShapeType="1"/>
            </p:cNvSpPr>
            <p:nvPr/>
          </p:nvSpPr>
          <p:spPr bwMode="auto">
            <a:xfrm>
              <a:off x="1152" y="2736"/>
              <a:ext cx="0" cy="48"/>
            </a:xfrm>
            <a:prstGeom prst="line">
              <a:avLst/>
            </a:prstGeom>
            <a:noFill/>
            <a:ln w="9525">
              <a:solidFill>
                <a:schemeClr val="tx1"/>
              </a:solidFill>
              <a:round/>
              <a:headEnd/>
              <a:tailEnd/>
            </a:ln>
            <a:effectLst/>
          </p:spPr>
          <p:txBody>
            <a:bodyPr/>
            <a:lstStyle/>
            <a:p>
              <a:pPr>
                <a:buNone/>
              </a:pPr>
              <a:endParaRPr lang="en-US"/>
            </a:p>
          </p:txBody>
        </p:sp>
        <p:sp>
          <p:nvSpPr>
            <p:cNvPr id="36" name="Line 58"/>
            <p:cNvSpPr>
              <a:spLocks noChangeShapeType="1"/>
            </p:cNvSpPr>
            <p:nvPr/>
          </p:nvSpPr>
          <p:spPr bwMode="auto">
            <a:xfrm>
              <a:off x="1056" y="2928"/>
              <a:ext cx="96" cy="0"/>
            </a:xfrm>
            <a:prstGeom prst="line">
              <a:avLst/>
            </a:prstGeom>
            <a:noFill/>
            <a:ln w="9525">
              <a:solidFill>
                <a:schemeClr val="tx1"/>
              </a:solidFill>
              <a:round/>
              <a:headEnd/>
              <a:tailEnd/>
            </a:ln>
            <a:effectLst/>
          </p:spPr>
          <p:txBody>
            <a:bodyPr/>
            <a:lstStyle/>
            <a:p>
              <a:pPr>
                <a:buNone/>
              </a:pPr>
              <a:endParaRPr lang="en-US"/>
            </a:p>
          </p:txBody>
        </p:sp>
        <p:sp>
          <p:nvSpPr>
            <p:cNvPr id="37" name="Line 59"/>
            <p:cNvSpPr>
              <a:spLocks noChangeShapeType="1"/>
            </p:cNvSpPr>
            <p:nvPr/>
          </p:nvSpPr>
          <p:spPr bwMode="auto">
            <a:xfrm>
              <a:off x="1056" y="2880"/>
              <a:ext cx="96" cy="0"/>
            </a:xfrm>
            <a:prstGeom prst="line">
              <a:avLst/>
            </a:prstGeom>
            <a:noFill/>
            <a:ln w="9525">
              <a:solidFill>
                <a:schemeClr val="tx1"/>
              </a:solidFill>
              <a:round/>
              <a:headEnd/>
              <a:tailEnd/>
            </a:ln>
            <a:effectLst/>
          </p:spPr>
          <p:txBody>
            <a:bodyPr/>
            <a:lstStyle/>
            <a:p>
              <a:pPr>
                <a:buNone/>
              </a:pPr>
              <a:endParaRPr lang="en-US"/>
            </a:p>
          </p:txBody>
        </p:sp>
        <p:sp>
          <p:nvSpPr>
            <p:cNvPr id="38" name="Line 60"/>
            <p:cNvSpPr>
              <a:spLocks noChangeShapeType="1"/>
            </p:cNvSpPr>
            <p:nvPr/>
          </p:nvSpPr>
          <p:spPr bwMode="auto">
            <a:xfrm>
              <a:off x="1056" y="2832"/>
              <a:ext cx="96" cy="0"/>
            </a:xfrm>
            <a:prstGeom prst="line">
              <a:avLst/>
            </a:prstGeom>
            <a:noFill/>
            <a:ln w="9525">
              <a:solidFill>
                <a:schemeClr val="tx1"/>
              </a:solidFill>
              <a:round/>
              <a:headEnd/>
              <a:tailEnd/>
            </a:ln>
            <a:effectLst/>
          </p:spPr>
          <p:txBody>
            <a:bodyPr/>
            <a:lstStyle/>
            <a:p>
              <a:pPr>
                <a:buNone/>
              </a:pPr>
              <a:endParaRPr lang="en-US"/>
            </a:p>
          </p:txBody>
        </p:sp>
      </p:grpSp>
      <p:grpSp>
        <p:nvGrpSpPr>
          <p:cNvPr id="40" name="Group 96"/>
          <p:cNvGrpSpPr>
            <a:grpSpLocks/>
          </p:cNvGrpSpPr>
          <p:nvPr/>
        </p:nvGrpSpPr>
        <p:grpSpPr bwMode="auto">
          <a:xfrm>
            <a:off x="6172200" y="3238500"/>
            <a:ext cx="152400" cy="381000"/>
            <a:chOff x="912" y="2736"/>
            <a:chExt cx="96" cy="240"/>
          </a:xfrm>
        </p:grpSpPr>
        <p:sp>
          <p:nvSpPr>
            <p:cNvPr id="41" name="Rectangle 43"/>
            <p:cNvSpPr>
              <a:spLocks noChangeArrowheads="1"/>
            </p:cNvSpPr>
            <p:nvPr/>
          </p:nvSpPr>
          <p:spPr bwMode="auto">
            <a:xfrm>
              <a:off x="912" y="2736"/>
              <a:ext cx="96" cy="192"/>
            </a:xfrm>
            <a:prstGeom prst="rect">
              <a:avLst/>
            </a:prstGeom>
            <a:solidFill>
              <a:schemeClr val="folHlink"/>
            </a:solidFill>
            <a:ln w="9525">
              <a:solidFill>
                <a:schemeClr val="tx1"/>
              </a:solidFill>
              <a:miter lim="800000"/>
              <a:headEnd/>
              <a:tailEnd/>
            </a:ln>
            <a:effectLst/>
          </p:spPr>
          <p:txBody>
            <a:bodyPr wrap="none" anchor="ctr"/>
            <a:lstStyle/>
            <a:p>
              <a:pPr>
                <a:buNone/>
              </a:pPr>
              <a:endParaRPr lang="en-US"/>
            </a:p>
          </p:txBody>
        </p:sp>
        <p:sp>
          <p:nvSpPr>
            <p:cNvPr id="42" name="Line 44"/>
            <p:cNvSpPr>
              <a:spLocks noChangeShapeType="1"/>
            </p:cNvSpPr>
            <p:nvPr/>
          </p:nvSpPr>
          <p:spPr bwMode="auto">
            <a:xfrm>
              <a:off x="912" y="2928"/>
              <a:ext cx="0" cy="48"/>
            </a:xfrm>
            <a:prstGeom prst="line">
              <a:avLst/>
            </a:prstGeom>
            <a:noFill/>
            <a:ln w="9525">
              <a:solidFill>
                <a:schemeClr val="tx1"/>
              </a:solidFill>
              <a:round/>
              <a:headEnd/>
              <a:tailEnd/>
            </a:ln>
            <a:effectLst/>
          </p:spPr>
          <p:txBody>
            <a:bodyPr/>
            <a:lstStyle/>
            <a:p>
              <a:pPr>
                <a:buNone/>
              </a:pPr>
              <a:endParaRPr lang="en-US"/>
            </a:p>
          </p:txBody>
        </p:sp>
        <p:sp>
          <p:nvSpPr>
            <p:cNvPr id="43" name="Line 45"/>
            <p:cNvSpPr>
              <a:spLocks noChangeShapeType="1"/>
            </p:cNvSpPr>
            <p:nvPr/>
          </p:nvSpPr>
          <p:spPr bwMode="auto">
            <a:xfrm>
              <a:off x="1008" y="2928"/>
              <a:ext cx="0" cy="48"/>
            </a:xfrm>
            <a:prstGeom prst="line">
              <a:avLst/>
            </a:prstGeom>
            <a:noFill/>
            <a:ln w="9525">
              <a:solidFill>
                <a:schemeClr val="tx1"/>
              </a:solidFill>
              <a:round/>
              <a:headEnd/>
              <a:tailEnd/>
            </a:ln>
            <a:effectLst/>
          </p:spPr>
          <p:txBody>
            <a:bodyPr/>
            <a:lstStyle/>
            <a:p>
              <a:pPr>
                <a:buNone/>
              </a:pPr>
              <a:endParaRPr lang="en-US"/>
            </a:p>
          </p:txBody>
        </p:sp>
        <p:sp>
          <p:nvSpPr>
            <p:cNvPr id="44" name="Line 46"/>
            <p:cNvSpPr>
              <a:spLocks noChangeShapeType="1"/>
            </p:cNvSpPr>
            <p:nvPr/>
          </p:nvSpPr>
          <p:spPr bwMode="auto">
            <a:xfrm>
              <a:off x="912" y="2880"/>
              <a:ext cx="96" cy="0"/>
            </a:xfrm>
            <a:prstGeom prst="line">
              <a:avLst/>
            </a:prstGeom>
            <a:noFill/>
            <a:ln w="9525">
              <a:solidFill>
                <a:schemeClr val="tx1"/>
              </a:solidFill>
              <a:round/>
              <a:headEnd/>
              <a:tailEnd/>
            </a:ln>
            <a:effectLst/>
          </p:spPr>
          <p:txBody>
            <a:bodyPr/>
            <a:lstStyle/>
            <a:p>
              <a:pPr>
                <a:buNone/>
              </a:pPr>
              <a:endParaRPr lang="en-US"/>
            </a:p>
          </p:txBody>
        </p:sp>
        <p:sp>
          <p:nvSpPr>
            <p:cNvPr id="45" name="Line 47"/>
            <p:cNvSpPr>
              <a:spLocks noChangeShapeType="1"/>
            </p:cNvSpPr>
            <p:nvPr/>
          </p:nvSpPr>
          <p:spPr bwMode="auto">
            <a:xfrm>
              <a:off x="912" y="2832"/>
              <a:ext cx="96" cy="0"/>
            </a:xfrm>
            <a:prstGeom prst="line">
              <a:avLst/>
            </a:prstGeom>
            <a:noFill/>
            <a:ln w="9525">
              <a:solidFill>
                <a:schemeClr val="tx1"/>
              </a:solidFill>
              <a:round/>
              <a:headEnd/>
              <a:tailEnd/>
            </a:ln>
            <a:effectLst/>
          </p:spPr>
          <p:txBody>
            <a:bodyPr/>
            <a:lstStyle/>
            <a:p>
              <a:pPr>
                <a:buNone/>
              </a:pPr>
              <a:endParaRPr lang="en-US"/>
            </a:p>
          </p:txBody>
        </p:sp>
        <p:sp>
          <p:nvSpPr>
            <p:cNvPr id="46" name="Line 48"/>
            <p:cNvSpPr>
              <a:spLocks noChangeShapeType="1"/>
            </p:cNvSpPr>
            <p:nvPr/>
          </p:nvSpPr>
          <p:spPr bwMode="auto">
            <a:xfrm>
              <a:off x="912" y="2784"/>
              <a:ext cx="96" cy="0"/>
            </a:xfrm>
            <a:prstGeom prst="line">
              <a:avLst/>
            </a:prstGeom>
            <a:noFill/>
            <a:ln w="9525">
              <a:solidFill>
                <a:schemeClr val="tx1"/>
              </a:solidFill>
              <a:round/>
              <a:headEnd/>
              <a:tailEnd/>
            </a:ln>
            <a:effectLst/>
          </p:spPr>
          <p:txBody>
            <a:bodyPr/>
            <a:lstStyle/>
            <a:p>
              <a:pPr>
                <a:buNone/>
              </a:pPr>
              <a:endParaRPr lang="en-US"/>
            </a:p>
          </p:txBody>
        </p:sp>
      </p:grpSp>
      <p:grpSp>
        <p:nvGrpSpPr>
          <p:cNvPr id="47" name="Group 95"/>
          <p:cNvGrpSpPr>
            <a:grpSpLocks/>
          </p:cNvGrpSpPr>
          <p:nvPr/>
        </p:nvGrpSpPr>
        <p:grpSpPr bwMode="auto">
          <a:xfrm>
            <a:off x="6400800" y="3238500"/>
            <a:ext cx="152400" cy="381000"/>
            <a:chOff x="1056" y="2736"/>
            <a:chExt cx="96" cy="240"/>
          </a:xfrm>
        </p:grpSpPr>
        <p:sp>
          <p:nvSpPr>
            <p:cNvPr id="48" name="Rectangle 55"/>
            <p:cNvSpPr>
              <a:spLocks noChangeArrowheads="1"/>
            </p:cNvSpPr>
            <p:nvPr/>
          </p:nvSpPr>
          <p:spPr bwMode="auto">
            <a:xfrm>
              <a:off x="1056" y="2784"/>
              <a:ext cx="96" cy="192"/>
            </a:xfrm>
            <a:prstGeom prst="rect">
              <a:avLst/>
            </a:prstGeom>
            <a:solidFill>
              <a:schemeClr val="folHlink"/>
            </a:solidFill>
            <a:ln w="9525">
              <a:solidFill>
                <a:schemeClr val="tx1"/>
              </a:solidFill>
              <a:miter lim="800000"/>
              <a:headEnd/>
              <a:tailEnd/>
            </a:ln>
            <a:effectLst/>
          </p:spPr>
          <p:txBody>
            <a:bodyPr wrap="none" anchor="ctr"/>
            <a:lstStyle/>
            <a:p>
              <a:pPr>
                <a:buNone/>
              </a:pPr>
              <a:endParaRPr lang="en-US"/>
            </a:p>
          </p:txBody>
        </p:sp>
        <p:sp>
          <p:nvSpPr>
            <p:cNvPr id="49" name="Line 56"/>
            <p:cNvSpPr>
              <a:spLocks noChangeShapeType="1"/>
            </p:cNvSpPr>
            <p:nvPr/>
          </p:nvSpPr>
          <p:spPr bwMode="auto">
            <a:xfrm>
              <a:off x="1056" y="2736"/>
              <a:ext cx="0" cy="48"/>
            </a:xfrm>
            <a:prstGeom prst="line">
              <a:avLst/>
            </a:prstGeom>
            <a:noFill/>
            <a:ln w="9525">
              <a:solidFill>
                <a:schemeClr val="tx1"/>
              </a:solidFill>
              <a:round/>
              <a:headEnd/>
              <a:tailEnd/>
            </a:ln>
            <a:effectLst/>
          </p:spPr>
          <p:txBody>
            <a:bodyPr/>
            <a:lstStyle/>
            <a:p>
              <a:pPr>
                <a:buNone/>
              </a:pPr>
              <a:endParaRPr lang="en-US"/>
            </a:p>
          </p:txBody>
        </p:sp>
        <p:sp>
          <p:nvSpPr>
            <p:cNvPr id="50" name="Line 57"/>
            <p:cNvSpPr>
              <a:spLocks noChangeShapeType="1"/>
            </p:cNvSpPr>
            <p:nvPr/>
          </p:nvSpPr>
          <p:spPr bwMode="auto">
            <a:xfrm>
              <a:off x="1152" y="2736"/>
              <a:ext cx="0" cy="48"/>
            </a:xfrm>
            <a:prstGeom prst="line">
              <a:avLst/>
            </a:prstGeom>
            <a:noFill/>
            <a:ln w="9525">
              <a:solidFill>
                <a:schemeClr val="tx1"/>
              </a:solidFill>
              <a:round/>
              <a:headEnd/>
              <a:tailEnd/>
            </a:ln>
            <a:effectLst/>
          </p:spPr>
          <p:txBody>
            <a:bodyPr/>
            <a:lstStyle/>
            <a:p>
              <a:pPr>
                <a:buNone/>
              </a:pPr>
              <a:endParaRPr lang="en-US"/>
            </a:p>
          </p:txBody>
        </p:sp>
        <p:sp>
          <p:nvSpPr>
            <p:cNvPr id="51" name="Line 58"/>
            <p:cNvSpPr>
              <a:spLocks noChangeShapeType="1"/>
            </p:cNvSpPr>
            <p:nvPr/>
          </p:nvSpPr>
          <p:spPr bwMode="auto">
            <a:xfrm>
              <a:off x="1056" y="2928"/>
              <a:ext cx="96" cy="0"/>
            </a:xfrm>
            <a:prstGeom prst="line">
              <a:avLst/>
            </a:prstGeom>
            <a:noFill/>
            <a:ln w="9525">
              <a:solidFill>
                <a:schemeClr val="tx1"/>
              </a:solidFill>
              <a:round/>
              <a:headEnd/>
              <a:tailEnd/>
            </a:ln>
            <a:effectLst/>
          </p:spPr>
          <p:txBody>
            <a:bodyPr/>
            <a:lstStyle/>
            <a:p>
              <a:pPr>
                <a:buNone/>
              </a:pPr>
              <a:endParaRPr lang="en-US"/>
            </a:p>
          </p:txBody>
        </p:sp>
        <p:sp>
          <p:nvSpPr>
            <p:cNvPr id="52" name="Line 59"/>
            <p:cNvSpPr>
              <a:spLocks noChangeShapeType="1"/>
            </p:cNvSpPr>
            <p:nvPr/>
          </p:nvSpPr>
          <p:spPr bwMode="auto">
            <a:xfrm>
              <a:off x="1056" y="2880"/>
              <a:ext cx="96" cy="0"/>
            </a:xfrm>
            <a:prstGeom prst="line">
              <a:avLst/>
            </a:prstGeom>
            <a:noFill/>
            <a:ln w="9525">
              <a:solidFill>
                <a:schemeClr val="tx1"/>
              </a:solidFill>
              <a:round/>
              <a:headEnd/>
              <a:tailEnd/>
            </a:ln>
            <a:effectLst/>
          </p:spPr>
          <p:txBody>
            <a:bodyPr/>
            <a:lstStyle/>
            <a:p>
              <a:pPr>
                <a:buNone/>
              </a:pPr>
              <a:endParaRPr lang="en-US"/>
            </a:p>
          </p:txBody>
        </p:sp>
        <p:sp>
          <p:nvSpPr>
            <p:cNvPr id="53" name="Line 60"/>
            <p:cNvSpPr>
              <a:spLocks noChangeShapeType="1"/>
            </p:cNvSpPr>
            <p:nvPr/>
          </p:nvSpPr>
          <p:spPr bwMode="auto">
            <a:xfrm>
              <a:off x="1056" y="2832"/>
              <a:ext cx="96" cy="0"/>
            </a:xfrm>
            <a:prstGeom prst="line">
              <a:avLst/>
            </a:prstGeom>
            <a:noFill/>
            <a:ln w="9525">
              <a:solidFill>
                <a:schemeClr val="tx1"/>
              </a:solidFill>
              <a:round/>
              <a:headEnd/>
              <a:tailEnd/>
            </a:ln>
            <a:effectLst/>
          </p:spPr>
          <p:txBody>
            <a:bodyPr/>
            <a:lstStyle/>
            <a:p>
              <a:pPr>
                <a:buNone/>
              </a:pPr>
              <a:endParaRPr lang="en-US"/>
            </a:p>
          </p:txBody>
        </p:sp>
      </p:grpSp>
      <p:sp>
        <p:nvSpPr>
          <p:cNvPr id="54" name="AutoShape 20"/>
          <p:cNvSpPr>
            <a:spLocks noChangeArrowheads="1"/>
          </p:cNvSpPr>
          <p:nvPr/>
        </p:nvSpPr>
        <p:spPr bwMode="auto">
          <a:xfrm>
            <a:off x="7391400" y="2537756"/>
            <a:ext cx="838200" cy="381000"/>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buNone/>
            </a:pPr>
            <a:r>
              <a:rPr lang="en-US" sz="1400" dirty="0" err="1" smtClean="0">
                <a:latin typeface="Calibri" pitchFamily="34" charset="0"/>
              </a:rPr>
              <a:t>Params</a:t>
            </a:r>
            <a:endParaRPr lang="en-US" sz="1400" dirty="0">
              <a:latin typeface="Calibri" pitchFamily="34" charset="0"/>
            </a:endParaRPr>
          </a:p>
        </p:txBody>
      </p:sp>
      <p:sp>
        <p:nvSpPr>
          <p:cNvPr id="55" name="AutoShape 20"/>
          <p:cNvSpPr>
            <a:spLocks noChangeArrowheads="1"/>
          </p:cNvSpPr>
          <p:nvPr/>
        </p:nvSpPr>
        <p:spPr bwMode="auto">
          <a:xfrm>
            <a:off x="6477000" y="2537756"/>
            <a:ext cx="838200" cy="381000"/>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buNone/>
            </a:pPr>
            <a:r>
              <a:rPr lang="en-US" sz="1400" dirty="0" smtClean="0">
                <a:latin typeface="Calibri" pitchFamily="34" charset="0"/>
              </a:rPr>
              <a:t>STDIO</a:t>
            </a:r>
            <a:endParaRPr lang="en-US" sz="1400" dirty="0">
              <a:latin typeface="Calibri" pitchFamily="34" charset="0"/>
            </a:endParaRPr>
          </a:p>
        </p:txBody>
      </p:sp>
      <p:sp>
        <p:nvSpPr>
          <p:cNvPr id="56" name="AutoShape 20"/>
          <p:cNvSpPr>
            <a:spLocks noChangeArrowheads="1"/>
          </p:cNvSpPr>
          <p:nvPr/>
        </p:nvSpPr>
        <p:spPr bwMode="auto">
          <a:xfrm>
            <a:off x="5562600" y="2537756"/>
            <a:ext cx="838200" cy="381000"/>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buNone/>
            </a:pPr>
            <a:r>
              <a:rPr lang="en-US" sz="1400" dirty="0" smtClean="0">
                <a:latin typeface="Calibri" pitchFamily="34" charset="0"/>
              </a:rPr>
              <a:t>Starter</a:t>
            </a:r>
            <a:endParaRPr lang="en-US" sz="1400" dirty="0">
              <a:latin typeface="Calibri" pitchFamily="34" charset="0"/>
            </a:endParaRPr>
          </a:p>
        </p:txBody>
      </p:sp>
      <p:sp>
        <p:nvSpPr>
          <p:cNvPr id="57" name="AutoShape 20"/>
          <p:cNvSpPr>
            <a:spLocks noChangeArrowheads="1"/>
          </p:cNvSpPr>
          <p:nvPr/>
        </p:nvSpPr>
        <p:spPr bwMode="auto">
          <a:xfrm>
            <a:off x="5562600" y="2080556"/>
            <a:ext cx="838200" cy="381000"/>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buNone/>
            </a:pPr>
            <a:r>
              <a:rPr lang="en-US" sz="1400" dirty="0" smtClean="0">
                <a:latin typeface="Calibri" pitchFamily="34" charset="0"/>
              </a:rPr>
              <a:t>Asserts</a:t>
            </a:r>
            <a:endParaRPr lang="en-US" sz="1400" dirty="0">
              <a:latin typeface="Calibri" pitchFamily="34" charset="0"/>
            </a:endParaRPr>
          </a:p>
        </p:txBody>
      </p:sp>
      <p:sp>
        <p:nvSpPr>
          <p:cNvPr id="58" name="AutoShape 20"/>
          <p:cNvSpPr>
            <a:spLocks noChangeArrowheads="1"/>
          </p:cNvSpPr>
          <p:nvPr/>
        </p:nvSpPr>
        <p:spPr bwMode="auto">
          <a:xfrm>
            <a:off x="6477000" y="2080556"/>
            <a:ext cx="838200" cy="381000"/>
          </a:xfrm>
          <a:prstGeom prst="roundRect">
            <a:avLst>
              <a:gd name="adj" fmla="val 16667"/>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buNone/>
            </a:pPr>
            <a:r>
              <a:rPr lang="en-US" sz="1200" dirty="0" smtClean="0">
                <a:latin typeface="Calibri" pitchFamily="34" charset="0"/>
              </a:rPr>
              <a:t>Scratchpad</a:t>
            </a:r>
            <a:endParaRPr lang="en-US" sz="1200" dirty="0">
              <a:latin typeface="Calibri" pitchFamily="34" charset="0"/>
            </a:endParaRPr>
          </a:p>
        </p:txBody>
      </p:sp>
      <p:sp>
        <p:nvSpPr>
          <p:cNvPr id="59" name="AutoShape 20"/>
          <p:cNvSpPr>
            <a:spLocks noChangeArrowheads="1"/>
          </p:cNvSpPr>
          <p:nvPr/>
        </p:nvSpPr>
        <p:spPr bwMode="auto">
          <a:xfrm>
            <a:off x="5562600" y="1623356"/>
            <a:ext cx="838200" cy="381000"/>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buNone/>
            </a:pPr>
            <a:r>
              <a:rPr lang="en-US" sz="1400" dirty="0" smtClean="0">
                <a:latin typeface="Calibri" pitchFamily="34" charset="0"/>
              </a:rPr>
              <a:t>Panel</a:t>
            </a:r>
            <a:endParaRPr lang="en-US" sz="1400" dirty="0">
              <a:latin typeface="Calibri" pitchFamily="34" charset="0"/>
            </a:endParaRPr>
          </a:p>
        </p:txBody>
      </p:sp>
      <p:sp>
        <p:nvSpPr>
          <p:cNvPr id="60" name="AutoShape 20"/>
          <p:cNvSpPr>
            <a:spLocks noChangeArrowheads="1"/>
          </p:cNvSpPr>
          <p:nvPr/>
        </p:nvSpPr>
        <p:spPr bwMode="auto">
          <a:xfrm>
            <a:off x="6477000" y="1623356"/>
            <a:ext cx="838200" cy="381000"/>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buNone/>
            </a:pPr>
            <a:r>
              <a:rPr lang="en-US" sz="1400" dirty="0" smtClean="0">
                <a:latin typeface="Calibri" pitchFamily="34" charset="0"/>
              </a:rPr>
              <a:t>Debug</a:t>
            </a:r>
            <a:endParaRPr lang="en-US" sz="1400" dirty="0">
              <a:latin typeface="Calibri" pitchFamily="34" charset="0"/>
            </a:endParaRPr>
          </a:p>
        </p:txBody>
      </p:sp>
      <p:sp>
        <p:nvSpPr>
          <p:cNvPr id="61" name="AutoShape 20"/>
          <p:cNvSpPr>
            <a:spLocks noChangeArrowheads="1"/>
          </p:cNvSpPr>
          <p:nvPr/>
        </p:nvSpPr>
        <p:spPr bwMode="auto">
          <a:xfrm>
            <a:off x="7391400" y="1623356"/>
            <a:ext cx="838200" cy="381000"/>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buNone/>
            </a:pPr>
            <a:r>
              <a:rPr lang="en-US" sz="1400" dirty="0" smtClean="0">
                <a:latin typeface="Calibri" pitchFamily="34" charset="0"/>
              </a:rPr>
              <a:t>Stats</a:t>
            </a:r>
            <a:endParaRPr lang="en-US" sz="1400" dirty="0">
              <a:latin typeface="Calibri" pitchFamily="34" charset="0"/>
            </a:endParaRPr>
          </a:p>
        </p:txBody>
      </p:sp>
      <p:sp>
        <p:nvSpPr>
          <p:cNvPr id="62" name="AutoShape 20"/>
          <p:cNvSpPr>
            <a:spLocks noChangeArrowheads="1"/>
          </p:cNvSpPr>
          <p:nvPr/>
        </p:nvSpPr>
        <p:spPr bwMode="auto">
          <a:xfrm>
            <a:off x="7391400" y="2080556"/>
            <a:ext cx="838200" cy="381000"/>
          </a:xfrm>
          <a:prstGeom prst="roundRect">
            <a:avLst>
              <a:gd name="adj" fmla="val 16667"/>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buNone/>
            </a:pPr>
            <a:r>
              <a:rPr lang="en-US" sz="1100" dirty="0" smtClean="0">
                <a:latin typeface="Calibri" pitchFamily="34" charset="0"/>
              </a:rPr>
              <a:t>Central</a:t>
            </a:r>
          </a:p>
          <a:p>
            <a:pPr algn="ctr">
              <a:buNone/>
            </a:pPr>
            <a:r>
              <a:rPr lang="en-US" sz="1100" dirty="0" smtClean="0">
                <a:latin typeface="Calibri" pitchFamily="34" charset="0"/>
              </a:rPr>
              <a:t>Cache</a:t>
            </a:r>
            <a:endParaRPr lang="en-US" sz="1100" dirty="0">
              <a:latin typeface="Calibri" pitchFamily="34" charset="0"/>
            </a:endParaRPr>
          </a:p>
        </p:txBody>
      </p:sp>
      <p:sp>
        <p:nvSpPr>
          <p:cNvPr id="63" name="Left Brace 62"/>
          <p:cNvSpPr/>
          <p:nvPr/>
        </p:nvSpPr>
        <p:spPr>
          <a:xfrm>
            <a:off x="5257800" y="1623356"/>
            <a:ext cx="152400" cy="12954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buNone/>
            </a:pPr>
            <a:endParaRPr lang="en-US"/>
          </a:p>
        </p:txBody>
      </p:sp>
      <p:sp>
        <p:nvSpPr>
          <p:cNvPr id="64" name="TextBox 63"/>
          <p:cNvSpPr txBox="1"/>
          <p:nvPr/>
        </p:nvSpPr>
        <p:spPr>
          <a:xfrm>
            <a:off x="4518392" y="2004356"/>
            <a:ext cx="820289" cy="523220"/>
          </a:xfrm>
          <a:prstGeom prst="rect">
            <a:avLst/>
          </a:prstGeom>
          <a:noFill/>
        </p:spPr>
        <p:txBody>
          <a:bodyPr wrap="none" rtlCol="0">
            <a:spAutoFit/>
          </a:bodyPr>
          <a:lstStyle/>
          <a:p>
            <a:pPr>
              <a:buNone/>
            </a:pPr>
            <a:r>
              <a:rPr lang="en-US" sz="1400" b="1" dirty="0" smtClean="0">
                <a:latin typeface="+mj-lt"/>
              </a:rPr>
              <a:t>LEAP</a:t>
            </a:r>
          </a:p>
          <a:p>
            <a:pPr>
              <a:buNone/>
            </a:pPr>
            <a:r>
              <a:rPr lang="en-US" sz="1400" b="1" dirty="0" smtClean="0">
                <a:latin typeface="+mj-lt"/>
              </a:rPr>
              <a:t>Libraries</a:t>
            </a:r>
            <a:endParaRPr lang="en-US" sz="1400" b="1" dirty="0">
              <a:latin typeface="+mj-lt"/>
            </a:endParaRPr>
          </a:p>
        </p:txBody>
      </p:sp>
      <p:sp>
        <p:nvSpPr>
          <p:cNvPr id="65" name="AutoShape 20"/>
          <p:cNvSpPr>
            <a:spLocks noChangeArrowheads="1"/>
          </p:cNvSpPr>
          <p:nvPr/>
        </p:nvSpPr>
        <p:spPr bwMode="auto">
          <a:xfrm>
            <a:off x="5334000" y="3762671"/>
            <a:ext cx="2895600" cy="381000"/>
          </a:xfrm>
          <a:prstGeom prst="roundRect">
            <a:avLst>
              <a:gd name="adj" fmla="val 16667"/>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buNone/>
            </a:pPr>
            <a:r>
              <a:rPr lang="en-US" sz="1400" dirty="0" err="1" smtClean="0">
                <a:latin typeface="Calibri" pitchFamily="34" charset="0"/>
              </a:rPr>
              <a:t>Marshalling</a:t>
            </a:r>
            <a:endParaRPr lang="en-US" sz="1400" dirty="0">
              <a:latin typeface="Calibri" pitchFamily="34" charset="0"/>
            </a:endParaRPr>
          </a:p>
        </p:txBody>
      </p:sp>
      <p:sp>
        <p:nvSpPr>
          <p:cNvPr id="66" name="AutoShape 24"/>
          <p:cNvSpPr>
            <a:spLocks noChangeArrowheads="1"/>
          </p:cNvSpPr>
          <p:nvPr/>
        </p:nvSpPr>
        <p:spPr bwMode="auto">
          <a:xfrm>
            <a:off x="6400800" y="4153196"/>
            <a:ext cx="228600" cy="304800"/>
          </a:xfrm>
          <a:prstGeom prst="upDownArrow">
            <a:avLst>
              <a:gd name="adj1" fmla="val 50000"/>
              <a:gd name="adj2" fmla="val 25000"/>
            </a:avLst>
          </a:prstGeom>
          <a:solidFill>
            <a:schemeClr val="folHlink"/>
          </a:solidFill>
          <a:ln w="9525">
            <a:solidFill>
              <a:schemeClr val="tx1"/>
            </a:solidFill>
            <a:miter lim="800000"/>
            <a:headEnd/>
            <a:tailEnd/>
          </a:ln>
          <a:effectLst/>
        </p:spPr>
        <p:txBody>
          <a:bodyPr vert="eaVert" wrap="none" anchor="ctr"/>
          <a:lstStyle/>
          <a:p>
            <a:pPr>
              <a:buNone/>
            </a:pPr>
            <a:endParaRPr lang="en-US"/>
          </a:p>
        </p:txBody>
      </p:sp>
    </p:spTree>
    <p:extLst>
      <p:ext uri="{BB962C8B-B14F-4D97-AF65-F5344CB8AC3E}">
        <p14:creationId xmlns:p14="http://schemas.microsoft.com/office/powerpoint/2010/main" val="424854809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par>
                                <p:cTn id="23" presetID="2" presetClass="entr" presetSubtype="1" fill="hold" grpId="0" nodeType="withEffect">
                                  <p:stCondLst>
                                    <p:cond delay="0"/>
                                  </p:stCondLst>
                                  <p:childTnLst>
                                    <p:set>
                                      <p:cBhvr>
                                        <p:cTn id="24" dur="1" fill="hold">
                                          <p:stCondLst>
                                            <p:cond delay="0"/>
                                          </p:stCondLst>
                                        </p:cTn>
                                        <p:tgtEl>
                                          <p:spTgt spid="54"/>
                                        </p:tgtEl>
                                        <p:attrNameLst>
                                          <p:attrName>style.visibility</p:attrName>
                                        </p:attrNameLst>
                                      </p:cBhvr>
                                      <p:to>
                                        <p:strVal val="visible"/>
                                      </p:to>
                                    </p:set>
                                    <p:anim calcmode="lin" valueType="num">
                                      <p:cBhvr additive="base">
                                        <p:cTn id="25" dur="500" fill="hold"/>
                                        <p:tgtEl>
                                          <p:spTgt spid="54"/>
                                        </p:tgtEl>
                                        <p:attrNameLst>
                                          <p:attrName>ppt_x</p:attrName>
                                        </p:attrNameLst>
                                      </p:cBhvr>
                                      <p:tavLst>
                                        <p:tav tm="0">
                                          <p:val>
                                            <p:strVal val="#ppt_x"/>
                                          </p:val>
                                        </p:tav>
                                        <p:tav tm="100000">
                                          <p:val>
                                            <p:strVal val="#ppt_x"/>
                                          </p:val>
                                        </p:tav>
                                      </p:tavLst>
                                    </p:anim>
                                    <p:anim calcmode="lin" valueType="num">
                                      <p:cBhvr additive="base">
                                        <p:cTn id="26" dur="500" fill="hold"/>
                                        <p:tgtEl>
                                          <p:spTgt spid="54"/>
                                        </p:tgtEl>
                                        <p:attrNameLst>
                                          <p:attrName>ppt_y</p:attrName>
                                        </p:attrNameLst>
                                      </p:cBhvr>
                                      <p:tavLst>
                                        <p:tav tm="0">
                                          <p:val>
                                            <p:strVal val="0-#ppt_h/2"/>
                                          </p:val>
                                        </p:tav>
                                        <p:tav tm="100000">
                                          <p:val>
                                            <p:strVal val="#ppt_y"/>
                                          </p:val>
                                        </p:tav>
                                      </p:tavLst>
                                    </p:anim>
                                  </p:childTnLst>
                                </p:cTn>
                              </p:par>
                              <p:par>
                                <p:cTn id="27" presetID="2" presetClass="entr" presetSubtype="1" fill="hold" grpId="0" nodeType="withEffect">
                                  <p:stCondLst>
                                    <p:cond delay="0"/>
                                  </p:stCondLst>
                                  <p:childTnLst>
                                    <p:set>
                                      <p:cBhvr>
                                        <p:cTn id="28" dur="1" fill="hold">
                                          <p:stCondLst>
                                            <p:cond delay="0"/>
                                          </p:stCondLst>
                                        </p:cTn>
                                        <p:tgtEl>
                                          <p:spTgt spid="55"/>
                                        </p:tgtEl>
                                        <p:attrNameLst>
                                          <p:attrName>style.visibility</p:attrName>
                                        </p:attrNameLst>
                                      </p:cBhvr>
                                      <p:to>
                                        <p:strVal val="visible"/>
                                      </p:to>
                                    </p:set>
                                    <p:anim calcmode="lin" valueType="num">
                                      <p:cBhvr additive="base">
                                        <p:cTn id="29" dur="500" fill="hold"/>
                                        <p:tgtEl>
                                          <p:spTgt spid="55"/>
                                        </p:tgtEl>
                                        <p:attrNameLst>
                                          <p:attrName>ppt_x</p:attrName>
                                        </p:attrNameLst>
                                      </p:cBhvr>
                                      <p:tavLst>
                                        <p:tav tm="0">
                                          <p:val>
                                            <p:strVal val="#ppt_x"/>
                                          </p:val>
                                        </p:tav>
                                        <p:tav tm="100000">
                                          <p:val>
                                            <p:strVal val="#ppt_x"/>
                                          </p:val>
                                        </p:tav>
                                      </p:tavLst>
                                    </p:anim>
                                    <p:anim calcmode="lin" valueType="num">
                                      <p:cBhvr additive="base">
                                        <p:cTn id="30" dur="500" fill="hold"/>
                                        <p:tgtEl>
                                          <p:spTgt spid="55"/>
                                        </p:tgtEl>
                                        <p:attrNameLst>
                                          <p:attrName>ppt_y</p:attrName>
                                        </p:attrNameLst>
                                      </p:cBhvr>
                                      <p:tavLst>
                                        <p:tav tm="0">
                                          <p:val>
                                            <p:strVal val="0-#ppt_h/2"/>
                                          </p:val>
                                        </p:tav>
                                        <p:tav tm="100000">
                                          <p:val>
                                            <p:strVal val="#ppt_y"/>
                                          </p:val>
                                        </p:tav>
                                      </p:tavLst>
                                    </p:anim>
                                  </p:childTnLst>
                                </p:cTn>
                              </p:par>
                              <p:par>
                                <p:cTn id="31" presetID="2" presetClass="entr" presetSubtype="1" fill="hold" grpId="0" nodeType="withEffect">
                                  <p:stCondLst>
                                    <p:cond delay="0"/>
                                  </p:stCondLst>
                                  <p:childTnLst>
                                    <p:set>
                                      <p:cBhvr>
                                        <p:cTn id="32" dur="1" fill="hold">
                                          <p:stCondLst>
                                            <p:cond delay="0"/>
                                          </p:stCondLst>
                                        </p:cTn>
                                        <p:tgtEl>
                                          <p:spTgt spid="56"/>
                                        </p:tgtEl>
                                        <p:attrNameLst>
                                          <p:attrName>style.visibility</p:attrName>
                                        </p:attrNameLst>
                                      </p:cBhvr>
                                      <p:to>
                                        <p:strVal val="visible"/>
                                      </p:to>
                                    </p:set>
                                    <p:anim calcmode="lin" valueType="num">
                                      <p:cBhvr additive="base">
                                        <p:cTn id="33" dur="500" fill="hold"/>
                                        <p:tgtEl>
                                          <p:spTgt spid="56"/>
                                        </p:tgtEl>
                                        <p:attrNameLst>
                                          <p:attrName>ppt_x</p:attrName>
                                        </p:attrNameLst>
                                      </p:cBhvr>
                                      <p:tavLst>
                                        <p:tav tm="0">
                                          <p:val>
                                            <p:strVal val="#ppt_x"/>
                                          </p:val>
                                        </p:tav>
                                        <p:tav tm="100000">
                                          <p:val>
                                            <p:strVal val="#ppt_x"/>
                                          </p:val>
                                        </p:tav>
                                      </p:tavLst>
                                    </p:anim>
                                    <p:anim calcmode="lin" valueType="num">
                                      <p:cBhvr additive="base">
                                        <p:cTn id="34" dur="500" fill="hold"/>
                                        <p:tgtEl>
                                          <p:spTgt spid="56"/>
                                        </p:tgtEl>
                                        <p:attrNameLst>
                                          <p:attrName>ppt_y</p:attrName>
                                        </p:attrNameLst>
                                      </p:cBhvr>
                                      <p:tavLst>
                                        <p:tav tm="0">
                                          <p:val>
                                            <p:strVal val="0-#ppt_h/2"/>
                                          </p:val>
                                        </p:tav>
                                        <p:tav tm="100000">
                                          <p:val>
                                            <p:strVal val="#ppt_y"/>
                                          </p:val>
                                        </p:tav>
                                      </p:tavLst>
                                    </p:anim>
                                  </p:childTnLst>
                                </p:cTn>
                              </p:par>
                              <p:par>
                                <p:cTn id="35" presetID="2" presetClass="entr" presetSubtype="1" fill="hold" grpId="0" nodeType="withEffect">
                                  <p:stCondLst>
                                    <p:cond delay="0"/>
                                  </p:stCondLst>
                                  <p:childTnLst>
                                    <p:set>
                                      <p:cBhvr>
                                        <p:cTn id="36" dur="1" fill="hold">
                                          <p:stCondLst>
                                            <p:cond delay="0"/>
                                          </p:stCondLst>
                                        </p:cTn>
                                        <p:tgtEl>
                                          <p:spTgt spid="57"/>
                                        </p:tgtEl>
                                        <p:attrNameLst>
                                          <p:attrName>style.visibility</p:attrName>
                                        </p:attrNameLst>
                                      </p:cBhvr>
                                      <p:to>
                                        <p:strVal val="visible"/>
                                      </p:to>
                                    </p:set>
                                    <p:anim calcmode="lin" valueType="num">
                                      <p:cBhvr additive="base">
                                        <p:cTn id="37" dur="500" fill="hold"/>
                                        <p:tgtEl>
                                          <p:spTgt spid="57"/>
                                        </p:tgtEl>
                                        <p:attrNameLst>
                                          <p:attrName>ppt_x</p:attrName>
                                        </p:attrNameLst>
                                      </p:cBhvr>
                                      <p:tavLst>
                                        <p:tav tm="0">
                                          <p:val>
                                            <p:strVal val="#ppt_x"/>
                                          </p:val>
                                        </p:tav>
                                        <p:tav tm="100000">
                                          <p:val>
                                            <p:strVal val="#ppt_x"/>
                                          </p:val>
                                        </p:tav>
                                      </p:tavLst>
                                    </p:anim>
                                    <p:anim calcmode="lin" valueType="num">
                                      <p:cBhvr additive="base">
                                        <p:cTn id="38" dur="500" fill="hold"/>
                                        <p:tgtEl>
                                          <p:spTgt spid="57"/>
                                        </p:tgtEl>
                                        <p:attrNameLst>
                                          <p:attrName>ppt_y</p:attrName>
                                        </p:attrNameLst>
                                      </p:cBhvr>
                                      <p:tavLst>
                                        <p:tav tm="0">
                                          <p:val>
                                            <p:strVal val="0-#ppt_h/2"/>
                                          </p:val>
                                        </p:tav>
                                        <p:tav tm="100000">
                                          <p:val>
                                            <p:strVal val="#ppt_y"/>
                                          </p:val>
                                        </p:tav>
                                      </p:tavLst>
                                    </p:anim>
                                  </p:childTnLst>
                                </p:cTn>
                              </p:par>
                              <p:par>
                                <p:cTn id="39" presetID="2" presetClass="entr" presetSubtype="1" fill="hold" grpId="0" nodeType="withEffect">
                                  <p:stCondLst>
                                    <p:cond delay="0"/>
                                  </p:stCondLst>
                                  <p:childTnLst>
                                    <p:set>
                                      <p:cBhvr>
                                        <p:cTn id="40" dur="1" fill="hold">
                                          <p:stCondLst>
                                            <p:cond delay="0"/>
                                          </p:stCondLst>
                                        </p:cTn>
                                        <p:tgtEl>
                                          <p:spTgt spid="58"/>
                                        </p:tgtEl>
                                        <p:attrNameLst>
                                          <p:attrName>style.visibility</p:attrName>
                                        </p:attrNameLst>
                                      </p:cBhvr>
                                      <p:to>
                                        <p:strVal val="visible"/>
                                      </p:to>
                                    </p:set>
                                    <p:anim calcmode="lin" valueType="num">
                                      <p:cBhvr additive="base">
                                        <p:cTn id="41" dur="500" fill="hold"/>
                                        <p:tgtEl>
                                          <p:spTgt spid="58"/>
                                        </p:tgtEl>
                                        <p:attrNameLst>
                                          <p:attrName>ppt_x</p:attrName>
                                        </p:attrNameLst>
                                      </p:cBhvr>
                                      <p:tavLst>
                                        <p:tav tm="0">
                                          <p:val>
                                            <p:strVal val="#ppt_x"/>
                                          </p:val>
                                        </p:tav>
                                        <p:tav tm="100000">
                                          <p:val>
                                            <p:strVal val="#ppt_x"/>
                                          </p:val>
                                        </p:tav>
                                      </p:tavLst>
                                    </p:anim>
                                    <p:anim calcmode="lin" valueType="num">
                                      <p:cBhvr additive="base">
                                        <p:cTn id="42" dur="500" fill="hold"/>
                                        <p:tgtEl>
                                          <p:spTgt spid="58"/>
                                        </p:tgtEl>
                                        <p:attrNameLst>
                                          <p:attrName>ppt_y</p:attrName>
                                        </p:attrNameLst>
                                      </p:cBhvr>
                                      <p:tavLst>
                                        <p:tav tm="0">
                                          <p:val>
                                            <p:strVal val="0-#ppt_h/2"/>
                                          </p:val>
                                        </p:tav>
                                        <p:tav tm="100000">
                                          <p:val>
                                            <p:strVal val="#ppt_y"/>
                                          </p:val>
                                        </p:tav>
                                      </p:tavLst>
                                    </p:anim>
                                  </p:childTnLst>
                                </p:cTn>
                              </p:par>
                              <p:par>
                                <p:cTn id="43" presetID="2" presetClass="entr" presetSubtype="1" fill="hold" grpId="0" nodeType="withEffect">
                                  <p:stCondLst>
                                    <p:cond delay="0"/>
                                  </p:stCondLst>
                                  <p:childTnLst>
                                    <p:set>
                                      <p:cBhvr>
                                        <p:cTn id="44" dur="1" fill="hold">
                                          <p:stCondLst>
                                            <p:cond delay="0"/>
                                          </p:stCondLst>
                                        </p:cTn>
                                        <p:tgtEl>
                                          <p:spTgt spid="59"/>
                                        </p:tgtEl>
                                        <p:attrNameLst>
                                          <p:attrName>style.visibility</p:attrName>
                                        </p:attrNameLst>
                                      </p:cBhvr>
                                      <p:to>
                                        <p:strVal val="visible"/>
                                      </p:to>
                                    </p:set>
                                    <p:anim calcmode="lin" valueType="num">
                                      <p:cBhvr additive="base">
                                        <p:cTn id="45" dur="500" fill="hold"/>
                                        <p:tgtEl>
                                          <p:spTgt spid="59"/>
                                        </p:tgtEl>
                                        <p:attrNameLst>
                                          <p:attrName>ppt_x</p:attrName>
                                        </p:attrNameLst>
                                      </p:cBhvr>
                                      <p:tavLst>
                                        <p:tav tm="0">
                                          <p:val>
                                            <p:strVal val="#ppt_x"/>
                                          </p:val>
                                        </p:tav>
                                        <p:tav tm="100000">
                                          <p:val>
                                            <p:strVal val="#ppt_x"/>
                                          </p:val>
                                        </p:tav>
                                      </p:tavLst>
                                    </p:anim>
                                    <p:anim calcmode="lin" valueType="num">
                                      <p:cBhvr additive="base">
                                        <p:cTn id="46" dur="500" fill="hold"/>
                                        <p:tgtEl>
                                          <p:spTgt spid="59"/>
                                        </p:tgtEl>
                                        <p:attrNameLst>
                                          <p:attrName>ppt_y</p:attrName>
                                        </p:attrNameLst>
                                      </p:cBhvr>
                                      <p:tavLst>
                                        <p:tav tm="0">
                                          <p:val>
                                            <p:strVal val="0-#ppt_h/2"/>
                                          </p:val>
                                        </p:tav>
                                        <p:tav tm="100000">
                                          <p:val>
                                            <p:strVal val="#ppt_y"/>
                                          </p:val>
                                        </p:tav>
                                      </p:tavLst>
                                    </p:anim>
                                  </p:childTnLst>
                                </p:cTn>
                              </p:par>
                              <p:par>
                                <p:cTn id="47" presetID="2" presetClass="entr" presetSubtype="1" fill="hold" grpId="0" nodeType="withEffect">
                                  <p:stCondLst>
                                    <p:cond delay="0"/>
                                  </p:stCondLst>
                                  <p:childTnLst>
                                    <p:set>
                                      <p:cBhvr>
                                        <p:cTn id="48" dur="1" fill="hold">
                                          <p:stCondLst>
                                            <p:cond delay="0"/>
                                          </p:stCondLst>
                                        </p:cTn>
                                        <p:tgtEl>
                                          <p:spTgt spid="60"/>
                                        </p:tgtEl>
                                        <p:attrNameLst>
                                          <p:attrName>style.visibility</p:attrName>
                                        </p:attrNameLst>
                                      </p:cBhvr>
                                      <p:to>
                                        <p:strVal val="visible"/>
                                      </p:to>
                                    </p:set>
                                    <p:anim calcmode="lin" valueType="num">
                                      <p:cBhvr additive="base">
                                        <p:cTn id="49" dur="500" fill="hold"/>
                                        <p:tgtEl>
                                          <p:spTgt spid="60"/>
                                        </p:tgtEl>
                                        <p:attrNameLst>
                                          <p:attrName>ppt_x</p:attrName>
                                        </p:attrNameLst>
                                      </p:cBhvr>
                                      <p:tavLst>
                                        <p:tav tm="0">
                                          <p:val>
                                            <p:strVal val="#ppt_x"/>
                                          </p:val>
                                        </p:tav>
                                        <p:tav tm="100000">
                                          <p:val>
                                            <p:strVal val="#ppt_x"/>
                                          </p:val>
                                        </p:tav>
                                      </p:tavLst>
                                    </p:anim>
                                    <p:anim calcmode="lin" valueType="num">
                                      <p:cBhvr additive="base">
                                        <p:cTn id="50" dur="500" fill="hold"/>
                                        <p:tgtEl>
                                          <p:spTgt spid="60"/>
                                        </p:tgtEl>
                                        <p:attrNameLst>
                                          <p:attrName>ppt_y</p:attrName>
                                        </p:attrNameLst>
                                      </p:cBhvr>
                                      <p:tavLst>
                                        <p:tav tm="0">
                                          <p:val>
                                            <p:strVal val="0-#ppt_h/2"/>
                                          </p:val>
                                        </p:tav>
                                        <p:tav tm="100000">
                                          <p:val>
                                            <p:strVal val="#ppt_y"/>
                                          </p:val>
                                        </p:tav>
                                      </p:tavLst>
                                    </p:anim>
                                  </p:childTnLst>
                                </p:cTn>
                              </p:par>
                              <p:par>
                                <p:cTn id="51" presetID="2" presetClass="entr" presetSubtype="1" fill="hold" grpId="0" nodeType="withEffect">
                                  <p:stCondLst>
                                    <p:cond delay="0"/>
                                  </p:stCondLst>
                                  <p:childTnLst>
                                    <p:set>
                                      <p:cBhvr>
                                        <p:cTn id="52" dur="1" fill="hold">
                                          <p:stCondLst>
                                            <p:cond delay="0"/>
                                          </p:stCondLst>
                                        </p:cTn>
                                        <p:tgtEl>
                                          <p:spTgt spid="61"/>
                                        </p:tgtEl>
                                        <p:attrNameLst>
                                          <p:attrName>style.visibility</p:attrName>
                                        </p:attrNameLst>
                                      </p:cBhvr>
                                      <p:to>
                                        <p:strVal val="visible"/>
                                      </p:to>
                                    </p:set>
                                    <p:anim calcmode="lin" valueType="num">
                                      <p:cBhvr additive="base">
                                        <p:cTn id="53" dur="500" fill="hold"/>
                                        <p:tgtEl>
                                          <p:spTgt spid="61"/>
                                        </p:tgtEl>
                                        <p:attrNameLst>
                                          <p:attrName>ppt_x</p:attrName>
                                        </p:attrNameLst>
                                      </p:cBhvr>
                                      <p:tavLst>
                                        <p:tav tm="0">
                                          <p:val>
                                            <p:strVal val="#ppt_x"/>
                                          </p:val>
                                        </p:tav>
                                        <p:tav tm="100000">
                                          <p:val>
                                            <p:strVal val="#ppt_x"/>
                                          </p:val>
                                        </p:tav>
                                      </p:tavLst>
                                    </p:anim>
                                    <p:anim calcmode="lin" valueType="num">
                                      <p:cBhvr additive="base">
                                        <p:cTn id="54" dur="500" fill="hold"/>
                                        <p:tgtEl>
                                          <p:spTgt spid="61"/>
                                        </p:tgtEl>
                                        <p:attrNameLst>
                                          <p:attrName>ppt_y</p:attrName>
                                        </p:attrNameLst>
                                      </p:cBhvr>
                                      <p:tavLst>
                                        <p:tav tm="0">
                                          <p:val>
                                            <p:strVal val="0-#ppt_h/2"/>
                                          </p:val>
                                        </p:tav>
                                        <p:tav tm="100000">
                                          <p:val>
                                            <p:strVal val="#ppt_y"/>
                                          </p:val>
                                        </p:tav>
                                      </p:tavLst>
                                    </p:anim>
                                  </p:childTnLst>
                                </p:cTn>
                              </p:par>
                              <p:par>
                                <p:cTn id="55" presetID="2" presetClass="entr" presetSubtype="1" fill="hold" grpId="0" nodeType="withEffect">
                                  <p:stCondLst>
                                    <p:cond delay="0"/>
                                  </p:stCondLst>
                                  <p:childTnLst>
                                    <p:set>
                                      <p:cBhvr>
                                        <p:cTn id="56" dur="1" fill="hold">
                                          <p:stCondLst>
                                            <p:cond delay="0"/>
                                          </p:stCondLst>
                                        </p:cTn>
                                        <p:tgtEl>
                                          <p:spTgt spid="62"/>
                                        </p:tgtEl>
                                        <p:attrNameLst>
                                          <p:attrName>style.visibility</p:attrName>
                                        </p:attrNameLst>
                                      </p:cBhvr>
                                      <p:to>
                                        <p:strVal val="visible"/>
                                      </p:to>
                                    </p:set>
                                    <p:anim calcmode="lin" valueType="num">
                                      <p:cBhvr additive="base">
                                        <p:cTn id="57" dur="500" fill="hold"/>
                                        <p:tgtEl>
                                          <p:spTgt spid="62"/>
                                        </p:tgtEl>
                                        <p:attrNameLst>
                                          <p:attrName>ppt_x</p:attrName>
                                        </p:attrNameLst>
                                      </p:cBhvr>
                                      <p:tavLst>
                                        <p:tav tm="0">
                                          <p:val>
                                            <p:strVal val="#ppt_x"/>
                                          </p:val>
                                        </p:tav>
                                        <p:tav tm="100000">
                                          <p:val>
                                            <p:strVal val="#ppt_x"/>
                                          </p:val>
                                        </p:tav>
                                      </p:tavLst>
                                    </p:anim>
                                    <p:anim calcmode="lin" valueType="num">
                                      <p:cBhvr additive="base">
                                        <p:cTn id="58" dur="500" fill="hold"/>
                                        <p:tgtEl>
                                          <p:spTgt spid="62"/>
                                        </p:tgtEl>
                                        <p:attrNameLst>
                                          <p:attrName>ppt_y</p:attrName>
                                        </p:attrNameLst>
                                      </p:cBhvr>
                                      <p:tavLst>
                                        <p:tav tm="0">
                                          <p:val>
                                            <p:strVal val="0-#ppt_h/2"/>
                                          </p:val>
                                        </p:tav>
                                        <p:tav tm="100000">
                                          <p:val>
                                            <p:strVal val="#ppt_y"/>
                                          </p:val>
                                        </p:tav>
                                      </p:tavLst>
                                    </p:anim>
                                  </p:childTnLst>
                                </p:cTn>
                              </p:par>
                              <p:par>
                                <p:cTn id="59" presetID="2" presetClass="entr" presetSubtype="1" fill="hold" grpId="0" nodeType="withEffect">
                                  <p:stCondLst>
                                    <p:cond delay="0"/>
                                  </p:stCondLst>
                                  <p:childTnLst>
                                    <p:set>
                                      <p:cBhvr>
                                        <p:cTn id="60" dur="1" fill="hold">
                                          <p:stCondLst>
                                            <p:cond delay="0"/>
                                          </p:stCondLst>
                                        </p:cTn>
                                        <p:tgtEl>
                                          <p:spTgt spid="63"/>
                                        </p:tgtEl>
                                        <p:attrNameLst>
                                          <p:attrName>style.visibility</p:attrName>
                                        </p:attrNameLst>
                                      </p:cBhvr>
                                      <p:to>
                                        <p:strVal val="visible"/>
                                      </p:to>
                                    </p:set>
                                    <p:anim calcmode="lin" valueType="num">
                                      <p:cBhvr additive="base">
                                        <p:cTn id="61" dur="500" fill="hold"/>
                                        <p:tgtEl>
                                          <p:spTgt spid="63"/>
                                        </p:tgtEl>
                                        <p:attrNameLst>
                                          <p:attrName>ppt_x</p:attrName>
                                        </p:attrNameLst>
                                      </p:cBhvr>
                                      <p:tavLst>
                                        <p:tav tm="0">
                                          <p:val>
                                            <p:strVal val="#ppt_x"/>
                                          </p:val>
                                        </p:tav>
                                        <p:tav tm="100000">
                                          <p:val>
                                            <p:strVal val="#ppt_x"/>
                                          </p:val>
                                        </p:tav>
                                      </p:tavLst>
                                    </p:anim>
                                    <p:anim calcmode="lin" valueType="num">
                                      <p:cBhvr additive="base">
                                        <p:cTn id="62" dur="500" fill="hold"/>
                                        <p:tgtEl>
                                          <p:spTgt spid="63"/>
                                        </p:tgtEl>
                                        <p:attrNameLst>
                                          <p:attrName>ppt_y</p:attrName>
                                        </p:attrNameLst>
                                      </p:cBhvr>
                                      <p:tavLst>
                                        <p:tav tm="0">
                                          <p:val>
                                            <p:strVal val="0-#ppt_h/2"/>
                                          </p:val>
                                        </p:tav>
                                        <p:tav tm="100000">
                                          <p:val>
                                            <p:strVal val="#ppt_y"/>
                                          </p:val>
                                        </p:tav>
                                      </p:tavLst>
                                    </p:anim>
                                  </p:childTnLst>
                                </p:cTn>
                              </p:par>
                              <p:par>
                                <p:cTn id="63" presetID="2" presetClass="entr" presetSubtype="1" fill="hold" grpId="0" nodeType="withEffect">
                                  <p:stCondLst>
                                    <p:cond delay="0"/>
                                  </p:stCondLst>
                                  <p:childTnLst>
                                    <p:set>
                                      <p:cBhvr>
                                        <p:cTn id="64" dur="1" fill="hold">
                                          <p:stCondLst>
                                            <p:cond delay="0"/>
                                          </p:stCondLst>
                                        </p:cTn>
                                        <p:tgtEl>
                                          <p:spTgt spid="64"/>
                                        </p:tgtEl>
                                        <p:attrNameLst>
                                          <p:attrName>style.visibility</p:attrName>
                                        </p:attrNameLst>
                                      </p:cBhvr>
                                      <p:to>
                                        <p:strVal val="visible"/>
                                      </p:to>
                                    </p:set>
                                    <p:anim calcmode="lin" valueType="num">
                                      <p:cBhvr additive="base">
                                        <p:cTn id="65" dur="500" fill="hold"/>
                                        <p:tgtEl>
                                          <p:spTgt spid="64"/>
                                        </p:tgtEl>
                                        <p:attrNameLst>
                                          <p:attrName>ppt_x</p:attrName>
                                        </p:attrNameLst>
                                      </p:cBhvr>
                                      <p:tavLst>
                                        <p:tav tm="0">
                                          <p:val>
                                            <p:strVal val="#ppt_x"/>
                                          </p:val>
                                        </p:tav>
                                        <p:tav tm="100000">
                                          <p:val>
                                            <p:strVal val="#ppt_x"/>
                                          </p:val>
                                        </p:tav>
                                      </p:tavLst>
                                    </p:anim>
                                    <p:anim calcmode="lin" valueType="num">
                                      <p:cBhvr additive="base">
                                        <p:cTn id="66" dur="500" fill="hold"/>
                                        <p:tgtEl>
                                          <p:spTgt spid="64"/>
                                        </p:tgtEl>
                                        <p:attrNameLst>
                                          <p:attrName>ppt_y</p:attrName>
                                        </p:attrNameLst>
                                      </p:cBhvr>
                                      <p:tavLst>
                                        <p:tav tm="0">
                                          <p:val>
                                            <p:strVal val="0-#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3">
                                            <p:txEl>
                                              <p:pRg st="5" end="5"/>
                                            </p:txEl>
                                          </p:spTgt>
                                        </p:tgtEl>
                                        <p:attrNameLst>
                                          <p:attrName>style.visibility</p:attrName>
                                        </p:attrNameLst>
                                      </p:cBhvr>
                                      <p:to>
                                        <p:strVal val="visible"/>
                                      </p:to>
                                    </p:set>
                                    <p:animEffect transition="in" filter="fade">
                                      <p:cBhvr>
                                        <p:cTn id="71" dur="500"/>
                                        <p:tgtEl>
                                          <p:spTgt spid="3">
                                            <p:txEl>
                                              <p:pRg st="5" end="5"/>
                                            </p:txEl>
                                          </p:spTgt>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5"/>
                                        </p:tgtEl>
                                        <p:attrNameLst>
                                          <p:attrName>style.visibility</p:attrName>
                                        </p:attrNameLst>
                                      </p:cBhvr>
                                      <p:to>
                                        <p:strVal val="visible"/>
                                      </p:to>
                                    </p:set>
                                    <p:animEffect transition="in" filter="fade">
                                      <p:cBhvr>
                                        <p:cTn id="74" dur="500"/>
                                        <p:tgtEl>
                                          <p:spTgt spid="5"/>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6"/>
                                        </p:tgtEl>
                                        <p:attrNameLst>
                                          <p:attrName>style.visibility</p:attrName>
                                        </p:attrNameLst>
                                      </p:cBhvr>
                                      <p:to>
                                        <p:strVal val="visible"/>
                                      </p:to>
                                    </p:set>
                                    <p:animEffect transition="in" filter="fade">
                                      <p:cBhvr>
                                        <p:cTn id="77" dur="500"/>
                                        <p:tgtEl>
                                          <p:spTgt spid="6"/>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7"/>
                                        </p:tgtEl>
                                        <p:attrNameLst>
                                          <p:attrName>style.visibility</p:attrName>
                                        </p:attrNameLst>
                                      </p:cBhvr>
                                      <p:to>
                                        <p:strVal val="visible"/>
                                      </p:to>
                                    </p:set>
                                    <p:animEffect transition="in" filter="fade">
                                      <p:cBhvr>
                                        <p:cTn id="80" dur="500"/>
                                        <p:tgtEl>
                                          <p:spTgt spid="7"/>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8"/>
                                        </p:tgtEl>
                                        <p:attrNameLst>
                                          <p:attrName>style.visibility</p:attrName>
                                        </p:attrNameLst>
                                      </p:cBhvr>
                                      <p:to>
                                        <p:strVal val="visible"/>
                                      </p:to>
                                    </p:set>
                                    <p:animEffect transition="in" filter="fade">
                                      <p:cBhvr>
                                        <p:cTn id="83" dur="500"/>
                                        <p:tgtEl>
                                          <p:spTgt spid="8"/>
                                        </p:tgtEl>
                                      </p:cBhvr>
                                    </p:animEffect>
                                  </p:childTnLst>
                                </p:cTn>
                              </p:par>
                              <p:par>
                                <p:cTn id="84" presetID="10" presetClass="entr" presetSubtype="0" fill="hold" nodeType="withEffect">
                                  <p:stCondLst>
                                    <p:cond delay="0"/>
                                  </p:stCondLst>
                                  <p:childTnLst>
                                    <p:set>
                                      <p:cBhvr>
                                        <p:cTn id="85" dur="1" fill="hold">
                                          <p:stCondLst>
                                            <p:cond delay="0"/>
                                          </p:stCondLst>
                                        </p:cTn>
                                        <p:tgtEl>
                                          <p:spTgt spid="10"/>
                                        </p:tgtEl>
                                        <p:attrNameLst>
                                          <p:attrName>style.visibility</p:attrName>
                                        </p:attrNameLst>
                                      </p:cBhvr>
                                      <p:to>
                                        <p:strVal val="visible"/>
                                      </p:to>
                                    </p:set>
                                    <p:animEffect transition="in" filter="fade">
                                      <p:cBhvr>
                                        <p:cTn id="86" dur="500"/>
                                        <p:tgtEl>
                                          <p:spTgt spid="10"/>
                                        </p:tgtEl>
                                      </p:cBhvr>
                                    </p:animEffect>
                                  </p:childTnLst>
                                </p:cTn>
                              </p:par>
                              <p:par>
                                <p:cTn id="87" presetID="10" presetClass="entr" presetSubtype="0" fill="hold" nodeType="withEffect">
                                  <p:stCondLst>
                                    <p:cond delay="0"/>
                                  </p:stCondLst>
                                  <p:childTnLst>
                                    <p:set>
                                      <p:cBhvr>
                                        <p:cTn id="88" dur="1" fill="hold">
                                          <p:stCondLst>
                                            <p:cond delay="0"/>
                                          </p:stCondLst>
                                        </p:cTn>
                                        <p:tgtEl>
                                          <p:spTgt spid="17"/>
                                        </p:tgtEl>
                                        <p:attrNameLst>
                                          <p:attrName>style.visibility</p:attrName>
                                        </p:attrNameLst>
                                      </p:cBhvr>
                                      <p:to>
                                        <p:strVal val="visible"/>
                                      </p:to>
                                    </p:set>
                                    <p:animEffect transition="in" filter="fade">
                                      <p:cBhvr>
                                        <p:cTn id="89" dur="500"/>
                                        <p:tgtEl>
                                          <p:spTgt spid="17"/>
                                        </p:tgtEl>
                                      </p:cBhvr>
                                    </p:animEffect>
                                  </p:childTnLst>
                                </p:cTn>
                              </p:par>
                              <p:par>
                                <p:cTn id="90" presetID="10" presetClass="entr" presetSubtype="0" fill="hold" nodeType="withEffect">
                                  <p:stCondLst>
                                    <p:cond delay="0"/>
                                  </p:stCondLst>
                                  <p:childTnLst>
                                    <p:set>
                                      <p:cBhvr>
                                        <p:cTn id="91" dur="1" fill="hold">
                                          <p:stCondLst>
                                            <p:cond delay="0"/>
                                          </p:stCondLst>
                                        </p:cTn>
                                        <p:tgtEl>
                                          <p:spTgt spid="25"/>
                                        </p:tgtEl>
                                        <p:attrNameLst>
                                          <p:attrName>style.visibility</p:attrName>
                                        </p:attrNameLst>
                                      </p:cBhvr>
                                      <p:to>
                                        <p:strVal val="visible"/>
                                      </p:to>
                                    </p:set>
                                    <p:animEffect transition="in" filter="fade">
                                      <p:cBhvr>
                                        <p:cTn id="92" dur="500"/>
                                        <p:tgtEl>
                                          <p:spTgt spid="25"/>
                                        </p:tgtEl>
                                      </p:cBhvr>
                                    </p:animEffect>
                                  </p:childTnLst>
                                </p:cTn>
                              </p:par>
                              <p:par>
                                <p:cTn id="93" presetID="10" presetClass="entr" presetSubtype="0" fill="hold" nodeType="withEffect">
                                  <p:stCondLst>
                                    <p:cond delay="0"/>
                                  </p:stCondLst>
                                  <p:childTnLst>
                                    <p:set>
                                      <p:cBhvr>
                                        <p:cTn id="94" dur="1" fill="hold">
                                          <p:stCondLst>
                                            <p:cond delay="0"/>
                                          </p:stCondLst>
                                        </p:cTn>
                                        <p:tgtEl>
                                          <p:spTgt spid="32"/>
                                        </p:tgtEl>
                                        <p:attrNameLst>
                                          <p:attrName>style.visibility</p:attrName>
                                        </p:attrNameLst>
                                      </p:cBhvr>
                                      <p:to>
                                        <p:strVal val="visible"/>
                                      </p:to>
                                    </p:set>
                                    <p:animEffect transition="in" filter="fade">
                                      <p:cBhvr>
                                        <p:cTn id="95" dur="500"/>
                                        <p:tgtEl>
                                          <p:spTgt spid="32"/>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65"/>
                                        </p:tgtEl>
                                        <p:attrNameLst>
                                          <p:attrName>style.visibility</p:attrName>
                                        </p:attrNameLst>
                                      </p:cBhvr>
                                      <p:to>
                                        <p:strVal val="visible"/>
                                      </p:to>
                                    </p:set>
                                    <p:animEffect transition="in" filter="fade">
                                      <p:cBhvr>
                                        <p:cTn id="98" dur="500"/>
                                        <p:tgtEl>
                                          <p:spTgt spid="65"/>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66"/>
                                        </p:tgtEl>
                                        <p:attrNameLst>
                                          <p:attrName>style.visibility</p:attrName>
                                        </p:attrNameLst>
                                      </p:cBhvr>
                                      <p:to>
                                        <p:strVal val="visible"/>
                                      </p:to>
                                    </p:set>
                                    <p:animEffect transition="in" filter="fade">
                                      <p:cBhvr>
                                        <p:cTn id="101" dur="500"/>
                                        <p:tgtEl>
                                          <p:spTgt spid="66"/>
                                        </p:tgtEl>
                                      </p:cBhvr>
                                    </p:animEffect>
                                  </p:childTnLst>
                                </p:cTn>
                              </p:par>
                              <p:par>
                                <p:cTn id="102" presetID="10" presetClass="entr" presetSubtype="0" fill="hold" nodeType="withEffect">
                                  <p:stCondLst>
                                    <p:cond delay="0"/>
                                  </p:stCondLst>
                                  <p:childTnLst>
                                    <p:set>
                                      <p:cBhvr>
                                        <p:cTn id="103" dur="1" fill="hold">
                                          <p:stCondLst>
                                            <p:cond delay="0"/>
                                          </p:stCondLst>
                                        </p:cTn>
                                        <p:tgtEl>
                                          <p:spTgt spid="40"/>
                                        </p:tgtEl>
                                        <p:attrNameLst>
                                          <p:attrName>style.visibility</p:attrName>
                                        </p:attrNameLst>
                                      </p:cBhvr>
                                      <p:to>
                                        <p:strVal val="visible"/>
                                      </p:to>
                                    </p:set>
                                    <p:animEffect transition="in" filter="fade">
                                      <p:cBhvr>
                                        <p:cTn id="104" dur="500"/>
                                        <p:tgtEl>
                                          <p:spTgt spid="40"/>
                                        </p:tgtEl>
                                      </p:cBhvr>
                                    </p:animEffect>
                                  </p:childTnLst>
                                </p:cTn>
                              </p:par>
                              <p:par>
                                <p:cTn id="105" presetID="10" presetClass="entr" presetSubtype="0" fill="hold" nodeType="withEffect">
                                  <p:stCondLst>
                                    <p:cond delay="0"/>
                                  </p:stCondLst>
                                  <p:childTnLst>
                                    <p:set>
                                      <p:cBhvr>
                                        <p:cTn id="106" dur="1" fill="hold">
                                          <p:stCondLst>
                                            <p:cond delay="0"/>
                                          </p:stCondLst>
                                        </p:cTn>
                                        <p:tgtEl>
                                          <p:spTgt spid="47"/>
                                        </p:tgtEl>
                                        <p:attrNameLst>
                                          <p:attrName>style.visibility</p:attrName>
                                        </p:attrNameLst>
                                      </p:cBhvr>
                                      <p:to>
                                        <p:strVal val="visible"/>
                                      </p:to>
                                    </p:set>
                                    <p:animEffect transition="in" filter="fade">
                                      <p:cBhvr>
                                        <p:cTn id="107" dur="500"/>
                                        <p:tgtEl>
                                          <p:spTgt spid="47"/>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nodeType="clickEffect">
                                  <p:stCondLst>
                                    <p:cond delay="0"/>
                                  </p:stCondLst>
                                  <p:childTnLst>
                                    <p:set>
                                      <p:cBhvr>
                                        <p:cTn id="111" dur="1" fill="hold">
                                          <p:stCondLst>
                                            <p:cond delay="0"/>
                                          </p:stCondLst>
                                        </p:cTn>
                                        <p:tgtEl>
                                          <p:spTgt spid="3">
                                            <p:txEl>
                                              <p:pRg st="6" end="6"/>
                                            </p:txEl>
                                          </p:spTgt>
                                        </p:tgtEl>
                                        <p:attrNameLst>
                                          <p:attrName>style.visibility</p:attrName>
                                        </p:attrNameLst>
                                      </p:cBhvr>
                                      <p:to>
                                        <p:strVal val="visible"/>
                                      </p:to>
                                    </p:set>
                                    <p:animEffect transition="in" filter="fade">
                                      <p:cBhvr>
                                        <p:cTn id="112" dur="500"/>
                                        <p:tgtEl>
                                          <p:spTgt spid="3">
                                            <p:txEl>
                                              <p:pRg st="6" end="6"/>
                                            </p:txEl>
                                          </p:spTgt>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presetSubtype="0" fill="hold" nodeType="clickEffect">
                                  <p:stCondLst>
                                    <p:cond delay="0"/>
                                  </p:stCondLst>
                                  <p:childTnLst>
                                    <p:set>
                                      <p:cBhvr>
                                        <p:cTn id="116" dur="1" fill="hold">
                                          <p:stCondLst>
                                            <p:cond delay="0"/>
                                          </p:stCondLst>
                                        </p:cTn>
                                        <p:tgtEl>
                                          <p:spTgt spid="3">
                                            <p:txEl>
                                              <p:pRg st="7" end="7"/>
                                            </p:txEl>
                                          </p:spTgt>
                                        </p:tgtEl>
                                        <p:attrNameLst>
                                          <p:attrName>style.visibility</p:attrName>
                                        </p:attrNameLst>
                                      </p:cBhvr>
                                      <p:to>
                                        <p:strVal val="visible"/>
                                      </p:to>
                                    </p:set>
                                    <p:animEffect transition="in" filter="fade">
                                      <p:cBhvr>
                                        <p:cTn id="11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54" grpId="0" animBg="1"/>
      <p:bldP spid="55" grpId="0" animBg="1"/>
      <p:bldP spid="56" grpId="0" animBg="1"/>
      <p:bldP spid="57" grpId="0" animBg="1"/>
      <p:bldP spid="58" grpId="0" animBg="1"/>
      <p:bldP spid="59" grpId="0" animBg="1"/>
      <p:bldP spid="60" grpId="0" animBg="1"/>
      <p:bldP spid="61" grpId="0" animBg="1"/>
      <p:bldP spid="62" grpId="0" animBg="1"/>
      <p:bldP spid="63" grpId="0" animBg="1"/>
      <p:bldP spid="64" grpId="0"/>
      <p:bldP spid="65" grpId="0" animBg="1"/>
      <p:bldP spid="66" grpId="0" animBg="1"/>
    </p:bld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 name="TextBox 17"/>
          <p:cNvSpPr txBox="1"/>
          <p:nvPr/>
        </p:nvSpPr>
        <p:spPr>
          <a:xfrm>
            <a:off x="130628" y="6084420"/>
            <a:ext cx="8795657" cy="4247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defPPr>
              <a:defRPr lang="en-US"/>
            </a:defPPr>
            <a:lvl1pPr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1pPr>
            <a:lvl2pPr marL="457200"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2pPr>
            <a:lvl3pPr marL="914400"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3pPr>
            <a:lvl4pPr marL="1371600"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4pPr>
            <a:lvl5pPr marL="1828800"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5pPr>
            <a:lvl6pPr marL="2286000" algn="l" defTabSz="914400" rtl="0" eaLnBrk="1" latinLnBrk="0" hangingPunct="1">
              <a:defRPr sz="2000" kern="1200">
                <a:solidFill>
                  <a:schemeClr val="tx1"/>
                </a:solidFill>
                <a:latin typeface="Verdana" pitchFamily="-96" charset="0"/>
                <a:ea typeface="+mn-ea"/>
                <a:cs typeface="+mn-cs"/>
              </a:defRPr>
            </a:lvl6pPr>
            <a:lvl7pPr marL="2743200" algn="l" defTabSz="914400" rtl="0" eaLnBrk="1" latinLnBrk="0" hangingPunct="1">
              <a:defRPr sz="2000" kern="1200">
                <a:solidFill>
                  <a:schemeClr val="tx1"/>
                </a:solidFill>
                <a:latin typeface="Verdana" pitchFamily="-96" charset="0"/>
                <a:ea typeface="+mn-ea"/>
                <a:cs typeface="+mn-cs"/>
              </a:defRPr>
            </a:lvl7pPr>
            <a:lvl8pPr marL="3200400" algn="l" defTabSz="914400" rtl="0" eaLnBrk="1" latinLnBrk="0" hangingPunct="1">
              <a:defRPr sz="2000" kern="1200">
                <a:solidFill>
                  <a:schemeClr val="tx1"/>
                </a:solidFill>
                <a:latin typeface="Verdana" pitchFamily="-96" charset="0"/>
                <a:ea typeface="+mn-ea"/>
                <a:cs typeface="+mn-cs"/>
              </a:defRPr>
            </a:lvl8pPr>
            <a:lvl9pPr marL="3657600" algn="l" defTabSz="914400" rtl="0" eaLnBrk="1" latinLnBrk="0" hangingPunct="1">
              <a:defRPr sz="2000" kern="1200">
                <a:solidFill>
                  <a:schemeClr val="tx1"/>
                </a:solidFill>
                <a:latin typeface="Verdana" pitchFamily="-96" charset="0"/>
                <a:ea typeface="+mn-ea"/>
                <a:cs typeface="+mn-cs"/>
              </a:defRPr>
            </a:lvl9pPr>
          </a:lstStyle>
          <a:p>
            <a:pPr algn="ctr">
              <a:buNone/>
            </a:pPr>
            <a:r>
              <a:rPr lang="en-US" sz="2400" dirty="0"/>
              <a:t>S</a:t>
            </a:r>
            <a:r>
              <a:rPr lang="en-US" sz="2400" dirty="0" smtClean="0"/>
              <a:t>low tools with incomprehensible error messages</a:t>
            </a:r>
            <a:endParaRPr lang="en-US" sz="2400" dirty="0"/>
          </a:p>
        </p:txBody>
      </p:sp>
      <p:sp>
        <p:nvSpPr>
          <p:cNvPr id="17" name="TextBox 16"/>
          <p:cNvSpPr txBox="1"/>
          <p:nvPr/>
        </p:nvSpPr>
        <p:spPr>
          <a:xfrm>
            <a:off x="130621" y="6082386"/>
            <a:ext cx="8795657" cy="4247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defPPr>
              <a:defRPr lang="en-US"/>
            </a:defPPr>
            <a:lvl1pPr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1pPr>
            <a:lvl2pPr marL="457200"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2pPr>
            <a:lvl3pPr marL="914400"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3pPr>
            <a:lvl4pPr marL="1371600"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4pPr>
            <a:lvl5pPr marL="1828800"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5pPr>
            <a:lvl6pPr marL="2286000" algn="l" defTabSz="914400" rtl="0" eaLnBrk="1" latinLnBrk="0" hangingPunct="1">
              <a:defRPr sz="2000" kern="1200">
                <a:solidFill>
                  <a:schemeClr val="tx1"/>
                </a:solidFill>
                <a:latin typeface="Verdana" pitchFamily="-96" charset="0"/>
                <a:ea typeface="+mn-ea"/>
                <a:cs typeface="+mn-cs"/>
              </a:defRPr>
            </a:lvl6pPr>
            <a:lvl7pPr marL="2743200" algn="l" defTabSz="914400" rtl="0" eaLnBrk="1" latinLnBrk="0" hangingPunct="1">
              <a:defRPr sz="2000" kern="1200">
                <a:solidFill>
                  <a:schemeClr val="tx1"/>
                </a:solidFill>
                <a:latin typeface="Verdana" pitchFamily="-96" charset="0"/>
                <a:ea typeface="+mn-ea"/>
                <a:cs typeface="+mn-cs"/>
              </a:defRPr>
            </a:lvl7pPr>
            <a:lvl8pPr marL="3200400" algn="l" defTabSz="914400" rtl="0" eaLnBrk="1" latinLnBrk="0" hangingPunct="1">
              <a:defRPr sz="2000" kern="1200">
                <a:solidFill>
                  <a:schemeClr val="tx1"/>
                </a:solidFill>
                <a:latin typeface="Verdana" pitchFamily="-96" charset="0"/>
                <a:ea typeface="+mn-ea"/>
                <a:cs typeface="+mn-cs"/>
              </a:defRPr>
            </a:lvl8pPr>
            <a:lvl9pPr marL="3657600" algn="l" defTabSz="914400" rtl="0" eaLnBrk="1" latinLnBrk="0" hangingPunct="1">
              <a:defRPr sz="2000" kern="1200">
                <a:solidFill>
                  <a:schemeClr val="tx1"/>
                </a:solidFill>
                <a:latin typeface="Verdana" pitchFamily="-96" charset="0"/>
                <a:ea typeface="+mn-ea"/>
                <a:cs typeface="+mn-cs"/>
              </a:defRPr>
            </a:lvl9pPr>
          </a:lstStyle>
          <a:p>
            <a:pPr algn="ctr">
              <a:buNone/>
            </a:pPr>
            <a:r>
              <a:rPr lang="en-US" sz="2400" dirty="0" smtClean="0"/>
              <a:t>Complex, poorly documented physical </a:t>
            </a:r>
            <a:r>
              <a:rPr lang="en-US" sz="2400" dirty="0"/>
              <a:t>i</a:t>
            </a:r>
            <a:r>
              <a:rPr lang="en-US" sz="2400" dirty="0" smtClean="0"/>
              <a:t>nterfaces</a:t>
            </a:r>
            <a:endParaRPr lang="en-US" sz="2400" dirty="0"/>
          </a:p>
        </p:txBody>
      </p:sp>
      <p:sp>
        <p:nvSpPr>
          <p:cNvPr id="19" name="TextBox 18"/>
          <p:cNvSpPr txBox="1"/>
          <p:nvPr/>
        </p:nvSpPr>
        <p:spPr>
          <a:xfrm>
            <a:off x="130623" y="6082386"/>
            <a:ext cx="8795657" cy="4247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defPPr>
              <a:defRPr lang="en-US"/>
            </a:defPPr>
            <a:lvl1pPr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1pPr>
            <a:lvl2pPr marL="457200"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2pPr>
            <a:lvl3pPr marL="914400"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3pPr>
            <a:lvl4pPr marL="1371600"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4pPr>
            <a:lvl5pPr marL="1828800"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5pPr>
            <a:lvl6pPr marL="2286000" algn="l" defTabSz="914400" rtl="0" eaLnBrk="1" latinLnBrk="0" hangingPunct="1">
              <a:defRPr sz="2000" kern="1200">
                <a:solidFill>
                  <a:schemeClr val="tx1"/>
                </a:solidFill>
                <a:latin typeface="Verdana" pitchFamily="-96" charset="0"/>
                <a:ea typeface="+mn-ea"/>
                <a:cs typeface="+mn-cs"/>
              </a:defRPr>
            </a:lvl6pPr>
            <a:lvl7pPr marL="2743200" algn="l" defTabSz="914400" rtl="0" eaLnBrk="1" latinLnBrk="0" hangingPunct="1">
              <a:defRPr sz="2000" kern="1200">
                <a:solidFill>
                  <a:schemeClr val="tx1"/>
                </a:solidFill>
                <a:latin typeface="Verdana" pitchFamily="-96" charset="0"/>
                <a:ea typeface="+mn-ea"/>
                <a:cs typeface="+mn-cs"/>
              </a:defRPr>
            </a:lvl7pPr>
            <a:lvl8pPr marL="3200400" algn="l" defTabSz="914400" rtl="0" eaLnBrk="1" latinLnBrk="0" hangingPunct="1">
              <a:defRPr sz="2000" kern="1200">
                <a:solidFill>
                  <a:schemeClr val="tx1"/>
                </a:solidFill>
                <a:latin typeface="Verdana" pitchFamily="-96" charset="0"/>
                <a:ea typeface="+mn-ea"/>
                <a:cs typeface="+mn-cs"/>
              </a:defRPr>
            </a:lvl8pPr>
            <a:lvl9pPr marL="3657600" algn="l" defTabSz="914400" rtl="0" eaLnBrk="1" latinLnBrk="0" hangingPunct="1">
              <a:defRPr sz="2000" kern="1200">
                <a:solidFill>
                  <a:schemeClr val="tx1"/>
                </a:solidFill>
                <a:latin typeface="Verdana" pitchFamily="-96" charset="0"/>
                <a:ea typeface="+mn-ea"/>
                <a:cs typeface="+mn-cs"/>
              </a:defRPr>
            </a:lvl9pPr>
          </a:lstStyle>
          <a:p>
            <a:pPr algn="ctr">
              <a:buNone/>
            </a:pPr>
            <a:r>
              <a:rPr lang="en-US" sz="2400" dirty="0" smtClean="0"/>
              <a:t>Lack of programming abstraction</a:t>
            </a:r>
            <a:endParaRPr lang="en-US" sz="2400" dirty="0"/>
          </a:p>
        </p:txBody>
      </p:sp>
      <p:sp>
        <p:nvSpPr>
          <p:cNvPr id="14" name="TextBox 13"/>
          <p:cNvSpPr txBox="1"/>
          <p:nvPr/>
        </p:nvSpPr>
        <p:spPr>
          <a:xfrm>
            <a:off x="130622" y="6082386"/>
            <a:ext cx="8795657" cy="4247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defPPr>
              <a:defRPr lang="en-US"/>
            </a:defPPr>
            <a:lvl1pPr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1pPr>
            <a:lvl2pPr marL="457200"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2pPr>
            <a:lvl3pPr marL="914400"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3pPr>
            <a:lvl4pPr marL="1371600"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4pPr>
            <a:lvl5pPr marL="1828800"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5pPr>
            <a:lvl6pPr marL="2286000" algn="l" defTabSz="914400" rtl="0" eaLnBrk="1" latinLnBrk="0" hangingPunct="1">
              <a:defRPr sz="2000" kern="1200">
                <a:solidFill>
                  <a:schemeClr val="tx1"/>
                </a:solidFill>
                <a:latin typeface="Verdana" pitchFamily="-96" charset="0"/>
                <a:ea typeface="+mn-ea"/>
                <a:cs typeface="+mn-cs"/>
              </a:defRPr>
            </a:lvl6pPr>
            <a:lvl7pPr marL="2743200" algn="l" defTabSz="914400" rtl="0" eaLnBrk="1" latinLnBrk="0" hangingPunct="1">
              <a:defRPr sz="2000" kern="1200">
                <a:solidFill>
                  <a:schemeClr val="tx1"/>
                </a:solidFill>
                <a:latin typeface="Verdana" pitchFamily="-96" charset="0"/>
                <a:ea typeface="+mn-ea"/>
                <a:cs typeface="+mn-cs"/>
              </a:defRPr>
            </a:lvl7pPr>
            <a:lvl8pPr marL="3200400" algn="l" defTabSz="914400" rtl="0" eaLnBrk="1" latinLnBrk="0" hangingPunct="1">
              <a:defRPr sz="2000" kern="1200">
                <a:solidFill>
                  <a:schemeClr val="tx1"/>
                </a:solidFill>
                <a:latin typeface="Verdana" pitchFamily="-96" charset="0"/>
                <a:ea typeface="+mn-ea"/>
                <a:cs typeface="+mn-cs"/>
              </a:defRPr>
            </a:lvl8pPr>
            <a:lvl9pPr marL="3657600" algn="l" defTabSz="914400" rtl="0" eaLnBrk="1" latinLnBrk="0" hangingPunct="1">
              <a:defRPr sz="2000" kern="1200">
                <a:solidFill>
                  <a:schemeClr val="tx1"/>
                </a:solidFill>
                <a:latin typeface="Verdana" pitchFamily="-96" charset="0"/>
                <a:ea typeface="+mn-ea"/>
                <a:cs typeface="+mn-cs"/>
              </a:defRPr>
            </a:lvl9pPr>
          </a:lstStyle>
          <a:p>
            <a:pPr algn="ctr">
              <a:buNone/>
            </a:pPr>
            <a:r>
              <a:rPr lang="en-US" sz="2400" dirty="0" smtClean="0"/>
              <a:t>Limited debugging interfaces</a:t>
            </a:r>
            <a:endParaRPr lang="en-US" sz="2400" dirty="0"/>
          </a:p>
        </p:txBody>
      </p:sp>
      <p:sp>
        <p:nvSpPr>
          <p:cNvPr id="2" name="Title 1"/>
          <p:cNvSpPr>
            <a:spLocks noGrp="1"/>
          </p:cNvSpPr>
          <p:nvPr>
            <p:ph type="title"/>
          </p:nvPr>
        </p:nvSpPr>
        <p:spPr/>
        <p:txBody>
          <a:bodyPr/>
          <a:lstStyle/>
          <a:p>
            <a:r>
              <a:rPr lang="en-US" dirty="0" smtClean="0"/>
              <a:t>FPGAs are hard to use</a:t>
            </a:r>
            <a:endParaRPr lang="en-US" dirty="0"/>
          </a:p>
        </p:txBody>
      </p:sp>
      <p:sp>
        <p:nvSpPr>
          <p:cNvPr id="5" name="TextBox 4"/>
          <p:cNvSpPr txBox="1"/>
          <p:nvPr/>
        </p:nvSpPr>
        <p:spPr>
          <a:xfrm>
            <a:off x="130626" y="6084420"/>
            <a:ext cx="8795657" cy="4247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defPPr>
              <a:defRPr lang="en-US"/>
            </a:defPPr>
            <a:lvl1pPr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1pPr>
            <a:lvl2pPr marL="457200"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2pPr>
            <a:lvl3pPr marL="914400"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3pPr>
            <a:lvl4pPr marL="1371600"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4pPr>
            <a:lvl5pPr marL="1828800"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5pPr>
            <a:lvl6pPr marL="2286000" algn="l" defTabSz="914400" rtl="0" eaLnBrk="1" latinLnBrk="0" hangingPunct="1">
              <a:defRPr sz="2000" kern="1200">
                <a:solidFill>
                  <a:schemeClr val="tx1"/>
                </a:solidFill>
                <a:latin typeface="Verdana" pitchFamily="-96" charset="0"/>
                <a:ea typeface="+mn-ea"/>
                <a:cs typeface="+mn-cs"/>
              </a:defRPr>
            </a:lvl6pPr>
            <a:lvl7pPr marL="2743200" algn="l" defTabSz="914400" rtl="0" eaLnBrk="1" latinLnBrk="0" hangingPunct="1">
              <a:defRPr sz="2000" kern="1200">
                <a:solidFill>
                  <a:schemeClr val="tx1"/>
                </a:solidFill>
                <a:latin typeface="Verdana" pitchFamily="-96" charset="0"/>
                <a:ea typeface="+mn-ea"/>
                <a:cs typeface="+mn-cs"/>
              </a:defRPr>
            </a:lvl7pPr>
            <a:lvl8pPr marL="3200400" algn="l" defTabSz="914400" rtl="0" eaLnBrk="1" latinLnBrk="0" hangingPunct="1">
              <a:defRPr sz="2000" kern="1200">
                <a:solidFill>
                  <a:schemeClr val="tx1"/>
                </a:solidFill>
                <a:latin typeface="Verdana" pitchFamily="-96" charset="0"/>
                <a:ea typeface="+mn-ea"/>
                <a:cs typeface="+mn-cs"/>
              </a:defRPr>
            </a:lvl8pPr>
            <a:lvl9pPr marL="3657600" algn="l" defTabSz="914400" rtl="0" eaLnBrk="1" latinLnBrk="0" hangingPunct="1">
              <a:defRPr sz="2000" kern="1200">
                <a:solidFill>
                  <a:schemeClr val="tx1"/>
                </a:solidFill>
                <a:latin typeface="Verdana" pitchFamily="-96" charset="0"/>
                <a:ea typeface="+mn-ea"/>
                <a:cs typeface="+mn-cs"/>
              </a:defRPr>
            </a:lvl9pPr>
          </a:lstStyle>
          <a:p>
            <a:pPr algn="ctr">
              <a:buNone/>
            </a:pPr>
            <a:r>
              <a:rPr lang="en-US" sz="2400" dirty="0" smtClean="0"/>
              <a:t>The goal of LEAP is to make FPGAs easier to use</a:t>
            </a:r>
            <a:endParaRPr lang="en-US" sz="2400" dirty="0"/>
          </a:p>
        </p:txBody>
      </p:sp>
      <p:sp>
        <p:nvSpPr>
          <p:cNvPr id="7" name="TextBox 6"/>
          <p:cNvSpPr txBox="1"/>
          <p:nvPr/>
        </p:nvSpPr>
        <p:spPr>
          <a:xfrm>
            <a:off x="1175657" y="2685655"/>
            <a:ext cx="1313544" cy="590931"/>
          </a:xfrm>
          <a:prstGeom prst="rect">
            <a:avLst/>
          </a:prstGeom>
          <a:noFill/>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defPPr>
              <a:defRPr lang="en-US"/>
            </a:defPPr>
            <a:lvl1pPr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1pPr>
            <a:lvl2pPr marL="457200"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2pPr>
            <a:lvl3pPr marL="914400"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3pPr>
            <a:lvl4pPr marL="1371600"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4pPr>
            <a:lvl5pPr marL="1828800"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5pPr>
            <a:lvl6pPr marL="2286000" algn="l" defTabSz="914400" rtl="0" eaLnBrk="1" latinLnBrk="0" hangingPunct="1">
              <a:defRPr sz="2000" kern="1200">
                <a:solidFill>
                  <a:schemeClr val="tx1"/>
                </a:solidFill>
                <a:latin typeface="Verdana" pitchFamily="-96" charset="0"/>
                <a:ea typeface="+mn-ea"/>
                <a:cs typeface="+mn-cs"/>
              </a:defRPr>
            </a:lvl6pPr>
            <a:lvl7pPr marL="2743200" algn="l" defTabSz="914400" rtl="0" eaLnBrk="1" latinLnBrk="0" hangingPunct="1">
              <a:defRPr sz="2000" kern="1200">
                <a:solidFill>
                  <a:schemeClr val="tx1"/>
                </a:solidFill>
                <a:latin typeface="Verdana" pitchFamily="-96" charset="0"/>
                <a:ea typeface="+mn-ea"/>
                <a:cs typeface="+mn-cs"/>
              </a:defRPr>
            </a:lvl7pPr>
            <a:lvl8pPr marL="3200400" algn="l" defTabSz="914400" rtl="0" eaLnBrk="1" latinLnBrk="0" hangingPunct="1">
              <a:defRPr sz="2000" kern="1200">
                <a:solidFill>
                  <a:schemeClr val="tx1"/>
                </a:solidFill>
                <a:latin typeface="Verdana" pitchFamily="-96" charset="0"/>
                <a:ea typeface="+mn-ea"/>
                <a:cs typeface="+mn-cs"/>
              </a:defRPr>
            </a:lvl8pPr>
            <a:lvl9pPr marL="3657600" algn="l" defTabSz="914400" rtl="0" eaLnBrk="1" latinLnBrk="0" hangingPunct="1">
              <a:defRPr sz="2000" kern="1200">
                <a:solidFill>
                  <a:schemeClr val="tx1"/>
                </a:solidFill>
                <a:latin typeface="Verdana" pitchFamily="-96" charset="0"/>
                <a:ea typeface="+mn-ea"/>
                <a:cs typeface="+mn-cs"/>
              </a:defRPr>
            </a:lvl9pPr>
          </a:lstStyle>
          <a:p>
            <a:pPr algn="ctr">
              <a:buNone/>
            </a:pPr>
            <a:r>
              <a:rPr lang="en-US" sz="3600" dirty="0" smtClean="0">
                <a:solidFill>
                  <a:schemeClr val="accent1"/>
                </a:solidFill>
              </a:rPr>
              <a:t>+_+</a:t>
            </a:r>
            <a:endParaRPr lang="en-US" sz="3600" dirty="0">
              <a:solidFill>
                <a:schemeClr val="accent1"/>
              </a:solidFill>
            </a:endParaRPr>
          </a:p>
        </p:txBody>
      </p:sp>
      <p:sp>
        <p:nvSpPr>
          <p:cNvPr id="8" name="TextBox 7"/>
          <p:cNvSpPr txBox="1"/>
          <p:nvPr/>
        </p:nvSpPr>
        <p:spPr>
          <a:xfrm>
            <a:off x="990600" y="4527967"/>
            <a:ext cx="1313544" cy="590931"/>
          </a:xfrm>
          <a:prstGeom prst="rect">
            <a:avLst/>
          </a:prstGeom>
          <a:noFill/>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defPPr>
              <a:defRPr lang="en-US"/>
            </a:defPPr>
            <a:lvl1pPr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1pPr>
            <a:lvl2pPr marL="457200"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2pPr>
            <a:lvl3pPr marL="914400"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3pPr>
            <a:lvl4pPr marL="1371600"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4pPr>
            <a:lvl5pPr marL="1828800"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5pPr>
            <a:lvl6pPr marL="2286000" algn="l" defTabSz="914400" rtl="0" eaLnBrk="1" latinLnBrk="0" hangingPunct="1">
              <a:defRPr sz="2000" kern="1200">
                <a:solidFill>
                  <a:schemeClr val="tx1"/>
                </a:solidFill>
                <a:latin typeface="Verdana" pitchFamily="-96" charset="0"/>
                <a:ea typeface="+mn-ea"/>
                <a:cs typeface="+mn-cs"/>
              </a:defRPr>
            </a:lvl6pPr>
            <a:lvl7pPr marL="2743200" algn="l" defTabSz="914400" rtl="0" eaLnBrk="1" latinLnBrk="0" hangingPunct="1">
              <a:defRPr sz="2000" kern="1200">
                <a:solidFill>
                  <a:schemeClr val="tx1"/>
                </a:solidFill>
                <a:latin typeface="Verdana" pitchFamily="-96" charset="0"/>
                <a:ea typeface="+mn-ea"/>
                <a:cs typeface="+mn-cs"/>
              </a:defRPr>
            </a:lvl7pPr>
            <a:lvl8pPr marL="3200400" algn="l" defTabSz="914400" rtl="0" eaLnBrk="1" latinLnBrk="0" hangingPunct="1">
              <a:defRPr sz="2000" kern="1200">
                <a:solidFill>
                  <a:schemeClr val="tx1"/>
                </a:solidFill>
                <a:latin typeface="Verdana" pitchFamily="-96" charset="0"/>
                <a:ea typeface="+mn-ea"/>
                <a:cs typeface="+mn-cs"/>
              </a:defRPr>
            </a:lvl8pPr>
            <a:lvl9pPr marL="3657600" algn="l" defTabSz="914400" rtl="0" eaLnBrk="1" latinLnBrk="0" hangingPunct="1">
              <a:defRPr sz="2000" kern="1200">
                <a:solidFill>
                  <a:schemeClr val="tx1"/>
                </a:solidFill>
                <a:latin typeface="Verdana" pitchFamily="-96" charset="0"/>
                <a:ea typeface="+mn-ea"/>
                <a:cs typeface="+mn-cs"/>
              </a:defRPr>
            </a:lvl9pPr>
          </a:lstStyle>
          <a:p>
            <a:pPr algn="ctr">
              <a:buNone/>
            </a:pPr>
            <a:r>
              <a:rPr lang="en-US" sz="3600" dirty="0" smtClean="0">
                <a:solidFill>
                  <a:schemeClr val="accent1"/>
                </a:solidFill>
              </a:rPr>
              <a:t>-_-;;</a:t>
            </a:r>
            <a:endParaRPr lang="en-US" sz="3600" dirty="0">
              <a:solidFill>
                <a:schemeClr val="accent1"/>
              </a:solidFill>
            </a:endParaRPr>
          </a:p>
        </p:txBody>
      </p:sp>
      <p:sp>
        <p:nvSpPr>
          <p:cNvPr id="9" name="TextBox 8"/>
          <p:cNvSpPr txBox="1"/>
          <p:nvPr/>
        </p:nvSpPr>
        <p:spPr>
          <a:xfrm>
            <a:off x="4201886" y="2448891"/>
            <a:ext cx="1313544" cy="590931"/>
          </a:xfrm>
          <a:prstGeom prst="rect">
            <a:avLst/>
          </a:prstGeom>
          <a:noFill/>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defPPr>
              <a:defRPr lang="en-US"/>
            </a:defPPr>
            <a:lvl1pPr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1pPr>
            <a:lvl2pPr marL="457200"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2pPr>
            <a:lvl3pPr marL="914400"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3pPr>
            <a:lvl4pPr marL="1371600"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4pPr>
            <a:lvl5pPr marL="1828800"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5pPr>
            <a:lvl6pPr marL="2286000" algn="l" defTabSz="914400" rtl="0" eaLnBrk="1" latinLnBrk="0" hangingPunct="1">
              <a:defRPr sz="2000" kern="1200">
                <a:solidFill>
                  <a:schemeClr val="tx1"/>
                </a:solidFill>
                <a:latin typeface="Verdana" pitchFamily="-96" charset="0"/>
                <a:ea typeface="+mn-ea"/>
                <a:cs typeface="+mn-cs"/>
              </a:defRPr>
            </a:lvl6pPr>
            <a:lvl7pPr marL="2743200" algn="l" defTabSz="914400" rtl="0" eaLnBrk="1" latinLnBrk="0" hangingPunct="1">
              <a:defRPr sz="2000" kern="1200">
                <a:solidFill>
                  <a:schemeClr val="tx1"/>
                </a:solidFill>
                <a:latin typeface="Verdana" pitchFamily="-96" charset="0"/>
                <a:ea typeface="+mn-ea"/>
                <a:cs typeface="+mn-cs"/>
              </a:defRPr>
            </a:lvl7pPr>
            <a:lvl8pPr marL="3200400" algn="l" defTabSz="914400" rtl="0" eaLnBrk="1" latinLnBrk="0" hangingPunct="1">
              <a:defRPr sz="2000" kern="1200">
                <a:solidFill>
                  <a:schemeClr val="tx1"/>
                </a:solidFill>
                <a:latin typeface="Verdana" pitchFamily="-96" charset="0"/>
                <a:ea typeface="+mn-ea"/>
                <a:cs typeface="+mn-cs"/>
              </a:defRPr>
            </a:lvl8pPr>
            <a:lvl9pPr marL="3657600" algn="l" defTabSz="914400" rtl="0" eaLnBrk="1" latinLnBrk="0" hangingPunct="1">
              <a:defRPr sz="2000" kern="1200">
                <a:solidFill>
                  <a:schemeClr val="tx1"/>
                </a:solidFill>
                <a:latin typeface="Verdana" pitchFamily="-96" charset="0"/>
                <a:ea typeface="+mn-ea"/>
                <a:cs typeface="+mn-cs"/>
              </a:defRPr>
            </a:lvl9pPr>
          </a:lstStyle>
          <a:p>
            <a:pPr algn="ctr">
              <a:buNone/>
            </a:pPr>
            <a:r>
              <a:rPr lang="en-US" sz="3600" dirty="0" smtClean="0">
                <a:solidFill>
                  <a:schemeClr val="accent1"/>
                </a:solidFill>
              </a:rPr>
              <a:t>;_;</a:t>
            </a:r>
            <a:endParaRPr lang="en-US" sz="3600" dirty="0">
              <a:solidFill>
                <a:schemeClr val="accent1"/>
              </a:solidFill>
            </a:endParaRPr>
          </a:p>
        </p:txBody>
      </p:sp>
      <p:sp>
        <p:nvSpPr>
          <p:cNvPr id="10" name="TextBox 9"/>
          <p:cNvSpPr txBox="1"/>
          <p:nvPr/>
        </p:nvSpPr>
        <p:spPr>
          <a:xfrm>
            <a:off x="4426856" y="4333838"/>
            <a:ext cx="1778002" cy="590931"/>
          </a:xfrm>
          <a:prstGeom prst="rect">
            <a:avLst/>
          </a:prstGeom>
          <a:noFill/>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defPPr>
              <a:defRPr lang="en-US"/>
            </a:defPPr>
            <a:lvl1pPr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1pPr>
            <a:lvl2pPr marL="457200"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2pPr>
            <a:lvl3pPr marL="914400"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3pPr>
            <a:lvl4pPr marL="1371600"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4pPr>
            <a:lvl5pPr marL="1828800"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5pPr>
            <a:lvl6pPr marL="2286000" algn="l" defTabSz="914400" rtl="0" eaLnBrk="1" latinLnBrk="0" hangingPunct="1">
              <a:defRPr sz="2000" kern="1200">
                <a:solidFill>
                  <a:schemeClr val="tx1"/>
                </a:solidFill>
                <a:latin typeface="Verdana" pitchFamily="-96" charset="0"/>
                <a:ea typeface="+mn-ea"/>
                <a:cs typeface="+mn-cs"/>
              </a:defRPr>
            </a:lvl6pPr>
            <a:lvl7pPr marL="2743200" algn="l" defTabSz="914400" rtl="0" eaLnBrk="1" latinLnBrk="0" hangingPunct="1">
              <a:defRPr sz="2000" kern="1200">
                <a:solidFill>
                  <a:schemeClr val="tx1"/>
                </a:solidFill>
                <a:latin typeface="Verdana" pitchFamily="-96" charset="0"/>
                <a:ea typeface="+mn-ea"/>
                <a:cs typeface="+mn-cs"/>
              </a:defRPr>
            </a:lvl7pPr>
            <a:lvl8pPr marL="3200400" algn="l" defTabSz="914400" rtl="0" eaLnBrk="1" latinLnBrk="0" hangingPunct="1">
              <a:defRPr sz="2000" kern="1200">
                <a:solidFill>
                  <a:schemeClr val="tx1"/>
                </a:solidFill>
                <a:latin typeface="Verdana" pitchFamily="-96" charset="0"/>
                <a:ea typeface="+mn-ea"/>
                <a:cs typeface="+mn-cs"/>
              </a:defRPr>
            </a:lvl8pPr>
            <a:lvl9pPr marL="3657600" algn="l" defTabSz="914400" rtl="0" eaLnBrk="1" latinLnBrk="0" hangingPunct="1">
              <a:defRPr sz="2000" kern="1200">
                <a:solidFill>
                  <a:schemeClr val="tx1"/>
                </a:solidFill>
                <a:latin typeface="Verdana" pitchFamily="-96" charset="0"/>
                <a:ea typeface="+mn-ea"/>
                <a:cs typeface="+mn-cs"/>
              </a:defRPr>
            </a:lvl9pPr>
          </a:lstStyle>
          <a:p>
            <a:pPr algn="ctr">
              <a:buNone/>
            </a:pPr>
            <a:r>
              <a:rPr lang="en-US" sz="3600" dirty="0">
                <a:solidFill>
                  <a:schemeClr val="accent1"/>
                </a:solidFill>
              </a:rPr>
              <a:t>T</a:t>
            </a:r>
            <a:r>
              <a:rPr lang="en-US" sz="3600" dirty="0" smtClean="0">
                <a:solidFill>
                  <a:schemeClr val="accent1"/>
                </a:solidFill>
              </a:rPr>
              <a:t>__T</a:t>
            </a:r>
            <a:endParaRPr lang="en-US" sz="3600" dirty="0">
              <a:solidFill>
                <a:schemeClr val="accent1"/>
              </a:solidFill>
            </a:endParaRPr>
          </a:p>
        </p:txBody>
      </p:sp>
      <p:sp>
        <p:nvSpPr>
          <p:cNvPr id="11" name="TextBox 10"/>
          <p:cNvSpPr txBox="1"/>
          <p:nvPr/>
        </p:nvSpPr>
        <p:spPr>
          <a:xfrm>
            <a:off x="6096001" y="1371600"/>
            <a:ext cx="1313544" cy="590931"/>
          </a:xfrm>
          <a:prstGeom prst="rect">
            <a:avLst/>
          </a:prstGeom>
          <a:noFill/>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defPPr>
              <a:defRPr lang="en-US"/>
            </a:defPPr>
            <a:lvl1pPr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1pPr>
            <a:lvl2pPr marL="457200"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2pPr>
            <a:lvl3pPr marL="914400"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3pPr>
            <a:lvl4pPr marL="1371600"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4pPr>
            <a:lvl5pPr marL="1828800"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5pPr>
            <a:lvl6pPr marL="2286000" algn="l" defTabSz="914400" rtl="0" eaLnBrk="1" latinLnBrk="0" hangingPunct="1">
              <a:defRPr sz="2000" kern="1200">
                <a:solidFill>
                  <a:schemeClr val="tx1"/>
                </a:solidFill>
                <a:latin typeface="Verdana" pitchFamily="-96" charset="0"/>
                <a:ea typeface="+mn-ea"/>
                <a:cs typeface="+mn-cs"/>
              </a:defRPr>
            </a:lvl6pPr>
            <a:lvl7pPr marL="2743200" algn="l" defTabSz="914400" rtl="0" eaLnBrk="1" latinLnBrk="0" hangingPunct="1">
              <a:defRPr sz="2000" kern="1200">
                <a:solidFill>
                  <a:schemeClr val="tx1"/>
                </a:solidFill>
                <a:latin typeface="Verdana" pitchFamily="-96" charset="0"/>
                <a:ea typeface="+mn-ea"/>
                <a:cs typeface="+mn-cs"/>
              </a:defRPr>
            </a:lvl7pPr>
            <a:lvl8pPr marL="3200400" algn="l" defTabSz="914400" rtl="0" eaLnBrk="1" latinLnBrk="0" hangingPunct="1">
              <a:defRPr sz="2000" kern="1200">
                <a:solidFill>
                  <a:schemeClr val="tx1"/>
                </a:solidFill>
                <a:latin typeface="Verdana" pitchFamily="-96" charset="0"/>
                <a:ea typeface="+mn-ea"/>
                <a:cs typeface="+mn-cs"/>
              </a:defRPr>
            </a:lvl8pPr>
            <a:lvl9pPr marL="3657600" algn="l" defTabSz="914400" rtl="0" eaLnBrk="1" latinLnBrk="0" hangingPunct="1">
              <a:defRPr sz="2000" kern="1200">
                <a:solidFill>
                  <a:schemeClr val="tx1"/>
                </a:solidFill>
                <a:latin typeface="Verdana" pitchFamily="-96" charset="0"/>
                <a:ea typeface="+mn-ea"/>
                <a:cs typeface="+mn-cs"/>
              </a:defRPr>
            </a:lvl9pPr>
          </a:lstStyle>
          <a:p>
            <a:pPr algn="ctr">
              <a:buNone/>
            </a:pPr>
            <a:r>
              <a:rPr lang="en-US" sz="3600" dirty="0" err="1" smtClean="0">
                <a:solidFill>
                  <a:schemeClr val="accent1"/>
                </a:solidFill>
              </a:rPr>
              <a:t>o_O</a:t>
            </a:r>
            <a:endParaRPr lang="en-US" sz="3600" dirty="0">
              <a:solidFill>
                <a:schemeClr val="accent1"/>
              </a:solidFill>
            </a:endParaRPr>
          </a:p>
        </p:txBody>
      </p:sp>
      <p:sp>
        <p:nvSpPr>
          <p:cNvPr id="12" name="TextBox 11"/>
          <p:cNvSpPr txBox="1"/>
          <p:nvPr/>
        </p:nvSpPr>
        <p:spPr>
          <a:xfrm>
            <a:off x="2489201" y="1552992"/>
            <a:ext cx="1313544" cy="590931"/>
          </a:xfrm>
          <a:prstGeom prst="rect">
            <a:avLst/>
          </a:prstGeom>
          <a:noFill/>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defPPr>
              <a:defRPr lang="en-US"/>
            </a:defPPr>
            <a:lvl1pPr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1pPr>
            <a:lvl2pPr marL="457200"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2pPr>
            <a:lvl3pPr marL="914400"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3pPr>
            <a:lvl4pPr marL="1371600"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4pPr>
            <a:lvl5pPr marL="1828800"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5pPr>
            <a:lvl6pPr marL="2286000" algn="l" defTabSz="914400" rtl="0" eaLnBrk="1" latinLnBrk="0" hangingPunct="1">
              <a:defRPr sz="2000" kern="1200">
                <a:solidFill>
                  <a:schemeClr val="tx1"/>
                </a:solidFill>
                <a:latin typeface="Verdana" pitchFamily="-96" charset="0"/>
                <a:ea typeface="+mn-ea"/>
                <a:cs typeface="+mn-cs"/>
              </a:defRPr>
            </a:lvl6pPr>
            <a:lvl7pPr marL="2743200" algn="l" defTabSz="914400" rtl="0" eaLnBrk="1" latinLnBrk="0" hangingPunct="1">
              <a:defRPr sz="2000" kern="1200">
                <a:solidFill>
                  <a:schemeClr val="tx1"/>
                </a:solidFill>
                <a:latin typeface="Verdana" pitchFamily="-96" charset="0"/>
                <a:ea typeface="+mn-ea"/>
                <a:cs typeface="+mn-cs"/>
              </a:defRPr>
            </a:lvl7pPr>
            <a:lvl8pPr marL="3200400" algn="l" defTabSz="914400" rtl="0" eaLnBrk="1" latinLnBrk="0" hangingPunct="1">
              <a:defRPr sz="2000" kern="1200">
                <a:solidFill>
                  <a:schemeClr val="tx1"/>
                </a:solidFill>
                <a:latin typeface="Verdana" pitchFamily="-96" charset="0"/>
                <a:ea typeface="+mn-ea"/>
                <a:cs typeface="+mn-cs"/>
              </a:defRPr>
            </a:lvl8pPr>
            <a:lvl9pPr marL="3657600" algn="l" defTabSz="914400" rtl="0" eaLnBrk="1" latinLnBrk="0" hangingPunct="1">
              <a:defRPr sz="2000" kern="1200">
                <a:solidFill>
                  <a:schemeClr val="tx1"/>
                </a:solidFill>
                <a:latin typeface="Verdana" pitchFamily="-96" charset="0"/>
                <a:ea typeface="+mn-ea"/>
                <a:cs typeface="+mn-cs"/>
              </a:defRPr>
            </a:lvl9pPr>
          </a:lstStyle>
          <a:p>
            <a:pPr algn="ctr">
              <a:buNone/>
            </a:pPr>
            <a:r>
              <a:rPr lang="en-US" sz="3600" dirty="0" smtClean="0">
                <a:solidFill>
                  <a:schemeClr val="accent1"/>
                </a:solidFill>
              </a:rPr>
              <a:t>:(</a:t>
            </a:r>
            <a:endParaRPr lang="en-US" sz="3600" dirty="0">
              <a:solidFill>
                <a:schemeClr val="accent1"/>
              </a:solidFill>
            </a:endParaRPr>
          </a:p>
        </p:txBody>
      </p:sp>
      <p:sp>
        <p:nvSpPr>
          <p:cNvPr id="13" name="TextBox 12"/>
          <p:cNvSpPr txBox="1"/>
          <p:nvPr/>
        </p:nvSpPr>
        <p:spPr>
          <a:xfrm>
            <a:off x="6096001" y="3261844"/>
            <a:ext cx="1313544" cy="590931"/>
          </a:xfrm>
          <a:prstGeom prst="rect">
            <a:avLst/>
          </a:prstGeom>
          <a:noFill/>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defPPr>
              <a:defRPr lang="en-US"/>
            </a:defPPr>
            <a:lvl1pPr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1pPr>
            <a:lvl2pPr marL="457200"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2pPr>
            <a:lvl3pPr marL="914400"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3pPr>
            <a:lvl4pPr marL="1371600"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4pPr>
            <a:lvl5pPr marL="1828800"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5pPr>
            <a:lvl6pPr marL="2286000" algn="l" defTabSz="914400" rtl="0" eaLnBrk="1" latinLnBrk="0" hangingPunct="1">
              <a:defRPr sz="2000" kern="1200">
                <a:solidFill>
                  <a:schemeClr val="tx1"/>
                </a:solidFill>
                <a:latin typeface="Verdana" pitchFamily="-96" charset="0"/>
                <a:ea typeface="+mn-ea"/>
                <a:cs typeface="+mn-cs"/>
              </a:defRPr>
            </a:lvl6pPr>
            <a:lvl7pPr marL="2743200" algn="l" defTabSz="914400" rtl="0" eaLnBrk="1" latinLnBrk="0" hangingPunct="1">
              <a:defRPr sz="2000" kern="1200">
                <a:solidFill>
                  <a:schemeClr val="tx1"/>
                </a:solidFill>
                <a:latin typeface="Verdana" pitchFamily="-96" charset="0"/>
                <a:ea typeface="+mn-ea"/>
                <a:cs typeface="+mn-cs"/>
              </a:defRPr>
            </a:lvl7pPr>
            <a:lvl8pPr marL="3200400" algn="l" defTabSz="914400" rtl="0" eaLnBrk="1" latinLnBrk="0" hangingPunct="1">
              <a:defRPr sz="2000" kern="1200">
                <a:solidFill>
                  <a:schemeClr val="tx1"/>
                </a:solidFill>
                <a:latin typeface="Verdana" pitchFamily="-96" charset="0"/>
                <a:ea typeface="+mn-ea"/>
                <a:cs typeface="+mn-cs"/>
              </a:defRPr>
            </a:lvl8pPr>
            <a:lvl9pPr marL="3657600" algn="l" defTabSz="914400" rtl="0" eaLnBrk="1" latinLnBrk="0" hangingPunct="1">
              <a:defRPr sz="2000" kern="1200">
                <a:solidFill>
                  <a:schemeClr val="tx1"/>
                </a:solidFill>
                <a:latin typeface="Verdana" pitchFamily="-96" charset="0"/>
                <a:ea typeface="+mn-ea"/>
                <a:cs typeface="+mn-cs"/>
              </a:defRPr>
            </a:lvl9pPr>
          </a:lstStyle>
          <a:p>
            <a:pPr algn="ctr">
              <a:buNone/>
            </a:pPr>
            <a:r>
              <a:rPr lang="en-US" sz="3600" dirty="0">
                <a:solidFill>
                  <a:schemeClr val="accent1"/>
                </a:solidFill>
              </a:rPr>
              <a:t>T</a:t>
            </a:r>
            <a:r>
              <a:rPr lang="en-US" sz="3600" dirty="0" smtClean="0">
                <a:solidFill>
                  <a:schemeClr val="accent1"/>
                </a:solidFill>
              </a:rPr>
              <a:t>_T</a:t>
            </a:r>
            <a:endParaRPr lang="en-US" sz="3600" dirty="0">
              <a:solidFill>
                <a:schemeClr val="accent1"/>
              </a:solidFill>
            </a:endParaRPr>
          </a:p>
        </p:txBody>
      </p:sp>
      <p:sp>
        <p:nvSpPr>
          <p:cNvPr id="15" name="TextBox 14"/>
          <p:cNvSpPr txBox="1"/>
          <p:nvPr/>
        </p:nvSpPr>
        <p:spPr>
          <a:xfrm>
            <a:off x="2714171" y="3500672"/>
            <a:ext cx="1712685" cy="590931"/>
          </a:xfrm>
          <a:prstGeom prst="rect">
            <a:avLst/>
          </a:prstGeom>
          <a:noFill/>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defPPr>
              <a:defRPr lang="en-US"/>
            </a:defPPr>
            <a:lvl1pPr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1pPr>
            <a:lvl2pPr marL="457200"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2pPr>
            <a:lvl3pPr marL="914400"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3pPr>
            <a:lvl4pPr marL="1371600"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4pPr>
            <a:lvl5pPr marL="1828800"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5pPr>
            <a:lvl6pPr marL="2286000" algn="l" defTabSz="914400" rtl="0" eaLnBrk="1" latinLnBrk="0" hangingPunct="1">
              <a:defRPr sz="2000" kern="1200">
                <a:solidFill>
                  <a:schemeClr val="tx1"/>
                </a:solidFill>
                <a:latin typeface="Verdana" pitchFamily="-96" charset="0"/>
                <a:ea typeface="+mn-ea"/>
                <a:cs typeface="+mn-cs"/>
              </a:defRPr>
            </a:lvl6pPr>
            <a:lvl7pPr marL="2743200" algn="l" defTabSz="914400" rtl="0" eaLnBrk="1" latinLnBrk="0" hangingPunct="1">
              <a:defRPr sz="2000" kern="1200">
                <a:solidFill>
                  <a:schemeClr val="tx1"/>
                </a:solidFill>
                <a:latin typeface="Verdana" pitchFamily="-96" charset="0"/>
                <a:ea typeface="+mn-ea"/>
                <a:cs typeface="+mn-cs"/>
              </a:defRPr>
            </a:lvl7pPr>
            <a:lvl8pPr marL="3200400" algn="l" defTabSz="914400" rtl="0" eaLnBrk="1" latinLnBrk="0" hangingPunct="1">
              <a:defRPr sz="2000" kern="1200">
                <a:solidFill>
                  <a:schemeClr val="tx1"/>
                </a:solidFill>
                <a:latin typeface="Verdana" pitchFamily="-96" charset="0"/>
                <a:ea typeface="+mn-ea"/>
                <a:cs typeface="+mn-cs"/>
              </a:defRPr>
            </a:lvl8pPr>
            <a:lvl9pPr marL="3657600" algn="l" defTabSz="914400" rtl="0" eaLnBrk="1" latinLnBrk="0" hangingPunct="1">
              <a:defRPr sz="2000" kern="1200">
                <a:solidFill>
                  <a:schemeClr val="tx1"/>
                </a:solidFill>
                <a:latin typeface="Verdana" pitchFamily="-96" charset="0"/>
                <a:ea typeface="+mn-ea"/>
                <a:cs typeface="+mn-cs"/>
              </a:defRPr>
            </a:lvl9pPr>
          </a:lstStyle>
          <a:p>
            <a:pPr algn="ctr">
              <a:buNone/>
            </a:pPr>
            <a:r>
              <a:rPr lang="en-US" sz="3600" dirty="0">
                <a:solidFill>
                  <a:schemeClr val="accent1"/>
                </a:solidFill>
              </a:rPr>
              <a:t>@</a:t>
            </a:r>
            <a:r>
              <a:rPr lang="en-US" sz="3600" dirty="0" smtClean="0">
                <a:solidFill>
                  <a:schemeClr val="accent1"/>
                </a:solidFill>
              </a:rPr>
              <a:t>_@</a:t>
            </a:r>
            <a:endParaRPr lang="en-US" sz="3600" dirty="0">
              <a:solidFill>
                <a:schemeClr val="accent1"/>
              </a:solidFill>
            </a:endParaRPr>
          </a:p>
        </p:txBody>
      </p:sp>
    </p:spTree>
    <p:custDataLst>
      <p:tags r:id="rId1"/>
    </p:custDataLst>
    <p:extLst>
      <p:ext uri="{BB962C8B-B14F-4D97-AF65-F5344CB8AC3E}">
        <p14:creationId xmlns:p14="http://schemas.microsoft.com/office/powerpoint/2010/main" val="2983122938"/>
      </p:ext>
    </p:extLst>
  </p:cSld>
  <p:clrMapOvr>
    <a:masterClrMapping/>
  </p:clrMapOvr>
  <p:transition advTm="94783">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5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par>
                                <p:cTn id="28" presetID="10" presetClass="exit" presetSubtype="0" fill="hold" grpId="1" nodeType="withEffect">
                                  <p:stCondLst>
                                    <p:cond delay="0"/>
                                  </p:stCondLst>
                                  <p:childTnLst>
                                    <p:animEffect transition="out" filter="fade">
                                      <p:cBhvr>
                                        <p:cTn id="29" dur="500"/>
                                        <p:tgtEl>
                                          <p:spTgt spid="19"/>
                                        </p:tgtEl>
                                      </p:cBhvr>
                                    </p:animEffect>
                                    <p:set>
                                      <p:cBhvr>
                                        <p:cTn id="30" dur="1" fill="hold">
                                          <p:stCondLst>
                                            <p:cond delay="499"/>
                                          </p:stCondLst>
                                        </p:cTn>
                                        <p:tgtEl>
                                          <p:spTgt spid="19"/>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500"/>
                                        <p:tgtEl>
                                          <p:spTgt spid="9"/>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fade">
                                      <p:cBhvr>
                                        <p:cTn id="40" dur="500"/>
                                        <p:tgtEl>
                                          <p:spTgt spid="18"/>
                                        </p:tgtEl>
                                      </p:cBhvr>
                                    </p:animEffect>
                                  </p:childTnLst>
                                </p:cTn>
                              </p:par>
                              <p:par>
                                <p:cTn id="41" presetID="10" presetClass="exit" presetSubtype="0" fill="hold" grpId="1" nodeType="withEffect">
                                  <p:stCondLst>
                                    <p:cond delay="0"/>
                                  </p:stCondLst>
                                  <p:childTnLst>
                                    <p:animEffect transition="out" filter="fade">
                                      <p:cBhvr>
                                        <p:cTn id="42" dur="500"/>
                                        <p:tgtEl>
                                          <p:spTgt spid="17"/>
                                        </p:tgtEl>
                                      </p:cBhvr>
                                    </p:animEffect>
                                    <p:set>
                                      <p:cBhvr>
                                        <p:cTn id="43" dur="1" fill="hold">
                                          <p:stCondLst>
                                            <p:cond delay="499"/>
                                          </p:stCondLst>
                                        </p:cTn>
                                        <p:tgtEl>
                                          <p:spTgt spid="17"/>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fade">
                                      <p:cBhvr>
                                        <p:cTn id="48" dur="500"/>
                                        <p:tgtEl>
                                          <p:spTgt spid="15"/>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11"/>
                                        </p:tgtEl>
                                        <p:attrNameLst>
                                          <p:attrName>style.visibility</p:attrName>
                                        </p:attrNameLst>
                                      </p:cBhvr>
                                      <p:to>
                                        <p:strVal val="visible"/>
                                      </p:to>
                                    </p:set>
                                    <p:animEffect transition="in" filter="fade">
                                      <p:cBhvr>
                                        <p:cTn id="53" dur="500"/>
                                        <p:tgtEl>
                                          <p:spTgt spid="11"/>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14"/>
                                        </p:tgtEl>
                                        <p:attrNameLst>
                                          <p:attrName>style.visibility</p:attrName>
                                        </p:attrNameLst>
                                      </p:cBhvr>
                                      <p:to>
                                        <p:strVal val="visible"/>
                                      </p:to>
                                    </p:set>
                                    <p:animEffect transition="in" filter="fade">
                                      <p:cBhvr>
                                        <p:cTn id="58" dur="500"/>
                                        <p:tgtEl>
                                          <p:spTgt spid="14"/>
                                        </p:tgtEl>
                                      </p:cBhvr>
                                    </p:animEffect>
                                  </p:childTnLst>
                                </p:cTn>
                              </p:par>
                              <p:par>
                                <p:cTn id="59" presetID="10" presetClass="exit" presetSubtype="0" fill="hold" grpId="1" nodeType="withEffect">
                                  <p:stCondLst>
                                    <p:cond delay="0"/>
                                  </p:stCondLst>
                                  <p:childTnLst>
                                    <p:animEffect transition="out" filter="fade">
                                      <p:cBhvr>
                                        <p:cTn id="60" dur="500"/>
                                        <p:tgtEl>
                                          <p:spTgt spid="18"/>
                                        </p:tgtEl>
                                      </p:cBhvr>
                                    </p:animEffect>
                                    <p:set>
                                      <p:cBhvr>
                                        <p:cTn id="61" dur="1" fill="hold">
                                          <p:stCondLst>
                                            <p:cond delay="499"/>
                                          </p:stCondLst>
                                        </p:cTn>
                                        <p:tgtEl>
                                          <p:spTgt spid="18"/>
                                        </p:tgtEl>
                                        <p:attrNameLst>
                                          <p:attrName>style.visibility</p:attrName>
                                        </p:attrNameLst>
                                      </p:cBhvr>
                                      <p:to>
                                        <p:strVal val="hidden"/>
                                      </p:to>
                                    </p:se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13"/>
                                        </p:tgtEl>
                                        <p:attrNameLst>
                                          <p:attrName>style.visibility</p:attrName>
                                        </p:attrNameLst>
                                      </p:cBhvr>
                                      <p:to>
                                        <p:strVal val="visible"/>
                                      </p:to>
                                    </p:set>
                                    <p:animEffect transition="in" filter="fade">
                                      <p:cBhvr>
                                        <p:cTn id="66" dur="500"/>
                                        <p:tgtEl>
                                          <p:spTgt spid="13"/>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10"/>
                                        </p:tgtEl>
                                        <p:attrNameLst>
                                          <p:attrName>style.visibility</p:attrName>
                                        </p:attrNameLst>
                                      </p:cBhvr>
                                      <p:to>
                                        <p:strVal val="visible"/>
                                      </p:to>
                                    </p:set>
                                    <p:animEffect transition="in" filter="fade">
                                      <p:cBhvr>
                                        <p:cTn id="71" dur="500"/>
                                        <p:tgtEl>
                                          <p:spTgt spid="10"/>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5"/>
                                        </p:tgtEl>
                                        <p:attrNameLst>
                                          <p:attrName>style.visibility</p:attrName>
                                        </p:attrNameLst>
                                      </p:cBhvr>
                                      <p:to>
                                        <p:strVal val="visible"/>
                                      </p:to>
                                    </p:set>
                                    <p:animEffect transition="in" filter="fade">
                                      <p:cBhvr>
                                        <p:cTn id="76" dur="500"/>
                                        <p:tgtEl>
                                          <p:spTgt spid="5"/>
                                        </p:tgtEl>
                                      </p:cBhvr>
                                    </p:animEffect>
                                  </p:childTnLst>
                                </p:cTn>
                              </p:par>
                              <p:par>
                                <p:cTn id="77" presetID="10" presetClass="exit" presetSubtype="0" fill="hold" grpId="1" nodeType="withEffect">
                                  <p:stCondLst>
                                    <p:cond delay="0"/>
                                  </p:stCondLst>
                                  <p:childTnLst>
                                    <p:animEffect transition="out" filter="fade">
                                      <p:cBhvr>
                                        <p:cTn id="78" dur="500"/>
                                        <p:tgtEl>
                                          <p:spTgt spid="14"/>
                                        </p:tgtEl>
                                      </p:cBhvr>
                                    </p:animEffect>
                                    <p:set>
                                      <p:cBhvr>
                                        <p:cTn id="79" dur="1" fill="hold">
                                          <p:stCondLst>
                                            <p:cond delay="4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P spid="17" grpId="0" animBg="1"/>
      <p:bldP spid="17" grpId="1" animBg="1"/>
      <p:bldP spid="19" grpId="0" animBg="1"/>
      <p:bldP spid="19" grpId="1" animBg="1"/>
      <p:bldP spid="14" grpId="0" animBg="1"/>
      <p:bldP spid="14" grpId="1" animBg="1"/>
      <p:bldP spid="5" grpId="0" animBg="1"/>
      <p:bldP spid="7" grpId="0"/>
      <p:bldP spid="8" grpId="0"/>
      <p:bldP spid="9" grpId="0"/>
      <p:bldP spid="10" grpId="0"/>
      <p:bldP spid="11" grpId="0"/>
      <p:bldP spid="12" grpId="0"/>
      <p:bldP spid="13" grpId="0"/>
      <p:bldP spid="1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a:xfrm>
            <a:off x="457200" y="133348"/>
            <a:ext cx="8229600" cy="1143000"/>
          </a:xfrm>
        </p:spPr>
        <p:txBody>
          <a:bodyPr>
            <a:normAutofit/>
          </a:bodyPr>
          <a:lstStyle/>
          <a:p>
            <a:r>
              <a:rPr lang="en-US" sz="3600" b="0" dirty="0" smtClean="0"/>
              <a:t>Building on abstractions: STDIO Service</a:t>
            </a:r>
            <a:endParaRPr lang="en-US" sz="3600" b="0" dirty="0"/>
          </a:p>
        </p:txBody>
      </p:sp>
      <p:sp>
        <p:nvSpPr>
          <p:cNvPr id="112675" name="AutoShape 35"/>
          <p:cNvSpPr>
            <a:spLocks noChangeArrowheads="1"/>
          </p:cNvSpPr>
          <p:nvPr/>
        </p:nvSpPr>
        <p:spPr bwMode="auto">
          <a:xfrm>
            <a:off x="5181600" y="4572000"/>
            <a:ext cx="3048000" cy="381000"/>
          </a:xfrm>
          <a:prstGeom prst="roundRect">
            <a:avLst>
              <a:gd name="adj" fmla="val 16667"/>
            </a:avLst>
          </a:prstGeom>
          <a:solidFill>
            <a:schemeClr val="accent1">
              <a:alpha val="33000"/>
            </a:schemeClr>
          </a:solidFill>
          <a:ln>
            <a:solidFill>
              <a:schemeClr val="tx1">
                <a:alpha val="34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buNone/>
            </a:pPr>
            <a:r>
              <a:rPr lang="en-US" sz="1400" dirty="0" smtClean="0">
                <a:latin typeface="Calibri" pitchFamily="34" charset="0"/>
              </a:rPr>
              <a:t>Virtual Channel Multiplexing</a:t>
            </a:r>
            <a:endParaRPr lang="en-US" sz="1400" dirty="0">
              <a:latin typeface="Calibri" pitchFamily="34" charset="0"/>
            </a:endParaRPr>
          </a:p>
        </p:txBody>
      </p:sp>
      <p:sp>
        <p:nvSpPr>
          <p:cNvPr id="112644" name="Line 4"/>
          <p:cNvSpPr>
            <a:spLocks noChangeShapeType="1"/>
          </p:cNvSpPr>
          <p:nvPr/>
        </p:nvSpPr>
        <p:spPr bwMode="auto">
          <a:xfrm>
            <a:off x="4724400" y="1143000"/>
            <a:ext cx="0" cy="5257800"/>
          </a:xfrm>
          <a:prstGeom prst="line">
            <a:avLst/>
          </a:prstGeom>
          <a:noFill/>
          <a:ln w="9525">
            <a:solidFill>
              <a:schemeClr val="tx1"/>
            </a:solidFill>
            <a:prstDash val="dash"/>
            <a:round/>
            <a:headEnd/>
            <a:tailEnd/>
          </a:ln>
          <a:effectLst/>
        </p:spPr>
        <p:txBody>
          <a:bodyPr/>
          <a:lstStyle/>
          <a:p>
            <a:pPr>
              <a:buNone/>
            </a:pPr>
            <a:endParaRPr lang="en-US"/>
          </a:p>
        </p:txBody>
      </p:sp>
      <p:sp>
        <p:nvSpPr>
          <p:cNvPr id="112646" name="AutoShape 6"/>
          <p:cNvSpPr>
            <a:spLocks noChangeArrowheads="1"/>
          </p:cNvSpPr>
          <p:nvPr/>
        </p:nvSpPr>
        <p:spPr bwMode="auto">
          <a:xfrm>
            <a:off x="5181600" y="5029200"/>
            <a:ext cx="3276600" cy="381000"/>
          </a:xfrm>
          <a:prstGeom prst="roundRect">
            <a:avLst>
              <a:gd name="adj" fmla="val 16667"/>
            </a:avLst>
          </a:prstGeom>
          <a:solidFill>
            <a:schemeClr val="accent1">
              <a:alpha val="33000"/>
            </a:schemeClr>
          </a:solidFill>
          <a:ln>
            <a:solidFill>
              <a:schemeClr val="tx1">
                <a:alpha val="34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buNone/>
            </a:pPr>
            <a:r>
              <a:rPr lang="en-US" sz="1400">
                <a:latin typeface="Calibri" pitchFamily="34" charset="0"/>
              </a:rPr>
              <a:t>Kernel Driver</a:t>
            </a:r>
          </a:p>
        </p:txBody>
      </p:sp>
      <p:sp>
        <p:nvSpPr>
          <p:cNvPr id="112647" name="AutoShape 7"/>
          <p:cNvSpPr>
            <a:spLocks noChangeArrowheads="1"/>
          </p:cNvSpPr>
          <p:nvPr/>
        </p:nvSpPr>
        <p:spPr bwMode="auto">
          <a:xfrm>
            <a:off x="4267200" y="5105400"/>
            <a:ext cx="914400" cy="228600"/>
          </a:xfrm>
          <a:prstGeom prst="leftRightArrow">
            <a:avLst>
              <a:gd name="adj1" fmla="val 50000"/>
              <a:gd name="adj2" fmla="val 53333"/>
            </a:avLst>
          </a:prstGeom>
          <a:solidFill>
            <a:schemeClr val="accent1">
              <a:alpha val="33000"/>
            </a:schemeClr>
          </a:solidFill>
          <a:ln w="9525">
            <a:solidFill>
              <a:schemeClr val="tx1">
                <a:alpha val="34000"/>
              </a:schemeClr>
            </a:solidFill>
            <a:miter lim="800000"/>
            <a:headEnd/>
            <a:tailEnd/>
          </a:ln>
          <a:effectLst/>
        </p:spPr>
        <p:txBody>
          <a:bodyPr wrap="none" anchor="ctr"/>
          <a:lstStyle/>
          <a:p>
            <a:pPr>
              <a:buNone/>
            </a:pPr>
            <a:endParaRPr lang="en-US"/>
          </a:p>
        </p:txBody>
      </p:sp>
      <p:sp>
        <p:nvSpPr>
          <p:cNvPr id="112657" name="AutoShape 17"/>
          <p:cNvSpPr>
            <a:spLocks noChangeArrowheads="1"/>
          </p:cNvSpPr>
          <p:nvPr/>
        </p:nvSpPr>
        <p:spPr bwMode="auto">
          <a:xfrm>
            <a:off x="838200" y="5029200"/>
            <a:ext cx="3429000" cy="381000"/>
          </a:xfrm>
          <a:prstGeom prst="roundRect">
            <a:avLst>
              <a:gd name="adj" fmla="val 16667"/>
            </a:avLst>
          </a:prstGeom>
          <a:solidFill>
            <a:schemeClr val="accent1">
              <a:alpha val="33000"/>
            </a:schemeClr>
          </a:solidFill>
          <a:ln>
            <a:solidFill>
              <a:schemeClr val="tx1">
                <a:alpha val="34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buNone/>
            </a:pPr>
            <a:r>
              <a:rPr lang="en-US" sz="1400" dirty="0" smtClean="0">
                <a:latin typeface="Calibri" pitchFamily="34" charset="0"/>
              </a:rPr>
              <a:t>FPGA Physical Devices</a:t>
            </a:r>
            <a:endParaRPr lang="en-US" sz="1400" dirty="0">
              <a:latin typeface="Calibri" pitchFamily="34" charset="0"/>
            </a:endParaRPr>
          </a:p>
        </p:txBody>
      </p:sp>
      <p:sp>
        <p:nvSpPr>
          <p:cNvPr id="112660" name="AutoShape 20"/>
          <p:cNvSpPr>
            <a:spLocks noChangeArrowheads="1"/>
          </p:cNvSpPr>
          <p:nvPr/>
        </p:nvSpPr>
        <p:spPr bwMode="auto">
          <a:xfrm>
            <a:off x="1066800" y="4572000"/>
            <a:ext cx="3200400" cy="381000"/>
          </a:xfrm>
          <a:prstGeom prst="roundRect">
            <a:avLst>
              <a:gd name="adj" fmla="val 16667"/>
            </a:avLst>
          </a:prstGeom>
          <a:solidFill>
            <a:schemeClr val="accent1">
              <a:alpha val="33000"/>
            </a:schemeClr>
          </a:solidFill>
          <a:ln>
            <a:solidFill>
              <a:schemeClr val="tx1">
                <a:alpha val="34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buNone/>
            </a:pPr>
            <a:r>
              <a:rPr lang="en-US" sz="1400" dirty="0" smtClean="0">
                <a:latin typeface="Calibri" pitchFamily="34" charset="0"/>
              </a:rPr>
              <a:t>Virtual Channel Multiplexing</a:t>
            </a:r>
            <a:endParaRPr lang="en-US" sz="1400" dirty="0">
              <a:latin typeface="Calibri" pitchFamily="34" charset="0"/>
            </a:endParaRPr>
          </a:p>
        </p:txBody>
      </p:sp>
      <p:sp>
        <p:nvSpPr>
          <p:cNvPr id="82" name="Rectangle 81"/>
          <p:cNvSpPr/>
          <p:nvPr/>
        </p:nvSpPr>
        <p:spPr>
          <a:xfrm>
            <a:off x="1676400" y="5562600"/>
            <a:ext cx="1676400" cy="381000"/>
          </a:xfrm>
          <a:prstGeom prst="rect">
            <a:avLst/>
          </a:prstGeom>
          <a:solidFill>
            <a:schemeClr val="accent1">
              <a:alpha val="33000"/>
            </a:schemeClr>
          </a:solidFill>
          <a:ln>
            <a:solidFill>
              <a:schemeClr val="tx1">
                <a:alpha val="34000"/>
              </a:schemeClr>
            </a:solidFill>
          </a:ln>
        </p:spPr>
        <p:style>
          <a:lnRef idx="1">
            <a:schemeClr val="dk1"/>
          </a:lnRef>
          <a:fillRef idx="2">
            <a:schemeClr val="dk1"/>
          </a:fillRef>
          <a:effectRef idx="1">
            <a:schemeClr val="dk1"/>
          </a:effectRef>
          <a:fontRef idx="minor">
            <a:schemeClr val="dk1"/>
          </a:fontRef>
        </p:style>
        <p:txBody>
          <a:bodyPr rtlCol="0" anchor="ctr"/>
          <a:lstStyle/>
          <a:p>
            <a:pPr algn="ctr">
              <a:buNone/>
            </a:pPr>
            <a:r>
              <a:rPr lang="en-US" dirty="0" smtClean="0">
                <a:solidFill>
                  <a:schemeClr val="tx2">
                    <a:lumMod val="40000"/>
                    <a:lumOff val="60000"/>
                  </a:schemeClr>
                </a:solidFill>
              </a:rPr>
              <a:t>FPGA</a:t>
            </a:r>
            <a:endParaRPr lang="en-US" dirty="0">
              <a:solidFill>
                <a:schemeClr val="tx2">
                  <a:lumMod val="40000"/>
                  <a:lumOff val="60000"/>
                </a:schemeClr>
              </a:solidFill>
            </a:endParaRPr>
          </a:p>
        </p:txBody>
      </p:sp>
      <p:sp>
        <p:nvSpPr>
          <p:cNvPr id="83" name="Rectangle 82"/>
          <p:cNvSpPr/>
          <p:nvPr/>
        </p:nvSpPr>
        <p:spPr>
          <a:xfrm>
            <a:off x="6096000" y="5562600"/>
            <a:ext cx="1676400" cy="381000"/>
          </a:xfrm>
          <a:prstGeom prst="rect">
            <a:avLst/>
          </a:prstGeom>
          <a:solidFill>
            <a:schemeClr val="accent1">
              <a:alpha val="33000"/>
            </a:schemeClr>
          </a:solidFill>
          <a:ln>
            <a:solidFill>
              <a:schemeClr val="tx1">
                <a:alpha val="34000"/>
              </a:schemeClr>
            </a:solidFill>
          </a:ln>
        </p:spPr>
        <p:style>
          <a:lnRef idx="1">
            <a:schemeClr val="dk1"/>
          </a:lnRef>
          <a:fillRef idx="2">
            <a:schemeClr val="dk1"/>
          </a:fillRef>
          <a:effectRef idx="1">
            <a:schemeClr val="dk1"/>
          </a:effectRef>
          <a:fontRef idx="minor">
            <a:schemeClr val="dk1"/>
          </a:fontRef>
        </p:style>
        <p:txBody>
          <a:bodyPr rtlCol="0" anchor="ctr"/>
          <a:lstStyle/>
          <a:p>
            <a:pPr algn="ctr">
              <a:buNone/>
            </a:pPr>
            <a:r>
              <a:rPr lang="en-US" dirty="0" smtClean="0">
                <a:solidFill>
                  <a:schemeClr val="tx2">
                    <a:lumMod val="40000"/>
                    <a:lumOff val="60000"/>
                  </a:schemeClr>
                </a:solidFill>
              </a:rPr>
              <a:t>CPU</a:t>
            </a:r>
            <a:endParaRPr lang="en-US" dirty="0">
              <a:solidFill>
                <a:schemeClr val="tx2">
                  <a:lumMod val="40000"/>
                  <a:lumOff val="60000"/>
                </a:schemeClr>
              </a:solidFill>
            </a:endParaRPr>
          </a:p>
        </p:txBody>
      </p:sp>
      <p:sp>
        <p:nvSpPr>
          <p:cNvPr id="78" name="AutoShape 35"/>
          <p:cNvSpPr>
            <a:spLocks noChangeArrowheads="1"/>
          </p:cNvSpPr>
          <p:nvPr/>
        </p:nvSpPr>
        <p:spPr bwMode="auto">
          <a:xfrm>
            <a:off x="5181600" y="4114800"/>
            <a:ext cx="2819400" cy="381000"/>
          </a:xfrm>
          <a:prstGeom prst="roundRect">
            <a:avLst>
              <a:gd name="adj" fmla="val 16667"/>
            </a:avLst>
          </a:prstGeom>
          <a:solidFill>
            <a:schemeClr val="accent1">
              <a:alpha val="33000"/>
            </a:schemeClr>
          </a:solidFill>
          <a:ln>
            <a:solidFill>
              <a:schemeClr val="tx1">
                <a:alpha val="34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buNone/>
            </a:pPr>
            <a:r>
              <a:rPr lang="en-US" sz="1400" dirty="0" err="1">
                <a:latin typeface="Calibri" pitchFamily="34" charset="0"/>
              </a:rPr>
              <a:t>M</a:t>
            </a:r>
            <a:r>
              <a:rPr lang="en-US" sz="1400" dirty="0" err="1" smtClean="0">
                <a:latin typeface="Calibri" pitchFamily="34" charset="0"/>
              </a:rPr>
              <a:t>arshalling</a:t>
            </a:r>
            <a:endParaRPr lang="en-US" sz="1400" dirty="0">
              <a:latin typeface="Calibri" pitchFamily="34" charset="0"/>
            </a:endParaRPr>
          </a:p>
        </p:txBody>
      </p:sp>
      <p:sp>
        <p:nvSpPr>
          <p:cNvPr id="79" name="AutoShape 20"/>
          <p:cNvSpPr>
            <a:spLocks noChangeArrowheads="1"/>
          </p:cNvSpPr>
          <p:nvPr/>
        </p:nvSpPr>
        <p:spPr bwMode="auto">
          <a:xfrm>
            <a:off x="1295400" y="4114800"/>
            <a:ext cx="2971800" cy="381000"/>
          </a:xfrm>
          <a:prstGeom prst="roundRect">
            <a:avLst>
              <a:gd name="adj" fmla="val 16667"/>
            </a:avLst>
          </a:prstGeom>
          <a:solidFill>
            <a:schemeClr val="accent1">
              <a:alpha val="33000"/>
            </a:schemeClr>
          </a:solidFill>
          <a:ln>
            <a:solidFill>
              <a:schemeClr val="tx1">
                <a:alpha val="34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buNone/>
            </a:pPr>
            <a:r>
              <a:rPr lang="en-US" sz="1400" dirty="0" err="1" smtClean="0">
                <a:latin typeface="Calibri" pitchFamily="34" charset="0"/>
              </a:rPr>
              <a:t>Marshalling</a:t>
            </a:r>
            <a:endParaRPr lang="en-US" sz="1400" dirty="0">
              <a:latin typeface="Calibri" pitchFamily="34" charset="0"/>
            </a:endParaRPr>
          </a:p>
        </p:txBody>
      </p:sp>
      <p:sp>
        <p:nvSpPr>
          <p:cNvPr id="27" name="AutoShape 20"/>
          <p:cNvSpPr>
            <a:spLocks noChangeArrowheads="1"/>
          </p:cNvSpPr>
          <p:nvPr/>
        </p:nvSpPr>
        <p:spPr bwMode="auto">
          <a:xfrm>
            <a:off x="762000" y="1828800"/>
            <a:ext cx="838200" cy="914400"/>
          </a:xfrm>
          <a:prstGeom prst="roundRect">
            <a:avLst>
              <a:gd name="adj" fmla="val 16667"/>
            </a:avLst>
          </a:prstGeom>
          <a:ln>
            <a:headEnd/>
            <a:tailEnd/>
          </a:ln>
          <a:effectLst/>
        </p:spPr>
        <p:style>
          <a:lnRef idx="1">
            <a:schemeClr val="accent3"/>
          </a:lnRef>
          <a:fillRef idx="2">
            <a:schemeClr val="accent3"/>
          </a:fillRef>
          <a:effectRef idx="1">
            <a:schemeClr val="accent3"/>
          </a:effectRef>
          <a:fontRef idx="minor">
            <a:schemeClr val="dk1"/>
          </a:fontRef>
        </p:style>
        <p:txBody>
          <a:bodyPr wrap="none" anchor="ctr"/>
          <a:lstStyle/>
          <a:p>
            <a:pPr algn="ctr">
              <a:buNone/>
            </a:pPr>
            <a:endParaRPr lang="en-US" sz="1400" dirty="0" smtClean="0">
              <a:latin typeface="Calibri" pitchFamily="34" charset="0"/>
            </a:endParaRPr>
          </a:p>
        </p:txBody>
      </p:sp>
      <p:sp>
        <p:nvSpPr>
          <p:cNvPr id="28" name="AutoShape 20"/>
          <p:cNvSpPr>
            <a:spLocks noChangeArrowheads="1"/>
          </p:cNvSpPr>
          <p:nvPr/>
        </p:nvSpPr>
        <p:spPr bwMode="auto">
          <a:xfrm>
            <a:off x="1981200" y="3352800"/>
            <a:ext cx="1981200" cy="381000"/>
          </a:xfrm>
          <a:prstGeom prst="roundRect">
            <a:avLst>
              <a:gd name="adj" fmla="val 16667"/>
            </a:avLst>
          </a:prstGeom>
          <a:ln>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algn="ctr">
              <a:buNone/>
            </a:pPr>
            <a:r>
              <a:rPr lang="en-US" sz="1400" dirty="0" smtClean="0">
                <a:latin typeface="Calibri" pitchFamily="34" charset="0"/>
              </a:rPr>
              <a:t>STDIO Service</a:t>
            </a:r>
            <a:endParaRPr lang="en-US" sz="1400" dirty="0">
              <a:latin typeface="Calibri" pitchFamily="34" charset="0"/>
            </a:endParaRPr>
          </a:p>
        </p:txBody>
      </p:sp>
      <p:sp>
        <p:nvSpPr>
          <p:cNvPr id="29" name="AutoShape 20"/>
          <p:cNvSpPr>
            <a:spLocks noChangeArrowheads="1"/>
          </p:cNvSpPr>
          <p:nvPr/>
        </p:nvSpPr>
        <p:spPr bwMode="auto">
          <a:xfrm>
            <a:off x="5486400" y="3352800"/>
            <a:ext cx="1981200" cy="381000"/>
          </a:xfrm>
          <a:prstGeom prst="roundRect">
            <a:avLst>
              <a:gd name="adj" fmla="val 16667"/>
            </a:avLst>
          </a:prstGeom>
          <a:ln>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algn="ctr">
              <a:buNone/>
            </a:pPr>
            <a:r>
              <a:rPr lang="en-US" sz="1400" dirty="0" smtClean="0">
                <a:latin typeface="Calibri" pitchFamily="34" charset="0"/>
              </a:rPr>
              <a:t>STDIO Service</a:t>
            </a:r>
            <a:endParaRPr lang="en-US" sz="1400" dirty="0">
              <a:latin typeface="Calibri" pitchFamily="34" charset="0"/>
            </a:endParaRPr>
          </a:p>
        </p:txBody>
      </p:sp>
      <p:sp>
        <p:nvSpPr>
          <p:cNvPr id="33" name="AutoShape 20"/>
          <p:cNvSpPr>
            <a:spLocks noChangeArrowheads="1"/>
          </p:cNvSpPr>
          <p:nvPr/>
        </p:nvSpPr>
        <p:spPr bwMode="auto">
          <a:xfrm>
            <a:off x="838200" y="2286000"/>
            <a:ext cx="685800" cy="381000"/>
          </a:xfrm>
          <a:prstGeom prst="roundRect">
            <a:avLst>
              <a:gd name="adj" fmla="val 16667"/>
            </a:avLst>
          </a:prstGeom>
          <a:ln>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algn="ctr">
              <a:buNone/>
            </a:pPr>
            <a:r>
              <a:rPr lang="en-US" sz="1200" dirty="0" smtClean="0">
                <a:latin typeface="Calibri" pitchFamily="34" charset="0"/>
              </a:rPr>
              <a:t>STDIO</a:t>
            </a:r>
          </a:p>
          <a:p>
            <a:pPr algn="ctr">
              <a:buNone/>
            </a:pPr>
            <a:r>
              <a:rPr lang="en-US" sz="1200" dirty="0" smtClean="0">
                <a:latin typeface="Calibri" pitchFamily="34" charset="0"/>
              </a:rPr>
              <a:t>Node</a:t>
            </a:r>
          </a:p>
        </p:txBody>
      </p:sp>
      <p:sp>
        <p:nvSpPr>
          <p:cNvPr id="34" name="TextBox 33"/>
          <p:cNvSpPr txBox="1"/>
          <p:nvPr/>
        </p:nvSpPr>
        <p:spPr>
          <a:xfrm>
            <a:off x="821564" y="1824335"/>
            <a:ext cx="734495" cy="470898"/>
          </a:xfrm>
          <a:prstGeom prst="rect">
            <a:avLst/>
          </a:prstGeom>
          <a:noFill/>
          <a:effectLst/>
        </p:spPr>
        <p:txBody>
          <a:bodyPr wrap="none" rtlCol="0">
            <a:spAutoFit/>
          </a:bodyPr>
          <a:lstStyle/>
          <a:p>
            <a:pPr algn="ctr">
              <a:buNone/>
            </a:pPr>
            <a:r>
              <a:rPr lang="en-US" sz="1200" dirty="0" smtClean="0">
                <a:latin typeface="+mj-lt"/>
              </a:rPr>
              <a:t>User</a:t>
            </a:r>
          </a:p>
          <a:p>
            <a:pPr algn="ctr">
              <a:buNone/>
            </a:pPr>
            <a:r>
              <a:rPr lang="en-US" sz="1200" dirty="0" smtClean="0">
                <a:latin typeface="+mj-lt"/>
              </a:rPr>
              <a:t>Module</a:t>
            </a:r>
            <a:endParaRPr lang="en-US" sz="1200" dirty="0">
              <a:latin typeface="+mj-lt"/>
            </a:endParaRPr>
          </a:p>
        </p:txBody>
      </p:sp>
      <p:sp>
        <p:nvSpPr>
          <p:cNvPr id="36" name="AutoShape 20"/>
          <p:cNvSpPr>
            <a:spLocks noChangeArrowheads="1"/>
          </p:cNvSpPr>
          <p:nvPr/>
        </p:nvSpPr>
        <p:spPr bwMode="auto">
          <a:xfrm>
            <a:off x="1905000" y="1295400"/>
            <a:ext cx="838200" cy="914400"/>
          </a:xfrm>
          <a:prstGeom prst="roundRect">
            <a:avLst>
              <a:gd name="adj" fmla="val 16667"/>
            </a:avLst>
          </a:prstGeom>
          <a:ln>
            <a:headEnd/>
            <a:tailEnd/>
          </a:ln>
          <a:effectLst/>
        </p:spPr>
        <p:style>
          <a:lnRef idx="1">
            <a:schemeClr val="accent3"/>
          </a:lnRef>
          <a:fillRef idx="2">
            <a:schemeClr val="accent3"/>
          </a:fillRef>
          <a:effectRef idx="1">
            <a:schemeClr val="accent3"/>
          </a:effectRef>
          <a:fontRef idx="minor">
            <a:schemeClr val="dk1"/>
          </a:fontRef>
        </p:style>
        <p:txBody>
          <a:bodyPr wrap="none" anchor="ctr"/>
          <a:lstStyle/>
          <a:p>
            <a:pPr algn="ctr">
              <a:buNone/>
            </a:pPr>
            <a:endParaRPr lang="en-US" sz="1400" dirty="0" smtClean="0">
              <a:latin typeface="Calibri" pitchFamily="34" charset="0"/>
            </a:endParaRPr>
          </a:p>
        </p:txBody>
      </p:sp>
      <p:sp>
        <p:nvSpPr>
          <p:cNvPr id="37" name="AutoShape 20"/>
          <p:cNvSpPr>
            <a:spLocks noChangeArrowheads="1"/>
          </p:cNvSpPr>
          <p:nvPr/>
        </p:nvSpPr>
        <p:spPr bwMode="auto">
          <a:xfrm>
            <a:off x="1981200" y="1752600"/>
            <a:ext cx="685800" cy="381000"/>
          </a:xfrm>
          <a:prstGeom prst="roundRect">
            <a:avLst>
              <a:gd name="adj" fmla="val 16667"/>
            </a:avLst>
          </a:prstGeom>
          <a:ln>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algn="ctr">
              <a:buNone/>
            </a:pPr>
            <a:r>
              <a:rPr lang="en-US" sz="1200" dirty="0" smtClean="0">
                <a:latin typeface="Calibri" pitchFamily="34" charset="0"/>
              </a:rPr>
              <a:t>STDIO</a:t>
            </a:r>
          </a:p>
          <a:p>
            <a:pPr algn="ctr">
              <a:buNone/>
            </a:pPr>
            <a:r>
              <a:rPr lang="en-US" sz="1200" dirty="0" smtClean="0">
                <a:latin typeface="Calibri" pitchFamily="34" charset="0"/>
              </a:rPr>
              <a:t>Node</a:t>
            </a:r>
          </a:p>
        </p:txBody>
      </p:sp>
      <p:sp>
        <p:nvSpPr>
          <p:cNvPr id="38" name="TextBox 37"/>
          <p:cNvSpPr txBox="1"/>
          <p:nvPr/>
        </p:nvSpPr>
        <p:spPr>
          <a:xfrm>
            <a:off x="1964564" y="1290935"/>
            <a:ext cx="734495" cy="470898"/>
          </a:xfrm>
          <a:prstGeom prst="rect">
            <a:avLst/>
          </a:prstGeom>
          <a:noFill/>
          <a:effectLst/>
        </p:spPr>
        <p:txBody>
          <a:bodyPr wrap="none" rtlCol="0">
            <a:spAutoFit/>
          </a:bodyPr>
          <a:lstStyle/>
          <a:p>
            <a:pPr algn="ctr">
              <a:buNone/>
            </a:pPr>
            <a:r>
              <a:rPr lang="en-US" sz="1200" dirty="0" smtClean="0">
                <a:latin typeface="+mj-lt"/>
              </a:rPr>
              <a:t>User</a:t>
            </a:r>
          </a:p>
          <a:p>
            <a:pPr algn="ctr">
              <a:buNone/>
            </a:pPr>
            <a:r>
              <a:rPr lang="en-US" sz="1200" dirty="0" smtClean="0">
                <a:latin typeface="+mj-lt"/>
              </a:rPr>
              <a:t>Module</a:t>
            </a:r>
            <a:endParaRPr lang="en-US" sz="1200" dirty="0">
              <a:latin typeface="+mj-lt"/>
            </a:endParaRPr>
          </a:p>
        </p:txBody>
      </p:sp>
      <p:sp>
        <p:nvSpPr>
          <p:cNvPr id="39" name="AutoShape 20"/>
          <p:cNvSpPr>
            <a:spLocks noChangeArrowheads="1"/>
          </p:cNvSpPr>
          <p:nvPr/>
        </p:nvSpPr>
        <p:spPr bwMode="auto">
          <a:xfrm>
            <a:off x="3124200" y="1671935"/>
            <a:ext cx="838200" cy="914400"/>
          </a:xfrm>
          <a:prstGeom prst="roundRect">
            <a:avLst>
              <a:gd name="adj" fmla="val 16667"/>
            </a:avLst>
          </a:prstGeom>
          <a:ln>
            <a:headEnd/>
            <a:tailEnd/>
          </a:ln>
          <a:effectLst/>
        </p:spPr>
        <p:style>
          <a:lnRef idx="1">
            <a:schemeClr val="accent3"/>
          </a:lnRef>
          <a:fillRef idx="2">
            <a:schemeClr val="accent3"/>
          </a:fillRef>
          <a:effectRef idx="1">
            <a:schemeClr val="accent3"/>
          </a:effectRef>
          <a:fontRef idx="minor">
            <a:schemeClr val="dk1"/>
          </a:fontRef>
        </p:style>
        <p:txBody>
          <a:bodyPr wrap="none" anchor="ctr"/>
          <a:lstStyle/>
          <a:p>
            <a:pPr algn="ctr">
              <a:buNone/>
            </a:pPr>
            <a:endParaRPr lang="en-US" sz="1400" dirty="0" smtClean="0">
              <a:latin typeface="Calibri" pitchFamily="34" charset="0"/>
            </a:endParaRPr>
          </a:p>
        </p:txBody>
      </p:sp>
      <p:sp>
        <p:nvSpPr>
          <p:cNvPr id="40" name="AutoShape 20"/>
          <p:cNvSpPr>
            <a:spLocks noChangeArrowheads="1"/>
          </p:cNvSpPr>
          <p:nvPr/>
        </p:nvSpPr>
        <p:spPr bwMode="auto">
          <a:xfrm>
            <a:off x="3200400" y="2129135"/>
            <a:ext cx="685800" cy="381000"/>
          </a:xfrm>
          <a:prstGeom prst="roundRect">
            <a:avLst>
              <a:gd name="adj" fmla="val 16667"/>
            </a:avLst>
          </a:prstGeom>
          <a:ln>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algn="ctr">
              <a:buNone/>
            </a:pPr>
            <a:r>
              <a:rPr lang="en-US" sz="1200" dirty="0" smtClean="0">
                <a:latin typeface="Calibri" pitchFamily="34" charset="0"/>
              </a:rPr>
              <a:t>STDIO</a:t>
            </a:r>
          </a:p>
          <a:p>
            <a:pPr algn="ctr">
              <a:buNone/>
            </a:pPr>
            <a:r>
              <a:rPr lang="en-US" sz="1200" dirty="0" smtClean="0">
                <a:latin typeface="Calibri" pitchFamily="34" charset="0"/>
              </a:rPr>
              <a:t>Node</a:t>
            </a:r>
          </a:p>
        </p:txBody>
      </p:sp>
      <p:sp>
        <p:nvSpPr>
          <p:cNvPr id="41" name="TextBox 40"/>
          <p:cNvSpPr txBox="1"/>
          <p:nvPr/>
        </p:nvSpPr>
        <p:spPr>
          <a:xfrm>
            <a:off x="3183764" y="1667470"/>
            <a:ext cx="734495" cy="470898"/>
          </a:xfrm>
          <a:prstGeom prst="rect">
            <a:avLst/>
          </a:prstGeom>
          <a:noFill/>
          <a:effectLst/>
        </p:spPr>
        <p:txBody>
          <a:bodyPr wrap="none" rtlCol="0">
            <a:spAutoFit/>
          </a:bodyPr>
          <a:lstStyle/>
          <a:p>
            <a:pPr algn="ctr">
              <a:buNone/>
            </a:pPr>
            <a:r>
              <a:rPr lang="en-US" sz="1200" dirty="0" smtClean="0">
                <a:latin typeface="+mj-lt"/>
              </a:rPr>
              <a:t>User</a:t>
            </a:r>
          </a:p>
          <a:p>
            <a:pPr algn="ctr">
              <a:buNone/>
            </a:pPr>
            <a:r>
              <a:rPr lang="en-US" sz="1200" dirty="0" smtClean="0">
                <a:latin typeface="+mj-lt"/>
              </a:rPr>
              <a:t>Module</a:t>
            </a:r>
            <a:endParaRPr lang="en-US" sz="1200" dirty="0">
              <a:latin typeface="+mj-lt"/>
            </a:endParaRPr>
          </a:p>
        </p:txBody>
      </p:sp>
      <p:cxnSp>
        <p:nvCxnSpPr>
          <p:cNvPr id="46" name="Curved Connector 45"/>
          <p:cNvCxnSpPr>
            <a:stCxn id="33" idx="3"/>
            <a:endCxn id="37" idx="1"/>
          </p:cNvCxnSpPr>
          <p:nvPr/>
        </p:nvCxnSpPr>
        <p:spPr>
          <a:xfrm flipV="1">
            <a:off x="1524000" y="1943100"/>
            <a:ext cx="457200" cy="533400"/>
          </a:xfrm>
          <a:prstGeom prst="curvedConnector3">
            <a:avLst>
              <a:gd name="adj1" fmla="val 50000"/>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48" name="Curved Connector 47"/>
          <p:cNvCxnSpPr>
            <a:stCxn id="37" idx="3"/>
            <a:endCxn id="40" idx="1"/>
          </p:cNvCxnSpPr>
          <p:nvPr/>
        </p:nvCxnSpPr>
        <p:spPr>
          <a:xfrm>
            <a:off x="2667000" y="1943100"/>
            <a:ext cx="533400" cy="376535"/>
          </a:xfrm>
          <a:prstGeom prst="curvedConnector3">
            <a:avLst>
              <a:gd name="adj1" fmla="val 50000"/>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50" name="Curved Connector 49"/>
          <p:cNvCxnSpPr>
            <a:stCxn id="40" idx="3"/>
            <a:endCxn id="28" idx="3"/>
          </p:cNvCxnSpPr>
          <p:nvPr/>
        </p:nvCxnSpPr>
        <p:spPr>
          <a:xfrm>
            <a:off x="3886200" y="2319635"/>
            <a:ext cx="76200" cy="1223665"/>
          </a:xfrm>
          <a:prstGeom prst="curvedConnector3">
            <a:avLst>
              <a:gd name="adj1" fmla="val 400000"/>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52" name="Curved Connector 51"/>
          <p:cNvCxnSpPr>
            <a:stCxn id="28" idx="1"/>
            <a:endCxn id="33" idx="1"/>
          </p:cNvCxnSpPr>
          <p:nvPr/>
        </p:nvCxnSpPr>
        <p:spPr>
          <a:xfrm rot="10800000">
            <a:off x="838200" y="2476500"/>
            <a:ext cx="1143000" cy="1066800"/>
          </a:xfrm>
          <a:prstGeom prst="curvedConnector3">
            <a:avLst>
              <a:gd name="adj1" fmla="val 120000"/>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53" name="AutoShape 20"/>
          <p:cNvSpPr>
            <a:spLocks noChangeArrowheads="1"/>
          </p:cNvSpPr>
          <p:nvPr/>
        </p:nvSpPr>
        <p:spPr bwMode="auto">
          <a:xfrm>
            <a:off x="5486400" y="1676400"/>
            <a:ext cx="1981200" cy="914400"/>
          </a:xfrm>
          <a:prstGeom prst="roundRect">
            <a:avLst>
              <a:gd name="adj" fmla="val 16667"/>
            </a:avLst>
          </a:prstGeom>
          <a:ln>
            <a:headEnd/>
            <a:tailEnd/>
          </a:ln>
          <a:effectLst/>
        </p:spPr>
        <p:style>
          <a:lnRef idx="1">
            <a:schemeClr val="accent3"/>
          </a:lnRef>
          <a:fillRef idx="2">
            <a:schemeClr val="accent3"/>
          </a:fillRef>
          <a:effectRef idx="1">
            <a:schemeClr val="accent3"/>
          </a:effectRef>
          <a:fontRef idx="minor">
            <a:schemeClr val="dk1"/>
          </a:fontRef>
        </p:style>
        <p:txBody>
          <a:bodyPr wrap="none" anchor="ctr"/>
          <a:lstStyle/>
          <a:p>
            <a:pPr algn="ctr">
              <a:buNone/>
            </a:pPr>
            <a:r>
              <a:rPr lang="en-US" sz="1400" dirty="0" err="1" smtClean="0">
                <a:latin typeface="Calibri" pitchFamily="34" charset="0"/>
              </a:rPr>
              <a:t>printf</a:t>
            </a:r>
            <a:r>
              <a:rPr lang="en-US" sz="1400" dirty="0" smtClean="0">
                <a:latin typeface="Calibri" pitchFamily="34" charset="0"/>
              </a:rPr>
              <a:t>()</a:t>
            </a:r>
          </a:p>
        </p:txBody>
      </p:sp>
      <p:sp>
        <p:nvSpPr>
          <p:cNvPr id="54" name="Down Arrow 53"/>
          <p:cNvSpPr/>
          <p:nvPr/>
        </p:nvSpPr>
        <p:spPr>
          <a:xfrm flipV="1">
            <a:off x="6324600" y="2590800"/>
            <a:ext cx="304800" cy="762000"/>
          </a:xfrm>
          <a:prstGeom prst="downArrow">
            <a:avLst/>
          </a:prstGeom>
          <a:effectLst/>
        </p:spPr>
        <p:style>
          <a:lnRef idx="1">
            <a:schemeClr val="dk1"/>
          </a:lnRef>
          <a:fillRef idx="2">
            <a:schemeClr val="dk1"/>
          </a:fillRef>
          <a:effectRef idx="1">
            <a:schemeClr val="dk1"/>
          </a:effectRef>
          <a:fontRef idx="minor">
            <a:schemeClr val="dk1"/>
          </a:fontRef>
        </p:style>
        <p:txBody>
          <a:bodyPr rtlCol="0" anchor="ctr"/>
          <a:lstStyle/>
          <a:p>
            <a:pPr algn="ctr">
              <a:buNone/>
            </a:pPr>
            <a:endParaRPr lang="en-US"/>
          </a:p>
        </p:txBody>
      </p:sp>
      <p:sp>
        <p:nvSpPr>
          <p:cNvPr id="55" name="Down Arrow 54"/>
          <p:cNvSpPr/>
          <p:nvPr/>
        </p:nvSpPr>
        <p:spPr>
          <a:xfrm flipV="1">
            <a:off x="6324600" y="3720353"/>
            <a:ext cx="304800" cy="381000"/>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buNone/>
            </a:pPr>
            <a:endParaRPr lang="en-US"/>
          </a:p>
        </p:txBody>
      </p:sp>
      <p:sp>
        <p:nvSpPr>
          <p:cNvPr id="56" name="Down Arrow 55"/>
          <p:cNvSpPr/>
          <p:nvPr/>
        </p:nvSpPr>
        <p:spPr>
          <a:xfrm rot="10800000" flipV="1">
            <a:off x="2819400" y="3733800"/>
            <a:ext cx="304800" cy="381000"/>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buNone/>
            </a:pPr>
            <a:endParaRPr lang="en-US"/>
          </a:p>
        </p:txBody>
      </p:sp>
      <p:sp>
        <p:nvSpPr>
          <p:cNvPr id="58" name="TextBox 57"/>
          <p:cNvSpPr txBox="1"/>
          <p:nvPr/>
        </p:nvSpPr>
        <p:spPr>
          <a:xfrm>
            <a:off x="669619" y="2895600"/>
            <a:ext cx="1155124" cy="307777"/>
          </a:xfrm>
          <a:prstGeom prst="rect">
            <a:avLst/>
          </a:prstGeom>
          <a:noFill/>
          <a:effectLst/>
        </p:spPr>
        <p:txBody>
          <a:bodyPr wrap="none" rtlCol="0">
            <a:spAutoFit/>
          </a:bodyPr>
          <a:lstStyle/>
          <a:p>
            <a:pPr>
              <a:buNone/>
            </a:pPr>
            <a:r>
              <a:rPr lang="en-US" sz="1400" i="1" dirty="0" smtClean="0">
                <a:latin typeface="+mj-lt"/>
              </a:rPr>
              <a:t>LINC network</a:t>
            </a:r>
            <a:endParaRPr lang="en-US" sz="1400" i="1" dirty="0">
              <a:latin typeface="+mj-lt"/>
            </a:endParaRPr>
          </a:p>
        </p:txBody>
      </p:sp>
      <p:sp>
        <p:nvSpPr>
          <p:cNvPr id="35" name="Rectangle 6"/>
          <p:cNvSpPr>
            <a:spLocks noChangeArrowheads="1"/>
          </p:cNvSpPr>
          <p:nvPr/>
        </p:nvSpPr>
        <p:spPr bwMode="auto">
          <a:xfrm>
            <a:off x="1064986" y="704848"/>
            <a:ext cx="2743200" cy="457201"/>
          </a:xfrm>
          <a:prstGeom prst="rect">
            <a:avLst/>
          </a:prstGeom>
          <a:noFill/>
          <a:ln w="9525">
            <a:solidFill>
              <a:schemeClr val="tx1"/>
            </a:solidFill>
            <a:miter lim="800000"/>
            <a:headEnd/>
            <a:tailEnd/>
          </a:ln>
          <a:effectLst/>
        </p:spPr>
        <p:txBody>
          <a:bodyPr wrap="none" anchor="ctr"/>
          <a:lstStyle/>
          <a:p>
            <a:r>
              <a:rPr lang="en-US" sz="1100" dirty="0" err="1">
                <a:latin typeface="Consolas" pitchFamily="49" charset="0"/>
              </a:rPr>
              <a:t>s</a:t>
            </a:r>
            <a:r>
              <a:rPr lang="en-US" sz="1100" dirty="0" err="1" smtClean="0">
                <a:latin typeface="Consolas" pitchFamily="49" charset="0"/>
              </a:rPr>
              <a:t>tdio.printf</a:t>
            </a:r>
            <a:r>
              <a:rPr lang="en-US" sz="1100" dirty="0" smtClean="0">
                <a:latin typeface="Consolas" pitchFamily="49" charset="0"/>
              </a:rPr>
              <a:t>(</a:t>
            </a:r>
            <a:r>
              <a:rPr lang="en-US" sz="1100" dirty="0" err="1" smtClean="0">
                <a:latin typeface="Consolas" pitchFamily="49" charset="0"/>
              </a:rPr>
              <a:t>msg,List</a:t>
            </a:r>
            <a:r>
              <a:rPr lang="en-US" sz="1100" dirty="0" smtClean="0">
                <a:latin typeface="Consolas" pitchFamily="49" charset="0"/>
              </a:rPr>
              <a:t>::nil);</a:t>
            </a:r>
            <a:endParaRPr lang="en-US" sz="1100" dirty="0">
              <a:latin typeface="Consolas" pitchFamily="49" charset="0"/>
            </a:endParaRPr>
          </a:p>
        </p:txBody>
      </p:sp>
      <p:cxnSp>
        <p:nvCxnSpPr>
          <p:cNvPr id="45" name="Curved Connector 44"/>
          <p:cNvCxnSpPr>
            <a:stCxn id="34" idx="1"/>
            <a:endCxn id="35" idx="1"/>
          </p:cNvCxnSpPr>
          <p:nvPr/>
        </p:nvCxnSpPr>
        <p:spPr>
          <a:xfrm rot="10800000" flipH="1">
            <a:off x="821564" y="933450"/>
            <a:ext cx="243422" cy="1126335"/>
          </a:xfrm>
          <a:prstGeom prst="curvedConnector3">
            <a:avLst>
              <a:gd name="adj1" fmla="val -93911"/>
            </a:avLst>
          </a:prstGeom>
          <a:ln w="254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7" name="Freeform 6"/>
          <p:cNvSpPr/>
          <p:nvPr/>
        </p:nvSpPr>
        <p:spPr>
          <a:xfrm>
            <a:off x="1412466" y="895350"/>
            <a:ext cx="5106818" cy="4442048"/>
          </a:xfrm>
          <a:custGeom>
            <a:avLst/>
            <a:gdLst>
              <a:gd name="connsiteX0" fmla="*/ 2563644 w 5607314"/>
              <a:gd name="connsiteY0" fmla="*/ 0 h 4576021"/>
              <a:gd name="connsiteX1" fmla="*/ 172869 w 5607314"/>
              <a:gd name="connsiteY1" fmla="*/ 1133475 h 4576021"/>
              <a:gd name="connsiteX2" fmla="*/ 249069 w 5607314"/>
              <a:gd name="connsiteY2" fmla="*/ 1600200 h 4576021"/>
              <a:gd name="connsiteX3" fmla="*/ 744369 w 5607314"/>
              <a:gd name="connsiteY3" fmla="*/ 1000125 h 4576021"/>
              <a:gd name="connsiteX4" fmla="*/ 1420644 w 5607314"/>
              <a:gd name="connsiteY4" fmla="*/ 1038225 h 4576021"/>
              <a:gd name="connsiteX5" fmla="*/ 1934994 w 5607314"/>
              <a:gd name="connsiteY5" fmla="*/ 1438275 h 4576021"/>
              <a:gd name="connsiteX6" fmla="*/ 2658894 w 5607314"/>
              <a:gd name="connsiteY6" fmla="*/ 1400175 h 4576021"/>
              <a:gd name="connsiteX7" fmla="*/ 2954169 w 5607314"/>
              <a:gd name="connsiteY7" fmla="*/ 2047875 h 4576021"/>
              <a:gd name="connsiteX8" fmla="*/ 2696994 w 5607314"/>
              <a:gd name="connsiteY8" fmla="*/ 2686050 h 4576021"/>
              <a:gd name="connsiteX9" fmla="*/ 1734969 w 5607314"/>
              <a:gd name="connsiteY9" fmla="*/ 2762250 h 4576021"/>
              <a:gd name="connsiteX10" fmla="*/ 1668294 w 5607314"/>
              <a:gd name="connsiteY10" fmla="*/ 4400550 h 4576021"/>
              <a:gd name="connsiteX11" fmla="*/ 5373519 w 5607314"/>
              <a:gd name="connsiteY11" fmla="*/ 4362450 h 4576021"/>
              <a:gd name="connsiteX12" fmla="*/ 5221119 w 5607314"/>
              <a:gd name="connsiteY12" fmla="*/ 2914650 h 4576021"/>
              <a:gd name="connsiteX13" fmla="*/ 5202069 w 5607314"/>
              <a:gd name="connsiteY13" fmla="*/ 1381125 h 4576021"/>
              <a:gd name="connsiteX0" fmla="*/ 2458528 w 5502198"/>
              <a:gd name="connsiteY0" fmla="*/ 0 h 4576021"/>
              <a:gd name="connsiteX1" fmla="*/ 1039303 w 5502198"/>
              <a:gd name="connsiteY1" fmla="*/ 628650 h 4576021"/>
              <a:gd name="connsiteX2" fmla="*/ 67753 w 5502198"/>
              <a:gd name="connsiteY2" fmla="*/ 1133475 h 4576021"/>
              <a:gd name="connsiteX3" fmla="*/ 143953 w 5502198"/>
              <a:gd name="connsiteY3" fmla="*/ 1600200 h 4576021"/>
              <a:gd name="connsiteX4" fmla="*/ 639253 w 5502198"/>
              <a:gd name="connsiteY4" fmla="*/ 1000125 h 4576021"/>
              <a:gd name="connsiteX5" fmla="*/ 1315528 w 5502198"/>
              <a:gd name="connsiteY5" fmla="*/ 1038225 h 4576021"/>
              <a:gd name="connsiteX6" fmla="*/ 1829878 w 5502198"/>
              <a:gd name="connsiteY6" fmla="*/ 1438275 h 4576021"/>
              <a:gd name="connsiteX7" fmla="*/ 2553778 w 5502198"/>
              <a:gd name="connsiteY7" fmla="*/ 1400175 h 4576021"/>
              <a:gd name="connsiteX8" fmla="*/ 2849053 w 5502198"/>
              <a:gd name="connsiteY8" fmla="*/ 2047875 h 4576021"/>
              <a:gd name="connsiteX9" fmla="*/ 2591878 w 5502198"/>
              <a:gd name="connsiteY9" fmla="*/ 2686050 h 4576021"/>
              <a:gd name="connsiteX10" fmla="*/ 1629853 w 5502198"/>
              <a:gd name="connsiteY10" fmla="*/ 2762250 h 4576021"/>
              <a:gd name="connsiteX11" fmla="*/ 1563178 w 5502198"/>
              <a:gd name="connsiteY11" fmla="*/ 4400550 h 4576021"/>
              <a:gd name="connsiteX12" fmla="*/ 5268403 w 5502198"/>
              <a:gd name="connsiteY12" fmla="*/ 4362450 h 4576021"/>
              <a:gd name="connsiteX13" fmla="*/ 5116003 w 5502198"/>
              <a:gd name="connsiteY13" fmla="*/ 2914650 h 4576021"/>
              <a:gd name="connsiteX14" fmla="*/ 5096953 w 5502198"/>
              <a:gd name="connsiteY14" fmla="*/ 1381125 h 4576021"/>
              <a:gd name="connsiteX0" fmla="*/ 2458528 w 5502198"/>
              <a:gd name="connsiteY0" fmla="*/ 0 h 4576021"/>
              <a:gd name="connsiteX1" fmla="*/ 1039303 w 5502198"/>
              <a:gd name="connsiteY1" fmla="*/ 628650 h 4576021"/>
              <a:gd name="connsiteX2" fmla="*/ 67753 w 5502198"/>
              <a:gd name="connsiteY2" fmla="*/ 1133475 h 4576021"/>
              <a:gd name="connsiteX3" fmla="*/ 143953 w 5502198"/>
              <a:gd name="connsiteY3" fmla="*/ 1600200 h 4576021"/>
              <a:gd name="connsiteX4" fmla="*/ 639253 w 5502198"/>
              <a:gd name="connsiteY4" fmla="*/ 1000125 h 4576021"/>
              <a:gd name="connsiteX5" fmla="*/ 1315528 w 5502198"/>
              <a:gd name="connsiteY5" fmla="*/ 1038225 h 4576021"/>
              <a:gd name="connsiteX6" fmla="*/ 1829878 w 5502198"/>
              <a:gd name="connsiteY6" fmla="*/ 1438275 h 4576021"/>
              <a:gd name="connsiteX7" fmla="*/ 2553778 w 5502198"/>
              <a:gd name="connsiteY7" fmla="*/ 1400175 h 4576021"/>
              <a:gd name="connsiteX8" fmla="*/ 2849053 w 5502198"/>
              <a:gd name="connsiteY8" fmla="*/ 2047875 h 4576021"/>
              <a:gd name="connsiteX9" fmla="*/ 2591878 w 5502198"/>
              <a:gd name="connsiteY9" fmla="*/ 2686050 h 4576021"/>
              <a:gd name="connsiteX10" fmla="*/ 1629853 w 5502198"/>
              <a:gd name="connsiteY10" fmla="*/ 2762250 h 4576021"/>
              <a:gd name="connsiteX11" fmla="*/ 1563178 w 5502198"/>
              <a:gd name="connsiteY11" fmla="*/ 4400550 h 4576021"/>
              <a:gd name="connsiteX12" fmla="*/ 5268403 w 5502198"/>
              <a:gd name="connsiteY12" fmla="*/ 4362450 h 4576021"/>
              <a:gd name="connsiteX13" fmla="*/ 5116003 w 5502198"/>
              <a:gd name="connsiteY13" fmla="*/ 2914650 h 4576021"/>
              <a:gd name="connsiteX14" fmla="*/ 5096953 w 5502198"/>
              <a:gd name="connsiteY14" fmla="*/ 1381125 h 4576021"/>
              <a:gd name="connsiteX0" fmla="*/ 2468053 w 5502198"/>
              <a:gd name="connsiteY0" fmla="*/ 0 h 4595071"/>
              <a:gd name="connsiteX1" fmla="*/ 1039303 w 5502198"/>
              <a:gd name="connsiteY1" fmla="*/ 647700 h 4595071"/>
              <a:gd name="connsiteX2" fmla="*/ 67753 w 5502198"/>
              <a:gd name="connsiteY2" fmla="*/ 1152525 h 4595071"/>
              <a:gd name="connsiteX3" fmla="*/ 143953 w 5502198"/>
              <a:gd name="connsiteY3" fmla="*/ 1619250 h 4595071"/>
              <a:gd name="connsiteX4" fmla="*/ 639253 w 5502198"/>
              <a:gd name="connsiteY4" fmla="*/ 1019175 h 4595071"/>
              <a:gd name="connsiteX5" fmla="*/ 1315528 w 5502198"/>
              <a:gd name="connsiteY5" fmla="*/ 1057275 h 4595071"/>
              <a:gd name="connsiteX6" fmla="*/ 1829878 w 5502198"/>
              <a:gd name="connsiteY6" fmla="*/ 1457325 h 4595071"/>
              <a:gd name="connsiteX7" fmla="*/ 2553778 w 5502198"/>
              <a:gd name="connsiteY7" fmla="*/ 1419225 h 4595071"/>
              <a:gd name="connsiteX8" fmla="*/ 2849053 w 5502198"/>
              <a:gd name="connsiteY8" fmla="*/ 2066925 h 4595071"/>
              <a:gd name="connsiteX9" fmla="*/ 2591878 w 5502198"/>
              <a:gd name="connsiteY9" fmla="*/ 2705100 h 4595071"/>
              <a:gd name="connsiteX10" fmla="*/ 1629853 w 5502198"/>
              <a:gd name="connsiteY10" fmla="*/ 2781300 h 4595071"/>
              <a:gd name="connsiteX11" fmla="*/ 1563178 w 5502198"/>
              <a:gd name="connsiteY11" fmla="*/ 4419600 h 4595071"/>
              <a:gd name="connsiteX12" fmla="*/ 5268403 w 5502198"/>
              <a:gd name="connsiteY12" fmla="*/ 4381500 h 4595071"/>
              <a:gd name="connsiteX13" fmla="*/ 5116003 w 5502198"/>
              <a:gd name="connsiteY13" fmla="*/ 2933700 h 4595071"/>
              <a:gd name="connsiteX14" fmla="*/ 5096953 w 5502198"/>
              <a:gd name="connsiteY14" fmla="*/ 1400175 h 4595071"/>
              <a:gd name="connsiteX0" fmla="*/ 2468053 w 5502198"/>
              <a:gd name="connsiteY0" fmla="*/ 0 h 4595071"/>
              <a:gd name="connsiteX1" fmla="*/ 1039303 w 5502198"/>
              <a:gd name="connsiteY1" fmla="*/ 647700 h 4595071"/>
              <a:gd name="connsiteX2" fmla="*/ 67753 w 5502198"/>
              <a:gd name="connsiteY2" fmla="*/ 1152525 h 4595071"/>
              <a:gd name="connsiteX3" fmla="*/ 143953 w 5502198"/>
              <a:gd name="connsiteY3" fmla="*/ 1619250 h 4595071"/>
              <a:gd name="connsiteX4" fmla="*/ 639253 w 5502198"/>
              <a:gd name="connsiteY4" fmla="*/ 1019175 h 4595071"/>
              <a:gd name="connsiteX5" fmla="*/ 1315528 w 5502198"/>
              <a:gd name="connsiteY5" fmla="*/ 1057275 h 4595071"/>
              <a:gd name="connsiteX6" fmla="*/ 1829878 w 5502198"/>
              <a:gd name="connsiteY6" fmla="*/ 1457325 h 4595071"/>
              <a:gd name="connsiteX7" fmla="*/ 2553778 w 5502198"/>
              <a:gd name="connsiteY7" fmla="*/ 1419225 h 4595071"/>
              <a:gd name="connsiteX8" fmla="*/ 2849053 w 5502198"/>
              <a:gd name="connsiteY8" fmla="*/ 2066925 h 4595071"/>
              <a:gd name="connsiteX9" fmla="*/ 2591878 w 5502198"/>
              <a:gd name="connsiteY9" fmla="*/ 2705100 h 4595071"/>
              <a:gd name="connsiteX10" fmla="*/ 1629853 w 5502198"/>
              <a:gd name="connsiteY10" fmla="*/ 2781300 h 4595071"/>
              <a:gd name="connsiteX11" fmla="*/ 1563178 w 5502198"/>
              <a:gd name="connsiteY11" fmla="*/ 4419600 h 4595071"/>
              <a:gd name="connsiteX12" fmla="*/ 5268403 w 5502198"/>
              <a:gd name="connsiteY12" fmla="*/ 4381500 h 4595071"/>
              <a:gd name="connsiteX13" fmla="*/ 5116003 w 5502198"/>
              <a:gd name="connsiteY13" fmla="*/ 2933700 h 4595071"/>
              <a:gd name="connsiteX14" fmla="*/ 5096953 w 5502198"/>
              <a:gd name="connsiteY14" fmla="*/ 1400175 h 4595071"/>
              <a:gd name="connsiteX0" fmla="*/ 2542831 w 5576976"/>
              <a:gd name="connsiteY0" fmla="*/ 0 h 4595071"/>
              <a:gd name="connsiteX1" fmla="*/ 2123731 w 5576976"/>
              <a:gd name="connsiteY1" fmla="*/ 495300 h 4595071"/>
              <a:gd name="connsiteX2" fmla="*/ 142531 w 5576976"/>
              <a:gd name="connsiteY2" fmla="*/ 1152525 h 4595071"/>
              <a:gd name="connsiteX3" fmla="*/ 218731 w 5576976"/>
              <a:gd name="connsiteY3" fmla="*/ 1619250 h 4595071"/>
              <a:gd name="connsiteX4" fmla="*/ 714031 w 5576976"/>
              <a:gd name="connsiteY4" fmla="*/ 1019175 h 4595071"/>
              <a:gd name="connsiteX5" fmla="*/ 1390306 w 5576976"/>
              <a:gd name="connsiteY5" fmla="*/ 1057275 h 4595071"/>
              <a:gd name="connsiteX6" fmla="*/ 1904656 w 5576976"/>
              <a:gd name="connsiteY6" fmla="*/ 1457325 h 4595071"/>
              <a:gd name="connsiteX7" fmla="*/ 2628556 w 5576976"/>
              <a:gd name="connsiteY7" fmla="*/ 1419225 h 4595071"/>
              <a:gd name="connsiteX8" fmla="*/ 2923831 w 5576976"/>
              <a:gd name="connsiteY8" fmla="*/ 2066925 h 4595071"/>
              <a:gd name="connsiteX9" fmla="*/ 2666656 w 5576976"/>
              <a:gd name="connsiteY9" fmla="*/ 2705100 h 4595071"/>
              <a:gd name="connsiteX10" fmla="*/ 1704631 w 5576976"/>
              <a:gd name="connsiteY10" fmla="*/ 2781300 h 4595071"/>
              <a:gd name="connsiteX11" fmla="*/ 1637956 w 5576976"/>
              <a:gd name="connsiteY11" fmla="*/ 4419600 h 4595071"/>
              <a:gd name="connsiteX12" fmla="*/ 5343181 w 5576976"/>
              <a:gd name="connsiteY12" fmla="*/ 4381500 h 4595071"/>
              <a:gd name="connsiteX13" fmla="*/ 5190781 w 5576976"/>
              <a:gd name="connsiteY13" fmla="*/ 2933700 h 4595071"/>
              <a:gd name="connsiteX14" fmla="*/ 5171731 w 5576976"/>
              <a:gd name="connsiteY14" fmla="*/ 1400175 h 4595071"/>
              <a:gd name="connsiteX0" fmla="*/ 2542831 w 5576976"/>
              <a:gd name="connsiteY0" fmla="*/ 0 h 4595071"/>
              <a:gd name="connsiteX1" fmla="*/ 2123731 w 5576976"/>
              <a:gd name="connsiteY1" fmla="*/ 495300 h 4595071"/>
              <a:gd name="connsiteX2" fmla="*/ 142531 w 5576976"/>
              <a:gd name="connsiteY2" fmla="*/ 1152525 h 4595071"/>
              <a:gd name="connsiteX3" fmla="*/ 218731 w 5576976"/>
              <a:gd name="connsiteY3" fmla="*/ 1619250 h 4595071"/>
              <a:gd name="connsiteX4" fmla="*/ 714031 w 5576976"/>
              <a:gd name="connsiteY4" fmla="*/ 1019175 h 4595071"/>
              <a:gd name="connsiteX5" fmla="*/ 1390306 w 5576976"/>
              <a:gd name="connsiteY5" fmla="*/ 1057275 h 4595071"/>
              <a:gd name="connsiteX6" fmla="*/ 1904656 w 5576976"/>
              <a:gd name="connsiteY6" fmla="*/ 1457325 h 4595071"/>
              <a:gd name="connsiteX7" fmla="*/ 2628556 w 5576976"/>
              <a:gd name="connsiteY7" fmla="*/ 1419225 h 4595071"/>
              <a:gd name="connsiteX8" fmla="*/ 2923831 w 5576976"/>
              <a:gd name="connsiteY8" fmla="*/ 2066925 h 4595071"/>
              <a:gd name="connsiteX9" fmla="*/ 2666656 w 5576976"/>
              <a:gd name="connsiteY9" fmla="*/ 2705100 h 4595071"/>
              <a:gd name="connsiteX10" fmla="*/ 1704631 w 5576976"/>
              <a:gd name="connsiteY10" fmla="*/ 2781300 h 4595071"/>
              <a:gd name="connsiteX11" fmla="*/ 1637956 w 5576976"/>
              <a:gd name="connsiteY11" fmla="*/ 4419600 h 4595071"/>
              <a:gd name="connsiteX12" fmla="*/ 5343181 w 5576976"/>
              <a:gd name="connsiteY12" fmla="*/ 4381500 h 4595071"/>
              <a:gd name="connsiteX13" fmla="*/ 5190781 w 5576976"/>
              <a:gd name="connsiteY13" fmla="*/ 2933700 h 4595071"/>
              <a:gd name="connsiteX14" fmla="*/ 5171731 w 5576976"/>
              <a:gd name="connsiteY14" fmla="*/ 1400175 h 4595071"/>
              <a:gd name="connsiteX0" fmla="*/ 2542831 w 5576976"/>
              <a:gd name="connsiteY0" fmla="*/ 0 h 4595071"/>
              <a:gd name="connsiteX1" fmla="*/ 2580931 w 5576976"/>
              <a:gd name="connsiteY1" fmla="*/ 342900 h 4595071"/>
              <a:gd name="connsiteX2" fmla="*/ 2123731 w 5576976"/>
              <a:gd name="connsiteY2" fmla="*/ 495300 h 4595071"/>
              <a:gd name="connsiteX3" fmla="*/ 142531 w 5576976"/>
              <a:gd name="connsiteY3" fmla="*/ 1152525 h 4595071"/>
              <a:gd name="connsiteX4" fmla="*/ 218731 w 5576976"/>
              <a:gd name="connsiteY4" fmla="*/ 1619250 h 4595071"/>
              <a:gd name="connsiteX5" fmla="*/ 714031 w 5576976"/>
              <a:gd name="connsiteY5" fmla="*/ 1019175 h 4595071"/>
              <a:gd name="connsiteX6" fmla="*/ 1390306 w 5576976"/>
              <a:gd name="connsiteY6" fmla="*/ 1057275 h 4595071"/>
              <a:gd name="connsiteX7" fmla="*/ 1904656 w 5576976"/>
              <a:gd name="connsiteY7" fmla="*/ 1457325 h 4595071"/>
              <a:gd name="connsiteX8" fmla="*/ 2628556 w 5576976"/>
              <a:gd name="connsiteY8" fmla="*/ 1419225 h 4595071"/>
              <a:gd name="connsiteX9" fmla="*/ 2923831 w 5576976"/>
              <a:gd name="connsiteY9" fmla="*/ 2066925 h 4595071"/>
              <a:gd name="connsiteX10" fmla="*/ 2666656 w 5576976"/>
              <a:gd name="connsiteY10" fmla="*/ 2705100 h 4595071"/>
              <a:gd name="connsiteX11" fmla="*/ 1704631 w 5576976"/>
              <a:gd name="connsiteY11" fmla="*/ 2781300 h 4595071"/>
              <a:gd name="connsiteX12" fmla="*/ 1637956 w 5576976"/>
              <a:gd name="connsiteY12" fmla="*/ 4419600 h 4595071"/>
              <a:gd name="connsiteX13" fmla="*/ 5343181 w 5576976"/>
              <a:gd name="connsiteY13" fmla="*/ 4381500 h 4595071"/>
              <a:gd name="connsiteX14" fmla="*/ 5190781 w 5576976"/>
              <a:gd name="connsiteY14" fmla="*/ 2933700 h 4595071"/>
              <a:gd name="connsiteX15" fmla="*/ 5171731 w 5576976"/>
              <a:gd name="connsiteY15" fmla="*/ 1400175 h 4595071"/>
              <a:gd name="connsiteX0" fmla="*/ 2461704 w 5495849"/>
              <a:gd name="connsiteY0" fmla="*/ 0 h 4595071"/>
              <a:gd name="connsiteX1" fmla="*/ 2499804 w 5495849"/>
              <a:gd name="connsiteY1" fmla="*/ 342900 h 4595071"/>
              <a:gd name="connsiteX2" fmla="*/ 947229 w 5495849"/>
              <a:gd name="connsiteY2" fmla="*/ 466725 h 4595071"/>
              <a:gd name="connsiteX3" fmla="*/ 61404 w 5495849"/>
              <a:gd name="connsiteY3" fmla="*/ 1152525 h 4595071"/>
              <a:gd name="connsiteX4" fmla="*/ 137604 w 5495849"/>
              <a:gd name="connsiteY4" fmla="*/ 1619250 h 4595071"/>
              <a:gd name="connsiteX5" fmla="*/ 632904 w 5495849"/>
              <a:gd name="connsiteY5" fmla="*/ 1019175 h 4595071"/>
              <a:gd name="connsiteX6" fmla="*/ 1309179 w 5495849"/>
              <a:gd name="connsiteY6" fmla="*/ 1057275 h 4595071"/>
              <a:gd name="connsiteX7" fmla="*/ 1823529 w 5495849"/>
              <a:gd name="connsiteY7" fmla="*/ 1457325 h 4595071"/>
              <a:gd name="connsiteX8" fmla="*/ 2547429 w 5495849"/>
              <a:gd name="connsiteY8" fmla="*/ 1419225 h 4595071"/>
              <a:gd name="connsiteX9" fmla="*/ 2842704 w 5495849"/>
              <a:gd name="connsiteY9" fmla="*/ 2066925 h 4595071"/>
              <a:gd name="connsiteX10" fmla="*/ 2585529 w 5495849"/>
              <a:gd name="connsiteY10" fmla="*/ 2705100 h 4595071"/>
              <a:gd name="connsiteX11" fmla="*/ 1623504 w 5495849"/>
              <a:gd name="connsiteY11" fmla="*/ 2781300 h 4595071"/>
              <a:gd name="connsiteX12" fmla="*/ 1556829 w 5495849"/>
              <a:gd name="connsiteY12" fmla="*/ 4419600 h 4595071"/>
              <a:gd name="connsiteX13" fmla="*/ 5262054 w 5495849"/>
              <a:gd name="connsiteY13" fmla="*/ 4381500 h 4595071"/>
              <a:gd name="connsiteX14" fmla="*/ 5109654 w 5495849"/>
              <a:gd name="connsiteY14" fmla="*/ 2933700 h 4595071"/>
              <a:gd name="connsiteX15" fmla="*/ 5090604 w 5495849"/>
              <a:gd name="connsiteY15" fmla="*/ 1400175 h 4595071"/>
              <a:gd name="connsiteX0" fmla="*/ 2419402 w 5453547"/>
              <a:gd name="connsiteY0" fmla="*/ 0 h 4595071"/>
              <a:gd name="connsiteX1" fmla="*/ 2457502 w 5453547"/>
              <a:gd name="connsiteY1" fmla="*/ 342900 h 4595071"/>
              <a:gd name="connsiteX2" fmla="*/ 333427 w 5453547"/>
              <a:gd name="connsiteY2" fmla="*/ 419100 h 4595071"/>
              <a:gd name="connsiteX3" fmla="*/ 19102 w 5453547"/>
              <a:gd name="connsiteY3" fmla="*/ 1152525 h 4595071"/>
              <a:gd name="connsiteX4" fmla="*/ 95302 w 5453547"/>
              <a:gd name="connsiteY4" fmla="*/ 1619250 h 4595071"/>
              <a:gd name="connsiteX5" fmla="*/ 590602 w 5453547"/>
              <a:gd name="connsiteY5" fmla="*/ 1019175 h 4595071"/>
              <a:gd name="connsiteX6" fmla="*/ 1266877 w 5453547"/>
              <a:gd name="connsiteY6" fmla="*/ 1057275 h 4595071"/>
              <a:gd name="connsiteX7" fmla="*/ 1781227 w 5453547"/>
              <a:gd name="connsiteY7" fmla="*/ 1457325 h 4595071"/>
              <a:gd name="connsiteX8" fmla="*/ 2505127 w 5453547"/>
              <a:gd name="connsiteY8" fmla="*/ 1419225 h 4595071"/>
              <a:gd name="connsiteX9" fmla="*/ 2800402 w 5453547"/>
              <a:gd name="connsiteY9" fmla="*/ 2066925 h 4595071"/>
              <a:gd name="connsiteX10" fmla="*/ 2543227 w 5453547"/>
              <a:gd name="connsiteY10" fmla="*/ 2705100 h 4595071"/>
              <a:gd name="connsiteX11" fmla="*/ 1581202 w 5453547"/>
              <a:gd name="connsiteY11" fmla="*/ 2781300 h 4595071"/>
              <a:gd name="connsiteX12" fmla="*/ 1514527 w 5453547"/>
              <a:gd name="connsiteY12" fmla="*/ 4419600 h 4595071"/>
              <a:gd name="connsiteX13" fmla="*/ 5219752 w 5453547"/>
              <a:gd name="connsiteY13" fmla="*/ 4381500 h 4595071"/>
              <a:gd name="connsiteX14" fmla="*/ 5067352 w 5453547"/>
              <a:gd name="connsiteY14" fmla="*/ 2933700 h 4595071"/>
              <a:gd name="connsiteX15" fmla="*/ 5048302 w 5453547"/>
              <a:gd name="connsiteY15" fmla="*/ 1400175 h 4595071"/>
              <a:gd name="connsiteX0" fmla="*/ 2416585 w 5450730"/>
              <a:gd name="connsiteY0" fmla="*/ 0 h 4595071"/>
              <a:gd name="connsiteX1" fmla="*/ 2454685 w 5450730"/>
              <a:gd name="connsiteY1" fmla="*/ 342900 h 4595071"/>
              <a:gd name="connsiteX2" fmla="*/ 292510 w 5450730"/>
              <a:gd name="connsiteY2" fmla="*/ 371475 h 4595071"/>
              <a:gd name="connsiteX3" fmla="*/ 16285 w 5450730"/>
              <a:gd name="connsiteY3" fmla="*/ 1152525 h 4595071"/>
              <a:gd name="connsiteX4" fmla="*/ 92485 w 5450730"/>
              <a:gd name="connsiteY4" fmla="*/ 1619250 h 4595071"/>
              <a:gd name="connsiteX5" fmla="*/ 587785 w 5450730"/>
              <a:gd name="connsiteY5" fmla="*/ 1019175 h 4595071"/>
              <a:gd name="connsiteX6" fmla="*/ 1264060 w 5450730"/>
              <a:gd name="connsiteY6" fmla="*/ 1057275 h 4595071"/>
              <a:gd name="connsiteX7" fmla="*/ 1778410 w 5450730"/>
              <a:gd name="connsiteY7" fmla="*/ 1457325 h 4595071"/>
              <a:gd name="connsiteX8" fmla="*/ 2502310 w 5450730"/>
              <a:gd name="connsiteY8" fmla="*/ 1419225 h 4595071"/>
              <a:gd name="connsiteX9" fmla="*/ 2797585 w 5450730"/>
              <a:gd name="connsiteY9" fmla="*/ 2066925 h 4595071"/>
              <a:gd name="connsiteX10" fmla="*/ 2540410 w 5450730"/>
              <a:gd name="connsiteY10" fmla="*/ 2705100 h 4595071"/>
              <a:gd name="connsiteX11" fmla="*/ 1578385 w 5450730"/>
              <a:gd name="connsiteY11" fmla="*/ 2781300 h 4595071"/>
              <a:gd name="connsiteX12" fmla="*/ 1511710 w 5450730"/>
              <a:gd name="connsiteY12" fmla="*/ 4419600 h 4595071"/>
              <a:gd name="connsiteX13" fmla="*/ 5216935 w 5450730"/>
              <a:gd name="connsiteY13" fmla="*/ 4381500 h 4595071"/>
              <a:gd name="connsiteX14" fmla="*/ 5064535 w 5450730"/>
              <a:gd name="connsiteY14" fmla="*/ 2933700 h 4595071"/>
              <a:gd name="connsiteX15" fmla="*/ 5045485 w 5450730"/>
              <a:gd name="connsiteY15" fmla="*/ 1400175 h 4595071"/>
              <a:gd name="connsiteX0" fmla="*/ 2416585 w 5133500"/>
              <a:gd name="connsiteY0" fmla="*/ 0 h 4576932"/>
              <a:gd name="connsiteX1" fmla="*/ 2454685 w 5133500"/>
              <a:gd name="connsiteY1" fmla="*/ 342900 h 4576932"/>
              <a:gd name="connsiteX2" fmla="*/ 292510 w 5133500"/>
              <a:gd name="connsiteY2" fmla="*/ 371475 h 4576932"/>
              <a:gd name="connsiteX3" fmla="*/ 16285 w 5133500"/>
              <a:gd name="connsiteY3" fmla="*/ 1152525 h 4576932"/>
              <a:gd name="connsiteX4" fmla="*/ 92485 w 5133500"/>
              <a:gd name="connsiteY4" fmla="*/ 1619250 h 4576932"/>
              <a:gd name="connsiteX5" fmla="*/ 587785 w 5133500"/>
              <a:gd name="connsiteY5" fmla="*/ 1019175 h 4576932"/>
              <a:gd name="connsiteX6" fmla="*/ 1264060 w 5133500"/>
              <a:gd name="connsiteY6" fmla="*/ 1057275 h 4576932"/>
              <a:gd name="connsiteX7" fmla="*/ 1778410 w 5133500"/>
              <a:gd name="connsiteY7" fmla="*/ 1457325 h 4576932"/>
              <a:gd name="connsiteX8" fmla="*/ 2502310 w 5133500"/>
              <a:gd name="connsiteY8" fmla="*/ 1419225 h 4576932"/>
              <a:gd name="connsiteX9" fmla="*/ 2797585 w 5133500"/>
              <a:gd name="connsiteY9" fmla="*/ 2066925 h 4576932"/>
              <a:gd name="connsiteX10" fmla="*/ 2540410 w 5133500"/>
              <a:gd name="connsiteY10" fmla="*/ 2705100 h 4576932"/>
              <a:gd name="connsiteX11" fmla="*/ 1578385 w 5133500"/>
              <a:gd name="connsiteY11" fmla="*/ 2781300 h 4576932"/>
              <a:gd name="connsiteX12" fmla="*/ 1511710 w 5133500"/>
              <a:gd name="connsiteY12" fmla="*/ 4419600 h 4576932"/>
              <a:gd name="connsiteX13" fmla="*/ 4788310 w 5133500"/>
              <a:gd name="connsiteY13" fmla="*/ 4343400 h 4576932"/>
              <a:gd name="connsiteX14" fmla="*/ 5064535 w 5133500"/>
              <a:gd name="connsiteY14" fmla="*/ 2933700 h 4576932"/>
              <a:gd name="connsiteX15" fmla="*/ 5045485 w 5133500"/>
              <a:gd name="connsiteY15" fmla="*/ 1400175 h 4576932"/>
              <a:gd name="connsiteX0" fmla="*/ 2416585 w 5079650"/>
              <a:gd name="connsiteY0" fmla="*/ 0 h 4518032"/>
              <a:gd name="connsiteX1" fmla="*/ 2454685 w 5079650"/>
              <a:gd name="connsiteY1" fmla="*/ 342900 h 4518032"/>
              <a:gd name="connsiteX2" fmla="*/ 292510 w 5079650"/>
              <a:gd name="connsiteY2" fmla="*/ 371475 h 4518032"/>
              <a:gd name="connsiteX3" fmla="*/ 16285 w 5079650"/>
              <a:gd name="connsiteY3" fmla="*/ 1152525 h 4518032"/>
              <a:gd name="connsiteX4" fmla="*/ 92485 w 5079650"/>
              <a:gd name="connsiteY4" fmla="*/ 1619250 h 4518032"/>
              <a:gd name="connsiteX5" fmla="*/ 587785 w 5079650"/>
              <a:gd name="connsiteY5" fmla="*/ 1019175 h 4518032"/>
              <a:gd name="connsiteX6" fmla="*/ 1264060 w 5079650"/>
              <a:gd name="connsiteY6" fmla="*/ 1057275 h 4518032"/>
              <a:gd name="connsiteX7" fmla="*/ 1778410 w 5079650"/>
              <a:gd name="connsiteY7" fmla="*/ 1457325 h 4518032"/>
              <a:gd name="connsiteX8" fmla="*/ 2502310 w 5079650"/>
              <a:gd name="connsiteY8" fmla="*/ 1419225 h 4518032"/>
              <a:gd name="connsiteX9" fmla="*/ 2797585 w 5079650"/>
              <a:gd name="connsiteY9" fmla="*/ 2066925 h 4518032"/>
              <a:gd name="connsiteX10" fmla="*/ 2540410 w 5079650"/>
              <a:gd name="connsiteY10" fmla="*/ 2705100 h 4518032"/>
              <a:gd name="connsiteX11" fmla="*/ 1578385 w 5079650"/>
              <a:gd name="connsiteY11" fmla="*/ 2781300 h 4518032"/>
              <a:gd name="connsiteX12" fmla="*/ 1511710 w 5079650"/>
              <a:gd name="connsiteY12" fmla="*/ 4419600 h 4518032"/>
              <a:gd name="connsiteX13" fmla="*/ 3311934 w 5079650"/>
              <a:gd name="connsiteY13" fmla="*/ 4333875 h 4518032"/>
              <a:gd name="connsiteX14" fmla="*/ 4788310 w 5079650"/>
              <a:gd name="connsiteY14" fmla="*/ 4343400 h 4518032"/>
              <a:gd name="connsiteX15" fmla="*/ 5064535 w 5079650"/>
              <a:gd name="connsiteY15" fmla="*/ 2933700 h 4518032"/>
              <a:gd name="connsiteX16" fmla="*/ 5045485 w 5079650"/>
              <a:gd name="connsiteY16" fmla="*/ 1400175 h 4518032"/>
              <a:gd name="connsiteX0" fmla="*/ 2416585 w 5079650"/>
              <a:gd name="connsiteY0" fmla="*/ 0 h 4442048"/>
              <a:gd name="connsiteX1" fmla="*/ 2454685 w 5079650"/>
              <a:gd name="connsiteY1" fmla="*/ 342900 h 4442048"/>
              <a:gd name="connsiteX2" fmla="*/ 292510 w 5079650"/>
              <a:gd name="connsiteY2" fmla="*/ 371475 h 4442048"/>
              <a:gd name="connsiteX3" fmla="*/ 16285 w 5079650"/>
              <a:gd name="connsiteY3" fmla="*/ 1152525 h 4442048"/>
              <a:gd name="connsiteX4" fmla="*/ 92485 w 5079650"/>
              <a:gd name="connsiteY4" fmla="*/ 1619250 h 4442048"/>
              <a:gd name="connsiteX5" fmla="*/ 587785 w 5079650"/>
              <a:gd name="connsiteY5" fmla="*/ 1019175 h 4442048"/>
              <a:gd name="connsiteX6" fmla="*/ 1264060 w 5079650"/>
              <a:gd name="connsiteY6" fmla="*/ 1057275 h 4442048"/>
              <a:gd name="connsiteX7" fmla="*/ 1778410 w 5079650"/>
              <a:gd name="connsiteY7" fmla="*/ 1457325 h 4442048"/>
              <a:gd name="connsiteX8" fmla="*/ 2502310 w 5079650"/>
              <a:gd name="connsiteY8" fmla="*/ 1419225 h 4442048"/>
              <a:gd name="connsiteX9" fmla="*/ 2797585 w 5079650"/>
              <a:gd name="connsiteY9" fmla="*/ 2066925 h 4442048"/>
              <a:gd name="connsiteX10" fmla="*/ 2540410 w 5079650"/>
              <a:gd name="connsiteY10" fmla="*/ 2705100 h 4442048"/>
              <a:gd name="connsiteX11" fmla="*/ 1578385 w 5079650"/>
              <a:gd name="connsiteY11" fmla="*/ 2781300 h 4442048"/>
              <a:gd name="connsiteX12" fmla="*/ 1406935 w 5079650"/>
              <a:gd name="connsiteY12" fmla="*/ 4305300 h 4442048"/>
              <a:gd name="connsiteX13" fmla="*/ 3311934 w 5079650"/>
              <a:gd name="connsiteY13" fmla="*/ 4333875 h 4442048"/>
              <a:gd name="connsiteX14" fmla="*/ 4788310 w 5079650"/>
              <a:gd name="connsiteY14" fmla="*/ 4343400 h 4442048"/>
              <a:gd name="connsiteX15" fmla="*/ 5064535 w 5079650"/>
              <a:gd name="connsiteY15" fmla="*/ 2933700 h 4442048"/>
              <a:gd name="connsiteX16" fmla="*/ 5045485 w 5079650"/>
              <a:gd name="connsiteY16" fmla="*/ 1400175 h 4442048"/>
              <a:gd name="connsiteX0" fmla="*/ 2416585 w 5106818"/>
              <a:gd name="connsiteY0" fmla="*/ 0 h 4442048"/>
              <a:gd name="connsiteX1" fmla="*/ 2454685 w 5106818"/>
              <a:gd name="connsiteY1" fmla="*/ 342900 h 4442048"/>
              <a:gd name="connsiteX2" fmla="*/ 292510 w 5106818"/>
              <a:gd name="connsiteY2" fmla="*/ 371475 h 4442048"/>
              <a:gd name="connsiteX3" fmla="*/ 16285 w 5106818"/>
              <a:gd name="connsiteY3" fmla="*/ 1152525 h 4442048"/>
              <a:gd name="connsiteX4" fmla="*/ 92485 w 5106818"/>
              <a:gd name="connsiteY4" fmla="*/ 1619250 h 4442048"/>
              <a:gd name="connsiteX5" fmla="*/ 587785 w 5106818"/>
              <a:gd name="connsiteY5" fmla="*/ 1019175 h 4442048"/>
              <a:gd name="connsiteX6" fmla="*/ 1264060 w 5106818"/>
              <a:gd name="connsiteY6" fmla="*/ 1057275 h 4442048"/>
              <a:gd name="connsiteX7" fmla="*/ 1778410 w 5106818"/>
              <a:gd name="connsiteY7" fmla="*/ 1457325 h 4442048"/>
              <a:gd name="connsiteX8" fmla="*/ 2502310 w 5106818"/>
              <a:gd name="connsiteY8" fmla="*/ 1419225 h 4442048"/>
              <a:gd name="connsiteX9" fmla="*/ 2797585 w 5106818"/>
              <a:gd name="connsiteY9" fmla="*/ 2066925 h 4442048"/>
              <a:gd name="connsiteX10" fmla="*/ 2540410 w 5106818"/>
              <a:gd name="connsiteY10" fmla="*/ 2705100 h 4442048"/>
              <a:gd name="connsiteX11" fmla="*/ 1578385 w 5106818"/>
              <a:gd name="connsiteY11" fmla="*/ 2781300 h 4442048"/>
              <a:gd name="connsiteX12" fmla="*/ 1406935 w 5106818"/>
              <a:gd name="connsiteY12" fmla="*/ 4305300 h 4442048"/>
              <a:gd name="connsiteX13" fmla="*/ 3311934 w 5106818"/>
              <a:gd name="connsiteY13" fmla="*/ 4333875 h 4442048"/>
              <a:gd name="connsiteX14" fmla="*/ 4940710 w 5106818"/>
              <a:gd name="connsiteY14" fmla="*/ 4343400 h 4442048"/>
              <a:gd name="connsiteX15" fmla="*/ 5064535 w 5106818"/>
              <a:gd name="connsiteY15" fmla="*/ 2933700 h 4442048"/>
              <a:gd name="connsiteX16" fmla="*/ 5045485 w 5106818"/>
              <a:gd name="connsiteY16" fmla="*/ 1400175 h 44420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106818" h="4442048">
                <a:moveTo>
                  <a:pt x="2416585" y="0"/>
                </a:moveTo>
                <a:cubicBezTo>
                  <a:pt x="2388010" y="46038"/>
                  <a:pt x="2524535" y="260350"/>
                  <a:pt x="2454685" y="342900"/>
                </a:cubicBezTo>
                <a:cubicBezTo>
                  <a:pt x="2384835" y="425450"/>
                  <a:pt x="663985" y="225425"/>
                  <a:pt x="292510" y="371475"/>
                </a:cubicBezTo>
                <a:cubicBezTo>
                  <a:pt x="-105953" y="560388"/>
                  <a:pt x="49622" y="944563"/>
                  <a:pt x="16285" y="1152525"/>
                </a:cubicBezTo>
                <a:cubicBezTo>
                  <a:pt x="-17052" y="1360487"/>
                  <a:pt x="-2765" y="1641475"/>
                  <a:pt x="92485" y="1619250"/>
                </a:cubicBezTo>
                <a:cubicBezTo>
                  <a:pt x="187735" y="1597025"/>
                  <a:pt x="392522" y="1112838"/>
                  <a:pt x="587785" y="1019175"/>
                </a:cubicBezTo>
                <a:cubicBezTo>
                  <a:pt x="783047" y="925513"/>
                  <a:pt x="1065622" y="984250"/>
                  <a:pt x="1264060" y="1057275"/>
                </a:cubicBezTo>
                <a:cubicBezTo>
                  <a:pt x="1462497" y="1130300"/>
                  <a:pt x="1572035" y="1397000"/>
                  <a:pt x="1778410" y="1457325"/>
                </a:cubicBezTo>
                <a:cubicBezTo>
                  <a:pt x="1984785" y="1517650"/>
                  <a:pt x="2332448" y="1317625"/>
                  <a:pt x="2502310" y="1419225"/>
                </a:cubicBezTo>
                <a:cubicBezTo>
                  <a:pt x="2672172" y="1520825"/>
                  <a:pt x="2791235" y="1852613"/>
                  <a:pt x="2797585" y="2066925"/>
                </a:cubicBezTo>
                <a:cubicBezTo>
                  <a:pt x="2803935" y="2281237"/>
                  <a:pt x="2743610" y="2586038"/>
                  <a:pt x="2540410" y="2705100"/>
                </a:cubicBezTo>
                <a:cubicBezTo>
                  <a:pt x="2337210" y="2824163"/>
                  <a:pt x="1767297" y="2514600"/>
                  <a:pt x="1578385" y="2781300"/>
                </a:cubicBezTo>
                <a:cubicBezTo>
                  <a:pt x="1389473" y="3048000"/>
                  <a:pt x="1118010" y="4046538"/>
                  <a:pt x="1406935" y="4305300"/>
                </a:cubicBezTo>
                <a:cubicBezTo>
                  <a:pt x="1695860" y="4564062"/>
                  <a:pt x="2765834" y="4346575"/>
                  <a:pt x="3311934" y="4333875"/>
                </a:cubicBezTo>
                <a:cubicBezTo>
                  <a:pt x="3858034" y="4321175"/>
                  <a:pt x="4648610" y="4576763"/>
                  <a:pt x="4940710" y="4343400"/>
                </a:cubicBezTo>
                <a:cubicBezTo>
                  <a:pt x="5232810" y="4110038"/>
                  <a:pt x="5047073" y="3424237"/>
                  <a:pt x="5064535" y="2933700"/>
                </a:cubicBezTo>
                <a:cubicBezTo>
                  <a:pt x="5081997" y="2443163"/>
                  <a:pt x="5045485" y="1400175"/>
                  <a:pt x="5045485" y="1400175"/>
                </a:cubicBezTo>
              </a:path>
            </a:pathLst>
          </a:custGeom>
          <a:noFill/>
          <a:ln>
            <a:solidFill>
              <a:schemeClr val="tx1"/>
            </a:solidFill>
            <a:prstDash val="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164643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p:cTn id="7" dur="500" fill="hold"/>
                                        <p:tgtEl>
                                          <p:spTgt spid="33"/>
                                        </p:tgtEl>
                                        <p:attrNameLst>
                                          <p:attrName>ppt_w</p:attrName>
                                        </p:attrNameLst>
                                      </p:cBhvr>
                                      <p:tavLst>
                                        <p:tav tm="0">
                                          <p:val>
                                            <p:fltVal val="0"/>
                                          </p:val>
                                        </p:tav>
                                        <p:tav tm="100000">
                                          <p:val>
                                            <p:strVal val="#ppt_w"/>
                                          </p:val>
                                        </p:tav>
                                      </p:tavLst>
                                    </p:anim>
                                    <p:anim calcmode="lin" valueType="num">
                                      <p:cBhvr>
                                        <p:cTn id="8" dur="500" fill="hold"/>
                                        <p:tgtEl>
                                          <p:spTgt spid="33"/>
                                        </p:tgtEl>
                                        <p:attrNameLst>
                                          <p:attrName>ppt_h</p:attrName>
                                        </p:attrNameLst>
                                      </p:cBhvr>
                                      <p:tavLst>
                                        <p:tav tm="0">
                                          <p:val>
                                            <p:fltVal val="0"/>
                                          </p:val>
                                        </p:tav>
                                        <p:tav tm="100000">
                                          <p:val>
                                            <p:strVal val="#ppt_h"/>
                                          </p:val>
                                        </p:tav>
                                      </p:tavLst>
                                    </p:anim>
                                    <p:animEffect transition="in" filter="fade">
                                      <p:cBhvr>
                                        <p:cTn id="9" dur="500"/>
                                        <p:tgtEl>
                                          <p:spTgt spid="33"/>
                                        </p:tgtEl>
                                      </p:cBhvr>
                                    </p:animEffect>
                                  </p:childTnLst>
                                </p:cTn>
                              </p:par>
                              <p:par>
                                <p:cTn id="10" presetID="53" presetClass="entr" presetSubtype="0" fill="hold" grpId="0" nodeType="withEffect">
                                  <p:stCondLst>
                                    <p:cond delay="0"/>
                                  </p:stCondLst>
                                  <p:childTnLst>
                                    <p:set>
                                      <p:cBhvr>
                                        <p:cTn id="11" dur="1" fill="hold">
                                          <p:stCondLst>
                                            <p:cond delay="0"/>
                                          </p:stCondLst>
                                        </p:cTn>
                                        <p:tgtEl>
                                          <p:spTgt spid="37"/>
                                        </p:tgtEl>
                                        <p:attrNameLst>
                                          <p:attrName>style.visibility</p:attrName>
                                        </p:attrNameLst>
                                      </p:cBhvr>
                                      <p:to>
                                        <p:strVal val="visible"/>
                                      </p:to>
                                    </p:set>
                                    <p:anim calcmode="lin" valueType="num">
                                      <p:cBhvr>
                                        <p:cTn id="12" dur="500" fill="hold"/>
                                        <p:tgtEl>
                                          <p:spTgt spid="37"/>
                                        </p:tgtEl>
                                        <p:attrNameLst>
                                          <p:attrName>ppt_w</p:attrName>
                                        </p:attrNameLst>
                                      </p:cBhvr>
                                      <p:tavLst>
                                        <p:tav tm="0">
                                          <p:val>
                                            <p:fltVal val="0"/>
                                          </p:val>
                                        </p:tav>
                                        <p:tav tm="100000">
                                          <p:val>
                                            <p:strVal val="#ppt_w"/>
                                          </p:val>
                                        </p:tav>
                                      </p:tavLst>
                                    </p:anim>
                                    <p:anim calcmode="lin" valueType="num">
                                      <p:cBhvr>
                                        <p:cTn id="13" dur="500" fill="hold"/>
                                        <p:tgtEl>
                                          <p:spTgt spid="37"/>
                                        </p:tgtEl>
                                        <p:attrNameLst>
                                          <p:attrName>ppt_h</p:attrName>
                                        </p:attrNameLst>
                                      </p:cBhvr>
                                      <p:tavLst>
                                        <p:tav tm="0">
                                          <p:val>
                                            <p:fltVal val="0"/>
                                          </p:val>
                                        </p:tav>
                                        <p:tav tm="100000">
                                          <p:val>
                                            <p:strVal val="#ppt_h"/>
                                          </p:val>
                                        </p:tav>
                                      </p:tavLst>
                                    </p:anim>
                                    <p:animEffect transition="in" filter="fade">
                                      <p:cBhvr>
                                        <p:cTn id="14" dur="500"/>
                                        <p:tgtEl>
                                          <p:spTgt spid="37"/>
                                        </p:tgtEl>
                                      </p:cBhvr>
                                    </p:animEffect>
                                  </p:childTnLst>
                                </p:cTn>
                              </p:par>
                              <p:par>
                                <p:cTn id="15" presetID="53" presetClass="entr" presetSubtype="0" fill="hold" grpId="0" nodeType="withEffect">
                                  <p:stCondLst>
                                    <p:cond delay="0"/>
                                  </p:stCondLst>
                                  <p:childTnLst>
                                    <p:set>
                                      <p:cBhvr>
                                        <p:cTn id="16" dur="1" fill="hold">
                                          <p:stCondLst>
                                            <p:cond delay="0"/>
                                          </p:stCondLst>
                                        </p:cTn>
                                        <p:tgtEl>
                                          <p:spTgt spid="40"/>
                                        </p:tgtEl>
                                        <p:attrNameLst>
                                          <p:attrName>style.visibility</p:attrName>
                                        </p:attrNameLst>
                                      </p:cBhvr>
                                      <p:to>
                                        <p:strVal val="visible"/>
                                      </p:to>
                                    </p:set>
                                    <p:anim calcmode="lin" valueType="num">
                                      <p:cBhvr>
                                        <p:cTn id="17" dur="500" fill="hold"/>
                                        <p:tgtEl>
                                          <p:spTgt spid="40"/>
                                        </p:tgtEl>
                                        <p:attrNameLst>
                                          <p:attrName>ppt_w</p:attrName>
                                        </p:attrNameLst>
                                      </p:cBhvr>
                                      <p:tavLst>
                                        <p:tav tm="0">
                                          <p:val>
                                            <p:fltVal val="0"/>
                                          </p:val>
                                        </p:tav>
                                        <p:tav tm="100000">
                                          <p:val>
                                            <p:strVal val="#ppt_w"/>
                                          </p:val>
                                        </p:tav>
                                      </p:tavLst>
                                    </p:anim>
                                    <p:anim calcmode="lin" valueType="num">
                                      <p:cBhvr>
                                        <p:cTn id="18" dur="500" fill="hold"/>
                                        <p:tgtEl>
                                          <p:spTgt spid="40"/>
                                        </p:tgtEl>
                                        <p:attrNameLst>
                                          <p:attrName>ppt_h</p:attrName>
                                        </p:attrNameLst>
                                      </p:cBhvr>
                                      <p:tavLst>
                                        <p:tav tm="0">
                                          <p:val>
                                            <p:fltVal val="0"/>
                                          </p:val>
                                        </p:tav>
                                        <p:tav tm="100000">
                                          <p:val>
                                            <p:strVal val="#ppt_h"/>
                                          </p:val>
                                        </p:tav>
                                      </p:tavLst>
                                    </p:anim>
                                    <p:animEffect transition="in" filter="fade">
                                      <p:cBhvr>
                                        <p:cTn id="19" dur="500"/>
                                        <p:tgtEl>
                                          <p:spTgt spid="40"/>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45"/>
                                        </p:tgtEl>
                                        <p:attrNameLst>
                                          <p:attrName>style.visibility</p:attrName>
                                        </p:attrNameLst>
                                      </p:cBhvr>
                                      <p:to>
                                        <p:strVal val="visible"/>
                                      </p:to>
                                    </p:set>
                                  </p:childTnLst>
                                </p:cTn>
                              </p:par>
                              <p:par>
                                <p:cTn id="24" presetID="10" presetClass="entr" presetSubtype="0" fill="hold" grpId="0" nodeType="withEffect">
                                  <p:stCondLst>
                                    <p:cond delay="0"/>
                                  </p:stCondLst>
                                  <p:childTnLst>
                                    <p:set>
                                      <p:cBhvr>
                                        <p:cTn id="25" dur="1" fill="hold">
                                          <p:stCondLst>
                                            <p:cond delay="0"/>
                                          </p:stCondLst>
                                        </p:cTn>
                                        <p:tgtEl>
                                          <p:spTgt spid="35"/>
                                        </p:tgtEl>
                                        <p:attrNameLst>
                                          <p:attrName>style.visibility</p:attrName>
                                        </p:attrNameLst>
                                      </p:cBhvr>
                                      <p:to>
                                        <p:strVal val="visible"/>
                                      </p:to>
                                    </p:set>
                                    <p:animEffect transition="in" filter="fade">
                                      <p:cBhvr>
                                        <p:cTn id="26" dur="500"/>
                                        <p:tgtEl>
                                          <p:spTgt spid="35"/>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1" fill="hold" grpId="0" nodeType="clickEffect">
                                  <p:stCondLst>
                                    <p:cond delay="0"/>
                                  </p:stCondLst>
                                  <p:childTnLst>
                                    <p:set>
                                      <p:cBhvr>
                                        <p:cTn id="30" dur="1" fill="hold">
                                          <p:stCondLst>
                                            <p:cond delay="0"/>
                                          </p:stCondLst>
                                        </p:cTn>
                                        <p:tgtEl>
                                          <p:spTgt spid="54"/>
                                        </p:tgtEl>
                                        <p:attrNameLst>
                                          <p:attrName>style.visibility</p:attrName>
                                        </p:attrNameLst>
                                      </p:cBhvr>
                                      <p:to>
                                        <p:strVal val="visible"/>
                                      </p:to>
                                    </p:set>
                                    <p:anim calcmode="lin" valueType="num">
                                      <p:cBhvr additive="base">
                                        <p:cTn id="31" dur="500" fill="hold"/>
                                        <p:tgtEl>
                                          <p:spTgt spid="54"/>
                                        </p:tgtEl>
                                        <p:attrNameLst>
                                          <p:attrName>ppt_x</p:attrName>
                                        </p:attrNameLst>
                                      </p:cBhvr>
                                      <p:tavLst>
                                        <p:tav tm="0">
                                          <p:val>
                                            <p:strVal val="#ppt_x"/>
                                          </p:val>
                                        </p:tav>
                                        <p:tav tm="100000">
                                          <p:val>
                                            <p:strVal val="#ppt_x"/>
                                          </p:val>
                                        </p:tav>
                                      </p:tavLst>
                                    </p:anim>
                                    <p:anim calcmode="lin" valueType="num">
                                      <p:cBhvr additive="base">
                                        <p:cTn id="32" dur="500" fill="hold"/>
                                        <p:tgtEl>
                                          <p:spTgt spid="54"/>
                                        </p:tgtEl>
                                        <p:attrNameLst>
                                          <p:attrName>ppt_y</p:attrName>
                                        </p:attrNameLst>
                                      </p:cBhvr>
                                      <p:tavLst>
                                        <p:tav tm="0">
                                          <p:val>
                                            <p:strVal val="0-#ppt_h/2"/>
                                          </p:val>
                                        </p:tav>
                                        <p:tav tm="100000">
                                          <p:val>
                                            <p:strVal val="#ppt_y"/>
                                          </p:val>
                                        </p:tav>
                                      </p:tavLst>
                                    </p:anim>
                                  </p:childTnLst>
                                </p:cTn>
                              </p:par>
                              <p:par>
                                <p:cTn id="33" presetID="1" presetClass="entr" presetSubtype="0" fill="hold" grpId="0" nodeType="with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par>
                                <p:cTn id="35" presetID="2" presetClass="entr" presetSubtype="1" fill="hold" grpId="0" nodeType="withEffect">
                                  <p:stCondLst>
                                    <p:cond delay="0"/>
                                  </p:stCondLst>
                                  <p:childTnLst>
                                    <p:set>
                                      <p:cBhvr>
                                        <p:cTn id="36" dur="1" fill="hold">
                                          <p:stCondLst>
                                            <p:cond delay="0"/>
                                          </p:stCondLst>
                                        </p:cTn>
                                        <p:tgtEl>
                                          <p:spTgt spid="55"/>
                                        </p:tgtEl>
                                        <p:attrNameLst>
                                          <p:attrName>style.visibility</p:attrName>
                                        </p:attrNameLst>
                                      </p:cBhvr>
                                      <p:to>
                                        <p:strVal val="visible"/>
                                      </p:to>
                                    </p:set>
                                    <p:anim calcmode="lin" valueType="num">
                                      <p:cBhvr additive="base">
                                        <p:cTn id="37" dur="500" fill="hold"/>
                                        <p:tgtEl>
                                          <p:spTgt spid="55"/>
                                        </p:tgtEl>
                                        <p:attrNameLst>
                                          <p:attrName>ppt_x</p:attrName>
                                        </p:attrNameLst>
                                      </p:cBhvr>
                                      <p:tavLst>
                                        <p:tav tm="0">
                                          <p:val>
                                            <p:strVal val="#ppt_x"/>
                                          </p:val>
                                        </p:tav>
                                        <p:tav tm="100000">
                                          <p:val>
                                            <p:strVal val="#ppt_x"/>
                                          </p:val>
                                        </p:tav>
                                      </p:tavLst>
                                    </p:anim>
                                    <p:anim calcmode="lin" valueType="num">
                                      <p:cBhvr additive="base">
                                        <p:cTn id="38" dur="500" fill="hold"/>
                                        <p:tgtEl>
                                          <p:spTgt spid="55"/>
                                        </p:tgtEl>
                                        <p:attrNameLst>
                                          <p:attrName>ppt_y</p:attrName>
                                        </p:attrNameLst>
                                      </p:cBhvr>
                                      <p:tavLst>
                                        <p:tav tm="0">
                                          <p:val>
                                            <p:strVal val="0-#ppt_h/2"/>
                                          </p:val>
                                        </p:tav>
                                        <p:tav tm="100000">
                                          <p:val>
                                            <p:strVal val="#ppt_y"/>
                                          </p:val>
                                        </p:tav>
                                      </p:tavLst>
                                    </p:anim>
                                  </p:childTnLst>
                                </p:cTn>
                              </p:par>
                              <p:par>
                                <p:cTn id="39" presetID="1" presetClass="entr" presetSubtype="0" fill="hold" grpId="0" nodeType="withEffect">
                                  <p:stCondLst>
                                    <p:cond delay="0"/>
                                  </p:stCondLst>
                                  <p:childTnLst>
                                    <p:set>
                                      <p:cBhvr>
                                        <p:cTn id="40" dur="1" fill="hold">
                                          <p:stCondLst>
                                            <p:cond delay="0"/>
                                          </p:stCondLst>
                                        </p:cTn>
                                        <p:tgtEl>
                                          <p:spTgt spid="28"/>
                                        </p:tgtEl>
                                        <p:attrNameLst>
                                          <p:attrName>style.visibility</p:attrName>
                                        </p:attrNameLst>
                                      </p:cBhvr>
                                      <p:to>
                                        <p:strVal val="visible"/>
                                      </p:to>
                                    </p:set>
                                  </p:childTnLst>
                                </p:cTn>
                              </p:par>
                              <p:par>
                                <p:cTn id="41" presetID="2" presetClass="entr" presetSubtype="4" fill="hold" grpId="0" nodeType="withEffect">
                                  <p:stCondLst>
                                    <p:cond delay="0"/>
                                  </p:stCondLst>
                                  <p:childTnLst>
                                    <p:set>
                                      <p:cBhvr>
                                        <p:cTn id="42" dur="1" fill="hold">
                                          <p:stCondLst>
                                            <p:cond delay="0"/>
                                          </p:stCondLst>
                                        </p:cTn>
                                        <p:tgtEl>
                                          <p:spTgt spid="56"/>
                                        </p:tgtEl>
                                        <p:attrNameLst>
                                          <p:attrName>style.visibility</p:attrName>
                                        </p:attrNameLst>
                                      </p:cBhvr>
                                      <p:to>
                                        <p:strVal val="visible"/>
                                      </p:to>
                                    </p:set>
                                    <p:anim calcmode="lin" valueType="num">
                                      <p:cBhvr additive="base">
                                        <p:cTn id="43" dur="500" fill="hold"/>
                                        <p:tgtEl>
                                          <p:spTgt spid="56"/>
                                        </p:tgtEl>
                                        <p:attrNameLst>
                                          <p:attrName>ppt_x</p:attrName>
                                        </p:attrNameLst>
                                      </p:cBhvr>
                                      <p:tavLst>
                                        <p:tav tm="0">
                                          <p:val>
                                            <p:strVal val="#ppt_x"/>
                                          </p:val>
                                        </p:tav>
                                        <p:tav tm="100000">
                                          <p:val>
                                            <p:strVal val="#ppt_x"/>
                                          </p:val>
                                        </p:tav>
                                      </p:tavLst>
                                    </p:anim>
                                    <p:anim calcmode="lin" valueType="num">
                                      <p:cBhvr additive="base">
                                        <p:cTn id="44" dur="500" fill="hold"/>
                                        <p:tgtEl>
                                          <p:spTgt spid="56"/>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53" presetClass="entr" presetSubtype="0" fill="hold" nodeType="clickEffect">
                                  <p:stCondLst>
                                    <p:cond delay="0"/>
                                  </p:stCondLst>
                                  <p:childTnLst>
                                    <p:set>
                                      <p:cBhvr>
                                        <p:cTn id="48" dur="1" fill="hold">
                                          <p:stCondLst>
                                            <p:cond delay="0"/>
                                          </p:stCondLst>
                                        </p:cTn>
                                        <p:tgtEl>
                                          <p:spTgt spid="52"/>
                                        </p:tgtEl>
                                        <p:attrNameLst>
                                          <p:attrName>style.visibility</p:attrName>
                                        </p:attrNameLst>
                                      </p:cBhvr>
                                      <p:to>
                                        <p:strVal val="visible"/>
                                      </p:to>
                                    </p:set>
                                    <p:anim calcmode="lin" valueType="num">
                                      <p:cBhvr>
                                        <p:cTn id="49" dur="500" fill="hold"/>
                                        <p:tgtEl>
                                          <p:spTgt spid="52"/>
                                        </p:tgtEl>
                                        <p:attrNameLst>
                                          <p:attrName>ppt_w</p:attrName>
                                        </p:attrNameLst>
                                      </p:cBhvr>
                                      <p:tavLst>
                                        <p:tav tm="0">
                                          <p:val>
                                            <p:fltVal val="0"/>
                                          </p:val>
                                        </p:tav>
                                        <p:tav tm="100000">
                                          <p:val>
                                            <p:strVal val="#ppt_w"/>
                                          </p:val>
                                        </p:tav>
                                      </p:tavLst>
                                    </p:anim>
                                    <p:anim calcmode="lin" valueType="num">
                                      <p:cBhvr>
                                        <p:cTn id="50" dur="500" fill="hold"/>
                                        <p:tgtEl>
                                          <p:spTgt spid="52"/>
                                        </p:tgtEl>
                                        <p:attrNameLst>
                                          <p:attrName>ppt_h</p:attrName>
                                        </p:attrNameLst>
                                      </p:cBhvr>
                                      <p:tavLst>
                                        <p:tav tm="0">
                                          <p:val>
                                            <p:fltVal val="0"/>
                                          </p:val>
                                        </p:tav>
                                        <p:tav tm="100000">
                                          <p:val>
                                            <p:strVal val="#ppt_h"/>
                                          </p:val>
                                        </p:tav>
                                      </p:tavLst>
                                    </p:anim>
                                    <p:animEffect transition="in" filter="fade">
                                      <p:cBhvr>
                                        <p:cTn id="51" dur="500"/>
                                        <p:tgtEl>
                                          <p:spTgt spid="52"/>
                                        </p:tgtEl>
                                      </p:cBhvr>
                                    </p:animEffect>
                                  </p:childTnLst>
                                </p:cTn>
                              </p:par>
                              <p:par>
                                <p:cTn id="52" presetID="53" presetClass="entr" presetSubtype="0" fill="hold" nodeType="withEffect">
                                  <p:stCondLst>
                                    <p:cond delay="0"/>
                                  </p:stCondLst>
                                  <p:childTnLst>
                                    <p:set>
                                      <p:cBhvr>
                                        <p:cTn id="53" dur="1" fill="hold">
                                          <p:stCondLst>
                                            <p:cond delay="0"/>
                                          </p:stCondLst>
                                        </p:cTn>
                                        <p:tgtEl>
                                          <p:spTgt spid="46"/>
                                        </p:tgtEl>
                                        <p:attrNameLst>
                                          <p:attrName>style.visibility</p:attrName>
                                        </p:attrNameLst>
                                      </p:cBhvr>
                                      <p:to>
                                        <p:strVal val="visible"/>
                                      </p:to>
                                    </p:set>
                                    <p:anim calcmode="lin" valueType="num">
                                      <p:cBhvr>
                                        <p:cTn id="54" dur="500" fill="hold"/>
                                        <p:tgtEl>
                                          <p:spTgt spid="46"/>
                                        </p:tgtEl>
                                        <p:attrNameLst>
                                          <p:attrName>ppt_w</p:attrName>
                                        </p:attrNameLst>
                                      </p:cBhvr>
                                      <p:tavLst>
                                        <p:tav tm="0">
                                          <p:val>
                                            <p:fltVal val="0"/>
                                          </p:val>
                                        </p:tav>
                                        <p:tav tm="100000">
                                          <p:val>
                                            <p:strVal val="#ppt_w"/>
                                          </p:val>
                                        </p:tav>
                                      </p:tavLst>
                                    </p:anim>
                                    <p:anim calcmode="lin" valueType="num">
                                      <p:cBhvr>
                                        <p:cTn id="55" dur="500" fill="hold"/>
                                        <p:tgtEl>
                                          <p:spTgt spid="46"/>
                                        </p:tgtEl>
                                        <p:attrNameLst>
                                          <p:attrName>ppt_h</p:attrName>
                                        </p:attrNameLst>
                                      </p:cBhvr>
                                      <p:tavLst>
                                        <p:tav tm="0">
                                          <p:val>
                                            <p:fltVal val="0"/>
                                          </p:val>
                                        </p:tav>
                                        <p:tav tm="100000">
                                          <p:val>
                                            <p:strVal val="#ppt_h"/>
                                          </p:val>
                                        </p:tav>
                                      </p:tavLst>
                                    </p:anim>
                                    <p:animEffect transition="in" filter="fade">
                                      <p:cBhvr>
                                        <p:cTn id="56" dur="500"/>
                                        <p:tgtEl>
                                          <p:spTgt spid="46"/>
                                        </p:tgtEl>
                                      </p:cBhvr>
                                    </p:animEffect>
                                  </p:childTnLst>
                                </p:cTn>
                              </p:par>
                              <p:par>
                                <p:cTn id="57" presetID="53" presetClass="entr" presetSubtype="0" fill="hold" nodeType="withEffect">
                                  <p:stCondLst>
                                    <p:cond delay="0"/>
                                  </p:stCondLst>
                                  <p:childTnLst>
                                    <p:set>
                                      <p:cBhvr>
                                        <p:cTn id="58" dur="1" fill="hold">
                                          <p:stCondLst>
                                            <p:cond delay="0"/>
                                          </p:stCondLst>
                                        </p:cTn>
                                        <p:tgtEl>
                                          <p:spTgt spid="48"/>
                                        </p:tgtEl>
                                        <p:attrNameLst>
                                          <p:attrName>style.visibility</p:attrName>
                                        </p:attrNameLst>
                                      </p:cBhvr>
                                      <p:to>
                                        <p:strVal val="visible"/>
                                      </p:to>
                                    </p:set>
                                    <p:anim calcmode="lin" valueType="num">
                                      <p:cBhvr>
                                        <p:cTn id="59" dur="500" fill="hold"/>
                                        <p:tgtEl>
                                          <p:spTgt spid="48"/>
                                        </p:tgtEl>
                                        <p:attrNameLst>
                                          <p:attrName>ppt_w</p:attrName>
                                        </p:attrNameLst>
                                      </p:cBhvr>
                                      <p:tavLst>
                                        <p:tav tm="0">
                                          <p:val>
                                            <p:fltVal val="0"/>
                                          </p:val>
                                        </p:tav>
                                        <p:tav tm="100000">
                                          <p:val>
                                            <p:strVal val="#ppt_w"/>
                                          </p:val>
                                        </p:tav>
                                      </p:tavLst>
                                    </p:anim>
                                    <p:anim calcmode="lin" valueType="num">
                                      <p:cBhvr>
                                        <p:cTn id="60" dur="500" fill="hold"/>
                                        <p:tgtEl>
                                          <p:spTgt spid="48"/>
                                        </p:tgtEl>
                                        <p:attrNameLst>
                                          <p:attrName>ppt_h</p:attrName>
                                        </p:attrNameLst>
                                      </p:cBhvr>
                                      <p:tavLst>
                                        <p:tav tm="0">
                                          <p:val>
                                            <p:fltVal val="0"/>
                                          </p:val>
                                        </p:tav>
                                        <p:tav tm="100000">
                                          <p:val>
                                            <p:strVal val="#ppt_h"/>
                                          </p:val>
                                        </p:tav>
                                      </p:tavLst>
                                    </p:anim>
                                    <p:animEffect transition="in" filter="fade">
                                      <p:cBhvr>
                                        <p:cTn id="61" dur="500"/>
                                        <p:tgtEl>
                                          <p:spTgt spid="48"/>
                                        </p:tgtEl>
                                      </p:cBhvr>
                                    </p:animEffect>
                                  </p:childTnLst>
                                </p:cTn>
                              </p:par>
                              <p:par>
                                <p:cTn id="62" presetID="53" presetClass="entr" presetSubtype="0" fill="hold" nodeType="withEffect">
                                  <p:stCondLst>
                                    <p:cond delay="0"/>
                                  </p:stCondLst>
                                  <p:childTnLst>
                                    <p:set>
                                      <p:cBhvr>
                                        <p:cTn id="63" dur="1" fill="hold">
                                          <p:stCondLst>
                                            <p:cond delay="0"/>
                                          </p:stCondLst>
                                        </p:cTn>
                                        <p:tgtEl>
                                          <p:spTgt spid="50"/>
                                        </p:tgtEl>
                                        <p:attrNameLst>
                                          <p:attrName>style.visibility</p:attrName>
                                        </p:attrNameLst>
                                      </p:cBhvr>
                                      <p:to>
                                        <p:strVal val="visible"/>
                                      </p:to>
                                    </p:set>
                                    <p:anim calcmode="lin" valueType="num">
                                      <p:cBhvr>
                                        <p:cTn id="64" dur="500" fill="hold"/>
                                        <p:tgtEl>
                                          <p:spTgt spid="50"/>
                                        </p:tgtEl>
                                        <p:attrNameLst>
                                          <p:attrName>ppt_w</p:attrName>
                                        </p:attrNameLst>
                                      </p:cBhvr>
                                      <p:tavLst>
                                        <p:tav tm="0">
                                          <p:val>
                                            <p:fltVal val="0"/>
                                          </p:val>
                                        </p:tav>
                                        <p:tav tm="100000">
                                          <p:val>
                                            <p:strVal val="#ppt_w"/>
                                          </p:val>
                                        </p:tav>
                                      </p:tavLst>
                                    </p:anim>
                                    <p:anim calcmode="lin" valueType="num">
                                      <p:cBhvr>
                                        <p:cTn id="65" dur="500" fill="hold"/>
                                        <p:tgtEl>
                                          <p:spTgt spid="50"/>
                                        </p:tgtEl>
                                        <p:attrNameLst>
                                          <p:attrName>ppt_h</p:attrName>
                                        </p:attrNameLst>
                                      </p:cBhvr>
                                      <p:tavLst>
                                        <p:tav tm="0">
                                          <p:val>
                                            <p:fltVal val="0"/>
                                          </p:val>
                                        </p:tav>
                                        <p:tav tm="100000">
                                          <p:val>
                                            <p:strVal val="#ppt_h"/>
                                          </p:val>
                                        </p:tav>
                                      </p:tavLst>
                                    </p:anim>
                                    <p:animEffect transition="in" filter="fade">
                                      <p:cBhvr>
                                        <p:cTn id="66" dur="500"/>
                                        <p:tgtEl>
                                          <p:spTgt spid="50"/>
                                        </p:tgtEl>
                                      </p:cBhvr>
                                    </p:animEffect>
                                  </p:childTnLst>
                                </p:cTn>
                              </p:par>
                              <p:par>
                                <p:cTn id="67" presetID="53" presetClass="entr" presetSubtype="0" fill="hold" grpId="0" nodeType="withEffect">
                                  <p:stCondLst>
                                    <p:cond delay="0"/>
                                  </p:stCondLst>
                                  <p:childTnLst>
                                    <p:set>
                                      <p:cBhvr>
                                        <p:cTn id="68" dur="1" fill="hold">
                                          <p:stCondLst>
                                            <p:cond delay="0"/>
                                          </p:stCondLst>
                                        </p:cTn>
                                        <p:tgtEl>
                                          <p:spTgt spid="58"/>
                                        </p:tgtEl>
                                        <p:attrNameLst>
                                          <p:attrName>style.visibility</p:attrName>
                                        </p:attrNameLst>
                                      </p:cBhvr>
                                      <p:to>
                                        <p:strVal val="visible"/>
                                      </p:to>
                                    </p:set>
                                    <p:anim calcmode="lin" valueType="num">
                                      <p:cBhvr>
                                        <p:cTn id="69" dur="500" fill="hold"/>
                                        <p:tgtEl>
                                          <p:spTgt spid="58"/>
                                        </p:tgtEl>
                                        <p:attrNameLst>
                                          <p:attrName>ppt_w</p:attrName>
                                        </p:attrNameLst>
                                      </p:cBhvr>
                                      <p:tavLst>
                                        <p:tav tm="0">
                                          <p:val>
                                            <p:fltVal val="0"/>
                                          </p:val>
                                        </p:tav>
                                        <p:tav tm="100000">
                                          <p:val>
                                            <p:strVal val="#ppt_w"/>
                                          </p:val>
                                        </p:tav>
                                      </p:tavLst>
                                    </p:anim>
                                    <p:anim calcmode="lin" valueType="num">
                                      <p:cBhvr>
                                        <p:cTn id="70" dur="500" fill="hold"/>
                                        <p:tgtEl>
                                          <p:spTgt spid="58"/>
                                        </p:tgtEl>
                                        <p:attrNameLst>
                                          <p:attrName>ppt_h</p:attrName>
                                        </p:attrNameLst>
                                      </p:cBhvr>
                                      <p:tavLst>
                                        <p:tav tm="0">
                                          <p:val>
                                            <p:fltVal val="0"/>
                                          </p:val>
                                        </p:tav>
                                        <p:tav tm="100000">
                                          <p:val>
                                            <p:strVal val="#ppt_h"/>
                                          </p:val>
                                        </p:tav>
                                      </p:tavLst>
                                    </p:anim>
                                    <p:animEffect transition="in" filter="fade">
                                      <p:cBhvr>
                                        <p:cTn id="71" dur="500"/>
                                        <p:tgtEl>
                                          <p:spTgt spid="58"/>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7"/>
                                        </p:tgtEl>
                                        <p:attrNameLst>
                                          <p:attrName>style.visibility</p:attrName>
                                        </p:attrNameLst>
                                      </p:cBhvr>
                                      <p:to>
                                        <p:strVal val="visible"/>
                                      </p:to>
                                    </p:set>
                                    <p:animEffect transition="in" filter="fade">
                                      <p:cBhvr>
                                        <p:cTn id="7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33" grpId="0" animBg="1"/>
      <p:bldP spid="37" grpId="0" animBg="1"/>
      <p:bldP spid="40" grpId="0" animBg="1"/>
      <p:bldP spid="54" grpId="0" animBg="1"/>
      <p:bldP spid="55" grpId="0" animBg="1"/>
      <p:bldP spid="56" grpId="0" animBg="1"/>
      <p:bldP spid="58" grpId="0"/>
      <p:bldP spid="35" grpId="0" animBg="1"/>
      <p:bldP spid="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a:xfrm>
            <a:off x="457200" y="0"/>
            <a:ext cx="8229600" cy="1143000"/>
          </a:xfrm>
        </p:spPr>
        <p:txBody>
          <a:bodyPr>
            <a:normAutofit/>
          </a:bodyPr>
          <a:lstStyle/>
          <a:p>
            <a:r>
              <a:rPr lang="en-US" b="0" dirty="0" smtClean="0"/>
              <a:t>Portability: Leveraging abstraction </a:t>
            </a:r>
            <a:endParaRPr lang="en-US" b="0" dirty="0"/>
          </a:p>
        </p:txBody>
      </p:sp>
      <p:sp>
        <p:nvSpPr>
          <p:cNvPr id="112675" name="AutoShape 35"/>
          <p:cNvSpPr>
            <a:spLocks noChangeArrowheads="1"/>
          </p:cNvSpPr>
          <p:nvPr/>
        </p:nvSpPr>
        <p:spPr bwMode="auto">
          <a:xfrm>
            <a:off x="5181600" y="4248152"/>
            <a:ext cx="3048000" cy="381000"/>
          </a:xfrm>
          <a:prstGeom prst="roundRect">
            <a:avLst>
              <a:gd name="adj" fmla="val 16667"/>
            </a:avLst>
          </a:prstGeom>
          <a:solidFill>
            <a:schemeClr val="accent1">
              <a:alpha val="33000"/>
            </a:schemeClr>
          </a:solidFill>
          <a:ln>
            <a:solidFill>
              <a:schemeClr val="tx1">
                <a:alpha val="34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buNone/>
            </a:pPr>
            <a:r>
              <a:rPr lang="en-US" sz="1400" dirty="0" smtClean="0">
                <a:latin typeface="Calibri" pitchFamily="34" charset="0"/>
              </a:rPr>
              <a:t>Virtual Channel </a:t>
            </a:r>
            <a:r>
              <a:rPr lang="en-US" sz="1400" dirty="0" err="1" smtClean="0">
                <a:latin typeface="Calibri" pitchFamily="34" charset="0"/>
              </a:rPr>
              <a:t>Multplexing</a:t>
            </a:r>
            <a:endParaRPr lang="en-US" sz="1400" dirty="0">
              <a:latin typeface="Calibri" pitchFamily="34" charset="0"/>
            </a:endParaRPr>
          </a:p>
        </p:txBody>
      </p:sp>
      <p:sp>
        <p:nvSpPr>
          <p:cNvPr id="112644" name="Line 4"/>
          <p:cNvSpPr>
            <a:spLocks noChangeShapeType="1"/>
          </p:cNvSpPr>
          <p:nvPr/>
        </p:nvSpPr>
        <p:spPr bwMode="auto">
          <a:xfrm>
            <a:off x="4724400" y="819152"/>
            <a:ext cx="0" cy="5257800"/>
          </a:xfrm>
          <a:prstGeom prst="line">
            <a:avLst/>
          </a:prstGeom>
          <a:noFill/>
          <a:ln w="9525">
            <a:solidFill>
              <a:schemeClr val="tx1"/>
            </a:solidFill>
            <a:prstDash val="dash"/>
            <a:round/>
            <a:headEnd/>
            <a:tailEnd/>
          </a:ln>
          <a:effectLst/>
        </p:spPr>
        <p:txBody>
          <a:bodyPr/>
          <a:lstStyle/>
          <a:p>
            <a:pPr>
              <a:buNone/>
            </a:pPr>
            <a:endParaRPr lang="en-US"/>
          </a:p>
        </p:txBody>
      </p:sp>
      <p:sp>
        <p:nvSpPr>
          <p:cNvPr id="112647" name="AutoShape 7"/>
          <p:cNvSpPr>
            <a:spLocks noChangeArrowheads="1"/>
          </p:cNvSpPr>
          <p:nvPr/>
        </p:nvSpPr>
        <p:spPr bwMode="auto">
          <a:xfrm>
            <a:off x="4267200" y="4781552"/>
            <a:ext cx="914400" cy="228600"/>
          </a:xfrm>
          <a:prstGeom prst="leftRightArrow">
            <a:avLst>
              <a:gd name="adj1" fmla="val 50000"/>
              <a:gd name="adj2" fmla="val 53333"/>
            </a:avLst>
          </a:prstGeom>
          <a:solidFill>
            <a:schemeClr val="accent1">
              <a:alpha val="33000"/>
            </a:schemeClr>
          </a:solidFill>
          <a:ln w="9525">
            <a:solidFill>
              <a:schemeClr val="tx1">
                <a:alpha val="34000"/>
              </a:schemeClr>
            </a:solidFill>
            <a:miter lim="800000"/>
            <a:headEnd/>
            <a:tailEnd/>
          </a:ln>
          <a:effectLst/>
        </p:spPr>
        <p:txBody>
          <a:bodyPr wrap="none" anchor="ctr"/>
          <a:lstStyle/>
          <a:p>
            <a:pPr>
              <a:buNone/>
            </a:pPr>
            <a:endParaRPr lang="en-US"/>
          </a:p>
        </p:txBody>
      </p:sp>
      <p:sp>
        <p:nvSpPr>
          <p:cNvPr id="112657" name="AutoShape 17"/>
          <p:cNvSpPr>
            <a:spLocks noChangeArrowheads="1"/>
          </p:cNvSpPr>
          <p:nvPr/>
        </p:nvSpPr>
        <p:spPr bwMode="auto">
          <a:xfrm>
            <a:off x="838200" y="4705352"/>
            <a:ext cx="3429000" cy="381000"/>
          </a:xfrm>
          <a:prstGeom prst="roundRect">
            <a:avLst>
              <a:gd name="adj" fmla="val 16667"/>
            </a:avLst>
          </a:prstGeom>
          <a:solidFill>
            <a:schemeClr val="accent1"/>
          </a:solidFill>
          <a:ln>
            <a:solidFill>
              <a:schemeClr val="tx1">
                <a:alpha val="34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buNone/>
            </a:pPr>
            <a:r>
              <a:rPr lang="en-US" sz="1400" dirty="0" smtClean="0">
                <a:latin typeface="Calibri" pitchFamily="34" charset="0"/>
              </a:rPr>
              <a:t>ACP Physical Devices</a:t>
            </a:r>
            <a:endParaRPr lang="en-US" sz="1400" dirty="0">
              <a:latin typeface="Calibri" pitchFamily="34" charset="0"/>
            </a:endParaRPr>
          </a:p>
        </p:txBody>
      </p:sp>
      <p:sp>
        <p:nvSpPr>
          <p:cNvPr id="112660" name="AutoShape 20"/>
          <p:cNvSpPr>
            <a:spLocks noChangeArrowheads="1"/>
          </p:cNvSpPr>
          <p:nvPr/>
        </p:nvSpPr>
        <p:spPr bwMode="auto">
          <a:xfrm>
            <a:off x="1066800" y="4248152"/>
            <a:ext cx="3200400" cy="381000"/>
          </a:xfrm>
          <a:prstGeom prst="roundRect">
            <a:avLst>
              <a:gd name="adj" fmla="val 16667"/>
            </a:avLst>
          </a:prstGeom>
          <a:solidFill>
            <a:schemeClr val="accent1">
              <a:alpha val="33000"/>
            </a:schemeClr>
          </a:solidFill>
          <a:ln>
            <a:solidFill>
              <a:schemeClr val="tx1">
                <a:alpha val="34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buNone/>
            </a:pPr>
            <a:r>
              <a:rPr lang="en-US" sz="1400" dirty="0" smtClean="0">
                <a:latin typeface="Calibri" pitchFamily="34" charset="0"/>
              </a:rPr>
              <a:t>Virtual Channel Multiplexing</a:t>
            </a:r>
            <a:endParaRPr lang="en-US" sz="1400" dirty="0">
              <a:latin typeface="Calibri" pitchFamily="34" charset="0"/>
            </a:endParaRPr>
          </a:p>
        </p:txBody>
      </p:sp>
      <p:sp>
        <p:nvSpPr>
          <p:cNvPr id="82" name="Rectangle 81"/>
          <p:cNvSpPr/>
          <p:nvPr/>
        </p:nvSpPr>
        <p:spPr>
          <a:xfrm>
            <a:off x="1828800" y="5238752"/>
            <a:ext cx="1676400" cy="381000"/>
          </a:xfrm>
          <a:prstGeom prst="rect">
            <a:avLst/>
          </a:prstGeom>
          <a:solidFill>
            <a:schemeClr val="accent1"/>
          </a:solidFill>
          <a:ln>
            <a:solidFill>
              <a:schemeClr val="tx1">
                <a:alpha val="34000"/>
              </a:schemeClr>
            </a:solidFill>
          </a:ln>
          <a:effectLst/>
        </p:spPr>
        <p:style>
          <a:lnRef idx="1">
            <a:schemeClr val="dk1"/>
          </a:lnRef>
          <a:fillRef idx="2">
            <a:schemeClr val="dk1"/>
          </a:fillRef>
          <a:effectRef idx="1">
            <a:schemeClr val="dk1"/>
          </a:effectRef>
          <a:fontRef idx="minor">
            <a:schemeClr val="dk1"/>
          </a:fontRef>
        </p:style>
        <p:txBody>
          <a:bodyPr rtlCol="0" anchor="ctr"/>
          <a:lstStyle/>
          <a:p>
            <a:pPr algn="ctr">
              <a:buNone/>
            </a:pPr>
            <a:r>
              <a:rPr lang="en-US" dirty="0" smtClean="0">
                <a:solidFill>
                  <a:schemeClr val="tx2">
                    <a:lumMod val="40000"/>
                    <a:lumOff val="60000"/>
                  </a:schemeClr>
                </a:solidFill>
              </a:rPr>
              <a:t>FPGA</a:t>
            </a:r>
            <a:endParaRPr lang="en-US" dirty="0">
              <a:solidFill>
                <a:schemeClr val="tx2">
                  <a:lumMod val="40000"/>
                  <a:lumOff val="60000"/>
                </a:schemeClr>
              </a:solidFill>
            </a:endParaRPr>
          </a:p>
        </p:txBody>
      </p:sp>
      <p:sp>
        <p:nvSpPr>
          <p:cNvPr id="83" name="Rectangle 82"/>
          <p:cNvSpPr/>
          <p:nvPr/>
        </p:nvSpPr>
        <p:spPr>
          <a:xfrm>
            <a:off x="6096000" y="5238752"/>
            <a:ext cx="1676400" cy="381000"/>
          </a:xfrm>
          <a:prstGeom prst="rect">
            <a:avLst/>
          </a:prstGeom>
          <a:solidFill>
            <a:schemeClr val="accent1"/>
          </a:solidFill>
          <a:ln>
            <a:solidFill>
              <a:schemeClr val="tx1">
                <a:alpha val="34000"/>
              </a:schemeClr>
            </a:solidFill>
          </a:ln>
          <a:effectLst/>
        </p:spPr>
        <p:style>
          <a:lnRef idx="1">
            <a:schemeClr val="dk1"/>
          </a:lnRef>
          <a:fillRef idx="2">
            <a:schemeClr val="dk1"/>
          </a:fillRef>
          <a:effectRef idx="1">
            <a:schemeClr val="dk1"/>
          </a:effectRef>
          <a:fontRef idx="minor">
            <a:schemeClr val="dk1"/>
          </a:fontRef>
        </p:style>
        <p:txBody>
          <a:bodyPr rtlCol="0" anchor="ctr"/>
          <a:lstStyle/>
          <a:p>
            <a:pPr algn="ctr">
              <a:buNone/>
            </a:pPr>
            <a:r>
              <a:rPr lang="en-US" dirty="0" smtClean="0">
                <a:solidFill>
                  <a:schemeClr val="tx2">
                    <a:lumMod val="40000"/>
                    <a:lumOff val="60000"/>
                  </a:schemeClr>
                </a:solidFill>
              </a:rPr>
              <a:t>CPU</a:t>
            </a:r>
            <a:endParaRPr lang="en-US" dirty="0">
              <a:solidFill>
                <a:schemeClr val="tx2">
                  <a:lumMod val="40000"/>
                  <a:lumOff val="60000"/>
                </a:schemeClr>
              </a:solidFill>
            </a:endParaRPr>
          </a:p>
        </p:txBody>
      </p:sp>
      <p:sp>
        <p:nvSpPr>
          <p:cNvPr id="78" name="AutoShape 35"/>
          <p:cNvSpPr>
            <a:spLocks noChangeArrowheads="1"/>
          </p:cNvSpPr>
          <p:nvPr/>
        </p:nvSpPr>
        <p:spPr bwMode="auto">
          <a:xfrm>
            <a:off x="5181600" y="3790952"/>
            <a:ext cx="2819400" cy="381000"/>
          </a:xfrm>
          <a:prstGeom prst="roundRect">
            <a:avLst>
              <a:gd name="adj" fmla="val 16667"/>
            </a:avLst>
          </a:prstGeom>
          <a:solidFill>
            <a:schemeClr val="accent1">
              <a:alpha val="33000"/>
            </a:schemeClr>
          </a:solidFill>
          <a:ln>
            <a:solidFill>
              <a:schemeClr val="tx1">
                <a:alpha val="34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buNone/>
            </a:pPr>
            <a:r>
              <a:rPr lang="en-US" sz="1400" dirty="0" smtClean="0">
                <a:latin typeface="Calibri" pitchFamily="34" charset="0"/>
              </a:rPr>
              <a:t>Marshaling</a:t>
            </a:r>
            <a:endParaRPr lang="en-US" sz="1400" dirty="0">
              <a:latin typeface="Calibri" pitchFamily="34" charset="0"/>
            </a:endParaRPr>
          </a:p>
        </p:txBody>
      </p:sp>
      <p:sp>
        <p:nvSpPr>
          <p:cNvPr id="79" name="AutoShape 20"/>
          <p:cNvSpPr>
            <a:spLocks noChangeArrowheads="1"/>
          </p:cNvSpPr>
          <p:nvPr/>
        </p:nvSpPr>
        <p:spPr bwMode="auto">
          <a:xfrm>
            <a:off x="1295400" y="3790952"/>
            <a:ext cx="2971800" cy="381000"/>
          </a:xfrm>
          <a:prstGeom prst="roundRect">
            <a:avLst>
              <a:gd name="adj" fmla="val 16667"/>
            </a:avLst>
          </a:prstGeom>
          <a:solidFill>
            <a:schemeClr val="accent1">
              <a:alpha val="33000"/>
            </a:schemeClr>
          </a:solidFill>
          <a:ln>
            <a:solidFill>
              <a:schemeClr val="tx1">
                <a:alpha val="34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buNone/>
            </a:pPr>
            <a:r>
              <a:rPr lang="en-US" sz="1400" dirty="0" smtClean="0">
                <a:latin typeface="Calibri" pitchFamily="34" charset="0"/>
              </a:rPr>
              <a:t>Marshaling</a:t>
            </a:r>
            <a:endParaRPr lang="en-US" sz="1400" dirty="0">
              <a:latin typeface="Calibri" pitchFamily="34" charset="0"/>
            </a:endParaRPr>
          </a:p>
        </p:txBody>
      </p:sp>
      <p:sp>
        <p:nvSpPr>
          <p:cNvPr id="27" name="AutoShape 20"/>
          <p:cNvSpPr>
            <a:spLocks noChangeArrowheads="1"/>
          </p:cNvSpPr>
          <p:nvPr/>
        </p:nvSpPr>
        <p:spPr bwMode="auto">
          <a:xfrm>
            <a:off x="762000" y="1504952"/>
            <a:ext cx="838200" cy="914400"/>
          </a:xfrm>
          <a:prstGeom prst="roundRect">
            <a:avLst>
              <a:gd name="adj" fmla="val 16667"/>
            </a:avLst>
          </a:prstGeom>
          <a:solidFill>
            <a:schemeClr val="accent1">
              <a:alpha val="34000"/>
            </a:schemeClr>
          </a:solidFill>
          <a:ln>
            <a:headEnd/>
            <a:tailEnd/>
          </a:ln>
          <a:effectLst/>
        </p:spPr>
        <p:style>
          <a:lnRef idx="1">
            <a:schemeClr val="accent3"/>
          </a:lnRef>
          <a:fillRef idx="2">
            <a:schemeClr val="accent3"/>
          </a:fillRef>
          <a:effectRef idx="1">
            <a:schemeClr val="accent3"/>
          </a:effectRef>
          <a:fontRef idx="minor">
            <a:schemeClr val="dk1"/>
          </a:fontRef>
        </p:style>
        <p:txBody>
          <a:bodyPr wrap="none" anchor="ctr"/>
          <a:lstStyle/>
          <a:p>
            <a:pPr algn="ctr">
              <a:buNone/>
            </a:pPr>
            <a:endParaRPr lang="en-US" sz="1400" dirty="0" smtClean="0">
              <a:solidFill>
                <a:schemeClr val="bg1"/>
              </a:solidFill>
              <a:latin typeface="Calibri" pitchFamily="34" charset="0"/>
            </a:endParaRPr>
          </a:p>
        </p:txBody>
      </p:sp>
      <p:sp>
        <p:nvSpPr>
          <p:cNvPr id="28" name="AutoShape 20"/>
          <p:cNvSpPr>
            <a:spLocks noChangeArrowheads="1"/>
          </p:cNvSpPr>
          <p:nvPr/>
        </p:nvSpPr>
        <p:spPr bwMode="auto">
          <a:xfrm>
            <a:off x="1981200" y="3028952"/>
            <a:ext cx="1981200" cy="381000"/>
          </a:xfrm>
          <a:prstGeom prst="roundRect">
            <a:avLst>
              <a:gd name="adj" fmla="val 16667"/>
            </a:avLst>
          </a:prstGeom>
          <a:solidFill>
            <a:schemeClr val="accent1">
              <a:alpha val="34000"/>
            </a:schemeClr>
          </a:solidFill>
          <a:ln>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algn="ctr">
              <a:buNone/>
            </a:pPr>
            <a:r>
              <a:rPr lang="en-US" sz="1400" dirty="0" smtClean="0">
                <a:solidFill>
                  <a:schemeClr val="bg1"/>
                </a:solidFill>
                <a:latin typeface="Calibri" pitchFamily="34" charset="0"/>
              </a:rPr>
              <a:t>STDIO Service</a:t>
            </a:r>
            <a:endParaRPr lang="en-US" sz="1400" dirty="0">
              <a:solidFill>
                <a:schemeClr val="bg1"/>
              </a:solidFill>
              <a:latin typeface="Calibri" pitchFamily="34" charset="0"/>
            </a:endParaRPr>
          </a:p>
        </p:txBody>
      </p:sp>
      <p:sp>
        <p:nvSpPr>
          <p:cNvPr id="29" name="AutoShape 20"/>
          <p:cNvSpPr>
            <a:spLocks noChangeArrowheads="1"/>
          </p:cNvSpPr>
          <p:nvPr/>
        </p:nvSpPr>
        <p:spPr bwMode="auto">
          <a:xfrm>
            <a:off x="5486400" y="3028952"/>
            <a:ext cx="1981200" cy="381000"/>
          </a:xfrm>
          <a:prstGeom prst="roundRect">
            <a:avLst>
              <a:gd name="adj" fmla="val 16667"/>
            </a:avLst>
          </a:prstGeom>
          <a:solidFill>
            <a:schemeClr val="accent1">
              <a:alpha val="34000"/>
            </a:schemeClr>
          </a:solidFill>
          <a:ln>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algn="ctr">
              <a:buNone/>
            </a:pPr>
            <a:r>
              <a:rPr lang="en-US" sz="1400" dirty="0" smtClean="0">
                <a:solidFill>
                  <a:schemeClr val="bg1"/>
                </a:solidFill>
                <a:latin typeface="Calibri" pitchFamily="34" charset="0"/>
              </a:rPr>
              <a:t>STDIO Service</a:t>
            </a:r>
            <a:endParaRPr lang="en-US" sz="1400" dirty="0">
              <a:solidFill>
                <a:schemeClr val="bg1"/>
              </a:solidFill>
              <a:latin typeface="Calibri" pitchFamily="34" charset="0"/>
            </a:endParaRPr>
          </a:p>
        </p:txBody>
      </p:sp>
      <p:sp>
        <p:nvSpPr>
          <p:cNvPr id="33" name="AutoShape 20"/>
          <p:cNvSpPr>
            <a:spLocks noChangeArrowheads="1"/>
          </p:cNvSpPr>
          <p:nvPr/>
        </p:nvSpPr>
        <p:spPr bwMode="auto">
          <a:xfrm>
            <a:off x="838200" y="1962152"/>
            <a:ext cx="685800" cy="381000"/>
          </a:xfrm>
          <a:prstGeom prst="roundRect">
            <a:avLst>
              <a:gd name="adj" fmla="val 16667"/>
            </a:avLst>
          </a:prstGeom>
          <a:solidFill>
            <a:schemeClr val="accent1">
              <a:alpha val="0"/>
            </a:schemeClr>
          </a:solidFill>
          <a:ln>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algn="ctr">
              <a:buNone/>
            </a:pPr>
            <a:r>
              <a:rPr lang="en-US" sz="1200" dirty="0" smtClean="0">
                <a:solidFill>
                  <a:schemeClr val="bg1"/>
                </a:solidFill>
                <a:latin typeface="Calibri" pitchFamily="34" charset="0"/>
              </a:rPr>
              <a:t>STDIO</a:t>
            </a:r>
          </a:p>
          <a:p>
            <a:pPr algn="ctr">
              <a:buNone/>
            </a:pPr>
            <a:r>
              <a:rPr lang="en-US" sz="1200" dirty="0" smtClean="0">
                <a:solidFill>
                  <a:schemeClr val="bg1"/>
                </a:solidFill>
                <a:latin typeface="Calibri" pitchFamily="34" charset="0"/>
              </a:rPr>
              <a:t>Node</a:t>
            </a:r>
          </a:p>
        </p:txBody>
      </p:sp>
      <p:sp>
        <p:nvSpPr>
          <p:cNvPr id="34" name="TextBox 33"/>
          <p:cNvSpPr txBox="1"/>
          <p:nvPr/>
        </p:nvSpPr>
        <p:spPr>
          <a:xfrm>
            <a:off x="853623" y="1500487"/>
            <a:ext cx="670376" cy="461665"/>
          </a:xfrm>
          <a:prstGeom prst="rect">
            <a:avLst/>
          </a:prstGeom>
          <a:solidFill>
            <a:schemeClr val="accent1">
              <a:alpha val="0"/>
            </a:schemeClr>
          </a:solidFill>
          <a:effectLst/>
        </p:spPr>
        <p:txBody>
          <a:bodyPr wrap="none" rtlCol="0">
            <a:spAutoFit/>
          </a:bodyPr>
          <a:lstStyle/>
          <a:p>
            <a:pPr algn="ctr">
              <a:buNone/>
            </a:pPr>
            <a:r>
              <a:rPr lang="en-US" sz="1200" dirty="0" smtClean="0">
                <a:solidFill>
                  <a:schemeClr val="bg1"/>
                </a:solidFill>
                <a:latin typeface="+mj-lt"/>
              </a:rPr>
              <a:t>User</a:t>
            </a:r>
          </a:p>
          <a:p>
            <a:pPr algn="ctr">
              <a:buNone/>
            </a:pPr>
            <a:r>
              <a:rPr lang="en-US" sz="1200" dirty="0" smtClean="0">
                <a:solidFill>
                  <a:schemeClr val="bg1"/>
                </a:solidFill>
                <a:latin typeface="+mj-lt"/>
              </a:rPr>
              <a:t>Module</a:t>
            </a:r>
            <a:endParaRPr lang="en-US" sz="1200" dirty="0">
              <a:solidFill>
                <a:schemeClr val="bg1"/>
              </a:solidFill>
              <a:latin typeface="+mj-lt"/>
            </a:endParaRPr>
          </a:p>
        </p:txBody>
      </p:sp>
      <p:sp>
        <p:nvSpPr>
          <p:cNvPr id="36" name="AutoShape 20"/>
          <p:cNvSpPr>
            <a:spLocks noChangeArrowheads="1"/>
          </p:cNvSpPr>
          <p:nvPr/>
        </p:nvSpPr>
        <p:spPr bwMode="auto">
          <a:xfrm>
            <a:off x="1905000" y="971552"/>
            <a:ext cx="838200" cy="914400"/>
          </a:xfrm>
          <a:prstGeom prst="roundRect">
            <a:avLst>
              <a:gd name="adj" fmla="val 16667"/>
            </a:avLst>
          </a:prstGeom>
          <a:solidFill>
            <a:schemeClr val="accent1">
              <a:alpha val="34000"/>
            </a:schemeClr>
          </a:solidFill>
          <a:ln>
            <a:headEnd/>
            <a:tailEnd/>
          </a:ln>
          <a:effectLst/>
        </p:spPr>
        <p:style>
          <a:lnRef idx="1">
            <a:schemeClr val="accent3"/>
          </a:lnRef>
          <a:fillRef idx="2">
            <a:schemeClr val="accent3"/>
          </a:fillRef>
          <a:effectRef idx="1">
            <a:schemeClr val="accent3"/>
          </a:effectRef>
          <a:fontRef idx="minor">
            <a:schemeClr val="dk1"/>
          </a:fontRef>
        </p:style>
        <p:txBody>
          <a:bodyPr wrap="none" anchor="ctr"/>
          <a:lstStyle/>
          <a:p>
            <a:pPr algn="ctr">
              <a:buNone/>
            </a:pPr>
            <a:endParaRPr lang="en-US" sz="1400" dirty="0" smtClean="0">
              <a:solidFill>
                <a:schemeClr val="bg1"/>
              </a:solidFill>
              <a:latin typeface="Calibri" pitchFamily="34" charset="0"/>
            </a:endParaRPr>
          </a:p>
        </p:txBody>
      </p:sp>
      <p:sp>
        <p:nvSpPr>
          <p:cNvPr id="37" name="AutoShape 20"/>
          <p:cNvSpPr>
            <a:spLocks noChangeArrowheads="1"/>
          </p:cNvSpPr>
          <p:nvPr/>
        </p:nvSpPr>
        <p:spPr bwMode="auto">
          <a:xfrm>
            <a:off x="1981200" y="1428752"/>
            <a:ext cx="685800" cy="381000"/>
          </a:xfrm>
          <a:prstGeom prst="roundRect">
            <a:avLst>
              <a:gd name="adj" fmla="val 16667"/>
            </a:avLst>
          </a:prstGeom>
          <a:solidFill>
            <a:schemeClr val="accent1">
              <a:alpha val="0"/>
            </a:schemeClr>
          </a:solidFill>
          <a:ln>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algn="ctr">
              <a:buNone/>
            </a:pPr>
            <a:r>
              <a:rPr lang="en-US" sz="1200" dirty="0" smtClean="0">
                <a:solidFill>
                  <a:schemeClr val="bg1"/>
                </a:solidFill>
                <a:latin typeface="Calibri" pitchFamily="34" charset="0"/>
              </a:rPr>
              <a:t>STDIO</a:t>
            </a:r>
          </a:p>
          <a:p>
            <a:pPr algn="ctr">
              <a:buNone/>
            </a:pPr>
            <a:r>
              <a:rPr lang="en-US" sz="1200" dirty="0" smtClean="0">
                <a:solidFill>
                  <a:schemeClr val="bg1"/>
                </a:solidFill>
                <a:latin typeface="Calibri" pitchFamily="34" charset="0"/>
              </a:rPr>
              <a:t>Node</a:t>
            </a:r>
          </a:p>
        </p:txBody>
      </p:sp>
      <p:sp>
        <p:nvSpPr>
          <p:cNvPr id="38" name="TextBox 37"/>
          <p:cNvSpPr txBox="1"/>
          <p:nvPr/>
        </p:nvSpPr>
        <p:spPr>
          <a:xfrm>
            <a:off x="1996623" y="967087"/>
            <a:ext cx="670376" cy="461665"/>
          </a:xfrm>
          <a:prstGeom prst="rect">
            <a:avLst/>
          </a:prstGeom>
          <a:solidFill>
            <a:schemeClr val="accent1">
              <a:alpha val="0"/>
            </a:schemeClr>
          </a:solidFill>
          <a:effectLst/>
        </p:spPr>
        <p:txBody>
          <a:bodyPr wrap="none" rtlCol="0">
            <a:spAutoFit/>
          </a:bodyPr>
          <a:lstStyle/>
          <a:p>
            <a:pPr algn="ctr">
              <a:buNone/>
            </a:pPr>
            <a:r>
              <a:rPr lang="en-US" sz="1200" dirty="0" smtClean="0">
                <a:solidFill>
                  <a:schemeClr val="bg1"/>
                </a:solidFill>
                <a:latin typeface="+mj-lt"/>
              </a:rPr>
              <a:t>User</a:t>
            </a:r>
          </a:p>
          <a:p>
            <a:pPr algn="ctr">
              <a:buNone/>
            </a:pPr>
            <a:r>
              <a:rPr lang="en-US" sz="1200" dirty="0" smtClean="0">
                <a:solidFill>
                  <a:schemeClr val="bg1"/>
                </a:solidFill>
                <a:latin typeface="+mj-lt"/>
              </a:rPr>
              <a:t>Module</a:t>
            </a:r>
            <a:endParaRPr lang="en-US" sz="1200" dirty="0">
              <a:solidFill>
                <a:schemeClr val="bg1"/>
              </a:solidFill>
              <a:latin typeface="+mj-lt"/>
            </a:endParaRPr>
          </a:p>
        </p:txBody>
      </p:sp>
      <p:sp>
        <p:nvSpPr>
          <p:cNvPr id="39" name="AutoShape 20"/>
          <p:cNvSpPr>
            <a:spLocks noChangeArrowheads="1"/>
          </p:cNvSpPr>
          <p:nvPr/>
        </p:nvSpPr>
        <p:spPr bwMode="auto">
          <a:xfrm>
            <a:off x="3124200" y="1348087"/>
            <a:ext cx="838200" cy="914400"/>
          </a:xfrm>
          <a:prstGeom prst="roundRect">
            <a:avLst>
              <a:gd name="adj" fmla="val 16667"/>
            </a:avLst>
          </a:prstGeom>
          <a:solidFill>
            <a:schemeClr val="accent1">
              <a:alpha val="34000"/>
            </a:schemeClr>
          </a:solidFill>
          <a:ln>
            <a:headEnd/>
            <a:tailEnd/>
          </a:ln>
          <a:effectLst/>
        </p:spPr>
        <p:style>
          <a:lnRef idx="1">
            <a:schemeClr val="accent3"/>
          </a:lnRef>
          <a:fillRef idx="2">
            <a:schemeClr val="accent3"/>
          </a:fillRef>
          <a:effectRef idx="1">
            <a:schemeClr val="accent3"/>
          </a:effectRef>
          <a:fontRef idx="minor">
            <a:schemeClr val="dk1"/>
          </a:fontRef>
        </p:style>
        <p:txBody>
          <a:bodyPr wrap="none" anchor="ctr"/>
          <a:lstStyle/>
          <a:p>
            <a:pPr algn="ctr">
              <a:buNone/>
            </a:pPr>
            <a:endParaRPr lang="en-US" sz="1400" dirty="0" smtClean="0">
              <a:solidFill>
                <a:schemeClr val="bg1"/>
              </a:solidFill>
              <a:latin typeface="Calibri" pitchFamily="34" charset="0"/>
            </a:endParaRPr>
          </a:p>
        </p:txBody>
      </p:sp>
      <p:sp>
        <p:nvSpPr>
          <p:cNvPr id="40" name="AutoShape 20"/>
          <p:cNvSpPr>
            <a:spLocks noChangeArrowheads="1"/>
          </p:cNvSpPr>
          <p:nvPr/>
        </p:nvSpPr>
        <p:spPr bwMode="auto">
          <a:xfrm>
            <a:off x="3200400" y="1805287"/>
            <a:ext cx="685800" cy="381000"/>
          </a:xfrm>
          <a:prstGeom prst="roundRect">
            <a:avLst>
              <a:gd name="adj" fmla="val 16667"/>
            </a:avLst>
          </a:prstGeom>
          <a:solidFill>
            <a:schemeClr val="accent1">
              <a:alpha val="0"/>
            </a:schemeClr>
          </a:solidFill>
          <a:ln>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algn="ctr">
              <a:buNone/>
            </a:pPr>
            <a:r>
              <a:rPr lang="en-US" sz="1200" dirty="0" smtClean="0">
                <a:solidFill>
                  <a:schemeClr val="bg1"/>
                </a:solidFill>
                <a:latin typeface="Calibri" pitchFamily="34" charset="0"/>
              </a:rPr>
              <a:t>STDIO</a:t>
            </a:r>
          </a:p>
          <a:p>
            <a:pPr algn="ctr">
              <a:buNone/>
            </a:pPr>
            <a:r>
              <a:rPr lang="en-US" sz="1200" dirty="0" smtClean="0">
                <a:solidFill>
                  <a:schemeClr val="bg1"/>
                </a:solidFill>
                <a:latin typeface="Calibri" pitchFamily="34" charset="0"/>
              </a:rPr>
              <a:t>Node</a:t>
            </a:r>
          </a:p>
        </p:txBody>
      </p:sp>
      <p:sp>
        <p:nvSpPr>
          <p:cNvPr id="41" name="TextBox 40"/>
          <p:cNvSpPr txBox="1"/>
          <p:nvPr/>
        </p:nvSpPr>
        <p:spPr>
          <a:xfrm>
            <a:off x="3215823" y="1343622"/>
            <a:ext cx="670376" cy="461665"/>
          </a:xfrm>
          <a:prstGeom prst="rect">
            <a:avLst/>
          </a:prstGeom>
          <a:solidFill>
            <a:schemeClr val="accent1">
              <a:alpha val="0"/>
            </a:schemeClr>
          </a:solidFill>
          <a:effectLst/>
        </p:spPr>
        <p:txBody>
          <a:bodyPr wrap="none" rtlCol="0">
            <a:spAutoFit/>
          </a:bodyPr>
          <a:lstStyle/>
          <a:p>
            <a:pPr algn="ctr">
              <a:buNone/>
            </a:pPr>
            <a:r>
              <a:rPr lang="en-US" sz="1200" dirty="0" smtClean="0">
                <a:solidFill>
                  <a:schemeClr val="bg1"/>
                </a:solidFill>
                <a:latin typeface="+mj-lt"/>
              </a:rPr>
              <a:t>User</a:t>
            </a:r>
          </a:p>
          <a:p>
            <a:pPr algn="ctr">
              <a:buNone/>
            </a:pPr>
            <a:r>
              <a:rPr lang="en-US" sz="1200" dirty="0" smtClean="0">
                <a:solidFill>
                  <a:schemeClr val="bg1"/>
                </a:solidFill>
                <a:latin typeface="+mj-lt"/>
              </a:rPr>
              <a:t>Module</a:t>
            </a:r>
            <a:endParaRPr lang="en-US" sz="1200" dirty="0">
              <a:solidFill>
                <a:schemeClr val="bg1"/>
              </a:solidFill>
              <a:latin typeface="+mj-lt"/>
            </a:endParaRPr>
          </a:p>
        </p:txBody>
      </p:sp>
      <p:cxnSp>
        <p:nvCxnSpPr>
          <p:cNvPr id="46" name="Curved Connector 45"/>
          <p:cNvCxnSpPr>
            <a:stCxn id="33" idx="3"/>
            <a:endCxn id="37" idx="1"/>
          </p:cNvCxnSpPr>
          <p:nvPr/>
        </p:nvCxnSpPr>
        <p:spPr>
          <a:xfrm flipV="1">
            <a:off x="1524000" y="1619252"/>
            <a:ext cx="457200" cy="533400"/>
          </a:xfrm>
          <a:prstGeom prst="curvedConnector3">
            <a:avLst>
              <a:gd name="adj1" fmla="val 50000"/>
            </a:avLst>
          </a:prstGeom>
          <a:ln>
            <a:solidFill>
              <a:schemeClr val="accent1">
                <a:alpha val="33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48" name="Curved Connector 47"/>
          <p:cNvCxnSpPr>
            <a:stCxn id="37" idx="3"/>
            <a:endCxn id="40" idx="1"/>
          </p:cNvCxnSpPr>
          <p:nvPr/>
        </p:nvCxnSpPr>
        <p:spPr>
          <a:xfrm>
            <a:off x="2667000" y="1619252"/>
            <a:ext cx="533400" cy="376535"/>
          </a:xfrm>
          <a:prstGeom prst="curvedConnector3">
            <a:avLst>
              <a:gd name="adj1" fmla="val 50000"/>
            </a:avLst>
          </a:prstGeom>
          <a:ln>
            <a:solidFill>
              <a:schemeClr val="accent1">
                <a:alpha val="33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50" name="Curved Connector 49"/>
          <p:cNvCxnSpPr>
            <a:stCxn id="40" idx="3"/>
            <a:endCxn id="28" idx="3"/>
          </p:cNvCxnSpPr>
          <p:nvPr/>
        </p:nvCxnSpPr>
        <p:spPr>
          <a:xfrm>
            <a:off x="3886200" y="1995787"/>
            <a:ext cx="76200" cy="1223665"/>
          </a:xfrm>
          <a:prstGeom prst="curvedConnector3">
            <a:avLst>
              <a:gd name="adj1" fmla="val 400000"/>
            </a:avLst>
          </a:prstGeom>
          <a:ln>
            <a:solidFill>
              <a:schemeClr val="accent1">
                <a:alpha val="33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52" name="Curved Connector 51"/>
          <p:cNvCxnSpPr>
            <a:stCxn id="28" idx="1"/>
            <a:endCxn id="33" idx="1"/>
          </p:cNvCxnSpPr>
          <p:nvPr/>
        </p:nvCxnSpPr>
        <p:spPr>
          <a:xfrm rot="10800000">
            <a:off x="838200" y="2152652"/>
            <a:ext cx="1143000" cy="1066800"/>
          </a:xfrm>
          <a:prstGeom prst="curvedConnector3">
            <a:avLst>
              <a:gd name="adj1" fmla="val 120000"/>
            </a:avLst>
          </a:prstGeom>
          <a:ln>
            <a:solidFill>
              <a:schemeClr val="accent1">
                <a:alpha val="33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53" name="AutoShape 20"/>
          <p:cNvSpPr>
            <a:spLocks noChangeArrowheads="1"/>
          </p:cNvSpPr>
          <p:nvPr/>
        </p:nvSpPr>
        <p:spPr bwMode="auto">
          <a:xfrm>
            <a:off x="5486400" y="1352552"/>
            <a:ext cx="1981200" cy="914400"/>
          </a:xfrm>
          <a:prstGeom prst="roundRect">
            <a:avLst>
              <a:gd name="adj" fmla="val 16667"/>
            </a:avLst>
          </a:prstGeom>
          <a:solidFill>
            <a:schemeClr val="accent1">
              <a:alpha val="34000"/>
            </a:schemeClr>
          </a:solidFill>
          <a:ln>
            <a:headEnd/>
            <a:tailEnd/>
          </a:ln>
          <a:effectLst/>
        </p:spPr>
        <p:style>
          <a:lnRef idx="1">
            <a:schemeClr val="accent3"/>
          </a:lnRef>
          <a:fillRef idx="2">
            <a:schemeClr val="accent3"/>
          </a:fillRef>
          <a:effectRef idx="1">
            <a:schemeClr val="accent3"/>
          </a:effectRef>
          <a:fontRef idx="minor">
            <a:schemeClr val="dk1"/>
          </a:fontRef>
        </p:style>
        <p:txBody>
          <a:bodyPr wrap="none" anchor="ctr"/>
          <a:lstStyle/>
          <a:p>
            <a:pPr algn="ctr">
              <a:buNone/>
            </a:pPr>
            <a:r>
              <a:rPr lang="en-US" sz="1400" dirty="0" err="1" smtClean="0">
                <a:solidFill>
                  <a:schemeClr val="bg1"/>
                </a:solidFill>
                <a:latin typeface="Calibri" pitchFamily="34" charset="0"/>
              </a:rPr>
              <a:t>printf</a:t>
            </a:r>
            <a:r>
              <a:rPr lang="en-US" sz="1400" dirty="0" smtClean="0">
                <a:solidFill>
                  <a:schemeClr val="bg1"/>
                </a:solidFill>
                <a:latin typeface="Calibri" pitchFamily="34" charset="0"/>
              </a:rPr>
              <a:t>()</a:t>
            </a:r>
          </a:p>
        </p:txBody>
      </p:sp>
      <p:sp>
        <p:nvSpPr>
          <p:cNvPr id="54" name="Down Arrow 53"/>
          <p:cNvSpPr/>
          <p:nvPr/>
        </p:nvSpPr>
        <p:spPr>
          <a:xfrm flipV="1">
            <a:off x="6324600" y="2266952"/>
            <a:ext cx="304800" cy="762000"/>
          </a:xfrm>
          <a:prstGeom prst="downArrow">
            <a:avLst/>
          </a:prstGeom>
          <a:solidFill>
            <a:schemeClr val="accent1">
              <a:alpha val="34000"/>
            </a:schemeClr>
          </a:solidFill>
          <a:effectLst/>
        </p:spPr>
        <p:style>
          <a:lnRef idx="1">
            <a:schemeClr val="dk1"/>
          </a:lnRef>
          <a:fillRef idx="2">
            <a:schemeClr val="dk1"/>
          </a:fillRef>
          <a:effectRef idx="1">
            <a:schemeClr val="dk1"/>
          </a:effectRef>
          <a:fontRef idx="minor">
            <a:schemeClr val="dk1"/>
          </a:fontRef>
        </p:style>
        <p:txBody>
          <a:bodyPr rtlCol="0" anchor="ctr"/>
          <a:lstStyle/>
          <a:p>
            <a:pPr algn="ctr">
              <a:buNone/>
            </a:pPr>
            <a:endParaRPr lang="en-US">
              <a:solidFill>
                <a:schemeClr val="bg1"/>
              </a:solidFill>
            </a:endParaRPr>
          </a:p>
        </p:txBody>
      </p:sp>
      <p:sp>
        <p:nvSpPr>
          <p:cNvPr id="55" name="Down Arrow 54"/>
          <p:cNvSpPr/>
          <p:nvPr/>
        </p:nvSpPr>
        <p:spPr>
          <a:xfrm flipV="1">
            <a:off x="6324600" y="3396505"/>
            <a:ext cx="304800" cy="381000"/>
          </a:xfrm>
          <a:prstGeom prst="downArrow">
            <a:avLst/>
          </a:prstGeom>
          <a:solidFill>
            <a:schemeClr val="accent1">
              <a:alpha val="34000"/>
            </a:schemeClr>
          </a:solidFill>
        </p:spPr>
        <p:style>
          <a:lnRef idx="1">
            <a:schemeClr val="dk1"/>
          </a:lnRef>
          <a:fillRef idx="2">
            <a:schemeClr val="dk1"/>
          </a:fillRef>
          <a:effectRef idx="1">
            <a:schemeClr val="dk1"/>
          </a:effectRef>
          <a:fontRef idx="minor">
            <a:schemeClr val="dk1"/>
          </a:fontRef>
        </p:style>
        <p:txBody>
          <a:bodyPr rtlCol="0" anchor="ctr"/>
          <a:lstStyle/>
          <a:p>
            <a:pPr algn="ctr">
              <a:buNone/>
            </a:pPr>
            <a:endParaRPr lang="en-US"/>
          </a:p>
        </p:txBody>
      </p:sp>
      <p:sp>
        <p:nvSpPr>
          <p:cNvPr id="56" name="Down Arrow 55"/>
          <p:cNvSpPr/>
          <p:nvPr/>
        </p:nvSpPr>
        <p:spPr>
          <a:xfrm rot="10800000" flipV="1">
            <a:off x="2819400" y="3409952"/>
            <a:ext cx="304800" cy="381000"/>
          </a:xfrm>
          <a:prstGeom prst="downArrow">
            <a:avLst/>
          </a:prstGeom>
          <a:solidFill>
            <a:schemeClr val="accent1">
              <a:alpha val="34000"/>
            </a:schemeClr>
          </a:solidFill>
        </p:spPr>
        <p:style>
          <a:lnRef idx="1">
            <a:schemeClr val="dk1"/>
          </a:lnRef>
          <a:fillRef idx="2">
            <a:schemeClr val="dk1"/>
          </a:fillRef>
          <a:effectRef idx="1">
            <a:schemeClr val="dk1"/>
          </a:effectRef>
          <a:fontRef idx="minor">
            <a:schemeClr val="dk1"/>
          </a:fontRef>
        </p:style>
        <p:txBody>
          <a:bodyPr rtlCol="0" anchor="ctr"/>
          <a:lstStyle/>
          <a:p>
            <a:pPr algn="ctr">
              <a:buNone/>
            </a:pPr>
            <a:endParaRPr lang="en-US"/>
          </a:p>
        </p:txBody>
      </p:sp>
      <p:sp>
        <p:nvSpPr>
          <p:cNvPr id="35" name="Rectangle 6"/>
          <p:cNvSpPr>
            <a:spLocks noChangeArrowheads="1"/>
          </p:cNvSpPr>
          <p:nvPr/>
        </p:nvSpPr>
        <p:spPr bwMode="auto">
          <a:xfrm>
            <a:off x="1064986" y="381000"/>
            <a:ext cx="2743200" cy="457201"/>
          </a:xfrm>
          <a:prstGeom prst="rect">
            <a:avLst/>
          </a:prstGeom>
          <a:noFill/>
          <a:ln w="9525">
            <a:solidFill>
              <a:schemeClr val="tx1"/>
            </a:solidFill>
            <a:miter lim="800000"/>
            <a:headEnd/>
            <a:tailEnd/>
          </a:ln>
          <a:effectLst/>
        </p:spPr>
        <p:txBody>
          <a:bodyPr wrap="none" anchor="ctr"/>
          <a:lstStyle/>
          <a:p>
            <a:r>
              <a:rPr lang="en-US" sz="1100" dirty="0" err="1">
                <a:latin typeface="Consolas" pitchFamily="49" charset="0"/>
              </a:rPr>
              <a:t>s</a:t>
            </a:r>
            <a:r>
              <a:rPr lang="en-US" sz="1100" dirty="0" err="1" smtClean="0">
                <a:latin typeface="Consolas" pitchFamily="49" charset="0"/>
              </a:rPr>
              <a:t>tdio.printf</a:t>
            </a:r>
            <a:r>
              <a:rPr lang="en-US" sz="1100" dirty="0" smtClean="0">
                <a:latin typeface="Consolas" pitchFamily="49" charset="0"/>
              </a:rPr>
              <a:t>(</a:t>
            </a:r>
            <a:r>
              <a:rPr lang="en-US" sz="1100" dirty="0" err="1" smtClean="0">
                <a:latin typeface="Consolas" pitchFamily="49" charset="0"/>
              </a:rPr>
              <a:t>msg,List</a:t>
            </a:r>
            <a:r>
              <a:rPr lang="en-US" sz="1100" dirty="0" smtClean="0">
                <a:latin typeface="Consolas" pitchFamily="49" charset="0"/>
              </a:rPr>
              <a:t>::nil);</a:t>
            </a:r>
            <a:endParaRPr lang="en-US" sz="1100" dirty="0">
              <a:latin typeface="Consolas" pitchFamily="49" charset="0"/>
            </a:endParaRPr>
          </a:p>
        </p:txBody>
      </p:sp>
      <p:cxnSp>
        <p:nvCxnSpPr>
          <p:cNvPr id="45" name="Curved Connector 44"/>
          <p:cNvCxnSpPr>
            <a:stCxn id="34" idx="1"/>
            <a:endCxn id="35" idx="1"/>
          </p:cNvCxnSpPr>
          <p:nvPr/>
        </p:nvCxnSpPr>
        <p:spPr>
          <a:xfrm rot="10800000" flipH="1">
            <a:off x="853622" y="609602"/>
            <a:ext cx="211363" cy="1121719"/>
          </a:xfrm>
          <a:prstGeom prst="curvedConnector3">
            <a:avLst>
              <a:gd name="adj1" fmla="val -108155"/>
            </a:avLst>
          </a:prstGeom>
          <a:ln w="254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pic>
        <p:nvPicPr>
          <p:cNvPr id="42" name="Picture 41"/>
          <p:cNvPicPr>
            <a:picLocks noChangeAspect="1"/>
          </p:cNvPicPr>
          <p:nvPr/>
        </p:nvPicPr>
        <p:blipFill rotWithShape="1">
          <a:blip r:embed="rId3" cstate="print">
            <a:extLst>
              <a:ext uri="{28A0092B-C50C-407E-A947-70E740481C1C}">
                <a14:useLocalDpi xmlns:a14="http://schemas.microsoft.com/office/drawing/2010/main" val="0"/>
              </a:ext>
            </a:extLst>
          </a:blip>
          <a:srcRect l="16780"/>
          <a:stretch/>
        </p:blipFill>
        <p:spPr>
          <a:xfrm>
            <a:off x="96636" y="5429252"/>
            <a:ext cx="1186914" cy="1069686"/>
          </a:xfrm>
          <a:prstGeom prst="rect">
            <a:avLst/>
          </a:prstGeom>
        </p:spPr>
      </p:pic>
      <p:pic>
        <p:nvPicPr>
          <p:cNvPr id="44" name="Picture 43"/>
          <p:cNvPicPr>
            <a:picLocks noChangeAspect="1" noChangeArrowheads="1"/>
          </p:cNvPicPr>
          <p:nvPr/>
        </p:nvPicPr>
        <p:blipFill>
          <a:blip r:embed="rId4" cstate="print"/>
          <a:srcRect/>
          <a:stretch>
            <a:fillRect/>
          </a:stretch>
        </p:blipFill>
        <p:spPr bwMode="auto">
          <a:xfrm>
            <a:off x="78329" y="5438779"/>
            <a:ext cx="1084077" cy="1069686"/>
          </a:xfrm>
          <a:prstGeom prst="rect">
            <a:avLst/>
          </a:prstGeom>
          <a:noFill/>
          <a:ln w="57150" algn="ctr">
            <a:noFill/>
            <a:prstDash val="sysDot"/>
            <a:miter lim="800000"/>
            <a:headEnd/>
            <a:tailEnd/>
          </a:ln>
          <a:effectLst/>
        </p:spPr>
      </p:pic>
      <p:pic>
        <p:nvPicPr>
          <p:cNvPr id="2050" name="Picture 2"/>
          <p:cNvPicPr>
            <a:picLocks noChangeAspect="1" noChangeArrowheads="1"/>
          </p:cNvPicPr>
          <p:nvPr/>
        </p:nvPicPr>
        <p:blipFill rotWithShape="1">
          <a:blip r:embed="rId5">
            <a:extLst>
              <a:ext uri="{28A0092B-C50C-407E-A947-70E740481C1C}">
                <a14:useLocalDpi xmlns:a14="http://schemas.microsoft.com/office/drawing/2010/main" val="0"/>
              </a:ext>
            </a:extLst>
          </a:blip>
          <a:srcRect l="10834" t="32549" r="78125" b="56012"/>
          <a:stretch/>
        </p:blipFill>
        <p:spPr bwMode="auto">
          <a:xfrm>
            <a:off x="78329" y="5429252"/>
            <a:ext cx="1598071" cy="10347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9" name="Rectangle 48"/>
          <p:cNvSpPr/>
          <p:nvPr/>
        </p:nvSpPr>
        <p:spPr>
          <a:xfrm>
            <a:off x="1828800" y="5248279"/>
            <a:ext cx="1676400" cy="381000"/>
          </a:xfrm>
          <a:prstGeom prst="rect">
            <a:avLst/>
          </a:prstGeom>
          <a:solidFill>
            <a:schemeClr val="accent1"/>
          </a:solidFill>
          <a:ln>
            <a:solidFill>
              <a:schemeClr val="tx1">
                <a:alpha val="34000"/>
              </a:schemeClr>
            </a:solidFill>
          </a:ln>
          <a:effectLst/>
        </p:spPr>
        <p:style>
          <a:lnRef idx="1">
            <a:schemeClr val="dk1"/>
          </a:lnRef>
          <a:fillRef idx="2">
            <a:schemeClr val="dk1"/>
          </a:fillRef>
          <a:effectRef idx="1">
            <a:schemeClr val="dk1"/>
          </a:effectRef>
          <a:fontRef idx="minor">
            <a:schemeClr val="dk1"/>
          </a:fontRef>
        </p:style>
        <p:txBody>
          <a:bodyPr rtlCol="0" anchor="ctr"/>
          <a:lstStyle/>
          <a:p>
            <a:pPr algn="ctr">
              <a:buNone/>
            </a:pPr>
            <a:r>
              <a:rPr lang="en-US" dirty="0" smtClean="0">
                <a:solidFill>
                  <a:schemeClr val="tx2">
                    <a:lumMod val="40000"/>
                    <a:lumOff val="60000"/>
                  </a:schemeClr>
                </a:solidFill>
              </a:rPr>
              <a:t>Simulator</a:t>
            </a:r>
            <a:endParaRPr lang="en-US" dirty="0">
              <a:solidFill>
                <a:schemeClr val="tx2">
                  <a:lumMod val="40000"/>
                  <a:lumOff val="60000"/>
                </a:schemeClr>
              </a:solidFill>
            </a:endParaRPr>
          </a:p>
        </p:txBody>
      </p:sp>
      <p:sp>
        <p:nvSpPr>
          <p:cNvPr id="51" name="Content Placeholder 3"/>
          <p:cNvSpPr>
            <a:spLocks noGrp="1"/>
          </p:cNvSpPr>
          <p:nvPr>
            <p:ph idx="4294967295"/>
          </p:nvPr>
        </p:nvSpPr>
        <p:spPr>
          <a:xfrm>
            <a:off x="1828800" y="6024135"/>
            <a:ext cx="6477003" cy="496879"/>
          </a:xfrm>
          <a:prstGeom prst="rect">
            <a:avLst/>
          </a:prstGeom>
        </p:spPr>
        <p:style>
          <a:lnRef idx="1">
            <a:schemeClr val="accent1"/>
          </a:lnRef>
          <a:fillRef idx="3">
            <a:schemeClr val="accent1"/>
          </a:fillRef>
          <a:effectRef idx="2">
            <a:schemeClr val="accent1"/>
          </a:effectRef>
          <a:fontRef idx="minor">
            <a:schemeClr val="lt1"/>
          </a:fontRef>
        </p:style>
        <p:txBody>
          <a:bodyPr/>
          <a:lstStyle/>
          <a:p>
            <a:r>
              <a:rPr lang="en-US" dirty="0">
                <a:latin typeface="Courier New" pitchFamily="49" charset="0"/>
                <a:cs typeface="Courier New" pitchFamily="49" charset="0"/>
              </a:rPr>
              <a:t>v</a:t>
            </a:r>
            <a:r>
              <a:rPr lang="en-US" dirty="0" smtClean="0">
                <a:latin typeface="Courier New" pitchFamily="49" charset="0"/>
                <a:cs typeface="Courier New" pitchFamily="49" charset="0"/>
              </a:rPr>
              <a:t>oid </a:t>
            </a:r>
            <a:r>
              <a:rPr lang="en-US" dirty="0" err="1" smtClean="0">
                <a:latin typeface="Courier New" pitchFamily="49" charset="0"/>
                <a:cs typeface="Courier New" pitchFamily="49" charset="0"/>
              </a:rPr>
              <a:t>channelToHost</a:t>
            </a:r>
            <a:r>
              <a:rPr lang="en-US" dirty="0" smtClean="0">
                <a:latin typeface="Courier New" pitchFamily="49" charset="0"/>
                <a:cs typeface="Courier New" pitchFamily="49" charset="0"/>
              </a:rPr>
              <a:t>(long </a:t>
            </a:r>
            <a:r>
              <a:rPr lang="en-US" dirty="0" err="1" smtClean="0">
                <a:latin typeface="Courier New" pitchFamily="49" charset="0"/>
                <a:cs typeface="Courier New" pitchFamily="49" charset="0"/>
              </a:rPr>
              <a:t>long</a:t>
            </a:r>
            <a:r>
              <a:rPr lang="en-US" dirty="0" smtClean="0">
                <a:latin typeface="Courier New" pitchFamily="49" charset="0"/>
                <a:cs typeface="Courier New" pitchFamily="49" charset="0"/>
              </a:rPr>
              <a:t> data);</a:t>
            </a:r>
            <a:endParaRPr lang="en-US" dirty="0">
              <a:latin typeface="Courier New" pitchFamily="49" charset="0"/>
              <a:cs typeface="Courier New" pitchFamily="49" charset="0"/>
            </a:endParaRPr>
          </a:p>
        </p:txBody>
      </p:sp>
      <p:cxnSp>
        <p:nvCxnSpPr>
          <p:cNvPr id="59" name="Curved Connector 58"/>
          <p:cNvCxnSpPr/>
          <p:nvPr/>
        </p:nvCxnSpPr>
        <p:spPr>
          <a:xfrm rot="16200000" flipV="1">
            <a:off x="3797318" y="5207294"/>
            <a:ext cx="926314" cy="684432"/>
          </a:xfrm>
          <a:prstGeom prst="curvedConnector3">
            <a:avLst>
              <a:gd name="adj1" fmla="val 50000"/>
            </a:avLst>
          </a:prstGeom>
          <a:ln w="254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60" name="AutoShape 17"/>
          <p:cNvSpPr>
            <a:spLocks noChangeArrowheads="1"/>
          </p:cNvSpPr>
          <p:nvPr/>
        </p:nvSpPr>
        <p:spPr bwMode="auto">
          <a:xfrm>
            <a:off x="831475" y="4714877"/>
            <a:ext cx="3429000" cy="381000"/>
          </a:xfrm>
          <a:prstGeom prst="roundRect">
            <a:avLst>
              <a:gd name="adj" fmla="val 16667"/>
            </a:avLst>
          </a:prstGeom>
          <a:solidFill>
            <a:schemeClr val="accent1"/>
          </a:solidFill>
          <a:ln>
            <a:solidFill>
              <a:schemeClr val="tx1">
                <a:alpha val="34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buNone/>
            </a:pPr>
            <a:r>
              <a:rPr lang="en-US" sz="1400" dirty="0" smtClean="0">
                <a:latin typeface="Calibri" pitchFamily="34" charset="0"/>
              </a:rPr>
              <a:t>XUPV5 Physical Devices</a:t>
            </a:r>
            <a:endParaRPr lang="en-US" sz="1400" dirty="0">
              <a:latin typeface="Calibri" pitchFamily="34" charset="0"/>
            </a:endParaRPr>
          </a:p>
        </p:txBody>
      </p:sp>
      <p:sp>
        <p:nvSpPr>
          <p:cNvPr id="61" name="AutoShape 17"/>
          <p:cNvSpPr>
            <a:spLocks noChangeArrowheads="1"/>
          </p:cNvSpPr>
          <p:nvPr/>
        </p:nvSpPr>
        <p:spPr bwMode="auto">
          <a:xfrm>
            <a:off x="831475" y="4705352"/>
            <a:ext cx="3429000" cy="381000"/>
          </a:xfrm>
          <a:prstGeom prst="roundRect">
            <a:avLst>
              <a:gd name="adj" fmla="val 16667"/>
            </a:avLst>
          </a:prstGeom>
          <a:solidFill>
            <a:schemeClr val="accent1"/>
          </a:solidFill>
          <a:ln>
            <a:solidFill>
              <a:schemeClr val="tx1">
                <a:alpha val="34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buNone/>
            </a:pPr>
            <a:r>
              <a:rPr lang="en-US" sz="1400" dirty="0" smtClean="0">
                <a:latin typeface="Calibri" pitchFamily="34" charset="0"/>
              </a:rPr>
              <a:t>Simulation Physical Devices</a:t>
            </a:r>
            <a:endParaRPr lang="en-US" sz="1400" dirty="0">
              <a:latin typeface="Calibri" pitchFamily="34" charset="0"/>
            </a:endParaRPr>
          </a:p>
        </p:txBody>
      </p:sp>
      <p:sp>
        <p:nvSpPr>
          <p:cNvPr id="62" name="AutoShape 17"/>
          <p:cNvSpPr>
            <a:spLocks noChangeArrowheads="1"/>
          </p:cNvSpPr>
          <p:nvPr/>
        </p:nvSpPr>
        <p:spPr bwMode="auto">
          <a:xfrm>
            <a:off x="5188325" y="4705352"/>
            <a:ext cx="3429000" cy="381000"/>
          </a:xfrm>
          <a:prstGeom prst="roundRect">
            <a:avLst>
              <a:gd name="adj" fmla="val 16667"/>
            </a:avLst>
          </a:prstGeom>
          <a:solidFill>
            <a:schemeClr val="accent1"/>
          </a:solidFill>
          <a:ln>
            <a:solidFill>
              <a:schemeClr val="tx1">
                <a:alpha val="34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buNone/>
            </a:pPr>
            <a:r>
              <a:rPr lang="en-US" sz="1400" dirty="0" smtClean="0">
                <a:latin typeface="Calibri" pitchFamily="34" charset="0"/>
              </a:rPr>
              <a:t>ACP Kernel Driver</a:t>
            </a:r>
            <a:endParaRPr lang="en-US" sz="1400" dirty="0">
              <a:latin typeface="Calibri" pitchFamily="34" charset="0"/>
            </a:endParaRPr>
          </a:p>
        </p:txBody>
      </p:sp>
      <p:sp>
        <p:nvSpPr>
          <p:cNvPr id="63" name="AutoShape 17"/>
          <p:cNvSpPr>
            <a:spLocks noChangeArrowheads="1"/>
          </p:cNvSpPr>
          <p:nvPr/>
        </p:nvSpPr>
        <p:spPr bwMode="auto">
          <a:xfrm>
            <a:off x="5181600" y="4705352"/>
            <a:ext cx="3429000" cy="381000"/>
          </a:xfrm>
          <a:prstGeom prst="roundRect">
            <a:avLst>
              <a:gd name="adj" fmla="val 16667"/>
            </a:avLst>
          </a:prstGeom>
          <a:solidFill>
            <a:schemeClr val="accent1"/>
          </a:solidFill>
          <a:ln>
            <a:solidFill>
              <a:schemeClr val="tx1">
                <a:alpha val="34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buNone/>
            </a:pPr>
            <a:r>
              <a:rPr lang="en-US" sz="1400" dirty="0" smtClean="0">
                <a:latin typeface="Calibri" pitchFamily="34" charset="0"/>
              </a:rPr>
              <a:t>XUPV5 Kernel Driver</a:t>
            </a:r>
            <a:endParaRPr lang="en-US" sz="1400" dirty="0">
              <a:latin typeface="Calibri" pitchFamily="34" charset="0"/>
            </a:endParaRPr>
          </a:p>
        </p:txBody>
      </p:sp>
      <p:sp>
        <p:nvSpPr>
          <p:cNvPr id="64" name="AutoShape 17"/>
          <p:cNvSpPr>
            <a:spLocks noChangeArrowheads="1"/>
          </p:cNvSpPr>
          <p:nvPr/>
        </p:nvSpPr>
        <p:spPr bwMode="auto">
          <a:xfrm>
            <a:off x="5171688" y="4705352"/>
            <a:ext cx="3429000" cy="381000"/>
          </a:xfrm>
          <a:prstGeom prst="roundRect">
            <a:avLst>
              <a:gd name="adj" fmla="val 16667"/>
            </a:avLst>
          </a:prstGeom>
          <a:solidFill>
            <a:schemeClr val="accent1"/>
          </a:solidFill>
          <a:ln>
            <a:solidFill>
              <a:schemeClr val="tx1">
                <a:alpha val="34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buNone/>
            </a:pPr>
            <a:r>
              <a:rPr lang="en-US" sz="1400" dirty="0" smtClean="0">
                <a:latin typeface="Calibri" pitchFamily="34" charset="0"/>
              </a:rPr>
              <a:t>Simulation Driver</a:t>
            </a:r>
            <a:endParaRPr lang="en-US" sz="1400" dirty="0">
              <a:latin typeface="Calibri" pitchFamily="34" charset="0"/>
            </a:endParaRPr>
          </a:p>
        </p:txBody>
      </p:sp>
    </p:spTree>
    <p:extLst>
      <p:ext uri="{BB962C8B-B14F-4D97-AF65-F5344CB8AC3E}">
        <p14:creationId xmlns:p14="http://schemas.microsoft.com/office/powerpoint/2010/main" val="363472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par>
                                <p:cTn id="8" presetID="10" presetClass="exit" presetSubtype="0" fill="hold" grpId="1" nodeType="withEffect">
                                  <p:stCondLst>
                                    <p:cond delay="0"/>
                                  </p:stCondLst>
                                  <p:childTnLst>
                                    <p:animEffect transition="out" filter="fade">
                                      <p:cBhvr>
                                        <p:cTn id="9" dur="500"/>
                                        <p:tgtEl>
                                          <p:spTgt spid="60"/>
                                        </p:tgtEl>
                                      </p:cBhvr>
                                    </p:animEffect>
                                    <p:set>
                                      <p:cBhvr>
                                        <p:cTn id="10" dur="1" fill="hold">
                                          <p:stCondLst>
                                            <p:cond delay="499"/>
                                          </p:stCondLst>
                                        </p:cTn>
                                        <p:tgtEl>
                                          <p:spTgt spid="60"/>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500"/>
                                        <p:tgtEl>
                                          <p:spTgt spid="42"/>
                                        </p:tgtEl>
                                      </p:cBhvr>
                                    </p:animEffect>
                                    <p:set>
                                      <p:cBhvr>
                                        <p:cTn id="13" dur="1" fill="hold">
                                          <p:stCondLst>
                                            <p:cond delay="499"/>
                                          </p:stCondLst>
                                        </p:cTn>
                                        <p:tgtEl>
                                          <p:spTgt spid="42"/>
                                        </p:tgtEl>
                                        <p:attrNameLst>
                                          <p:attrName>style.visibility</p:attrName>
                                        </p:attrNameLst>
                                      </p:cBhvr>
                                      <p:to>
                                        <p:strVal val="hidden"/>
                                      </p:to>
                                    </p:set>
                                  </p:childTnLst>
                                </p:cTn>
                              </p:par>
                              <p:par>
                                <p:cTn id="14" presetID="10" presetClass="exit" presetSubtype="0" fill="hold" grpId="1" nodeType="withEffect">
                                  <p:stCondLst>
                                    <p:cond delay="0"/>
                                  </p:stCondLst>
                                  <p:childTnLst>
                                    <p:animEffect transition="out" filter="fade">
                                      <p:cBhvr>
                                        <p:cTn id="15" dur="500"/>
                                        <p:tgtEl>
                                          <p:spTgt spid="63"/>
                                        </p:tgtEl>
                                      </p:cBhvr>
                                    </p:animEffect>
                                    <p:set>
                                      <p:cBhvr>
                                        <p:cTn id="16" dur="1" fill="hold">
                                          <p:stCondLst>
                                            <p:cond delay="499"/>
                                          </p:stCondLst>
                                        </p:cTn>
                                        <p:tgtEl>
                                          <p:spTgt spid="63"/>
                                        </p:tgtEl>
                                        <p:attrNameLst>
                                          <p:attrName>style.visibility</p:attrName>
                                        </p:attrNameLst>
                                      </p:cBhvr>
                                      <p:to>
                                        <p:strVal val="hidden"/>
                                      </p:to>
                                    </p:set>
                                  </p:childTnLst>
                                </p:cTn>
                              </p:par>
                              <p:par>
                                <p:cTn id="17" presetID="10" presetClass="entr" presetSubtype="0" fill="hold" grpId="0" nodeType="withEffect">
                                  <p:stCondLst>
                                    <p:cond delay="0"/>
                                  </p:stCondLst>
                                  <p:childTnLst>
                                    <p:set>
                                      <p:cBhvr>
                                        <p:cTn id="18" dur="1" fill="hold">
                                          <p:stCondLst>
                                            <p:cond delay="0"/>
                                          </p:stCondLst>
                                        </p:cTn>
                                        <p:tgtEl>
                                          <p:spTgt spid="62"/>
                                        </p:tgtEl>
                                        <p:attrNameLst>
                                          <p:attrName>style.visibility</p:attrName>
                                        </p:attrNameLst>
                                      </p:cBhvr>
                                      <p:to>
                                        <p:strVal val="visible"/>
                                      </p:to>
                                    </p:set>
                                    <p:animEffect transition="in" filter="fade">
                                      <p:cBhvr>
                                        <p:cTn id="19" dur="500"/>
                                        <p:tgtEl>
                                          <p:spTgt spid="62"/>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12657"/>
                                        </p:tgtEl>
                                        <p:attrNameLst>
                                          <p:attrName>style.visibility</p:attrName>
                                        </p:attrNameLst>
                                      </p:cBhvr>
                                      <p:to>
                                        <p:strVal val="visible"/>
                                      </p:to>
                                    </p:set>
                                    <p:animEffect transition="in" filter="fade">
                                      <p:cBhvr>
                                        <p:cTn id="22" dur="500"/>
                                        <p:tgtEl>
                                          <p:spTgt spid="11265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050"/>
                                        </p:tgtEl>
                                        <p:attrNameLst>
                                          <p:attrName>style.visibility</p:attrName>
                                        </p:attrNameLst>
                                      </p:cBhvr>
                                      <p:to>
                                        <p:strVal val="visible"/>
                                      </p:to>
                                    </p:set>
                                    <p:animEffect transition="in" filter="fade">
                                      <p:cBhvr>
                                        <p:cTn id="27" dur="500"/>
                                        <p:tgtEl>
                                          <p:spTgt spid="2050"/>
                                        </p:tgtEl>
                                      </p:cBhvr>
                                    </p:animEffect>
                                  </p:childTnLst>
                                </p:cTn>
                              </p:par>
                              <p:par>
                                <p:cTn id="28" presetID="10" presetClass="exit" presetSubtype="0" fill="hold" nodeType="withEffect">
                                  <p:stCondLst>
                                    <p:cond delay="0"/>
                                  </p:stCondLst>
                                  <p:childTnLst>
                                    <p:animEffect transition="out" filter="fade">
                                      <p:cBhvr>
                                        <p:cTn id="29" dur="500"/>
                                        <p:tgtEl>
                                          <p:spTgt spid="44"/>
                                        </p:tgtEl>
                                      </p:cBhvr>
                                    </p:animEffect>
                                    <p:set>
                                      <p:cBhvr>
                                        <p:cTn id="30" dur="1" fill="hold">
                                          <p:stCondLst>
                                            <p:cond delay="499"/>
                                          </p:stCondLst>
                                        </p:cTn>
                                        <p:tgtEl>
                                          <p:spTgt spid="44"/>
                                        </p:tgtEl>
                                        <p:attrNameLst>
                                          <p:attrName>style.visibility</p:attrName>
                                        </p:attrNameLst>
                                      </p:cBhvr>
                                      <p:to>
                                        <p:strVal val="hidden"/>
                                      </p:to>
                                    </p:set>
                                  </p:childTnLst>
                                </p:cTn>
                              </p:par>
                              <p:par>
                                <p:cTn id="31" presetID="10" presetClass="exit" presetSubtype="0" fill="hold" grpId="0" nodeType="withEffect">
                                  <p:stCondLst>
                                    <p:cond delay="0"/>
                                  </p:stCondLst>
                                  <p:childTnLst>
                                    <p:animEffect transition="out" filter="fade">
                                      <p:cBhvr>
                                        <p:cTn id="32" dur="500"/>
                                        <p:tgtEl>
                                          <p:spTgt spid="82"/>
                                        </p:tgtEl>
                                      </p:cBhvr>
                                    </p:animEffect>
                                    <p:set>
                                      <p:cBhvr>
                                        <p:cTn id="33" dur="1" fill="hold">
                                          <p:stCondLst>
                                            <p:cond delay="499"/>
                                          </p:stCondLst>
                                        </p:cTn>
                                        <p:tgtEl>
                                          <p:spTgt spid="82"/>
                                        </p:tgtEl>
                                        <p:attrNameLst>
                                          <p:attrName>style.visibility</p:attrName>
                                        </p:attrNameLst>
                                      </p:cBhvr>
                                      <p:to>
                                        <p:strVal val="hidden"/>
                                      </p:to>
                                    </p:set>
                                  </p:childTnLst>
                                </p:cTn>
                              </p:par>
                              <p:par>
                                <p:cTn id="34" presetID="10" presetClass="exit" presetSubtype="0" fill="hold" grpId="1" nodeType="withEffect">
                                  <p:stCondLst>
                                    <p:cond delay="0"/>
                                  </p:stCondLst>
                                  <p:childTnLst>
                                    <p:animEffect transition="out" filter="fade">
                                      <p:cBhvr>
                                        <p:cTn id="35" dur="500"/>
                                        <p:tgtEl>
                                          <p:spTgt spid="62"/>
                                        </p:tgtEl>
                                      </p:cBhvr>
                                    </p:animEffect>
                                    <p:set>
                                      <p:cBhvr>
                                        <p:cTn id="36" dur="1" fill="hold">
                                          <p:stCondLst>
                                            <p:cond delay="499"/>
                                          </p:stCondLst>
                                        </p:cTn>
                                        <p:tgtEl>
                                          <p:spTgt spid="62"/>
                                        </p:tgtEl>
                                        <p:attrNameLst>
                                          <p:attrName>style.visibility</p:attrName>
                                        </p:attrNameLst>
                                      </p:cBhvr>
                                      <p:to>
                                        <p:strVal val="hidden"/>
                                      </p:to>
                                    </p:set>
                                  </p:childTnLst>
                                </p:cTn>
                              </p:par>
                              <p:par>
                                <p:cTn id="37" presetID="10" presetClass="exit" presetSubtype="0" fill="hold" grpId="1" nodeType="withEffect">
                                  <p:stCondLst>
                                    <p:cond delay="0"/>
                                  </p:stCondLst>
                                  <p:childTnLst>
                                    <p:animEffect transition="out" filter="fade">
                                      <p:cBhvr>
                                        <p:cTn id="38" dur="500"/>
                                        <p:tgtEl>
                                          <p:spTgt spid="112657"/>
                                        </p:tgtEl>
                                      </p:cBhvr>
                                    </p:animEffect>
                                    <p:set>
                                      <p:cBhvr>
                                        <p:cTn id="39" dur="1" fill="hold">
                                          <p:stCondLst>
                                            <p:cond delay="499"/>
                                          </p:stCondLst>
                                        </p:cTn>
                                        <p:tgtEl>
                                          <p:spTgt spid="112657"/>
                                        </p:tgtEl>
                                        <p:attrNameLst>
                                          <p:attrName>style.visibility</p:attrName>
                                        </p:attrNameLst>
                                      </p:cBhvr>
                                      <p:to>
                                        <p:strVal val="hidden"/>
                                      </p:to>
                                    </p:set>
                                  </p:childTnLst>
                                </p:cTn>
                              </p:par>
                              <p:par>
                                <p:cTn id="40" presetID="10" presetClass="entr" presetSubtype="0" fill="hold" grpId="2" nodeType="withEffect">
                                  <p:stCondLst>
                                    <p:cond delay="0"/>
                                  </p:stCondLst>
                                  <p:childTnLst>
                                    <p:set>
                                      <p:cBhvr>
                                        <p:cTn id="41" dur="1" fill="hold">
                                          <p:stCondLst>
                                            <p:cond delay="0"/>
                                          </p:stCondLst>
                                        </p:cTn>
                                        <p:tgtEl>
                                          <p:spTgt spid="49"/>
                                        </p:tgtEl>
                                        <p:attrNameLst>
                                          <p:attrName>style.visibility</p:attrName>
                                        </p:attrNameLst>
                                      </p:cBhvr>
                                      <p:to>
                                        <p:strVal val="visible"/>
                                      </p:to>
                                    </p:set>
                                    <p:animEffect transition="in" filter="fade">
                                      <p:cBhvr>
                                        <p:cTn id="42" dur="500"/>
                                        <p:tgtEl>
                                          <p:spTgt spid="49"/>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64"/>
                                        </p:tgtEl>
                                        <p:attrNameLst>
                                          <p:attrName>style.visibility</p:attrName>
                                        </p:attrNameLst>
                                      </p:cBhvr>
                                      <p:to>
                                        <p:strVal val="visible"/>
                                      </p:to>
                                    </p:set>
                                    <p:animEffect transition="in" filter="fade">
                                      <p:cBhvr>
                                        <p:cTn id="45" dur="500"/>
                                        <p:tgtEl>
                                          <p:spTgt spid="64"/>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61"/>
                                        </p:tgtEl>
                                        <p:attrNameLst>
                                          <p:attrName>style.visibility</p:attrName>
                                        </p:attrNameLst>
                                      </p:cBhvr>
                                      <p:to>
                                        <p:strVal val="visible"/>
                                      </p:to>
                                    </p:set>
                                    <p:animEffect transition="in" filter="fade">
                                      <p:cBhvr>
                                        <p:cTn id="48" dur="500"/>
                                        <p:tgtEl>
                                          <p:spTgt spid="61"/>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51">
                                            <p:bg/>
                                          </p:spTgt>
                                        </p:tgtEl>
                                        <p:attrNameLst>
                                          <p:attrName>style.visibility</p:attrName>
                                        </p:attrNameLst>
                                      </p:cBhvr>
                                      <p:to>
                                        <p:strVal val="visible"/>
                                      </p:to>
                                    </p:set>
                                    <p:animEffect transition="in" filter="fade">
                                      <p:cBhvr>
                                        <p:cTn id="53" dur="500"/>
                                        <p:tgtEl>
                                          <p:spTgt spid="51">
                                            <p:bg/>
                                          </p:spTgt>
                                        </p:tgtEl>
                                      </p:cBhvr>
                                    </p:animEffect>
                                  </p:childTnLst>
                                </p:cTn>
                              </p:par>
                              <p:par>
                                <p:cTn id="54" presetID="10" presetClass="entr" presetSubtype="0" fill="hold" nodeType="withEffect">
                                  <p:stCondLst>
                                    <p:cond delay="0"/>
                                  </p:stCondLst>
                                  <p:childTnLst>
                                    <p:set>
                                      <p:cBhvr>
                                        <p:cTn id="55" dur="1" fill="hold">
                                          <p:stCondLst>
                                            <p:cond delay="0"/>
                                          </p:stCondLst>
                                        </p:cTn>
                                        <p:tgtEl>
                                          <p:spTgt spid="59"/>
                                        </p:tgtEl>
                                        <p:attrNameLst>
                                          <p:attrName>style.visibility</p:attrName>
                                        </p:attrNameLst>
                                      </p:cBhvr>
                                      <p:to>
                                        <p:strVal val="visible"/>
                                      </p:to>
                                    </p:set>
                                    <p:animEffect transition="in" filter="fade">
                                      <p:cBhvr>
                                        <p:cTn id="56"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57" grpId="0" animBg="1"/>
      <p:bldP spid="112657" grpId="1" animBg="1"/>
      <p:bldP spid="82" grpId="0" animBg="1"/>
      <p:bldP spid="49" grpId="2" animBg="1"/>
      <p:bldP spid="51" grpId="0" uiExpand="1" build="p" animBg="1"/>
      <p:bldP spid="60" grpId="1" animBg="1"/>
      <p:bldP spid="61" grpId="0" animBg="1"/>
      <p:bldP spid="62" grpId="0" animBg="1"/>
      <p:bldP spid="62" grpId="1" animBg="1"/>
      <p:bldP spid="63" grpId="1" animBg="1"/>
      <p:bldP spid="6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smtClean="0"/>
              <a:t>LEAP enables FPGA programmers to focus on programming</a:t>
            </a:r>
          </a:p>
          <a:p>
            <a:pPr marL="228600" indent="-228600">
              <a:buFont typeface="Arial" pitchFamily="34" charset="0"/>
              <a:buChar char="•"/>
            </a:pPr>
            <a:r>
              <a:rPr lang="en-US" dirty="0" smtClean="0"/>
              <a:t>Simple primitives for </a:t>
            </a:r>
            <a:r>
              <a:rPr lang="en-US" dirty="0" smtClean="0">
                <a:solidFill>
                  <a:schemeClr val="accent2"/>
                </a:solidFill>
              </a:rPr>
              <a:t>communication</a:t>
            </a:r>
            <a:r>
              <a:rPr lang="en-US" dirty="0" smtClean="0"/>
              <a:t> and </a:t>
            </a:r>
            <a:r>
              <a:rPr lang="en-US" dirty="0" smtClean="0">
                <a:solidFill>
                  <a:schemeClr val="accent2"/>
                </a:solidFill>
              </a:rPr>
              <a:t>memory </a:t>
            </a:r>
            <a:r>
              <a:rPr lang="en-US" dirty="0" smtClean="0"/>
              <a:t>eliminate many FPGA-related headaches</a:t>
            </a:r>
          </a:p>
          <a:p>
            <a:pPr marL="228600" indent="-228600"/>
            <a:r>
              <a:rPr lang="en-US" dirty="0" smtClean="0"/>
              <a:t>Platform abstraction permits portability among FPGA platforms</a:t>
            </a:r>
          </a:p>
          <a:p>
            <a:pPr marL="228600" indent="-228600">
              <a:buFont typeface="Arial" pitchFamily="34" charset="0"/>
              <a:buChar char="•"/>
            </a:pPr>
            <a:r>
              <a:rPr lang="en-US" dirty="0" smtClean="0"/>
              <a:t>Automatic partitioning of designs across FPGAs</a:t>
            </a:r>
          </a:p>
          <a:p>
            <a:pPr marL="228600" indent="-228600"/>
            <a:r>
              <a:rPr lang="en-US" dirty="0" smtClean="0"/>
              <a:t>LEAP provides powerful </a:t>
            </a:r>
            <a:r>
              <a:rPr lang="en-US" dirty="0" smtClean="0">
                <a:solidFill>
                  <a:schemeClr val="accent2"/>
                </a:solidFill>
              </a:rPr>
              <a:t>system libraries</a:t>
            </a:r>
            <a:r>
              <a:rPr lang="en-US" dirty="0" smtClean="0"/>
              <a:t>, enhancing productivity</a:t>
            </a:r>
          </a:p>
          <a:p>
            <a:pPr marL="228600" indent="-228600">
              <a:buFont typeface="Arial" pitchFamily="34" charset="0"/>
              <a:buChar char="•"/>
            </a:pPr>
            <a:r>
              <a:rPr lang="en-US" dirty="0" smtClean="0"/>
              <a:t>Debugging FPGAs by </a:t>
            </a:r>
            <a:r>
              <a:rPr lang="en-US" dirty="0" err="1" smtClean="0">
                <a:latin typeface="Courier New" pitchFamily="49" charset="0"/>
                <a:cs typeface="Courier New" pitchFamily="49" charset="0"/>
              </a:rPr>
              <a:t>printf</a:t>
            </a:r>
            <a:r>
              <a:rPr lang="en-US" dirty="0"/>
              <a:t> </a:t>
            </a:r>
            <a:r>
              <a:rPr lang="en-US" dirty="0" smtClean="0"/>
              <a:t>  </a:t>
            </a:r>
            <a:r>
              <a:rPr lang="en-US" dirty="0" smtClean="0">
                <a:sym typeface="Wingdings" pitchFamily="2" charset="2"/>
              </a:rPr>
              <a:t></a:t>
            </a:r>
            <a:endParaRPr lang="en-US" dirty="0"/>
          </a:p>
        </p:txBody>
      </p:sp>
    </p:spTree>
    <p:extLst>
      <p:ext uri="{BB962C8B-B14F-4D97-AF65-F5344CB8AC3E}">
        <p14:creationId xmlns:p14="http://schemas.microsoft.com/office/powerpoint/2010/main" val="123070361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Questions?</a:t>
            </a:r>
            <a:endParaRPr lang="en-US" dirty="0"/>
          </a:p>
        </p:txBody>
      </p:sp>
    </p:spTree>
    <p:extLst>
      <p:ext uri="{BB962C8B-B14F-4D97-AF65-F5344CB8AC3E}">
        <p14:creationId xmlns:p14="http://schemas.microsoft.com/office/powerpoint/2010/main" val="2268947310"/>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r>
              <a:rPr lang="en-US" dirty="0" smtClean="0"/>
              <a:t>AWB: Managing hardware and building systems</a:t>
            </a:r>
            <a:endParaRPr lang="en-US" dirty="0"/>
          </a:p>
        </p:txBody>
      </p:sp>
    </p:spTree>
    <p:extLst>
      <p:ext uri="{BB962C8B-B14F-4D97-AF65-F5344CB8AC3E}">
        <p14:creationId xmlns:p14="http://schemas.microsoft.com/office/powerpoint/2010/main" val="1121427409"/>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4026" y="409578"/>
            <a:ext cx="8613773" cy="888997"/>
          </a:xfrm>
        </p:spPr>
        <p:txBody>
          <a:bodyPr/>
          <a:lstStyle/>
          <a:p>
            <a:r>
              <a:rPr lang="en-US" sz="3600" b="0" dirty="0" smtClean="0"/>
              <a:t>Describing complex systems </a:t>
            </a:r>
            <a:endParaRPr lang="en-US" sz="3600" b="0" dirty="0"/>
          </a:p>
        </p:txBody>
      </p:sp>
      <p:sp>
        <p:nvSpPr>
          <p:cNvPr id="3" name="Content Placeholder 2"/>
          <p:cNvSpPr>
            <a:spLocks noGrp="1"/>
          </p:cNvSpPr>
          <p:nvPr>
            <p:ph idx="1"/>
          </p:nvPr>
        </p:nvSpPr>
        <p:spPr>
          <a:xfrm>
            <a:off x="455608" y="1379536"/>
            <a:ext cx="4037011" cy="5173664"/>
          </a:xfrm>
        </p:spPr>
        <p:txBody>
          <a:bodyPr>
            <a:normAutofit/>
          </a:bodyPr>
          <a:lstStyle/>
          <a:p>
            <a:pPr marL="0" lvl="1" indent="0">
              <a:buNone/>
            </a:pPr>
            <a:r>
              <a:rPr lang="en-US" dirty="0" smtClean="0"/>
              <a:t>LEAP simplifies the programmer interface to the FPGA</a:t>
            </a:r>
          </a:p>
          <a:p>
            <a:pPr marL="228600" lvl="1" indent="-228600"/>
            <a:r>
              <a:rPr lang="en-US" dirty="0" smtClean="0"/>
              <a:t>Changing FPGA targets is as simple as plug-n-play</a:t>
            </a:r>
          </a:p>
          <a:p>
            <a:pPr marL="0" lvl="1" indent="0">
              <a:buNone/>
            </a:pPr>
            <a:r>
              <a:rPr lang="en-US" dirty="0" smtClean="0"/>
              <a:t>But managing code for the FPGA is complicated</a:t>
            </a:r>
          </a:p>
          <a:p>
            <a:pPr marL="228600" lvl="1" indent="-228600"/>
            <a:r>
              <a:rPr lang="en-US" dirty="0" smtClean="0"/>
              <a:t>Each FPGA requires a platform-specific set of files</a:t>
            </a:r>
          </a:p>
          <a:p>
            <a:pPr marL="228600" lvl="1" indent="-228600"/>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ifdef</a:t>
            </a:r>
            <a:r>
              <a:rPr lang="en-US" dirty="0" smtClean="0">
                <a:latin typeface="Courier New" pitchFamily="49" charset="0"/>
                <a:cs typeface="Courier New" pitchFamily="49" charset="0"/>
              </a:rPr>
              <a:t> </a:t>
            </a:r>
            <a:r>
              <a:rPr lang="en-US" dirty="0" smtClean="0"/>
              <a:t>quickly falls over</a:t>
            </a:r>
          </a:p>
          <a:p>
            <a:pPr marL="228600" lvl="1" indent="-228600"/>
            <a:r>
              <a:rPr lang="en-US" dirty="0" smtClean="0"/>
              <a:t>LEAP relies on the AWB code management infrastructure to provide these functionalities</a:t>
            </a:r>
          </a:p>
          <a:p>
            <a:pPr lvl="1" indent="0">
              <a:buNone/>
            </a:pPr>
            <a:endParaRPr lang="en-US" dirty="0" smtClean="0"/>
          </a:p>
          <a:p>
            <a:pPr lvl="1" indent="0">
              <a:buNone/>
            </a:pPr>
            <a:endParaRPr lang="en-US" dirty="0" smtClean="0"/>
          </a:p>
        </p:txBody>
      </p:sp>
      <p:sp>
        <p:nvSpPr>
          <p:cNvPr id="5" name="AutoShape 17"/>
          <p:cNvSpPr>
            <a:spLocks noChangeArrowheads="1"/>
          </p:cNvSpPr>
          <p:nvPr/>
        </p:nvSpPr>
        <p:spPr bwMode="auto">
          <a:xfrm>
            <a:off x="4800600" y="5143796"/>
            <a:ext cx="3429000" cy="381000"/>
          </a:xfrm>
          <a:prstGeom prst="roundRect">
            <a:avLst>
              <a:gd name="adj" fmla="val 16667"/>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buNone/>
            </a:pPr>
            <a:r>
              <a:rPr lang="en-US" sz="1400" dirty="0" smtClean="0">
                <a:latin typeface="Calibri" pitchFamily="34" charset="0"/>
              </a:rPr>
              <a:t>FPGA Physical Devices</a:t>
            </a:r>
            <a:endParaRPr lang="en-US" sz="1400" dirty="0">
              <a:latin typeface="Calibri" pitchFamily="34" charset="0"/>
            </a:endParaRPr>
          </a:p>
        </p:txBody>
      </p:sp>
      <p:sp>
        <p:nvSpPr>
          <p:cNvPr id="6" name="AutoShape 20"/>
          <p:cNvSpPr>
            <a:spLocks noChangeArrowheads="1"/>
          </p:cNvSpPr>
          <p:nvPr/>
        </p:nvSpPr>
        <p:spPr bwMode="auto">
          <a:xfrm>
            <a:off x="5029200" y="4457996"/>
            <a:ext cx="3200400" cy="381000"/>
          </a:xfrm>
          <a:prstGeom prst="roundRect">
            <a:avLst>
              <a:gd name="adj" fmla="val 16667"/>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buNone/>
            </a:pPr>
            <a:r>
              <a:rPr lang="en-US" sz="1400" dirty="0" smtClean="0">
                <a:latin typeface="Calibri" pitchFamily="34" charset="0"/>
              </a:rPr>
              <a:t>Virtual Channel Multiplexing</a:t>
            </a:r>
            <a:endParaRPr lang="en-US" sz="1400" dirty="0">
              <a:latin typeface="Calibri" pitchFamily="34" charset="0"/>
            </a:endParaRPr>
          </a:p>
        </p:txBody>
      </p:sp>
      <p:sp>
        <p:nvSpPr>
          <p:cNvPr id="7" name="AutoShape 24"/>
          <p:cNvSpPr>
            <a:spLocks noChangeArrowheads="1"/>
          </p:cNvSpPr>
          <p:nvPr/>
        </p:nvSpPr>
        <p:spPr bwMode="auto">
          <a:xfrm>
            <a:off x="6400800" y="4838996"/>
            <a:ext cx="228600" cy="304800"/>
          </a:xfrm>
          <a:prstGeom prst="upDownArrow">
            <a:avLst>
              <a:gd name="adj1" fmla="val 50000"/>
              <a:gd name="adj2" fmla="val 25000"/>
            </a:avLst>
          </a:prstGeom>
          <a:solidFill>
            <a:schemeClr val="folHlink"/>
          </a:solidFill>
          <a:ln w="9525">
            <a:solidFill>
              <a:schemeClr val="tx1"/>
            </a:solidFill>
            <a:miter lim="800000"/>
            <a:headEnd/>
            <a:tailEnd/>
          </a:ln>
          <a:effectLst/>
        </p:spPr>
        <p:txBody>
          <a:bodyPr vert="eaVert" wrap="none" anchor="ctr"/>
          <a:lstStyle/>
          <a:p>
            <a:pPr>
              <a:buNone/>
            </a:pPr>
            <a:endParaRPr lang="en-US"/>
          </a:p>
        </p:txBody>
      </p:sp>
      <p:sp>
        <p:nvSpPr>
          <p:cNvPr id="8" name="Rectangle 7"/>
          <p:cNvSpPr/>
          <p:nvPr/>
        </p:nvSpPr>
        <p:spPr>
          <a:xfrm>
            <a:off x="5638800" y="5753396"/>
            <a:ext cx="1676400" cy="381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buNone/>
            </a:pPr>
            <a:r>
              <a:rPr lang="en-US" dirty="0" smtClean="0"/>
              <a:t>FPGA</a:t>
            </a:r>
            <a:endParaRPr lang="en-US" dirty="0"/>
          </a:p>
        </p:txBody>
      </p:sp>
      <p:sp>
        <p:nvSpPr>
          <p:cNvPr id="65" name="AutoShape 20"/>
          <p:cNvSpPr>
            <a:spLocks noChangeArrowheads="1"/>
          </p:cNvSpPr>
          <p:nvPr/>
        </p:nvSpPr>
        <p:spPr bwMode="auto">
          <a:xfrm>
            <a:off x="5257801" y="3867152"/>
            <a:ext cx="2971800" cy="381000"/>
          </a:xfrm>
          <a:prstGeom prst="roundRect">
            <a:avLst>
              <a:gd name="adj" fmla="val 16667"/>
            </a:avLst>
          </a:prstGeom>
          <a:solidFill>
            <a:schemeClr val="accent1"/>
          </a:solidFill>
          <a:ln>
            <a:solidFill>
              <a:schemeClr val="tx1">
                <a:alpha val="34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buNone/>
            </a:pPr>
            <a:r>
              <a:rPr lang="en-US" sz="1400" dirty="0" smtClean="0">
                <a:latin typeface="Calibri" pitchFamily="34" charset="0"/>
              </a:rPr>
              <a:t>Marshaling</a:t>
            </a:r>
            <a:endParaRPr lang="en-US" sz="1400" dirty="0">
              <a:latin typeface="Calibri" pitchFamily="34" charset="0"/>
            </a:endParaRPr>
          </a:p>
        </p:txBody>
      </p:sp>
      <p:sp>
        <p:nvSpPr>
          <p:cNvPr id="66" name="AutoShape 20"/>
          <p:cNvSpPr>
            <a:spLocks noChangeArrowheads="1"/>
          </p:cNvSpPr>
          <p:nvPr/>
        </p:nvSpPr>
        <p:spPr bwMode="auto">
          <a:xfrm>
            <a:off x="4724401" y="1581152"/>
            <a:ext cx="838200" cy="914400"/>
          </a:xfrm>
          <a:prstGeom prst="roundRect">
            <a:avLst>
              <a:gd name="adj" fmla="val 16667"/>
            </a:avLst>
          </a:prstGeom>
          <a:solidFill>
            <a:schemeClr val="accent1"/>
          </a:solidFill>
          <a:ln>
            <a:headEnd/>
            <a:tailEnd/>
          </a:ln>
          <a:effectLst/>
        </p:spPr>
        <p:style>
          <a:lnRef idx="1">
            <a:schemeClr val="accent3"/>
          </a:lnRef>
          <a:fillRef idx="2">
            <a:schemeClr val="accent3"/>
          </a:fillRef>
          <a:effectRef idx="1">
            <a:schemeClr val="accent3"/>
          </a:effectRef>
          <a:fontRef idx="minor">
            <a:schemeClr val="dk1"/>
          </a:fontRef>
        </p:style>
        <p:txBody>
          <a:bodyPr wrap="none" anchor="ctr"/>
          <a:lstStyle/>
          <a:p>
            <a:pPr algn="ctr">
              <a:buNone/>
            </a:pPr>
            <a:endParaRPr lang="en-US" sz="1400" dirty="0" smtClean="0">
              <a:solidFill>
                <a:schemeClr val="bg1"/>
              </a:solidFill>
              <a:latin typeface="Calibri" pitchFamily="34" charset="0"/>
            </a:endParaRPr>
          </a:p>
        </p:txBody>
      </p:sp>
      <p:sp>
        <p:nvSpPr>
          <p:cNvPr id="67" name="AutoShape 20"/>
          <p:cNvSpPr>
            <a:spLocks noChangeArrowheads="1"/>
          </p:cNvSpPr>
          <p:nvPr/>
        </p:nvSpPr>
        <p:spPr bwMode="auto">
          <a:xfrm>
            <a:off x="5943601" y="3105152"/>
            <a:ext cx="1981200" cy="381000"/>
          </a:xfrm>
          <a:prstGeom prst="roundRect">
            <a:avLst>
              <a:gd name="adj" fmla="val 16667"/>
            </a:avLst>
          </a:prstGeom>
          <a:solidFill>
            <a:schemeClr val="accent1"/>
          </a:solidFill>
          <a:ln>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algn="ctr">
              <a:buNone/>
            </a:pPr>
            <a:r>
              <a:rPr lang="en-US" sz="1400" dirty="0" smtClean="0">
                <a:solidFill>
                  <a:schemeClr val="bg1"/>
                </a:solidFill>
                <a:latin typeface="Calibri" pitchFamily="34" charset="0"/>
              </a:rPr>
              <a:t>STDIO Service</a:t>
            </a:r>
            <a:endParaRPr lang="en-US" sz="1400" dirty="0">
              <a:solidFill>
                <a:schemeClr val="bg1"/>
              </a:solidFill>
              <a:latin typeface="Calibri" pitchFamily="34" charset="0"/>
            </a:endParaRPr>
          </a:p>
        </p:txBody>
      </p:sp>
      <p:sp>
        <p:nvSpPr>
          <p:cNvPr id="68" name="AutoShape 20"/>
          <p:cNvSpPr>
            <a:spLocks noChangeArrowheads="1"/>
          </p:cNvSpPr>
          <p:nvPr/>
        </p:nvSpPr>
        <p:spPr bwMode="auto">
          <a:xfrm>
            <a:off x="4800601" y="2038352"/>
            <a:ext cx="685800" cy="381000"/>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buNone/>
            </a:pPr>
            <a:r>
              <a:rPr lang="en-US" sz="1200" dirty="0" smtClean="0">
                <a:solidFill>
                  <a:schemeClr val="tx1"/>
                </a:solidFill>
                <a:latin typeface="Calibri" pitchFamily="34" charset="0"/>
              </a:rPr>
              <a:t>STDIO</a:t>
            </a:r>
          </a:p>
          <a:p>
            <a:pPr algn="ctr">
              <a:buNone/>
            </a:pPr>
            <a:r>
              <a:rPr lang="en-US" sz="1200" dirty="0" smtClean="0">
                <a:solidFill>
                  <a:schemeClr val="tx1"/>
                </a:solidFill>
                <a:latin typeface="Calibri" pitchFamily="34" charset="0"/>
              </a:rPr>
              <a:t>Node</a:t>
            </a:r>
          </a:p>
        </p:txBody>
      </p:sp>
      <p:sp>
        <p:nvSpPr>
          <p:cNvPr id="69" name="TextBox 68"/>
          <p:cNvSpPr txBox="1"/>
          <p:nvPr/>
        </p:nvSpPr>
        <p:spPr>
          <a:xfrm>
            <a:off x="4816024" y="1576687"/>
            <a:ext cx="670376" cy="461665"/>
          </a:xfrm>
          <a:prstGeom prst="rect">
            <a:avLst/>
          </a:prstGeom>
          <a:solidFill>
            <a:schemeClr val="accent1"/>
          </a:solidFill>
          <a:effectLst/>
        </p:spPr>
        <p:txBody>
          <a:bodyPr wrap="none" rtlCol="0">
            <a:spAutoFit/>
          </a:bodyPr>
          <a:lstStyle/>
          <a:p>
            <a:pPr algn="ctr">
              <a:buNone/>
            </a:pPr>
            <a:r>
              <a:rPr lang="en-US" sz="1200" dirty="0" smtClean="0">
                <a:solidFill>
                  <a:schemeClr val="bg1"/>
                </a:solidFill>
                <a:latin typeface="+mj-lt"/>
              </a:rPr>
              <a:t>User</a:t>
            </a:r>
          </a:p>
          <a:p>
            <a:pPr algn="ctr">
              <a:buNone/>
            </a:pPr>
            <a:r>
              <a:rPr lang="en-US" sz="1200" dirty="0" smtClean="0">
                <a:solidFill>
                  <a:schemeClr val="bg1"/>
                </a:solidFill>
                <a:latin typeface="+mj-lt"/>
              </a:rPr>
              <a:t>Module</a:t>
            </a:r>
            <a:endParaRPr lang="en-US" sz="1200" dirty="0">
              <a:solidFill>
                <a:schemeClr val="bg1"/>
              </a:solidFill>
              <a:latin typeface="+mj-lt"/>
            </a:endParaRPr>
          </a:p>
        </p:txBody>
      </p:sp>
      <p:sp>
        <p:nvSpPr>
          <p:cNvPr id="70" name="AutoShape 20"/>
          <p:cNvSpPr>
            <a:spLocks noChangeArrowheads="1"/>
          </p:cNvSpPr>
          <p:nvPr/>
        </p:nvSpPr>
        <p:spPr bwMode="auto">
          <a:xfrm>
            <a:off x="5867401" y="1047752"/>
            <a:ext cx="838200" cy="914400"/>
          </a:xfrm>
          <a:prstGeom prst="roundRect">
            <a:avLst>
              <a:gd name="adj" fmla="val 16667"/>
            </a:avLst>
          </a:prstGeom>
          <a:solidFill>
            <a:schemeClr val="accent1"/>
          </a:solidFill>
          <a:ln>
            <a:headEnd/>
            <a:tailEnd/>
          </a:ln>
          <a:effectLst/>
        </p:spPr>
        <p:style>
          <a:lnRef idx="1">
            <a:schemeClr val="accent3"/>
          </a:lnRef>
          <a:fillRef idx="2">
            <a:schemeClr val="accent3"/>
          </a:fillRef>
          <a:effectRef idx="1">
            <a:schemeClr val="accent3"/>
          </a:effectRef>
          <a:fontRef idx="minor">
            <a:schemeClr val="dk1"/>
          </a:fontRef>
        </p:style>
        <p:txBody>
          <a:bodyPr wrap="none" anchor="ctr"/>
          <a:lstStyle/>
          <a:p>
            <a:pPr algn="ctr">
              <a:buNone/>
            </a:pPr>
            <a:endParaRPr lang="en-US" sz="1400" dirty="0" smtClean="0">
              <a:solidFill>
                <a:schemeClr val="bg1"/>
              </a:solidFill>
              <a:latin typeface="Calibri" pitchFamily="34" charset="0"/>
            </a:endParaRPr>
          </a:p>
        </p:txBody>
      </p:sp>
      <p:sp>
        <p:nvSpPr>
          <p:cNvPr id="71" name="AutoShape 20"/>
          <p:cNvSpPr>
            <a:spLocks noChangeArrowheads="1"/>
          </p:cNvSpPr>
          <p:nvPr/>
        </p:nvSpPr>
        <p:spPr bwMode="auto">
          <a:xfrm>
            <a:off x="5943601" y="1504952"/>
            <a:ext cx="685800" cy="381000"/>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buNone/>
            </a:pPr>
            <a:r>
              <a:rPr lang="en-US" sz="1200" dirty="0" smtClean="0">
                <a:solidFill>
                  <a:schemeClr val="tx1"/>
                </a:solidFill>
                <a:latin typeface="Calibri" pitchFamily="34" charset="0"/>
              </a:rPr>
              <a:t>STDIO</a:t>
            </a:r>
          </a:p>
          <a:p>
            <a:pPr algn="ctr">
              <a:buNone/>
            </a:pPr>
            <a:r>
              <a:rPr lang="en-US" sz="1200" dirty="0" smtClean="0">
                <a:solidFill>
                  <a:schemeClr val="tx1"/>
                </a:solidFill>
                <a:latin typeface="Calibri" pitchFamily="34" charset="0"/>
              </a:rPr>
              <a:t>Node</a:t>
            </a:r>
          </a:p>
        </p:txBody>
      </p:sp>
      <p:sp>
        <p:nvSpPr>
          <p:cNvPr id="72" name="TextBox 71"/>
          <p:cNvSpPr txBox="1"/>
          <p:nvPr/>
        </p:nvSpPr>
        <p:spPr>
          <a:xfrm>
            <a:off x="5959024" y="1043287"/>
            <a:ext cx="670376" cy="461665"/>
          </a:xfrm>
          <a:prstGeom prst="rect">
            <a:avLst/>
          </a:prstGeom>
          <a:solidFill>
            <a:schemeClr val="accent1"/>
          </a:solidFill>
          <a:effectLst/>
        </p:spPr>
        <p:txBody>
          <a:bodyPr wrap="none" rtlCol="0">
            <a:spAutoFit/>
          </a:bodyPr>
          <a:lstStyle/>
          <a:p>
            <a:pPr algn="ctr">
              <a:buNone/>
            </a:pPr>
            <a:r>
              <a:rPr lang="en-US" sz="1200" dirty="0" smtClean="0">
                <a:solidFill>
                  <a:schemeClr val="bg1"/>
                </a:solidFill>
                <a:latin typeface="+mj-lt"/>
              </a:rPr>
              <a:t>User</a:t>
            </a:r>
          </a:p>
          <a:p>
            <a:pPr algn="ctr">
              <a:buNone/>
            </a:pPr>
            <a:r>
              <a:rPr lang="en-US" sz="1200" dirty="0" smtClean="0">
                <a:solidFill>
                  <a:schemeClr val="bg1"/>
                </a:solidFill>
                <a:latin typeface="+mj-lt"/>
              </a:rPr>
              <a:t>Module</a:t>
            </a:r>
            <a:endParaRPr lang="en-US" sz="1200" dirty="0">
              <a:solidFill>
                <a:schemeClr val="bg1"/>
              </a:solidFill>
              <a:latin typeface="+mj-lt"/>
            </a:endParaRPr>
          </a:p>
        </p:txBody>
      </p:sp>
      <p:sp>
        <p:nvSpPr>
          <p:cNvPr id="73" name="AutoShape 20"/>
          <p:cNvSpPr>
            <a:spLocks noChangeArrowheads="1"/>
          </p:cNvSpPr>
          <p:nvPr/>
        </p:nvSpPr>
        <p:spPr bwMode="auto">
          <a:xfrm>
            <a:off x="7086601" y="1424287"/>
            <a:ext cx="838200" cy="914400"/>
          </a:xfrm>
          <a:prstGeom prst="roundRect">
            <a:avLst>
              <a:gd name="adj" fmla="val 16667"/>
            </a:avLst>
          </a:prstGeom>
          <a:solidFill>
            <a:schemeClr val="accent1"/>
          </a:solidFill>
          <a:ln>
            <a:headEnd/>
            <a:tailEnd/>
          </a:ln>
          <a:effectLst/>
        </p:spPr>
        <p:style>
          <a:lnRef idx="1">
            <a:schemeClr val="accent3"/>
          </a:lnRef>
          <a:fillRef idx="2">
            <a:schemeClr val="accent3"/>
          </a:fillRef>
          <a:effectRef idx="1">
            <a:schemeClr val="accent3"/>
          </a:effectRef>
          <a:fontRef idx="minor">
            <a:schemeClr val="dk1"/>
          </a:fontRef>
        </p:style>
        <p:txBody>
          <a:bodyPr wrap="none" anchor="ctr"/>
          <a:lstStyle/>
          <a:p>
            <a:pPr algn="ctr">
              <a:buNone/>
            </a:pPr>
            <a:endParaRPr lang="en-US" sz="1400" dirty="0" smtClean="0">
              <a:solidFill>
                <a:schemeClr val="bg1"/>
              </a:solidFill>
              <a:latin typeface="Calibri" pitchFamily="34" charset="0"/>
            </a:endParaRPr>
          </a:p>
        </p:txBody>
      </p:sp>
      <p:sp>
        <p:nvSpPr>
          <p:cNvPr id="74" name="AutoShape 20"/>
          <p:cNvSpPr>
            <a:spLocks noChangeArrowheads="1"/>
          </p:cNvSpPr>
          <p:nvPr/>
        </p:nvSpPr>
        <p:spPr bwMode="auto">
          <a:xfrm>
            <a:off x="7162801" y="1881487"/>
            <a:ext cx="685800" cy="381000"/>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buNone/>
            </a:pPr>
            <a:r>
              <a:rPr lang="en-US" sz="1200" dirty="0" smtClean="0">
                <a:solidFill>
                  <a:schemeClr val="tx1"/>
                </a:solidFill>
                <a:latin typeface="Calibri" pitchFamily="34" charset="0"/>
              </a:rPr>
              <a:t>STDIO</a:t>
            </a:r>
          </a:p>
          <a:p>
            <a:pPr algn="ctr">
              <a:buNone/>
            </a:pPr>
            <a:r>
              <a:rPr lang="en-US" sz="1200" dirty="0" smtClean="0">
                <a:solidFill>
                  <a:schemeClr val="tx1"/>
                </a:solidFill>
                <a:latin typeface="Calibri" pitchFamily="34" charset="0"/>
              </a:rPr>
              <a:t>Node</a:t>
            </a:r>
          </a:p>
        </p:txBody>
      </p:sp>
      <p:sp>
        <p:nvSpPr>
          <p:cNvPr id="75" name="TextBox 74"/>
          <p:cNvSpPr txBox="1"/>
          <p:nvPr/>
        </p:nvSpPr>
        <p:spPr>
          <a:xfrm>
            <a:off x="7178224" y="1419822"/>
            <a:ext cx="670376" cy="461665"/>
          </a:xfrm>
          <a:prstGeom prst="rect">
            <a:avLst/>
          </a:prstGeom>
          <a:solidFill>
            <a:schemeClr val="accent1"/>
          </a:solidFill>
          <a:effectLst/>
        </p:spPr>
        <p:txBody>
          <a:bodyPr wrap="none" rtlCol="0">
            <a:spAutoFit/>
          </a:bodyPr>
          <a:lstStyle/>
          <a:p>
            <a:pPr algn="ctr">
              <a:buNone/>
            </a:pPr>
            <a:r>
              <a:rPr lang="en-US" sz="1200" dirty="0" smtClean="0">
                <a:solidFill>
                  <a:schemeClr val="bg1"/>
                </a:solidFill>
                <a:latin typeface="+mj-lt"/>
              </a:rPr>
              <a:t>User</a:t>
            </a:r>
          </a:p>
          <a:p>
            <a:pPr algn="ctr">
              <a:buNone/>
            </a:pPr>
            <a:r>
              <a:rPr lang="en-US" sz="1200" dirty="0" smtClean="0">
                <a:solidFill>
                  <a:schemeClr val="bg1"/>
                </a:solidFill>
                <a:latin typeface="+mj-lt"/>
              </a:rPr>
              <a:t>Module</a:t>
            </a:r>
            <a:endParaRPr lang="en-US" sz="1200" dirty="0">
              <a:solidFill>
                <a:schemeClr val="bg1"/>
              </a:solidFill>
              <a:latin typeface="+mj-lt"/>
            </a:endParaRPr>
          </a:p>
        </p:txBody>
      </p:sp>
      <p:cxnSp>
        <p:nvCxnSpPr>
          <p:cNvPr id="76" name="Curved Connector 75"/>
          <p:cNvCxnSpPr>
            <a:stCxn id="68" idx="3"/>
            <a:endCxn id="71" idx="1"/>
          </p:cNvCxnSpPr>
          <p:nvPr/>
        </p:nvCxnSpPr>
        <p:spPr>
          <a:xfrm flipV="1">
            <a:off x="5486401" y="1695452"/>
            <a:ext cx="457200" cy="533400"/>
          </a:xfrm>
          <a:prstGeom prst="curvedConnector3">
            <a:avLst>
              <a:gd name="adj1" fmla="val 50000"/>
            </a:avLst>
          </a:prstGeom>
          <a:ln>
            <a:solidFill>
              <a:schemeClr val="accent1">
                <a:alpha val="33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77" name="Curved Connector 76"/>
          <p:cNvCxnSpPr>
            <a:stCxn id="71" idx="3"/>
            <a:endCxn id="74" idx="1"/>
          </p:cNvCxnSpPr>
          <p:nvPr/>
        </p:nvCxnSpPr>
        <p:spPr>
          <a:xfrm>
            <a:off x="6629401" y="1695452"/>
            <a:ext cx="533400" cy="376535"/>
          </a:xfrm>
          <a:prstGeom prst="curvedConnector3">
            <a:avLst>
              <a:gd name="adj1" fmla="val 50000"/>
            </a:avLst>
          </a:prstGeom>
          <a:ln>
            <a:solidFill>
              <a:schemeClr val="accent1">
                <a:alpha val="33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78" name="Curved Connector 77"/>
          <p:cNvCxnSpPr>
            <a:stCxn id="74" idx="3"/>
            <a:endCxn id="67" idx="3"/>
          </p:cNvCxnSpPr>
          <p:nvPr/>
        </p:nvCxnSpPr>
        <p:spPr>
          <a:xfrm>
            <a:off x="7848601" y="2071987"/>
            <a:ext cx="76200" cy="1223665"/>
          </a:xfrm>
          <a:prstGeom prst="curvedConnector3">
            <a:avLst>
              <a:gd name="adj1" fmla="val 400000"/>
            </a:avLst>
          </a:prstGeom>
          <a:ln>
            <a:solidFill>
              <a:schemeClr val="accent1">
                <a:alpha val="33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79" name="Curved Connector 78"/>
          <p:cNvCxnSpPr>
            <a:stCxn id="67" idx="1"/>
            <a:endCxn id="68" idx="1"/>
          </p:cNvCxnSpPr>
          <p:nvPr/>
        </p:nvCxnSpPr>
        <p:spPr>
          <a:xfrm rot="10800000">
            <a:off x="4800601" y="2228852"/>
            <a:ext cx="1143000" cy="1066800"/>
          </a:xfrm>
          <a:prstGeom prst="curvedConnector3">
            <a:avLst>
              <a:gd name="adj1" fmla="val 120000"/>
            </a:avLst>
          </a:prstGeom>
          <a:ln>
            <a:solidFill>
              <a:schemeClr val="accent1">
                <a:alpha val="33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80" name="Down Arrow 79"/>
          <p:cNvSpPr/>
          <p:nvPr/>
        </p:nvSpPr>
        <p:spPr>
          <a:xfrm rot="10800000" flipV="1">
            <a:off x="6781801" y="3486152"/>
            <a:ext cx="304800" cy="381000"/>
          </a:xfrm>
          <a:prstGeom prst="downArrow">
            <a:avLst/>
          </a:prstGeom>
          <a:solidFill>
            <a:schemeClr val="accent1">
              <a:alpha val="34000"/>
            </a:schemeClr>
          </a:solidFill>
        </p:spPr>
        <p:style>
          <a:lnRef idx="1">
            <a:schemeClr val="dk1"/>
          </a:lnRef>
          <a:fillRef idx="2">
            <a:schemeClr val="dk1"/>
          </a:fillRef>
          <a:effectRef idx="1">
            <a:schemeClr val="dk1"/>
          </a:effectRef>
          <a:fontRef idx="minor">
            <a:schemeClr val="dk1"/>
          </a:fontRef>
        </p:style>
        <p:txBody>
          <a:bodyPr rtlCol="0" anchor="ctr"/>
          <a:lstStyle/>
          <a:p>
            <a:pPr algn="ctr">
              <a:buNone/>
            </a:pPr>
            <a:endParaRPr lang="en-US"/>
          </a:p>
        </p:txBody>
      </p:sp>
    </p:spTree>
    <p:extLst>
      <p:ext uri="{BB962C8B-B14F-4D97-AF65-F5344CB8AC3E}">
        <p14:creationId xmlns:p14="http://schemas.microsoft.com/office/powerpoint/2010/main" val="2705274271"/>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dirty="0" smtClean="0">
                <a:latin typeface="Verdana" pitchFamily="34" charset="0"/>
                <a:cs typeface="Verdana" pitchFamily="34" charset="0"/>
              </a:rPr>
              <a:t>What is AWB?</a:t>
            </a:r>
          </a:p>
        </p:txBody>
      </p:sp>
      <p:sp>
        <p:nvSpPr>
          <p:cNvPr id="15363" name="Content Placeholder 2"/>
          <p:cNvSpPr>
            <a:spLocks noGrp="1"/>
          </p:cNvSpPr>
          <p:nvPr>
            <p:ph idx="1"/>
          </p:nvPr>
        </p:nvSpPr>
        <p:spPr>
          <a:xfrm>
            <a:off x="455613" y="1531088"/>
            <a:ext cx="8228012" cy="4255350"/>
          </a:xfrm>
        </p:spPr>
        <p:txBody>
          <a:bodyPr/>
          <a:lstStyle/>
          <a:p>
            <a:pPr lvl="1" eaLnBrk="1" hangingPunct="1">
              <a:buFontTx/>
              <a:buChar char="•"/>
            </a:pPr>
            <a:r>
              <a:rPr lang="en-US" dirty="0" smtClean="0">
                <a:latin typeface="Verdana" pitchFamily="34" charset="0"/>
                <a:cs typeface="Verdana" pitchFamily="34" charset="0"/>
              </a:rPr>
              <a:t>An set of abstractions that enables the plug and play of modules to facilitate design</a:t>
            </a:r>
            <a:br>
              <a:rPr lang="en-US" dirty="0" smtClean="0">
                <a:latin typeface="Verdana" pitchFamily="34" charset="0"/>
                <a:cs typeface="Verdana" pitchFamily="34" charset="0"/>
              </a:rPr>
            </a:br>
            <a:endParaRPr lang="en-US" dirty="0" smtClean="0">
              <a:latin typeface="Verdana" pitchFamily="34" charset="0"/>
              <a:cs typeface="Verdana" pitchFamily="34" charset="0"/>
            </a:endParaRPr>
          </a:p>
          <a:p>
            <a:pPr lvl="1" eaLnBrk="1" hangingPunct="1">
              <a:buFontTx/>
              <a:buChar char="•"/>
            </a:pPr>
            <a:r>
              <a:rPr lang="en-US" dirty="0" smtClean="0">
                <a:latin typeface="Verdana" pitchFamily="34" charset="0"/>
                <a:cs typeface="Verdana" pitchFamily="34" charset="0"/>
              </a:rPr>
              <a:t>A suite of tools to support rapid modular construction and analysis of designs</a:t>
            </a:r>
          </a:p>
          <a:p>
            <a:pPr lvl="2" eaLnBrk="1" hangingPunct="1">
              <a:buFontTx/>
              <a:buChar char="•"/>
            </a:pPr>
            <a:r>
              <a:rPr lang="en-US" dirty="0" smtClean="0">
                <a:latin typeface="Verdana" pitchFamily="34" charset="0"/>
                <a:cs typeface="Verdana" pitchFamily="34" charset="0"/>
              </a:rPr>
              <a:t>GUI and command line interfaces</a:t>
            </a:r>
          </a:p>
          <a:p>
            <a:pPr lvl="2" eaLnBrk="1" hangingPunct="1">
              <a:buFontTx/>
              <a:buChar char="•"/>
            </a:pPr>
            <a:r>
              <a:rPr lang="en-US" dirty="0" smtClean="0">
                <a:latin typeface="Verdana" pitchFamily="34" charset="0"/>
                <a:cs typeface="Verdana" pitchFamily="34" charset="0"/>
              </a:rPr>
              <a:t>Released under GPL (specific projects/models may not be)</a:t>
            </a:r>
          </a:p>
        </p:txBody>
      </p:sp>
    </p:spTree>
    <p:extLst>
      <p:ext uri="{BB962C8B-B14F-4D97-AF65-F5344CB8AC3E}">
        <p14:creationId xmlns:p14="http://schemas.microsoft.com/office/powerpoint/2010/main" val="12464256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dirty="0" smtClean="0">
                <a:latin typeface="Verdana" pitchFamily="34" charset="0"/>
                <a:cs typeface="Verdana" pitchFamily="34" charset="0"/>
              </a:rPr>
              <a:t>Why Modularity?</a:t>
            </a:r>
          </a:p>
        </p:txBody>
      </p:sp>
      <p:sp>
        <p:nvSpPr>
          <p:cNvPr id="14339" name="Rectangle 3"/>
          <p:cNvSpPr>
            <a:spLocks noGrp="1" noChangeArrowheads="1"/>
          </p:cNvSpPr>
          <p:nvPr>
            <p:ph type="body" idx="1"/>
          </p:nvPr>
        </p:nvSpPr>
        <p:spPr>
          <a:xfrm>
            <a:off x="893617" y="1066800"/>
            <a:ext cx="7876309" cy="4662054"/>
          </a:xfrm>
        </p:spPr>
        <p:txBody>
          <a:bodyPr/>
          <a:lstStyle/>
          <a:p>
            <a:pPr marL="0" indent="0" eaLnBrk="1" hangingPunct="1">
              <a:buFontTx/>
              <a:buChar char="•"/>
            </a:pPr>
            <a:r>
              <a:rPr lang="en-US" sz="2400" dirty="0" smtClean="0">
                <a:latin typeface="Verdana" pitchFamily="34" charset="0"/>
                <a:cs typeface="Verdana" pitchFamily="34" charset="0"/>
              </a:rPr>
              <a:t> Speed of development</a:t>
            </a:r>
          </a:p>
          <a:p>
            <a:pPr marL="0" indent="0" eaLnBrk="1" hangingPunct="1">
              <a:buFontTx/>
              <a:buChar char="•"/>
            </a:pPr>
            <a:r>
              <a:rPr lang="en-US" sz="2400" dirty="0" smtClean="0">
                <a:latin typeface="Verdana" pitchFamily="34" charset="0"/>
                <a:cs typeface="Verdana" pitchFamily="34" charset="0"/>
              </a:rPr>
              <a:t> Well thought out interfaces =&gt; better design</a:t>
            </a:r>
          </a:p>
          <a:p>
            <a:pPr marL="0" indent="0" eaLnBrk="1" hangingPunct="1">
              <a:buFontTx/>
              <a:buChar char="•"/>
            </a:pPr>
            <a:r>
              <a:rPr lang="en-US" sz="2400" dirty="0" smtClean="0">
                <a:latin typeface="Verdana" pitchFamily="34" charset="0"/>
                <a:cs typeface="Verdana" pitchFamily="34" charset="0"/>
              </a:rPr>
              <a:t> Cooperative development</a:t>
            </a:r>
          </a:p>
          <a:p>
            <a:pPr marL="0" indent="0" eaLnBrk="1" hangingPunct="1">
              <a:buFontTx/>
              <a:buChar char="•"/>
            </a:pPr>
            <a:r>
              <a:rPr lang="en-US" sz="2400" dirty="0" smtClean="0">
                <a:latin typeface="Verdana" pitchFamily="34" charset="0"/>
                <a:cs typeface="Verdana" pitchFamily="34" charset="0"/>
              </a:rPr>
              <a:t> Sharing components between projects</a:t>
            </a:r>
          </a:p>
          <a:p>
            <a:pPr marL="0" indent="0" eaLnBrk="1" hangingPunct="1">
              <a:buFontTx/>
              <a:buChar char="•"/>
            </a:pPr>
            <a:r>
              <a:rPr lang="en-US" sz="2400" dirty="0" smtClean="0">
                <a:latin typeface="Verdana" pitchFamily="34" charset="0"/>
                <a:cs typeface="Verdana" pitchFamily="34" charset="0"/>
              </a:rPr>
              <a:t> Improved robustness through reuse </a:t>
            </a:r>
          </a:p>
          <a:p>
            <a:pPr marL="0" indent="0" eaLnBrk="1" hangingPunct="1">
              <a:buFontTx/>
              <a:buChar char="•"/>
            </a:pPr>
            <a:r>
              <a:rPr lang="en-US" sz="2400" dirty="0" smtClean="0">
                <a:latin typeface="Verdana" pitchFamily="34" charset="0"/>
                <a:cs typeface="Verdana" pitchFamily="34" charset="0"/>
              </a:rPr>
              <a:t> Facilitates design trade-offs, </a:t>
            </a:r>
            <a:r>
              <a:rPr lang="en-US" sz="2400" dirty="0">
                <a:latin typeface="Verdana" pitchFamily="34" charset="0"/>
                <a:cs typeface="Verdana" pitchFamily="34" charset="0"/>
              </a:rPr>
              <a:t/>
            </a:r>
            <a:br>
              <a:rPr lang="en-US" sz="2400" dirty="0">
                <a:latin typeface="Verdana" pitchFamily="34" charset="0"/>
                <a:cs typeface="Verdana" pitchFamily="34" charset="0"/>
              </a:rPr>
            </a:br>
            <a:r>
              <a:rPr lang="en-US" sz="2400" dirty="0" smtClean="0">
                <a:latin typeface="Verdana" pitchFamily="34" charset="0"/>
                <a:cs typeface="Verdana" pitchFamily="34" charset="0"/>
              </a:rPr>
              <a:t>	e.g., speed/complexity</a:t>
            </a:r>
          </a:p>
          <a:p>
            <a:pPr marL="0" indent="0" eaLnBrk="1" hangingPunct="1">
              <a:buFontTx/>
              <a:buChar char="•"/>
            </a:pPr>
            <a:r>
              <a:rPr lang="en-US" sz="2400" dirty="0" smtClean="0">
                <a:latin typeface="Verdana" pitchFamily="34" charset="0"/>
                <a:cs typeface="Verdana" pitchFamily="34" charset="0"/>
              </a:rPr>
              <a:t> Design space experimentation w/o code bloat</a:t>
            </a:r>
          </a:p>
          <a:p>
            <a:pPr marL="0" indent="0" eaLnBrk="1" hangingPunct="1">
              <a:buFontTx/>
              <a:buChar char="•"/>
            </a:pPr>
            <a:r>
              <a:rPr lang="en-US" sz="2400" dirty="0" smtClean="0">
                <a:latin typeface="Verdana" pitchFamily="34" charset="0"/>
                <a:cs typeface="Verdana" pitchFamily="34" charset="0"/>
              </a:rPr>
              <a:t> Factorial development and evaluation</a:t>
            </a:r>
            <a:endParaRPr lang="en-US" dirty="0" smtClean="0">
              <a:latin typeface="Verdana" pitchFamily="34" charset="0"/>
              <a:cs typeface="Verdana" pitchFamily="34" charset="0"/>
            </a:endParaRPr>
          </a:p>
        </p:txBody>
      </p:sp>
    </p:spTree>
    <p:extLst>
      <p:ext uri="{BB962C8B-B14F-4D97-AF65-F5344CB8AC3E}">
        <p14:creationId xmlns:p14="http://schemas.microsoft.com/office/powerpoint/2010/main" val="28398089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AWB Projects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97564071"/>
              </p:ext>
            </p:extLst>
          </p:nvPr>
        </p:nvGraphicFramePr>
        <p:xfrm>
          <a:off x="455613" y="1379538"/>
          <a:ext cx="8228012" cy="45370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08050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595745" y="346364"/>
            <a:ext cx="7772400" cy="1143000"/>
          </a:xfrm>
        </p:spPr>
        <p:txBody>
          <a:bodyPr/>
          <a:lstStyle/>
          <a:p>
            <a:pPr eaLnBrk="1" hangingPunct="1"/>
            <a:r>
              <a:rPr lang="en-US" dirty="0" smtClean="0">
                <a:latin typeface="Verdana" pitchFamily="34" charset="0"/>
                <a:cs typeface="Verdana" pitchFamily="34" charset="0"/>
              </a:rPr>
              <a:t>AWB Glossary</a:t>
            </a:r>
          </a:p>
        </p:txBody>
      </p:sp>
      <p:sp>
        <p:nvSpPr>
          <p:cNvPr id="16387" name="Content Placeholder 2"/>
          <p:cNvSpPr>
            <a:spLocks noGrp="1"/>
          </p:cNvSpPr>
          <p:nvPr>
            <p:ph idx="1"/>
          </p:nvPr>
        </p:nvSpPr>
        <p:spPr>
          <a:xfrm>
            <a:off x="586854" y="1706563"/>
            <a:ext cx="8284191" cy="4694237"/>
          </a:xfrm>
        </p:spPr>
        <p:txBody>
          <a:bodyPr/>
          <a:lstStyle/>
          <a:p>
            <a:pPr eaLnBrk="1" hangingPunct="1">
              <a:buFontTx/>
              <a:buChar char="•"/>
            </a:pPr>
            <a:r>
              <a:rPr lang="en-US" sz="2800" b="1" dirty="0" smtClean="0">
                <a:latin typeface="Verdana" pitchFamily="34" charset="0"/>
                <a:cs typeface="Verdana" pitchFamily="34" charset="0"/>
              </a:rPr>
              <a:t>Packages</a:t>
            </a:r>
            <a:r>
              <a:rPr lang="en-US" sz="2800" dirty="0" smtClean="0">
                <a:latin typeface="Verdana" pitchFamily="34" charset="0"/>
                <a:cs typeface="Verdana" pitchFamily="34" charset="0"/>
              </a:rPr>
              <a:t> (codebases) - .pack files:</a:t>
            </a:r>
          </a:p>
          <a:p>
            <a:pPr lvl="1" eaLnBrk="1" hangingPunct="1">
              <a:buFontTx/>
              <a:buChar char="•"/>
            </a:pPr>
            <a:r>
              <a:rPr lang="en-US" sz="2400" dirty="0" smtClean="0">
                <a:latin typeface="Verdana" pitchFamily="34" charset="0"/>
                <a:cs typeface="Verdana" pitchFamily="34" charset="0"/>
              </a:rPr>
              <a:t>are stored in </a:t>
            </a:r>
            <a:r>
              <a:rPr lang="en-US" sz="2400" b="1" dirty="0" smtClean="0">
                <a:latin typeface="Verdana" pitchFamily="34" charset="0"/>
                <a:cs typeface="Verdana" pitchFamily="34" charset="0"/>
              </a:rPr>
              <a:t>repositories </a:t>
            </a:r>
            <a:r>
              <a:rPr lang="en-US" sz="2400" dirty="0" smtClean="0">
                <a:latin typeface="Verdana" pitchFamily="34" charset="0"/>
                <a:cs typeface="Verdana" pitchFamily="34" charset="0"/>
              </a:rPr>
              <a:t>and checked out, or</a:t>
            </a:r>
          </a:p>
          <a:p>
            <a:pPr lvl="1" eaLnBrk="1" hangingPunct="1">
              <a:buFontTx/>
              <a:buChar char="•"/>
            </a:pPr>
            <a:r>
              <a:rPr lang="en-US" sz="2400" dirty="0" smtClean="0">
                <a:latin typeface="Verdana" pitchFamily="34" charset="0"/>
                <a:cs typeface="Verdana" pitchFamily="34" charset="0"/>
              </a:rPr>
              <a:t>are referenced locally on a system</a:t>
            </a:r>
            <a:endParaRPr lang="en-US" sz="2400" b="1" dirty="0" smtClean="0">
              <a:latin typeface="Verdana" pitchFamily="34" charset="0"/>
              <a:cs typeface="Verdana" pitchFamily="34" charset="0"/>
            </a:endParaRPr>
          </a:p>
          <a:p>
            <a:pPr lvl="1" eaLnBrk="1" hangingPunct="1">
              <a:buFontTx/>
              <a:buChar char="•"/>
            </a:pPr>
            <a:r>
              <a:rPr lang="en-US" sz="2400" dirty="0" smtClean="0">
                <a:latin typeface="Verdana" pitchFamily="34" charset="0"/>
                <a:cs typeface="Verdana" pitchFamily="34" charset="0"/>
              </a:rPr>
              <a:t>become part of a users local </a:t>
            </a:r>
            <a:r>
              <a:rPr lang="en-US" sz="2400" b="1" dirty="0" smtClean="0">
                <a:latin typeface="Verdana" pitchFamily="34" charset="0"/>
                <a:cs typeface="Verdana" pitchFamily="34" charset="0"/>
              </a:rPr>
              <a:t>workspaces</a:t>
            </a:r>
          </a:p>
          <a:p>
            <a:pPr lvl="1" eaLnBrk="1" hangingPunct="1">
              <a:buFontTx/>
              <a:buChar char="•"/>
            </a:pPr>
            <a:r>
              <a:rPr lang="en-US" sz="2400" dirty="0" smtClean="0">
                <a:latin typeface="Verdana" pitchFamily="34" charset="0"/>
                <a:cs typeface="Verdana" pitchFamily="34" charset="0"/>
              </a:rPr>
              <a:t>are versioned</a:t>
            </a:r>
          </a:p>
          <a:p>
            <a:pPr lvl="1" eaLnBrk="1" hangingPunct="1">
              <a:buFontTx/>
              <a:buChar char="•"/>
            </a:pPr>
            <a:r>
              <a:rPr lang="en-US" sz="2400" dirty="0" smtClean="0">
                <a:latin typeface="Verdana" pitchFamily="34" charset="0"/>
                <a:cs typeface="Verdana" pitchFamily="34" charset="0"/>
              </a:rPr>
              <a:t>can be grouped into sets called </a:t>
            </a:r>
            <a:r>
              <a:rPr lang="en-US" sz="2400" b="1" dirty="0" smtClean="0">
                <a:latin typeface="Verdana" pitchFamily="34" charset="0"/>
                <a:cs typeface="Verdana" pitchFamily="34" charset="0"/>
              </a:rPr>
              <a:t>bundles</a:t>
            </a:r>
          </a:p>
          <a:p>
            <a:pPr lvl="2" eaLnBrk="1" hangingPunct="1">
              <a:buFontTx/>
              <a:buChar char="•"/>
            </a:pPr>
            <a:r>
              <a:rPr lang="en-US" sz="2000" dirty="0" smtClean="0">
                <a:latin typeface="Verdana" pitchFamily="34" charset="0"/>
                <a:cs typeface="Verdana" pitchFamily="34" charset="0"/>
              </a:rPr>
              <a:t>which can be checked out together</a:t>
            </a:r>
          </a:p>
          <a:p>
            <a:pPr lvl="1" eaLnBrk="1" hangingPunct="1">
              <a:buFontTx/>
              <a:buChar char="•"/>
            </a:pPr>
            <a:r>
              <a:rPr lang="en-US" sz="2400" dirty="0" smtClean="0">
                <a:latin typeface="Verdana" pitchFamily="34" charset="0"/>
                <a:cs typeface="Verdana" pitchFamily="34" charset="0"/>
              </a:rPr>
              <a:t>contain </a:t>
            </a:r>
            <a:r>
              <a:rPr lang="en-US" sz="2400" b="1" dirty="0" smtClean="0">
                <a:latin typeface="Verdana" pitchFamily="34" charset="0"/>
                <a:cs typeface="Verdana" pitchFamily="34" charset="0"/>
              </a:rPr>
              <a:t>modules</a:t>
            </a:r>
            <a:r>
              <a:rPr lang="en-US" sz="2400" dirty="0" smtClean="0">
                <a:latin typeface="Verdana" pitchFamily="34" charset="0"/>
                <a:cs typeface="Verdana" pitchFamily="34" charset="0"/>
              </a:rPr>
              <a:t>, </a:t>
            </a:r>
            <a:r>
              <a:rPr lang="en-US" sz="2400" b="1" dirty="0" smtClean="0">
                <a:latin typeface="Verdana" pitchFamily="34" charset="0"/>
                <a:cs typeface="Verdana" pitchFamily="34" charset="0"/>
              </a:rPr>
              <a:t>models (projects) </a:t>
            </a:r>
            <a:r>
              <a:rPr lang="en-US" sz="2400" dirty="0" smtClean="0">
                <a:latin typeface="Verdana" pitchFamily="34" charset="0"/>
                <a:cs typeface="Verdana" pitchFamily="34" charset="0"/>
              </a:rPr>
              <a:t>and </a:t>
            </a:r>
            <a:r>
              <a:rPr lang="en-US" sz="2400" b="1" dirty="0" smtClean="0">
                <a:latin typeface="Verdana" pitchFamily="34" charset="0"/>
                <a:cs typeface="Verdana" pitchFamily="34" charset="0"/>
              </a:rPr>
              <a:t>benchmarks</a:t>
            </a:r>
            <a:endParaRPr lang="en-US" sz="2400" dirty="0" smtClean="0">
              <a:latin typeface="Verdana" pitchFamily="34" charset="0"/>
              <a:cs typeface="Verdana" pitchFamily="34" charset="0"/>
            </a:endParaRPr>
          </a:p>
          <a:p>
            <a:pPr lvl="3" eaLnBrk="1" hangingPunct="1">
              <a:buFontTx/>
              <a:buChar char="•"/>
            </a:pPr>
            <a:endParaRPr lang="en-US" b="1" dirty="0">
              <a:latin typeface="Verdana" pitchFamily="34" charset="0"/>
              <a:cs typeface="Verdana" pitchFamily="34" charset="0"/>
            </a:endParaRPr>
          </a:p>
        </p:txBody>
      </p:sp>
    </p:spTree>
    <p:extLst>
      <p:ext uri="{BB962C8B-B14F-4D97-AF65-F5344CB8AC3E}">
        <p14:creationId xmlns:p14="http://schemas.microsoft.com/office/powerpoint/2010/main" val="3289826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LEAP?</a:t>
            </a:r>
            <a:endParaRPr lang="en-US" dirty="0"/>
          </a:p>
        </p:txBody>
      </p:sp>
      <p:sp>
        <p:nvSpPr>
          <p:cNvPr id="3" name="Content Placeholder 2"/>
          <p:cNvSpPr>
            <a:spLocks noGrp="1"/>
          </p:cNvSpPr>
          <p:nvPr>
            <p:ph idx="1"/>
          </p:nvPr>
        </p:nvSpPr>
        <p:spPr>
          <a:xfrm>
            <a:off x="446083" y="979494"/>
            <a:ext cx="8688392" cy="4859331"/>
          </a:xfrm>
        </p:spPr>
        <p:txBody>
          <a:bodyPr/>
          <a:lstStyle/>
          <a:p>
            <a:endParaRPr lang="en-US" dirty="0" smtClean="0">
              <a:latin typeface="Verdana" pitchFamily="34" charset="0"/>
              <a:cs typeface="Verdana" pitchFamily="34" charset="0"/>
            </a:endParaRPr>
          </a:p>
          <a:p>
            <a:r>
              <a:rPr lang="en-US" dirty="0" smtClean="0">
                <a:latin typeface="Verdana" pitchFamily="34" charset="0"/>
                <a:cs typeface="Verdana" pitchFamily="34" charset="0"/>
              </a:rPr>
              <a:t>Similar to an operating system, but with stronger compilation support</a:t>
            </a:r>
          </a:p>
          <a:p>
            <a:r>
              <a:rPr lang="en-US" dirty="0" smtClean="0">
                <a:latin typeface="Verdana" pitchFamily="34" charset="0"/>
                <a:cs typeface="Verdana" pitchFamily="34" charset="0"/>
              </a:rPr>
              <a:t>Useful for applications many applications, including processor modeling</a:t>
            </a:r>
            <a:endParaRPr lang="en-US" dirty="0">
              <a:latin typeface="Verdana" pitchFamily="34" charset="0"/>
              <a:cs typeface="Verdana" pitchFamily="34" charset="0"/>
            </a:endParaRPr>
          </a:p>
          <a:p>
            <a:r>
              <a:rPr lang="en-US" dirty="0">
                <a:latin typeface="Verdana" pitchFamily="34" charset="0"/>
                <a:cs typeface="Verdana" pitchFamily="34" charset="0"/>
              </a:rPr>
              <a:t>U</a:t>
            </a:r>
            <a:r>
              <a:rPr lang="en-US" dirty="0" smtClean="0">
                <a:latin typeface="Verdana" pitchFamily="34" charset="0"/>
                <a:cs typeface="Verdana" pitchFamily="34" charset="0"/>
              </a:rPr>
              <a:t>ser base in industry and academia</a:t>
            </a:r>
          </a:p>
          <a:p>
            <a:pPr lvl="1"/>
            <a:endParaRPr lang="en-US" dirty="0">
              <a:latin typeface="Verdana" pitchFamily="34" charset="0"/>
              <a:cs typeface="Verdana" pitchFamily="34" charset="0"/>
            </a:endParaRPr>
          </a:p>
          <a:p>
            <a:pPr lvl="1"/>
            <a:endParaRPr lang="en-US" dirty="0" smtClean="0">
              <a:latin typeface="Verdana" pitchFamily="34" charset="0"/>
              <a:cs typeface="Verdana" pitchFamily="34" charset="0"/>
            </a:endParaRPr>
          </a:p>
          <a:p>
            <a:endParaRPr lang="en-US" dirty="0" smtClean="0"/>
          </a:p>
        </p:txBody>
      </p:sp>
      <p:pic>
        <p:nvPicPr>
          <p:cNvPr id="1026" name="Picture 2" descr="https://encrypted-tbn1.gstatic.com/images?q=tbn:ANd9GcTTJRL-bNCAnFwOiJLG5M2-OqfegYkdwWj6xNT1nxiteTvwctj5b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4553670"/>
            <a:ext cx="1676400" cy="86439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t1.gstatic.com/images?q=tbn:ANd9GcQmeH9rxwsQJBJUi_Zj73x5yOi572VYWMewlH6fq204HDzT8rQ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5867400"/>
            <a:ext cx="2705100" cy="62322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ts1.mm.bing.net/th?id=H.4975132194834352&amp;pid=1.7&amp;w=216&amp;h=171&amp;c=7&amp;rs=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0400" y="4062412"/>
            <a:ext cx="2057400" cy="1628776"/>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Longhorn Logo"/>
          <p:cNvPicPr>
            <a:picLocks noChangeAspect="1" noChangeArrowheads="1"/>
          </p:cNvPicPr>
          <p:nvPr/>
        </p:nvPicPr>
        <p:blipFill rotWithShape="1">
          <a:blip r:embed="rId5">
            <a:extLst>
              <a:ext uri="{28A0092B-C50C-407E-A947-70E740481C1C}">
                <a14:useLocalDpi xmlns:a14="http://schemas.microsoft.com/office/drawing/2010/main" val="0"/>
              </a:ext>
            </a:extLst>
          </a:blip>
          <a:srcRect t="68503" r="58853" b="5966"/>
          <a:stretch/>
        </p:blipFill>
        <p:spPr bwMode="auto">
          <a:xfrm>
            <a:off x="5148261" y="5657186"/>
            <a:ext cx="1571625" cy="91440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http://t2.gstatic.com/images?q=tbn:ANd9GcQDi0AOAZY9hRqye3yqci-5VMlm7CGXuAJoiMW7Q_qNnfVoSuQGIw"/>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22998" y="4553670"/>
            <a:ext cx="2765401" cy="9865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278311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595745" y="346364"/>
            <a:ext cx="7772400" cy="1143000"/>
          </a:xfrm>
        </p:spPr>
        <p:txBody>
          <a:bodyPr/>
          <a:lstStyle/>
          <a:p>
            <a:pPr eaLnBrk="1" hangingPunct="1"/>
            <a:r>
              <a:rPr lang="en-US" dirty="0" smtClean="0">
                <a:latin typeface="Verdana" pitchFamily="34" charset="0"/>
                <a:cs typeface="Verdana" pitchFamily="34" charset="0"/>
              </a:rPr>
              <a:t>AWB Glossary</a:t>
            </a:r>
          </a:p>
        </p:txBody>
      </p:sp>
      <p:sp>
        <p:nvSpPr>
          <p:cNvPr id="16387" name="Content Placeholder 2"/>
          <p:cNvSpPr>
            <a:spLocks noGrp="1"/>
          </p:cNvSpPr>
          <p:nvPr>
            <p:ph idx="1"/>
          </p:nvPr>
        </p:nvSpPr>
        <p:spPr>
          <a:xfrm>
            <a:off x="455613" y="1249363"/>
            <a:ext cx="8242338" cy="5151437"/>
          </a:xfrm>
        </p:spPr>
        <p:txBody>
          <a:bodyPr/>
          <a:lstStyle/>
          <a:p>
            <a:pPr lvl="3" eaLnBrk="1" hangingPunct="1">
              <a:buFontTx/>
              <a:buChar char="•"/>
            </a:pPr>
            <a:endParaRPr lang="en-US" b="1" dirty="0">
              <a:latin typeface="Verdana" pitchFamily="34" charset="0"/>
              <a:cs typeface="Verdana" pitchFamily="34" charset="0"/>
            </a:endParaRPr>
          </a:p>
          <a:p>
            <a:pPr lvl="1" eaLnBrk="1" hangingPunct="1">
              <a:buFontTx/>
              <a:buChar char="•"/>
            </a:pPr>
            <a:r>
              <a:rPr lang="en-US" b="1" dirty="0">
                <a:latin typeface="Verdana" pitchFamily="34" charset="0"/>
                <a:cs typeface="Verdana" pitchFamily="34" charset="0"/>
              </a:rPr>
              <a:t>M</a:t>
            </a:r>
            <a:r>
              <a:rPr lang="en-US" b="1" dirty="0" smtClean="0">
                <a:latin typeface="Verdana" pitchFamily="34" charset="0"/>
                <a:cs typeface="Verdana" pitchFamily="34" charset="0"/>
              </a:rPr>
              <a:t>odels</a:t>
            </a:r>
            <a:r>
              <a:rPr lang="en-US" dirty="0" smtClean="0">
                <a:latin typeface="Verdana" pitchFamily="34" charset="0"/>
                <a:cs typeface="Verdana" pitchFamily="34" charset="0"/>
              </a:rPr>
              <a:t> (</a:t>
            </a:r>
            <a:r>
              <a:rPr lang="en-US" b="1" dirty="0" smtClean="0">
                <a:latin typeface="Verdana" pitchFamily="34" charset="0"/>
                <a:cs typeface="Verdana" pitchFamily="34" charset="0"/>
              </a:rPr>
              <a:t>projects</a:t>
            </a:r>
            <a:r>
              <a:rPr lang="en-US" dirty="0" smtClean="0">
                <a:latin typeface="Verdana" pitchFamily="34" charset="0"/>
                <a:cs typeface="Verdana" pitchFamily="34" charset="0"/>
              </a:rPr>
              <a:t>) - .</a:t>
            </a:r>
            <a:r>
              <a:rPr lang="en-US" dirty="0" err="1" smtClean="0">
                <a:latin typeface="Verdana" pitchFamily="34" charset="0"/>
                <a:cs typeface="Verdana" pitchFamily="34" charset="0"/>
              </a:rPr>
              <a:t>apm</a:t>
            </a:r>
            <a:r>
              <a:rPr lang="en-US" dirty="0" smtClean="0">
                <a:latin typeface="Verdana" pitchFamily="34" charset="0"/>
                <a:cs typeface="Verdana" pitchFamily="34" charset="0"/>
              </a:rPr>
              <a:t> files:</a:t>
            </a:r>
          </a:p>
          <a:p>
            <a:pPr lvl="2" eaLnBrk="1" hangingPunct="1">
              <a:buFontTx/>
              <a:buChar char="•"/>
            </a:pPr>
            <a:r>
              <a:rPr lang="en-US" dirty="0">
                <a:latin typeface="Verdana" pitchFamily="34" charset="0"/>
                <a:cs typeface="Verdana" pitchFamily="34" charset="0"/>
              </a:rPr>
              <a:t>a</a:t>
            </a:r>
            <a:r>
              <a:rPr lang="en-US" dirty="0" smtClean="0">
                <a:latin typeface="Verdana" pitchFamily="34" charset="0"/>
                <a:cs typeface="Verdana" pitchFamily="34" charset="0"/>
              </a:rPr>
              <a:t>re a description of a hierarchy of </a:t>
            </a:r>
            <a:r>
              <a:rPr lang="en-US" b="1" dirty="0" smtClean="0">
                <a:latin typeface="Verdana" pitchFamily="34" charset="0"/>
                <a:cs typeface="Verdana" pitchFamily="34" charset="0"/>
              </a:rPr>
              <a:t>modules</a:t>
            </a:r>
          </a:p>
          <a:p>
            <a:pPr lvl="2" eaLnBrk="1" hangingPunct="1">
              <a:buFontTx/>
              <a:buChar char="•"/>
            </a:pPr>
            <a:r>
              <a:rPr lang="en-US" dirty="0" smtClean="0">
                <a:latin typeface="Verdana" pitchFamily="34" charset="0"/>
                <a:cs typeface="Verdana" pitchFamily="34" charset="0"/>
              </a:rPr>
              <a:t>are turned into a </a:t>
            </a:r>
            <a:r>
              <a:rPr lang="en-US" b="1" dirty="0" smtClean="0">
                <a:latin typeface="Verdana" pitchFamily="34" charset="0"/>
                <a:cs typeface="Verdana" pitchFamily="34" charset="0"/>
              </a:rPr>
              <a:t>build directory tree </a:t>
            </a:r>
            <a:r>
              <a:rPr lang="en-US" dirty="0" smtClean="0">
                <a:latin typeface="Verdana" pitchFamily="34" charset="0"/>
                <a:cs typeface="Verdana" pitchFamily="34" charset="0"/>
              </a:rPr>
              <a:t>via a </a:t>
            </a:r>
            <a:r>
              <a:rPr lang="en-US" b="1" dirty="0" smtClean="0">
                <a:latin typeface="Verdana" pitchFamily="34" charset="0"/>
                <a:cs typeface="Verdana" pitchFamily="34" charset="0"/>
              </a:rPr>
              <a:t>configuration </a:t>
            </a:r>
            <a:r>
              <a:rPr lang="en-US" dirty="0" smtClean="0">
                <a:latin typeface="Verdana" pitchFamily="34" charset="0"/>
                <a:cs typeface="Verdana" pitchFamily="34" charset="0"/>
              </a:rPr>
              <a:t>step</a:t>
            </a:r>
            <a:br>
              <a:rPr lang="en-US" dirty="0" smtClean="0">
                <a:latin typeface="Verdana" pitchFamily="34" charset="0"/>
                <a:cs typeface="Verdana" pitchFamily="34" charset="0"/>
              </a:rPr>
            </a:br>
            <a:endParaRPr lang="en-US" dirty="0">
              <a:latin typeface="Verdana" pitchFamily="34" charset="0"/>
              <a:cs typeface="Verdana" pitchFamily="34" charset="0"/>
            </a:endParaRPr>
          </a:p>
          <a:p>
            <a:pPr lvl="1" eaLnBrk="1" hangingPunct="1">
              <a:buFontTx/>
              <a:buChar char="•"/>
            </a:pPr>
            <a:r>
              <a:rPr lang="en-US" b="1" dirty="0" smtClean="0">
                <a:latin typeface="Verdana" pitchFamily="34" charset="0"/>
                <a:cs typeface="Verdana" pitchFamily="34" charset="0"/>
              </a:rPr>
              <a:t>Benchmarks </a:t>
            </a:r>
            <a:r>
              <a:rPr lang="en-US" dirty="0" smtClean="0">
                <a:latin typeface="Verdana" pitchFamily="34" charset="0"/>
                <a:cs typeface="Verdana" pitchFamily="34" charset="0"/>
              </a:rPr>
              <a:t>- .</a:t>
            </a:r>
            <a:r>
              <a:rPr lang="en-US" dirty="0" err="1" smtClean="0">
                <a:latin typeface="Verdana" pitchFamily="34" charset="0"/>
                <a:cs typeface="Verdana" pitchFamily="34" charset="0"/>
              </a:rPr>
              <a:t>cfg</a:t>
            </a:r>
            <a:r>
              <a:rPr lang="en-US" dirty="0" smtClean="0">
                <a:latin typeface="Verdana" pitchFamily="34" charset="0"/>
                <a:cs typeface="Verdana" pitchFamily="34" charset="0"/>
              </a:rPr>
              <a:t> files:</a:t>
            </a:r>
          </a:p>
          <a:p>
            <a:pPr lvl="2" eaLnBrk="1" hangingPunct="1">
              <a:buFontTx/>
              <a:buChar char="•"/>
            </a:pPr>
            <a:r>
              <a:rPr lang="en-US" dirty="0">
                <a:latin typeface="Verdana" pitchFamily="34" charset="0"/>
                <a:cs typeface="Verdana" pitchFamily="34" charset="0"/>
              </a:rPr>
              <a:t>a</a:t>
            </a:r>
            <a:r>
              <a:rPr lang="en-US" dirty="0" smtClean="0">
                <a:latin typeface="Verdana" pitchFamily="34" charset="0"/>
                <a:cs typeface="Verdana" pitchFamily="34" charset="0"/>
              </a:rPr>
              <a:t>re a description of a run of a design</a:t>
            </a:r>
          </a:p>
          <a:p>
            <a:pPr lvl="2" eaLnBrk="1" hangingPunct="1">
              <a:buFontTx/>
              <a:buChar char="•"/>
            </a:pPr>
            <a:r>
              <a:rPr lang="en-US" dirty="0">
                <a:latin typeface="Verdana" pitchFamily="34" charset="0"/>
                <a:cs typeface="Verdana" pitchFamily="34" charset="0"/>
              </a:rPr>
              <a:t>a</a:t>
            </a:r>
            <a:r>
              <a:rPr lang="en-US" dirty="0" smtClean="0">
                <a:latin typeface="Verdana" pitchFamily="34" charset="0"/>
                <a:cs typeface="Verdana" pitchFamily="34" charset="0"/>
              </a:rPr>
              <a:t>re turned into a </a:t>
            </a:r>
            <a:r>
              <a:rPr lang="en-US" b="1" dirty="0" smtClean="0">
                <a:latin typeface="Verdana" pitchFamily="34" charset="0"/>
                <a:cs typeface="Verdana" pitchFamily="34" charset="0"/>
              </a:rPr>
              <a:t>run directory tree </a:t>
            </a:r>
            <a:r>
              <a:rPr lang="en-US" dirty="0" smtClean="0">
                <a:latin typeface="Verdana" pitchFamily="34" charset="0"/>
                <a:cs typeface="Verdana" pitchFamily="34" charset="0"/>
              </a:rPr>
              <a:t>via a </a:t>
            </a:r>
            <a:r>
              <a:rPr lang="en-US" b="1" dirty="0" smtClean="0">
                <a:latin typeface="Verdana" pitchFamily="34" charset="0"/>
                <a:cs typeface="Verdana" pitchFamily="34" charset="0"/>
              </a:rPr>
              <a:t>setup </a:t>
            </a:r>
            <a:r>
              <a:rPr lang="en-US" dirty="0" smtClean="0">
                <a:latin typeface="Verdana" pitchFamily="34" charset="0"/>
                <a:cs typeface="Verdana" pitchFamily="34" charset="0"/>
              </a:rPr>
              <a:t>step</a:t>
            </a:r>
            <a:endParaRPr lang="en-US" b="1" dirty="0" smtClean="0">
              <a:latin typeface="Verdana" pitchFamily="34" charset="0"/>
              <a:cs typeface="Verdana" pitchFamily="34" charset="0"/>
            </a:endParaRPr>
          </a:p>
        </p:txBody>
      </p:sp>
    </p:spTree>
    <p:extLst>
      <p:ext uri="{BB962C8B-B14F-4D97-AF65-F5344CB8AC3E}">
        <p14:creationId xmlns:p14="http://schemas.microsoft.com/office/powerpoint/2010/main" val="25834393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dirty="0" smtClean="0">
                <a:latin typeface="Verdana" pitchFamily="34" charset="0"/>
                <a:cs typeface="Verdana" pitchFamily="34" charset="0"/>
              </a:rPr>
              <a:t>AWB Glossary</a:t>
            </a:r>
          </a:p>
        </p:txBody>
      </p:sp>
      <p:sp>
        <p:nvSpPr>
          <p:cNvPr id="16387" name="Content Placeholder 2"/>
          <p:cNvSpPr>
            <a:spLocks noGrp="1"/>
          </p:cNvSpPr>
          <p:nvPr>
            <p:ph idx="1"/>
          </p:nvPr>
        </p:nvSpPr>
        <p:spPr>
          <a:xfrm>
            <a:off x="455613" y="1249363"/>
            <a:ext cx="8228012" cy="4537075"/>
          </a:xfrm>
        </p:spPr>
        <p:txBody>
          <a:bodyPr/>
          <a:lstStyle/>
          <a:p>
            <a:pPr lvl="2" eaLnBrk="1" hangingPunct="1">
              <a:buFontTx/>
              <a:buChar char="•"/>
            </a:pPr>
            <a:endParaRPr lang="en-US" dirty="0">
              <a:latin typeface="Verdana" pitchFamily="34" charset="0"/>
              <a:cs typeface="Verdana" pitchFamily="34" charset="0"/>
            </a:endParaRPr>
          </a:p>
          <a:p>
            <a:pPr lvl="1" eaLnBrk="1" hangingPunct="1">
              <a:buFontTx/>
              <a:buChar char="•"/>
            </a:pPr>
            <a:r>
              <a:rPr lang="en-US" b="1" dirty="0" smtClean="0">
                <a:latin typeface="Verdana" pitchFamily="34" charset="0"/>
                <a:cs typeface="Verdana" pitchFamily="34" charset="0"/>
              </a:rPr>
              <a:t>Workspaces</a:t>
            </a:r>
          </a:p>
          <a:p>
            <a:pPr lvl="2" eaLnBrk="1" hangingPunct="1">
              <a:buFontTx/>
              <a:buChar char="•"/>
            </a:pPr>
            <a:r>
              <a:rPr lang="en-US" dirty="0">
                <a:latin typeface="Verdana" pitchFamily="34" charset="0"/>
                <a:cs typeface="Verdana" pitchFamily="34" charset="0"/>
              </a:rPr>
              <a:t>a</a:t>
            </a:r>
            <a:r>
              <a:rPr lang="en-US" dirty="0" smtClean="0">
                <a:latin typeface="Verdana" pitchFamily="34" charset="0"/>
                <a:cs typeface="Verdana" pitchFamily="34" charset="0"/>
              </a:rPr>
              <a:t>re a place to work on </a:t>
            </a:r>
            <a:r>
              <a:rPr lang="en-US" dirty="0" err="1" smtClean="0">
                <a:latin typeface="Verdana" pitchFamily="34" charset="0"/>
                <a:cs typeface="Verdana" pitchFamily="34" charset="0"/>
              </a:rPr>
              <a:t>awb</a:t>
            </a:r>
            <a:r>
              <a:rPr lang="en-US" dirty="0" smtClean="0">
                <a:latin typeface="Verdana" pitchFamily="34" charset="0"/>
                <a:cs typeface="Verdana" pitchFamily="34" charset="0"/>
              </a:rPr>
              <a:t>-based projects</a:t>
            </a:r>
          </a:p>
          <a:p>
            <a:pPr lvl="2" eaLnBrk="1" hangingPunct="1">
              <a:buFontTx/>
              <a:buChar char="•"/>
            </a:pPr>
            <a:r>
              <a:rPr lang="en-US" dirty="0">
                <a:latin typeface="Verdana" pitchFamily="34" charset="0"/>
                <a:cs typeface="Verdana" pitchFamily="34" charset="0"/>
              </a:rPr>
              <a:t>c</a:t>
            </a:r>
            <a:r>
              <a:rPr lang="en-US" dirty="0" smtClean="0">
                <a:latin typeface="Verdana" pitchFamily="34" charset="0"/>
                <a:cs typeface="Verdana" pitchFamily="34" charset="0"/>
              </a:rPr>
              <a:t>an contain multiple </a:t>
            </a:r>
            <a:r>
              <a:rPr lang="en-US" b="1" dirty="0" smtClean="0">
                <a:latin typeface="Verdana" pitchFamily="34" charset="0"/>
                <a:cs typeface="Verdana" pitchFamily="34" charset="0"/>
              </a:rPr>
              <a:t>packages</a:t>
            </a:r>
            <a:endParaRPr lang="en-US" dirty="0" smtClean="0">
              <a:latin typeface="Verdana" pitchFamily="34" charset="0"/>
              <a:cs typeface="Verdana" pitchFamily="34" charset="0"/>
            </a:endParaRPr>
          </a:p>
          <a:p>
            <a:pPr lvl="2" eaLnBrk="1" hangingPunct="1">
              <a:buFontTx/>
              <a:buChar char="•"/>
            </a:pPr>
            <a:r>
              <a:rPr lang="en-US" dirty="0" smtClean="0">
                <a:latin typeface="Verdana" pitchFamily="34" charset="0"/>
                <a:cs typeface="Verdana" pitchFamily="34" charset="0"/>
              </a:rPr>
              <a:t>can contain multiple </a:t>
            </a:r>
            <a:r>
              <a:rPr lang="en-US" b="1" dirty="0" smtClean="0">
                <a:latin typeface="Verdana" pitchFamily="34" charset="0"/>
                <a:cs typeface="Verdana" pitchFamily="34" charset="0"/>
              </a:rPr>
              <a:t>build directories, </a:t>
            </a:r>
          </a:p>
          <a:p>
            <a:pPr lvl="3" eaLnBrk="1" hangingPunct="1">
              <a:buFontTx/>
              <a:buChar char="•"/>
            </a:pPr>
            <a:r>
              <a:rPr lang="en-US" dirty="0">
                <a:latin typeface="Verdana" pitchFamily="34" charset="0"/>
                <a:cs typeface="Verdana" pitchFamily="34" charset="0"/>
              </a:rPr>
              <a:t>w</a:t>
            </a:r>
            <a:r>
              <a:rPr lang="en-US" dirty="0" smtClean="0">
                <a:latin typeface="Verdana" pitchFamily="34" charset="0"/>
                <a:cs typeface="Verdana" pitchFamily="34" charset="0"/>
              </a:rPr>
              <a:t>hich can contain multiple benchmark runs</a:t>
            </a:r>
          </a:p>
          <a:p>
            <a:pPr marL="1588" lvl="1" indent="0" eaLnBrk="1" hangingPunct="1">
              <a:buNone/>
            </a:pPr>
            <a:endParaRPr lang="en-US" b="1" dirty="0" smtClean="0">
              <a:latin typeface="Verdana" pitchFamily="34" charset="0"/>
              <a:cs typeface="Verdana" pitchFamily="34" charset="0"/>
            </a:endParaRPr>
          </a:p>
          <a:p>
            <a:pPr lvl="1" eaLnBrk="1" hangingPunct="1">
              <a:buFontTx/>
              <a:buChar char="•"/>
            </a:pPr>
            <a:endParaRPr lang="en-US" b="1" dirty="0" smtClean="0">
              <a:latin typeface="Verdana" pitchFamily="34" charset="0"/>
              <a:cs typeface="Verdana" pitchFamily="34" charset="0"/>
            </a:endParaRPr>
          </a:p>
          <a:p>
            <a:pPr lvl="1" eaLnBrk="1" hangingPunct="1">
              <a:buFontTx/>
              <a:buChar char="•"/>
            </a:pPr>
            <a:endParaRPr lang="en-US" dirty="0" smtClean="0">
              <a:latin typeface="Verdana" pitchFamily="34" charset="0"/>
              <a:cs typeface="Verdana" pitchFamily="34" charset="0"/>
            </a:endParaRPr>
          </a:p>
          <a:p>
            <a:pPr lvl="1" eaLnBrk="1" hangingPunct="1">
              <a:buFontTx/>
              <a:buChar char="•"/>
            </a:pPr>
            <a:endParaRPr lang="en-US" b="1" dirty="0" smtClean="0">
              <a:latin typeface="Verdana" pitchFamily="34" charset="0"/>
              <a:cs typeface="Verdana" pitchFamily="34" charset="0"/>
            </a:endParaRPr>
          </a:p>
          <a:p>
            <a:pPr lvl="1" eaLnBrk="1" hangingPunct="1">
              <a:buFontTx/>
              <a:buChar char="•"/>
            </a:pPr>
            <a:endParaRPr lang="en-US" dirty="0" smtClean="0">
              <a:solidFill>
                <a:srgbClr val="061922"/>
              </a:solidFill>
              <a:latin typeface="Verdana" pitchFamily="34" charset="0"/>
              <a:cs typeface="Verdana" pitchFamily="34" charset="0"/>
            </a:endParaRPr>
          </a:p>
        </p:txBody>
      </p:sp>
      <p:sp>
        <p:nvSpPr>
          <p:cNvPr id="2" name="TextBox 1"/>
          <p:cNvSpPr txBox="1"/>
          <p:nvPr/>
        </p:nvSpPr>
        <p:spPr>
          <a:xfrm>
            <a:off x="479503" y="5207621"/>
            <a:ext cx="8307658" cy="338554"/>
          </a:xfrm>
          <a:prstGeom prst="rect">
            <a:avLst/>
          </a:prstGeom>
          <a:noFill/>
          <a:ln w="38100">
            <a:noFill/>
            <a:prstDash val="sysDash"/>
          </a:ln>
        </p:spPr>
        <p:txBody>
          <a:bodyPr wrap="square" rtlCol="0">
            <a:spAutoFit/>
          </a:bodyPr>
          <a:lstStyle/>
          <a:p>
            <a:pPr algn="ctr"/>
            <a:r>
              <a:rPr lang="en-US" sz="1600" dirty="0" smtClean="0">
                <a:latin typeface="+mn-lt"/>
                <a:hlinkClick r:id="rId2"/>
              </a:rPr>
              <a:t>http://asim.csail.mit.edu/redmine/projects/awb/wiki/Glossary</a:t>
            </a:r>
            <a:endParaRPr lang="en-US" sz="1600" dirty="0" smtClean="0">
              <a:latin typeface="+mn-lt"/>
            </a:endParaRPr>
          </a:p>
        </p:txBody>
      </p:sp>
    </p:spTree>
    <p:extLst>
      <p:ext uri="{BB962C8B-B14F-4D97-AF65-F5344CB8AC3E}">
        <p14:creationId xmlns:p14="http://schemas.microsoft.com/office/powerpoint/2010/main" val="30930122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US" smtClean="0">
                <a:latin typeface="Verdana" pitchFamily="34" charset="0"/>
                <a:cs typeface="Verdana" pitchFamily="34" charset="0"/>
              </a:rPr>
              <a:t>What is the ROI for so much mechanism?</a:t>
            </a:r>
          </a:p>
        </p:txBody>
      </p:sp>
      <p:sp>
        <p:nvSpPr>
          <p:cNvPr id="17411" name="Content Placeholder 2"/>
          <p:cNvSpPr>
            <a:spLocks noGrp="1"/>
          </p:cNvSpPr>
          <p:nvPr>
            <p:ph idx="1"/>
          </p:nvPr>
        </p:nvSpPr>
        <p:spPr>
          <a:xfrm>
            <a:off x="594159" y="1554163"/>
            <a:ext cx="8228012" cy="4984169"/>
          </a:xfrm>
        </p:spPr>
        <p:txBody>
          <a:bodyPr/>
          <a:lstStyle/>
          <a:p>
            <a:pPr marL="1588" lvl="1" indent="0" eaLnBrk="1" hangingPunct="1">
              <a:buNone/>
            </a:pPr>
            <a:r>
              <a:rPr lang="en-US" sz="2000" dirty="0" smtClean="0">
                <a:latin typeface="Verdana" pitchFamily="34" charset="0"/>
                <a:cs typeface="Verdana" pitchFamily="34" charset="0"/>
              </a:rPr>
              <a:t>The layer of abstraction brings distributed modules and tools under one umbrella</a:t>
            </a:r>
          </a:p>
          <a:p>
            <a:pPr lvl="1" eaLnBrk="1" hangingPunct="1">
              <a:buFontTx/>
              <a:buChar char="•"/>
            </a:pPr>
            <a:r>
              <a:rPr lang="en-US" sz="2000" dirty="0" smtClean="0">
                <a:solidFill>
                  <a:srgbClr val="061922"/>
                </a:solidFill>
                <a:latin typeface="Verdana" pitchFamily="34" charset="0"/>
                <a:cs typeface="Verdana" pitchFamily="34" charset="0"/>
              </a:rPr>
              <a:t>Distinct </a:t>
            </a:r>
            <a:r>
              <a:rPr lang="en-US" sz="2000" b="1" dirty="0" smtClean="0">
                <a:solidFill>
                  <a:srgbClr val="061922"/>
                </a:solidFill>
                <a:latin typeface="Verdana" pitchFamily="34" charset="0"/>
                <a:cs typeface="Verdana" pitchFamily="34" charset="0"/>
              </a:rPr>
              <a:t>packages</a:t>
            </a:r>
            <a:r>
              <a:rPr lang="en-US" sz="2000" dirty="0" smtClean="0">
                <a:solidFill>
                  <a:srgbClr val="061922"/>
                </a:solidFill>
                <a:latin typeface="Verdana" pitchFamily="34" charset="0"/>
                <a:cs typeface="Verdana" pitchFamily="34" charset="0"/>
              </a:rPr>
              <a:t> may be independently developed, maintained and access controlled</a:t>
            </a:r>
          </a:p>
          <a:p>
            <a:pPr lvl="1" eaLnBrk="1" hangingPunct="1">
              <a:buFontTx/>
              <a:buChar char="•"/>
            </a:pPr>
            <a:r>
              <a:rPr lang="en-US" sz="2000" b="1" dirty="0" smtClean="0">
                <a:solidFill>
                  <a:srgbClr val="061922"/>
                </a:solidFill>
                <a:latin typeface="Verdana" pitchFamily="34" charset="0"/>
                <a:cs typeface="Verdana" pitchFamily="34" charset="0"/>
              </a:rPr>
              <a:t>Bundles</a:t>
            </a:r>
            <a:r>
              <a:rPr lang="en-US" sz="2000" dirty="0" smtClean="0">
                <a:solidFill>
                  <a:srgbClr val="061922"/>
                </a:solidFill>
                <a:latin typeface="Verdana" pitchFamily="34" charset="0"/>
                <a:cs typeface="Verdana" pitchFamily="34" charset="0"/>
              </a:rPr>
              <a:t> simplify creation of projects that are composed of code from different packages and allow base lining those projects with a specific code revision</a:t>
            </a:r>
          </a:p>
          <a:p>
            <a:pPr lvl="1" eaLnBrk="1" hangingPunct="1">
              <a:buFontTx/>
              <a:buChar char="•"/>
            </a:pPr>
            <a:r>
              <a:rPr lang="en-US" sz="2000" dirty="0" smtClean="0">
                <a:solidFill>
                  <a:srgbClr val="061922"/>
                </a:solidFill>
                <a:latin typeface="Verdana" pitchFamily="34" charset="0"/>
                <a:cs typeface="Verdana" pitchFamily="34" charset="0"/>
              </a:rPr>
              <a:t>A unified </a:t>
            </a:r>
            <a:r>
              <a:rPr lang="en-US" sz="2000" b="1" dirty="0" smtClean="0">
                <a:solidFill>
                  <a:srgbClr val="061922"/>
                </a:solidFill>
                <a:latin typeface="Verdana" pitchFamily="34" charset="0"/>
                <a:cs typeface="Verdana" pitchFamily="34" charset="0"/>
              </a:rPr>
              <a:t>model (project) </a:t>
            </a:r>
            <a:r>
              <a:rPr lang="en-US" sz="2000" dirty="0" smtClean="0">
                <a:solidFill>
                  <a:srgbClr val="061922"/>
                </a:solidFill>
                <a:latin typeface="Verdana" pitchFamily="34" charset="0"/>
                <a:cs typeface="Verdana" pitchFamily="34" charset="0"/>
              </a:rPr>
              <a:t>representation facilitates creation of alternative designs (and build procedures)</a:t>
            </a:r>
          </a:p>
          <a:p>
            <a:pPr lvl="1" eaLnBrk="1" hangingPunct="1">
              <a:buFontTx/>
              <a:buChar char="•"/>
            </a:pPr>
            <a:r>
              <a:rPr lang="en-US" sz="2000" dirty="0" smtClean="0">
                <a:solidFill>
                  <a:srgbClr val="061922"/>
                </a:solidFill>
                <a:latin typeface="Verdana" pitchFamily="34" charset="0"/>
                <a:cs typeface="Verdana" pitchFamily="34" charset="0"/>
              </a:rPr>
              <a:t>A standardized </a:t>
            </a:r>
            <a:r>
              <a:rPr lang="en-US" sz="2000" b="1" dirty="0" smtClean="0">
                <a:solidFill>
                  <a:srgbClr val="061922"/>
                </a:solidFill>
                <a:latin typeface="Verdana" pitchFamily="34" charset="0"/>
                <a:cs typeface="Verdana" pitchFamily="34" charset="0"/>
              </a:rPr>
              <a:t>module</a:t>
            </a:r>
            <a:r>
              <a:rPr lang="en-US" sz="2000" dirty="0" smtClean="0">
                <a:solidFill>
                  <a:srgbClr val="061922"/>
                </a:solidFill>
                <a:latin typeface="Verdana" pitchFamily="34" charset="0"/>
                <a:cs typeface="Verdana" pitchFamily="34" charset="0"/>
              </a:rPr>
              <a:t> representation facilitates code </a:t>
            </a:r>
            <a:r>
              <a:rPr lang="en-US" sz="2000" dirty="0" err="1" smtClean="0">
                <a:solidFill>
                  <a:srgbClr val="061922"/>
                </a:solidFill>
                <a:latin typeface="Verdana" pitchFamily="34" charset="0"/>
                <a:cs typeface="Verdana" pitchFamily="34" charset="0"/>
              </a:rPr>
              <a:t>swapability</a:t>
            </a:r>
            <a:r>
              <a:rPr lang="en-US" sz="2000" dirty="0" smtClean="0">
                <a:solidFill>
                  <a:srgbClr val="061922"/>
                </a:solidFill>
                <a:latin typeface="Verdana" pitchFamily="34" charset="0"/>
                <a:cs typeface="Verdana" pitchFamily="34" charset="0"/>
              </a:rPr>
              <a:t>, reuse and creation of reusable build procedures.</a:t>
            </a:r>
          </a:p>
          <a:p>
            <a:pPr lvl="1" eaLnBrk="1" hangingPunct="1">
              <a:buFontTx/>
              <a:buChar char="•"/>
            </a:pPr>
            <a:r>
              <a:rPr lang="en-US" sz="2000" b="1" dirty="0" smtClean="0">
                <a:solidFill>
                  <a:srgbClr val="061922"/>
                </a:solidFill>
                <a:latin typeface="Verdana" pitchFamily="34" charset="0"/>
                <a:cs typeface="Verdana" pitchFamily="34" charset="0"/>
              </a:rPr>
              <a:t>Workspaces</a:t>
            </a:r>
            <a:r>
              <a:rPr lang="en-US" sz="2000" dirty="0" smtClean="0">
                <a:solidFill>
                  <a:srgbClr val="061922"/>
                </a:solidFill>
                <a:latin typeface="Verdana" pitchFamily="34" charset="0"/>
                <a:cs typeface="Verdana" pitchFamily="34" charset="0"/>
              </a:rPr>
              <a:t> organize the simultaneous use of multiple packages and multiple projects over multiple benchmarks.</a:t>
            </a:r>
          </a:p>
        </p:txBody>
      </p:sp>
    </p:spTree>
    <p:extLst>
      <p:ext uri="{BB962C8B-B14F-4D97-AF65-F5344CB8AC3E}">
        <p14:creationId xmlns:p14="http://schemas.microsoft.com/office/powerpoint/2010/main" val="427408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p:cNvSpPr>
            <a:spLocks noGrp="1" noChangeArrowheads="1"/>
          </p:cNvSpPr>
          <p:nvPr>
            <p:ph type="title"/>
          </p:nvPr>
        </p:nvSpPr>
        <p:spPr/>
        <p:txBody>
          <a:bodyPr/>
          <a:lstStyle/>
          <a:p>
            <a:pPr eaLnBrk="1" hangingPunct="1"/>
            <a:r>
              <a:rPr lang="en-US" smtClean="0">
                <a:latin typeface="Verdana" pitchFamily="34" charset="0"/>
                <a:cs typeface="Verdana" pitchFamily="34" charset="0"/>
              </a:rPr>
              <a:t>AWB Operation Example </a:t>
            </a:r>
          </a:p>
        </p:txBody>
      </p:sp>
      <p:grpSp>
        <p:nvGrpSpPr>
          <p:cNvPr id="2" name="Group 37"/>
          <p:cNvGrpSpPr>
            <a:grpSpLocks/>
          </p:cNvGrpSpPr>
          <p:nvPr/>
        </p:nvGrpSpPr>
        <p:grpSpPr bwMode="auto">
          <a:xfrm>
            <a:off x="3631625" y="2151658"/>
            <a:ext cx="1889125" cy="911225"/>
            <a:chOff x="2236" y="1024"/>
            <a:chExt cx="1190" cy="574"/>
          </a:xfrm>
        </p:grpSpPr>
        <p:sp>
          <p:nvSpPr>
            <p:cNvPr id="18475" name="Oval 5"/>
            <p:cNvSpPr>
              <a:spLocks noChangeArrowheads="1"/>
            </p:cNvSpPr>
            <p:nvPr/>
          </p:nvSpPr>
          <p:spPr bwMode="auto">
            <a:xfrm>
              <a:off x="2236" y="1024"/>
              <a:ext cx="1190" cy="574"/>
            </a:xfrm>
            <a:prstGeom prst="ellipse">
              <a:avLst/>
            </a:prstGeom>
            <a:solidFill>
              <a:schemeClr val="accent1"/>
            </a:solidFill>
            <a:ln w="50800" cap="rnd" algn="ctr">
              <a:solidFill>
                <a:schemeClr val="tx1"/>
              </a:solidFill>
              <a:prstDash val="sysDot"/>
              <a:round/>
              <a:headEnd/>
              <a:tailEnd/>
            </a:ln>
          </p:spPr>
          <p:txBody>
            <a:bodyPr wrap="none" anchor="ctr"/>
            <a:lstStyle/>
            <a:p>
              <a:endParaRPr lang="en-US" sz="1200"/>
            </a:p>
          </p:txBody>
        </p:sp>
        <p:sp>
          <p:nvSpPr>
            <p:cNvPr id="18476" name="Rectangle 6"/>
            <p:cNvSpPr>
              <a:spLocks noChangeArrowheads="1"/>
            </p:cNvSpPr>
            <p:nvPr/>
          </p:nvSpPr>
          <p:spPr bwMode="auto">
            <a:xfrm flipH="1">
              <a:off x="3045" y="1175"/>
              <a:ext cx="127" cy="83"/>
            </a:xfrm>
            <a:prstGeom prst="rect">
              <a:avLst/>
            </a:prstGeom>
            <a:solidFill>
              <a:srgbClr val="FF00FF"/>
            </a:solidFill>
            <a:ln w="25400" algn="ctr">
              <a:solidFill>
                <a:schemeClr val="tx1"/>
              </a:solidFill>
              <a:miter lim="800000"/>
              <a:headEnd/>
              <a:tailEnd/>
            </a:ln>
          </p:spPr>
          <p:txBody>
            <a:bodyPr wrap="none" anchor="ctr"/>
            <a:lstStyle/>
            <a:p>
              <a:endParaRPr lang="en-US"/>
            </a:p>
          </p:txBody>
        </p:sp>
      </p:grpSp>
      <p:grpSp>
        <p:nvGrpSpPr>
          <p:cNvPr id="3" name="Group 38"/>
          <p:cNvGrpSpPr>
            <a:grpSpLocks/>
          </p:cNvGrpSpPr>
          <p:nvPr/>
        </p:nvGrpSpPr>
        <p:grpSpPr bwMode="auto">
          <a:xfrm>
            <a:off x="3549075" y="4537670"/>
            <a:ext cx="1889125" cy="911225"/>
            <a:chOff x="2111" y="2575"/>
            <a:chExt cx="1190" cy="574"/>
          </a:xfrm>
        </p:grpSpPr>
        <p:sp>
          <p:nvSpPr>
            <p:cNvPr id="18473" name="Oval 4"/>
            <p:cNvSpPr>
              <a:spLocks noChangeArrowheads="1"/>
            </p:cNvSpPr>
            <p:nvPr/>
          </p:nvSpPr>
          <p:spPr bwMode="auto">
            <a:xfrm>
              <a:off x="2111" y="2575"/>
              <a:ext cx="1190" cy="574"/>
            </a:xfrm>
            <a:prstGeom prst="ellipse">
              <a:avLst/>
            </a:prstGeom>
            <a:solidFill>
              <a:schemeClr val="accent1"/>
            </a:solidFill>
            <a:ln w="50800" cap="rnd" algn="ctr">
              <a:solidFill>
                <a:schemeClr val="tx1"/>
              </a:solidFill>
              <a:prstDash val="sysDot"/>
              <a:round/>
              <a:headEnd/>
              <a:tailEnd/>
            </a:ln>
          </p:spPr>
          <p:txBody>
            <a:bodyPr wrap="none" anchor="ctr"/>
            <a:lstStyle/>
            <a:p>
              <a:endParaRPr lang="en-US" sz="1200"/>
            </a:p>
          </p:txBody>
        </p:sp>
        <p:sp>
          <p:nvSpPr>
            <p:cNvPr id="18474" name="Rectangle 7"/>
            <p:cNvSpPr>
              <a:spLocks noChangeArrowheads="1"/>
            </p:cNvSpPr>
            <p:nvPr/>
          </p:nvSpPr>
          <p:spPr bwMode="auto">
            <a:xfrm>
              <a:off x="2303" y="2792"/>
              <a:ext cx="127" cy="83"/>
            </a:xfrm>
            <a:prstGeom prst="rect">
              <a:avLst/>
            </a:prstGeom>
            <a:solidFill>
              <a:srgbClr val="3366FF"/>
            </a:solidFill>
            <a:ln w="25400" algn="ctr">
              <a:solidFill>
                <a:schemeClr val="tx1"/>
              </a:solidFill>
              <a:miter lim="800000"/>
              <a:headEnd/>
              <a:tailEnd/>
            </a:ln>
          </p:spPr>
          <p:txBody>
            <a:bodyPr wrap="none" anchor="ctr"/>
            <a:lstStyle/>
            <a:p>
              <a:endParaRPr lang="en-US"/>
            </a:p>
          </p:txBody>
        </p:sp>
      </p:grpSp>
      <p:sp>
        <p:nvSpPr>
          <p:cNvPr id="169992" name="Line 8"/>
          <p:cNvSpPr>
            <a:spLocks noChangeShapeType="1"/>
          </p:cNvSpPr>
          <p:nvPr/>
        </p:nvSpPr>
        <p:spPr bwMode="auto">
          <a:xfrm flipV="1">
            <a:off x="2488625" y="2578695"/>
            <a:ext cx="1157288" cy="3175"/>
          </a:xfrm>
          <a:prstGeom prst="line">
            <a:avLst/>
          </a:prstGeom>
          <a:noFill/>
          <a:ln w="5080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9995" name="Rectangle 11"/>
          <p:cNvSpPr>
            <a:spLocks noChangeArrowheads="1"/>
          </p:cNvSpPr>
          <p:nvPr/>
        </p:nvSpPr>
        <p:spPr bwMode="auto">
          <a:xfrm>
            <a:off x="3963413" y="2656483"/>
            <a:ext cx="193675" cy="123825"/>
          </a:xfrm>
          <a:prstGeom prst="rect">
            <a:avLst/>
          </a:prstGeom>
          <a:solidFill>
            <a:srgbClr val="3366FF"/>
          </a:solidFill>
          <a:ln w="25400" algn="ctr">
            <a:solidFill>
              <a:schemeClr val="tx1"/>
            </a:solidFill>
            <a:prstDash val="sysDot"/>
            <a:miter lim="800000"/>
            <a:headEnd/>
            <a:tailEnd/>
          </a:ln>
        </p:spPr>
        <p:txBody>
          <a:bodyPr wrap="none" anchor="ctr"/>
          <a:lstStyle/>
          <a:p>
            <a:endParaRPr lang="en-US"/>
          </a:p>
        </p:txBody>
      </p:sp>
      <p:sp>
        <p:nvSpPr>
          <p:cNvPr id="169996" name="Rectangle 12"/>
          <p:cNvSpPr>
            <a:spLocks noChangeArrowheads="1"/>
          </p:cNvSpPr>
          <p:nvPr/>
        </p:nvSpPr>
        <p:spPr bwMode="auto">
          <a:xfrm>
            <a:off x="4358700" y="2656483"/>
            <a:ext cx="193675" cy="123825"/>
          </a:xfrm>
          <a:prstGeom prst="rect">
            <a:avLst/>
          </a:prstGeom>
          <a:solidFill>
            <a:schemeClr val="tx2"/>
          </a:solidFill>
          <a:ln w="25400" algn="ctr">
            <a:solidFill>
              <a:schemeClr val="tx1"/>
            </a:solidFill>
            <a:prstDash val="sysDot"/>
            <a:miter lim="800000"/>
            <a:headEnd/>
            <a:tailEnd/>
          </a:ln>
        </p:spPr>
        <p:txBody>
          <a:bodyPr wrap="none" anchor="ctr"/>
          <a:lstStyle/>
          <a:p>
            <a:endParaRPr lang="en-US"/>
          </a:p>
        </p:txBody>
      </p:sp>
      <p:grpSp>
        <p:nvGrpSpPr>
          <p:cNvPr id="4" name="Group 39"/>
          <p:cNvGrpSpPr>
            <a:grpSpLocks/>
          </p:cNvGrpSpPr>
          <p:nvPr/>
        </p:nvGrpSpPr>
        <p:grpSpPr bwMode="auto">
          <a:xfrm>
            <a:off x="4053900" y="2367558"/>
            <a:ext cx="415925" cy="279400"/>
            <a:chOff x="2510" y="1151"/>
            <a:chExt cx="262" cy="176"/>
          </a:xfrm>
        </p:grpSpPr>
        <p:sp>
          <p:nvSpPr>
            <p:cNvPr id="18467" name="Rectangle 10"/>
            <p:cNvSpPr>
              <a:spLocks noChangeArrowheads="1"/>
            </p:cNvSpPr>
            <p:nvPr/>
          </p:nvSpPr>
          <p:spPr bwMode="auto">
            <a:xfrm flipH="1">
              <a:off x="2569" y="1151"/>
              <a:ext cx="121" cy="78"/>
            </a:xfrm>
            <a:prstGeom prst="rect">
              <a:avLst/>
            </a:prstGeom>
            <a:solidFill>
              <a:srgbClr val="FF00FF"/>
            </a:solidFill>
            <a:ln w="25400" algn="ctr">
              <a:solidFill>
                <a:schemeClr val="tx1"/>
              </a:solidFill>
              <a:prstDash val="sysDot"/>
              <a:miter lim="800000"/>
              <a:headEnd/>
              <a:tailEnd/>
            </a:ln>
          </p:spPr>
          <p:txBody>
            <a:bodyPr wrap="none" anchor="ctr"/>
            <a:lstStyle/>
            <a:p>
              <a:endParaRPr lang="en-US"/>
            </a:p>
          </p:txBody>
        </p:sp>
        <p:grpSp>
          <p:nvGrpSpPr>
            <p:cNvPr id="18468" name="Group 13"/>
            <p:cNvGrpSpPr>
              <a:grpSpLocks/>
            </p:cNvGrpSpPr>
            <p:nvPr/>
          </p:nvGrpSpPr>
          <p:grpSpPr bwMode="auto">
            <a:xfrm>
              <a:off x="2510" y="1224"/>
              <a:ext cx="262" cy="103"/>
              <a:chOff x="2510" y="1224"/>
              <a:chExt cx="262" cy="103"/>
            </a:xfrm>
          </p:grpSpPr>
          <p:sp>
            <p:nvSpPr>
              <p:cNvPr id="18469" name="Line 14"/>
              <p:cNvSpPr>
                <a:spLocks noChangeShapeType="1"/>
              </p:cNvSpPr>
              <p:nvPr/>
            </p:nvSpPr>
            <p:spPr bwMode="auto">
              <a:xfrm flipV="1">
                <a:off x="2514" y="1264"/>
                <a:ext cx="0" cy="63"/>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70" name="Line 15"/>
              <p:cNvSpPr>
                <a:spLocks noChangeShapeType="1"/>
              </p:cNvSpPr>
              <p:nvPr/>
            </p:nvSpPr>
            <p:spPr bwMode="auto">
              <a:xfrm flipV="1">
                <a:off x="2764" y="1264"/>
                <a:ext cx="0" cy="6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71" name="Line 16"/>
              <p:cNvSpPr>
                <a:spLocks noChangeShapeType="1"/>
              </p:cNvSpPr>
              <p:nvPr/>
            </p:nvSpPr>
            <p:spPr bwMode="auto">
              <a:xfrm flipV="1">
                <a:off x="2630" y="1224"/>
                <a:ext cx="1" cy="47"/>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72" name="Line 17"/>
              <p:cNvSpPr>
                <a:spLocks noChangeShapeType="1"/>
              </p:cNvSpPr>
              <p:nvPr/>
            </p:nvSpPr>
            <p:spPr bwMode="auto">
              <a:xfrm>
                <a:off x="2510" y="1278"/>
                <a:ext cx="262" cy="0"/>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cxnSp>
        <p:nvCxnSpPr>
          <p:cNvPr id="170002" name="AutoShape 18"/>
          <p:cNvCxnSpPr>
            <a:cxnSpLocks noChangeShapeType="1"/>
            <a:stCxn id="169995" idx="2"/>
            <a:endCxn id="18474" idx="0"/>
          </p:cNvCxnSpPr>
          <p:nvPr/>
        </p:nvCxnSpPr>
        <p:spPr bwMode="auto">
          <a:xfrm rot="5400000">
            <a:off x="2969638" y="3778845"/>
            <a:ext cx="2076450" cy="104775"/>
          </a:xfrm>
          <a:prstGeom prst="curvedConnector3">
            <a:avLst>
              <a:gd name="adj1" fmla="val 50000"/>
            </a:avLst>
          </a:prstGeom>
          <a:noFill/>
          <a:ln w="25400"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cxnSp>
      <p:grpSp>
        <p:nvGrpSpPr>
          <p:cNvPr id="6" name="Group 40"/>
          <p:cNvGrpSpPr>
            <a:grpSpLocks/>
          </p:cNvGrpSpPr>
          <p:nvPr/>
        </p:nvGrpSpPr>
        <p:grpSpPr bwMode="auto">
          <a:xfrm>
            <a:off x="6373238" y="2254845"/>
            <a:ext cx="1889125" cy="911225"/>
            <a:chOff x="3971" y="1080"/>
            <a:chExt cx="1190" cy="574"/>
          </a:xfrm>
        </p:grpSpPr>
        <p:sp>
          <p:nvSpPr>
            <p:cNvPr id="18465" name="Oval 9"/>
            <p:cNvSpPr>
              <a:spLocks noChangeArrowheads="1"/>
            </p:cNvSpPr>
            <p:nvPr/>
          </p:nvSpPr>
          <p:spPr bwMode="auto">
            <a:xfrm>
              <a:off x="3971" y="1080"/>
              <a:ext cx="1190" cy="574"/>
            </a:xfrm>
            <a:prstGeom prst="ellipse">
              <a:avLst/>
            </a:prstGeom>
            <a:solidFill>
              <a:schemeClr val="accent1"/>
            </a:solidFill>
            <a:ln w="50800" cap="rnd" algn="ctr">
              <a:solidFill>
                <a:schemeClr val="tx1"/>
              </a:solidFill>
              <a:prstDash val="sysDot"/>
              <a:round/>
              <a:headEnd/>
              <a:tailEnd/>
            </a:ln>
          </p:spPr>
          <p:txBody>
            <a:bodyPr wrap="none" anchor="ctr"/>
            <a:lstStyle/>
            <a:p>
              <a:endParaRPr lang="en-US" sz="1200"/>
            </a:p>
          </p:txBody>
        </p:sp>
        <p:sp>
          <p:nvSpPr>
            <p:cNvPr id="18466" name="Rectangle 19"/>
            <p:cNvSpPr>
              <a:spLocks noChangeArrowheads="1"/>
            </p:cNvSpPr>
            <p:nvPr/>
          </p:nvSpPr>
          <p:spPr bwMode="auto">
            <a:xfrm>
              <a:off x="4869" y="1297"/>
              <a:ext cx="127" cy="83"/>
            </a:xfrm>
            <a:prstGeom prst="rect">
              <a:avLst/>
            </a:prstGeom>
            <a:solidFill>
              <a:schemeClr val="tx2"/>
            </a:solidFill>
            <a:ln w="25400" algn="ctr">
              <a:solidFill>
                <a:schemeClr val="tx1"/>
              </a:solidFill>
              <a:miter lim="800000"/>
              <a:headEnd/>
              <a:tailEnd/>
            </a:ln>
          </p:spPr>
          <p:txBody>
            <a:bodyPr wrap="none" anchor="ctr"/>
            <a:lstStyle/>
            <a:p>
              <a:endParaRPr lang="en-US"/>
            </a:p>
          </p:txBody>
        </p:sp>
      </p:grpSp>
      <p:cxnSp>
        <p:nvCxnSpPr>
          <p:cNvPr id="170004" name="AutoShape 20"/>
          <p:cNvCxnSpPr>
            <a:cxnSpLocks noChangeShapeType="1"/>
            <a:stCxn id="169996" idx="3"/>
            <a:endCxn id="18466" idx="1"/>
          </p:cNvCxnSpPr>
          <p:nvPr/>
        </p:nvCxnSpPr>
        <p:spPr bwMode="auto">
          <a:xfrm flipV="1">
            <a:off x="4565075" y="2666008"/>
            <a:ext cx="3221038" cy="52387"/>
          </a:xfrm>
          <a:prstGeom prst="curvedConnector3">
            <a:avLst>
              <a:gd name="adj1" fmla="val 49977"/>
            </a:avLst>
          </a:prstGeom>
          <a:noFill/>
          <a:ln w="25400"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cxnSp>
      <p:cxnSp>
        <p:nvCxnSpPr>
          <p:cNvPr id="170005" name="AutoShape 21"/>
          <p:cNvCxnSpPr>
            <a:cxnSpLocks noChangeShapeType="1"/>
            <a:stCxn id="18467" idx="1"/>
            <a:endCxn id="18476" idx="3"/>
          </p:cNvCxnSpPr>
          <p:nvPr/>
        </p:nvCxnSpPr>
        <p:spPr bwMode="auto">
          <a:xfrm>
            <a:off x="4353938" y="2429470"/>
            <a:ext cx="550862" cy="26988"/>
          </a:xfrm>
          <a:prstGeom prst="curvedConnector3">
            <a:avLst>
              <a:gd name="adj1" fmla="val 49569"/>
            </a:avLst>
          </a:prstGeom>
          <a:noFill/>
          <a:ln w="25400"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cxnSp>
      <p:sp>
        <p:nvSpPr>
          <p:cNvPr id="170006" name="Rectangle 22"/>
          <p:cNvSpPr>
            <a:spLocks noChangeArrowheads="1"/>
          </p:cNvSpPr>
          <p:nvPr/>
        </p:nvSpPr>
        <p:spPr bwMode="auto">
          <a:xfrm>
            <a:off x="6466900" y="4423370"/>
            <a:ext cx="1843088" cy="1298575"/>
          </a:xfrm>
          <a:prstGeom prst="rect">
            <a:avLst/>
          </a:prstGeom>
          <a:solidFill>
            <a:srgbClr val="E2E1A7"/>
          </a:solidFill>
          <a:ln w="50800" cap="rnd" algn="ctr">
            <a:solidFill>
              <a:schemeClr val="tx1"/>
            </a:solidFill>
            <a:prstDash val="sysDot"/>
            <a:miter lim="800000"/>
            <a:headEnd/>
            <a:tailEnd/>
          </a:ln>
        </p:spPr>
        <p:txBody>
          <a:bodyPr wrap="none" anchor="ctr"/>
          <a:lstStyle/>
          <a:p>
            <a:endParaRPr lang="en-US"/>
          </a:p>
        </p:txBody>
      </p:sp>
      <p:sp>
        <p:nvSpPr>
          <p:cNvPr id="170007" name="Rectangle 23"/>
          <p:cNvSpPr>
            <a:spLocks noChangeArrowheads="1"/>
          </p:cNvSpPr>
          <p:nvPr/>
        </p:nvSpPr>
        <p:spPr bwMode="auto">
          <a:xfrm>
            <a:off x="7246363" y="4601170"/>
            <a:ext cx="201612" cy="131763"/>
          </a:xfrm>
          <a:prstGeom prst="rect">
            <a:avLst/>
          </a:prstGeom>
          <a:solidFill>
            <a:srgbClr val="FF00FF"/>
          </a:solidFill>
          <a:ln w="25400" algn="ctr">
            <a:solidFill>
              <a:schemeClr val="tx1"/>
            </a:solidFill>
            <a:miter lim="800000"/>
            <a:headEnd/>
            <a:tailEnd/>
          </a:ln>
        </p:spPr>
        <p:txBody>
          <a:bodyPr wrap="none" anchor="ctr"/>
          <a:lstStyle/>
          <a:p>
            <a:endParaRPr lang="en-US"/>
          </a:p>
        </p:txBody>
      </p:sp>
      <p:sp>
        <p:nvSpPr>
          <p:cNvPr id="170008" name="Rectangle 24"/>
          <p:cNvSpPr>
            <a:spLocks noChangeArrowheads="1"/>
          </p:cNvSpPr>
          <p:nvPr/>
        </p:nvSpPr>
        <p:spPr bwMode="auto">
          <a:xfrm>
            <a:off x="6800275" y="4613870"/>
            <a:ext cx="201613" cy="131763"/>
          </a:xfrm>
          <a:prstGeom prst="rect">
            <a:avLst/>
          </a:prstGeom>
          <a:solidFill>
            <a:srgbClr val="3366FF"/>
          </a:solidFill>
          <a:ln w="25400" algn="ctr">
            <a:solidFill>
              <a:schemeClr val="tx1"/>
            </a:solidFill>
            <a:miter lim="800000"/>
            <a:headEnd/>
            <a:tailEnd/>
          </a:ln>
        </p:spPr>
        <p:txBody>
          <a:bodyPr wrap="none" anchor="ctr"/>
          <a:lstStyle/>
          <a:p>
            <a:endParaRPr lang="en-US"/>
          </a:p>
        </p:txBody>
      </p:sp>
      <p:sp>
        <p:nvSpPr>
          <p:cNvPr id="170009" name="Rectangle 25"/>
          <p:cNvSpPr>
            <a:spLocks noChangeArrowheads="1"/>
          </p:cNvSpPr>
          <p:nvPr/>
        </p:nvSpPr>
        <p:spPr bwMode="auto">
          <a:xfrm>
            <a:off x="7808338" y="4601170"/>
            <a:ext cx="201612" cy="131763"/>
          </a:xfrm>
          <a:prstGeom prst="rect">
            <a:avLst/>
          </a:prstGeom>
          <a:solidFill>
            <a:schemeClr val="tx2"/>
          </a:solidFill>
          <a:ln w="25400" algn="ctr">
            <a:solidFill>
              <a:schemeClr val="tx1"/>
            </a:solidFill>
            <a:miter lim="800000"/>
            <a:headEnd/>
            <a:tailEnd/>
          </a:ln>
        </p:spPr>
        <p:txBody>
          <a:bodyPr wrap="none" anchor="ctr"/>
          <a:lstStyle/>
          <a:p>
            <a:endParaRPr lang="en-US"/>
          </a:p>
        </p:txBody>
      </p:sp>
      <p:sp>
        <p:nvSpPr>
          <p:cNvPr id="170010" name="AutoShape 26"/>
          <p:cNvSpPr>
            <a:spLocks noChangeArrowheads="1"/>
          </p:cNvSpPr>
          <p:nvPr/>
        </p:nvSpPr>
        <p:spPr bwMode="auto">
          <a:xfrm>
            <a:off x="7220963" y="4947245"/>
            <a:ext cx="309562" cy="174625"/>
          </a:xfrm>
          <a:prstGeom prst="flowChartDocument">
            <a:avLst/>
          </a:prstGeom>
          <a:solidFill>
            <a:schemeClr val="folHlink"/>
          </a:solidFill>
          <a:ln w="25400" algn="ctr">
            <a:solidFill>
              <a:schemeClr val="tx1"/>
            </a:solidFill>
            <a:miter lim="800000"/>
            <a:headEnd/>
            <a:tailEnd/>
          </a:ln>
        </p:spPr>
        <p:txBody>
          <a:bodyPr wrap="none" anchor="ctr"/>
          <a:lstStyle/>
          <a:p>
            <a:endParaRPr lang="en-US"/>
          </a:p>
        </p:txBody>
      </p:sp>
      <p:cxnSp>
        <p:nvCxnSpPr>
          <p:cNvPr id="170011" name="AutoShape 27"/>
          <p:cNvCxnSpPr>
            <a:cxnSpLocks noChangeShapeType="1"/>
            <a:stCxn id="18476" idx="2"/>
            <a:endCxn id="170007" idx="0"/>
          </p:cNvCxnSpPr>
          <p:nvPr/>
        </p:nvCxnSpPr>
        <p:spPr bwMode="auto">
          <a:xfrm rot="16200000" flipH="1">
            <a:off x="5156419" y="2396927"/>
            <a:ext cx="2052637" cy="2330450"/>
          </a:xfrm>
          <a:prstGeom prst="curvedConnector3">
            <a:avLst>
              <a:gd name="adj1" fmla="val 49963"/>
            </a:avLst>
          </a:prstGeom>
          <a:noFill/>
          <a:ln w="25400"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cxnSp>
      <p:cxnSp>
        <p:nvCxnSpPr>
          <p:cNvPr id="170012" name="AutoShape 28"/>
          <p:cNvCxnSpPr>
            <a:cxnSpLocks noChangeShapeType="1"/>
            <a:stCxn id="18474" idx="3"/>
            <a:endCxn id="170008" idx="1"/>
          </p:cNvCxnSpPr>
          <p:nvPr/>
        </p:nvCxnSpPr>
        <p:spPr bwMode="auto">
          <a:xfrm flipV="1">
            <a:off x="4068188" y="4680545"/>
            <a:ext cx="2719387" cy="268288"/>
          </a:xfrm>
          <a:prstGeom prst="curvedConnector3">
            <a:avLst>
              <a:gd name="adj1" fmla="val 49972"/>
            </a:avLst>
          </a:prstGeom>
          <a:noFill/>
          <a:ln w="25400"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cxnSp>
      <p:cxnSp>
        <p:nvCxnSpPr>
          <p:cNvPr id="170013" name="AutoShape 29"/>
          <p:cNvCxnSpPr>
            <a:cxnSpLocks noChangeShapeType="1"/>
            <a:stCxn id="18466" idx="2"/>
            <a:endCxn id="170009" idx="0"/>
          </p:cNvCxnSpPr>
          <p:nvPr/>
        </p:nvCxnSpPr>
        <p:spPr bwMode="auto">
          <a:xfrm rot="16200000" flipH="1">
            <a:off x="6982838" y="3661370"/>
            <a:ext cx="1844675" cy="9525"/>
          </a:xfrm>
          <a:prstGeom prst="curvedConnector3">
            <a:avLst>
              <a:gd name="adj1" fmla="val 49912"/>
            </a:avLst>
          </a:prstGeom>
          <a:noFill/>
          <a:ln w="25400"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cxnSp>
      <p:sp>
        <p:nvSpPr>
          <p:cNvPr id="18453" name="Oval 30"/>
          <p:cNvSpPr>
            <a:spLocks noChangeArrowheads="1"/>
          </p:cNvSpPr>
          <p:nvPr/>
        </p:nvSpPr>
        <p:spPr bwMode="auto">
          <a:xfrm>
            <a:off x="558225" y="2116733"/>
            <a:ext cx="1889125" cy="911225"/>
          </a:xfrm>
          <a:prstGeom prst="ellipse">
            <a:avLst/>
          </a:prstGeom>
          <a:solidFill>
            <a:schemeClr val="accent1"/>
          </a:solidFill>
          <a:ln w="50800" algn="ctr">
            <a:solidFill>
              <a:schemeClr val="tx1"/>
            </a:solidFill>
            <a:round/>
            <a:headEnd/>
            <a:tailEnd/>
          </a:ln>
        </p:spPr>
        <p:txBody>
          <a:bodyPr wrap="none" anchor="ctr"/>
          <a:lstStyle/>
          <a:p>
            <a:endParaRPr lang="en-US" sz="1200"/>
          </a:p>
        </p:txBody>
      </p:sp>
      <p:sp>
        <p:nvSpPr>
          <p:cNvPr id="18454" name="Rectangle 31"/>
          <p:cNvSpPr>
            <a:spLocks noChangeArrowheads="1"/>
          </p:cNvSpPr>
          <p:nvPr/>
        </p:nvSpPr>
        <p:spPr bwMode="auto">
          <a:xfrm>
            <a:off x="1842513" y="2356445"/>
            <a:ext cx="201612" cy="131763"/>
          </a:xfrm>
          <a:prstGeom prst="rect">
            <a:avLst/>
          </a:prstGeom>
          <a:solidFill>
            <a:srgbClr val="FF00FF"/>
          </a:solidFill>
          <a:ln w="25400" algn="ctr">
            <a:solidFill>
              <a:schemeClr val="tx1"/>
            </a:solidFill>
            <a:miter lim="800000"/>
            <a:headEnd/>
            <a:tailEnd/>
          </a:ln>
        </p:spPr>
        <p:txBody>
          <a:bodyPr wrap="none" anchor="ctr"/>
          <a:lstStyle/>
          <a:p>
            <a:endParaRPr lang="en-US"/>
          </a:p>
        </p:txBody>
      </p:sp>
      <p:sp>
        <p:nvSpPr>
          <p:cNvPr id="18455" name="Oval 32"/>
          <p:cNvSpPr>
            <a:spLocks noChangeArrowheads="1"/>
          </p:cNvSpPr>
          <p:nvPr/>
        </p:nvSpPr>
        <p:spPr bwMode="auto">
          <a:xfrm>
            <a:off x="628075" y="4593233"/>
            <a:ext cx="1889125" cy="911225"/>
          </a:xfrm>
          <a:prstGeom prst="ellipse">
            <a:avLst/>
          </a:prstGeom>
          <a:solidFill>
            <a:schemeClr val="accent1"/>
          </a:solidFill>
          <a:ln w="50800" algn="ctr">
            <a:solidFill>
              <a:schemeClr val="tx1"/>
            </a:solidFill>
            <a:round/>
            <a:headEnd/>
            <a:tailEnd/>
          </a:ln>
        </p:spPr>
        <p:txBody>
          <a:bodyPr wrap="none" anchor="ctr"/>
          <a:lstStyle/>
          <a:p>
            <a:endParaRPr lang="en-US" sz="1200"/>
          </a:p>
        </p:txBody>
      </p:sp>
      <p:sp>
        <p:nvSpPr>
          <p:cNvPr id="18456" name="Rectangle 33"/>
          <p:cNvSpPr>
            <a:spLocks noChangeArrowheads="1"/>
          </p:cNvSpPr>
          <p:nvPr/>
        </p:nvSpPr>
        <p:spPr bwMode="auto">
          <a:xfrm>
            <a:off x="932875" y="4937720"/>
            <a:ext cx="201613" cy="131763"/>
          </a:xfrm>
          <a:prstGeom prst="rect">
            <a:avLst/>
          </a:prstGeom>
          <a:solidFill>
            <a:srgbClr val="3366FF"/>
          </a:solidFill>
          <a:ln w="25400" algn="ctr">
            <a:solidFill>
              <a:schemeClr val="tx1"/>
            </a:solidFill>
            <a:miter lim="800000"/>
            <a:headEnd/>
            <a:tailEnd/>
          </a:ln>
        </p:spPr>
        <p:txBody>
          <a:bodyPr wrap="none" anchor="ctr"/>
          <a:lstStyle/>
          <a:p>
            <a:endParaRPr lang="en-US"/>
          </a:p>
        </p:txBody>
      </p:sp>
      <p:sp>
        <p:nvSpPr>
          <p:cNvPr id="170018" name="Line 34"/>
          <p:cNvSpPr>
            <a:spLocks noChangeShapeType="1"/>
          </p:cNvSpPr>
          <p:nvPr/>
        </p:nvSpPr>
        <p:spPr bwMode="auto">
          <a:xfrm flipV="1">
            <a:off x="2533075" y="4956770"/>
            <a:ext cx="966788" cy="63500"/>
          </a:xfrm>
          <a:prstGeom prst="line">
            <a:avLst/>
          </a:prstGeom>
          <a:noFill/>
          <a:ln w="5080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8458" name="Text Box 35"/>
          <p:cNvSpPr txBox="1">
            <a:spLocks noChangeArrowheads="1"/>
          </p:cNvSpPr>
          <p:nvPr/>
        </p:nvSpPr>
        <p:spPr bwMode="auto">
          <a:xfrm>
            <a:off x="721738" y="5993408"/>
            <a:ext cx="17399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lgn="ctr">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pitchFamily="34" charset="-128"/>
              </a:defRPr>
            </a:lvl1pPr>
            <a:lvl2pPr marL="742950" indent="-285750" eaLnBrk="0" hangingPunct="0">
              <a:defRPr sz="2400">
                <a:solidFill>
                  <a:schemeClr val="tx1"/>
                </a:solidFill>
                <a:latin typeface="Arial" charset="0"/>
                <a:ea typeface="ＭＳ Ｐゴシック" pitchFamily="34" charset="-128"/>
              </a:defRPr>
            </a:lvl2pPr>
            <a:lvl3pPr marL="1143000" indent="-228600" eaLnBrk="0" hangingPunct="0">
              <a:defRPr sz="2400">
                <a:solidFill>
                  <a:schemeClr val="tx1"/>
                </a:solidFill>
                <a:latin typeface="Arial" charset="0"/>
                <a:ea typeface="ＭＳ Ｐゴシック" pitchFamily="34" charset="-128"/>
              </a:defRPr>
            </a:lvl3pPr>
            <a:lvl4pPr marL="1600200" indent="-228600" eaLnBrk="0" hangingPunct="0">
              <a:defRPr sz="2400">
                <a:solidFill>
                  <a:schemeClr val="tx1"/>
                </a:solidFill>
                <a:latin typeface="Arial" charset="0"/>
                <a:ea typeface="ＭＳ Ｐゴシック" pitchFamily="34" charset="-128"/>
              </a:defRPr>
            </a:lvl4pPr>
            <a:lvl5pPr marL="2057400" indent="-228600" eaLnBrk="0" hangingPunct="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eaLnBrk="1" hangingPunct="1"/>
            <a:r>
              <a:rPr lang="en-US" sz="2000"/>
              <a:t>Repositories</a:t>
            </a:r>
          </a:p>
        </p:txBody>
      </p:sp>
      <p:grpSp>
        <p:nvGrpSpPr>
          <p:cNvPr id="7" name="Group 42"/>
          <p:cNvGrpSpPr>
            <a:grpSpLocks/>
          </p:cNvGrpSpPr>
          <p:nvPr/>
        </p:nvGrpSpPr>
        <p:grpSpPr bwMode="auto">
          <a:xfrm>
            <a:off x="2988688" y="1629370"/>
            <a:ext cx="5835650" cy="4760913"/>
            <a:chOff x="1839" y="686"/>
            <a:chExt cx="3676" cy="2999"/>
          </a:xfrm>
        </p:grpSpPr>
        <p:sp>
          <p:nvSpPr>
            <p:cNvPr id="18463" name="Rectangle 2"/>
            <p:cNvSpPr>
              <a:spLocks noChangeArrowheads="1"/>
            </p:cNvSpPr>
            <p:nvPr/>
          </p:nvSpPr>
          <p:spPr bwMode="auto">
            <a:xfrm>
              <a:off x="1839" y="686"/>
              <a:ext cx="3676" cy="2665"/>
            </a:xfrm>
            <a:prstGeom prst="rect">
              <a:avLst/>
            </a:prstGeom>
            <a:noFill/>
            <a:ln w="508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64" name="Text Box 36"/>
            <p:cNvSpPr txBox="1">
              <a:spLocks noChangeArrowheads="1"/>
            </p:cNvSpPr>
            <p:nvPr/>
          </p:nvSpPr>
          <p:spPr bwMode="auto">
            <a:xfrm>
              <a:off x="3324" y="3435"/>
              <a:ext cx="99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lgn="ctr">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pitchFamily="34" charset="-128"/>
                </a:defRPr>
              </a:lvl1pPr>
              <a:lvl2pPr marL="742950" indent="-285750" eaLnBrk="0" hangingPunct="0">
                <a:defRPr sz="2400">
                  <a:solidFill>
                    <a:schemeClr val="tx1"/>
                  </a:solidFill>
                  <a:latin typeface="Arial" charset="0"/>
                  <a:ea typeface="ＭＳ Ｐゴシック" pitchFamily="34" charset="-128"/>
                </a:defRPr>
              </a:lvl2pPr>
              <a:lvl3pPr marL="1143000" indent="-228600" eaLnBrk="0" hangingPunct="0">
                <a:defRPr sz="2400">
                  <a:solidFill>
                    <a:schemeClr val="tx1"/>
                  </a:solidFill>
                  <a:latin typeface="Arial" charset="0"/>
                  <a:ea typeface="ＭＳ Ｐゴシック" pitchFamily="34" charset="-128"/>
                </a:defRPr>
              </a:lvl3pPr>
              <a:lvl4pPr marL="1600200" indent="-228600" eaLnBrk="0" hangingPunct="0">
                <a:defRPr sz="2400">
                  <a:solidFill>
                    <a:schemeClr val="tx1"/>
                  </a:solidFill>
                  <a:latin typeface="Arial" charset="0"/>
                  <a:ea typeface="ＭＳ Ｐゴシック" pitchFamily="34" charset="-128"/>
                </a:defRPr>
              </a:lvl4pPr>
              <a:lvl5pPr marL="2057400" indent="-228600" eaLnBrk="0" hangingPunct="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eaLnBrk="1" hangingPunct="1"/>
              <a:r>
                <a:rPr lang="en-US" sz="2000"/>
                <a:t>Workspace</a:t>
              </a:r>
            </a:p>
          </p:txBody>
        </p:sp>
      </p:grpSp>
      <p:sp>
        <p:nvSpPr>
          <p:cNvPr id="45" name="Double Wave 44"/>
          <p:cNvSpPr>
            <a:spLocks noChangeArrowheads="1"/>
          </p:cNvSpPr>
          <p:nvPr/>
        </p:nvSpPr>
        <p:spPr bwMode="auto">
          <a:xfrm>
            <a:off x="6651050" y="5323483"/>
            <a:ext cx="247650" cy="203200"/>
          </a:xfrm>
          <a:prstGeom prst="doubleWave">
            <a:avLst>
              <a:gd name="adj1" fmla="val 6250"/>
              <a:gd name="adj2" fmla="val 0"/>
            </a:avLst>
          </a:prstGeom>
          <a:solidFill>
            <a:srgbClr val="FF0000"/>
          </a:solidFill>
          <a:ln w="28575" algn="ctr">
            <a:solidFill>
              <a:schemeClr val="tx1"/>
            </a:solidFill>
            <a:round/>
            <a:headEnd type="none" w="sm" len="sm"/>
            <a:tailEnd type="none" w="sm" len="sm"/>
          </a:ln>
        </p:spPr>
        <p:txBody>
          <a:bodyPr wrap="none" anchor="ctr"/>
          <a:lstStyle/>
          <a:p>
            <a:pPr algn="ctr" eaLnBrk="0" hangingPunct="0"/>
            <a:endParaRPr lang="en-US" sz="2000" b="1">
              <a:latin typeface="Neo Sans Intel" pitchFamily="34" charset="0"/>
            </a:endParaRPr>
          </a:p>
        </p:txBody>
      </p:sp>
      <p:sp>
        <p:nvSpPr>
          <p:cNvPr id="46" name="Double Wave 45"/>
          <p:cNvSpPr>
            <a:spLocks noChangeArrowheads="1"/>
          </p:cNvSpPr>
          <p:nvPr/>
        </p:nvSpPr>
        <p:spPr bwMode="auto">
          <a:xfrm>
            <a:off x="7240013" y="5293320"/>
            <a:ext cx="246062" cy="203200"/>
          </a:xfrm>
          <a:prstGeom prst="doubleWave">
            <a:avLst>
              <a:gd name="adj1" fmla="val 6250"/>
              <a:gd name="adj2" fmla="val 0"/>
            </a:avLst>
          </a:prstGeom>
          <a:solidFill>
            <a:srgbClr val="FFC000"/>
          </a:solidFill>
          <a:ln w="28575" algn="ctr">
            <a:solidFill>
              <a:schemeClr val="tx1"/>
            </a:solidFill>
            <a:round/>
            <a:headEnd type="none" w="sm" len="sm"/>
            <a:tailEnd type="none" w="sm" len="sm"/>
          </a:ln>
        </p:spPr>
        <p:txBody>
          <a:bodyPr wrap="none" anchor="ctr"/>
          <a:lstStyle/>
          <a:p>
            <a:pPr algn="ctr" eaLnBrk="0" hangingPunct="0"/>
            <a:endParaRPr lang="en-US" sz="2000" b="1">
              <a:latin typeface="Neo Sans Intel" pitchFamily="34" charset="0"/>
            </a:endParaRPr>
          </a:p>
        </p:txBody>
      </p:sp>
      <p:sp>
        <p:nvSpPr>
          <p:cNvPr id="47" name="Double Wave 46"/>
          <p:cNvSpPr>
            <a:spLocks noChangeArrowheads="1"/>
          </p:cNvSpPr>
          <p:nvPr/>
        </p:nvSpPr>
        <p:spPr bwMode="auto">
          <a:xfrm>
            <a:off x="7827388" y="5264745"/>
            <a:ext cx="246062" cy="203200"/>
          </a:xfrm>
          <a:prstGeom prst="doubleWave">
            <a:avLst>
              <a:gd name="adj1" fmla="val 6250"/>
              <a:gd name="adj2" fmla="val 0"/>
            </a:avLst>
          </a:prstGeom>
          <a:solidFill>
            <a:srgbClr val="00B050"/>
          </a:solidFill>
          <a:ln w="28575" algn="ctr">
            <a:solidFill>
              <a:schemeClr val="tx1"/>
            </a:solidFill>
            <a:round/>
            <a:headEnd type="none" w="sm" len="sm"/>
            <a:tailEnd type="none" w="sm" len="sm"/>
          </a:ln>
        </p:spPr>
        <p:txBody>
          <a:bodyPr wrap="none" anchor="ctr"/>
          <a:lstStyle/>
          <a:p>
            <a:pPr algn="ctr" eaLnBrk="0" hangingPunct="0"/>
            <a:endParaRPr lang="en-US" sz="2000" b="1">
              <a:latin typeface="Neo Sans Intel" pitchFamily="34" charset="0"/>
            </a:endParaRPr>
          </a:p>
        </p:txBody>
      </p:sp>
    </p:spTree>
    <p:extLst>
      <p:ext uri="{BB962C8B-B14F-4D97-AF65-F5344CB8AC3E}">
        <p14:creationId xmlns:p14="http://schemas.microsoft.com/office/powerpoint/2010/main" val="8144916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900" decel="100000" fill="hold"/>
                                        <p:tgtEl>
                                          <p:spTgt spid="7"/>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7"/>
                                        </p:tgtEl>
                                        <p:attrNameLst>
                                          <p:attrName>ppt_y</p:attrName>
                                        </p:attrNameLst>
                                      </p:cBhvr>
                                      <p:tavLst>
                                        <p:tav tm="0">
                                          <p:val>
                                            <p:strVal val="#ppt_y-.03"/>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37"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1000"/>
                                        <p:tgtEl>
                                          <p:spTgt spid="2"/>
                                        </p:tgtEl>
                                      </p:cBhvr>
                                    </p:animEffect>
                                    <p:anim calcmode="lin" valueType="num">
                                      <p:cBhvr>
                                        <p:cTn id="16" dur="1000" fill="hold"/>
                                        <p:tgtEl>
                                          <p:spTgt spid="2"/>
                                        </p:tgtEl>
                                        <p:attrNameLst>
                                          <p:attrName>ppt_x</p:attrName>
                                        </p:attrNameLst>
                                      </p:cBhvr>
                                      <p:tavLst>
                                        <p:tav tm="0">
                                          <p:val>
                                            <p:strVal val="#ppt_x"/>
                                          </p:val>
                                        </p:tav>
                                        <p:tav tm="100000">
                                          <p:val>
                                            <p:strVal val="#ppt_x"/>
                                          </p:val>
                                        </p:tav>
                                      </p:tavLst>
                                    </p:anim>
                                    <p:anim calcmode="lin" valueType="num">
                                      <p:cBhvr>
                                        <p:cTn id="17" dur="900" decel="100000" fill="hold"/>
                                        <p:tgtEl>
                                          <p:spTgt spid="2"/>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2"/>
                                        </p:tgtEl>
                                        <p:attrNameLst>
                                          <p:attrName>ppt_y</p:attrName>
                                        </p:attrNameLst>
                                      </p:cBhvr>
                                      <p:tavLst>
                                        <p:tav tm="0">
                                          <p:val>
                                            <p:strVal val="#ppt_y-.03"/>
                                          </p:val>
                                        </p:tav>
                                        <p:tav tm="100000">
                                          <p:val>
                                            <p:strVal val="#ppt_y"/>
                                          </p:val>
                                        </p:tav>
                                      </p:tavLst>
                                    </p:anim>
                                  </p:childTnLst>
                                </p:cTn>
                              </p:par>
                            </p:childTnLst>
                          </p:cTn>
                        </p:par>
                        <p:par>
                          <p:cTn id="19" fill="hold" nodeType="afterGroup">
                            <p:stCondLst>
                              <p:cond delay="1000"/>
                            </p:stCondLst>
                            <p:childTnLst>
                              <p:par>
                                <p:cTn id="20" presetID="37" presetClass="entr" presetSubtype="0" fill="hold" grpId="0" nodeType="afterEffect">
                                  <p:stCondLst>
                                    <p:cond delay="0"/>
                                  </p:stCondLst>
                                  <p:childTnLst>
                                    <p:set>
                                      <p:cBhvr>
                                        <p:cTn id="21" dur="1" fill="hold">
                                          <p:stCondLst>
                                            <p:cond delay="0"/>
                                          </p:stCondLst>
                                        </p:cTn>
                                        <p:tgtEl>
                                          <p:spTgt spid="169992"/>
                                        </p:tgtEl>
                                        <p:attrNameLst>
                                          <p:attrName>style.visibility</p:attrName>
                                        </p:attrNameLst>
                                      </p:cBhvr>
                                      <p:to>
                                        <p:strVal val="visible"/>
                                      </p:to>
                                    </p:set>
                                    <p:animEffect transition="in" filter="fade">
                                      <p:cBhvr>
                                        <p:cTn id="22" dur="1000"/>
                                        <p:tgtEl>
                                          <p:spTgt spid="169992"/>
                                        </p:tgtEl>
                                      </p:cBhvr>
                                    </p:animEffect>
                                    <p:anim calcmode="lin" valueType="num">
                                      <p:cBhvr>
                                        <p:cTn id="23" dur="1000" fill="hold"/>
                                        <p:tgtEl>
                                          <p:spTgt spid="169992"/>
                                        </p:tgtEl>
                                        <p:attrNameLst>
                                          <p:attrName>ppt_x</p:attrName>
                                        </p:attrNameLst>
                                      </p:cBhvr>
                                      <p:tavLst>
                                        <p:tav tm="0">
                                          <p:val>
                                            <p:strVal val="#ppt_x"/>
                                          </p:val>
                                        </p:tav>
                                        <p:tav tm="100000">
                                          <p:val>
                                            <p:strVal val="#ppt_x"/>
                                          </p:val>
                                        </p:tav>
                                      </p:tavLst>
                                    </p:anim>
                                    <p:anim calcmode="lin" valueType="num">
                                      <p:cBhvr>
                                        <p:cTn id="24" dur="900" decel="100000" fill="hold"/>
                                        <p:tgtEl>
                                          <p:spTgt spid="169992"/>
                                        </p:tgtEl>
                                        <p:attrNameLst>
                                          <p:attrName>ppt_y</p:attrName>
                                        </p:attrNameLst>
                                      </p:cBhvr>
                                      <p:tavLst>
                                        <p:tav tm="0">
                                          <p:val>
                                            <p:strVal val="#ppt_y+1"/>
                                          </p:val>
                                        </p:tav>
                                        <p:tav tm="100000">
                                          <p:val>
                                            <p:strVal val="#ppt_y-.03"/>
                                          </p:val>
                                        </p:tav>
                                      </p:tavLst>
                                    </p:anim>
                                    <p:anim calcmode="lin" valueType="num">
                                      <p:cBhvr>
                                        <p:cTn id="25" dur="100" accel="100000" fill="hold">
                                          <p:stCondLst>
                                            <p:cond delay="900"/>
                                          </p:stCondLst>
                                        </p:cTn>
                                        <p:tgtEl>
                                          <p:spTgt spid="169992"/>
                                        </p:tgtEl>
                                        <p:attrNameLst>
                                          <p:attrName>ppt_y</p:attrName>
                                        </p:attrNameLst>
                                      </p:cBhvr>
                                      <p:tavLst>
                                        <p:tav tm="0">
                                          <p:val>
                                            <p:strVal val="#ppt_y-.03"/>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37" presetClass="entr" presetSubtype="0" fill="hold" nodeType="click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fade">
                                      <p:cBhvr>
                                        <p:cTn id="30" dur="1000"/>
                                        <p:tgtEl>
                                          <p:spTgt spid="3"/>
                                        </p:tgtEl>
                                      </p:cBhvr>
                                    </p:animEffect>
                                    <p:anim calcmode="lin" valueType="num">
                                      <p:cBhvr>
                                        <p:cTn id="31" dur="1000" fill="hold"/>
                                        <p:tgtEl>
                                          <p:spTgt spid="3"/>
                                        </p:tgtEl>
                                        <p:attrNameLst>
                                          <p:attrName>ppt_x</p:attrName>
                                        </p:attrNameLst>
                                      </p:cBhvr>
                                      <p:tavLst>
                                        <p:tav tm="0">
                                          <p:val>
                                            <p:strVal val="#ppt_x"/>
                                          </p:val>
                                        </p:tav>
                                        <p:tav tm="100000">
                                          <p:val>
                                            <p:strVal val="#ppt_x"/>
                                          </p:val>
                                        </p:tav>
                                      </p:tavLst>
                                    </p:anim>
                                    <p:anim calcmode="lin" valueType="num">
                                      <p:cBhvr>
                                        <p:cTn id="32" dur="900" decel="100000" fill="hold"/>
                                        <p:tgtEl>
                                          <p:spTgt spid="3"/>
                                        </p:tgtEl>
                                        <p:attrNameLst>
                                          <p:attrName>ppt_y</p:attrName>
                                        </p:attrNameLst>
                                      </p:cBhvr>
                                      <p:tavLst>
                                        <p:tav tm="0">
                                          <p:val>
                                            <p:strVal val="#ppt_y+1"/>
                                          </p:val>
                                        </p:tav>
                                        <p:tav tm="100000">
                                          <p:val>
                                            <p:strVal val="#ppt_y-.03"/>
                                          </p:val>
                                        </p:tav>
                                      </p:tavLst>
                                    </p:anim>
                                    <p:anim calcmode="lin" valueType="num">
                                      <p:cBhvr>
                                        <p:cTn id="33" dur="100" accel="100000" fill="hold">
                                          <p:stCondLst>
                                            <p:cond delay="900"/>
                                          </p:stCondLst>
                                        </p:cTn>
                                        <p:tgtEl>
                                          <p:spTgt spid="3"/>
                                        </p:tgtEl>
                                        <p:attrNameLst>
                                          <p:attrName>ppt_y</p:attrName>
                                        </p:attrNameLst>
                                      </p:cBhvr>
                                      <p:tavLst>
                                        <p:tav tm="0">
                                          <p:val>
                                            <p:strVal val="#ppt_y-.03"/>
                                          </p:val>
                                        </p:tav>
                                        <p:tav tm="100000">
                                          <p:val>
                                            <p:strVal val="#ppt_y"/>
                                          </p:val>
                                        </p:tav>
                                      </p:tavLst>
                                    </p:anim>
                                  </p:childTnLst>
                                </p:cTn>
                              </p:par>
                            </p:childTnLst>
                          </p:cTn>
                        </p:par>
                        <p:par>
                          <p:cTn id="34" fill="hold" nodeType="afterGroup">
                            <p:stCondLst>
                              <p:cond delay="1000"/>
                            </p:stCondLst>
                            <p:childTnLst>
                              <p:par>
                                <p:cTn id="35" presetID="37" presetClass="entr" presetSubtype="0" fill="hold" grpId="0" nodeType="afterEffect">
                                  <p:stCondLst>
                                    <p:cond delay="0"/>
                                  </p:stCondLst>
                                  <p:childTnLst>
                                    <p:set>
                                      <p:cBhvr>
                                        <p:cTn id="36" dur="1" fill="hold">
                                          <p:stCondLst>
                                            <p:cond delay="0"/>
                                          </p:stCondLst>
                                        </p:cTn>
                                        <p:tgtEl>
                                          <p:spTgt spid="170018"/>
                                        </p:tgtEl>
                                        <p:attrNameLst>
                                          <p:attrName>style.visibility</p:attrName>
                                        </p:attrNameLst>
                                      </p:cBhvr>
                                      <p:to>
                                        <p:strVal val="visible"/>
                                      </p:to>
                                    </p:set>
                                    <p:animEffect transition="in" filter="fade">
                                      <p:cBhvr>
                                        <p:cTn id="37" dur="1000"/>
                                        <p:tgtEl>
                                          <p:spTgt spid="170018"/>
                                        </p:tgtEl>
                                      </p:cBhvr>
                                    </p:animEffect>
                                    <p:anim calcmode="lin" valueType="num">
                                      <p:cBhvr>
                                        <p:cTn id="38" dur="1000" fill="hold"/>
                                        <p:tgtEl>
                                          <p:spTgt spid="170018"/>
                                        </p:tgtEl>
                                        <p:attrNameLst>
                                          <p:attrName>ppt_x</p:attrName>
                                        </p:attrNameLst>
                                      </p:cBhvr>
                                      <p:tavLst>
                                        <p:tav tm="0">
                                          <p:val>
                                            <p:strVal val="#ppt_x"/>
                                          </p:val>
                                        </p:tav>
                                        <p:tav tm="100000">
                                          <p:val>
                                            <p:strVal val="#ppt_x"/>
                                          </p:val>
                                        </p:tav>
                                      </p:tavLst>
                                    </p:anim>
                                    <p:anim calcmode="lin" valueType="num">
                                      <p:cBhvr>
                                        <p:cTn id="39" dur="900" decel="100000" fill="hold"/>
                                        <p:tgtEl>
                                          <p:spTgt spid="170018"/>
                                        </p:tgtEl>
                                        <p:attrNameLst>
                                          <p:attrName>ppt_y</p:attrName>
                                        </p:attrNameLst>
                                      </p:cBhvr>
                                      <p:tavLst>
                                        <p:tav tm="0">
                                          <p:val>
                                            <p:strVal val="#ppt_y+1"/>
                                          </p:val>
                                        </p:tav>
                                        <p:tav tm="100000">
                                          <p:val>
                                            <p:strVal val="#ppt_y-.03"/>
                                          </p:val>
                                        </p:tav>
                                      </p:tavLst>
                                    </p:anim>
                                    <p:anim calcmode="lin" valueType="num">
                                      <p:cBhvr>
                                        <p:cTn id="40" dur="100" accel="100000" fill="hold">
                                          <p:stCondLst>
                                            <p:cond delay="900"/>
                                          </p:stCondLst>
                                        </p:cTn>
                                        <p:tgtEl>
                                          <p:spTgt spid="170018"/>
                                        </p:tgtEl>
                                        <p:attrNameLst>
                                          <p:attrName>ppt_y</p:attrName>
                                        </p:attrNameLst>
                                      </p:cBhvr>
                                      <p:tavLst>
                                        <p:tav tm="0">
                                          <p:val>
                                            <p:strVal val="#ppt_y-.03"/>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37" presetClass="entr" presetSubtype="0" fill="hold" nodeType="clickEffect">
                                  <p:stCondLst>
                                    <p:cond delay="0"/>
                                  </p:stCondLst>
                                  <p:childTnLst>
                                    <p:set>
                                      <p:cBhvr>
                                        <p:cTn id="44" dur="1" fill="hold">
                                          <p:stCondLst>
                                            <p:cond delay="0"/>
                                          </p:stCondLst>
                                        </p:cTn>
                                        <p:tgtEl>
                                          <p:spTgt spid="6"/>
                                        </p:tgtEl>
                                        <p:attrNameLst>
                                          <p:attrName>style.visibility</p:attrName>
                                        </p:attrNameLst>
                                      </p:cBhvr>
                                      <p:to>
                                        <p:strVal val="visible"/>
                                      </p:to>
                                    </p:set>
                                    <p:animEffect transition="in" filter="fade">
                                      <p:cBhvr>
                                        <p:cTn id="45" dur="1000"/>
                                        <p:tgtEl>
                                          <p:spTgt spid="6"/>
                                        </p:tgtEl>
                                      </p:cBhvr>
                                    </p:animEffect>
                                    <p:anim calcmode="lin" valueType="num">
                                      <p:cBhvr>
                                        <p:cTn id="46" dur="1000" fill="hold"/>
                                        <p:tgtEl>
                                          <p:spTgt spid="6"/>
                                        </p:tgtEl>
                                        <p:attrNameLst>
                                          <p:attrName>ppt_x</p:attrName>
                                        </p:attrNameLst>
                                      </p:cBhvr>
                                      <p:tavLst>
                                        <p:tav tm="0">
                                          <p:val>
                                            <p:strVal val="#ppt_x"/>
                                          </p:val>
                                        </p:tav>
                                        <p:tav tm="100000">
                                          <p:val>
                                            <p:strVal val="#ppt_x"/>
                                          </p:val>
                                        </p:tav>
                                      </p:tavLst>
                                    </p:anim>
                                    <p:anim calcmode="lin" valueType="num">
                                      <p:cBhvr>
                                        <p:cTn id="47" dur="900" decel="100000" fill="hold"/>
                                        <p:tgtEl>
                                          <p:spTgt spid="6"/>
                                        </p:tgtEl>
                                        <p:attrNameLst>
                                          <p:attrName>ppt_y</p:attrName>
                                        </p:attrNameLst>
                                      </p:cBhvr>
                                      <p:tavLst>
                                        <p:tav tm="0">
                                          <p:val>
                                            <p:strVal val="#ppt_y+1"/>
                                          </p:val>
                                        </p:tav>
                                        <p:tav tm="100000">
                                          <p:val>
                                            <p:strVal val="#ppt_y-.03"/>
                                          </p:val>
                                        </p:tav>
                                      </p:tavLst>
                                    </p:anim>
                                    <p:anim calcmode="lin" valueType="num">
                                      <p:cBhvr>
                                        <p:cTn id="48" dur="100" accel="100000" fill="hold">
                                          <p:stCondLst>
                                            <p:cond delay="900"/>
                                          </p:stCondLst>
                                        </p:cTn>
                                        <p:tgtEl>
                                          <p:spTgt spid="6"/>
                                        </p:tgtEl>
                                        <p:attrNameLst>
                                          <p:attrName>ppt_y</p:attrName>
                                        </p:attrNameLst>
                                      </p:cBhvr>
                                      <p:tavLst>
                                        <p:tav tm="0">
                                          <p:val>
                                            <p:strVal val="#ppt_y-.03"/>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37" presetClass="entr" presetSubtype="0" fill="hold" nodeType="clickEffect">
                                  <p:stCondLst>
                                    <p:cond delay="0"/>
                                  </p:stCondLst>
                                  <p:childTnLst>
                                    <p:set>
                                      <p:cBhvr>
                                        <p:cTn id="52" dur="1" fill="hold">
                                          <p:stCondLst>
                                            <p:cond delay="0"/>
                                          </p:stCondLst>
                                        </p:cTn>
                                        <p:tgtEl>
                                          <p:spTgt spid="4"/>
                                        </p:tgtEl>
                                        <p:attrNameLst>
                                          <p:attrName>style.visibility</p:attrName>
                                        </p:attrNameLst>
                                      </p:cBhvr>
                                      <p:to>
                                        <p:strVal val="visible"/>
                                      </p:to>
                                    </p:set>
                                    <p:animEffect transition="in" filter="fade">
                                      <p:cBhvr>
                                        <p:cTn id="53" dur="1000"/>
                                        <p:tgtEl>
                                          <p:spTgt spid="4"/>
                                        </p:tgtEl>
                                      </p:cBhvr>
                                    </p:animEffect>
                                    <p:anim calcmode="lin" valueType="num">
                                      <p:cBhvr>
                                        <p:cTn id="54" dur="1000" fill="hold"/>
                                        <p:tgtEl>
                                          <p:spTgt spid="4"/>
                                        </p:tgtEl>
                                        <p:attrNameLst>
                                          <p:attrName>ppt_x</p:attrName>
                                        </p:attrNameLst>
                                      </p:cBhvr>
                                      <p:tavLst>
                                        <p:tav tm="0">
                                          <p:val>
                                            <p:strVal val="#ppt_x"/>
                                          </p:val>
                                        </p:tav>
                                        <p:tav tm="100000">
                                          <p:val>
                                            <p:strVal val="#ppt_x"/>
                                          </p:val>
                                        </p:tav>
                                      </p:tavLst>
                                    </p:anim>
                                    <p:anim calcmode="lin" valueType="num">
                                      <p:cBhvr>
                                        <p:cTn id="55" dur="900" decel="100000" fill="hold"/>
                                        <p:tgtEl>
                                          <p:spTgt spid="4"/>
                                        </p:tgtEl>
                                        <p:attrNameLst>
                                          <p:attrName>ppt_y</p:attrName>
                                        </p:attrNameLst>
                                      </p:cBhvr>
                                      <p:tavLst>
                                        <p:tav tm="0">
                                          <p:val>
                                            <p:strVal val="#ppt_y+1"/>
                                          </p:val>
                                        </p:tav>
                                        <p:tav tm="100000">
                                          <p:val>
                                            <p:strVal val="#ppt_y-.03"/>
                                          </p:val>
                                        </p:tav>
                                      </p:tavLst>
                                    </p:anim>
                                    <p:anim calcmode="lin" valueType="num">
                                      <p:cBhvr>
                                        <p:cTn id="56" dur="100" accel="100000" fill="hold">
                                          <p:stCondLst>
                                            <p:cond delay="900"/>
                                          </p:stCondLst>
                                        </p:cTn>
                                        <p:tgtEl>
                                          <p:spTgt spid="4"/>
                                        </p:tgtEl>
                                        <p:attrNameLst>
                                          <p:attrName>ppt_y</p:attrName>
                                        </p:attrNameLst>
                                      </p:cBhvr>
                                      <p:tavLst>
                                        <p:tav tm="0">
                                          <p:val>
                                            <p:strVal val="#ppt_y-.03"/>
                                          </p:val>
                                        </p:tav>
                                        <p:tav tm="100000">
                                          <p:val>
                                            <p:strVal val="#ppt_y"/>
                                          </p:val>
                                        </p:tav>
                                      </p:tavLst>
                                    </p:anim>
                                  </p:childTnLst>
                                </p:cTn>
                              </p:par>
                            </p:childTnLst>
                          </p:cTn>
                        </p:par>
                        <p:par>
                          <p:cTn id="57" fill="hold" nodeType="afterGroup">
                            <p:stCondLst>
                              <p:cond delay="1000"/>
                            </p:stCondLst>
                            <p:childTnLst>
                              <p:par>
                                <p:cTn id="58" presetID="37" presetClass="entr" presetSubtype="0" fill="hold" nodeType="afterEffect">
                                  <p:stCondLst>
                                    <p:cond delay="0"/>
                                  </p:stCondLst>
                                  <p:childTnLst>
                                    <p:set>
                                      <p:cBhvr>
                                        <p:cTn id="59" dur="1" fill="hold">
                                          <p:stCondLst>
                                            <p:cond delay="0"/>
                                          </p:stCondLst>
                                        </p:cTn>
                                        <p:tgtEl>
                                          <p:spTgt spid="170005"/>
                                        </p:tgtEl>
                                        <p:attrNameLst>
                                          <p:attrName>style.visibility</p:attrName>
                                        </p:attrNameLst>
                                      </p:cBhvr>
                                      <p:to>
                                        <p:strVal val="visible"/>
                                      </p:to>
                                    </p:set>
                                    <p:animEffect transition="in" filter="fade">
                                      <p:cBhvr>
                                        <p:cTn id="60" dur="1000"/>
                                        <p:tgtEl>
                                          <p:spTgt spid="170005"/>
                                        </p:tgtEl>
                                      </p:cBhvr>
                                    </p:animEffect>
                                    <p:anim calcmode="lin" valueType="num">
                                      <p:cBhvr>
                                        <p:cTn id="61" dur="1000" fill="hold"/>
                                        <p:tgtEl>
                                          <p:spTgt spid="170005"/>
                                        </p:tgtEl>
                                        <p:attrNameLst>
                                          <p:attrName>ppt_x</p:attrName>
                                        </p:attrNameLst>
                                      </p:cBhvr>
                                      <p:tavLst>
                                        <p:tav tm="0">
                                          <p:val>
                                            <p:strVal val="#ppt_x"/>
                                          </p:val>
                                        </p:tav>
                                        <p:tav tm="100000">
                                          <p:val>
                                            <p:strVal val="#ppt_x"/>
                                          </p:val>
                                        </p:tav>
                                      </p:tavLst>
                                    </p:anim>
                                    <p:anim calcmode="lin" valueType="num">
                                      <p:cBhvr>
                                        <p:cTn id="62" dur="900" decel="100000" fill="hold"/>
                                        <p:tgtEl>
                                          <p:spTgt spid="170005"/>
                                        </p:tgtEl>
                                        <p:attrNameLst>
                                          <p:attrName>ppt_y</p:attrName>
                                        </p:attrNameLst>
                                      </p:cBhvr>
                                      <p:tavLst>
                                        <p:tav tm="0">
                                          <p:val>
                                            <p:strVal val="#ppt_y+1"/>
                                          </p:val>
                                        </p:tav>
                                        <p:tav tm="100000">
                                          <p:val>
                                            <p:strVal val="#ppt_y-.03"/>
                                          </p:val>
                                        </p:tav>
                                      </p:tavLst>
                                    </p:anim>
                                    <p:anim calcmode="lin" valueType="num">
                                      <p:cBhvr>
                                        <p:cTn id="63" dur="100" accel="100000" fill="hold">
                                          <p:stCondLst>
                                            <p:cond delay="900"/>
                                          </p:stCondLst>
                                        </p:cTn>
                                        <p:tgtEl>
                                          <p:spTgt spid="170005"/>
                                        </p:tgtEl>
                                        <p:attrNameLst>
                                          <p:attrName>ppt_y</p:attrName>
                                        </p:attrNameLst>
                                      </p:cBhvr>
                                      <p:tavLst>
                                        <p:tav tm="0">
                                          <p:val>
                                            <p:strVal val="#ppt_y-.03"/>
                                          </p:val>
                                        </p:tav>
                                        <p:tav tm="100000">
                                          <p:val>
                                            <p:strVal val="#ppt_y"/>
                                          </p:val>
                                        </p:tav>
                                      </p:tavLst>
                                    </p:anim>
                                  </p:childTnLst>
                                </p:cTn>
                              </p:par>
                            </p:childTnLst>
                          </p:cTn>
                        </p:par>
                      </p:childTnLst>
                    </p:cTn>
                  </p:par>
                  <p:par>
                    <p:cTn id="64" fill="hold" nodeType="clickPar">
                      <p:stCondLst>
                        <p:cond delay="indefinite"/>
                      </p:stCondLst>
                      <p:childTnLst>
                        <p:par>
                          <p:cTn id="65" fill="hold" nodeType="withGroup">
                            <p:stCondLst>
                              <p:cond delay="0"/>
                            </p:stCondLst>
                            <p:childTnLst>
                              <p:par>
                                <p:cTn id="66" presetID="37" presetClass="entr" presetSubtype="0" fill="hold" grpId="0" nodeType="clickEffect">
                                  <p:stCondLst>
                                    <p:cond delay="0"/>
                                  </p:stCondLst>
                                  <p:childTnLst>
                                    <p:set>
                                      <p:cBhvr>
                                        <p:cTn id="67" dur="1" fill="hold">
                                          <p:stCondLst>
                                            <p:cond delay="0"/>
                                          </p:stCondLst>
                                        </p:cTn>
                                        <p:tgtEl>
                                          <p:spTgt spid="169995"/>
                                        </p:tgtEl>
                                        <p:attrNameLst>
                                          <p:attrName>style.visibility</p:attrName>
                                        </p:attrNameLst>
                                      </p:cBhvr>
                                      <p:to>
                                        <p:strVal val="visible"/>
                                      </p:to>
                                    </p:set>
                                    <p:animEffect transition="in" filter="fade">
                                      <p:cBhvr>
                                        <p:cTn id="68" dur="1000"/>
                                        <p:tgtEl>
                                          <p:spTgt spid="169995"/>
                                        </p:tgtEl>
                                      </p:cBhvr>
                                    </p:animEffect>
                                    <p:anim calcmode="lin" valueType="num">
                                      <p:cBhvr>
                                        <p:cTn id="69" dur="1000" fill="hold"/>
                                        <p:tgtEl>
                                          <p:spTgt spid="169995"/>
                                        </p:tgtEl>
                                        <p:attrNameLst>
                                          <p:attrName>ppt_x</p:attrName>
                                        </p:attrNameLst>
                                      </p:cBhvr>
                                      <p:tavLst>
                                        <p:tav tm="0">
                                          <p:val>
                                            <p:strVal val="#ppt_x"/>
                                          </p:val>
                                        </p:tav>
                                        <p:tav tm="100000">
                                          <p:val>
                                            <p:strVal val="#ppt_x"/>
                                          </p:val>
                                        </p:tav>
                                      </p:tavLst>
                                    </p:anim>
                                    <p:anim calcmode="lin" valueType="num">
                                      <p:cBhvr>
                                        <p:cTn id="70" dur="900" decel="100000" fill="hold"/>
                                        <p:tgtEl>
                                          <p:spTgt spid="169995"/>
                                        </p:tgtEl>
                                        <p:attrNameLst>
                                          <p:attrName>ppt_y</p:attrName>
                                        </p:attrNameLst>
                                      </p:cBhvr>
                                      <p:tavLst>
                                        <p:tav tm="0">
                                          <p:val>
                                            <p:strVal val="#ppt_y+1"/>
                                          </p:val>
                                        </p:tav>
                                        <p:tav tm="100000">
                                          <p:val>
                                            <p:strVal val="#ppt_y-.03"/>
                                          </p:val>
                                        </p:tav>
                                      </p:tavLst>
                                    </p:anim>
                                    <p:anim calcmode="lin" valueType="num">
                                      <p:cBhvr>
                                        <p:cTn id="71" dur="100" accel="100000" fill="hold">
                                          <p:stCondLst>
                                            <p:cond delay="900"/>
                                          </p:stCondLst>
                                        </p:cTn>
                                        <p:tgtEl>
                                          <p:spTgt spid="169995"/>
                                        </p:tgtEl>
                                        <p:attrNameLst>
                                          <p:attrName>ppt_y</p:attrName>
                                        </p:attrNameLst>
                                      </p:cBhvr>
                                      <p:tavLst>
                                        <p:tav tm="0">
                                          <p:val>
                                            <p:strVal val="#ppt_y-.03"/>
                                          </p:val>
                                        </p:tav>
                                        <p:tav tm="100000">
                                          <p:val>
                                            <p:strVal val="#ppt_y"/>
                                          </p:val>
                                        </p:tav>
                                      </p:tavLst>
                                    </p:anim>
                                  </p:childTnLst>
                                </p:cTn>
                              </p:par>
                            </p:childTnLst>
                          </p:cTn>
                        </p:par>
                        <p:par>
                          <p:cTn id="72" fill="hold" nodeType="afterGroup">
                            <p:stCondLst>
                              <p:cond delay="1000"/>
                            </p:stCondLst>
                            <p:childTnLst>
                              <p:par>
                                <p:cTn id="73" presetID="37" presetClass="entr" presetSubtype="0" fill="hold" nodeType="afterEffect">
                                  <p:stCondLst>
                                    <p:cond delay="0"/>
                                  </p:stCondLst>
                                  <p:childTnLst>
                                    <p:set>
                                      <p:cBhvr>
                                        <p:cTn id="74" dur="1" fill="hold">
                                          <p:stCondLst>
                                            <p:cond delay="0"/>
                                          </p:stCondLst>
                                        </p:cTn>
                                        <p:tgtEl>
                                          <p:spTgt spid="170002"/>
                                        </p:tgtEl>
                                        <p:attrNameLst>
                                          <p:attrName>style.visibility</p:attrName>
                                        </p:attrNameLst>
                                      </p:cBhvr>
                                      <p:to>
                                        <p:strVal val="visible"/>
                                      </p:to>
                                    </p:set>
                                    <p:animEffect transition="in" filter="fade">
                                      <p:cBhvr>
                                        <p:cTn id="75" dur="1000"/>
                                        <p:tgtEl>
                                          <p:spTgt spid="170002"/>
                                        </p:tgtEl>
                                      </p:cBhvr>
                                    </p:animEffect>
                                    <p:anim calcmode="lin" valueType="num">
                                      <p:cBhvr>
                                        <p:cTn id="76" dur="1000" fill="hold"/>
                                        <p:tgtEl>
                                          <p:spTgt spid="170002"/>
                                        </p:tgtEl>
                                        <p:attrNameLst>
                                          <p:attrName>ppt_x</p:attrName>
                                        </p:attrNameLst>
                                      </p:cBhvr>
                                      <p:tavLst>
                                        <p:tav tm="0">
                                          <p:val>
                                            <p:strVal val="#ppt_x"/>
                                          </p:val>
                                        </p:tav>
                                        <p:tav tm="100000">
                                          <p:val>
                                            <p:strVal val="#ppt_x"/>
                                          </p:val>
                                        </p:tav>
                                      </p:tavLst>
                                    </p:anim>
                                    <p:anim calcmode="lin" valueType="num">
                                      <p:cBhvr>
                                        <p:cTn id="77" dur="900" decel="100000" fill="hold"/>
                                        <p:tgtEl>
                                          <p:spTgt spid="170002"/>
                                        </p:tgtEl>
                                        <p:attrNameLst>
                                          <p:attrName>ppt_y</p:attrName>
                                        </p:attrNameLst>
                                      </p:cBhvr>
                                      <p:tavLst>
                                        <p:tav tm="0">
                                          <p:val>
                                            <p:strVal val="#ppt_y+1"/>
                                          </p:val>
                                        </p:tav>
                                        <p:tav tm="100000">
                                          <p:val>
                                            <p:strVal val="#ppt_y-.03"/>
                                          </p:val>
                                        </p:tav>
                                      </p:tavLst>
                                    </p:anim>
                                    <p:anim calcmode="lin" valueType="num">
                                      <p:cBhvr>
                                        <p:cTn id="78" dur="100" accel="100000" fill="hold">
                                          <p:stCondLst>
                                            <p:cond delay="900"/>
                                          </p:stCondLst>
                                        </p:cTn>
                                        <p:tgtEl>
                                          <p:spTgt spid="170002"/>
                                        </p:tgtEl>
                                        <p:attrNameLst>
                                          <p:attrName>ppt_y</p:attrName>
                                        </p:attrNameLst>
                                      </p:cBhvr>
                                      <p:tavLst>
                                        <p:tav tm="0">
                                          <p:val>
                                            <p:strVal val="#ppt_y-.03"/>
                                          </p:val>
                                        </p:tav>
                                        <p:tav tm="100000">
                                          <p:val>
                                            <p:strVal val="#ppt_y"/>
                                          </p:val>
                                        </p:tav>
                                      </p:tavLst>
                                    </p:anim>
                                  </p:childTnLst>
                                </p:cTn>
                              </p:par>
                            </p:childTnLst>
                          </p:cTn>
                        </p:par>
                      </p:childTnLst>
                    </p:cTn>
                  </p:par>
                  <p:par>
                    <p:cTn id="79" fill="hold" nodeType="clickPar">
                      <p:stCondLst>
                        <p:cond delay="indefinite"/>
                      </p:stCondLst>
                      <p:childTnLst>
                        <p:par>
                          <p:cTn id="80" fill="hold" nodeType="withGroup">
                            <p:stCondLst>
                              <p:cond delay="0"/>
                            </p:stCondLst>
                            <p:childTnLst>
                              <p:par>
                                <p:cTn id="81" presetID="37" presetClass="entr" presetSubtype="0" fill="hold" grpId="0" nodeType="clickEffect">
                                  <p:stCondLst>
                                    <p:cond delay="0"/>
                                  </p:stCondLst>
                                  <p:childTnLst>
                                    <p:set>
                                      <p:cBhvr>
                                        <p:cTn id="82" dur="1" fill="hold">
                                          <p:stCondLst>
                                            <p:cond delay="0"/>
                                          </p:stCondLst>
                                        </p:cTn>
                                        <p:tgtEl>
                                          <p:spTgt spid="169996"/>
                                        </p:tgtEl>
                                        <p:attrNameLst>
                                          <p:attrName>style.visibility</p:attrName>
                                        </p:attrNameLst>
                                      </p:cBhvr>
                                      <p:to>
                                        <p:strVal val="visible"/>
                                      </p:to>
                                    </p:set>
                                    <p:animEffect transition="in" filter="fade">
                                      <p:cBhvr>
                                        <p:cTn id="83" dur="1000"/>
                                        <p:tgtEl>
                                          <p:spTgt spid="169996"/>
                                        </p:tgtEl>
                                      </p:cBhvr>
                                    </p:animEffect>
                                    <p:anim calcmode="lin" valueType="num">
                                      <p:cBhvr>
                                        <p:cTn id="84" dur="1000" fill="hold"/>
                                        <p:tgtEl>
                                          <p:spTgt spid="169996"/>
                                        </p:tgtEl>
                                        <p:attrNameLst>
                                          <p:attrName>ppt_x</p:attrName>
                                        </p:attrNameLst>
                                      </p:cBhvr>
                                      <p:tavLst>
                                        <p:tav tm="0">
                                          <p:val>
                                            <p:strVal val="#ppt_x"/>
                                          </p:val>
                                        </p:tav>
                                        <p:tav tm="100000">
                                          <p:val>
                                            <p:strVal val="#ppt_x"/>
                                          </p:val>
                                        </p:tav>
                                      </p:tavLst>
                                    </p:anim>
                                    <p:anim calcmode="lin" valueType="num">
                                      <p:cBhvr>
                                        <p:cTn id="85" dur="900" decel="100000" fill="hold"/>
                                        <p:tgtEl>
                                          <p:spTgt spid="169996"/>
                                        </p:tgtEl>
                                        <p:attrNameLst>
                                          <p:attrName>ppt_y</p:attrName>
                                        </p:attrNameLst>
                                      </p:cBhvr>
                                      <p:tavLst>
                                        <p:tav tm="0">
                                          <p:val>
                                            <p:strVal val="#ppt_y+1"/>
                                          </p:val>
                                        </p:tav>
                                        <p:tav tm="100000">
                                          <p:val>
                                            <p:strVal val="#ppt_y-.03"/>
                                          </p:val>
                                        </p:tav>
                                      </p:tavLst>
                                    </p:anim>
                                    <p:anim calcmode="lin" valueType="num">
                                      <p:cBhvr>
                                        <p:cTn id="86" dur="100" accel="100000" fill="hold">
                                          <p:stCondLst>
                                            <p:cond delay="900"/>
                                          </p:stCondLst>
                                        </p:cTn>
                                        <p:tgtEl>
                                          <p:spTgt spid="169996"/>
                                        </p:tgtEl>
                                        <p:attrNameLst>
                                          <p:attrName>ppt_y</p:attrName>
                                        </p:attrNameLst>
                                      </p:cBhvr>
                                      <p:tavLst>
                                        <p:tav tm="0">
                                          <p:val>
                                            <p:strVal val="#ppt_y-.03"/>
                                          </p:val>
                                        </p:tav>
                                        <p:tav tm="100000">
                                          <p:val>
                                            <p:strVal val="#ppt_y"/>
                                          </p:val>
                                        </p:tav>
                                      </p:tavLst>
                                    </p:anim>
                                  </p:childTnLst>
                                </p:cTn>
                              </p:par>
                            </p:childTnLst>
                          </p:cTn>
                        </p:par>
                        <p:par>
                          <p:cTn id="87" fill="hold" nodeType="afterGroup">
                            <p:stCondLst>
                              <p:cond delay="1000"/>
                            </p:stCondLst>
                            <p:childTnLst>
                              <p:par>
                                <p:cTn id="88" presetID="37" presetClass="entr" presetSubtype="0" fill="hold" nodeType="afterEffect">
                                  <p:stCondLst>
                                    <p:cond delay="0"/>
                                  </p:stCondLst>
                                  <p:childTnLst>
                                    <p:set>
                                      <p:cBhvr>
                                        <p:cTn id="89" dur="1" fill="hold">
                                          <p:stCondLst>
                                            <p:cond delay="0"/>
                                          </p:stCondLst>
                                        </p:cTn>
                                        <p:tgtEl>
                                          <p:spTgt spid="170004"/>
                                        </p:tgtEl>
                                        <p:attrNameLst>
                                          <p:attrName>style.visibility</p:attrName>
                                        </p:attrNameLst>
                                      </p:cBhvr>
                                      <p:to>
                                        <p:strVal val="visible"/>
                                      </p:to>
                                    </p:set>
                                    <p:animEffect transition="in" filter="fade">
                                      <p:cBhvr>
                                        <p:cTn id="90" dur="1000"/>
                                        <p:tgtEl>
                                          <p:spTgt spid="170004"/>
                                        </p:tgtEl>
                                      </p:cBhvr>
                                    </p:animEffect>
                                    <p:anim calcmode="lin" valueType="num">
                                      <p:cBhvr>
                                        <p:cTn id="91" dur="1000" fill="hold"/>
                                        <p:tgtEl>
                                          <p:spTgt spid="170004"/>
                                        </p:tgtEl>
                                        <p:attrNameLst>
                                          <p:attrName>ppt_x</p:attrName>
                                        </p:attrNameLst>
                                      </p:cBhvr>
                                      <p:tavLst>
                                        <p:tav tm="0">
                                          <p:val>
                                            <p:strVal val="#ppt_x"/>
                                          </p:val>
                                        </p:tav>
                                        <p:tav tm="100000">
                                          <p:val>
                                            <p:strVal val="#ppt_x"/>
                                          </p:val>
                                        </p:tav>
                                      </p:tavLst>
                                    </p:anim>
                                    <p:anim calcmode="lin" valueType="num">
                                      <p:cBhvr>
                                        <p:cTn id="92" dur="900" decel="100000" fill="hold"/>
                                        <p:tgtEl>
                                          <p:spTgt spid="170004"/>
                                        </p:tgtEl>
                                        <p:attrNameLst>
                                          <p:attrName>ppt_y</p:attrName>
                                        </p:attrNameLst>
                                      </p:cBhvr>
                                      <p:tavLst>
                                        <p:tav tm="0">
                                          <p:val>
                                            <p:strVal val="#ppt_y+1"/>
                                          </p:val>
                                        </p:tav>
                                        <p:tav tm="100000">
                                          <p:val>
                                            <p:strVal val="#ppt_y-.03"/>
                                          </p:val>
                                        </p:tav>
                                      </p:tavLst>
                                    </p:anim>
                                    <p:anim calcmode="lin" valueType="num">
                                      <p:cBhvr>
                                        <p:cTn id="93" dur="100" accel="100000" fill="hold">
                                          <p:stCondLst>
                                            <p:cond delay="900"/>
                                          </p:stCondLst>
                                        </p:cTn>
                                        <p:tgtEl>
                                          <p:spTgt spid="170004"/>
                                        </p:tgtEl>
                                        <p:attrNameLst>
                                          <p:attrName>ppt_y</p:attrName>
                                        </p:attrNameLst>
                                      </p:cBhvr>
                                      <p:tavLst>
                                        <p:tav tm="0">
                                          <p:val>
                                            <p:strVal val="#ppt_y-.03"/>
                                          </p:val>
                                        </p:tav>
                                        <p:tav tm="100000">
                                          <p:val>
                                            <p:strVal val="#ppt_y"/>
                                          </p:val>
                                        </p:tav>
                                      </p:tavLst>
                                    </p:anim>
                                  </p:childTnLst>
                                </p:cTn>
                              </p:par>
                            </p:childTnLst>
                          </p:cTn>
                        </p:par>
                      </p:childTnLst>
                    </p:cTn>
                  </p:par>
                  <p:par>
                    <p:cTn id="94" fill="hold" nodeType="clickPar">
                      <p:stCondLst>
                        <p:cond delay="indefinite"/>
                      </p:stCondLst>
                      <p:childTnLst>
                        <p:par>
                          <p:cTn id="95" fill="hold" nodeType="withGroup">
                            <p:stCondLst>
                              <p:cond delay="0"/>
                            </p:stCondLst>
                            <p:childTnLst>
                              <p:par>
                                <p:cTn id="96" presetID="37" presetClass="entr" presetSubtype="0" fill="hold" grpId="0" nodeType="clickEffect">
                                  <p:stCondLst>
                                    <p:cond delay="0"/>
                                  </p:stCondLst>
                                  <p:childTnLst>
                                    <p:set>
                                      <p:cBhvr>
                                        <p:cTn id="97" dur="1" fill="hold">
                                          <p:stCondLst>
                                            <p:cond delay="0"/>
                                          </p:stCondLst>
                                        </p:cTn>
                                        <p:tgtEl>
                                          <p:spTgt spid="170006"/>
                                        </p:tgtEl>
                                        <p:attrNameLst>
                                          <p:attrName>style.visibility</p:attrName>
                                        </p:attrNameLst>
                                      </p:cBhvr>
                                      <p:to>
                                        <p:strVal val="visible"/>
                                      </p:to>
                                    </p:set>
                                    <p:animEffect transition="in" filter="fade">
                                      <p:cBhvr>
                                        <p:cTn id="98" dur="1000"/>
                                        <p:tgtEl>
                                          <p:spTgt spid="170006"/>
                                        </p:tgtEl>
                                      </p:cBhvr>
                                    </p:animEffect>
                                    <p:anim calcmode="lin" valueType="num">
                                      <p:cBhvr>
                                        <p:cTn id="99" dur="1000" fill="hold"/>
                                        <p:tgtEl>
                                          <p:spTgt spid="170006"/>
                                        </p:tgtEl>
                                        <p:attrNameLst>
                                          <p:attrName>ppt_x</p:attrName>
                                        </p:attrNameLst>
                                      </p:cBhvr>
                                      <p:tavLst>
                                        <p:tav tm="0">
                                          <p:val>
                                            <p:strVal val="#ppt_x"/>
                                          </p:val>
                                        </p:tav>
                                        <p:tav tm="100000">
                                          <p:val>
                                            <p:strVal val="#ppt_x"/>
                                          </p:val>
                                        </p:tav>
                                      </p:tavLst>
                                    </p:anim>
                                    <p:anim calcmode="lin" valueType="num">
                                      <p:cBhvr>
                                        <p:cTn id="100" dur="900" decel="100000" fill="hold"/>
                                        <p:tgtEl>
                                          <p:spTgt spid="170006"/>
                                        </p:tgtEl>
                                        <p:attrNameLst>
                                          <p:attrName>ppt_y</p:attrName>
                                        </p:attrNameLst>
                                      </p:cBhvr>
                                      <p:tavLst>
                                        <p:tav tm="0">
                                          <p:val>
                                            <p:strVal val="#ppt_y+1"/>
                                          </p:val>
                                        </p:tav>
                                        <p:tav tm="100000">
                                          <p:val>
                                            <p:strVal val="#ppt_y-.03"/>
                                          </p:val>
                                        </p:tav>
                                      </p:tavLst>
                                    </p:anim>
                                    <p:anim calcmode="lin" valueType="num">
                                      <p:cBhvr>
                                        <p:cTn id="101" dur="100" accel="100000" fill="hold">
                                          <p:stCondLst>
                                            <p:cond delay="900"/>
                                          </p:stCondLst>
                                        </p:cTn>
                                        <p:tgtEl>
                                          <p:spTgt spid="170006"/>
                                        </p:tgtEl>
                                        <p:attrNameLst>
                                          <p:attrName>ppt_y</p:attrName>
                                        </p:attrNameLst>
                                      </p:cBhvr>
                                      <p:tavLst>
                                        <p:tav tm="0">
                                          <p:val>
                                            <p:strVal val="#ppt_y-.03"/>
                                          </p:val>
                                        </p:tav>
                                        <p:tav tm="100000">
                                          <p:val>
                                            <p:strVal val="#ppt_y"/>
                                          </p:val>
                                        </p:tav>
                                      </p:tavLst>
                                    </p:anim>
                                  </p:childTnLst>
                                </p:cTn>
                              </p:par>
                            </p:childTnLst>
                          </p:cTn>
                        </p:par>
                      </p:childTnLst>
                    </p:cTn>
                  </p:par>
                  <p:par>
                    <p:cTn id="102" fill="hold" nodeType="clickPar">
                      <p:stCondLst>
                        <p:cond delay="indefinite"/>
                      </p:stCondLst>
                      <p:childTnLst>
                        <p:par>
                          <p:cTn id="103" fill="hold" nodeType="withGroup">
                            <p:stCondLst>
                              <p:cond delay="0"/>
                            </p:stCondLst>
                            <p:childTnLst>
                              <p:par>
                                <p:cTn id="104" presetID="37" presetClass="entr" presetSubtype="0" fill="hold" grpId="0" nodeType="clickEffect">
                                  <p:stCondLst>
                                    <p:cond delay="0"/>
                                  </p:stCondLst>
                                  <p:childTnLst>
                                    <p:set>
                                      <p:cBhvr>
                                        <p:cTn id="105" dur="1" fill="hold">
                                          <p:stCondLst>
                                            <p:cond delay="0"/>
                                          </p:stCondLst>
                                        </p:cTn>
                                        <p:tgtEl>
                                          <p:spTgt spid="170007"/>
                                        </p:tgtEl>
                                        <p:attrNameLst>
                                          <p:attrName>style.visibility</p:attrName>
                                        </p:attrNameLst>
                                      </p:cBhvr>
                                      <p:to>
                                        <p:strVal val="visible"/>
                                      </p:to>
                                    </p:set>
                                    <p:animEffect transition="in" filter="fade">
                                      <p:cBhvr>
                                        <p:cTn id="106" dur="1000"/>
                                        <p:tgtEl>
                                          <p:spTgt spid="170007"/>
                                        </p:tgtEl>
                                      </p:cBhvr>
                                    </p:animEffect>
                                    <p:anim calcmode="lin" valueType="num">
                                      <p:cBhvr>
                                        <p:cTn id="107" dur="1000" fill="hold"/>
                                        <p:tgtEl>
                                          <p:spTgt spid="170007"/>
                                        </p:tgtEl>
                                        <p:attrNameLst>
                                          <p:attrName>ppt_x</p:attrName>
                                        </p:attrNameLst>
                                      </p:cBhvr>
                                      <p:tavLst>
                                        <p:tav tm="0">
                                          <p:val>
                                            <p:strVal val="#ppt_x"/>
                                          </p:val>
                                        </p:tav>
                                        <p:tav tm="100000">
                                          <p:val>
                                            <p:strVal val="#ppt_x"/>
                                          </p:val>
                                        </p:tav>
                                      </p:tavLst>
                                    </p:anim>
                                    <p:anim calcmode="lin" valueType="num">
                                      <p:cBhvr>
                                        <p:cTn id="108" dur="900" decel="100000" fill="hold"/>
                                        <p:tgtEl>
                                          <p:spTgt spid="170007"/>
                                        </p:tgtEl>
                                        <p:attrNameLst>
                                          <p:attrName>ppt_y</p:attrName>
                                        </p:attrNameLst>
                                      </p:cBhvr>
                                      <p:tavLst>
                                        <p:tav tm="0">
                                          <p:val>
                                            <p:strVal val="#ppt_y+1"/>
                                          </p:val>
                                        </p:tav>
                                        <p:tav tm="100000">
                                          <p:val>
                                            <p:strVal val="#ppt_y-.03"/>
                                          </p:val>
                                        </p:tav>
                                      </p:tavLst>
                                    </p:anim>
                                    <p:anim calcmode="lin" valueType="num">
                                      <p:cBhvr>
                                        <p:cTn id="109" dur="100" accel="100000" fill="hold">
                                          <p:stCondLst>
                                            <p:cond delay="900"/>
                                          </p:stCondLst>
                                        </p:cTn>
                                        <p:tgtEl>
                                          <p:spTgt spid="170007"/>
                                        </p:tgtEl>
                                        <p:attrNameLst>
                                          <p:attrName>ppt_y</p:attrName>
                                        </p:attrNameLst>
                                      </p:cBhvr>
                                      <p:tavLst>
                                        <p:tav tm="0">
                                          <p:val>
                                            <p:strVal val="#ppt_y-.03"/>
                                          </p:val>
                                        </p:tav>
                                        <p:tav tm="100000">
                                          <p:val>
                                            <p:strVal val="#ppt_y"/>
                                          </p:val>
                                        </p:tav>
                                      </p:tavLst>
                                    </p:anim>
                                  </p:childTnLst>
                                </p:cTn>
                              </p:par>
                              <p:par>
                                <p:cTn id="110" presetID="37" presetClass="entr" presetSubtype="0" fill="hold" nodeType="withEffect">
                                  <p:stCondLst>
                                    <p:cond delay="0"/>
                                  </p:stCondLst>
                                  <p:childTnLst>
                                    <p:set>
                                      <p:cBhvr>
                                        <p:cTn id="111" dur="1" fill="hold">
                                          <p:stCondLst>
                                            <p:cond delay="0"/>
                                          </p:stCondLst>
                                        </p:cTn>
                                        <p:tgtEl>
                                          <p:spTgt spid="170011"/>
                                        </p:tgtEl>
                                        <p:attrNameLst>
                                          <p:attrName>style.visibility</p:attrName>
                                        </p:attrNameLst>
                                      </p:cBhvr>
                                      <p:to>
                                        <p:strVal val="visible"/>
                                      </p:to>
                                    </p:set>
                                    <p:animEffect transition="in" filter="fade">
                                      <p:cBhvr>
                                        <p:cTn id="112" dur="1000"/>
                                        <p:tgtEl>
                                          <p:spTgt spid="170011"/>
                                        </p:tgtEl>
                                      </p:cBhvr>
                                    </p:animEffect>
                                    <p:anim calcmode="lin" valueType="num">
                                      <p:cBhvr>
                                        <p:cTn id="113" dur="1000" fill="hold"/>
                                        <p:tgtEl>
                                          <p:spTgt spid="170011"/>
                                        </p:tgtEl>
                                        <p:attrNameLst>
                                          <p:attrName>ppt_x</p:attrName>
                                        </p:attrNameLst>
                                      </p:cBhvr>
                                      <p:tavLst>
                                        <p:tav tm="0">
                                          <p:val>
                                            <p:strVal val="#ppt_x"/>
                                          </p:val>
                                        </p:tav>
                                        <p:tav tm="100000">
                                          <p:val>
                                            <p:strVal val="#ppt_x"/>
                                          </p:val>
                                        </p:tav>
                                      </p:tavLst>
                                    </p:anim>
                                    <p:anim calcmode="lin" valueType="num">
                                      <p:cBhvr>
                                        <p:cTn id="114" dur="900" decel="100000" fill="hold"/>
                                        <p:tgtEl>
                                          <p:spTgt spid="170011"/>
                                        </p:tgtEl>
                                        <p:attrNameLst>
                                          <p:attrName>ppt_y</p:attrName>
                                        </p:attrNameLst>
                                      </p:cBhvr>
                                      <p:tavLst>
                                        <p:tav tm="0">
                                          <p:val>
                                            <p:strVal val="#ppt_y+1"/>
                                          </p:val>
                                        </p:tav>
                                        <p:tav tm="100000">
                                          <p:val>
                                            <p:strVal val="#ppt_y-.03"/>
                                          </p:val>
                                        </p:tav>
                                      </p:tavLst>
                                    </p:anim>
                                    <p:anim calcmode="lin" valueType="num">
                                      <p:cBhvr>
                                        <p:cTn id="115" dur="100" accel="100000" fill="hold">
                                          <p:stCondLst>
                                            <p:cond delay="900"/>
                                          </p:stCondLst>
                                        </p:cTn>
                                        <p:tgtEl>
                                          <p:spTgt spid="170011"/>
                                        </p:tgtEl>
                                        <p:attrNameLst>
                                          <p:attrName>ppt_y</p:attrName>
                                        </p:attrNameLst>
                                      </p:cBhvr>
                                      <p:tavLst>
                                        <p:tav tm="0">
                                          <p:val>
                                            <p:strVal val="#ppt_y-.03"/>
                                          </p:val>
                                        </p:tav>
                                        <p:tav tm="100000">
                                          <p:val>
                                            <p:strVal val="#ppt_y"/>
                                          </p:val>
                                        </p:tav>
                                      </p:tavLst>
                                    </p:anim>
                                  </p:childTnLst>
                                </p:cTn>
                              </p:par>
                            </p:childTnLst>
                          </p:cTn>
                        </p:par>
                      </p:childTnLst>
                    </p:cTn>
                  </p:par>
                  <p:par>
                    <p:cTn id="116" fill="hold" nodeType="clickPar">
                      <p:stCondLst>
                        <p:cond delay="indefinite"/>
                      </p:stCondLst>
                      <p:childTnLst>
                        <p:par>
                          <p:cTn id="117" fill="hold" nodeType="withGroup">
                            <p:stCondLst>
                              <p:cond delay="0"/>
                            </p:stCondLst>
                            <p:childTnLst>
                              <p:par>
                                <p:cTn id="118" presetID="37" presetClass="entr" presetSubtype="0" fill="hold" grpId="0" nodeType="clickEffect">
                                  <p:stCondLst>
                                    <p:cond delay="0"/>
                                  </p:stCondLst>
                                  <p:childTnLst>
                                    <p:set>
                                      <p:cBhvr>
                                        <p:cTn id="119" dur="1" fill="hold">
                                          <p:stCondLst>
                                            <p:cond delay="0"/>
                                          </p:stCondLst>
                                        </p:cTn>
                                        <p:tgtEl>
                                          <p:spTgt spid="170008"/>
                                        </p:tgtEl>
                                        <p:attrNameLst>
                                          <p:attrName>style.visibility</p:attrName>
                                        </p:attrNameLst>
                                      </p:cBhvr>
                                      <p:to>
                                        <p:strVal val="visible"/>
                                      </p:to>
                                    </p:set>
                                    <p:animEffect transition="in" filter="fade">
                                      <p:cBhvr>
                                        <p:cTn id="120" dur="1000"/>
                                        <p:tgtEl>
                                          <p:spTgt spid="170008"/>
                                        </p:tgtEl>
                                      </p:cBhvr>
                                    </p:animEffect>
                                    <p:anim calcmode="lin" valueType="num">
                                      <p:cBhvr>
                                        <p:cTn id="121" dur="1000" fill="hold"/>
                                        <p:tgtEl>
                                          <p:spTgt spid="170008"/>
                                        </p:tgtEl>
                                        <p:attrNameLst>
                                          <p:attrName>ppt_x</p:attrName>
                                        </p:attrNameLst>
                                      </p:cBhvr>
                                      <p:tavLst>
                                        <p:tav tm="0">
                                          <p:val>
                                            <p:strVal val="#ppt_x"/>
                                          </p:val>
                                        </p:tav>
                                        <p:tav tm="100000">
                                          <p:val>
                                            <p:strVal val="#ppt_x"/>
                                          </p:val>
                                        </p:tav>
                                      </p:tavLst>
                                    </p:anim>
                                    <p:anim calcmode="lin" valueType="num">
                                      <p:cBhvr>
                                        <p:cTn id="122" dur="900" decel="100000" fill="hold"/>
                                        <p:tgtEl>
                                          <p:spTgt spid="170008"/>
                                        </p:tgtEl>
                                        <p:attrNameLst>
                                          <p:attrName>ppt_y</p:attrName>
                                        </p:attrNameLst>
                                      </p:cBhvr>
                                      <p:tavLst>
                                        <p:tav tm="0">
                                          <p:val>
                                            <p:strVal val="#ppt_y+1"/>
                                          </p:val>
                                        </p:tav>
                                        <p:tav tm="100000">
                                          <p:val>
                                            <p:strVal val="#ppt_y-.03"/>
                                          </p:val>
                                        </p:tav>
                                      </p:tavLst>
                                    </p:anim>
                                    <p:anim calcmode="lin" valueType="num">
                                      <p:cBhvr>
                                        <p:cTn id="123" dur="100" accel="100000" fill="hold">
                                          <p:stCondLst>
                                            <p:cond delay="900"/>
                                          </p:stCondLst>
                                        </p:cTn>
                                        <p:tgtEl>
                                          <p:spTgt spid="170008"/>
                                        </p:tgtEl>
                                        <p:attrNameLst>
                                          <p:attrName>ppt_y</p:attrName>
                                        </p:attrNameLst>
                                      </p:cBhvr>
                                      <p:tavLst>
                                        <p:tav tm="0">
                                          <p:val>
                                            <p:strVal val="#ppt_y-.03"/>
                                          </p:val>
                                        </p:tav>
                                        <p:tav tm="100000">
                                          <p:val>
                                            <p:strVal val="#ppt_y"/>
                                          </p:val>
                                        </p:tav>
                                      </p:tavLst>
                                    </p:anim>
                                  </p:childTnLst>
                                </p:cTn>
                              </p:par>
                              <p:par>
                                <p:cTn id="124" presetID="37" presetClass="entr" presetSubtype="0" fill="hold" nodeType="withEffect">
                                  <p:stCondLst>
                                    <p:cond delay="0"/>
                                  </p:stCondLst>
                                  <p:childTnLst>
                                    <p:set>
                                      <p:cBhvr>
                                        <p:cTn id="125" dur="1" fill="hold">
                                          <p:stCondLst>
                                            <p:cond delay="0"/>
                                          </p:stCondLst>
                                        </p:cTn>
                                        <p:tgtEl>
                                          <p:spTgt spid="170012"/>
                                        </p:tgtEl>
                                        <p:attrNameLst>
                                          <p:attrName>style.visibility</p:attrName>
                                        </p:attrNameLst>
                                      </p:cBhvr>
                                      <p:to>
                                        <p:strVal val="visible"/>
                                      </p:to>
                                    </p:set>
                                    <p:animEffect transition="in" filter="fade">
                                      <p:cBhvr>
                                        <p:cTn id="126" dur="1000"/>
                                        <p:tgtEl>
                                          <p:spTgt spid="170012"/>
                                        </p:tgtEl>
                                      </p:cBhvr>
                                    </p:animEffect>
                                    <p:anim calcmode="lin" valueType="num">
                                      <p:cBhvr>
                                        <p:cTn id="127" dur="1000" fill="hold"/>
                                        <p:tgtEl>
                                          <p:spTgt spid="170012"/>
                                        </p:tgtEl>
                                        <p:attrNameLst>
                                          <p:attrName>ppt_x</p:attrName>
                                        </p:attrNameLst>
                                      </p:cBhvr>
                                      <p:tavLst>
                                        <p:tav tm="0">
                                          <p:val>
                                            <p:strVal val="#ppt_x"/>
                                          </p:val>
                                        </p:tav>
                                        <p:tav tm="100000">
                                          <p:val>
                                            <p:strVal val="#ppt_x"/>
                                          </p:val>
                                        </p:tav>
                                      </p:tavLst>
                                    </p:anim>
                                    <p:anim calcmode="lin" valueType="num">
                                      <p:cBhvr>
                                        <p:cTn id="128" dur="900" decel="100000" fill="hold"/>
                                        <p:tgtEl>
                                          <p:spTgt spid="170012"/>
                                        </p:tgtEl>
                                        <p:attrNameLst>
                                          <p:attrName>ppt_y</p:attrName>
                                        </p:attrNameLst>
                                      </p:cBhvr>
                                      <p:tavLst>
                                        <p:tav tm="0">
                                          <p:val>
                                            <p:strVal val="#ppt_y+1"/>
                                          </p:val>
                                        </p:tav>
                                        <p:tav tm="100000">
                                          <p:val>
                                            <p:strVal val="#ppt_y-.03"/>
                                          </p:val>
                                        </p:tav>
                                      </p:tavLst>
                                    </p:anim>
                                    <p:anim calcmode="lin" valueType="num">
                                      <p:cBhvr>
                                        <p:cTn id="129" dur="100" accel="100000" fill="hold">
                                          <p:stCondLst>
                                            <p:cond delay="900"/>
                                          </p:stCondLst>
                                        </p:cTn>
                                        <p:tgtEl>
                                          <p:spTgt spid="170012"/>
                                        </p:tgtEl>
                                        <p:attrNameLst>
                                          <p:attrName>ppt_y</p:attrName>
                                        </p:attrNameLst>
                                      </p:cBhvr>
                                      <p:tavLst>
                                        <p:tav tm="0">
                                          <p:val>
                                            <p:strVal val="#ppt_y-.03"/>
                                          </p:val>
                                        </p:tav>
                                        <p:tav tm="100000">
                                          <p:val>
                                            <p:strVal val="#ppt_y"/>
                                          </p:val>
                                        </p:tav>
                                      </p:tavLst>
                                    </p:anim>
                                  </p:childTnLst>
                                </p:cTn>
                              </p:par>
                            </p:childTnLst>
                          </p:cTn>
                        </p:par>
                      </p:childTnLst>
                    </p:cTn>
                  </p:par>
                  <p:par>
                    <p:cTn id="130" fill="hold" nodeType="clickPar">
                      <p:stCondLst>
                        <p:cond delay="indefinite"/>
                      </p:stCondLst>
                      <p:childTnLst>
                        <p:par>
                          <p:cTn id="131" fill="hold" nodeType="withGroup">
                            <p:stCondLst>
                              <p:cond delay="0"/>
                            </p:stCondLst>
                            <p:childTnLst>
                              <p:par>
                                <p:cTn id="132" presetID="37" presetClass="entr" presetSubtype="0" fill="hold" grpId="0" nodeType="clickEffect">
                                  <p:stCondLst>
                                    <p:cond delay="0"/>
                                  </p:stCondLst>
                                  <p:childTnLst>
                                    <p:set>
                                      <p:cBhvr>
                                        <p:cTn id="133" dur="1" fill="hold">
                                          <p:stCondLst>
                                            <p:cond delay="0"/>
                                          </p:stCondLst>
                                        </p:cTn>
                                        <p:tgtEl>
                                          <p:spTgt spid="170009"/>
                                        </p:tgtEl>
                                        <p:attrNameLst>
                                          <p:attrName>style.visibility</p:attrName>
                                        </p:attrNameLst>
                                      </p:cBhvr>
                                      <p:to>
                                        <p:strVal val="visible"/>
                                      </p:to>
                                    </p:set>
                                    <p:animEffect transition="in" filter="fade">
                                      <p:cBhvr>
                                        <p:cTn id="134" dur="1000"/>
                                        <p:tgtEl>
                                          <p:spTgt spid="170009"/>
                                        </p:tgtEl>
                                      </p:cBhvr>
                                    </p:animEffect>
                                    <p:anim calcmode="lin" valueType="num">
                                      <p:cBhvr>
                                        <p:cTn id="135" dur="1000" fill="hold"/>
                                        <p:tgtEl>
                                          <p:spTgt spid="170009"/>
                                        </p:tgtEl>
                                        <p:attrNameLst>
                                          <p:attrName>ppt_x</p:attrName>
                                        </p:attrNameLst>
                                      </p:cBhvr>
                                      <p:tavLst>
                                        <p:tav tm="0">
                                          <p:val>
                                            <p:strVal val="#ppt_x"/>
                                          </p:val>
                                        </p:tav>
                                        <p:tav tm="100000">
                                          <p:val>
                                            <p:strVal val="#ppt_x"/>
                                          </p:val>
                                        </p:tav>
                                      </p:tavLst>
                                    </p:anim>
                                    <p:anim calcmode="lin" valueType="num">
                                      <p:cBhvr>
                                        <p:cTn id="136" dur="900" decel="100000" fill="hold"/>
                                        <p:tgtEl>
                                          <p:spTgt spid="170009"/>
                                        </p:tgtEl>
                                        <p:attrNameLst>
                                          <p:attrName>ppt_y</p:attrName>
                                        </p:attrNameLst>
                                      </p:cBhvr>
                                      <p:tavLst>
                                        <p:tav tm="0">
                                          <p:val>
                                            <p:strVal val="#ppt_y+1"/>
                                          </p:val>
                                        </p:tav>
                                        <p:tav tm="100000">
                                          <p:val>
                                            <p:strVal val="#ppt_y-.03"/>
                                          </p:val>
                                        </p:tav>
                                      </p:tavLst>
                                    </p:anim>
                                    <p:anim calcmode="lin" valueType="num">
                                      <p:cBhvr>
                                        <p:cTn id="137" dur="100" accel="100000" fill="hold">
                                          <p:stCondLst>
                                            <p:cond delay="900"/>
                                          </p:stCondLst>
                                        </p:cTn>
                                        <p:tgtEl>
                                          <p:spTgt spid="170009"/>
                                        </p:tgtEl>
                                        <p:attrNameLst>
                                          <p:attrName>ppt_y</p:attrName>
                                        </p:attrNameLst>
                                      </p:cBhvr>
                                      <p:tavLst>
                                        <p:tav tm="0">
                                          <p:val>
                                            <p:strVal val="#ppt_y-.03"/>
                                          </p:val>
                                        </p:tav>
                                        <p:tav tm="100000">
                                          <p:val>
                                            <p:strVal val="#ppt_y"/>
                                          </p:val>
                                        </p:tav>
                                      </p:tavLst>
                                    </p:anim>
                                  </p:childTnLst>
                                </p:cTn>
                              </p:par>
                              <p:par>
                                <p:cTn id="138" presetID="37" presetClass="entr" presetSubtype="0" fill="hold" nodeType="withEffect">
                                  <p:stCondLst>
                                    <p:cond delay="0"/>
                                  </p:stCondLst>
                                  <p:childTnLst>
                                    <p:set>
                                      <p:cBhvr>
                                        <p:cTn id="139" dur="1" fill="hold">
                                          <p:stCondLst>
                                            <p:cond delay="0"/>
                                          </p:stCondLst>
                                        </p:cTn>
                                        <p:tgtEl>
                                          <p:spTgt spid="170013"/>
                                        </p:tgtEl>
                                        <p:attrNameLst>
                                          <p:attrName>style.visibility</p:attrName>
                                        </p:attrNameLst>
                                      </p:cBhvr>
                                      <p:to>
                                        <p:strVal val="visible"/>
                                      </p:to>
                                    </p:set>
                                    <p:animEffect transition="in" filter="fade">
                                      <p:cBhvr>
                                        <p:cTn id="140" dur="1000"/>
                                        <p:tgtEl>
                                          <p:spTgt spid="170013"/>
                                        </p:tgtEl>
                                      </p:cBhvr>
                                    </p:animEffect>
                                    <p:anim calcmode="lin" valueType="num">
                                      <p:cBhvr>
                                        <p:cTn id="141" dur="1000" fill="hold"/>
                                        <p:tgtEl>
                                          <p:spTgt spid="170013"/>
                                        </p:tgtEl>
                                        <p:attrNameLst>
                                          <p:attrName>ppt_x</p:attrName>
                                        </p:attrNameLst>
                                      </p:cBhvr>
                                      <p:tavLst>
                                        <p:tav tm="0">
                                          <p:val>
                                            <p:strVal val="#ppt_x"/>
                                          </p:val>
                                        </p:tav>
                                        <p:tav tm="100000">
                                          <p:val>
                                            <p:strVal val="#ppt_x"/>
                                          </p:val>
                                        </p:tav>
                                      </p:tavLst>
                                    </p:anim>
                                    <p:anim calcmode="lin" valueType="num">
                                      <p:cBhvr>
                                        <p:cTn id="142" dur="900" decel="100000" fill="hold"/>
                                        <p:tgtEl>
                                          <p:spTgt spid="170013"/>
                                        </p:tgtEl>
                                        <p:attrNameLst>
                                          <p:attrName>ppt_y</p:attrName>
                                        </p:attrNameLst>
                                      </p:cBhvr>
                                      <p:tavLst>
                                        <p:tav tm="0">
                                          <p:val>
                                            <p:strVal val="#ppt_y+1"/>
                                          </p:val>
                                        </p:tav>
                                        <p:tav tm="100000">
                                          <p:val>
                                            <p:strVal val="#ppt_y-.03"/>
                                          </p:val>
                                        </p:tav>
                                      </p:tavLst>
                                    </p:anim>
                                    <p:anim calcmode="lin" valueType="num">
                                      <p:cBhvr>
                                        <p:cTn id="143" dur="100" accel="100000" fill="hold">
                                          <p:stCondLst>
                                            <p:cond delay="900"/>
                                          </p:stCondLst>
                                        </p:cTn>
                                        <p:tgtEl>
                                          <p:spTgt spid="170013"/>
                                        </p:tgtEl>
                                        <p:attrNameLst>
                                          <p:attrName>ppt_y</p:attrName>
                                        </p:attrNameLst>
                                      </p:cBhvr>
                                      <p:tavLst>
                                        <p:tav tm="0">
                                          <p:val>
                                            <p:strVal val="#ppt_y-.03"/>
                                          </p:val>
                                        </p:tav>
                                        <p:tav tm="100000">
                                          <p:val>
                                            <p:strVal val="#ppt_y"/>
                                          </p:val>
                                        </p:tav>
                                      </p:tavLst>
                                    </p:anim>
                                  </p:childTnLst>
                                </p:cTn>
                              </p:par>
                            </p:childTnLst>
                          </p:cTn>
                        </p:par>
                      </p:childTnLst>
                    </p:cTn>
                  </p:par>
                  <p:par>
                    <p:cTn id="144" fill="hold" nodeType="clickPar">
                      <p:stCondLst>
                        <p:cond delay="indefinite"/>
                      </p:stCondLst>
                      <p:childTnLst>
                        <p:par>
                          <p:cTn id="145" fill="hold" nodeType="withGroup">
                            <p:stCondLst>
                              <p:cond delay="0"/>
                            </p:stCondLst>
                            <p:childTnLst>
                              <p:par>
                                <p:cTn id="146" presetID="37" presetClass="entr" presetSubtype="0" fill="hold" grpId="0" nodeType="clickEffect">
                                  <p:stCondLst>
                                    <p:cond delay="0"/>
                                  </p:stCondLst>
                                  <p:childTnLst>
                                    <p:set>
                                      <p:cBhvr>
                                        <p:cTn id="147" dur="1" fill="hold">
                                          <p:stCondLst>
                                            <p:cond delay="0"/>
                                          </p:stCondLst>
                                        </p:cTn>
                                        <p:tgtEl>
                                          <p:spTgt spid="170010"/>
                                        </p:tgtEl>
                                        <p:attrNameLst>
                                          <p:attrName>style.visibility</p:attrName>
                                        </p:attrNameLst>
                                      </p:cBhvr>
                                      <p:to>
                                        <p:strVal val="visible"/>
                                      </p:to>
                                    </p:set>
                                    <p:animEffect transition="in" filter="fade">
                                      <p:cBhvr>
                                        <p:cTn id="148" dur="1000"/>
                                        <p:tgtEl>
                                          <p:spTgt spid="170010"/>
                                        </p:tgtEl>
                                      </p:cBhvr>
                                    </p:animEffect>
                                    <p:anim calcmode="lin" valueType="num">
                                      <p:cBhvr>
                                        <p:cTn id="149" dur="1000" fill="hold"/>
                                        <p:tgtEl>
                                          <p:spTgt spid="170010"/>
                                        </p:tgtEl>
                                        <p:attrNameLst>
                                          <p:attrName>ppt_x</p:attrName>
                                        </p:attrNameLst>
                                      </p:cBhvr>
                                      <p:tavLst>
                                        <p:tav tm="0">
                                          <p:val>
                                            <p:strVal val="#ppt_x"/>
                                          </p:val>
                                        </p:tav>
                                        <p:tav tm="100000">
                                          <p:val>
                                            <p:strVal val="#ppt_x"/>
                                          </p:val>
                                        </p:tav>
                                      </p:tavLst>
                                    </p:anim>
                                    <p:anim calcmode="lin" valueType="num">
                                      <p:cBhvr>
                                        <p:cTn id="150" dur="900" decel="100000" fill="hold"/>
                                        <p:tgtEl>
                                          <p:spTgt spid="170010"/>
                                        </p:tgtEl>
                                        <p:attrNameLst>
                                          <p:attrName>ppt_y</p:attrName>
                                        </p:attrNameLst>
                                      </p:cBhvr>
                                      <p:tavLst>
                                        <p:tav tm="0">
                                          <p:val>
                                            <p:strVal val="#ppt_y+1"/>
                                          </p:val>
                                        </p:tav>
                                        <p:tav tm="100000">
                                          <p:val>
                                            <p:strVal val="#ppt_y-.03"/>
                                          </p:val>
                                        </p:tav>
                                      </p:tavLst>
                                    </p:anim>
                                    <p:anim calcmode="lin" valueType="num">
                                      <p:cBhvr>
                                        <p:cTn id="151" dur="100" accel="100000" fill="hold">
                                          <p:stCondLst>
                                            <p:cond delay="900"/>
                                          </p:stCondLst>
                                        </p:cTn>
                                        <p:tgtEl>
                                          <p:spTgt spid="170010"/>
                                        </p:tgtEl>
                                        <p:attrNameLst>
                                          <p:attrName>ppt_y</p:attrName>
                                        </p:attrNameLst>
                                      </p:cBhvr>
                                      <p:tavLst>
                                        <p:tav tm="0">
                                          <p:val>
                                            <p:strVal val="#ppt_y-.03"/>
                                          </p:val>
                                        </p:tav>
                                        <p:tav tm="100000">
                                          <p:val>
                                            <p:strVal val="#ppt_y"/>
                                          </p:val>
                                        </p:tav>
                                      </p:tavLst>
                                    </p:anim>
                                  </p:childTnLst>
                                </p:cTn>
                              </p:par>
                            </p:childTnLst>
                          </p:cTn>
                        </p:par>
                      </p:childTnLst>
                    </p:cTn>
                  </p:par>
                  <p:par>
                    <p:cTn id="152" fill="hold" nodeType="clickPar">
                      <p:stCondLst>
                        <p:cond delay="indefinite"/>
                      </p:stCondLst>
                      <p:childTnLst>
                        <p:par>
                          <p:cTn id="153" fill="hold" nodeType="withGroup">
                            <p:stCondLst>
                              <p:cond delay="0"/>
                            </p:stCondLst>
                            <p:childTnLst>
                              <p:par>
                                <p:cTn id="154" presetID="37" presetClass="entr" presetSubtype="0" fill="hold" grpId="0" nodeType="clickEffect">
                                  <p:stCondLst>
                                    <p:cond delay="0"/>
                                  </p:stCondLst>
                                  <p:childTnLst>
                                    <p:set>
                                      <p:cBhvr>
                                        <p:cTn id="155" dur="1" fill="hold">
                                          <p:stCondLst>
                                            <p:cond delay="0"/>
                                          </p:stCondLst>
                                        </p:cTn>
                                        <p:tgtEl>
                                          <p:spTgt spid="45"/>
                                        </p:tgtEl>
                                        <p:attrNameLst>
                                          <p:attrName>style.visibility</p:attrName>
                                        </p:attrNameLst>
                                      </p:cBhvr>
                                      <p:to>
                                        <p:strVal val="visible"/>
                                      </p:to>
                                    </p:set>
                                    <p:animEffect transition="in" filter="fade">
                                      <p:cBhvr>
                                        <p:cTn id="156" dur="1000"/>
                                        <p:tgtEl>
                                          <p:spTgt spid="45"/>
                                        </p:tgtEl>
                                      </p:cBhvr>
                                    </p:animEffect>
                                    <p:anim calcmode="lin" valueType="num">
                                      <p:cBhvr>
                                        <p:cTn id="157" dur="1000" fill="hold"/>
                                        <p:tgtEl>
                                          <p:spTgt spid="45"/>
                                        </p:tgtEl>
                                        <p:attrNameLst>
                                          <p:attrName>ppt_x</p:attrName>
                                        </p:attrNameLst>
                                      </p:cBhvr>
                                      <p:tavLst>
                                        <p:tav tm="0">
                                          <p:val>
                                            <p:strVal val="#ppt_x"/>
                                          </p:val>
                                        </p:tav>
                                        <p:tav tm="100000">
                                          <p:val>
                                            <p:strVal val="#ppt_x"/>
                                          </p:val>
                                        </p:tav>
                                      </p:tavLst>
                                    </p:anim>
                                    <p:anim calcmode="lin" valueType="num">
                                      <p:cBhvr>
                                        <p:cTn id="158" dur="900" decel="100000" fill="hold"/>
                                        <p:tgtEl>
                                          <p:spTgt spid="45"/>
                                        </p:tgtEl>
                                        <p:attrNameLst>
                                          <p:attrName>ppt_y</p:attrName>
                                        </p:attrNameLst>
                                      </p:cBhvr>
                                      <p:tavLst>
                                        <p:tav tm="0">
                                          <p:val>
                                            <p:strVal val="#ppt_y+1"/>
                                          </p:val>
                                        </p:tav>
                                        <p:tav tm="100000">
                                          <p:val>
                                            <p:strVal val="#ppt_y-.03"/>
                                          </p:val>
                                        </p:tav>
                                      </p:tavLst>
                                    </p:anim>
                                    <p:anim calcmode="lin" valueType="num">
                                      <p:cBhvr>
                                        <p:cTn id="159" dur="100" accel="100000" fill="hold">
                                          <p:stCondLst>
                                            <p:cond delay="900"/>
                                          </p:stCondLst>
                                        </p:cTn>
                                        <p:tgtEl>
                                          <p:spTgt spid="45"/>
                                        </p:tgtEl>
                                        <p:attrNameLst>
                                          <p:attrName>ppt_y</p:attrName>
                                        </p:attrNameLst>
                                      </p:cBhvr>
                                      <p:tavLst>
                                        <p:tav tm="0">
                                          <p:val>
                                            <p:strVal val="#ppt_y-.03"/>
                                          </p:val>
                                        </p:tav>
                                        <p:tav tm="100000">
                                          <p:val>
                                            <p:strVal val="#ppt_y"/>
                                          </p:val>
                                        </p:tav>
                                      </p:tavLst>
                                    </p:anim>
                                  </p:childTnLst>
                                </p:cTn>
                              </p:par>
                            </p:childTnLst>
                          </p:cTn>
                        </p:par>
                        <p:par>
                          <p:cTn id="160" fill="hold" nodeType="afterGroup">
                            <p:stCondLst>
                              <p:cond delay="1000"/>
                            </p:stCondLst>
                            <p:childTnLst>
                              <p:par>
                                <p:cTn id="161" presetID="37" presetClass="entr" presetSubtype="0" fill="hold" grpId="0" nodeType="afterEffect">
                                  <p:stCondLst>
                                    <p:cond delay="0"/>
                                  </p:stCondLst>
                                  <p:childTnLst>
                                    <p:set>
                                      <p:cBhvr>
                                        <p:cTn id="162" dur="1" fill="hold">
                                          <p:stCondLst>
                                            <p:cond delay="0"/>
                                          </p:stCondLst>
                                        </p:cTn>
                                        <p:tgtEl>
                                          <p:spTgt spid="46"/>
                                        </p:tgtEl>
                                        <p:attrNameLst>
                                          <p:attrName>style.visibility</p:attrName>
                                        </p:attrNameLst>
                                      </p:cBhvr>
                                      <p:to>
                                        <p:strVal val="visible"/>
                                      </p:to>
                                    </p:set>
                                    <p:animEffect transition="in" filter="fade">
                                      <p:cBhvr>
                                        <p:cTn id="163" dur="1000"/>
                                        <p:tgtEl>
                                          <p:spTgt spid="46"/>
                                        </p:tgtEl>
                                      </p:cBhvr>
                                    </p:animEffect>
                                    <p:anim calcmode="lin" valueType="num">
                                      <p:cBhvr>
                                        <p:cTn id="164" dur="1000" fill="hold"/>
                                        <p:tgtEl>
                                          <p:spTgt spid="46"/>
                                        </p:tgtEl>
                                        <p:attrNameLst>
                                          <p:attrName>ppt_x</p:attrName>
                                        </p:attrNameLst>
                                      </p:cBhvr>
                                      <p:tavLst>
                                        <p:tav tm="0">
                                          <p:val>
                                            <p:strVal val="#ppt_x"/>
                                          </p:val>
                                        </p:tav>
                                        <p:tav tm="100000">
                                          <p:val>
                                            <p:strVal val="#ppt_x"/>
                                          </p:val>
                                        </p:tav>
                                      </p:tavLst>
                                    </p:anim>
                                    <p:anim calcmode="lin" valueType="num">
                                      <p:cBhvr>
                                        <p:cTn id="165" dur="900" decel="100000" fill="hold"/>
                                        <p:tgtEl>
                                          <p:spTgt spid="46"/>
                                        </p:tgtEl>
                                        <p:attrNameLst>
                                          <p:attrName>ppt_y</p:attrName>
                                        </p:attrNameLst>
                                      </p:cBhvr>
                                      <p:tavLst>
                                        <p:tav tm="0">
                                          <p:val>
                                            <p:strVal val="#ppt_y+1"/>
                                          </p:val>
                                        </p:tav>
                                        <p:tav tm="100000">
                                          <p:val>
                                            <p:strVal val="#ppt_y-.03"/>
                                          </p:val>
                                        </p:tav>
                                      </p:tavLst>
                                    </p:anim>
                                    <p:anim calcmode="lin" valueType="num">
                                      <p:cBhvr>
                                        <p:cTn id="166" dur="100" accel="100000" fill="hold">
                                          <p:stCondLst>
                                            <p:cond delay="900"/>
                                          </p:stCondLst>
                                        </p:cTn>
                                        <p:tgtEl>
                                          <p:spTgt spid="46"/>
                                        </p:tgtEl>
                                        <p:attrNameLst>
                                          <p:attrName>ppt_y</p:attrName>
                                        </p:attrNameLst>
                                      </p:cBhvr>
                                      <p:tavLst>
                                        <p:tav tm="0">
                                          <p:val>
                                            <p:strVal val="#ppt_y-.03"/>
                                          </p:val>
                                        </p:tav>
                                        <p:tav tm="100000">
                                          <p:val>
                                            <p:strVal val="#ppt_y"/>
                                          </p:val>
                                        </p:tav>
                                      </p:tavLst>
                                    </p:anim>
                                  </p:childTnLst>
                                </p:cTn>
                              </p:par>
                            </p:childTnLst>
                          </p:cTn>
                        </p:par>
                        <p:par>
                          <p:cTn id="167" fill="hold" nodeType="afterGroup">
                            <p:stCondLst>
                              <p:cond delay="2000"/>
                            </p:stCondLst>
                            <p:childTnLst>
                              <p:par>
                                <p:cTn id="168" presetID="37" presetClass="entr" presetSubtype="0" fill="hold" grpId="0" nodeType="afterEffect">
                                  <p:stCondLst>
                                    <p:cond delay="0"/>
                                  </p:stCondLst>
                                  <p:childTnLst>
                                    <p:set>
                                      <p:cBhvr>
                                        <p:cTn id="169" dur="1" fill="hold">
                                          <p:stCondLst>
                                            <p:cond delay="0"/>
                                          </p:stCondLst>
                                        </p:cTn>
                                        <p:tgtEl>
                                          <p:spTgt spid="47"/>
                                        </p:tgtEl>
                                        <p:attrNameLst>
                                          <p:attrName>style.visibility</p:attrName>
                                        </p:attrNameLst>
                                      </p:cBhvr>
                                      <p:to>
                                        <p:strVal val="visible"/>
                                      </p:to>
                                    </p:set>
                                    <p:animEffect transition="in" filter="fade">
                                      <p:cBhvr>
                                        <p:cTn id="170" dur="1000"/>
                                        <p:tgtEl>
                                          <p:spTgt spid="47"/>
                                        </p:tgtEl>
                                      </p:cBhvr>
                                    </p:animEffect>
                                    <p:anim calcmode="lin" valueType="num">
                                      <p:cBhvr>
                                        <p:cTn id="171" dur="1000" fill="hold"/>
                                        <p:tgtEl>
                                          <p:spTgt spid="47"/>
                                        </p:tgtEl>
                                        <p:attrNameLst>
                                          <p:attrName>ppt_x</p:attrName>
                                        </p:attrNameLst>
                                      </p:cBhvr>
                                      <p:tavLst>
                                        <p:tav tm="0">
                                          <p:val>
                                            <p:strVal val="#ppt_x"/>
                                          </p:val>
                                        </p:tav>
                                        <p:tav tm="100000">
                                          <p:val>
                                            <p:strVal val="#ppt_x"/>
                                          </p:val>
                                        </p:tav>
                                      </p:tavLst>
                                    </p:anim>
                                    <p:anim calcmode="lin" valueType="num">
                                      <p:cBhvr>
                                        <p:cTn id="172" dur="900" decel="100000" fill="hold"/>
                                        <p:tgtEl>
                                          <p:spTgt spid="47"/>
                                        </p:tgtEl>
                                        <p:attrNameLst>
                                          <p:attrName>ppt_y</p:attrName>
                                        </p:attrNameLst>
                                      </p:cBhvr>
                                      <p:tavLst>
                                        <p:tav tm="0">
                                          <p:val>
                                            <p:strVal val="#ppt_y+1"/>
                                          </p:val>
                                        </p:tav>
                                        <p:tav tm="100000">
                                          <p:val>
                                            <p:strVal val="#ppt_y-.03"/>
                                          </p:val>
                                        </p:tav>
                                      </p:tavLst>
                                    </p:anim>
                                    <p:anim calcmode="lin" valueType="num">
                                      <p:cBhvr>
                                        <p:cTn id="173" dur="100" accel="100000" fill="hold">
                                          <p:stCondLst>
                                            <p:cond delay="900"/>
                                          </p:stCondLst>
                                        </p:cTn>
                                        <p:tgtEl>
                                          <p:spTgt spid="47"/>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992" grpId="0" animBg="1"/>
      <p:bldP spid="169995" grpId="0" animBg="1"/>
      <p:bldP spid="169996" grpId="0" animBg="1"/>
      <p:bldP spid="170006" grpId="0" animBg="1"/>
      <p:bldP spid="170007" grpId="0" animBg="1"/>
      <p:bldP spid="170008" grpId="0" animBg="1"/>
      <p:bldP spid="170009" grpId="0" animBg="1"/>
      <p:bldP spid="170010" grpId="0" animBg="1"/>
      <p:bldP spid="170018" grpId="0" animBg="1"/>
      <p:bldP spid="45" grpId="0" animBg="1"/>
      <p:bldP spid="46" grpId="0" animBg="1"/>
      <p:bldP spid="47"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US" smtClean="0">
                <a:latin typeface="Verdana" pitchFamily="34" charset="0"/>
                <a:cs typeface="Verdana" pitchFamily="34" charset="0"/>
              </a:rPr>
              <a:t>AWB module details </a:t>
            </a:r>
          </a:p>
        </p:txBody>
      </p:sp>
      <p:sp>
        <p:nvSpPr>
          <p:cNvPr id="19459" name="Content Placeholder 2"/>
          <p:cNvSpPr>
            <a:spLocks noGrp="1"/>
          </p:cNvSpPr>
          <p:nvPr>
            <p:ph idx="1"/>
          </p:nvPr>
        </p:nvSpPr>
        <p:spPr>
          <a:xfrm>
            <a:off x="732704" y="1609582"/>
            <a:ext cx="8228012" cy="5106832"/>
          </a:xfrm>
        </p:spPr>
        <p:txBody>
          <a:bodyPr/>
          <a:lstStyle/>
          <a:p>
            <a:pPr marL="1588" lvl="1" indent="0" eaLnBrk="1" hangingPunct="1">
              <a:buNone/>
            </a:pPr>
            <a:r>
              <a:rPr lang="en-US" sz="2000" dirty="0" smtClean="0">
                <a:latin typeface="Verdana" pitchFamily="34" charset="0"/>
                <a:cs typeface="Verdana" pitchFamily="34" charset="0"/>
              </a:rPr>
              <a:t>Modules represent the unit of “</a:t>
            </a:r>
            <a:r>
              <a:rPr lang="en-US" sz="2000" dirty="0" err="1" smtClean="0">
                <a:latin typeface="Verdana" pitchFamily="34" charset="0"/>
                <a:cs typeface="Verdana" pitchFamily="34" charset="0"/>
              </a:rPr>
              <a:t>swapability</a:t>
            </a:r>
            <a:r>
              <a:rPr lang="en-US" sz="2000" dirty="0" smtClean="0">
                <a:latin typeface="Verdana" pitchFamily="34" charset="0"/>
                <a:cs typeface="Verdana" pitchFamily="34" charset="0"/>
              </a:rPr>
              <a:t>” in source code</a:t>
            </a:r>
          </a:p>
          <a:p>
            <a:pPr lvl="1" eaLnBrk="1" hangingPunct="1">
              <a:buFontTx/>
              <a:buChar char="•"/>
            </a:pPr>
            <a:r>
              <a:rPr lang="en-US" sz="2000" dirty="0" smtClean="0">
                <a:latin typeface="Verdana" pitchFamily="34" charset="0"/>
                <a:cs typeface="Verdana" pitchFamily="34" charset="0"/>
              </a:rPr>
              <a:t>Each module is defined in an .</a:t>
            </a:r>
            <a:r>
              <a:rPr lang="en-US" sz="2000" dirty="0" err="1" smtClean="0">
                <a:latin typeface="Verdana" pitchFamily="34" charset="0"/>
                <a:cs typeface="Verdana" pitchFamily="34" charset="0"/>
              </a:rPr>
              <a:t>awb</a:t>
            </a:r>
            <a:r>
              <a:rPr lang="en-US" sz="2000" dirty="0" smtClean="0">
                <a:latin typeface="Verdana" pitchFamily="34" charset="0"/>
                <a:cs typeface="Verdana" pitchFamily="34" charset="0"/>
              </a:rPr>
              <a:t> file</a:t>
            </a:r>
          </a:p>
          <a:p>
            <a:pPr lvl="2" eaLnBrk="1" hangingPunct="1">
              <a:buFontTx/>
              <a:buChar char="•"/>
            </a:pPr>
            <a:r>
              <a:rPr lang="en-US" sz="1800" dirty="0" smtClean="0">
                <a:latin typeface="Verdana" pitchFamily="34" charset="0"/>
                <a:cs typeface="Verdana" pitchFamily="34" charset="0"/>
              </a:rPr>
              <a:t>Textual </a:t>
            </a:r>
            <a:r>
              <a:rPr lang="en-US" sz="1800" b="1" dirty="0" smtClean="0">
                <a:latin typeface="Verdana" pitchFamily="34" charset="0"/>
                <a:cs typeface="Verdana" pitchFamily="34" charset="0"/>
              </a:rPr>
              <a:t>%name </a:t>
            </a:r>
            <a:r>
              <a:rPr lang="en-US" sz="1800" dirty="0" smtClean="0">
                <a:latin typeface="Verdana" pitchFamily="34" charset="0"/>
                <a:cs typeface="Verdana" pitchFamily="34" charset="0"/>
              </a:rPr>
              <a:t>and </a:t>
            </a:r>
            <a:r>
              <a:rPr lang="en-US" sz="1800" b="1" dirty="0" smtClean="0">
                <a:latin typeface="Verdana" pitchFamily="34" charset="0"/>
                <a:cs typeface="Verdana" pitchFamily="34" charset="0"/>
              </a:rPr>
              <a:t>%description</a:t>
            </a:r>
            <a:r>
              <a:rPr lang="en-US" sz="1800" dirty="0" smtClean="0">
                <a:latin typeface="Verdana" pitchFamily="34" charset="0"/>
                <a:cs typeface="Verdana" pitchFamily="34" charset="0"/>
              </a:rPr>
              <a:t> of the module</a:t>
            </a:r>
            <a:br>
              <a:rPr lang="en-US" sz="1800" dirty="0" smtClean="0">
                <a:latin typeface="Verdana" pitchFamily="34" charset="0"/>
                <a:cs typeface="Verdana" pitchFamily="34" charset="0"/>
              </a:rPr>
            </a:br>
            <a:endParaRPr lang="en-US" sz="1800" dirty="0" smtClean="0">
              <a:latin typeface="Verdana" pitchFamily="34" charset="0"/>
              <a:cs typeface="Verdana" pitchFamily="34" charset="0"/>
            </a:endParaRPr>
          </a:p>
          <a:p>
            <a:pPr lvl="2" eaLnBrk="1" hangingPunct="1">
              <a:buFontTx/>
              <a:buChar char="•"/>
            </a:pPr>
            <a:r>
              <a:rPr lang="en-US" sz="1800" dirty="0" smtClean="0">
                <a:latin typeface="Verdana" pitchFamily="34" charset="0"/>
                <a:cs typeface="Verdana" pitchFamily="34" charset="0"/>
              </a:rPr>
              <a:t>List of the </a:t>
            </a:r>
            <a:r>
              <a:rPr lang="en-US" sz="1800" b="1" dirty="0" smtClean="0">
                <a:latin typeface="Verdana" pitchFamily="34" charset="0"/>
                <a:cs typeface="Verdana" pitchFamily="34" charset="0"/>
              </a:rPr>
              <a:t>%source</a:t>
            </a:r>
            <a:r>
              <a:rPr lang="en-US" sz="1800" dirty="0" smtClean="0">
                <a:latin typeface="Verdana" pitchFamily="34" charset="0"/>
                <a:cs typeface="Verdana" pitchFamily="34" charset="0"/>
              </a:rPr>
              <a:t> files that comprise the module’s code</a:t>
            </a:r>
          </a:p>
          <a:p>
            <a:pPr lvl="3" eaLnBrk="1" hangingPunct="1">
              <a:buFontTx/>
              <a:buChar char="•"/>
            </a:pPr>
            <a:r>
              <a:rPr lang="en-US" sz="1600" dirty="0" smtClean="0">
                <a:latin typeface="Verdana" pitchFamily="34" charset="0"/>
                <a:cs typeface="Verdana" pitchFamily="34" charset="0"/>
              </a:rPr>
              <a:t>E.g., C, C++, BSV, </a:t>
            </a:r>
            <a:r>
              <a:rPr lang="en-US" sz="1600" dirty="0" err="1" smtClean="0">
                <a:latin typeface="Verdana" pitchFamily="34" charset="0"/>
                <a:cs typeface="Verdana" pitchFamily="34" charset="0"/>
              </a:rPr>
              <a:t>Makefiles</a:t>
            </a:r>
            <a:r>
              <a:rPr lang="en-US" sz="1600" dirty="0" smtClean="0">
                <a:latin typeface="Verdana" pitchFamily="34" charset="0"/>
                <a:cs typeface="Verdana" pitchFamily="34" charset="0"/>
              </a:rPr>
              <a:t> or Scons files.</a:t>
            </a:r>
            <a:br>
              <a:rPr lang="en-US" sz="1600" dirty="0" smtClean="0">
                <a:latin typeface="Verdana" pitchFamily="34" charset="0"/>
                <a:cs typeface="Verdana" pitchFamily="34" charset="0"/>
              </a:rPr>
            </a:br>
            <a:endParaRPr lang="en-US" sz="1600" dirty="0" smtClean="0">
              <a:latin typeface="Verdana" pitchFamily="34" charset="0"/>
              <a:cs typeface="Verdana" pitchFamily="34" charset="0"/>
            </a:endParaRPr>
          </a:p>
          <a:p>
            <a:pPr lvl="2" eaLnBrk="1" hangingPunct="1">
              <a:buFontTx/>
              <a:buChar char="•"/>
            </a:pPr>
            <a:r>
              <a:rPr lang="en-US" sz="1800" dirty="0" smtClean="0">
                <a:latin typeface="Verdana" pitchFamily="34" charset="0"/>
                <a:cs typeface="Verdana" pitchFamily="34" charset="0"/>
              </a:rPr>
              <a:t>Modules also </a:t>
            </a:r>
            <a:r>
              <a:rPr lang="en-US" sz="1800" b="1" dirty="0">
                <a:latin typeface="Verdana" pitchFamily="34" charset="0"/>
                <a:cs typeface="Verdana" pitchFamily="34" charset="0"/>
              </a:rPr>
              <a:t>%</a:t>
            </a:r>
            <a:r>
              <a:rPr lang="en-US" sz="1800" b="1" dirty="0" smtClean="0">
                <a:latin typeface="Verdana" pitchFamily="34" charset="0"/>
                <a:cs typeface="Verdana" pitchFamily="34" charset="0"/>
              </a:rPr>
              <a:t>provide</a:t>
            </a:r>
            <a:r>
              <a:rPr lang="en-US" sz="1800" i="1" dirty="0" smtClean="0">
                <a:latin typeface="Verdana" pitchFamily="34" charset="0"/>
                <a:cs typeface="Verdana" pitchFamily="34" charset="0"/>
              </a:rPr>
              <a:t> </a:t>
            </a:r>
            <a:r>
              <a:rPr lang="en-US" sz="1800" dirty="0" smtClean="0">
                <a:latin typeface="Verdana" pitchFamily="34" charset="0"/>
                <a:cs typeface="Verdana" pitchFamily="34" charset="0"/>
              </a:rPr>
              <a:t>an AWB type (different from C++ type)</a:t>
            </a:r>
          </a:p>
          <a:p>
            <a:pPr lvl="3" eaLnBrk="1" hangingPunct="1">
              <a:buFontTx/>
              <a:buChar char="•"/>
            </a:pPr>
            <a:r>
              <a:rPr lang="en-US" sz="1600" dirty="0" smtClean="0">
                <a:latin typeface="Verdana" pitchFamily="34" charset="0"/>
                <a:cs typeface="Verdana" pitchFamily="34" charset="0"/>
              </a:rPr>
              <a:t>E.g., </a:t>
            </a:r>
            <a:r>
              <a:rPr lang="en-US" sz="1600" dirty="0" err="1" smtClean="0">
                <a:latin typeface="Verdana" pitchFamily="34" charset="0"/>
                <a:cs typeface="Verdana" pitchFamily="34" charset="0"/>
              </a:rPr>
              <a:t>branch_predictor</a:t>
            </a:r>
            <a:r>
              <a:rPr lang="en-US" sz="1600" dirty="0" smtClean="0">
                <a:latin typeface="Verdana" pitchFamily="34" charset="0"/>
                <a:cs typeface="Verdana" pitchFamily="34" charset="0"/>
              </a:rPr>
              <a:t>, fetch, decode, execute, cache</a:t>
            </a:r>
            <a:br>
              <a:rPr lang="en-US" sz="1600" dirty="0" smtClean="0">
                <a:latin typeface="Verdana" pitchFamily="34" charset="0"/>
                <a:cs typeface="Verdana" pitchFamily="34" charset="0"/>
              </a:rPr>
            </a:br>
            <a:endParaRPr lang="en-US" sz="1600" dirty="0" smtClean="0">
              <a:latin typeface="Verdana" pitchFamily="34" charset="0"/>
              <a:cs typeface="Verdana" pitchFamily="34" charset="0"/>
            </a:endParaRPr>
          </a:p>
          <a:p>
            <a:pPr lvl="2" eaLnBrk="1" hangingPunct="1">
              <a:buFontTx/>
              <a:buChar char="•"/>
            </a:pPr>
            <a:r>
              <a:rPr lang="en-US" sz="1800" dirty="0" smtClean="0">
                <a:latin typeface="Verdana" pitchFamily="34" charset="0"/>
                <a:cs typeface="Verdana" pitchFamily="34" charset="0"/>
              </a:rPr>
              <a:t>Modules can </a:t>
            </a:r>
            <a:r>
              <a:rPr lang="en-US" sz="1800" b="1" dirty="0" smtClean="0">
                <a:latin typeface="Verdana" pitchFamily="34" charset="0"/>
                <a:cs typeface="Verdana" pitchFamily="34" charset="0"/>
              </a:rPr>
              <a:t>%require</a:t>
            </a:r>
            <a:r>
              <a:rPr lang="en-US" sz="1800" i="1" dirty="0" smtClean="0">
                <a:latin typeface="Verdana" pitchFamily="34" charset="0"/>
                <a:cs typeface="Verdana" pitchFamily="34" charset="0"/>
              </a:rPr>
              <a:t> modules of specific AWB </a:t>
            </a:r>
            <a:r>
              <a:rPr lang="en-US" sz="1800" dirty="0" smtClean="0">
                <a:latin typeface="Verdana" pitchFamily="34" charset="0"/>
                <a:cs typeface="Verdana" pitchFamily="34" charset="0"/>
              </a:rPr>
              <a:t>types</a:t>
            </a:r>
          </a:p>
          <a:p>
            <a:pPr lvl="3" eaLnBrk="1" hangingPunct="1">
              <a:buFontTx/>
              <a:buChar char="•"/>
            </a:pPr>
            <a:r>
              <a:rPr lang="en-US" sz="1600" dirty="0" smtClean="0">
                <a:latin typeface="Verdana" pitchFamily="34" charset="0"/>
                <a:cs typeface="Verdana" pitchFamily="34" charset="0"/>
              </a:rPr>
              <a:t>E.g., cache may require a </a:t>
            </a:r>
            <a:r>
              <a:rPr lang="en-US" sz="1600" dirty="0" err="1" smtClean="0">
                <a:latin typeface="Verdana" pitchFamily="34" charset="0"/>
                <a:cs typeface="Verdana" pitchFamily="34" charset="0"/>
              </a:rPr>
              <a:t>pre_fetcher</a:t>
            </a:r>
            <a:r>
              <a:rPr lang="en-US" sz="1600" dirty="0" smtClean="0">
                <a:latin typeface="Verdana" pitchFamily="34" charset="0"/>
                <a:cs typeface="Verdana" pitchFamily="34" charset="0"/>
              </a:rPr>
              <a:t>  and different prefetch schemes would provide the same AWB type “</a:t>
            </a:r>
            <a:r>
              <a:rPr lang="en-US" sz="1600" dirty="0" err="1" smtClean="0">
                <a:latin typeface="Verdana" pitchFamily="34" charset="0"/>
                <a:cs typeface="Verdana" pitchFamily="34" charset="0"/>
              </a:rPr>
              <a:t>pre_fetcher</a:t>
            </a:r>
            <a:r>
              <a:rPr lang="en-US" sz="1600" dirty="0" smtClean="0">
                <a:latin typeface="Verdana" pitchFamily="34" charset="0"/>
                <a:cs typeface="Verdana" pitchFamily="34" charset="0"/>
              </a:rPr>
              <a:t>”</a:t>
            </a:r>
            <a:br>
              <a:rPr lang="en-US" sz="1600" dirty="0" smtClean="0">
                <a:latin typeface="Verdana" pitchFamily="34" charset="0"/>
                <a:cs typeface="Verdana" pitchFamily="34" charset="0"/>
              </a:rPr>
            </a:br>
            <a:endParaRPr lang="en-US" sz="1600" dirty="0" smtClean="0">
              <a:latin typeface="Verdana" pitchFamily="34" charset="0"/>
              <a:cs typeface="Verdana" pitchFamily="34" charset="0"/>
            </a:endParaRPr>
          </a:p>
          <a:p>
            <a:pPr lvl="2" eaLnBrk="1" hangingPunct="1">
              <a:buFontTx/>
              <a:buChar char="•"/>
            </a:pPr>
            <a:r>
              <a:rPr lang="en-US" sz="1800" dirty="0" smtClean="0">
                <a:latin typeface="Verdana" pitchFamily="34" charset="0"/>
                <a:cs typeface="Verdana" pitchFamily="34" charset="0"/>
              </a:rPr>
              <a:t>Modules can describe </a:t>
            </a:r>
            <a:r>
              <a:rPr lang="en-US" sz="1800" b="1" dirty="0" smtClean="0">
                <a:latin typeface="Verdana" pitchFamily="34" charset="0"/>
                <a:cs typeface="Verdana" pitchFamily="34" charset="0"/>
              </a:rPr>
              <a:t>%parameters</a:t>
            </a:r>
            <a:r>
              <a:rPr lang="en-US" sz="1800" dirty="0" smtClean="0">
                <a:latin typeface="Verdana" pitchFamily="34" charset="0"/>
                <a:cs typeface="Verdana" pitchFamily="34" charset="0"/>
              </a:rPr>
              <a:t> the user can vary</a:t>
            </a:r>
          </a:p>
          <a:p>
            <a:pPr lvl="3" eaLnBrk="1" hangingPunct="1">
              <a:buFontTx/>
              <a:buChar char="•"/>
            </a:pPr>
            <a:r>
              <a:rPr lang="en-US" sz="1600" dirty="0" smtClean="0">
                <a:latin typeface="Verdana" pitchFamily="34" charset="0"/>
                <a:cs typeface="Verdana" pitchFamily="34" charset="0"/>
              </a:rPr>
              <a:t>Parameters can be static (compile time) or dynamic (run time)</a:t>
            </a:r>
          </a:p>
          <a:p>
            <a:pPr lvl="2" eaLnBrk="1" hangingPunct="1">
              <a:buFontTx/>
              <a:buChar char="•"/>
            </a:pPr>
            <a:endParaRPr lang="en-US" sz="1800" dirty="0" smtClean="0">
              <a:solidFill>
                <a:srgbClr val="061922"/>
              </a:solidFill>
              <a:latin typeface="Verdana" pitchFamily="34" charset="0"/>
              <a:cs typeface="Verdana" pitchFamily="34" charset="0"/>
            </a:endParaRPr>
          </a:p>
        </p:txBody>
      </p:sp>
    </p:spTree>
    <p:extLst>
      <p:ext uri="{BB962C8B-B14F-4D97-AF65-F5344CB8AC3E}">
        <p14:creationId xmlns:p14="http://schemas.microsoft.com/office/powerpoint/2010/main" val="16293342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smtClean="0">
                <a:latin typeface="Verdana" pitchFamily="34" charset="0"/>
                <a:cs typeface="Verdana" pitchFamily="34" charset="0"/>
              </a:rPr>
              <a:t>Module Configuration – Example .awb File</a:t>
            </a:r>
          </a:p>
        </p:txBody>
      </p:sp>
      <p:sp>
        <p:nvSpPr>
          <p:cNvPr id="20483" name="Text Box 3"/>
          <p:cNvSpPr txBox="1">
            <a:spLocks noChangeArrowheads="1"/>
          </p:cNvSpPr>
          <p:nvPr/>
        </p:nvSpPr>
        <p:spPr bwMode="auto">
          <a:xfrm>
            <a:off x="685800" y="1600200"/>
            <a:ext cx="7848600" cy="3507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pitchFamily="34" charset="-128"/>
              </a:defRPr>
            </a:lvl1pPr>
            <a:lvl2pPr marL="742950" indent="-285750" eaLnBrk="0" hangingPunct="0">
              <a:defRPr sz="2400">
                <a:solidFill>
                  <a:schemeClr val="tx1"/>
                </a:solidFill>
                <a:latin typeface="Arial" charset="0"/>
                <a:ea typeface="ＭＳ Ｐゴシック" pitchFamily="34" charset="-128"/>
              </a:defRPr>
            </a:lvl2pPr>
            <a:lvl3pPr marL="1143000" indent="-228600" eaLnBrk="0" hangingPunct="0">
              <a:defRPr sz="2400">
                <a:solidFill>
                  <a:schemeClr val="tx1"/>
                </a:solidFill>
                <a:latin typeface="Arial" charset="0"/>
                <a:ea typeface="ＭＳ Ｐゴシック" pitchFamily="34" charset="-128"/>
              </a:defRPr>
            </a:lvl3pPr>
            <a:lvl4pPr marL="1600200" indent="-228600" eaLnBrk="0" hangingPunct="0">
              <a:defRPr sz="2400">
                <a:solidFill>
                  <a:schemeClr val="tx1"/>
                </a:solidFill>
                <a:latin typeface="Arial" charset="0"/>
                <a:ea typeface="ＭＳ Ｐゴシック" pitchFamily="34" charset="-128"/>
              </a:defRPr>
            </a:lvl4pPr>
            <a:lvl5pPr marL="2057400" indent="-228600" eaLnBrk="0" hangingPunct="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eaLnBrk="1" hangingPunct="1"/>
            <a:endParaRPr lang="en-US" sz="1400" b="1" dirty="0">
              <a:latin typeface="Courier New" pitchFamily="49" charset="0"/>
              <a:cs typeface="Courier New" pitchFamily="49" charset="0"/>
            </a:endParaRPr>
          </a:p>
          <a:p>
            <a:pPr eaLnBrk="1" hangingPunct="1"/>
            <a:r>
              <a:rPr lang="en-US" sz="1400" b="1" dirty="0">
                <a:latin typeface="Courier New" pitchFamily="49" charset="0"/>
                <a:cs typeface="Courier New" pitchFamily="49" charset="0"/>
              </a:rPr>
              <a:t>%name APE Unit </a:t>
            </a:r>
            <a:r>
              <a:rPr lang="en-US" sz="1400" b="1" dirty="0" smtClean="0">
                <a:latin typeface="Courier New" pitchFamily="49" charset="0"/>
                <a:cs typeface="Courier New" pitchFamily="49" charset="0"/>
              </a:rPr>
              <a:t>Tester</a:t>
            </a:r>
            <a:endParaRPr lang="en-US" sz="1400" b="1" dirty="0">
              <a:latin typeface="Courier New" pitchFamily="49" charset="0"/>
              <a:cs typeface="Courier New" pitchFamily="49" charset="0"/>
            </a:endParaRPr>
          </a:p>
          <a:p>
            <a:pPr eaLnBrk="1" hangingPunct="1"/>
            <a:r>
              <a:rPr lang="en-US" sz="1400" b="1" dirty="0">
                <a:latin typeface="Courier New" pitchFamily="49" charset="0"/>
                <a:cs typeface="Courier New" pitchFamily="49" charset="0"/>
              </a:rPr>
              <a:t>%</a:t>
            </a:r>
            <a:r>
              <a:rPr lang="en-US" sz="1400" b="1" dirty="0" err="1">
                <a:latin typeface="Courier New" pitchFamily="49" charset="0"/>
                <a:cs typeface="Courier New" pitchFamily="49" charset="0"/>
              </a:rPr>
              <a:t>desc</a:t>
            </a:r>
            <a:r>
              <a:rPr lang="en-US" sz="1400" b="1" dirty="0">
                <a:latin typeface="Courier New" pitchFamily="49" charset="0"/>
                <a:cs typeface="Courier New" pitchFamily="49" charset="0"/>
              </a:rPr>
              <a:t> APE – The AWB Plugin Exerciser</a:t>
            </a:r>
          </a:p>
          <a:p>
            <a:pPr eaLnBrk="1" hangingPunct="1"/>
            <a:r>
              <a:rPr lang="en-US" sz="1400" b="1" dirty="0">
                <a:latin typeface="Courier New" pitchFamily="49" charset="0"/>
                <a:cs typeface="Courier New" pitchFamily="49" charset="0"/>
              </a:rPr>
              <a:t>%attributes ape test</a:t>
            </a:r>
          </a:p>
          <a:p>
            <a:pPr eaLnBrk="1" hangingPunct="1"/>
            <a:endParaRPr lang="en-US" sz="1400" b="1" dirty="0">
              <a:latin typeface="Courier New" pitchFamily="49" charset="0"/>
              <a:cs typeface="Courier New" pitchFamily="49" charset="0"/>
            </a:endParaRPr>
          </a:p>
          <a:p>
            <a:pPr eaLnBrk="1" hangingPunct="1"/>
            <a:r>
              <a:rPr lang="en-US" sz="1400" b="1" dirty="0">
                <a:latin typeface="Courier New" pitchFamily="49" charset="0"/>
                <a:cs typeface="Courier New" pitchFamily="49" charset="0"/>
              </a:rPr>
              <a:t>%provides system</a:t>
            </a:r>
          </a:p>
          <a:p>
            <a:pPr eaLnBrk="1" hangingPunct="1"/>
            <a:r>
              <a:rPr lang="en-US" sz="1400" b="1" dirty="0">
                <a:latin typeface="Courier New" pitchFamily="49" charset="0"/>
                <a:cs typeface="Courier New" pitchFamily="49" charset="0"/>
              </a:rPr>
              <a:t>%requires feeder </a:t>
            </a:r>
            <a:r>
              <a:rPr lang="en-US" sz="1400" b="1" dirty="0" err="1">
                <a:latin typeface="Courier New" pitchFamily="49" charset="0"/>
                <a:cs typeface="Courier New" pitchFamily="49" charset="0"/>
              </a:rPr>
              <a:t>ape_driver</a:t>
            </a:r>
            <a:r>
              <a:rPr lang="en-US" sz="1400" b="1" dirty="0">
                <a:latin typeface="Courier New" pitchFamily="49" charset="0"/>
                <a:cs typeface="Courier New" pitchFamily="49" charset="0"/>
              </a:rPr>
              <a:t> </a:t>
            </a:r>
            <a:r>
              <a:rPr lang="en-US" sz="1400" b="1" dirty="0" err="1">
                <a:latin typeface="Courier New" pitchFamily="49" charset="0"/>
                <a:cs typeface="Courier New" pitchFamily="49" charset="0"/>
              </a:rPr>
              <a:t>isa</a:t>
            </a:r>
            <a:endParaRPr lang="en-US" sz="1400" b="1" dirty="0">
              <a:latin typeface="Courier New" pitchFamily="49" charset="0"/>
              <a:cs typeface="Courier New" pitchFamily="49" charset="0"/>
            </a:endParaRPr>
          </a:p>
          <a:p>
            <a:pPr eaLnBrk="1" hangingPunct="1"/>
            <a:endParaRPr lang="en-US" sz="1400" b="1" dirty="0">
              <a:latin typeface="Courier New" pitchFamily="49" charset="0"/>
              <a:cs typeface="Courier New" pitchFamily="49" charset="0"/>
            </a:endParaRPr>
          </a:p>
          <a:p>
            <a:pPr eaLnBrk="1" hangingPunct="1"/>
            <a:r>
              <a:rPr lang="en-US" sz="1400" b="1" dirty="0" smtClean="0">
                <a:latin typeface="Courier New" pitchFamily="49" charset="0"/>
                <a:cs typeface="Courier New" pitchFamily="49" charset="0"/>
              </a:rPr>
              <a:t>%source –-public </a:t>
            </a:r>
            <a:r>
              <a:rPr lang="en-US" sz="1400" b="1" dirty="0" err="1" smtClean="0">
                <a:latin typeface="Courier New" pitchFamily="49" charset="0"/>
                <a:cs typeface="Courier New" pitchFamily="49" charset="0"/>
              </a:rPr>
              <a:t>ape.h</a:t>
            </a:r>
            <a:endParaRPr lang="en-US" sz="1400" b="1" dirty="0">
              <a:latin typeface="Courier New" pitchFamily="49" charset="0"/>
              <a:cs typeface="Courier New" pitchFamily="49" charset="0"/>
            </a:endParaRPr>
          </a:p>
          <a:p>
            <a:pPr eaLnBrk="1" hangingPunct="1"/>
            <a:r>
              <a:rPr lang="en-US" sz="1400" b="1" dirty="0" smtClean="0">
                <a:latin typeface="Courier New" pitchFamily="49" charset="0"/>
                <a:cs typeface="Courier New" pitchFamily="49" charset="0"/>
              </a:rPr>
              <a:t>%source –-private ape.cpp </a:t>
            </a:r>
            <a:r>
              <a:rPr lang="en-US" sz="1400" b="1" dirty="0">
                <a:latin typeface="Courier New" pitchFamily="49" charset="0"/>
                <a:cs typeface="Courier New" pitchFamily="49" charset="0"/>
              </a:rPr>
              <a:t>ape-util.cpp</a:t>
            </a:r>
          </a:p>
          <a:p>
            <a:pPr eaLnBrk="1" hangingPunct="1"/>
            <a:endParaRPr lang="en-US" sz="1400" b="1" dirty="0">
              <a:latin typeface="Courier New" pitchFamily="49" charset="0"/>
              <a:cs typeface="Courier New" pitchFamily="49" charset="0"/>
            </a:endParaRPr>
          </a:p>
          <a:p>
            <a:pPr eaLnBrk="1" hangingPunct="1"/>
            <a:r>
              <a:rPr lang="en-US" sz="1400" b="1" dirty="0">
                <a:latin typeface="Courier New" pitchFamily="49" charset="0"/>
                <a:cs typeface="Courier New" pitchFamily="49" charset="0"/>
              </a:rPr>
              <a:t>%</a:t>
            </a:r>
            <a:r>
              <a:rPr lang="en-US" sz="1400" b="1" dirty="0" err="1">
                <a:latin typeface="Courier New" pitchFamily="49" charset="0"/>
                <a:cs typeface="Courier New" pitchFamily="49" charset="0"/>
              </a:rPr>
              <a:t>param</a:t>
            </a:r>
            <a:r>
              <a:rPr lang="en-US" sz="1400" b="1" dirty="0">
                <a:latin typeface="Courier New" pitchFamily="49" charset="0"/>
                <a:cs typeface="Courier New" pitchFamily="49" charset="0"/>
              </a:rPr>
              <a:t> MAX_INST_BUF_SZ  1024  “Number of </a:t>
            </a:r>
            <a:r>
              <a:rPr lang="en-US" sz="1400" b="1" dirty="0" err="1">
                <a:latin typeface="Courier New" pitchFamily="49" charset="0"/>
                <a:cs typeface="Courier New" pitchFamily="49" charset="0"/>
              </a:rPr>
              <a:t>instr</a:t>
            </a:r>
            <a:r>
              <a:rPr lang="en-US" sz="1400" b="1" dirty="0">
                <a:latin typeface="Courier New" pitchFamily="49" charset="0"/>
                <a:cs typeface="Courier New" pitchFamily="49" charset="0"/>
              </a:rPr>
              <a:t> buffer entries”</a:t>
            </a:r>
          </a:p>
          <a:p>
            <a:pPr eaLnBrk="1" hangingPunct="1"/>
            <a:r>
              <a:rPr lang="en-US" sz="1400" b="1" dirty="0">
                <a:latin typeface="Courier New" pitchFamily="49" charset="0"/>
                <a:cs typeface="Courier New" pitchFamily="49" charset="0"/>
              </a:rPr>
              <a:t>%</a:t>
            </a:r>
            <a:r>
              <a:rPr lang="en-US" sz="1400" b="1" dirty="0" err="1">
                <a:latin typeface="Courier New" pitchFamily="49" charset="0"/>
                <a:cs typeface="Courier New" pitchFamily="49" charset="0"/>
              </a:rPr>
              <a:t>param</a:t>
            </a:r>
            <a:r>
              <a:rPr lang="en-US" sz="1400" b="1" dirty="0">
                <a:latin typeface="Courier New" pitchFamily="49" charset="0"/>
                <a:cs typeface="Courier New" pitchFamily="49" charset="0"/>
              </a:rPr>
              <a:t> --global MAX_IDLE_CYCLES  256   “Maximum number of idle cycles”</a:t>
            </a:r>
          </a:p>
          <a:p>
            <a:pPr eaLnBrk="1" hangingPunct="1"/>
            <a:endParaRPr lang="en-US" sz="1400" b="1" dirty="0">
              <a:latin typeface="Courier New" pitchFamily="49" charset="0"/>
              <a:cs typeface="Courier New" pitchFamily="49" charset="0"/>
            </a:endParaRPr>
          </a:p>
        </p:txBody>
      </p:sp>
      <p:sp>
        <p:nvSpPr>
          <p:cNvPr id="4" name="TextBox 3"/>
          <p:cNvSpPr txBox="1"/>
          <p:nvPr/>
        </p:nvSpPr>
        <p:spPr>
          <a:xfrm>
            <a:off x="456271" y="5977055"/>
            <a:ext cx="8307658" cy="338554"/>
          </a:xfrm>
          <a:prstGeom prst="rect">
            <a:avLst/>
          </a:prstGeom>
          <a:noFill/>
          <a:ln w="38100">
            <a:noFill/>
            <a:prstDash val="sysDash"/>
          </a:ln>
        </p:spPr>
        <p:txBody>
          <a:bodyPr wrap="square" rtlCol="0">
            <a:spAutoFit/>
          </a:bodyPr>
          <a:lstStyle/>
          <a:p>
            <a:pPr algn="ctr"/>
            <a:r>
              <a:rPr lang="en-US" sz="1600" dirty="0" smtClean="0">
                <a:latin typeface="+mn-lt"/>
                <a:hlinkClick r:id="rId2"/>
              </a:rPr>
              <a:t>http://asim.csail.mit.edu/redmine/projects/awb/wiki/Awb_file</a:t>
            </a:r>
            <a:endParaRPr lang="en-US" sz="1600" dirty="0" smtClean="0">
              <a:latin typeface="+mn-lt"/>
            </a:endParaRPr>
          </a:p>
        </p:txBody>
      </p:sp>
    </p:spTree>
    <p:extLst>
      <p:ext uri="{BB962C8B-B14F-4D97-AF65-F5344CB8AC3E}">
        <p14:creationId xmlns:p14="http://schemas.microsoft.com/office/powerpoint/2010/main" val="14270151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pPr eaLnBrk="1" hangingPunct="1"/>
            <a:r>
              <a:rPr lang="en-US" dirty="0" smtClean="0">
                <a:latin typeface="Verdana" pitchFamily="34" charset="0"/>
                <a:cs typeface="Verdana" pitchFamily="34" charset="0"/>
              </a:rPr>
              <a:t>Modules</a:t>
            </a:r>
          </a:p>
        </p:txBody>
      </p:sp>
      <p:sp>
        <p:nvSpPr>
          <p:cNvPr id="21507" name="Content Placeholder 2"/>
          <p:cNvSpPr>
            <a:spLocks noGrp="1"/>
          </p:cNvSpPr>
          <p:nvPr>
            <p:ph idx="1"/>
          </p:nvPr>
        </p:nvSpPr>
        <p:spPr>
          <a:xfrm>
            <a:off x="734291" y="1911927"/>
            <a:ext cx="7949334" cy="3874511"/>
          </a:xfrm>
        </p:spPr>
        <p:txBody>
          <a:bodyPr/>
          <a:lstStyle/>
          <a:p>
            <a:pPr marL="25400" lvl="1" indent="0" eaLnBrk="1" hangingPunct="1">
              <a:spcBef>
                <a:spcPts val="50"/>
              </a:spcBef>
              <a:buNone/>
            </a:pPr>
            <a:r>
              <a:rPr lang="en-US" dirty="0" smtClean="0">
                <a:latin typeface="Verdana" pitchFamily="34" charset="0"/>
                <a:cs typeface="Verdana" pitchFamily="34" charset="0"/>
              </a:rPr>
              <a:t>Multiple modules may have the same </a:t>
            </a:r>
            <a:r>
              <a:rPr lang="en-US" dirty="0" err="1" smtClean="0">
                <a:latin typeface="Verdana" pitchFamily="34" charset="0"/>
                <a:cs typeface="Verdana" pitchFamily="34" charset="0"/>
              </a:rPr>
              <a:t>awb</a:t>
            </a:r>
            <a:r>
              <a:rPr lang="en-US" dirty="0">
                <a:latin typeface="Verdana" pitchFamily="34" charset="0"/>
                <a:cs typeface="Verdana" pitchFamily="34" charset="0"/>
              </a:rPr>
              <a:t> </a:t>
            </a:r>
            <a:r>
              <a:rPr lang="en-US" dirty="0" smtClean="0">
                <a:latin typeface="Verdana" pitchFamily="34" charset="0"/>
                <a:cs typeface="Verdana" pitchFamily="34" charset="0"/>
              </a:rPr>
              <a:t>type, but must have unique %names.</a:t>
            </a:r>
          </a:p>
          <a:p>
            <a:pPr marL="25400" lvl="1" indent="0" eaLnBrk="1" hangingPunct="1">
              <a:spcBef>
                <a:spcPts val="50"/>
              </a:spcBef>
              <a:buNone/>
            </a:pPr>
            <a:endParaRPr lang="en-US" dirty="0" smtClean="0">
              <a:latin typeface="Verdana" pitchFamily="34" charset="0"/>
              <a:cs typeface="Verdana" pitchFamily="34" charset="0"/>
            </a:endParaRPr>
          </a:p>
          <a:p>
            <a:pPr marL="25400" lvl="1" indent="0" eaLnBrk="1" hangingPunct="1">
              <a:spcBef>
                <a:spcPts val="50"/>
              </a:spcBef>
              <a:buNone/>
            </a:pPr>
            <a:r>
              <a:rPr lang="en-US" dirty="0" smtClean="0">
                <a:latin typeface="Verdana" pitchFamily="34" charset="0"/>
                <a:cs typeface="Verdana" pitchFamily="34" charset="0"/>
              </a:rPr>
              <a:t>If two modules provide the same </a:t>
            </a:r>
            <a:r>
              <a:rPr lang="en-US" dirty="0" err="1" smtClean="0">
                <a:latin typeface="Verdana" pitchFamily="34" charset="0"/>
                <a:cs typeface="Verdana" pitchFamily="34" charset="0"/>
              </a:rPr>
              <a:t>awb</a:t>
            </a:r>
            <a:r>
              <a:rPr lang="en-US" dirty="0" smtClean="0">
                <a:latin typeface="Verdana" pitchFamily="34" charset="0"/>
                <a:cs typeface="Verdana" pitchFamily="34" charset="0"/>
              </a:rPr>
              <a:t> type then this is an assertion that they can be swapped for one another and that the result will be a coherent set of code that will successfully build.</a:t>
            </a:r>
          </a:p>
          <a:p>
            <a:pPr marL="1371600" lvl="3" indent="0" eaLnBrk="1" hangingPunct="1">
              <a:buNone/>
            </a:pPr>
            <a:endParaRPr lang="en-US" dirty="0" smtClean="0">
              <a:latin typeface="Verdana" pitchFamily="34" charset="0"/>
              <a:cs typeface="Verdana" pitchFamily="34" charset="0"/>
            </a:endParaRPr>
          </a:p>
          <a:p>
            <a:pPr marL="914400" lvl="2" indent="0" eaLnBrk="1" hangingPunct="1">
              <a:buNone/>
            </a:pPr>
            <a:endParaRPr lang="en-US" dirty="0" smtClean="0">
              <a:latin typeface="Verdana" pitchFamily="34" charset="0"/>
              <a:cs typeface="Verdana" pitchFamily="34" charset="0"/>
            </a:endParaRPr>
          </a:p>
          <a:p>
            <a:pPr marL="914400" lvl="2" indent="0" eaLnBrk="1" hangingPunct="1">
              <a:buNone/>
            </a:pPr>
            <a:endParaRPr lang="en-US" dirty="0" smtClean="0">
              <a:solidFill>
                <a:srgbClr val="061922"/>
              </a:solidFill>
              <a:latin typeface="Verdana" pitchFamily="34" charset="0"/>
              <a:cs typeface="Verdana" pitchFamily="34" charset="0"/>
            </a:endParaRPr>
          </a:p>
        </p:txBody>
      </p:sp>
    </p:spTree>
    <p:extLst>
      <p:ext uri="{BB962C8B-B14F-4D97-AF65-F5344CB8AC3E}">
        <p14:creationId xmlns:p14="http://schemas.microsoft.com/office/powerpoint/2010/main" val="40359078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eaLnBrk="1" hangingPunct="1"/>
            <a:r>
              <a:rPr lang="en-US" smtClean="0">
                <a:latin typeface="Verdana" pitchFamily="34" charset="0"/>
                <a:cs typeface="Verdana" pitchFamily="34" charset="0"/>
              </a:rPr>
              <a:t>From Modules to Models</a:t>
            </a:r>
          </a:p>
        </p:txBody>
      </p:sp>
      <p:sp>
        <p:nvSpPr>
          <p:cNvPr id="22531" name="Content Placeholder 2"/>
          <p:cNvSpPr>
            <a:spLocks noGrp="1"/>
          </p:cNvSpPr>
          <p:nvPr>
            <p:ph idx="1"/>
          </p:nvPr>
        </p:nvSpPr>
        <p:spPr/>
        <p:txBody>
          <a:bodyPr/>
          <a:lstStyle/>
          <a:p>
            <a:pPr lvl="1" eaLnBrk="1" hangingPunct="1">
              <a:buFont typeface="Arial" charset="0"/>
              <a:buChar char="•"/>
            </a:pPr>
            <a:r>
              <a:rPr lang="en-US" dirty="0" smtClean="0">
                <a:latin typeface="Verdana" pitchFamily="34" charset="0"/>
                <a:cs typeface="Verdana" pitchFamily="34" charset="0"/>
              </a:rPr>
              <a:t>A model (project) is an interesting configuration selected by the user:</a:t>
            </a:r>
            <a:br>
              <a:rPr lang="en-US" dirty="0" smtClean="0">
                <a:latin typeface="Verdana" pitchFamily="34" charset="0"/>
                <a:cs typeface="Verdana" pitchFamily="34" charset="0"/>
              </a:rPr>
            </a:br>
            <a:endParaRPr lang="en-US" dirty="0" smtClean="0">
              <a:latin typeface="Verdana" pitchFamily="34" charset="0"/>
              <a:cs typeface="Verdana" pitchFamily="34" charset="0"/>
            </a:endParaRPr>
          </a:p>
          <a:p>
            <a:pPr lvl="2" eaLnBrk="1" hangingPunct="1">
              <a:buFont typeface="Arial" charset="0"/>
              <a:buChar char="•"/>
            </a:pPr>
            <a:r>
              <a:rPr lang="en-US" dirty="0" smtClean="0">
                <a:latin typeface="Verdana" pitchFamily="34" charset="0"/>
                <a:cs typeface="Verdana" pitchFamily="34" charset="0"/>
              </a:rPr>
              <a:t>All parameter values are set (unset ones use their default)</a:t>
            </a:r>
          </a:p>
          <a:p>
            <a:pPr lvl="2" eaLnBrk="1" hangingPunct="1">
              <a:buFont typeface="Arial" charset="0"/>
              <a:buChar char="•"/>
            </a:pPr>
            <a:r>
              <a:rPr lang="en-US" dirty="0" smtClean="0">
                <a:latin typeface="Verdana" pitchFamily="34" charset="0"/>
                <a:cs typeface="Verdana" pitchFamily="34" charset="0"/>
              </a:rPr>
              <a:t>All “requires” choices are made between alternative modules</a:t>
            </a:r>
          </a:p>
          <a:p>
            <a:pPr lvl="2" eaLnBrk="1" hangingPunct="1">
              <a:buFont typeface="Arial" charset="0"/>
              <a:buChar char="•"/>
            </a:pPr>
            <a:r>
              <a:rPr lang="en-US" dirty="0" smtClean="0">
                <a:latin typeface="Verdana" pitchFamily="34" charset="0"/>
                <a:cs typeface="Verdana" pitchFamily="34" charset="0"/>
              </a:rPr>
              <a:t>Stored in a .</a:t>
            </a:r>
            <a:r>
              <a:rPr lang="en-US" dirty="0" err="1" smtClean="0">
                <a:latin typeface="Verdana" pitchFamily="34" charset="0"/>
                <a:cs typeface="Verdana" pitchFamily="34" charset="0"/>
              </a:rPr>
              <a:t>apm</a:t>
            </a:r>
            <a:r>
              <a:rPr lang="en-US" dirty="0" smtClean="0">
                <a:latin typeface="Verdana" pitchFamily="34" charset="0"/>
                <a:cs typeface="Verdana" pitchFamily="34" charset="0"/>
              </a:rPr>
              <a:t> file</a:t>
            </a:r>
          </a:p>
          <a:p>
            <a:pPr lvl="2" eaLnBrk="1" hangingPunct="1">
              <a:buFont typeface="Arial" charset="0"/>
              <a:buChar char="•"/>
            </a:pPr>
            <a:endParaRPr lang="en-US" dirty="0" smtClean="0">
              <a:latin typeface="Verdana" pitchFamily="34" charset="0"/>
              <a:cs typeface="Verdana" pitchFamily="34" charset="0"/>
            </a:endParaRPr>
          </a:p>
          <a:p>
            <a:pPr lvl="1" eaLnBrk="1" hangingPunct="1">
              <a:buFont typeface="Arial" charset="0"/>
              <a:buChar char="•"/>
            </a:pPr>
            <a:r>
              <a:rPr lang="en-US" dirty="0" smtClean="0">
                <a:latin typeface="Verdana" pitchFamily="34" charset="0"/>
                <a:cs typeface="Verdana" pitchFamily="34" charset="0"/>
              </a:rPr>
              <a:t>Created using </a:t>
            </a:r>
            <a:r>
              <a:rPr lang="en-US" dirty="0" err="1" smtClean="0">
                <a:latin typeface="Verdana" pitchFamily="34" charset="0"/>
                <a:cs typeface="Verdana" pitchFamily="34" charset="0"/>
              </a:rPr>
              <a:t>apm</a:t>
            </a:r>
            <a:r>
              <a:rPr lang="en-US" dirty="0" smtClean="0">
                <a:latin typeface="Verdana" pitchFamily="34" charset="0"/>
                <a:cs typeface="Verdana" pitchFamily="34" charset="0"/>
              </a:rPr>
              <a:t>-edit GUI</a:t>
            </a:r>
          </a:p>
          <a:p>
            <a:pPr marL="0" indent="0" eaLnBrk="1" hangingPunct="1"/>
            <a:endParaRPr lang="en-US" dirty="0" smtClean="0">
              <a:latin typeface="Verdana" pitchFamily="34" charset="0"/>
              <a:cs typeface="Verdana" pitchFamily="34" charset="0"/>
            </a:endParaRPr>
          </a:p>
        </p:txBody>
      </p:sp>
    </p:spTree>
    <p:extLst>
      <p:ext uri="{BB962C8B-B14F-4D97-AF65-F5344CB8AC3E}">
        <p14:creationId xmlns:p14="http://schemas.microsoft.com/office/powerpoint/2010/main" val="23123511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smtClean="0">
                <a:latin typeface="Verdana" pitchFamily="34" charset="0"/>
                <a:cs typeface="Verdana" pitchFamily="34" charset="0"/>
              </a:rPr>
              <a:t>Example Module Hierarchy</a:t>
            </a:r>
          </a:p>
        </p:txBody>
      </p:sp>
      <p:sp>
        <p:nvSpPr>
          <p:cNvPr id="120835" name="Rectangle 3"/>
          <p:cNvSpPr>
            <a:spLocks noChangeArrowheads="1"/>
          </p:cNvSpPr>
          <p:nvPr/>
        </p:nvSpPr>
        <p:spPr bwMode="auto">
          <a:xfrm>
            <a:off x="4572000" y="2209800"/>
            <a:ext cx="381000" cy="381000"/>
          </a:xfrm>
          <a:prstGeom prst="rect">
            <a:avLst/>
          </a:prstGeom>
          <a:solidFill>
            <a:schemeClr val="bg1"/>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bg1"/>
            </a:extrusionClr>
          </a:sp3d>
        </p:spPr>
        <p:txBody>
          <a:bodyPr wrap="none" anchor="ctr">
            <a:flatTx/>
          </a:bodyPr>
          <a:lstStyle/>
          <a:p>
            <a:pPr>
              <a:buNone/>
            </a:pPr>
            <a:r>
              <a:rPr lang="en-US">
                <a:latin typeface="Times New Roman" pitchFamily="18" charset="0"/>
              </a:rPr>
              <a:t>S</a:t>
            </a:r>
          </a:p>
        </p:txBody>
      </p:sp>
      <p:grpSp>
        <p:nvGrpSpPr>
          <p:cNvPr id="2" name="Group 4"/>
          <p:cNvGrpSpPr>
            <a:grpSpLocks/>
          </p:cNvGrpSpPr>
          <p:nvPr/>
        </p:nvGrpSpPr>
        <p:grpSpPr bwMode="auto">
          <a:xfrm>
            <a:off x="3581400" y="2590800"/>
            <a:ext cx="2260600" cy="838200"/>
            <a:chOff x="2256" y="1632"/>
            <a:chExt cx="1424" cy="528"/>
          </a:xfrm>
        </p:grpSpPr>
        <p:grpSp>
          <p:nvGrpSpPr>
            <p:cNvPr id="23576" name="Group 5"/>
            <p:cNvGrpSpPr>
              <a:grpSpLocks/>
            </p:cNvGrpSpPr>
            <p:nvPr/>
          </p:nvGrpSpPr>
          <p:grpSpPr bwMode="auto">
            <a:xfrm>
              <a:off x="2256" y="1920"/>
              <a:ext cx="1424" cy="240"/>
              <a:chOff x="2272" y="1968"/>
              <a:chExt cx="1424" cy="240"/>
            </a:xfrm>
          </p:grpSpPr>
          <p:sp>
            <p:nvSpPr>
              <p:cNvPr id="23582" name="Rectangle 6"/>
              <p:cNvSpPr>
                <a:spLocks noChangeArrowheads="1"/>
              </p:cNvSpPr>
              <p:nvPr/>
            </p:nvSpPr>
            <p:spPr bwMode="auto">
              <a:xfrm>
                <a:off x="2880" y="1968"/>
                <a:ext cx="240" cy="240"/>
              </a:xfrm>
              <a:prstGeom prst="rect">
                <a:avLst/>
              </a:prstGeom>
              <a:solidFill>
                <a:schemeClr val="bg1"/>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bg1"/>
                </a:extrusionClr>
              </a:sp3d>
            </p:spPr>
            <p:txBody>
              <a:bodyPr wrap="none" anchor="ctr">
                <a:flatTx/>
              </a:bodyPr>
              <a:lstStyle/>
              <a:p>
                <a:pPr>
                  <a:buNone/>
                </a:pPr>
                <a:r>
                  <a:rPr lang="en-US">
                    <a:latin typeface="Times New Roman" pitchFamily="18" charset="0"/>
                  </a:rPr>
                  <a:t>M</a:t>
                </a:r>
              </a:p>
            </p:txBody>
          </p:sp>
          <p:sp>
            <p:nvSpPr>
              <p:cNvPr id="23583" name="Rectangle 7"/>
              <p:cNvSpPr>
                <a:spLocks noChangeArrowheads="1"/>
              </p:cNvSpPr>
              <p:nvPr/>
            </p:nvSpPr>
            <p:spPr bwMode="auto">
              <a:xfrm>
                <a:off x="2272" y="1968"/>
                <a:ext cx="240" cy="240"/>
              </a:xfrm>
              <a:prstGeom prst="rect">
                <a:avLst/>
              </a:prstGeom>
              <a:solidFill>
                <a:schemeClr val="bg1"/>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bg1"/>
                </a:extrusionClr>
              </a:sp3d>
            </p:spPr>
            <p:txBody>
              <a:bodyPr wrap="none" anchor="ctr">
                <a:flatTx/>
              </a:bodyPr>
              <a:lstStyle/>
              <a:p>
                <a:pPr>
                  <a:buNone/>
                </a:pPr>
                <a:r>
                  <a:rPr lang="en-US">
                    <a:latin typeface="Times New Roman" pitchFamily="18" charset="0"/>
                  </a:rPr>
                  <a:t>C</a:t>
                </a:r>
              </a:p>
            </p:txBody>
          </p:sp>
          <p:sp>
            <p:nvSpPr>
              <p:cNvPr id="23584" name="Rectangle 8"/>
              <p:cNvSpPr>
                <a:spLocks noChangeArrowheads="1"/>
              </p:cNvSpPr>
              <p:nvPr/>
            </p:nvSpPr>
            <p:spPr bwMode="auto">
              <a:xfrm>
                <a:off x="3456" y="1968"/>
                <a:ext cx="240" cy="240"/>
              </a:xfrm>
              <a:prstGeom prst="rect">
                <a:avLst/>
              </a:prstGeom>
              <a:solidFill>
                <a:schemeClr val="bg1"/>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bg1"/>
                </a:extrusionClr>
              </a:sp3d>
            </p:spPr>
            <p:txBody>
              <a:bodyPr wrap="none" anchor="ctr">
                <a:flatTx/>
              </a:bodyPr>
              <a:lstStyle/>
              <a:p>
                <a:pPr>
                  <a:buNone/>
                </a:pPr>
                <a:r>
                  <a:rPr lang="en-US">
                    <a:latin typeface="Times New Roman" pitchFamily="18" charset="0"/>
                  </a:rPr>
                  <a:t>N</a:t>
                </a:r>
              </a:p>
            </p:txBody>
          </p:sp>
        </p:grpSp>
        <p:grpSp>
          <p:nvGrpSpPr>
            <p:cNvPr id="23577" name="Group 9"/>
            <p:cNvGrpSpPr>
              <a:grpSpLocks/>
            </p:cNvGrpSpPr>
            <p:nvPr/>
          </p:nvGrpSpPr>
          <p:grpSpPr bwMode="auto">
            <a:xfrm>
              <a:off x="2448" y="1632"/>
              <a:ext cx="1200" cy="192"/>
              <a:chOff x="2448" y="1632"/>
              <a:chExt cx="1200" cy="192"/>
            </a:xfrm>
          </p:grpSpPr>
          <p:sp>
            <p:nvSpPr>
              <p:cNvPr id="23578" name="Line 10"/>
              <p:cNvSpPr>
                <a:spLocks noChangeShapeType="1"/>
              </p:cNvSpPr>
              <p:nvPr/>
            </p:nvSpPr>
            <p:spPr bwMode="auto">
              <a:xfrm>
                <a:off x="3024" y="1632"/>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a:buNone/>
                </a:pPr>
                <a:endParaRPr lang="en-US"/>
              </a:p>
            </p:txBody>
          </p:sp>
          <p:sp>
            <p:nvSpPr>
              <p:cNvPr id="23579" name="Line 11"/>
              <p:cNvSpPr>
                <a:spLocks noChangeShapeType="1"/>
              </p:cNvSpPr>
              <p:nvPr/>
            </p:nvSpPr>
            <p:spPr bwMode="auto">
              <a:xfrm>
                <a:off x="2448" y="1728"/>
                <a:ext cx="1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a:buNone/>
                </a:pPr>
                <a:endParaRPr lang="en-US"/>
              </a:p>
            </p:txBody>
          </p:sp>
          <p:sp>
            <p:nvSpPr>
              <p:cNvPr id="23580" name="Line 12"/>
              <p:cNvSpPr>
                <a:spLocks noChangeShapeType="1"/>
              </p:cNvSpPr>
              <p:nvPr/>
            </p:nvSpPr>
            <p:spPr bwMode="auto">
              <a:xfrm flipV="1">
                <a:off x="3648" y="1728"/>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a:buNone/>
                </a:pPr>
                <a:endParaRPr lang="en-US"/>
              </a:p>
            </p:txBody>
          </p:sp>
          <p:sp>
            <p:nvSpPr>
              <p:cNvPr id="23581" name="Line 13"/>
              <p:cNvSpPr>
                <a:spLocks noChangeShapeType="1"/>
              </p:cNvSpPr>
              <p:nvPr/>
            </p:nvSpPr>
            <p:spPr bwMode="auto">
              <a:xfrm flipV="1">
                <a:off x="2448" y="1728"/>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a:buNone/>
                </a:pPr>
                <a:endParaRPr lang="en-US"/>
              </a:p>
            </p:txBody>
          </p:sp>
        </p:grpSp>
      </p:grpSp>
      <p:grpSp>
        <p:nvGrpSpPr>
          <p:cNvPr id="5" name="Group 14"/>
          <p:cNvGrpSpPr>
            <a:grpSpLocks/>
          </p:cNvGrpSpPr>
          <p:nvPr/>
        </p:nvGrpSpPr>
        <p:grpSpPr bwMode="auto">
          <a:xfrm>
            <a:off x="1600200" y="3429000"/>
            <a:ext cx="5151438" cy="838200"/>
            <a:chOff x="1008" y="2160"/>
            <a:chExt cx="3245" cy="528"/>
          </a:xfrm>
        </p:grpSpPr>
        <p:grpSp>
          <p:nvGrpSpPr>
            <p:cNvPr id="23561" name="Group 15"/>
            <p:cNvGrpSpPr>
              <a:grpSpLocks/>
            </p:cNvGrpSpPr>
            <p:nvPr/>
          </p:nvGrpSpPr>
          <p:grpSpPr bwMode="auto">
            <a:xfrm>
              <a:off x="1008" y="2448"/>
              <a:ext cx="3245" cy="240"/>
              <a:chOff x="941" y="2496"/>
              <a:chExt cx="3245" cy="240"/>
            </a:xfrm>
          </p:grpSpPr>
          <p:sp>
            <p:nvSpPr>
              <p:cNvPr id="23570" name="Rectangle 16"/>
              <p:cNvSpPr>
                <a:spLocks noChangeArrowheads="1"/>
              </p:cNvSpPr>
              <p:nvPr/>
            </p:nvSpPr>
            <p:spPr bwMode="auto">
              <a:xfrm>
                <a:off x="1542" y="2496"/>
                <a:ext cx="240" cy="240"/>
              </a:xfrm>
              <a:prstGeom prst="rect">
                <a:avLst/>
              </a:prstGeom>
              <a:solidFill>
                <a:schemeClr val="bg1"/>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bg1"/>
                </a:extrusionClr>
              </a:sp3d>
            </p:spPr>
            <p:txBody>
              <a:bodyPr wrap="none" anchor="ctr">
                <a:flatTx/>
              </a:bodyPr>
              <a:lstStyle/>
              <a:p>
                <a:pPr>
                  <a:buNone/>
                </a:pPr>
                <a:r>
                  <a:rPr lang="en-US">
                    <a:latin typeface="Times New Roman" pitchFamily="18" charset="0"/>
                  </a:rPr>
                  <a:t>D</a:t>
                </a:r>
              </a:p>
            </p:txBody>
          </p:sp>
          <p:sp>
            <p:nvSpPr>
              <p:cNvPr id="23571" name="Rectangle 17"/>
              <p:cNvSpPr>
                <a:spLocks noChangeArrowheads="1"/>
              </p:cNvSpPr>
              <p:nvPr/>
            </p:nvSpPr>
            <p:spPr bwMode="auto">
              <a:xfrm>
                <a:off x="2143" y="2496"/>
                <a:ext cx="240" cy="240"/>
              </a:xfrm>
              <a:prstGeom prst="rect">
                <a:avLst/>
              </a:prstGeom>
              <a:solidFill>
                <a:schemeClr val="bg1"/>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bg1"/>
                </a:extrusionClr>
              </a:sp3d>
            </p:spPr>
            <p:txBody>
              <a:bodyPr wrap="none" anchor="ctr">
                <a:flatTx/>
              </a:bodyPr>
              <a:lstStyle/>
              <a:p>
                <a:pPr>
                  <a:buNone/>
                </a:pPr>
                <a:r>
                  <a:rPr lang="en-US">
                    <a:latin typeface="Times New Roman" pitchFamily="18" charset="0"/>
                  </a:rPr>
                  <a:t>R</a:t>
                </a:r>
              </a:p>
            </p:txBody>
          </p:sp>
          <p:sp>
            <p:nvSpPr>
              <p:cNvPr id="23572" name="Rectangle 18"/>
              <p:cNvSpPr>
                <a:spLocks noChangeArrowheads="1"/>
              </p:cNvSpPr>
              <p:nvPr/>
            </p:nvSpPr>
            <p:spPr bwMode="auto">
              <a:xfrm>
                <a:off x="2744" y="2496"/>
                <a:ext cx="240" cy="240"/>
              </a:xfrm>
              <a:prstGeom prst="rect">
                <a:avLst/>
              </a:prstGeom>
              <a:solidFill>
                <a:schemeClr val="bg1"/>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bg1"/>
                </a:extrusionClr>
              </a:sp3d>
            </p:spPr>
            <p:txBody>
              <a:bodyPr wrap="none" anchor="ctr">
                <a:flatTx/>
              </a:bodyPr>
              <a:lstStyle/>
              <a:p>
                <a:pPr>
                  <a:buNone/>
                </a:pPr>
                <a:r>
                  <a:rPr lang="en-US">
                    <a:latin typeface="Times New Roman" pitchFamily="18" charset="0"/>
                  </a:rPr>
                  <a:t>X</a:t>
                </a:r>
              </a:p>
            </p:txBody>
          </p:sp>
          <p:sp>
            <p:nvSpPr>
              <p:cNvPr id="23573" name="Rectangle 19"/>
              <p:cNvSpPr>
                <a:spLocks noChangeArrowheads="1"/>
              </p:cNvSpPr>
              <p:nvPr/>
            </p:nvSpPr>
            <p:spPr bwMode="auto">
              <a:xfrm>
                <a:off x="3345" y="2496"/>
                <a:ext cx="240" cy="240"/>
              </a:xfrm>
              <a:prstGeom prst="rect">
                <a:avLst/>
              </a:prstGeom>
              <a:solidFill>
                <a:schemeClr val="bg1"/>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bg1"/>
                </a:extrusionClr>
              </a:sp3d>
            </p:spPr>
            <p:txBody>
              <a:bodyPr wrap="none" anchor="ctr">
                <a:flatTx/>
              </a:bodyPr>
              <a:lstStyle/>
              <a:p>
                <a:pPr>
                  <a:buNone/>
                </a:pPr>
                <a:r>
                  <a:rPr lang="en-US">
                    <a:latin typeface="Times New Roman" pitchFamily="18" charset="0"/>
                  </a:rPr>
                  <a:t>C</a:t>
                </a:r>
              </a:p>
            </p:txBody>
          </p:sp>
          <p:sp>
            <p:nvSpPr>
              <p:cNvPr id="23574" name="Rectangle 20"/>
              <p:cNvSpPr>
                <a:spLocks noChangeArrowheads="1"/>
              </p:cNvSpPr>
              <p:nvPr/>
            </p:nvSpPr>
            <p:spPr bwMode="auto">
              <a:xfrm>
                <a:off x="3946" y="2496"/>
                <a:ext cx="240" cy="240"/>
              </a:xfrm>
              <a:prstGeom prst="rect">
                <a:avLst/>
              </a:prstGeom>
              <a:solidFill>
                <a:schemeClr val="bg1"/>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bg1"/>
                </a:extrusionClr>
              </a:sp3d>
            </p:spPr>
            <p:txBody>
              <a:bodyPr wrap="none" anchor="ctr">
                <a:flatTx/>
              </a:bodyPr>
              <a:lstStyle/>
              <a:p>
                <a:pPr>
                  <a:buNone/>
                </a:pPr>
                <a:r>
                  <a:rPr lang="en-US">
                    <a:latin typeface="Times New Roman" pitchFamily="18" charset="0"/>
                  </a:rPr>
                  <a:t>W</a:t>
                </a:r>
              </a:p>
            </p:txBody>
          </p:sp>
          <p:sp>
            <p:nvSpPr>
              <p:cNvPr id="23575" name="Rectangle 21"/>
              <p:cNvSpPr>
                <a:spLocks noChangeArrowheads="1"/>
              </p:cNvSpPr>
              <p:nvPr/>
            </p:nvSpPr>
            <p:spPr bwMode="auto">
              <a:xfrm>
                <a:off x="941" y="2496"/>
                <a:ext cx="240" cy="240"/>
              </a:xfrm>
              <a:prstGeom prst="rect">
                <a:avLst/>
              </a:prstGeom>
              <a:solidFill>
                <a:schemeClr val="bg1"/>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bg1"/>
                </a:extrusionClr>
              </a:sp3d>
            </p:spPr>
            <p:txBody>
              <a:bodyPr wrap="none" anchor="ctr">
                <a:flatTx/>
              </a:bodyPr>
              <a:lstStyle/>
              <a:p>
                <a:pPr>
                  <a:buNone/>
                </a:pPr>
                <a:r>
                  <a:rPr lang="en-US">
                    <a:latin typeface="Times New Roman" pitchFamily="18" charset="0"/>
                  </a:rPr>
                  <a:t>F</a:t>
                </a:r>
              </a:p>
            </p:txBody>
          </p:sp>
        </p:grpSp>
        <p:grpSp>
          <p:nvGrpSpPr>
            <p:cNvPr id="23562" name="Group 22"/>
            <p:cNvGrpSpPr>
              <a:grpSpLocks/>
            </p:cNvGrpSpPr>
            <p:nvPr/>
          </p:nvGrpSpPr>
          <p:grpSpPr bwMode="auto">
            <a:xfrm>
              <a:off x="1200" y="2160"/>
              <a:ext cx="2976" cy="192"/>
              <a:chOff x="1200" y="2160"/>
              <a:chExt cx="2976" cy="192"/>
            </a:xfrm>
          </p:grpSpPr>
          <p:sp>
            <p:nvSpPr>
              <p:cNvPr id="23563" name="Line 23"/>
              <p:cNvSpPr>
                <a:spLocks noChangeShapeType="1"/>
              </p:cNvSpPr>
              <p:nvPr/>
            </p:nvSpPr>
            <p:spPr bwMode="auto">
              <a:xfrm>
                <a:off x="2400" y="2160"/>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a:buNone/>
                </a:pPr>
                <a:endParaRPr lang="en-US"/>
              </a:p>
            </p:txBody>
          </p:sp>
          <p:sp>
            <p:nvSpPr>
              <p:cNvPr id="23564" name="Line 24"/>
              <p:cNvSpPr>
                <a:spLocks noChangeShapeType="1"/>
              </p:cNvSpPr>
              <p:nvPr/>
            </p:nvSpPr>
            <p:spPr bwMode="auto">
              <a:xfrm>
                <a:off x="1200" y="2256"/>
                <a:ext cx="29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a:buNone/>
                </a:pPr>
                <a:endParaRPr lang="en-US"/>
              </a:p>
            </p:txBody>
          </p:sp>
          <p:sp>
            <p:nvSpPr>
              <p:cNvPr id="23565" name="Line 25"/>
              <p:cNvSpPr>
                <a:spLocks noChangeShapeType="1"/>
              </p:cNvSpPr>
              <p:nvPr/>
            </p:nvSpPr>
            <p:spPr bwMode="auto">
              <a:xfrm flipV="1">
                <a:off x="3024" y="225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a:buNone/>
                </a:pPr>
                <a:endParaRPr lang="en-US"/>
              </a:p>
            </p:txBody>
          </p:sp>
          <p:sp>
            <p:nvSpPr>
              <p:cNvPr id="23566" name="Line 26"/>
              <p:cNvSpPr>
                <a:spLocks noChangeShapeType="1"/>
              </p:cNvSpPr>
              <p:nvPr/>
            </p:nvSpPr>
            <p:spPr bwMode="auto">
              <a:xfrm flipV="1">
                <a:off x="1824" y="225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a:buNone/>
                </a:pPr>
                <a:endParaRPr lang="en-US"/>
              </a:p>
            </p:txBody>
          </p:sp>
          <p:sp>
            <p:nvSpPr>
              <p:cNvPr id="23567" name="Line 27"/>
              <p:cNvSpPr>
                <a:spLocks noChangeShapeType="1"/>
              </p:cNvSpPr>
              <p:nvPr/>
            </p:nvSpPr>
            <p:spPr bwMode="auto">
              <a:xfrm flipV="1">
                <a:off x="1200" y="225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a:buNone/>
                </a:pPr>
                <a:endParaRPr lang="en-US"/>
              </a:p>
            </p:txBody>
          </p:sp>
          <p:sp>
            <p:nvSpPr>
              <p:cNvPr id="23568" name="Line 28"/>
              <p:cNvSpPr>
                <a:spLocks noChangeShapeType="1"/>
              </p:cNvSpPr>
              <p:nvPr/>
            </p:nvSpPr>
            <p:spPr bwMode="auto">
              <a:xfrm flipV="1">
                <a:off x="3600" y="225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a:buNone/>
                </a:pPr>
                <a:endParaRPr lang="en-US"/>
              </a:p>
            </p:txBody>
          </p:sp>
          <p:sp>
            <p:nvSpPr>
              <p:cNvPr id="23569" name="Line 29"/>
              <p:cNvSpPr>
                <a:spLocks noChangeShapeType="1"/>
              </p:cNvSpPr>
              <p:nvPr/>
            </p:nvSpPr>
            <p:spPr bwMode="auto">
              <a:xfrm flipV="1">
                <a:off x="4176" y="225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a:buNone/>
                </a:pPr>
                <a:endParaRPr lang="en-US"/>
              </a:p>
            </p:txBody>
          </p:sp>
        </p:grpSp>
      </p:grpSp>
      <p:grpSp>
        <p:nvGrpSpPr>
          <p:cNvPr id="8" name="Group 30"/>
          <p:cNvGrpSpPr>
            <a:grpSpLocks/>
          </p:cNvGrpSpPr>
          <p:nvPr/>
        </p:nvGrpSpPr>
        <p:grpSpPr bwMode="auto">
          <a:xfrm>
            <a:off x="1600200" y="4267200"/>
            <a:ext cx="381000" cy="838200"/>
            <a:chOff x="1008" y="2688"/>
            <a:chExt cx="240" cy="528"/>
          </a:xfrm>
        </p:grpSpPr>
        <p:sp>
          <p:nvSpPr>
            <p:cNvPr id="23559" name="Rectangle 31"/>
            <p:cNvSpPr>
              <a:spLocks noChangeArrowheads="1"/>
            </p:cNvSpPr>
            <p:nvPr/>
          </p:nvSpPr>
          <p:spPr bwMode="auto">
            <a:xfrm>
              <a:off x="1008" y="2976"/>
              <a:ext cx="240" cy="240"/>
            </a:xfrm>
            <a:prstGeom prst="rect">
              <a:avLst/>
            </a:prstGeom>
            <a:solidFill>
              <a:schemeClr val="bg1"/>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bg1"/>
              </a:extrusionClr>
            </a:sp3d>
          </p:spPr>
          <p:txBody>
            <a:bodyPr wrap="none" anchor="ctr">
              <a:flatTx/>
            </a:bodyPr>
            <a:lstStyle/>
            <a:p>
              <a:pPr>
                <a:buNone/>
              </a:pPr>
              <a:r>
                <a:rPr lang="en-US">
                  <a:latin typeface="Times New Roman" pitchFamily="18" charset="0"/>
                </a:rPr>
                <a:t>B</a:t>
              </a:r>
            </a:p>
          </p:txBody>
        </p:sp>
        <p:sp>
          <p:nvSpPr>
            <p:cNvPr id="23560" name="Line 32"/>
            <p:cNvSpPr>
              <a:spLocks noChangeShapeType="1"/>
            </p:cNvSpPr>
            <p:nvPr/>
          </p:nvSpPr>
          <p:spPr bwMode="auto">
            <a:xfrm>
              <a:off x="1128" y="2688"/>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a:buNone/>
              </a:pPr>
              <a:endParaRPr lang="en-US"/>
            </a:p>
          </p:txBody>
        </p:sp>
      </p:grpSp>
    </p:spTree>
    <p:extLst>
      <p:ext uri="{BB962C8B-B14F-4D97-AF65-F5344CB8AC3E}">
        <p14:creationId xmlns:p14="http://schemas.microsoft.com/office/powerpoint/2010/main" val="13854930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083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35" grpId="0" animBg="1"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smtClean="0">
                <a:latin typeface="Verdana" pitchFamily="34" charset="0"/>
                <a:cs typeface="Verdana" pitchFamily="34" charset="0"/>
              </a:rPr>
              <a:t>Simple Example: Module Selection</a:t>
            </a:r>
          </a:p>
        </p:txBody>
      </p:sp>
      <p:grpSp>
        <p:nvGrpSpPr>
          <p:cNvPr id="24579" name="Group 3"/>
          <p:cNvGrpSpPr>
            <a:grpSpLocks/>
          </p:cNvGrpSpPr>
          <p:nvPr/>
        </p:nvGrpSpPr>
        <p:grpSpPr bwMode="auto">
          <a:xfrm>
            <a:off x="7467600" y="2057400"/>
            <a:ext cx="990600" cy="3276600"/>
            <a:chOff x="4704" y="1296"/>
            <a:chExt cx="624" cy="2064"/>
          </a:xfrm>
        </p:grpSpPr>
        <p:sp>
          <p:nvSpPr>
            <p:cNvPr id="24612" name="Rectangle 4"/>
            <p:cNvSpPr>
              <a:spLocks noChangeArrowheads="1"/>
            </p:cNvSpPr>
            <p:nvPr/>
          </p:nvSpPr>
          <p:spPr bwMode="auto">
            <a:xfrm>
              <a:off x="4704" y="1296"/>
              <a:ext cx="624" cy="206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buNone/>
              </a:pPr>
              <a:endParaRPr lang="en-US"/>
            </a:p>
          </p:txBody>
        </p:sp>
        <p:sp>
          <p:nvSpPr>
            <p:cNvPr id="24613" name="Rectangle 5"/>
            <p:cNvSpPr>
              <a:spLocks noChangeArrowheads="1"/>
            </p:cNvSpPr>
            <p:nvPr/>
          </p:nvSpPr>
          <p:spPr bwMode="auto">
            <a:xfrm>
              <a:off x="4896" y="1584"/>
              <a:ext cx="240" cy="240"/>
            </a:xfrm>
            <a:prstGeom prst="rect">
              <a:avLst/>
            </a:prstGeom>
            <a:solidFill>
              <a:schemeClr val="accent2"/>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accent2"/>
              </a:extrusionClr>
            </a:sp3d>
          </p:spPr>
          <p:txBody>
            <a:bodyPr wrap="none" anchor="ctr">
              <a:flatTx/>
            </a:bodyPr>
            <a:lstStyle/>
            <a:p>
              <a:pPr>
                <a:buNone/>
              </a:pPr>
              <a:r>
                <a:rPr lang="en-US">
                  <a:latin typeface="Times New Roman" pitchFamily="18" charset="0"/>
                </a:rPr>
                <a:t>B</a:t>
              </a:r>
            </a:p>
          </p:txBody>
        </p:sp>
        <p:sp>
          <p:nvSpPr>
            <p:cNvPr id="24614" name="Rectangle 6"/>
            <p:cNvSpPr>
              <a:spLocks noChangeArrowheads="1"/>
            </p:cNvSpPr>
            <p:nvPr/>
          </p:nvSpPr>
          <p:spPr bwMode="auto">
            <a:xfrm>
              <a:off x="4896" y="2048"/>
              <a:ext cx="240" cy="240"/>
            </a:xfrm>
            <a:prstGeom prst="rect">
              <a:avLst/>
            </a:prstGeom>
            <a:solidFill>
              <a:srgbClr val="FF330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3300"/>
              </a:extrusionClr>
            </a:sp3d>
          </p:spPr>
          <p:txBody>
            <a:bodyPr wrap="none" anchor="ctr">
              <a:flatTx/>
            </a:bodyPr>
            <a:lstStyle/>
            <a:p>
              <a:pPr>
                <a:buNone/>
              </a:pPr>
              <a:r>
                <a:rPr lang="en-US">
                  <a:latin typeface="Times New Roman" pitchFamily="18" charset="0"/>
                </a:rPr>
                <a:t>B</a:t>
              </a:r>
            </a:p>
          </p:txBody>
        </p:sp>
        <p:sp>
          <p:nvSpPr>
            <p:cNvPr id="24615" name="Rectangle 7"/>
            <p:cNvSpPr>
              <a:spLocks noChangeArrowheads="1"/>
            </p:cNvSpPr>
            <p:nvPr/>
          </p:nvSpPr>
          <p:spPr bwMode="auto">
            <a:xfrm>
              <a:off x="4896" y="2512"/>
              <a:ext cx="240" cy="240"/>
            </a:xfrm>
            <a:prstGeom prst="rect">
              <a:avLst/>
            </a:prstGeom>
            <a:solidFill>
              <a:srgbClr val="00CC0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00CC00"/>
              </a:extrusionClr>
            </a:sp3d>
          </p:spPr>
          <p:txBody>
            <a:bodyPr wrap="none" anchor="ctr">
              <a:flatTx/>
            </a:bodyPr>
            <a:lstStyle/>
            <a:p>
              <a:pPr>
                <a:buNone/>
              </a:pPr>
              <a:r>
                <a:rPr lang="en-US">
                  <a:latin typeface="Times New Roman" pitchFamily="18" charset="0"/>
                </a:rPr>
                <a:t>B</a:t>
              </a:r>
            </a:p>
          </p:txBody>
        </p:sp>
        <p:sp>
          <p:nvSpPr>
            <p:cNvPr id="24616" name="Rectangle 8"/>
            <p:cNvSpPr>
              <a:spLocks noChangeArrowheads="1"/>
            </p:cNvSpPr>
            <p:nvPr/>
          </p:nvSpPr>
          <p:spPr bwMode="auto">
            <a:xfrm>
              <a:off x="4896" y="2976"/>
              <a:ext cx="240" cy="240"/>
            </a:xfrm>
            <a:prstGeom prst="rect">
              <a:avLst/>
            </a:prstGeom>
            <a:solidFill>
              <a:srgbClr val="FFFF0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FF00"/>
              </a:extrusionClr>
            </a:sp3d>
          </p:spPr>
          <p:txBody>
            <a:bodyPr wrap="none" anchor="ctr">
              <a:flatTx/>
            </a:bodyPr>
            <a:lstStyle/>
            <a:p>
              <a:pPr>
                <a:buNone/>
              </a:pPr>
              <a:r>
                <a:rPr lang="en-US">
                  <a:latin typeface="Times New Roman" pitchFamily="18" charset="0"/>
                </a:rPr>
                <a:t>B</a:t>
              </a:r>
            </a:p>
          </p:txBody>
        </p:sp>
      </p:grpSp>
      <p:grpSp>
        <p:nvGrpSpPr>
          <p:cNvPr id="24580" name="Group 9"/>
          <p:cNvGrpSpPr>
            <a:grpSpLocks/>
          </p:cNvGrpSpPr>
          <p:nvPr/>
        </p:nvGrpSpPr>
        <p:grpSpPr bwMode="auto">
          <a:xfrm>
            <a:off x="1600200" y="2209800"/>
            <a:ext cx="5151438" cy="2895600"/>
            <a:chOff x="1008" y="1392"/>
            <a:chExt cx="3245" cy="1824"/>
          </a:xfrm>
        </p:grpSpPr>
        <p:sp>
          <p:nvSpPr>
            <p:cNvPr id="24582" name="Rectangle 10"/>
            <p:cNvSpPr>
              <a:spLocks noChangeArrowheads="1"/>
            </p:cNvSpPr>
            <p:nvPr/>
          </p:nvSpPr>
          <p:spPr bwMode="auto">
            <a:xfrm>
              <a:off x="2880" y="1392"/>
              <a:ext cx="240" cy="240"/>
            </a:xfrm>
            <a:prstGeom prst="rect">
              <a:avLst/>
            </a:prstGeom>
            <a:solidFill>
              <a:schemeClr val="bg1"/>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bg1"/>
              </a:extrusionClr>
            </a:sp3d>
          </p:spPr>
          <p:txBody>
            <a:bodyPr wrap="none" anchor="ctr">
              <a:flatTx/>
            </a:bodyPr>
            <a:lstStyle/>
            <a:p>
              <a:pPr>
                <a:buNone/>
              </a:pPr>
              <a:r>
                <a:rPr lang="en-US">
                  <a:latin typeface="Times New Roman" pitchFamily="18" charset="0"/>
                </a:rPr>
                <a:t>S</a:t>
              </a:r>
            </a:p>
          </p:txBody>
        </p:sp>
        <p:grpSp>
          <p:nvGrpSpPr>
            <p:cNvPr id="24583" name="Group 11"/>
            <p:cNvGrpSpPr>
              <a:grpSpLocks/>
            </p:cNvGrpSpPr>
            <p:nvPr/>
          </p:nvGrpSpPr>
          <p:grpSpPr bwMode="auto">
            <a:xfrm>
              <a:off x="2256" y="1632"/>
              <a:ext cx="1424" cy="528"/>
              <a:chOff x="2256" y="1632"/>
              <a:chExt cx="1424" cy="528"/>
            </a:xfrm>
          </p:grpSpPr>
          <p:grpSp>
            <p:nvGrpSpPr>
              <p:cNvPr id="24603" name="Group 12"/>
              <p:cNvGrpSpPr>
                <a:grpSpLocks/>
              </p:cNvGrpSpPr>
              <p:nvPr/>
            </p:nvGrpSpPr>
            <p:grpSpPr bwMode="auto">
              <a:xfrm>
                <a:off x="2256" y="1920"/>
                <a:ext cx="1424" cy="240"/>
                <a:chOff x="2272" y="1968"/>
                <a:chExt cx="1424" cy="240"/>
              </a:xfrm>
            </p:grpSpPr>
            <p:sp>
              <p:nvSpPr>
                <p:cNvPr id="24609" name="Rectangle 13"/>
                <p:cNvSpPr>
                  <a:spLocks noChangeArrowheads="1"/>
                </p:cNvSpPr>
                <p:nvPr/>
              </p:nvSpPr>
              <p:spPr bwMode="auto">
                <a:xfrm>
                  <a:off x="2880" y="1968"/>
                  <a:ext cx="240" cy="240"/>
                </a:xfrm>
                <a:prstGeom prst="rect">
                  <a:avLst/>
                </a:prstGeom>
                <a:solidFill>
                  <a:schemeClr val="bg1"/>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bg1"/>
                  </a:extrusionClr>
                </a:sp3d>
              </p:spPr>
              <p:txBody>
                <a:bodyPr wrap="none" anchor="ctr">
                  <a:flatTx/>
                </a:bodyPr>
                <a:lstStyle/>
                <a:p>
                  <a:pPr>
                    <a:buNone/>
                  </a:pPr>
                  <a:r>
                    <a:rPr lang="en-US">
                      <a:latin typeface="Times New Roman" pitchFamily="18" charset="0"/>
                    </a:rPr>
                    <a:t>M</a:t>
                  </a:r>
                </a:p>
              </p:txBody>
            </p:sp>
            <p:sp>
              <p:nvSpPr>
                <p:cNvPr id="24610" name="Rectangle 14"/>
                <p:cNvSpPr>
                  <a:spLocks noChangeArrowheads="1"/>
                </p:cNvSpPr>
                <p:nvPr/>
              </p:nvSpPr>
              <p:spPr bwMode="auto">
                <a:xfrm>
                  <a:off x="2272" y="1968"/>
                  <a:ext cx="240" cy="240"/>
                </a:xfrm>
                <a:prstGeom prst="rect">
                  <a:avLst/>
                </a:prstGeom>
                <a:solidFill>
                  <a:schemeClr val="bg1"/>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bg1"/>
                  </a:extrusionClr>
                </a:sp3d>
              </p:spPr>
              <p:txBody>
                <a:bodyPr wrap="none" anchor="ctr">
                  <a:flatTx/>
                </a:bodyPr>
                <a:lstStyle/>
                <a:p>
                  <a:pPr>
                    <a:buNone/>
                  </a:pPr>
                  <a:r>
                    <a:rPr lang="en-US">
                      <a:latin typeface="Times New Roman" pitchFamily="18" charset="0"/>
                    </a:rPr>
                    <a:t>C</a:t>
                  </a:r>
                </a:p>
              </p:txBody>
            </p:sp>
            <p:sp>
              <p:nvSpPr>
                <p:cNvPr id="24611" name="Rectangle 15"/>
                <p:cNvSpPr>
                  <a:spLocks noChangeArrowheads="1"/>
                </p:cNvSpPr>
                <p:nvPr/>
              </p:nvSpPr>
              <p:spPr bwMode="auto">
                <a:xfrm>
                  <a:off x="3456" y="1968"/>
                  <a:ext cx="240" cy="240"/>
                </a:xfrm>
                <a:prstGeom prst="rect">
                  <a:avLst/>
                </a:prstGeom>
                <a:solidFill>
                  <a:schemeClr val="bg1"/>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bg1"/>
                  </a:extrusionClr>
                </a:sp3d>
              </p:spPr>
              <p:txBody>
                <a:bodyPr wrap="none" anchor="ctr">
                  <a:flatTx/>
                </a:bodyPr>
                <a:lstStyle/>
                <a:p>
                  <a:pPr>
                    <a:buNone/>
                  </a:pPr>
                  <a:r>
                    <a:rPr lang="en-US">
                      <a:latin typeface="Times New Roman" pitchFamily="18" charset="0"/>
                    </a:rPr>
                    <a:t>N</a:t>
                  </a:r>
                </a:p>
              </p:txBody>
            </p:sp>
          </p:grpSp>
          <p:grpSp>
            <p:nvGrpSpPr>
              <p:cNvPr id="24604" name="Group 16"/>
              <p:cNvGrpSpPr>
                <a:grpSpLocks/>
              </p:cNvGrpSpPr>
              <p:nvPr/>
            </p:nvGrpSpPr>
            <p:grpSpPr bwMode="auto">
              <a:xfrm>
                <a:off x="2448" y="1632"/>
                <a:ext cx="1200" cy="192"/>
                <a:chOff x="2448" y="1632"/>
                <a:chExt cx="1200" cy="192"/>
              </a:xfrm>
            </p:grpSpPr>
            <p:sp>
              <p:nvSpPr>
                <p:cNvPr id="24605" name="Line 17"/>
                <p:cNvSpPr>
                  <a:spLocks noChangeShapeType="1"/>
                </p:cNvSpPr>
                <p:nvPr/>
              </p:nvSpPr>
              <p:spPr bwMode="auto">
                <a:xfrm>
                  <a:off x="3024" y="1632"/>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a:buNone/>
                  </a:pPr>
                  <a:endParaRPr lang="en-US"/>
                </a:p>
              </p:txBody>
            </p:sp>
            <p:sp>
              <p:nvSpPr>
                <p:cNvPr id="24606" name="Line 18"/>
                <p:cNvSpPr>
                  <a:spLocks noChangeShapeType="1"/>
                </p:cNvSpPr>
                <p:nvPr/>
              </p:nvSpPr>
              <p:spPr bwMode="auto">
                <a:xfrm>
                  <a:off x="2448" y="1728"/>
                  <a:ext cx="1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a:buNone/>
                  </a:pPr>
                  <a:endParaRPr lang="en-US"/>
                </a:p>
              </p:txBody>
            </p:sp>
            <p:sp>
              <p:nvSpPr>
                <p:cNvPr id="24607" name="Line 19"/>
                <p:cNvSpPr>
                  <a:spLocks noChangeShapeType="1"/>
                </p:cNvSpPr>
                <p:nvPr/>
              </p:nvSpPr>
              <p:spPr bwMode="auto">
                <a:xfrm flipV="1">
                  <a:off x="3648" y="1728"/>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a:buNone/>
                  </a:pPr>
                  <a:endParaRPr lang="en-US"/>
                </a:p>
              </p:txBody>
            </p:sp>
            <p:sp>
              <p:nvSpPr>
                <p:cNvPr id="24608" name="Line 20"/>
                <p:cNvSpPr>
                  <a:spLocks noChangeShapeType="1"/>
                </p:cNvSpPr>
                <p:nvPr/>
              </p:nvSpPr>
              <p:spPr bwMode="auto">
                <a:xfrm flipV="1">
                  <a:off x="2448" y="1728"/>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a:buNone/>
                  </a:pPr>
                  <a:endParaRPr lang="en-US"/>
                </a:p>
              </p:txBody>
            </p:sp>
          </p:grpSp>
        </p:grpSp>
        <p:grpSp>
          <p:nvGrpSpPr>
            <p:cNvPr id="24584" name="Group 21"/>
            <p:cNvGrpSpPr>
              <a:grpSpLocks/>
            </p:cNvGrpSpPr>
            <p:nvPr/>
          </p:nvGrpSpPr>
          <p:grpSpPr bwMode="auto">
            <a:xfrm>
              <a:off x="1008" y="2160"/>
              <a:ext cx="3245" cy="528"/>
              <a:chOff x="1008" y="2160"/>
              <a:chExt cx="3245" cy="528"/>
            </a:xfrm>
          </p:grpSpPr>
          <p:grpSp>
            <p:nvGrpSpPr>
              <p:cNvPr id="24588" name="Group 22"/>
              <p:cNvGrpSpPr>
                <a:grpSpLocks/>
              </p:cNvGrpSpPr>
              <p:nvPr/>
            </p:nvGrpSpPr>
            <p:grpSpPr bwMode="auto">
              <a:xfrm>
                <a:off x="1008" y="2448"/>
                <a:ext cx="3245" cy="240"/>
                <a:chOff x="941" y="2496"/>
                <a:chExt cx="3245" cy="240"/>
              </a:xfrm>
            </p:grpSpPr>
            <p:sp>
              <p:nvSpPr>
                <p:cNvPr id="24597" name="Rectangle 23"/>
                <p:cNvSpPr>
                  <a:spLocks noChangeArrowheads="1"/>
                </p:cNvSpPr>
                <p:nvPr/>
              </p:nvSpPr>
              <p:spPr bwMode="auto">
                <a:xfrm>
                  <a:off x="1542" y="2496"/>
                  <a:ext cx="240" cy="240"/>
                </a:xfrm>
                <a:prstGeom prst="rect">
                  <a:avLst/>
                </a:prstGeom>
                <a:solidFill>
                  <a:schemeClr val="bg1"/>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bg1"/>
                  </a:extrusionClr>
                </a:sp3d>
              </p:spPr>
              <p:txBody>
                <a:bodyPr wrap="none" anchor="ctr">
                  <a:flatTx/>
                </a:bodyPr>
                <a:lstStyle/>
                <a:p>
                  <a:pPr>
                    <a:buNone/>
                  </a:pPr>
                  <a:r>
                    <a:rPr lang="en-US">
                      <a:latin typeface="Times New Roman" pitchFamily="18" charset="0"/>
                    </a:rPr>
                    <a:t>D</a:t>
                  </a:r>
                </a:p>
              </p:txBody>
            </p:sp>
            <p:sp>
              <p:nvSpPr>
                <p:cNvPr id="24598" name="Rectangle 24"/>
                <p:cNvSpPr>
                  <a:spLocks noChangeArrowheads="1"/>
                </p:cNvSpPr>
                <p:nvPr/>
              </p:nvSpPr>
              <p:spPr bwMode="auto">
                <a:xfrm>
                  <a:off x="2143" y="2496"/>
                  <a:ext cx="240" cy="240"/>
                </a:xfrm>
                <a:prstGeom prst="rect">
                  <a:avLst/>
                </a:prstGeom>
                <a:solidFill>
                  <a:schemeClr val="bg1"/>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bg1"/>
                  </a:extrusionClr>
                </a:sp3d>
              </p:spPr>
              <p:txBody>
                <a:bodyPr wrap="none" anchor="ctr">
                  <a:flatTx/>
                </a:bodyPr>
                <a:lstStyle/>
                <a:p>
                  <a:pPr>
                    <a:buNone/>
                  </a:pPr>
                  <a:r>
                    <a:rPr lang="en-US">
                      <a:latin typeface="Times New Roman" pitchFamily="18" charset="0"/>
                    </a:rPr>
                    <a:t>R</a:t>
                  </a:r>
                </a:p>
              </p:txBody>
            </p:sp>
            <p:sp>
              <p:nvSpPr>
                <p:cNvPr id="24599" name="Rectangle 25"/>
                <p:cNvSpPr>
                  <a:spLocks noChangeArrowheads="1"/>
                </p:cNvSpPr>
                <p:nvPr/>
              </p:nvSpPr>
              <p:spPr bwMode="auto">
                <a:xfrm>
                  <a:off x="2744" y="2496"/>
                  <a:ext cx="240" cy="240"/>
                </a:xfrm>
                <a:prstGeom prst="rect">
                  <a:avLst/>
                </a:prstGeom>
                <a:solidFill>
                  <a:schemeClr val="bg1"/>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bg1"/>
                  </a:extrusionClr>
                </a:sp3d>
              </p:spPr>
              <p:txBody>
                <a:bodyPr wrap="none" anchor="ctr">
                  <a:flatTx/>
                </a:bodyPr>
                <a:lstStyle/>
                <a:p>
                  <a:pPr>
                    <a:buNone/>
                  </a:pPr>
                  <a:r>
                    <a:rPr lang="en-US">
                      <a:latin typeface="Times New Roman" pitchFamily="18" charset="0"/>
                    </a:rPr>
                    <a:t>X</a:t>
                  </a:r>
                </a:p>
              </p:txBody>
            </p:sp>
            <p:sp>
              <p:nvSpPr>
                <p:cNvPr id="24600" name="Rectangle 26"/>
                <p:cNvSpPr>
                  <a:spLocks noChangeArrowheads="1"/>
                </p:cNvSpPr>
                <p:nvPr/>
              </p:nvSpPr>
              <p:spPr bwMode="auto">
                <a:xfrm>
                  <a:off x="3345" y="2496"/>
                  <a:ext cx="240" cy="240"/>
                </a:xfrm>
                <a:prstGeom prst="rect">
                  <a:avLst/>
                </a:prstGeom>
                <a:solidFill>
                  <a:schemeClr val="bg1"/>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bg1"/>
                  </a:extrusionClr>
                </a:sp3d>
              </p:spPr>
              <p:txBody>
                <a:bodyPr wrap="none" anchor="ctr">
                  <a:flatTx/>
                </a:bodyPr>
                <a:lstStyle/>
                <a:p>
                  <a:pPr>
                    <a:buNone/>
                  </a:pPr>
                  <a:r>
                    <a:rPr lang="en-US">
                      <a:latin typeface="Times New Roman" pitchFamily="18" charset="0"/>
                    </a:rPr>
                    <a:t>C</a:t>
                  </a:r>
                </a:p>
              </p:txBody>
            </p:sp>
            <p:sp>
              <p:nvSpPr>
                <p:cNvPr id="24601" name="Rectangle 27"/>
                <p:cNvSpPr>
                  <a:spLocks noChangeArrowheads="1"/>
                </p:cNvSpPr>
                <p:nvPr/>
              </p:nvSpPr>
              <p:spPr bwMode="auto">
                <a:xfrm>
                  <a:off x="3946" y="2496"/>
                  <a:ext cx="240" cy="240"/>
                </a:xfrm>
                <a:prstGeom prst="rect">
                  <a:avLst/>
                </a:prstGeom>
                <a:solidFill>
                  <a:schemeClr val="bg1"/>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bg1"/>
                  </a:extrusionClr>
                </a:sp3d>
              </p:spPr>
              <p:txBody>
                <a:bodyPr wrap="none" anchor="ctr">
                  <a:flatTx/>
                </a:bodyPr>
                <a:lstStyle/>
                <a:p>
                  <a:pPr>
                    <a:buNone/>
                  </a:pPr>
                  <a:r>
                    <a:rPr lang="en-US">
                      <a:latin typeface="Times New Roman" pitchFamily="18" charset="0"/>
                    </a:rPr>
                    <a:t>W</a:t>
                  </a:r>
                </a:p>
              </p:txBody>
            </p:sp>
            <p:sp>
              <p:nvSpPr>
                <p:cNvPr id="24602" name="Rectangle 28"/>
                <p:cNvSpPr>
                  <a:spLocks noChangeArrowheads="1"/>
                </p:cNvSpPr>
                <p:nvPr/>
              </p:nvSpPr>
              <p:spPr bwMode="auto">
                <a:xfrm>
                  <a:off x="941" y="2496"/>
                  <a:ext cx="240" cy="240"/>
                </a:xfrm>
                <a:prstGeom prst="rect">
                  <a:avLst/>
                </a:prstGeom>
                <a:solidFill>
                  <a:schemeClr val="bg1"/>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bg1"/>
                  </a:extrusionClr>
                </a:sp3d>
              </p:spPr>
              <p:txBody>
                <a:bodyPr wrap="none" anchor="ctr">
                  <a:flatTx/>
                </a:bodyPr>
                <a:lstStyle/>
                <a:p>
                  <a:pPr>
                    <a:buNone/>
                  </a:pPr>
                  <a:r>
                    <a:rPr lang="en-US">
                      <a:latin typeface="Times New Roman" pitchFamily="18" charset="0"/>
                    </a:rPr>
                    <a:t>F</a:t>
                  </a:r>
                </a:p>
              </p:txBody>
            </p:sp>
          </p:grpSp>
          <p:grpSp>
            <p:nvGrpSpPr>
              <p:cNvPr id="24589" name="Group 29"/>
              <p:cNvGrpSpPr>
                <a:grpSpLocks/>
              </p:cNvGrpSpPr>
              <p:nvPr/>
            </p:nvGrpSpPr>
            <p:grpSpPr bwMode="auto">
              <a:xfrm>
                <a:off x="1200" y="2160"/>
                <a:ext cx="2976" cy="192"/>
                <a:chOff x="1200" y="2160"/>
                <a:chExt cx="2976" cy="192"/>
              </a:xfrm>
            </p:grpSpPr>
            <p:sp>
              <p:nvSpPr>
                <p:cNvPr id="24590" name="Line 30"/>
                <p:cNvSpPr>
                  <a:spLocks noChangeShapeType="1"/>
                </p:cNvSpPr>
                <p:nvPr/>
              </p:nvSpPr>
              <p:spPr bwMode="auto">
                <a:xfrm>
                  <a:off x="2400" y="2160"/>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a:buNone/>
                  </a:pPr>
                  <a:endParaRPr lang="en-US"/>
                </a:p>
              </p:txBody>
            </p:sp>
            <p:sp>
              <p:nvSpPr>
                <p:cNvPr id="24591" name="Line 31"/>
                <p:cNvSpPr>
                  <a:spLocks noChangeShapeType="1"/>
                </p:cNvSpPr>
                <p:nvPr/>
              </p:nvSpPr>
              <p:spPr bwMode="auto">
                <a:xfrm>
                  <a:off x="1200" y="2256"/>
                  <a:ext cx="29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a:buNone/>
                  </a:pPr>
                  <a:endParaRPr lang="en-US"/>
                </a:p>
              </p:txBody>
            </p:sp>
            <p:sp>
              <p:nvSpPr>
                <p:cNvPr id="24592" name="Line 32"/>
                <p:cNvSpPr>
                  <a:spLocks noChangeShapeType="1"/>
                </p:cNvSpPr>
                <p:nvPr/>
              </p:nvSpPr>
              <p:spPr bwMode="auto">
                <a:xfrm flipV="1">
                  <a:off x="3024" y="225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a:buNone/>
                  </a:pPr>
                  <a:endParaRPr lang="en-US"/>
                </a:p>
              </p:txBody>
            </p:sp>
            <p:sp>
              <p:nvSpPr>
                <p:cNvPr id="24593" name="Line 33"/>
                <p:cNvSpPr>
                  <a:spLocks noChangeShapeType="1"/>
                </p:cNvSpPr>
                <p:nvPr/>
              </p:nvSpPr>
              <p:spPr bwMode="auto">
                <a:xfrm flipV="1">
                  <a:off x="1824" y="225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a:buNone/>
                  </a:pPr>
                  <a:endParaRPr lang="en-US"/>
                </a:p>
              </p:txBody>
            </p:sp>
            <p:sp>
              <p:nvSpPr>
                <p:cNvPr id="24594" name="Line 34"/>
                <p:cNvSpPr>
                  <a:spLocks noChangeShapeType="1"/>
                </p:cNvSpPr>
                <p:nvPr/>
              </p:nvSpPr>
              <p:spPr bwMode="auto">
                <a:xfrm flipV="1">
                  <a:off x="1200" y="225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a:buNone/>
                  </a:pPr>
                  <a:endParaRPr lang="en-US"/>
                </a:p>
              </p:txBody>
            </p:sp>
            <p:sp>
              <p:nvSpPr>
                <p:cNvPr id="24595" name="Line 35"/>
                <p:cNvSpPr>
                  <a:spLocks noChangeShapeType="1"/>
                </p:cNvSpPr>
                <p:nvPr/>
              </p:nvSpPr>
              <p:spPr bwMode="auto">
                <a:xfrm flipV="1">
                  <a:off x="3600" y="225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a:buNone/>
                  </a:pPr>
                  <a:endParaRPr lang="en-US"/>
                </a:p>
              </p:txBody>
            </p:sp>
            <p:sp>
              <p:nvSpPr>
                <p:cNvPr id="24596" name="Line 36"/>
                <p:cNvSpPr>
                  <a:spLocks noChangeShapeType="1"/>
                </p:cNvSpPr>
                <p:nvPr/>
              </p:nvSpPr>
              <p:spPr bwMode="auto">
                <a:xfrm flipV="1">
                  <a:off x="4176" y="225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a:buNone/>
                  </a:pPr>
                  <a:endParaRPr lang="en-US"/>
                </a:p>
              </p:txBody>
            </p:sp>
          </p:grpSp>
        </p:grpSp>
        <p:grpSp>
          <p:nvGrpSpPr>
            <p:cNvPr id="24585" name="Group 37"/>
            <p:cNvGrpSpPr>
              <a:grpSpLocks/>
            </p:cNvGrpSpPr>
            <p:nvPr/>
          </p:nvGrpSpPr>
          <p:grpSpPr bwMode="auto">
            <a:xfrm>
              <a:off x="1008" y="2688"/>
              <a:ext cx="240" cy="528"/>
              <a:chOff x="1008" y="2688"/>
              <a:chExt cx="240" cy="528"/>
            </a:xfrm>
          </p:grpSpPr>
          <p:sp>
            <p:nvSpPr>
              <p:cNvPr id="24586" name="Rectangle 38"/>
              <p:cNvSpPr>
                <a:spLocks noChangeArrowheads="1"/>
              </p:cNvSpPr>
              <p:nvPr/>
            </p:nvSpPr>
            <p:spPr bwMode="auto">
              <a:xfrm>
                <a:off x="1008" y="2976"/>
                <a:ext cx="240" cy="240"/>
              </a:xfrm>
              <a:prstGeom prst="rect">
                <a:avLst/>
              </a:prstGeom>
              <a:solidFill>
                <a:schemeClr val="bg1"/>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bg1"/>
                </a:extrusionClr>
              </a:sp3d>
            </p:spPr>
            <p:txBody>
              <a:bodyPr wrap="none" anchor="ctr">
                <a:flatTx/>
              </a:bodyPr>
              <a:lstStyle/>
              <a:p>
                <a:pPr>
                  <a:buNone/>
                </a:pPr>
                <a:r>
                  <a:rPr lang="en-US">
                    <a:latin typeface="Times New Roman" pitchFamily="18" charset="0"/>
                  </a:rPr>
                  <a:t>B</a:t>
                </a:r>
              </a:p>
            </p:txBody>
          </p:sp>
          <p:sp>
            <p:nvSpPr>
              <p:cNvPr id="24587" name="Line 39"/>
              <p:cNvSpPr>
                <a:spLocks noChangeShapeType="1"/>
              </p:cNvSpPr>
              <p:nvPr/>
            </p:nvSpPr>
            <p:spPr bwMode="auto">
              <a:xfrm>
                <a:off x="1128" y="2688"/>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a:buNone/>
                </a:pPr>
                <a:endParaRPr lang="en-US"/>
              </a:p>
            </p:txBody>
          </p:sp>
        </p:grpSp>
      </p:grpSp>
      <p:sp>
        <p:nvSpPr>
          <p:cNvPr id="122920" name="Rectangle 40"/>
          <p:cNvSpPr>
            <a:spLocks noChangeArrowheads="1"/>
          </p:cNvSpPr>
          <p:nvPr/>
        </p:nvSpPr>
        <p:spPr bwMode="auto">
          <a:xfrm>
            <a:off x="1600200" y="4724400"/>
            <a:ext cx="381000" cy="381000"/>
          </a:xfrm>
          <a:prstGeom prst="rect">
            <a:avLst/>
          </a:prstGeom>
          <a:solidFill>
            <a:schemeClr val="accent2"/>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accent2"/>
            </a:extrusionClr>
          </a:sp3d>
        </p:spPr>
        <p:txBody>
          <a:bodyPr wrap="none" anchor="ctr">
            <a:flatTx/>
          </a:bodyPr>
          <a:lstStyle/>
          <a:p>
            <a:pPr>
              <a:buNone/>
            </a:pPr>
            <a:r>
              <a:rPr lang="en-US">
                <a:latin typeface="Times New Roman" pitchFamily="18" charset="0"/>
              </a:rPr>
              <a:t>B</a:t>
            </a:r>
          </a:p>
        </p:txBody>
      </p:sp>
    </p:spTree>
    <p:extLst>
      <p:ext uri="{BB962C8B-B14F-4D97-AF65-F5344CB8AC3E}">
        <p14:creationId xmlns:p14="http://schemas.microsoft.com/office/powerpoint/2010/main" val="6521100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22920"/>
                                        </p:tgtEl>
                                        <p:attrNameLst>
                                          <p:attrName>style.visibility</p:attrName>
                                        </p:attrNameLst>
                                      </p:cBhvr>
                                      <p:to>
                                        <p:strVal val="visible"/>
                                      </p:to>
                                    </p:set>
                                    <p:anim calcmode="lin" valueType="num">
                                      <p:cBhvr additive="base">
                                        <p:cTn id="7" dur="500" fill="hold"/>
                                        <p:tgtEl>
                                          <p:spTgt spid="122920"/>
                                        </p:tgtEl>
                                        <p:attrNameLst>
                                          <p:attrName>ppt_x</p:attrName>
                                        </p:attrNameLst>
                                      </p:cBhvr>
                                      <p:tavLst>
                                        <p:tav tm="0">
                                          <p:val>
                                            <p:strVal val="1+#ppt_w/2"/>
                                          </p:val>
                                        </p:tav>
                                        <p:tav tm="100000">
                                          <p:val>
                                            <p:strVal val="#ppt_x"/>
                                          </p:val>
                                        </p:tav>
                                      </p:tavLst>
                                    </p:anim>
                                    <p:anim calcmode="lin" valueType="num">
                                      <p:cBhvr additive="base">
                                        <p:cTn id="8" dur="500" fill="hold"/>
                                        <p:tgtEl>
                                          <p:spTgt spid="1229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20" grpId="0" animBg="1"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Hello World in C</a:t>
            </a:r>
            <a:endParaRPr lang="en-US" dirty="0"/>
          </a:p>
        </p:txBody>
      </p:sp>
      <p:sp>
        <p:nvSpPr>
          <p:cNvPr id="3" name="Content Placeholder 2"/>
          <p:cNvSpPr>
            <a:spLocks noGrp="1"/>
          </p:cNvSpPr>
          <p:nvPr>
            <p:ph idx="1"/>
          </p:nvPr>
        </p:nvSpPr>
        <p:spPr/>
        <p:txBody>
          <a:bodyPr>
            <a:normAutofit/>
          </a:bodyPr>
          <a:lstStyle/>
          <a:p>
            <a:pPr>
              <a:buNone/>
            </a:pPr>
            <a:r>
              <a:rPr lang="en-US" sz="1600" dirty="0" err="1" smtClean="0">
                <a:latin typeface="Courier New" pitchFamily="49" charset="0"/>
                <a:cs typeface="Courier New" pitchFamily="49" charset="0"/>
              </a:rPr>
              <a:t>int</a:t>
            </a:r>
            <a:r>
              <a:rPr lang="en-US" sz="1600" dirty="0" smtClean="0">
                <a:latin typeface="Courier New" pitchFamily="49" charset="0"/>
                <a:cs typeface="Courier New" pitchFamily="49" charset="0"/>
              </a:rPr>
              <a:t> main (</a:t>
            </a:r>
            <a:r>
              <a:rPr lang="en-US" sz="1600" dirty="0" err="1" smtClean="0">
                <a:latin typeface="Courier New" pitchFamily="49" charset="0"/>
                <a:cs typeface="Courier New" pitchFamily="49" charset="0"/>
              </a:rPr>
              <a:t>int</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argc</a:t>
            </a:r>
            <a:r>
              <a:rPr lang="en-US" sz="1600" dirty="0" smtClean="0">
                <a:latin typeface="Courier New" pitchFamily="49" charset="0"/>
                <a:cs typeface="Courier New" pitchFamily="49" charset="0"/>
              </a:rPr>
              <a:t>, char* </a:t>
            </a:r>
            <a:r>
              <a:rPr lang="en-US" sz="1600" dirty="0" err="1" smtClean="0">
                <a:latin typeface="Courier New" pitchFamily="49" charset="0"/>
                <a:cs typeface="Courier New" pitchFamily="49" charset="0"/>
              </a:rPr>
              <a:t>argv</a:t>
            </a:r>
            <a:r>
              <a:rPr lang="en-US" sz="1600" dirty="0" smtClean="0">
                <a:latin typeface="Courier New" pitchFamily="49" charset="0"/>
                <a:cs typeface="Courier New" pitchFamily="49" charset="0"/>
              </a:rPr>
              <a:t>[])</a:t>
            </a:r>
          </a:p>
          <a:p>
            <a:pPr>
              <a:buNone/>
            </a:pPr>
            <a:r>
              <a:rPr lang="en-US" sz="1600" dirty="0" smtClean="0">
                <a:latin typeface="Courier New" pitchFamily="49" charset="0"/>
                <a:cs typeface="Courier New" pitchFamily="49" charset="0"/>
              </a:rPr>
              <a:t>{</a:t>
            </a:r>
          </a:p>
          <a:p>
            <a:pPr>
              <a:buNone/>
            </a:pP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printf</a:t>
            </a:r>
            <a:r>
              <a:rPr lang="en-US" sz="1600" dirty="0" smtClean="0">
                <a:latin typeface="Courier New" pitchFamily="49" charset="0"/>
                <a:cs typeface="Courier New" pitchFamily="49" charset="0"/>
              </a:rPr>
              <a:t>(“Hello, world!\n”); </a:t>
            </a:r>
          </a:p>
          <a:p>
            <a:pPr>
              <a:buNone/>
            </a:pPr>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   return 0;</a:t>
            </a:r>
          </a:p>
          <a:p>
            <a:pPr>
              <a:buNone/>
            </a:pPr>
            <a:r>
              <a:rPr lang="en-US" sz="1600" dirty="0">
                <a:latin typeface="Courier New" pitchFamily="49" charset="0"/>
                <a:cs typeface="Courier New" pitchFamily="49" charset="0"/>
              </a:rPr>
              <a:t>}</a:t>
            </a:r>
          </a:p>
        </p:txBody>
      </p:sp>
      <p:sp>
        <p:nvSpPr>
          <p:cNvPr id="6" name="Text Box 39"/>
          <p:cNvSpPr txBox="1">
            <a:spLocks noChangeArrowheads="1"/>
          </p:cNvSpPr>
          <p:nvPr/>
        </p:nvSpPr>
        <p:spPr bwMode="auto">
          <a:xfrm>
            <a:off x="587189" y="5659438"/>
            <a:ext cx="7947211" cy="36933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square">
            <a:spAutoFit/>
          </a:bodyPr>
          <a:lstStyle/>
          <a:p>
            <a:pPr algn="ctr">
              <a:buFont typeface="Wingdings" pitchFamily="-96" charset="2"/>
              <a:buNone/>
            </a:pPr>
            <a:r>
              <a:rPr lang="en-US" dirty="0" smtClean="0">
                <a:solidFill>
                  <a:schemeClr val="tx1"/>
                </a:solidFill>
              </a:rPr>
              <a:t>What actions are taken by the system when compiling/executing this code?</a:t>
            </a:r>
            <a:endParaRPr lang="en-US" dirty="0">
              <a:solidFill>
                <a:schemeClr val="tx1"/>
              </a:solidFill>
            </a:endParaRPr>
          </a:p>
        </p:txBody>
      </p:sp>
    </p:spTree>
    <p:extLst>
      <p:ext uri="{BB962C8B-B14F-4D97-AF65-F5344CB8AC3E}">
        <p14:creationId xmlns:p14="http://schemas.microsoft.com/office/powerpoint/2010/main" val="7760060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600200" y="3429000"/>
            <a:ext cx="5151438" cy="838200"/>
            <a:chOff x="1008" y="2160"/>
            <a:chExt cx="3245" cy="528"/>
          </a:xfrm>
        </p:grpSpPr>
        <p:grpSp>
          <p:nvGrpSpPr>
            <p:cNvPr id="25637" name="Group 3"/>
            <p:cNvGrpSpPr>
              <a:grpSpLocks/>
            </p:cNvGrpSpPr>
            <p:nvPr/>
          </p:nvGrpSpPr>
          <p:grpSpPr bwMode="auto">
            <a:xfrm>
              <a:off x="1008" y="2448"/>
              <a:ext cx="3245" cy="240"/>
              <a:chOff x="941" y="2496"/>
              <a:chExt cx="3245" cy="240"/>
            </a:xfrm>
          </p:grpSpPr>
          <p:sp>
            <p:nvSpPr>
              <p:cNvPr id="25646" name="Rectangle 4"/>
              <p:cNvSpPr>
                <a:spLocks noChangeArrowheads="1"/>
              </p:cNvSpPr>
              <p:nvPr/>
            </p:nvSpPr>
            <p:spPr bwMode="auto">
              <a:xfrm>
                <a:off x="1542" y="2496"/>
                <a:ext cx="240" cy="240"/>
              </a:xfrm>
              <a:prstGeom prst="rect">
                <a:avLst/>
              </a:prstGeom>
              <a:solidFill>
                <a:schemeClr val="bg1"/>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bg1"/>
                </a:extrusionClr>
              </a:sp3d>
            </p:spPr>
            <p:txBody>
              <a:bodyPr wrap="none" anchor="ctr">
                <a:flatTx/>
              </a:bodyPr>
              <a:lstStyle/>
              <a:p>
                <a:pPr>
                  <a:buNone/>
                </a:pPr>
                <a:r>
                  <a:rPr lang="en-US">
                    <a:latin typeface="Times New Roman" pitchFamily="18" charset="0"/>
                  </a:rPr>
                  <a:t>D</a:t>
                </a:r>
              </a:p>
            </p:txBody>
          </p:sp>
          <p:sp>
            <p:nvSpPr>
              <p:cNvPr id="25647" name="Rectangle 5"/>
              <p:cNvSpPr>
                <a:spLocks noChangeArrowheads="1"/>
              </p:cNvSpPr>
              <p:nvPr/>
            </p:nvSpPr>
            <p:spPr bwMode="auto">
              <a:xfrm>
                <a:off x="2143" y="2496"/>
                <a:ext cx="240" cy="240"/>
              </a:xfrm>
              <a:prstGeom prst="rect">
                <a:avLst/>
              </a:prstGeom>
              <a:solidFill>
                <a:schemeClr val="bg1"/>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bg1"/>
                </a:extrusionClr>
              </a:sp3d>
            </p:spPr>
            <p:txBody>
              <a:bodyPr wrap="none" anchor="ctr">
                <a:flatTx/>
              </a:bodyPr>
              <a:lstStyle/>
              <a:p>
                <a:pPr>
                  <a:buNone/>
                </a:pPr>
                <a:r>
                  <a:rPr lang="en-US">
                    <a:latin typeface="Times New Roman" pitchFamily="18" charset="0"/>
                  </a:rPr>
                  <a:t>R</a:t>
                </a:r>
              </a:p>
            </p:txBody>
          </p:sp>
          <p:sp>
            <p:nvSpPr>
              <p:cNvPr id="25648" name="Rectangle 6"/>
              <p:cNvSpPr>
                <a:spLocks noChangeArrowheads="1"/>
              </p:cNvSpPr>
              <p:nvPr/>
            </p:nvSpPr>
            <p:spPr bwMode="auto">
              <a:xfrm>
                <a:off x="2744" y="2496"/>
                <a:ext cx="240" cy="240"/>
              </a:xfrm>
              <a:prstGeom prst="rect">
                <a:avLst/>
              </a:prstGeom>
              <a:solidFill>
                <a:schemeClr val="bg1"/>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bg1"/>
                </a:extrusionClr>
              </a:sp3d>
            </p:spPr>
            <p:txBody>
              <a:bodyPr wrap="none" anchor="ctr">
                <a:flatTx/>
              </a:bodyPr>
              <a:lstStyle/>
              <a:p>
                <a:pPr>
                  <a:buNone/>
                </a:pPr>
                <a:r>
                  <a:rPr lang="en-US">
                    <a:latin typeface="Times New Roman" pitchFamily="18" charset="0"/>
                  </a:rPr>
                  <a:t>X</a:t>
                </a:r>
              </a:p>
            </p:txBody>
          </p:sp>
          <p:sp>
            <p:nvSpPr>
              <p:cNvPr id="25649" name="Rectangle 7"/>
              <p:cNvSpPr>
                <a:spLocks noChangeArrowheads="1"/>
              </p:cNvSpPr>
              <p:nvPr/>
            </p:nvSpPr>
            <p:spPr bwMode="auto">
              <a:xfrm>
                <a:off x="3345" y="2496"/>
                <a:ext cx="240" cy="240"/>
              </a:xfrm>
              <a:prstGeom prst="rect">
                <a:avLst/>
              </a:prstGeom>
              <a:solidFill>
                <a:schemeClr val="bg1"/>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bg1"/>
                </a:extrusionClr>
              </a:sp3d>
            </p:spPr>
            <p:txBody>
              <a:bodyPr wrap="none" anchor="ctr">
                <a:flatTx/>
              </a:bodyPr>
              <a:lstStyle/>
              <a:p>
                <a:pPr>
                  <a:buNone/>
                </a:pPr>
                <a:r>
                  <a:rPr lang="en-US">
                    <a:latin typeface="Times New Roman" pitchFamily="18" charset="0"/>
                  </a:rPr>
                  <a:t>C</a:t>
                </a:r>
              </a:p>
            </p:txBody>
          </p:sp>
          <p:sp>
            <p:nvSpPr>
              <p:cNvPr id="25650" name="Rectangle 8"/>
              <p:cNvSpPr>
                <a:spLocks noChangeArrowheads="1"/>
              </p:cNvSpPr>
              <p:nvPr/>
            </p:nvSpPr>
            <p:spPr bwMode="auto">
              <a:xfrm>
                <a:off x="3946" y="2496"/>
                <a:ext cx="240" cy="240"/>
              </a:xfrm>
              <a:prstGeom prst="rect">
                <a:avLst/>
              </a:prstGeom>
              <a:solidFill>
                <a:schemeClr val="bg1"/>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bg1"/>
                </a:extrusionClr>
              </a:sp3d>
            </p:spPr>
            <p:txBody>
              <a:bodyPr wrap="none" anchor="ctr">
                <a:flatTx/>
              </a:bodyPr>
              <a:lstStyle/>
              <a:p>
                <a:pPr>
                  <a:buNone/>
                </a:pPr>
                <a:r>
                  <a:rPr lang="en-US">
                    <a:latin typeface="Times New Roman" pitchFamily="18" charset="0"/>
                  </a:rPr>
                  <a:t>W</a:t>
                </a:r>
              </a:p>
            </p:txBody>
          </p:sp>
          <p:sp>
            <p:nvSpPr>
              <p:cNvPr id="25651" name="Rectangle 9"/>
              <p:cNvSpPr>
                <a:spLocks noChangeArrowheads="1"/>
              </p:cNvSpPr>
              <p:nvPr/>
            </p:nvSpPr>
            <p:spPr bwMode="auto">
              <a:xfrm>
                <a:off x="941" y="2496"/>
                <a:ext cx="240" cy="240"/>
              </a:xfrm>
              <a:prstGeom prst="rect">
                <a:avLst/>
              </a:prstGeom>
              <a:solidFill>
                <a:schemeClr val="bg1"/>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bg1"/>
                </a:extrusionClr>
              </a:sp3d>
            </p:spPr>
            <p:txBody>
              <a:bodyPr wrap="none" anchor="ctr">
                <a:flatTx/>
              </a:bodyPr>
              <a:lstStyle/>
              <a:p>
                <a:pPr>
                  <a:buNone/>
                </a:pPr>
                <a:r>
                  <a:rPr lang="en-US">
                    <a:latin typeface="Times New Roman" pitchFamily="18" charset="0"/>
                  </a:rPr>
                  <a:t>F</a:t>
                </a:r>
              </a:p>
            </p:txBody>
          </p:sp>
        </p:grpSp>
        <p:grpSp>
          <p:nvGrpSpPr>
            <p:cNvPr id="25638" name="Group 10"/>
            <p:cNvGrpSpPr>
              <a:grpSpLocks/>
            </p:cNvGrpSpPr>
            <p:nvPr/>
          </p:nvGrpSpPr>
          <p:grpSpPr bwMode="auto">
            <a:xfrm>
              <a:off x="1200" y="2160"/>
              <a:ext cx="2976" cy="192"/>
              <a:chOff x="1200" y="2160"/>
              <a:chExt cx="2976" cy="192"/>
            </a:xfrm>
          </p:grpSpPr>
          <p:sp>
            <p:nvSpPr>
              <p:cNvPr id="25639" name="Line 11"/>
              <p:cNvSpPr>
                <a:spLocks noChangeShapeType="1"/>
              </p:cNvSpPr>
              <p:nvPr/>
            </p:nvSpPr>
            <p:spPr bwMode="auto">
              <a:xfrm>
                <a:off x="2400" y="2160"/>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a:buNone/>
                </a:pPr>
                <a:endParaRPr lang="en-US"/>
              </a:p>
            </p:txBody>
          </p:sp>
          <p:sp>
            <p:nvSpPr>
              <p:cNvPr id="25640" name="Line 12"/>
              <p:cNvSpPr>
                <a:spLocks noChangeShapeType="1"/>
              </p:cNvSpPr>
              <p:nvPr/>
            </p:nvSpPr>
            <p:spPr bwMode="auto">
              <a:xfrm>
                <a:off x="1200" y="2256"/>
                <a:ext cx="29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a:buNone/>
                </a:pPr>
                <a:endParaRPr lang="en-US"/>
              </a:p>
            </p:txBody>
          </p:sp>
          <p:sp>
            <p:nvSpPr>
              <p:cNvPr id="25641" name="Line 13"/>
              <p:cNvSpPr>
                <a:spLocks noChangeShapeType="1"/>
              </p:cNvSpPr>
              <p:nvPr/>
            </p:nvSpPr>
            <p:spPr bwMode="auto">
              <a:xfrm flipV="1">
                <a:off x="3024" y="225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a:buNone/>
                </a:pPr>
                <a:endParaRPr lang="en-US"/>
              </a:p>
            </p:txBody>
          </p:sp>
          <p:sp>
            <p:nvSpPr>
              <p:cNvPr id="25642" name="Line 14"/>
              <p:cNvSpPr>
                <a:spLocks noChangeShapeType="1"/>
              </p:cNvSpPr>
              <p:nvPr/>
            </p:nvSpPr>
            <p:spPr bwMode="auto">
              <a:xfrm flipV="1">
                <a:off x="1824" y="225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a:buNone/>
                </a:pPr>
                <a:endParaRPr lang="en-US"/>
              </a:p>
            </p:txBody>
          </p:sp>
          <p:sp>
            <p:nvSpPr>
              <p:cNvPr id="25643" name="Line 15"/>
              <p:cNvSpPr>
                <a:spLocks noChangeShapeType="1"/>
              </p:cNvSpPr>
              <p:nvPr/>
            </p:nvSpPr>
            <p:spPr bwMode="auto">
              <a:xfrm flipV="1">
                <a:off x="1200" y="225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a:buNone/>
                </a:pPr>
                <a:endParaRPr lang="en-US"/>
              </a:p>
            </p:txBody>
          </p:sp>
          <p:sp>
            <p:nvSpPr>
              <p:cNvPr id="25644" name="Line 16"/>
              <p:cNvSpPr>
                <a:spLocks noChangeShapeType="1"/>
              </p:cNvSpPr>
              <p:nvPr/>
            </p:nvSpPr>
            <p:spPr bwMode="auto">
              <a:xfrm flipV="1">
                <a:off x="3600" y="225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a:buNone/>
                </a:pPr>
                <a:endParaRPr lang="en-US"/>
              </a:p>
            </p:txBody>
          </p:sp>
          <p:sp>
            <p:nvSpPr>
              <p:cNvPr id="25645" name="Line 17"/>
              <p:cNvSpPr>
                <a:spLocks noChangeShapeType="1"/>
              </p:cNvSpPr>
              <p:nvPr/>
            </p:nvSpPr>
            <p:spPr bwMode="auto">
              <a:xfrm flipV="1">
                <a:off x="4176" y="225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a:buNone/>
                </a:pPr>
                <a:endParaRPr lang="en-US"/>
              </a:p>
            </p:txBody>
          </p:sp>
        </p:grpSp>
      </p:grpSp>
      <p:sp>
        <p:nvSpPr>
          <p:cNvPr id="124946" name="Rectangle 18"/>
          <p:cNvSpPr>
            <a:spLocks noChangeArrowheads="1"/>
          </p:cNvSpPr>
          <p:nvPr/>
        </p:nvSpPr>
        <p:spPr bwMode="auto">
          <a:xfrm>
            <a:off x="2554288" y="3886200"/>
            <a:ext cx="381000" cy="381000"/>
          </a:xfrm>
          <a:prstGeom prst="rect">
            <a:avLst/>
          </a:prstGeom>
          <a:solidFill>
            <a:srgbClr val="00CC0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00CC00"/>
            </a:extrusionClr>
          </a:sp3d>
        </p:spPr>
        <p:txBody>
          <a:bodyPr wrap="none" anchor="ctr">
            <a:flatTx/>
          </a:bodyPr>
          <a:lstStyle/>
          <a:p>
            <a:pPr>
              <a:buNone/>
            </a:pPr>
            <a:r>
              <a:rPr lang="en-US">
                <a:latin typeface="Times New Roman" pitchFamily="18" charset="0"/>
              </a:rPr>
              <a:t>D</a:t>
            </a:r>
          </a:p>
        </p:txBody>
      </p:sp>
      <p:sp>
        <p:nvSpPr>
          <p:cNvPr id="124947" name="Rectangle 19"/>
          <p:cNvSpPr>
            <a:spLocks noChangeArrowheads="1"/>
          </p:cNvSpPr>
          <p:nvPr/>
        </p:nvSpPr>
        <p:spPr bwMode="auto">
          <a:xfrm>
            <a:off x="3508375" y="3886200"/>
            <a:ext cx="381000" cy="381000"/>
          </a:xfrm>
          <a:prstGeom prst="rect">
            <a:avLst/>
          </a:prstGeom>
          <a:solidFill>
            <a:schemeClr val="accent2"/>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accent2"/>
            </a:extrusionClr>
          </a:sp3d>
        </p:spPr>
        <p:txBody>
          <a:bodyPr wrap="none" anchor="ctr">
            <a:flatTx/>
          </a:bodyPr>
          <a:lstStyle/>
          <a:p>
            <a:pPr>
              <a:buNone/>
            </a:pPr>
            <a:r>
              <a:rPr lang="en-US">
                <a:latin typeface="Times New Roman" pitchFamily="18" charset="0"/>
              </a:rPr>
              <a:t>R</a:t>
            </a:r>
          </a:p>
        </p:txBody>
      </p:sp>
      <p:sp>
        <p:nvSpPr>
          <p:cNvPr id="124948" name="Rectangle 20"/>
          <p:cNvSpPr>
            <a:spLocks noChangeArrowheads="1"/>
          </p:cNvSpPr>
          <p:nvPr/>
        </p:nvSpPr>
        <p:spPr bwMode="auto">
          <a:xfrm>
            <a:off x="4462463" y="3886200"/>
            <a:ext cx="381000" cy="381000"/>
          </a:xfrm>
          <a:prstGeom prst="rect">
            <a:avLst/>
          </a:prstGeom>
          <a:solidFill>
            <a:srgbClr val="FF330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3300"/>
            </a:extrusionClr>
          </a:sp3d>
        </p:spPr>
        <p:txBody>
          <a:bodyPr wrap="none" anchor="ctr">
            <a:flatTx/>
          </a:bodyPr>
          <a:lstStyle/>
          <a:p>
            <a:pPr>
              <a:buNone/>
            </a:pPr>
            <a:r>
              <a:rPr lang="en-US">
                <a:latin typeface="Times New Roman" pitchFamily="18" charset="0"/>
              </a:rPr>
              <a:t>X</a:t>
            </a:r>
          </a:p>
        </p:txBody>
      </p:sp>
      <p:sp>
        <p:nvSpPr>
          <p:cNvPr id="124949" name="Rectangle 21"/>
          <p:cNvSpPr>
            <a:spLocks noChangeArrowheads="1"/>
          </p:cNvSpPr>
          <p:nvPr/>
        </p:nvSpPr>
        <p:spPr bwMode="auto">
          <a:xfrm>
            <a:off x="5416550" y="3886200"/>
            <a:ext cx="381000" cy="381000"/>
          </a:xfrm>
          <a:prstGeom prst="rect">
            <a:avLst/>
          </a:prstGeom>
          <a:solidFill>
            <a:schemeClr val="accent2"/>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accent2"/>
            </a:extrusionClr>
          </a:sp3d>
        </p:spPr>
        <p:txBody>
          <a:bodyPr wrap="none" anchor="ctr">
            <a:flatTx/>
          </a:bodyPr>
          <a:lstStyle/>
          <a:p>
            <a:pPr>
              <a:buNone/>
            </a:pPr>
            <a:r>
              <a:rPr lang="en-US">
                <a:latin typeface="Times New Roman" pitchFamily="18" charset="0"/>
              </a:rPr>
              <a:t>C</a:t>
            </a:r>
          </a:p>
        </p:txBody>
      </p:sp>
      <p:sp>
        <p:nvSpPr>
          <p:cNvPr id="124950" name="Rectangle 22"/>
          <p:cNvSpPr>
            <a:spLocks noChangeArrowheads="1"/>
          </p:cNvSpPr>
          <p:nvPr/>
        </p:nvSpPr>
        <p:spPr bwMode="auto">
          <a:xfrm>
            <a:off x="6370638" y="3886200"/>
            <a:ext cx="381000" cy="381000"/>
          </a:xfrm>
          <a:prstGeom prst="rect">
            <a:avLst/>
          </a:prstGeom>
          <a:solidFill>
            <a:srgbClr val="FFFF0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FF00"/>
            </a:extrusionClr>
          </a:sp3d>
        </p:spPr>
        <p:txBody>
          <a:bodyPr wrap="none" anchor="ctr">
            <a:flatTx/>
          </a:bodyPr>
          <a:lstStyle/>
          <a:p>
            <a:pPr>
              <a:buNone/>
            </a:pPr>
            <a:r>
              <a:rPr lang="en-US">
                <a:latin typeface="Times New Roman" pitchFamily="18" charset="0"/>
              </a:rPr>
              <a:t>W</a:t>
            </a:r>
          </a:p>
        </p:txBody>
      </p:sp>
      <p:sp>
        <p:nvSpPr>
          <p:cNvPr id="124951" name="Rectangle 23"/>
          <p:cNvSpPr>
            <a:spLocks noChangeArrowheads="1"/>
          </p:cNvSpPr>
          <p:nvPr/>
        </p:nvSpPr>
        <p:spPr bwMode="auto">
          <a:xfrm>
            <a:off x="1600200" y="3886200"/>
            <a:ext cx="381000" cy="381000"/>
          </a:xfrm>
          <a:prstGeom prst="rect">
            <a:avLst/>
          </a:prstGeom>
          <a:solidFill>
            <a:srgbClr val="00CC0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00CC00"/>
            </a:extrusionClr>
          </a:sp3d>
        </p:spPr>
        <p:txBody>
          <a:bodyPr wrap="none" anchor="ctr">
            <a:flatTx/>
          </a:bodyPr>
          <a:lstStyle/>
          <a:p>
            <a:pPr>
              <a:buNone/>
            </a:pPr>
            <a:r>
              <a:rPr lang="en-US">
                <a:latin typeface="Times New Roman" pitchFamily="18" charset="0"/>
              </a:rPr>
              <a:t>F</a:t>
            </a:r>
          </a:p>
        </p:txBody>
      </p:sp>
      <p:sp>
        <p:nvSpPr>
          <p:cNvPr id="25609" name="Rectangle 24"/>
          <p:cNvSpPr>
            <a:spLocks noChangeArrowheads="1"/>
          </p:cNvSpPr>
          <p:nvPr/>
        </p:nvSpPr>
        <p:spPr bwMode="auto">
          <a:xfrm>
            <a:off x="4570413" y="2201863"/>
            <a:ext cx="381000" cy="388937"/>
          </a:xfrm>
          <a:prstGeom prst="rect">
            <a:avLst/>
          </a:prstGeom>
          <a:solidFill>
            <a:schemeClr val="bg1"/>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bg1"/>
            </a:extrusionClr>
          </a:sp3d>
        </p:spPr>
        <p:txBody>
          <a:bodyPr wrap="none" anchor="ctr">
            <a:flatTx/>
          </a:bodyPr>
          <a:lstStyle/>
          <a:p>
            <a:pPr>
              <a:buNone/>
            </a:pPr>
            <a:r>
              <a:rPr lang="en-US">
                <a:latin typeface="Times New Roman" pitchFamily="18" charset="0"/>
              </a:rPr>
              <a:t>S</a:t>
            </a:r>
          </a:p>
        </p:txBody>
      </p:sp>
      <p:grpSp>
        <p:nvGrpSpPr>
          <p:cNvPr id="5" name="Group 25"/>
          <p:cNvGrpSpPr>
            <a:grpSpLocks/>
          </p:cNvGrpSpPr>
          <p:nvPr/>
        </p:nvGrpSpPr>
        <p:grpSpPr bwMode="auto">
          <a:xfrm>
            <a:off x="3581400" y="2590800"/>
            <a:ext cx="2260600" cy="838200"/>
            <a:chOff x="2256" y="1632"/>
            <a:chExt cx="1424" cy="528"/>
          </a:xfrm>
        </p:grpSpPr>
        <p:grpSp>
          <p:nvGrpSpPr>
            <p:cNvPr id="25628" name="Group 26"/>
            <p:cNvGrpSpPr>
              <a:grpSpLocks/>
            </p:cNvGrpSpPr>
            <p:nvPr/>
          </p:nvGrpSpPr>
          <p:grpSpPr bwMode="auto">
            <a:xfrm>
              <a:off x="2256" y="1920"/>
              <a:ext cx="1424" cy="240"/>
              <a:chOff x="2272" y="1968"/>
              <a:chExt cx="1424" cy="240"/>
            </a:xfrm>
          </p:grpSpPr>
          <p:sp>
            <p:nvSpPr>
              <p:cNvPr id="25634" name="Rectangle 27"/>
              <p:cNvSpPr>
                <a:spLocks noChangeArrowheads="1"/>
              </p:cNvSpPr>
              <p:nvPr/>
            </p:nvSpPr>
            <p:spPr bwMode="auto">
              <a:xfrm>
                <a:off x="2880" y="1968"/>
                <a:ext cx="240" cy="240"/>
              </a:xfrm>
              <a:prstGeom prst="rect">
                <a:avLst/>
              </a:prstGeom>
              <a:solidFill>
                <a:schemeClr val="bg1"/>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bg1"/>
                </a:extrusionClr>
              </a:sp3d>
            </p:spPr>
            <p:txBody>
              <a:bodyPr wrap="none" anchor="ctr">
                <a:flatTx/>
              </a:bodyPr>
              <a:lstStyle/>
              <a:p>
                <a:pPr>
                  <a:buNone/>
                </a:pPr>
                <a:r>
                  <a:rPr lang="en-US">
                    <a:latin typeface="Times New Roman" pitchFamily="18" charset="0"/>
                  </a:rPr>
                  <a:t>M</a:t>
                </a:r>
              </a:p>
            </p:txBody>
          </p:sp>
          <p:sp>
            <p:nvSpPr>
              <p:cNvPr id="25635" name="Rectangle 28"/>
              <p:cNvSpPr>
                <a:spLocks noChangeArrowheads="1"/>
              </p:cNvSpPr>
              <p:nvPr/>
            </p:nvSpPr>
            <p:spPr bwMode="auto">
              <a:xfrm>
                <a:off x="2272" y="1968"/>
                <a:ext cx="240" cy="240"/>
              </a:xfrm>
              <a:prstGeom prst="rect">
                <a:avLst/>
              </a:prstGeom>
              <a:solidFill>
                <a:schemeClr val="bg1"/>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bg1"/>
                </a:extrusionClr>
              </a:sp3d>
            </p:spPr>
            <p:txBody>
              <a:bodyPr wrap="none" anchor="ctr">
                <a:flatTx/>
              </a:bodyPr>
              <a:lstStyle/>
              <a:p>
                <a:pPr>
                  <a:buNone/>
                </a:pPr>
                <a:r>
                  <a:rPr lang="en-US">
                    <a:latin typeface="Times New Roman" pitchFamily="18" charset="0"/>
                  </a:rPr>
                  <a:t>C</a:t>
                </a:r>
              </a:p>
            </p:txBody>
          </p:sp>
          <p:sp>
            <p:nvSpPr>
              <p:cNvPr id="25636" name="Rectangle 29"/>
              <p:cNvSpPr>
                <a:spLocks noChangeArrowheads="1"/>
              </p:cNvSpPr>
              <p:nvPr/>
            </p:nvSpPr>
            <p:spPr bwMode="auto">
              <a:xfrm>
                <a:off x="3456" y="1968"/>
                <a:ext cx="240" cy="240"/>
              </a:xfrm>
              <a:prstGeom prst="rect">
                <a:avLst/>
              </a:prstGeom>
              <a:solidFill>
                <a:schemeClr val="bg1"/>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bg1"/>
                </a:extrusionClr>
              </a:sp3d>
            </p:spPr>
            <p:txBody>
              <a:bodyPr wrap="none" anchor="ctr">
                <a:flatTx/>
              </a:bodyPr>
              <a:lstStyle/>
              <a:p>
                <a:pPr>
                  <a:buNone/>
                </a:pPr>
                <a:r>
                  <a:rPr lang="en-US">
                    <a:latin typeface="Times New Roman" pitchFamily="18" charset="0"/>
                  </a:rPr>
                  <a:t>N</a:t>
                </a:r>
              </a:p>
            </p:txBody>
          </p:sp>
        </p:grpSp>
        <p:grpSp>
          <p:nvGrpSpPr>
            <p:cNvPr id="25629" name="Group 30"/>
            <p:cNvGrpSpPr>
              <a:grpSpLocks/>
            </p:cNvGrpSpPr>
            <p:nvPr/>
          </p:nvGrpSpPr>
          <p:grpSpPr bwMode="auto">
            <a:xfrm>
              <a:off x="2448" y="1632"/>
              <a:ext cx="1200" cy="192"/>
              <a:chOff x="2448" y="1632"/>
              <a:chExt cx="1200" cy="192"/>
            </a:xfrm>
          </p:grpSpPr>
          <p:sp>
            <p:nvSpPr>
              <p:cNvPr id="25630" name="Line 31"/>
              <p:cNvSpPr>
                <a:spLocks noChangeShapeType="1"/>
              </p:cNvSpPr>
              <p:nvPr/>
            </p:nvSpPr>
            <p:spPr bwMode="auto">
              <a:xfrm>
                <a:off x="3024" y="1632"/>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a:buNone/>
                </a:pPr>
                <a:endParaRPr lang="en-US"/>
              </a:p>
            </p:txBody>
          </p:sp>
          <p:sp>
            <p:nvSpPr>
              <p:cNvPr id="25631" name="Line 32"/>
              <p:cNvSpPr>
                <a:spLocks noChangeShapeType="1"/>
              </p:cNvSpPr>
              <p:nvPr/>
            </p:nvSpPr>
            <p:spPr bwMode="auto">
              <a:xfrm>
                <a:off x="2448" y="1728"/>
                <a:ext cx="1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a:buNone/>
                </a:pPr>
                <a:endParaRPr lang="en-US"/>
              </a:p>
            </p:txBody>
          </p:sp>
          <p:sp>
            <p:nvSpPr>
              <p:cNvPr id="25632" name="Line 33"/>
              <p:cNvSpPr>
                <a:spLocks noChangeShapeType="1"/>
              </p:cNvSpPr>
              <p:nvPr/>
            </p:nvSpPr>
            <p:spPr bwMode="auto">
              <a:xfrm flipV="1">
                <a:off x="3648" y="1728"/>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a:buNone/>
                </a:pPr>
                <a:endParaRPr lang="en-US"/>
              </a:p>
            </p:txBody>
          </p:sp>
          <p:sp>
            <p:nvSpPr>
              <p:cNvPr id="25633" name="Line 34"/>
              <p:cNvSpPr>
                <a:spLocks noChangeShapeType="1"/>
              </p:cNvSpPr>
              <p:nvPr/>
            </p:nvSpPr>
            <p:spPr bwMode="auto">
              <a:xfrm flipV="1">
                <a:off x="2448" y="1728"/>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a:buNone/>
                </a:pPr>
                <a:endParaRPr lang="en-US"/>
              </a:p>
            </p:txBody>
          </p:sp>
        </p:grpSp>
      </p:grpSp>
      <p:sp>
        <p:nvSpPr>
          <p:cNvPr id="124963" name="Rectangle 35"/>
          <p:cNvSpPr>
            <a:spLocks noChangeArrowheads="1"/>
          </p:cNvSpPr>
          <p:nvPr/>
        </p:nvSpPr>
        <p:spPr bwMode="auto">
          <a:xfrm>
            <a:off x="3581400" y="3048000"/>
            <a:ext cx="381000" cy="381000"/>
          </a:xfrm>
          <a:prstGeom prst="rect">
            <a:avLst/>
          </a:prstGeom>
          <a:solidFill>
            <a:srgbClr val="00CC0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00CC00"/>
            </a:extrusionClr>
          </a:sp3d>
        </p:spPr>
        <p:txBody>
          <a:bodyPr wrap="none" anchor="ctr">
            <a:flatTx/>
          </a:bodyPr>
          <a:lstStyle/>
          <a:p>
            <a:pPr>
              <a:buNone/>
            </a:pPr>
            <a:r>
              <a:rPr lang="en-US">
                <a:latin typeface="Times New Roman" pitchFamily="18" charset="0"/>
              </a:rPr>
              <a:t>C</a:t>
            </a:r>
          </a:p>
        </p:txBody>
      </p:sp>
      <p:sp>
        <p:nvSpPr>
          <p:cNvPr id="124964" name="Rectangle 36"/>
          <p:cNvSpPr>
            <a:spLocks noChangeArrowheads="1"/>
          </p:cNvSpPr>
          <p:nvPr/>
        </p:nvSpPr>
        <p:spPr bwMode="auto">
          <a:xfrm>
            <a:off x="4546600" y="3048000"/>
            <a:ext cx="381000" cy="381000"/>
          </a:xfrm>
          <a:prstGeom prst="rect">
            <a:avLst/>
          </a:prstGeom>
          <a:solidFill>
            <a:schemeClr val="accent2"/>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accent2"/>
            </a:extrusionClr>
          </a:sp3d>
        </p:spPr>
        <p:txBody>
          <a:bodyPr wrap="none" anchor="ctr">
            <a:flatTx/>
          </a:bodyPr>
          <a:lstStyle/>
          <a:p>
            <a:pPr>
              <a:buNone/>
            </a:pPr>
            <a:r>
              <a:rPr lang="en-US">
                <a:latin typeface="Times New Roman" pitchFamily="18" charset="0"/>
              </a:rPr>
              <a:t>M</a:t>
            </a:r>
          </a:p>
        </p:txBody>
      </p:sp>
      <p:sp>
        <p:nvSpPr>
          <p:cNvPr id="124965" name="Rectangle 37"/>
          <p:cNvSpPr>
            <a:spLocks noChangeArrowheads="1"/>
          </p:cNvSpPr>
          <p:nvPr/>
        </p:nvSpPr>
        <p:spPr bwMode="auto">
          <a:xfrm>
            <a:off x="5461000" y="3048000"/>
            <a:ext cx="381000" cy="381000"/>
          </a:xfrm>
          <a:prstGeom prst="rect">
            <a:avLst/>
          </a:prstGeom>
          <a:solidFill>
            <a:srgbClr val="FF330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3300"/>
            </a:extrusionClr>
          </a:sp3d>
        </p:spPr>
        <p:txBody>
          <a:bodyPr wrap="none" anchor="ctr">
            <a:flatTx/>
          </a:bodyPr>
          <a:lstStyle/>
          <a:p>
            <a:pPr>
              <a:buNone/>
            </a:pPr>
            <a:r>
              <a:rPr lang="en-US">
                <a:latin typeface="Times New Roman" pitchFamily="18" charset="0"/>
              </a:rPr>
              <a:t>N</a:t>
            </a:r>
          </a:p>
        </p:txBody>
      </p:sp>
      <p:sp>
        <p:nvSpPr>
          <p:cNvPr id="25614" name="Rectangle 38"/>
          <p:cNvSpPr>
            <a:spLocks noGrp="1" noChangeArrowheads="1"/>
          </p:cNvSpPr>
          <p:nvPr>
            <p:ph type="title"/>
          </p:nvPr>
        </p:nvSpPr>
        <p:spPr/>
        <p:txBody>
          <a:bodyPr/>
          <a:lstStyle/>
          <a:p>
            <a:pPr eaLnBrk="1" hangingPunct="1"/>
            <a:r>
              <a:rPr lang="en-US" smtClean="0">
                <a:latin typeface="Verdana" pitchFamily="34" charset="0"/>
                <a:cs typeface="Verdana" pitchFamily="34" charset="0"/>
              </a:rPr>
              <a:t>Complete Example: Module Selection</a:t>
            </a:r>
          </a:p>
        </p:txBody>
      </p:sp>
      <p:sp>
        <p:nvSpPr>
          <p:cNvPr id="124967" name="Rectangle 39"/>
          <p:cNvSpPr>
            <a:spLocks noChangeArrowheads="1"/>
          </p:cNvSpPr>
          <p:nvPr/>
        </p:nvSpPr>
        <p:spPr bwMode="auto">
          <a:xfrm>
            <a:off x="4572000" y="2209800"/>
            <a:ext cx="381000" cy="381000"/>
          </a:xfrm>
          <a:prstGeom prst="rect">
            <a:avLst/>
          </a:prstGeom>
          <a:solidFill>
            <a:schemeClr val="accent2"/>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accent2"/>
            </a:extrusionClr>
          </a:sp3d>
        </p:spPr>
        <p:txBody>
          <a:bodyPr wrap="none" anchor="ctr">
            <a:flatTx/>
          </a:bodyPr>
          <a:lstStyle/>
          <a:p>
            <a:pPr>
              <a:buNone/>
            </a:pPr>
            <a:r>
              <a:rPr lang="en-US">
                <a:latin typeface="Times New Roman" pitchFamily="18" charset="0"/>
              </a:rPr>
              <a:t>S</a:t>
            </a:r>
          </a:p>
        </p:txBody>
      </p:sp>
      <p:grpSp>
        <p:nvGrpSpPr>
          <p:cNvPr id="8" name="Group 40"/>
          <p:cNvGrpSpPr>
            <a:grpSpLocks/>
          </p:cNvGrpSpPr>
          <p:nvPr/>
        </p:nvGrpSpPr>
        <p:grpSpPr bwMode="auto">
          <a:xfrm>
            <a:off x="1600200" y="4267200"/>
            <a:ext cx="381000" cy="838200"/>
            <a:chOff x="1008" y="2688"/>
            <a:chExt cx="240" cy="528"/>
          </a:xfrm>
        </p:grpSpPr>
        <p:sp>
          <p:nvSpPr>
            <p:cNvPr id="25626" name="Rectangle 41"/>
            <p:cNvSpPr>
              <a:spLocks noChangeArrowheads="1"/>
            </p:cNvSpPr>
            <p:nvPr/>
          </p:nvSpPr>
          <p:spPr bwMode="auto">
            <a:xfrm>
              <a:off x="1008" y="2976"/>
              <a:ext cx="240" cy="240"/>
            </a:xfrm>
            <a:prstGeom prst="rect">
              <a:avLst/>
            </a:prstGeom>
            <a:solidFill>
              <a:schemeClr val="bg1"/>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bg1"/>
              </a:extrusionClr>
            </a:sp3d>
          </p:spPr>
          <p:txBody>
            <a:bodyPr wrap="none" anchor="ctr">
              <a:flatTx/>
            </a:bodyPr>
            <a:lstStyle/>
            <a:p>
              <a:pPr>
                <a:buNone/>
              </a:pPr>
              <a:r>
                <a:rPr lang="en-US">
                  <a:latin typeface="Times New Roman" pitchFamily="18" charset="0"/>
                </a:rPr>
                <a:t>B</a:t>
              </a:r>
            </a:p>
          </p:txBody>
        </p:sp>
        <p:sp>
          <p:nvSpPr>
            <p:cNvPr id="25627" name="Line 42"/>
            <p:cNvSpPr>
              <a:spLocks noChangeShapeType="1"/>
            </p:cNvSpPr>
            <p:nvPr/>
          </p:nvSpPr>
          <p:spPr bwMode="auto">
            <a:xfrm>
              <a:off x="1128" y="2688"/>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a:buNone/>
              </a:pPr>
              <a:endParaRPr lang="en-US"/>
            </a:p>
          </p:txBody>
        </p:sp>
      </p:grpSp>
      <p:grpSp>
        <p:nvGrpSpPr>
          <p:cNvPr id="9" name="Group 43"/>
          <p:cNvGrpSpPr>
            <a:grpSpLocks/>
          </p:cNvGrpSpPr>
          <p:nvPr/>
        </p:nvGrpSpPr>
        <p:grpSpPr bwMode="auto">
          <a:xfrm>
            <a:off x="1600200" y="4252913"/>
            <a:ext cx="381000" cy="838200"/>
            <a:chOff x="1008" y="2688"/>
            <a:chExt cx="240" cy="528"/>
          </a:xfrm>
        </p:grpSpPr>
        <p:sp>
          <p:nvSpPr>
            <p:cNvPr id="25624" name="Rectangle 44"/>
            <p:cNvSpPr>
              <a:spLocks noChangeArrowheads="1"/>
            </p:cNvSpPr>
            <p:nvPr/>
          </p:nvSpPr>
          <p:spPr bwMode="auto">
            <a:xfrm>
              <a:off x="1008" y="2976"/>
              <a:ext cx="240" cy="240"/>
            </a:xfrm>
            <a:prstGeom prst="rect">
              <a:avLst/>
            </a:prstGeom>
            <a:solidFill>
              <a:schemeClr val="accent2"/>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accent2"/>
              </a:extrusionClr>
            </a:sp3d>
          </p:spPr>
          <p:txBody>
            <a:bodyPr wrap="none" anchor="ctr">
              <a:flatTx/>
            </a:bodyPr>
            <a:lstStyle/>
            <a:p>
              <a:pPr>
                <a:buNone/>
              </a:pPr>
              <a:r>
                <a:rPr lang="en-US">
                  <a:latin typeface="Times New Roman" pitchFamily="18" charset="0"/>
                </a:rPr>
                <a:t>B</a:t>
              </a:r>
            </a:p>
          </p:txBody>
        </p:sp>
        <p:sp>
          <p:nvSpPr>
            <p:cNvPr id="25625" name="Line 45"/>
            <p:cNvSpPr>
              <a:spLocks noChangeShapeType="1"/>
            </p:cNvSpPr>
            <p:nvPr/>
          </p:nvSpPr>
          <p:spPr bwMode="auto">
            <a:xfrm>
              <a:off x="1128" y="2688"/>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a:buNone/>
              </a:pPr>
              <a:endParaRPr lang="en-US"/>
            </a:p>
          </p:txBody>
        </p:sp>
      </p:grpSp>
      <p:grpSp>
        <p:nvGrpSpPr>
          <p:cNvPr id="25618" name="Group 46"/>
          <p:cNvGrpSpPr>
            <a:grpSpLocks/>
          </p:cNvGrpSpPr>
          <p:nvPr/>
        </p:nvGrpSpPr>
        <p:grpSpPr bwMode="auto">
          <a:xfrm>
            <a:off x="7467600" y="2057400"/>
            <a:ext cx="990600" cy="3276600"/>
            <a:chOff x="4704" y="1296"/>
            <a:chExt cx="624" cy="2064"/>
          </a:xfrm>
        </p:grpSpPr>
        <p:sp>
          <p:nvSpPr>
            <p:cNvPr id="25619" name="Rectangle 47"/>
            <p:cNvSpPr>
              <a:spLocks noChangeArrowheads="1"/>
            </p:cNvSpPr>
            <p:nvPr/>
          </p:nvSpPr>
          <p:spPr bwMode="auto">
            <a:xfrm>
              <a:off x="4704" y="1296"/>
              <a:ext cx="624" cy="206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buNone/>
              </a:pPr>
              <a:endParaRPr lang="en-US"/>
            </a:p>
          </p:txBody>
        </p:sp>
        <p:sp>
          <p:nvSpPr>
            <p:cNvPr id="25620" name="Rectangle 48"/>
            <p:cNvSpPr>
              <a:spLocks noChangeArrowheads="1"/>
            </p:cNvSpPr>
            <p:nvPr/>
          </p:nvSpPr>
          <p:spPr bwMode="auto">
            <a:xfrm>
              <a:off x="4896" y="1584"/>
              <a:ext cx="240" cy="240"/>
            </a:xfrm>
            <a:prstGeom prst="rect">
              <a:avLst/>
            </a:prstGeom>
            <a:solidFill>
              <a:schemeClr val="accent2"/>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accent2"/>
              </a:extrusionClr>
            </a:sp3d>
          </p:spPr>
          <p:txBody>
            <a:bodyPr wrap="none" anchor="ctr">
              <a:flatTx/>
            </a:bodyPr>
            <a:lstStyle/>
            <a:p>
              <a:pPr>
                <a:buNone/>
              </a:pPr>
              <a:r>
                <a:rPr lang="en-US">
                  <a:latin typeface="Times New Roman" pitchFamily="18" charset="0"/>
                </a:rPr>
                <a:t>B</a:t>
              </a:r>
            </a:p>
          </p:txBody>
        </p:sp>
        <p:sp>
          <p:nvSpPr>
            <p:cNvPr id="25621" name="Rectangle 49"/>
            <p:cNvSpPr>
              <a:spLocks noChangeArrowheads="1"/>
            </p:cNvSpPr>
            <p:nvPr/>
          </p:nvSpPr>
          <p:spPr bwMode="auto">
            <a:xfrm>
              <a:off x="4896" y="2048"/>
              <a:ext cx="240" cy="240"/>
            </a:xfrm>
            <a:prstGeom prst="rect">
              <a:avLst/>
            </a:prstGeom>
            <a:solidFill>
              <a:srgbClr val="FF330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3300"/>
              </a:extrusionClr>
            </a:sp3d>
          </p:spPr>
          <p:txBody>
            <a:bodyPr wrap="none" anchor="ctr">
              <a:flatTx/>
            </a:bodyPr>
            <a:lstStyle/>
            <a:p>
              <a:pPr>
                <a:buNone/>
              </a:pPr>
              <a:r>
                <a:rPr lang="en-US">
                  <a:latin typeface="Times New Roman" pitchFamily="18" charset="0"/>
                </a:rPr>
                <a:t>B</a:t>
              </a:r>
            </a:p>
          </p:txBody>
        </p:sp>
        <p:sp>
          <p:nvSpPr>
            <p:cNvPr id="25622" name="Rectangle 50"/>
            <p:cNvSpPr>
              <a:spLocks noChangeArrowheads="1"/>
            </p:cNvSpPr>
            <p:nvPr/>
          </p:nvSpPr>
          <p:spPr bwMode="auto">
            <a:xfrm>
              <a:off x="4896" y="2512"/>
              <a:ext cx="240" cy="240"/>
            </a:xfrm>
            <a:prstGeom prst="rect">
              <a:avLst/>
            </a:prstGeom>
            <a:solidFill>
              <a:srgbClr val="00CC0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00CC00"/>
              </a:extrusionClr>
            </a:sp3d>
          </p:spPr>
          <p:txBody>
            <a:bodyPr wrap="none" anchor="ctr">
              <a:flatTx/>
            </a:bodyPr>
            <a:lstStyle/>
            <a:p>
              <a:pPr>
                <a:buNone/>
              </a:pPr>
              <a:r>
                <a:rPr lang="en-US">
                  <a:latin typeface="Times New Roman" pitchFamily="18" charset="0"/>
                </a:rPr>
                <a:t>B</a:t>
              </a:r>
            </a:p>
          </p:txBody>
        </p:sp>
        <p:sp>
          <p:nvSpPr>
            <p:cNvPr id="25623" name="Rectangle 51"/>
            <p:cNvSpPr>
              <a:spLocks noChangeArrowheads="1"/>
            </p:cNvSpPr>
            <p:nvPr/>
          </p:nvSpPr>
          <p:spPr bwMode="auto">
            <a:xfrm>
              <a:off x="4896" y="2976"/>
              <a:ext cx="240" cy="240"/>
            </a:xfrm>
            <a:prstGeom prst="rect">
              <a:avLst/>
            </a:prstGeom>
            <a:solidFill>
              <a:srgbClr val="FFFF0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FF00"/>
              </a:extrusionClr>
            </a:sp3d>
          </p:spPr>
          <p:txBody>
            <a:bodyPr wrap="none" anchor="ctr">
              <a:flatTx/>
            </a:bodyPr>
            <a:lstStyle/>
            <a:p>
              <a:pPr>
                <a:buNone/>
              </a:pPr>
              <a:r>
                <a:rPr lang="en-US">
                  <a:latin typeface="Times New Roman" pitchFamily="18" charset="0"/>
                </a:rPr>
                <a:t>B</a:t>
              </a:r>
            </a:p>
          </p:txBody>
        </p:sp>
      </p:grpSp>
    </p:spTree>
    <p:extLst>
      <p:ext uri="{BB962C8B-B14F-4D97-AF65-F5344CB8AC3E}">
        <p14:creationId xmlns:p14="http://schemas.microsoft.com/office/powerpoint/2010/main" val="42480820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496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2496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2496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24963"/>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2"/>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24951"/>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499"/>
                                          </p:stCondLst>
                                        </p:cTn>
                                        <p:tgtEl>
                                          <p:spTgt spid="8"/>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499"/>
                                          </p:stCondLst>
                                        </p:cTn>
                                        <p:tgtEl>
                                          <p:spTgt spid="9"/>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124946"/>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124947"/>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124948"/>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124949"/>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499"/>
                                          </p:stCondLst>
                                        </p:cTn>
                                        <p:tgtEl>
                                          <p:spTgt spid="1249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46" grpId="0" animBg="1" autoUpdateAnimBg="0"/>
      <p:bldP spid="124947" grpId="0" animBg="1" autoUpdateAnimBg="0"/>
      <p:bldP spid="124948" grpId="0" animBg="1" autoUpdateAnimBg="0"/>
      <p:bldP spid="124949" grpId="0" animBg="1" autoUpdateAnimBg="0"/>
      <p:bldP spid="124950" grpId="0" animBg="1" autoUpdateAnimBg="0"/>
      <p:bldP spid="124951" grpId="0" animBg="1" autoUpdateAnimBg="0"/>
      <p:bldP spid="124963" grpId="0" animBg="1" autoUpdateAnimBg="0"/>
      <p:bldP spid="124964" grpId="0" animBg="1" autoUpdateAnimBg="0"/>
      <p:bldP spid="124965" grpId="0" animBg="1" autoUpdateAnimBg="0"/>
      <p:bldP spid="124967" grpId="0" animBg="1"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smtClean="0">
                <a:latin typeface="Verdana" pitchFamily="34" charset="0"/>
                <a:cs typeface="Verdana" pitchFamily="34" charset="0"/>
              </a:rPr>
              <a:t>Default Choices via Attributes</a:t>
            </a:r>
          </a:p>
        </p:txBody>
      </p:sp>
      <p:grpSp>
        <p:nvGrpSpPr>
          <p:cNvPr id="26627" name="Group 3"/>
          <p:cNvGrpSpPr>
            <a:grpSpLocks/>
          </p:cNvGrpSpPr>
          <p:nvPr/>
        </p:nvGrpSpPr>
        <p:grpSpPr bwMode="auto">
          <a:xfrm>
            <a:off x="7467600" y="2057400"/>
            <a:ext cx="990600" cy="3276600"/>
            <a:chOff x="4704" y="1296"/>
            <a:chExt cx="624" cy="2064"/>
          </a:xfrm>
        </p:grpSpPr>
        <p:sp>
          <p:nvSpPr>
            <p:cNvPr id="26657" name="Rectangle 4"/>
            <p:cNvSpPr>
              <a:spLocks noChangeArrowheads="1"/>
            </p:cNvSpPr>
            <p:nvPr/>
          </p:nvSpPr>
          <p:spPr bwMode="auto">
            <a:xfrm>
              <a:off x="4704" y="1296"/>
              <a:ext cx="624" cy="206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buNone/>
              </a:pPr>
              <a:endParaRPr lang="en-US"/>
            </a:p>
          </p:txBody>
        </p:sp>
        <p:sp>
          <p:nvSpPr>
            <p:cNvPr id="26658" name="Rectangle 5"/>
            <p:cNvSpPr>
              <a:spLocks noChangeArrowheads="1"/>
            </p:cNvSpPr>
            <p:nvPr/>
          </p:nvSpPr>
          <p:spPr bwMode="auto">
            <a:xfrm>
              <a:off x="4896" y="1584"/>
              <a:ext cx="240" cy="240"/>
            </a:xfrm>
            <a:prstGeom prst="rect">
              <a:avLst/>
            </a:prstGeom>
            <a:solidFill>
              <a:schemeClr val="accent2"/>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accent2"/>
              </a:extrusionClr>
            </a:sp3d>
          </p:spPr>
          <p:txBody>
            <a:bodyPr wrap="none" anchor="ctr">
              <a:flatTx/>
            </a:bodyPr>
            <a:lstStyle/>
            <a:p>
              <a:pPr>
                <a:buNone/>
              </a:pPr>
              <a:r>
                <a:rPr lang="en-US">
                  <a:latin typeface="Times New Roman" pitchFamily="18" charset="0"/>
                </a:rPr>
                <a:t>B</a:t>
              </a:r>
            </a:p>
          </p:txBody>
        </p:sp>
        <p:sp>
          <p:nvSpPr>
            <p:cNvPr id="26659" name="Rectangle 6"/>
            <p:cNvSpPr>
              <a:spLocks noChangeArrowheads="1"/>
            </p:cNvSpPr>
            <p:nvPr/>
          </p:nvSpPr>
          <p:spPr bwMode="auto">
            <a:xfrm>
              <a:off x="4896" y="2048"/>
              <a:ext cx="240" cy="240"/>
            </a:xfrm>
            <a:prstGeom prst="rect">
              <a:avLst/>
            </a:prstGeom>
            <a:solidFill>
              <a:srgbClr val="FF330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3300"/>
              </a:extrusionClr>
            </a:sp3d>
          </p:spPr>
          <p:txBody>
            <a:bodyPr wrap="none" anchor="ctr">
              <a:flatTx/>
            </a:bodyPr>
            <a:lstStyle/>
            <a:p>
              <a:pPr>
                <a:buNone/>
              </a:pPr>
              <a:r>
                <a:rPr lang="en-US">
                  <a:latin typeface="Times New Roman" pitchFamily="18" charset="0"/>
                </a:rPr>
                <a:t>B</a:t>
              </a:r>
            </a:p>
          </p:txBody>
        </p:sp>
        <p:sp>
          <p:nvSpPr>
            <p:cNvPr id="26660" name="Rectangle 7"/>
            <p:cNvSpPr>
              <a:spLocks noChangeArrowheads="1"/>
            </p:cNvSpPr>
            <p:nvPr/>
          </p:nvSpPr>
          <p:spPr bwMode="auto">
            <a:xfrm>
              <a:off x="4896" y="2512"/>
              <a:ext cx="240" cy="240"/>
            </a:xfrm>
            <a:prstGeom prst="rect">
              <a:avLst/>
            </a:prstGeom>
            <a:solidFill>
              <a:srgbClr val="00CC0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00CC00"/>
              </a:extrusionClr>
            </a:sp3d>
          </p:spPr>
          <p:txBody>
            <a:bodyPr wrap="none" anchor="ctr">
              <a:flatTx/>
            </a:bodyPr>
            <a:lstStyle/>
            <a:p>
              <a:pPr>
                <a:buNone/>
              </a:pPr>
              <a:r>
                <a:rPr lang="en-US">
                  <a:latin typeface="Times New Roman" pitchFamily="18" charset="0"/>
                </a:rPr>
                <a:t>B</a:t>
              </a:r>
            </a:p>
          </p:txBody>
        </p:sp>
        <p:sp>
          <p:nvSpPr>
            <p:cNvPr id="26661" name="Rectangle 8"/>
            <p:cNvSpPr>
              <a:spLocks noChangeArrowheads="1"/>
            </p:cNvSpPr>
            <p:nvPr/>
          </p:nvSpPr>
          <p:spPr bwMode="auto">
            <a:xfrm>
              <a:off x="4896" y="2976"/>
              <a:ext cx="240" cy="240"/>
            </a:xfrm>
            <a:prstGeom prst="rect">
              <a:avLst/>
            </a:prstGeom>
            <a:solidFill>
              <a:srgbClr val="FFFF0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FF00"/>
              </a:extrusionClr>
            </a:sp3d>
          </p:spPr>
          <p:txBody>
            <a:bodyPr wrap="none" anchor="ctr">
              <a:flatTx/>
            </a:bodyPr>
            <a:lstStyle/>
            <a:p>
              <a:pPr>
                <a:buNone/>
              </a:pPr>
              <a:r>
                <a:rPr lang="en-US">
                  <a:latin typeface="Times New Roman" pitchFamily="18" charset="0"/>
                </a:rPr>
                <a:t>B</a:t>
              </a:r>
            </a:p>
          </p:txBody>
        </p:sp>
      </p:grpSp>
      <p:sp>
        <p:nvSpPr>
          <p:cNvPr id="26628" name="Rectangle 9"/>
          <p:cNvSpPr>
            <a:spLocks noChangeArrowheads="1"/>
          </p:cNvSpPr>
          <p:nvPr/>
        </p:nvSpPr>
        <p:spPr bwMode="auto">
          <a:xfrm>
            <a:off x="4572000" y="2209800"/>
            <a:ext cx="381000" cy="381000"/>
          </a:xfrm>
          <a:prstGeom prst="rect">
            <a:avLst/>
          </a:prstGeom>
          <a:solidFill>
            <a:schemeClr val="accent2"/>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accent2"/>
            </a:extrusionClr>
          </a:sp3d>
        </p:spPr>
        <p:txBody>
          <a:bodyPr wrap="none" anchor="ctr">
            <a:flatTx/>
          </a:bodyPr>
          <a:lstStyle/>
          <a:p>
            <a:pPr>
              <a:buNone/>
            </a:pPr>
            <a:r>
              <a:rPr lang="en-US">
                <a:latin typeface="Times New Roman" pitchFamily="18" charset="0"/>
              </a:rPr>
              <a:t>S</a:t>
            </a:r>
          </a:p>
        </p:txBody>
      </p:sp>
      <p:grpSp>
        <p:nvGrpSpPr>
          <p:cNvPr id="26629" name="Group 10"/>
          <p:cNvGrpSpPr>
            <a:grpSpLocks/>
          </p:cNvGrpSpPr>
          <p:nvPr/>
        </p:nvGrpSpPr>
        <p:grpSpPr bwMode="auto">
          <a:xfrm>
            <a:off x="3581400" y="2590800"/>
            <a:ext cx="2260600" cy="838200"/>
            <a:chOff x="2256" y="1632"/>
            <a:chExt cx="1424" cy="528"/>
          </a:xfrm>
        </p:grpSpPr>
        <p:grpSp>
          <p:nvGrpSpPr>
            <p:cNvPr id="26648" name="Group 11"/>
            <p:cNvGrpSpPr>
              <a:grpSpLocks/>
            </p:cNvGrpSpPr>
            <p:nvPr/>
          </p:nvGrpSpPr>
          <p:grpSpPr bwMode="auto">
            <a:xfrm>
              <a:off x="2256" y="1920"/>
              <a:ext cx="1424" cy="240"/>
              <a:chOff x="2272" y="1968"/>
              <a:chExt cx="1424" cy="240"/>
            </a:xfrm>
          </p:grpSpPr>
          <p:sp>
            <p:nvSpPr>
              <p:cNvPr id="26654" name="Rectangle 12"/>
              <p:cNvSpPr>
                <a:spLocks noChangeArrowheads="1"/>
              </p:cNvSpPr>
              <p:nvPr/>
            </p:nvSpPr>
            <p:spPr bwMode="auto">
              <a:xfrm>
                <a:off x="2880" y="1968"/>
                <a:ext cx="240" cy="240"/>
              </a:xfrm>
              <a:prstGeom prst="rect">
                <a:avLst/>
              </a:prstGeom>
              <a:solidFill>
                <a:schemeClr val="accent2"/>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accent2"/>
                </a:extrusionClr>
              </a:sp3d>
            </p:spPr>
            <p:txBody>
              <a:bodyPr wrap="none" anchor="ctr">
                <a:flatTx/>
              </a:bodyPr>
              <a:lstStyle/>
              <a:p>
                <a:pPr>
                  <a:buNone/>
                </a:pPr>
                <a:r>
                  <a:rPr lang="en-US">
                    <a:latin typeface="Times New Roman" pitchFamily="18" charset="0"/>
                  </a:rPr>
                  <a:t>M</a:t>
                </a:r>
              </a:p>
            </p:txBody>
          </p:sp>
          <p:sp>
            <p:nvSpPr>
              <p:cNvPr id="26655" name="Rectangle 13"/>
              <p:cNvSpPr>
                <a:spLocks noChangeArrowheads="1"/>
              </p:cNvSpPr>
              <p:nvPr/>
            </p:nvSpPr>
            <p:spPr bwMode="auto">
              <a:xfrm>
                <a:off x="2272" y="1968"/>
                <a:ext cx="240" cy="240"/>
              </a:xfrm>
              <a:prstGeom prst="rect">
                <a:avLst/>
              </a:prstGeom>
              <a:solidFill>
                <a:schemeClr val="accent2"/>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accent2"/>
                </a:extrusionClr>
              </a:sp3d>
            </p:spPr>
            <p:txBody>
              <a:bodyPr wrap="none" anchor="ctr">
                <a:flatTx/>
              </a:bodyPr>
              <a:lstStyle/>
              <a:p>
                <a:pPr>
                  <a:buNone/>
                </a:pPr>
                <a:r>
                  <a:rPr lang="en-US">
                    <a:latin typeface="Times New Roman" pitchFamily="18" charset="0"/>
                  </a:rPr>
                  <a:t>C</a:t>
                </a:r>
              </a:p>
            </p:txBody>
          </p:sp>
          <p:sp>
            <p:nvSpPr>
              <p:cNvPr id="26656" name="Rectangle 14"/>
              <p:cNvSpPr>
                <a:spLocks noChangeArrowheads="1"/>
              </p:cNvSpPr>
              <p:nvPr/>
            </p:nvSpPr>
            <p:spPr bwMode="auto">
              <a:xfrm>
                <a:off x="3456" y="1968"/>
                <a:ext cx="240" cy="240"/>
              </a:xfrm>
              <a:prstGeom prst="rect">
                <a:avLst/>
              </a:prstGeom>
              <a:solidFill>
                <a:schemeClr val="accent2"/>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accent2"/>
                </a:extrusionClr>
              </a:sp3d>
            </p:spPr>
            <p:txBody>
              <a:bodyPr wrap="none" anchor="ctr">
                <a:flatTx/>
              </a:bodyPr>
              <a:lstStyle/>
              <a:p>
                <a:pPr>
                  <a:buNone/>
                </a:pPr>
                <a:r>
                  <a:rPr lang="en-US">
                    <a:latin typeface="Times New Roman" pitchFamily="18" charset="0"/>
                  </a:rPr>
                  <a:t>N</a:t>
                </a:r>
              </a:p>
            </p:txBody>
          </p:sp>
        </p:grpSp>
        <p:grpSp>
          <p:nvGrpSpPr>
            <p:cNvPr id="26649" name="Group 15"/>
            <p:cNvGrpSpPr>
              <a:grpSpLocks/>
            </p:cNvGrpSpPr>
            <p:nvPr/>
          </p:nvGrpSpPr>
          <p:grpSpPr bwMode="auto">
            <a:xfrm>
              <a:off x="2448" y="1632"/>
              <a:ext cx="1200" cy="192"/>
              <a:chOff x="2448" y="1632"/>
              <a:chExt cx="1200" cy="192"/>
            </a:xfrm>
          </p:grpSpPr>
          <p:sp>
            <p:nvSpPr>
              <p:cNvPr id="26650" name="Line 16"/>
              <p:cNvSpPr>
                <a:spLocks noChangeShapeType="1"/>
              </p:cNvSpPr>
              <p:nvPr/>
            </p:nvSpPr>
            <p:spPr bwMode="auto">
              <a:xfrm>
                <a:off x="3024" y="1632"/>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a:buNone/>
                </a:pPr>
                <a:endParaRPr lang="en-US"/>
              </a:p>
            </p:txBody>
          </p:sp>
          <p:sp>
            <p:nvSpPr>
              <p:cNvPr id="26651" name="Line 17"/>
              <p:cNvSpPr>
                <a:spLocks noChangeShapeType="1"/>
              </p:cNvSpPr>
              <p:nvPr/>
            </p:nvSpPr>
            <p:spPr bwMode="auto">
              <a:xfrm>
                <a:off x="2448" y="1728"/>
                <a:ext cx="1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a:buNone/>
                </a:pPr>
                <a:endParaRPr lang="en-US"/>
              </a:p>
            </p:txBody>
          </p:sp>
          <p:sp>
            <p:nvSpPr>
              <p:cNvPr id="26652" name="Line 18"/>
              <p:cNvSpPr>
                <a:spLocks noChangeShapeType="1"/>
              </p:cNvSpPr>
              <p:nvPr/>
            </p:nvSpPr>
            <p:spPr bwMode="auto">
              <a:xfrm flipV="1">
                <a:off x="3648" y="1728"/>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a:buNone/>
                </a:pPr>
                <a:endParaRPr lang="en-US"/>
              </a:p>
            </p:txBody>
          </p:sp>
          <p:sp>
            <p:nvSpPr>
              <p:cNvPr id="26653" name="Line 19"/>
              <p:cNvSpPr>
                <a:spLocks noChangeShapeType="1"/>
              </p:cNvSpPr>
              <p:nvPr/>
            </p:nvSpPr>
            <p:spPr bwMode="auto">
              <a:xfrm flipV="1">
                <a:off x="2448" y="1728"/>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a:buNone/>
                </a:pPr>
                <a:endParaRPr lang="en-US"/>
              </a:p>
            </p:txBody>
          </p:sp>
        </p:grpSp>
      </p:grpSp>
      <p:sp>
        <p:nvSpPr>
          <p:cNvPr id="26630" name="Rectangle 20"/>
          <p:cNvSpPr>
            <a:spLocks noChangeArrowheads="1"/>
          </p:cNvSpPr>
          <p:nvPr/>
        </p:nvSpPr>
        <p:spPr bwMode="auto">
          <a:xfrm>
            <a:off x="2554288" y="3886200"/>
            <a:ext cx="381000" cy="381000"/>
          </a:xfrm>
          <a:prstGeom prst="rect">
            <a:avLst/>
          </a:prstGeom>
          <a:solidFill>
            <a:schemeClr val="accent2"/>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accent2"/>
            </a:extrusionClr>
          </a:sp3d>
        </p:spPr>
        <p:txBody>
          <a:bodyPr wrap="none" anchor="ctr">
            <a:flatTx/>
          </a:bodyPr>
          <a:lstStyle/>
          <a:p>
            <a:pPr>
              <a:buNone/>
            </a:pPr>
            <a:r>
              <a:rPr lang="en-US">
                <a:latin typeface="Times New Roman" pitchFamily="18" charset="0"/>
              </a:rPr>
              <a:t>D</a:t>
            </a:r>
          </a:p>
        </p:txBody>
      </p:sp>
      <p:sp>
        <p:nvSpPr>
          <p:cNvPr id="26631" name="Rectangle 21"/>
          <p:cNvSpPr>
            <a:spLocks noChangeArrowheads="1"/>
          </p:cNvSpPr>
          <p:nvPr/>
        </p:nvSpPr>
        <p:spPr bwMode="auto">
          <a:xfrm>
            <a:off x="3508375" y="3886200"/>
            <a:ext cx="381000" cy="381000"/>
          </a:xfrm>
          <a:prstGeom prst="rect">
            <a:avLst/>
          </a:prstGeom>
          <a:solidFill>
            <a:schemeClr val="accent2"/>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accent2"/>
            </a:extrusionClr>
          </a:sp3d>
        </p:spPr>
        <p:txBody>
          <a:bodyPr wrap="none" anchor="ctr">
            <a:flatTx/>
          </a:bodyPr>
          <a:lstStyle/>
          <a:p>
            <a:pPr>
              <a:buNone/>
            </a:pPr>
            <a:r>
              <a:rPr lang="en-US">
                <a:latin typeface="Times New Roman" pitchFamily="18" charset="0"/>
              </a:rPr>
              <a:t>R</a:t>
            </a:r>
          </a:p>
        </p:txBody>
      </p:sp>
      <p:sp>
        <p:nvSpPr>
          <p:cNvPr id="26632" name="Rectangle 22"/>
          <p:cNvSpPr>
            <a:spLocks noChangeArrowheads="1"/>
          </p:cNvSpPr>
          <p:nvPr/>
        </p:nvSpPr>
        <p:spPr bwMode="auto">
          <a:xfrm>
            <a:off x="4462463" y="3886200"/>
            <a:ext cx="381000" cy="381000"/>
          </a:xfrm>
          <a:prstGeom prst="rect">
            <a:avLst/>
          </a:prstGeom>
          <a:solidFill>
            <a:schemeClr val="accent2"/>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accent2"/>
            </a:extrusionClr>
          </a:sp3d>
        </p:spPr>
        <p:txBody>
          <a:bodyPr wrap="none" anchor="ctr">
            <a:flatTx/>
          </a:bodyPr>
          <a:lstStyle/>
          <a:p>
            <a:pPr>
              <a:buNone/>
            </a:pPr>
            <a:r>
              <a:rPr lang="en-US">
                <a:latin typeface="Times New Roman" pitchFamily="18" charset="0"/>
              </a:rPr>
              <a:t>X</a:t>
            </a:r>
          </a:p>
        </p:txBody>
      </p:sp>
      <p:sp>
        <p:nvSpPr>
          <p:cNvPr id="26633" name="Rectangle 23"/>
          <p:cNvSpPr>
            <a:spLocks noChangeArrowheads="1"/>
          </p:cNvSpPr>
          <p:nvPr/>
        </p:nvSpPr>
        <p:spPr bwMode="auto">
          <a:xfrm>
            <a:off x="5416550" y="3886200"/>
            <a:ext cx="381000" cy="381000"/>
          </a:xfrm>
          <a:prstGeom prst="rect">
            <a:avLst/>
          </a:prstGeom>
          <a:solidFill>
            <a:schemeClr val="accent2"/>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accent2"/>
            </a:extrusionClr>
          </a:sp3d>
        </p:spPr>
        <p:txBody>
          <a:bodyPr wrap="none" anchor="ctr">
            <a:flatTx/>
          </a:bodyPr>
          <a:lstStyle/>
          <a:p>
            <a:pPr>
              <a:buNone/>
            </a:pPr>
            <a:r>
              <a:rPr lang="en-US">
                <a:latin typeface="Times New Roman" pitchFamily="18" charset="0"/>
              </a:rPr>
              <a:t>C</a:t>
            </a:r>
          </a:p>
        </p:txBody>
      </p:sp>
      <p:sp>
        <p:nvSpPr>
          <p:cNvPr id="26634" name="Rectangle 24"/>
          <p:cNvSpPr>
            <a:spLocks noChangeArrowheads="1"/>
          </p:cNvSpPr>
          <p:nvPr/>
        </p:nvSpPr>
        <p:spPr bwMode="auto">
          <a:xfrm>
            <a:off x="6370638" y="3886200"/>
            <a:ext cx="381000" cy="381000"/>
          </a:xfrm>
          <a:prstGeom prst="rect">
            <a:avLst/>
          </a:prstGeom>
          <a:solidFill>
            <a:schemeClr val="accent2"/>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accent2"/>
            </a:extrusionClr>
          </a:sp3d>
        </p:spPr>
        <p:txBody>
          <a:bodyPr wrap="none" anchor="ctr">
            <a:flatTx/>
          </a:bodyPr>
          <a:lstStyle/>
          <a:p>
            <a:pPr>
              <a:buNone/>
            </a:pPr>
            <a:r>
              <a:rPr lang="en-US">
                <a:latin typeface="Times New Roman" pitchFamily="18" charset="0"/>
              </a:rPr>
              <a:t>W</a:t>
            </a:r>
          </a:p>
        </p:txBody>
      </p:sp>
      <p:sp>
        <p:nvSpPr>
          <p:cNvPr id="26635" name="Rectangle 25"/>
          <p:cNvSpPr>
            <a:spLocks noChangeArrowheads="1"/>
          </p:cNvSpPr>
          <p:nvPr/>
        </p:nvSpPr>
        <p:spPr bwMode="auto">
          <a:xfrm>
            <a:off x="1600200" y="3886200"/>
            <a:ext cx="381000" cy="381000"/>
          </a:xfrm>
          <a:prstGeom prst="rect">
            <a:avLst/>
          </a:prstGeom>
          <a:solidFill>
            <a:schemeClr val="accent2"/>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accent2"/>
            </a:extrusionClr>
          </a:sp3d>
        </p:spPr>
        <p:txBody>
          <a:bodyPr wrap="none" anchor="ctr">
            <a:flatTx/>
          </a:bodyPr>
          <a:lstStyle/>
          <a:p>
            <a:pPr>
              <a:buNone/>
            </a:pPr>
            <a:r>
              <a:rPr lang="en-US">
                <a:latin typeface="Times New Roman" pitchFamily="18" charset="0"/>
              </a:rPr>
              <a:t>F</a:t>
            </a:r>
          </a:p>
        </p:txBody>
      </p:sp>
      <p:grpSp>
        <p:nvGrpSpPr>
          <p:cNvPr id="26636" name="Group 26"/>
          <p:cNvGrpSpPr>
            <a:grpSpLocks/>
          </p:cNvGrpSpPr>
          <p:nvPr/>
        </p:nvGrpSpPr>
        <p:grpSpPr bwMode="auto">
          <a:xfrm>
            <a:off x="1905000" y="3429000"/>
            <a:ext cx="4724400" cy="304800"/>
            <a:chOff x="1200" y="2160"/>
            <a:chExt cx="2976" cy="192"/>
          </a:xfrm>
        </p:grpSpPr>
        <p:sp>
          <p:nvSpPr>
            <p:cNvPr id="26641" name="Line 27"/>
            <p:cNvSpPr>
              <a:spLocks noChangeShapeType="1"/>
            </p:cNvSpPr>
            <p:nvPr/>
          </p:nvSpPr>
          <p:spPr bwMode="auto">
            <a:xfrm>
              <a:off x="2400" y="2160"/>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a:buNone/>
              </a:pPr>
              <a:endParaRPr lang="en-US"/>
            </a:p>
          </p:txBody>
        </p:sp>
        <p:sp>
          <p:nvSpPr>
            <p:cNvPr id="26642" name="Line 28"/>
            <p:cNvSpPr>
              <a:spLocks noChangeShapeType="1"/>
            </p:cNvSpPr>
            <p:nvPr/>
          </p:nvSpPr>
          <p:spPr bwMode="auto">
            <a:xfrm>
              <a:off x="1200" y="2256"/>
              <a:ext cx="29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a:buNone/>
              </a:pPr>
              <a:endParaRPr lang="en-US"/>
            </a:p>
          </p:txBody>
        </p:sp>
        <p:sp>
          <p:nvSpPr>
            <p:cNvPr id="26643" name="Line 29"/>
            <p:cNvSpPr>
              <a:spLocks noChangeShapeType="1"/>
            </p:cNvSpPr>
            <p:nvPr/>
          </p:nvSpPr>
          <p:spPr bwMode="auto">
            <a:xfrm flipV="1">
              <a:off x="3024" y="225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a:buNone/>
              </a:pPr>
              <a:endParaRPr lang="en-US"/>
            </a:p>
          </p:txBody>
        </p:sp>
        <p:sp>
          <p:nvSpPr>
            <p:cNvPr id="26644" name="Line 30"/>
            <p:cNvSpPr>
              <a:spLocks noChangeShapeType="1"/>
            </p:cNvSpPr>
            <p:nvPr/>
          </p:nvSpPr>
          <p:spPr bwMode="auto">
            <a:xfrm flipV="1">
              <a:off x="1824" y="225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a:buNone/>
              </a:pPr>
              <a:endParaRPr lang="en-US"/>
            </a:p>
          </p:txBody>
        </p:sp>
        <p:sp>
          <p:nvSpPr>
            <p:cNvPr id="26645" name="Line 31"/>
            <p:cNvSpPr>
              <a:spLocks noChangeShapeType="1"/>
            </p:cNvSpPr>
            <p:nvPr/>
          </p:nvSpPr>
          <p:spPr bwMode="auto">
            <a:xfrm flipV="1">
              <a:off x="1200" y="225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a:buNone/>
              </a:pPr>
              <a:endParaRPr lang="en-US"/>
            </a:p>
          </p:txBody>
        </p:sp>
        <p:sp>
          <p:nvSpPr>
            <p:cNvPr id="26646" name="Line 32"/>
            <p:cNvSpPr>
              <a:spLocks noChangeShapeType="1"/>
            </p:cNvSpPr>
            <p:nvPr/>
          </p:nvSpPr>
          <p:spPr bwMode="auto">
            <a:xfrm flipV="1">
              <a:off x="3600" y="225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a:buNone/>
              </a:pPr>
              <a:endParaRPr lang="en-US"/>
            </a:p>
          </p:txBody>
        </p:sp>
        <p:sp>
          <p:nvSpPr>
            <p:cNvPr id="26647" name="Line 33"/>
            <p:cNvSpPr>
              <a:spLocks noChangeShapeType="1"/>
            </p:cNvSpPr>
            <p:nvPr/>
          </p:nvSpPr>
          <p:spPr bwMode="auto">
            <a:xfrm flipV="1">
              <a:off x="4176" y="225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a:buNone/>
              </a:pPr>
              <a:endParaRPr lang="en-US"/>
            </a:p>
          </p:txBody>
        </p:sp>
      </p:grpSp>
      <p:grpSp>
        <p:nvGrpSpPr>
          <p:cNvPr id="26637" name="Group 34"/>
          <p:cNvGrpSpPr>
            <a:grpSpLocks/>
          </p:cNvGrpSpPr>
          <p:nvPr/>
        </p:nvGrpSpPr>
        <p:grpSpPr bwMode="auto">
          <a:xfrm>
            <a:off x="1600200" y="4267200"/>
            <a:ext cx="381000" cy="838200"/>
            <a:chOff x="1008" y="2688"/>
            <a:chExt cx="240" cy="528"/>
          </a:xfrm>
        </p:grpSpPr>
        <p:sp>
          <p:nvSpPr>
            <p:cNvPr id="26639" name="Rectangle 35"/>
            <p:cNvSpPr>
              <a:spLocks noChangeArrowheads="1"/>
            </p:cNvSpPr>
            <p:nvPr/>
          </p:nvSpPr>
          <p:spPr bwMode="auto">
            <a:xfrm>
              <a:off x="1008" y="2976"/>
              <a:ext cx="240" cy="240"/>
            </a:xfrm>
            <a:prstGeom prst="rect">
              <a:avLst/>
            </a:prstGeom>
            <a:solidFill>
              <a:schemeClr val="accent2"/>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accent2"/>
              </a:extrusionClr>
            </a:sp3d>
          </p:spPr>
          <p:txBody>
            <a:bodyPr wrap="none" anchor="ctr">
              <a:flatTx/>
            </a:bodyPr>
            <a:lstStyle/>
            <a:p>
              <a:pPr>
                <a:buNone/>
              </a:pPr>
              <a:r>
                <a:rPr lang="en-US">
                  <a:latin typeface="Times New Roman" pitchFamily="18" charset="0"/>
                </a:rPr>
                <a:t>B</a:t>
              </a:r>
            </a:p>
          </p:txBody>
        </p:sp>
        <p:sp>
          <p:nvSpPr>
            <p:cNvPr id="26640" name="Line 36"/>
            <p:cNvSpPr>
              <a:spLocks noChangeShapeType="1"/>
            </p:cNvSpPr>
            <p:nvPr/>
          </p:nvSpPr>
          <p:spPr bwMode="auto">
            <a:xfrm>
              <a:off x="1128" y="2688"/>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a:buNone/>
              </a:pPr>
              <a:endParaRPr lang="en-US"/>
            </a:p>
          </p:txBody>
        </p:sp>
      </p:grpSp>
      <p:sp>
        <p:nvSpPr>
          <p:cNvPr id="125989" name="Rectangle 37"/>
          <p:cNvSpPr>
            <a:spLocks noChangeArrowheads="1"/>
          </p:cNvSpPr>
          <p:nvPr/>
        </p:nvSpPr>
        <p:spPr bwMode="auto">
          <a:xfrm>
            <a:off x="4459288" y="3883025"/>
            <a:ext cx="381000" cy="381000"/>
          </a:xfrm>
          <a:prstGeom prst="rect">
            <a:avLst/>
          </a:prstGeom>
          <a:solidFill>
            <a:srgbClr val="FFFF0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FF00"/>
            </a:extrusionClr>
          </a:sp3d>
        </p:spPr>
        <p:txBody>
          <a:bodyPr wrap="none" anchor="ctr">
            <a:flatTx/>
          </a:bodyPr>
          <a:lstStyle/>
          <a:p>
            <a:pPr>
              <a:buNone/>
            </a:pPr>
            <a:r>
              <a:rPr lang="en-US">
                <a:latin typeface="Times New Roman" pitchFamily="18" charset="0"/>
              </a:rPr>
              <a:t>X</a:t>
            </a:r>
          </a:p>
        </p:txBody>
      </p:sp>
    </p:spTree>
    <p:extLst>
      <p:ext uri="{BB962C8B-B14F-4D97-AF65-F5344CB8AC3E}">
        <p14:creationId xmlns:p14="http://schemas.microsoft.com/office/powerpoint/2010/main" val="15566020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5989"/>
                                        </p:tgtEl>
                                        <p:attrNameLst>
                                          <p:attrName>style.visibility</p:attrName>
                                        </p:attrNameLst>
                                      </p:cBhvr>
                                      <p:to>
                                        <p:strVal val="visible"/>
                                      </p:to>
                                    </p:set>
                                    <p:anim calcmode="lin" valueType="num">
                                      <p:cBhvr additive="base">
                                        <p:cTn id="7" dur="500" fill="hold"/>
                                        <p:tgtEl>
                                          <p:spTgt spid="125989"/>
                                        </p:tgtEl>
                                        <p:attrNameLst>
                                          <p:attrName>ppt_x</p:attrName>
                                        </p:attrNameLst>
                                      </p:cBhvr>
                                      <p:tavLst>
                                        <p:tav tm="0">
                                          <p:val>
                                            <p:strVal val="0-#ppt_w/2"/>
                                          </p:val>
                                        </p:tav>
                                        <p:tav tm="100000">
                                          <p:val>
                                            <p:strVal val="#ppt_x"/>
                                          </p:val>
                                        </p:tav>
                                      </p:tavLst>
                                    </p:anim>
                                    <p:anim calcmode="lin" valueType="num">
                                      <p:cBhvr additive="base">
                                        <p:cTn id="8" dur="500" fill="hold"/>
                                        <p:tgtEl>
                                          <p:spTgt spid="12598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89" grpId="0" animBg="1"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dirty="0" smtClean="0">
                <a:latin typeface="Verdana" pitchFamily="34" charset="0"/>
                <a:cs typeface="Verdana" pitchFamily="34" charset="0"/>
              </a:rPr>
              <a:t>Workspace Structure</a:t>
            </a:r>
          </a:p>
        </p:txBody>
      </p:sp>
      <p:sp>
        <p:nvSpPr>
          <p:cNvPr id="10243" name="Rectangle 3"/>
          <p:cNvSpPr>
            <a:spLocks noGrp="1" noChangeArrowheads="1"/>
          </p:cNvSpPr>
          <p:nvPr>
            <p:ph type="body" idx="1"/>
          </p:nvPr>
        </p:nvSpPr>
        <p:spPr>
          <a:xfrm>
            <a:off x="685800" y="914400"/>
            <a:ext cx="8228012" cy="4740473"/>
          </a:xfrm>
        </p:spPr>
        <p:txBody>
          <a:bodyPr/>
          <a:lstStyle/>
          <a:p>
            <a:pPr marL="0" indent="0" eaLnBrk="1" hangingPunct="1">
              <a:lnSpc>
                <a:spcPct val="90000"/>
              </a:lnSpc>
              <a:buNone/>
            </a:pPr>
            <a:r>
              <a:rPr lang="en-US" sz="1600" dirty="0" smtClean="0">
                <a:latin typeface="Verdana" pitchFamily="34" charset="0"/>
                <a:cs typeface="Verdana" pitchFamily="34" charset="0"/>
              </a:rPr>
              <a:t>&lt;workspace-name&gt;/</a:t>
            </a:r>
          </a:p>
          <a:p>
            <a:pPr marL="0" indent="0" eaLnBrk="1" hangingPunct="1">
              <a:lnSpc>
                <a:spcPct val="90000"/>
              </a:lnSpc>
              <a:buNone/>
            </a:pPr>
            <a:r>
              <a:rPr lang="en-US" sz="1600" dirty="0" smtClean="0">
                <a:latin typeface="Verdana" pitchFamily="34" charset="0"/>
                <a:cs typeface="Verdana" pitchFamily="34" charset="0"/>
              </a:rPr>
              <a:t>    </a:t>
            </a:r>
            <a:r>
              <a:rPr lang="en-US" sz="1600" dirty="0" err="1" smtClean="0">
                <a:latin typeface="Verdana" pitchFamily="34" charset="0"/>
                <a:cs typeface="Verdana" pitchFamily="34" charset="0"/>
              </a:rPr>
              <a:t>awb.config</a:t>
            </a:r>
            <a:r>
              <a:rPr lang="en-US" sz="1600" dirty="0" smtClean="0">
                <a:latin typeface="Verdana" pitchFamily="34" charset="0"/>
                <a:cs typeface="Verdana" pitchFamily="34" charset="0"/>
              </a:rPr>
              <a:t>			- configuration file for this workspace</a:t>
            </a:r>
            <a:endParaRPr lang="en-US" sz="1600" dirty="0">
              <a:latin typeface="Verdana" pitchFamily="34" charset="0"/>
              <a:cs typeface="Verdana" pitchFamily="34" charset="0"/>
            </a:endParaRPr>
          </a:p>
          <a:p>
            <a:pPr marL="0" indent="0" eaLnBrk="1" hangingPunct="1">
              <a:lnSpc>
                <a:spcPct val="90000"/>
              </a:lnSpc>
              <a:buNone/>
            </a:pPr>
            <a:r>
              <a:rPr lang="en-US" sz="1600" dirty="0" smtClean="0">
                <a:latin typeface="Verdana" pitchFamily="34" charset="0"/>
                <a:cs typeface="Verdana" pitchFamily="34" charset="0"/>
              </a:rPr>
              <a:t>    </a:t>
            </a:r>
            <a:r>
              <a:rPr lang="en-US" sz="1600" dirty="0" err="1" smtClean="0">
                <a:latin typeface="Verdana" pitchFamily="34" charset="0"/>
                <a:cs typeface="Verdana" pitchFamily="34" charset="0"/>
              </a:rPr>
              <a:t>src</a:t>
            </a:r>
            <a:r>
              <a:rPr lang="en-US" sz="1600" dirty="0" smtClean="0">
                <a:latin typeface="Verdana" pitchFamily="34" charset="0"/>
                <a:cs typeface="Verdana" pitchFamily="34" charset="0"/>
              </a:rPr>
              <a:t>/				- area for checked out packages</a:t>
            </a:r>
          </a:p>
          <a:p>
            <a:pPr marL="0" indent="0" eaLnBrk="1" hangingPunct="1">
              <a:lnSpc>
                <a:spcPct val="90000"/>
              </a:lnSpc>
              <a:buNone/>
            </a:pPr>
            <a:r>
              <a:rPr lang="en-US" sz="1600" dirty="0">
                <a:latin typeface="Verdana" pitchFamily="34" charset="0"/>
                <a:cs typeface="Verdana" pitchFamily="34" charset="0"/>
              </a:rPr>
              <a:t>	</a:t>
            </a:r>
            <a:r>
              <a:rPr lang="en-US" sz="1600" dirty="0" smtClean="0">
                <a:latin typeface="Verdana" pitchFamily="34" charset="0"/>
                <a:cs typeface="Verdana" pitchFamily="34" charset="0"/>
              </a:rPr>
              <a:t>&lt;package-A&gt;/</a:t>
            </a:r>
          </a:p>
          <a:p>
            <a:pPr marL="457200" lvl="1" indent="0" eaLnBrk="1" hangingPunct="1">
              <a:lnSpc>
                <a:spcPct val="90000"/>
              </a:lnSpc>
              <a:buNone/>
            </a:pPr>
            <a:r>
              <a:rPr lang="en-US" sz="1600" dirty="0">
                <a:latin typeface="Verdana" pitchFamily="34" charset="0"/>
                <a:cs typeface="Verdana" pitchFamily="34" charset="0"/>
              </a:rPr>
              <a:t>	</a:t>
            </a:r>
            <a:r>
              <a:rPr lang="en-US" sz="1600" dirty="0" smtClean="0">
                <a:latin typeface="Verdana" pitchFamily="34" charset="0"/>
                <a:cs typeface="Verdana" pitchFamily="34" charset="0"/>
              </a:rPr>
              <a:t>&lt;package-B&gt;/...</a:t>
            </a:r>
          </a:p>
          <a:p>
            <a:pPr marL="0" indent="0" eaLnBrk="1" hangingPunct="1">
              <a:lnSpc>
                <a:spcPct val="90000"/>
              </a:lnSpc>
              <a:buNone/>
            </a:pPr>
            <a:r>
              <a:rPr lang="en-US" sz="1600" dirty="0" smtClean="0">
                <a:latin typeface="Verdana" pitchFamily="34" charset="0"/>
                <a:cs typeface="Verdana" pitchFamily="34" charset="0"/>
              </a:rPr>
              <a:t>    build/				- area where models are built and run         	&lt;project-A&gt;/...</a:t>
            </a:r>
          </a:p>
          <a:p>
            <a:pPr marL="0" indent="0" eaLnBrk="1" hangingPunct="1">
              <a:lnSpc>
                <a:spcPct val="90000"/>
              </a:lnSpc>
              <a:buNone/>
            </a:pPr>
            <a:r>
              <a:rPr lang="en-US" sz="1600" dirty="0">
                <a:latin typeface="Verdana" pitchFamily="34" charset="0"/>
                <a:cs typeface="Verdana" pitchFamily="34" charset="0"/>
              </a:rPr>
              <a:t> 	</a:t>
            </a:r>
            <a:r>
              <a:rPr lang="en-US" sz="1600" dirty="0" smtClean="0">
                <a:latin typeface="Verdana" pitchFamily="34" charset="0"/>
                <a:cs typeface="Verdana" pitchFamily="34" charset="0"/>
              </a:rPr>
              <a:t>       pm/		- source build tree</a:t>
            </a:r>
          </a:p>
          <a:p>
            <a:pPr marL="914400" lvl="2" indent="0" eaLnBrk="1" hangingPunct="1">
              <a:lnSpc>
                <a:spcPct val="90000"/>
              </a:lnSpc>
              <a:buNone/>
            </a:pPr>
            <a:r>
              <a:rPr lang="en-US" sz="1600" dirty="0" smtClean="0">
                <a:latin typeface="Verdana" pitchFamily="34" charset="0"/>
                <a:cs typeface="Verdana" pitchFamily="34" charset="0"/>
              </a:rPr>
              <a:t>             </a:t>
            </a:r>
            <a:r>
              <a:rPr lang="en-US" sz="1600" dirty="0" err="1" smtClean="0">
                <a:latin typeface="Verdana" pitchFamily="34" charset="0"/>
                <a:cs typeface="Verdana" pitchFamily="34" charset="0"/>
              </a:rPr>
              <a:t>obj</a:t>
            </a:r>
            <a:r>
              <a:rPr lang="en-US" sz="1600" dirty="0" smtClean="0">
                <a:latin typeface="Verdana" pitchFamily="34" charset="0"/>
                <a:cs typeface="Verdana" pitchFamily="34" charset="0"/>
              </a:rPr>
              <a:t>/		- object tree of built objects</a:t>
            </a:r>
          </a:p>
          <a:p>
            <a:pPr marL="914400" lvl="2" indent="0" eaLnBrk="1" hangingPunct="1">
              <a:lnSpc>
                <a:spcPct val="90000"/>
              </a:lnSpc>
              <a:buNone/>
            </a:pPr>
            <a:r>
              <a:rPr lang="en-US" sz="1600" dirty="0" smtClean="0">
                <a:latin typeface="Verdana" pitchFamily="34" charset="0"/>
                <a:cs typeface="Verdana" pitchFamily="34" charset="0"/>
              </a:rPr>
              <a:t>	</a:t>
            </a:r>
            <a:r>
              <a:rPr lang="en-US" sz="1600" dirty="0" err="1" smtClean="0">
                <a:latin typeface="Verdana" pitchFamily="34" charset="0"/>
                <a:cs typeface="Verdana" pitchFamily="34" charset="0"/>
              </a:rPr>
              <a:t>src</a:t>
            </a:r>
            <a:r>
              <a:rPr lang="en-US" sz="1600" dirty="0" smtClean="0">
                <a:latin typeface="Verdana" pitchFamily="34" charset="0"/>
                <a:cs typeface="Verdana" pitchFamily="34" charset="0"/>
              </a:rPr>
              <a:t>/		- source tree (links to module sources)</a:t>
            </a:r>
          </a:p>
          <a:p>
            <a:pPr marL="914400" lvl="2" indent="0" eaLnBrk="1" hangingPunct="1">
              <a:lnSpc>
                <a:spcPct val="90000"/>
              </a:lnSpc>
              <a:buNone/>
            </a:pPr>
            <a:r>
              <a:rPr lang="en-US" sz="1600" dirty="0" smtClean="0">
                <a:latin typeface="Verdana" pitchFamily="34" charset="0"/>
                <a:cs typeface="Verdana" pitchFamily="34" charset="0"/>
              </a:rPr>
              <a:t>	&lt;model&gt;	- built executable of model </a:t>
            </a:r>
          </a:p>
          <a:p>
            <a:pPr marL="914400" lvl="2" indent="0" eaLnBrk="1" hangingPunct="1">
              <a:lnSpc>
                <a:spcPct val="90000"/>
              </a:lnSpc>
              <a:buNone/>
            </a:pPr>
            <a:r>
              <a:rPr lang="en-US" sz="1600" dirty="0" smtClean="0">
                <a:latin typeface="Verdana" pitchFamily="34" charset="0"/>
                <a:cs typeface="Verdana" pitchFamily="34" charset="0"/>
              </a:rPr>
              <a:t>	</a:t>
            </a:r>
            <a:r>
              <a:rPr lang="en-US" sz="1600" dirty="0" err="1" smtClean="0">
                <a:latin typeface="Verdana" pitchFamily="34" charset="0"/>
                <a:cs typeface="Verdana" pitchFamily="34" charset="0"/>
              </a:rPr>
              <a:t>Makefile</a:t>
            </a:r>
            <a:r>
              <a:rPr lang="en-US" sz="1600" dirty="0" smtClean="0">
                <a:latin typeface="Verdana" pitchFamily="34" charset="0"/>
                <a:cs typeface="Verdana" pitchFamily="34" charset="0"/>
              </a:rPr>
              <a:t>		- synthesized </a:t>
            </a:r>
            <a:r>
              <a:rPr lang="en-US" sz="1600" dirty="0" err="1" smtClean="0">
                <a:latin typeface="Verdana" pitchFamily="34" charset="0"/>
                <a:cs typeface="Verdana" pitchFamily="34" charset="0"/>
              </a:rPr>
              <a:t>Makefile</a:t>
            </a:r>
            <a:endParaRPr lang="en-US" sz="1600" dirty="0" smtClean="0">
              <a:latin typeface="Verdana" pitchFamily="34" charset="0"/>
              <a:cs typeface="Verdana" pitchFamily="34" charset="0"/>
            </a:endParaRPr>
          </a:p>
          <a:p>
            <a:pPr marL="914400" lvl="2" indent="0" eaLnBrk="1" hangingPunct="1">
              <a:lnSpc>
                <a:spcPct val="90000"/>
              </a:lnSpc>
              <a:buNone/>
            </a:pPr>
            <a:r>
              <a:rPr lang="en-US" sz="1600" dirty="0">
                <a:latin typeface="Verdana" pitchFamily="34" charset="0"/>
                <a:cs typeface="Verdana" pitchFamily="34" charset="0"/>
              </a:rPr>
              <a:t> </a:t>
            </a:r>
            <a:r>
              <a:rPr lang="en-US" sz="1600" dirty="0" smtClean="0">
                <a:latin typeface="Verdana" pitchFamily="34" charset="0"/>
                <a:cs typeface="Verdana" pitchFamily="34" charset="0"/>
              </a:rPr>
              <a:t>      </a:t>
            </a:r>
            <a:r>
              <a:rPr lang="en-US" sz="1600" dirty="0" err="1" smtClean="0">
                <a:latin typeface="Verdana" pitchFamily="34" charset="0"/>
                <a:cs typeface="Verdana" pitchFamily="34" charset="0"/>
              </a:rPr>
              <a:t>bm</a:t>
            </a:r>
            <a:r>
              <a:rPr lang="en-US" sz="1600" dirty="0" smtClean="0">
                <a:latin typeface="Verdana" pitchFamily="34" charset="0"/>
                <a:cs typeface="Verdana" pitchFamily="34" charset="0"/>
              </a:rPr>
              <a:t>/		- area where benchmarks are run</a:t>
            </a:r>
          </a:p>
          <a:p>
            <a:pPr marL="914400" lvl="2" indent="0" eaLnBrk="1" hangingPunct="1">
              <a:lnSpc>
                <a:spcPct val="90000"/>
              </a:lnSpc>
              <a:buNone/>
            </a:pPr>
            <a:r>
              <a:rPr lang="en-US" sz="1600" dirty="0" smtClean="0">
                <a:latin typeface="Verdana" pitchFamily="34" charset="0"/>
                <a:cs typeface="Verdana" pitchFamily="34" charset="0"/>
              </a:rPr>
              <a:t>	&lt;benchmark-A&gt;/...</a:t>
            </a:r>
            <a:br>
              <a:rPr lang="en-US" sz="1600" dirty="0" smtClean="0">
                <a:latin typeface="Verdana" pitchFamily="34" charset="0"/>
                <a:cs typeface="Verdana" pitchFamily="34" charset="0"/>
              </a:rPr>
            </a:br>
            <a:endParaRPr lang="en-US" sz="1600" dirty="0" smtClean="0">
              <a:latin typeface="Verdana" pitchFamily="34" charset="0"/>
              <a:cs typeface="Verdana" pitchFamily="34" charset="0"/>
            </a:endParaRPr>
          </a:p>
          <a:p>
            <a:pPr marL="914400" lvl="2" indent="0" eaLnBrk="1" hangingPunct="1">
              <a:lnSpc>
                <a:spcPct val="90000"/>
              </a:lnSpc>
              <a:buNone/>
            </a:pPr>
            <a:r>
              <a:rPr lang="en-US" sz="1600" dirty="0" smtClean="0">
                <a:latin typeface="Verdana" pitchFamily="34" charset="0"/>
                <a:cs typeface="Verdana" pitchFamily="34" charset="0"/>
              </a:rPr>
              <a:t>run/			- area where experiments/regressions run</a:t>
            </a:r>
          </a:p>
        </p:txBody>
      </p:sp>
      <p:sp>
        <p:nvSpPr>
          <p:cNvPr id="4" name="TextBox 3"/>
          <p:cNvSpPr txBox="1"/>
          <p:nvPr/>
        </p:nvSpPr>
        <p:spPr>
          <a:xfrm>
            <a:off x="456271" y="6248400"/>
            <a:ext cx="8307658" cy="338554"/>
          </a:xfrm>
          <a:prstGeom prst="rect">
            <a:avLst/>
          </a:prstGeom>
          <a:noFill/>
          <a:ln w="38100">
            <a:noFill/>
            <a:prstDash val="sysDash"/>
          </a:ln>
        </p:spPr>
        <p:txBody>
          <a:bodyPr wrap="square" rtlCol="0">
            <a:spAutoFit/>
          </a:bodyPr>
          <a:lstStyle/>
          <a:p>
            <a:pPr algn="ctr"/>
            <a:r>
              <a:rPr lang="en-US" sz="1600" dirty="0" smtClean="0">
                <a:latin typeface="+mn-lt"/>
                <a:hlinkClick r:id="rId3"/>
              </a:rPr>
              <a:t>http://asim.csail.mit.edu/redmine/projects/awb/wiki/Glossary#Workspace</a:t>
            </a:r>
            <a:endParaRPr lang="en-US" sz="1600" dirty="0" smtClean="0">
              <a:latin typeface="+mn-lt"/>
            </a:endParaRPr>
          </a:p>
        </p:txBody>
      </p:sp>
    </p:spTree>
    <p:extLst>
      <p:ext uri="{BB962C8B-B14F-4D97-AF65-F5344CB8AC3E}">
        <p14:creationId xmlns:p14="http://schemas.microsoft.com/office/powerpoint/2010/main" val="39664018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fade">
                                      <p:cBhvr>
                                        <p:cTn id="7" dur="1000"/>
                                        <p:tgtEl>
                                          <p:spTgt spid="10243">
                                            <p:txEl>
                                              <p:pRg st="0" end="0"/>
                                            </p:txEl>
                                          </p:spTgt>
                                        </p:tgtEl>
                                      </p:cBhvr>
                                    </p:animEffect>
                                    <p:anim calcmode="lin" valueType="num">
                                      <p:cBhvr>
                                        <p:cTn id="8" dur="1000" fill="hold"/>
                                        <p:tgtEl>
                                          <p:spTgt spid="10243">
                                            <p:txEl>
                                              <p:pRg st="0" end="0"/>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10243">
                                            <p:txEl>
                                              <p:pRg st="0" end="0"/>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0243">
                                            <p:txEl>
                                              <p:pRg st="0" end="0"/>
                                            </p:txEl>
                                          </p:spTgt>
                                        </p:tgtEl>
                                        <p:attrNameLst>
                                          <p:attrName>ppt_y</p:attrName>
                                        </p:attrNameLst>
                                      </p:cBhvr>
                                      <p:tavLst>
                                        <p:tav tm="0">
                                          <p:val>
                                            <p:strVal val="#ppt_y-.03"/>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37" presetClass="entr" presetSubtype="0" fill="hold" nodeType="clickEffect">
                                  <p:stCondLst>
                                    <p:cond delay="0"/>
                                  </p:stCondLst>
                                  <p:childTnLst>
                                    <p:set>
                                      <p:cBhvr>
                                        <p:cTn id="14" dur="1" fill="hold">
                                          <p:stCondLst>
                                            <p:cond delay="0"/>
                                          </p:stCondLst>
                                        </p:cTn>
                                        <p:tgtEl>
                                          <p:spTgt spid="10243">
                                            <p:txEl>
                                              <p:pRg st="1" end="1"/>
                                            </p:txEl>
                                          </p:spTgt>
                                        </p:tgtEl>
                                        <p:attrNameLst>
                                          <p:attrName>style.visibility</p:attrName>
                                        </p:attrNameLst>
                                      </p:cBhvr>
                                      <p:to>
                                        <p:strVal val="visible"/>
                                      </p:to>
                                    </p:set>
                                    <p:animEffect transition="in" filter="fade">
                                      <p:cBhvr>
                                        <p:cTn id="15" dur="1000"/>
                                        <p:tgtEl>
                                          <p:spTgt spid="10243">
                                            <p:txEl>
                                              <p:pRg st="1" end="1"/>
                                            </p:txEl>
                                          </p:spTgt>
                                        </p:tgtEl>
                                      </p:cBhvr>
                                    </p:animEffect>
                                    <p:anim calcmode="lin" valueType="num">
                                      <p:cBhvr>
                                        <p:cTn id="16" dur="1000" fill="hold"/>
                                        <p:tgtEl>
                                          <p:spTgt spid="10243">
                                            <p:txEl>
                                              <p:pRg st="1" end="1"/>
                                            </p:txEl>
                                          </p:spTgt>
                                        </p:tgtEl>
                                        <p:attrNameLst>
                                          <p:attrName>ppt_x</p:attrName>
                                        </p:attrNameLst>
                                      </p:cBhvr>
                                      <p:tavLst>
                                        <p:tav tm="0">
                                          <p:val>
                                            <p:strVal val="#ppt_x"/>
                                          </p:val>
                                        </p:tav>
                                        <p:tav tm="100000">
                                          <p:val>
                                            <p:strVal val="#ppt_x"/>
                                          </p:val>
                                        </p:tav>
                                      </p:tavLst>
                                    </p:anim>
                                    <p:anim calcmode="lin" valueType="num">
                                      <p:cBhvr>
                                        <p:cTn id="17" dur="900" decel="100000" fill="hold"/>
                                        <p:tgtEl>
                                          <p:spTgt spid="10243">
                                            <p:txEl>
                                              <p:pRg st="1" end="1"/>
                                            </p:txEl>
                                          </p:spTgt>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10243">
                                            <p:txEl>
                                              <p:pRg st="1" end="1"/>
                                            </p:txEl>
                                          </p:spTgt>
                                        </p:tgtEl>
                                        <p:attrNameLst>
                                          <p:attrName>ppt_y</p:attrName>
                                        </p:attrNameLst>
                                      </p:cBhvr>
                                      <p:tavLst>
                                        <p:tav tm="0">
                                          <p:val>
                                            <p:strVal val="#ppt_y-.03"/>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37" presetClass="entr" presetSubtype="0" fill="hold" nodeType="clickEffect">
                                  <p:stCondLst>
                                    <p:cond delay="0"/>
                                  </p:stCondLst>
                                  <p:childTnLst>
                                    <p:set>
                                      <p:cBhvr>
                                        <p:cTn id="22" dur="1" fill="hold">
                                          <p:stCondLst>
                                            <p:cond delay="0"/>
                                          </p:stCondLst>
                                        </p:cTn>
                                        <p:tgtEl>
                                          <p:spTgt spid="10243">
                                            <p:txEl>
                                              <p:pRg st="2" end="2"/>
                                            </p:txEl>
                                          </p:spTgt>
                                        </p:tgtEl>
                                        <p:attrNameLst>
                                          <p:attrName>style.visibility</p:attrName>
                                        </p:attrNameLst>
                                      </p:cBhvr>
                                      <p:to>
                                        <p:strVal val="visible"/>
                                      </p:to>
                                    </p:set>
                                    <p:animEffect transition="in" filter="fade">
                                      <p:cBhvr>
                                        <p:cTn id="23" dur="1000"/>
                                        <p:tgtEl>
                                          <p:spTgt spid="10243">
                                            <p:txEl>
                                              <p:pRg st="2" end="2"/>
                                            </p:txEl>
                                          </p:spTgt>
                                        </p:tgtEl>
                                      </p:cBhvr>
                                    </p:animEffect>
                                    <p:anim calcmode="lin" valueType="num">
                                      <p:cBhvr>
                                        <p:cTn id="24" dur="1000" fill="hold"/>
                                        <p:tgtEl>
                                          <p:spTgt spid="10243">
                                            <p:txEl>
                                              <p:pRg st="2" end="2"/>
                                            </p:txEl>
                                          </p:spTgt>
                                        </p:tgtEl>
                                        <p:attrNameLst>
                                          <p:attrName>ppt_x</p:attrName>
                                        </p:attrNameLst>
                                      </p:cBhvr>
                                      <p:tavLst>
                                        <p:tav tm="0">
                                          <p:val>
                                            <p:strVal val="#ppt_x"/>
                                          </p:val>
                                        </p:tav>
                                        <p:tav tm="100000">
                                          <p:val>
                                            <p:strVal val="#ppt_x"/>
                                          </p:val>
                                        </p:tav>
                                      </p:tavLst>
                                    </p:anim>
                                    <p:anim calcmode="lin" valueType="num">
                                      <p:cBhvr>
                                        <p:cTn id="25" dur="900" decel="100000" fill="hold"/>
                                        <p:tgtEl>
                                          <p:spTgt spid="10243">
                                            <p:txEl>
                                              <p:pRg st="2" end="2"/>
                                            </p:txEl>
                                          </p:spTgt>
                                        </p:tgtEl>
                                        <p:attrNameLst>
                                          <p:attrName>ppt_y</p:attrName>
                                        </p:attrNameLst>
                                      </p:cBhvr>
                                      <p:tavLst>
                                        <p:tav tm="0">
                                          <p:val>
                                            <p:strVal val="#ppt_y+1"/>
                                          </p:val>
                                        </p:tav>
                                        <p:tav tm="100000">
                                          <p:val>
                                            <p:strVal val="#ppt_y-.03"/>
                                          </p:val>
                                        </p:tav>
                                      </p:tavLst>
                                    </p:anim>
                                    <p:anim calcmode="lin" valueType="num">
                                      <p:cBhvr>
                                        <p:cTn id="26" dur="100" accel="100000" fill="hold">
                                          <p:stCondLst>
                                            <p:cond delay="900"/>
                                          </p:stCondLst>
                                        </p:cTn>
                                        <p:tgtEl>
                                          <p:spTgt spid="10243">
                                            <p:txEl>
                                              <p:pRg st="2" end="2"/>
                                            </p:txEl>
                                          </p:spTgt>
                                        </p:tgtEl>
                                        <p:attrNameLst>
                                          <p:attrName>ppt_y</p:attrName>
                                        </p:attrNameLst>
                                      </p:cBhvr>
                                      <p:tavLst>
                                        <p:tav tm="0">
                                          <p:val>
                                            <p:strVal val="#ppt_y-.03"/>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37" presetClass="entr" presetSubtype="0" fill="hold" nodeType="clickEffect">
                                  <p:stCondLst>
                                    <p:cond delay="0"/>
                                  </p:stCondLst>
                                  <p:childTnLst>
                                    <p:set>
                                      <p:cBhvr>
                                        <p:cTn id="30" dur="1" fill="hold">
                                          <p:stCondLst>
                                            <p:cond delay="0"/>
                                          </p:stCondLst>
                                        </p:cTn>
                                        <p:tgtEl>
                                          <p:spTgt spid="10243">
                                            <p:txEl>
                                              <p:pRg st="3" end="3"/>
                                            </p:txEl>
                                          </p:spTgt>
                                        </p:tgtEl>
                                        <p:attrNameLst>
                                          <p:attrName>style.visibility</p:attrName>
                                        </p:attrNameLst>
                                      </p:cBhvr>
                                      <p:to>
                                        <p:strVal val="visible"/>
                                      </p:to>
                                    </p:set>
                                    <p:animEffect transition="in" filter="fade">
                                      <p:cBhvr>
                                        <p:cTn id="31" dur="1000"/>
                                        <p:tgtEl>
                                          <p:spTgt spid="10243">
                                            <p:txEl>
                                              <p:pRg st="3" end="3"/>
                                            </p:txEl>
                                          </p:spTgt>
                                        </p:tgtEl>
                                      </p:cBhvr>
                                    </p:animEffect>
                                    <p:anim calcmode="lin" valueType="num">
                                      <p:cBhvr>
                                        <p:cTn id="32" dur="1000" fill="hold"/>
                                        <p:tgtEl>
                                          <p:spTgt spid="10243">
                                            <p:txEl>
                                              <p:pRg st="3" end="3"/>
                                            </p:txEl>
                                          </p:spTgt>
                                        </p:tgtEl>
                                        <p:attrNameLst>
                                          <p:attrName>ppt_x</p:attrName>
                                        </p:attrNameLst>
                                      </p:cBhvr>
                                      <p:tavLst>
                                        <p:tav tm="0">
                                          <p:val>
                                            <p:strVal val="#ppt_x"/>
                                          </p:val>
                                        </p:tav>
                                        <p:tav tm="100000">
                                          <p:val>
                                            <p:strVal val="#ppt_x"/>
                                          </p:val>
                                        </p:tav>
                                      </p:tavLst>
                                    </p:anim>
                                    <p:anim calcmode="lin" valueType="num">
                                      <p:cBhvr>
                                        <p:cTn id="33" dur="900" decel="100000" fill="hold"/>
                                        <p:tgtEl>
                                          <p:spTgt spid="10243">
                                            <p:txEl>
                                              <p:pRg st="3" end="3"/>
                                            </p:txEl>
                                          </p:spTgt>
                                        </p:tgtEl>
                                        <p:attrNameLst>
                                          <p:attrName>ppt_y</p:attrName>
                                        </p:attrNameLst>
                                      </p:cBhvr>
                                      <p:tavLst>
                                        <p:tav tm="0">
                                          <p:val>
                                            <p:strVal val="#ppt_y+1"/>
                                          </p:val>
                                        </p:tav>
                                        <p:tav tm="100000">
                                          <p:val>
                                            <p:strVal val="#ppt_y-.03"/>
                                          </p:val>
                                        </p:tav>
                                      </p:tavLst>
                                    </p:anim>
                                    <p:anim calcmode="lin" valueType="num">
                                      <p:cBhvr>
                                        <p:cTn id="34" dur="100" accel="100000" fill="hold">
                                          <p:stCondLst>
                                            <p:cond delay="900"/>
                                          </p:stCondLst>
                                        </p:cTn>
                                        <p:tgtEl>
                                          <p:spTgt spid="10243">
                                            <p:txEl>
                                              <p:pRg st="3" end="3"/>
                                            </p:txEl>
                                          </p:spTgt>
                                        </p:tgtEl>
                                        <p:attrNameLst>
                                          <p:attrName>ppt_y</p:attrName>
                                        </p:attrNameLst>
                                      </p:cBhvr>
                                      <p:tavLst>
                                        <p:tav tm="0">
                                          <p:val>
                                            <p:strVal val="#ppt_y-.03"/>
                                          </p:val>
                                        </p:tav>
                                        <p:tav tm="100000">
                                          <p:val>
                                            <p:strVal val="#ppt_y"/>
                                          </p:val>
                                        </p:tav>
                                      </p:tavLst>
                                    </p:anim>
                                  </p:childTnLst>
                                </p:cTn>
                              </p:par>
                            </p:childTnLst>
                          </p:cTn>
                        </p:par>
                        <p:par>
                          <p:cTn id="35" fill="hold" nodeType="afterGroup">
                            <p:stCondLst>
                              <p:cond delay="1000"/>
                            </p:stCondLst>
                            <p:childTnLst>
                              <p:par>
                                <p:cTn id="36" presetID="37" presetClass="entr" presetSubtype="0" fill="hold" nodeType="afterEffect">
                                  <p:stCondLst>
                                    <p:cond delay="0"/>
                                  </p:stCondLst>
                                  <p:childTnLst>
                                    <p:set>
                                      <p:cBhvr>
                                        <p:cTn id="37" dur="1" fill="hold">
                                          <p:stCondLst>
                                            <p:cond delay="0"/>
                                          </p:stCondLst>
                                        </p:cTn>
                                        <p:tgtEl>
                                          <p:spTgt spid="10243">
                                            <p:txEl>
                                              <p:pRg st="5" end="5"/>
                                            </p:txEl>
                                          </p:spTgt>
                                        </p:tgtEl>
                                        <p:attrNameLst>
                                          <p:attrName>style.visibility</p:attrName>
                                        </p:attrNameLst>
                                      </p:cBhvr>
                                      <p:to>
                                        <p:strVal val="visible"/>
                                      </p:to>
                                    </p:set>
                                    <p:animEffect transition="in" filter="fade">
                                      <p:cBhvr>
                                        <p:cTn id="38" dur="1000"/>
                                        <p:tgtEl>
                                          <p:spTgt spid="10243">
                                            <p:txEl>
                                              <p:pRg st="5" end="5"/>
                                            </p:txEl>
                                          </p:spTgt>
                                        </p:tgtEl>
                                      </p:cBhvr>
                                    </p:animEffect>
                                    <p:anim calcmode="lin" valueType="num">
                                      <p:cBhvr>
                                        <p:cTn id="39" dur="1000" fill="hold"/>
                                        <p:tgtEl>
                                          <p:spTgt spid="10243">
                                            <p:txEl>
                                              <p:pRg st="5" end="5"/>
                                            </p:txEl>
                                          </p:spTgt>
                                        </p:tgtEl>
                                        <p:attrNameLst>
                                          <p:attrName>ppt_x</p:attrName>
                                        </p:attrNameLst>
                                      </p:cBhvr>
                                      <p:tavLst>
                                        <p:tav tm="0">
                                          <p:val>
                                            <p:strVal val="#ppt_x"/>
                                          </p:val>
                                        </p:tav>
                                        <p:tav tm="100000">
                                          <p:val>
                                            <p:strVal val="#ppt_x"/>
                                          </p:val>
                                        </p:tav>
                                      </p:tavLst>
                                    </p:anim>
                                    <p:anim calcmode="lin" valueType="num">
                                      <p:cBhvr>
                                        <p:cTn id="40" dur="900" decel="100000" fill="hold"/>
                                        <p:tgtEl>
                                          <p:spTgt spid="10243">
                                            <p:txEl>
                                              <p:pRg st="5" end="5"/>
                                            </p:txEl>
                                          </p:spTgt>
                                        </p:tgtEl>
                                        <p:attrNameLst>
                                          <p:attrName>ppt_y</p:attrName>
                                        </p:attrNameLst>
                                      </p:cBhvr>
                                      <p:tavLst>
                                        <p:tav tm="0">
                                          <p:val>
                                            <p:strVal val="#ppt_y+1"/>
                                          </p:val>
                                        </p:tav>
                                        <p:tav tm="100000">
                                          <p:val>
                                            <p:strVal val="#ppt_y-.03"/>
                                          </p:val>
                                        </p:tav>
                                      </p:tavLst>
                                    </p:anim>
                                    <p:anim calcmode="lin" valueType="num">
                                      <p:cBhvr>
                                        <p:cTn id="41" dur="100" accel="100000" fill="hold">
                                          <p:stCondLst>
                                            <p:cond delay="900"/>
                                          </p:stCondLst>
                                        </p:cTn>
                                        <p:tgtEl>
                                          <p:spTgt spid="10243">
                                            <p:txEl>
                                              <p:pRg st="5" end="5"/>
                                            </p:txEl>
                                          </p:spTgt>
                                        </p:tgtEl>
                                        <p:attrNameLst>
                                          <p:attrName>ppt_y</p:attrName>
                                        </p:attrNameLst>
                                      </p:cBhvr>
                                      <p:tavLst>
                                        <p:tav tm="0">
                                          <p:val>
                                            <p:strVal val="#ppt_y-.03"/>
                                          </p:val>
                                        </p:tav>
                                        <p:tav tm="100000">
                                          <p:val>
                                            <p:strVal val="#ppt_y"/>
                                          </p:val>
                                        </p:tav>
                                      </p:tavLst>
                                    </p:anim>
                                  </p:childTnLst>
                                </p:cTn>
                              </p:par>
                            </p:childTnLst>
                          </p:cTn>
                        </p:par>
                        <p:par>
                          <p:cTn id="42" fill="hold">
                            <p:stCondLst>
                              <p:cond delay="2000"/>
                            </p:stCondLst>
                            <p:childTnLst>
                              <p:par>
                                <p:cTn id="43" presetID="37" presetClass="entr" presetSubtype="0" fill="hold" nodeType="afterEffect">
                                  <p:stCondLst>
                                    <p:cond delay="0"/>
                                  </p:stCondLst>
                                  <p:childTnLst>
                                    <p:set>
                                      <p:cBhvr>
                                        <p:cTn id="44" dur="1" fill="hold">
                                          <p:stCondLst>
                                            <p:cond delay="0"/>
                                          </p:stCondLst>
                                        </p:cTn>
                                        <p:tgtEl>
                                          <p:spTgt spid="10243">
                                            <p:txEl>
                                              <p:pRg st="6" end="6"/>
                                            </p:txEl>
                                          </p:spTgt>
                                        </p:tgtEl>
                                        <p:attrNameLst>
                                          <p:attrName>style.visibility</p:attrName>
                                        </p:attrNameLst>
                                      </p:cBhvr>
                                      <p:to>
                                        <p:strVal val="visible"/>
                                      </p:to>
                                    </p:set>
                                    <p:animEffect transition="in" filter="fade">
                                      <p:cBhvr>
                                        <p:cTn id="45" dur="1000"/>
                                        <p:tgtEl>
                                          <p:spTgt spid="10243">
                                            <p:txEl>
                                              <p:pRg st="6" end="6"/>
                                            </p:txEl>
                                          </p:spTgt>
                                        </p:tgtEl>
                                      </p:cBhvr>
                                    </p:animEffect>
                                    <p:anim calcmode="lin" valueType="num">
                                      <p:cBhvr>
                                        <p:cTn id="46" dur="1000" fill="hold"/>
                                        <p:tgtEl>
                                          <p:spTgt spid="10243">
                                            <p:txEl>
                                              <p:pRg st="6" end="6"/>
                                            </p:txEl>
                                          </p:spTgt>
                                        </p:tgtEl>
                                        <p:attrNameLst>
                                          <p:attrName>ppt_x</p:attrName>
                                        </p:attrNameLst>
                                      </p:cBhvr>
                                      <p:tavLst>
                                        <p:tav tm="0">
                                          <p:val>
                                            <p:strVal val="#ppt_x"/>
                                          </p:val>
                                        </p:tav>
                                        <p:tav tm="100000">
                                          <p:val>
                                            <p:strVal val="#ppt_x"/>
                                          </p:val>
                                        </p:tav>
                                      </p:tavLst>
                                    </p:anim>
                                    <p:anim calcmode="lin" valueType="num">
                                      <p:cBhvr>
                                        <p:cTn id="47" dur="900" decel="100000" fill="hold"/>
                                        <p:tgtEl>
                                          <p:spTgt spid="10243">
                                            <p:txEl>
                                              <p:pRg st="6" end="6"/>
                                            </p:txEl>
                                          </p:spTgt>
                                        </p:tgtEl>
                                        <p:attrNameLst>
                                          <p:attrName>ppt_y</p:attrName>
                                        </p:attrNameLst>
                                      </p:cBhvr>
                                      <p:tavLst>
                                        <p:tav tm="0">
                                          <p:val>
                                            <p:strVal val="#ppt_y+1"/>
                                          </p:val>
                                        </p:tav>
                                        <p:tav tm="100000">
                                          <p:val>
                                            <p:strVal val="#ppt_y-.03"/>
                                          </p:val>
                                        </p:tav>
                                      </p:tavLst>
                                    </p:anim>
                                    <p:anim calcmode="lin" valueType="num">
                                      <p:cBhvr>
                                        <p:cTn id="48" dur="100" accel="100000" fill="hold">
                                          <p:stCondLst>
                                            <p:cond delay="900"/>
                                          </p:stCondLst>
                                        </p:cTn>
                                        <p:tgtEl>
                                          <p:spTgt spid="10243">
                                            <p:txEl>
                                              <p:pRg st="6" end="6"/>
                                            </p:txEl>
                                          </p:spTgt>
                                        </p:tgtEl>
                                        <p:attrNameLst>
                                          <p:attrName>ppt_y</p:attrName>
                                        </p:attrNameLst>
                                      </p:cBhvr>
                                      <p:tavLst>
                                        <p:tav tm="0">
                                          <p:val>
                                            <p:strVal val="#ppt_y-.03"/>
                                          </p:val>
                                        </p:tav>
                                        <p:tav tm="100000">
                                          <p:val>
                                            <p:strVal val="#ppt_y"/>
                                          </p:val>
                                        </p:tav>
                                      </p:tavLst>
                                    </p:anim>
                                  </p:childTnLst>
                                </p:cTn>
                              </p:par>
                            </p:childTnLst>
                          </p:cTn>
                        </p:par>
                        <p:par>
                          <p:cTn id="49" fill="hold" nodeType="afterGroup">
                            <p:stCondLst>
                              <p:cond delay="3000"/>
                            </p:stCondLst>
                            <p:childTnLst>
                              <p:par>
                                <p:cTn id="50" presetID="37" presetClass="entr" presetSubtype="0" fill="hold" nodeType="afterEffect">
                                  <p:stCondLst>
                                    <p:cond delay="0"/>
                                  </p:stCondLst>
                                  <p:childTnLst>
                                    <p:set>
                                      <p:cBhvr>
                                        <p:cTn id="51" dur="1" fill="hold">
                                          <p:stCondLst>
                                            <p:cond delay="0"/>
                                          </p:stCondLst>
                                        </p:cTn>
                                        <p:tgtEl>
                                          <p:spTgt spid="10243">
                                            <p:txEl>
                                              <p:pRg st="13" end="13"/>
                                            </p:txEl>
                                          </p:spTgt>
                                        </p:tgtEl>
                                        <p:attrNameLst>
                                          <p:attrName>style.visibility</p:attrName>
                                        </p:attrNameLst>
                                      </p:cBhvr>
                                      <p:to>
                                        <p:strVal val="visible"/>
                                      </p:to>
                                    </p:set>
                                    <p:animEffect transition="in" filter="fade">
                                      <p:cBhvr>
                                        <p:cTn id="52" dur="1000"/>
                                        <p:tgtEl>
                                          <p:spTgt spid="10243">
                                            <p:txEl>
                                              <p:pRg st="13" end="13"/>
                                            </p:txEl>
                                          </p:spTgt>
                                        </p:tgtEl>
                                      </p:cBhvr>
                                    </p:animEffect>
                                    <p:anim calcmode="lin" valueType="num">
                                      <p:cBhvr>
                                        <p:cTn id="53" dur="1000" fill="hold"/>
                                        <p:tgtEl>
                                          <p:spTgt spid="10243">
                                            <p:txEl>
                                              <p:pRg st="13" end="13"/>
                                            </p:txEl>
                                          </p:spTgt>
                                        </p:tgtEl>
                                        <p:attrNameLst>
                                          <p:attrName>ppt_x</p:attrName>
                                        </p:attrNameLst>
                                      </p:cBhvr>
                                      <p:tavLst>
                                        <p:tav tm="0">
                                          <p:val>
                                            <p:strVal val="#ppt_x"/>
                                          </p:val>
                                        </p:tav>
                                        <p:tav tm="100000">
                                          <p:val>
                                            <p:strVal val="#ppt_x"/>
                                          </p:val>
                                        </p:tav>
                                      </p:tavLst>
                                    </p:anim>
                                    <p:anim calcmode="lin" valueType="num">
                                      <p:cBhvr>
                                        <p:cTn id="54" dur="900" decel="100000" fill="hold"/>
                                        <p:tgtEl>
                                          <p:spTgt spid="10243">
                                            <p:txEl>
                                              <p:pRg st="13" end="13"/>
                                            </p:txEl>
                                          </p:spTgt>
                                        </p:tgtEl>
                                        <p:attrNameLst>
                                          <p:attrName>ppt_y</p:attrName>
                                        </p:attrNameLst>
                                      </p:cBhvr>
                                      <p:tavLst>
                                        <p:tav tm="0">
                                          <p:val>
                                            <p:strVal val="#ppt_y+1"/>
                                          </p:val>
                                        </p:tav>
                                        <p:tav tm="100000">
                                          <p:val>
                                            <p:strVal val="#ppt_y-.03"/>
                                          </p:val>
                                        </p:tav>
                                      </p:tavLst>
                                    </p:anim>
                                    <p:anim calcmode="lin" valueType="num">
                                      <p:cBhvr>
                                        <p:cTn id="55" dur="100" accel="100000" fill="hold">
                                          <p:stCondLst>
                                            <p:cond delay="900"/>
                                          </p:stCondLst>
                                        </p:cTn>
                                        <p:tgtEl>
                                          <p:spTgt spid="10243">
                                            <p:txEl>
                                              <p:pRg st="13" end="13"/>
                                            </p:txEl>
                                          </p:spTgt>
                                        </p:tgtEl>
                                        <p:attrNameLst>
                                          <p:attrName>ppt_y</p:attrName>
                                        </p:attrNameLst>
                                      </p:cBhvr>
                                      <p:tavLst>
                                        <p:tav tm="0">
                                          <p:val>
                                            <p:strVal val="#ppt_y-.03"/>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37" presetClass="entr" presetSubtype="0" fill="hold" nodeType="clickEffect">
                                  <p:stCondLst>
                                    <p:cond delay="0"/>
                                  </p:stCondLst>
                                  <p:childTnLst>
                                    <p:set>
                                      <p:cBhvr>
                                        <p:cTn id="59" dur="1" fill="hold">
                                          <p:stCondLst>
                                            <p:cond delay="0"/>
                                          </p:stCondLst>
                                        </p:cTn>
                                        <p:tgtEl>
                                          <p:spTgt spid="10243">
                                            <p:txEl>
                                              <p:pRg st="4" end="4"/>
                                            </p:txEl>
                                          </p:spTgt>
                                        </p:tgtEl>
                                        <p:attrNameLst>
                                          <p:attrName>style.visibility</p:attrName>
                                        </p:attrNameLst>
                                      </p:cBhvr>
                                      <p:to>
                                        <p:strVal val="visible"/>
                                      </p:to>
                                    </p:set>
                                    <p:animEffect transition="in" filter="fade">
                                      <p:cBhvr>
                                        <p:cTn id="60" dur="1000"/>
                                        <p:tgtEl>
                                          <p:spTgt spid="10243">
                                            <p:txEl>
                                              <p:pRg st="4" end="4"/>
                                            </p:txEl>
                                          </p:spTgt>
                                        </p:tgtEl>
                                      </p:cBhvr>
                                    </p:animEffect>
                                    <p:anim calcmode="lin" valueType="num">
                                      <p:cBhvr>
                                        <p:cTn id="61" dur="1000" fill="hold"/>
                                        <p:tgtEl>
                                          <p:spTgt spid="10243">
                                            <p:txEl>
                                              <p:pRg st="4" end="4"/>
                                            </p:txEl>
                                          </p:spTgt>
                                        </p:tgtEl>
                                        <p:attrNameLst>
                                          <p:attrName>ppt_x</p:attrName>
                                        </p:attrNameLst>
                                      </p:cBhvr>
                                      <p:tavLst>
                                        <p:tav tm="0">
                                          <p:val>
                                            <p:strVal val="#ppt_x"/>
                                          </p:val>
                                        </p:tav>
                                        <p:tav tm="100000">
                                          <p:val>
                                            <p:strVal val="#ppt_x"/>
                                          </p:val>
                                        </p:tav>
                                      </p:tavLst>
                                    </p:anim>
                                    <p:anim calcmode="lin" valueType="num">
                                      <p:cBhvr>
                                        <p:cTn id="62" dur="900" decel="100000" fill="hold"/>
                                        <p:tgtEl>
                                          <p:spTgt spid="10243">
                                            <p:txEl>
                                              <p:pRg st="4" end="4"/>
                                            </p:txEl>
                                          </p:spTgt>
                                        </p:tgtEl>
                                        <p:attrNameLst>
                                          <p:attrName>ppt_y</p:attrName>
                                        </p:attrNameLst>
                                      </p:cBhvr>
                                      <p:tavLst>
                                        <p:tav tm="0">
                                          <p:val>
                                            <p:strVal val="#ppt_y+1"/>
                                          </p:val>
                                        </p:tav>
                                        <p:tav tm="100000">
                                          <p:val>
                                            <p:strVal val="#ppt_y-.03"/>
                                          </p:val>
                                        </p:tav>
                                      </p:tavLst>
                                    </p:anim>
                                    <p:anim calcmode="lin" valueType="num">
                                      <p:cBhvr>
                                        <p:cTn id="63" dur="100" accel="100000" fill="hold">
                                          <p:stCondLst>
                                            <p:cond delay="900"/>
                                          </p:stCondLst>
                                        </p:cTn>
                                        <p:tgtEl>
                                          <p:spTgt spid="10243">
                                            <p:txEl>
                                              <p:pRg st="4" end="4"/>
                                            </p:txEl>
                                          </p:spTgt>
                                        </p:tgtEl>
                                        <p:attrNameLst>
                                          <p:attrName>ppt_y</p:attrName>
                                        </p:attrNameLst>
                                      </p:cBhvr>
                                      <p:tavLst>
                                        <p:tav tm="0">
                                          <p:val>
                                            <p:strVal val="#ppt_y-.03"/>
                                          </p:val>
                                        </p:tav>
                                        <p:tav tm="100000">
                                          <p:val>
                                            <p:strVal val="#ppt_y"/>
                                          </p:val>
                                        </p:tav>
                                      </p:tavLst>
                                    </p:anim>
                                  </p:childTnLst>
                                </p:cTn>
                              </p:par>
                            </p:childTnLst>
                          </p:cTn>
                        </p:par>
                        <p:par>
                          <p:cTn id="64" fill="hold" nodeType="afterGroup">
                            <p:stCondLst>
                              <p:cond delay="1000"/>
                            </p:stCondLst>
                            <p:childTnLst>
                              <p:par>
                                <p:cTn id="65" presetID="37" presetClass="entr" presetSubtype="0" fill="hold" nodeType="afterEffect">
                                  <p:stCondLst>
                                    <p:cond delay="0"/>
                                  </p:stCondLst>
                                  <p:childTnLst>
                                    <p:set>
                                      <p:cBhvr>
                                        <p:cTn id="66" dur="1" fill="hold">
                                          <p:stCondLst>
                                            <p:cond delay="0"/>
                                          </p:stCondLst>
                                        </p:cTn>
                                        <p:tgtEl>
                                          <p:spTgt spid="10243">
                                            <p:txEl>
                                              <p:pRg st="11" end="11"/>
                                            </p:txEl>
                                          </p:spTgt>
                                        </p:tgtEl>
                                        <p:attrNameLst>
                                          <p:attrName>style.visibility</p:attrName>
                                        </p:attrNameLst>
                                      </p:cBhvr>
                                      <p:to>
                                        <p:strVal val="visible"/>
                                      </p:to>
                                    </p:set>
                                    <p:animEffect transition="in" filter="fade">
                                      <p:cBhvr>
                                        <p:cTn id="67" dur="1000"/>
                                        <p:tgtEl>
                                          <p:spTgt spid="10243">
                                            <p:txEl>
                                              <p:pRg st="11" end="11"/>
                                            </p:txEl>
                                          </p:spTgt>
                                        </p:tgtEl>
                                      </p:cBhvr>
                                    </p:animEffect>
                                    <p:anim calcmode="lin" valueType="num">
                                      <p:cBhvr>
                                        <p:cTn id="68" dur="1000" fill="hold"/>
                                        <p:tgtEl>
                                          <p:spTgt spid="10243">
                                            <p:txEl>
                                              <p:pRg st="11" end="11"/>
                                            </p:txEl>
                                          </p:spTgt>
                                        </p:tgtEl>
                                        <p:attrNameLst>
                                          <p:attrName>ppt_x</p:attrName>
                                        </p:attrNameLst>
                                      </p:cBhvr>
                                      <p:tavLst>
                                        <p:tav tm="0">
                                          <p:val>
                                            <p:strVal val="#ppt_x"/>
                                          </p:val>
                                        </p:tav>
                                        <p:tav tm="100000">
                                          <p:val>
                                            <p:strVal val="#ppt_x"/>
                                          </p:val>
                                        </p:tav>
                                      </p:tavLst>
                                    </p:anim>
                                    <p:anim calcmode="lin" valueType="num">
                                      <p:cBhvr>
                                        <p:cTn id="69" dur="900" decel="100000" fill="hold"/>
                                        <p:tgtEl>
                                          <p:spTgt spid="10243">
                                            <p:txEl>
                                              <p:pRg st="11" end="11"/>
                                            </p:txEl>
                                          </p:spTgt>
                                        </p:tgtEl>
                                        <p:attrNameLst>
                                          <p:attrName>ppt_y</p:attrName>
                                        </p:attrNameLst>
                                      </p:cBhvr>
                                      <p:tavLst>
                                        <p:tav tm="0">
                                          <p:val>
                                            <p:strVal val="#ppt_y+1"/>
                                          </p:val>
                                        </p:tav>
                                        <p:tav tm="100000">
                                          <p:val>
                                            <p:strVal val="#ppt_y-.03"/>
                                          </p:val>
                                        </p:tav>
                                      </p:tavLst>
                                    </p:anim>
                                    <p:anim calcmode="lin" valueType="num">
                                      <p:cBhvr>
                                        <p:cTn id="70" dur="100" accel="100000" fill="hold">
                                          <p:stCondLst>
                                            <p:cond delay="900"/>
                                          </p:stCondLst>
                                        </p:cTn>
                                        <p:tgtEl>
                                          <p:spTgt spid="10243">
                                            <p:txEl>
                                              <p:pRg st="11" end="11"/>
                                            </p:txEl>
                                          </p:spTgt>
                                        </p:tgtEl>
                                        <p:attrNameLst>
                                          <p:attrName>ppt_y</p:attrName>
                                        </p:attrNameLst>
                                      </p:cBhvr>
                                      <p:tavLst>
                                        <p:tav tm="0">
                                          <p:val>
                                            <p:strVal val="#ppt_y-.03"/>
                                          </p:val>
                                        </p:tav>
                                        <p:tav tm="100000">
                                          <p:val>
                                            <p:strVal val="#ppt_y"/>
                                          </p:val>
                                        </p:tav>
                                      </p:tavLst>
                                    </p:anim>
                                  </p:childTnLst>
                                </p:cTn>
                              </p:par>
                            </p:childTnLst>
                          </p:cTn>
                        </p:par>
                      </p:childTnLst>
                    </p:cTn>
                  </p:par>
                  <p:par>
                    <p:cTn id="71" fill="hold" nodeType="clickPar">
                      <p:stCondLst>
                        <p:cond delay="indefinite"/>
                      </p:stCondLst>
                      <p:childTnLst>
                        <p:par>
                          <p:cTn id="72" fill="hold" nodeType="withGroup">
                            <p:stCondLst>
                              <p:cond delay="0"/>
                            </p:stCondLst>
                            <p:childTnLst>
                              <p:par>
                                <p:cTn id="73" presetID="37" presetClass="entr" presetSubtype="0" fill="hold" nodeType="clickEffect">
                                  <p:stCondLst>
                                    <p:cond delay="0"/>
                                  </p:stCondLst>
                                  <p:childTnLst>
                                    <p:set>
                                      <p:cBhvr>
                                        <p:cTn id="74" dur="1" fill="hold">
                                          <p:stCondLst>
                                            <p:cond delay="0"/>
                                          </p:stCondLst>
                                        </p:cTn>
                                        <p:tgtEl>
                                          <p:spTgt spid="10243">
                                            <p:txEl>
                                              <p:pRg st="12" end="12"/>
                                            </p:txEl>
                                          </p:spTgt>
                                        </p:tgtEl>
                                        <p:attrNameLst>
                                          <p:attrName>style.visibility</p:attrName>
                                        </p:attrNameLst>
                                      </p:cBhvr>
                                      <p:to>
                                        <p:strVal val="visible"/>
                                      </p:to>
                                    </p:set>
                                    <p:animEffect transition="in" filter="fade">
                                      <p:cBhvr>
                                        <p:cTn id="75" dur="1000"/>
                                        <p:tgtEl>
                                          <p:spTgt spid="10243">
                                            <p:txEl>
                                              <p:pRg st="12" end="12"/>
                                            </p:txEl>
                                          </p:spTgt>
                                        </p:tgtEl>
                                      </p:cBhvr>
                                    </p:animEffect>
                                    <p:anim calcmode="lin" valueType="num">
                                      <p:cBhvr>
                                        <p:cTn id="76" dur="1000" fill="hold"/>
                                        <p:tgtEl>
                                          <p:spTgt spid="10243">
                                            <p:txEl>
                                              <p:pRg st="12" end="12"/>
                                            </p:txEl>
                                          </p:spTgt>
                                        </p:tgtEl>
                                        <p:attrNameLst>
                                          <p:attrName>ppt_x</p:attrName>
                                        </p:attrNameLst>
                                      </p:cBhvr>
                                      <p:tavLst>
                                        <p:tav tm="0">
                                          <p:val>
                                            <p:strVal val="#ppt_x"/>
                                          </p:val>
                                        </p:tav>
                                        <p:tav tm="100000">
                                          <p:val>
                                            <p:strVal val="#ppt_x"/>
                                          </p:val>
                                        </p:tav>
                                      </p:tavLst>
                                    </p:anim>
                                    <p:anim calcmode="lin" valueType="num">
                                      <p:cBhvr>
                                        <p:cTn id="77" dur="900" decel="100000" fill="hold"/>
                                        <p:tgtEl>
                                          <p:spTgt spid="10243">
                                            <p:txEl>
                                              <p:pRg st="12" end="12"/>
                                            </p:txEl>
                                          </p:spTgt>
                                        </p:tgtEl>
                                        <p:attrNameLst>
                                          <p:attrName>ppt_y</p:attrName>
                                        </p:attrNameLst>
                                      </p:cBhvr>
                                      <p:tavLst>
                                        <p:tav tm="0">
                                          <p:val>
                                            <p:strVal val="#ppt_y+1"/>
                                          </p:val>
                                        </p:tav>
                                        <p:tav tm="100000">
                                          <p:val>
                                            <p:strVal val="#ppt_y-.03"/>
                                          </p:val>
                                        </p:tav>
                                      </p:tavLst>
                                    </p:anim>
                                    <p:anim calcmode="lin" valueType="num">
                                      <p:cBhvr>
                                        <p:cTn id="78" dur="100" accel="100000" fill="hold">
                                          <p:stCondLst>
                                            <p:cond delay="900"/>
                                          </p:stCondLst>
                                        </p:cTn>
                                        <p:tgtEl>
                                          <p:spTgt spid="10243">
                                            <p:txEl>
                                              <p:pRg st="12" end="12"/>
                                            </p:txEl>
                                          </p:spTgt>
                                        </p:tgtEl>
                                        <p:attrNameLst>
                                          <p:attrName>ppt_y</p:attrName>
                                        </p:attrNameLst>
                                      </p:cBhvr>
                                      <p:tavLst>
                                        <p:tav tm="0">
                                          <p:val>
                                            <p:strVal val="#ppt_y-.03"/>
                                          </p:val>
                                        </p:tav>
                                        <p:tav tm="100000">
                                          <p:val>
                                            <p:strVal val="#ppt_y"/>
                                          </p:val>
                                        </p:tav>
                                      </p:tavLst>
                                    </p:anim>
                                  </p:childTnLst>
                                </p:cTn>
                              </p:par>
                            </p:childTnLst>
                          </p:cTn>
                        </p:par>
                      </p:childTnLst>
                    </p:cTn>
                  </p:par>
                  <p:par>
                    <p:cTn id="79" fill="hold" nodeType="clickPar">
                      <p:stCondLst>
                        <p:cond delay="indefinite"/>
                      </p:stCondLst>
                      <p:childTnLst>
                        <p:par>
                          <p:cTn id="80" fill="hold" nodeType="withGroup">
                            <p:stCondLst>
                              <p:cond delay="0"/>
                            </p:stCondLst>
                            <p:childTnLst>
                              <p:par>
                                <p:cTn id="81" presetID="37" presetClass="entr" presetSubtype="0" fill="hold" nodeType="clickEffect">
                                  <p:stCondLst>
                                    <p:cond delay="0"/>
                                  </p:stCondLst>
                                  <p:childTnLst>
                                    <p:set>
                                      <p:cBhvr>
                                        <p:cTn id="82" dur="1" fill="hold">
                                          <p:stCondLst>
                                            <p:cond delay="0"/>
                                          </p:stCondLst>
                                        </p:cTn>
                                        <p:tgtEl>
                                          <p:spTgt spid="10243">
                                            <p:txEl>
                                              <p:pRg st="7" end="7"/>
                                            </p:txEl>
                                          </p:spTgt>
                                        </p:tgtEl>
                                        <p:attrNameLst>
                                          <p:attrName>style.visibility</p:attrName>
                                        </p:attrNameLst>
                                      </p:cBhvr>
                                      <p:to>
                                        <p:strVal val="visible"/>
                                      </p:to>
                                    </p:set>
                                    <p:animEffect transition="in" filter="fade">
                                      <p:cBhvr>
                                        <p:cTn id="83" dur="1000"/>
                                        <p:tgtEl>
                                          <p:spTgt spid="10243">
                                            <p:txEl>
                                              <p:pRg st="7" end="7"/>
                                            </p:txEl>
                                          </p:spTgt>
                                        </p:tgtEl>
                                      </p:cBhvr>
                                    </p:animEffect>
                                    <p:anim calcmode="lin" valueType="num">
                                      <p:cBhvr>
                                        <p:cTn id="84" dur="1000" fill="hold"/>
                                        <p:tgtEl>
                                          <p:spTgt spid="10243">
                                            <p:txEl>
                                              <p:pRg st="7" end="7"/>
                                            </p:txEl>
                                          </p:spTgt>
                                        </p:tgtEl>
                                        <p:attrNameLst>
                                          <p:attrName>ppt_x</p:attrName>
                                        </p:attrNameLst>
                                      </p:cBhvr>
                                      <p:tavLst>
                                        <p:tav tm="0">
                                          <p:val>
                                            <p:strVal val="#ppt_x"/>
                                          </p:val>
                                        </p:tav>
                                        <p:tav tm="100000">
                                          <p:val>
                                            <p:strVal val="#ppt_x"/>
                                          </p:val>
                                        </p:tav>
                                      </p:tavLst>
                                    </p:anim>
                                    <p:anim calcmode="lin" valueType="num">
                                      <p:cBhvr>
                                        <p:cTn id="85" dur="900" decel="100000" fill="hold"/>
                                        <p:tgtEl>
                                          <p:spTgt spid="10243">
                                            <p:txEl>
                                              <p:pRg st="7" end="7"/>
                                            </p:txEl>
                                          </p:spTgt>
                                        </p:tgtEl>
                                        <p:attrNameLst>
                                          <p:attrName>ppt_y</p:attrName>
                                        </p:attrNameLst>
                                      </p:cBhvr>
                                      <p:tavLst>
                                        <p:tav tm="0">
                                          <p:val>
                                            <p:strVal val="#ppt_y+1"/>
                                          </p:val>
                                        </p:tav>
                                        <p:tav tm="100000">
                                          <p:val>
                                            <p:strVal val="#ppt_y-.03"/>
                                          </p:val>
                                        </p:tav>
                                      </p:tavLst>
                                    </p:anim>
                                    <p:anim calcmode="lin" valueType="num">
                                      <p:cBhvr>
                                        <p:cTn id="86" dur="100" accel="100000" fill="hold">
                                          <p:stCondLst>
                                            <p:cond delay="900"/>
                                          </p:stCondLst>
                                        </p:cTn>
                                        <p:tgtEl>
                                          <p:spTgt spid="10243">
                                            <p:txEl>
                                              <p:pRg st="7" end="7"/>
                                            </p:txEl>
                                          </p:spTgt>
                                        </p:tgtEl>
                                        <p:attrNameLst>
                                          <p:attrName>ppt_y</p:attrName>
                                        </p:attrNameLst>
                                      </p:cBhvr>
                                      <p:tavLst>
                                        <p:tav tm="0">
                                          <p:val>
                                            <p:strVal val="#ppt_y-.03"/>
                                          </p:val>
                                        </p:tav>
                                        <p:tav tm="100000">
                                          <p:val>
                                            <p:strVal val="#ppt_y"/>
                                          </p:val>
                                        </p:tav>
                                      </p:tavLst>
                                    </p:anim>
                                  </p:childTnLst>
                                </p:cTn>
                              </p:par>
                            </p:childTnLst>
                          </p:cTn>
                        </p:par>
                        <p:par>
                          <p:cTn id="87" fill="hold" nodeType="afterGroup">
                            <p:stCondLst>
                              <p:cond delay="1000"/>
                            </p:stCondLst>
                            <p:childTnLst>
                              <p:par>
                                <p:cTn id="88" presetID="37" presetClass="entr" presetSubtype="0" fill="hold" nodeType="afterEffect">
                                  <p:stCondLst>
                                    <p:cond delay="0"/>
                                  </p:stCondLst>
                                  <p:childTnLst>
                                    <p:set>
                                      <p:cBhvr>
                                        <p:cTn id="89" dur="1" fill="hold">
                                          <p:stCondLst>
                                            <p:cond delay="0"/>
                                          </p:stCondLst>
                                        </p:cTn>
                                        <p:tgtEl>
                                          <p:spTgt spid="10243">
                                            <p:txEl>
                                              <p:pRg st="8" end="8"/>
                                            </p:txEl>
                                          </p:spTgt>
                                        </p:tgtEl>
                                        <p:attrNameLst>
                                          <p:attrName>style.visibility</p:attrName>
                                        </p:attrNameLst>
                                      </p:cBhvr>
                                      <p:to>
                                        <p:strVal val="visible"/>
                                      </p:to>
                                    </p:set>
                                    <p:animEffect transition="in" filter="fade">
                                      <p:cBhvr>
                                        <p:cTn id="90" dur="1000"/>
                                        <p:tgtEl>
                                          <p:spTgt spid="10243">
                                            <p:txEl>
                                              <p:pRg st="8" end="8"/>
                                            </p:txEl>
                                          </p:spTgt>
                                        </p:tgtEl>
                                      </p:cBhvr>
                                    </p:animEffect>
                                    <p:anim calcmode="lin" valueType="num">
                                      <p:cBhvr>
                                        <p:cTn id="91" dur="1000" fill="hold"/>
                                        <p:tgtEl>
                                          <p:spTgt spid="10243">
                                            <p:txEl>
                                              <p:pRg st="8" end="8"/>
                                            </p:txEl>
                                          </p:spTgt>
                                        </p:tgtEl>
                                        <p:attrNameLst>
                                          <p:attrName>ppt_x</p:attrName>
                                        </p:attrNameLst>
                                      </p:cBhvr>
                                      <p:tavLst>
                                        <p:tav tm="0">
                                          <p:val>
                                            <p:strVal val="#ppt_x"/>
                                          </p:val>
                                        </p:tav>
                                        <p:tav tm="100000">
                                          <p:val>
                                            <p:strVal val="#ppt_x"/>
                                          </p:val>
                                        </p:tav>
                                      </p:tavLst>
                                    </p:anim>
                                    <p:anim calcmode="lin" valueType="num">
                                      <p:cBhvr>
                                        <p:cTn id="92" dur="900" decel="100000" fill="hold"/>
                                        <p:tgtEl>
                                          <p:spTgt spid="10243">
                                            <p:txEl>
                                              <p:pRg st="8" end="8"/>
                                            </p:txEl>
                                          </p:spTgt>
                                        </p:tgtEl>
                                        <p:attrNameLst>
                                          <p:attrName>ppt_y</p:attrName>
                                        </p:attrNameLst>
                                      </p:cBhvr>
                                      <p:tavLst>
                                        <p:tav tm="0">
                                          <p:val>
                                            <p:strVal val="#ppt_y+1"/>
                                          </p:val>
                                        </p:tav>
                                        <p:tav tm="100000">
                                          <p:val>
                                            <p:strVal val="#ppt_y-.03"/>
                                          </p:val>
                                        </p:tav>
                                      </p:tavLst>
                                    </p:anim>
                                    <p:anim calcmode="lin" valueType="num">
                                      <p:cBhvr>
                                        <p:cTn id="93" dur="100" accel="100000" fill="hold">
                                          <p:stCondLst>
                                            <p:cond delay="900"/>
                                          </p:stCondLst>
                                        </p:cTn>
                                        <p:tgtEl>
                                          <p:spTgt spid="10243">
                                            <p:txEl>
                                              <p:pRg st="8" end="8"/>
                                            </p:txEl>
                                          </p:spTgt>
                                        </p:tgtEl>
                                        <p:attrNameLst>
                                          <p:attrName>ppt_y</p:attrName>
                                        </p:attrNameLst>
                                      </p:cBhvr>
                                      <p:tavLst>
                                        <p:tav tm="0">
                                          <p:val>
                                            <p:strVal val="#ppt_y-.03"/>
                                          </p:val>
                                        </p:tav>
                                        <p:tav tm="100000">
                                          <p:val>
                                            <p:strVal val="#ppt_y"/>
                                          </p:val>
                                        </p:tav>
                                      </p:tavLst>
                                    </p:anim>
                                  </p:childTnLst>
                                </p:cTn>
                              </p:par>
                            </p:childTnLst>
                          </p:cTn>
                        </p:par>
                        <p:par>
                          <p:cTn id="94" fill="hold" nodeType="afterGroup">
                            <p:stCondLst>
                              <p:cond delay="2000"/>
                            </p:stCondLst>
                            <p:childTnLst>
                              <p:par>
                                <p:cTn id="95" presetID="37" presetClass="entr" presetSubtype="0" fill="hold" nodeType="afterEffect">
                                  <p:stCondLst>
                                    <p:cond delay="0"/>
                                  </p:stCondLst>
                                  <p:childTnLst>
                                    <p:set>
                                      <p:cBhvr>
                                        <p:cTn id="96" dur="1" fill="hold">
                                          <p:stCondLst>
                                            <p:cond delay="0"/>
                                          </p:stCondLst>
                                        </p:cTn>
                                        <p:tgtEl>
                                          <p:spTgt spid="10243">
                                            <p:txEl>
                                              <p:pRg st="9" end="9"/>
                                            </p:txEl>
                                          </p:spTgt>
                                        </p:tgtEl>
                                        <p:attrNameLst>
                                          <p:attrName>style.visibility</p:attrName>
                                        </p:attrNameLst>
                                      </p:cBhvr>
                                      <p:to>
                                        <p:strVal val="visible"/>
                                      </p:to>
                                    </p:set>
                                    <p:animEffect transition="in" filter="fade">
                                      <p:cBhvr>
                                        <p:cTn id="97" dur="1000"/>
                                        <p:tgtEl>
                                          <p:spTgt spid="10243">
                                            <p:txEl>
                                              <p:pRg st="9" end="9"/>
                                            </p:txEl>
                                          </p:spTgt>
                                        </p:tgtEl>
                                      </p:cBhvr>
                                    </p:animEffect>
                                    <p:anim calcmode="lin" valueType="num">
                                      <p:cBhvr>
                                        <p:cTn id="98" dur="1000" fill="hold"/>
                                        <p:tgtEl>
                                          <p:spTgt spid="10243">
                                            <p:txEl>
                                              <p:pRg st="9" end="9"/>
                                            </p:txEl>
                                          </p:spTgt>
                                        </p:tgtEl>
                                        <p:attrNameLst>
                                          <p:attrName>ppt_x</p:attrName>
                                        </p:attrNameLst>
                                      </p:cBhvr>
                                      <p:tavLst>
                                        <p:tav tm="0">
                                          <p:val>
                                            <p:strVal val="#ppt_x"/>
                                          </p:val>
                                        </p:tav>
                                        <p:tav tm="100000">
                                          <p:val>
                                            <p:strVal val="#ppt_x"/>
                                          </p:val>
                                        </p:tav>
                                      </p:tavLst>
                                    </p:anim>
                                    <p:anim calcmode="lin" valueType="num">
                                      <p:cBhvr>
                                        <p:cTn id="99" dur="900" decel="100000" fill="hold"/>
                                        <p:tgtEl>
                                          <p:spTgt spid="10243">
                                            <p:txEl>
                                              <p:pRg st="9" end="9"/>
                                            </p:txEl>
                                          </p:spTgt>
                                        </p:tgtEl>
                                        <p:attrNameLst>
                                          <p:attrName>ppt_y</p:attrName>
                                        </p:attrNameLst>
                                      </p:cBhvr>
                                      <p:tavLst>
                                        <p:tav tm="0">
                                          <p:val>
                                            <p:strVal val="#ppt_y+1"/>
                                          </p:val>
                                        </p:tav>
                                        <p:tav tm="100000">
                                          <p:val>
                                            <p:strVal val="#ppt_y-.03"/>
                                          </p:val>
                                        </p:tav>
                                      </p:tavLst>
                                    </p:anim>
                                    <p:anim calcmode="lin" valueType="num">
                                      <p:cBhvr>
                                        <p:cTn id="100" dur="100" accel="100000" fill="hold">
                                          <p:stCondLst>
                                            <p:cond delay="900"/>
                                          </p:stCondLst>
                                        </p:cTn>
                                        <p:tgtEl>
                                          <p:spTgt spid="10243">
                                            <p:txEl>
                                              <p:pRg st="9" end="9"/>
                                            </p:txEl>
                                          </p:spTgt>
                                        </p:tgtEl>
                                        <p:attrNameLst>
                                          <p:attrName>ppt_y</p:attrName>
                                        </p:attrNameLst>
                                      </p:cBhvr>
                                      <p:tavLst>
                                        <p:tav tm="0">
                                          <p:val>
                                            <p:strVal val="#ppt_y-.03"/>
                                          </p:val>
                                        </p:tav>
                                        <p:tav tm="100000">
                                          <p:val>
                                            <p:strVal val="#ppt_y"/>
                                          </p:val>
                                        </p:tav>
                                      </p:tavLst>
                                    </p:anim>
                                  </p:childTnLst>
                                </p:cTn>
                              </p:par>
                            </p:childTnLst>
                          </p:cTn>
                        </p:par>
                        <p:par>
                          <p:cTn id="101" fill="hold" nodeType="afterGroup">
                            <p:stCondLst>
                              <p:cond delay="3000"/>
                            </p:stCondLst>
                            <p:childTnLst>
                              <p:par>
                                <p:cTn id="102" presetID="37" presetClass="entr" presetSubtype="0" fill="hold" nodeType="afterEffect">
                                  <p:stCondLst>
                                    <p:cond delay="0"/>
                                  </p:stCondLst>
                                  <p:childTnLst>
                                    <p:set>
                                      <p:cBhvr>
                                        <p:cTn id="103" dur="1" fill="hold">
                                          <p:stCondLst>
                                            <p:cond delay="0"/>
                                          </p:stCondLst>
                                        </p:cTn>
                                        <p:tgtEl>
                                          <p:spTgt spid="10243">
                                            <p:txEl>
                                              <p:pRg st="10" end="10"/>
                                            </p:txEl>
                                          </p:spTgt>
                                        </p:tgtEl>
                                        <p:attrNameLst>
                                          <p:attrName>style.visibility</p:attrName>
                                        </p:attrNameLst>
                                      </p:cBhvr>
                                      <p:to>
                                        <p:strVal val="visible"/>
                                      </p:to>
                                    </p:set>
                                    <p:animEffect transition="in" filter="fade">
                                      <p:cBhvr>
                                        <p:cTn id="104" dur="1000"/>
                                        <p:tgtEl>
                                          <p:spTgt spid="10243">
                                            <p:txEl>
                                              <p:pRg st="10" end="10"/>
                                            </p:txEl>
                                          </p:spTgt>
                                        </p:tgtEl>
                                      </p:cBhvr>
                                    </p:animEffect>
                                    <p:anim calcmode="lin" valueType="num">
                                      <p:cBhvr>
                                        <p:cTn id="105" dur="1000" fill="hold"/>
                                        <p:tgtEl>
                                          <p:spTgt spid="10243">
                                            <p:txEl>
                                              <p:pRg st="10" end="10"/>
                                            </p:txEl>
                                          </p:spTgt>
                                        </p:tgtEl>
                                        <p:attrNameLst>
                                          <p:attrName>ppt_x</p:attrName>
                                        </p:attrNameLst>
                                      </p:cBhvr>
                                      <p:tavLst>
                                        <p:tav tm="0">
                                          <p:val>
                                            <p:strVal val="#ppt_x"/>
                                          </p:val>
                                        </p:tav>
                                        <p:tav tm="100000">
                                          <p:val>
                                            <p:strVal val="#ppt_x"/>
                                          </p:val>
                                        </p:tav>
                                      </p:tavLst>
                                    </p:anim>
                                    <p:anim calcmode="lin" valueType="num">
                                      <p:cBhvr>
                                        <p:cTn id="106" dur="900" decel="100000" fill="hold"/>
                                        <p:tgtEl>
                                          <p:spTgt spid="10243">
                                            <p:txEl>
                                              <p:pRg st="10" end="10"/>
                                            </p:txEl>
                                          </p:spTgt>
                                        </p:tgtEl>
                                        <p:attrNameLst>
                                          <p:attrName>ppt_y</p:attrName>
                                        </p:attrNameLst>
                                      </p:cBhvr>
                                      <p:tavLst>
                                        <p:tav tm="0">
                                          <p:val>
                                            <p:strVal val="#ppt_y+1"/>
                                          </p:val>
                                        </p:tav>
                                        <p:tav tm="100000">
                                          <p:val>
                                            <p:strVal val="#ppt_y-.03"/>
                                          </p:val>
                                        </p:tav>
                                      </p:tavLst>
                                    </p:anim>
                                    <p:anim calcmode="lin" valueType="num">
                                      <p:cBhvr>
                                        <p:cTn id="107" dur="100" accel="100000" fill="hold">
                                          <p:stCondLst>
                                            <p:cond delay="900"/>
                                          </p:stCondLst>
                                        </p:cTn>
                                        <p:tgtEl>
                                          <p:spTgt spid="10243">
                                            <p:txEl>
                                              <p:pRg st="10" end="10"/>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Awb.config</a:t>
            </a:r>
            <a:r>
              <a:rPr lang="en-US" dirty="0" smtClean="0"/>
              <a:t> file format</a:t>
            </a:r>
            <a:endParaRPr lang="en-US" dirty="0"/>
          </a:p>
        </p:txBody>
      </p:sp>
      <p:sp>
        <p:nvSpPr>
          <p:cNvPr id="3" name="Content Placeholder 2"/>
          <p:cNvSpPr>
            <a:spLocks noGrp="1"/>
          </p:cNvSpPr>
          <p:nvPr>
            <p:ph idx="1"/>
          </p:nvPr>
        </p:nvSpPr>
        <p:spPr>
          <a:xfrm>
            <a:off x="705009" y="1535000"/>
            <a:ext cx="4047100" cy="4256200"/>
          </a:xfrm>
        </p:spPr>
        <p:txBody>
          <a:bodyPr/>
          <a:lstStyle/>
          <a:p>
            <a:pPr marL="0" indent="0">
              <a:buNone/>
            </a:pPr>
            <a:r>
              <a:rPr lang="en-US" sz="1200" b="1" dirty="0" smtClean="0"/>
              <a:t>[</a:t>
            </a:r>
            <a:r>
              <a:rPr lang="en-US" sz="1200" b="1" dirty="0" smtClean="0">
                <a:latin typeface="Courier New" pitchFamily="49" charset="0"/>
                <a:cs typeface="Courier New" pitchFamily="49" charset="0"/>
              </a:rPr>
              <a:t>Global]</a:t>
            </a:r>
          </a:p>
          <a:p>
            <a:pPr marL="0" indent="0">
              <a:buNone/>
            </a:pPr>
            <a:r>
              <a:rPr lang="en-US" sz="1200" b="1" dirty="0" smtClean="0">
                <a:latin typeface="Courier New" pitchFamily="49" charset="0"/>
                <a:cs typeface="Courier New" pitchFamily="49" charset="0"/>
              </a:rPr>
              <a:t>VERSION=1.4</a:t>
            </a:r>
          </a:p>
          <a:p>
            <a:pPr marL="0" indent="0">
              <a:buNone/>
            </a:pPr>
            <a:r>
              <a:rPr lang="en-US" sz="1200" b="1" dirty="0" smtClean="0">
                <a:latin typeface="Courier New" pitchFamily="49" charset="0"/>
                <a:cs typeface="Courier New" pitchFamily="49" charset="0"/>
              </a:rPr>
              <a:t>Class=Asim::Workspace</a:t>
            </a:r>
          </a:p>
          <a:p>
            <a:pPr marL="0" indent="0">
              <a:buNone/>
            </a:pPr>
            <a:r>
              <a:rPr lang="en-US" sz="1200" b="1" dirty="0" smtClean="0">
                <a:latin typeface="Courier New" pitchFamily="49" charset="0"/>
                <a:cs typeface="Courier New" pitchFamily="49" charset="0"/>
              </a:rPr>
              <a:t>[</a:t>
            </a:r>
            <a:r>
              <a:rPr lang="en-US" sz="1200" b="1" dirty="0" err="1" smtClean="0">
                <a:latin typeface="Courier New" pitchFamily="49" charset="0"/>
                <a:cs typeface="Courier New" pitchFamily="49" charset="0"/>
              </a:rPr>
              <a:t>Vars</a:t>
            </a:r>
            <a:r>
              <a:rPr lang="en-US" sz="1200" b="1" dirty="0" smtClean="0">
                <a:latin typeface="Courier New" pitchFamily="49" charset="0"/>
                <a:cs typeface="Courier New" pitchFamily="49" charset="0"/>
              </a:rPr>
              <a:t>]</a:t>
            </a:r>
          </a:p>
          <a:p>
            <a:pPr marL="0" indent="0">
              <a:buNone/>
            </a:pPr>
            <a:r>
              <a:rPr lang="en-US" sz="1200" b="1" dirty="0" smtClean="0">
                <a:latin typeface="Courier New" pitchFamily="49" charset="0"/>
                <a:cs typeface="Courier New" pitchFamily="49" charset="0"/>
              </a:rPr>
              <a:t>shared=/</a:t>
            </a:r>
            <a:r>
              <a:rPr lang="en-US" sz="1200" b="1" dirty="0" err="1" smtClean="0">
                <a:latin typeface="Courier New" pitchFamily="49" charset="0"/>
                <a:cs typeface="Courier New" pitchFamily="49" charset="0"/>
              </a:rPr>
              <a:t>usr</a:t>
            </a:r>
            <a:r>
              <a:rPr lang="en-US" sz="1200" b="1" dirty="0" smtClean="0">
                <a:latin typeface="Courier New" pitchFamily="49" charset="0"/>
                <a:cs typeface="Courier New" pitchFamily="49" charset="0"/>
              </a:rPr>
              <a:t>/share/</a:t>
            </a:r>
            <a:r>
              <a:rPr lang="en-US" sz="1200" b="1" dirty="0" err="1" smtClean="0">
                <a:latin typeface="Courier New" pitchFamily="49" charset="0"/>
                <a:cs typeface="Courier New" pitchFamily="49" charset="0"/>
              </a:rPr>
              <a:t>asim</a:t>
            </a:r>
            <a:r>
              <a:rPr lang="en-US" sz="1200" b="1" dirty="0" smtClean="0">
                <a:latin typeface="Courier New" pitchFamily="49" charset="0"/>
                <a:cs typeface="Courier New" pitchFamily="49" charset="0"/>
              </a:rPr>
              <a:t>/packages</a:t>
            </a:r>
          </a:p>
          <a:p>
            <a:pPr marL="0" indent="0">
              <a:buNone/>
            </a:pPr>
            <a:endParaRPr lang="en-US" sz="1200" b="1" dirty="0" smtClean="0">
              <a:latin typeface="Courier New" pitchFamily="49" charset="0"/>
              <a:cs typeface="Courier New" pitchFamily="49" charset="0"/>
            </a:endParaRPr>
          </a:p>
          <a:p>
            <a:pPr marL="0" indent="0">
              <a:buNone/>
            </a:pPr>
            <a:r>
              <a:rPr lang="en-US" sz="1200" b="1" dirty="0" smtClean="0">
                <a:latin typeface="Courier New" pitchFamily="49" charset="0"/>
                <a:cs typeface="Courier New" pitchFamily="49" charset="0"/>
              </a:rPr>
              <a:t>[Paths]</a:t>
            </a:r>
          </a:p>
          <a:p>
            <a:pPr marL="0" indent="0">
              <a:buNone/>
            </a:pPr>
            <a:r>
              <a:rPr lang="en-US" sz="1200" b="1" dirty="0" smtClean="0">
                <a:latin typeface="Courier New" pitchFamily="49" charset="0"/>
                <a:cs typeface="Courier New" pitchFamily="49" charset="0"/>
              </a:rPr>
              <a:t># Directory containing actual benchmarks</a:t>
            </a:r>
          </a:p>
          <a:p>
            <a:pPr marL="0" indent="0">
              <a:buNone/>
            </a:pPr>
            <a:r>
              <a:rPr lang="en-US" sz="1200" b="1" dirty="0" smtClean="0">
                <a:latin typeface="Courier New" pitchFamily="49" charset="0"/>
                <a:cs typeface="Courier New" pitchFamily="49" charset="0"/>
              </a:rPr>
              <a:t>BENCHMARKDIR=/</a:t>
            </a:r>
            <a:r>
              <a:rPr lang="en-US" sz="1200" b="1" dirty="0" err="1" smtClean="0">
                <a:latin typeface="Courier New" pitchFamily="49" charset="0"/>
                <a:cs typeface="Courier New" pitchFamily="49" charset="0"/>
              </a:rPr>
              <a:t>usr</a:t>
            </a:r>
            <a:r>
              <a:rPr lang="en-US" sz="1200" b="1" dirty="0" smtClean="0">
                <a:latin typeface="Courier New" pitchFamily="49" charset="0"/>
                <a:cs typeface="Courier New" pitchFamily="49" charset="0"/>
              </a:rPr>
              <a:t>/share/</a:t>
            </a:r>
            <a:r>
              <a:rPr lang="en-US" sz="1200" b="1" dirty="0" err="1" smtClean="0">
                <a:latin typeface="Courier New" pitchFamily="49" charset="0"/>
                <a:cs typeface="Courier New" pitchFamily="49" charset="0"/>
              </a:rPr>
              <a:t>asim</a:t>
            </a:r>
            <a:r>
              <a:rPr lang="en-US" sz="1200" b="1" dirty="0" smtClean="0">
                <a:latin typeface="Courier New" pitchFamily="49" charset="0"/>
                <a:cs typeface="Courier New" pitchFamily="49" charset="0"/>
              </a:rPr>
              <a:t>/benchmarks</a:t>
            </a:r>
          </a:p>
          <a:p>
            <a:pPr marL="0" indent="0">
              <a:buNone/>
            </a:pPr>
            <a:r>
              <a:rPr lang="en-US" sz="1200" b="1" dirty="0" smtClean="0">
                <a:latin typeface="Courier New" pitchFamily="49" charset="0"/>
                <a:cs typeface="Courier New" pitchFamily="49" charset="0"/>
              </a:rPr>
              <a:t># Path where we search for ASIM files</a:t>
            </a:r>
          </a:p>
          <a:p>
            <a:pPr marL="0" indent="0">
              <a:buNone/>
            </a:pPr>
            <a:r>
              <a:rPr lang="en-US" sz="1200" b="1" dirty="0" smtClean="0">
                <a:latin typeface="Courier New" pitchFamily="49" charset="0"/>
                <a:cs typeface="Courier New" pitchFamily="49" charset="0"/>
              </a:rPr>
              <a:t>SEARCHPATH=</a:t>
            </a:r>
            <a:r>
              <a:rPr lang="en-US" sz="1200" b="1" dirty="0" err="1" smtClean="0">
                <a:latin typeface="Courier New" pitchFamily="49" charset="0"/>
                <a:cs typeface="Courier New" pitchFamily="49" charset="0"/>
              </a:rPr>
              <a:t>src</a:t>
            </a:r>
            <a:r>
              <a:rPr lang="en-US" sz="1200" b="1" dirty="0" smtClean="0">
                <a:latin typeface="Courier New" pitchFamily="49" charset="0"/>
                <a:cs typeface="Courier New" pitchFamily="49" charset="0"/>
              </a:rPr>
              <a:t>/leap:…:${shared}/</a:t>
            </a:r>
            <a:r>
              <a:rPr lang="en-US" sz="1200" b="1" dirty="0" err="1" smtClean="0">
                <a:latin typeface="Courier New" pitchFamily="49" charset="0"/>
                <a:cs typeface="Courier New" pitchFamily="49" charset="0"/>
              </a:rPr>
              <a:t>awb</a:t>
            </a:r>
            <a:r>
              <a:rPr lang="en-US" sz="1200" b="1" dirty="0" smtClean="0">
                <a:latin typeface="Courier New" pitchFamily="49" charset="0"/>
                <a:cs typeface="Courier New" pitchFamily="49" charset="0"/>
              </a:rPr>
              <a:t>/HEAD</a:t>
            </a:r>
          </a:p>
          <a:p>
            <a:pPr marL="0" indent="0">
              <a:buNone/>
            </a:pPr>
            <a:endParaRPr lang="en-US" sz="1200" b="1" dirty="0" smtClean="0">
              <a:latin typeface="Courier New" pitchFamily="49" charset="0"/>
              <a:cs typeface="Courier New" pitchFamily="49" charset="0"/>
            </a:endParaRPr>
          </a:p>
          <a:p>
            <a:pPr marL="0" indent="0">
              <a:buNone/>
            </a:pPr>
            <a:r>
              <a:rPr lang="en-US" sz="1200" b="1" dirty="0" smtClean="0">
                <a:latin typeface="Courier New" pitchFamily="49" charset="0"/>
                <a:cs typeface="Courier New" pitchFamily="49" charset="0"/>
              </a:rPr>
              <a:t>[Build]</a:t>
            </a:r>
          </a:p>
          <a:p>
            <a:pPr marL="0" indent="0">
              <a:buNone/>
            </a:pPr>
            <a:r>
              <a:rPr lang="en-US" sz="1200" b="1" dirty="0" smtClean="0">
                <a:latin typeface="Courier New" pitchFamily="49" charset="0"/>
                <a:cs typeface="Courier New" pitchFamily="49" charset="0"/>
              </a:rPr>
              <a:t># Make flags for all model builds</a:t>
            </a:r>
          </a:p>
          <a:p>
            <a:pPr marL="0" indent="0">
              <a:buNone/>
            </a:pPr>
            <a:r>
              <a:rPr lang="en-US" sz="1200" b="1" dirty="0" smtClean="0">
                <a:latin typeface="Courier New" pitchFamily="49" charset="0"/>
                <a:cs typeface="Courier New" pitchFamily="49" charset="0"/>
              </a:rPr>
              <a:t>MAKEFLAGS=</a:t>
            </a:r>
            <a:endParaRPr lang="en-US" sz="1200" b="1" dirty="0">
              <a:latin typeface="Courier New" pitchFamily="49" charset="0"/>
              <a:cs typeface="Courier New" pitchFamily="49" charset="0"/>
            </a:endParaRPr>
          </a:p>
        </p:txBody>
      </p:sp>
      <p:sp>
        <p:nvSpPr>
          <p:cNvPr id="4" name="TextBox 3"/>
          <p:cNvSpPr txBox="1"/>
          <p:nvPr/>
        </p:nvSpPr>
        <p:spPr>
          <a:xfrm>
            <a:off x="4638907" y="1525510"/>
            <a:ext cx="4159405" cy="2677656"/>
          </a:xfrm>
          <a:prstGeom prst="rect">
            <a:avLst/>
          </a:prstGeom>
          <a:noFill/>
          <a:ln>
            <a:solidFill>
              <a:schemeClr val="accent1"/>
            </a:solidFill>
          </a:ln>
        </p:spPr>
        <p:txBody>
          <a:bodyPr wrap="square" rtlCol="0">
            <a:spAutoFit/>
          </a:bodyPr>
          <a:lstStyle/>
          <a:p>
            <a:r>
              <a:rPr lang="en-US" sz="1600" dirty="0" smtClean="0">
                <a:latin typeface="+mn-lt"/>
              </a:rPr>
              <a:t>Options for many tools that can be inserted in </a:t>
            </a:r>
            <a:r>
              <a:rPr lang="en-US" sz="1600" dirty="0" err="1" smtClean="0">
                <a:latin typeface="+mn-lt"/>
              </a:rPr>
              <a:t>awb.config</a:t>
            </a:r>
            <a:r>
              <a:rPr lang="en-US" sz="1600" dirty="0" smtClean="0">
                <a:latin typeface="+mn-lt"/>
              </a:rPr>
              <a:t> can be obtained via –options switch, e.g.,</a:t>
            </a:r>
            <a:br>
              <a:rPr lang="en-US" sz="1600" dirty="0" smtClean="0">
                <a:latin typeface="+mn-lt"/>
              </a:rPr>
            </a:br>
            <a:endParaRPr lang="en-US" sz="1600" dirty="0" smtClean="0">
              <a:latin typeface="+mn-lt"/>
            </a:endParaRPr>
          </a:p>
          <a:p>
            <a:r>
              <a:rPr lang="en-US" sz="1600" dirty="0">
                <a:latin typeface="+mn-lt"/>
              </a:rPr>
              <a:t>	</a:t>
            </a:r>
            <a:r>
              <a:rPr lang="en-US" sz="1600" dirty="0" smtClean="0">
                <a:latin typeface="+mn-lt"/>
              </a:rPr>
              <a:t>% </a:t>
            </a:r>
            <a:r>
              <a:rPr lang="en-US" sz="1600" dirty="0" err="1" smtClean="0">
                <a:latin typeface="+mn-lt"/>
              </a:rPr>
              <a:t>awb</a:t>
            </a:r>
            <a:r>
              <a:rPr lang="en-US" sz="1600" dirty="0" smtClean="0">
                <a:latin typeface="+mn-lt"/>
              </a:rPr>
              <a:t>-run –</a:t>
            </a:r>
            <a:r>
              <a:rPr lang="en-US" sz="1600" dirty="0">
                <a:latin typeface="+mn-lt"/>
              </a:rPr>
              <a:t>options</a:t>
            </a:r>
          </a:p>
          <a:p>
            <a:r>
              <a:rPr lang="en-US" sz="1600" dirty="0">
                <a:latin typeface="+mn-lt"/>
              </a:rPr>
              <a:t> </a:t>
            </a:r>
            <a:r>
              <a:rPr lang="en-US" sz="1600" dirty="0" smtClean="0">
                <a:latin typeface="+mn-lt"/>
              </a:rPr>
              <a:t>	[</a:t>
            </a:r>
            <a:r>
              <a:rPr lang="en-US" sz="1600" dirty="0" err="1">
                <a:latin typeface="+mn-lt"/>
              </a:rPr>
              <a:t>awb</a:t>
            </a:r>
            <a:r>
              <a:rPr lang="en-US" sz="1600" dirty="0">
                <a:latin typeface="+mn-lt"/>
              </a:rPr>
              <a:t>-run]</a:t>
            </a:r>
          </a:p>
          <a:p>
            <a:r>
              <a:rPr lang="en-US" sz="1600" dirty="0">
                <a:latin typeface="+mn-lt"/>
              </a:rPr>
              <a:t>    </a:t>
            </a:r>
            <a:r>
              <a:rPr lang="en-US" sz="1600" dirty="0" smtClean="0">
                <a:latin typeface="+mn-lt"/>
              </a:rPr>
              <a:t>	BUILD=1</a:t>
            </a:r>
            <a:endParaRPr lang="en-US" sz="1600" dirty="0">
              <a:latin typeface="+mn-lt"/>
            </a:endParaRPr>
          </a:p>
          <a:p>
            <a:r>
              <a:rPr lang="en-US" sz="1600" dirty="0">
                <a:latin typeface="+mn-lt"/>
              </a:rPr>
              <a:t>    </a:t>
            </a:r>
            <a:r>
              <a:rPr lang="en-US" sz="1600" dirty="0" smtClean="0">
                <a:latin typeface="+mn-lt"/>
              </a:rPr>
              <a:t>	BUILD_ALL=0</a:t>
            </a:r>
            <a:endParaRPr lang="en-US" sz="1600" dirty="0">
              <a:latin typeface="+mn-lt"/>
            </a:endParaRPr>
          </a:p>
          <a:p>
            <a:r>
              <a:rPr lang="en-US" sz="1600" dirty="0">
                <a:latin typeface="+mn-lt"/>
              </a:rPr>
              <a:t>    </a:t>
            </a:r>
            <a:r>
              <a:rPr lang="en-US" sz="1600" dirty="0" smtClean="0">
                <a:latin typeface="+mn-lt"/>
              </a:rPr>
              <a:t>	BUILD_DISTCC=0</a:t>
            </a:r>
          </a:p>
          <a:p>
            <a:r>
              <a:rPr lang="en-US" sz="1600" dirty="0">
                <a:latin typeface="+mn-lt"/>
              </a:rPr>
              <a:t>	</a:t>
            </a:r>
            <a:r>
              <a:rPr lang="en-US" sz="1600" dirty="0" smtClean="0">
                <a:latin typeface="+mn-lt"/>
              </a:rPr>
              <a:t>…</a:t>
            </a:r>
            <a:endParaRPr lang="en-US" sz="1600" dirty="0">
              <a:latin typeface="+mn-lt"/>
            </a:endParaRPr>
          </a:p>
        </p:txBody>
      </p:sp>
      <p:sp>
        <p:nvSpPr>
          <p:cNvPr id="5" name="TextBox 4"/>
          <p:cNvSpPr txBox="1"/>
          <p:nvPr/>
        </p:nvSpPr>
        <p:spPr>
          <a:xfrm>
            <a:off x="4638907" y="4517776"/>
            <a:ext cx="4159405" cy="1569660"/>
          </a:xfrm>
          <a:prstGeom prst="rect">
            <a:avLst/>
          </a:prstGeom>
          <a:noFill/>
          <a:ln>
            <a:solidFill>
              <a:schemeClr val="accent1"/>
            </a:solidFill>
          </a:ln>
        </p:spPr>
        <p:txBody>
          <a:bodyPr wrap="square" rtlCol="0">
            <a:spAutoFit/>
          </a:bodyPr>
          <a:lstStyle/>
          <a:p>
            <a:r>
              <a:rPr lang="en-US" sz="1600" dirty="0" smtClean="0">
                <a:latin typeface="+mn-lt"/>
              </a:rPr>
              <a:t>Search for options proceeds from:</a:t>
            </a:r>
            <a:br>
              <a:rPr lang="en-US" sz="1600" dirty="0" smtClean="0">
                <a:latin typeface="+mn-lt"/>
              </a:rPr>
            </a:br>
            <a:endParaRPr lang="en-US" sz="1600" dirty="0" smtClean="0">
              <a:latin typeface="+mn-lt"/>
            </a:endParaRPr>
          </a:p>
          <a:p>
            <a:pPr marL="342900" indent="-342900">
              <a:buFont typeface="+mj-lt"/>
              <a:buAutoNum type="arabicPeriod"/>
            </a:pPr>
            <a:r>
              <a:rPr lang="en-US" sz="1600" dirty="0" smtClean="0">
                <a:latin typeface="+mn-lt"/>
              </a:rPr>
              <a:t>&lt;workspace&gt;/</a:t>
            </a:r>
            <a:r>
              <a:rPr lang="en-US" sz="1600" dirty="0" err="1" smtClean="0">
                <a:latin typeface="+mn-lt"/>
              </a:rPr>
              <a:t>awb.config</a:t>
            </a:r>
            <a:endParaRPr lang="en-US" sz="1600" dirty="0" smtClean="0">
              <a:latin typeface="+mn-lt"/>
            </a:endParaRPr>
          </a:p>
          <a:p>
            <a:pPr marL="342900" indent="-342900">
              <a:buFont typeface="+mj-lt"/>
              <a:buAutoNum type="arabicPeriod"/>
            </a:pPr>
            <a:r>
              <a:rPr lang="en-US" sz="1600" dirty="0" smtClean="0">
                <a:latin typeface="+mn-lt"/>
              </a:rPr>
              <a:t>~/.</a:t>
            </a:r>
            <a:r>
              <a:rPr lang="en-US" sz="1600" dirty="0" err="1" smtClean="0">
                <a:latin typeface="+mn-lt"/>
              </a:rPr>
              <a:t>asim</a:t>
            </a:r>
            <a:r>
              <a:rPr lang="en-US" sz="1600" dirty="0" smtClean="0">
                <a:latin typeface="+mn-lt"/>
              </a:rPr>
              <a:t>/</a:t>
            </a:r>
            <a:r>
              <a:rPr lang="en-US" sz="1600" dirty="0" err="1" smtClean="0">
                <a:latin typeface="+mn-lt"/>
              </a:rPr>
              <a:t>asimrc</a:t>
            </a:r>
            <a:endParaRPr lang="en-US" sz="1600" dirty="0" smtClean="0">
              <a:latin typeface="+mn-lt"/>
            </a:endParaRPr>
          </a:p>
          <a:p>
            <a:pPr marL="342900" indent="-342900">
              <a:buFont typeface="+mj-lt"/>
              <a:buAutoNum type="arabicPeriod"/>
            </a:pPr>
            <a:r>
              <a:rPr lang="en-US" sz="1600" dirty="0" smtClean="0">
                <a:latin typeface="+mn-lt"/>
              </a:rPr>
              <a:t>&lt;prefix&gt;/</a:t>
            </a:r>
            <a:r>
              <a:rPr lang="en-US" sz="1600" dirty="0" err="1" smtClean="0">
                <a:latin typeface="+mn-lt"/>
              </a:rPr>
              <a:t>etc</a:t>
            </a:r>
            <a:r>
              <a:rPr lang="en-US" sz="1600" dirty="0" smtClean="0">
                <a:latin typeface="+mn-lt"/>
              </a:rPr>
              <a:t>/</a:t>
            </a:r>
            <a:r>
              <a:rPr lang="en-US" sz="1600" dirty="0" err="1" smtClean="0">
                <a:latin typeface="+mn-lt"/>
              </a:rPr>
              <a:t>asim</a:t>
            </a:r>
            <a:r>
              <a:rPr lang="en-US" sz="1600" dirty="0" smtClean="0">
                <a:latin typeface="+mn-lt"/>
              </a:rPr>
              <a:t>/</a:t>
            </a:r>
            <a:r>
              <a:rPr lang="en-US" sz="1600" dirty="0" err="1" smtClean="0">
                <a:latin typeface="+mn-lt"/>
              </a:rPr>
              <a:t>asimrc</a:t>
            </a:r>
            <a:endParaRPr lang="en-US" sz="1600" dirty="0" smtClean="0">
              <a:latin typeface="+mn-lt"/>
            </a:endParaRPr>
          </a:p>
          <a:p>
            <a:r>
              <a:rPr lang="en-US" sz="1600" dirty="0">
                <a:latin typeface="+mn-lt"/>
              </a:rPr>
              <a:t>	</a:t>
            </a:r>
          </a:p>
        </p:txBody>
      </p:sp>
      <p:sp>
        <p:nvSpPr>
          <p:cNvPr id="7" name="TextBox 6"/>
          <p:cNvSpPr txBox="1"/>
          <p:nvPr/>
        </p:nvSpPr>
        <p:spPr>
          <a:xfrm>
            <a:off x="1250415" y="6316699"/>
            <a:ext cx="6776983" cy="338554"/>
          </a:xfrm>
          <a:prstGeom prst="rect">
            <a:avLst/>
          </a:prstGeom>
          <a:noFill/>
        </p:spPr>
        <p:txBody>
          <a:bodyPr wrap="none" rtlCol="0">
            <a:spAutoFit/>
          </a:bodyPr>
          <a:lstStyle/>
          <a:p>
            <a:r>
              <a:rPr lang="en-US" sz="1600" dirty="0" smtClean="0">
                <a:latin typeface="+mn-lt"/>
                <a:hlinkClick r:id="rId2"/>
              </a:rPr>
              <a:t>http://asim.csail.mit.edu/redmine/projects/awb/wiki/Awbconfig</a:t>
            </a:r>
            <a:endParaRPr lang="en-US" sz="1600" dirty="0" smtClean="0">
              <a:latin typeface="+mn-lt"/>
            </a:endParaRPr>
          </a:p>
        </p:txBody>
      </p:sp>
    </p:spTree>
    <p:extLst>
      <p:ext uri="{BB962C8B-B14F-4D97-AF65-F5344CB8AC3E}">
        <p14:creationId xmlns:p14="http://schemas.microsoft.com/office/powerpoint/2010/main" val="36397548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smtClean="0">
                <a:latin typeface="Verdana" pitchFamily="34" charset="0"/>
                <a:cs typeface="Verdana" pitchFamily="34" charset="0"/>
              </a:rPr>
              <a:t>Repositories</a:t>
            </a:r>
          </a:p>
        </p:txBody>
      </p:sp>
      <p:sp>
        <p:nvSpPr>
          <p:cNvPr id="39939" name="Rectangle 3"/>
          <p:cNvSpPr>
            <a:spLocks noGrp="1" noChangeArrowheads="1"/>
          </p:cNvSpPr>
          <p:nvPr>
            <p:ph type="body" idx="1"/>
          </p:nvPr>
        </p:nvSpPr>
        <p:spPr>
          <a:xfrm>
            <a:off x="767847" y="1191825"/>
            <a:ext cx="8376153" cy="4675575"/>
          </a:xfrm>
        </p:spPr>
        <p:txBody>
          <a:bodyPr/>
          <a:lstStyle/>
          <a:p>
            <a:pPr marL="0" indent="0" eaLnBrk="1" hangingPunct="1">
              <a:buNone/>
            </a:pPr>
            <a:r>
              <a:rPr lang="en-US" sz="1800" dirty="0" smtClean="0">
                <a:latin typeface="Verdana" pitchFamily="34" charset="0"/>
                <a:cs typeface="Verdana" pitchFamily="34" charset="0"/>
              </a:rPr>
              <a:t>The CVS, SVN, or GIT repositories described in:</a:t>
            </a:r>
            <a:br>
              <a:rPr lang="en-US" sz="1800" dirty="0" smtClean="0">
                <a:latin typeface="Verdana" pitchFamily="34" charset="0"/>
                <a:cs typeface="Verdana" pitchFamily="34" charset="0"/>
              </a:rPr>
            </a:br>
            <a:r>
              <a:rPr lang="en-US" sz="1800" dirty="0" smtClean="0">
                <a:latin typeface="Verdana" pitchFamily="34" charset="0"/>
                <a:cs typeface="Verdana" pitchFamily="34" charset="0"/>
              </a:rPr>
              <a:t/>
            </a:r>
            <a:br>
              <a:rPr lang="en-US" sz="1800" dirty="0" smtClean="0">
                <a:latin typeface="Verdana" pitchFamily="34" charset="0"/>
                <a:cs typeface="Verdana" pitchFamily="34" charset="0"/>
              </a:rPr>
            </a:br>
            <a:r>
              <a:rPr lang="en-US" sz="1800" dirty="0" smtClean="0">
                <a:latin typeface="Verdana" pitchFamily="34" charset="0"/>
                <a:cs typeface="Verdana" pitchFamily="34" charset="0"/>
              </a:rPr>
              <a:t>1) ~/.</a:t>
            </a:r>
            <a:r>
              <a:rPr lang="en-US" sz="1800" dirty="0" err="1" smtClean="0">
                <a:latin typeface="Verdana" pitchFamily="34" charset="0"/>
                <a:cs typeface="Verdana" pitchFamily="34" charset="0"/>
              </a:rPr>
              <a:t>asim</a:t>
            </a:r>
            <a:r>
              <a:rPr lang="en-US" sz="1800" dirty="0" smtClean="0">
                <a:latin typeface="Verdana" pitchFamily="34" charset="0"/>
                <a:cs typeface="Verdana" pitchFamily="34" charset="0"/>
              </a:rPr>
              <a:t>/</a:t>
            </a:r>
            <a:r>
              <a:rPr lang="en-US" sz="1800" dirty="0" err="1" smtClean="0">
                <a:latin typeface="Verdana" pitchFamily="34" charset="0"/>
                <a:cs typeface="Verdana" pitchFamily="34" charset="0"/>
              </a:rPr>
              <a:t>repositories.d</a:t>
            </a:r>
            <a:r>
              <a:rPr lang="en-US" sz="1800" dirty="0" smtClean="0">
                <a:latin typeface="Verdana" pitchFamily="34" charset="0"/>
                <a:cs typeface="Verdana" pitchFamily="34" charset="0"/>
              </a:rPr>
              <a:t>/&lt;package-name&gt;.pack</a:t>
            </a:r>
            <a:br>
              <a:rPr lang="en-US" sz="1800" dirty="0" smtClean="0">
                <a:latin typeface="Verdana" pitchFamily="34" charset="0"/>
                <a:cs typeface="Verdana" pitchFamily="34" charset="0"/>
              </a:rPr>
            </a:br>
            <a:r>
              <a:rPr lang="en-US" sz="1800" dirty="0" smtClean="0">
                <a:latin typeface="Verdana" pitchFamily="34" charset="0"/>
                <a:cs typeface="Verdana" pitchFamily="34" charset="0"/>
              </a:rPr>
              <a:t>2) &lt;prefix&gt;/</a:t>
            </a:r>
            <a:r>
              <a:rPr lang="en-US" sz="1800" dirty="0" err="1" smtClean="0">
                <a:latin typeface="Verdana" pitchFamily="34" charset="0"/>
                <a:cs typeface="Verdana" pitchFamily="34" charset="0"/>
              </a:rPr>
              <a:t>etc</a:t>
            </a:r>
            <a:r>
              <a:rPr lang="en-US" sz="1800" dirty="0" smtClean="0">
                <a:latin typeface="Verdana" pitchFamily="34" charset="0"/>
                <a:cs typeface="Verdana" pitchFamily="34" charset="0"/>
              </a:rPr>
              <a:t>/</a:t>
            </a:r>
            <a:r>
              <a:rPr lang="en-US" sz="1800" dirty="0" err="1" smtClean="0">
                <a:latin typeface="Verdana" pitchFamily="34" charset="0"/>
                <a:cs typeface="Verdana" pitchFamily="34" charset="0"/>
              </a:rPr>
              <a:t>asim</a:t>
            </a:r>
            <a:r>
              <a:rPr lang="en-US" sz="1800" dirty="0" smtClean="0">
                <a:latin typeface="Verdana" pitchFamily="34" charset="0"/>
                <a:cs typeface="Verdana" pitchFamily="34" charset="0"/>
              </a:rPr>
              <a:t>/</a:t>
            </a:r>
            <a:r>
              <a:rPr lang="en-US" sz="1800" dirty="0" err="1" smtClean="0">
                <a:latin typeface="Verdana" pitchFamily="34" charset="0"/>
                <a:cs typeface="Verdana" pitchFamily="34" charset="0"/>
              </a:rPr>
              <a:t>repositories.d</a:t>
            </a:r>
            <a:r>
              <a:rPr lang="en-US" sz="1800" dirty="0" smtClean="0">
                <a:latin typeface="Verdana" pitchFamily="34" charset="0"/>
                <a:cs typeface="Verdana" pitchFamily="34" charset="0"/>
              </a:rPr>
              <a:t>/&lt;package-name&gt;.pack</a:t>
            </a:r>
            <a:br>
              <a:rPr lang="en-US" sz="1800" dirty="0" smtClean="0">
                <a:latin typeface="Verdana" pitchFamily="34" charset="0"/>
                <a:cs typeface="Verdana" pitchFamily="34" charset="0"/>
              </a:rPr>
            </a:br>
            <a:r>
              <a:rPr lang="en-US" sz="1800" dirty="0" smtClean="0">
                <a:latin typeface="Verdana" pitchFamily="34" charset="0"/>
                <a:cs typeface="Verdana" pitchFamily="34" charset="0"/>
              </a:rPr>
              <a:t>3) &lt;prefix&gt;/</a:t>
            </a:r>
            <a:r>
              <a:rPr lang="en-US" sz="1800" dirty="0" err="1" smtClean="0">
                <a:latin typeface="Verdana" pitchFamily="34" charset="0"/>
                <a:cs typeface="Verdana" pitchFamily="34" charset="0"/>
              </a:rPr>
              <a:t>etc</a:t>
            </a:r>
            <a:r>
              <a:rPr lang="en-US" sz="1800" dirty="0" smtClean="0">
                <a:latin typeface="Verdana" pitchFamily="34" charset="0"/>
                <a:cs typeface="Verdana" pitchFamily="34" charset="0"/>
              </a:rPr>
              <a:t>/</a:t>
            </a:r>
            <a:r>
              <a:rPr lang="en-US" sz="1800" dirty="0" err="1" smtClean="0">
                <a:latin typeface="Verdana" pitchFamily="34" charset="0"/>
                <a:cs typeface="Verdana" pitchFamily="34" charset="0"/>
              </a:rPr>
              <a:t>asim</a:t>
            </a:r>
            <a:r>
              <a:rPr lang="en-US" sz="1800" dirty="0" smtClean="0">
                <a:latin typeface="Verdana" pitchFamily="34" charset="0"/>
                <a:cs typeface="Verdana" pitchFamily="34" charset="0"/>
              </a:rPr>
              <a:t>/</a:t>
            </a:r>
            <a:r>
              <a:rPr lang="en-US" sz="1800" dirty="0" err="1" smtClean="0">
                <a:latin typeface="Verdana" pitchFamily="34" charset="0"/>
                <a:cs typeface="Verdana" pitchFamily="34" charset="0"/>
              </a:rPr>
              <a:t>asim.pack</a:t>
            </a:r>
            <a:r>
              <a:rPr lang="en-US" sz="1800" dirty="0" smtClean="0">
                <a:latin typeface="Verdana" pitchFamily="34" charset="0"/>
                <a:cs typeface="Verdana" pitchFamily="34" charset="0"/>
              </a:rPr>
              <a:t/>
            </a:r>
            <a:br>
              <a:rPr lang="en-US" sz="1800" dirty="0" smtClean="0">
                <a:latin typeface="Verdana" pitchFamily="34" charset="0"/>
                <a:cs typeface="Verdana" pitchFamily="34" charset="0"/>
              </a:rPr>
            </a:br>
            <a:endParaRPr lang="en-US" sz="1800" dirty="0">
              <a:latin typeface="Verdana" pitchFamily="34" charset="0"/>
              <a:cs typeface="Verdana" pitchFamily="34" charset="0"/>
            </a:endParaRPr>
          </a:p>
          <a:p>
            <a:pPr marL="0" indent="0" eaLnBrk="1" hangingPunct="1">
              <a:buNone/>
            </a:pPr>
            <a:r>
              <a:rPr lang="en-US" sz="1800" dirty="0" smtClean="0">
                <a:latin typeface="Verdana" pitchFamily="34" charset="0"/>
                <a:cs typeface="Verdana" pitchFamily="34" charset="0"/>
              </a:rPr>
              <a:t>Check out with command:</a:t>
            </a:r>
          </a:p>
          <a:p>
            <a:pPr marL="457200" lvl="1" indent="0" eaLnBrk="1" hangingPunct="1">
              <a:buNone/>
            </a:pPr>
            <a:r>
              <a:rPr lang="en-US" sz="1800" dirty="0" smtClean="0">
                <a:latin typeface="Verdana" pitchFamily="34" charset="0"/>
                <a:cs typeface="Verdana" pitchFamily="34" charset="0"/>
              </a:rPr>
              <a:t>	 % </a:t>
            </a:r>
            <a:r>
              <a:rPr lang="en-US" sz="1800" dirty="0" err="1" smtClean="0">
                <a:latin typeface="Verdana" pitchFamily="34" charset="0"/>
                <a:cs typeface="Verdana" pitchFamily="34" charset="0"/>
              </a:rPr>
              <a:t>awb</a:t>
            </a:r>
            <a:r>
              <a:rPr lang="en-US" sz="1800" dirty="0" smtClean="0">
                <a:latin typeface="Verdana" pitchFamily="34" charset="0"/>
                <a:cs typeface="Verdana" pitchFamily="34" charset="0"/>
              </a:rPr>
              <a:t>-shell checkout package &lt;</a:t>
            </a:r>
            <a:r>
              <a:rPr lang="en-US" sz="1800" dirty="0" err="1" smtClean="0">
                <a:latin typeface="Verdana" pitchFamily="34" charset="0"/>
                <a:cs typeface="Verdana" pitchFamily="34" charset="0"/>
              </a:rPr>
              <a:t>pkg</a:t>
            </a:r>
            <a:r>
              <a:rPr lang="en-US" sz="1800" dirty="0" smtClean="0">
                <a:latin typeface="Verdana" pitchFamily="34" charset="0"/>
                <a:cs typeface="Verdana" pitchFamily="34" charset="0"/>
              </a:rPr>
              <a:t>-name&gt;[/&lt;version&gt;]</a:t>
            </a:r>
            <a:br>
              <a:rPr lang="en-US" sz="1800" dirty="0" smtClean="0">
                <a:latin typeface="Verdana" pitchFamily="34" charset="0"/>
                <a:cs typeface="Verdana" pitchFamily="34" charset="0"/>
              </a:rPr>
            </a:br>
            <a:endParaRPr lang="en-US" sz="1800" dirty="0" smtClean="0">
              <a:latin typeface="Verdana" pitchFamily="34" charset="0"/>
              <a:cs typeface="Verdana" pitchFamily="34" charset="0"/>
            </a:endParaRPr>
          </a:p>
          <a:p>
            <a:pPr marL="0" indent="0" eaLnBrk="1" hangingPunct="1">
              <a:buNone/>
            </a:pPr>
            <a:r>
              <a:rPr lang="en-US" sz="1800" dirty="0" smtClean="0">
                <a:latin typeface="Verdana" pitchFamily="34" charset="0"/>
                <a:cs typeface="Verdana" pitchFamily="34" charset="0"/>
              </a:rPr>
              <a:t>Get updates with command:</a:t>
            </a:r>
          </a:p>
          <a:p>
            <a:pPr marL="457200" lvl="1" indent="0" eaLnBrk="1" hangingPunct="1">
              <a:buNone/>
            </a:pPr>
            <a:r>
              <a:rPr lang="en-US" sz="1800" dirty="0" smtClean="0">
                <a:latin typeface="Verdana" pitchFamily="34" charset="0"/>
                <a:cs typeface="Verdana" pitchFamily="34" charset="0"/>
              </a:rPr>
              <a:t>	 % </a:t>
            </a:r>
            <a:r>
              <a:rPr lang="en-US" sz="1800" dirty="0" err="1" smtClean="0">
                <a:latin typeface="Verdana" pitchFamily="34" charset="0"/>
                <a:cs typeface="Verdana" pitchFamily="34" charset="0"/>
              </a:rPr>
              <a:t>awb</a:t>
            </a:r>
            <a:r>
              <a:rPr lang="en-US" sz="1800" dirty="0" smtClean="0">
                <a:latin typeface="Verdana" pitchFamily="34" charset="0"/>
                <a:cs typeface="Verdana" pitchFamily="34" charset="0"/>
              </a:rPr>
              <a:t>-shell update package &lt;</a:t>
            </a:r>
            <a:r>
              <a:rPr lang="en-US" sz="1800" dirty="0" err="1" smtClean="0">
                <a:latin typeface="Verdana" pitchFamily="34" charset="0"/>
                <a:cs typeface="Verdana" pitchFamily="34" charset="0"/>
              </a:rPr>
              <a:t>pkg</a:t>
            </a:r>
            <a:r>
              <a:rPr lang="en-US" sz="1800" dirty="0" smtClean="0">
                <a:latin typeface="Verdana" pitchFamily="34" charset="0"/>
                <a:cs typeface="Verdana" pitchFamily="34" charset="0"/>
              </a:rPr>
              <a:t>-name&gt;|all</a:t>
            </a:r>
            <a:br>
              <a:rPr lang="en-US" sz="1800" dirty="0" smtClean="0">
                <a:latin typeface="Verdana" pitchFamily="34" charset="0"/>
                <a:cs typeface="Verdana" pitchFamily="34" charset="0"/>
              </a:rPr>
            </a:br>
            <a:endParaRPr lang="en-US" sz="1800" dirty="0">
              <a:latin typeface="Verdana" pitchFamily="34" charset="0"/>
              <a:cs typeface="Verdana" pitchFamily="34" charset="0"/>
            </a:endParaRPr>
          </a:p>
          <a:p>
            <a:pPr marL="57150" indent="0" eaLnBrk="1" hangingPunct="1">
              <a:buNone/>
            </a:pPr>
            <a:r>
              <a:rPr lang="en-US" sz="1800" dirty="0">
                <a:latin typeface="Verdana" pitchFamily="34" charset="0"/>
                <a:cs typeface="Verdana" pitchFamily="34" charset="0"/>
              </a:rPr>
              <a:t>Commit changes with command:</a:t>
            </a:r>
          </a:p>
          <a:p>
            <a:pPr marL="457200" lvl="1" indent="0" eaLnBrk="1" hangingPunct="1">
              <a:buNone/>
            </a:pPr>
            <a:r>
              <a:rPr lang="en-US" sz="1800" dirty="0">
                <a:latin typeface="Verdana" pitchFamily="34" charset="0"/>
                <a:ea typeface="+mn-ea"/>
                <a:cs typeface="Verdana" pitchFamily="34" charset="0"/>
              </a:rPr>
              <a:t>	 % </a:t>
            </a:r>
            <a:r>
              <a:rPr lang="en-US" sz="1800" dirty="0" err="1">
                <a:latin typeface="Verdana" pitchFamily="34" charset="0"/>
                <a:ea typeface="+mn-ea"/>
                <a:cs typeface="Verdana" pitchFamily="34" charset="0"/>
              </a:rPr>
              <a:t>awb</a:t>
            </a:r>
            <a:r>
              <a:rPr lang="en-US" sz="1800" dirty="0">
                <a:latin typeface="Verdana" pitchFamily="34" charset="0"/>
                <a:ea typeface="+mn-ea"/>
                <a:cs typeface="Verdana" pitchFamily="34" charset="0"/>
              </a:rPr>
              <a:t>-shell commit package &lt;</a:t>
            </a:r>
            <a:r>
              <a:rPr lang="en-US" sz="1800" dirty="0" err="1">
                <a:latin typeface="Verdana" pitchFamily="34" charset="0"/>
                <a:ea typeface="+mn-ea"/>
                <a:cs typeface="Verdana" pitchFamily="34" charset="0"/>
              </a:rPr>
              <a:t>pkg</a:t>
            </a:r>
            <a:r>
              <a:rPr lang="en-US" sz="1800" dirty="0">
                <a:latin typeface="Verdana" pitchFamily="34" charset="0"/>
                <a:ea typeface="+mn-ea"/>
                <a:cs typeface="Verdana" pitchFamily="34" charset="0"/>
              </a:rPr>
              <a:t>-name</a:t>
            </a:r>
            <a:r>
              <a:rPr lang="en-US" sz="1800" dirty="0" smtClean="0">
                <a:latin typeface="Verdana" pitchFamily="34" charset="0"/>
                <a:cs typeface="Verdana" pitchFamily="34" charset="0"/>
              </a:rPr>
              <a:t>&gt;|all</a:t>
            </a:r>
          </a:p>
        </p:txBody>
      </p:sp>
      <p:sp>
        <p:nvSpPr>
          <p:cNvPr id="5" name="TextBox 4"/>
          <p:cNvSpPr txBox="1"/>
          <p:nvPr/>
        </p:nvSpPr>
        <p:spPr>
          <a:xfrm>
            <a:off x="326629" y="6275825"/>
            <a:ext cx="8377165" cy="307777"/>
          </a:xfrm>
          <a:prstGeom prst="rect">
            <a:avLst/>
          </a:prstGeom>
          <a:noFill/>
        </p:spPr>
        <p:txBody>
          <a:bodyPr wrap="none" rtlCol="0">
            <a:spAutoFit/>
          </a:bodyPr>
          <a:lstStyle/>
          <a:p>
            <a:pPr algn="ctr"/>
            <a:r>
              <a:rPr lang="en-US" sz="1400" dirty="0" smtClean="0">
                <a:latin typeface="+mn-lt"/>
                <a:hlinkClick r:id="rId3"/>
              </a:rPr>
              <a:t>http://asim.csail.mit.edu/redmine/projects/awb/wiki/AWB_example_setup_command_line</a:t>
            </a:r>
            <a:endParaRPr lang="en-US" sz="1400" dirty="0" smtClean="0">
              <a:latin typeface="+mn-lt"/>
            </a:endParaRPr>
          </a:p>
        </p:txBody>
      </p:sp>
    </p:spTree>
    <p:extLst>
      <p:ext uri="{BB962C8B-B14F-4D97-AF65-F5344CB8AC3E}">
        <p14:creationId xmlns:p14="http://schemas.microsoft.com/office/powerpoint/2010/main" val="26555479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dirty="0" smtClean="0">
                <a:latin typeface="Verdana" pitchFamily="34" charset="0"/>
                <a:cs typeface="Verdana" pitchFamily="34" charset="0"/>
              </a:rPr>
              <a:t>Package Structure Details</a:t>
            </a:r>
          </a:p>
        </p:txBody>
      </p:sp>
      <p:sp>
        <p:nvSpPr>
          <p:cNvPr id="10243" name="Rectangle 3"/>
          <p:cNvSpPr>
            <a:spLocks noGrp="1" noChangeArrowheads="1"/>
          </p:cNvSpPr>
          <p:nvPr>
            <p:ph type="body" idx="1"/>
          </p:nvPr>
        </p:nvSpPr>
        <p:spPr>
          <a:xfrm>
            <a:off x="745546" y="865227"/>
            <a:ext cx="7955110" cy="4392573"/>
          </a:xfrm>
        </p:spPr>
        <p:txBody>
          <a:bodyPr/>
          <a:lstStyle/>
          <a:p>
            <a:pPr marL="0" indent="0" eaLnBrk="1" hangingPunct="1">
              <a:lnSpc>
                <a:spcPct val="90000"/>
              </a:lnSpc>
              <a:buNone/>
            </a:pPr>
            <a:r>
              <a:rPr lang="en-US" sz="1600" dirty="0" smtClean="0">
                <a:latin typeface="Verdana" pitchFamily="34" charset="0"/>
                <a:cs typeface="Verdana" pitchFamily="34" charset="0"/>
              </a:rPr>
              <a:t>&lt;package-name&gt;/</a:t>
            </a:r>
          </a:p>
          <a:p>
            <a:pPr marL="457200" lvl="1" indent="0" eaLnBrk="1" hangingPunct="1">
              <a:lnSpc>
                <a:spcPct val="90000"/>
              </a:lnSpc>
              <a:buNone/>
            </a:pPr>
            <a:r>
              <a:rPr lang="en-US" sz="1600" dirty="0" smtClean="0">
                <a:latin typeface="Verdana" pitchFamily="34" charset="0"/>
                <a:cs typeface="Verdana" pitchFamily="34" charset="0"/>
              </a:rPr>
              <a:t>  admin/			- </a:t>
            </a:r>
            <a:r>
              <a:rPr lang="en-US" sz="1600" dirty="0" err="1" smtClean="0">
                <a:latin typeface="Verdana" pitchFamily="34" charset="0"/>
                <a:cs typeface="Verdana" pitchFamily="34" charset="0"/>
              </a:rPr>
              <a:t>awb</a:t>
            </a:r>
            <a:r>
              <a:rPr lang="en-US" sz="1600" dirty="0" smtClean="0">
                <a:latin typeface="Verdana" pitchFamily="34" charset="0"/>
                <a:cs typeface="Verdana" pitchFamily="34" charset="0"/>
              </a:rPr>
              <a:t>-managed administrative files</a:t>
            </a:r>
          </a:p>
          <a:p>
            <a:pPr marL="457200" lvl="1" indent="0" eaLnBrk="1" hangingPunct="1">
              <a:lnSpc>
                <a:spcPct val="90000"/>
              </a:lnSpc>
              <a:buNone/>
            </a:pPr>
            <a:r>
              <a:rPr lang="en-US" sz="1600" dirty="0" smtClean="0">
                <a:latin typeface="Verdana" pitchFamily="34" charset="0"/>
                <a:cs typeface="Verdana" pitchFamily="34" charset="0"/>
              </a:rPr>
              <a:t>  </a:t>
            </a:r>
            <a:r>
              <a:rPr lang="en-US" sz="1600" dirty="0" err="1" smtClean="0">
                <a:latin typeface="Verdana" pitchFamily="34" charset="0"/>
                <a:cs typeface="Verdana" pitchFamily="34" charset="0"/>
              </a:rPr>
              <a:t>config</a:t>
            </a:r>
            <a:r>
              <a:rPr lang="en-US" sz="1600" dirty="0" smtClean="0">
                <a:latin typeface="Verdana" pitchFamily="34" charset="0"/>
                <a:cs typeface="Verdana" pitchFamily="34" charset="0"/>
              </a:rPr>
              <a:t>/</a:t>
            </a:r>
          </a:p>
          <a:p>
            <a:pPr marL="457200" lvl="1" indent="0" eaLnBrk="1" hangingPunct="1">
              <a:lnSpc>
                <a:spcPct val="90000"/>
              </a:lnSpc>
              <a:buNone/>
            </a:pPr>
            <a:r>
              <a:rPr lang="en-US" sz="1600" dirty="0" smtClean="0">
                <a:latin typeface="Verdana" pitchFamily="34" charset="0"/>
                <a:cs typeface="Verdana" pitchFamily="34" charset="0"/>
              </a:rPr>
              <a:t>      pm/			- model configurations</a:t>
            </a:r>
            <a:br>
              <a:rPr lang="en-US" sz="1600" dirty="0" smtClean="0">
                <a:latin typeface="Verdana" pitchFamily="34" charset="0"/>
                <a:cs typeface="Verdana" pitchFamily="34" charset="0"/>
              </a:rPr>
            </a:br>
            <a:r>
              <a:rPr lang="en-US" sz="1600" dirty="0" smtClean="0">
                <a:latin typeface="Verdana" pitchFamily="34" charset="0"/>
                <a:cs typeface="Verdana" pitchFamily="34" charset="0"/>
              </a:rPr>
              <a:t>       …/…/&lt;model-A&gt;.</a:t>
            </a:r>
            <a:r>
              <a:rPr lang="en-US" sz="1600" dirty="0" err="1" smtClean="0">
                <a:latin typeface="Verdana" pitchFamily="34" charset="0"/>
                <a:cs typeface="Verdana" pitchFamily="34" charset="0"/>
              </a:rPr>
              <a:t>apm</a:t>
            </a:r>
            <a:r>
              <a:rPr lang="en-US" sz="1600" dirty="0" smtClean="0">
                <a:latin typeface="Verdana" pitchFamily="34" charset="0"/>
                <a:cs typeface="Verdana" pitchFamily="34" charset="0"/>
              </a:rPr>
              <a:t/>
            </a:r>
            <a:br>
              <a:rPr lang="en-US" sz="1600" dirty="0" smtClean="0">
                <a:latin typeface="Verdana" pitchFamily="34" charset="0"/>
                <a:cs typeface="Verdana" pitchFamily="34" charset="0"/>
              </a:rPr>
            </a:br>
            <a:r>
              <a:rPr lang="en-US" sz="1600" dirty="0" smtClean="0">
                <a:latin typeface="Verdana" pitchFamily="34" charset="0"/>
                <a:cs typeface="Verdana" pitchFamily="34" charset="0"/>
              </a:rPr>
              <a:t>       …/…/&lt;model-B&gt;.</a:t>
            </a:r>
            <a:r>
              <a:rPr lang="en-US" sz="1600" dirty="0" err="1" smtClean="0">
                <a:latin typeface="Verdana" pitchFamily="34" charset="0"/>
                <a:cs typeface="Verdana" pitchFamily="34" charset="0"/>
              </a:rPr>
              <a:t>apm</a:t>
            </a:r>
            <a:endParaRPr lang="en-US" sz="1600" dirty="0" smtClean="0">
              <a:latin typeface="Verdana" pitchFamily="34" charset="0"/>
              <a:cs typeface="Verdana" pitchFamily="34" charset="0"/>
            </a:endParaRPr>
          </a:p>
          <a:p>
            <a:pPr marL="457200" lvl="1" indent="0" eaLnBrk="1" hangingPunct="1">
              <a:lnSpc>
                <a:spcPct val="90000"/>
              </a:lnSpc>
              <a:buNone/>
            </a:pPr>
            <a:r>
              <a:rPr lang="en-US" sz="1600" dirty="0" smtClean="0">
                <a:latin typeface="Verdana" pitchFamily="34" charset="0"/>
                <a:cs typeface="Verdana" pitchFamily="34" charset="0"/>
              </a:rPr>
              <a:t>      </a:t>
            </a:r>
            <a:r>
              <a:rPr lang="en-US" sz="1600" dirty="0" err="1" smtClean="0">
                <a:latin typeface="Verdana" pitchFamily="34" charset="0"/>
                <a:cs typeface="Verdana" pitchFamily="34" charset="0"/>
              </a:rPr>
              <a:t>bm</a:t>
            </a:r>
            <a:r>
              <a:rPr lang="en-US" sz="1600" dirty="0" smtClean="0">
                <a:latin typeface="Verdana" pitchFamily="34" charset="0"/>
                <a:cs typeface="Verdana" pitchFamily="34" charset="0"/>
              </a:rPr>
              <a:t>/			- benchmark configurations</a:t>
            </a:r>
            <a:br>
              <a:rPr lang="en-US" sz="1600" dirty="0" smtClean="0">
                <a:latin typeface="Verdana" pitchFamily="34" charset="0"/>
                <a:cs typeface="Verdana" pitchFamily="34" charset="0"/>
              </a:rPr>
            </a:br>
            <a:r>
              <a:rPr lang="en-US" sz="1600" dirty="0" smtClean="0">
                <a:latin typeface="Verdana" pitchFamily="34" charset="0"/>
                <a:cs typeface="Verdana" pitchFamily="34" charset="0"/>
              </a:rPr>
              <a:t>       …/…/&lt;benchmark-A&gt;.</a:t>
            </a:r>
            <a:r>
              <a:rPr lang="en-US" sz="1600" dirty="0" err="1" smtClean="0">
                <a:latin typeface="Verdana" pitchFamily="34" charset="0"/>
                <a:cs typeface="Verdana" pitchFamily="34" charset="0"/>
              </a:rPr>
              <a:t>cfg</a:t>
            </a:r>
            <a:r>
              <a:rPr lang="en-US" sz="1600" dirty="0" smtClean="0">
                <a:latin typeface="Verdana" pitchFamily="34" charset="0"/>
                <a:cs typeface="Verdana" pitchFamily="34" charset="0"/>
              </a:rPr>
              <a:t/>
            </a:r>
            <a:br>
              <a:rPr lang="en-US" sz="1600" dirty="0" smtClean="0">
                <a:latin typeface="Verdana" pitchFamily="34" charset="0"/>
                <a:cs typeface="Verdana" pitchFamily="34" charset="0"/>
              </a:rPr>
            </a:br>
            <a:r>
              <a:rPr lang="en-US" sz="1600" dirty="0" smtClean="0">
                <a:latin typeface="Verdana" pitchFamily="34" charset="0"/>
                <a:cs typeface="Verdana" pitchFamily="34" charset="0"/>
              </a:rPr>
              <a:t>       …/…/&lt;benchmark-B&gt;.</a:t>
            </a:r>
            <a:r>
              <a:rPr lang="en-US" sz="1600" dirty="0" err="1" smtClean="0">
                <a:latin typeface="Verdana" pitchFamily="34" charset="0"/>
                <a:cs typeface="Verdana" pitchFamily="34" charset="0"/>
              </a:rPr>
              <a:t>cfg</a:t>
            </a:r>
            <a:endParaRPr lang="en-US" sz="1600" dirty="0" smtClean="0">
              <a:latin typeface="Verdana" pitchFamily="34" charset="0"/>
              <a:cs typeface="Verdana" pitchFamily="34" charset="0"/>
            </a:endParaRPr>
          </a:p>
          <a:p>
            <a:pPr marL="0" indent="0" eaLnBrk="1" hangingPunct="1">
              <a:lnSpc>
                <a:spcPct val="90000"/>
              </a:lnSpc>
              <a:buNone/>
            </a:pPr>
            <a:r>
              <a:rPr lang="en-US" sz="1600" dirty="0" smtClean="0">
                <a:latin typeface="Verdana" pitchFamily="34" charset="0"/>
                <a:cs typeface="Verdana" pitchFamily="34" charset="0"/>
              </a:rPr>
              <a:t>  modules/			- modules</a:t>
            </a:r>
          </a:p>
          <a:p>
            <a:pPr marL="0" indent="0" eaLnBrk="1" hangingPunct="1">
              <a:lnSpc>
                <a:spcPct val="90000"/>
              </a:lnSpc>
              <a:buNone/>
            </a:pPr>
            <a:r>
              <a:rPr lang="en-US" sz="1600" dirty="0" smtClean="0">
                <a:latin typeface="Verdana" pitchFamily="34" charset="0"/>
                <a:cs typeface="Verdana" pitchFamily="34" charset="0"/>
              </a:rPr>
              <a:t>      …/…/&lt;module-A&gt;/</a:t>
            </a:r>
            <a:br>
              <a:rPr lang="en-US" sz="1600" dirty="0" smtClean="0">
                <a:latin typeface="Verdana" pitchFamily="34" charset="0"/>
                <a:cs typeface="Verdana" pitchFamily="34" charset="0"/>
              </a:rPr>
            </a:br>
            <a:r>
              <a:rPr lang="en-US" sz="1600" dirty="0" smtClean="0">
                <a:latin typeface="Verdana" pitchFamily="34" charset="0"/>
                <a:cs typeface="Verdana" pitchFamily="34" charset="0"/>
              </a:rPr>
              <a:t>        &lt;module-A&gt;.</a:t>
            </a:r>
            <a:r>
              <a:rPr lang="en-US" sz="1600" dirty="0" err="1" smtClean="0">
                <a:latin typeface="Verdana" pitchFamily="34" charset="0"/>
                <a:cs typeface="Verdana" pitchFamily="34" charset="0"/>
              </a:rPr>
              <a:t>awb</a:t>
            </a:r>
            <a:r>
              <a:rPr lang="en-US" sz="1600" dirty="0" smtClean="0">
                <a:latin typeface="Verdana" pitchFamily="34" charset="0"/>
                <a:cs typeface="Verdana" pitchFamily="34" charset="0"/>
              </a:rPr>
              <a:t>             	- module description</a:t>
            </a:r>
            <a:br>
              <a:rPr lang="en-US" sz="1600" dirty="0" smtClean="0">
                <a:latin typeface="Verdana" pitchFamily="34" charset="0"/>
                <a:cs typeface="Verdana" pitchFamily="34" charset="0"/>
              </a:rPr>
            </a:br>
            <a:r>
              <a:rPr lang="en-US" sz="1600" dirty="0" smtClean="0">
                <a:latin typeface="Verdana" pitchFamily="34" charset="0"/>
                <a:cs typeface="Verdana" pitchFamily="34" charset="0"/>
              </a:rPr>
              <a:t>        &lt;module-A&gt;.h		- module source</a:t>
            </a:r>
            <a:br>
              <a:rPr lang="en-US" sz="1600" dirty="0" smtClean="0">
                <a:latin typeface="Verdana" pitchFamily="34" charset="0"/>
                <a:cs typeface="Verdana" pitchFamily="34" charset="0"/>
              </a:rPr>
            </a:br>
            <a:r>
              <a:rPr lang="en-US" sz="1600" dirty="0" smtClean="0">
                <a:latin typeface="Verdana" pitchFamily="34" charset="0"/>
                <a:cs typeface="Verdana" pitchFamily="34" charset="0"/>
              </a:rPr>
              <a:t>        &lt;module-A&gt;.</a:t>
            </a:r>
            <a:r>
              <a:rPr lang="en-US" sz="1600" dirty="0" err="1" smtClean="0">
                <a:latin typeface="Verdana" pitchFamily="34" charset="0"/>
                <a:cs typeface="Verdana" pitchFamily="34" charset="0"/>
              </a:rPr>
              <a:t>cpp</a:t>
            </a:r>
            <a:endParaRPr lang="en-US" sz="1600" dirty="0" smtClean="0">
              <a:latin typeface="Verdana" pitchFamily="34" charset="0"/>
              <a:cs typeface="Verdana" pitchFamily="34" charset="0"/>
            </a:endParaRPr>
          </a:p>
          <a:p>
            <a:pPr marL="0" indent="0" eaLnBrk="1" hangingPunct="1">
              <a:lnSpc>
                <a:spcPct val="90000"/>
              </a:lnSpc>
              <a:buNone/>
            </a:pPr>
            <a:r>
              <a:rPr lang="en-US" sz="1600" dirty="0">
                <a:latin typeface="Verdana" pitchFamily="34" charset="0"/>
                <a:cs typeface="Verdana" pitchFamily="34" charset="0"/>
              </a:rPr>
              <a:t> </a:t>
            </a:r>
            <a:r>
              <a:rPr lang="en-US" sz="1600" dirty="0" smtClean="0">
                <a:latin typeface="Verdana" pitchFamily="34" charset="0"/>
                <a:cs typeface="Verdana" pitchFamily="34" charset="0"/>
              </a:rPr>
              <a:t>       &lt;module-A&gt;.</a:t>
            </a:r>
            <a:r>
              <a:rPr lang="en-US" sz="1600" dirty="0" err="1" smtClean="0">
                <a:latin typeface="Verdana" pitchFamily="34" charset="0"/>
                <a:cs typeface="Verdana" pitchFamily="34" charset="0"/>
              </a:rPr>
              <a:t>bsv</a:t>
            </a:r>
            <a:r>
              <a:rPr lang="en-US" sz="1600" dirty="0" smtClean="0">
                <a:latin typeface="Verdana" pitchFamily="34" charset="0"/>
                <a:cs typeface="Verdana" pitchFamily="34" charset="0"/>
              </a:rPr>
              <a:t>  </a:t>
            </a:r>
            <a:br>
              <a:rPr lang="en-US" sz="1600" dirty="0" smtClean="0">
                <a:latin typeface="Verdana" pitchFamily="34" charset="0"/>
                <a:cs typeface="Verdana" pitchFamily="34" charset="0"/>
              </a:rPr>
            </a:br>
            <a:endParaRPr lang="en-US" sz="1600" dirty="0" smtClean="0">
              <a:latin typeface="Verdana" pitchFamily="34" charset="0"/>
              <a:cs typeface="Verdana" pitchFamily="34" charset="0"/>
            </a:endParaRPr>
          </a:p>
          <a:p>
            <a:pPr marL="0" indent="0" eaLnBrk="1" hangingPunct="1">
              <a:lnSpc>
                <a:spcPct val="90000"/>
              </a:lnSpc>
              <a:buNone/>
            </a:pPr>
            <a:r>
              <a:rPr lang="en-US" sz="1600" dirty="0">
                <a:latin typeface="Verdana" pitchFamily="34" charset="0"/>
                <a:cs typeface="Verdana" pitchFamily="34" charset="0"/>
              </a:rPr>
              <a:t> </a:t>
            </a:r>
            <a:r>
              <a:rPr lang="en-US" sz="1600" dirty="0" smtClean="0">
                <a:latin typeface="Verdana" pitchFamily="34" charset="0"/>
                <a:cs typeface="Verdana" pitchFamily="34" charset="0"/>
              </a:rPr>
              <a:t>&lt;</a:t>
            </a:r>
            <a:r>
              <a:rPr lang="en-US" sz="1600" dirty="0" err="1" smtClean="0">
                <a:latin typeface="Verdana" pitchFamily="34" charset="0"/>
                <a:cs typeface="Verdana" pitchFamily="34" charset="0"/>
              </a:rPr>
              <a:t>miscelaneous</a:t>
            </a:r>
            <a:r>
              <a:rPr lang="en-US" sz="1600" dirty="0" smtClean="0">
                <a:latin typeface="Verdana" pitchFamily="34" charset="0"/>
                <a:cs typeface="Verdana" pitchFamily="34" charset="0"/>
              </a:rPr>
              <a:t>&gt;/		- package specific directories</a:t>
            </a:r>
          </a:p>
        </p:txBody>
      </p:sp>
      <p:sp>
        <p:nvSpPr>
          <p:cNvPr id="4" name="TextBox 3"/>
          <p:cNvSpPr txBox="1"/>
          <p:nvPr/>
        </p:nvSpPr>
        <p:spPr>
          <a:xfrm>
            <a:off x="1306751" y="6245423"/>
            <a:ext cx="6694012" cy="307777"/>
          </a:xfrm>
          <a:prstGeom prst="rect">
            <a:avLst/>
          </a:prstGeom>
          <a:noFill/>
        </p:spPr>
        <p:txBody>
          <a:bodyPr wrap="none" rtlCol="0">
            <a:spAutoFit/>
          </a:bodyPr>
          <a:lstStyle/>
          <a:p>
            <a:pPr algn="ctr"/>
            <a:r>
              <a:rPr lang="en-US" sz="1400" dirty="0" smtClean="0">
                <a:latin typeface="+mn-lt"/>
                <a:hlinkClick r:id="rId3"/>
              </a:rPr>
              <a:t>http://asim.csail.mit.edu/redmine/projects/awb/wiki/Glossary#Package</a:t>
            </a:r>
            <a:endParaRPr lang="en-US" sz="1400" dirty="0" smtClean="0">
              <a:latin typeface="+mn-lt"/>
            </a:endParaRPr>
          </a:p>
        </p:txBody>
      </p:sp>
    </p:spTree>
    <p:extLst>
      <p:ext uri="{BB962C8B-B14F-4D97-AF65-F5344CB8AC3E}">
        <p14:creationId xmlns:p14="http://schemas.microsoft.com/office/powerpoint/2010/main" val="34725808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fade">
                                      <p:cBhvr>
                                        <p:cTn id="7" dur="1000"/>
                                        <p:tgtEl>
                                          <p:spTgt spid="10243">
                                            <p:txEl>
                                              <p:pRg st="0" end="0"/>
                                            </p:txEl>
                                          </p:spTgt>
                                        </p:tgtEl>
                                      </p:cBhvr>
                                    </p:animEffect>
                                    <p:anim calcmode="lin" valueType="num">
                                      <p:cBhvr>
                                        <p:cTn id="8" dur="1000" fill="hold"/>
                                        <p:tgtEl>
                                          <p:spTgt spid="10243">
                                            <p:txEl>
                                              <p:pRg st="0" end="0"/>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10243">
                                            <p:txEl>
                                              <p:pRg st="0" end="0"/>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0243">
                                            <p:txEl>
                                              <p:pRg st="0" end="0"/>
                                            </p:txEl>
                                          </p:spTgt>
                                        </p:tgtEl>
                                        <p:attrNameLst>
                                          <p:attrName>ppt_y</p:attrName>
                                        </p:attrNameLst>
                                      </p:cBhvr>
                                      <p:tavLst>
                                        <p:tav tm="0">
                                          <p:val>
                                            <p:strVal val="#ppt_y-.03"/>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37" presetClass="entr" presetSubtype="0" fill="hold" nodeType="clickEffect">
                                  <p:stCondLst>
                                    <p:cond delay="0"/>
                                  </p:stCondLst>
                                  <p:childTnLst>
                                    <p:set>
                                      <p:cBhvr>
                                        <p:cTn id="14" dur="1" fill="hold">
                                          <p:stCondLst>
                                            <p:cond delay="0"/>
                                          </p:stCondLst>
                                        </p:cTn>
                                        <p:tgtEl>
                                          <p:spTgt spid="10243">
                                            <p:txEl>
                                              <p:pRg st="1" end="1"/>
                                            </p:txEl>
                                          </p:spTgt>
                                        </p:tgtEl>
                                        <p:attrNameLst>
                                          <p:attrName>style.visibility</p:attrName>
                                        </p:attrNameLst>
                                      </p:cBhvr>
                                      <p:to>
                                        <p:strVal val="visible"/>
                                      </p:to>
                                    </p:set>
                                    <p:animEffect transition="in" filter="fade">
                                      <p:cBhvr>
                                        <p:cTn id="15" dur="1000"/>
                                        <p:tgtEl>
                                          <p:spTgt spid="10243">
                                            <p:txEl>
                                              <p:pRg st="1" end="1"/>
                                            </p:txEl>
                                          </p:spTgt>
                                        </p:tgtEl>
                                      </p:cBhvr>
                                    </p:animEffect>
                                    <p:anim calcmode="lin" valueType="num">
                                      <p:cBhvr>
                                        <p:cTn id="16" dur="1000" fill="hold"/>
                                        <p:tgtEl>
                                          <p:spTgt spid="10243">
                                            <p:txEl>
                                              <p:pRg st="1" end="1"/>
                                            </p:txEl>
                                          </p:spTgt>
                                        </p:tgtEl>
                                        <p:attrNameLst>
                                          <p:attrName>ppt_x</p:attrName>
                                        </p:attrNameLst>
                                      </p:cBhvr>
                                      <p:tavLst>
                                        <p:tav tm="0">
                                          <p:val>
                                            <p:strVal val="#ppt_x"/>
                                          </p:val>
                                        </p:tav>
                                        <p:tav tm="100000">
                                          <p:val>
                                            <p:strVal val="#ppt_x"/>
                                          </p:val>
                                        </p:tav>
                                      </p:tavLst>
                                    </p:anim>
                                    <p:anim calcmode="lin" valueType="num">
                                      <p:cBhvr>
                                        <p:cTn id="17" dur="900" decel="100000" fill="hold"/>
                                        <p:tgtEl>
                                          <p:spTgt spid="10243">
                                            <p:txEl>
                                              <p:pRg st="1" end="1"/>
                                            </p:txEl>
                                          </p:spTgt>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10243">
                                            <p:txEl>
                                              <p:pRg st="1" end="1"/>
                                            </p:txEl>
                                          </p:spTgt>
                                        </p:tgtEl>
                                        <p:attrNameLst>
                                          <p:attrName>ppt_y</p:attrName>
                                        </p:attrNameLst>
                                      </p:cBhvr>
                                      <p:tavLst>
                                        <p:tav tm="0">
                                          <p:val>
                                            <p:strVal val="#ppt_y-.03"/>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37" presetClass="entr" presetSubtype="0" fill="hold" nodeType="clickEffect">
                                  <p:stCondLst>
                                    <p:cond delay="0"/>
                                  </p:stCondLst>
                                  <p:childTnLst>
                                    <p:set>
                                      <p:cBhvr>
                                        <p:cTn id="22" dur="1" fill="hold">
                                          <p:stCondLst>
                                            <p:cond delay="0"/>
                                          </p:stCondLst>
                                        </p:cTn>
                                        <p:tgtEl>
                                          <p:spTgt spid="10243">
                                            <p:txEl>
                                              <p:pRg st="2" end="2"/>
                                            </p:txEl>
                                          </p:spTgt>
                                        </p:tgtEl>
                                        <p:attrNameLst>
                                          <p:attrName>style.visibility</p:attrName>
                                        </p:attrNameLst>
                                      </p:cBhvr>
                                      <p:to>
                                        <p:strVal val="visible"/>
                                      </p:to>
                                    </p:set>
                                    <p:animEffect transition="in" filter="fade">
                                      <p:cBhvr>
                                        <p:cTn id="23" dur="1000"/>
                                        <p:tgtEl>
                                          <p:spTgt spid="10243">
                                            <p:txEl>
                                              <p:pRg st="2" end="2"/>
                                            </p:txEl>
                                          </p:spTgt>
                                        </p:tgtEl>
                                      </p:cBhvr>
                                    </p:animEffect>
                                    <p:anim calcmode="lin" valueType="num">
                                      <p:cBhvr>
                                        <p:cTn id="24" dur="1000" fill="hold"/>
                                        <p:tgtEl>
                                          <p:spTgt spid="10243">
                                            <p:txEl>
                                              <p:pRg st="2" end="2"/>
                                            </p:txEl>
                                          </p:spTgt>
                                        </p:tgtEl>
                                        <p:attrNameLst>
                                          <p:attrName>ppt_x</p:attrName>
                                        </p:attrNameLst>
                                      </p:cBhvr>
                                      <p:tavLst>
                                        <p:tav tm="0">
                                          <p:val>
                                            <p:strVal val="#ppt_x"/>
                                          </p:val>
                                        </p:tav>
                                        <p:tav tm="100000">
                                          <p:val>
                                            <p:strVal val="#ppt_x"/>
                                          </p:val>
                                        </p:tav>
                                      </p:tavLst>
                                    </p:anim>
                                    <p:anim calcmode="lin" valueType="num">
                                      <p:cBhvr>
                                        <p:cTn id="25" dur="900" decel="100000" fill="hold"/>
                                        <p:tgtEl>
                                          <p:spTgt spid="10243">
                                            <p:txEl>
                                              <p:pRg st="2" end="2"/>
                                            </p:txEl>
                                          </p:spTgt>
                                        </p:tgtEl>
                                        <p:attrNameLst>
                                          <p:attrName>ppt_y</p:attrName>
                                        </p:attrNameLst>
                                      </p:cBhvr>
                                      <p:tavLst>
                                        <p:tav tm="0">
                                          <p:val>
                                            <p:strVal val="#ppt_y+1"/>
                                          </p:val>
                                        </p:tav>
                                        <p:tav tm="100000">
                                          <p:val>
                                            <p:strVal val="#ppt_y-.03"/>
                                          </p:val>
                                        </p:tav>
                                      </p:tavLst>
                                    </p:anim>
                                    <p:anim calcmode="lin" valueType="num">
                                      <p:cBhvr>
                                        <p:cTn id="26" dur="100" accel="100000" fill="hold">
                                          <p:stCondLst>
                                            <p:cond delay="900"/>
                                          </p:stCondLst>
                                        </p:cTn>
                                        <p:tgtEl>
                                          <p:spTgt spid="10243">
                                            <p:txEl>
                                              <p:pRg st="2" end="2"/>
                                            </p:txEl>
                                          </p:spTgt>
                                        </p:tgtEl>
                                        <p:attrNameLst>
                                          <p:attrName>ppt_y</p:attrName>
                                        </p:attrNameLst>
                                      </p:cBhvr>
                                      <p:tavLst>
                                        <p:tav tm="0">
                                          <p:val>
                                            <p:strVal val="#ppt_y-.03"/>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37" presetClass="entr" presetSubtype="0" fill="hold" nodeType="clickEffect">
                                  <p:stCondLst>
                                    <p:cond delay="0"/>
                                  </p:stCondLst>
                                  <p:childTnLst>
                                    <p:set>
                                      <p:cBhvr>
                                        <p:cTn id="30" dur="1" fill="hold">
                                          <p:stCondLst>
                                            <p:cond delay="0"/>
                                          </p:stCondLst>
                                        </p:cTn>
                                        <p:tgtEl>
                                          <p:spTgt spid="10243">
                                            <p:txEl>
                                              <p:pRg st="3" end="3"/>
                                            </p:txEl>
                                          </p:spTgt>
                                        </p:tgtEl>
                                        <p:attrNameLst>
                                          <p:attrName>style.visibility</p:attrName>
                                        </p:attrNameLst>
                                      </p:cBhvr>
                                      <p:to>
                                        <p:strVal val="visible"/>
                                      </p:to>
                                    </p:set>
                                    <p:animEffect transition="in" filter="fade">
                                      <p:cBhvr>
                                        <p:cTn id="31" dur="1000"/>
                                        <p:tgtEl>
                                          <p:spTgt spid="10243">
                                            <p:txEl>
                                              <p:pRg st="3" end="3"/>
                                            </p:txEl>
                                          </p:spTgt>
                                        </p:tgtEl>
                                      </p:cBhvr>
                                    </p:animEffect>
                                    <p:anim calcmode="lin" valueType="num">
                                      <p:cBhvr>
                                        <p:cTn id="32" dur="1000" fill="hold"/>
                                        <p:tgtEl>
                                          <p:spTgt spid="10243">
                                            <p:txEl>
                                              <p:pRg st="3" end="3"/>
                                            </p:txEl>
                                          </p:spTgt>
                                        </p:tgtEl>
                                        <p:attrNameLst>
                                          <p:attrName>ppt_x</p:attrName>
                                        </p:attrNameLst>
                                      </p:cBhvr>
                                      <p:tavLst>
                                        <p:tav tm="0">
                                          <p:val>
                                            <p:strVal val="#ppt_x"/>
                                          </p:val>
                                        </p:tav>
                                        <p:tav tm="100000">
                                          <p:val>
                                            <p:strVal val="#ppt_x"/>
                                          </p:val>
                                        </p:tav>
                                      </p:tavLst>
                                    </p:anim>
                                    <p:anim calcmode="lin" valueType="num">
                                      <p:cBhvr>
                                        <p:cTn id="33" dur="900" decel="100000" fill="hold"/>
                                        <p:tgtEl>
                                          <p:spTgt spid="10243">
                                            <p:txEl>
                                              <p:pRg st="3" end="3"/>
                                            </p:txEl>
                                          </p:spTgt>
                                        </p:tgtEl>
                                        <p:attrNameLst>
                                          <p:attrName>ppt_y</p:attrName>
                                        </p:attrNameLst>
                                      </p:cBhvr>
                                      <p:tavLst>
                                        <p:tav tm="0">
                                          <p:val>
                                            <p:strVal val="#ppt_y+1"/>
                                          </p:val>
                                        </p:tav>
                                        <p:tav tm="100000">
                                          <p:val>
                                            <p:strVal val="#ppt_y-.03"/>
                                          </p:val>
                                        </p:tav>
                                      </p:tavLst>
                                    </p:anim>
                                    <p:anim calcmode="lin" valueType="num">
                                      <p:cBhvr>
                                        <p:cTn id="34" dur="100" accel="100000" fill="hold">
                                          <p:stCondLst>
                                            <p:cond delay="900"/>
                                          </p:stCondLst>
                                        </p:cTn>
                                        <p:tgtEl>
                                          <p:spTgt spid="10243">
                                            <p:txEl>
                                              <p:pRg st="3" end="3"/>
                                            </p:txEl>
                                          </p:spTgt>
                                        </p:tgtEl>
                                        <p:attrNameLst>
                                          <p:attrName>ppt_y</p:attrName>
                                        </p:attrNameLst>
                                      </p:cBhvr>
                                      <p:tavLst>
                                        <p:tav tm="0">
                                          <p:val>
                                            <p:strVal val="#ppt_y-.03"/>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37" presetClass="entr" presetSubtype="0" fill="hold" nodeType="clickEffect">
                                  <p:stCondLst>
                                    <p:cond delay="0"/>
                                  </p:stCondLst>
                                  <p:childTnLst>
                                    <p:set>
                                      <p:cBhvr>
                                        <p:cTn id="38" dur="1" fill="hold">
                                          <p:stCondLst>
                                            <p:cond delay="0"/>
                                          </p:stCondLst>
                                        </p:cTn>
                                        <p:tgtEl>
                                          <p:spTgt spid="10243">
                                            <p:txEl>
                                              <p:pRg st="4" end="4"/>
                                            </p:txEl>
                                          </p:spTgt>
                                        </p:tgtEl>
                                        <p:attrNameLst>
                                          <p:attrName>style.visibility</p:attrName>
                                        </p:attrNameLst>
                                      </p:cBhvr>
                                      <p:to>
                                        <p:strVal val="visible"/>
                                      </p:to>
                                    </p:set>
                                    <p:animEffect transition="in" filter="fade">
                                      <p:cBhvr>
                                        <p:cTn id="39" dur="1000"/>
                                        <p:tgtEl>
                                          <p:spTgt spid="10243">
                                            <p:txEl>
                                              <p:pRg st="4" end="4"/>
                                            </p:txEl>
                                          </p:spTgt>
                                        </p:tgtEl>
                                      </p:cBhvr>
                                    </p:animEffect>
                                    <p:anim calcmode="lin" valueType="num">
                                      <p:cBhvr>
                                        <p:cTn id="40" dur="1000" fill="hold"/>
                                        <p:tgtEl>
                                          <p:spTgt spid="10243">
                                            <p:txEl>
                                              <p:pRg st="4" end="4"/>
                                            </p:txEl>
                                          </p:spTgt>
                                        </p:tgtEl>
                                        <p:attrNameLst>
                                          <p:attrName>ppt_x</p:attrName>
                                        </p:attrNameLst>
                                      </p:cBhvr>
                                      <p:tavLst>
                                        <p:tav tm="0">
                                          <p:val>
                                            <p:strVal val="#ppt_x"/>
                                          </p:val>
                                        </p:tav>
                                        <p:tav tm="100000">
                                          <p:val>
                                            <p:strVal val="#ppt_x"/>
                                          </p:val>
                                        </p:tav>
                                      </p:tavLst>
                                    </p:anim>
                                    <p:anim calcmode="lin" valueType="num">
                                      <p:cBhvr>
                                        <p:cTn id="41" dur="900" decel="100000" fill="hold"/>
                                        <p:tgtEl>
                                          <p:spTgt spid="10243">
                                            <p:txEl>
                                              <p:pRg st="4" end="4"/>
                                            </p:txEl>
                                          </p:spTgt>
                                        </p:tgtEl>
                                        <p:attrNameLst>
                                          <p:attrName>ppt_y</p:attrName>
                                        </p:attrNameLst>
                                      </p:cBhvr>
                                      <p:tavLst>
                                        <p:tav tm="0">
                                          <p:val>
                                            <p:strVal val="#ppt_y+1"/>
                                          </p:val>
                                        </p:tav>
                                        <p:tav tm="100000">
                                          <p:val>
                                            <p:strVal val="#ppt_y-.03"/>
                                          </p:val>
                                        </p:tav>
                                      </p:tavLst>
                                    </p:anim>
                                    <p:anim calcmode="lin" valueType="num">
                                      <p:cBhvr>
                                        <p:cTn id="42" dur="100" accel="100000" fill="hold">
                                          <p:stCondLst>
                                            <p:cond delay="900"/>
                                          </p:stCondLst>
                                        </p:cTn>
                                        <p:tgtEl>
                                          <p:spTgt spid="10243">
                                            <p:txEl>
                                              <p:pRg st="4" end="4"/>
                                            </p:txEl>
                                          </p:spTgt>
                                        </p:tgtEl>
                                        <p:attrNameLst>
                                          <p:attrName>ppt_y</p:attrName>
                                        </p:attrNameLst>
                                      </p:cBhvr>
                                      <p:tavLst>
                                        <p:tav tm="0">
                                          <p:val>
                                            <p:strVal val="#ppt_y-.03"/>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37" presetClass="entr" presetSubtype="0" fill="hold" nodeType="clickEffect">
                                  <p:stCondLst>
                                    <p:cond delay="0"/>
                                  </p:stCondLst>
                                  <p:childTnLst>
                                    <p:set>
                                      <p:cBhvr>
                                        <p:cTn id="46" dur="1" fill="hold">
                                          <p:stCondLst>
                                            <p:cond delay="0"/>
                                          </p:stCondLst>
                                        </p:cTn>
                                        <p:tgtEl>
                                          <p:spTgt spid="10243">
                                            <p:txEl>
                                              <p:pRg st="5" end="5"/>
                                            </p:txEl>
                                          </p:spTgt>
                                        </p:tgtEl>
                                        <p:attrNameLst>
                                          <p:attrName>style.visibility</p:attrName>
                                        </p:attrNameLst>
                                      </p:cBhvr>
                                      <p:to>
                                        <p:strVal val="visible"/>
                                      </p:to>
                                    </p:set>
                                    <p:animEffect transition="in" filter="fade">
                                      <p:cBhvr>
                                        <p:cTn id="47" dur="1000"/>
                                        <p:tgtEl>
                                          <p:spTgt spid="10243">
                                            <p:txEl>
                                              <p:pRg st="5" end="5"/>
                                            </p:txEl>
                                          </p:spTgt>
                                        </p:tgtEl>
                                      </p:cBhvr>
                                    </p:animEffect>
                                    <p:anim calcmode="lin" valueType="num">
                                      <p:cBhvr>
                                        <p:cTn id="48" dur="1000" fill="hold"/>
                                        <p:tgtEl>
                                          <p:spTgt spid="10243">
                                            <p:txEl>
                                              <p:pRg st="5" end="5"/>
                                            </p:txEl>
                                          </p:spTgt>
                                        </p:tgtEl>
                                        <p:attrNameLst>
                                          <p:attrName>ppt_x</p:attrName>
                                        </p:attrNameLst>
                                      </p:cBhvr>
                                      <p:tavLst>
                                        <p:tav tm="0">
                                          <p:val>
                                            <p:strVal val="#ppt_x"/>
                                          </p:val>
                                        </p:tav>
                                        <p:tav tm="100000">
                                          <p:val>
                                            <p:strVal val="#ppt_x"/>
                                          </p:val>
                                        </p:tav>
                                      </p:tavLst>
                                    </p:anim>
                                    <p:anim calcmode="lin" valueType="num">
                                      <p:cBhvr>
                                        <p:cTn id="49" dur="900" decel="100000" fill="hold"/>
                                        <p:tgtEl>
                                          <p:spTgt spid="10243">
                                            <p:txEl>
                                              <p:pRg st="5" end="5"/>
                                            </p:txEl>
                                          </p:spTgt>
                                        </p:tgtEl>
                                        <p:attrNameLst>
                                          <p:attrName>ppt_y</p:attrName>
                                        </p:attrNameLst>
                                      </p:cBhvr>
                                      <p:tavLst>
                                        <p:tav tm="0">
                                          <p:val>
                                            <p:strVal val="#ppt_y+1"/>
                                          </p:val>
                                        </p:tav>
                                        <p:tav tm="100000">
                                          <p:val>
                                            <p:strVal val="#ppt_y-.03"/>
                                          </p:val>
                                        </p:tav>
                                      </p:tavLst>
                                    </p:anim>
                                    <p:anim calcmode="lin" valueType="num">
                                      <p:cBhvr>
                                        <p:cTn id="50" dur="100" accel="100000" fill="hold">
                                          <p:stCondLst>
                                            <p:cond delay="900"/>
                                          </p:stCondLst>
                                        </p:cTn>
                                        <p:tgtEl>
                                          <p:spTgt spid="10243">
                                            <p:txEl>
                                              <p:pRg st="5" end="5"/>
                                            </p:txEl>
                                          </p:spTgt>
                                        </p:tgtEl>
                                        <p:attrNameLst>
                                          <p:attrName>ppt_y</p:attrName>
                                        </p:attrNameLst>
                                      </p:cBhvr>
                                      <p:tavLst>
                                        <p:tav tm="0">
                                          <p:val>
                                            <p:strVal val="#ppt_y-.03"/>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37" presetClass="entr" presetSubtype="0" fill="hold" nodeType="clickEffect">
                                  <p:stCondLst>
                                    <p:cond delay="0"/>
                                  </p:stCondLst>
                                  <p:childTnLst>
                                    <p:set>
                                      <p:cBhvr>
                                        <p:cTn id="54" dur="1" fill="hold">
                                          <p:stCondLst>
                                            <p:cond delay="0"/>
                                          </p:stCondLst>
                                        </p:cTn>
                                        <p:tgtEl>
                                          <p:spTgt spid="10243">
                                            <p:txEl>
                                              <p:pRg st="6" end="6"/>
                                            </p:txEl>
                                          </p:spTgt>
                                        </p:tgtEl>
                                        <p:attrNameLst>
                                          <p:attrName>style.visibility</p:attrName>
                                        </p:attrNameLst>
                                      </p:cBhvr>
                                      <p:to>
                                        <p:strVal val="visible"/>
                                      </p:to>
                                    </p:set>
                                    <p:animEffect transition="in" filter="fade">
                                      <p:cBhvr>
                                        <p:cTn id="55" dur="1000"/>
                                        <p:tgtEl>
                                          <p:spTgt spid="10243">
                                            <p:txEl>
                                              <p:pRg st="6" end="6"/>
                                            </p:txEl>
                                          </p:spTgt>
                                        </p:tgtEl>
                                      </p:cBhvr>
                                    </p:animEffect>
                                    <p:anim calcmode="lin" valueType="num">
                                      <p:cBhvr>
                                        <p:cTn id="56" dur="1000" fill="hold"/>
                                        <p:tgtEl>
                                          <p:spTgt spid="10243">
                                            <p:txEl>
                                              <p:pRg st="6" end="6"/>
                                            </p:txEl>
                                          </p:spTgt>
                                        </p:tgtEl>
                                        <p:attrNameLst>
                                          <p:attrName>ppt_x</p:attrName>
                                        </p:attrNameLst>
                                      </p:cBhvr>
                                      <p:tavLst>
                                        <p:tav tm="0">
                                          <p:val>
                                            <p:strVal val="#ppt_x"/>
                                          </p:val>
                                        </p:tav>
                                        <p:tav tm="100000">
                                          <p:val>
                                            <p:strVal val="#ppt_x"/>
                                          </p:val>
                                        </p:tav>
                                      </p:tavLst>
                                    </p:anim>
                                    <p:anim calcmode="lin" valueType="num">
                                      <p:cBhvr>
                                        <p:cTn id="57" dur="900" decel="100000" fill="hold"/>
                                        <p:tgtEl>
                                          <p:spTgt spid="10243">
                                            <p:txEl>
                                              <p:pRg st="6" end="6"/>
                                            </p:txEl>
                                          </p:spTgt>
                                        </p:tgtEl>
                                        <p:attrNameLst>
                                          <p:attrName>ppt_y</p:attrName>
                                        </p:attrNameLst>
                                      </p:cBhvr>
                                      <p:tavLst>
                                        <p:tav tm="0">
                                          <p:val>
                                            <p:strVal val="#ppt_y+1"/>
                                          </p:val>
                                        </p:tav>
                                        <p:tav tm="100000">
                                          <p:val>
                                            <p:strVal val="#ppt_y-.03"/>
                                          </p:val>
                                        </p:tav>
                                      </p:tavLst>
                                    </p:anim>
                                    <p:anim calcmode="lin" valueType="num">
                                      <p:cBhvr>
                                        <p:cTn id="58" dur="100" accel="100000" fill="hold">
                                          <p:stCondLst>
                                            <p:cond delay="900"/>
                                          </p:stCondLst>
                                        </p:cTn>
                                        <p:tgtEl>
                                          <p:spTgt spid="10243">
                                            <p:txEl>
                                              <p:pRg st="6" end="6"/>
                                            </p:txEl>
                                          </p:spTgt>
                                        </p:tgtEl>
                                        <p:attrNameLst>
                                          <p:attrName>ppt_y</p:attrName>
                                        </p:attrNameLst>
                                      </p:cBhvr>
                                      <p:tavLst>
                                        <p:tav tm="0">
                                          <p:val>
                                            <p:strVal val="#ppt_y-.03"/>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37" presetClass="entr" presetSubtype="0" fill="hold" nodeType="clickEffect">
                                  <p:stCondLst>
                                    <p:cond delay="0"/>
                                  </p:stCondLst>
                                  <p:childTnLst>
                                    <p:set>
                                      <p:cBhvr>
                                        <p:cTn id="62" dur="1" fill="hold">
                                          <p:stCondLst>
                                            <p:cond delay="0"/>
                                          </p:stCondLst>
                                        </p:cTn>
                                        <p:tgtEl>
                                          <p:spTgt spid="10243">
                                            <p:txEl>
                                              <p:pRg st="7" end="7"/>
                                            </p:txEl>
                                          </p:spTgt>
                                        </p:tgtEl>
                                        <p:attrNameLst>
                                          <p:attrName>style.visibility</p:attrName>
                                        </p:attrNameLst>
                                      </p:cBhvr>
                                      <p:to>
                                        <p:strVal val="visible"/>
                                      </p:to>
                                    </p:set>
                                    <p:animEffect transition="in" filter="fade">
                                      <p:cBhvr>
                                        <p:cTn id="63" dur="1000"/>
                                        <p:tgtEl>
                                          <p:spTgt spid="10243">
                                            <p:txEl>
                                              <p:pRg st="7" end="7"/>
                                            </p:txEl>
                                          </p:spTgt>
                                        </p:tgtEl>
                                      </p:cBhvr>
                                    </p:animEffect>
                                    <p:anim calcmode="lin" valueType="num">
                                      <p:cBhvr>
                                        <p:cTn id="64" dur="1000" fill="hold"/>
                                        <p:tgtEl>
                                          <p:spTgt spid="10243">
                                            <p:txEl>
                                              <p:pRg st="7" end="7"/>
                                            </p:txEl>
                                          </p:spTgt>
                                        </p:tgtEl>
                                        <p:attrNameLst>
                                          <p:attrName>ppt_x</p:attrName>
                                        </p:attrNameLst>
                                      </p:cBhvr>
                                      <p:tavLst>
                                        <p:tav tm="0">
                                          <p:val>
                                            <p:strVal val="#ppt_x"/>
                                          </p:val>
                                        </p:tav>
                                        <p:tav tm="100000">
                                          <p:val>
                                            <p:strVal val="#ppt_x"/>
                                          </p:val>
                                        </p:tav>
                                      </p:tavLst>
                                    </p:anim>
                                    <p:anim calcmode="lin" valueType="num">
                                      <p:cBhvr>
                                        <p:cTn id="65" dur="900" decel="100000" fill="hold"/>
                                        <p:tgtEl>
                                          <p:spTgt spid="10243">
                                            <p:txEl>
                                              <p:pRg st="7" end="7"/>
                                            </p:txEl>
                                          </p:spTgt>
                                        </p:tgtEl>
                                        <p:attrNameLst>
                                          <p:attrName>ppt_y</p:attrName>
                                        </p:attrNameLst>
                                      </p:cBhvr>
                                      <p:tavLst>
                                        <p:tav tm="0">
                                          <p:val>
                                            <p:strVal val="#ppt_y+1"/>
                                          </p:val>
                                        </p:tav>
                                        <p:tav tm="100000">
                                          <p:val>
                                            <p:strVal val="#ppt_y-.03"/>
                                          </p:val>
                                        </p:tav>
                                      </p:tavLst>
                                    </p:anim>
                                    <p:anim calcmode="lin" valueType="num">
                                      <p:cBhvr>
                                        <p:cTn id="66" dur="100" accel="100000" fill="hold">
                                          <p:stCondLst>
                                            <p:cond delay="900"/>
                                          </p:stCondLst>
                                        </p:cTn>
                                        <p:tgtEl>
                                          <p:spTgt spid="10243">
                                            <p:txEl>
                                              <p:pRg st="7" end="7"/>
                                            </p:txEl>
                                          </p:spTgt>
                                        </p:tgtEl>
                                        <p:attrNameLst>
                                          <p:attrName>ppt_y</p:attrName>
                                        </p:attrNameLst>
                                      </p:cBhvr>
                                      <p:tavLst>
                                        <p:tav tm="0">
                                          <p:val>
                                            <p:strVal val="#ppt_y-.03"/>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37" presetClass="entr" presetSubtype="0" fill="hold" nodeType="clickEffect">
                                  <p:stCondLst>
                                    <p:cond delay="0"/>
                                  </p:stCondLst>
                                  <p:childTnLst>
                                    <p:set>
                                      <p:cBhvr>
                                        <p:cTn id="70" dur="1" fill="hold">
                                          <p:stCondLst>
                                            <p:cond delay="0"/>
                                          </p:stCondLst>
                                        </p:cTn>
                                        <p:tgtEl>
                                          <p:spTgt spid="10243">
                                            <p:txEl>
                                              <p:pRg st="8" end="8"/>
                                            </p:txEl>
                                          </p:spTgt>
                                        </p:tgtEl>
                                        <p:attrNameLst>
                                          <p:attrName>style.visibility</p:attrName>
                                        </p:attrNameLst>
                                      </p:cBhvr>
                                      <p:to>
                                        <p:strVal val="visible"/>
                                      </p:to>
                                    </p:set>
                                    <p:animEffect transition="in" filter="fade">
                                      <p:cBhvr>
                                        <p:cTn id="71" dur="1000"/>
                                        <p:tgtEl>
                                          <p:spTgt spid="10243">
                                            <p:txEl>
                                              <p:pRg st="8" end="8"/>
                                            </p:txEl>
                                          </p:spTgt>
                                        </p:tgtEl>
                                      </p:cBhvr>
                                    </p:animEffect>
                                    <p:anim calcmode="lin" valueType="num">
                                      <p:cBhvr>
                                        <p:cTn id="72" dur="1000" fill="hold"/>
                                        <p:tgtEl>
                                          <p:spTgt spid="10243">
                                            <p:txEl>
                                              <p:pRg st="8" end="8"/>
                                            </p:txEl>
                                          </p:spTgt>
                                        </p:tgtEl>
                                        <p:attrNameLst>
                                          <p:attrName>ppt_x</p:attrName>
                                        </p:attrNameLst>
                                      </p:cBhvr>
                                      <p:tavLst>
                                        <p:tav tm="0">
                                          <p:val>
                                            <p:strVal val="#ppt_x"/>
                                          </p:val>
                                        </p:tav>
                                        <p:tav tm="100000">
                                          <p:val>
                                            <p:strVal val="#ppt_x"/>
                                          </p:val>
                                        </p:tav>
                                      </p:tavLst>
                                    </p:anim>
                                    <p:anim calcmode="lin" valueType="num">
                                      <p:cBhvr>
                                        <p:cTn id="73" dur="900" decel="100000" fill="hold"/>
                                        <p:tgtEl>
                                          <p:spTgt spid="10243">
                                            <p:txEl>
                                              <p:pRg st="8" end="8"/>
                                            </p:txEl>
                                          </p:spTgt>
                                        </p:tgtEl>
                                        <p:attrNameLst>
                                          <p:attrName>ppt_y</p:attrName>
                                        </p:attrNameLst>
                                      </p:cBhvr>
                                      <p:tavLst>
                                        <p:tav tm="0">
                                          <p:val>
                                            <p:strVal val="#ppt_y+1"/>
                                          </p:val>
                                        </p:tav>
                                        <p:tav tm="100000">
                                          <p:val>
                                            <p:strVal val="#ppt_y-.03"/>
                                          </p:val>
                                        </p:tav>
                                      </p:tavLst>
                                    </p:anim>
                                    <p:anim calcmode="lin" valueType="num">
                                      <p:cBhvr>
                                        <p:cTn id="74" dur="100" accel="100000" fill="hold">
                                          <p:stCondLst>
                                            <p:cond delay="900"/>
                                          </p:stCondLst>
                                        </p:cTn>
                                        <p:tgtEl>
                                          <p:spTgt spid="10243">
                                            <p:txEl>
                                              <p:pRg st="8" end="8"/>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1986" name="Rectangle 1026"/>
          <p:cNvSpPr>
            <a:spLocks noGrp="1" noChangeArrowheads="1"/>
          </p:cNvSpPr>
          <p:nvPr>
            <p:ph type="title"/>
          </p:nvPr>
        </p:nvSpPr>
        <p:spPr>
          <a:xfrm>
            <a:off x="454026" y="457200"/>
            <a:ext cx="8689973" cy="888997"/>
          </a:xfrm>
        </p:spPr>
        <p:txBody>
          <a:bodyPr/>
          <a:lstStyle/>
          <a:p>
            <a:pPr eaLnBrk="1" hangingPunct="1"/>
            <a:r>
              <a:rPr lang="en-US" sz="4000" dirty="0" smtClean="0">
                <a:latin typeface="Verdana" pitchFamily="34" charset="0"/>
                <a:cs typeface="Verdana" pitchFamily="34" charset="0"/>
              </a:rPr>
              <a:t>Manipulating the Search Path</a:t>
            </a:r>
          </a:p>
        </p:txBody>
      </p:sp>
      <p:sp>
        <p:nvSpPr>
          <p:cNvPr id="41987" name="Rectangle 1027"/>
          <p:cNvSpPr>
            <a:spLocks noGrp="1" noChangeArrowheads="1"/>
          </p:cNvSpPr>
          <p:nvPr>
            <p:ph type="body" idx="1"/>
          </p:nvPr>
        </p:nvSpPr>
        <p:spPr>
          <a:xfrm>
            <a:off x="593043" y="1447800"/>
            <a:ext cx="8305800" cy="4467584"/>
          </a:xfrm>
        </p:spPr>
        <p:txBody>
          <a:bodyPr/>
          <a:lstStyle/>
          <a:p>
            <a:pPr eaLnBrk="1" hangingPunct="1">
              <a:buFont typeface="Arial" pitchFamily="34" charset="0"/>
              <a:buChar char="•"/>
            </a:pPr>
            <a:r>
              <a:rPr lang="en-US" sz="2800" dirty="0" smtClean="0">
                <a:latin typeface="Verdana" pitchFamily="34" charset="0"/>
                <a:cs typeface="Verdana" pitchFamily="34" charset="0"/>
              </a:rPr>
              <a:t>Automatic:</a:t>
            </a:r>
          </a:p>
          <a:p>
            <a:pPr lvl="1" eaLnBrk="1" hangingPunct="1"/>
            <a:r>
              <a:rPr lang="en-US" sz="2400" dirty="0" smtClean="0">
                <a:latin typeface="Verdana" pitchFamily="34" charset="0"/>
                <a:cs typeface="Verdana" pitchFamily="34" charset="0"/>
              </a:rPr>
              <a:t>Checking out/using  a package adds it to the path by default</a:t>
            </a:r>
            <a:br>
              <a:rPr lang="en-US" sz="2400" dirty="0" smtClean="0">
                <a:latin typeface="Verdana" pitchFamily="34" charset="0"/>
                <a:cs typeface="Verdana" pitchFamily="34" charset="0"/>
              </a:rPr>
            </a:br>
            <a:endParaRPr lang="en-US" sz="2400" dirty="0" smtClean="0">
              <a:latin typeface="Verdana" pitchFamily="34" charset="0"/>
              <a:cs typeface="Verdana" pitchFamily="34" charset="0"/>
            </a:endParaRPr>
          </a:p>
          <a:p>
            <a:pPr eaLnBrk="1" hangingPunct="1">
              <a:buFont typeface="Arial" pitchFamily="34" charset="0"/>
              <a:buChar char="•"/>
            </a:pPr>
            <a:r>
              <a:rPr lang="en-US" sz="2800" dirty="0" smtClean="0">
                <a:latin typeface="Verdana" pitchFamily="34" charset="0"/>
                <a:cs typeface="Verdana" pitchFamily="34" charset="0"/>
              </a:rPr>
              <a:t>Semi-automatic</a:t>
            </a:r>
          </a:p>
          <a:p>
            <a:pPr lvl="1" eaLnBrk="1" hangingPunct="1"/>
            <a:r>
              <a:rPr lang="en-US" sz="2400" dirty="0" smtClean="0">
                <a:latin typeface="Verdana" pitchFamily="34" charset="0"/>
                <a:cs typeface="Verdana" pitchFamily="34" charset="0"/>
              </a:rPr>
              <a:t>Run command: </a:t>
            </a:r>
          </a:p>
          <a:p>
            <a:pPr lvl="2" eaLnBrk="1" hangingPunct="1"/>
            <a:r>
              <a:rPr lang="en-US" sz="2000" dirty="0" smtClean="0">
                <a:latin typeface="Verdana" pitchFamily="34" charset="0"/>
                <a:cs typeface="Verdana" pitchFamily="34" charset="0"/>
              </a:rPr>
              <a:t>% </a:t>
            </a:r>
            <a:r>
              <a:rPr lang="en-US" sz="2000" dirty="0" err="1" smtClean="0">
                <a:latin typeface="Verdana" pitchFamily="34" charset="0"/>
                <a:cs typeface="Verdana" pitchFamily="34" charset="0"/>
              </a:rPr>
              <a:t>awb</a:t>
            </a:r>
            <a:r>
              <a:rPr lang="en-US" sz="2000" dirty="0" smtClean="0">
                <a:latin typeface="Verdana" pitchFamily="34" charset="0"/>
                <a:cs typeface="Verdana" pitchFamily="34" charset="0"/>
              </a:rPr>
              <a:t>-shell add package &lt;directory&gt;</a:t>
            </a:r>
            <a:br>
              <a:rPr lang="en-US" sz="2000" dirty="0" smtClean="0">
                <a:latin typeface="Verdana" pitchFamily="34" charset="0"/>
                <a:cs typeface="Verdana" pitchFamily="34" charset="0"/>
              </a:rPr>
            </a:br>
            <a:endParaRPr lang="en-US" sz="2000" dirty="0" smtClean="0">
              <a:latin typeface="Verdana" pitchFamily="34" charset="0"/>
              <a:cs typeface="Verdana" pitchFamily="34" charset="0"/>
            </a:endParaRPr>
          </a:p>
          <a:p>
            <a:pPr eaLnBrk="1" hangingPunct="1">
              <a:buFont typeface="Arial" pitchFamily="34" charset="0"/>
              <a:buChar char="•"/>
            </a:pPr>
            <a:r>
              <a:rPr lang="en-US" sz="2800" dirty="0" smtClean="0">
                <a:latin typeface="Verdana" pitchFamily="34" charset="0"/>
                <a:cs typeface="Verdana" pitchFamily="34" charset="0"/>
              </a:rPr>
              <a:t>Manual</a:t>
            </a:r>
          </a:p>
          <a:p>
            <a:pPr lvl="1" eaLnBrk="1" hangingPunct="1"/>
            <a:r>
              <a:rPr lang="en-US" sz="2400" dirty="0" smtClean="0">
                <a:latin typeface="Verdana" pitchFamily="34" charset="0"/>
                <a:cs typeface="Verdana" pitchFamily="34" charset="0"/>
              </a:rPr>
              <a:t> Edit </a:t>
            </a:r>
            <a:r>
              <a:rPr lang="en-US" sz="2400" dirty="0" err="1" smtClean="0">
                <a:latin typeface="Verdana" pitchFamily="34" charset="0"/>
                <a:cs typeface="Verdana" pitchFamily="34" charset="0"/>
              </a:rPr>
              <a:t>awb.config</a:t>
            </a:r>
            <a:endParaRPr lang="en-US" sz="2400" dirty="0" smtClean="0">
              <a:latin typeface="Verdana" pitchFamily="34" charset="0"/>
              <a:cs typeface="Verdana" pitchFamily="34" charset="0"/>
            </a:endParaRPr>
          </a:p>
        </p:txBody>
      </p:sp>
    </p:spTree>
    <p:extLst>
      <p:ext uri="{BB962C8B-B14F-4D97-AF65-F5344CB8AC3E}">
        <p14:creationId xmlns:p14="http://schemas.microsoft.com/office/powerpoint/2010/main" val="12189034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dirty="0" smtClean="0">
                <a:latin typeface="Verdana" pitchFamily="34" charset="0"/>
                <a:cs typeface="Verdana" pitchFamily="34" charset="0"/>
              </a:rPr>
              <a:t>Model Build</a:t>
            </a:r>
          </a:p>
        </p:txBody>
      </p:sp>
      <p:sp>
        <p:nvSpPr>
          <p:cNvPr id="37891" name="Rectangle 3"/>
          <p:cNvSpPr>
            <a:spLocks noGrp="1" noChangeArrowheads="1"/>
          </p:cNvSpPr>
          <p:nvPr>
            <p:ph type="body" idx="1"/>
          </p:nvPr>
        </p:nvSpPr>
        <p:spPr>
          <a:xfrm>
            <a:off x="845127" y="1593272"/>
            <a:ext cx="7838498" cy="4696015"/>
          </a:xfrm>
        </p:spPr>
        <p:txBody>
          <a:bodyPr/>
          <a:lstStyle/>
          <a:p>
            <a:pPr eaLnBrk="1" hangingPunct="1"/>
            <a:r>
              <a:rPr lang="en-US" sz="1800" dirty="0" smtClean="0">
                <a:latin typeface="Verdana" pitchFamily="34" charset="0"/>
                <a:cs typeface="Verdana" pitchFamily="34" charset="0"/>
              </a:rPr>
              <a:t>Since a model is created from a pool of modules, the build paradigm adds a new step to “configure” a model source tree from that pool of modules.</a:t>
            </a:r>
          </a:p>
          <a:p>
            <a:pPr eaLnBrk="1" hangingPunct="1"/>
            <a:r>
              <a:rPr lang="en-US" sz="1800" dirty="0" smtClean="0">
                <a:latin typeface="Verdana" pitchFamily="34" charset="0"/>
                <a:cs typeface="Verdana" pitchFamily="34" charset="0"/>
              </a:rPr>
              <a:t>Therefore a workspace has:</a:t>
            </a:r>
          </a:p>
          <a:p>
            <a:pPr lvl="1" eaLnBrk="1" hangingPunct="1"/>
            <a:r>
              <a:rPr lang="en-US" sz="1800" dirty="0" smtClean="0">
                <a:latin typeface="Verdana" pitchFamily="34" charset="0"/>
                <a:cs typeface="Verdana" pitchFamily="34" charset="0"/>
              </a:rPr>
              <a:t>A “source” area with a pool of module sources where users add modules and make changes to existing modules…</a:t>
            </a:r>
          </a:p>
          <a:p>
            <a:pPr lvl="1" eaLnBrk="1" hangingPunct="1"/>
            <a:r>
              <a:rPr lang="en-US" sz="1800" dirty="0" smtClean="0">
                <a:latin typeface="Verdana" pitchFamily="34" charset="0"/>
                <a:cs typeface="Verdana" pitchFamily="34" charset="0"/>
              </a:rPr>
              <a:t>A “build” area for “configured” models that is managed almost entirely by the </a:t>
            </a:r>
            <a:r>
              <a:rPr lang="en-US" sz="1800" dirty="0" err="1" smtClean="0">
                <a:latin typeface="Verdana" pitchFamily="34" charset="0"/>
                <a:cs typeface="Verdana" pitchFamily="34" charset="0"/>
              </a:rPr>
              <a:t>awb</a:t>
            </a:r>
            <a:r>
              <a:rPr lang="en-US" sz="1800" dirty="0" smtClean="0">
                <a:latin typeface="Verdana" pitchFamily="34" charset="0"/>
                <a:cs typeface="Verdana" pitchFamily="34" charset="0"/>
              </a:rPr>
              <a:t> infrastructure…filled with build trees populated with links to the actual source files and synthesized source files.</a:t>
            </a:r>
          </a:p>
          <a:p>
            <a:pPr marL="1588" lvl="1" indent="0" eaLnBrk="1" hangingPunct="1">
              <a:buNone/>
            </a:pPr>
            <a:endParaRPr lang="en-US" sz="1800" dirty="0" smtClean="0">
              <a:latin typeface="Verdana" pitchFamily="34" charset="0"/>
              <a:cs typeface="Verdana" pitchFamily="34" charset="0"/>
            </a:endParaRPr>
          </a:p>
          <a:p>
            <a:pPr marL="1588" lvl="1" indent="0" eaLnBrk="1" hangingPunct="1">
              <a:buNone/>
            </a:pPr>
            <a:r>
              <a:rPr lang="en-US" sz="1800" dirty="0" smtClean="0">
                <a:latin typeface="Verdana" pitchFamily="34" charset="0"/>
                <a:cs typeface="Verdana" pitchFamily="34" charset="0"/>
              </a:rPr>
              <a:t>Note: the actual tool used to do the configure is determined by the ‘type’ of the model.</a:t>
            </a:r>
            <a:endParaRPr lang="en-US" sz="1800" dirty="0">
              <a:latin typeface="Verdana" pitchFamily="34" charset="0"/>
              <a:cs typeface="Verdana" pitchFamily="34" charset="0"/>
            </a:endParaRPr>
          </a:p>
          <a:p>
            <a:pPr lvl="1" eaLnBrk="1" hangingPunct="1"/>
            <a:endParaRPr lang="en-US" sz="1800" dirty="0" smtClean="0">
              <a:latin typeface="Verdana" pitchFamily="34" charset="0"/>
              <a:cs typeface="Verdana" pitchFamily="34" charset="0"/>
            </a:endParaRPr>
          </a:p>
        </p:txBody>
      </p:sp>
    </p:spTree>
    <p:extLst>
      <p:ext uri="{BB962C8B-B14F-4D97-AF65-F5344CB8AC3E}">
        <p14:creationId xmlns:p14="http://schemas.microsoft.com/office/powerpoint/2010/main" val="33013195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smtClean="0">
                <a:latin typeface="Verdana" pitchFamily="34" charset="0"/>
                <a:cs typeface="Verdana" pitchFamily="34" charset="0"/>
              </a:rPr>
              <a:t>Model Configurations</a:t>
            </a:r>
          </a:p>
        </p:txBody>
      </p:sp>
      <p:sp>
        <p:nvSpPr>
          <p:cNvPr id="44035" name="Rectangle 3"/>
          <p:cNvSpPr>
            <a:spLocks noGrp="1" noChangeArrowheads="1"/>
          </p:cNvSpPr>
          <p:nvPr>
            <p:ph type="body" idx="1"/>
          </p:nvPr>
        </p:nvSpPr>
        <p:spPr>
          <a:xfrm>
            <a:off x="796636" y="1219200"/>
            <a:ext cx="7772400" cy="4329545"/>
          </a:xfrm>
        </p:spPr>
        <p:txBody>
          <a:bodyPr/>
          <a:lstStyle/>
          <a:p>
            <a:pPr eaLnBrk="1" hangingPunct="1">
              <a:buFont typeface="Arial" pitchFamily="34" charset="0"/>
              <a:buChar char="•"/>
            </a:pPr>
            <a:r>
              <a:rPr lang="en-US" sz="2800" dirty="0" smtClean="0">
                <a:latin typeface="Verdana" pitchFamily="34" charset="0"/>
                <a:cs typeface="Verdana" pitchFamily="34" charset="0"/>
              </a:rPr>
              <a:t>Found in:</a:t>
            </a:r>
            <a:br>
              <a:rPr lang="en-US" sz="2800" dirty="0" smtClean="0">
                <a:latin typeface="Verdana" pitchFamily="34" charset="0"/>
                <a:cs typeface="Verdana" pitchFamily="34" charset="0"/>
              </a:rPr>
            </a:br>
            <a:r>
              <a:rPr lang="en-US" sz="2800" dirty="0" smtClean="0">
                <a:latin typeface="Verdana" pitchFamily="34" charset="0"/>
                <a:cs typeface="Verdana" pitchFamily="34" charset="0"/>
              </a:rPr>
              <a:t>	</a:t>
            </a:r>
            <a:r>
              <a:rPr lang="en-US" sz="2800" dirty="0" err="1" smtClean="0">
                <a:latin typeface="Verdana" pitchFamily="34" charset="0"/>
                <a:cs typeface="Verdana" pitchFamily="34" charset="0"/>
              </a:rPr>
              <a:t>config</a:t>
            </a:r>
            <a:r>
              <a:rPr lang="en-US" sz="2800" dirty="0" smtClean="0">
                <a:latin typeface="Verdana" pitchFamily="34" charset="0"/>
                <a:cs typeface="Verdana" pitchFamily="34" charset="0"/>
              </a:rPr>
              <a:t>/pm/.../&lt;model&gt;.</a:t>
            </a:r>
            <a:r>
              <a:rPr lang="en-US" sz="2800" dirty="0" err="1" smtClean="0">
                <a:latin typeface="Verdana" pitchFamily="34" charset="0"/>
                <a:cs typeface="Verdana" pitchFamily="34" charset="0"/>
              </a:rPr>
              <a:t>apm</a:t>
            </a:r>
            <a:r>
              <a:rPr lang="en-US" sz="2800" dirty="0" smtClean="0">
                <a:latin typeface="Verdana" pitchFamily="34" charset="0"/>
                <a:cs typeface="Verdana" pitchFamily="34" charset="0"/>
              </a:rPr>
              <a:t/>
            </a:r>
            <a:br>
              <a:rPr lang="en-US" sz="2800" dirty="0" smtClean="0">
                <a:latin typeface="Verdana" pitchFamily="34" charset="0"/>
                <a:cs typeface="Verdana" pitchFamily="34" charset="0"/>
              </a:rPr>
            </a:br>
            <a:endParaRPr lang="en-US" sz="2800" dirty="0" smtClean="0">
              <a:latin typeface="Verdana" pitchFamily="34" charset="0"/>
              <a:cs typeface="Verdana" pitchFamily="34" charset="0"/>
            </a:endParaRPr>
          </a:p>
          <a:p>
            <a:pPr eaLnBrk="1" hangingPunct="1">
              <a:buFont typeface="Arial" pitchFamily="34" charset="0"/>
              <a:buChar char="•"/>
            </a:pPr>
            <a:r>
              <a:rPr lang="en-US" sz="2800" dirty="0" smtClean="0">
                <a:latin typeface="Verdana" pitchFamily="34" charset="0"/>
                <a:cs typeface="Verdana" pitchFamily="34" charset="0"/>
              </a:rPr>
              <a:t>Contains:</a:t>
            </a:r>
          </a:p>
          <a:p>
            <a:pPr lvl="1" eaLnBrk="1" hangingPunct="1"/>
            <a:r>
              <a:rPr lang="en-US" sz="2400" dirty="0" smtClean="0">
                <a:latin typeface="Verdana" pitchFamily="34" charset="0"/>
                <a:cs typeface="Verdana" pitchFamily="34" charset="0"/>
              </a:rPr>
              <a:t>module hierarchy</a:t>
            </a:r>
          </a:p>
          <a:p>
            <a:pPr lvl="1" eaLnBrk="1" hangingPunct="1"/>
            <a:r>
              <a:rPr lang="en-US" sz="2400" dirty="0" smtClean="0">
                <a:latin typeface="Verdana" pitchFamily="34" charset="0"/>
                <a:cs typeface="Verdana" pitchFamily="34" charset="0"/>
              </a:rPr>
              <a:t>module parameters</a:t>
            </a:r>
          </a:p>
          <a:p>
            <a:pPr lvl="1" eaLnBrk="1" hangingPunct="1"/>
            <a:endParaRPr lang="en-US" sz="2400" dirty="0">
              <a:latin typeface="Verdana" pitchFamily="34" charset="0"/>
              <a:cs typeface="Verdana" pitchFamily="34" charset="0"/>
            </a:endParaRPr>
          </a:p>
          <a:p>
            <a:pPr>
              <a:buFont typeface="Arial" pitchFamily="34" charset="0"/>
              <a:buChar char="•"/>
            </a:pPr>
            <a:r>
              <a:rPr lang="en-US" sz="2000" dirty="0" smtClean="0">
                <a:latin typeface="Verdana" pitchFamily="34" charset="0"/>
                <a:cs typeface="Verdana" pitchFamily="34" charset="0"/>
              </a:rPr>
              <a:t>To perform the configure a project, cd into your workspace and type:</a:t>
            </a:r>
          </a:p>
          <a:p>
            <a:pPr>
              <a:buFont typeface="Arial" pitchFamily="34" charset="0"/>
              <a:buChar char="•"/>
            </a:pPr>
            <a:r>
              <a:rPr lang="en-US" sz="2000" dirty="0" smtClean="0">
                <a:latin typeface="Verdana" pitchFamily="34" charset="0"/>
                <a:cs typeface="Verdana" pitchFamily="34" charset="0"/>
              </a:rPr>
              <a:t>	% </a:t>
            </a:r>
            <a:r>
              <a:rPr lang="en-US" sz="2000" dirty="0" err="1" smtClean="0">
                <a:latin typeface="Verdana" pitchFamily="34" charset="0"/>
                <a:cs typeface="Verdana" pitchFamily="34" charset="0"/>
              </a:rPr>
              <a:t>awb</a:t>
            </a:r>
            <a:endParaRPr lang="en-US" sz="2000" dirty="0" smtClean="0">
              <a:latin typeface="Verdana" pitchFamily="34" charset="0"/>
              <a:cs typeface="Verdana" pitchFamily="34" charset="0"/>
            </a:endParaRPr>
          </a:p>
          <a:p>
            <a:pPr marL="458788" lvl="1" indent="-457200" eaLnBrk="1" hangingPunct="1"/>
            <a:endParaRPr lang="en-US" sz="3200" dirty="0" smtClean="0">
              <a:latin typeface="Verdana" pitchFamily="34" charset="0"/>
              <a:cs typeface="Verdana" pitchFamily="34" charset="0"/>
            </a:endParaRPr>
          </a:p>
        </p:txBody>
      </p:sp>
    </p:spTree>
    <p:extLst>
      <p:ext uri="{BB962C8B-B14F-4D97-AF65-F5344CB8AC3E}">
        <p14:creationId xmlns:p14="http://schemas.microsoft.com/office/powerpoint/2010/main" val="22408795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AWB- GUI</a:t>
            </a:r>
            <a:endParaRPr lang="en-US" dirty="0"/>
          </a:p>
        </p:txBody>
      </p:sp>
      <p:pic>
        <p:nvPicPr>
          <p:cNvPr id="972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9105" y="1221059"/>
            <a:ext cx="4999387" cy="51035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5954751" y="2520175"/>
            <a:ext cx="2910469" cy="1938992"/>
          </a:xfrm>
          <a:prstGeom prst="rect">
            <a:avLst/>
          </a:prstGeom>
          <a:noFill/>
          <a:ln>
            <a:solidFill>
              <a:schemeClr val="accent1"/>
            </a:solidFill>
          </a:ln>
        </p:spPr>
        <p:txBody>
          <a:bodyPr wrap="square" rtlCol="0">
            <a:spAutoFit/>
          </a:bodyPr>
          <a:lstStyle/>
          <a:p>
            <a:r>
              <a:rPr lang="en-US" sz="2000" dirty="0" smtClean="0"/>
              <a:t>The ‘configure’ button invokes the </a:t>
            </a:r>
            <a:r>
              <a:rPr lang="en-US" sz="2000" dirty="0"/>
              <a:t>proper configure </a:t>
            </a:r>
            <a:r>
              <a:rPr lang="en-US" sz="2000" dirty="0" smtClean="0"/>
              <a:t>tool as determined </a:t>
            </a:r>
            <a:r>
              <a:rPr lang="en-US" sz="2000" dirty="0"/>
              <a:t>by </a:t>
            </a:r>
            <a:r>
              <a:rPr lang="en-US" sz="2000" dirty="0" smtClean="0"/>
              <a:t>the model type. (See </a:t>
            </a:r>
            <a:r>
              <a:rPr lang="en-US" sz="2000" dirty="0" err="1" smtClean="0"/>
              <a:t>apm</a:t>
            </a:r>
            <a:r>
              <a:rPr lang="en-US" sz="2000" dirty="0" smtClean="0"/>
              <a:t>-edit for details)</a:t>
            </a:r>
            <a:endParaRPr lang="en-US" sz="2000" dirty="0" smtClean="0">
              <a:latin typeface="+mn-lt"/>
            </a:endParaRPr>
          </a:p>
        </p:txBody>
      </p:sp>
    </p:spTree>
    <p:extLst>
      <p:ext uri="{BB962C8B-B14F-4D97-AF65-F5344CB8AC3E}">
        <p14:creationId xmlns:p14="http://schemas.microsoft.com/office/powerpoint/2010/main" val="18064377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Hello World in LEAP</a:t>
            </a:r>
            <a:endParaRPr lang="en-US" dirty="0"/>
          </a:p>
        </p:txBody>
      </p:sp>
      <p:sp>
        <p:nvSpPr>
          <p:cNvPr id="3" name="Content Placeholder 2"/>
          <p:cNvSpPr>
            <a:spLocks noGrp="1"/>
          </p:cNvSpPr>
          <p:nvPr>
            <p:ph idx="1"/>
          </p:nvPr>
        </p:nvSpPr>
        <p:spPr>
          <a:xfrm>
            <a:off x="605119" y="1219200"/>
            <a:ext cx="8673352" cy="4953001"/>
          </a:xfrm>
        </p:spPr>
        <p:txBody>
          <a:bodyPr>
            <a:normAutofit fontScale="92500" lnSpcReduction="10000"/>
          </a:bodyPr>
          <a:lstStyle/>
          <a:p>
            <a:pPr>
              <a:buNone/>
            </a:pPr>
            <a:r>
              <a:rPr lang="en-US" dirty="0">
                <a:latin typeface="Courier New" pitchFamily="49" charset="0"/>
                <a:cs typeface="Courier New" pitchFamily="49" charset="0"/>
              </a:rPr>
              <a:t>module [</a:t>
            </a:r>
            <a:r>
              <a:rPr lang="en-US" dirty="0" smtClean="0">
                <a:latin typeface="Courier New" pitchFamily="49" charset="0"/>
                <a:cs typeface="Courier New" pitchFamily="49" charset="0"/>
              </a:rPr>
              <a:t>CONNECTED_MODULE] </a:t>
            </a:r>
            <a:r>
              <a:rPr lang="en-US" dirty="0" err="1" smtClean="0">
                <a:latin typeface="Courier New" pitchFamily="49" charset="0"/>
                <a:cs typeface="Courier New" pitchFamily="49" charset="0"/>
              </a:rPr>
              <a:t>mkConnectedApplication</a:t>
            </a:r>
            <a:r>
              <a:rPr lang="en-US" dirty="0" smtClean="0">
                <a:latin typeface="Courier New" pitchFamily="49" charset="0"/>
                <a:cs typeface="Courier New" pitchFamily="49" charset="0"/>
              </a:rPr>
              <a:t> ();</a:t>
            </a:r>
            <a:br>
              <a:rPr lang="en-US" dirty="0" smtClean="0">
                <a:latin typeface="Courier New" pitchFamily="49" charset="0"/>
                <a:cs typeface="Courier New" pitchFamily="49" charset="0"/>
              </a:rPr>
            </a:br>
            <a:r>
              <a:rPr lang="en-US" dirty="0">
                <a:latin typeface="Courier New" pitchFamily="49" charset="0"/>
                <a:cs typeface="Courier New" pitchFamily="49" charset="0"/>
              </a:rPr>
              <a:t/>
            </a:r>
            <a:br>
              <a:rPr lang="en-US" dirty="0">
                <a:latin typeface="Courier New" pitchFamily="49" charset="0"/>
                <a:cs typeface="Courier New" pitchFamily="49" charset="0"/>
              </a:rPr>
            </a:br>
            <a:r>
              <a:rPr lang="en-US" dirty="0">
                <a:latin typeface="Courier New" pitchFamily="49" charset="0"/>
                <a:cs typeface="Courier New" pitchFamily="49" charset="0"/>
              </a:rPr>
              <a:t>    STDIO#(Bit#(32)) </a:t>
            </a:r>
            <a:r>
              <a:rPr lang="en-US" dirty="0" err="1">
                <a:latin typeface="Courier New" pitchFamily="49" charset="0"/>
                <a:cs typeface="Courier New" pitchFamily="49" charset="0"/>
              </a:rPr>
              <a:t>stdio</a:t>
            </a:r>
            <a:r>
              <a:rPr lang="en-US" dirty="0">
                <a:latin typeface="Courier New" pitchFamily="49" charset="0"/>
                <a:cs typeface="Courier New" pitchFamily="49" charset="0"/>
              </a:rPr>
              <a:t> &lt;- </a:t>
            </a:r>
            <a:r>
              <a:rPr lang="en-US" dirty="0" err="1">
                <a:latin typeface="Courier New" pitchFamily="49" charset="0"/>
                <a:cs typeface="Courier New" pitchFamily="49" charset="0"/>
              </a:rPr>
              <a:t>mkStdIO</a:t>
            </a:r>
            <a:r>
              <a:rPr lang="en-US" dirty="0">
                <a:latin typeface="Courier New" pitchFamily="49" charset="0"/>
                <a:cs typeface="Courier New" pitchFamily="49" charset="0"/>
              </a:rPr>
              <a:t>();</a:t>
            </a:r>
            <a:br>
              <a:rPr lang="en-US" dirty="0">
                <a:latin typeface="Courier New" pitchFamily="49" charset="0"/>
                <a:cs typeface="Courier New" pitchFamily="49" charset="0"/>
              </a:rPr>
            </a:br>
            <a:r>
              <a:rPr lang="en-US" dirty="0">
                <a:latin typeface="Courier New" pitchFamily="49" charset="0"/>
                <a:cs typeface="Courier New" pitchFamily="49" charset="0"/>
              </a:rPr>
              <a:t/>
            </a:r>
            <a:br>
              <a:rPr lang="en-US" dirty="0">
                <a:latin typeface="Courier New" pitchFamily="49" charset="0"/>
                <a:cs typeface="Courier New" pitchFamily="49" charset="0"/>
              </a:rPr>
            </a:br>
            <a:r>
              <a:rPr lang="en-US" dirty="0">
                <a:latin typeface="Courier New" pitchFamily="49" charset="0"/>
                <a:cs typeface="Courier New" pitchFamily="49" charset="0"/>
              </a:rPr>
              <a:t>    </a:t>
            </a:r>
            <a:r>
              <a:rPr lang="en-US" dirty="0" err="1">
                <a:latin typeface="Courier New" pitchFamily="49" charset="0"/>
                <a:cs typeface="Courier New" pitchFamily="49" charset="0"/>
              </a:rPr>
              <a:t>Reg</a:t>
            </a:r>
            <a:r>
              <a:rPr lang="en-US" dirty="0">
                <a:latin typeface="Courier New" pitchFamily="49" charset="0"/>
                <a:cs typeface="Courier New" pitchFamily="49" charset="0"/>
              </a:rPr>
              <a:t>#(STATE) state &lt;- </a:t>
            </a:r>
            <a:r>
              <a:rPr lang="en-US" dirty="0" err="1">
                <a:latin typeface="Courier New" pitchFamily="49" charset="0"/>
                <a:cs typeface="Courier New" pitchFamily="49" charset="0"/>
              </a:rPr>
              <a:t>mkReg</a:t>
            </a:r>
            <a:r>
              <a:rPr lang="en-US" dirty="0">
                <a:latin typeface="Courier New" pitchFamily="49" charset="0"/>
                <a:cs typeface="Courier New" pitchFamily="49" charset="0"/>
              </a:rPr>
              <a:t>(</a:t>
            </a:r>
            <a:r>
              <a:rPr lang="en-US" dirty="0" err="1">
                <a:latin typeface="Courier New" pitchFamily="49" charset="0"/>
                <a:cs typeface="Courier New" pitchFamily="49" charset="0"/>
              </a:rPr>
              <a:t>STATE_start</a:t>
            </a:r>
            <a:r>
              <a:rPr lang="en-US" dirty="0" smtClean="0">
                <a:latin typeface="Courier New" pitchFamily="49" charset="0"/>
                <a:cs typeface="Courier New" pitchFamily="49" charset="0"/>
              </a:rPr>
              <a:t>);</a:t>
            </a:r>
            <a:r>
              <a:rPr lang="en-US" dirty="0">
                <a:latin typeface="Courier New" pitchFamily="49" charset="0"/>
                <a:cs typeface="Courier New" pitchFamily="49" charset="0"/>
              </a:rPr>
              <a:t/>
            </a:r>
            <a:br>
              <a:rPr lang="en-US" dirty="0">
                <a:latin typeface="Courier New" pitchFamily="49" charset="0"/>
                <a:cs typeface="Courier New" pitchFamily="49" charset="0"/>
              </a:rPr>
            </a:br>
            <a:r>
              <a:rPr lang="en-US" dirty="0">
                <a:latin typeface="Courier New" pitchFamily="49" charset="0"/>
                <a:cs typeface="Courier New" pitchFamily="49" charset="0"/>
              </a:rPr>
              <a:t/>
            </a:r>
            <a:br>
              <a:rPr lang="en-US" dirty="0">
                <a:latin typeface="Courier New" pitchFamily="49" charset="0"/>
                <a:cs typeface="Courier New" pitchFamily="49" charset="0"/>
              </a:rPr>
            </a:br>
            <a:r>
              <a:rPr lang="en-US" dirty="0">
                <a:latin typeface="Courier New" pitchFamily="49" charset="0"/>
                <a:cs typeface="Courier New" pitchFamily="49" charset="0"/>
              </a:rPr>
              <a:t>    let </a:t>
            </a:r>
            <a:r>
              <a:rPr lang="en-US" dirty="0" err="1">
                <a:latin typeface="Courier New" pitchFamily="49" charset="0"/>
                <a:cs typeface="Courier New" pitchFamily="49" charset="0"/>
              </a:rPr>
              <a:t>msg</a:t>
            </a:r>
            <a:r>
              <a:rPr lang="en-US" dirty="0">
                <a:latin typeface="Courier New" pitchFamily="49" charset="0"/>
                <a:cs typeface="Courier New" pitchFamily="49" charset="0"/>
              </a:rPr>
              <a:t> &lt;- </a:t>
            </a:r>
            <a:r>
              <a:rPr lang="en-US" dirty="0" err="1">
                <a:latin typeface="Courier New" pitchFamily="49" charset="0"/>
                <a:cs typeface="Courier New" pitchFamily="49" charset="0"/>
              </a:rPr>
              <a:t>getGlobalStringUID</a:t>
            </a:r>
            <a:r>
              <a:rPr lang="en-US" dirty="0" smtClean="0">
                <a:latin typeface="Courier New" pitchFamily="49" charset="0"/>
                <a:cs typeface="Courier New" pitchFamily="49" charset="0"/>
              </a:rPr>
              <a:t>("</a:t>
            </a:r>
            <a:r>
              <a:rPr lang="en-US" dirty="0">
                <a:latin typeface="Courier New" pitchFamily="49" charset="0"/>
                <a:cs typeface="Courier New" pitchFamily="49" charset="0"/>
              </a:rPr>
              <a:t>Hello, w</a:t>
            </a:r>
            <a:r>
              <a:rPr lang="en-US" dirty="0" smtClean="0">
                <a:latin typeface="Courier New" pitchFamily="49" charset="0"/>
                <a:cs typeface="Courier New" pitchFamily="49" charset="0"/>
              </a:rPr>
              <a:t>orld!\n”);</a:t>
            </a:r>
            <a:r>
              <a:rPr lang="en-US" dirty="0">
                <a:latin typeface="Courier New" pitchFamily="49" charset="0"/>
                <a:cs typeface="Courier New" pitchFamily="49" charset="0"/>
              </a:rPr>
              <a:t/>
            </a:r>
            <a:br>
              <a:rPr lang="en-US" dirty="0">
                <a:latin typeface="Courier New" pitchFamily="49" charset="0"/>
                <a:cs typeface="Courier New" pitchFamily="49" charset="0"/>
              </a:rPr>
            </a:br>
            <a:r>
              <a:rPr lang="en-US" dirty="0">
                <a:latin typeface="Courier New" pitchFamily="49" charset="0"/>
                <a:cs typeface="Courier New" pitchFamily="49" charset="0"/>
              </a:rPr>
              <a:t/>
            </a:r>
            <a:br>
              <a:rPr lang="en-US" dirty="0">
                <a:latin typeface="Courier New" pitchFamily="49" charset="0"/>
                <a:cs typeface="Courier New" pitchFamily="49" charset="0"/>
              </a:rPr>
            </a:br>
            <a:r>
              <a:rPr lang="en-US" dirty="0">
                <a:latin typeface="Courier New" pitchFamily="49" charset="0"/>
                <a:cs typeface="Courier New" pitchFamily="49" charset="0"/>
              </a:rPr>
              <a:t>    rule hello (state == </a:t>
            </a:r>
            <a:r>
              <a:rPr lang="en-US" dirty="0" err="1" smtClean="0">
                <a:latin typeface="Courier New" pitchFamily="49" charset="0"/>
                <a:cs typeface="Courier New" pitchFamily="49" charset="0"/>
              </a:rPr>
              <a:t>STATE_start</a:t>
            </a:r>
            <a:r>
              <a:rPr lang="en-US" dirty="0" smtClean="0">
                <a:latin typeface="Courier New" pitchFamily="49" charset="0"/>
                <a:cs typeface="Courier New" pitchFamily="49" charset="0"/>
              </a:rPr>
              <a:t>);</a:t>
            </a:r>
            <a:r>
              <a:rPr lang="en-US" dirty="0">
                <a:latin typeface="Courier New" pitchFamily="49" charset="0"/>
                <a:cs typeface="Courier New" pitchFamily="49" charset="0"/>
              </a:rPr>
              <a:t/>
            </a:r>
            <a:br>
              <a:rPr lang="en-US" dirty="0">
                <a:latin typeface="Courier New" pitchFamily="49" charset="0"/>
                <a:cs typeface="Courier New" pitchFamily="49" charset="0"/>
              </a:rPr>
            </a:br>
            <a:r>
              <a:rPr lang="en-US" dirty="0">
                <a:latin typeface="Courier New" pitchFamily="49" charset="0"/>
                <a:cs typeface="Courier New" pitchFamily="49" charset="0"/>
              </a:rPr>
              <a:t/>
            </a:r>
            <a:br>
              <a:rPr lang="en-US" dirty="0">
                <a:latin typeface="Courier New" pitchFamily="49" charset="0"/>
                <a:cs typeface="Courier New" pitchFamily="49" charset="0"/>
              </a:rPr>
            </a:br>
            <a:r>
              <a:rPr lang="en-US" dirty="0">
                <a:latin typeface="Courier New" pitchFamily="49" charset="0"/>
                <a:cs typeface="Courier New" pitchFamily="49" charset="0"/>
              </a:rPr>
              <a:t>        </a:t>
            </a:r>
            <a:r>
              <a:rPr lang="en-US" dirty="0" err="1">
                <a:latin typeface="Courier New" pitchFamily="49" charset="0"/>
                <a:cs typeface="Courier New" pitchFamily="49" charset="0"/>
              </a:rPr>
              <a:t>stdio.printf</a:t>
            </a:r>
            <a:r>
              <a:rPr lang="en-US" dirty="0">
                <a:latin typeface="Courier New" pitchFamily="49" charset="0"/>
                <a:cs typeface="Courier New" pitchFamily="49" charset="0"/>
              </a:rPr>
              <a:t>(</a:t>
            </a:r>
            <a:r>
              <a:rPr lang="en-US" dirty="0" err="1">
                <a:latin typeface="Courier New" pitchFamily="49" charset="0"/>
                <a:cs typeface="Courier New" pitchFamily="49" charset="0"/>
              </a:rPr>
              <a:t>msg</a:t>
            </a:r>
            <a:r>
              <a:rPr lang="en-US" dirty="0">
                <a:latin typeface="Courier New" pitchFamily="49" charset="0"/>
                <a:cs typeface="Courier New" pitchFamily="49" charset="0"/>
              </a:rPr>
              <a:t>, List::nil);</a:t>
            </a:r>
            <a:br>
              <a:rPr lang="en-US" dirty="0">
                <a:latin typeface="Courier New" pitchFamily="49" charset="0"/>
                <a:cs typeface="Courier New" pitchFamily="49" charset="0"/>
              </a:rPr>
            </a:br>
            <a:r>
              <a:rPr lang="en-US" dirty="0">
                <a:latin typeface="Courier New" pitchFamily="49" charset="0"/>
                <a:cs typeface="Courier New" pitchFamily="49" charset="0"/>
              </a:rPr>
              <a:t>        state &lt;= </a:t>
            </a:r>
            <a:r>
              <a:rPr lang="en-US" dirty="0" err="1" smtClean="0">
                <a:latin typeface="Courier New" pitchFamily="49" charset="0"/>
                <a:cs typeface="Courier New" pitchFamily="49" charset="0"/>
              </a:rPr>
              <a:t>STATE_finish</a:t>
            </a:r>
            <a:r>
              <a:rPr lang="en-US" dirty="0" smtClean="0">
                <a:latin typeface="Courier New" pitchFamily="49" charset="0"/>
                <a:cs typeface="Courier New" pitchFamily="49" charset="0"/>
              </a:rPr>
              <a:t>;</a:t>
            </a:r>
            <a:r>
              <a:rPr lang="en-US" dirty="0">
                <a:latin typeface="Courier New" pitchFamily="49" charset="0"/>
                <a:cs typeface="Courier New" pitchFamily="49" charset="0"/>
              </a:rPr>
              <a:t/>
            </a:r>
            <a:br>
              <a:rPr lang="en-US" dirty="0">
                <a:latin typeface="Courier New" pitchFamily="49" charset="0"/>
                <a:cs typeface="Courier New" pitchFamily="49" charset="0"/>
              </a:rPr>
            </a:br>
            <a:r>
              <a:rPr lang="en-US" dirty="0">
                <a:latin typeface="Courier New" pitchFamily="49" charset="0"/>
                <a:cs typeface="Courier New" pitchFamily="49" charset="0"/>
              </a:rPr>
              <a:t/>
            </a:r>
            <a:br>
              <a:rPr lang="en-US" dirty="0">
                <a:latin typeface="Courier New" pitchFamily="49" charset="0"/>
                <a:cs typeface="Courier New" pitchFamily="49" charset="0"/>
              </a:rPr>
            </a:br>
            <a:r>
              <a:rPr lang="en-US" dirty="0">
                <a:latin typeface="Courier New" pitchFamily="49" charset="0"/>
                <a:cs typeface="Courier New" pitchFamily="49" charset="0"/>
              </a:rPr>
              <a:t>    </a:t>
            </a:r>
            <a:r>
              <a:rPr lang="en-US" dirty="0" err="1">
                <a:latin typeface="Courier New" pitchFamily="49" charset="0"/>
                <a:cs typeface="Courier New" pitchFamily="49" charset="0"/>
              </a:rPr>
              <a:t>endrule</a:t>
            </a:r>
            <a:r>
              <a:rPr lang="en-US" dirty="0">
                <a:latin typeface="Courier New" pitchFamily="49" charset="0"/>
                <a:cs typeface="Courier New" pitchFamily="49" charset="0"/>
              </a:rPr>
              <a:t/>
            </a:r>
            <a:br>
              <a:rPr lang="en-US" dirty="0">
                <a:latin typeface="Courier New" pitchFamily="49" charset="0"/>
                <a:cs typeface="Courier New" pitchFamily="49" charset="0"/>
              </a:rPr>
            </a:br>
            <a:endParaRPr lang="en-US" dirty="0" smtClean="0">
              <a:latin typeface="Courier New" pitchFamily="49" charset="0"/>
              <a:cs typeface="Courier New" pitchFamily="49" charset="0"/>
            </a:endParaRPr>
          </a:p>
          <a:p>
            <a:pPr>
              <a:buNone/>
            </a:pPr>
            <a:r>
              <a:rPr lang="en-US" dirty="0" err="1" smtClean="0">
                <a:latin typeface="Courier New" pitchFamily="49" charset="0"/>
                <a:cs typeface="Courier New" pitchFamily="49" charset="0"/>
              </a:rPr>
              <a:t>endmodule</a:t>
            </a:r>
            <a:endParaRPr lang="en-US" dirty="0" smtClean="0">
              <a:latin typeface="Courier New" pitchFamily="49" charset="0"/>
              <a:cs typeface="Courier New" pitchFamily="49" charset="0"/>
            </a:endParaRPr>
          </a:p>
        </p:txBody>
      </p:sp>
      <p:sp>
        <p:nvSpPr>
          <p:cNvPr id="6" name="Text Box 39"/>
          <p:cNvSpPr txBox="1">
            <a:spLocks noChangeArrowheads="1"/>
          </p:cNvSpPr>
          <p:nvPr/>
        </p:nvSpPr>
        <p:spPr bwMode="auto">
          <a:xfrm>
            <a:off x="3251200" y="5910758"/>
            <a:ext cx="5631542" cy="36933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square">
            <a:spAutoFit/>
          </a:bodyPr>
          <a:lstStyle/>
          <a:p>
            <a:pPr algn="ctr">
              <a:buFont typeface="Wingdings" pitchFamily="-96" charset="2"/>
              <a:buNone/>
            </a:pPr>
            <a:r>
              <a:rPr lang="en-US" dirty="0" smtClean="0">
                <a:solidFill>
                  <a:schemeClr val="tx1"/>
                </a:solidFill>
              </a:rPr>
              <a:t>This code is a complete LEAP program</a:t>
            </a:r>
            <a:endParaRPr lang="en-US" dirty="0">
              <a:solidFill>
                <a:schemeClr val="tx1"/>
              </a:solidFill>
            </a:endParaRPr>
          </a:p>
        </p:txBody>
      </p:sp>
    </p:spTree>
    <p:extLst>
      <p:ext uri="{BB962C8B-B14F-4D97-AF65-F5344CB8AC3E}">
        <p14:creationId xmlns:p14="http://schemas.microsoft.com/office/powerpoint/2010/main" val="1534067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AWB- GUI</a:t>
            </a:r>
            <a:endParaRPr lang="en-US" dirty="0"/>
          </a:p>
        </p:txBody>
      </p:sp>
      <p:pic>
        <p:nvPicPr>
          <p:cNvPr id="983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1113" y="2343150"/>
            <a:ext cx="6581775" cy="2171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1281113" y="4803272"/>
            <a:ext cx="6581775" cy="1015663"/>
          </a:xfrm>
          <a:prstGeom prst="rect">
            <a:avLst/>
          </a:prstGeom>
          <a:noFill/>
        </p:spPr>
        <p:txBody>
          <a:bodyPr wrap="square" rtlCol="0">
            <a:spAutoFit/>
          </a:bodyPr>
          <a:lstStyle/>
          <a:p>
            <a:r>
              <a:rPr lang="en-US" sz="2000" dirty="0" err="1" smtClean="0">
                <a:latin typeface="+mn-lt"/>
              </a:rPr>
              <a:t>Runlog</a:t>
            </a:r>
            <a:r>
              <a:rPr lang="en-US" sz="2000" dirty="0" smtClean="0">
                <a:latin typeface="+mn-lt"/>
              </a:rPr>
              <a:t> shows the command line tool invoked. Should have been leap-configure, which creates a build directory.</a:t>
            </a:r>
          </a:p>
        </p:txBody>
      </p:sp>
    </p:spTree>
    <p:extLst>
      <p:ext uri="{BB962C8B-B14F-4D97-AF65-F5344CB8AC3E}">
        <p14:creationId xmlns:p14="http://schemas.microsoft.com/office/powerpoint/2010/main" val="33432373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AWB- GUI</a:t>
            </a:r>
            <a:endParaRPr lang="en-US" dirty="0"/>
          </a:p>
        </p:txBody>
      </p:sp>
      <p:pic>
        <p:nvPicPr>
          <p:cNvPr id="993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9494" y="1108199"/>
            <a:ext cx="4285208" cy="5216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5390665" y="2685214"/>
            <a:ext cx="3056105" cy="1323439"/>
          </a:xfrm>
          <a:prstGeom prst="rect">
            <a:avLst/>
          </a:prstGeom>
          <a:noFill/>
          <a:ln>
            <a:solidFill>
              <a:schemeClr val="accent1"/>
            </a:solidFill>
          </a:ln>
        </p:spPr>
        <p:txBody>
          <a:bodyPr wrap="square" rtlCol="0">
            <a:spAutoFit/>
          </a:bodyPr>
          <a:lstStyle>
            <a:defPPr>
              <a:defRPr lang="en-US"/>
            </a:defPPr>
            <a:lvl1pPr>
              <a:defRPr sz="2000"/>
            </a:lvl1pPr>
          </a:lstStyle>
          <a:p>
            <a:r>
              <a:rPr lang="en-US" dirty="0"/>
              <a:t>The ‘build’ button invokes ‘make’ (or ‘</a:t>
            </a:r>
            <a:r>
              <a:rPr lang="en-US" dirty="0" err="1"/>
              <a:t>scons</a:t>
            </a:r>
            <a:r>
              <a:rPr lang="en-US" dirty="0"/>
              <a:t>’) in the build tree created by the configure script.</a:t>
            </a:r>
          </a:p>
        </p:txBody>
      </p:sp>
    </p:spTree>
    <p:extLst>
      <p:ext uri="{BB962C8B-B14F-4D97-AF65-F5344CB8AC3E}">
        <p14:creationId xmlns:p14="http://schemas.microsoft.com/office/powerpoint/2010/main" val="30548732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AWB- GUI</a:t>
            </a:r>
            <a:endParaRPr lang="en-US" dirty="0"/>
          </a:p>
        </p:txBody>
      </p:sp>
      <p:pic>
        <p:nvPicPr>
          <p:cNvPr id="1003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1595" y="1295400"/>
            <a:ext cx="3901126" cy="49339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5352585" y="2520175"/>
            <a:ext cx="3200400" cy="1631216"/>
          </a:xfrm>
          <a:prstGeom prst="rect">
            <a:avLst/>
          </a:prstGeom>
          <a:noFill/>
          <a:ln>
            <a:solidFill>
              <a:schemeClr val="accent1"/>
            </a:solidFill>
          </a:ln>
        </p:spPr>
        <p:txBody>
          <a:bodyPr wrap="square" rtlCol="0">
            <a:spAutoFit/>
          </a:bodyPr>
          <a:lstStyle>
            <a:defPPr>
              <a:defRPr lang="en-US"/>
            </a:defPPr>
            <a:lvl1pPr>
              <a:defRPr sz="2000"/>
            </a:lvl1pPr>
          </a:lstStyle>
          <a:p>
            <a:r>
              <a:rPr lang="en-US" dirty="0"/>
              <a:t>The ‘setup’ button invokes the proper benchmark setup tool as determined by the model type. (See </a:t>
            </a:r>
            <a:r>
              <a:rPr lang="en-US" dirty="0" err="1"/>
              <a:t>apm</a:t>
            </a:r>
            <a:r>
              <a:rPr lang="en-US" dirty="0"/>
              <a:t>-edit for details)</a:t>
            </a:r>
          </a:p>
        </p:txBody>
      </p:sp>
    </p:spTree>
    <p:extLst>
      <p:ext uri="{BB962C8B-B14F-4D97-AF65-F5344CB8AC3E}">
        <p14:creationId xmlns:p14="http://schemas.microsoft.com/office/powerpoint/2010/main" val="41464716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AWB- GUI</a:t>
            </a:r>
            <a:endParaRPr lang="en-US" dirty="0"/>
          </a:p>
        </p:txBody>
      </p:sp>
      <p:pic>
        <p:nvPicPr>
          <p:cNvPr id="1013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8521" y="1295400"/>
            <a:ext cx="4000185" cy="48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5486399" y="2509023"/>
            <a:ext cx="3200401" cy="1631216"/>
          </a:xfrm>
          <a:prstGeom prst="rect">
            <a:avLst/>
          </a:prstGeom>
          <a:noFill/>
          <a:ln>
            <a:solidFill>
              <a:schemeClr val="accent1"/>
            </a:solidFill>
          </a:ln>
        </p:spPr>
        <p:txBody>
          <a:bodyPr wrap="square" rtlCol="0">
            <a:spAutoFit/>
          </a:bodyPr>
          <a:lstStyle>
            <a:defPPr>
              <a:defRPr lang="en-US"/>
            </a:defPPr>
            <a:lvl1pPr>
              <a:defRPr sz="2000"/>
            </a:lvl1pPr>
          </a:lstStyle>
          <a:p>
            <a:r>
              <a:rPr lang="en-US" dirty="0"/>
              <a:t>The ‘run’ button invokes the ./run script in the benchmark directory created by the benchmark setup script.</a:t>
            </a:r>
          </a:p>
        </p:txBody>
      </p:sp>
    </p:spTree>
    <p:extLst>
      <p:ext uri="{BB962C8B-B14F-4D97-AF65-F5344CB8AC3E}">
        <p14:creationId xmlns:p14="http://schemas.microsoft.com/office/powerpoint/2010/main" val="18983570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AWB- GUI</a:t>
            </a:r>
            <a:endParaRPr lang="en-US" dirty="0"/>
          </a:p>
        </p:txBody>
      </p:sp>
      <p:pic>
        <p:nvPicPr>
          <p:cNvPr id="1024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1187" y="1948454"/>
            <a:ext cx="5381625" cy="258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508170" y="5662985"/>
            <a:ext cx="8361969" cy="338554"/>
          </a:xfrm>
          <a:prstGeom prst="rect">
            <a:avLst/>
          </a:prstGeom>
          <a:noFill/>
        </p:spPr>
        <p:txBody>
          <a:bodyPr wrap="none" rtlCol="0">
            <a:spAutoFit/>
          </a:bodyPr>
          <a:lstStyle/>
          <a:p>
            <a:r>
              <a:rPr lang="en-US" sz="1600" dirty="0" smtClean="0">
                <a:latin typeface="+mn-lt"/>
                <a:hlinkClick r:id="rId3"/>
              </a:rPr>
              <a:t>http://asim.csail.mit.edu/redmine/projects/awb/wiki/AWB_example_build_GUI</a:t>
            </a:r>
            <a:endParaRPr lang="en-US" sz="1600" dirty="0" smtClean="0">
              <a:latin typeface="+mn-lt"/>
            </a:endParaRPr>
          </a:p>
        </p:txBody>
      </p:sp>
    </p:spTree>
    <p:extLst>
      <p:ext uri="{BB962C8B-B14F-4D97-AF65-F5344CB8AC3E}">
        <p14:creationId xmlns:p14="http://schemas.microsoft.com/office/powerpoint/2010/main" val="112786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r>
              <a:rPr lang="en-US" smtClean="0">
                <a:latin typeface="Verdana" pitchFamily="34" charset="0"/>
                <a:cs typeface="Verdana" pitchFamily="34" charset="0"/>
              </a:rPr>
              <a:t>Awb-shell</a:t>
            </a:r>
          </a:p>
        </p:txBody>
      </p:sp>
      <p:sp>
        <p:nvSpPr>
          <p:cNvPr id="47107" name="Content Placeholder 4"/>
          <p:cNvSpPr>
            <a:spLocks noGrp="1"/>
          </p:cNvSpPr>
          <p:nvPr>
            <p:ph sz="quarter" idx="1"/>
          </p:nvPr>
        </p:nvSpPr>
        <p:spPr>
          <a:xfrm>
            <a:off x="728662" y="1073765"/>
            <a:ext cx="8143875" cy="4488835"/>
          </a:xfrm>
        </p:spPr>
        <p:txBody>
          <a:bodyPr/>
          <a:lstStyle/>
          <a:p>
            <a:pPr marL="0" indent="0">
              <a:buNone/>
            </a:pP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awb</a:t>
            </a:r>
            <a:r>
              <a:rPr lang="en-US" sz="2000" dirty="0" smtClean="0">
                <a:latin typeface="Courier New" pitchFamily="49" charset="0"/>
                <a:cs typeface="Courier New" pitchFamily="49" charset="0"/>
              </a:rPr>
              <a:t>-shell </a:t>
            </a:r>
          </a:p>
          <a:p>
            <a:pPr marL="0" indent="0">
              <a:buNone/>
            </a:pPr>
            <a:r>
              <a:rPr lang="en-US" sz="2000" dirty="0" err="1" smtClean="0">
                <a:latin typeface="Courier New" pitchFamily="49" charset="0"/>
                <a:cs typeface="Courier New" pitchFamily="49" charset="0"/>
              </a:rPr>
              <a:t>awb</a:t>
            </a:r>
            <a:r>
              <a:rPr lang="en-US" sz="2000" dirty="0" smtClean="0">
                <a:latin typeface="Courier New" pitchFamily="49" charset="0"/>
                <a:cs typeface="Courier New" pitchFamily="49" charset="0"/>
              </a:rPr>
              <a:t>&gt; configure </a:t>
            </a:r>
            <a:r>
              <a:rPr lang="en-US" sz="2000" dirty="0">
                <a:latin typeface="Courier New" pitchFamily="49" charset="0"/>
                <a:cs typeface="Courier New" pitchFamily="49" charset="0"/>
              </a:rPr>
              <a:t>model &lt;model&gt;</a:t>
            </a:r>
          </a:p>
          <a:p>
            <a:pPr marL="0" indent="0">
              <a:buNone/>
            </a:pPr>
            <a:r>
              <a:rPr lang="en-US" sz="2000" dirty="0" err="1" smtClean="0">
                <a:latin typeface="Courier New" pitchFamily="49" charset="0"/>
                <a:cs typeface="Courier New" pitchFamily="49" charset="0"/>
              </a:rPr>
              <a:t>awb</a:t>
            </a:r>
            <a:r>
              <a:rPr lang="en-US" sz="2000" dirty="0" smtClean="0">
                <a:latin typeface="Courier New" pitchFamily="49" charset="0"/>
                <a:cs typeface="Courier New" pitchFamily="49" charset="0"/>
              </a:rPr>
              <a:t>&gt; build model</a:t>
            </a:r>
          </a:p>
          <a:p>
            <a:pPr marL="0" indent="0">
              <a:buNone/>
            </a:pPr>
            <a:r>
              <a:rPr lang="en-US" sz="2000" dirty="0" err="1">
                <a:latin typeface="Courier New" pitchFamily="49" charset="0"/>
                <a:cs typeface="Courier New" pitchFamily="49" charset="0"/>
              </a:rPr>
              <a:t>a</a:t>
            </a:r>
            <a:r>
              <a:rPr lang="en-US" sz="2000" dirty="0" err="1" smtClean="0">
                <a:latin typeface="Courier New" pitchFamily="49" charset="0"/>
                <a:cs typeface="Courier New" pitchFamily="49" charset="0"/>
              </a:rPr>
              <a:t>wb</a:t>
            </a:r>
            <a:r>
              <a:rPr lang="en-US" sz="2000" dirty="0" smtClean="0">
                <a:latin typeface="Courier New" pitchFamily="49" charset="0"/>
                <a:cs typeface="Courier New" pitchFamily="49" charset="0"/>
              </a:rPr>
              <a:t>&gt; setup benchmark &lt;benchmark&gt; </a:t>
            </a:r>
          </a:p>
          <a:p>
            <a:pPr marL="0" indent="0">
              <a:buNone/>
            </a:pPr>
            <a:r>
              <a:rPr lang="en-US" sz="2000" dirty="0" err="1" smtClean="0">
                <a:latin typeface="Courier New" pitchFamily="49" charset="0"/>
                <a:cs typeface="Courier New" pitchFamily="49" charset="0"/>
              </a:rPr>
              <a:t>awb</a:t>
            </a:r>
            <a:r>
              <a:rPr lang="en-US" sz="2000" dirty="0" smtClean="0">
                <a:latin typeface="Courier New" pitchFamily="49" charset="0"/>
                <a:cs typeface="Courier New" pitchFamily="49" charset="0"/>
              </a:rPr>
              <a:t>&gt; run benchmark</a:t>
            </a:r>
          </a:p>
          <a:p>
            <a:pPr marL="0" indent="0">
              <a:buNone/>
            </a:pPr>
            <a:r>
              <a:rPr lang="en-US" sz="2000" dirty="0" err="1" smtClean="0">
                <a:latin typeface="Courier New" pitchFamily="49" charset="0"/>
                <a:cs typeface="Courier New" pitchFamily="49" charset="0"/>
              </a:rPr>
              <a:t>awb</a:t>
            </a:r>
            <a:r>
              <a:rPr lang="en-US" sz="2000" dirty="0" smtClean="0">
                <a:latin typeface="Courier New" pitchFamily="49" charset="0"/>
                <a:cs typeface="Courier New" pitchFamily="49" charset="0"/>
              </a:rPr>
              <a:t>&gt; quit </a:t>
            </a:r>
            <a:endParaRPr lang="en-US" sz="2400" dirty="0" smtClean="0">
              <a:latin typeface="Courier New" pitchFamily="49" charset="0"/>
              <a:cs typeface="Courier New" pitchFamily="49" charset="0"/>
            </a:endParaRPr>
          </a:p>
          <a:p>
            <a:pPr marL="0" indent="0">
              <a:buNone/>
            </a:pPr>
            <a:r>
              <a:rPr lang="en-US" sz="2000" dirty="0" smtClean="0">
                <a:latin typeface="Courier New" pitchFamily="49" charset="0"/>
                <a:cs typeface="Courier New" pitchFamily="49" charset="0"/>
              </a:rPr>
              <a:t>Example:</a:t>
            </a:r>
          </a:p>
          <a:p>
            <a:pPr marL="0" indent="0">
              <a:buNone/>
            </a:pPr>
            <a:r>
              <a:rPr lang="en-US" sz="1800" dirty="0" smtClean="0">
                <a:latin typeface="Courier New" pitchFamily="49" charset="0"/>
                <a:cs typeface="Courier New" pitchFamily="49" charset="0"/>
              </a:rPr>
              <a:t>&lt;model&gt; = </a:t>
            </a:r>
            <a:r>
              <a:rPr lang="en-US" sz="1800" dirty="0" err="1" smtClean="0">
                <a:latin typeface="Courier New" pitchFamily="49" charset="0"/>
                <a:cs typeface="Courier New" pitchFamily="49" charset="0"/>
              </a:rPr>
              <a:t>config</a:t>
            </a:r>
            <a:r>
              <a:rPr lang="en-US" sz="1800" dirty="0" smtClean="0">
                <a:latin typeface="Courier New" pitchFamily="49" charset="0"/>
                <a:cs typeface="Courier New" pitchFamily="49" charset="0"/>
              </a:rPr>
              <a:t>/pm/leap/demos/hello/</a:t>
            </a:r>
            <a:r>
              <a:rPr lang="en-US" sz="1800" dirty="0" err="1" smtClean="0">
                <a:latin typeface="Courier New" pitchFamily="49" charset="0"/>
                <a:cs typeface="Courier New" pitchFamily="49" charset="0"/>
              </a:rPr>
              <a:t>hello_hybrid_exe.apm</a:t>
            </a:r>
            <a:r>
              <a:rPr lang="en-US" sz="1800" dirty="0" smtClean="0">
                <a:latin typeface="Courier New" pitchFamily="49" charset="0"/>
                <a:cs typeface="Courier New" pitchFamily="49" charset="0"/>
              </a:rPr>
              <a:t/>
            </a:r>
            <a:br>
              <a:rPr lang="en-US" sz="1800" dirty="0" smtClean="0">
                <a:latin typeface="Courier New" pitchFamily="49" charset="0"/>
                <a:cs typeface="Courier New" pitchFamily="49" charset="0"/>
              </a:rPr>
            </a:br>
            <a:r>
              <a:rPr lang="en-US" sz="1800" dirty="0">
                <a:latin typeface="Courier New" pitchFamily="49" charset="0"/>
                <a:cs typeface="Courier New" pitchFamily="49" charset="0"/>
              </a:rPr>
              <a:t/>
            </a:r>
            <a:br>
              <a:rPr lang="en-US" sz="1800" dirty="0">
                <a:latin typeface="Courier New" pitchFamily="49" charset="0"/>
                <a:cs typeface="Courier New" pitchFamily="49" charset="0"/>
              </a:rPr>
            </a:br>
            <a:r>
              <a:rPr lang="en-US" sz="1800" dirty="0" smtClean="0">
                <a:latin typeface="Courier New" pitchFamily="49" charset="0"/>
                <a:cs typeface="Courier New" pitchFamily="49" charset="0"/>
              </a:rPr>
              <a:t>&lt;benchmark&gt; = </a:t>
            </a:r>
            <a:r>
              <a:rPr lang="en-US" sz="1800" dirty="0" err="1" smtClean="0">
                <a:latin typeface="Courier New" pitchFamily="49" charset="0"/>
                <a:cs typeface="Courier New" pitchFamily="49" charset="0"/>
              </a:rPr>
              <a:t>config</a:t>
            </a:r>
            <a:r>
              <a:rPr lang="en-US" sz="1800" dirty="0" smtClean="0">
                <a:latin typeface="Courier New" pitchFamily="49" charset="0"/>
                <a:cs typeface="Courier New" pitchFamily="49" charset="0"/>
              </a:rPr>
              <a:t>/</a:t>
            </a:r>
            <a:r>
              <a:rPr lang="en-US" sz="1800" dirty="0" err="1" smtClean="0">
                <a:latin typeface="Courier New" pitchFamily="49" charset="0"/>
                <a:cs typeface="Courier New" pitchFamily="49" charset="0"/>
              </a:rPr>
              <a:t>bm</a:t>
            </a:r>
            <a:r>
              <a:rPr lang="en-US" sz="1800" dirty="0" smtClean="0">
                <a:latin typeface="Courier New" pitchFamily="49" charset="0"/>
                <a:cs typeface="Courier New" pitchFamily="49" charset="0"/>
              </a:rPr>
              <a:t>/leap/</a:t>
            </a:r>
            <a:r>
              <a:rPr lang="en-US" sz="1800" dirty="0" err="1" smtClean="0">
                <a:latin typeface="Courier New" pitchFamily="49" charset="0"/>
                <a:cs typeface="Courier New" pitchFamily="49" charset="0"/>
              </a:rPr>
              <a:t>demos.cfx</a:t>
            </a:r>
            <a:r>
              <a:rPr lang="en-US" sz="1800" dirty="0" smtClean="0">
                <a:latin typeface="Courier New" pitchFamily="49" charset="0"/>
                <a:cs typeface="Courier New" pitchFamily="49" charset="0"/>
              </a:rPr>
              <a:t>/benchmarks/</a:t>
            </a:r>
            <a:r>
              <a:rPr lang="en-US" sz="1800" dirty="0" err="1" smtClean="0">
                <a:latin typeface="Courier New" pitchFamily="49" charset="0"/>
                <a:cs typeface="Courier New" pitchFamily="49" charset="0"/>
              </a:rPr>
              <a:t>null.cfg</a:t>
            </a:r>
            <a:endParaRPr lang="en-US" sz="2400" dirty="0">
              <a:latin typeface="Courier New" pitchFamily="49" charset="0"/>
              <a:cs typeface="Courier New" pitchFamily="49" charset="0"/>
            </a:endParaRPr>
          </a:p>
        </p:txBody>
      </p:sp>
      <p:sp>
        <p:nvSpPr>
          <p:cNvPr id="5" name="TextBox 4"/>
          <p:cNvSpPr txBox="1"/>
          <p:nvPr/>
        </p:nvSpPr>
        <p:spPr>
          <a:xfrm>
            <a:off x="413073" y="6172200"/>
            <a:ext cx="8317854" cy="307777"/>
          </a:xfrm>
          <a:prstGeom prst="rect">
            <a:avLst/>
          </a:prstGeom>
          <a:noFill/>
        </p:spPr>
        <p:txBody>
          <a:bodyPr wrap="none" rtlCol="0">
            <a:spAutoFit/>
          </a:bodyPr>
          <a:lstStyle/>
          <a:p>
            <a:r>
              <a:rPr lang="en-US" sz="1400" dirty="0" smtClean="0">
                <a:latin typeface="+mn-lt"/>
                <a:hlinkClick r:id="rId2"/>
              </a:rPr>
              <a:t>http://asim.csail.mit.edu/redmine/projects/awb/wiki/AWB_example_build_command_line</a:t>
            </a:r>
            <a:endParaRPr lang="en-US" sz="1400" dirty="0" smtClean="0">
              <a:latin typeface="+mn-lt"/>
            </a:endParaRPr>
          </a:p>
        </p:txBody>
      </p:sp>
    </p:spTree>
    <p:extLst>
      <p:ext uri="{BB962C8B-B14F-4D97-AF65-F5344CB8AC3E}">
        <p14:creationId xmlns:p14="http://schemas.microsoft.com/office/powerpoint/2010/main" val="24600309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Apm</a:t>
            </a:r>
            <a:r>
              <a:rPr lang="en-US" dirty="0" smtClean="0"/>
              <a:t>-edit - GUI</a:t>
            </a:r>
            <a:endParaRPr lang="en-US" dirty="0"/>
          </a:p>
        </p:txBody>
      </p:sp>
      <p:pic>
        <p:nvPicPr>
          <p:cNvPr id="1034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6832" y="1220551"/>
            <a:ext cx="4505386" cy="50278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896883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Apm</a:t>
            </a:r>
            <a:r>
              <a:rPr lang="en-US" dirty="0" smtClean="0"/>
              <a:t>-edit - GUI</a:t>
            </a:r>
            <a:endParaRPr lang="en-US" dirty="0"/>
          </a:p>
        </p:txBody>
      </p:sp>
      <p:pic>
        <p:nvPicPr>
          <p:cNvPr id="1044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1173" y="1066800"/>
            <a:ext cx="5942739" cy="45204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177872" y="5867400"/>
            <a:ext cx="9069342" cy="597087"/>
          </a:xfrm>
          <a:prstGeom prst="rect">
            <a:avLst/>
          </a:prstGeom>
          <a:noFill/>
        </p:spPr>
        <p:txBody>
          <a:bodyPr wrap="none" rtlCol="0">
            <a:spAutoFit/>
          </a:bodyPr>
          <a:lstStyle/>
          <a:p>
            <a:r>
              <a:rPr lang="en-US" sz="1600" dirty="0" smtClean="0"/>
              <a:t>Alternative module operation – replace module in tree with module or </a:t>
            </a:r>
            <a:r>
              <a:rPr lang="en-US" sz="1600" dirty="0" err="1" smtClean="0"/>
              <a:t>submodel</a:t>
            </a:r>
            <a:endParaRPr lang="en-US" sz="1600" dirty="0" smtClean="0"/>
          </a:p>
          <a:p>
            <a:r>
              <a:rPr lang="en-US" sz="1600" dirty="0" smtClean="0"/>
              <a:t>Module properties operations - edit module, open shell in module’s source directory.</a:t>
            </a:r>
            <a:endParaRPr lang="en-US" sz="1800" dirty="0" smtClean="0">
              <a:latin typeface="+mn-lt"/>
            </a:endParaRPr>
          </a:p>
        </p:txBody>
      </p:sp>
    </p:spTree>
    <p:extLst>
      <p:ext uri="{BB962C8B-B14F-4D97-AF65-F5344CB8AC3E}">
        <p14:creationId xmlns:p14="http://schemas.microsoft.com/office/powerpoint/2010/main" val="16861476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Spare Slides</a:t>
            </a:r>
            <a:endParaRPr lang="en-US" dirty="0"/>
          </a:p>
        </p:txBody>
      </p:sp>
    </p:spTree>
    <p:extLst>
      <p:ext uri="{BB962C8B-B14F-4D97-AF65-F5344CB8AC3E}">
        <p14:creationId xmlns:p14="http://schemas.microsoft.com/office/powerpoint/2010/main" val="2829931324"/>
      </p:ext>
    </p:extLst>
  </p:cSld>
  <p:clrMapOvr>
    <a:masterClrMapping/>
  </p:clrMapOvr>
  <p:transition>
    <p:fade/>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42" name="Group 41"/>
          <p:cNvGrpSpPr/>
          <p:nvPr/>
        </p:nvGrpSpPr>
        <p:grpSpPr>
          <a:xfrm>
            <a:off x="5716072" y="1598096"/>
            <a:ext cx="2616201" cy="3812104"/>
            <a:chOff x="5716072" y="1598096"/>
            <a:chExt cx="2616201" cy="3812104"/>
          </a:xfrm>
        </p:grpSpPr>
        <p:sp>
          <p:nvSpPr>
            <p:cNvPr id="5" name="Rectangle 4"/>
            <p:cNvSpPr/>
            <p:nvPr/>
          </p:nvSpPr>
          <p:spPr>
            <a:xfrm>
              <a:off x="5716072" y="1598096"/>
              <a:ext cx="2616201" cy="381210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buNone/>
              </a:pPr>
              <a:endParaRPr lang="en-US"/>
            </a:p>
          </p:txBody>
        </p:sp>
        <p:sp>
          <p:nvSpPr>
            <p:cNvPr id="12" name="TextBox 11"/>
            <p:cNvSpPr txBox="1"/>
            <p:nvPr/>
          </p:nvSpPr>
          <p:spPr>
            <a:xfrm>
              <a:off x="5720080" y="1598096"/>
              <a:ext cx="1374094" cy="286232"/>
            </a:xfrm>
            <a:prstGeom prst="rect">
              <a:avLst/>
            </a:prstGeom>
            <a:noFill/>
          </p:spPr>
          <p:txBody>
            <a:bodyPr wrap="none" rtlCol="0">
              <a:spAutoFit/>
            </a:bodyPr>
            <a:lstStyle/>
            <a:p>
              <a:pPr>
                <a:buNone/>
              </a:pPr>
              <a:r>
                <a:rPr lang="en-US" sz="1400" b="1" dirty="0" smtClean="0">
                  <a:latin typeface="+mj-lt"/>
                </a:rPr>
                <a:t>FPGA Board</a:t>
              </a:r>
              <a:endParaRPr lang="en-US" sz="1400" b="1" dirty="0">
                <a:latin typeface="+mj-lt"/>
              </a:endParaRPr>
            </a:p>
          </p:txBody>
        </p:sp>
      </p:grpSp>
      <p:grpSp>
        <p:nvGrpSpPr>
          <p:cNvPr id="44" name="Group 43"/>
          <p:cNvGrpSpPr/>
          <p:nvPr/>
        </p:nvGrpSpPr>
        <p:grpSpPr>
          <a:xfrm>
            <a:off x="5820963" y="1899919"/>
            <a:ext cx="2383650" cy="1986281"/>
            <a:chOff x="5820963" y="1899919"/>
            <a:chExt cx="2383650" cy="1986281"/>
          </a:xfrm>
        </p:grpSpPr>
        <p:sp>
          <p:nvSpPr>
            <p:cNvPr id="6" name="Rectangle 5"/>
            <p:cNvSpPr/>
            <p:nvPr/>
          </p:nvSpPr>
          <p:spPr>
            <a:xfrm>
              <a:off x="5820963" y="1899919"/>
              <a:ext cx="2383650" cy="1986281"/>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buNone/>
              </a:pPr>
              <a:endParaRPr lang="en-US"/>
            </a:p>
          </p:txBody>
        </p:sp>
        <p:sp>
          <p:nvSpPr>
            <p:cNvPr id="11" name="TextBox 10"/>
            <p:cNvSpPr txBox="1"/>
            <p:nvPr/>
          </p:nvSpPr>
          <p:spPr>
            <a:xfrm>
              <a:off x="5948680" y="1899919"/>
              <a:ext cx="1223412" cy="286232"/>
            </a:xfrm>
            <a:prstGeom prst="rect">
              <a:avLst/>
            </a:prstGeom>
            <a:noFill/>
          </p:spPr>
          <p:txBody>
            <a:bodyPr wrap="none" rtlCol="0">
              <a:spAutoFit/>
            </a:bodyPr>
            <a:lstStyle/>
            <a:p>
              <a:pPr>
                <a:buNone/>
              </a:pPr>
              <a:r>
                <a:rPr lang="en-US" sz="1400" b="1" dirty="0" smtClean="0">
                  <a:latin typeface="+mj-lt"/>
                </a:rPr>
                <a:t>FPGA Chip</a:t>
              </a:r>
              <a:endParaRPr lang="en-US" sz="1400" b="1" dirty="0">
                <a:latin typeface="+mj-lt"/>
              </a:endParaRPr>
            </a:p>
          </p:txBody>
        </p:sp>
      </p:grpSp>
      <p:grpSp>
        <p:nvGrpSpPr>
          <p:cNvPr id="40" name="Group 39"/>
          <p:cNvGrpSpPr/>
          <p:nvPr/>
        </p:nvGrpSpPr>
        <p:grpSpPr>
          <a:xfrm>
            <a:off x="912706" y="1598096"/>
            <a:ext cx="2590800" cy="3812104"/>
            <a:chOff x="912706" y="1598096"/>
            <a:chExt cx="2590800" cy="3812104"/>
          </a:xfrm>
        </p:grpSpPr>
        <p:sp>
          <p:nvSpPr>
            <p:cNvPr id="20" name="Rectangle 19"/>
            <p:cNvSpPr/>
            <p:nvPr/>
          </p:nvSpPr>
          <p:spPr>
            <a:xfrm>
              <a:off x="912706" y="1598096"/>
              <a:ext cx="2590800" cy="381210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buNone/>
              </a:pPr>
              <a:endParaRPr lang="en-US"/>
            </a:p>
          </p:txBody>
        </p:sp>
        <p:sp>
          <p:nvSpPr>
            <p:cNvPr id="26" name="TextBox 25"/>
            <p:cNvSpPr txBox="1"/>
            <p:nvPr/>
          </p:nvSpPr>
          <p:spPr>
            <a:xfrm>
              <a:off x="990600" y="1598096"/>
              <a:ext cx="1701107" cy="286232"/>
            </a:xfrm>
            <a:prstGeom prst="rect">
              <a:avLst/>
            </a:prstGeom>
            <a:noFill/>
          </p:spPr>
          <p:txBody>
            <a:bodyPr wrap="none" rtlCol="0">
              <a:spAutoFit/>
            </a:bodyPr>
            <a:lstStyle/>
            <a:p>
              <a:pPr>
                <a:buNone/>
              </a:pPr>
              <a:r>
                <a:rPr lang="en-US" sz="1400" b="1" dirty="0" smtClean="0">
                  <a:latin typeface="+mj-lt"/>
                </a:rPr>
                <a:t>Host Processor</a:t>
              </a:r>
              <a:endParaRPr lang="en-US" sz="1400" b="1" dirty="0">
                <a:latin typeface="+mj-lt"/>
              </a:endParaRPr>
            </a:p>
          </p:txBody>
        </p:sp>
      </p:grpSp>
      <p:grpSp>
        <p:nvGrpSpPr>
          <p:cNvPr id="41" name="Group 40"/>
          <p:cNvGrpSpPr/>
          <p:nvPr/>
        </p:nvGrpSpPr>
        <p:grpSpPr>
          <a:xfrm>
            <a:off x="1142999" y="1899919"/>
            <a:ext cx="2133601" cy="1986281"/>
            <a:chOff x="1142999" y="1899919"/>
            <a:chExt cx="2133601" cy="1986281"/>
          </a:xfrm>
        </p:grpSpPr>
        <p:sp>
          <p:nvSpPr>
            <p:cNvPr id="21" name="Rectangle 20"/>
            <p:cNvSpPr/>
            <p:nvPr/>
          </p:nvSpPr>
          <p:spPr>
            <a:xfrm>
              <a:off x="1142999" y="1899919"/>
              <a:ext cx="2133601" cy="1986281"/>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buNone/>
              </a:pPr>
              <a:endParaRPr lang="en-US"/>
            </a:p>
          </p:txBody>
        </p:sp>
        <p:sp>
          <p:nvSpPr>
            <p:cNvPr id="25" name="TextBox 24"/>
            <p:cNvSpPr txBox="1"/>
            <p:nvPr/>
          </p:nvSpPr>
          <p:spPr>
            <a:xfrm>
              <a:off x="1219200" y="1899919"/>
              <a:ext cx="1524776" cy="286232"/>
            </a:xfrm>
            <a:prstGeom prst="rect">
              <a:avLst/>
            </a:prstGeom>
            <a:noFill/>
          </p:spPr>
          <p:txBody>
            <a:bodyPr wrap="none" rtlCol="0">
              <a:spAutoFit/>
            </a:bodyPr>
            <a:lstStyle/>
            <a:p>
              <a:pPr>
                <a:buNone/>
              </a:pPr>
              <a:r>
                <a:rPr lang="en-US" sz="1400" b="1" dirty="0" smtClean="0">
                  <a:latin typeface="+mj-lt"/>
                </a:rPr>
                <a:t>CPU/Memory</a:t>
              </a:r>
              <a:endParaRPr lang="en-US" sz="1400" b="1" dirty="0">
                <a:latin typeface="+mj-lt"/>
              </a:endParaRPr>
            </a:p>
          </p:txBody>
        </p:sp>
      </p:grpSp>
      <p:sp>
        <p:nvSpPr>
          <p:cNvPr id="2" name="Title 1"/>
          <p:cNvSpPr>
            <a:spLocks noGrp="1"/>
          </p:cNvSpPr>
          <p:nvPr>
            <p:ph type="title"/>
          </p:nvPr>
        </p:nvSpPr>
        <p:spPr/>
        <p:txBody>
          <a:bodyPr/>
          <a:lstStyle/>
          <a:p>
            <a:r>
              <a:rPr lang="en-US" dirty="0" smtClean="0"/>
              <a:t>Hello World on a FPGA</a:t>
            </a:r>
            <a:endParaRPr lang="en-US" dirty="0"/>
          </a:p>
        </p:txBody>
      </p:sp>
      <p:sp>
        <p:nvSpPr>
          <p:cNvPr id="31" name="Content Placeholder 2"/>
          <p:cNvSpPr>
            <a:spLocks noGrp="1"/>
          </p:cNvSpPr>
          <p:nvPr>
            <p:ph idx="1"/>
          </p:nvPr>
        </p:nvSpPr>
        <p:spPr>
          <a:xfrm>
            <a:off x="339022" y="5638800"/>
            <a:ext cx="8229600" cy="914400"/>
          </a:xfrm>
        </p:spPr>
        <p:txBody>
          <a:bodyPr>
            <a:normAutofit/>
          </a:bodyPr>
          <a:lstStyle/>
          <a:p>
            <a:r>
              <a:rPr lang="en-US" dirty="0" smtClean="0"/>
              <a:t>FPGA code written in </a:t>
            </a:r>
            <a:r>
              <a:rPr lang="en-US" dirty="0" err="1" smtClean="0"/>
              <a:t>Bluespec</a:t>
            </a:r>
            <a:endParaRPr lang="en-US" dirty="0"/>
          </a:p>
        </p:txBody>
      </p:sp>
      <p:sp>
        <p:nvSpPr>
          <p:cNvPr id="7" name="Rectangle 6"/>
          <p:cNvSpPr/>
          <p:nvPr/>
        </p:nvSpPr>
        <p:spPr>
          <a:xfrm>
            <a:off x="6400800" y="2283896"/>
            <a:ext cx="1295400" cy="7620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buNone/>
            </a:pPr>
            <a:r>
              <a:rPr lang="en-US" dirty="0" smtClean="0"/>
              <a:t>FPGA</a:t>
            </a:r>
          </a:p>
          <a:p>
            <a:pPr algn="ctr">
              <a:buNone/>
            </a:pPr>
            <a:r>
              <a:rPr lang="en-US" dirty="0" smtClean="0"/>
              <a:t>Application</a:t>
            </a:r>
            <a:endParaRPr lang="en-US" dirty="0"/>
          </a:p>
        </p:txBody>
      </p:sp>
      <p:sp>
        <p:nvSpPr>
          <p:cNvPr id="8" name="Rectangle 7"/>
          <p:cNvSpPr/>
          <p:nvPr/>
        </p:nvSpPr>
        <p:spPr>
          <a:xfrm>
            <a:off x="6161774" y="3229212"/>
            <a:ext cx="1676398"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r>
              <a:rPr lang="en-US" dirty="0" smtClean="0"/>
              <a:t>Block RAM</a:t>
            </a:r>
            <a:endParaRPr lang="en-US" dirty="0"/>
          </a:p>
        </p:txBody>
      </p:sp>
      <p:sp>
        <p:nvSpPr>
          <p:cNvPr id="9" name="Rectangle 8"/>
          <p:cNvSpPr/>
          <p:nvPr/>
        </p:nvSpPr>
        <p:spPr>
          <a:xfrm>
            <a:off x="5948680" y="4191000"/>
            <a:ext cx="2133001"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r>
              <a:rPr lang="en-US" dirty="0" smtClean="0"/>
              <a:t>On-board RAM</a:t>
            </a:r>
            <a:endParaRPr lang="en-US" dirty="0"/>
          </a:p>
        </p:txBody>
      </p:sp>
      <p:sp>
        <p:nvSpPr>
          <p:cNvPr id="22" name="Rectangle 21"/>
          <p:cNvSpPr/>
          <p:nvPr/>
        </p:nvSpPr>
        <p:spPr>
          <a:xfrm>
            <a:off x="1676400" y="2283896"/>
            <a:ext cx="1295400" cy="7620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buNone/>
            </a:pPr>
            <a:r>
              <a:rPr lang="en-US" dirty="0" smtClean="0"/>
              <a:t>Software</a:t>
            </a:r>
            <a:endParaRPr lang="en-US" dirty="0"/>
          </a:p>
          <a:p>
            <a:pPr algn="ctr">
              <a:buNone/>
            </a:pPr>
            <a:r>
              <a:rPr lang="en-US" dirty="0" smtClean="0"/>
              <a:t>Application</a:t>
            </a:r>
          </a:p>
        </p:txBody>
      </p:sp>
      <p:grpSp>
        <p:nvGrpSpPr>
          <p:cNvPr id="45" name="Group 44"/>
          <p:cNvGrpSpPr/>
          <p:nvPr/>
        </p:nvGrpSpPr>
        <p:grpSpPr>
          <a:xfrm>
            <a:off x="1673460" y="4798496"/>
            <a:ext cx="5870340" cy="381000"/>
            <a:chOff x="1673460" y="4798496"/>
            <a:chExt cx="5870340" cy="381000"/>
          </a:xfrm>
        </p:grpSpPr>
        <p:sp>
          <p:nvSpPr>
            <p:cNvPr id="19" name="Rectangle 18"/>
            <p:cNvSpPr/>
            <p:nvPr/>
          </p:nvSpPr>
          <p:spPr>
            <a:xfrm>
              <a:off x="6487427" y="4798496"/>
              <a:ext cx="1056373"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r>
                <a:rPr lang="en-US" dirty="0" smtClean="0"/>
                <a:t>Channel</a:t>
              </a:r>
              <a:endParaRPr lang="en-US" dirty="0"/>
            </a:p>
          </p:txBody>
        </p:sp>
        <p:sp>
          <p:nvSpPr>
            <p:cNvPr id="27" name="Rectangle 26"/>
            <p:cNvSpPr/>
            <p:nvPr/>
          </p:nvSpPr>
          <p:spPr>
            <a:xfrm>
              <a:off x="1673460" y="4798496"/>
              <a:ext cx="1290585"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r>
                <a:rPr lang="en-US" dirty="0" smtClean="0"/>
                <a:t>Channel</a:t>
              </a:r>
              <a:endParaRPr lang="en-US" dirty="0"/>
            </a:p>
          </p:txBody>
        </p:sp>
        <p:cxnSp>
          <p:nvCxnSpPr>
            <p:cNvPr id="29" name="Straight Connector 28"/>
            <p:cNvCxnSpPr>
              <a:stCxn id="27" idx="3"/>
              <a:endCxn id="19" idx="1"/>
            </p:cNvCxnSpPr>
            <p:nvPr/>
          </p:nvCxnSpPr>
          <p:spPr>
            <a:xfrm>
              <a:off x="2964045" y="4988996"/>
              <a:ext cx="3523382" cy="0"/>
            </a:xfrm>
            <a:prstGeom prst="line">
              <a:avLst/>
            </a:prstGeom>
            <a:ln w="31750">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47" name="Group 46"/>
          <p:cNvGrpSpPr/>
          <p:nvPr/>
        </p:nvGrpSpPr>
        <p:grpSpPr>
          <a:xfrm>
            <a:off x="3020865" y="2585282"/>
            <a:ext cx="3377935" cy="307777"/>
            <a:chOff x="3020865" y="2585282"/>
            <a:chExt cx="3377935" cy="307777"/>
          </a:xfrm>
        </p:grpSpPr>
        <p:cxnSp>
          <p:nvCxnSpPr>
            <p:cNvPr id="36" name="Straight Connector 35"/>
            <p:cNvCxnSpPr/>
            <p:nvPr/>
          </p:nvCxnSpPr>
          <p:spPr>
            <a:xfrm>
              <a:off x="3020865" y="2893059"/>
              <a:ext cx="3377935" cy="0"/>
            </a:xfrm>
            <a:prstGeom prst="line">
              <a:avLst/>
            </a:prstGeom>
            <a:ln w="31750">
              <a:solidFill>
                <a:schemeClr val="accent3">
                  <a:lumMod val="75000"/>
                </a:schemeClr>
              </a:solidFill>
              <a:prstDash val="dash"/>
              <a:headEnd type="triangle"/>
              <a:tailEnd type="non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4243048" y="2585282"/>
              <a:ext cx="987771" cy="286232"/>
            </a:xfrm>
            <a:prstGeom prst="rect">
              <a:avLst/>
            </a:prstGeom>
            <a:noFill/>
            <a:ln>
              <a:solidFill>
                <a:schemeClr val="tx1"/>
              </a:solidFill>
              <a:prstDash val="dash"/>
            </a:ln>
          </p:spPr>
          <p:txBody>
            <a:bodyPr wrap="none" rtlCol="0">
              <a:spAutoFit/>
            </a:bodyPr>
            <a:lstStyle/>
            <a:p>
              <a:pPr>
                <a:buNone/>
              </a:pPr>
              <a:r>
                <a:rPr lang="en-US" sz="1400" b="1" dirty="0" smtClean="0">
                  <a:latin typeface="+mj-lt"/>
                </a:rPr>
                <a:t>Outputs</a:t>
              </a:r>
              <a:endParaRPr lang="en-US" sz="1400" b="1" dirty="0">
                <a:latin typeface="+mj-lt"/>
              </a:endParaRPr>
            </a:p>
          </p:txBody>
        </p:sp>
      </p:grpSp>
      <p:grpSp>
        <p:nvGrpSpPr>
          <p:cNvPr id="46" name="Group 45"/>
          <p:cNvGrpSpPr/>
          <p:nvPr/>
        </p:nvGrpSpPr>
        <p:grpSpPr>
          <a:xfrm>
            <a:off x="3020865" y="2250439"/>
            <a:ext cx="3377935" cy="304803"/>
            <a:chOff x="3009633" y="2132110"/>
            <a:chExt cx="3377935" cy="304803"/>
          </a:xfrm>
        </p:grpSpPr>
        <p:sp>
          <p:nvSpPr>
            <p:cNvPr id="33" name="TextBox 32"/>
            <p:cNvSpPr txBox="1"/>
            <p:nvPr/>
          </p:nvSpPr>
          <p:spPr>
            <a:xfrm>
              <a:off x="4243048" y="2132110"/>
              <a:ext cx="851515" cy="286232"/>
            </a:xfrm>
            <a:prstGeom prst="rect">
              <a:avLst/>
            </a:prstGeom>
            <a:noFill/>
            <a:ln>
              <a:solidFill>
                <a:schemeClr val="tx1"/>
              </a:solidFill>
              <a:prstDash val="dash"/>
            </a:ln>
          </p:spPr>
          <p:txBody>
            <a:bodyPr wrap="none" rtlCol="0">
              <a:spAutoFit/>
            </a:bodyPr>
            <a:lstStyle/>
            <a:p>
              <a:pPr>
                <a:buNone/>
              </a:pPr>
              <a:r>
                <a:rPr lang="en-US" sz="1400" b="1" dirty="0" smtClean="0">
                  <a:latin typeface="+mj-lt"/>
                </a:rPr>
                <a:t>Inputs</a:t>
              </a:r>
              <a:endParaRPr lang="en-US" sz="1400" b="1" dirty="0">
                <a:latin typeface="+mj-lt"/>
              </a:endParaRPr>
            </a:p>
          </p:txBody>
        </p:sp>
        <p:cxnSp>
          <p:nvCxnSpPr>
            <p:cNvPr id="38" name="Straight Connector 37"/>
            <p:cNvCxnSpPr/>
            <p:nvPr/>
          </p:nvCxnSpPr>
          <p:spPr>
            <a:xfrm>
              <a:off x="3009633" y="2436913"/>
              <a:ext cx="3377935" cy="0"/>
            </a:xfrm>
            <a:prstGeom prst="line">
              <a:avLst/>
            </a:prstGeom>
            <a:ln w="31750">
              <a:solidFill>
                <a:schemeClr val="accent3">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grpSp>
      <p:sp>
        <p:nvSpPr>
          <p:cNvPr id="48" name="Rectangle 47"/>
          <p:cNvSpPr/>
          <p:nvPr/>
        </p:nvSpPr>
        <p:spPr>
          <a:xfrm>
            <a:off x="1643113" y="3244452"/>
            <a:ext cx="1295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r>
              <a:rPr lang="en-US" dirty="0" smtClean="0"/>
              <a:t>Memory</a:t>
            </a:r>
            <a:endParaRPr lang="en-US" dirty="0"/>
          </a:p>
        </p:txBody>
      </p:sp>
      <p:cxnSp>
        <p:nvCxnSpPr>
          <p:cNvPr id="13" name="Curved Connector 12"/>
          <p:cNvCxnSpPr/>
          <p:nvPr/>
        </p:nvCxnSpPr>
        <p:spPr>
          <a:xfrm rot="16200000" flipH="1">
            <a:off x="4669790" y="711636"/>
            <a:ext cx="12700" cy="4668520"/>
          </a:xfrm>
          <a:prstGeom prst="curvedConnector3">
            <a:avLst>
              <a:gd name="adj1" fmla="val 15375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Curved Connector 48"/>
          <p:cNvCxnSpPr/>
          <p:nvPr/>
        </p:nvCxnSpPr>
        <p:spPr>
          <a:xfrm rot="5400000">
            <a:off x="4679950" y="950396"/>
            <a:ext cx="12700" cy="4191000"/>
          </a:xfrm>
          <a:prstGeom prst="curvedConnector3">
            <a:avLst>
              <a:gd name="adj1" fmla="val 13725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59" name="Group 58"/>
          <p:cNvGrpSpPr/>
          <p:nvPr/>
        </p:nvGrpSpPr>
        <p:grpSpPr>
          <a:xfrm>
            <a:off x="5257800" y="6126334"/>
            <a:ext cx="4574177" cy="503066"/>
            <a:chOff x="1484109" y="6505934"/>
            <a:chExt cx="4574177" cy="503066"/>
          </a:xfrm>
        </p:grpSpPr>
        <p:cxnSp>
          <p:nvCxnSpPr>
            <p:cNvPr id="60" name="Elbow Connector 59"/>
            <p:cNvCxnSpPr/>
            <p:nvPr/>
          </p:nvCxnSpPr>
          <p:spPr>
            <a:xfrm rot="10800000">
              <a:off x="3414659" y="6758523"/>
              <a:ext cx="659231" cy="2"/>
            </a:xfrm>
            <a:prstGeom prst="bentConnector3">
              <a:avLst>
                <a:gd name="adj1" fmla="val 50000"/>
              </a:avLst>
            </a:prstGeom>
            <a:ln w="25400">
              <a:prstDash val="dash"/>
              <a:tailEnd type="none"/>
            </a:ln>
          </p:spPr>
          <p:style>
            <a:lnRef idx="1">
              <a:schemeClr val="dk1"/>
            </a:lnRef>
            <a:fillRef idx="0">
              <a:schemeClr val="dk1"/>
            </a:fillRef>
            <a:effectRef idx="0">
              <a:schemeClr val="dk1"/>
            </a:effectRef>
            <a:fontRef idx="minor">
              <a:schemeClr val="tx1"/>
            </a:fontRef>
          </p:style>
        </p:cxnSp>
        <p:cxnSp>
          <p:nvCxnSpPr>
            <p:cNvPr id="61" name="Elbow Connector 60"/>
            <p:cNvCxnSpPr/>
            <p:nvPr/>
          </p:nvCxnSpPr>
          <p:spPr>
            <a:xfrm rot="10800000">
              <a:off x="1484109" y="6763126"/>
              <a:ext cx="659231" cy="2"/>
            </a:xfrm>
            <a:prstGeom prst="bentConnector3">
              <a:avLst>
                <a:gd name="adj1" fmla="val 50000"/>
              </a:avLst>
            </a:prstGeom>
            <a:ln w="25400">
              <a:prstDash val="solid"/>
              <a:tailEnd type="none"/>
            </a:ln>
          </p:spPr>
          <p:style>
            <a:lnRef idx="1">
              <a:schemeClr val="dk1"/>
            </a:lnRef>
            <a:fillRef idx="0">
              <a:schemeClr val="dk1"/>
            </a:fillRef>
            <a:effectRef idx="0">
              <a:schemeClr val="dk1"/>
            </a:effectRef>
            <a:fontRef idx="minor">
              <a:schemeClr val="tx1"/>
            </a:fontRef>
          </p:style>
        </p:cxnSp>
        <p:sp>
          <p:nvSpPr>
            <p:cNvPr id="62" name="Rectangle 61"/>
            <p:cNvSpPr/>
            <p:nvPr/>
          </p:nvSpPr>
          <p:spPr>
            <a:xfrm>
              <a:off x="2067962" y="6505934"/>
              <a:ext cx="1452156" cy="500949"/>
            </a:xfrm>
            <a:prstGeom prst="rect">
              <a:avLst/>
            </a:prstGeom>
            <a:solidFill>
              <a:schemeClr val="lt1">
                <a:alpha val="0"/>
              </a:schemeClr>
            </a:solidFill>
            <a:ln cmpd="sng">
              <a:noFill/>
            </a:ln>
          </p:spPr>
          <p:style>
            <a:lnRef idx="2">
              <a:schemeClr val="dk1"/>
            </a:lnRef>
            <a:fillRef idx="1">
              <a:schemeClr val="lt1"/>
            </a:fillRef>
            <a:effectRef idx="0">
              <a:schemeClr val="dk1"/>
            </a:effectRef>
            <a:fontRef idx="minor">
              <a:schemeClr val="dk1"/>
            </a:fontRef>
          </p:style>
          <p:txBody>
            <a:bodyPr rtlCol="0" anchor="ctr"/>
            <a:lstStyle>
              <a:defPPr>
                <a:defRPr lang="en-US"/>
              </a:defPPr>
              <a:lvl1pPr algn="l" rtl="0" fontAlgn="base">
                <a:spcBef>
                  <a:spcPct val="0"/>
                </a:spcBef>
                <a:spcAft>
                  <a:spcPct val="0"/>
                </a:spcAft>
                <a:defRPr kern="1200">
                  <a:solidFill>
                    <a:schemeClr val="dk1"/>
                  </a:solidFill>
                  <a:latin typeface="+mn-lt"/>
                  <a:ea typeface="+mn-ea"/>
                  <a:cs typeface="+mn-cs"/>
                </a:defRPr>
              </a:lvl1pPr>
              <a:lvl2pPr marL="457200" algn="l" rtl="0" fontAlgn="base">
                <a:spcBef>
                  <a:spcPct val="0"/>
                </a:spcBef>
                <a:spcAft>
                  <a:spcPct val="0"/>
                </a:spcAft>
                <a:defRPr kern="1200">
                  <a:solidFill>
                    <a:schemeClr val="dk1"/>
                  </a:solidFill>
                  <a:latin typeface="+mn-lt"/>
                  <a:ea typeface="+mn-ea"/>
                  <a:cs typeface="+mn-cs"/>
                </a:defRPr>
              </a:lvl2pPr>
              <a:lvl3pPr marL="914400" algn="l" rtl="0" fontAlgn="base">
                <a:spcBef>
                  <a:spcPct val="0"/>
                </a:spcBef>
                <a:spcAft>
                  <a:spcPct val="0"/>
                </a:spcAft>
                <a:defRPr kern="1200">
                  <a:solidFill>
                    <a:schemeClr val="dk1"/>
                  </a:solidFill>
                  <a:latin typeface="+mn-lt"/>
                  <a:ea typeface="+mn-ea"/>
                  <a:cs typeface="+mn-cs"/>
                </a:defRPr>
              </a:lvl3pPr>
              <a:lvl4pPr marL="1371600" algn="l" rtl="0" fontAlgn="base">
                <a:spcBef>
                  <a:spcPct val="0"/>
                </a:spcBef>
                <a:spcAft>
                  <a:spcPct val="0"/>
                </a:spcAft>
                <a:defRPr kern="1200">
                  <a:solidFill>
                    <a:schemeClr val="dk1"/>
                  </a:solidFill>
                  <a:latin typeface="+mn-lt"/>
                  <a:ea typeface="+mn-ea"/>
                  <a:cs typeface="+mn-cs"/>
                </a:defRPr>
              </a:lvl4pPr>
              <a:lvl5pPr marL="1828800" algn="l"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a:r>
                <a:rPr lang="en-US" sz="1600" dirty="0" smtClean="0">
                  <a:solidFill>
                    <a:schemeClr val="tx1"/>
                  </a:solidFill>
                  <a:latin typeface="Verdana" pitchFamily="34" charset="0"/>
                  <a:ea typeface="Verdana" pitchFamily="34" charset="0"/>
                  <a:cs typeface="Verdana" pitchFamily="34" charset="0"/>
                </a:rPr>
                <a:t>Physical</a:t>
              </a:r>
            </a:p>
          </p:txBody>
        </p:sp>
        <p:sp>
          <p:nvSpPr>
            <p:cNvPr id="63" name="Rectangle 62"/>
            <p:cNvSpPr/>
            <p:nvPr/>
          </p:nvSpPr>
          <p:spPr>
            <a:xfrm>
              <a:off x="3494457" y="6508051"/>
              <a:ext cx="2563829" cy="500949"/>
            </a:xfrm>
            <a:prstGeom prst="rect">
              <a:avLst/>
            </a:prstGeom>
            <a:solidFill>
              <a:schemeClr val="lt1">
                <a:alpha val="0"/>
              </a:schemeClr>
            </a:solidFill>
            <a:ln cmpd="sng">
              <a:noFill/>
            </a:ln>
          </p:spPr>
          <p:style>
            <a:lnRef idx="2">
              <a:schemeClr val="dk1"/>
            </a:lnRef>
            <a:fillRef idx="1">
              <a:schemeClr val="lt1"/>
            </a:fillRef>
            <a:effectRef idx="0">
              <a:schemeClr val="dk1"/>
            </a:effectRef>
            <a:fontRef idx="minor">
              <a:schemeClr val="dk1"/>
            </a:fontRef>
          </p:style>
          <p:txBody>
            <a:bodyPr rtlCol="0" anchor="ctr"/>
            <a:lstStyle>
              <a:defPPr>
                <a:defRPr lang="en-US"/>
              </a:defPPr>
              <a:lvl1pPr algn="l" rtl="0" fontAlgn="base">
                <a:spcBef>
                  <a:spcPct val="0"/>
                </a:spcBef>
                <a:spcAft>
                  <a:spcPct val="0"/>
                </a:spcAft>
                <a:defRPr kern="1200">
                  <a:solidFill>
                    <a:schemeClr val="dk1"/>
                  </a:solidFill>
                  <a:latin typeface="+mn-lt"/>
                  <a:ea typeface="+mn-ea"/>
                  <a:cs typeface="+mn-cs"/>
                </a:defRPr>
              </a:lvl1pPr>
              <a:lvl2pPr marL="457200" algn="l" rtl="0" fontAlgn="base">
                <a:spcBef>
                  <a:spcPct val="0"/>
                </a:spcBef>
                <a:spcAft>
                  <a:spcPct val="0"/>
                </a:spcAft>
                <a:defRPr kern="1200">
                  <a:solidFill>
                    <a:schemeClr val="dk1"/>
                  </a:solidFill>
                  <a:latin typeface="+mn-lt"/>
                  <a:ea typeface="+mn-ea"/>
                  <a:cs typeface="+mn-cs"/>
                </a:defRPr>
              </a:lvl2pPr>
              <a:lvl3pPr marL="914400" algn="l" rtl="0" fontAlgn="base">
                <a:spcBef>
                  <a:spcPct val="0"/>
                </a:spcBef>
                <a:spcAft>
                  <a:spcPct val="0"/>
                </a:spcAft>
                <a:defRPr kern="1200">
                  <a:solidFill>
                    <a:schemeClr val="dk1"/>
                  </a:solidFill>
                  <a:latin typeface="+mn-lt"/>
                  <a:ea typeface="+mn-ea"/>
                  <a:cs typeface="+mn-cs"/>
                </a:defRPr>
              </a:lvl3pPr>
              <a:lvl4pPr marL="1371600" algn="l" rtl="0" fontAlgn="base">
                <a:spcBef>
                  <a:spcPct val="0"/>
                </a:spcBef>
                <a:spcAft>
                  <a:spcPct val="0"/>
                </a:spcAft>
                <a:defRPr kern="1200">
                  <a:solidFill>
                    <a:schemeClr val="dk1"/>
                  </a:solidFill>
                  <a:latin typeface="+mn-lt"/>
                  <a:ea typeface="+mn-ea"/>
                  <a:cs typeface="+mn-cs"/>
                </a:defRPr>
              </a:lvl4pPr>
              <a:lvl5pPr marL="1828800" algn="l"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a:r>
                <a:rPr lang="en-US" sz="1600" dirty="0" smtClean="0">
                  <a:solidFill>
                    <a:schemeClr val="tx1"/>
                  </a:solidFill>
                  <a:latin typeface="Verdana" pitchFamily="34" charset="0"/>
                  <a:ea typeface="Verdana" pitchFamily="34" charset="0"/>
                  <a:cs typeface="Verdana" pitchFamily="34" charset="0"/>
                </a:rPr>
                <a:t>Logical</a:t>
              </a:r>
            </a:p>
          </p:txBody>
        </p:sp>
      </p:grpSp>
    </p:spTree>
    <p:extLst>
      <p:ext uri="{BB962C8B-B14F-4D97-AF65-F5344CB8AC3E}">
        <p14:creationId xmlns:p14="http://schemas.microsoft.com/office/powerpoint/2010/main" val="27638853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45"/>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22"/>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7"/>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46"/>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0"/>
                                          </p:stCondLst>
                                        </p:cTn>
                                        <p:tgtEl>
                                          <p:spTgt spid="47"/>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3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build="p"/>
      <p:bldP spid="7" grpId="0" animBg="1"/>
      <p:bldP spid="8" grpId="0" animBg="1"/>
      <p:bldP spid="9" grpId="0" animBg="1"/>
      <p:bldP spid="22" grpId="0" animBg="1"/>
      <p:bldP spid="4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What is LEAP?</a:t>
            </a:r>
            <a:endParaRPr lang="en-US" dirty="0"/>
          </a:p>
        </p:txBody>
      </p:sp>
      <p:sp>
        <p:nvSpPr>
          <p:cNvPr id="3" name="Content Placeholder 2"/>
          <p:cNvSpPr>
            <a:spLocks noGrp="1"/>
          </p:cNvSpPr>
          <p:nvPr>
            <p:ph idx="1"/>
          </p:nvPr>
        </p:nvSpPr>
        <p:spPr>
          <a:xfrm>
            <a:off x="645458" y="1143000"/>
            <a:ext cx="8229600" cy="5029200"/>
          </a:xfrm>
        </p:spPr>
        <p:txBody>
          <a:bodyPr>
            <a:normAutofit/>
          </a:bodyPr>
          <a:lstStyle/>
          <a:p>
            <a:r>
              <a:rPr lang="en-US" dirty="0" smtClean="0"/>
              <a:t>LEAP = LINC-based Environment for Application Programming</a:t>
            </a:r>
          </a:p>
          <a:p>
            <a:endParaRPr lang="en-US" dirty="0" smtClean="0"/>
          </a:p>
          <a:p>
            <a:pPr marL="0" lvl="1" indent="0">
              <a:buNone/>
            </a:pPr>
            <a:r>
              <a:rPr lang="en-US" dirty="0"/>
              <a:t>F</a:t>
            </a:r>
            <a:r>
              <a:rPr lang="en-US" dirty="0" smtClean="0"/>
              <a:t>lexible inter-module </a:t>
            </a:r>
            <a:r>
              <a:rPr lang="en-US" dirty="0" smtClean="0">
                <a:solidFill>
                  <a:schemeClr val="accent1"/>
                </a:solidFill>
              </a:rPr>
              <a:t>communication</a:t>
            </a:r>
            <a:r>
              <a:rPr lang="en-US" dirty="0" smtClean="0"/>
              <a:t> paradigm</a:t>
            </a:r>
            <a:endParaRPr lang="en-US" dirty="0"/>
          </a:p>
          <a:p>
            <a:pPr lvl="1"/>
            <a:r>
              <a:rPr lang="en-US" dirty="0" smtClean="0"/>
              <a:t>Connections that provide latency-insensitive communications</a:t>
            </a:r>
          </a:p>
          <a:p>
            <a:pPr lvl="1"/>
            <a:endParaRPr lang="en-US" dirty="0"/>
          </a:p>
          <a:p>
            <a:pPr marL="0" lvl="1" indent="0">
              <a:buNone/>
            </a:pPr>
            <a:r>
              <a:rPr lang="en-US" dirty="0"/>
              <a:t>A </a:t>
            </a:r>
            <a:r>
              <a:rPr lang="en-US" dirty="0" smtClean="0"/>
              <a:t>general </a:t>
            </a:r>
            <a:r>
              <a:rPr lang="en-US" dirty="0" smtClean="0">
                <a:solidFill>
                  <a:schemeClr val="accent1"/>
                </a:solidFill>
              </a:rPr>
              <a:t>memory</a:t>
            </a:r>
            <a:r>
              <a:rPr lang="en-US" dirty="0" smtClean="0"/>
              <a:t> paradigm</a:t>
            </a:r>
          </a:p>
          <a:p>
            <a:pPr lvl="1"/>
            <a:r>
              <a:rPr lang="en-US" dirty="0" smtClean="0"/>
              <a:t>Arbitrarily sized memory spaces (private or shared)</a:t>
            </a:r>
            <a:endParaRPr lang="en-US" dirty="0"/>
          </a:p>
          <a:p>
            <a:pPr marL="0" lvl="1" indent="0">
              <a:buNone/>
            </a:pPr>
            <a:endParaRPr lang="en-US" dirty="0" smtClean="0"/>
          </a:p>
          <a:p>
            <a:pPr marL="0" lvl="1" indent="0">
              <a:buNone/>
            </a:pPr>
            <a:r>
              <a:rPr lang="en-US" dirty="0" smtClean="0">
                <a:solidFill>
                  <a:schemeClr val="accent1"/>
                </a:solidFill>
              </a:rPr>
              <a:t>System libraries</a:t>
            </a:r>
            <a:r>
              <a:rPr lang="en-US" dirty="0" smtClean="0"/>
              <a:t>, like STDIO, built on top of these abstractions</a:t>
            </a:r>
          </a:p>
          <a:p>
            <a:pPr lvl="2"/>
            <a:endParaRPr lang="en-US" dirty="0" smtClean="0"/>
          </a:p>
          <a:p>
            <a:endParaRPr lang="en-US" dirty="0" smtClean="0"/>
          </a:p>
        </p:txBody>
      </p:sp>
    </p:spTree>
    <p:extLst>
      <p:ext uri="{BB962C8B-B14F-4D97-AF65-F5344CB8AC3E}">
        <p14:creationId xmlns:p14="http://schemas.microsoft.com/office/powerpoint/2010/main" val="33342452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Solving the FPGA via Abstraction</a:t>
            </a:r>
            <a:endParaRPr lang="en-US" dirty="0"/>
          </a:p>
        </p:txBody>
      </p:sp>
      <p:sp>
        <p:nvSpPr>
          <p:cNvPr id="7" name="Content Placeholder 6"/>
          <p:cNvSpPr>
            <a:spLocks noGrp="1"/>
          </p:cNvSpPr>
          <p:nvPr>
            <p:ph idx="1"/>
          </p:nvPr>
        </p:nvSpPr>
        <p:spPr/>
        <p:txBody>
          <a:bodyPr>
            <a:normAutofit fontScale="92500" lnSpcReduction="10000"/>
          </a:bodyPr>
          <a:lstStyle/>
          <a:p>
            <a:r>
              <a:rPr lang="en-US" dirty="0" smtClean="0"/>
              <a:t>Implement a Channel</a:t>
            </a:r>
          </a:p>
          <a:p>
            <a:pPr lvl="1"/>
            <a:r>
              <a:rPr lang="en-US" dirty="0" smtClean="0"/>
              <a:t>Identify and multiplex multiple client modules</a:t>
            </a:r>
          </a:p>
          <a:p>
            <a:pPr lvl="1"/>
            <a:r>
              <a:rPr lang="en-US" dirty="0" smtClean="0">
                <a:solidFill>
                  <a:schemeClr val="bg1"/>
                </a:solidFill>
              </a:rPr>
              <a:t>LEAP Abstraction: Channel IO</a:t>
            </a:r>
          </a:p>
          <a:p>
            <a:pPr lvl="1"/>
            <a:endParaRPr lang="en-US" dirty="0" smtClean="0"/>
          </a:p>
          <a:p>
            <a:r>
              <a:rPr lang="en-US" dirty="0" smtClean="0"/>
              <a:t>Make the Channel more useful</a:t>
            </a:r>
          </a:p>
          <a:p>
            <a:pPr lvl="1"/>
            <a:r>
              <a:rPr lang="en-US" dirty="0" smtClean="0"/>
              <a:t>Chunk and marshal typed messages</a:t>
            </a:r>
          </a:p>
          <a:p>
            <a:pPr lvl="1"/>
            <a:r>
              <a:rPr lang="en-US" dirty="0" smtClean="0"/>
              <a:t>Syntactic sugar</a:t>
            </a:r>
          </a:p>
          <a:p>
            <a:pPr lvl="1"/>
            <a:r>
              <a:rPr lang="en-US" dirty="0" smtClean="0">
                <a:solidFill>
                  <a:schemeClr val="bg1"/>
                </a:solidFill>
              </a:rPr>
              <a:t>LEAP Abstraction: Remote Request Response (RRR)</a:t>
            </a:r>
          </a:p>
          <a:p>
            <a:pPr lvl="1"/>
            <a:endParaRPr lang="en-US" dirty="0" smtClean="0"/>
          </a:p>
          <a:p>
            <a:r>
              <a:rPr lang="en-US" dirty="0" smtClean="0"/>
              <a:t>Build high-level Services</a:t>
            </a:r>
          </a:p>
          <a:p>
            <a:pPr lvl="1"/>
            <a:r>
              <a:rPr lang="en-US" dirty="0" smtClean="0">
                <a:solidFill>
                  <a:schemeClr val="bg1"/>
                </a:solidFill>
              </a:rPr>
              <a:t>LEAP Abstraction: Soft Services</a:t>
            </a:r>
          </a:p>
          <a:p>
            <a:pPr lvl="1"/>
            <a:endParaRPr lang="en-US" dirty="0" smtClean="0"/>
          </a:p>
          <a:p>
            <a:endParaRPr lang="en-US" dirty="0"/>
          </a:p>
        </p:txBody>
      </p:sp>
    </p:spTree>
    <p:extLst>
      <p:ext uri="{BB962C8B-B14F-4D97-AF65-F5344CB8AC3E}">
        <p14:creationId xmlns:p14="http://schemas.microsoft.com/office/powerpoint/2010/main" val="975693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Solving Problems via Abstraction</a:t>
            </a:r>
            <a:endParaRPr lang="en-US" dirty="0"/>
          </a:p>
        </p:txBody>
      </p:sp>
      <p:sp>
        <p:nvSpPr>
          <p:cNvPr id="7" name="Content Placeholder 6"/>
          <p:cNvSpPr>
            <a:spLocks noGrp="1"/>
          </p:cNvSpPr>
          <p:nvPr>
            <p:ph idx="1"/>
          </p:nvPr>
        </p:nvSpPr>
        <p:spPr/>
        <p:txBody>
          <a:bodyPr>
            <a:normAutofit fontScale="92500" lnSpcReduction="10000"/>
          </a:bodyPr>
          <a:lstStyle/>
          <a:p>
            <a:r>
              <a:rPr lang="en-US" b="1" dirty="0" smtClean="0"/>
              <a:t>Implement a Channel</a:t>
            </a:r>
          </a:p>
          <a:p>
            <a:pPr lvl="1"/>
            <a:r>
              <a:rPr lang="en-US" dirty="0"/>
              <a:t>Identify and multiplex multiple client modules</a:t>
            </a:r>
          </a:p>
          <a:p>
            <a:pPr lvl="1"/>
            <a:r>
              <a:rPr lang="en-US" dirty="0" smtClean="0"/>
              <a:t>LEAP Abstraction: </a:t>
            </a:r>
            <a:r>
              <a:rPr lang="en-US" b="1" dirty="0" smtClean="0">
                <a:solidFill>
                  <a:schemeClr val="accent3"/>
                </a:solidFill>
              </a:rPr>
              <a:t>Channel IO</a:t>
            </a:r>
          </a:p>
          <a:p>
            <a:pPr lvl="1"/>
            <a:endParaRPr lang="en-US" dirty="0" smtClean="0"/>
          </a:p>
          <a:p>
            <a:r>
              <a:rPr lang="en-US" dirty="0" smtClean="0">
                <a:solidFill>
                  <a:schemeClr val="bg1">
                    <a:lumMod val="85000"/>
                  </a:schemeClr>
                </a:solidFill>
              </a:rPr>
              <a:t>Make the Channel more useful</a:t>
            </a:r>
          </a:p>
          <a:p>
            <a:pPr lvl="1"/>
            <a:r>
              <a:rPr lang="en-US" dirty="0" smtClean="0">
                <a:solidFill>
                  <a:schemeClr val="bg1">
                    <a:lumMod val="85000"/>
                  </a:schemeClr>
                </a:solidFill>
              </a:rPr>
              <a:t>Chunk and marshal typed messages</a:t>
            </a:r>
          </a:p>
          <a:p>
            <a:pPr lvl="1"/>
            <a:r>
              <a:rPr lang="en-US" dirty="0" smtClean="0">
                <a:solidFill>
                  <a:schemeClr val="bg1">
                    <a:lumMod val="85000"/>
                  </a:schemeClr>
                </a:solidFill>
              </a:rPr>
              <a:t>Syntactic sugar</a:t>
            </a:r>
          </a:p>
          <a:p>
            <a:pPr lvl="1"/>
            <a:r>
              <a:rPr lang="en-US" dirty="0" smtClean="0">
                <a:solidFill>
                  <a:schemeClr val="bg1"/>
                </a:solidFill>
              </a:rPr>
              <a:t>LEAP Abstraction: Remote Request Response (RRR)</a:t>
            </a:r>
          </a:p>
          <a:p>
            <a:pPr lvl="1"/>
            <a:endParaRPr lang="en-US" dirty="0" smtClean="0">
              <a:solidFill>
                <a:schemeClr val="bg1">
                  <a:lumMod val="85000"/>
                </a:schemeClr>
              </a:solidFill>
            </a:endParaRPr>
          </a:p>
          <a:p>
            <a:r>
              <a:rPr lang="en-US" dirty="0" smtClean="0">
                <a:solidFill>
                  <a:schemeClr val="bg1">
                    <a:lumMod val="85000"/>
                  </a:schemeClr>
                </a:solidFill>
              </a:rPr>
              <a:t>Build high-level Services</a:t>
            </a:r>
          </a:p>
          <a:p>
            <a:pPr lvl="1"/>
            <a:r>
              <a:rPr lang="en-US" dirty="0" smtClean="0">
                <a:solidFill>
                  <a:schemeClr val="bg1"/>
                </a:solidFill>
              </a:rPr>
              <a:t>LEAP Abstraction: Soft Services</a:t>
            </a:r>
          </a:p>
          <a:p>
            <a:pPr lvl="1"/>
            <a:endParaRPr lang="en-US" dirty="0" smtClean="0"/>
          </a:p>
          <a:p>
            <a:endParaRPr lang="en-US" dirty="0"/>
          </a:p>
        </p:txBody>
      </p:sp>
    </p:spTree>
    <p:extLst>
      <p:ext uri="{BB962C8B-B14F-4D97-AF65-F5344CB8AC3E}">
        <p14:creationId xmlns:p14="http://schemas.microsoft.com/office/powerpoint/2010/main" val="2880639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a:xfrm>
            <a:off x="457200" y="0"/>
            <a:ext cx="8229600" cy="1143000"/>
          </a:xfrm>
        </p:spPr>
        <p:txBody>
          <a:bodyPr>
            <a:normAutofit/>
          </a:bodyPr>
          <a:lstStyle/>
          <a:p>
            <a:r>
              <a:rPr lang="en-US" dirty="0" smtClean="0"/>
              <a:t>LEAP Abstraction Layers: Channel IO</a:t>
            </a:r>
            <a:endParaRPr lang="en-US" dirty="0"/>
          </a:p>
        </p:txBody>
      </p:sp>
      <p:sp>
        <p:nvSpPr>
          <p:cNvPr id="112675" name="AutoShape 35"/>
          <p:cNvSpPr>
            <a:spLocks noChangeArrowheads="1"/>
          </p:cNvSpPr>
          <p:nvPr/>
        </p:nvSpPr>
        <p:spPr bwMode="auto">
          <a:xfrm>
            <a:off x="5181600" y="4648200"/>
            <a:ext cx="3048000" cy="381000"/>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buNone/>
            </a:pPr>
            <a:r>
              <a:rPr lang="en-US" sz="1400" dirty="0" smtClean="0">
                <a:latin typeface="Calibri" pitchFamily="34" charset="0"/>
              </a:rPr>
              <a:t>Channel IO</a:t>
            </a:r>
            <a:endParaRPr lang="en-US" sz="1400" dirty="0">
              <a:latin typeface="Calibri" pitchFamily="34" charset="0"/>
            </a:endParaRPr>
          </a:p>
        </p:txBody>
      </p:sp>
      <p:sp>
        <p:nvSpPr>
          <p:cNvPr id="112644" name="Line 4"/>
          <p:cNvSpPr>
            <a:spLocks noChangeShapeType="1"/>
          </p:cNvSpPr>
          <p:nvPr/>
        </p:nvSpPr>
        <p:spPr bwMode="auto">
          <a:xfrm>
            <a:off x="4724400" y="1143000"/>
            <a:ext cx="0" cy="5257800"/>
          </a:xfrm>
          <a:prstGeom prst="line">
            <a:avLst/>
          </a:prstGeom>
          <a:noFill/>
          <a:ln w="9525">
            <a:solidFill>
              <a:schemeClr val="tx1"/>
            </a:solidFill>
            <a:prstDash val="dash"/>
            <a:round/>
            <a:headEnd/>
            <a:tailEnd/>
          </a:ln>
          <a:effectLst/>
        </p:spPr>
        <p:txBody>
          <a:bodyPr/>
          <a:lstStyle/>
          <a:p>
            <a:endParaRPr lang="en-US"/>
          </a:p>
        </p:txBody>
      </p:sp>
      <p:sp>
        <p:nvSpPr>
          <p:cNvPr id="112646" name="AutoShape 6"/>
          <p:cNvSpPr>
            <a:spLocks noChangeArrowheads="1"/>
          </p:cNvSpPr>
          <p:nvPr/>
        </p:nvSpPr>
        <p:spPr bwMode="auto">
          <a:xfrm>
            <a:off x="5181600" y="5334000"/>
            <a:ext cx="3276600" cy="381000"/>
          </a:xfrm>
          <a:prstGeom prst="roundRect">
            <a:avLst>
              <a:gd name="adj" fmla="val 16667"/>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buNone/>
            </a:pPr>
            <a:r>
              <a:rPr lang="en-US" sz="1400">
                <a:latin typeface="Calibri" pitchFamily="34" charset="0"/>
              </a:rPr>
              <a:t>Kernel Driver</a:t>
            </a:r>
          </a:p>
        </p:txBody>
      </p:sp>
      <p:sp>
        <p:nvSpPr>
          <p:cNvPr id="112647" name="AutoShape 7"/>
          <p:cNvSpPr>
            <a:spLocks noChangeArrowheads="1"/>
          </p:cNvSpPr>
          <p:nvPr/>
        </p:nvSpPr>
        <p:spPr bwMode="auto">
          <a:xfrm>
            <a:off x="4267200" y="5410200"/>
            <a:ext cx="914400" cy="228600"/>
          </a:xfrm>
          <a:prstGeom prst="leftRightArrow">
            <a:avLst>
              <a:gd name="adj1" fmla="val 50000"/>
              <a:gd name="adj2" fmla="val 53333"/>
            </a:avLst>
          </a:prstGeom>
          <a:solidFill>
            <a:schemeClr val="bg1"/>
          </a:solidFill>
          <a:ln w="9525">
            <a:solidFill>
              <a:schemeClr val="tx1"/>
            </a:solidFill>
            <a:miter lim="800000"/>
            <a:headEnd/>
            <a:tailEnd/>
          </a:ln>
          <a:effectLst/>
        </p:spPr>
        <p:txBody>
          <a:bodyPr wrap="none" anchor="ctr"/>
          <a:lstStyle/>
          <a:p>
            <a:pPr>
              <a:buNone/>
            </a:pPr>
            <a:endParaRPr lang="en-US"/>
          </a:p>
        </p:txBody>
      </p:sp>
      <p:sp>
        <p:nvSpPr>
          <p:cNvPr id="112657" name="AutoShape 17"/>
          <p:cNvSpPr>
            <a:spLocks noChangeArrowheads="1"/>
          </p:cNvSpPr>
          <p:nvPr/>
        </p:nvSpPr>
        <p:spPr bwMode="auto">
          <a:xfrm>
            <a:off x="838200" y="5334000"/>
            <a:ext cx="3429000" cy="381000"/>
          </a:xfrm>
          <a:prstGeom prst="roundRect">
            <a:avLst>
              <a:gd name="adj" fmla="val 16667"/>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buNone/>
            </a:pPr>
            <a:r>
              <a:rPr lang="en-US" sz="1400" dirty="0" smtClean="0">
                <a:latin typeface="Calibri" pitchFamily="34" charset="0"/>
              </a:rPr>
              <a:t>FPGA Platform Physical Devices</a:t>
            </a:r>
            <a:endParaRPr lang="en-US" sz="1400" dirty="0">
              <a:latin typeface="Calibri" pitchFamily="34" charset="0"/>
            </a:endParaRPr>
          </a:p>
        </p:txBody>
      </p:sp>
      <p:sp>
        <p:nvSpPr>
          <p:cNvPr id="112660" name="AutoShape 20"/>
          <p:cNvSpPr>
            <a:spLocks noChangeArrowheads="1"/>
          </p:cNvSpPr>
          <p:nvPr/>
        </p:nvSpPr>
        <p:spPr bwMode="auto">
          <a:xfrm>
            <a:off x="1066800" y="4648200"/>
            <a:ext cx="3200400" cy="381000"/>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buNone/>
            </a:pPr>
            <a:r>
              <a:rPr lang="en-US" sz="1400" dirty="0" smtClean="0">
                <a:latin typeface="Calibri" pitchFamily="34" charset="0"/>
              </a:rPr>
              <a:t>Channel IO</a:t>
            </a:r>
            <a:endParaRPr lang="en-US" sz="1400" dirty="0">
              <a:latin typeface="Calibri" pitchFamily="34" charset="0"/>
            </a:endParaRPr>
          </a:p>
        </p:txBody>
      </p:sp>
      <p:sp>
        <p:nvSpPr>
          <p:cNvPr id="112664" name="AutoShape 24"/>
          <p:cNvSpPr>
            <a:spLocks noChangeArrowheads="1"/>
          </p:cNvSpPr>
          <p:nvPr/>
        </p:nvSpPr>
        <p:spPr bwMode="auto">
          <a:xfrm>
            <a:off x="2438400" y="5029200"/>
            <a:ext cx="228600" cy="304800"/>
          </a:xfrm>
          <a:prstGeom prst="upDownArrow">
            <a:avLst>
              <a:gd name="adj1" fmla="val 50000"/>
              <a:gd name="adj2" fmla="val 25000"/>
            </a:avLst>
          </a:prstGeom>
          <a:solidFill>
            <a:schemeClr val="folHlink"/>
          </a:solidFill>
          <a:ln w="9525">
            <a:solidFill>
              <a:schemeClr val="tx1"/>
            </a:solidFill>
            <a:miter lim="800000"/>
            <a:headEnd/>
            <a:tailEnd/>
          </a:ln>
          <a:effectLst/>
        </p:spPr>
        <p:txBody>
          <a:bodyPr vert="eaVert" wrap="none" anchor="ctr"/>
          <a:lstStyle/>
          <a:p>
            <a:pPr>
              <a:buNone/>
            </a:pPr>
            <a:endParaRPr lang="en-US"/>
          </a:p>
        </p:txBody>
      </p:sp>
      <p:sp>
        <p:nvSpPr>
          <p:cNvPr id="112670" name="AutoShape 30"/>
          <p:cNvSpPr>
            <a:spLocks noChangeArrowheads="1"/>
          </p:cNvSpPr>
          <p:nvPr/>
        </p:nvSpPr>
        <p:spPr bwMode="auto">
          <a:xfrm>
            <a:off x="6553200" y="5029200"/>
            <a:ext cx="228600" cy="304800"/>
          </a:xfrm>
          <a:prstGeom prst="upDownArrow">
            <a:avLst>
              <a:gd name="adj1" fmla="val 50000"/>
              <a:gd name="adj2" fmla="val 33333"/>
            </a:avLst>
          </a:prstGeom>
          <a:solidFill>
            <a:schemeClr val="folHlink"/>
          </a:solidFill>
          <a:ln w="9525">
            <a:solidFill>
              <a:schemeClr val="tx1"/>
            </a:solidFill>
            <a:miter lim="800000"/>
            <a:headEnd/>
            <a:tailEnd/>
          </a:ln>
          <a:effectLst/>
        </p:spPr>
        <p:txBody>
          <a:bodyPr vert="eaVert" wrap="none" anchor="ctr"/>
          <a:lstStyle/>
          <a:p>
            <a:pPr>
              <a:buNone/>
            </a:pPr>
            <a:endParaRPr lang="en-US"/>
          </a:p>
        </p:txBody>
      </p:sp>
      <p:grpSp>
        <p:nvGrpSpPr>
          <p:cNvPr id="2" name="Group 96"/>
          <p:cNvGrpSpPr>
            <a:grpSpLocks/>
          </p:cNvGrpSpPr>
          <p:nvPr/>
        </p:nvGrpSpPr>
        <p:grpSpPr bwMode="auto">
          <a:xfrm>
            <a:off x="2095500" y="4191000"/>
            <a:ext cx="152400" cy="381000"/>
            <a:chOff x="912" y="2736"/>
            <a:chExt cx="96" cy="240"/>
          </a:xfrm>
        </p:grpSpPr>
        <p:sp>
          <p:nvSpPr>
            <p:cNvPr id="112683" name="Rectangle 43"/>
            <p:cNvSpPr>
              <a:spLocks noChangeArrowheads="1"/>
            </p:cNvSpPr>
            <p:nvPr/>
          </p:nvSpPr>
          <p:spPr bwMode="auto">
            <a:xfrm>
              <a:off x="912" y="2736"/>
              <a:ext cx="96" cy="192"/>
            </a:xfrm>
            <a:prstGeom prst="rect">
              <a:avLst/>
            </a:prstGeom>
            <a:solidFill>
              <a:schemeClr val="folHlink"/>
            </a:solidFill>
            <a:ln w="9525">
              <a:solidFill>
                <a:schemeClr val="tx1"/>
              </a:solidFill>
              <a:miter lim="800000"/>
              <a:headEnd/>
              <a:tailEnd/>
            </a:ln>
            <a:effectLst/>
          </p:spPr>
          <p:txBody>
            <a:bodyPr wrap="none" anchor="ctr"/>
            <a:lstStyle/>
            <a:p>
              <a:pPr>
                <a:buNone/>
              </a:pPr>
              <a:endParaRPr lang="en-US"/>
            </a:p>
          </p:txBody>
        </p:sp>
        <p:sp>
          <p:nvSpPr>
            <p:cNvPr id="112684" name="Line 44"/>
            <p:cNvSpPr>
              <a:spLocks noChangeShapeType="1"/>
            </p:cNvSpPr>
            <p:nvPr/>
          </p:nvSpPr>
          <p:spPr bwMode="auto">
            <a:xfrm>
              <a:off x="912" y="2928"/>
              <a:ext cx="0" cy="48"/>
            </a:xfrm>
            <a:prstGeom prst="line">
              <a:avLst/>
            </a:prstGeom>
            <a:noFill/>
            <a:ln w="9525">
              <a:solidFill>
                <a:schemeClr val="tx1"/>
              </a:solidFill>
              <a:round/>
              <a:headEnd/>
              <a:tailEnd/>
            </a:ln>
            <a:effectLst/>
          </p:spPr>
          <p:txBody>
            <a:bodyPr/>
            <a:lstStyle/>
            <a:p>
              <a:pPr>
                <a:buNone/>
              </a:pPr>
              <a:endParaRPr lang="en-US"/>
            </a:p>
          </p:txBody>
        </p:sp>
        <p:sp>
          <p:nvSpPr>
            <p:cNvPr id="112685" name="Line 45"/>
            <p:cNvSpPr>
              <a:spLocks noChangeShapeType="1"/>
            </p:cNvSpPr>
            <p:nvPr/>
          </p:nvSpPr>
          <p:spPr bwMode="auto">
            <a:xfrm>
              <a:off x="1008" y="2928"/>
              <a:ext cx="0" cy="48"/>
            </a:xfrm>
            <a:prstGeom prst="line">
              <a:avLst/>
            </a:prstGeom>
            <a:noFill/>
            <a:ln w="9525">
              <a:solidFill>
                <a:schemeClr val="tx1"/>
              </a:solidFill>
              <a:round/>
              <a:headEnd/>
              <a:tailEnd/>
            </a:ln>
            <a:effectLst/>
          </p:spPr>
          <p:txBody>
            <a:bodyPr/>
            <a:lstStyle/>
            <a:p>
              <a:pPr>
                <a:buNone/>
              </a:pPr>
              <a:endParaRPr lang="en-US"/>
            </a:p>
          </p:txBody>
        </p:sp>
        <p:sp>
          <p:nvSpPr>
            <p:cNvPr id="112686" name="Line 46"/>
            <p:cNvSpPr>
              <a:spLocks noChangeShapeType="1"/>
            </p:cNvSpPr>
            <p:nvPr/>
          </p:nvSpPr>
          <p:spPr bwMode="auto">
            <a:xfrm>
              <a:off x="912" y="2880"/>
              <a:ext cx="96" cy="0"/>
            </a:xfrm>
            <a:prstGeom prst="line">
              <a:avLst/>
            </a:prstGeom>
            <a:noFill/>
            <a:ln w="9525">
              <a:solidFill>
                <a:schemeClr val="tx1"/>
              </a:solidFill>
              <a:round/>
              <a:headEnd/>
              <a:tailEnd/>
            </a:ln>
            <a:effectLst/>
          </p:spPr>
          <p:txBody>
            <a:bodyPr/>
            <a:lstStyle/>
            <a:p>
              <a:pPr>
                <a:buNone/>
              </a:pPr>
              <a:endParaRPr lang="en-US"/>
            </a:p>
          </p:txBody>
        </p:sp>
        <p:sp>
          <p:nvSpPr>
            <p:cNvPr id="112687" name="Line 47"/>
            <p:cNvSpPr>
              <a:spLocks noChangeShapeType="1"/>
            </p:cNvSpPr>
            <p:nvPr/>
          </p:nvSpPr>
          <p:spPr bwMode="auto">
            <a:xfrm>
              <a:off x="912" y="2832"/>
              <a:ext cx="96" cy="0"/>
            </a:xfrm>
            <a:prstGeom prst="line">
              <a:avLst/>
            </a:prstGeom>
            <a:noFill/>
            <a:ln w="9525">
              <a:solidFill>
                <a:schemeClr val="tx1"/>
              </a:solidFill>
              <a:round/>
              <a:headEnd/>
              <a:tailEnd/>
            </a:ln>
            <a:effectLst/>
          </p:spPr>
          <p:txBody>
            <a:bodyPr/>
            <a:lstStyle/>
            <a:p>
              <a:pPr>
                <a:buNone/>
              </a:pPr>
              <a:endParaRPr lang="en-US"/>
            </a:p>
          </p:txBody>
        </p:sp>
        <p:sp>
          <p:nvSpPr>
            <p:cNvPr id="112688" name="Line 48"/>
            <p:cNvSpPr>
              <a:spLocks noChangeShapeType="1"/>
            </p:cNvSpPr>
            <p:nvPr/>
          </p:nvSpPr>
          <p:spPr bwMode="auto">
            <a:xfrm>
              <a:off x="912" y="2784"/>
              <a:ext cx="96" cy="0"/>
            </a:xfrm>
            <a:prstGeom prst="line">
              <a:avLst/>
            </a:prstGeom>
            <a:noFill/>
            <a:ln w="9525">
              <a:solidFill>
                <a:schemeClr val="tx1"/>
              </a:solidFill>
              <a:round/>
              <a:headEnd/>
              <a:tailEnd/>
            </a:ln>
            <a:effectLst/>
          </p:spPr>
          <p:txBody>
            <a:bodyPr/>
            <a:lstStyle/>
            <a:p>
              <a:pPr>
                <a:buNone/>
              </a:pPr>
              <a:endParaRPr lang="en-US"/>
            </a:p>
          </p:txBody>
        </p:sp>
      </p:grpSp>
      <p:grpSp>
        <p:nvGrpSpPr>
          <p:cNvPr id="3" name="Group 95"/>
          <p:cNvGrpSpPr>
            <a:grpSpLocks/>
          </p:cNvGrpSpPr>
          <p:nvPr/>
        </p:nvGrpSpPr>
        <p:grpSpPr bwMode="auto">
          <a:xfrm>
            <a:off x="2324100" y="4191000"/>
            <a:ext cx="152400" cy="381000"/>
            <a:chOff x="1056" y="2736"/>
            <a:chExt cx="96" cy="240"/>
          </a:xfrm>
        </p:grpSpPr>
        <p:sp>
          <p:nvSpPr>
            <p:cNvPr id="112695" name="Rectangle 55"/>
            <p:cNvSpPr>
              <a:spLocks noChangeArrowheads="1"/>
            </p:cNvSpPr>
            <p:nvPr/>
          </p:nvSpPr>
          <p:spPr bwMode="auto">
            <a:xfrm>
              <a:off x="1056" y="2784"/>
              <a:ext cx="96" cy="192"/>
            </a:xfrm>
            <a:prstGeom prst="rect">
              <a:avLst/>
            </a:prstGeom>
            <a:solidFill>
              <a:schemeClr val="folHlink"/>
            </a:solidFill>
            <a:ln w="9525">
              <a:solidFill>
                <a:schemeClr val="tx1"/>
              </a:solidFill>
              <a:miter lim="800000"/>
              <a:headEnd/>
              <a:tailEnd/>
            </a:ln>
            <a:effectLst/>
          </p:spPr>
          <p:txBody>
            <a:bodyPr wrap="none" anchor="ctr"/>
            <a:lstStyle/>
            <a:p>
              <a:pPr>
                <a:buNone/>
              </a:pPr>
              <a:endParaRPr lang="en-US"/>
            </a:p>
          </p:txBody>
        </p:sp>
        <p:sp>
          <p:nvSpPr>
            <p:cNvPr id="112696" name="Line 56"/>
            <p:cNvSpPr>
              <a:spLocks noChangeShapeType="1"/>
            </p:cNvSpPr>
            <p:nvPr/>
          </p:nvSpPr>
          <p:spPr bwMode="auto">
            <a:xfrm>
              <a:off x="1056" y="2736"/>
              <a:ext cx="0" cy="48"/>
            </a:xfrm>
            <a:prstGeom prst="line">
              <a:avLst/>
            </a:prstGeom>
            <a:noFill/>
            <a:ln w="9525">
              <a:solidFill>
                <a:schemeClr val="tx1"/>
              </a:solidFill>
              <a:round/>
              <a:headEnd/>
              <a:tailEnd/>
            </a:ln>
            <a:effectLst/>
          </p:spPr>
          <p:txBody>
            <a:bodyPr/>
            <a:lstStyle/>
            <a:p>
              <a:pPr>
                <a:buNone/>
              </a:pPr>
              <a:endParaRPr lang="en-US"/>
            </a:p>
          </p:txBody>
        </p:sp>
        <p:sp>
          <p:nvSpPr>
            <p:cNvPr id="112697" name="Line 57"/>
            <p:cNvSpPr>
              <a:spLocks noChangeShapeType="1"/>
            </p:cNvSpPr>
            <p:nvPr/>
          </p:nvSpPr>
          <p:spPr bwMode="auto">
            <a:xfrm>
              <a:off x="1152" y="2736"/>
              <a:ext cx="0" cy="48"/>
            </a:xfrm>
            <a:prstGeom prst="line">
              <a:avLst/>
            </a:prstGeom>
            <a:noFill/>
            <a:ln w="9525">
              <a:solidFill>
                <a:schemeClr val="tx1"/>
              </a:solidFill>
              <a:round/>
              <a:headEnd/>
              <a:tailEnd/>
            </a:ln>
            <a:effectLst/>
          </p:spPr>
          <p:txBody>
            <a:bodyPr/>
            <a:lstStyle/>
            <a:p>
              <a:pPr>
                <a:buNone/>
              </a:pPr>
              <a:endParaRPr lang="en-US"/>
            </a:p>
          </p:txBody>
        </p:sp>
        <p:sp>
          <p:nvSpPr>
            <p:cNvPr id="112698" name="Line 58"/>
            <p:cNvSpPr>
              <a:spLocks noChangeShapeType="1"/>
            </p:cNvSpPr>
            <p:nvPr/>
          </p:nvSpPr>
          <p:spPr bwMode="auto">
            <a:xfrm>
              <a:off x="1056" y="2928"/>
              <a:ext cx="96" cy="0"/>
            </a:xfrm>
            <a:prstGeom prst="line">
              <a:avLst/>
            </a:prstGeom>
            <a:noFill/>
            <a:ln w="9525">
              <a:solidFill>
                <a:schemeClr val="tx1"/>
              </a:solidFill>
              <a:round/>
              <a:headEnd/>
              <a:tailEnd/>
            </a:ln>
            <a:effectLst/>
          </p:spPr>
          <p:txBody>
            <a:bodyPr/>
            <a:lstStyle/>
            <a:p>
              <a:pPr>
                <a:buNone/>
              </a:pPr>
              <a:endParaRPr lang="en-US"/>
            </a:p>
          </p:txBody>
        </p:sp>
        <p:sp>
          <p:nvSpPr>
            <p:cNvPr id="112699" name="Line 59"/>
            <p:cNvSpPr>
              <a:spLocks noChangeShapeType="1"/>
            </p:cNvSpPr>
            <p:nvPr/>
          </p:nvSpPr>
          <p:spPr bwMode="auto">
            <a:xfrm>
              <a:off x="1056" y="2880"/>
              <a:ext cx="96" cy="0"/>
            </a:xfrm>
            <a:prstGeom prst="line">
              <a:avLst/>
            </a:prstGeom>
            <a:noFill/>
            <a:ln w="9525">
              <a:solidFill>
                <a:schemeClr val="tx1"/>
              </a:solidFill>
              <a:round/>
              <a:headEnd/>
              <a:tailEnd/>
            </a:ln>
            <a:effectLst/>
          </p:spPr>
          <p:txBody>
            <a:bodyPr/>
            <a:lstStyle/>
            <a:p>
              <a:pPr>
                <a:buNone/>
              </a:pPr>
              <a:endParaRPr lang="en-US"/>
            </a:p>
          </p:txBody>
        </p:sp>
        <p:sp>
          <p:nvSpPr>
            <p:cNvPr id="112700" name="Line 60"/>
            <p:cNvSpPr>
              <a:spLocks noChangeShapeType="1"/>
            </p:cNvSpPr>
            <p:nvPr/>
          </p:nvSpPr>
          <p:spPr bwMode="auto">
            <a:xfrm>
              <a:off x="1056" y="2832"/>
              <a:ext cx="96" cy="0"/>
            </a:xfrm>
            <a:prstGeom prst="line">
              <a:avLst/>
            </a:prstGeom>
            <a:noFill/>
            <a:ln w="9525">
              <a:solidFill>
                <a:schemeClr val="tx1"/>
              </a:solidFill>
              <a:round/>
              <a:headEnd/>
              <a:tailEnd/>
            </a:ln>
            <a:effectLst/>
          </p:spPr>
          <p:txBody>
            <a:bodyPr/>
            <a:lstStyle/>
            <a:p>
              <a:pPr>
                <a:buNone/>
              </a:pPr>
              <a:endParaRPr lang="en-US"/>
            </a:p>
          </p:txBody>
        </p:sp>
      </p:grpSp>
      <p:sp>
        <p:nvSpPr>
          <p:cNvPr id="112731" name="Text Box 91"/>
          <p:cNvSpPr txBox="1">
            <a:spLocks noChangeArrowheads="1"/>
          </p:cNvSpPr>
          <p:nvPr/>
        </p:nvSpPr>
        <p:spPr bwMode="auto">
          <a:xfrm>
            <a:off x="1295400" y="4221163"/>
            <a:ext cx="806631" cy="258532"/>
          </a:xfrm>
          <a:prstGeom prst="rect">
            <a:avLst/>
          </a:prstGeom>
          <a:noFill/>
          <a:ln w="9525">
            <a:noFill/>
            <a:miter lim="800000"/>
            <a:headEnd/>
            <a:tailEnd/>
          </a:ln>
          <a:effectLst/>
        </p:spPr>
        <p:txBody>
          <a:bodyPr wrap="none">
            <a:spAutoFit/>
          </a:bodyPr>
          <a:lstStyle/>
          <a:p>
            <a:pPr>
              <a:buNone/>
            </a:pPr>
            <a:r>
              <a:rPr lang="en-US" sz="1200" dirty="0">
                <a:latin typeface="Calibri" pitchFamily="34" charset="0"/>
              </a:rPr>
              <a:t>Channel 0</a:t>
            </a:r>
          </a:p>
        </p:txBody>
      </p:sp>
      <p:sp>
        <p:nvSpPr>
          <p:cNvPr id="112732" name="Text Box 92"/>
          <p:cNvSpPr txBox="1">
            <a:spLocks noChangeArrowheads="1"/>
          </p:cNvSpPr>
          <p:nvPr/>
        </p:nvSpPr>
        <p:spPr bwMode="auto">
          <a:xfrm>
            <a:off x="3238500" y="4221163"/>
            <a:ext cx="806631" cy="258532"/>
          </a:xfrm>
          <a:prstGeom prst="rect">
            <a:avLst/>
          </a:prstGeom>
          <a:noFill/>
          <a:ln w="9525">
            <a:noFill/>
            <a:miter lim="800000"/>
            <a:headEnd/>
            <a:tailEnd/>
          </a:ln>
          <a:effectLst/>
        </p:spPr>
        <p:txBody>
          <a:bodyPr wrap="none">
            <a:spAutoFit/>
          </a:bodyPr>
          <a:lstStyle/>
          <a:p>
            <a:pPr>
              <a:buNone/>
            </a:pPr>
            <a:r>
              <a:rPr lang="en-US" sz="1200">
                <a:latin typeface="Calibri" pitchFamily="34" charset="0"/>
              </a:rPr>
              <a:t>Channel 1</a:t>
            </a:r>
          </a:p>
        </p:txBody>
      </p:sp>
      <p:sp>
        <p:nvSpPr>
          <p:cNvPr id="112733" name="Text Box 93"/>
          <p:cNvSpPr txBox="1">
            <a:spLocks noChangeArrowheads="1"/>
          </p:cNvSpPr>
          <p:nvPr/>
        </p:nvSpPr>
        <p:spPr bwMode="auto">
          <a:xfrm>
            <a:off x="5295900" y="4221163"/>
            <a:ext cx="806631" cy="258532"/>
          </a:xfrm>
          <a:prstGeom prst="rect">
            <a:avLst/>
          </a:prstGeom>
          <a:noFill/>
          <a:ln w="9525">
            <a:noFill/>
            <a:miter lim="800000"/>
            <a:headEnd/>
            <a:tailEnd/>
          </a:ln>
          <a:effectLst/>
        </p:spPr>
        <p:txBody>
          <a:bodyPr wrap="none">
            <a:spAutoFit/>
          </a:bodyPr>
          <a:lstStyle/>
          <a:p>
            <a:pPr>
              <a:buNone/>
            </a:pPr>
            <a:r>
              <a:rPr lang="en-US" sz="1200">
                <a:latin typeface="Calibri" pitchFamily="34" charset="0"/>
              </a:rPr>
              <a:t>Channel 1</a:t>
            </a:r>
          </a:p>
        </p:txBody>
      </p:sp>
      <p:sp>
        <p:nvSpPr>
          <p:cNvPr id="112734" name="Text Box 94"/>
          <p:cNvSpPr txBox="1">
            <a:spLocks noChangeArrowheads="1"/>
          </p:cNvSpPr>
          <p:nvPr/>
        </p:nvSpPr>
        <p:spPr bwMode="auto">
          <a:xfrm>
            <a:off x="7200900" y="4221163"/>
            <a:ext cx="806631" cy="258532"/>
          </a:xfrm>
          <a:prstGeom prst="rect">
            <a:avLst/>
          </a:prstGeom>
          <a:noFill/>
          <a:ln w="9525">
            <a:noFill/>
            <a:miter lim="800000"/>
            <a:headEnd/>
            <a:tailEnd/>
          </a:ln>
          <a:effectLst/>
        </p:spPr>
        <p:txBody>
          <a:bodyPr wrap="none">
            <a:spAutoFit/>
          </a:bodyPr>
          <a:lstStyle/>
          <a:p>
            <a:pPr>
              <a:buNone/>
            </a:pPr>
            <a:r>
              <a:rPr lang="en-US" sz="1200" dirty="0">
                <a:latin typeface="Calibri" pitchFamily="34" charset="0"/>
              </a:rPr>
              <a:t>Channel 0</a:t>
            </a:r>
          </a:p>
        </p:txBody>
      </p:sp>
      <p:grpSp>
        <p:nvGrpSpPr>
          <p:cNvPr id="4" name="Group 102"/>
          <p:cNvGrpSpPr>
            <a:grpSpLocks/>
          </p:cNvGrpSpPr>
          <p:nvPr/>
        </p:nvGrpSpPr>
        <p:grpSpPr bwMode="auto">
          <a:xfrm>
            <a:off x="2895600" y="4191000"/>
            <a:ext cx="152400" cy="381000"/>
            <a:chOff x="912" y="2736"/>
            <a:chExt cx="96" cy="240"/>
          </a:xfrm>
        </p:grpSpPr>
        <p:sp>
          <p:nvSpPr>
            <p:cNvPr id="112743" name="Rectangle 103"/>
            <p:cNvSpPr>
              <a:spLocks noChangeArrowheads="1"/>
            </p:cNvSpPr>
            <p:nvPr/>
          </p:nvSpPr>
          <p:spPr bwMode="auto">
            <a:xfrm>
              <a:off x="912" y="2736"/>
              <a:ext cx="96" cy="192"/>
            </a:xfrm>
            <a:prstGeom prst="rect">
              <a:avLst/>
            </a:prstGeom>
            <a:solidFill>
              <a:schemeClr val="folHlink"/>
            </a:solidFill>
            <a:ln w="9525">
              <a:solidFill>
                <a:schemeClr val="tx1"/>
              </a:solidFill>
              <a:miter lim="800000"/>
              <a:headEnd/>
              <a:tailEnd/>
            </a:ln>
            <a:effectLst/>
          </p:spPr>
          <p:txBody>
            <a:bodyPr wrap="none" anchor="ctr"/>
            <a:lstStyle/>
            <a:p>
              <a:pPr>
                <a:buNone/>
              </a:pPr>
              <a:endParaRPr lang="en-US"/>
            </a:p>
          </p:txBody>
        </p:sp>
        <p:sp>
          <p:nvSpPr>
            <p:cNvPr id="112744" name="Line 104"/>
            <p:cNvSpPr>
              <a:spLocks noChangeShapeType="1"/>
            </p:cNvSpPr>
            <p:nvPr/>
          </p:nvSpPr>
          <p:spPr bwMode="auto">
            <a:xfrm>
              <a:off x="912" y="2928"/>
              <a:ext cx="0" cy="48"/>
            </a:xfrm>
            <a:prstGeom prst="line">
              <a:avLst/>
            </a:prstGeom>
            <a:noFill/>
            <a:ln w="9525">
              <a:solidFill>
                <a:schemeClr val="tx1"/>
              </a:solidFill>
              <a:round/>
              <a:headEnd/>
              <a:tailEnd/>
            </a:ln>
            <a:effectLst/>
          </p:spPr>
          <p:txBody>
            <a:bodyPr/>
            <a:lstStyle/>
            <a:p>
              <a:pPr>
                <a:buNone/>
              </a:pPr>
              <a:endParaRPr lang="en-US"/>
            </a:p>
          </p:txBody>
        </p:sp>
        <p:sp>
          <p:nvSpPr>
            <p:cNvPr id="112745" name="Line 105"/>
            <p:cNvSpPr>
              <a:spLocks noChangeShapeType="1"/>
            </p:cNvSpPr>
            <p:nvPr/>
          </p:nvSpPr>
          <p:spPr bwMode="auto">
            <a:xfrm>
              <a:off x="1008" y="2928"/>
              <a:ext cx="0" cy="48"/>
            </a:xfrm>
            <a:prstGeom prst="line">
              <a:avLst/>
            </a:prstGeom>
            <a:noFill/>
            <a:ln w="9525">
              <a:solidFill>
                <a:schemeClr val="tx1"/>
              </a:solidFill>
              <a:round/>
              <a:headEnd/>
              <a:tailEnd/>
            </a:ln>
            <a:effectLst/>
          </p:spPr>
          <p:txBody>
            <a:bodyPr/>
            <a:lstStyle/>
            <a:p>
              <a:pPr>
                <a:buNone/>
              </a:pPr>
              <a:endParaRPr lang="en-US"/>
            </a:p>
          </p:txBody>
        </p:sp>
        <p:sp>
          <p:nvSpPr>
            <p:cNvPr id="112746" name="Line 106"/>
            <p:cNvSpPr>
              <a:spLocks noChangeShapeType="1"/>
            </p:cNvSpPr>
            <p:nvPr/>
          </p:nvSpPr>
          <p:spPr bwMode="auto">
            <a:xfrm>
              <a:off x="912" y="2880"/>
              <a:ext cx="96" cy="0"/>
            </a:xfrm>
            <a:prstGeom prst="line">
              <a:avLst/>
            </a:prstGeom>
            <a:noFill/>
            <a:ln w="9525">
              <a:solidFill>
                <a:schemeClr val="tx1"/>
              </a:solidFill>
              <a:round/>
              <a:headEnd/>
              <a:tailEnd/>
            </a:ln>
            <a:effectLst/>
          </p:spPr>
          <p:txBody>
            <a:bodyPr/>
            <a:lstStyle/>
            <a:p>
              <a:pPr>
                <a:buNone/>
              </a:pPr>
              <a:endParaRPr lang="en-US"/>
            </a:p>
          </p:txBody>
        </p:sp>
        <p:sp>
          <p:nvSpPr>
            <p:cNvPr id="112747" name="Line 107"/>
            <p:cNvSpPr>
              <a:spLocks noChangeShapeType="1"/>
            </p:cNvSpPr>
            <p:nvPr/>
          </p:nvSpPr>
          <p:spPr bwMode="auto">
            <a:xfrm>
              <a:off x="912" y="2832"/>
              <a:ext cx="96" cy="0"/>
            </a:xfrm>
            <a:prstGeom prst="line">
              <a:avLst/>
            </a:prstGeom>
            <a:noFill/>
            <a:ln w="9525">
              <a:solidFill>
                <a:schemeClr val="tx1"/>
              </a:solidFill>
              <a:round/>
              <a:headEnd/>
              <a:tailEnd/>
            </a:ln>
            <a:effectLst/>
          </p:spPr>
          <p:txBody>
            <a:bodyPr/>
            <a:lstStyle/>
            <a:p>
              <a:pPr>
                <a:buNone/>
              </a:pPr>
              <a:endParaRPr lang="en-US"/>
            </a:p>
          </p:txBody>
        </p:sp>
        <p:sp>
          <p:nvSpPr>
            <p:cNvPr id="112748" name="Line 108"/>
            <p:cNvSpPr>
              <a:spLocks noChangeShapeType="1"/>
            </p:cNvSpPr>
            <p:nvPr/>
          </p:nvSpPr>
          <p:spPr bwMode="auto">
            <a:xfrm>
              <a:off x="912" y="2784"/>
              <a:ext cx="96" cy="0"/>
            </a:xfrm>
            <a:prstGeom prst="line">
              <a:avLst/>
            </a:prstGeom>
            <a:noFill/>
            <a:ln w="9525">
              <a:solidFill>
                <a:schemeClr val="tx1"/>
              </a:solidFill>
              <a:round/>
              <a:headEnd/>
              <a:tailEnd/>
            </a:ln>
            <a:effectLst/>
          </p:spPr>
          <p:txBody>
            <a:bodyPr/>
            <a:lstStyle/>
            <a:p>
              <a:pPr>
                <a:buNone/>
              </a:pPr>
              <a:endParaRPr lang="en-US"/>
            </a:p>
          </p:txBody>
        </p:sp>
      </p:grpSp>
      <p:grpSp>
        <p:nvGrpSpPr>
          <p:cNvPr id="5" name="Group 109"/>
          <p:cNvGrpSpPr>
            <a:grpSpLocks/>
          </p:cNvGrpSpPr>
          <p:nvPr/>
        </p:nvGrpSpPr>
        <p:grpSpPr bwMode="auto">
          <a:xfrm>
            <a:off x="3124200" y="4191000"/>
            <a:ext cx="152400" cy="381000"/>
            <a:chOff x="1056" y="2736"/>
            <a:chExt cx="96" cy="240"/>
          </a:xfrm>
        </p:grpSpPr>
        <p:sp>
          <p:nvSpPr>
            <p:cNvPr id="112750" name="Rectangle 110"/>
            <p:cNvSpPr>
              <a:spLocks noChangeArrowheads="1"/>
            </p:cNvSpPr>
            <p:nvPr/>
          </p:nvSpPr>
          <p:spPr bwMode="auto">
            <a:xfrm>
              <a:off x="1056" y="2784"/>
              <a:ext cx="96" cy="192"/>
            </a:xfrm>
            <a:prstGeom prst="rect">
              <a:avLst/>
            </a:prstGeom>
            <a:solidFill>
              <a:schemeClr val="folHlink"/>
            </a:solidFill>
            <a:ln w="9525">
              <a:solidFill>
                <a:schemeClr val="tx1"/>
              </a:solidFill>
              <a:miter lim="800000"/>
              <a:headEnd/>
              <a:tailEnd/>
            </a:ln>
            <a:effectLst/>
          </p:spPr>
          <p:txBody>
            <a:bodyPr wrap="none" anchor="ctr"/>
            <a:lstStyle/>
            <a:p>
              <a:pPr>
                <a:buNone/>
              </a:pPr>
              <a:endParaRPr lang="en-US"/>
            </a:p>
          </p:txBody>
        </p:sp>
        <p:sp>
          <p:nvSpPr>
            <p:cNvPr id="112751" name="Line 111"/>
            <p:cNvSpPr>
              <a:spLocks noChangeShapeType="1"/>
            </p:cNvSpPr>
            <p:nvPr/>
          </p:nvSpPr>
          <p:spPr bwMode="auto">
            <a:xfrm>
              <a:off x="1056" y="2736"/>
              <a:ext cx="0" cy="48"/>
            </a:xfrm>
            <a:prstGeom prst="line">
              <a:avLst/>
            </a:prstGeom>
            <a:noFill/>
            <a:ln w="9525">
              <a:solidFill>
                <a:schemeClr val="tx1"/>
              </a:solidFill>
              <a:round/>
              <a:headEnd/>
              <a:tailEnd/>
            </a:ln>
            <a:effectLst/>
          </p:spPr>
          <p:txBody>
            <a:bodyPr/>
            <a:lstStyle/>
            <a:p>
              <a:pPr>
                <a:buNone/>
              </a:pPr>
              <a:endParaRPr lang="en-US"/>
            </a:p>
          </p:txBody>
        </p:sp>
        <p:sp>
          <p:nvSpPr>
            <p:cNvPr id="112752" name="Line 112"/>
            <p:cNvSpPr>
              <a:spLocks noChangeShapeType="1"/>
            </p:cNvSpPr>
            <p:nvPr/>
          </p:nvSpPr>
          <p:spPr bwMode="auto">
            <a:xfrm>
              <a:off x="1152" y="2736"/>
              <a:ext cx="0" cy="48"/>
            </a:xfrm>
            <a:prstGeom prst="line">
              <a:avLst/>
            </a:prstGeom>
            <a:noFill/>
            <a:ln w="9525">
              <a:solidFill>
                <a:schemeClr val="tx1"/>
              </a:solidFill>
              <a:round/>
              <a:headEnd/>
              <a:tailEnd/>
            </a:ln>
            <a:effectLst/>
          </p:spPr>
          <p:txBody>
            <a:bodyPr/>
            <a:lstStyle/>
            <a:p>
              <a:pPr>
                <a:buNone/>
              </a:pPr>
              <a:endParaRPr lang="en-US"/>
            </a:p>
          </p:txBody>
        </p:sp>
        <p:sp>
          <p:nvSpPr>
            <p:cNvPr id="112753" name="Line 113"/>
            <p:cNvSpPr>
              <a:spLocks noChangeShapeType="1"/>
            </p:cNvSpPr>
            <p:nvPr/>
          </p:nvSpPr>
          <p:spPr bwMode="auto">
            <a:xfrm>
              <a:off x="1056" y="2928"/>
              <a:ext cx="96" cy="0"/>
            </a:xfrm>
            <a:prstGeom prst="line">
              <a:avLst/>
            </a:prstGeom>
            <a:noFill/>
            <a:ln w="9525">
              <a:solidFill>
                <a:schemeClr val="tx1"/>
              </a:solidFill>
              <a:round/>
              <a:headEnd/>
              <a:tailEnd/>
            </a:ln>
            <a:effectLst/>
          </p:spPr>
          <p:txBody>
            <a:bodyPr/>
            <a:lstStyle/>
            <a:p>
              <a:pPr>
                <a:buNone/>
              </a:pPr>
              <a:endParaRPr lang="en-US"/>
            </a:p>
          </p:txBody>
        </p:sp>
        <p:sp>
          <p:nvSpPr>
            <p:cNvPr id="112754" name="Line 114"/>
            <p:cNvSpPr>
              <a:spLocks noChangeShapeType="1"/>
            </p:cNvSpPr>
            <p:nvPr/>
          </p:nvSpPr>
          <p:spPr bwMode="auto">
            <a:xfrm>
              <a:off x="1056" y="2880"/>
              <a:ext cx="96" cy="0"/>
            </a:xfrm>
            <a:prstGeom prst="line">
              <a:avLst/>
            </a:prstGeom>
            <a:noFill/>
            <a:ln w="9525">
              <a:solidFill>
                <a:schemeClr val="tx1"/>
              </a:solidFill>
              <a:round/>
              <a:headEnd/>
              <a:tailEnd/>
            </a:ln>
            <a:effectLst/>
          </p:spPr>
          <p:txBody>
            <a:bodyPr/>
            <a:lstStyle/>
            <a:p>
              <a:pPr>
                <a:buNone/>
              </a:pPr>
              <a:endParaRPr lang="en-US"/>
            </a:p>
          </p:txBody>
        </p:sp>
        <p:sp>
          <p:nvSpPr>
            <p:cNvPr id="112755" name="Line 115"/>
            <p:cNvSpPr>
              <a:spLocks noChangeShapeType="1"/>
            </p:cNvSpPr>
            <p:nvPr/>
          </p:nvSpPr>
          <p:spPr bwMode="auto">
            <a:xfrm>
              <a:off x="1056" y="2832"/>
              <a:ext cx="96" cy="0"/>
            </a:xfrm>
            <a:prstGeom prst="line">
              <a:avLst/>
            </a:prstGeom>
            <a:noFill/>
            <a:ln w="9525">
              <a:solidFill>
                <a:schemeClr val="tx1"/>
              </a:solidFill>
              <a:round/>
              <a:headEnd/>
              <a:tailEnd/>
            </a:ln>
            <a:effectLst/>
          </p:spPr>
          <p:txBody>
            <a:bodyPr/>
            <a:lstStyle/>
            <a:p>
              <a:pPr>
                <a:buNone/>
              </a:pPr>
              <a:endParaRPr lang="en-US"/>
            </a:p>
          </p:txBody>
        </p:sp>
      </p:grpSp>
      <p:grpSp>
        <p:nvGrpSpPr>
          <p:cNvPr id="6" name="Group 116"/>
          <p:cNvGrpSpPr>
            <a:grpSpLocks/>
          </p:cNvGrpSpPr>
          <p:nvPr/>
        </p:nvGrpSpPr>
        <p:grpSpPr bwMode="auto">
          <a:xfrm>
            <a:off x="6096000" y="4191000"/>
            <a:ext cx="152400" cy="381000"/>
            <a:chOff x="912" y="2736"/>
            <a:chExt cx="96" cy="240"/>
          </a:xfrm>
        </p:grpSpPr>
        <p:sp>
          <p:nvSpPr>
            <p:cNvPr id="112757" name="Rectangle 117"/>
            <p:cNvSpPr>
              <a:spLocks noChangeArrowheads="1"/>
            </p:cNvSpPr>
            <p:nvPr/>
          </p:nvSpPr>
          <p:spPr bwMode="auto">
            <a:xfrm>
              <a:off x="912" y="2736"/>
              <a:ext cx="96" cy="192"/>
            </a:xfrm>
            <a:prstGeom prst="rect">
              <a:avLst/>
            </a:prstGeom>
            <a:solidFill>
              <a:schemeClr val="folHlink"/>
            </a:solidFill>
            <a:ln w="9525">
              <a:solidFill>
                <a:schemeClr val="tx1"/>
              </a:solidFill>
              <a:miter lim="800000"/>
              <a:headEnd/>
              <a:tailEnd/>
            </a:ln>
            <a:effectLst/>
          </p:spPr>
          <p:txBody>
            <a:bodyPr wrap="none" anchor="ctr"/>
            <a:lstStyle/>
            <a:p>
              <a:pPr>
                <a:buNone/>
              </a:pPr>
              <a:endParaRPr lang="en-US"/>
            </a:p>
          </p:txBody>
        </p:sp>
        <p:sp>
          <p:nvSpPr>
            <p:cNvPr id="112758" name="Line 118"/>
            <p:cNvSpPr>
              <a:spLocks noChangeShapeType="1"/>
            </p:cNvSpPr>
            <p:nvPr/>
          </p:nvSpPr>
          <p:spPr bwMode="auto">
            <a:xfrm>
              <a:off x="912" y="2928"/>
              <a:ext cx="0" cy="48"/>
            </a:xfrm>
            <a:prstGeom prst="line">
              <a:avLst/>
            </a:prstGeom>
            <a:noFill/>
            <a:ln w="9525">
              <a:solidFill>
                <a:schemeClr val="tx1"/>
              </a:solidFill>
              <a:round/>
              <a:headEnd/>
              <a:tailEnd/>
            </a:ln>
            <a:effectLst/>
          </p:spPr>
          <p:txBody>
            <a:bodyPr/>
            <a:lstStyle/>
            <a:p>
              <a:pPr>
                <a:buNone/>
              </a:pPr>
              <a:endParaRPr lang="en-US"/>
            </a:p>
          </p:txBody>
        </p:sp>
        <p:sp>
          <p:nvSpPr>
            <p:cNvPr id="112759" name="Line 119"/>
            <p:cNvSpPr>
              <a:spLocks noChangeShapeType="1"/>
            </p:cNvSpPr>
            <p:nvPr/>
          </p:nvSpPr>
          <p:spPr bwMode="auto">
            <a:xfrm>
              <a:off x="1008" y="2928"/>
              <a:ext cx="0" cy="48"/>
            </a:xfrm>
            <a:prstGeom prst="line">
              <a:avLst/>
            </a:prstGeom>
            <a:noFill/>
            <a:ln w="9525">
              <a:solidFill>
                <a:schemeClr val="tx1"/>
              </a:solidFill>
              <a:round/>
              <a:headEnd/>
              <a:tailEnd/>
            </a:ln>
            <a:effectLst/>
          </p:spPr>
          <p:txBody>
            <a:bodyPr/>
            <a:lstStyle/>
            <a:p>
              <a:pPr>
                <a:buNone/>
              </a:pPr>
              <a:endParaRPr lang="en-US"/>
            </a:p>
          </p:txBody>
        </p:sp>
        <p:sp>
          <p:nvSpPr>
            <p:cNvPr id="112760" name="Line 120"/>
            <p:cNvSpPr>
              <a:spLocks noChangeShapeType="1"/>
            </p:cNvSpPr>
            <p:nvPr/>
          </p:nvSpPr>
          <p:spPr bwMode="auto">
            <a:xfrm>
              <a:off x="912" y="2880"/>
              <a:ext cx="96" cy="0"/>
            </a:xfrm>
            <a:prstGeom prst="line">
              <a:avLst/>
            </a:prstGeom>
            <a:noFill/>
            <a:ln w="9525">
              <a:solidFill>
                <a:schemeClr val="tx1"/>
              </a:solidFill>
              <a:round/>
              <a:headEnd/>
              <a:tailEnd/>
            </a:ln>
            <a:effectLst/>
          </p:spPr>
          <p:txBody>
            <a:bodyPr/>
            <a:lstStyle/>
            <a:p>
              <a:pPr>
                <a:buNone/>
              </a:pPr>
              <a:endParaRPr lang="en-US"/>
            </a:p>
          </p:txBody>
        </p:sp>
        <p:sp>
          <p:nvSpPr>
            <p:cNvPr id="112761" name="Line 121"/>
            <p:cNvSpPr>
              <a:spLocks noChangeShapeType="1"/>
            </p:cNvSpPr>
            <p:nvPr/>
          </p:nvSpPr>
          <p:spPr bwMode="auto">
            <a:xfrm>
              <a:off x="912" y="2832"/>
              <a:ext cx="96" cy="0"/>
            </a:xfrm>
            <a:prstGeom prst="line">
              <a:avLst/>
            </a:prstGeom>
            <a:noFill/>
            <a:ln w="9525">
              <a:solidFill>
                <a:schemeClr val="tx1"/>
              </a:solidFill>
              <a:round/>
              <a:headEnd/>
              <a:tailEnd/>
            </a:ln>
            <a:effectLst/>
          </p:spPr>
          <p:txBody>
            <a:bodyPr/>
            <a:lstStyle/>
            <a:p>
              <a:pPr>
                <a:buNone/>
              </a:pPr>
              <a:endParaRPr lang="en-US"/>
            </a:p>
          </p:txBody>
        </p:sp>
        <p:sp>
          <p:nvSpPr>
            <p:cNvPr id="112762" name="Line 122"/>
            <p:cNvSpPr>
              <a:spLocks noChangeShapeType="1"/>
            </p:cNvSpPr>
            <p:nvPr/>
          </p:nvSpPr>
          <p:spPr bwMode="auto">
            <a:xfrm>
              <a:off x="912" y="2784"/>
              <a:ext cx="96" cy="0"/>
            </a:xfrm>
            <a:prstGeom prst="line">
              <a:avLst/>
            </a:prstGeom>
            <a:noFill/>
            <a:ln w="9525">
              <a:solidFill>
                <a:schemeClr val="tx1"/>
              </a:solidFill>
              <a:round/>
              <a:headEnd/>
              <a:tailEnd/>
            </a:ln>
            <a:effectLst/>
          </p:spPr>
          <p:txBody>
            <a:bodyPr/>
            <a:lstStyle/>
            <a:p>
              <a:pPr>
                <a:buNone/>
              </a:pPr>
              <a:endParaRPr lang="en-US"/>
            </a:p>
          </p:txBody>
        </p:sp>
      </p:grpSp>
      <p:grpSp>
        <p:nvGrpSpPr>
          <p:cNvPr id="7" name="Group 123"/>
          <p:cNvGrpSpPr>
            <a:grpSpLocks/>
          </p:cNvGrpSpPr>
          <p:nvPr/>
        </p:nvGrpSpPr>
        <p:grpSpPr bwMode="auto">
          <a:xfrm>
            <a:off x="6324600" y="4191000"/>
            <a:ext cx="152400" cy="381000"/>
            <a:chOff x="1056" y="2736"/>
            <a:chExt cx="96" cy="240"/>
          </a:xfrm>
        </p:grpSpPr>
        <p:sp>
          <p:nvSpPr>
            <p:cNvPr id="112764" name="Rectangle 124"/>
            <p:cNvSpPr>
              <a:spLocks noChangeArrowheads="1"/>
            </p:cNvSpPr>
            <p:nvPr/>
          </p:nvSpPr>
          <p:spPr bwMode="auto">
            <a:xfrm>
              <a:off x="1056" y="2784"/>
              <a:ext cx="96" cy="192"/>
            </a:xfrm>
            <a:prstGeom prst="rect">
              <a:avLst/>
            </a:prstGeom>
            <a:solidFill>
              <a:schemeClr val="folHlink"/>
            </a:solidFill>
            <a:ln w="9525">
              <a:solidFill>
                <a:schemeClr val="tx1"/>
              </a:solidFill>
              <a:miter lim="800000"/>
              <a:headEnd/>
              <a:tailEnd/>
            </a:ln>
            <a:effectLst/>
          </p:spPr>
          <p:txBody>
            <a:bodyPr wrap="none" anchor="ctr"/>
            <a:lstStyle/>
            <a:p>
              <a:pPr>
                <a:buNone/>
              </a:pPr>
              <a:endParaRPr lang="en-US"/>
            </a:p>
          </p:txBody>
        </p:sp>
        <p:sp>
          <p:nvSpPr>
            <p:cNvPr id="112765" name="Line 125"/>
            <p:cNvSpPr>
              <a:spLocks noChangeShapeType="1"/>
            </p:cNvSpPr>
            <p:nvPr/>
          </p:nvSpPr>
          <p:spPr bwMode="auto">
            <a:xfrm>
              <a:off x="1056" y="2736"/>
              <a:ext cx="0" cy="48"/>
            </a:xfrm>
            <a:prstGeom prst="line">
              <a:avLst/>
            </a:prstGeom>
            <a:noFill/>
            <a:ln w="9525">
              <a:solidFill>
                <a:schemeClr val="tx1"/>
              </a:solidFill>
              <a:round/>
              <a:headEnd/>
              <a:tailEnd/>
            </a:ln>
            <a:effectLst/>
          </p:spPr>
          <p:txBody>
            <a:bodyPr/>
            <a:lstStyle/>
            <a:p>
              <a:pPr>
                <a:buNone/>
              </a:pPr>
              <a:endParaRPr lang="en-US"/>
            </a:p>
          </p:txBody>
        </p:sp>
        <p:sp>
          <p:nvSpPr>
            <p:cNvPr id="112766" name="Line 126"/>
            <p:cNvSpPr>
              <a:spLocks noChangeShapeType="1"/>
            </p:cNvSpPr>
            <p:nvPr/>
          </p:nvSpPr>
          <p:spPr bwMode="auto">
            <a:xfrm>
              <a:off x="1152" y="2736"/>
              <a:ext cx="0" cy="48"/>
            </a:xfrm>
            <a:prstGeom prst="line">
              <a:avLst/>
            </a:prstGeom>
            <a:noFill/>
            <a:ln w="9525">
              <a:solidFill>
                <a:schemeClr val="tx1"/>
              </a:solidFill>
              <a:round/>
              <a:headEnd/>
              <a:tailEnd/>
            </a:ln>
            <a:effectLst/>
          </p:spPr>
          <p:txBody>
            <a:bodyPr/>
            <a:lstStyle/>
            <a:p>
              <a:pPr>
                <a:buNone/>
              </a:pPr>
              <a:endParaRPr lang="en-US"/>
            </a:p>
          </p:txBody>
        </p:sp>
        <p:sp>
          <p:nvSpPr>
            <p:cNvPr id="112767" name="Line 127"/>
            <p:cNvSpPr>
              <a:spLocks noChangeShapeType="1"/>
            </p:cNvSpPr>
            <p:nvPr/>
          </p:nvSpPr>
          <p:spPr bwMode="auto">
            <a:xfrm>
              <a:off x="1056" y="2928"/>
              <a:ext cx="96" cy="0"/>
            </a:xfrm>
            <a:prstGeom prst="line">
              <a:avLst/>
            </a:prstGeom>
            <a:noFill/>
            <a:ln w="9525">
              <a:solidFill>
                <a:schemeClr val="tx1"/>
              </a:solidFill>
              <a:round/>
              <a:headEnd/>
              <a:tailEnd/>
            </a:ln>
            <a:effectLst/>
          </p:spPr>
          <p:txBody>
            <a:bodyPr/>
            <a:lstStyle/>
            <a:p>
              <a:pPr>
                <a:buNone/>
              </a:pPr>
              <a:endParaRPr lang="en-US"/>
            </a:p>
          </p:txBody>
        </p:sp>
        <p:sp>
          <p:nvSpPr>
            <p:cNvPr id="112768" name="Line 128"/>
            <p:cNvSpPr>
              <a:spLocks noChangeShapeType="1"/>
            </p:cNvSpPr>
            <p:nvPr/>
          </p:nvSpPr>
          <p:spPr bwMode="auto">
            <a:xfrm>
              <a:off x="1056" y="2880"/>
              <a:ext cx="96" cy="0"/>
            </a:xfrm>
            <a:prstGeom prst="line">
              <a:avLst/>
            </a:prstGeom>
            <a:noFill/>
            <a:ln w="9525">
              <a:solidFill>
                <a:schemeClr val="tx1"/>
              </a:solidFill>
              <a:round/>
              <a:headEnd/>
              <a:tailEnd/>
            </a:ln>
            <a:effectLst/>
          </p:spPr>
          <p:txBody>
            <a:bodyPr/>
            <a:lstStyle/>
            <a:p>
              <a:pPr>
                <a:buNone/>
              </a:pPr>
              <a:endParaRPr lang="en-US"/>
            </a:p>
          </p:txBody>
        </p:sp>
        <p:sp>
          <p:nvSpPr>
            <p:cNvPr id="112769" name="Line 129"/>
            <p:cNvSpPr>
              <a:spLocks noChangeShapeType="1"/>
            </p:cNvSpPr>
            <p:nvPr/>
          </p:nvSpPr>
          <p:spPr bwMode="auto">
            <a:xfrm>
              <a:off x="1056" y="2832"/>
              <a:ext cx="96" cy="0"/>
            </a:xfrm>
            <a:prstGeom prst="line">
              <a:avLst/>
            </a:prstGeom>
            <a:noFill/>
            <a:ln w="9525">
              <a:solidFill>
                <a:schemeClr val="tx1"/>
              </a:solidFill>
              <a:round/>
              <a:headEnd/>
              <a:tailEnd/>
            </a:ln>
            <a:effectLst/>
          </p:spPr>
          <p:txBody>
            <a:bodyPr/>
            <a:lstStyle/>
            <a:p>
              <a:pPr>
                <a:buNone/>
              </a:pPr>
              <a:endParaRPr lang="en-US"/>
            </a:p>
          </p:txBody>
        </p:sp>
      </p:grpSp>
      <p:grpSp>
        <p:nvGrpSpPr>
          <p:cNvPr id="8" name="Group 130"/>
          <p:cNvGrpSpPr>
            <a:grpSpLocks/>
          </p:cNvGrpSpPr>
          <p:nvPr/>
        </p:nvGrpSpPr>
        <p:grpSpPr bwMode="auto">
          <a:xfrm>
            <a:off x="6858000" y="4191000"/>
            <a:ext cx="152400" cy="381000"/>
            <a:chOff x="912" y="2736"/>
            <a:chExt cx="96" cy="240"/>
          </a:xfrm>
        </p:grpSpPr>
        <p:sp>
          <p:nvSpPr>
            <p:cNvPr id="112771" name="Rectangle 131"/>
            <p:cNvSpPr>
              <a:spLocks noChangeArrowheads="1"/>
            </p:cNvSpPr>
            <p:nvPr/>
          </p:nvSpPr>
          <p:spPr bwMode="auto">
            <a:xfrm>
              <a:off x="912" y="2736"/>
              <a:ext cx="96" cy="192"/>
            </a:xfrm>
            <a:prstGeom prst="rect">
              <a:avLst/>
            </a:prstGeom>
            <a:solidFill>
              <a:schemeClr val="folHlink"/>
            </a:solidFill>
            <a:ln w="9525">
              <a:solidFill>
                <a:schemeClr val="tx1"/>
              </a:solidFill>
              <a:miter lim="800000"/>
              <a:headEnd/>
              <a:tailEnd/>
            </a:ln>
            <a:effectLst/>
          </p:spPr>
          <p:txBody>
            <a:bodyPr wrap="none" anchor="ctr"/>
            <a:lstStyle/>
            <a:p>
              <a:pPr>
                <a:buNone/>
              </a:pPr>
              <a:endParaRPr lang="en-US"/>
            </a:p>
          </p:txBody>
        </p:sp>
        <p:sp>
          <p:nvSpPr>
            <p:cNvPr id="112772" name="Line 132"/>
            <p:cNvSpPr>
              <a:spLocks noChangeShapeType="1"/>
            </p:cNvSpPr>
            <p:nvPr/>
          </p:nvSpPr>
          <p:spPr bwMode="auto">
            <a:xfrm>
              <a:off x="912" y="2928"/>
              <a:ext cx="0" cy="48"/>
            </a:xfrm>
            <a:prstGeom prst="line">
              <a:avLst/>
            </a:prstGeom>
            <a:noFill/>
            <a:ln w="9525">
              <a:solidFill>
                <a:schemeClr val="tx1"/>
              </a:solidFill>
              <a:round/>
              <a:headEnd/>
              <a:tailEnd/>
            </a:ln>
            <a:effectLst/>
          </p:spPr>
          <p:txBody>
            <a:bodyPr/>
            <a:lstStyle/>
            <a:p>
              <a:pPr>
                <a:buNone/>
              </a:pPr>
              <a:endParaRPr lang="en-US"/>
            </a:p>
          </p:txBody>
        </p:sp>
        <p:sp>
          <p:nvSpPr>
            <p:cNvPr id="112773" name="Line 133"/>
            <p:cNvSpPr>
              <a:spLocks noChangeShapeType="1"/>
            </p:cNvSpPr>
            <p:nvPr/>
          </p:nvSpPr>
          <p:spPr bwMode="auto">
            <a:xfrm>
              <a:off x="1008" y="2928"/>
              <a:ext cx="0" cy="48"/>
            </a:xfrm>
            <a:prstGeom prst="line">
              <a:avLst/>
            </a:prstGeom>
            <a:noFill/>
            <a:ln w="9525">
              <a:solidFill>
                <a:schemeClr val="tx1"/>
              </a:solidFill>
              <a:round/>
              <a:headEnd/>
              <a:tailEnd/>
            </a:ln>
            <a:effectLst/>
          </p:spPr>
          <p:txBody>
            <a:bodyPr/>
            <a:lstStyle/>
            <a:p>
              <a:pPr>
                <a:buNone/>
              </a:pPr>
              <a:endParaRPr lang="en-US"/>
            </a:p>
          </p:txBody>
        </p:sp>
        <p:sp>
          <p:nvSpPr>
            <p:cNvPr id="112774" name="Line 134"/>
            <p:cNvSpPr>
              <a:spLocks noChangeShapeType="1"/>
            </p:cNvSpPr>
            <p:nvPr/>
          </p:nvSpPr>
          <p:spPr bwMode="auto">
            <a:xfrm>
              <a:off x="912" y="2880"/>
              <a:ext cx="96" cy="0"/>
            </a:xfrm>
            <a:prstGeom prst="line">
              <a:avLst/>
            </a:prstGeom>
            <a:noFill/>
            <a:ln w="9525">
              <a:solidFill>
                <a:schemeClr val="tx1"/>
              </a:solidFill>
              <a:round/>
              <a:headEnd/>
              <a:tailEnd/>
            </a:ln>
            <a:effectLst/>
          </p:spPr>
          <p:txBody>
            <a:bodyPr/>
            <a:lstStyle/>
            <a:p>
              <a:pPr>
                <a:buNone/>
              </a:pPr>
              <a:endParaRPr lang="en-US"/>
            </a:p>
          </p:txBody>
        </p:sp>
        <p:sp>
          <p:nvSpPr>
            <p:cNvPr id="112775" name="Line 135"/>
            <p:cNvSpPr>
              <a:spLocks noChangeShapeType="1"/>
            </p:cNvSpPr>
            <p:nvPr/>
          </p:nvSpPr>
          <p:spPr bwMode="auto">
            <a:xfrm>
              <a:off x="912" y="2832"/>
              <a:ext cx="96" cy="0"/>
            </a:xfrm>
            <a:prstGeom prst="line">
              <a:avLst/>
            </a:prstGeom>
            <a:noFill/>
            <a:ln w="9525">
              <a:solidFill>
                <a:schemeClr val="tx1"/>
              </a:solidFill>
              <a:round/>
              <a:headEnd/>
              <a:tailEnd/>
            </a:ln>
            <a:effectLst/>
          </p:spPr>
          <p:txBody>
            <a:bodyPr/>
            <a:lstStyle/>
            <a:p>
              <a:pPr>
                <a:buNone/>
              </a:pPr>
              <a:endParaRPr lang="en-US"/>
            </a:p>
          </p:txBody>
        </p:sp>
        <p:sp>
          <p:nvSpPr>
            <p:cNvPr id="112776" name="Line 136"/>
            <p:cNvSpPr>
              <a:spLocks noChangeShapeType="1"/>
            </p:cNvSpPr>
            <p:nvPr/>
          </p:nvSpPr>
          <p:spPr bwMode="auto">
            <a:xfrm>
              <a:off x="912" y="2784"/>
              <a:ext cx="96" cy="0"/>
            </a:xfrm>
            <a:prstGeom prst="line">
              <a:avLst/>
            </a:prstGeom>
            <a:noFill/>
            <a:ln w="9525">
              <a:solidFill>
                <a:schemeClr val="tx1"/>
              </a:solidFill>
              <a:round/>
              <a:headEnd/>
              <a:tailEnd/>
            </a:ln>
            <a:effectLst/>
          </p:spPr>
          <p:txBody>
            <a:bodyPr/>
            <a:lstStyle/>
            <a:p>
              <a:pPr>
                <a:buNone/>
              </a:pPr>
              <a:endParaRPr lang="en-US"/>
            </a:p>
          </p:txBody>
        </p:sp>
      </p:grpSp>
      <p:grpSp>
        <p:nvGrpSpPr>
          <p:cNvPr id="9" name="Group 137"/>
          <p:cNvGrpSpPr>
            <a:grpSpLocks/>
          </p:cNvGrpSpPr>
          <p:nvPr/>
        </p:nvGrpSpPr>
        <p:grpSpPr bwMode="auto">
          <a:xfrm>
            <a:off x="7086600" y="4191000"/>
            <a:ext cx="152400" cy="381000"/>
            <a:chOff x="1056" y="2736"/>
            <a:chExt cx="96" cy="240"/>
          </a:xfrm>
        </p:grpSpPr>
        <p:sp>
          <p:nvSpPr>
            <p:cNvPr id="112778" name="Rectangle 138"/>
            <p:cNvSpPr>
              <a:spLocks noChangeArrowheads="1"/>
            </p:cNvSpPr>
            <p:nvPr/>
          </p:nvSpPr>
          <p:spPr bwMode="auto">
            <a:xfrm>
              <a:off x="1056" y="2784"/>
              <a:ext cx="96" cy="192"/>
            </a:xfrm>
            <a:prstGeom prst="rect">
              <a:avLst/>
            </a:prstGeom>
            <a:solidFill>
              <a:schemeClr val="folHlink"/>
            </a:solidFill>
            <a:ln w="9525">
              <a:solidFill>
                <a:schemeClr val="tx1"/>
              </a:solidFill>
              <a:miter lim="800000"/>
              <a:headEnd/>
              <a:tailEnd/>
            </a:ln>
            <a:effectLst/>
          </p:spPr>
          <p:txBody>
            <a:bodyPr wrap="none" anchor="ctr"/>
            <a:lstStyle/>
            <a:p>
              <a:pPr>
                <a:buNone/>
              </a:pPr>
              <a:endParaRPr lang="en-US"/>
            </a:p>
          </p:txBody>
        </p:sp>
        <p:sp>
          <p:nvSpPr>
            <p:cNvPr id="112779" name="Line 139"/>
            <p:cNvSpPr>
              <a:spLocks noChangeShapeType="1"/>
            </p:cNvSpPr>
            <p:nvPr/>
          </p:nvSpPr>
          <p:spPr bwMode="auto">
            <a:xfrm>
              <a:off x="1056" y="2736"/>
              <a:ext cx="0" cy="48"/>
            </a:xfrm>
            <a:prstGeom prst="line">
              <a:avLst/>
            </a:prstGeom>
            <a:noFill/>
            <a:ln w="9525">
              <a:solidFill>
                <a:schemeClr val="tx1"/>
              </a:solidFill>
              <a:round/>
              <a:headEnd/>
              <a:tailEnd/>
            </a:ln>
            <a:effectLst/>
          </p:spPr>
          <p:txBody>
            <a:bodyPr/>
            <a:lstStyle/>
            <a:p>
              <a:pPr>
                <a:buNone/>
              </a:pPr>
              <a:endParaRPr lang="en-US"/>
            </a:p>
          </p:txBody>
        </p:sp>
        <p:sp>
          <p:nvSpPr>
            <p:cNvPr id="112780" name="Line 140"/>
            <p:cNvSpPr>
              <a:spLocks noChangeShapeType="1"/>
            </p:cNvSpPr>
            <p:nvPr/>
          </p:nvSpPr>
          <p:spPr bwMode="auto">
            <a:xfrm>
              <a:off x="1152" y="2736"/>
              <a:ext cx="0" cy="48"/>
            </a:xfrm>
            <a:prstGeom prst="line">
              <a:avLst/>
            </a:prstGeom>
            <a:noFill/>
            <a:ln w="9525">
              <a:solidFill>
                <a:schemeClr val="tx1"/>
              </a:solidFill>
              <a:round/>
              <a:headEnd/>
              <a:tailEnd/>
            </a:ln>
            <a:effectLst/>
          </p:spPr>
          <p:txBody>
            <a:bodyPr/>
            <a:lstStyle/>
            <a:p>
              <a:pPr>
                <a:buNone/>
              </a:pPr>
              <a:endParaRPr lang="en-US"/>
            </a:p>
          </p:txBody>
        </p:sp>
        <p:sp>
          <p:nvSpPr>
            <p:cNvPr id="112781" name="Line 141"/>
            <p:cNvSpPr>
              <a:spLocks noChangeShapeType="1"/>
            </p:cNvSpPr>
            <p:nvPr/>
          </p:nvSpPr>
          <p:spPr bwMode="auto">
            <a:xfrm>
              <a:off x="1056" y="2928"/>
              <a:ext cx="96" cy="0"/>
            </a:xfrm>
            <a:prstGeom prst="line">
              <a:avLst/>
            </a:prstGeom>
            <a:noFill/>
            <a:ln w="9525">
              <a:solidFill>
                <a:schemeClr val="tx1"/>
              </a:solidFill>
              <a:round/>
              <a:headEnd/>
              <a:tailEnd/>
            </a:ln>
            <a:effectLst/>
          </p:spPr>
          <p:txBody>
            <a:bodyPr/>
            <a:lstStyle/>
            <a:p>
              <a:pPr>
                <a:buNone/>
              </a:pPr>
              <a:endParaRPr lang="en-US"/>
            </a:p>
          </p:txBody>
        </p:sp>
        <p:sp>
          <p:nvSpPr>
            <p:cNvPr id="112782" name="Line 142"/>
            <p:cNvSpPr>
              <a:spLocks noChangeShapeType="1"/>
            </p:cNvSpPr>
            <p:nvPr/>
          </p:nvSpPr>
          <p:spPr bwMode="auto">
            <a:xfrm>
              <a:off x="1056" y="2880"/>
              <a:ext cx="96" cy="0"/>
            </a:xfrm>
            <a:prstGeom prst="line">
              <a:avLst/>
            </a:prstGeom>
            <a:noFill/>
            <a:ln w="9525">
              <a:solidFill>
                <a:schemeClr val="tx1"/>
              </a:solidFill>
              <a:round/>
              <a:headEnd/>
              <a:tailEnd/>
            </a:ln>
            <a:effectLst/>
          </p:spPr>
          <p:txBody>
            <a:bodyPr/>
            <a:lstStyle/>
            <a:p>
              <a:pPr>
                <a:buNone/>
              </a:pPr>
              <a:endParaRPr lang="en-US"/>
            </a:p>
          </p:txBody>
        </p:sp>
        <p:sp>
          <p:nvSpPr>
            <p:cNvPr id="112783" name="Line 143"/>
            <p:cNvSpPr>
              <a:spLocks noChangeShapeType="1"/>
            </p:cNvSpPr>
            <p:nvPr/>
          </p:nvSpPr>
          <p:spPr bwMode="auto">
            <a:xfrm>
              <a:off x="1056" y="2832"/>
              <a:ext cx="96" cy="0"/>
            </a:xfrm>
            <a:prstGeom prst="line">
              <a:avLst/>
            </a:prstGeom>
            <a:noFill/>
            <a:ln w="9525">
              <a:solidFill>
                <a:schemeClr val="tx1"/>
              </a:solidFill>
              <a:round/>
              <a:headEnd/>
              <a:tailEnd/>
            </a:ln>
            <a:effectLst/>
          </p:spPr>
          <p:txBody>
            <a:bodyPr/>
            <a:lstStyle/>
            <a:p>
              <a:pPr>
                <a:buNone/>
              </a:pPr>
              <a:endParaRPr lang="en-US"/>
            </a:p>
          </p:txBody>
        </p:sp>
      </p:grpSp>
      <p:grpSp>
        <p:nvGrpSpPr>
          <p:cNvPr id="10" name="Group 148"/>
          <p:cNvGrpSpPr>
            <a:grpSpLocks/>
          </p:cNvGrpSpPr>
          <p:nvPr/>
        </p:nvGrpSpPr>
        <p:grpSpPr bwMode="auto">
          <a:xfrm>
            <a:off x="4038600" y="4724400"/>
            <a:ext cx="1371600" cy="228600"/>
            <a:chOff x="2544" y="2208"/>
            <a:chExt cx="864" cy="144"/>
          </a:xfrm>
        </p:grpSpPr>
        <p:sp>
          <p:nvSpPr>
            <p:cNvPr id="112785" name="Rectangle 145"/>
            <p:cNvSpPr>
              <a:spLocks noChangeArrowheads="1"/>
            </p:cNvSpPr>
            <p:nvPr/>
          </p:nvSpPr>
          <p:spPr bwMode="auto">
            <a:xfrm>
              <a:off x="2544" y="2208"/>
              <a:ext cx="864" cy="144"/>
            </a:xfrm>
            <a:prstGeom prst="rect">
              <a:avLst/>
            </a:prstGeom>
            <a:solidFill>
              <a:srgbClr val="FFCC00">
                <a:alpha val="60001"/>
              </a:srgbClr>
            </a:solidFill>
            <a:ln w="9525">
              <a:noFill/>
              <a:miter lim="800000"/>
              <a:headEnd/>
              <a:tailEnd/>
            </a:ln>
            <a:effectLst/>
          </p:spPr>
          <p:txBody>
            <a:bodyPr wrap="none" anchor="ctr"/>
            <a:lstStyle/>
            <a:p>
              <a:pPr>
                <a:buNone/>
              </a:pPr>
              <a:endParaRPr lang="en-US"/>
            </a:p>
          </p:txBody>
        </p:sp>
        <p:sp>
          <p:nvSpPr>
            <p:cNvPr id="112786" name="Line 146"/>
            <p:cNvSpPr>
              <a:spLocks noChangeShapeType="1"/>
            </p:cNvSpPr>
            <p:nvPr/>
          </p:nvSpPr>
          <p:spPr bwMode="auto">
            <a:xfrm>
              <a:off x="2544" y="2208"/>
              <a:ext cx="864" cy="0"/>
            </a:xfrm>
            <a:prstGeom prst="line">
              <a:avLst/>
            </a:prstGeom>
            <a:noFill/>
            <a:ln w="19050">
              <a:solidFill>
                <a:srgbClr val="FF9933"/>
              </a:solidFill>
              <a:round/>
              <a:headEnd/>
              <a:tailEnd/>
            </a:ln>
            <a:effectLst/>
          </p:spPr>
          <p:txBody>
            <a:bodyPr/>
            <a:lstStyle/>
            <a:p>
              <a:pPr>
                <a:buNone/>
              </a:pPr>
              <a:endParaRPr lang="en-US"/>
            </a:p>
          </p:txBody>
        </p:sp>
        <p:sp>
          <p:nvSpPr>
            <p:cNvPr id="112787" name="Line 147"/>
            <p:cNvSpPr>
              <a:spLocks noChangeShapeType="1"/>
            </p:cNvSpPr>
            <p:nvPr/>
          </p:nvSpPr>
          <p:spPr bwMode="auto">
            <a:xfrm>
              <a:off x="2544" y="2352"/>
              <a:ext cx="864" cy="0"/>
            </a:xfrm>
            <a:prstGeom prst="line">
              <a:avLst/>
            </a:prstGeom>
            <a:noFill/>
            <a:ln w="19050">
              <a:solidFill>
                <a:srgbClr val="FF9933"/>
              </a:solidFill>
              <a:round/>
              <a:headEnd/>
              <a:tailEnd/>
            </a:ln>
            <a:effectLst/>
          </p:spPr>
          <p:txBody>
            <a:bodyPr/>
            <a:lstStyle/>
            <a:p>
              <a:pPr>
                <a:buNone/>
              </a:pPr>
              <a:endParaRPr lang="en-US"/>
            </a:p>
          </p:txBody>
        </p:sp>
      </p:grpSp>
      <p:sp>
        <p:nvSpPr>
          <p:cNvPr id="82" name="Rectangle 81"/>
          <p:cNvSpPr/>
          <p:nvPr/>
        </p:nvSpPr>
        <p:spPr>
          <a:xfrm>
            <a:off x="1676400" y="5943600"/>
            <a:ext cx="1676400" cy="381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buNone/>
            </a:pPr>
            <a:r>
              <a:rPr lang="en-US" dirty="0" smtClean="0"/>
              <a:t>FPGA</a:t>
            </a:r>
            <a:endParaRPr lang="en-US" dirty="0"/>
          </a:p>
        </p:txBody>
      </p:sp>
      <p:sp>
        <p:nvSpPr>
          <p:cNvPr id="83" name="Rectangle 82"/>
          <p:cNvSpPr/>
          <p:nvPr/>
        </p:nvSpPr>
        <p:spPr>
          <a:xfrm>
            <a:off x="6096000" y="5943600"/>
            <a:ext cx="1676400" cy="381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buNone/>
            </a:pPr>
            <a:r>
              <a:rPr lang="en-US" dirty="0" smtClean="0"/>
              <a:t>CPU</a:t>
            </a:r>
            <a:endParaRPr lang="en-US" dirty="0"/>
          </a:p>
        </p:txBody>
      </p:sp>
    </p:spTree>
    <p:extLst>
      <p:ext uri="{BB962C8B-B14F-4D97-AF65-F5344CB8AC3E}">
        <p14:creationId xmlns:p14="http://schemas.microsoft.com/office/powerpoint/2010/main" val="30828700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2657"/>
                                        </p:tgtEl>
                                        <p:attrNameLst>
                                          <p:attrName>style.visibility</p:attrName>
                                        </p:attrNameLst>
                                      </p:cBhvr>
                                      <p:to>
                                        <p:strVal val="visible"/>
                                      </p:to>
                                    </p:set>
                                    <p:animEffect transition="in" filter="fade">
                                      <p:cBhvr>
                                        <p:cTn id="7" dur="500"/>
                                        <p:tgtEl>
                                          <p:spTgt spid="11265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2647"/>
                                        </p:tgtEl>
                                        <p:attrNameLst>
                                          <p:attrName>style.visibility</p:attrName>
                                        </p:attrNameLst>
                                      </p:cBhvr>
                                      <p:to>
                                        <p:strVal val="visible"/>
                                      </p:to>
                                    </p:set>
                                    <p:animEffect transition="in" filter="fade">
                                      <p:cBhvr>
                                        <p:cTn id="10" dur="500"/>
                                        <p:tgtEl>
                                          <p:spTgt spid="11264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2646"/>
                                        </p:tgtEl>
                                        <p:attrNameLst>
                                          <p:attrName>style.visibility</p:attrName>
                                        </p:attrNameLst>
                                      </p:cBhvr>
                                      <p:to>
                                        <p:strVal val="visible"/>
                                      </p:to>
                                    </p:set>
                                    <p:animEffect transition="in" filter="fade">
                                      <p:cBhvr>
                                        <p:cTn id="13" dur="500"/>
                                        <p:tgtEl>
                                          <p:spTgt spid="11264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12664"/>
                                        </p:tgtEl>
                                        <p:attrNameLst>
                                          <p:attrName>style.visibility</p:attrName>
                                        </p:attrNameLst>
                                      </p:cBhvr>
                                      <p:to>
                                        <p:strVal val="visible"/>
                                      </p:to>
                                    </p:set>
                                    <p:animEffect transition="in" filter="fade">
                                      <p:cBhvr>
                                        <p:cTn id="16" dur="500"/>
                                        <p:tgtEl>
                                          <p:spTgt spid="112664"/>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12670"/>
                                        </p:tgtEl>
                                        <p:attrNameLst>
                                          <p:attrName>style.visibility</p:attrName>
                                        </p:attrNameLst>
                                      </p:cBhvr>
                                      <p:to>
                                        <p:strVal val="visible"/>
                                      </p:to>
                                    </p:set>
                                    <p:animEffect transition="in" filter="fade">
                                      <p:cBhvr>
                                        <p:cTn id="19" dur="500"/>
                                        <p:tgtEl>
                                          <p:spTgt spid="112670"/>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12660"/>
                                        </p:tgtEl>
                                        <p:attrNameLst>
                                          <p:attrName>style.visibility</p:attrName>
                                        </p:attrNameLst>
                                      </p:cBhvr>
                                      <p:to>
                                        <p:strVal val="visible"/>
                                      </p:to>
                                    </p:set>
                                    <p:animEffect transition="in" filter="fade">
                                      <p:cBhvr>
                                        <p:cTn id="24" dur="500"/>
                                        <p:tgtEl>
                                          <p:spTgt spid="112660"/>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12675"/>
                                        </p:tgtEl>
                                        <p:attrNameLst>
                                          <p:attrName>style.visibility</p:attrName>
                                        </p:attrNameLst>
                                      </p:cBhvr>
                                      <p:to>
                                        <p:strVal val="visible"/>
                                      </p:to>
                                    </p:set>
                                    <p:animEffect transition="in" filter="fade">
                                      <p:cBhvr>
                                        <p:cTn id="27" dur="500"/>
                                        <p:tgtEl>
                                          <p:spTgt spid="112675"/>
                                        </p:tgtEl>
                                      </p:cBhvr>
                                    </p:animEffect>
                                  </p:childTnLst>
                                </p:cTn>
                              </p:par>
                              <p:par>
                                <p:cTn id="28" presetID="29" presetClass="entr" presetSubtype="0" fill="hold" nodeType="withEffect">
                                  <p:stCondLst>
                                    <p:cond delay="0"/>
                                  </p:stCondLst>
                                  <p:childTnLst>
                                    <p:set>
                                      <p:cBhvr>
                                        <p:cTn id="29" dur="1" fill="hold">
                                          <p:stCondLst>
                                            <p:cond delay="0"/>
                                          </p:stCondLst>
                                        </p:cTn>
                                        <p:tgtEl>
                                          <p:spTgt spid="10"/>
                                        </p:tgtEl>
                                        <p:attrNameLst>
                                          <p:attrName>style.visibility</p:attrName>
                                        </p:attrNameLst>
                                      </p:cBhvr>
                                      <p:to>
                                        <p:strVal val="visible"/>
                                      </p:to>
                                    </p:set>
                                    <p:anim calcmode="lin" valueType="num">
                                      <p:cBhvr>
                                        <p:cTn id="30" dur="500" fill="hold"/>
                                        <p:tgtEl>
                                          <p:spTgt spid="10"/>
                                        </p:tgtEl>
                                        <p:attrNameLst>
                                          <p:attrName>ppt_x</p:attrName>
                                        </p:attrNameLst>
                                      </p:cBhvr>
                                      <p:tavLst>
                                        <p:tav tm="0">
                                          <p:val>
                                            <p:strVal val="#ppt_x-.2"/>
                                          </p:val>
                                        </p:tav>
                                        <p:tav tm="100000">
                                          <p:val>
                                            <p:strVal val="#ppt_x"/>
                                          </p:val>
                                        </p:tav>
                                      </p:tavLst>
                                    </p:anim>
                                    <p:anim calcmode="lin" valueType="num">
                                      <p:cBhvr>
                                        <p:cTn id="31" dur="500" fill="hold"/>
                                        <p:tgtEl>
                                          <p:spTgt spid="10"/>
                                        </p:tgtEl>
                                        <p:attrNameLst>
                                          <p:attrName>ppt_y</p:attrName>
                                        </p:attrNameLst>
                                      </p:cBhvr>
                                      <p:tavLst>
                                        <p:tav tm="0">
                                          <p:val>
                                            <p:strVal val="#ppt_y"/>
                                          </p:val>
                                        </p:tav>
                                        <p:tav tm="100000">
                                          <p:val>
                                            <p:strVal val="#ppt_y"/>
                                          </p:val>
                                        </p:tav>
                                      </p:tavLst>
                                    </p:anim>
                                    <p:animEffect transition="in" filter="wipe(right)" prLst="gradientSize: 0.1">
                                      <p:cBhvr>
                                        <p:cTn id="32" dur="500"/>
                                        <p:tgtEl>
                                          <p:spTgt spid="10"/>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12731"/>
                                        </p:tgtEl>
                                        <p:attrNameLst>
                                          <p:attrName>style.visibility</p:attrName>
                                        </p:attrNameLst>
                                      </p:cBhvr>
                                      <p:to>
                                        <p:strVal val="visible"/>
                                      </p:to>
                                    </p:set>
                                    <p:animEffect transition="in" filter="fade">
                                      <p:cBhvr>
                                        <p:cTn id="35" dur="500"/>
                                        <p:tgtEl>
                                          <p:spTgt spid="112731"/>
                                        </p:tgtEl>
                                      </p:cBhvr>
                                    </p:animEffect>
                                  </p:childTnLst>
                                </p:cTn>
                              </p:par>
                              <p:par>
                                <p:cTn id="36" presetID="10" presetClass="entr" presetSubtype="0" fill="hold" nodeType="withEffect">
                                  <p:stCondLst>
                                    <p:cond delay="0"/>
                                  </p:stCondLst>
                                  <p:childTnLst>
                                    <p:set>
                                      <p:cBhvr>
                                        <p:cTn id="37" dur="1" fill="hold">
                                          <p:stCondLst>
                                            <p:cond delay="0"/>
                                          </p:stCondLst>
                                        </p:cTn>
                                        <p:tgtEl>
                                          <p:spTgt spid="3"/>
                                        </p:tgtEl>
                                        <p:attrNameLst>
                                          <p:attrName>style.visibility</p:attrName>
                                        </p:attrNameLst>
                                      </p:cBhvr>
                                      <p:to>
                                        <p:strVal val="visible"/>
                                      </p:to>
                                    </p:set>
                                    <p:animEffect transition="in" filter="fade">
                                      <p:cBhvr>
                                        <p:cTn id="38" dur="500"/>
                                        <p:tgtEl>
                                          <p:spTgt spid="3"/>
                                        </p:tgtEl>
                                      </p:cBhvr>
                                    </p:animEffect>
                                  </p:childTnLst>
                                </p:cTn>
                              </p:par>
                              <p:par>
                                <p:cTn id="39" presetID="10" presetClass="entr" presetSubtype="0" fill="hold" nodeType="withEffect">
                                  <p:stCondLst>
                                    <p:cond delay="0"/>
                                  </p:stCondLst>
                                  <p:childTnLst>
                                    <p:set>
                                      <p:cBhvr>
                                        <p:cTn id="40" dur="1" fill="hold">
                                          <p:stCondLst>
                                            <p:cond delay="0"/>
                                          </p:stCondLst>
                                        </p:cTn>
                                        <p:tgtEl>
                                          <p:spTgt spid="2"/>
                                        </p:tgtEl>
                                        <p:attrNameLst>
                                          <p:attrName>style.visibility</p:attrName>
                                        </p:attrNameLst>
                                      </p:cBhvr>
                                      <p:to>
                                        <p:strVal val="visible"/>
                                      </p:to>
                                    </p:set>
                                    <p:animEffect transition="in" filter="fade">
                                      <p:cBhvr>
                                        <p:cTn id="41" dur="500"/>
                                        <p:tgtEl>
                                          <p:spTgt spid="2"/>
                                        </p:tgtEl>
                                      </p:cBhvr>
                                    </p:animEffect>
                                  </p:childTnLst>
                                </p:cTn>
                              </p:par>
                              <p:par>
                                <p:cTn id="42" presetID="10" presetClass="entr" presetSubtype="0" fill="hold" nodeType="withEffect">
                                  <p:stCondLst>
                                    <p:cond delay="0"/>
                                  </p:stCondLst>
                                  <p:childTnLst>
                                    <p:set>
                                      <p:cBhvr>
                                        <p:cTn id="43" dur="1" fill="hold">
                                          <p:stCondLst>
                                            <p:cond delay="0"/>
                                          </p:stCondLst>
                                        </p:cTn>
                                        <p:tgtEl>
                                          <p:spTgt spid="4"/>
                                        </p:tgtEl>
                                        <p:attrNameLst>
                                          <p:attrName>style.visibility</p:attrName>
                                        </p:attrNameLst>
                                      </p:cBhvr>
                                      <p:to>
                                        <p:strVal val="visible"/>
                                      </p:to>
                                    </p:set>
                                    <p:animEffect transition="in" filter="fade">
                                      <p:cBhvr>
                                        <p:cTn id="44" dur="500"/>
                                        <p:tgtEl>
                                          <p:spTgt spid="4"/>
                                        </p:tgtEl>
                                      </p:cBhvr>
                                    </p:animEffect>
                                  </p:childTnLst>
                                </p:cTn>
                              </p:par>
                              <p:par>
                                <p:cTn id="45" presetID="10" presetClass="entr" presetSubtype="0" fill="hold" nodeType="withEffect">
                                  <p:stCondLst>
                                    <p:cond delay="0"/>
                                  </p:stCondLst>
                                  <p:childTnLst>
                                    <p:set>
                                      <p:cBhvr>
                                        <p:cTn id="46" dur="1" fill="hold">
                                          <p:stCondLst>
                                            <p:cond delay="0"/>
                                          </p:stCondLst>
                                        </p:cTn>
                                        <p:tgtEl>
                                          <p:spTgt spid="5"/>
                                        </p:tgtEl>
                                        <p:attrNameLst>
                                          <p:attrName>style.visibility</p:attrName>
                                        </p:attrNameLst>
                                      </p:cBhvr>
                                      <p:to>
                                        <p:strVal val="visible"/>
                                      </p:to>
                                    </p:set>
                                    <p:animEffect transition="in" filter="fade">
                                      <p:cBhvr>
                                        <p:cTn id="47" dur="500"/>
                                        <p:tgtEl>
                                          <p:spTgt spid="5"/>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12732"/>
                                        </p:tgtEl>
                                        <p:attrNameLst>
                                          <p:attrName>style.visibility</p:attrName>
                                        </p:attrNameLst>
                                      </p:cBhvr>
                                      <p:to>
                                        <p:strVal val="visible"/>
                                      </p:to>
                                    </p:set>
                                    <p:animEffect transition="in" filter="fade">
                                      <p:cBhvr>
                                        <p:cTn id="50" dur="500"/>
                                        <p:tgtEl>
                                          <p:spTgt spid="112732"/>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112733"/>
                                        </p:tgtEl>
                                        <p:attrNameLst>
                                          <p:attrName>style.visibility</p:attrName>
                                        </p:attrNameLst>
                                      </p:cBhvr>
                                      <p:to>
                                        <p:strVal val="visible"/>
                                      </p:to>
                                    </p:set>
                                    <p:animEffect transition="in" filter="fade">
                                      <p:cBhvr>
                                        <p:cTn id="53" dur="500"/>
                                        <p:tgtEl>
                                          <p:spTgt spid="112733"/>
                                        </p:tgtEl>
                                      </p:cBhvr>
                                    </p:animEffect>
                                  </p:childTnLst>
                                </p:cTn>
                              </p:par>
                              <p:par>
                                <p:cTn id="54" presetID="10" presetClass="entr" presetSubtype="0" fill="hold" nodeType="withEffect">
                                  <p:stCondLst>
                                    <p:cond delay="0"/>
                                  </p:stCondLst>
                                  <p:childTnLst>
                                    <p:set>
                                      <p:cBhvr>
                                        <p:cTn id="55" dur="1" fill="hold">
                                          <p:stCondLst>
                                            <p:cond delay="0"/>
                                          </p:stCondLst>
                                        </p:cTn>
                                        <p:tgtEl>
                                          <p:spTgt spid="6"/>
                                        </p:tgtEl>
                                        <p:attrNameLst>
                                          <p:attrName>style.visibility</p:attrName>
                                        </p:attrNameLst>
                                      </p:cBhvr>
                                      <p:to>
                                        <p:strVal val="visible"/>
                                      </p:to>
                                    </p:set>
                                    <p:animEffect transition="in" filter="fade">
                                      <p:cBhvr>
                                        <p:cTn id="56" dur="500"/>
                                        <p:tgtEl>
                                          <p:spTgt spid="6"/>
                                        </p:tgtEl>
                                      </p:cBhvr>
                                    </p:animEffect>
                                  </p:childTnLst>
                                </p:cTn>
                              </p:par>
                              <p:par>
                                <p:cTn id="57" presetID="10" presetClass="entr" presetSubtype="0" fill="hold" nodeType="withEffect">
                                  <p:stCondLst>
                                    <p:cond delay="0"/>
                                  </p:stCondLst>
                                  <p:childTnLst>
                                    <p:set>
                                      <p:cBhvr>
                                        <p:cTn id="58" dur="1" fill="hold">
                                          <p:stCondLst>
                                            <p:cond delay="0"/>
                                          </p:stCondLst>
                                        </p:cTn>
                                        <p:tgtEl>
                                          <p:spTgt spid="7"/>
                                        </p:tgtEl>
                                        <p:attrNameLst>
                                          <p:attrName>style.visibility</p:attrName>
                                        </p:attrNameLst>
                                      </p:cBhvr>
                                      <p:to>
                                        <p:strVal val="visible"/>
                                      </p:to>
                                    </p:set>
                                    <p:animEffect transition="in" filter="fade">
                                      <p:cBhvr>
                                        <p:cTn id="59" dur="500"/>
                                        <p:tgtEl>
                                          <p:spTgt spid="7"/>
                                        </p:tgtEl>
                                      </p:cBhvr>
                                    </p:animEffect>
                                  </p:childTnLst>
                                </p:cTn>
                              </p:par>
                              <p:par>
                                <p:cTn id="60" presetID="10" presetClass="entr" presetSubtype="0" fill="hold" nodeType="withEffect">
                                  <p:stCondLst>
                                    <p:cond delay="0"/>
                                  </p:stCondLst>
                                  <p:childTnLst>
                                    <p:set>
                                      <p:cBhvr>
                                        <p:cTn id="61" dur="1" fill="hold">
                                          <p:stCondLst>
                                            <p:cond delay="0"/>
                                          </p:stCondLst>
                                        </p:cTn>
                                        <p:tgtEl>
                                          <p:spTgt spid="8"/>
                                        </p:tgtEl>
                                        <p:attrNameLst>
                                          <p:attrName>style.visibility</p:attrName>
                                        </p:attrNameLst>
                                      </p:cBhvr>
                                      <p:to>
                                        <p:strVal val="visible"/>
                                      </p:to>
                                    </p:set>
                                    <p:animEffect transition="in" filter="fade">
                                      <p:cBhvr>
                                        <p:cTn id="62" dur="500"/>
                                        <p:tgtEl>
                                          <p:spTgt spid="8"/>
                                        </p:tgtEl>
                                      </p:cBhvr>
                                    </p:animEffect>
                                  </p:childTnLst>
                                </p:cTn>
                              </p:par>
                              <p:par>
                                <p:cTn id="63" presetID="10" presetClass="entr" presetSubtype="0" fill="hold" nodeType="withEffect">
                                  <p:stCondLst>
                                    <p:cond delay="0"/>
                                  </p:stCondLst>
                                  <p:childTnLst>
                                    <p:set>
                                      <p:cBhvr>
                                        <p:cTn id="64" dur="1" fill="hold">
                                          <p:stCondLst>
                                            <p:cond delay="0"/>
                                          </p:stCondLst>
                                        </p:cTn>
                                        <p:tgtEl>
                                          <p:spTgt spid="9"/>
                                        </p:tgtEl>
                                        <p:attrNameLst>
                                          <p:attrName>style.visibility</p:attrName>
                                        </p:attrNameLst>
                                      </p:cBhvr>
                                      <p:to>
                                        <p:strVal val="visible"/>
                                      </p:to>
                                    </p:set>
                                    <p:animEffect transition="in" filter="fade">
                                      <p:cBhvr>
                                        <p:cTn id="65" dur="500"/>
                                        <p:tgtEl>
                                          <p:spTgt spid="9"/>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112734"/>
                                        </p:tgtEl>
                                        <p:attrNameLst>
                                          <p:attrName>style.visibility</p:attrName>
                                        </p:attrNameLst>
                                      </p:cBhvr>
                                      <p:to>
                                        <p:strVal val="visible"/>
                                      </p:to>
                                    </p:set>
                                    <p:animEffect transition="in" filter="fade">
                                      <p:cBhvr>
                                        <p:cTn id="68" dur="500"/>
                                        <p:tgtEl>
                                          <p:spTgt spid="1127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5" grpId="0" animBg="1"/>
      <p:bldP spid="112646" grpId="0" animBg="1"/>
      <p:bldP spid="112647" grpId="0" animBg="1"/>
      <p:bldP spid="112657" grpId="0" animBg="1"/>
      <p:bldP spid="112660" grpId="0" animBg="1"/>
      <p:bldP spid="112664" grpId="0" animBg="1"/>
      <p:bldP spid="112670" grpId="0" animBg="1"/>
      <p:bldP spid="112731" grpId="0"/>
      <p:bldP spid="112732" grpId="0"/>
      <p:bldP spid="112733" grpId="0"/>
      <p:bldP spid="112734"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Solving Problems via Abstraction</a:t>
            </a:r>
            <a:endParaRPr lang="en-US" dirty="0"/>
          </a:p>
        </p:txBody>
      </p:sp>
      <p:sp>
        <p:nvSpPr>
          <p:cNvPr id="7" name="Content Placeholder 6"/>
          <p:cNvSpPr>
            <a:spLocks noGrp="1"/>
          </p:cNvSpPr>
          <p:nvPr>
            <p:ph idx="1"/>
          </p:nvPr>
        </p:nvSpPr>
        <p:spPr/>
        <p:txBody>
          <a:bodyPr>
            <a:normAutofit fontScale="92500" lnSpcReduction="10000"/>
          </a:bodyPr>
          <a:lstStyle/>
          <a:p>
            <a:r>
              <a:rPr lang="en-US" dirty="0" smtClean="0"/>
              <a:t>Implement a Channel</a:t>
            </a:r>
          </a:p>
          <a:p>
            <a:pPr lvl="1"/>
            <a:r>
              <a:rPr lang="en-US" dirty="0" smtClean="0"/>
              <a:t>Identify and multiplex multiple client modules</a:t>
            </a:r>
          </a:p>
          <a:p>
            <a:pPr lvl="1"/>
            <a:r>
              <a:rPr lang="en-US" dirty="0" smtClean="0"/>
              <a:t>LEAP Abstraction: </a:t>
            </a:r>
            <a:r>
              <a:rPr lang="en-US" b="1" dirty="0" smtClean="0">
                <a:solidFill>
                  <a:schemeClr val="accent3"/>
                </a:solidFill>
              </a:rPr>
              <a:t>Channel IO</a:t>
            </a:r>
          </a:p>
          <a:p>
            <a:pPr lvl="1"/>
            <a:endParaRPr lang="en-US" dirty="0" smtClean="0"/>
          </a:p>
          <a:p>
            <a:r>
              <a:rPr lang="en-US" b="1" dirty="0" smtClean="0"/>
              <a:t>Make the Channel more useful</a:t>
            </a:r>
          </a:p>
          <a:p>
            <a:pPr lvl="1"/>
            <a:r>
              <a:rPr lang="en-US" dirty="0" smtClean="0"/>
              <a:t>Chunk and marshal typed messages</a:t>
            </a:r>
          </a:p>
          <a:p>
            <a:pPr lvl="1"/>
            <a:r>
              <a:rPr lang="en-US" dirty="0" smtClean="0"/>
              <a:t>Syntactic sugar</a:t>
            </a:r>
          </a:p>
          <a:p>
            <a:pPr lvl="1"/>
            <a:r>
              <a:rPr lang="en-US" dirty="0" smtClean="0"/>
              <a:t>LEAP Abstraction: </a:t>
            </a:r>
            <a:r>
              <a:rPr lang="en-US" b="1" dirty="0" smtClean="0">
                <a:solidFill>
                  <a:schemeClr val="accent3"/>
                </a:solidFill>
              </a:rPr>
              <a:t>Remote Request Response (RRR)</a:t>
            </a:r>
          </a:p>
          <a:p>
            <a:pPr lvl="1"/>
            <a:endParaRPr lang="en-US" dirty="0" smtClean="0">
              <a:solidFill>
                <a:schemeClr val="bg1">
                  <a:lumMod val="85000"/>
                </a:schemeClr>
              </a:solidFill>
            </a:endParaRPr>
          </a:p>
          <a:p>
            <a:r>
              <a:rPr lang="en-US" dirty="0" smtClean="0">
                <a:solidFill>
                  <a:schemeClr val="bg1">
                    <a:lumMod val="85000"/>
                  </a:schemeClr>
                </a:solidFill>
              </a:rPr>
              <a:t>Build high-level Services</a:t>
            </a:r>
          </a:p>
          <a:p>
            <a:pPr lvl="1"/>
            <a:r>
              <a:rPr lang="en-US" dirty="0" smtClean="0">
                <a:solidFill>
                  <a:schemeClr val="bg1"/>
                </a:solidFill>
              </a:rPr>
              <a:t>LEAP Abstraction: Soft Services</a:t>
            </a:r>
          </a:p>
          <a:p>
            <a:pPr lvl="1"/>
            <a:endParaRPr lang="en-US" dirty="0" smtClean="0"/>
          </a:p>
          <a:p>
            <a:endParaRPr lang="en-US" dirty="0"/>
          </a:p>
        </p:txBody>
      </p:sp>
      <p:sp>
        <p:nvSpPr>
          <p:cNvPr id="5" name="TextBox 4"/>
          <p:cNvSpPr txBox="1"/>
          <p:nvPr/>
        </p:nvSpPr>
        <p:spPr>
          <a:xfrm>
            <a:off x="5210003" y="5943600"/>
            <a:ext cx="3248197" cy="369332"/>
          </a:xfrm>
          <a:prstGeom prst="rect">
            <a:avLst/>
          </a:prstGeom>
          <a:noFill/>
        </p:spPr>
        <p:txBody>
          <a:bodyPr wrap="none" rtlCol="0">
            <a:spAutoFit/>
          </a:bodyPr>
          <a:lstStyle/>
          <a:p>
            <a:r>
              <a:rPr lang="en-US" dirty="0" smtClean="0">
                <a:solidFill>
                  <a:srgbClr val="FF0000"/>
                </a:solidFill>
                <a:latin typeface="Candara" pitchFamily="34" charset="0"/>
              </a:rPr>
              <a:t>[ Parashar et. al., WARP 2008 ]</a:t>
            </a:r>
            <a:endParaRPr lang="en-US" dirty="0">
              <a:solidFill>
                <a:srgbClr val="FF0000"/>
              </a:solidFill>
              <a:latin typeface="Candara" pitchFamily="34" charset="0"/>
            </a:endParaRPr>
          </a:p>
        </p:txBody>
      </p:sp>
    </p:spTree>
    <p:extLst>
      <p:ext uri="{BB962C8B-B14F-4D97-AF65-F5344CB8AC3E}">
        <p14:creationId xmlns:p14="http://schemas.microsoft.com/office/powerpoint/2010/main" val="37076367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7" end="7"/>
                                            </p:txEl>
                                          </p:spTgt>
                                        </p:tgtEl>
                                        <p:attrNameLst>
                                          <p:attrName>style.visibility</p:attrName>
                                        </p:attrNameLst>
                                      </p:cBhvr>
                                      <p:to>
                                        <p:strVal val="visible"/>
                                      </p:to>
                                    </p:set>
                                    <p:animEffect transition="in" filter="fade">
                                      <p:cBhvr>
                                        <p:cTn id="7" dur="500"/>
                                        <p:tgtEl>
                                          <p:spTgt spid="7">
                                            <p:txEl>
                                              <p:pRg st="7" end="7"/>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r>
              <a:rPr lang="en-US" dirty="0"/>
              <a:t>RRR Specification Language</a:t>
            </a:r>
            <a:endParaRPr lang="en-US" sz="3600" b="0" dirty="0">
              <a:latin typeface="Consolas" pitchFamily="49" charset="0"/>
            </a:endParaRPr>
          </a:p>
        </p:txBody>
      </p:sp>
      <p:sp>
        <p:nvSpPr>
          <p:cNvPr id="108547" name="Rectangle 3"/>
          <p:cNvSpPr>
            <a:spLocks noGrp="1" noChangeArrowheads="1"/>
          </p:cNvSpPr>
          <p:nvPr>
            <p:ph idx="1"/>
          </p:nvPr>
        </p:nvSpPr>
        <p:spPr>
          <a:xfrm>
            <a:off x="1447800" y="1066800"/>
            <a:ext cx="6477000" cy="4953000"/>
          </a:xfrm>
        </p:spPr>
        <p:txBody>
          <a:bodyPr/>
          <a:lstStyle/>
          <a:p>
            <a:pPr>
              <a:spcBef>
                <a:spcPts val="0"/>
              </a:spcBef>
              <a:buFontTx/>
              <a:buNone/>
            </a:pPr>
            <a:r>
              <a:rPr lang="en-US" sz="1400" dirty="0">
                <a:solidFill>
                  <a:schemeClr val="accent2"/>
                </a:solidFill>
                <a:latin typeface="Consolas" pitchFamily="49" charset="0"/>
              </a:rPr>
              <a:t>// ----------------------------------------</a:t>
            </a:r>
          </a:p>
          <a:p>
            <a:pPr>
              <a:spcBef>
                <a:spcPts val="0"/>
              </a:spcBef>
              <a:buFontTx/>
              <a:buNone/>
            </a:pPr>
            <a:r>
              <a:rPr lang="en-US" sz="1400" dirty="0">
                <a:solidFill>
                  <a:schemeClr val="accent2"/>
                </a:solidFill>
                <a:latin typeface="Consolas" pitchFamily="49" charset="0"/>
              </a:rPr>
              <a:t>// create a new service called ISA_EMULATOR</a:t>
            </a:r>
          </a:p>
          <a:p>
            <a:pPr>
              <a:spcBef>
                <a:spcPts val="0"/>
              </a:spcBef>
              <a:buFontTx/>
              <a:buNone/>
            </a:pPr>
            <a:r>
              <a:rPr lang="en-US" sz="1400" dirty="0">
                <a:solidFill>
                  <a:schemeClr val="accent2"/>
                </a:solidFill>
                <a:latin typeface="Consolas" pitchFamily="49" charset="0"/>
              </a:rPr>
              <a:t>// ----------------------------------------</a:t>
            </a:r>
          </a:p>
          <a:p>
            <a:pPr>
              <a:spcBef>
                <a:spcPts val="0"/>
              </a:spcBef>
              <a:buFontTx/>
              <a:buNone/>
            </a:pPr>
            <a:r>
              <a:rPr lang="en-US" sz="1400" dirty="0">
                <a:solidFill>
                  <a:srgbClr val="008000"/>
                </a:solidFill>
                <a:latin typeface="Consolas" pitchFamily="49" charset="0"/>
              </a:rPr>
              <a:t>service</a:t>
            </a:r>
            <a:r>
              <a:rPr lang="en-US" sz="1400" dirty="0">
                <a:latin typeface="Consolas" pitchFamily="49" charset="0"/>
              </a:rPr>
              <a:t> ISA_EMULATOR</a:t>
            </a:r>
          </a:p>
          <a:p>
            <a:pPr>
              <a:spcBef>
                <a:spcPts val="0"/>
              </a:spcBef>
              <a:buFontTx/>
              <a:buNone/>
            </a:pPr>
            <a:r>
              <a:rPr lang="en-US" sz="1400" dirty="0">
                <a:latin typeface="Consolas" pitchFamily="49" charset="0"/>
              </a:rPr>
              <a:t>{</a:t>
            </a:r>
          </a:p>
          <a:p>
            <a:pPr>
              <a:spcBef>
                <a:spcPts val="0"/>
              </a:spcBef>
              <a:buFontTx/>
              <a:buNone/>
            </a:pPr>
            <a:r>
              <a:rPr lang="en-US" sz="1400" dirty="0">
                <a:latin typeface="Consolas" pitchFamily="49" charset="0"/>
              </a:rPr>
              <a:t>    </a:t>
            </a:r>
            <a:r>
              <a:rPr lang="en-US" sz="1400" dirty="0">
                <a:solidFill>
                  <a:schemeClr val="accent2"/>
                </a:solidFill>
                <a:latin typeface="Consolas" pitchFamily="49" charset="0"/>
              </a:rPr>
              <a:t>// --------------------------------</a:t>
            </a:r>
          </a:p>
          <a:p>
            <a:pPr>
              <a:spcBef>
                <a:spcPts val="0"/>
              </a:spcBef>
              <a:buFontTx/>
              <a:buNone/>
            </a:pPr>
            <a:r>
              <a:rPr lang="en-US" sz="1400" dirty="0">
                <a:solidFill>
                  <a:schemeClr val="accent2"/>
                </a:solidFill>
                <a:latin typeface="Consolas" pitchFamily="49" charset="0"/>
              </a:rPr>
              <a:t>    // declare services provided by CPU</a:t>
            </a:r>
          </a:p>
          <a:p>
            <a:pPr>
              <a:spcBef>
                <a:spcPts val="0"/>
              </a:spcBef>
              <a:buFontTx/>
              <a:buNone/>
            </a:pPr>
            <a:r>
              <a:rPr lang="en-US" sz="1400" dirty="0">
                <a:solidFill>
                  <a:schemeClr val="accent2"/>
                </a:solidFill>
                <a:latin typeface="Consolas" pitchFamily="49" charset="0"/>
              </a:rPr>
              <a:t>    // --------------------------------</a:t>
            </a:r>
          </a:p>
          <a:p>
            <a:pPr>
              <a:spcBef>
                <a:spcPts val="0"/>
              </a:spcBef>
              <a:buFontTx/>
              <a:buNone/>
            </a:pPr>
            <a:r>
              <a:rPr lang="en-US" sz="1400" dirty="0">
                <a:latin typeface="Consolas" pitchFamily="49" charset="0"/>
              </a:rPr>
              <a:t>    </a:t>
            </a:r>
            <a:r>
              <a:rPr lang="en-US" sz="1400" dirty="0">
                <a:solidFill>
                  <a:srgbClr val="008000"/>
                </a:solidFill>
                <a:latin typeface="Consolas" pitchFamily="49" charset="0"/>
              </a:rPr>
              <a:t>server</a:t>
            </a:r>
            <a:r>
              <a:rPr lang="en-US" sz="1400" dirty="0">
                <a:latin typeface="Consolas" pitchFamily="49" charset="0"/>
              </a:rPr>
              <a:t> CPU &lt;- FPGA;</a:t>
            </a:r>
          </a:p>
          <a:p>
            <a:pPr>
              <a:spcBef>
                <a:spcPts val="0"/>
              </a:spcBef>
              <a:buFontTx/>
              <a:buNone/>
            </a:pPr>
            <a:r>
              <a:rPr lang="en-US" sz="1400" dirty="0">
                <a:latin typeface="Consolas" pitchFamily="49" charset="0"/>
              </a:rPr>
              <a:t>    {</a:t>
            </a:r>
          </a:p>
          <a:p>
            <a:pPr>
              <a:spcBef>
                <a:spcPts val="0"/>
              </a:spcBef>
              <a:buFontTx/>
              <a:buNone/>
            </a:pPr>
            <a:r>
              <a:rPr lang="en-US" sz="1400" dirty="0">
                <a:latin typeface="Consolas" pitchFamily="49" charset="0"/>
              </a:rPr>
              <a:t>        </a:t>
            </a:r>
            <a:r>
              <a:rPr lang="en-US" sz="1400" dirty="0">
                <a:solidFill>
                  <a:srgbClr val="008000"/>
                </a:solidFill>
                <a:latin typeface="Consolas" pitchFamily="49" charset="0"/>
              </a:rPr>
              <a:t>method</a:t>
            </a:r>
            <a:r>
              <a:rPr lang="en-US" sz="1400" dirty="0">
                <a:latin typeface="Consolas" pitchFamily="49" charset="0"/>
              </a:rPr>
              <a:t> </a:t>
            </a:r>
            <a:r>
              <a:rPr lang="en-US" sz="1400" dirty="0" err="1">
                <a:latin typeface="Consolas" pitchFamily="49" charset="0"/>
              </a:rPr>
              <a:t>UpdateRegister</a:t>
            </a:r>
            <a:r>
              <a:rPr lang="en-US" sz="1400" dirty="0">
                <a:latin typeface="Consolas" pitchFamily="49" charset="0"/>
              </a:rPr>
              <a:t>(</a:t>
            </a:r>
            <a:r>
              <a:rPr lang="en-US" sz="1400" dirty="0">
                <a:solidFill>
                  <a:srgbClr val="008000"/>
                </a:solidFill>
                <a:latin typeface="Consolas" pitchFamily="49" charset="0"/>
              </a:rPr>
              <a:t>in</a:t>
            </a:r>
            <a:r>
              <a:rPr lang="en-US" sz="1400" dirty="0">
                <a:latin typeface="Consolas" pitchFamily="49" charset="0"/>
              </a:rPr>
              <a:t> REG_INDEX, </a:t>
            </a:r>
            <a:r>
              <a:rPr lang="en-US" sz="1400" dirty="0">
                <a:solidFill>
                  <a:srgbClr val="008000"/>
                </a:solidFill>
                <a:latin typeface="Consolas" pitchFamily="49" charset="0"/>
              </a:rPr>
              <a:t>in</a:t>
            </a:r>
            <a:r>
              <a:rPr lang="en-US" sz="1400" dirty="0">
                <a:latin typeface="Consolas" pitchFamily="49" charset="0"/>
              </a:rPr>
              <a:t> REG_VALUE);</a:t>
            </a:r>
          </a:p>
          <a:p>
            <a:pPr>
              <a:spcBef>
                <a:spcPts val="0"/>
              </a:spcBef>
              <a:buFontTx/>
              <a:buNone/>
            </a:pPr>
            <a:r>
              <a:rPr lang="en-US" sz="1400" dirty="0">
                <a:latin typeface="Consolas" pitchFamily="49" charset="0"/>
              </a:rPr>
              <a:t>        </a:t>
            </a:r>
            <a:r>
              <a:rPr lang="en-US" sz="1400" dirty="0">
                <a:solidFill>
                  <a:srgbClr val="008000"/>
                </a:solidFill>
                <a:latin typeface="Consolas" pitchFamily="49" charset="0"/>
              </a:rPr>
              <a:t>method</a:t>
            </a:r>
            <a:r>
              <a:rPr lang="en-US" sz="1400" dirty="0">
                <a:latin typeface="Consolas" pitchFamily="49" charset="0"/>
              </a:rPr>
              <a:t> Emulate(</a:t>
            </a:r>
            <a:r>
              <a:rPr lang="en-US" sz="1400" dirty="0">
                <a:solidFill>
                  <a:srgbClr val="008000"/>
                </a:solidFill>
                <a:latin typeface="Consolas" pitchFamily="49" charset="0"/>
              </a:rPr>
              <a:t>in</a:t>
            </a:r>
            <a:r>
              <a:rPr lang="en-US" sz="1400" dirty="0">
                <a:latin typeface="Consolas" pitchFamily="49" charset="0"/>
              </a:rPr>
              <a:t> INST_INFO, </a:t>
            </a:r>
            <a:r>
              <a:rPr lang="en-US" sz="1400" dirty="0">
                <a:solidFill>
                  <a:srgbClr val="008000"/>
                </a:solidFill>
                <a:latin typeface="Consolas" pitchFamily="49" charset="0"/>
              </a:rPr>
              <a:t>out</a:t>
            </a:r>
            <a:r>
              <a:rPr lang="en-US" sz="1400" dirty="0">
                <a:latin typeface="Consolas" pitchFamily="49" charset="0"/>
              </a:rPr>
              <a:t> INST_ADDR);</a:t>
            </a:r>
          </a:p>
          <a:p>
            <a:pPr>
              <a:spcBef>
                <a:spcPts val="0"/>
              </a:spcBef>
              <a:buFontTx/>
              <a:buNone/>
            </a:pPr>
            <a:r>
              <a:rPr lang="en-US" sz="1400" dirty="0">
                <a:latin typeface="Consolas" pitchFamily="49" charset="0"/>
              </a:rPr>
              <a:t>    };</a:t>
            </a:r>
          </a:p>
          <a:p>
            <a:pPr>
              <a:spcBef>
                <a:spcPts val="0"/>
              </a:spcBef>
              <a:buFontTx/>
              <a:buNone/>
            </a:pPr>
            <a:endParaRPr lang="en-US" sz="1400" dirty="0">
              <a:latin typeface="Consolas" pitchFamily="49" charset="0"/>
            </a:endParaRPr>
          </a:p>
          <a:p>
            <a:pPr>
              <a:spcBef>
                <a:spcPts val="0"/>
              </a:spcBef>
              <a:buFontTx/>
              <a:buNone/>
            </a:pPr>
            <a:r>
              <a:rPr lang="en-US" sz="1400" dirty="0">
                <a:latin typeface="Consolas" pitchFamily="49" charset="0"/>
              </a:rPr>
              <a:t>    </a:t>
            </a:r>
            <a:r>
              <a:rPr lang="en-US" sz="1400" dirty="0">
                <a:solidFill>
                  <a:schemeClr val="accent2"/>
                </a:solidFill>
                <a:latin typeface="Consolas" pitchFamily="49" charset="0"/>
              </a:rPr>
              <a:t>// ---------------------------------</a:t>
            </a:r>
          </a:p>
          <a:p>
            <a:pPr>
              <a:spcBef>
                <a:spcPts val="0"/>
              </a:spcBef>
              <a:buFontTx/>
              <a:buNone/>
            </a:pPr>
            <a:r>
              <a:rPr lang="en-US" sz="1400" dirty="0">
                <a:solidFill>
                  <a:schemeClr val="accent2"/>
                </a:solidFill>
                <a:latin typeface="Consolas" pitchFamily="49" charset="0"/>
              </a:rPr>
              <a:t>    // declare services provided by FPGA</a:t>
            </a:r>
          </a:p>
          <a:p>
            <a:pPr>
              <a:spcBef>
                <a:spcPts val="0"/>
              </a:spcBef>
              <a:buFontTx/>
              <a:buNone/>
            </a:pPr>
            <a:r>
              <a:rPr lang="en-US" sz="1400" dirty="0">
                <a:solidFill>
                  <a:schemeClr val="accent2"/>
                </a:solidFill>
                <a:latin typeface="Consolas" pitchFamily="49" charset="0"/>
              </a:rPr>
              <a:t>    // ---------------------------------</a:t>
            </a:r>
          </a:p>
          <a:p>
            <a:pPr>
              <a:spcBef>
                <a:spcPts val="0"/>
              </a:spcBef>
              <a:buFontTx/>
              <a:buNone/>
            </a:pPr>
            <a:r>
              <a:rPr lang="en-US" sz="1400" dirty="0">
                <a:latin typeface="Consolas" pitchFamily="49" charset="0"/>
              </a:rPr>
              <a:t>    </a:t>
            </a:r>
            <a:r>
              <a:rPr lang="en-US" sz="1400" dirty="0">
                <a:solidFill>
                  <a:srgbClr val="008000"/>
                </a:solidFill>
                <a:latin typeface="Consolas" pitchFamily="49" charset="0"/>
              </a:rPr>
              <a:t>server</a:t>
            </a:r>
            <a:r>
              <a:rPr lang="en-US" sz="1400" dirty="0">
                <a:latin typeface="Consolas" pitchFamily="49" charset="0"/>
              </a:rPr>
              <a:t> FPGA &lt;- CPU;</a:t>
            </a:r>
          </a:p>
          <a:p>
            <a:pPr>
              <a:spcBef>
                <a:spcPts val="0"/>
              </a:spcBef>
              <a:buFontTx/>
              <a:buNone/>
            </a:pPr>
            <a:r>
              <a:rPr lang="en-US" sz="1400" dirty="0">
                <a:latin typeface="Consolas" pitchFamily="49" charset="0"/>
              </a:rPr>
              <a:t>    {</a:t>
            </a:r>
          </a:p>
          <a:p>
            <a:pPr>
              <a:spcBef>
                <a:spcPts val="0"/>
              </a:spcBef>
              <a:buFontTx/>
              <a:buNone/>
            </a:pPr>
            <a:r>
              <a:rPr lang="en-US" sz="1400" dirty="0">
                <a:latin typeface="Consolas" pitchFamily="49" charset="0"/>
              </a:rPr>
              <a:t>        </a:t>
            </a:r>
            <a:r>
              <a:rPr lang="en-US" sz="1400" dirty="0">
                <a:solidFill>
                  <a:srgbClr val="008000"/>
                </a:solidFill>
                <a:latin typeface="Consolas" pitchFamily="49" charset="0"/>
              </a:rPr>
              <a:t>method</a:t>
            </a:r>
            <a:r>
              <a:rPr lang="en-US" sz="1400" dirty="0">
                <a:latin typeface="Consolas" pitchFamily="49" charset="0"/>
              </a:rPr>
              <a:t> </a:t>
            </a:r>
            <a:r>
              <a:rPr lang="en-US" sz="1400" dirty="0" err="1">
                <a:latin typeface="Consolas" pitchFamily="49" charset="0"/>
              </a:rPr>
              <a:t>SyncRegister</a:t>
            </a:r>
            <a:r>
              <a:rPr lang="en-US" sz="1400" dirty="0">
                <a:latin typeface="Consolas" pitchFamily="49" charset="0"/>
              </a:rPr>
              <a:t>(</a:t>
            </a:r>
            <a:r>
              <a:rPr lang="en-US" sz="1400" dirty="0">
                <a:solidFill>
                  <a:srgbClr val="008000"/>
                </a:solidFill>
                <a:latin typeface="Consolas" pitchFamily="49" charset="0"/>
              </a:rPr>
              <a:t>in</a:t>
            </a:r>
            <a:r>
              <a:rPr lang="en-US" sz="1400" dirty="0">
                <a:latin typeface="Consolas" pitchFamily="49" charset="0"/>
              </a:rPr>
              <a:t> REG_INDEX, </a:t>
            </a:r>
            <a:r>
              <a:rPr lang="en-US" sz="1400" dirty="0">
                <a:solidFill>
                  <a:srgbClr val="008000"/>
                </a:solidFill>
                <a:latin typeface="Consolas" pitchFamily="49" charset="0"/>
              </a:rPr>
              <a:t>in</a:t>
            </a:r>
            <a:r>
              <a:rPr lang="en-US" sz="1400" dirty="0">
                <a:latin typeface="Consolas" pitchFamily="49" charset="0"/>
              </a:rPr>
              <a:t> REG_VALUE);</a:t>
            </a:r>
          </a:p>
          <a:p>
            <a:pPr>
              <a:spcBef>
                <a:spcPts val="0"/>
              </a:spcBef>
              <a:buFontTx/>
              <a:buNone/>
            </a:pPr>
            <a:r>
              <a:rPr lang="en-US" sz="1400" dirty="0">
                <a:latin typeface="Consolas" pitchFamily="49" charset="0"/>
              </a:rPr>
              <a:t>    };</a:t>
            </a:r>
          </a:p>
          <a:p>
            <a:pPr>
              <a:spcBef>
                <a:spcPts val="0"/>
              </a:spcBef>
              <a:buFontTx/>
              <a:buNone/>
            </a:pPr>
            <a:r>
              <a:rPr lang="en-US" sz="1400" dirty="0">
                <a:latin typeface="Consolas" pitchFamily="49" charset="0"/>
              </a:rPr>
              <a:t>};</a:t>
            </a:r>
          </a:p>
          <a:p>
            <a:pPr>
              <a:spcBef>
                <a:spcPts val="0"/>
              </a:spcBef>
              <a:buFontTx/>
              <a:buNone/>
            </a:pPr>
            <a:endParaRPr lang="en-US" sz="1400" dirty="0">
              <a:latin typeface="Consolas" pitchFamily="49" charset="0"/>
            </a:endParaRPr>
          </a:p>
        </p:txBody>
      </p:sp>
    </p:spTree>
    <p:extLst>
      <p:ext uri="{BB962C8B-B14F-4D97-AF65-F5344CB8AC3E}">
        <p14:creationId xmlns:p14="http://schemas.microsoft.com/office/powerpoint/2010/main" val="11731847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a:xfrm>
            <a:off x="457200" y="0"/>
            <a:ext cx="8229600" cy="1143000"/>
          </a:xfrm>
        </p:spPr>
        <p:txBody>
          <a:bodyPr>
            <a:normAutofit/>
          </a:bodyPr>
          <a:lstStyle/>
          <a:p>
            <a:r>
              <a:rPr lang="en-US" dirty="0" smtClean="0"/>
              <a:t>LEAP Abstraction Layers: RRR</a:t>
            </a:r>
            <a:endParaRPr lang="en-US" dirty="0"/>
          </a:p>
        </p:txBody>
      </p:sp>
      <p:sp>
        <p:nvSpPr>
          <p:cNvPr id="112675" name="AutoShape 35"/>
          <p:cNvSpPr>
            <a:spLocks noChangeArrowheads="1"/>
          </p:cNvSpPr>
          <p:nvPr/>
        </p:nvSpPr>
        <p:spPr bwMode="auto">
          <a:xfrm>
            <a:off x="5181600" y="4953000"/>
            <a:ext cx="3048000" cy="381000"/>
          </a:xfrm>
          <a:prstGeom prst="roundRect">
            <a:avLst>
              <a:gd name="adj" fmla="val 16667"/>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buNone/>
            </a:pPr>
            <a:r>
              <a:rPr lang="en-US" sz="1400" dirty="0" smtClean="0">
                <a:latin typeface="Calibri" pitchFamily="34" charset="0"/>
              </a:rPr>
              <a:t>Channel IO</a:t>
            </a:r>
            <a:endParaRPr lang="en-US" sz="1400" dirty="0">
              <a:latin typeface="Calibri" pitchFamily="34" charset="0"/>
            </a:endParaRPr>
          </a:p>
        </p:txBody>
      </p:sp>
      <p:sp>
        <p:nvSpPr>
          <p:cNvPr id="112644" name="Line 4"/>
          <p:cNvSpPr>
            <a:spLocks noChangeShapeType="1"/>
          </p:cNvSpPr>
          <p:nvPr/>
        </p:nvSpPr>
        <p:spPr bwMode="auto">
          <a:xfrm>
            <a:off x="4724400" y="1143000"/>
            <a:ext cx="0" cy="5257800"/>
          </a:xfrm>
          <a:prstGeom prst="line">
            <a:avLst/>
          </a:prstGeom>
          <a:noFill/>
          <a:ln w="9525">
            <a:solidFill>
              <a:schemeClr val="tx1"/>
            </a:solidFill>
            <a:prstDash val="dash"/>
            <a:round/>
            <a:headEnd/>
            <a:tailEnd/>
          </a:ln>
          <a:effectLst/>
        </p:spPr>
        <p:txBody>
          <a:bodyPr/>
          <a:lstStyle/>
          <a:p>
            <a:endParaRPr lang="en-US"/>
          </a:p>
        </p:txBody>
      </p:sp>
      <p:sp>
        <p:nvSpPr>
          <p:cNvPr id="112646" name="AutoShape 6"/>
          <p:cNvSpPr>
            <a:spLocks noChangeArrowheads="1"/>
          </p:cNvSpPr>
          <p:nvPr/>
        </p:nvSpPr>
        <p:spPr bwMode="auto">
          <a:xfrm>
            <a:off x="5181600" y="5410200"/>
            <a:ext cx="3276600" cy="381000"/>
          </a:xfrm>
          <a:prstGeom prst="roundRect">
            <a:avLst>
              <a:gd name="adj" fmla="val 16667"/>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buNone/>
            </a:pPr>
            <a:r>
              <a:rPr lang="en-US" sz="1400">
                <a:latin typeface="Calibri" pitchFamily="34" charset="0"/>
              </a:rPr>
              <a:t>Kernel Driver</a:t>
            </a:r>
          </a:p>
        </p:txBody>
      </p:sp>
      <p:sp>
        <p:nvSpPr>
          <p:cNvPr id="112647" name="AutoShape 7"/>
          <p:cNvSpPr>
            <a:spLocks noChangeArrowheads="1"/>
          </p:cNvSpPr>
          <p:nvPr/>
        </p:nvSpPr>
        <p:spPr bwMode="auto">
          <a:xfrm>
            <a:off x="4267200" y="5486400"/>
            <a:ext cx="914400" cy="228600"/>
          </a:xfrm>
          <a:prstGeom prst="leftRightArrow">
            <a:avLst>
              <a:gd name="adj1" fmla="val 50000"/>
              <a:gd name="adj2" fmla="val 53333"/>
            </a:avLst>
          </a:prstGeom>
          <a:solidFill>
            <a:schemeClr val="bg1"/>
          </a:solidFill>
          <a:ln w="9525">
            <a:solidFill>
              <a:schemeClr val="tx1"/>
            </a:solidFill>
            <a:miter lim="800000"/>
            <a:headEnd/>
            <a:tailEnd/>
          </a:ln>
          <a:effectLst/>
        </p:spPr>
        <p:txBody>
          <a:bodyPr wrap="none" anchor="ctr"/>
          <a:lstStyle/>
          <a:p>
            <a:pPr>
              <a:buNone/>
            </a:pPr>
            <a:endParaRPr lang="en-US"/>
          </a:p>
        </p:txBody>
      </p:sp>
      <p:sp>
        <p:nvSpPr>
          <p:cNvPr id="112657" name="AutoShape 17"/>
          <p:cNvSpPr>
            <a:spLocks noChangeArrowheads="1"/>
          </p:cNvSpPr>
          <p:nvPr/>
        </p:nvSpPr>
        <p:spPr bwMode="auto">
          <a:xfrm>
            <a:off x="838200" y="5410200"/>
            <a:ext cx="3429000" cy="381000"/>
          </a:xfrm>
          <a:prstGeom prst="roundRect">
            <a:avLst>
              <a:gd name="adj" fmla="val 16667"/>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buNone/>
            </a:pPr>
            <a:r>
              <a:rPr lang="en-US" sz="1400" dirty="0" smtClean="0">
                <a:latin typeface="Calibri" pitchFamily="34" charset="0"/>
              </a:rPr>
              <a:t>FPGA Platform Physical Devices</a:t>
            </a:r>
            <a:endParaRPr lang="en-US" sz="1400" dirty="0">
              <a:latin typeface="Calibri" pitchFamily="34" charset="0"/>
            </a:endParaRPr>
          </a:p>
        </p:txBody>
      </p:sp>
      <p:sp>
        <p:nvSpPr>
          <p:cNvPr id="112660" name="AutoShape 20"/>
          <p:cNvSpPr>
            <a:spLocks noChangeArrowheads="1"/>
          </p:cNvSpPr>
          <p:nvPr/>
        </p:nvSpPr>
        <p:spPr bwMode="auto">
          <a:xfrm>
            <a:off x="1066800" y="4953000"/>
            <a:ext cx="3200400" cy="381000"/>
          </a:xfrm>
          <a:prstGeom prst="roundRect">
            <a:avLst>
              <a:gd name="adj" fmla="val 16667"/>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buNone/>
            </a:pPr>
            <a:r>
              <a:rPr lang="en-US" sz="1400" dirty="0" smtClean="0">
                <a:latin typeface="Calibri" pitchFamily="34" charset="0"/>
              </a:rPr>
              <a:t>Channel IO</a:t>
            </a:r>
            <a:endParaRPr lang="en-US" sz="1400" dirty="0">
              <a:latin typeface="Calibri" pitchFamily="34" charset="0"/>
            </a:endParaRPr>
          </a:p>
        </p:txBody>
      </p:sp>
      <p:grpSp>
        <p:nvGrpSpPr>
          <p:cNvPr id="2" name="Group 148"/>
          <p:cNvGrpSpPr>
            <a:grpSpLocks/>
          </p:cNvGrpSpPr>
          <p:nvPr/>
        </p:nvGrpSpPr>
        <p:grpSpPr bwMode="auto">
          <a:xfrm>
            <a:off x="4038600" y="5029200"/>
            <a:ext cx="1371600" cy="228600"/>
            <a:chOff x="2544" y="2208"/>
            <a:chExt cx="864" cy="144"/>
          </a:xfrm>
        </p:grpSpPr>
        <p:sp>
          <p:nvSpPr>
            <p:cNvPr id="112785" name="Rectangle 145"/>
            <p:cNvSpPr>
              <a:spLocks noChangeArrowheads="1"/>
            </p:cNvSpPr>
            <p:nvPr/>
          </p:nvSpPr>
          <p:spPr bwMode="auto">
            <a:xfrm>
              <a:off x="2544" y="2208"/>
              <a:ext cx="864" cy="144"/>
            </a:xfrm>
            <a:prstGeom prst="rect">
              <a:avLst/>
            </a:prstGeom>
            <a:solidFill>
              <a:srgbClr val="FFCC00">
                <a:alpha val="60001"/>
              </a:srgbClr>
            </a:solidFill>
            <a:ln w="9525">
              <a:noFill/>
              <a:miter lim="800000"/>
              <a:headEnd/>
              <a:tailEnd/>
            </a:ln>
            <a:effectLst/>
          </p:spPr>
          <p:txBody>
            <a:bodyPr wrap="none" anchor="ctr"/>
            <a:lstStyle/>
            <a:p>
              <a:pPr>
                <a:buNone/>
              </a:pPr>
              <a:endParaRPr lang="en-US"/>
            </a:p>
          </p:txBody>
        </p:sp>
        <p:sp>
          <p:nvSpPr>
            <p:cNvPr id="112786" name="Line 146"/>
            <p:cNvSpPr>
              <a:spLocks noChangeShapeType="1"/>
            </p:cNvSpPr>
            <p:nvPr/>
          </p:nvSpPr>
          <p:spPr bwMode="auto">
            <a:xfrm>
              <a:off x="2544" y="2208"/>
              <a:ext cx="864" cy="0"/>
            </a:xfrm>
            <a:prstGeom prst="line">
              <a:avLst/>
            </a:prstGeom>
            <a:noFill/>
            <a:ln w="19050">
              <a:solidFill>
                <a:srgbClr val="FF9933"/>
              </a:solidFill>
              <a:round/>
              <a:headEnd/>
              <a:tailEnd/>
            </a:ln>
            <a:effectLst/>
          </p:spPr>
          <p:txBody>
            <a:bodyPr/>
            <a:lstStyle/>
            <a:p>
              <a:pPr>
                <a:buNone/>
              </a:pPr>
              <a:endParaRPr lang="en-US"/>
            </a:p>
          </p:txBody>
        </p:sp>
        <p:sp>
          <p:nvSpPr>
            <p:cNvPr id="112787" name="Line 147"/>
            <p:cNvSpPr>
              <a:spLocks noChangeShapeType="1"/>
            </p:cNvSpPr>
            <p:nvPr/>
          </p:nvSpPr>
          <p:spPr bwMode="auto">
            <a:xfrm>
              <a:off x="2544" y="2352"/>
              <a:ext cx="864" cy="0"/>
            </a:xfrm>
            <a:prstGeom prst="line">
              <a:avLst/>
            </a:prstGeom>
            <a:noFill/>
            <a:ln w="19050">
              <a:solidFill>
                <a:srgbClr val="FF9933"/>
              </a:solidFill>
              <a:round/>
              <a:headEnd/>
              <a:tailEnd/>
            </a:ln>
            <a:effectLst/>
          </p:spPr>
          <p:txBody>
            <a:bodyPr/>
            <a:lstStyle/>
            <a:p>
              <a:pPr>
                <a:buNone/>
              </a:pPr>
              <a:endParaRPr lang="en-US"/>
            </a:p>
          </p:txBody>
        </p:sp>
      </p:grpSp>
      <p:sp>
        <p:nvSpPr>
          <p:cNvPr id="82" name="Rectangle 81"/>
          <p:cNvSpPr/>
          <p:nvPr/>
        </p:nvSpPr>
        <p:spPr>
          <a:xfrm>
            <a:off x="1676400" y="5943600"/>
            <a:ext cx="1676400" cy="381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buNone/>
            </a:pPr>
            <a:r>
              <a:rPr lang="en-US" dirty="0" smtClean="0"/>
              <a:t>FPGA</a:t>
            </a:r>
            <a:endParaRPr lang="en-US" dirty="0"/>
          </a:p>
        </p:txBody>
      </p:sp>
      <p:sp>
        <p:nvSpPr>
          <p:cNvPr id="83" name="Rectangle 82"/>
          <p:cNvSpPr/>
          <p:nvPr/>
        </p:nvSpPr>
        <p:spPr>
          <a:xfrm>
            <a:off x="6096000" y="5943600"/>
            <a:ext cx="1676400" cy="381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buNone/>
            </a:pPr>
            <a:r>
              <a:rPr lang="en-US" dirty="0" smtClean="0"/>
              <a:t>CPU</a:t>
            </a:r>
            <a:endParaRPr lang="en-US" dirty="0"/>
          </a:p>
        </p:txBody>
      </p:sp>
    </p:spTree>
    <p:extLst>
      <p:ext uri="{BB962C8B-B14F-4D97-AF65-F5344CB8AC3E}">
        <p14:creationId xmlns:p14="http://schemas.microsoft.com/office/powerpoint/2010/main" val="9247801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a:xfrm>
            <a:off x="457200" y="0"/>
            <a:ext cx="8229600" cy="1143000"/>
          </a:xfrm>
        </p:spPr>
        <p:txBody>
          <a:bodyPr>
            <a:normAutofit/>
          </a:bodyPr>
          <a:lstStyle/>
          <a:p>
            <a:r>
              <a:rPr lang="en-US" dirty="0" smtClean="0"/>
              <a:t>LEAP Abstraction Layers: RRR</a:t>
            </a:r>
            <a:endParaRPr lang="en-US" dirty="0"/>
          </a:p>
        </p:txBody>
      </p:sp>
      <p:sp>
        <p:nvSpPr>
          <p:cNvPr id="112675" name="AutoShape 35"/>
          <p:cNvSpPr>
            <a:spLocks noChangeArrowheads="1"/>
          </p:cNvSpPr>
          <p:nvPr/>
        </p:nvSpPr>
        <p:spPr bwMode="auto">
          <a:xfrm>
            <a:off x="5181600" y="4953000"/>
            <a:ext cx="3048000" cy="381000"/>
          </a:xfrm>
          <a:prstGeom prst="roundRect">
            <a:avLst>
              <a:gd name="adj" fmla="val 16667"/>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buNone/>
            </a:pPr>
            <a:r>
              <a:rPr lang="en-US" sz="1400" dirty="0" smtClean="0">
                <a:latin typeface="Calibri" pitchFamily="34" charset="0"/>
              </a:rPr>
              <a:t>Channel IO</a:t>
            </a:r>
            <a:endParaRPr lang="en-US" sz="1400" dirty="0">
              <a:latin typeface="Calibri" pitchFamily="34" charset="0"/>
            </a:endParaRPr>
          </a:p>
        </p:txBody>
      </p:sp>
      <p:sp>
        <p:nvSpPr>
          <p:cNvPr id="112644" name="Line 4"/>
          <p:cNvSpPr>
            <a:spLocks noChangeShapeType="1"/>
          </p:cNvSpPr>
          <p:nvPr/>
        </p:nvSpPr>
        <p:spPr bwMode="auto">
          <a:xfrm>
            <a:off x="4724400" y="1143000"/>
            <a:ext cx="0" cy="5257800"/>
          </a:xfrm>
          <a:prstGeom prst="line">
            <a:avLst/>
          </a:prstGeom>
          <a:noFill/>
          <a:ln w="9525">
            <a:solidFill>
              <a:schemeClr val="tx1"/>
            </a:solidFill>
            <a:prstDash val="dash"/>
            <a:round/>
            <a:headEnd/>
            <a:tailEnd/>
          </a:ln>
          <a:effectLst/>
        </p:spPr>
        <p:txBody>
          <a:bodyPr/>
          <a:lstStyle/>
          <a:p>
            <a:pPr>
              <a:buNone/>
            </a:pPr>
            <a:endParaRPr lang="en-US"/>
          </a:p>
        </p:txBody>
      </p:sp>
      <p:sp>
        <p:nvSpPr>
          <p:cNvPr id="112646" name="AutoShape 6"/>
          <p:cNvSpPr>
            <a:spLocks noChangeArrowheads="1"/>
          </p:cNvSpPr>
          <p:nvPr/>
        </p:nvSpPr>
        <p:spPr bwMode="auto">
          <a:xfrm>
            <a:off x="5181600" y="5410200"/>
            <a:ext cx="3276600" cy="381000"/>
          </a:xfrm>
          <a:prstGeom prst="roundRect">
            <a:avLst>
              <a:gd name="adj" fmla="val 16667"/>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buNone/>
            </a:pPr>
            <a:r>
              <a:rPr lang="en-US" sz="1400">
                <a:latin typeface="Calibri" pitchFamily="34" charset="0"/>
              </a:rPr>
              <a:t>Kernel Driver</a:t>
            </a:r>
          </a:p>
        </p:txBody>
      </p:sp>
      <p:sp>
        <p:nvSpPr>
          <p:cNvPr id="112647" name="AutoShape 7"/>
          <p:cNvSpPr>
            <a:spLocks noChangeArrowheads="1"/>
          </p:cNvSpPr>
          <p:nvPr/>
        </p:nvSpPr>
        <p:spPr bwMode="auto">
          <a:xfrm>
            <a:off x="4267200" y="5486400"/>
            <a:ext cx="914400" cy="228600"/>
          </a:xfrm>
          <a:prstGeom prst="leftRightArrow">
            <a:avLst>
              <a:gd name="adj1" fmla="val 50000"/>
              <a:gd name="adj2" fmla="val 53333"/>
            </a:avLst>
          </a:prstGeom>
          <a:solidFill>
            <a:schemeClr val="bg1"/>
          </a:solidFill>
          <a:ln w="9525">
            <a:solidFill>
              <a:schemeClr val="tx1"/>
            </a:solidFill>
            <a:miter lim="800000"/>
            <a:headEnd/>
            <a:tailEnd/>
          </a:ln>
          <a:effectLst/>
        </p:spPr>
        <p:txBody>
          <a:bodyPr wrap="none" anchor="ctr"/>
          <a:lstStyle/>
          <a:p>
            <a:pPr>
              <a:buNone/>
            </a:pPr>
            <a:endParaRPr lang="en-US"/>
          </a:p>
        </p:txBody>
      </p:sp>
      <p:sp>
        <p:nvSpPr>
          <p:cNvPr id="112657" name="AutoShape 17"/>
          <p:cNvSpPr>
            <a:spLocks noChangeArrowheads="1"/>
          </p:cNvSpPr>
          <p:nvPr/>
        </p:nvSpPr>
        <p:spPr bwMode="auto">
          <a:xfrm>
            <a:off x="838200" y="5410200"/>
            <a:ext cx="3429000" cy="381000"/>
          </a:xfrm>
          <a:prstGeom prst="roundRect">
            <a:avLst>
              <a:gd name="adj" fmla="val 16667"/>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buNone/>
            </a:pPr>
            <a:r>
              <a:rPr lang="en-US" sz="1400" dirty="0" smtClean="0">
                <a:latin typeface="Calibri" pitchFamily="34" charset="0"/>
              </a:rPr>
              <a:t>FPGA Platform Physical Devices</a:t>
            </a:r>
            <a:endParaRPr lang="en-US" sz="1400" dirty="0">
              <a:latin typeface="Calibri" pitchFamily="34" charset="0"/>
            </a:endParaRPr>
          </a:p>
        </p:txBody>
      </p:sp>
      <p:sp>
        <p:nvSpPr>
          <p:cNvPr id="112660" name="AutoShape 20"/>
          <p:cNvSpPr>
            <a:spLocks noChangeArrowheads="1"/>
          </p:cNvSpPr>
          <p:nvPr/>
        </p:nvSpPr>
        <p:spPr bwMode="auto">
          <a:xfrm>
            <a:off x="1066800" y="4953000"/>
            <a:ext cx="3200400" cy="381000"/>
          </a:xfrm>
          <a:prstGeom prst="roundRect">
            <a:avLst>
              <a:gd name="adj" fmla="val 16667"/>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buNone/>
            </a:pPr>
            <a:r>
              <a:rPr lang="en-US" sz="1400" dirty="0" smtClean="0">
                <a:latin typeface="Calibri" pitchFamily="34" charset="0"/>
              </a:rPr>
              <a:t>Channel IO</a:t>
            </a:r>
            <a:endParaRPr lang="en-US" sz="1400" dirty="0">
              <a:latin typeface="Calibri" pitchFamily="34" charset="0"/>
            </a:endParaRPr>
          </a:p>
        </p:txBody>
      </p:sp>
      <p:grpSp>
        <p:nvGrpSpPr>
          <p:cNvPr id="10" name="Group 148"/>
          <p:cNvGrpSpPr>
            <a:grpSpLocks/>
          </p:cNvGrpSpPr>
          <p:nvPr/>
        </p:nvGrpSpPr>
        <p:grpSpPr bwMode="auto">
          <a:xfrm>
            <a:off x="4038600" y="5029200"/>
            <a:ext cx="1371600" cy="228600"/>
            <a:chOff x="2544" y="2208"/>
            <a:chExt cx="864" cy="144"/>
          </a:xfrm>
        </p:grpSpPr>
        <p:sp>
          <p:nvSpPr>
            <p:cNvPr id="112785" name="Rectangle 145"/>
            <p:cNvSpPr>
              <a:spLocks noChangeArrowheads="1"/>
            </p:cNvSpPr>
            <p:nvPr/>
          </p:nvSpPr>
          <p:spPr bwMode="auto">
            <a:xfrm>
              <a:off x="2544" y="2208"/>
              <a:ext cx="864" cy="144"/>
            </a:xfrm>
            <a:prstGeom prst="rect">
              <a:avLst/>
            </a:prstGeom>
            <a:solidFill>
              <a:srgbClr val="FFCC00">
                <a:alpha val="60001"/>
              </a:srgbClr>
            </a:solidFill>
            <a:ln w="9525">
              <a:noFill/>
              <a:miter lim="800000"/>
              <a:headEnd/>
              <a:tailEnd/>
            </a:ln>
            <a:effectLst/>
          </p:spPr>
          <p:txBody>
            <a:bodyPr wrap="none" anchor="ctr"/>
            <a:lstStyle/>
            <a:p>
              <a:pPr>
                <a:buNone/>
              </a:pPr>
              <a:endParaRPr lang="en-US"/>
            </a:p>
          </p:txBody>
        </p:sp>
        <p:sp>
          <p:nvSpPr>
            <p:cNvPr id="112786" name="Line 146"/>
            <p:cNvSpPr>
              <a:spLocks noChangeShapeType="1"/>
            </p:cNvSpPr>
            <p:nvPr/>
          </p:nvSpPr>
          <p:spPr bwMode="auto">
            <a:xfrm>
              <a:off x="2544" y="2208"/>
              <a:ext cx="864" cy="0"/>
            </a:xfrm>
            <a:prstGeom prst="line">
              <a:avLst/>
            </a:prstGeom>
            <a:noFill/>
            <a:ln w="19050">
              <a:solidFill>
                <a:srgbClr val="FF9933"/>
              </a:solidFill>
              <a:round/>
              <a:headEnd/>
              <a:tailEnd/>
            </a:ln>
            <a:effectLst/>
          </p:spPr>
          <p:txBody>
            <a:bodyPr/>
            <a:lstStyle/>
            <a:p>
              <a:pPr>
                <a:buNone/>
              </a:pPr>
              <a:endParaRPr lang="en-US"/>
            </a:p>
          </p:txBody>
        </p:sp>
        <p:sp>
          <p:nvSpPr>
            <p:cNvPr id="112787" name="Line 147"/>
            <p:cNvSpPr>
              <a:spLocks noChangeShapeType="1"/>
            </p:cNvSpPr>
            <p:nvPr/>
          </p:nvSpPr>
          <p:spPr bwMode="auto">
            <a:xfrm>
              <a:off x="2544" y="2352"/>
              <a:ext cx="864" cy="0"/>
            </a:xfrm>
            <a:prstGeom prst="line">
              <a:avLst/>
            </a:prstGeom>
            <a:noFill/>
            <a:ln w="19050">
              <a:solidFill>
                <a:srgbClr val="FF9933"/>
              </a:solidFill>
              <a:round/>
              <a:headEnd/>
              <a:tailEnd/>
            </a:ln>
            <a:effectLst/>
          </p:spPr>
          <p:txBody>
            <a:bodyPr/>
            <a:lstStyle/>
            <a:p>
              <a:pPr>
                <a:buNone/>
              </a:pPr>
              <a:endParaRPr lang="en-US"/>
            </a:p>
          </p:txBody>
        </p:sp>
      </p:grpSp>
      <p:sp>
        <p:nvSpPr>
          <p:cNvPr id="82" name="Rectangle 81"/>
          <p:cNvSpPr/>
          <p:nvPr/>
        </p:nvSpPr>
        <p:spPr>
          <a:xfrm>
            <a:off x="1676400" y="5943600"/>
            <a:ext cx="1676400" cy="381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buNone/>
            </a:pPr>
            <a:r>
              <a:rPr lang="en-US" dirty="0" smtClean="0"/>
              <a:t>FPGA</a:t>
            </a:r>
            <a:endParaRPr lang="en-US" dirty="0"/>
          </a:p>
        </p:txBody>
      </p:sp>
      <p:sp>
        <p:nvSpPr>
          <p:cNvPr id="83" name="Rectangle 82"/>
          <p:cNvSpPr/>
          <p:nvPr/>
        </p:nvSpPr>
        <p:spPr>
          <a:xfrm>
            <a:off x="6096000" y="5943600"/>
            <a:ext cx="1676400" cy="381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buNone/>
            </a:pPr>
            <a:r>
              <a:rPr lang="en-US" dirty="0" smtClean="0"/>
              <a:t>CPU</a:t>
            </a:r>
            <a:endParaRPr lang="en-US" dirty="0"/>
          </a:p>
        </p:txBody>
      </p:sp>
      <p:sp>
        <p:nvSpPr>
          <p:cNvPr id="91" name="Rectangle 11"/>
          <p:cNvSpPr>
            <a:spLocks noChangeArrowheads="1"/>
          </p:cNvSpPr>
          <p:nvPr/>
        </p:nvSpPr>
        <p:spPr bwMode="auto">
          <a:xfrm>
            <a:off x="1524000" y="4526280"/>
            <a:ext cx="2743200" cy="30480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pPr algn="ctr">
              <a:buNone/>
            </a:pPr>
            <a:r>
              <a:rPr lang="en-US">
                <a:latin typeface="Calibri" pitchFamily="34" charset="0"/>
              </a:rPr>
              <a:t>Client Stub</a:t>
            </a:r>
          </a:p>
        </p:txBody>
      </p:sp>
      <p:sp>
        <p:nvSpPr>
          <p:cNvPr id="92" name="Rectangle 12"/>
          <p:cNvSpPr>
            <a:spLocks noChangeArrowheads="1"/>
          </p:cNvSpPr>
          <p:nvPr/>
        </p:nvSpPr>
        <p:spPr bwMode="auto">
          <a:xfrm>
            <a:off x="5181600" y="4526280"/>
            <a:ext cx="2590800" cy="30480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pPr algn="ctr">
              <a:buNone/>
            </a:pPr>
            <a:r>
              <a:rPr lang="en-US">
                <a:latin typeface="Calibri" pitchFamily="34" charset="0"/>
              </a:rPr>
              <a:t>Server Stub</a:t>
            </a:r>
          </a:p>
        </p:txBody>
      </p:sp>
      <p:sp>
        <p:nvSpPr>
          <p:cNvPr id="95" name="Rectangle 16"/>
          <p:cNvSpPr>
            <a:spLocks noChangeArrowheads="1"/>
          </p:cNvSpPr>
          <p:nvPr/>
        </p:nvSpPr>
        <p:spPr bwMode="auto">
          <a:xfrm>
            <a:off x="381000" y="1219200"/>
            <a:ext cx="990600" cy="838200"/>
          </a:xfrm>
          <a:prstGeom prst="rect">
            <a:avLst/>
          </a:prstGeom>
          <a:solidFill>
            <a:srgbClr val="FF5050"/>
          </a:solidFill>
          <a:ln w="9525">
            <a:noFill/>
            <a:miter lim="800000"/>
            <a:headEnd/>
            <a:tailEnd/>
          </a:ln>
          <a:effectLst/>
        </p:spPr>
        <p:txBody>
          <a:bodyPr wrap="none" anchor="ctr"/>
          <a:lstStyle/>
          <a:p>
            <a:pPr algn="ctr">
              <a:buNone/>
            </a:pPr>
            <a:r>
              <a:rPr lang="en-US" sz="1200" b="1">
                <a:solidFill>
                  <a:schemeClr val="bg1"/>
                </a:solidFill>
                <a:latin typeface="Calibri" pitchFamily="34" charset="0"/>
              </a:rPr>
              <a:t>RRR</a:t>
            </a:r>
          </a:p>
          <a:p>
            <a:pPr algn="ctr">
              <a:buNone/>
            </a:pPr>
            <a:r>
              <a:rPr lang="en-US" sz="1200" b="1">
                <a:solidFill>
                  <a:schemeClr val="bg1"/>
                </a:solidFill>
                <a:latin typeface="Calibri" pitchFamily="34" charset="0"/>
              </a:rPr>
              <a:t>specification</a:t>
            </a:r>
          </a:p>
          <a:p>
            <a:pPr algn="ctr">
              <a:buNone/>
            </a:pPr>
            <a:r>
              <a:rPr lang="en-US" sz="1200" b="1">
                <a:solidFill>
                  <a:schemeClr val="bg1"/>
                </a:solidFill>
                <a:latin typeface="Calibri" pitchFamily="34" charset="0"/>
              </a:rPr>
              <a:t>files</a:t>
            </a:r>
          </a:p>
        </p:txBody>
      </p:sp>
      <p:cxnSp>
        <p:nvCxnSpPr>
          <p:cNvPr id="96" name="AutoShape 17"/>
          <p:cNvCxnSpPr>
            <a:cxnSpLocks noChangeShapeType="1"/>
            <a:stCxn id="95" idx="2"/>
            <a:endCxn id="91" idx="1"/>
          </p:cNvCxnSpPr>
          <p:nvPr/>
        </p:nvCxnSpPr>
        <p:spPr bwMode="auto">
          <a:xfrm rot="16200000" flipH="1">
            <a:off x="-110490" y="3044190"/>
            <a:ext cx="2621280" cy="647700"/>
          </a:xfrm>
          <a:prstGeom prst="curvedConnector2">
            <a:avLst/>
          </a:prstGeom>
          <a:noFill/>
          <a:ln w="9525">
            <a:solidFill>
              <a:srgbClr val="FF3300"/>
            </a:solidFill>
            <a:round/>
            <a:headEnd/>
            <a:tailEnd type="triangle" w="med" len="med"/>
          </a:ln>
          <a:effectLst/>
        </p:spPr>
      </p:cxnSp>
      <p:cxnSp>
        <p:nvCxnSpPr>
          <p:cNvPr id="97" name="AutoShape 18"/>
          <p:cNvCxnSpPr>
            <a:cxnSpLocks noChangeShapeType="1"/>
            <a:stCxn id="95" idx="3"/>
            <a:endCxn id="92" idx="1"/>
          </p:cNvCxnSpPr>
          <p:nvPr/>
        </p:nvCxnSpPr>
        <p:spPr bwMode="auto">
          <a:xfrm>
            <a:off x="1371600" y="1638300"/>
            <a:ext cx="3810000" cy="3040380"/>
          </a:xfrm>
          <a:prstGeom prst="curvedConnector3">
            <a:avLst>
              <a:gd name="adj1" fmla="val 50000"/>
            </a:avLst>
          </a:prstGeom>
          <a:noFill/>
          <a:ln w="9525">
            <a:solidFill>
              <a:srgbClr val="FF3300"/>
            </a:solidFill>
            <a:round/>
            <a:headEnd/>
            <a:tailEnd type="triangle" w="med" len="med"/>
          </a:ln>
          <a:effectLst/>
        </p:spPr>
      </p:cxnSp>
    </p:spTree>
    <p:extLst>
      <p:ext uri="{BB962C8B-B14F-4D97-AF65-F5344CB8AC3E}">
        <p14:creationId xmlns:p14="http://schemas.microsoft.com/office/powerpoint/2010/main" val="21425534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5"/>
                                        </p:tgtEl>
                                        <p:attrNameLst>
                                          <p:attrName>style.visibility</p:attrName>
                                        </p:attrNameLst>
                                      </p:cBhvr>
                                      <p:to>
                                        <p:strVal val="visible"/>
                                      </p:to>
                                    </p:set>
                                    <p:anim calcmode="lin" valueType="num">
                                      <p:cBhvr additive="base">
                                        <p:cTn id="7" dur="500" fill="hold"/>
                                        <p:tgtEl>
                                          <p:spTgt spid="95"/>
                                        </p:tgtEl>
                                        <p:attrNameLst>
                                          <p:attrName>ppt_x</p:attrName>
                                        </p:attrNameLst>
                                      </p:cBhvr>
                                      <p:tavLst>
                                        <p:tav tm="0">
                                          <p:val>
                                            <p:strVal val="0-#ppt_w/2"/>
                                          </p:val>
                                        </p:tav>
                                        <p:tav tm="100000">
                                          <p:val>
                                            <p:strVal val="#ppt_x"/>
                                          </p:val>
                                        </p:tav>
                                      </p:tavLst>
                                    </p:anim>
                                    <p:anim calcmode="lin" valueType="num">
                                      <p:cBhvr additive="base">
                                        <p:cTn id="8" dur="500" fill="hold"/>
                                        <p:tgtEl>
                                          <p:spTgt spid="95"/>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96"/>
                                        </p:tgtEl>
                                        <p:attrNameLst>
                                          <p:attrName>style.visibility</p:attrName>
                                        </p:attrNameLst>
                                      </p:cBhvr>
                                      <p:to>
                                        <p:strVal val="visible"/>
                                      </p:to>
                                    </p:set>
                                    <p:anim calcmode="lin" valueType="num">
                                      <p:cBhvr additive="base">
                                        <p:cTn id="11" dur="500" fill="hold"/>
                                        <p:tgtEl>
                                          <p:spTgt spid="96"/>
                                        </p:tgtEl>
                                        <p:attrNameLst>
                                          <p:attrName>ppt_x</p:attrName>
                                        </p:attrNameLst>
                                      </p:cBhvr>
                                      <p:tavLst>
                                        <p:tav tm="0">
                                          <p:val>
                                            <p:strVal val="0-#ppt_w/2"/>
                                          </p:val>
                                        </p:tav>
                                        <p:tav tm="100000">
                                          <p:val>
                                            <p:strVal val="#ppt_x"/>
                                          </p:val>
                                        </p:tav>
                                      </p:tavLst>
                                    </p:anim>
                                    <p:anim calcmode="lin" valueType="num">
                                      <p:cBhvr additive="base">
                                        <p:cTn id="12" dur="500" fill="hold"/>
                                        <p:tgtEl>
                                          <p:spTgt spid="96"/>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91"/>
                                        </p:tgtEl>
                                        <p:attrNameLst>
                                          <p:attrName>style.visibility</p:attrName>
                                        </p:attrNameLst>
                                      </p:cBhvr>
                                      <p:to>
                                        <p:strVal val="visible"/>
                                      </p:to>
                                    </p:set>
                                    <p:anim calcmode="lin" valueType="num">
                                      <p:cBhvr additive="base">
                                        <p:cTn id="15" dur="500" fill="hold"/>
                                        <p:tgtEl>
                                          <p:spTgt spid="91"/>
                                        </p:tgtEl>
                                        <p:attrNameLst>
                                          <p:attrName>ppt_x</p:attrName>
                                        </p:attrNameLst>
                                      </p:cBhvr>
                                      <p:tavLst>
                                        <p:tav tm="0">
                                          <p:val>
                                            <p:strVal val="0-#ppt_w/2"/>
                                          </p:val>
                                        </p:tav>
                                        <p:tav tm="100000">
                                          <p:val>
                                            <p:strVal val="#ppt_x"/>
                                          </p:val>
                                        </p:tav>
                                      </p:tavLst>
                                    </p:anim>
                                    <p:anim calcmode="lin" valueType="num">
                                      <p:cBhvr additive="base">
                                        <p:cTn id="16" dur="500" fill="hold"/>
                                        <p:tgtEl>
                                          <p:spTgt spid="91"/>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92"/>
                                        </p:tgtEl>
                                        <p:attrNameLst>
                                          <p:attrName>style.visibility</p:attrName>
                                        </p:attrNameLst>
                                      </p:cBhvr>
                                      <p:to>
                                        <p:strVal val="visible"/>
                                      </p:to>
                                    </p:set>
                                    <p:anim calcmode="lin" valueType="num">
                                      <p:cBhvr additive="base">
                                        <p:cTn id="19" dur="500" fill="hold"/>
                                        <p:tgtEl>
                                          <p:spTgt spid="92"/>
                                        </p:tgtEl>
                                        <p:attrNameLst>
                                          <p:attrName>ppt_x</p:attrName>
                                        </p:attrNameLst>
                                      </p:cBhvr>
                                      <p:tavLst>
                                        <p:tav tm="0">
                                          <p:val>
                                            <p:strVal val="0-#ppt_w/2"/>
                                          </p:val>
                                        </p:tav>
                                        <p:tav tm="100000">
                                          <p:val>
                                            <p:strVal val="#ppt_x"/>
                                          </p:val>
                                        </p:tav>
                                      </p:tavLst>
                                    </p:anim>
                                    <p:anim calcmode="lin" valueType="num">
                                      <p:cBhvr additive="base">
                                        <p:cTn id="20" dur="500" fill="hold"/>
                                        <p:tgtEl>
                                          <p:spTgt spid="92"/>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stCondLst>
                                    <p:cond delay="0"/>
                                  </p:stCondLst>
                                  <p:childTnLst>
                                    <p:set>
                                      <p:cBhvr>
                                        <p:cTn id="22" dur="1" fill="hold">
                                          <p:stCondLst>
                                            <p:cond delay="0"/>
                                          </p:stCondLst>
                                        </p:cTn>
                                        <p:tgtEl>
                                          <p:spTgt spid="97"/>
                                        </p:tgtEl>
                                        <p:attrNameLst>
                                          <p:attrName>style.visibility</p:attrName>
                                        </p:attrNameLst>
                                      </p:cBhvr>
                                      <p:to>
                                        <p:strVal val="visible"/>
                                      </p:to>
                                    </p:set>
                                    <p:anim calcmode="lin" valueType="num">
                                      <p:cBhvr additive="base">
                                        <p:cTn id="23" dur="500" fill="hold"/>
                                        <p:tgtEl>
                                          <p:spTgt spid="97"/>
                                        </p:tgtEl>
                                        <p:attrNameLst>
                                          <p:attrName>ppt_x</p:attrName>
                                        </p:attrNameLst>
                                      </p:cBhvr>
                                      <p:tavLst>
                                        <p:tav tm="0">
                                          <p:val>
                                            <p:strVal val="0-#ppt_w/2"/>
                                          </p:val>
                                        </p:tav>
                                        <p:tav tm="100000">
                                          <p:val>
                                            <p:strVal val="#ppt_x"/>
                                          </p:val>
                                        </p:tav>
                                      </p:tavLst>
                                    </p:anim>
                                    <p:anim calcmode="lin" valueType="num">
                                      <p:cBhvr additive="base">
                                        <p:cTn id="24" dur="500" fill="hold"/>
                                        <p:tgtEl>
                                          <p:spTgt spid="9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animBg="1"/>
      <p:bldP spid="92" grpId="0" animBg="1"/>
      <p:bldP spid="95"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a:xfrm>
            <a:off x="457200" y="0"/>
            <a:ext cx="8229600" cy="1143000"/>
          </a:xfrm>
        </p:spPr>
        <p:txBody>
          <a:bodyPr>
            <a:normAutofit/>
          </a:bodyPr>
          <a:lstStyle/>
          <a:p>
            <a:r>
              <a:rPr lang="en-US" dirty="0" smtClean="0"/>
              <a:t>LEAP Abstraction Layers: RRR</a:t>
            </a:r>
            <a:endParaRPr lang="en-US" dirty="0"/>
          </a:p>
        </p:txBody>
      </p:sp>
      <p:sp>
        <p:nvSpPr>
          <p:cNvPr id="112675" name="AutoShape 35"/>
          <p:cNvSpPr>
            <a:spLocks noChangeArrowheads="1"/>
          </p:cNvSpPr>
          <p:nvPr/>
        </p:nvSpPr>
        <p:spPr bwMode="auto">
          <a:xfrm>
            <a:off x="5181600" y="4953000"/>
            <a:ext cx="3048000" cy="381000"/>
          </a:xfrm>
          <a:prstGeom prst="roundRect">
            <a:avLst>
              <a:gd name="adj" fmla="val 16667"/>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buNone/>
            </a:pPr>
            <a:r>
              <a:rPr lang="en-US" sz="1400" dirty="0" smtClean="0">
                <a:latin typeface="Calibri" pitchFamily="34" charset="0"/>
              </a:rPr>
              <a:t>Channel IO</a:t>
            </a:r>
            <a:endParaRPr lang="en-US" sz="1400" dirty="0">
              <a:latin typeface="Calibri" pitchFamily="34" charset="0"/>
            </a:endParaRPr>
          </a:p>
        </p:txBody>
      </p:sp>
      <p:sp>
        <p:nvSpPr>
          <p:cNvPr id="112644" name="Line 4"/>
          <p:cNvSpPr>
            <a:spLocks noChangeShapeType="1"/>
          </p:cNvSpPr>
          <p:nvPr/>
        </p:nvSpPr>
        <p:spPr bwMode="auto">
          <a:xfrm>
            <a:off x="4724400" y="1143000"/>
            <a:ext cx="0" cy="5257800"/>
          </a:xfrm>
          <a:prstGeom prst="line">
            <a:avLst/>
          </a:prstGeom>
          <a:noFill/>
          <a:ln w="9525">
            <a:solidFill>
              <a:schemeClr val="tx1"/>
            </a:solidFill>
            <a:prstDash val="dash"/>
            <a:round/>
            <a:headEnd/>
            <a:tailEnd/>
          </a:ln>
          <a:effectLst/>
        </p:spPr>
        <p:txBody>
          <a:bodyPr/>
          <a:lstStyle/>
          <a:p>
            <a:endParaRPr lang="en-US"/>
          </a:p>
        </p:txBody>
      </p:sp>
      <p:sp>
        <p:nvSpPr>
          <p:cNvPr id="112646" name="AutoShape 6"/>
          <p:cNvSpPr>
            <a:spLocks noChangeArrowheads="1"/>
          </p:cNvSpPr>
          <p:nvPr/>
        </p:nvSpPr>
        <p:spPr bwMode="auto">
          <a:xfrm>
            <a:off x="5181600" y="5410200"/>
            <a:ext cx="3276600" cy="381000"/>
          </a:xfrm>
          <a:prstGeom prst="roundRect">
            <a:avLst>
              <a:gd name="adj" fmla="val 16667"/>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buNone/>
            </a:pPr>
            <a:r>
              <a:rPr lang="en-US" sz="1400">
                <a:latin typeface="Calibri" pitchFamily="34" charset="0"/>
              </a:rPr>
              <a:t>Kernel Driver</a:t>
            </a:r>
          </a:p>
        </p:txBody>
      </p:sp>
      <p:sp>
        <p:nvSpPr>
          <p:cNvPr id="112647" name="AutoShape 7"/>
          <p:cNvSpPr>
            <a:spLocks noChangeArrowheads="1"/>
          </p:cNvSpPr>
          <p:nvPr/>
        </p:nvSpPr>
        <p:spPr bwMode="auto">
          <a:xfrm>
            <a:off x="4267200" y="5486400"/>
            <a:ext cx="914400" cy="228600"/>
          </a:xfrm>
          <a:prstGeom prst="leftRightArrow">
            <a:avLst>
              <a:gd name="adj1" fmla="val 50000"/>
              <a:gd name="adj2" fmla="val 53333"/>
            </a:avLst>
          </a:prstGeom>
          <a:solidFill>
            <a:schemeClr val="bg1"/>
          </a:solidFill>
          <a:ln w="9525">
            <a:solidFill>
              <a:schemeClr val="tx1"/>
            </a:solidFill>
            <a:miter lim="800000"/>
            <a:headEnd/>
            <a:tailEnd/>
          </a:ln>
          <a:effectLst/>
        </p:spPr>
        <p:txBody>
          <a:bodyPr wrap="none" anchor="ctr"/>
          <a:lstStyle/>
          <a:p>
            <a:pPr>
              <a:buNone/>
            </a:pPr>
            <a:endParaRPr lang="en-US"/>
          </a:p>
        </p:txBody>
      </p:sp>
      <p:sp>
        <p:nvSpPr>
          <p:cNvPr id="112657" name="AutoShape 17"/>
          <p:cNvSpPr>
            <a:spLocks noChangeArrowheads="1"/>
          </p:cNvSpPr>
          <p:nvPr/>
        </p:nvSpPr>
        <p:spPr bwMode="auto">
          <a:xfrm>
            <a:off x="838200" y="5410200"/>
            <a:ext cx="3429000" cy="381000"/>
          </a:xfrm>
          <a:prstGeom prst="roundRect">
            <a:avLst>
              <a:gd name="adj" fmla="val 16667"/>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buNone/>
            </a:pPr>
            <a:r>
              <a:rPr lang="en-US" sz="1400" dirty="0" smtClean="0">
                <a:latin typeface="Calibri" pitchFamily="34" charset="0"/>
              </a:rPr>
              <a:t>FPGA Platform Physical Devices</a:t>
            </a:r>
            <a:endParaRPr lang="en-US" sz="1400" dirty="0">
              <a:latin typeface="Calibri" pitchFamily="34" charset="0"/>
            </a:endParaRPr>
          </a:p>
        </p:txBody>
      </p:sp>
      <p:sp>
        <p:nvSpPr>
          <p:cNvPr id="112660" name="AutoShape 20"/>
          <p:cNvSpPr>
            <a:spLocks noChangeArrowheads="1"/>
          </p:cNvSpPr>
          <p:nvPr/>
        </p:nvSpPr>
        <p:spPr bwMode="auto">
          <a:xfrm>
            <a:off x="1066800" y="4953000"/>
            <a:ext cx="3200400" cy="381000"/>
          </a:xfrm>
          <a:prstGeom prst="roundRect">
            <a:avLst>
              <a:gd name="adj" fmla="val 16667"/>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buNone/>
            </a:pPr>
            <a:r>
              <a:rPr lang="en-US" sz="1400" dirty="0" smtClean="0">
                <a:latin typeface="Calibri" pitchFamily="34" charset="0"/>
              </a:rPr>
              <a:t>Channel IO</a:t>
            </a:r>
            <a:endParaRPr lang="en-US" sz="1400" dirty="0">
              <a:latin typeface="Calibri" pitchFamily="34" charset="0"/>
            </a:endParaRPr>
          </a:p>
        </p:txBody>
      </p:sp>
      <p:grpSp>
        <p:nvGrpSpPr>
          <p:cNvPr id="2" name="Group 148"/>
          <p:cNvGrpSpPr>
            <a:grpSpLocks/>
          </p:cNvGrpSpPr>
          <p:nvPr/>
        </p:nvGrpSpPr>
        <p:grpSpPr bwMode="auto">
          <a:xfrm>
            <a:off x="4038600" y="5029200"/>
            <a:ext cx="1371600" cy="228600"/>
            <a:chOff x="2544" y="2208"/>
            <a:chExt cx="864" cy="144"/>
          </a:xfrm>
        </p:grpSpPr>
        <p:sp>
          <p:nvSpPr>
            <p:cNvPr id="112785" name="Rectangle 145"/>
            <p:cNvSpPr>
              <a:spLocks noChangeArrowheads="1"/>
            </p:cNvSpPr>
            <p:nvPr/>
          </p:nvSpPr>
          <p:spPr bwMode="auto">
            <a:xfrm>
              <a:off x="2544" y="2208"/>
              <a:ext cx="864" cy="144"/>
            </a:xfrm>
            <a:prstGeom prst="rect">
              <a:avLst/>
            </a:prstGeom>
            <a:solidFill>
              <a:srgbClr val="FFCC00">
                <a:alpha val="60001"/>
              </a:srgbClr>
            </a:solidFill>
            <a:ln w="9525">
              <a:noFill/>
              <a:miter lim="800000"/>
              <a:headEnd/>
              <a:tailEnd/>
            </a:ln>
            <a:effectLst/>
          </p:spPr>
          <p:txBody>
            <a:bodyPr wrap="none" anchor="ctr"/>
            <a:lstStyle/>
            <a:p>
              <a:pPr>
                <a:buNone/>
              </a:pPr>
              <a:endParaRPr lang="en-US"/>
            </a:p>
          </p:txBody>
        </p:sp>
        <p:sp>
          <p:nvSpPr>
            <p:cNvPr id="112786" name="Line 146"/>
            <p:cNvSpPr>
              <a:spLocks noChangeShapeType="1"/>
            </p:cNvSpPr>
            <p:nvPr/>
          </p:nvSpPr>
          <p:spPr bwMode="auto">
            <a:xfrm>
              <a:off x="2544" y="2208"/>
              <a:ext cx="864" cy="0"/>
            </a:xfrm>
            <a:prstGeom prst="line">
              <a:avLst/>
            </a:prstGeom>
            <a:noFill/>
            <a:ln w="19050">
              <a:solidFill>
                <a:srgbClr val="FF9933"/>
              </a:solidFill>
              <a:round/>
              <a:headEnd/>
              <a:tailEnd/>
            </a:ln>
            <a:effectLst/>
          </p:spPr>
          <p:txBody>
            <a:bodyPr/>
            <a:lstStyle/>
            <a:p>
              <a:pPr>
                <a:buNone/>
              </a:pPr>
              <a:endParaRPr lang="en-US"/>
            </a:p>
          </p:txBody>
        </p:sp>
        <p:sp>
          <p:nvSpPr>
            <p:cNvPr id="112787" name="Line 147"/>
            <p:cNvSpPr>
              <a:spLocks noChangeShapeType="1"/>
            </p:cNvSpPr>
            <p:nvPr/>
          </p:nvSpPr>
          <p:spPr bwMode="auto">
            <a:xfrm>
              <a:off x="2544" y="2352"/>
              <a:ext cx="864" cy="0"/>
            </a:xfrm>
            <a:prstGeom prst="line">
              <a:avLst/>
            </a:prstGeom>
            <a:noFill/>
            <a:ln w="19050">
              <a:solidFill>
                <a:srgbClr val="FF9933"/>
              </a:solidFill>
              <a:round/>
              <a:headEnd/>
              <a:tailEnd/>
            </a:ln>
            <a:effectLst/>
          </p:spPr>
          <p:txBody>
            <a:bodyPr/>
            <a:lstStyle/>
            <a:p>
              <a:pPr>
                <a:buNone/>
              </a:pPr>
              <a:endParaRPr lang="en-US"/>
            </a:p>
          </p:txBody>
        </p:sp>
      </p:grpSp>
      <p:sp>
        <p:nvSpPr>
          <p:cNvPr id="82" name="Rectangle 81"/>
          <p:cNvSpPr/>
          <p:nvPr/>
        </p:nvSpPr>
        <p:spPr>
          <a:xfrm>
            <a:off x="1676400" y="5943600"/>
            <a:ext cx="1676400" cy="381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buNone/>
            </a:pPr>
            <a:r>
              <a:rPr lang="en-US" dirty="0" smtClean="0"/>
              <a:t>FPGA</a:t>
            </a:r>
            <a:endParaRPr lang="en-US" dirty="0"/>
          </a:p>
        </p:txBody>
      </p:sp>
      <p:sp>
        <p:nvSpPr>
          <p:cNvPr id="83" name="Rectangle 82"/>
          <p:cNvSpPr/>
          <p:nvPr/>
        </p:nvSpPr>
        <p:spPr>
          <a:xfrm>
            <a:off x="6096000" y="5943600"/>
            <a:ext cx="1676400" cy="381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buNone/>
            </a:pPr>
            <a:r>
              <a:rPr lang="en-US" dirty="0" smtClean="0"/>
              <a:t>CPU</a:t>
            </a:r>
            <a:endParaRPr lang="en-US" dirty="0"/>
          </a:p>
        </p:txBody>
      </p:sp>
      <p:sp>
        <p:nvSpPr>
          <p:cNvPr id="86" name="Rectangle 6"/>
          <p:cNvSpPr>
            <a:spLocks noChangeArrowheads="1"/>
          </p:cNvSpPr>
          <p:nvPr/>
        </p:nvSpPr>
        <p:spPr bwMode="auto">
          <a:xfrm>
            <a:off x="1524000" y="1767840"/>
            <a:ext cx="2743200" cy="2667000"/>
          </a:xfrm>
          <a:prstGeom prst="rect">
            <a:avLst/>
          </a:prstGeom>
          <a:noFill/>
          <a:ln w="9525">
            <a:solidFill>
              <a:schemeClr val="tx1"/>
            </a:solidFill>
            <a:miter lim="800000"/>
            <a:headEnd/>
            <a:tailEnd/>
          </a:ln>
          <a:effectLst/>
        </p:spPr>
        <p:txBody>
          <a:bodyPr wrap="none" anchor="ctr"/>
          <a:lstStyle/>
          <a:p>
            <a:r>
              <a:rPr lang="en-US" sz="1100" dirty="0" err="1" smtClean="0">
                <a:latin typeface="Consolas" pitchFamily="49" charset="0"/>
              </a:rPr>
              <a:t>ClientStubs.</a:t>
            </a:r>
            <a:r>
              <a:rPr lang="en-US" sz="1100" b="1" dirty="0" err="1" smtClean="0">
                <a:solidFill>
                  <a:schemeClr val="accent2"/>
                </a:solidFill>
                <a:latin typeface="Consolas" pitchFamily="49" charset="0"/>
              </a:rPr>
              <a:t>ISA_EMULATOR</a:t>
            </a:r>
            <a:r>
              <a:rPr lang="en-US" sz="1100" dirty="0" smtClean="0">
                <a:latin typeface="Consolas" pitchFamily="49" charset="0"/>
              </a:rPr>
              <a:t> </a:t>
            </a:r>
            <a:r>
              <a:rPr lang="en-US" sz="1100" dirty="0" err="1" smtClean="0">
                <a:latin typeface="Consolas" pitchFamily="49" charset="0"/>
              </a:rPr>
              <a:t>iemu</a:t>
            </a:r>
            <a:r>
              <a:rPr lang="en-US" sz="1100" dirty="0" smtClean="0">
                <a:latin typeface="Consolas" pitchFamily="49" charset="0"/>
              </a:rPr>
              <a:t>;</a:t>
            </a:r>
            <a:endParaRPr lang="en-US" sz="1100" dirty="0">
              <a:latin typeface="Consolas" pitchFamily="49" charset="0"/>
            </a:endParaRPr>
          </a:p>
          <a:p>
            <a:r>
              <a:rPr lang="en-US" sz="1100" dirty="0">
                <a:latin typeface="Consolas" pitchFamily="49" charset="0"/>
              </a:rPr>
              <a:t>...</a:t>
            </a:r>
          </a:p>
          <a:p>
            <a:r>
              <a:rPr lang="en-US" sz="1100" dirty="0">
                <a:latin typeface="Consolas" pitchFamily="49" charset="0"/>
              </a:rPr>
              <a:t>...</a:t>
            </a:r>
          </a:p>
          <a:p>
            <a:r>
              <a:rPr lang="en-US" sz="1100" dirty="0" err="1" smtClean="0">
                <a:latin typeface="Consolas" pitchFamily="49" charset="0"/>
              </a:rPr>
              <a:t>iemu.</a:t>
            </a:r>
            <a:r>
              <a:rPr lang="en-US" sz="1100" b="1" dirty="0" err="1" smtClean="0">
                <a:solidFill>
                  <a:schemeClr val="accent2"/>
                </a:solidFill>
                <a:latin typeface="Consolas" pitchFamily="49" charset="0"/>
              </a:rPr>
              <a:t>UpdateRegister</a:t>
            </a:r>
            <a:r>
              <a:rPr lang="en-US" sz="1100" dirty="0" err="1" smtClean="0">
                <a:latin typeface="Consolas" pitchFamily="49" charset="0"/>
              </a:rPr>
              <a:t>.Request</a:t>
            </a:r>
            <a:r>
              <a:rPr lang="en-US" sz="1100" dirty="0">
                <a:latin typeface="Consolas" pitchFamily="49" charset="0"/>
              </a:rPr>
              <a:t>(</a:t>
            </a:r>
          </a:p>
          <a:p>
            <a:r>
              <a:rPr lang="en-US" sz="1100" dirty="0">
                <a:latin typeface="Consolas" pitchFamily="49" charset="0"/>
              </a:rPr>
              <a:t>    REG_R27, </a:t>
            </a:r>
            <a:r>
              <a:rPr lang="en-US" sz="1100" dirty="0" err="1">
                <a:latin typeface="Consolas" pitchFamily="49" charset="0"/>
              </a:rPr>
              <a:t>regFile</a:t>
            </a:r>
            <a:r>
              <a:rPr lang="en-US" sz="1100" dirty="0">
                <a:latin typeface="Consolas" pitchFamily="49" charset="0"/>
              </a:rPr>
              <a:t>[REG_R27]);</a:t>
            </a:r>
          </a:p>
          <a:p>
            <a:r>
              <a:rPr lang="en-US" sz="1100" dirty="0">
                <a:latin typeface="Consolas" pitchFamily="49" charset="0"/>
              </a:rPr>
              <a:t>...</a:t>
            </a:r>
          </a:p>
          <a:p>
            <a:r>
              <a:rPr lang="en-US" sz="1100" dirty="0">
                <a:latin typeface="Consolas" pitchFamily="49" charset="0"/>
              </a:rPr>
              <a:t>...</a:t>
            </a:r>
          </a:p>
          <a:p>
            <a:r>
              <a:rPr lang="en-US" sz="1100" dirty="0" err="1" smtClean="0">
                <a:latin typeface="Consolas" pitchFamily="49" charset="0"/>
              </a:rPr>
              <a:t>iemu.</a:t>
            </a:r>
            <a:r>
              <a:rPr lang="en-US" sz="1100" b="1" dirty="0" err="1" smtClean="0">
                <a:solidFill>
                  <a:schemeClr val="accent2"/>
                </a:solidFill>
                <a:latin typeface="Consolas" pitchFamily="49" charset="0"/>
              </a:rPr>
              <a:t>Emulate</a:t>
            </a:r>
            <a:r>
              <a:rPr lang="en-US" sz="1100" dirty="0" err="1" smtClean="0">
                <a:latin typeface="Consolas" pitchFamily="49" charset="0"/>
              </a:rPr>
              <a:t>.Request</a:t>
            </a:r>
            <a:r>
              <a:rPr lang="en-US" sz="1100" dirty="0" smtClean="0">
                <a:latin typeface="Consolas" pitchFamily="49" charset="0"/>
              </a:rPr>
              <a:t>(inst</a:t>
            </a:r>
            <a:r>
              <a:rPr lang="en-US" sz="1100" dirty="0">
                <a:latin typeface="Consolas" pitchFamily="49" charset="0"/>
              </a:rPr>
              <a:t>);</a:t>
            </a:r>
          </a:p>
          <a:p>
            <a:r>
              <a:rPr lang="en-US" sz="1100" dirty="0">
                <a:latin typeface="Consolas" pitchFamily="49" charset="0"/>
              </a:rPr>
              <a:t>...</a:t>
            </a:r>
          </a:p>
          <a:p>
            <a:r>
              <a:rPr lang="en-US" sz="1100" dirty="0">
                <a:latin typeface="Consolas" pitchFamily="49" charset="0"/>
              </a:rPr>
              <a:t>...</a:t>
            </a:r>
          </a:p>
          <a:p>
            <a:r>
              <a:rPr lang="en-US" sz="1100" dirty="0" err="1" smtClean="0">
                <a:latin typeface="Consolas" pitchFamily="49" charset="0"/>
              </a:rPr>
              <a:t>tgtPC</a:t>
            </a:r>
            <a:r>
              <a:rPr lang="en-US" sz="1100" dirty="0" smtClean="0">
                <a:latin typeface="Consolas" pitchFamily="49" charset="0"/>
              </a:rPr>
              <a:t> </a:t>
            </a:r>
            <a:r>
              <a:rPr lang="en-US" sz="1100" dirty="0">
                <a:latin typeface="Consolas" pitchFamily="49" charset="0"/>
              </a:rPr>
              <a:t>&lt;- </a:t>
            </a:r>
            <a:r>
              <a:rPr lang="en-US" sz="1100" dirty="0" err="1" smtClean="0">
                <a:latin typeface="Consolas" pitchFamily="49" charset="0"/>
              </a:rPr>
              <a:t>iemu.</a:t>
            </a:r>
            <a:r>
              <a:rPr lang="en-US" sz="1100" b="1" dirty="0" err="1" smtClean="0">
                <a:solidFill>
                  <a:schemeClr val="accent2"/>
                </a:solidFill>
                <a:latin typeface="Consolas" pitchFamily="49" charset="0"/>
              </a:rPr>
              <a:t>Emulate</a:t>
            </a:r>
            <a:r>
              <a:rPr lang="en-US" sz="1100" dirty="0" err="1" smtClean="0">
                <a:latin typeface="Consolas" pitchFamily="49" charset="0"/>
              </a:rPr>
              <a:t>.Response</a:t>
            </a:r>
            <a:r>
              <a:rPr lang="en-US" sz="1100" dirty="0">
                <a:latin typeface="Consolas" pitchFamily="49" charset="0"/>
              </a:rPr>
              <a:t>();</a:t>
            </a:r>
          </a:p>
        </p:txBody>
      </p:sp>
      <p:sp>
        <p:nvSpPr>
          <p:cNvPr id="87" name="Rectangle 7"/>
          <p:cNvSpPr>
            <a:spLocks noChangeArrowheads="1"/>
          </p:cNvSpPr>
          <p:nvPr/>
        </p:nvSpPr>
        <p:spPr bwMode="auto">
          <a:xfrm>
            <a:off x="5181600" y="1767840"/>
            <a:ext cx="2590800" cy="2667000"/>
          </a:xfrm>
          <a:prstGeom prst="rect">
            <a:avLst/>
          </a:prstGeom>
          <a:noFill/>
          <a:ln w="9525">
            <a:solidFill>
              <a:schemeClr val="tx1"/>
            </a:solidFill>
            <a:miter lim="800000"/>
            <a:headEnd/>
            <a:tailEnd/>
          </a:ln>
          <a:effectLst/>
        </p:spPr>
        <p:txBody>
          <a:bodyPr wrap="none" anchor="ctr"/>
          <a:lstStyle/>
          <a:p>
            <a:r>
              <a:rPr lang="en-US" sz="1100" b="1" dirty="0" smtClean="0">
                <a:solidFill>
                  <a:schemeClr val="accent2"/>
                </a:solidFill>
                <a:latin typeface="Consolas" pitchFamily="49" charset="0"/>
              </a:rPr>
              <a:t>ISA_EMULATOR</a:t>
            </a:r>
            <a:r>
              <a:rPr lang="en-US" sz="1100" dirty="0" smtClean="0">
                <a:latin typeface="Consolas" pitchFamily="49" charset="0"/>
              </a:rPr>
              <a:t>::</a:t>
            </a:r>
            <a:r>
              <a:rPr lang="en-US" sz="1100" b="1" dirty="0" err="1" smtClean="0">
                <a:solidFill>
                  <a:schemeClr val="accent2"/>
                </a:solidFill>
                <a:latin typeface="Consolas" pitchFamily="49" charset="0"/>
              </a:rPr>
              <a:t>UpdateRegister</a:t>
            </a:r>
            <a:r>
              <a:rPr lang="en-US" sz="1100" dirty="0" smtClean="0">
                <a:latin typeface="Consolas" pitchFamily="49" charset="0"/>
              </a:rPr>
              <a:t>(</a:t>
            </a:r>
            <a:endParaRPr lang="en-US" sz="1100" dirty="0">
              <a:latin typeface="Consolas" pitchFamily="49" charset="0"/>
            </a:endParaRPr>
          </a:p>
          <a:p>
            <a:r>
              <a:rPr lang="en-US" sz="1100" dirty="0">
                <a:latin typeface="Consolas" pitchFamily="49" charset="0"/>
              </a:rPr>
              <a:t>    REG_INDEX </a:t>
            </a:r>
            <a:r>
              <a:rPr lang="en-US" sz="1100" dirty="0" err="1">
                <a:latin typeface="Consolas" pitchFamily="49" charset="0"/>
              </a:rPr>
              <a:t>i</a:t>
            </a:r>
            <a:r>
              <a:rPr lang="en-US" sz="1100" dirty="0">
                <a:latin typeface="Consolas" pitchFamily="49" charset="0"/>
              </a:rPr>
              <a:t>,</a:t>
            </a:r>
          </a:p>
          <a:p>
            <a:r>
              <a:rPr lang="en-US" sz="1100" dirty="0">
                <a:latin typeface="Consolas" pitchFamily="49" charset="0"/>
              </a:rPr>
              <a:t>    REG_VALUE v)</a:t>
            </a:r>
          </a:p>
          <a:p>
            <a:r>
              <a:rPr lang="en-US" sz="1100" dirty="0">
                <a:latin typeface="Consolas" pitchFamily="49" charset="0"/>
              </a:rPr>
              <a:t>{</a:t>
            </a:r>
          </a:p>
          <a:p>
            <a:r>
              <a:rPr lang="en-US" sz="1100" dirty="0">
                <a:latin typeface="Consolas" pitchFamily="49" charset="0"/>
              </a:rPr>
              <a:t>    </a:t>
            </a:r>
            <a:r>
              <a:rPr lang="en-US" sz="1100" dirty="0" err="1">
                <a:latin typeface="Consolas" pitchFamily="49" charset="0"/>
              </a:rPr>
              <a:t>regFile</a:t>
            </a:r>
            <a:r>
              <a:rPr lang="en-US" sz="1100" dirty="0">
                <a:latin typeface="Consolas" pitchFamily="49" charset="0"/>
              </a:rPr>
              <a:t>[</a:t>
            </a:r>
            <a:r>
              <a:rPr lang="en-US" sz="1100" dirty="0" err="1">
                <a:latin typeface="Consolas" pitchFamily="49" charset="0"/>
              </a:rPr>
              <a:t>i</a:t>
            </a:r>
            <a:r>
              <a:rPr lang="en-US" sz="1100" dirty="0">
                <a:latin typeface="Consolas" pitchFamily="49" charset="0"/>
              </a:rPr>
              <a:t>] = v;</a:t>
            </a:r>
          </a:p>
          <a:p>
            <a:r>
              <a:rPr lang="en-US" sz="1100" dirty="0">
                <a:latin typeface="Consolas" pitchFamily="49" charset="0"/>
              </a:rPr>
              <a:t>}</a:t>
            </a:r>
          </a:p>
          <a:p>
            <a:endParaRPr lang="en-US" sz="1100" dirty="0">
              <a:latin typeface="Consolas" pitchFamily="49" charset="0"/>
            </a:endParaRPr>
          </a:p>
          <a:p>
            <a:r>
              <a:rPr lang="en-US" sz="1100" b="1" dirty="0" smtClean="0">
                <a:solidFill>
                  <a:schemeClr val="accent2"/>
                </a:solidFill>
                <a:latin typeface="Consolas" pitchFamily="49" charset="0"/>
              </a:rPr>
              <a:t>ISA_EMULATOR</a:t>
            </a:r>
            <a:r>
              <a:rPr lang="en-US" sz="1100" dirty="0" smtClean="0">
                <a:latin typeface="Consolas" pitchFamily="49" charset="0"/>
              </a:rPr>
              <a:t>::</a:t>
            </a:r>
            <a:r>
              <a:rPr lang="en-US" sz="1100" b="1" dirty="0" smtClean="0">
                <a:solidFill>
                  <a:schemeClr val="accent2"/>
                </a:solidFill>
                <a:latin typeface="Consolas" pitchFamily="49" charset="0"/>
              </a:rPr>
              <a:t>Emulate</a:t>
            </a:r>
            <a:r>
              <a:rPr lang="en-US" sz="1100" dirty="0" smtClean="0">
                <a:latin typeface="Consolas" pitchFamily="49" charset="0"/>
              </a:rPr>
              <a:t>(</a:t>
            </a:r>
            <a:endParaRPr lang="en-US" sz="1100" dirty="0">
              <a:latin typeface="Consolas" pitchFamily="49" charset="0"/>
            </a:endParaRPr>
          </a:p>
          <a:p>
            <a:r>
              <a:rPr lang="en-US" sz="1100" dirty="0">
                <a:latin typeface="Consolas" pitchFamily="49" charset="0"/>
              </a:rPr>
              <a:t>    INST_INFO inst)</a:t>
            </a:r>
          </a:p>
          <a:p>
            <a:r>
              <a:rPr lang="en-US" sz="1100" dirty="0">
                <a:latin typeface="Consolas" pitchFamily="49" charset="0"/>
              </a:rPr>
              <a:t>{</a:t>
            </a:r>
          </a:p>
          <a:p>
            <a:r>
              <a:rPr lang="en-US" sz="1100" dirty="0">
                <a:latin typeface="Consolas" pitchFamily="49" charset="0"/>
              </a:rPr>
              <a:t>    // emulate the instruction</a:t>
            </a:r>
          </a:p>
          <a:p>
            <a:endParaRPr lang="en-US" sz="1100" dirty="0">
              <a:latin typeface="Consolas" pitchFamily="49" charset="0"/>
            </a:endParaRPr>
          </a:p>
          <a:p>
            <a:r>
              <a:rPr lang="en-US" sz="1100" dirty="0">
                <a:latin typeface="Consolas" pitchFamily="49" charset="0"/>
              </a:rPr>
              <a:t>    return </a:t>
            </a:r>
            <a:r>
              <a:rPr lang="en-US" sz="1100" dirty="0" err="1">
                <a:latin typeface="Consolas" pitchFamily="49" charset="0"/>
              </a:rPr>
              <a:t>target_PC</a:t>
            </a:r>
            <a:r>
              <a:rPr lang="en-US" sz="1100" dirty="0">
                <a:latin typeface="Consolas" pitchFamily="49" charset="0"/>
              </a:rPr>
              <a:t>;</a:t>
            </a:r>
          </a:p>
          <a:p>
            <a:r>
              <a:rPr lang="en-US" sz="1100" dirty="0">
                <a:latin typeface="Consolas" pitchFamily="49" charset="0"/>
              </a:rPr>
              <a:t>}</a:t>
            </a:r>
          </a:p>
        </p:txBody>
      </p:sp>
      <p:sp>
        <p:nvSpPr>
          <p:cNvPr id="88" name="Line 8"/>
          <p:cNvSpPr>
            <a:spLocks noChangeShapeType="1"/>
          </p:cNvSpPr>
          <p:nvPr/>
        </p:nvSpPr>
        <p:spPr bwMode="auto">
          <a:xfrm flipV="1">
            <a:off x="4343400" y="2148840"/>
            <a:ext cx="762000" cy="609600"/>
          </a:xfrm>
          <a:prstGeom prst="line">
            <a:avLst/>
          </a:prstGeom>
          <a:noFill/>
          <a:ln w="9525">
            <a:solidFill>
              <a:schemeClr val="tx1"/>
            </a:solidFill>
            <a:round/>
            <a:headEnd/>
            <a:tailEnd type="triangle" w="med" len="med"/>
          </a:ln>
          <a:effectLst/>
        </p:spPr>
        <p:txBody>
          <a:bodyPr/>
          <a:lstStyle/>
          <a:p>
            <a:endParaRPr lang="en-US"/>
          </a:p>
        </p:txBody>
      </p:sp>
      <p:sp>
        <p:nvSpPr>
          <p:cNvPr id="89" name="Line 9"/>
          <p:cNvSpPr>
            <a:spLocks noChangeShapeType="1"/>
          </p:cNvSpPr>
          <p:nvPr/>
        </p:nvSpPr>
        <p:spPr bwMode="auto">
          <a:xfrm flipV="1">
            <a:off x="4343400" y="3291840"/>
            <a:ext cx="762000" cy="152400"/>
          </a:xfrm>
          <a:prstGeom prst="line">
            <a:avLst/>
          </a:prstGeom>
          <a:noFill/>
          <a:ln w="9525">
            <a:solidFill>
              <a:schemeClr val="tx1"/>
            </a:solidFill>
            <a:round/>
            <a:headEnd/>
            <a:tailEnd type="triangle" w="med" len="med"/>
          </a:ln>
          <a:effectLst/>
        </p:spPr>
        <p:txBody>
          <a:bodyPr/>
          <a:lstStyle/>
          <a:p>
            <a:endParaRPr lang="en-US"/>
          </a:p>
        </p:txBody>
      </p:sp>
      <p:sp>
        <p:nvSpPr>
          <p:cNvPr id="90" name="Line 10"/>
          <p:cNvSpPr>
            <a:spLocks noChangeShapeType="1"/>
          </p:cNvSpPr>
          <p:nvPr/>
        </p:nvSpPr>
        <p:spPr bwMode="auto">
          <a:xfrm flipH="1" flipV="1">
            <a:off x="4343400" y="4053840"/>
            <a:ext cx="762000" cy="152400"/>
          </a:xfrm>
          <a:prstGeom prst="line">
            <a:avLst/>
          </a:prstGeom>
          <a:noFill/>
          <a:ln w="9525">
            <a:solidFill>
              <a:schemeClr val="tx1"/>
            </a:solidFill>
            <a:round/>
            <a:headEnd/>
            <a:tailEnd type="triangle" w="med" len="med"/>
          </a:ln>
          <a:effectLst/>
        </p:spPr>
        <p:txBody>
          <a:bodyPr/>
          <a:lstStyle/>
          <a:p>
            <a:endParaRPr lang="en-US"/>
          </a:p>
        </p:txBody>
      </p:sp>
      <p:sp>
        <p:nvSpPr>
          <p:cNvPr id="91" name="Rectangle 11"/>
          <p:cNvSpPr>
            <a:spLocks noChangeArrowheads="1"/>
          </p:cNvSpPr>
          <p:nvPr/>
        </p:nvSpPr>
        <p:spPr bwMode="auto">
          <a:xfrm>
            <a:off x="1524000" y="4511040"/>
            <a:ext cx="2743200" cy="30480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pPr algn="ctr">
              <a:buNone/>
            </a:pPr>
            <a:r>
              <a:rPr lang="en-US">
                <a:latin typeface="Calibri" pitchFamily="34" charset="0"/>
              </a:rPr>
              <a:t>Client Stub</a:t>
            </a:r>
          </a:p>
        </p:txBody>
      </p:sp>
      <p:sp>
        <p:nvSpPr>
          <p:cNvPr id="92" name="Rectangle 12"/>
          <p:cNvSpPr>
            <a:spLocks noChangeArrowheads="1"/>
          </p:cNvSpPr>
          <p:nvPr/>
        </p:nvSpPr>
        <p:spPr bwMode="auto">
          <a:xfrm>
            <a:off x="5181600" y="4511040"/>
            <a:ext cx="2590800" cy="30480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pPr algn="ctr">
              <a:buNone/>
            </a:pPr>
            <a:r>
              <a:rPr lang="en-US">
                <a:latin typeface="Calibri" pitchFamily="34" charset="0"/>
              </a:rPr>
              <a:t>Server Stub</a:t>
            </a:r>
          </a:p>
        </p:txBody>
      </p:sp>
      <p:sp>
        <p:nvSpPr>
          <p:cNvPr id="93" name="Text Box 14"/>
          <p:cNvSpPr txBox="1">
            <a:spLocks noChangeArrowheads="1"/>
          </p:cNvSpPr>
          <p:nvPr/>
        </p:nvSpPr>
        <p:spPr bwMode="auto">
          <a:xfrm rot="-5400000">
            <a:off x="765175" y="2998153"/>
            <a:ext cx="1150937" cy="366712"/>
          </a:xfrm>
          <a:prstGeom prst="rect">
            <a:avLst/>
          </a:prstGeom>
          <a:noFill/>
          <a:ln w="9525">
            <a:noFill/>
            <a:miter lim="800000"/>
            <a:headEnd/>
            <a:tailEnd/>
          </a:ln>
          <a:effectLst/>
        </p:spPr>
        <p:txBody>
          <a:bodyPr wrap="none">
            <a:spAutoFit/>
          </a:bodyPr>
          <a:lstStyle/>
          <a:p>
            <a:r>
              <a:rPr lang="en-US" b="1" dirty="0">
                <a:latin typeface="Calibri" pitchFamily="34" charset="0"/>
              </a:rPr>
              <a:t>User Code</a:t>
            </a:r>
          </a:p>
        </p:txBody>
      </p:sp>
      <p:sp>
        <p:nvSpPr>
          <p:cNvPr id="94" name="Text Box 15"/>
          <p:cNvSpPr txBox="1">
            <a:spLocks noChangeArrowheads="1"/>
          </p:cNvSpPr>
          <p:nvPr/>
        </p:nvSpPr>
        <p:spPr bwMode="auto">
          <a:xfrm rot="5400000">
            <a:off x="7380288" y="2998153"/>
            <a:ext cx="1150937" cy="366712"/>
          </a:xfrm>
          <a:prstGeom prst="rect">
            <a:avLst/>
          </a:prstGeom>
          <a:noFill/>
          <a:ln w="9525">
            <a:noFill/>
            <a:miter lim="800000"/>
            <a:headEnd/>
            <a:tailEnd/>
          </a:ln>
          <a:effectLst/>
        </p:spPr>
        <p:txBody>
          <a:bodyPr wrap="none">
            <a:spAutoFit/>
          </a:bodyPr>
          <a:lstStyle/>
          <a:p>
            <a:r>
              <a:rPr lang="en-US" b="1" dirty="0">
                <a:latin typeface="Calibri" pitchFamily="34" charset="0"/>
              </a:rPr>
              <a:t>User Code</a:t>
            </a:r>
          </a:p>
        </p:txBody>
      </p:sp>
    </p:spTree>
    <p:extLst>
      <p:ext uri="{BB962C8B-B14F-4D97-AF65-F5344CB8AC3E}">
        <p14:creationId xmlns:p14="http://schemas.microsoft.com/office/powerpoint/2010/main" val="10659115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88"/>
                                        </p:tgtEl>
                                        <p:attrNameLst>
                                          <p:attrName>style.visibility</p:attrName>
                                        </p:attrNameLst>
                                      </p:cBhvr>
                                      <p:to>
                                        <p:strVal val="visible"/>
                                      </p:to>
                                    </p:set>
                                    <p:anim calcmode="lin" valueType="num">
                                      <p:cBhvr additive="base">
                                        <p:cTn id="7" dur="500" fill="hold"/>
                                        <p:tgtEl>
                                          <p:spTgt spid="88"/>
                                        </p:tgtEl>
                                        <p:attrNameLst>
                                          <p:attrName>ppt_x</p:attrName>
                                        </p:attrNameLst>
                                      </p:cBhvr>
                                      <p:tavLst>
                                        <p:tav tm="0">
                                          <p:val>
                                            <p:strVal val="0-#ppt_w/2"/>
                                          </p:val>
                                        </p:tav>
                                        <p:tav tm="100000">
                                          <p:val>
                                            <p:strVal val="#ppt_x"/>
                                          </p:val>
                                        </p:tav>
                                      </p:tavLst>
                                    </p:anim>
                                    <p:anim calcmode="lin" valueType="num">
                                      <p:cBhvr additive="base">
                                        <p:cTn id="8" dur="500" fill="hold"/>
                                        <p:tgtEl>
                                          <p:spTgt spid="8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89"/>
                                        </p:tgtEl>
                                        <p:attrNameLst>
                                          <p:attrName>style.visibility</p:attrName>
                                        </p:attrNameLst>
                                      </p:cBhvr>
                                      <p:to>
                                        <p:strVal val="visible"/>
                                      </p:to>
                                    </p:set>
                                    <p:anim calcmode="lin" valueType="num">
                                      <p:cBhvr additive="base">
                                        <p:cTn id="11" dur="500" fill="hold"/>
                                        <p:tgtEl>
                                          <p:spTgt spid="89"/>
                                        </p:tgtEl>
                                        <p:attrNameLst>
                                          <p:attrName>ppt_x</p:attrName>
                                        </p:attrNameLst>
                                      </p:cBhvr>
                                      <p:tavLst>
                                        <p:tav tm="0">
                                          <p:val>
                                            <p:strVal val="0-#ppt_w/2"/>
                                          </p:val>
                                        </p:tav>
                                        <p:tav tm="100000">
                                          <p:val>
                                            <p:strVal val="#ppt_x"/>
                                          </p:val>
                                        </p:tav>
                                      </p:tavLst>
                                    </p:anim>
                                    <p:anim calcmode="lin" valueType="num">
                                      <p:cBhvr additive="base">
                                        <p:cTn id="12" dur="500" fill="hold"/>
                                        <p:tgtEl>
                                          <p:spTgt spid="89"/>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90"/>
                                        </p:tgtEl>
                                        <p:attrNameLst>
                                          <p:attrName>style.visibility</p:attrName>
                                        </p:attrNameLst>
                                      </p:cBhvr>
                                      <p:to>
                                        <p:strVal val="visible"/>
                                      </p:to>
                                    </p:set>
                                    <p:anim calcmode="lin" valueType="num">
                                      <p:cBhvr additive="base">
                                        <p:cTn id="15" dur="500" fill="hold"/>
                                        <p:tgtEl>
                                          <p:spTgt spid="90"/>
                                        </p:tgtEl>
                                        <p:attrNameLst>
                                          <p:attrName>ppt_x</p:attrName>
                                        </p:attrNameLst>
                                      </p:cBhvr>
                                      <p:tavLst>
                                        <p:tav tm="0">
                                          <p:val>
                                            <p:strVal val="1+#ppt_w/2"/>
                                          </p:val>
                                        </p:tav>
                                        <p:tav tm="100000">
                                          <p:val>
                                            <p:strVal val="#ppt_x"/>
                                          </p:val>
                                        </p:tav>
                                      </p:tavLst>
                                    </p:anim>
                                    <p:anim calcmode="lin" valueType="num">
                                      <p:cBhvr additive="base">
                                        <p:cTn id="16" dur="500" fill="hold"/>
                                        <p:tgtEl>
                                          <p:spTgt spid="9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animBg="1"/>
      <p:bldP spid="89" grpId="0" animBg="1"/>
      <p:bldP spid="90"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a:xfrm>
            <a:off x="457200" y="0"/>
            <a:ext cx="8229600" cy="1143000"/>
          </a:xfrm>
        </p:spPr>
        <p:txBody>
          <a:bodyPr>
            <a:normAutofit/>
          </a:bodyPr>
          <a:lstStyle/>
          <a:p>
            <a:r>
              <a:rPr lang="en-US" dirty="0" smtClean="0"/>
              <a:t>LEAP Abstraction Layers: RRR</a:t>
            </a:r>
            <a:endParaRPr lang="en-US" dirty="0"/>
          </a:p>
        </p:txBody>
      </p:sp>
      <p:sp>
        <p:nvSpPr>
          <p:cNvPr id="112675" name="AutoShape 35"/>
          <p:cNvSpPr>
            <a:spLocks noChangeArrowheads="1"/>
          </p:cNvSpPr>
          <p:nvPr/>
        </p:nvSpPr>
        <p:spPr bwMode="auto">
          <a:xfrm>
            <a:off x="5181600" y="4648200"/>
            <a:ext cx="3048000" cy="381000"/>
          </a:xfrm>
          <a:prstGeom prst="roundRect">
            <a:avLst>
              <a:gd name="adj" fmla="val 16667"/>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buNone/>
            </a:pPr>
            <a:r>
              <a:rPr lang="en-US" sz="1400" dirty="0" smtClean="0">
                <a:latin typeface="Calibri" pitchFamily="34" charset="0"/>
              </a:rPr>
              <a:t>Channel IO</a:t>
            </a:r>
            <a:endParaRPr lang="en-US" sz="1400" dirty="0">
              <a:latin typeface="Calibri" pitchFamily="34" charset="0"/>
            </a:endParaRPr>
          </a:p>
        </p:txBody>
      </p:sp>
      <p:sp>
        <p:nvSpPr>
          <p:cNvPr id="112644" name="Line 4"/>
          <p:cNvSpPr>
            <a:spLocks noChangeShapeType="1"/>
          </p:cNvSpPr>
          <p:nvPr/>
        </p:nvSpPr>
        <p:spPr bwMode="auto">
          <a:xfrm>
            <a:off x="4724400" y="1143000"/>
            <a:ext cx="0" cy="5257800"/>
          </a:xfrm>
          <a:prstGeom prst="line">
            <a:avLst/>
          </a:prstGeom>
          <a:noFill/>
          <a:ln w="9525">
            <a:solidFill>
              <a:schemeClr val="tx1"/>
            </a:solidFill>
            <a:prstDash val="dash"/>
            <a:round/>
            <a:headEnd/>
            <a:tailEnd/>
          </a:ln>
          <a:effectLst/>
        </p:spPr>
        <p:txBody>
          <a:bodyPr/>
          <a:lstStyle/>
          <a:p>
            <a:endParaRPr lang="en-US"/>
          </a:p>
        </p:txBody>
      </p:sp>
      <p:sp>
        <p:nvSpPr>
          <p:cNvPr id="112646" name="AutoShape 6"/>
          <p:cNvSpPr>
            <a:spLocks noChangeArrowheads="1"/>
          </p:cNvSpPr>
          <p:nvPr/>
        </p:nvSpPr>
        <p:spPr bwMode="auto">
          <a:xfrm>
            <a:off x="5181600" y="5334000"/>
            <a:ext cx="3276600" cy="381000"/>
          </a:xfrm>
          <a:prstGeom prst="roundRect">
            <a:avLst>
              <a:gd name="adj" fmla="val 16667"/>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buNone/>
            </a:pPr>
            <a:r>
              <a:rPr lang="en-US" sz="1400">
                <a:latin typeface="Calibri" pitchFamily="34" charset="0"/>
              </a:rPr>
              <a:t>Kernel Driver</a:t>
            </a:r>
          </a:p>
        </p:txBody>
      </p:sp>
      <p:sp>
        <p:nvSpPr>
          <p:cNvPr id="112647" name="AutoShape 7"/>
          <p:cNvSpPr>
            <a:spLocks noChangeArrowheads="1"/>
          </p:cNvSpPr>
          <p:nvPr/>
        </p:nvSpPr>
        <p:spPr bwMode="auto">
          <a:xfrm>
            <a:off x="4267200" y="5410200"/>
            <a:ext cx="914400" cy="228600"/>
          </a:xfrm>
          <a:prstGeom prst="leftRightArrow">
            <a:avLst>
              <a:gd name="adj1" fmla="val 50000"/>
              <a:gd name="adj2" fmla="val 53333"/>
            </a:avLst>
          </a:prstGeom>
          <a:solidFill>
            <a:schemeClr val="bg1"/>
          </a:solidFill>
          <a:ln w="9525">
            <a:solidFill>
              <a:schemeClr val="tx1"/>
            </a:solidFill>
            <a:miter lim="800000"/>
            <a:headEnd/>
            <a:tailEnd/>
          </a:ln>
          <a:effectLst/>
        </p:spPr>
        <p:txBody>
          <a:bodyPr wrap="none" anchor="ctr"/>
          <a:lstStyle/>
          <a:p>
            <a:pPr>
              <a:buNone/>
            </a:pPr>
            <a:endParaRPr lang="en-US"/>
          </a:p>
        </p:txBody>
      </p:sp>
      <p:sp>
        <p:nvSpPr>
          <p:cNvPr id="112657" name="AutoShape 17"/>
          <p:cNvSpPr>
            <a:spLocks noChangeArrowheads="1"/>
          </p:cNvSpPr>
          <p:nvPr/>
        </p:nvSpPr>
        <p:spPr bwMode="auto">
          <a:xfrm>
            <a:off x="838200" y="5334000"/>
            <a:ext cx="3429000" cy="381000"/>
          </a:xfrm>
          <a:prstGeom prst="roundRect">
            <a:avLst>
              <a:gd name="adj" fmla="val 16667"/>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buNone/>
            </a:pPr>
            <a:r>
              <a:rPr lang="en-US" sz="1400" dirty="0" smtClean="0">
                <a:latin typeface="Calibri" pitchFamily="34" charset="0"/>
              </a:rPr>
              <a:t>FPGA Platform Physical Devices</a:t>
            </a:r>
            <a:endParaRPr lang="en-US" sz="1400" dirty="0">
              <a:latin typeface="Calibri" pitchFamily="34" charset="0"/>
            </a:endParaRPr>
          </a:p>
        </p:txBody>
      </p:sp>
      <p:sp>
        <p:nvSpPr>
          <p:cNvPr id="112660" name="AutoShape 20"/>
          <p:cNvSpPr>
            <a:spLocks noChangeArrowheads="1"/>
          </p:cNvSpPr>
          <p:nvPr/>
        </p:nvSpPr>
        <p:spPr bwMode="auto">
          <a:xfrm>
            <a:off x="1066800" y="4648200"/>
            <a:ext cx="3200400" cy="381000"/>
          </a:xfrm>
          <a:prstGeom prst="roundRect">
            <a:avLst>
              <a:gd name="adj" fmla="val 16667"/>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buNone/>
            </a:pPr>
            <a:r>
              <a:rPr lang="en-US" sz="1400" dirty="0" smtClean="0">
                <a:latin typeface="Calibri" pitchFamily="34" charset="0"/>
              </a:rPr>
              <a:t>Channel IO</a:t>
            </a:r>
            <a:endParaRPr lang="en-US" sz="1400" dirty="0">
              <a:latin typeface="Calibri" pitchFamily="34" charset="0"/>
            </a:endParaRPr>
          </a:p>
        </p:txBody>
      </p:sp>
      <p:sp>
        <p:nvSpPr>
          <p:cNvPr id="112664" name="AutoShape 24"/>
          <p:cNvSpPr>
            <a:spLocks noChangeArrowheads="1"/>
          </p:cNvSpPr>
          <p:nvPr/>
        </p:nvSpPr>
        <p:spPr bwMode="auto">
          <a:xfrm>
            <a:off x="2438400" y="5029200"/>
            <a:ext cx="228600" cy="304800"/>
          </a:xfrm>
          <a:prstGeom prst="upDownArrow">
            <a:avLst>
              <a:gd name="adj1" fmla="val 50000"/>
              <a:gd name="adj2" fmla="val 25000"/>
            </a:avLst>
          </a:prstGeom>
          <a:solidFill>
            <a:schemeClr val="folHlink"/>
          </a:solidFill>
          <a:ln w="9525">
            <a:solidFill>
              <a:schemeClr val="tx1"/>
            </a:solidFill>
            <a:miter lim="800000"/>
            <a:headEnd/>
            <a:tailEnd/>
          </a:ln>
          <a:effectLst/>
        </p:spPr>
        <p:txBody>
          <a:bodyPr vert="eaVert" wrap="none" anchor="ctr"/>
          <a:lstStyle/>
          <a:p>
            <a:pPr>
              <a:buNone/>
            </a:pPr>
            <a:endParaRPr lang="en-US"/>
          </a:p>
        </p:txBody>
      </p:sp>
      <p:sp>
        <p:nvSpPr>
          <p:cNvPr id="112670" name="AutoShape 30"/>
          <p:cNvSpPr>
            <a:spLocks noChangeArrowheads="1"/>
          </p:cNvSpPr>
          <p:nvPr/>
        </p:nvSpPr>
        <p:spPr bwMode="auto">
          <a:xfrm>
            <a:off x="6553200" y="5029200"/>
            <a:ext cx="228600" cy="304800"/>
          </a:xfrm>
          <a:prstGeom prst="upDownArrow">
            <a:avLst>
              <a:gd name="adj1" fmla="val 50000"/>
              <a:gd name="adj2" fmla="val 33333"/>
            </a:avLst>
          </a:prstGeom>
          <a:solidFill>
            <a:schemeClr val="folHlink"/>
          </a:solidFill>
          <a:ln w="9525">
            <a:solidFill>
              <a:schemeClr val="tx1"/>
            </a:solidFill>
            <a:miter lim="800000"/>
            <a:headEnd/>
            <a:tailEnd/>
          </a:ln>
          <a:effectLst/>
        </p:spPr>
        <p:txBody>
          <a:bodyPr vert="eaVert" wrap="none" anchor="ctr"/>
          <a:lstStyle/>
          <a:p>
            <a:pPr>
              <a:buNone/>
            </a:pPr>
            <a:endParaRPr lang="en-US"/>
          </a:p>
        </p:txBody>
      </p:sp>
      <p:grpSp>
        <p:nvGrpSpPr>
          <p:cNvPr id="10" name="Group 148"/>
          <p:cNvGrpSpPr>
            <a:grpSpLocks/>
          </p:cNvGrpSpPr>
          <p:nvPr/>
        </p:nvGrpSpPr>
        <p:grpSpPr bwMode="auto">
          <a:xfrm>
            <a:off x="4038600" y="4724400"/>
            <a:ext cx="1371600" cy="228600"/>
            <a:chOff x="2544" y="2208"/>
            <a:chExt cx="864" cy="144"/>
          </a:xfrm>
        </p:grpSpPr>
        <p:sp>
          <p:nvSpPr>
            <p:cNvPr id="112785" name="Rectangle 145"/>
            <p:cNvSpPr>
              <a:spLocks noChangeArrowheads="1"/>
            </p:cNvSpPr>
            <p:nvPr/>
          </p:nvSpPr>
          <p:spPr bwMode="auto">
            <a:xfrm>
              <a:off x="2544" y="2208"/>
              <a:ext cx="864" cy="144"/>
            </a:xfrm>
            <a:prstGeom prst="rect">
              <a:avLst/>
            </a:prstGeom>
            <a:solidFill>
              <a:srgbClr val="FFCC00">
                <a:alpha val="60001"/>
              </a:srgbClr>
            </a:solidFill>
            <a:ln w="9525">
              <a:noFill/>
              <a:miter lim="800000"/>
              <a:headEnd/>
              <a:tailEnd/>
            </a:ln>
            <a:effectLst/>
          </p:spPr>
          <p:txBody>
            <a:bodyPr wrap="none" anchor="ctr"/>
            <a:lstStyle/>
            <a:p>
              <a:pPr>
                <a:buNone/>
              </a:pPr>
              <a:endParaRPr lang="en-US"/>
            </a:p>
          </p:txBody>
        </p:sp>
        <p:sp>
          <p:nvSpPr>
            <p:cNvPr id="112786" name="Line 146"/>
            <p:cNvSpPr>
              <a:spLocks noChangeShapeType="1"/>
            </p:cNvSpPr>
            <p:nvPr/>
          </p:nvSpPr>
          <p:spPr bwMode="auto">
            <a:xfrm>
              <a:off x="2544" y="2208"/>
              <a:ext cx="864" cy="0"/>
            </a:xfrm>
            <a:prstGeom prst="line">
              <a:avLst/>
            </a:prstGeom>
            <a:noFill/>
            <a:ln w="19050">
              <a:solidFill>
                <a:srgbClr val="FF9933"/>
              </a:solidFill>
              <a:round/>
              <a:headEnd/>
              <a:tailEnd/>
            </a:ln>
            <a:effectLst/>
          </p:spPr>
          <p:txBody>
            <a:bodyPr/>
            <a:lstStyle/>
            <a:p>
              <a:pPr>
                <a:buNone/>
              </a:pPr>
              <a:endParaRPr lang="en-US"/>
            </a:p>
          </p:txBody>
        </p:sp>
        <p:sp>
          <p:nvSpPr>
            <p:cNvPr id="112787" name="Line 147"/>
            <p:cNvSpPr>
              <a:spLocks noChangeShapeType="1"/>
            </p:cNvSpPr>
            <p:nvPr/>
          </p:nvSpPr>
          <p:spPr bwMode="auto">
            <a:xfrm>
              <a:off x="2544" y="2352"/>
              <a:ext cx="864" cy="0"/>
            </a:xfrm>
            <a:prstGeom prst="line">
              <a:avLst/>
            </a:prstGeom>
            <a:noFill/>
            <a:ln w="19050">
              <a:solidFill>
                <a:srgbClr val="FF9933"/>
              </a:solidFill>
              <a:round/>
              <a:headEnd/>
              <a:tailEnd/>
            </a:ln>
            <a:effectLst/>
          </p:spPr>
          <p:txBody>
            <a:bodyPr/>
            <a:lstStyle/>
            <a:p>
              <a:pPr>
                <a:buNone/>
              </a:pPr>
              <a:endParaRPr lang="en-US"/>
            </a:p>
          </p:txBody>
        </p:sp>
      </p:grpSp>
      <p:sp>
        <p:nvSpPr>
          <p:cNvPr id="82" name="Rectangle 81"/>
          <p:cNvSpPr/>
          <p:nvPr/>
        </p:nvSpPr>
        <p:spPr>
          <a:xfrm>
            <a:off x="1676400" y="5943600"/>
            <a:ext cx="1676400" cy="381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buNone/>
            </a:pPr>
            <a:r>
              <a:rPr lang="en-US" dirty="0" smtClean="0"/>
              <a:t>FPGA</a:t>
            </a:r>
            <a:endParaRPr lang="en-US" dirty="0"/>
          </a:p>
        </p:txBody>
      </p:sp>
      <p:sp>
        <p:nvSpPr>
          <p:cNvPr id="83" name="Rectangle 82"/>
          <p:cNvSpPr/>
          <p:nvPr/>
        </p:nvSpPr>
        <p:spPr>
          <a:xfrm>
            <a:off x="6096000" y="5943600"/>
            <a:ext cx="1676400" cy="381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buNone/>
            </a:pPr>
            <a:r>
              <a:rPr lang="en-US" dirty="0" smtClean="0"/>
              <a:t>CPU</a:t>
            </a:r>
            <a:endParaRPr lang="en-US" dirty="0"/>
          </a:p>
        </p:txBody>
      </p:sp>
      <p:sp>
        <p:nvSpPr>
          <p:cNvPr id="80" name="Rectangle 11"/>
          <p:cNvSpPr>
            <a:spLocks noChangeArrowheads="1"/>
          </p:cNvSpPr>
          <p:nvPr/>
        </p:nvSpPr>
        <p:spPr bwMode="auto">
          <a:xfrm>
            <a:off x="3581400" y="3733800"/>
            <a:ext cx="685800" cy="304800"/>
          </a:xfrm>
          <a:prstGeom prst="rec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pPr algn="ctr">
              <a:buNone/>
            </a:pPr>
            <a:r>
              <a:rPr lang="en-US" sz="1400" dirty="0" smtClean="0">
                <a:latin typeface="Calibri" pitchFamily="34" charset="0"/>
              </a:rPr>
              <a:t>Stub</a:t>
            </a:r>
            <a:endParaRPr lang="en-US" sz="1400" dirty="0">
              <a:latin typeface="Calibri" pitchFamily="34" charset="0"/>
            </a:endParaRPr>
          </a:p>
        </p:txBody>
      </p:sp>
      <p:grpSp>
        <p:nvGrpSpPr>
          <p:cNvPr id="84" name="Group 96"/>
          <p:cNvGrpSpPr>
            <a:grpSpLocks/>
          </p:cNvGrpSpPr>
          <p:nvPr/>
        </p:nvGrpSpPr>
        <p:grpSpPr bwMode="auto">
          <a:xfrm>
            <a:off x="3733800" y="4114800"/>
            <a:ext cx="152400" cy="381000"/>
            <a:chOff x="912" y="2736"/>
            <a:chExt cx="96" cy="240"/>
          </a:xfrm>
        </p:grpSpPr>
        <p:sp>
          <p:nvSpPr>
            <p:cNvPr id="85" name="Rectangle 43"/>
            <p:cNvSpPr>
              <a:spLocks noChangeArrowheads="1"/>
            </p:cNvSpPr>
            <p:nvPr/>
          </p:nvSpPr>
          <p:spPr bwMode="auto">
            <a:xfrm>
              <a:off x="912" y="2736"/>
              <a:ext cx="96" cy="192"/>
            </a:xfrm>
            <a:prstGeom prst="rect">
              <a:avLst/>
            </a:prstGeom>
            <a:solidFill>
              <a:schemeClr val="folHlink"/>
            </a:solidFill>
            <a:ln w="9525">
              <a:solidFill>
                <a:schemeClr val="tx1"/>
              </a:solidFill>
              <a:miter lim="800000"/>
              <a:headEnd/>
              <a:tailEnd/>
            </a:ln>
            <a:effectLst/>
          </p:spPr>
          <p:txBody>
            <a:bodyPr wrap="none" anchor="ctr"/>
            <a:lstStyle/>
            <a:p>
              <a:pPr>
                <a:buNone/>
              </a:pPr>
              <a:endParaRPr lang="en-US"/>
            </a:p>
          </p:txBody>
        </p:sp>
        <p:sp>
          <p:nvSpPr>
            <p:cNvPr id="86" name="Line 44"/>
            <p:cNvSpPr>
              <a:spLocks noChangeShapeType="1"/>
            </p:cNvSpPr>
            <p:nvPr/>
          </p:nvSpPr>
          <p:spPr bwMode="auto">
            <a:xfrm>
              <a:off x="912" y="2928"/>
              <a:ext cx="0" cy="48"/>
            </a:xfrm>
            <a:prstGeom prst="line">
              <a:avLst/>
            </a:prstGeom>
            <a:noFill/>
            <a:ln w="9525">
              <a:solidFill>
                <a:schemeClr val="tx1"/>
              </a:solidFill>
              <a:round/>
              <a:headEnd/>
              <a:tailEnd/>
            </a:ln>
            <a:effectLst/>
          </p:spPr>
          <p:txBody>
            <a:bodyPr/>
            <a:lstStyle/>
            <a:p>
              <a:pPr>
                <a:buNone/>
              </a:pPr>
              <a:endParaRPr lang="en-US"/>
            </a:p>
          </p:txBody>
        </p:sp>
        <p:sp>
          <p:nvSpPr>
            <p:cNvPr id="87" name="Line 45"/>
            <p:cNvSpPr>
              <a:spLocks noChangeShapeType="1"/>
            </p:cNvSpPr>
            <p:nvPr/>
          </p:nvSpPr>
          <p:spPr bwMode="auto">
            <a:xfrm>
              <a:off x="1008" y="2928"/>
              <a:ext cx="0" cy="48"/>
            </a:xfrm>
            <a:prstGeom prst="line">
              <a:avLst/>
            </a:prstGeom>
            <a:noFill/>
            <a:ln w="9525">
              <a:solidFill>
                <a:schemeClr val="tx1"/>
              </a:solidFill>
              <a:round/>
              <a:headEnd/>
              <a:tailEnd/>
            </a:ln>
            <a:effectLst/>
          </p:spPr>
          <p:txBody>
            <a:bodyPr/>
            <a:lstStyle/>
            <a:p>
              <a:pPr>
                <a:buNone/>
              </a:pPr>
              <a:endParaRPr lang="en-US"/>
            </a:p>
          </p:txBody>
        </p:sp>
        <p:sp>
          <p:nvSpPr>
            <p:cNvPr id="88" name="Line 46"/>
            <p:cNvSpPr>
              <a:spLocks noChangeShapeType="1"/>
            </p:cNvSpPr>
            <p:nvPr/>
          </p:nvSpPr>
          <p:spPr bwMode="auto">
            <a:xfrm>
              <a:off x="912" y="2880"/>
              <a:ext cx="96" cy="0"/>
            </a:xfrm>
            <a:prstGeom prst="line">
              <a:avLst/>
            </a:prstGeom>
            <a:noFill/>
            <a:ln w="9525">
              <a:solidFill>
                <a:schemeClr val="tx1"/>
              </a:solidFill>
              <a:round/>
              <a:headEnd/>
              <a:tailEnd/>
            </a:ln>
            <a:effectLst/>
          </p:spPr>
          <p:txBody>
            <a:bodyPr/>
            <a:lstStyle/>
            <a:p>
              <a:pPr>
                <a:buNone/>
              </a:pPr>
              <a:endParaRPr lang="en-US"/>
            </a:p>
          </p:txBody>
        </p:sp>
        <p:sp>
          <p:nvSpPr>
            <p:cNvPr id="89" name="Line 47"/>
            <p:cNvSpPr>
              <a:spLocks noChangeShapeType="1"/>
            </p:cNvSpPr>
            <p:nvPr/>
          </p:nvSpPr>
          <p:spPr bwMode="auto">
            <a:xfrm>
              <a:off x="912" y="2832"/>
              <a:ext cx="96" cy="0"/>
            </a:xfrm>
            <a:prstGeom prst="line">
              <a:avLst/>
            </a:prstGeom>
            <a:noFill/>
            <a:ln w="9525">
              <a:solidFill>
                <a:schemeClr val="tx1"/>
              </a:solidFill>
              <a:round/>
              <a:headEnd/>
              <a:tailEnd/>
            </a:ln>
            <a:effectLst/>
          </p:spPr>
          <p:txBody>
            <a:bodyPr/>
            <a:lstStyle/>
            <a:p>
              <a:pPr>
                <a:buNone/>
              </a:pPr>
              <a:endParaRPr lang="en-US"/>
            </a:p>
          </p:txBody>
        </p:sp>
        <p:sp>
          <p:nvSpPr>
            <p:cNvPr id="90" name="Line 48"/>
            <p:cNvSpPr>
              <a:spLocks noChangeShapeType="1"/>
            </p:cNvSpPr>
            <p:nvPr/>
          </p:nvSpPr>
          <p:spPr bwMode="auto">
            <a:xfrm>
              <a:off x="912" y="2784"/>
              <a:ext cx="96" cy="0"/>
            </a:xfrm>
            <a:prstGeom prst="line">
              <a:avLst/>
            </a:prstGeom>
            <a:noFill/>
            <a:ln w="9525">
              <a:solidFill>
                <a:schemeClr val="tx1"/>
              </a:solidFill>
              <a:round/>
              <a:headEnd/>
              <a:tailEnd/>
            </a:ln>
            <a:effectLst/>
          </p:spPr>
          <p:txBody>
            <a:bodyPr/>
            <a:lstStyle/>
            <a:p>
              <a:pPr>
                <a:buNone/>
              </a:pPr>
              <a:endParaRPr lang="en-US"/>
            </a:p>
          </p:txBody>
        </p:sp>
      </p:grpSp>
      <p:grpSp>
        <p:nvGrpSpPr>
          <p:cNvPr id="91" name="Group 95"/>
          <p:cNvGrpSpPr>
            <a:grpSpLocks/>
          </p:cNvGrpSpPr>
          <p:nvPr/>
        </p:nvGrpSpPr>
        <p:grpSpPr bwMode="auto">
          <a:xfrm>
            <a:off x="3962400" y="4114800"/>
            <a:ext cx="152400" cy="381000"/>
            <a:chOff x="1056" y="2736"/>
            <a:chExt cx="96" cy="240"/>
          </a:xfrm>
        </p:grpSpPr>
        <p:sp>
          <p:nvSpPr>
            <p:cNvPr id="92" name="Rectangle 55"/>
            <p:cNvSpPr>
              <a:spLocks noChangeArrowheads="1"/>
            </p:cNvSpPr>
            <p:nvPr/>
          </p:nvSpPr>
          <p:spPr bwMode="auto">
            <a:xfrm>
              <a:off x="1056" y="2784"/>
              <a:ext cx="96" cy="192"/>
            </a:xfrm>
            <a:prstGeom prst="rect">
              <a:avLst/>
            </a:prstGeom>
            <a:solidFill>
              <a:schemeClr val="folHlink"/>
            </a:solidFill>
            <a:ln w="9525">
              <a:solidFill>
                <a:schemeClr val="tx1"/>
              </a:solidFill>
              <a:miter lim="800000"/>
              <a:headEnd/>
              <a:tailEnd/>
            </a:ln>
            <a:effectLst/>
          </p:spPr>
          <p:txBody>
            <a:bodyPr wrap="none" anchor="ctr"/>
            <a:lstStyle/>
            <a:p>
              <a:pPr>
                <a:buNone/>
              </a:pPr>
              <a:endParaRPr lang="en-US"/>
            </a:p>
          </p:txBody>
        </p:sp>
        <p:sp>
          <p:nvSpPr>
            <p:cNvPr id="93" name="Line 56"/>
            <p:cNvSpPr>
              <a:spLocks noChangeShapeType="1"/>
            </p:cNvSpPr>
            <p:nvPr/>
          </p:nvSpPr>
          <p:spPr bwMode="auto">
            <a:xfrm>
              <a:off x="1056" y="2736"/>
              <a:ext cx="0" cy="48"/>
            </a:xfrm>
            <a:prstGeom prst="line">
              <a:avLst/>
            </a:prstGeom>
            <a:noFill/>
            <a:ln w="9525">
              <a:solidFill>
                <a:schemeClr val="tx1"/>
              </a:solidFill>
              <a:round/>
              <a:headEnd/>
              <a:tailEnd/>
            </a:ln>
            <a:effectLst/>
          </p:spPr>
          <p:txBody>
            <a:bodyPr/>
            <a:lstStyle/>
            <a:p>
              <a:pPr>
                <a:buNone/>
              </a:pPr>
              <a:endParaRPr lang="en-US"/>
            </a:p>
          </p:txBody>
        </p:sp>
        <p:sp>
          <p:nvSpPr>
            <p:cNvPr id="94" name="Line 57"/>
            <p:cNvSpPr>
              <a:spLocks noChangeShapeType="1"/>
            </p:cNvSpPr>
            <p:nvPr/>
          </p:nvSpPr>
          <p:spPr bwMode="auto">
            <a:xfrm>
              <a:off x="1152" y="2736"/>
              <a:ext cx="0" cy="48"/>
            </a:xfrm>
            <a:prstGeom prst="line">
              <a:avLst/>
            </a:prstGeom>
            <a:noFill/>
            <a:ln w="9525">
              <a:solidFill>
                <a:schemeClr val="tx1"/>
              </a:solidFill>
              <a:round/>
              <a:headEnd/>
              <a:tailEnd/>
            </a:ln>
            <a:effectLst/>
          </p:spPr>
          <p:txBody>
            <a:bodyPr/>
            <a:lstStyle/>
            <a:p>
              <a:pPr>
                <a:buNone/>
              </a:pPr>
              <a:endParaRPr lang="en-US"/>
            </a:p>
          </p:txBody>
        </p:sp>
        <p:sp>
          <p:nvSpPr>
            <p:cNvPr id="95" name="Line 58"/>
            <p:cNvSpPr>
              <a:spLocks noChangeShapeType="1"/>
            </p:cNvSpPr>
            <p:nvPr/>
          </p:nvSpPr>
          <p:spPr bwMode="auto">
            <a:xfrm>
              <a:off x="1056" y="2928"/>
              <a:ext cx="96" cy="0"/>
            </a:xfrm>
            <a:prstGeom prst="line">
              <a:avLst/>
            </a:prstGeom>
            <a:noFill/>
            <a:ln w="9525">
              <a:solidFill>
                <a:schemeClr val="tx1"/>
              </a:solidFill>
              <a:round/>
              <a:headEnd/>
              <a:tailEnd/>
            </a:ln>
            <a:effectLst/>
          </p:spPr>
          <p:txBody>
            <a:bodyPr/>
            <a:lstStyle/>
            <a:p>
              <a:pPr>
                <a:buNone/>
              </a:pPr>
              <a:endParaRPr lang="en-US"/>
            </a:p>
          </p:txBody>
        </p:sp>
        <p:sp>
          <p:nvSpPr>
            <p:cNvPr id="96" name="Line 59"/>
            <p:cNvSpPr>
              <a:spLocks noChangeShapeType="1"/>
            </p:cNvSpPr>
            <p:nvPr/>
          </p:nvSpPr>
          <p:spPr bwMode="auto">
            <a:xfrm>
              <a:off x="1056" y="2880"/>
              <a:ext cx="96" cy="0"/>
            </a:xfrm>
            <a:prstGeom prst="line">
              <a:avLst/>
            </a:prstGeom>
            <a:noFill/>
            <a:ln w="9525">
              <a:solidFill>
                <a:schemeClr val="tx1"/>
              </a:solidFill>
              <a:round/>
              <a:headEnd/>
              <a:tailEnd/>
            </a:ln>
            <a:effectLst/>
          </p:spPr>
          <p:txBody>
            <a:bodyPr/>
            <a:lstStyle/>
            <a:p>
              <a:pPr>
                <a:buNone/>
              </a:pPr>
              <a:endParaRPr lang="en-US"/>
            </a:p>
          </p:txBody>
        </p:sp>
        <p:sp>
          <p:nvSpPr>
            <p:cNvPr id="97" name="Line 60"/>
            <p:cNvSpPr>
              <a:spLocks noChangeShapeType="1"/>
            </p:cNvSpPr>
            <p:nvPr/>
          </p:nvSpPr>
          <p:spPr bwMode="auto">
            <a:xfrm>
              <a:off x="1056" y="2832"/>
              <a:ext cx="96" cy="0"/>
            </a:xfrm>
            <a:prstGeom prst="line">
              <a:avLst/>
            </a:prstGeom>
            <a:noFill/>
            <a:ln w="9525">
              <a:solidFill>
                <a:schemeClr val="tx1"/>
              </a:solidFill>
              <a:round/>
              <a:headEnd/>
              <a:tailEnd/>
            </a:ln>
            <a:effectLst/>
          </p:spPr>
          <p:txBody>
            <a:bodyPr/>
            <a:lstStyle/>
            <a:p>
              <a:pPr>
                <a:buNone/>
              </a:pPr>
              <a:endParaRPr lang="en-US"/>
            </a:p>
          </p:txBody>
        </p:sp>
      </p:grpSp>
      <p:sp>
        <p:nvSpPr>
          <p:cNvPr id="98" name="Rectangle 11"/>
          <p:cNvSpPr>
            <a:spLocks noChangeArrowheads="1"/>
          </p:cNvSpPr>
          <p:nvPr/>
        </p:nvSpPr>
        <p:spPr bwMode="auto">
          <a:xfrm>
            <a:off x="2819400" y="3733800"/>
            <a:ext cx="609600" cy="304800"/>
          </a:xfrm>
          <a:prstGeom prst="rec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pPr algn="ctr">
              <a:buNone/>
            </a:pPr>
            <a:r>
              <a:rPr lang="en-US" sz="1400" dirty="0" smtClean="0">
                <a:latin typeface="Calibri" pitchFamily="34" charset="0"/>
              </a:rPr>
              <a:t>Stub</a:t>
            </a:r>
            <a:endParaRPr lang="en-US" sz="1400" dirty="0">
              <a:latin typeface="Calibri" pitchFamily="34" charset="0"/>
            </a:endParaRPr>
          </a:p>
        </p:txBody>
      </p:sp>
      <p:grpSp>
        <p:nvGrpSpPr>
          <p:cNvPr id="99" name="Group 96"/>
          <p:cNvGrpSpPr>
            <a:grpSpLocks/>
          </p:cNvGrpSpPr>
          <p:nvPr/>
        </p:nvGrpSpPr>
        <p:grpSpPr bwMode="auto">
          <a:xfrm>
            <a:off x="2971800" y="4114800"/>
            <a:ext cx="152400" cy="381000"/>
            <a:chOff x="912" y="2736"/>
            <a:chExt cx="96" cy="240"/>
          </a:xfrm>
        </p:grpSpPr>
        <p:sp>
          <p:nvSpPr>
            <p:cNvPr id="100" name="Rectangle 43"/>
            <p:cNvSpPr>
              <a:spLocks noChangeArrowheads="1"/>
            </p:cNvSpPr>
            <p:nvPr/>
          </p:nvSpPr>
          <p:spPr bwMode="auto">
            <a:xfrm>
              <a:off x="912" y="2736"/>
              <a:ext cx="96" cy="192"/>
            </a:xfrm>
            <a:prstGeom prst="rect">
              <a:avLst/>
            </a:prstGeom>
            <a:solidFill>
              <a:schemeClr val="folHlink"/>
            </a:solidFill>
            <a:ln w="9525">
              <a:solidFill>
                <a:schemeClr val="tx1"/>
              </a:solidFill>
              <a:miter lim="800000"/>
              <a:headEnd/>
              <a:tailEnd/>
            </a:ln>
            <a:effectLst/>
          </p:spPr>
          <p:txBody>
            <a:bodyPr wrap="none" anchor="ctr"/>
            <a:lstStyle/>
            <a:p>
              <a:pPr>
                <a:buNone/>
              </a:pPr>
              <a:endParaRPr lang="en-US"/>
            </a:p>
          </p:txBody>
        </p:sp>
        <p:sp>
          <p:nvSpPr>
            <p:cNvPr id="101" name="Line 44"/>
            <p:cNvSpPr>
              <a:spLocks noChangeShapeType="1"/>
            </p:cNvSpPr>
            <p:nvPr/>
          </p:nvSpPr>
          <p:spPr bwMode="auto">
            <a:xfrm>
              <a:off x="912" y="2928"/>
              <a:ext cx="0" cy="48"/>
            </a:xfrm>
            <a:prstGeom prst="line">
              <a:avLst/>
            </a:prstGeom>
            <a:noFill/>
            <a:ln w="9525">
              <a:solidFill>
                <a:schemeClr val="tx1"/>
              </a:solidFill>
              <a:round/>
              <a:headEnd/>
              <a:tailEnd/>
            </a:ln>
            <a:effectLst/>
          </p:spPr>
          <p:txBody>
            <a:bodyPr/>
            <a:lstStyle/>
            <a:p>
              <a:pPr>
                <a:buNone/>
              </a:pPr>
              <a:endParaRPr lang="en-US"/>
            </a:p>
          </p:txBody>
        </p:sp>
        <p:sp>
          <p:nvSpPr>
            <p:cNvPr id="102" name="Line 45"/>
            <p:cNvSpPr>
              <a:spLocks noChangeShapeType="1"/>
            </p:cNvSpPr>
            <p:nvPr/>
          </p:nvSpPr>
          <p:spPr bwMode="auto">
            <a:xfrm>
              <a:off x="1008" y="2928"/>
              <a:ext cx="0" cy="48"/>
            </a:xfrm>
            <a:prstGeom prst="line">
              <a:avLst/>
            </a:prstGeom>
            <a:noFill/>
            <a:ln w="9525">
              <a:solidFill>
                <a:schemeClr val="tx1"/>
              </a:solidFill>
              <a:round/>
              <a:headEnd/>
              <a:tailEnd/>
            </a:ln>
            <a:effectLst/>
          </p:spPr>
          <p:txBody>
            <a:bodyPr/>
            <a:lstStyle/>
            <a:p>
              <a:pPr>
                <a:buNone/>
              </a:pPr>
              <a:endParaRPr lang="en-US"/>
            </a:p>
          </p:txBody>
        </p:sp>
        <p:sp>
          <p:nvSpPr>
            <p:cNvPr id="104" name="Line 46"/>
            <p:cNvSpPr>
              <a:spLocks noChangeShapeType="1"/>
            </p:cNvSpPr>
            <p:nvPr/>
          </p:nvSpPr>
          <p:spPr bwMode="auto">
            <a:xfrm>
              <a:off x="912" y="2880"/>
              <a:ext cx="96" cy="0"/>
            </a:xfrm>
            <a:prstGeom prst="line">
              <a:avLst/>
            </a:prstGeom>
            <a:noFill/>
            <a:ln w="9525">
              <a:solidFill>
                <a:schemeClr val="tx1"/>
              </a:solidFill>
              <a:round/>
              <a:headEnd/>
              <a:tailEnd/>
            </a:ln>
            <a:effectLst/>
          </p:spPr>
          <p:txBody>
            <a:bodyPr/>
            <a:lstStyle/>
            <a:p>
              <a:pPr>
                <a:buNone/>
              </a:pPr>
              <a:endParaRPr lang="en-US"/>
            </a:p>
          </p:txBody>
        </p:sp>
        <p:sp>
          <p:nvSpPr>
            <p:cNvPr id="105" name="Line 47"/>
            <p:cNvSpPr>
              <a:spLocks noChangeShapeType="1"/>
            </p:cNvSpPr>
            <p:nvPr/>
          </p:nvSpPr>
          <p:spPr bwMode="auto">
            <a:xfrm>
              <a:off x="912" y="2832"/>
              <a:ext cx="96" cy="0"/>
            </a:xfrm>
            <a:prstGeom prst="line">
              <a:avLst/>
            </a:prstGeom>
            <a:noFill/>
            <a:ln w="9525">
              <a:solidFill>
                <a:schemeClr val="tx1"/>
              </a:solidFill>
              <a:round/>
              <a:headEnd/>
              <a:tailEnd/>
            </a:ln>
            <a:effectLst/>
          </p:spPr>
          <p:txBody>
            <a:bodyPr/>
            <a:lstStyle/>
            <a:p>
              <a:pPr>
                <a:buNone/>
              </a:pPr>
              <a:endParaRPr lang="en-US"/>
            </a:p>
          </p:txBody>
        </p:sp>
        <p:sp>
          <p:nvSpPr>
            <p:cNvPr id="106" name="Line 48"/>
            <p:cNvSpPr>
              <a:spLocks noChangeShapeType="1"/>
            </p:cNvSpPr>
            <p:nvPr/>
          </p:nvSpPr>
          <p:spPr bwMode="auto">
            <a:xfrm>
              <a:off x="912" y="2784"/>
              <a:ext cx="96" cy="0"/>
            </a:xfrm>
            <a:prstGeom prst="line">
              <a:avLst/>
            </a:prstGeom>
            <a:noFill/>
            <a:ln w="9525">
              <a:solidFill>
                <a:schemeClr val="tx1"/>
              </a:solidFill>
              <a:round/>
              <a:headEnd/>
              <a:tailEnd/>
            </a:ln>
            <a:effectLst/>
          </p:spPr>
          <p:txBody>
            <a:bodyPr/>
            <a:lstStyle/>
            <a:p>
              <a:pPr>
                <a:buNone/>
              </a:pPr>
              <a:endParaRPr lang="en-US"/>
            </a:p>
          </p:txBody>
        </p:sp>
      </p:grpSp>
      <p:grpSp>
        <p:nvGrpSpPr>
          <p:cNvPr id="107" name="Group 95"/>
          <p:cNvGrpSpPr>
            <a:grpSpLocks/>
          </p:cNvGrpSpPr>
          <p:nvPr/>
        </p:nvGrpSpPr>
        <p:grpSpPr bwMode="auto">
          <a:xfrm>
            <a:off x="3200400" y="4114800"/>
            <a:ext cx="152400" cy="381000"/>
            <a:chOff x="1056" y="2736"/>
            <a:chExt cx="96" cy="240"/>
          </a:xfrm>
        </p:grpSpPr>
        <p:sp>
          <p:nvSpPr>
            <p:cNvPr id="108" name="Rectangle 55"/>
            <p:cNvSpPr>
              <a:spLocks noChangeArrowheads="1"/>
            </p:cNvSpPr>
            <p:nvPr/>
          </p:nvSpPr>
          <p:spPr bwMode="auto">
            <a:xfrm>
              <a:off x="1056" y="2784"/>
              <a:ext cx="96" cy="192"/>
            </a:xfrm>
            <a:prstGeom prst="rect">
              <a:avLst/>
            </a:prstGeom>
            <a:solidFill>
              <a:schemeClr val="folHlink"/>
            </a:solidFill>
            <a:ln w="9525">
              <a:solidFill>
                <a:schemeClr val="tx1"/>
              </a:solidFill>
              <a:miter lim="800000"/>
              <a:headEnd/>
              <a:tailEnd/>
            </a:ln>
            <a:effectLst/>
          </p:spPr>
          <p:txBody>
            <a:bodyPr wrap="none" anchor="ctr"/>
            <a:lstStyle/>
            <a:p>
              <a:pPr>
                <a:buNone/>
              </a:pPr>
              <a:endParaRPr lang="en-US"/>
            </a:p>
          </p:txBody>
        </p:sp>
        <p:sp>
          <p:nvSpPr>
            <p:cNvPr id="109" name="Line 56"/>
            <p:cNvSpPr>
              <a:spLocks noChangeShapeType="1"/>
            </p:cNvSpPr>
            <p:nvPr/>
          </p:nvSpPr>
          <p:spPr bwMode="auto">
            <a:xfrm>
              <a:off x="1056" y="2736"/>
              <a:ext cx="0" cy="48"/>
            </a:xfrm>
            <a:prstGeom prst="line">
              <a:avLst/>
            </a:prstGeom>
            <a:noFill/>
            <a:ln w="9525">
              <a:solidFill>
                <a:schemeClr val="tx1"/>
              </a:solidFill>
              <a:round/>
              <a:headEnd/>
              <a:tailEnd/>
            </a:ln>
            <a:effectLst/>
          </p:spPr>
          <p:txBody>
            <a:bodyPr/>
            <a:lstStyle/>
            <a:p>
              <a:pPr>
                <a:buNone/>
              </a:pPr>
              <a:endParaRPr lang="en-US"/>
            </a:p>
          </p:txBody>
        </p:sp>
        <p:sp>
          <p:nvSpPr>
            <p:cNvPr id="110" name="Line 57"/>
            <p:cNvSpPr>
              <a:spLocks noChangeShapeType="1"/>
            </p:cNvSpPr>
            <p:nvPr/>
          </p:nvSpPr>
          <p:spPr bwMode="auto">
            <a:xfrm>
              <a:off x="1152" y="2736"/>
              <a:ext cx="0" cy="48"/>
            </a:xfrm>
            <a:prstGeom prst="line">
              <a:avLst/>
            </a:prstGeom>
            <a:noFill/>
            <a:ln w="9525">
              <a:solidFill>
                <a:schemeClr val="tx1"/>
              </a:solidFill>
              <a:round/>
              <a:headEnd/>
              <a:tailEnd/>
            </a:ln>
            <a:effectLst/>
          </p:spPr>
          <p:txBody>
            <a:bodyPr/>
            <a:lstStyle/>
            <a:p>
              <a:pPr>
                <a:buNone/>
              </a:pPr>
              <a:endParaRPr lang="en-US"/>
            </a:p>
          </p:txBody>
        </p:sp>
        <p:sp>
          <p:nvSpPr>
            <p:cNvPr id="111" name="Line 58"/>
            <p:cNvSpPr>
              <a:spLocks noChangeShapeType="1"/>
            </p:cNvSpPr>
            <p:nvPr/>
          </p:nvSpPr>
          <p:spPr bwMode="auto">
            <a:xfrm>
              <a:off x="1056" y="2928"/>
              <a:ext cx="96" cy="0"/>
            </a:xfrm>
            <a:prstGeom prst="line">
              <a:avLst/>
            </a:prstGeom>
            <a:noFill/>
            <a:ln w="9525">
              <a:solidFill>
                <a:schemeClr val="tx1"/>
              </a:solidFill>
              <a:round/>
              <a:headEnd/>
              <a:tailEnd/>
            </a:ln>
            <a:effectLst/>
          </p:spPr>
          <p:txBody>
            <a:bodyPr/>
            <a:lstStyle/>
            <a:p>
              <a:pPr>
                <a:buNone/>
              </a:pPr>
              <a:endParaRPr lang="en-US"/>
            </a:p>
          </p:txBody>
        </p:sp>
        <p:sp>
          <p:nvSpPr>
            <p:cNvPr id="112" name="Line 59"/>
            <p:cNvSpPr>
              <a:spLocks noChangeShapeType="1"/>
            </p:cNvSpPr>
            <p:nvPr/>
          </p:nvSpPr>
          <p:spPr bwMode="auto">
            <a:xfrm>
              <a:off x="1056" y="2880"/>
              <a:ext cx="96" cy="0"/>
            </a:xfrm>
            <a:prstGeom prst="line">
              <a:avLst/>
            </a:prstGeom>
            <a:noFill/>
            <a:ln w="9525">
              <a:solidFill>
                <a:schemeClr val="tx1"/>
              </a:solidFill>
              <a:round/>
              <a:headEnd/>
              <a:tailEnd/>
            </a:ln>
            <a:effectLst/>
          </p:spPr>
          <p:txBody>
            <a:bodyPr/>
            <a:lstStyle/>
            <a:p>
              <a:pPr>
                <a:buNone/>
              </a:pPr>
              <a:endParaRPr lang="en-US"/>
            </a:p>
          </p:txBody>
        </p:sp>
        <p:sp>
          <p:nvSpPr>
            <p:cNvPr id="113" name="Line 60"/>
            <p:cNvSpPr>
              <a:spLocks noChangeShapeType="1"/>
            </p:cNvSpPr>
            <p:nvPr/>
          </p:nvSpPr>
          <p:spPr bwMode="auto">
            <a:xfrm>
              <a:off x="1056" y="2832"/>
              <a:ext cx="96" cy="0"/>
            </a:xfrm>
            <a:prstGeom prst="line">
              <a:avLst/>
            </a:prstGeom>
            <a:noFill/>
            <a:ln w="9525">
              <a:solidFill>
                <a:schemeClr val="tx1"/>
              </a:solidFill>
              <a:round/>
              <a:headEnd/>
              <a:tailEnd/>
            </a:ln>
            <a:effectLst/>
          </p:spPr>
          <p:txBody>
            <a:bodyPr/>
            <a:lstStyle/>
            <a:p>
              <a:pPr>
                <a:buNone/>
              </a:pPr>
              <a:endParaRPr lang="en-US"/>
            </a:p>
          </p:txBody>
        </p:sp>
      </p:grpSp>
      <p:sp>
        <p:nvSpPr>
          <p:cNvPr id="114" name="Rectangle 11"/>
          <p:cNvSpPr>
            <a:spLocks noChangeArrowheads="1"/>
          </p:cNvSpPr>
          <p:nvPr/>
        </p:nvSpPr>
        <p:spPr bwMode="auto">
          <a:xfrm>
            <a:off x="2057400" y="3733800"/>
            <a:ext cx="609600" cy="304800"/>
          </a:xfrm>
          <a:prstGeom prst="rec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pPr algn="ctr">
              <a:buNone/>
            </a:pPr>
            <a:r>
              <a:rPr lang="en-US" sz="1400" dirty="0" smtClean="0">
                <a:latin typeface="Calibri" pitchFamily="34" charset="0"/>
              </a:rPr>
              <a:t>Stub</a:t>
            </a:r>
            <a:endParaRPr lang="en-US" sz="1400" dirty="0">
              <a:latin typeface="Calibri" pitchFamily="34" charset="0"/>
            </a:endParaRPr>
          </a:p>
        </p:txBody>
      </p:sp>
      <p:grpSp>
        <p:nvGrpSpPr>
          <p:cNvPr id="115" name="Group 96"/>
          <p:cNvGrpSpPr>
            <a:grpSpLocks/>
          </p:cNvGrpSpPr>
          <p:nvPr/>
        </p:nvGrpSpPr>
        <p:grpSpPr bwMode="auto">
          <a:xfrm>
            <a:off x="2209800" y="4114800"/>
            <a:ext cx="152400" cy="381000"/>
            <a:chOff x="912" y="2736"/>
            <a:chExt cx="96" cy="240"/>
          </a:xfrm>
        </p:grpSpPr>
        <p:sp>
          <p:nvSpPr>
            <p:cNvPr id="116" name="Rectangle 43"/>
            <p:cNvSpPr>
              <a:spLocks noChangeArrowheads="1"/>
            </p:cNvSpPr>
            <p:nvPr/>
          </p:nvSpPr>
          <p:spPr bwMode="auto">
            <a:xfrm>
              <a:off x="912" y="2736"/>
              <a:ext cx="96" cy="192"/>
            </a:xfrm>
            <a:prstGeom prst="rect">
              <a:avLst/>
            </a:prstGeom>
            <a:solidFill>
              <a:schemeClr val="folHlink"/>
            </a:solidFill>
            <a:ln w="9525">
              <a:solidFill>
                <a:schemeClr val="tx1"/>
              </a:solidFill>
              <a:miter lim="800000"/>
              <a:headEnd/>
              <a:tailEnd/>
            </a:ln>
            <a:effectLst/>
          </p:spPr>
          <p:txBody>
            <a:bodyPr wrap="none" anchor="ctr"/>
            <a:lstStyle/>
            <a:p>
              <a:pPr>
                <a:buNone/>
              </a:pPr>
              <a:endParaRPr lang="en-US"/>
            </a:p>
          </p:txBody>
        </p:sp>
        <p:sp>
          <p:nvSpPr>
            <p:cNvPr id="117" name="Line 44"/>
            <p:cNvSpPr>
              <a:spLocks noChangeShapeType="1"/>
            </p:cNvSpPr>
            <p:nvPr/>
          </p:nvSpPr>
          <p:spPr bwMode="auto">
            <a:xfrm>
              <a:off x="912" y="2928"/>
              <a:ext cx="0" cy="48"/>
            </a:xfrm>
            <a:prstGeom prst="line">
              <a:avLst/>
            </a:prstGeom>
            <a:noFill/>
            <a:ln w="9525">
              <a:solidFill>
                <a:schemeClr val="tx1"/>
              </a:solidFill>
              <a:round/>
              <a:headEnd/>
              <a:tailEnd/>
            </a:ln>
            <a:effectLst/>
          </p:spPr>
          <p:txBody>
            <a:bodyPr/>
            <a:lstStyle/>
            <a:p>
              <a:pPr>
                <a:buNone/>
              </a:pPr>
              <a:endParaRPr lang="en-US"/>
            </a:p>
          </p:txBody>
        </p:sp>
        <p:sp>
          <p:nvSpPr>
            <p:cNvPr id="118" name="Line 45"/>
            <p:cNvSpPr>
              <a:spLocks noChangeShapeType="1"/>
            </p:cNvSpPr>
            <p:nvPr/>
          </p:nvSpPr>
          <p:spPr bwMode="auto">
            <a:xfrm>
              <a:off x="1008" y="2928"/>
              <a:ext cx="0" cy="48"/>
            </a:xfrm>
            <a:prstGeom prst="line">
              <a:avLst/>
            </a:prstGeom>
            <a:noFill/>
            <a:ln w="9525">
              <a:solidFill>
                <a:schemeClr val="tx1"/>
              </a:solidFill>
              <a:round/>
              <a:headEnd/>
              <a:tailEnd/>
            </a:ln>
            <a:effectLst/>
          </p:spPr>
          <p:txBody>
            <a:bodyPr/>
            <a:lstStyle/>
            <a:p>
              <a:pPr>
                <a:buNone/>
              </a:pPr>
              <a:endParaRPr lang="en-US"/>
            </a:p>
          </p:txBody>
        </p:sp>
        <p:sp>
          <p:nvSpPr>
            <p:cNvPr id="119" name="Line 46"/>
            <p:cNvSpPr>
              <a:spLocks noChangeShapeType="1"/>
            </p:cNvSpPr>
            <p:nvPr/>
          </p:nvSpPr>
          <p:spPr bwMode="auto">
            <a:xfrm>
              <a:off x="912" y="2880"/>
              <a:ext cx="96" cy="0"/>
            </a:xfrm>
            <a:prstGeom prst="line">
              <a:avLst/>
            </a:prstGeom>
            <a:noFill/>
            <a:ln w="9525">
              <a:solidFill>
                <a:schemeClr val="tx1"/>
              </a:solidFill>
              <a:round/>
              <a:headEnd/>
              <a:tailEnd/>
            </a:ln>
            <a:effectLst/>
          </p:spPr>
          <p:txBody>
            <a:bodyPr/>
            <a:lstStyle/>
            <a:p>
              <a:pPr>
                <a:buNone/>
              </a:pPr>
              <a:endParaRPr lang="en-US"/>
            </a:p>
          </p:txBody>
        </p:sp>
        <p:sp>
          <p:nvSpPr>
            <p:cNvPr id="120" name="Line 47"/>
            <p:cNvSpPr>
              <a:spLocks noChangeShapeType="1"/>
            </p:cNvSpPr>
            <p:nvPr/>
          </p:nvSpPr>
          <p:spPr bwMode="auto">
            <a:xfrm>
              <a:off x="912" y="2832"/>
              <a:ext cx="96" cy="0"/>
            </a:xfrm>
            <a:prstGeom prst="line">
              <a:avLst/>
            </a:prstGeom>
            <a:noFill/>
            <a:ln w="9525">
              <a:solidFill>
                <a:schemeClr val="tx1"/>
              </a:solidFill>
              <a:round/>
              <a:headEnd/>
              <a:tailEnd/>
            </a:ln>
            <a:effectLst/>
          </p:spPr>
          <p:txBody>
            <a:bodyPr/>
            <a:lstStyle/>
            <a:p>
              <a:pPr>
                <a:buNone/>
              </a:pPr>
              <a:endParaRPr lang="en-US"/>
            </a:p>
          </p:txBody>
        </p:sp>
        <p:sp>
          <p:nvSpPr>
            <p:cNvPr id="121" name="Line 48"/>
            <p:cNvSpPr>
              <a:spLocks noChangeShapeType="1"/>
            </p:cNvSpPr>
            <p:nvPr/>
          </p:nvSpPr>
          <p:spPr bwMode="auto">
            <a:xfrm>
              <a:off x="912" y="2784"/>
              <a:ext cx="96" cy="0"/>
            </a:xfrm>
            <a:prstGeom prst="line">
              <a:avLst/>
            </a:prstGeom>
            <a:noFill/>
            <a:ln w="9525">
              <a:solidFill>
                <a:schemeClr val="tx1"/>
              </a:solidFill>
              <a:round/>
              <a:headEnd/>
              <a:tailEnd/>
            </a:ln>
            <a:effectLst/>
          </p:spPr>
          <p:txBody>
            <a:bodyPr/>
            <a:lstStyle/>
            <a:p>
              <a:pPr>
                <a:buNone/>
              </a:pPr>
              <a:endParaRPr lang="en-US"/>
            </a:p>
          </p:txBody>
        </p:sp>
      </p:grpSp>
      <p:grpSp>
        <p:nvGrpSpPr>
          <p:cNvPr id="122" name="Group 95"/>
          <p:cNvGrpSpPr>
            <a:grpSpLocks/>
          </p:cNvGrpSpPr>
          <p:nvPr/>
        </p:nvGrpSpPr>
        <p:grpSpPr bwMode="auto">
          <a:xfrm>
            <a:off x="2438400" y="4114800"/>
            <a:ext cx="152400" cy="381000"/>
            <a:chOff x="1056" y="2736"/>
            <a:chExt cx="96" cy="240"/>
          </a:xfrm>
        </p:grpSpPr>
        <p:sp>
          <p:nvSpPr>
            <p:cNvPr id="123" name="Rectangle 55"/>
            <p:cNvSpPr>
              <a:spLocks noChangeArrowheads="1"/>
            </p:cNvSpPr>
            <p:nvPr/>
          </p:nvSpPr>
          <p:spPr bwMode="auto">
            <a:xfrm>
              <a:off x="1056" y="2784"/>
              <a:ext cx="96" cy="192"/>
            </a:xfrm>
            <a:prstGeom prst="rect">
              <a:avLst/>
            </a:prstGeom>
            <a:solidFill>
              <a:schemeClr val="folHlink"/>
            </a:solidFill>
            <a:ln w="9525">
              <a:solidFill>
                <a:schemeClr val="tx1"/>
              </a:solidFill>
              <a:miter lim="800000"/>
              <a:headEnd/>
              <a:tailEnd/>
            </a:ln>
            <a:effectLst/>
          </p:spPr>
          <p:txBody>
            <a:bodyPr wrap="none" anchor="ctr"/>
            <a:lstStyle/>
            <a:p>
              <a:pPr>
                <a:buNone/>
              </a:pPr>
              <a:endParaRPr lang="en-US"/>
            </a:p>
          </p:txBody>
        </p:sp>
        <p:sp>
          <p:nvSpPr>
            <p:cNvPr id="124" name="Line 56"/>
            <p:cNvSpPr>
              <a:spLocks noChangeShapeType="1"/>
            </p:cNvSpPr>
            <p:nvPr/>
          </p:nvSpPr>
          <p:spPr bwMode="auto">
            <a:xfrm>
              <a:off x="1056" y="2736"/>
              <a:ext cx="0" cy="48"/>
            </a:xfrm>
            <a:prstGeom prst="line">
              <a:avLst/>
            </a:prstGeom>
            <a:noFill/>
            <a:ln w="9525">
              <a:solidFill>
                <a:schemeClr val="tx1"/>
              </a:solidFill>
              <a:round/>
              <a:headEnd/>
              <a:tailEnd/>
            </a:ln>
            <a:effectLst/>
          </p:spPr>
          <p:txBody>
            <a:bodyPr/>
            <a:lstStyle/>
            <a:p>
              <a:pPr>
                <a:buNone/>
              </a:pPr>
              <a:endParaRPr lang="en-US"/>
            </a:p>
          </p:txBody>
        </p:sp>
        <p:sp>
          <p:nvSpPr>
            <p:cNvPr id="125" name="Line 57"/>
            <p:cNvSpPr>
              <a:spLocks noChangeShapeType="1"/>
            </p:cNvSpPr>
            <p:nvPr/>
          </p:nvSpPr>
          <p:spPr bwMode="auto">
            <a:xfrm>
              <a:off x="1152" y="2736"/>
              <a:ext cx="0" cy="48"/>
            </a:xfrm>
            <a:prstGeom prst="line">
              <a:avLst/>
            </a:prstGeom>
            <a:noFill/>
            <a:ln w="9525">
              <a:solidFill>
                <a:schemeClr val="tx1"/>
              </a:solidFill>
              <a:round/>
              <a:headEnd/>
              <a:tailEnd/>
            </a:ln>
            <a:effectLst/>
          </p:spPr>
          <p:txBody>
            <a:bodyPr/>
            <a:lstStyle/>
            <a:p>
              <a:pPr>
                <a:buNone/>
              </a:pPr>
              <a:endParaRPr lang="en-US"/>
            </a:p>
          </p:txBody>
        </p:sp>
        <p:sp>
          <p:nvSpPr>
            <p:cNvPr id="126" name="Line 58"/>
            <p:cNvSpPr>
              <a:spLocks noChangeShapeType="1"/>
            </p:cNvSpPr>
            <p:nvPr/>
          </p:nvSpPr>
          <p:spPr bwMode="auto">
            <a:xfrm>
              <a:off x="1056" y="2928"/>
              <a:ext cx="96" cy="0"/>
            </a:xfrm>
            <a:prstGeom prst="line">
              <a:avLst/>
            </a:prstGeom>
            <a:noFill/>
            <a:ln w="9525">
              <a:solidFill>
                <a:schemeClr val="tx1"/>
              </a:solidFill>
              <a:round/>
              <a:headEnd/>
              <a:tailEnd/>
            </a:ln>
            <a:effectLst/>
          </p:spPr>
          <p:txBody>
            <a:bodyPr/>
            <a:lstStyle/>
            <a:p>
              <a:pPr>
                <a:buNone/>
              </a:pPr>
              <a:endParaRPr lang="en-US"/>
            </a:p>
          </p:txBody>
        </p:sp>
        <p:sp>
          <p:nvSpPr>
            <p:cNvPr id="127" name="Line 59"/>
            <p:cNvSpPr>
              <a:spLocks noChangeShapeType="1"/>
            </p:cNvSpPr>
            <p:nvPr/>
          </p:nvSpPr>
          <p:spPr bwMode="auto">
            <a:xfrm>
              <a:off x="1056" y="2880"/>
              <a:ext cx="96" cy="0"/>
            </a:xfrm>
            <a:prstGeom prst="line">
              <a:avLst/>
            </a:prstGeom>
            <a:noFill/>
            <a:ln w="9525">
              <a:solidFill>
                <a:schemeClr val="tx1"/>
              </a:solidFill>
              <a:round/>
              <a:headEnd/>
              <a:tailEnd/>
            </a:ln>
            <a:effectLst/>
          </p:spPr>
          <p:txBody>
            <a:bodyPr/>
            <a:lstStyle/>
            <a:p>
              <a:pPr>
                <a:buNone/>
              </a:pPr>
              <a:endParaRPr lang="en-US"/>
            </a:p>
          </p:txBody>
        </p:sp>
        <p:sp>
          <p:nvSpPr>
            <p:cNvPr id="128" name="Line 60"/>
            <p:cNvSpPr>
              <a:spLocks noChangeShapeType="1"/>
            </p:cNvSpPr>
            <p:nvPr/>
          </p:nvSpPr>
          <p:spPr bwMode="auto">
            <a:xfrm>
              <a:off x="1056" y="2832"/>
              <a:ext cx="96" cy="0"/>
            </a:xfrm>
            <a:prstGeom prst="line">
              <a:avLst/>
            </a:prstGeom>
            <a:noFill/>
            <a:ln w="9525">
              <a:solidFill>
                <a:schemeClr val="tx1"/>
              </a:solidFill>
              <a:round/>
              <a:headEnd/>
              <a:tailEnd/>
            </a:ln>
            <a:effectLst/>
          </p:spPr>
          <p:txBody>
            <a:bodyPr/>
            <a:lstStyle/>
            <a:p>
              <a:pPr>
                <a:buNone/>
              </a:pPr>
              <a:endParaRPr lang="en-US"/>
            </a:p>
          </p:txBody>
        </p:sp>
      </p:grpSp>
      <p:sp>
        <p:nvSpPr>
          <p:cNvPr id="129" name="Rectangle 11"/>
          <p:cNvSpPr>
            <a:spLocks noChangeArrowheads="1"/>
          </p:cNvSpPr>
          <p:nvPr/>
        </p:nvSpPr>
        <p:spPr bwMode="auto">
          <a:xfrm>
            <a:off x="6705600" y="3733800"/>
            <a:ext cx="685800" cy="304800"/>
          </a:xfrm>
          <a:prstGeom prst="rec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pPr algn="ctr">
              <a:buNone/>
            </a:pPr>
            <a:r>
              <a:rPr lang="en-US" sz="1400" dirty="0" smtClean="0">
                <a:latin typeface="Calibri" pitchFamily="34" charset="0"/>
              </a:rPr>
              <a:t>Stub</a:t>
            </a:r>
            <a:endParaRPr lang="en-US" sz="1400" dirty="0">
              <a:latin typeface="Calibri" pitchFamily="34" charset="0"/>
            </a:endParaRPr>
          </a:p>
        </p:txBody>
      </p:sp>
      <p:grpSp>
        <p:nvGrpSpPr>
          <p:cNvPr id="130" name="Group 96"/>
          <p:cNvGrpSpPr>
            <a:grpSpLocks/>
          </p:cNvGrpSpPr>
          <p:nvPr/>
        </p:nvGrpSpPr>
        <p:grpSpPr bwMode="auto">
          <a:xfrm>
            <a:off x="6858000" y="4114800"/>
            <a:ext cx="152400" cy="381000"/>
            <a:chOff x="912" y="2736"/>
            <a:chExt cx="96" cy="240"/>
          </a:xfrm>
        </p:grpSpPr>
        <p:sp>
          <p:nvSpPr>
            <p:cNvPr id="131" name="Rectangle 43"/>
            <p:cNvSpPr>
              <a:spLocks noChangeArrowheads="1"/>
            </p:cNvSpPr>
            <p:nvPr/>
          </p:nvSpPr>
          <p:spPr bwMode="auto">
            <a:xfrm>
              <a:off x="912" y="2736"/>
              <a:ext cx="96" cy="192"/>
            </a:xfrm>
            <a:prstGeom prst="rect">
              <a:avLst/>
            </a:prstGeom>
            <a:solidFill>
              <a:schemeClr val="folHlink"/>
            </a:solidFill>
            <a:ln w="9525">
              <a:solidFill>
                <a:schemeClr val="tx1"/>
              </a:solidFill>
              <a:miter lim="800000"/>
              <a:headEnd/>
              <a:tailEnd/>
            </a:ln>
            <a:effectLst/>
          </p:spPr>
          <p:txBody>
            <a:bodyPr wrap="none" anchor="ctr"/>
            <a:lstStyle/>
            <a:p>
              <a:pPr>
                <a:buNone/>
              </a:pPr>
              <a:endParaRPr lang="en-US"/>
            </a:p>
          </p:txBody>
        </p:sp>
        <p:sp>
          <p:nvSpPr>
            <p:cNvPr id="132" name="Line 44"/>
            <p:cNvSpPr>
              <a:spLocks noChangeShapeType="1"/>
            </p:cNvSpPr>
            <p:nvPr/>
          </p:nvSpPr>
          <p:spPr bwMode="auto">
            <a:xfrm>
              <a:off x="912" y="2928"/>
              <a:ext cx="0" cy="48"/>
            </a:xfrm>
            <a:prstGeom prst="line">
              <a:avLst/>
            </a:prstGeom>
            <a:noFill/>
            <a:ln w="9525">
              <a:solidFill>
                <a:schemeClr val="tx1"/>
              </a:solidFill>
              <a:round/>
              <a:headEnd/>
              <a:tailEnd/>
            </a:ln>
            <a:effectLst/>
          </p:spPr>
          <p:txBody>
            <a:bodyPr/>
            <a:lstStyle/>
            <a:p>
              <a:pPr>
                <a:buNone/>
              </a:pPr>
              <a:endParaRPr lang="en-US"/>
            </a:p>
          </p:txBody>
        </p:sp>
        <p:sp>
          <p:nvSpPr>
            <p:cNvPr id="133" name="Line 45"/>
            <p:cNvSpPr>
              <a:spLocks noChangeShapeType="1"/>
            </p:cNvSpPr>
            <p:nvPr/>
          </p:nvSpPr>
          <p:spPr bwMode="auto">
            <a:xfrm>
              <a:off x="1008" y="2928"/>
              <a:ext cx="0" cy="48"/>
            </a:xfrm>
            <a:prstGeom prst="line">
              <a:avLst/>
            </a:prstGeom>
            <a:noFill/>
            <a:ln w="9525">
              <a:solidFill>
                <a:schemeClr val="tx1"/>
              </a:solidFill>
              <a:round/>
              <a:headEnd/>
              <a:tailEnd/>
            </a:ln>
            <a:effectLst/>
          </p:spPr>
          <p:txBody>
            <a:bodyPr/>
            <a:lstStyle/>
            <a:p>
              <a:pPr>
                <a:buNone/>
              </a:pPr>
              <a:endParaRPr lang="en-US"/>
            </a:p>
          </p:txBody>
        </p:sp>
        <p:sp>
          <p:nvSpPr>
            <p:cNvPr id="134" name="Line 46"/>
            <p:cNvSpPr>
              <a:spLocks noChangeShapeType="1"/>
            </p:cNvSpPr>
            <p:nvPr/>
          </p:nvSpPr>
          <p:spPr bwMode="auto">
            <a:xfrm>
              <a:off x="912" y="2880"/>
              <a:ext cx="96" cy="0"/>
            </a:xfrm>
            <a:prstGeom prst="line">
              <a:avLst/>
            </a:prstGeom>
            <a:noFill/>
            <a:ln w="9525">
              <a:solidFill>
                <a:schemeClr val="tx1"/>
              </a:solidFill>
              <a:round/>
              <a:headEnd/>
              <a:tailEnd/>
            </a:ln>
            <a:effectLst/>
          </p:spPr>
          <p:txBody>
            <a:bodyPr/>
            <a:lstStyle/>
            <a:p>
              <a:pPr>
                <a:buNone/>
              </a:pPr>
              <a:endParaRPr lang="en-US"/>
            </a:p>
          </p:txBody>
        </p:sp>
        <p:sp>
          <p:nvSpPr>
            <p:cNvPr id="135" name="Line 47"/>
            <p:cNvSpPr>
              <a:spLocks noChangeShapeType="1"/>
            </p:cNvSpPr>
            <p:nvPr/>
          </p:nvSpPr>
          <p:spPr bwMode="auto">
            <a:xfrm>
              <a:off x="912" y="2832"/>
              <a:ext cx="96" cy="0"/>
            </a:xfrm>
            <a:prstGeom prst="line">
              <a:avLst/>
            </a:prstGeom>
            <a:noFill/>
            <a:ln w="9525">
              <a:solidFill>
                <a:schemeClr val="tx1"/>
              </a:solidFill>
              <a:round/>
              <a:headEnd/>
              <a:tailEnd/>
            </a:ln>
            <a:effectLst/>
          </p:spPr>
          <p:txBody>
            <a:bodyPr/>
            <a:lstStyle/>
            <a:p>
              <a:pPr>
                <a:buNone/>
              </a:pPr>
              <a:endParaRPr lang="en-US"/>
            </a:p>
          </p:txBody>
        </p:sp>
        <p:sp>
          <p:nvSpPr>
            <p:cNvPr id="136" name="Line 48"/>
            <p:cNvSpPr>
              <a:spLocks noChangeShapeType="1"/>
            </p:cNvSpPr>
            <p:nvPr/>
          </p:nvSpPr>
          <p:spPr bwMode="auto">
            <a:xfrm>
              <a:off x="912" y="2784"/>
              <a:ext cx="96" cy="0"/>
            </a:xfrm>
            <a:prstGeom prst="line">
              <a:avLst/>
            </a:prstGeom>
            <a:noFill/>
            <a:ln w="9525">
              <a:solidFill>
                <a:schemeClr val="tx1"/>
              </a:solidFill>
              <a:round/>
              <a:headEnd/>
              <a:tailEnd/>
            </a:ln>
            <a:effectLst/>
          </p:spPr>
          <p:txBody>
            <a:bodyPr/>
            <a:lstStyle/>
            <a:p>
              <a:pPr>
                <a:buNone/>
              </a:pPr>
              <a:endParaRPr lang="en-US"/>
            </a:p>
          </p:txBody>
        </p:sp>
      </p:grpSp>
      <p:grpSp>
        <p:nvGrpSpPr>
          <p:cNvPr id="137" name="Group 95"/>
          <p:cNvGrpSpPr>
            <a:grpSpLocks/>
          </p:cNvGrpSpPr>
          <p:nvPr/>
        </p:nvGrpSpPr>
        <p:grpSpPr bwMode="auto">
          <a:xfrm>
            <a:off x="7086600" y="4114800"/>
            <a:ext cx="152400" cy="381000"/>
            <a:chOff x="1056" y="2736"/>
            <a:chExt cx="96" cy="240"/>
          </a:xfrm>
        </p:grpSpPr>
        <p:sp>
          <p:nvSpPr>
            <p:cNvPr id="138" name="Rectangle 55"/>
            <p:cNvSpPr>
              <a:spLocks noChangeArrowheads="1"/>
            </p:cNvSpPr>
            <p:nvPr/>
          </p:nvSpPr>
          <p:spPr bwMode="auto">
            <a:xfrm>
              <a:off x="1056" y="2784"/>
              <a:ext cx="96" cy="192"/>
            </a:xfrm>
            <a:prstGeom prst="rect">
              <a:avLst/>
            </a:prstGeom>
            <a:solidFill>
              <a:schemeClr val="folHlink"/>
            </a:solidFill>
            <a:ln w="9525">
              <a:solidFill>
                <a:schemeClr val="tx1"/>
              </a:solidFill>
              <a:miter lim="800000"/>
              <a:headEnd/>
              <a:tailEnd/>
            </a:ln>
            <a:effectLst/>
          </p:spPr>
          <p:txBody>
            <a:bodyPr wrap="none" anchor="ctr"/>
            <a:lstStyle/>
            <a:p>
              <a:pPr>
                <a:buNone/>
              </a:pPr>
              <a:endParaRPr lang="en-US"/>
            </a:p>
          </p:txBody>
        </p:sp>
        <p:sp>
          <p:nvSpPr>
            <p:cNvPr id="139" name="Line 56"/>
            <p:cNvSpPr>
              <a:spLocks noChangeShapeType="1"/>
            </p:cNvSpPr>
            <p:nvPr/>
          </p:nvSpPr>
          <p:spPr bwMode="auto">
            <a:xfrm>
              <a:off x="1056" y="2736"/>
              <a:ext cx="0" cy="48"/>
            </a:xfrm>
            <a:prstGeom prst="line">
              <a:avLst/>
            </a:prstGeom>
            <a:noFill/>
            <a:ln w="9525">
              <a:solidFill>
                <a:schemeClr val="tx1"/>
              </a:solidFill>
              <a:round/>
              <a:headEnd/>
              <a:tailEnd/>
            </a:ln>
            <a:effectLst/>
          </p:spPr>
          <p:txBody>
            <a:bodyPr/>
            <a:lstStyle/>
            <a:p>
              <a:pPr>
                <a:buNone/>
              </a:pPr>
              <a:endParaRPr lang="en-US"/>
            </a:p>
          </p:txBody>
        </p:sp>
        <p:sp>
          <p:nvSpPr>
            <p:cNvPr id="140" name="Line 57"/>
            <p:cNvSpPr>
              <a:spLocks noChangeShapeType="1"/>
            </p:cNvSpPr>
            <p:nvPr/>
          </p:nvSpPr>
          <p:spPr bwMode="auto">
            <a:xfrm>
              <a:off x="1152" y="2736"/>
              <a:ext cx="0" cy="48"/>
            </a:xfrm>
            <a:prstGeom prst="line">
              <a:avLst/>
            </a:prstGeom>
            <a:noFill/>
            <a:ln w="9525">
              <a:solidFill>
                <a:schemeClr val="tx1"/>
              </a:solidFill>
              <a:round/>
              <a:headEnd/>
              <a:tailEnd/>
            </a:ln>
            <a:effectLst/>
          </p:spPr>
          <p:txBody>
            <a:bodyPr/>
            <a:lstStyle/>
            <a:p>
              <a:pPr>
                <a:buNone/>
              </a:pPr>
              <a:endParaRPr lang="en-US"/>
            </a:p>
          </p:txBody>
        </p:sp>
        <p:sp>
          <p:nvSpPr>
            <p:cNvPr id="141" name="Line 58"/>
            <p:cNvSpPr>
              <a:spLocks noChangeShapeType="1"/>
            </p:cNvSpPr>
            <p:nvPr/>
          </p:nvSpPr>
          <p:spPr bwMode="auto">
            <a:xfrm>
              <a:off x="1056" y="2928"/>
              <a:ext cx="96" cy="0"/>
            </a:xfrm>
            <a:prstGeom prst="line">
              <a:avLst/>
            </a:prstGeom>
            <a:noFill/>
            <a:ln w="9525">
              <a:solidFill>
                <a:schemeClr val="tx1"/>
              </a:solidFill>
              <a:round/>
              <a:headEnd/>
              <a:tailEnd/>
            </a:ln>
            <a:effectLst/>
          </p:spPr>
          <p:txBody>
            <a:bodyPr/>
            <a:lstStyle/>
            <a:p>
              <a:pPr>
                <a:buNone/>
              </a:pPr>
              <a:endParaRPr lang="en-US"/>
            </a:p>
          </p:txBody>
        </p:sp>
        <p:sp>
          <p:nvSpPr>
            <p:cNvPr id="142" name="Line 59"/>
            <p:cNvSpPr>
              <a:spLocks noChangeShapeType="1"/>
            </p:cNvSpPr>
            <p:nvPr/>
          </p:nvSpPr>
          <p:spPr bwMode="auto">
            <a:xfrm>
              <a:off x="1056" y="2880"/>
              <a:ext cx="96" cy="0"/>
            </a:xfrm>
            <a:prstGeom prst="line">
              <a:avLst/>
            </a:prstGeom>
            <a:noFill/>
            <a:ln w="9525">
              <a:solidFill>
                <a:schemeClr val="tx1"/>
              </a:solidFill>
              <a:round/>
              <a:headEnd/>
              <a:tailEnd/>
            </a:ln>
            <a:effectLst/>
          </p:spPr>
          <p:txBody>
            <a:bodyPr/>
            <a:lstStyle/>
            <a:p>
              <a:pPr>
                <a:buNone/>
              </a:pPr>
              <a:endParaRPr lang="en-US"/>
            </a:p>
          </p:txBody>
        </p:sp>
        <p:sp>
          <p:nvSpPr>
            <p:cNvPr id="143" name="Line 60"/>
            <p:cNvSpPr>
              <a:spLocks noChangeShapeType="1"/>
            </p:cNvSpPr>
            <p:nvPr/>
          </p:nvSpPr>
          <p:spPr bwMode="auto">
            <a:xfrm>
              <a:off x="1056" y="2832"/>
              <a:ext cx="96" cy="0"/>
            </a:xfrm>
            <a:prstGeom prst="line">
              <a:avLst/>
            </a:prstGeom>
            <a:noFill/>
            <a:ln w="9525">
              <a:solidFill>
                <a:schemeClr val="tx1"/>
              </a:solidFill>
              <a:round/>
              <a:headEnd/>
              <a:tailEnd/>
            </a:ln>
            <a:effectLst/>
          </p:spPr>
          <p:txBody>
            <a:bodyPr/>
            <a:lstStyle/>
            <a:p>
              <a:pPr>
                <a:buNone/>
              </a:pPr>
              <a:endParaRPr lang="en-US"/>
            </a:p>
          </p:txBody>
        </p:sp>
      </p:grpSp>
      <p:sp>
        <p:nvSpPr>
          <p:cNvPr id="144" name="Rectangle 11"/>
          <p:cNvSpPr>
            <a:spLocks noChangeArrowheads="1"/>
          </p:cNvSpPr>
          <p:nvPr/>
        </p:nvSpPr>
        <p:spPr bwMode="auto">
          <a:xfrm>
            <a:off x="5943600" y="3733800"/>
            <a:ext cx="609600" cy="304800"/>
          </a:xfrm>
          <a:prstGeom prst="rec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pPr algn="ctr">
              <a:buNone/>
            </a:pPr>
            <a:r>
              <a:rPr lang="en-US" sz="1400" dirty="0" smtClean="0">
                <a:latin typeface="Calibri" pitchFamily="34" charset="0"/>
              </a:rPr>
              <a:t>Stub</a:t>
            </a:r>
            <a:endParaRPr lang="en-US" sz="1400" dirty="0">
              <a:latin typeface="Calibri" pitchFamily="34" charset="0"/>
            </a:endParaRPr>
          </a:p>
        </p:txBody>
      </p:sp>
      <p:grpSp>
        <p:nvGrpSpPr>
          <p:cNvPr id="145" name="Group 96"/>
          <p:cNvGrpSpPr>
            <a:grpSpLocks/>
          </p:cNvGrpSpPr>
          <p:nvPr/>
        </p:nvGrpSpPr>
        <p:grpSpPr bwMode="auto">
          <a:xfrm>
            <a:off x="6096000" y="4114800"/>
            <a:ext cx="152400" cy="381000"/>
            <a:chOff x="912" y="2736"/>
            <a:chExt cx="96" cy="240"/>
          </a:xfrm>
        </p:grpSpPr>
        <p:sp>
          <p:nvSpPr>
            <p:cNvPr id="146" name="Rectangle 43"/>
            <p:cNvSpPr>
              <a:spLocks noChangeArrowheads="1"/>
            </p:cNvSpPr>
            <p:nvPr/>
          </p:nvSpPr>
          <p:spPr bwMode="auto">
            <a:xfrm>
              <a:off x="912" y="2736"/>
              <a:ext cx="96" cy="192"/>
            </a:xfrm>
            <a:prstGeom prst="rect">
              <a:avLst/>
            </a:prstGeom>
            <a:solidFill>
              <a:schemeClr val="folHlink"/>
            </a:solidFill>
            <a:ln w="9525">
              <a:solidFill>
                <a:schemeClr val="tx1"/>
              </a:solidFill>
              <a:miter lim="800000"/>
              <a:headEnd/>
              <a:tailEnd/>
            </a:ln>
            <a:effectLst/>
          </p:spPr>
          <p:txBody>
            <a:bodyPr wrap="none" anchor="ctr"/>
            <a:lstStyle/>
            <a:p>
              <a:pPr>
                <a:buNone/>
              </a:pPr>
              <a:endParaRPr lang="en-US"/>
            </a:p>
          </p:txBody>
        </p:sp>
        <p:sp>
          <p:nvSpPr>
            <p:cNvPr id="147" name="Line 44"/>
            <p:cNvSpPr>
              <a:spLocks noChangeShapeType="1"/>
            </p:cNvSpPr>
            <p:nvPr/>
          </p:nvSpPr>
          <p:spPr bwMode="auto">
            <a:xfrm>
              <a:off x="912" y="2928"/>
              <a:ext cx="0" cy="48"/>
            </a:xfrm>
            <a:prstGeom prst="line">
              <a:avLst/>
            </a:prstGeom>
            <a:noFill/>
            <a:ln w="9525">
              <a:solidFill>
                <a:schemeClr val="tx1"/>
              </a:solidFill>
              <a:round/>
              <a:headEnd/>
              <a:tailEnd/>
            </a:ln>
            <a:effectLst/>
          </p:spPr>
          <p:txBody>
            <a:bodyPr/>
            <a:lstStyle/>
            <a:p>
              <a:pPr>
                <a:buNone/>
              </a:pPr>
              <a:endParaRPr lang="en-US"/>
            </a:p>
          </p:txBody>
        </p:sp>
        <p:sp>
          <p:nvSpPr>
            <p:cNvPr id="148" name="Line 45"/>
            <p:cNvSpPr>
              <a:spLocks noChangeShapeType="1"/>
            </p:cNvSpPr>
            <p:nvPr/>
          </p:nvSpPr>
          <p:spPr bwMode="auto">
            <a:xfrm>
              <a:off x="1008" y="2928"/>
              <a:ext cx="0" cy="48"/>
            </a:xfrm>
            <a:prstGeom prst="line">
              <a:avLst/>
            </a:prstGeom>
            <a:noFill/>
            <a:ln w="9525">
              <a:solidFill>
                <a:schemeClr val="tx1"/>
              </a:solidFill>
              <a:round/>
              <a:headEnd/>
              <a:tailEnd/>
            </a:ln>
            <a:effectLst/>
          </p:spPr>
          <p:txBody>
            <a:bodyPr/>
            <a:lstStyle/>
            <a:p>
              <a:pPr>
                <a:buNone/>
              </a:pPr>
              <a:endParaRPr lang="en-US"/>
            </a:p>
          </p:txBody>
        </p:sp>
        <p:sp>
          <p:nvSpPr>
            <p:cNvPr id="149" name="Line 46"/>
            <p:cNvSpPr>
              <a:spLocks noChangeShapeType="1"/>
            </p:cNvSpPr>
            <p:nvPr/>
          </p:nvSpPr>
          <p:spPr bwMode="auto">
            <a:xfrm>
              <a:off x="912" y="2880"/>
              <a:ext cx="96" cy="0"/>
            </a:xfrm>
            <a:prstGeom prst="line">
              <a:avLst/>
            </a:prstGeom>
            <a:noFill/>
            <a:ln w="9525">
              <a:solidFill>
                <a:schemeClr val="tx1"/>
              </a:solidFill>
              <a:round/>
              <a:headEnd/>
              <a:tailEnd/>
            </a:ln>
            <a:effectLst/>
          </p:spPr>
          <p:txBody>
            <a:bodyPr/>
            <a:lstStyle/>
            <a:p>
              <a:pPr>
                <a:buNone/>
              </a:pPr>
              <a:endParaRPr lang="en-US"/>
            </a:p>
          </p:txBody>
        </p:sp>
        <p:sp>
          <p:nvSpPr>
            <p:cNvPr id="150" name="Line 47"/>
            <p:cNvSpPr>
              <a:spLocks noChangeShapeType="1"/>
            </p:cNvSpPr>
            <p:nvPr/>
          </p:nvSpPr>
          <p:spPr bwMode="auto">
            <a:xfrm>
              <a:off x="912" y="2832"/>
              <a:ext cx="96" cy="0"/>
            </a:xfrm>
            <a:prstGeom prst="line">
              <a:avLst/>
            </a:prstGeom>
            <a:noFill/>
            <a:ln w="9525">
              <a:solidFill>
                <a:schemeClr val="tx1"/>
              </a:solidFill>
              <a:round/>
              <a:headEnd/>
              <a:tailEnd/>
            </a:ln>
            <a:effectLst/>
          </p:spPr>
          <p:txBody>
            <a:bodyPr/>
            <a:lstStyle/>
            <a:p>
              <a:pPr>
                <a:buNone/>
              </a:pPr>
              <a:endParaRPr lang="en-US"/>
            </a:p>
          </p:txBody>
        </p:sp>
        <p:sp>
          <p:nvSpPr>
            <p:cNvPr id="151" name="Line 48"/>
            <p:cNvSpPr>
              <a:spLocks noChangeShapeType="1"/>
            </p:cNvSpPr>
            <p:nvPr/>
          </p:nvSpPr>
          <p:spPr bwMode="auto">
            <a:xfrm>
              <a:off x="912" y="2784"/>
              <a:ext cx="96" cy="0"/>
            </a:xfrm>
            <a:prstGeom prst="line">
              <a:avLst/>
            </a:prstGeom>
            <a:noFill/>
            <a:ln w="9525">
              <a:solidFill>
                <a:schemeClr val="tx1"/>
              </a:solidFill>
              <a:round/>
              <a:headEnd/>
              <a:tailEnd/>
            </a:ln>
            <a:effectLst/>
          </p:spPr>
          <p:txBody>
            <a:bodyPr/>
            <a:lstStyle/>
            <a:p>
              <a:pPr>
                <a:buNone/>
              </a:pPr>
              <a:endParaRPr lang="en-US"/>
            </a:p>
          </p:txBody>
        </p:sp>
      </p:grpSp>
      <p:grpSp>
        <p:nvGrpSpPr>
          <p:cNvPr id="152" name="Group 95"/>
          <p:cNvGrpSpPr>
            <a:grpSpLocks/>
          </p:cNvGrpSpPr>
          <p:nvPr/>
        </p:nvGrpSpPr>
        <p:grpSpPr bwMode="auto">
          <a:xfrm>
            <a:off x="6324600" y="4114800"/>
            <a:ext cx="152400" cy="381000"/>
            <a:chOff x="1056" y="2736"/>
            <a:chExt cx="96" cy="240"/>
          </a:xfrm>
        </p:grpSpPr>
        <p:sp>
          <p:nvSpPr>
            <p:cNvPr id="153" name="Rectangle 55"/>
            <p:cNvSpPr>
              <a:spLocks noChangeArrowheads="1"/>
            </p:cNvSpPr>
            <p:nvPr/>
          </p:nvSpPr>
          <p:spPr bwMode="auto">
            <a:xfrm>
              <a:off x="1056" y="2784"/>
              <a:ext cx="96" cy="192"/>
            </a:xfrm>
            <a:prstGeom prst="rect">
              <a:avLst/>
            </a:prstGeom>
            <a:solidFill>
              <a:schemeClr val="folHlink"/>
            </a:solidFill>
            <a:ln w="9525">
              <a:solidFill>
                <a:schemeClr val="tx1"/>
              </a:solidFill>
              <a:miter lim="800000"/>
              <a:headEnd/>
              <a:tailEnd/>
            </a:ln>
            <a:effectLst/>
          </p:spPr>
          <p:txBody>
            <a:bodyPr wrap="none" anchor="ctr"/>
            <a:lstStyle/>
            <a:p>
              <a:pPr>
                <a:buNone/>
              </a:pPr>
              <a:endParaRPr lang="en-US"/>
            </a:p>
          </p:txBody>
        </p:sp>
        <p:sp>
          <p:nvSpPr>
            <p:cNvPr id="154" name="Line 56"/>
            <p:cNvSpPr>
              <a:spLocks noChangeShapeType="1"/>
            </p:cNvSpPr>
            <p:nvPr/>
          </p:nvSpPr>
          <p:spPr bwMode="auto">
            <a:xfrm>
              <a:off x="1056" y="2736"/>
              <a:ext cx="0" cy="48"/>
            </a:xfrm>
            <a:prstGeom prst="line">
              <a:avLst/>
            </a:prstGeom>
            <a:noFill/>
            <a:ln w="9525">
              <a:solidFill>
                <a:schemeClr val="tx1"/>
              </a:solidFill>
              <a:round/>
              <a:headEnd/>
              <a:tailEnd/>
            </a:ln>
            <a:effectLst/>
          </p:spPr>
          <p:txBody>
            <a:bodyPr/>
            <a:lstStyle/>
            <a:p>
              <a:pPr>
                <a:buNone/>
              </a:pPr>
              <a:endParaRPr lang="en-US"/>
            </a:p>
          </p:txBody>
        </p:sp>
        <p:sp>
          <p:nvSpPr>
            <p:cNvPr id="155" name="Line 57"/>
            <p:cNvSpPr>
              <a:spLocks noChangeShapeType="1"/>
            </p:cNvSpPr>
            <p:nvPr/>
          </p:nvSpPr>
          <p:spPr bwMode="auto">
            <a:xfrm>
              <a:off x="1152" y="2736"/>
              <a:ext cx="0" cy="48"/>
            </a:xfrm>
            <a:prstGeom prst="line">
              <a:avLst/>
            </a:prstGeom>
            <a:noFill/>
            <a:ln w="9525">
              <a:solidFill>
                <a:schemeClr val="tx1"/>
              </a:solidFill>
              <a:round/>
              <a:headEnd/>
              <a:tailEnd/>
            </a:ln>
            <a:effectLst/>
          </p:spPr>
          <p:txBody>
            <a:bodyPr/>
            <a:lstStyle/>
            <a:p>
              <a:pPr>
                <a:buNone/>
              </a:pPr>
              <a:endParaRPr lang="en-US"/>
            </a:p>
          </p:txBody>
        </p:sp>
        <p:sp>
          <p:nvSpPr>
            <p:cNvPr id="156" name="Line 58"/>
            <p:cNvSpPr>
              <a:spLocks noChangeShapeType="1"/>
            </p:cNvSpPr>
            <p:nvPr/>
          </p:nvSpPr>
          <p:spPr bwMode="auto">
            <a:xfrm>
              <a:off x="1056" y="2928"/>
              <a:ext cx="96" cy="0"/>
            </a:xfrm>
            <a:prstGeom prst="line">
              <a:avLst/>
            </a:prstGeom>
            <a:noFill/>
            <a:ln w="9525">
              <a:solidFill>
                <a:schemeClr val="tx1"/>
              </a:solidFill>
              <a:round/>
              <a:headEnd/>
              <a:tailEnd/>
            </a:ln>
            <a:effectLst/>
          </p:spPr>
          <p:txBody>
            <a:bodyPr/>
            <a:lstStyle/>
            <a:p>
              <a:pPr>
                <a:buNone/>
              </a:pPr>
              <a:endParaRPr lang="en-US"/>
            </a:p>
          </p:txBody>
        </p:sp>
        <p:sp>
          <p:nvSpPr>
            <p:cNvPr id="157" name="Line 59"/>
            <p:cNvSpPr>
              <a:spLocks noChangeShapeType="1"/>
            </p:cNvSpPr>
            <p:nvPr/>
          </p:nvSpPr>
          <p:spPr bwMode="auto">
            <a:xfrm>
              <a:off x="1056" y="2880"/>
              <a:ext cx="96" cy="0"/>
            </a:xfrm>
            <a:prstGeom prst="line">
              <a:avLst/>
            </a:prstGeom>
            <a:noFill/>
            <a:ln w="9525">
              <a:solidFill>
                <a:schemeClr val="tx1"/>
              </a:solidFill>
              <a:round/>
              <a:headEnd/>
              <a:tailEnd/>
            </a:ln>
            <a:effectLst/>
          </p:spPr>
          <p:txBody>
            <a:bodyPr/>
            <a:lstStyle/>
            <a:p>
              <a:pPr>
                <a:buNone/>
              </a:pPr>
              <a:endParaRPr lang="en-US"/>
            </a:p>
          </p:txBody>
        </p:sp>
        <p:sp>
          <p:nvSpPr>
            <p:cNvPr id="158" name="Line 60"/>
            <p:cNvSpPr>
              <a:spLocks noChangeShapeType="1"/>
            </p:cNvSpPr>
            <p:nvPr/>
          </p:nvSpPr>
          <p:spPr bwMode="auto">
            <a:xfrm>
              <a:off x="1056" y="2832"/>
              <a:ext cx="96" cy="0"/>
            </a:xfrm>
            <a:prstGeom prst="line">
              <a:avLst/>
            </a:prstGeom>
            <a:noFill/>
            <a:ln w="9525">
              <a:solidFill>
                <a:schemeClr val="tx1"/>
              </a:solidFill>
              <a:round/>
              <a:headEnd/>
              <a:tailEnd/>
            </a:ln>
            <a:effectLst/>
          </p:spPr>
          <p:txBody>
            <a:bodyPr/>
            <a:lstStyle/>
            <a:p>
              <a:pPr>
                <a:buNone/>
              </a:pPr>
              <a:endParaRPr lang="en-US"/>
            </a:p>
          </p:txBody>
        </p:sp>
      </p:grpSp>
      <p:sp>
        <p:nvSpPr>
          <p:cNvPr id="159" name="Rectangle 11"/>
          <p:cNvSpPr>
            <a:spLocks noChangeArrowheads="1"/>
          </p:cNvSpPr>
          <p:nvPr/>
        </p:nvSpPr>
        <p:spPr bwMode="auto">
          <a:xfrm>
            <a:off x="5181600" y="3733800"/>
            <a:ext cx="609600" cy="304800"/>
          </a:xfrm>
          <a:prstGeom prst="rec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pPr algn="ctr">
              <a:buNone/>
            </a:pPr>
            <a:r>
              <a:rPr lang="en-US" sz="1400" dirty="0" smtClean="0">
                <a:latin typeface="Calibri" pitchFamily="34" charset="0"/>
              </a:rPr>
              <a:t>Stub</a:t>
            </a:r>
            <a:endParaRPr lang="en-US" sz="1400" dirty="0">
              <a:latin typeface="Calibri" pitchFamily="34" charset="0"/>
            </a:endParaRPr>
          </a:p>
        </p:txBody>
      </p:sp>
      <p:grpSp>
        <p:nvGrpSpPr>
          <p:cNvPr id="160" name="Group 96"/>
          <p:cNvGrpSpPr>
            <a:grpSpLocks/>
          </p:cNvGrpSpPr>
          <p:nvPr/>
        </p:nvGrpSpPr>
        <p:grpSpPr bwMode="auto">
          <a:xfrm>
            <a:off x="5334000" y="4114800"/>
            <a:ext cx="152400" cy="381000"/>
            <a:chOff x="912" y="2736"/>
            <a:chExt cx="96" cy="240"/>
          </a:xfrm>
        </p:grpSpPr>
        <p:sp>
          <p:nvSpPr>
            <p:cNvPr id="161" name="Rectangle 43"/>
            <p:cNvSpPr>
              <a:spLocks noChangeArrowheads="1"/>
            </p:cNvSpPr>
            <p:nvPr/>
          </p:nvSpPr>
          <p:spPr bwMode="auto">
            <a:xfrm>
              <a:off x="912" y="2736"/>
              <a:ext cx="96" cy="192"/>
            </a:xfrm>
            <a:prstGeom prst="rect">
              <a:avLst/>
            </a:prstGeom>
            <a:solidFill>
              <a:schemeClr val="folHlink"/>
            </a:solidFill>
            <a:ln w="9525">
              <a:solidFill>
                <a:schemeClr val="tx1"/>
              </a:solidFill>
              <a:miter lim="800000"/>
              <a:headEnd/>
              <a:tailEnd/>
            </a:ln>
            <a:effectLst/>
          </p:spPr>
          <p:txBody>
            <a:bodyPr wrap="none" anchor="ctr"/>
            <a:lstStyle/>
            <a:p>
              <a:pPr>
                <a:buNone/>
              </a:pPr>
              <a:endParaRPr lang="en-US"/>
            </a:p>
          </p:txBody>
        </p:sp>
        <p:sp>
          <p:nvSpPr>
            <p:cNvPr id="162" name="Line 44"/>
            <p:cNvSpPr>
              <a:spLocks noChangeShapeType="1"/>
            </p:cNvSpPr>
            <p:nvPr/>
          </p:nvSpPr>
          <p:spPr bwMode="auto">
            <a:xfrm>
              <a:off x="912" y="2928"/>
              <a:ext cx="0" cy="48"/>
            </a:xfrm>
            <a:prstGeom prst="line">
              <a:avLst/>
            </a:prstGeom>
            <a:noFill/>
            <a:ln w="9525">
              <a:solidFill>
                <a:schemeClr val="tx1"/>
              </a:solidFill>
              <a:round/>
              <a:headEnd/>
              <a:tailEnd/>
            </a:ln>
            <a:effectLst/>
          </p:spPr>
          <p:txBody>
            <a:bodyPr/>
            <a:lstStyle/>
            <a:p>
              <a:pPr>
                <a:buNone/>
              </a:pPr>
              <a:endParaRPr lang="en-US"/>
            </a:p>
          </p:txBody>
        </p:sp>
        <p:sp>
          <p:nvSpPr>
            <p:cNvPr id="163" name="Line 45"/>
            <p:cNvSpPr>
              <a:spLocks noChangeShapeType="1"/>
            </p:cNvSpPr>
            <p:nvPr/>
          </p:nvSpPr>
          <p:spPr bwMode="auto">
            <a:xfrm>
              <a:off x="1008" y="2928"/>
              <a:ext cx="0" cy="48"/>
            </a:xfrm>
            <a:prstGeom prst="line">
              <a:avLst/>
            </a:prstGeom>
            <a:noFill/>
            <a:ln w="9525">
              <a:solidFill>
                <a:schemeClr val="tx1"/>
              </a:solidFill>
              <a:round/>
              <a:headEnd/>
              <a:tailEnd/>
            </a:ln>
            <a:effectLst/>
          </p:spPr>
          <p:txBody>
            <a:bodyPr/>
            <a:lstStyle/>
            <a:p>
              <a:pPr>
                <a:buNone/>
              </a:pPr>
              <a:endParaRPr lang="en-US"/>
            </a:p>
          </p:txBody>
        </p:sp>
        <p:sp>
          <p:nvSpPr>
            <p:cNvPr id="164" name="Line 46"/>
            <p:cNvSpPr>
              <a:spLocks noChangeShapeType="1"/>
            </p:cNvSpPr>
            <p:nvPr/>
          </p:nvSpPr>
          <p:spPr bwMode="auto">
            <a:xfrm>
              <a:off x="912" y="2880"/>
              <a:ext cx="96" cy="0"/>
            </a:xfrm>
            <a:prstGeom prst="line">
              <a:avLst/>
            </a:prstGeom>
            <a:noFill/>
            <a:ln w="9525">
              <a:solidFill>
                <a:schemeClr val="tx1"/>
              </a:solidFill>
              <a:round/>
              <a:headEnd/>
              <a:tailEnd/>
            </a:ln>
            <a:effectLst/>
          </p:spPr>
          <p:txBody>
            <a:bodyPr/>
            <a:lstStyle/>
            <a:p>
              <a:pPr>
                <a:buNone/>
              </a:pPr>
              <a:endParaRPr lang="en-US"/>
            </a:p>
          </p:txBody>
        </p:sp>
        <p:sp>
          <p:nvSpPr>
            <p:cNvPr id="165" name="Line 47"/>
            <p:cNvSpPr>
              <a:spLocks noChangeShapeType="1"/>
            </p:cNvSpPr>
            <p:nvPr/>
          </p:nvSpPr>
          <p:spPr bwMode="auto">
            <a:xfrm>
              <a:off x="912" y="2832"/>
              <a:ext cx="96" cy="0"/>
            </a:xfrm>
            <a:prstGeom prst="line">
              <a:avLst/>
            </a:prstGeom>
            <a:noFill/>
            <a:ln w="9525">
              <a:solidFill>
                <a:schemeClr val="tx1"/>
              </a:solidFill>
              <a:round/>
              <a:headEnd/>
              <a:tailEnd/>
            </a:ln>
            <a:effectLst/>
          </p:spPr>
          <p:txBody>
            <a:bodyPr/>
            <a:lstStyle/>
            <a:p>
              <a:pPr>
                <a:buNone/>
              </a:pPr>
              <a:endParaRPr lang="en-US"/>
            </a:p>
          </p:txBody>
        </p:sp>
        <p:sp>
          <p:nvSpPr>
            <p:cNvPr id="166" name="Line 48"/>
            <p:cNvSpPr>
              <a:spLocks noChangeShapeType="1"/>
            </p:cNvSpPr>
            <p:nvPr/>
          </p:nvSpPr>
          <p:spPr bwMode="auto">
            <a:xfrm>
              <a:off x="912" y="2784"/>
              <a:ext cx="96" cy="0"/>
            </a:xfrm>
            <a:prstGeom prst="line">
              <a:avLst/>
            </a:prstGeom>
            <a:noFill/>
            <a:ln w="9525">
              <a:solidFill>
                <a:schemeClr val="tx1"/>
              </a:solidFill>
              <a:round/>
              <a:headEnd/>
              <a:tailEnd/>
            </a:ln>
            <a:effectLst/>
          </p:spPr>
          <p:txBody>
            <a:bodyPr/>
            <a:lstStyle/>
            <a:p>
              <a:pPr>
                <a:buNone/>
              </a:pPr>
              <a:endParaRPr lang="en-US"/>
            </a:p>
          </p:txBody>
        </p:sp>
      </p:grpSp>
      <p:grpSp>
        <p:nvGrpSpPr>
          <p:cNvPr id="167" name="Group 95"/>
          <p:cNvGrpSpPr>
            <a:grpSpLocks/>
          </p:cNvGrpSpPr>
          <p:nvPr/>
        </p:nvGrpSpPr>
        <p:grpSpPr bwMode="auto">
          <a:xfrm>
            <a:off x="5562600" y="4114800"/>
            <a:ext cx="152400" cy="381000"/>
            <a:chOff x="1056" y="2736"/>
            <a:chExt cx="96" cy="240"/>
          </a:xfrm>
        </p:grpSpPr>
        <p:sp>
          <p:nvSpPr>
            <p:cNvPr id="168" name="Rectangle 55"/>
            <p:cNvSpPr>
              <a:spLocks noChangeArrowheads="1"/>
            </p:cNvSpPr>
            <p:nvPr/>
          </p:nvSpPr>
          <p:spPr bwMode="auto">
            <a:xfrm>
              <a:off x="1056" y="2784"/>
              <a:ext cx="96" cy="192"/>
            </a:xfrm>
            <a:prstGeom prst="rect">
              <a:avLst/>
            </a:prstGeom>
            <a:solidFill>
              <a:schemeClr val="folHlink"/>
            </a:solidFill>
            <a:ln w="9525">
              <a:solidFill>
                <a:schemeClr val="tx1"/>
              </a:solidFill>
              <a:miter lim="800000"/>
              <a:headEnd/>
              <a:tailEnd/>
            </a:ln>
            <a:effectLst/>
          </p:spPr>
          <p:txBody>
            <a:bodyPr wrap="none" anchor="ctr"/>
            <a:lstStyle/>
            <a:p>
              <a:pPr>
                <a:buNone/>
              </a:pPr>
              <a:endParaRPr lang="en-US"/>
            </a:p>
          </p:txBody>
        </p:sp>
        <p:sp>
          <p:nvSpPr>
            <p:cNvPr id="169" name="Line 56"/>
            <p:cNvSpPr>
              <a:spLocks noChangeShapeType="1"/>
            </p:cNvSpPr>
            <p:nvPr/>
          </p:nvSpPr>
          <p:spPr bwMode="auto">
            <a:xfrm>
              <a:off x="1056" y="2736"/>
              <a:ext cx="0" cy="48"/>
            </a:xfrm>
            <a:prstGeom prst="line">
              <a:avLst/>
            </a:prstGeom>
            <a:noFill/>
            <a:ln w="9525">
              <a:solidFill>
                <a:schemeClr val="tx1"/>
              </a:solidFill>
              <a:round/>
              <a:headEnd/>
              <a:tailEnd/>
            </a:ln>
            <a:effectLst/>
          </p:spPr>
          <p:txBody>
            <a:bodyPr/>
            <a:lstStyle/>
            <a:p>
              <a:pPr>
                <a:buNone/>
              </a:pPr>
              <a:endParaRPr lang="en-US"/>
            </a:p>
          </p:txBody>
        </p:sp>
        <p:sp>
          <p:nvSpPr>
            <p:cNvPr id="170" name="Line 57"/>
            <p:cNvSpPr>
              <a:spLocks noChangeShapeType="1"/>
            </p:cNvSpPr>
            <p:nvPr/>
          </p:nvSpPr>
          <p:spPr bwMode="auto">
            <a:xfrm>
              <a:off x="1152" y="2736"/>
              <a:ext cx="0" cy="48"/>
            </a:xfrm>
            <a:prstGeom prst="line">
              <a:avLst/>
            </a:prstGeom>
            <a:noFill/>
            <a:ln w="9525">
              <a:solidFill>
                <a:schemeClr val="tx1"/>
              </a:solidFill>
              <a:round/>
              <a:headEnd/>
              <a:tailEnd/>
            </a:ln>
            <a:effectLst/>
          </p:spPr>
          <p:txBody>
            <a:bodyPr/>
            <a:lstStyle/>
            <a:p>
              <a:pPr>
                <a:buNone/>
              </a:pPr>
              <a:endParaRPr lang="en-US"/>
            </a:p>
          </p:txBody>
        </p:sp>
        <p:sp>
          <p:nvSpPr>
            <p:cNvPr id="171" name="Line 58"/>
            <p:cNvSpPr>
              <a:spLocks noChangeShapeType="1"/>
            </p:cNvSpPr>
            <p:nvPr/>
          </p:nvSpPr>
          <p:spPr bwMode="auto">
            <a:xfrm>
              <a:off x="1056" y="2928"/>
              <a:ext cx="96" cy="0"/>
            </a:xfrm>
            <a:prstGeom prst="line">
              <a:avLst/>
            </a:prstGeom>
            <a:noFill/>
            <a:ln w="9525">
              <a:solidFill>
                <a:schemeClr val="tx1"/>
              </a:solidFill>
              <a:round/>
              <a:headEnd/>
              <a:tailEnd/>
            </a:ln>
            <a:effectLst/>
          </p:spPr>
          <p:txBody>
            <a:bodyPr/>
            <a:lstStyle/>
            <a:p>
              <a:pPr>
                <a:buNone/>
              </a:pPr>
              <a:endParaRPr lang="en-US"/>
            </a:p>
          </p:txBody>
        </p:sp>
        <p:sp>
          <p:nvSpPr>
            <p:cNvPr id="172" name="Line 59"/>
            <p:cNvSpPr>
              <a:spLocks noChangeShapeType="1"/>
            </p:cNvSpPr>
            <p:nvPr/>
          </p:nvSpPr>
          <p:spPr bwMode="auto">
            <a:xfrm>
              <a:off x="1056" y="2880"/>
              <a:ext cx="96" cy="0"/>
            </a:xfrm>
            <a:prstGeom prst="line">
              <a:avLst/>
            </a:prstGeom>
            <a:noFill/>
            <a:ln w="9525">
              <a:solidFill>
                <a:schemeClr val="tx1"/>
              </a:solidFill>
              <a:round/>
              <a:headEnd/>
              <a:tailEnd/>
            </a:ln>
            <a:effectLst/>
          </p:spPr>
          <p:txBody>
            <a:bodyPr/>
            <a:lstStyle/>
            <a:p>
              <a:pPr>
                <a:buNone/>
              </a:pPr>
              <a:endParaRPr lang="en-US"/>
            </a:p>
          </p:txBody>
        </p:sp>
        <p:sp>
          <p:nvSpPr>
            <p:cNvPr id="173" name="Line 60"/>
            <p:cNvSpPr>
              <a:spLocks noChangeShapeType="1"/>
            </p:cNvSpPr>
            <p:nvPr/>
          </p:nvSpPr>
          <p:spPr bwMode="auto">
            <a:xfrm>
              <a:off x="1056" y="2832"/>
              <a:ext cx="96" cy="0"/>
            </a:xfrm>
            <a:prstGeom prst="line">
              <a:avLst/>
            </a:prstGeom>
            <a:noFill/>
            <a:ln w="9525">
              <a:solidFill>
                <a:schemeClr val="tx1"/>
              </a:solidFill>
              <a:round/>
              <a:headEnd/>
              <a:tailEnd/>
            </a:ln>
            <a:effectLst/>
          </p:spPr>
          <p:txBody>
            <a:bodyPr/>
            <a:lstStyle/>
            <a:p>
              <a:pPr>
                <a:buNone/>
              </a:pPr>
              <a:endParaRPr lang="en-US"/>
            </a:p>
          </p:txBody>
        </p:sp>
      </p:grpSp>
      <p:sp>
        <p:nvSpPr>
          <p:cNvPr id="174" name="AutoShape 20"/>
          <p:cNvSpPr>
            <a:spLocks noChangeArrowheads="1"/>
          </p:cNvSpPr>
          <p:nvPr/>
        </p:nvSpPr>
        <p:spPr bwMode="auto">
          <a:xfrm>
            <a:off x="2057400" y="2987040"/>
            <a:ext cx="5334000" cy="381000"/>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sz="1400" dirty="0" smtClean="0">
                <a:latin typeface="Calibri" pitchFamily="34" charset="0"/>
              </a:rPr>
              <a:t>User Application</a:t>
            </a:r>
            <a:endParaRPr lang="en-US" sz="1400" dirty="0">
              <a:latin typeface="Calibri" pitchFamily="34" charset="0"/>
            </a:endParaRPr>
          </a:p>
        </p:txBody>
      </p:sp>
    </p:spTree>
    <p:extLst>
      <p:ext uri="{BB962C8B-B14F-4D97-AF65-F5344CB8AC3E}">
        <p14:creationId xmlns:p14="http://schemas.microsoft.com/office/powerpoint/2010/main" val="35967639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74"/>
                                        </p:tgtEl>
                                        <p:attrNameLst>
                                          <p:attrName>style.visibility</p:attrName>
                                        </p:attrNameLst>
                                      </p:cBhvr>
                                      <p:to>
                                        <p:strVal val="visible"/>
                                      </p:to>
                                    </p:set>
                                    <p:anim calcmode="lin" valueType="num">
                                      <p:cBhvr additive="base">
                                        <p:cTn id="7" dur="500" fill="hold"/>
                                        <p:tgtEl>
                                          <p:spTgt spid="174"/>
                                        </p:tgtEl>
                                        <p:attrNameLst>
                                          <p:attrName>ppt_x</p:attrName>
                                        </p:attrNameLst>
                                      </p:cBhvr>
                                      <p:tavLst>
                                        <p:tav tm="0">
                                          <p:val>
                                            <p:strVal val="#ppt_x"/>
                                          </p:val>
                                        </p:tav>
                                        <p:tav tm="100000">
                                          <p:val>
                                            <p:strVal val="#ppt_x"/>
                                          </p:val>
                                        </p:tav>
                                      </p:tavLst>
                                    </p:anim>
                                    <p:anim calcmode="lin" valueType="num">
                                      <p:cBhvr additive="base">
                                        <p:cTn id="8" dur="500" fill="hold"/>
                                        <p:tgtEl>
                                          <p:spTgt spid="17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9" name="Rectangle 11"/>
          <p:cNvSpPr>
            <a:spLocks noChangeArrowheads="1"/>
          </p:cNvSpPr>
          <p:nvPr/>
        </p:nvSpPr>
        <p:spPr bwMode="auto">
          <a:xfrm>
            <a:off x="1295400" y="3886200"/>
            <a:ext cx="1447800" cy="457200"/>
          </a:xfrm>
          <a:prstGeom prst="rect">
            <a:avLst/>
          </a:prstGeom>
          <a:gradFill flip="none" rotWithShape="1">
            <a:gsLst>
              <a:gs pos="0">
                <a:schemeClr val="accent1"/>
              </a:gs>
              <a:gs pos="35000">
                <a:schemeClr val="accent1">
                  <a:tint val="37000"/>
                  <a:satMod val="300000"/>
                </a:schemeClr>
              </a:gs>
              <a:gs pos="100000">
                <a:schemeClr val="accent1">
                  <a:tint val="15000"/>
                  <a:satMod val="350000"/>
                </a:schemeClr>
              </a:gs>
            </a:gsLst>
            <a:lin ang="0" scaled="1"/>
            <a:tileRect/>
          </a:gradFill>
          <a:ln>
            <a:gradFill>
              <a:gsLst>
                <a:gs pos="0">
                  <a:schemeClr val="accent1"/>
                </a:gs>
                <a:gs pos="50000">
                  <a:schemeClr val="accent1">
                    <a:tint val="44500"/>
                    <a:satMod val="160000"/>
                  </a:schemeClr>
                </a:gs>
                <a:gs pos="100000">
                  <a:schemeClr val="accent1">
                    <a:tint val="23500"/>
                    <a:satMod val="160000"/>
                  </a:schemeClr>
                </a:gs>
              </a:gsLst>
              <a:lin ang="5400000" scaled="0"/>
            </a:gradFill>
            <a:headEnd/>
            <a:tailEnd/>
          </a:ln>
          <a:extLst/>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buNone/>
            </a:pPr>
            <a:r>
              <a:rPr lang="en-US" sz="1400" dirty="0" smtClean="0">
                <a:solidFill>
                  <a:schemeClr val="tx1"/>
                </a:solidFill>
                <a:latin typeface="Calibri" pitchFamily="34" charset="0"/>
              </a:rPr>
              <a:t>Viterbi</a:t>
            </a:r>
            <a:endParaRPr lang="en-US" sz="1400" dirty="0">
              <a:solidFill>
                <a:schemeClr val="tx1"/>
              </a:solidFill>
              <a:latin typeface="Calibri" pitchFamily="34" charset="0"/>
              <a:cs typeface="+mn-cs"/>
            </a:endParaRPr>
          </a:p>
        </p:txBody>
      </p:sp>
      <p:sp>
        <p:nvSpPr>
          <p:cNvPr id="140312" name="Rectangle 24"/>
          <p:cNvSpPr>
            <a:spLocks noChangeArrowheads="1"/>
          </p:cNvSpPr>
          <p:nvPr/>
        </p:nvSpPr>
        <p:spPr bwMode="auto">
          <a:xfrm>
            <a:off x="1295400" y="3886200"/>
            <a:ext cx="1447800" cy="457200"/>
          </a:xfrm>
          <a:prstGeom prst="rect">
            <a:avLst/>
          </a:prstGeom>
          <a:gradFill flip="none" rotWithShape="1">
            <a:gsLst>
              <a:gs pos="0">
                <a:schemeClr val="accent1"/>
              </a:gs>
              <a:gs pos="35000">
                <a:schemeClr val="accent1">
                  <a:tint val="37000"/>
                  <a:satMod val="300000"/>
                </a:schemeClr>
              </a:gs>
              <a:gs pos="100000">
                <a:schemeClr val="accent1">
                  <a:tint val="15000"/>
                  <a:satMod val="350000"/>
                </a:schemeClr>
              </a:gs>
            </a:gsLst>
            <a:lin ang="0" scaled="1"/>
            <a:tileRect/>
          </a:gradFill>
          <a:ln>
            <a:gradFill>
              <a:gsLst>
                <a:gs pos="0">
                  <a:schemeClr val="accent1"/>
                </a:gs>
                <a:gs pos="50000">
                  <a:schemeClr val="accent1">
                    <a:tint val="44500"/>
                    <a:satMod val="160000"/>
                  </a:schemeClr>
                </a:gs>
                <a:gs pos="100000">
                  <a:schemeClr val="accent1">
                    <a:tint val="23500"/>
                    <a:satMod val="160000"/>
                  </a:schemeClr>
                </a:gs>
              </a:gsLst>
              <a:lin ang="5400000" scaled="0"/>
            </a:gradFill>
            <a:headEnd/>
            <a:tailEnd/>
          </a:ln>
          <a:extLst/>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buNone/>
            </a:pPr>
            <a:r>
              <a:rPr lang="en-US" sz="1400" dirty="0" smtClean="0">
                <a:solidFill>
                  <a:schemeClr val="tx1"/>
                </a:solidFill>
                <a:latin typeface="Calibri" pitchFamily="34" charset="0"/>
              </a:rPr>
              <a:t>SOVA</a:t>
            </a:r>
            <a:endParaRPr lang="en-US" sz="1400" dirty="0" smtClean="0">
              <a:solidFill>
                <a:schemeClr val="tx1"/>
              </a:solidFill>
              <a:latin typeface="Calibri" pitchFamily="34" charset="0"/>
              <a:cs typeface="+mn-cs"/>
            </a:endParaRPr>
          </a:p>
        </p:txBody>
      </p:sp>
      <p:sp>
        <p:nvSpPr>
          <p:cNvPr id="140314" name="Rectangle 26"/>
          <p:cNvSpPr>
            <a:spLocks noChangeArrowheads="1"/>
          </p:cNvSpPr>
          <p:nvPr/>
        </p:nvSpPr>
        <p:spPr bwMode="auto">
          <a:xfrm>
            <a:off x="1291771" y="3886200"/>
            <a:ext cx="1447800" cy="457200"/>
          </a:xfrm>
          <a:prstGeom prst="rect">
            <a:avLst/>
          </a:prstGeom>
          <a:gradFill flip="none" rotWithShape="1">
            <a:gsLst>
              <a:gs pos="0">
                <a:srgbClr val="FFF200"/>
              </a:gs>
              <a:gs pos="45000">
                <a:srgbClr val="FF7A00"/>
              </a:gs>
              <a:gs pos="70000">
                <a:srgbClr val="FF0300"/>
              </a:gs>
              <a:gs pos="100000">
                <a:srgbClr val="4D0808"/>
              </a:gs>
            </a:gsLst>
            <a:lin ang="10800000" scaled="1"/>
            <a:tileRect/>
          </a:gradFill>
          <a:ln>
            <a:gradFill flip="none" rotWithShape="1">
              <a:gsLst>
                <a:gs pos="0">
                  <a:srgbClr val="FFF200"/>
                </a:gs>
                <a:gs pos="45000">
                  <a:srgbClr val="FF7A00"/>
                </a:gs>
                <a:gs pos="70000">
                  <a:srgbClr val="FF0300"/>
                </a:gs>
                <a:gs pos="100000">
                  <a:srgbClr val="4D0808"/>
                </a:gs>
              </a:gsLst>
              <a:lin ang="10800000" scaled="1"/>
              <a:tileRect/>
            </a:gradFill>
            <a:headEnd/>
            <a:tailEnd/>
          </a:ln>
          <a:extLst/>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buNone/>
            </a:pPr>
            <a:r>
              <a:rPr lang="en-US" sz="1400" dirty="0" smtClean="0">
                <a:solidFill>
                  <a:schemeClr val="tx1"/>
                </a:solidFill>
                <a:latin typeface="Calibri" pitchFamily="34" charset="0"/>
              </a:rPr>
              <a:t>BCJR</a:t>
            </a:r>
          </a:p>
        </p:txBody>
      </p:sp>
      <p:sp>
        <p:nvSpPr>
          <p:cNvPr id="140290" name="Rectangle 2" descr="banner3"/>
          <p:cNvSpPr>
            <a:spLocks noGrp="1" noChangeArrowheads="1"/>
          </p:cNvSpPr>
          <p:nvPr>
            <p:ph type="title"/>
          </p:nvPr>
        </p:nvSpPr>
        <p:spPr/>
        <p:txBody>
          <a:bodyPr/>
          <a:lstStyle/>
          <a:p>
            <a:r>
              <a:rPr lang="en-US" dirty="0"/>
              <a:t>Modularity in FPGA Accelerators</a:t>
            </a:r>
          </a:p>
        </p:txBody>
      </p:sp>
      <p:sp>
        <p:nvSpPr>
          <p:cNvPr id="140292" name="Rectangle 4"/>
          <p:cNvSpPr>
            <a:spLocks noChangeArrowheads="1"/>
          </p:cNvSpPr>
          <p:nvPr/>
        </p:nvSpPr>
        <p:spPr bwMode="auto">
          <a:xfrm>
            <a:off x="4724400" y="1447800"/>
            <a:ext cx="1447800" cy="457200"/>
          </a:xfrm>
          <a:prstGeom prst="rect">
            <a:avLst/>
          </a:prstGeom>
          <a:gradFill flip="none" rotWithShape="1">
            <a:gsLst>
              <a:gs pos="0">
                <a:schemeClr val="accent1"/>
              </a:gs>
              <a:gs pos="35000">
                <a:schemeClr val="accent1">
                  <a:tint val="37000"/>
                  <a:satMod val="300000"/>
                </a:schemeClr>
              </a:gs>
              <a:gs pos="100000">
                <a:schemeClr val="accent1">
                  <a:tint val="15000"/>
                  <a:satMod val="350000"/>
                </a:schemeClr>
              </a:gs>
            </a:gsLst>
            <a:lin ang="0" scaled="1"/>
            <a:tileRect/>
          </a:gradFill>
          <a:ln>
            <a:gradFill>
              <a:gsLst>
                <a:gs pos="0">
                  <a:schemeClr val="accent1"/>
                </a:gs>
                <a:gs pos="50000">
                  <a:schemeClr val="accent1">
                    <a:tint val="44500"/>
                    <a:satMod val="160000"/>
                  </a:schemeClr>
                </a:gs>
                <a:gs pos="100000">
                  <a:schemeClr val="accent1">
                    <a:tint val="23500"/>
                    <a:satMod val="160000"/>
                  </a:schemeClr>
                </a:gs>
              </a:gsLst>
              <a:lin ang="5400000" scaled="0"/>
            </a:gradFill>
            <a:headEnd/>
            <a:tailEnd/>
          </a:ln>
          <a:extLst/>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buNone/>
            </a:pPr>
            <a:r>
              <a:rPr lang="en-US" sz="1400" dirty="0" err="1" smtClean="0">
                <a:solidFill>
                  <a:schemeClr val="tx1"/>
                </a:solidFill>
                <a:latin typeface="Calibri" pitchFamily="34" charset="0"/>
              </a:rPr>
              <a:t>Airblue</a:t>
            </a:r>
            <a:r>
              <a:rPr lang="en-US" sz="1400" dirty="0" smtClean="0">
                <a:solidFill>
                  <a:schemeClr val="tx1"/>
                </a:solidFill>
                <a:latin typeface="Calibri" pitchFamily="34" charset="0"/>
              </a:rPr>
              <a:t> 802.11g</a:t>
            </a:r>
            <a:endParaRPr lang="en-US" sz="1400" dirty="0">
              <a:solidFill>
                <a:schemeClr val="tx1"/>
              </a:solidFill>
              <a:latin typeface="Calibri" pitchFamily="34" charset="0"/>
            </a:endParaRPr>
          </a:p>
        </p:txBody>
      </p:sp>
      <p:sp>
        <p:nvSpPr>
          <p:cNvPr id="140293" name="Rectangle 5"/>
          <p:cNvSpPr>
            <a:spLocks noChangeArrowheads="1"/>
          </p:cNvSpPr>
          <p:nvPr/>
        </p:nvSpPr>
        <p:spPr bwMode="auto">
          <a:xfrm>
            <a:off x="5562600" y="2057400"/>
            <a:ext cx="1447800" cy="457200"/>
          </a:xfrm>
          <a:prstGeom prst="rect">
            <a:avLst/>
          </a:prstGeom>
          <a:gradFill flip="none" rotWithShape="1">
            <a:gsLst>
              <a:gs pos="0">
                <a:srgbClr val="FFF200"/>
              </a:gs>
              <a:gs pos="45000">
                <a:srgbClr val="FF7A00"/>
              </a:gs>
              <a:gs pos="70000">
                <a:srgbClr val="FF0300"/>
              </a:gs>
              <a:gs pos="100000">
                <a:srgbClr val="4D0808"/>
              </a:gs>
            </a:gsLst>
            <a:lin ang="10800000" scaled="1"/>
            <a:tileRect/>
          </a:gradFill>
          <a:ln>
            <a:gradFill flip="none" rotWithShape="1">
              <a:gsLst>
                <a:gs pos="0">
                  <a:srgbClr val="FFF200"/>
                </a:gs>
                <a:gs pos="45000">
                  <a:srgbClr val="FF7A00"/>
                </a:gs>
                <a:gs pos="70000">
                  <a:srgbClr val="FF0300"/>
                </a:gs>
                <a:gs pos="100000">
                  <a:srgbClr val="4D0808"/>
                </a:gs>
              </a:gsLst>
              <a:lin ang="10800000" scaled="1"/>
              <a:tileRect/>
            </a:gradFill>
            <a:headEnd/>
            <a:tailEnd/>
          </a:ln>
          <a:extLst/>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buNone/>
            </a:pPr>
            <a:r>
              <a:rPr lang="en-US" sz="1400" dirty="0">
                <a:solidFill>
                  <a:schemeClr val="tx1"/>
                </a:solidFill>
                <a:latin typeface="Calibri" pitchFamily="34" charset="0"/>
              </a:rPr>
              <a:t>Debug Out</a:t>
            </a:r>
          </a:p>
        </p:txBody>
      </p:sp>
      <p:sp>
        <p:nvSpPr>
          <p:cNvPr id="140294" name="Rectangle 6"/>
          <p:cNvSpPr>
            <a:spLocks noChangeArrowheads="1"/>
          </p:cNvSpPr>
          <p:nvPr/>
        </p:nvSpPr>
        <p:spPr bwMode="auto">
          <a:xfrm>
            <a:off x="6324600" y="2667000"/>
            <a:ext cx="1447800" cy="457200"/>
          </a:xfrm>
          <a:prstGeom prst="rect">
            <a:avLst/>
          </a:prstGeom>
          <a:gradFill flip="none" rotWithShape="1">
            <a:gsLst>
              <a:gs pos="0">
                <a:schemeClr val="accent1"/>
              </a:gs>
              <a:gs pos="35000">
                <a:schemeClr val="accent1">
                  <a:tint val="37000"/>
                  <a:satMod val="300000"/>
                </a:schemeClr>
              </a:gs>
              <a:gs pos="100000">
                <a:schemeClr val="accent1">
                  <a:tint val="15000"/>
                  <a:satMod val="350000"/>
                </a:schemeClr>
              </a:gs>
            </a:gsLst>
            <a:lin ang="0" scaled="1"/>
            <a:tileRect/>
          </a:gradFill>
          <a:ln>
            <a:gradFill>
              <a:gsLst>
                <a:gs pos="0">
                  <a:schemeClr val="accent1"/>
                </a:gs>
                <a:gs pos="50000">
                  <a:schemeClr val="accent1">
                    <a:tint val="44500"/>
                    <a:satMod val="160000"/>
                  </a:schemeClr>
                </a:gs>
                <a:gs pos="100000">
                  <a:schemeClr val="accent1">
                    <a:tint val="23500"/>
                    <a:satMod val="160000"/>
                  </a:schemeClr>
                </a:gs>
              </a:gsLst>
              <a:lin ang="5400000" scaled="0"/>
            </a:gradFill>
            <a:headEnd/>
            <a:tailEnd/>
          </a:ln>
          <a:extLst/>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r>
              <a:rPr lang="en-US" sz="1400" dirty="0">
                <a:solidFill>
                  <a:schemeClr val="tx1"/>
                </a:solidFill>
                <a:latin typeface="Calibri" pitchFamily="34" charset="0"/>
              </a:rPr>
              <a:t>PCIe</a:t>
            </a:r>
          </a:p>
        </p:txBody>
      </p:sp>
      <p:sp>
        <p:nvSpPr>
          <p:cNvPr id="140295" name="Rectangle 7"/>
          <p:cNvSpPr>
            <a:spLocks noChangeArrowheads="1"/>
          </p:cNvSpPr>
          <p:nvPr/>
        </p:nvSpPr>
        <p:spPr bwMode="auto">
          <a:xfrm>
            <a:off x="3733800" y="2057400"/>
            <a:ext cx="1447800" cy="457200"/>
          </a:xfrm>
          <a:prstGeom prst="rect">
            <a:avLst/>
          </a:prstGeom>
          <a:gradFill flip="none" rotWithShape="1">
            <a:gsLst>
              <a:gs pos="0">
                <a:schemeClr val="accent1"/>
              </a:gs>
              <a:gs pos="35000">
                <a:schemeClr val="accent1">
                  <a:tint val="37000"/>
                  <a:satMod val="300000"/>
                </a:schemeClr>
              </a:gs>
              <a:gs pos="100000">
                <a:schemeClr val="accent1">
                  <a:tint val="15000"/>
                  <a:satMod val="350000"/>
                </a:schemeClr>
              </a:gs>
            </a:gsLst>
            <a:lin ang="0" scaled="1"/>
            <a:tileRect/>
          </a:gradFill>
          <a:ln>
            <a:gradFill>
              <a:gsLst>
                <a:gs pos="0">
                  <a:schemeClr val="accent1"/>
                </a:gs>
                <a:gs pos="50000">
                  <a:schemeClr val="accent1">
                    <a:tint val="44500"/>
                    <a:satMod val="160000"/>
                  </a:schemeClr>
                </a:gs>
                <a:gs pos="100000">
                  <a:schemeClr val="accent1">
                    <a:tint val="23500"/>
                    <a:satMod val="160000"/>
                  </a:schemeClr>
                </a:gs>
              </a:gsLst>
              <a:lin ang="5400000" scaled="0"/>
            </a:gradFill>
            <a:headEnd/>
            <a:tailEnd/>
          </a:ln>
          <a:extLst/>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buNone/>
            </a:pPr>
            <a:r>
              <a:rPr lang="en-US" sz="1400" dirty="0" smtClean="0">
                <a:solidFill>
                  <a:schemeClr val="tx1"/>
                </a:solidFill>
                <a:latin typeface="Calibri" pitchFamily="34" charset="0"/>
              </a:rPr>
              <a:t>PHY</a:t>
            </a:r>
            <a:endParaRPr lang="en-US" sz="1400" dirty="0">
              <a:solidFill>
                <a:schemeClr val="tx1"/>
              </a:solidFill>
              <a:latin typeface="Calibri" pitchFamily="34" charset="0"/>
            </a:endParaRPr>
          </a:p>
        </p:txBody>
      </p:sp>
      <p:sp>
        <p:nvSpPr>
          <p:cNvPr id="140296" name="Rectangle 8"/>
          <p:cNvSpPr>
            <a:spLocks noChangeArrowheads="1"/>
          </p:cNvSpPr>
          <p:nvPr/>
        </p:nvSpPr>
        <p:spPr bwMode="auto">
          <a:xfrm>
            <a:off x="2819400" y="2667000"/>
            <a:ext cx="1447800" cy="457200"/>
          </a:xfrm>
          <a:prstGeom prst="rect">
            <a:avLst/>
          </a:prstGeom>
          <a:gradFill flip="none" rotWithShape="1">
            <a:gsLst>
              <a:gs pos="0">
                <a:schemeClr val="accent1"/>
              </a:gs>
              <a:gs pos="35000">
                <a:schemeClr val="accent1">
                  <a:tint val="37000"/>
                  <a:satMod val="300000"/>
                </a:schemeClr>
              </a:gs>
              <a:gs pos="100000">
                <a:schemeClr val="accent1">
                  <a:tint val="15000"/>
                  <a:satMod val="350000"/>
                </a:schemeClr>
              </a:gs>
            </a:gsLst>
            <a:lin ang="0" scaled="1"/>
            <a:tileRect/>
          </a:gradFill>
          <a:ln>
            <a:gradFill>
              <a:gsLst>
                <a:gs pos="0">
                  <a:schemeClr val="accent1"/>
                </a:gs>
                <a:gs pos="50000">
                  <a:schemeClr val="accent1">
                    <a:tint val="44500"/>
                    <a:satMod val="160000"/>
                  </a:schemeClr>
                </a:gs>
                <a:gs pos="100000">
                  <a:schemeClr val="accent1">
                    <a:tint val="23500"/>
                    <a:satMod val="160000"/>
                  </a:schemeClr>
                </a:gs>
              </a:gsLst>
              <a:lin ang="5400000" scaled="0"/>
            </a:gradFill>
            <a:headEnd/>
            <a:tailEnd/>
          </a:ln>
          <a:extLst/>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buNone/>
            </a:pPr>
            <a:r>
              <a:rPr lang="en-US" sz="1400" dirty="0" smtClean="0">
                <a:solidFill>
                  <a:schemeClr val="tx1"/>
                </a:solidFill>
                <a:latin typeface="Calibri" pitchFamily="34" charset="0"/>
              </a:rPr>
              <a:t>RX Pipeline</a:t>
            </a:r>
            <a:endParaRPr lang="en-US" sz="1400" dirty="0">
              <a:solidFill>
                <a:schemeClr val="tx1"/>
              </a:solidFill>
              <a:latin typeface="Calibri" pitchFamily="34" charset="0"/>
            </a:endParaRPr>
          </a:p>
        </p:txBody>
      </p:sp>
      <p:sp>
        <p:nvSpPr>
          <p:cNvPr id="140297" name="Rectangle 9"/>
          <p:cNvSpPr>
            <a:spLocks noChangeArrowheads="1"/>
          </p:cNvSpPr>
          <p:nvPr/>
        </p:nvSpPr>
        <p:spPr bwMode="auto">
          <a:xfrm>
            <a:off x="4495800" y="2667000"/>
            <a:ext cx="1447800" cy="457200"/>
          </a:xfrm>
          <a:prstGeom prst="rect">
            <a:avLst/>
          </a:prstGeom>
          <a:gradFill flip="none" rotWithShape="1">
            <a:gsLst>
              <a:gs pos="0">
                <a:schemeClr val="accent1"/>
              </a:gs>
              <a:gs pos="35000">
                <a:schemeClr val="accent1">
                  <a:tint val="37000"/>
                  <a:satMod val="300000"/>
                </a:schemeClr>
              </a:gs>
              <a:gs pos="100000">
                <a:schemeClr val="accent1">
                  <a:tint val="15000"/>
                  <a:satMod val="350000"/>
                </a:schemeClr>
              </a:gs>
            </a:gsLst>
            <a:lin ang="0" scaled="1"/>
            <a:tileRect/>
          </a:gradFill>
          <a:ln>
            <a:gradFill>
              <a:gsLst>
                <a:gs pos="0">
                  <a:schemeClr val="accent1"/>
                </a:gs>
                <a:gs pos="50000">
                  <a:schemeClr val="accent1">
                    <a:tint val="44500"/>
                    <a:satMod val="160000"/>
                  </a:schemeClr>
                </a:gs>
                <a:gs pos="100000">
                  <a:schemeClr val="accent1">
                    <a:tint val="23500"/>
                    <a:satMod val="160000"/>
                  </a:schemeClr>
                </a:gs>
              </a:gsLst>
              <a:lin ang="5400000" scaled="0"/>
            </a:gradFill>
            <a:headEnd/>
            <a:tailEnd/>
          </a:ln>
          <a:extLst/>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buNone/>
            </a:pPr>
            <a:r>
              <a:rPr lang="en-US" sz="1400" dirty="0" smtClean="0">
                <a:solidFill>
                  <a:schemeClr val="tx1"/>
                </a:solidFill>
                <a:latin typeface="Calibri" pitchFamily="34" charset="0"/>
              </a:rPr>
              <a:t>TX Pipeline</a:t>
            </a:r>
            <a:endParaRPr lang="en-US" sz="1400" dirty="0">
              <a:solidFill>
                <a:schemeClr val="tx1"/>
              </a:solidFill>
              <a:latin typeface="Calibri" pitchFamily="34" charset="0"/>
            </a:endParaRPr>
          </a:p>
        </p:txBody>
      </p:sp>
      <p:sp>
        <p:nvSpPr>
          <p:cNvPr id="140298" name="Rectangle 10"/>
          <p:cNvSpPr>
            <a:spLocks noChangeArrowheads="1"/>
          </p:cNvSpPr>
          <p:nvPr/>
        </p:nvSpPr>
        <p:spPr bwMode="auto">
          <a:xfrm>
            <a:off x="2057400" y="3276600"/>
            <a:ext cx="1447800" cy="457200"/>
          </a:xfrm>
          <a:prstGeom prst="rect">
            <a:avLst/>
          </a:prstGeom>
          <a:gradFill flip="none" rotWithShape="1">
            <a:gsLst>
              <a:gs pos="0">
                <a:schemeClr val="accent1"/>
              </a:gs>
              <a:gs pos="35000">
                <a:schemeClr val="accent1">
                  <a:tint val="37000"/>
                  <a:satMod val="300000"/>
                </a:schemeClr>
              </a:gs>
              <a:gs pos="100000">
                <a:schemeClr val="accent1">
                  <a:tint val="15000"/>
                  <a:satMod val="350000"/>
                </a:schemeClr>
              </a:gs>
            </a:gsLst>
            <a:lin ang="0" scaled="1"/>
            <a:tileRect/>
          </a:gradFill>
          <a:ln>
            <a:gradFill>
              <a:gsLst>
                <a:gs pos="0">
                  <a:schemeClr val="accent1"/>
                </a:gs>
                <a:gs pos="50000">
                  <a:schemeClr val="accent1">
                    <a:tint val="44500"/>
                    <a:satMod val="160000"/>
                  </a:schemeClr>
                </a:gs>
                <a:gs pos="100000">
                  <a:schemeClr val="accent1">
                    <a:tint val="23500"/>
                    <a:satMod val="160000"/>
                  </a:schemeClr>
                </a:gs>
              </a:gsLst>
              <a:lin ang="5400000" scaled="0"/>
            </a:gradFill>
            <a:headEnd/>
            <a:tailEnd/>
          </a:ln>
          <a:extLst/>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buNone/>
            </a:pPr>
            <a:r>
              <a:rPr lang="en-US" sz="1400" dirty="0" smtClean="0">
                <a:solidFill>
                  <a:schemeClr val="tx1"/>
                </a:solidFill>
                <a:latin typeface="Calibri" pitchFamily="34" charset="0"/>
              </a:rPr>
              <a:t>Error Correction</a:t>
            </a:r>
            <a:endParaRPr lang="en-US" sz="1400" dirty="0">
              <a:solidFill>
                <a:schemeClr val="tx1"/>
              </a:solidFill>
              <a:latin typeface="Calibri" pitchFamily="34" charset="0"/>
            </a:endParaRPr>
          </a:p>
        </p:txBody>
      </p:sp>
      <p:sp>
        <p:nvSpPr>
          <p:cNvPr id="140300" name="Line 12"/>
          <p:cNvSpPr>
            <a:spLocks noChangeShapeType="1"/>
          </p:cNvSpPr>
          <p:nvPr/>
        </p:nvSpPr>
        <p:spPr bwMode="auto">
          <a:xfrm flipH="1">
            <a:off x="4495800" y="1905000"/>
            <a:ext cx="914400" cy="2286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0301" name="Line 13"/>
          <p:cNvSpPr>
            <a:spLocks noChangeShapeType="1"/>
          </p:cNvSpPr>
          <p:nvPr/>
        </p:nvSpPr>
        <p:spPr bwMode="auto">
          <a:xfrm>
            <a:off x="5486400" y="1905000"/>
            <a:ext cx="914400" cy="2286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0302" name="Line 14"/>
          <p:cNvSpPr>
            <a:spLocks noChangeShapeType="1"/>
          </p:cNvSpPr>
          <p:nvPr/>
        </p:nvSpPr>
        <p:spPr bwMode="auto">
          <a:xfrm>
            <a:off x="4495800" y="2514600"/>
            <a:ext cx="914400" cy="2286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0303" name="Line 15"/>
          <p:cNvSpPr>
            <a:spLocks noChangeShapeType="1"/>
          </p:cNvSpPr>
          <p:nvPr/>
        </p:nvSpPr>
        <p:spPr bwMode="auto">
          <a:xfrm>
            <a:off x="6324600" y="2514600"/>
            <a:ext cx="914400" cy="2286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0309" name="Line 21"/>
          <p:cNvSpPr>
            <a:spLocks noChangeShapeType="1"/>
          </p:cNvSpPr>
          <p:nvPr/>
        </p:nvSpPr>
        <p:spPr bwMode="auto">
          <a:xfrm flipH="1">
            <a:off x="3657600" y="2514600"/>
            <a:ext cx="914400" cy="2286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0310" name="Line 22"/>
          <p:cNvSpPr>
            <a:spLocks noChangeShapeType="1"/>
          </p:cNvSpPr>
          <p:nvPr/>
        </p:nvSpPr>
        <p:spPr bwMode="auto">
          <a:xfrm flipH="1">
            <a:off x="2667000" y="3124200"/>
            <a:ext cx="914400" cy="2286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0315" name="Rectangle 27"/>
          <p:cNvSpPr>
            <a:spLocks noChangeArrowheads="1"/>
          </p:cNvSpPr>
          <p:nvPr/>
        </p:nvSpPr>
        <p:spPr bwMode="auto">
          <a:xfrm>
            <a:off x="4343400" y="3276600"/>
            <a:ext cx="4191000" cy="1219200"/>
          </a:xfrm>
          <a:prstGeom prst="rect">
            <a:avLst/>
          </a:prstGeom>
          <a:solidFill>
            <a:schemeClr val="bg1"/>
          </a:solidFill>
          <a:ln w="38100">
            <a:solidFill>
              <a:srgbClr val="FF6600"/>
            </a:solidFill>
            <a:miter lim="800000"/>
            <a:headEnd/>
            <a:tailEnd/>
          </a:ln>
          <a:effectLst>
            <a:outerShdw dist="107763" dir="2700000" algn="ctr" rotWithShape="0">
              <a:schemeClr val="bg2">
                <a:alpha val="50000"/>
              </a:schemeClr>
            </a:outerShdw>
          </a:effectLst>
        </p:spPr>
        <p:txBody>
          <a:bodyPr/>
          <a:lstStyle/>
          <a:p>
            <a:pPr marL="342900" indent="-342900" algn="l">
              <a:spcBef>
                <a:spcPct val="20000"/>
              </a:spcBef>
              <a:buSzPct val="80000"/>
              <a:buFontTx/>
              <a:buBlip>
                <a:blip r:embed="rId3"/>
              </a:buBlip>
            </a:pPr>
            <a:r>
              <a:rPr lang="en-US" sz="2400"/>
              <a:t>A bug!</a:t>
            </a:r>
          </a:p>
          <a:p>
            <a:pPr marL="742950" lvl="1" indent="-285750" algn="l">
              <a:spcBef>
                <a:spcPct val="20000"/>
              </a:spcBef>
              <a:buSzPct val="80000"/>
              <a:buFontTx/>
              <a:buBlip>
                <a:blip r:embed="rId3"/>
              </a:buBlip>
            </a:pPr>
            <a:r>
              <a:rPr lang="en-US" sz="2000" b="0"/>
              <a:t>Add debugging logic</a:t>
            </a:r>
          </a:p>
          <a:p>
            <a:pPr marL="742950" lvl="1" indent="-285750" algn="l">
              <a:spcBef>
                <a:spcPct val="20000"/>
              </a:spcBef>
              <a:buSzPct val="80000"/>
              <a:buFontTx/>
              <a:buBlip>
                <a:blip r:embed="rId3"/>
              </a:buBlip>
            </a:pPr>
            <a:r>
              <a:rPr lang="en-US" sz="2000" b="0"/>
              <a:t>Route to Debug Out</a:t>
            </a:r>
          </a:p>
        </p:txBody>
      </p:sp>
      <p:sp>
        <p:nvSpPr>
          <p:cNvPr id="140316" name="Freeform 28"/>
          <p:cNvSpPr>
            <a:spLocks/>
          </p:cNvSpPr>
          <p:nvPr/>
        </p:nvSpPr>
        <p:spPr bwMode="auto">
          <a:xfrm>
            <a:off x="2667000" y="3797300"/>
            <a:ext cx="1981200" cy="241300"/>
          </a:xfrm>
          <a:custGeom>
            <a:avLst/>
            <a:gdLst>
              <a:gd name="T0" fmla="*/ 672 w 672"/>
              <a:gd name="T1" fmla="*/ 104 h 152"/>
              <a:gd name="T2" fmla="*/ 336 w 672"/>
              <a:gd name="T3" fmla="*/ 8 h 152"/>
              <a:gd name="T4" fmla="*/ 0 w 672"/>
              <a:gd name="T5" fmla="*/ 152 h 152"/>
            </a:gdLst>
            <a:ahLst/>
            <a:cxnLst>
              <a:cxn ang="0">
                <a:pos x="T0" y="T1"/>
              </a:cxn>
              <a:cxn ang="0">
                <a:pos x="T2" y="T3"/>
              </a:cxn>
              <a:cxn ang="0">
                <a:pos x="T4" y="T5"/>
              </a:cxn>
            </a:cxnLst>
            <a:rect l="0" t="0" r="r" b="b"/>
            <a:pathLst>
              <a:path w="672" h="152">
                <a:moveTo>
                  <a:pt x="672" y="104"/>
                </a:moveTo>
                <a:cubicBezTo>
                  <a:pt x="560" y="52"/>
                  <a:pt x="448" y="0"/>
                  <a:pt x="336" y="8"/>
                </a:cubicBezTo>
                <a:cubicBezTo>
                  <a:pt x="224" y="16"/>
                  <a:pt x="112" y="84"/>
                  <a:pt x="0" y="152"/>
                </a:cubicBezTo>
              </a:path>
            </a:pathLst>
          </a:custGeom>
          <a:noFill/>
          <a:ln w="57150" cap="flat" cmpd="sng">
            <a:solidFill>
              <a:srgbClr val="FF6600"/>
            </a:solidFill>
            <a:prstDash val="solid"/>
            <a:round/>
            <a:headEnd type="none" w="med" len="med"/>
            <a:tailEnd type="triangle" w="med" len="me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0305" name="Line 17"/>
          <p:cNvSpPr>
            <a:spLocks noChangeShapeType="1"/>
          </p:cNvSpPr>
          <p:nvPr/>
        </p:nvSpPr>
        <p:spPr bwMode="auto">
          <a:xfrm flipH="1">
            <a:off x="1828800" y="3733800"/>
            <a:ext cx="914400" cy="2286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None/>
            </a:pPr>
            <a:endParaRPr lang="en-US"/>
          </a:p>
        </p:txBody>
      </p:sp>
    </p:spTree>
    <p:extLst>
      <p:ext uri="{BB962C8B-B14F-4D97-AF65-F5344CB8AC3E}">
        <p14:creationId xmlns:p14="http://schemas.microsoft.com/office/powerpoint/2010/main" val="25959056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0312"/>
                                        </p:tgtEl>
                                        <p:attrNameLst>
                                          <p:attrName>style.visibility</p:attrName>
                                        </p:attrNameLst>
                                      </p:cBhvr>
                                      <p:to>
                                        <p:strVal val="visible"/>
                                      </p:to>
                                    </p:set>
                                    <p:anim calcmode="lin" valueType="num">
                                      <p:cBhvr additive="base">
                                        <p:cTn id="7" dur="500" fill="hold"/>
                                        <p:tgtEl>
                                          <p:spTgt spid="140312"/>
                                        </p:tgtEl>
                                        <p:attrNameLst>
                                          <p:attrName>ppt_x</p:attrName>
                                        </p:attrNameLst>
                                      </p:cBhvr>
                                      <p:tavLst>
                                        <p:tav tm="0">
                                          <p:val>
                                            <p:strVal val="0-#ppt_w/2"/>
                                          </p:val>
                                        </p:tav>
                                        <p:tav tm="100000">
                                          <p:val>
                                            <p:strVal val="#ppt_x"/>
                                          </p:val>
                                        </p:tav>
                                      </p:tavLst>
                                    </p:anim>
                                    <p:anim calcmode="lin" valueType="num">
                                      <p:cBhvr additive="base">
                                        <p:cTn id="8" dur="500" fill="hold"/>
                                        <p:tgtEl>
                                          <p:spTgt spid="14031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40314"/>
                                        </p:tgtEl>
                                        <p:attrNameLst>
                                          <p:attrName>style.visibility</p:attrName>
                                        </p:attrNameLst>
                                      </p:cBhvr>
                                      <p:to>
                                        <p:strVal val="visible"/>
                                      </p:to>
                                    </p:set>
                                    <p:anim calcmode="lin" valueType="num">
                                      <p:cBhvr additive="base">
                                        <p:cTn id="13" dur="500" fill="hold"/>
                                        <p:tgtEl>
                                          <p:spTgt spid="140314"/>
                                        </p:tgtEl>
                                        <p:attrNameLst>
                                          <p:attrName>ppt_x</p:attrName>
                                        </p:attrNameLst>
                                      </p:cBhvr>
                                      <p:tavLst>
                                        <p:tav tm="0">
                                          <p:val>
                                            <p:strVal val="0-#ppt_w/2"/>
                                          </p:val>
                                        </p:tav>
                                        <p:tav tm="100000">
                                          <p:val>
                                            <p:strVal val="#ppt_x"/>
                                          </p:val>
                                        </p:tav>
                                      </p:tavLst>
                                    </p:anim>
                                    <p:anim calcmode="lin" valueType="num">
                                      <p:cBhvr additive="base">
                                        <p:cTn id="14" dur="500" fill="hold"/>
                                        <p:tgtEl>
                                          <p:spTgt spid="140314"/>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37" presetClass="entr" presetSubtype="0" fill="hold" grpId="0" nodeType="clickEffect">
                                  <p:stCondLst>
                                    <p:cond delay="0"/>
                                  </p:stCondLst>
                                  <p:childTnLst>
                                    <p:set>
                                      <p:cBhvr>
                                        <p:cTn id="18" dur="1" fill="hold">
                                          <p:stCondLst>
                                            <p:cond delay="0"/>
                                          </p:stCondLst>
                                        </p:cTn>
                                        <p:tgtEl>
                                          <p:spTgt spid="140315"/>
                                        </p:tgtEl>
                                        <p:attrNameLst>
                                          <p:attrName>style.visibility</p:attrName>
                                        </p:attrNameLst>
                                      </p:cBhvr>
                                      <p:to>
                                        <p:strVal val="visible"/>
                                      </p:to>
                                    </p:set>
                                    <p:animEffect transition="in" filter="fade">
                                      <p:cBhvr>
                                        <p:cTn id="19" dur="1000"/>
                                        <p:tgtEl>
                                          <p:spTgt spid="140315"/>
                                        </p:tgtEl>
                                      </p:cBhvr>
                                    </p:animEffect>
                                    <p:anim calcmode="lin" valueType="num">
                                      <p:cBhvr>
                                        <p:cTn id="20" dur="1000" fill="hold"/>
                                        <p:tgtEl>
                                          <p:spTgt spid="140315"/>
                                        </p:tgtEl>
                                        <p:attrNameLst>
                                          <p:attrName>ppt_x</p:attrName>
                                        </p:attrNameLst>
                                      </p:cBhvr>
                                      <p:tavLst>
                                        <p:tav tm="0">
                                          <p:val>
                                            <p:strVal val="#ppt_x"/>
                                          </p:val>
                                        </p:tav>
                                        <p:tav tm="100000">
                                          <p:val>
                                            <p:strVal val="#ppt_x"/>
                                          </p:val>
                                        </p:tav>
                                      </p:tavLst>
                                    </p:anim>
                                    <p:anim calcmode="lin" valueType="num">
                                      <p:cBhvr>
                                        <p:cTn id="21" dur="900" decel="100000" fill="hold"/>
                                        <p:tgtEl>
                                          <p:spTgt spid="140315"/>
                                        </p:tgtEl>
                                        <p:attrNameLst>
                                          <p:attrName>ppt_y</p:attrName>
                                        </p:attrNameLst>
                                      </p:cBhvr>
                                      <p:tavLst>
                                        <p:tav tm="0">
                                          <p:val>
                                            <p:strVal val="#ppt_y+1"/>
                                          </p:val>
                                        </p:tav>
                                        <p:tav tm="100000">
                                          <p:val>
                                            <p:strVal val="#ppt_y-.03"/>
                                          </p:val>
                                        </p:tav>
                                      </p:tavLst>
                                    </p:anim>
                                    <p:anim calcmode="lin" valueType="num">
                                      <p:cBhvr>
                                        <p:cTn id="22" dur="100" accel="100000" fill="hold">
                                          <p:stCondLst>
                                            <p:cond delay="900"/>
                                          </p:stCondLst>
                                        </p:cTn>
                                        <p:tgtEl>
                                          <p:spTgt spid="140315"/>
                                        </p:tgtEl>
                                        <p:attrNameLst>
                                          <p:attrName>ppt_y</p:attrName>
                                        </p:attrNameLst>
                                      </p:cBhvr>
                                      <p:tavLst>
                                        <p:tav tm="0">
                                          <p:val>
                                            <p:strVal val="#ppt_y-.03"/>
                                          </p:val>
                                        </p:tav>
                                        <p:tav tm="100000">
                                          <p:val>
                                            <p:strVal val="#ppt_y"/>
                                          </p:val>
                                        </p:tav>
                                      </p:tavLst>
                                    </p:anim>
                                  </p:childTnLst>
                                </p:cTn>
                              </p:par>
                              <p:par>
                                <p:cTn id="23" presetID="37" presetClass="entr" presetSubtype="0" fill="hold" grpId="0" nodeType="withEffect">
                                  <p:stCondLst>
                                    <p:cond delay="0"/>
                                  </p:stCondLst>
                                  <p:childTnLst>
                                    <p:set>
                                      <p:cBhvr>
                                        <p:cTn id="24" dur="1" fill="hold">
                                          <p:stCondLst>
                                            <p:cond delay="0"/>
                                          </p:stCondLst>
                                        </p:cTn>
                                        <p:tgtEl>
                                          <p:spTgt spid="140316"/>
                                        </p:tgtEl>
                                        <p:attrNameLst>
                                          <p:attrName>style.visibility</p:attrName>
                                        </p:attrNameLst>
                                      </p:cBhvr>
                                      <p:to>
                                        <p:strVal val="visible"/>
                                      </p:to>
                                    </p:set>
                                    <p:animEffect transition="in" filter="fade">
                                      <p:cBhvr>
                                        <p:cTn id="25" dur="1000"/>
                                        <p:tgtEl>
                                          <p:spTgt spid="140316"/>
                                        </p:tgtEl>
                                      </p:cBhvr>
                                    </p:animEffect>
                                    <p:anim calcmode="lin" valueType="num">
                                      <p:cBhvr>
                                        <p:cTn id="26" dur="1000" fill="hold"/>
                                        <p:tgtEl>
                                          <p:spTgt spid="140316"/>
                                        </p:tgtEl>
                                        <p:attrNameLst>
                                          <p:attrName>ppt_x</p:attrName>
                                        </p:attrNameLst>
                                      </p:cBhvr>
                                      <p:tavLst>
                                        <p:tav tm="0">
                                          <p:val>
                                            <p:strVal val="#ppt_x"/>
                                          </p:val>
                                        </p:tav>
                                        <p:tav tm="100000">
                                          <p:val>
                                            <p:strVal val="#ppt_x"/>
                                          </p:val>
                                        </p:tav>
                                      </p:tavLst>
                                    </p:anim>
                                    <p:anim calcmode="lin" valueType="num">
                                      <p:cBhvr>
                                        <p:cTn id="27" dur="900" decel="100000" fill="hold"/>
                                        <p:tgtEl>
                                          <p:spTgt spid="140316"/>
                                        </p:tgtEl>
                                        <p:attrNameLst>
                                          <p:attrName>ppt_y</p:attrName>
                                        </p:attrNameLst>
                                      </p:cBhvr>
                                      <p:tavLst>
                                        <p:tav tm="0">
                                          <p:val>
                                            <p:strVal val="#ppt_y+1"/>
                                          </p:val>
                                        </p:tav>
                                        <p:tav tm="100000">
                                          <p:val>
                                            <p:strVal val="#ppt_y-.03"/>
                                          </p:val>
                                        </p:tav>
                                      </p:tavLst>
                                    </p:anim>
                                    <p:anim calcmode="lin" valueType="num">
                                      <p:cBhvr>
                                        <p:cTn id="28" dur="100" accel="100000" fill="hold">
                                          <p:stCondLst>
                                            <p:cond delay="900"/>
                                          </p:stCondLst>
                                        </p:cTn>
                                        <p:tgtEl>
                                          <p:spTgt spid="140316"/>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312" grpId="0" animBg="1"/>
      <p:bldP spid="140314" grpId="0" animBg="1"/>
      <p:bldP spid="140315" grpId="0" animBg="1"/>
      <p:bldP spid="14031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Communications In LEAP</a:t>
            </a:r>
            <a:endParaRPr lang="en-US" dirty="0"/>
          </a:p>
        </p:txBody>
      </p:sp>
      <p:sp>
        <p:nvSpPr>
          <p:cNvPr id="3" name="Content Placeholder 2"/>
          <p:cNvSpPr>
            <a:spLocks noGrp="1"/>
          </p:cNvSpPr>
          <p:nvPr>
            <p:ph idx="1"/>
          </p:nvPr>
        </p:nvSpPr>
        <p:spPr>
          <a:xfrm>
            <a:off x="457200" y="990600"/>
            <a:ext cx="8228008" cy="4859331"/>
          </a:xfrm>
        </p:spPr>
        <p:txBody>
          <a:bodyPr/>
          <a:lstStyle/>
          <a:p>
            <a:pPr marL="0" lvl="1" indent="0">
              <a:buNone/>
            </a:pPr>
            <a:r>
              <a:rPr lang="en-US" dirty="0" smtClean="0"/>
              <a:t>Communications in FPGAs are a major headache</a:t>
            </a:r>
          </a:p>
          <a:p>
            <a:pPr lvl="1"/>
            <a:r>
              <a:rPr lang="en-US" dirty="0" smtClean="0"/>
              <a:t>Many interesting FPGA accelerators, including </a:t>
            </a:r>
            <a:r>
              <a:rPr lang="en-US" dirty="0" err="1" smtClean="0"/>
              <a:t>HAsim</a:t>
            </a:r>
            <a:r>
              <a:rPr lang="en-US" dirty="0" smtClean="0"/>
              <a:t>, require processor assistance </a:t>
            </a:r>
          </a:p>
          <a:p>
            <a:pPr marL="0" lvl="1" indent="0">
              <a:buNone/>
            </a:pPr>
            <a:r>
              <a:rPr lang="en-US" dirty="0" smtClean="0"/>
              <a:t>FPGA-external communication is major headache</a:t>
            </a:r>
          </a:p>
          <a:p>
            <a:pPr lvl="1"/>
            <a:r>
              <a:rPr lang="en-US" dirty="0" smtClean="0"/>
              <a:t>FPGA users consistently reinvent drivers (PCIE, GigE, SERDES, …) and bake these drivers into their designs</a:t>
            </a:r>
          </a:p>
          <a:p>
            <a:pPr lvl="1"/>
            <a:r>
              <a:rPr lang="en-US" dirty="0" smtClean="0"/>
              <a:t>Painful debugging ensues</a:t>
            </a:r>
          </a:p>
          <a:p>
            <a:pPr marL="0" lvl="1" indent="0">
              <a:buNone/>
            </a:pPr>
            <a:r>
              <a:rPr lang="en-US" dirty="0" smtClean="0"/>
              <a:t>LEAP decouple logical and physical communications using </a:t>
            </a:r>
            <a:r>
              <a:rPr lang="en-US" dirty="0" smtClean="0">
                <a:solidFill>
                  <a:schemeClr val="accent2"/>
                </a:solidFill>
              </a:rPr>
              <a:t>latency-insensitive channels  </a:t>
            </a:r>
          </a:p>
          <a:p>
            <a:pPr marL="0" lvl="1" indent="0">
              <a:buNone/>
            </a:pPr>
            <a:r>
              <a:rPr lang="en-US" dirty="0" smtClean="0"/>
              <a:t>Simple portable communication between FPGA and CPU or multiple FPGAs…  </a:t>
            </a:r>
            <a:endParaRPr lang="en-US" dirty="0"/>
          </a:p>
        </p:txBody>
      </p:sp>
    </p:spTree>
    <p:extLst>
      <p:ext uri="{BB962C8B-B14F-4D97-AF65-F5344CB8AC3E}">
        <p14:creationId xmlns:p14="http://schemas.microsoft.com/office/powerpoint/2010/main" val="328873595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42" name="Rectangle 10"/>
          <p:cNvSpPr>
            <a:spLocks noChangeArrowheads="1"/>
          </p:cNvSpPr>
          <p:nvPr/>
        </p:nvSpPr>
        <p:spPr bwMode="auto">
          <a:xfrm>
            <a:off x="2057400" y="3276600"/>
            <a:ext cx="1447800" cy="457200"/>
          </a:xfrm>
          <a:prstGeom prst="rect">
            <a:avLst/>
          </a:prstGeom>
          <a:gradFill flip="none" rotWithShape="1">
            <a:gsLst>
              <a:gs pos="0">
                <a:schemeClr val="accent1"/>
              </a:gs>
              <a:gs pos="35000">
                <a:schemeClr val="accent1">
                  <a:tint val="37000"/>
                  <a:satMod val="300000"/>
                </a:schemeClr>
              </a:gs>
              <a:gs pos="100000">
                <a:schemeClr val="accent1">
                  <a:tint val="15000"/>
                  <a:satMod val="350000"/>
                </a:schemeClr>
              </a:gs>
            </a:gsLst>
            <a:lin ang="0" scaled="1"/>
            <a:tileRect/>
          </a:gradFill>
          <a:ln>
            <a:gradFill>
              <a:gsLst>
                <a:gs pos="0">
                  <a:schemeClr val="accent1"/>
                </a:gs>
                <a:gs pos="50000">
                  <a:schemeClr val="accent1">
                    <a:tint val="44500"/>
                    <a:satMod val="160000"/>
                  </a:schemeClr>
                </a:gs>
                <a:gs pos="100000">
                  <a:schemeClr val="accent1">
                    <a:tint val="23500"/>
                    <a:satMod val="160000"/>
                  </a:schemeClr>
                </a:gs>
              </a:gsLst>
              <a:lin ang="5400000" scaled="0"/>
            </a:gradFill>
            <a:headEnd/>
            <a:tailEnd/>
          </a:ln>
          <a:extLst/>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buNone/>
            </a:pPr>
            <a:r>
              <a:rPr lang="en-US" sz="1400" dirty="0" smtClean="0">
                <a:solidFill>
                  <a:schemeClr val="tx1"/>
                </a:solidFill>
                <a:latin typeface="Calibri" pitchFamily="34" charset="0"/>
              </a:rPr>
              <a:t>Error Correction</a:t>
            </a:r>
            <a:endParaRPr lang="en-US" sz="1400" dirty="0">
              <a:solidFill>
                <a:schemeClr val="tx1"/>
              </a:solidFill>
              <a:latin typeface="Calibri" pitchFamily="34" charset="0"/>
            </a:endParaRPr>
          </a:p>
        </p:txBody>
      </p:sp>
      <p:sp>
        <p:nvSpPr>
          <p:cNvPr id="120836" name="Rectangle 4"/>
          <p:cNvSpPr>
            <a:spLocks noChangeArrowheads="1"/>
          </p:cNvSpPr>
          <p:nvPr/>
        </p:nvSpPr>
        <p:spPr bwMode="auto">
          <a:xfrm>
            <a:off x="4724400" y="1447800"/>
            <a:ext cx="1447800" cy="457200"/>
          </a:xfrm>
          <a:prstGeom prst="rect">
            <a:avLst/>
          </a:prstGeom>
          <a:gradFill flip="none" rotWithShape="1">
            <a:gsLst>
              <a:gs pos="0">
                <a:schemeClr val="accent1"/>
              </a:gs>
              <a:gs pos="35000">
                <a:schemeClr val="accent1">
                  <a:tint val="37000"/>
                  <a:satMod val="300000"/>
                </a:schemeClr>
              </a:gs>
              <a:gs pos="100000">
                <a:schemeClr val="accent1">
                  <a:tint val="15000"/>
                  <a:satMod val="350000"/>
                </a:schemeClr>
              </a:gs>
            </a:gsLst>
            <a:lin ang="0" scaled="1"/>
            <a:tileRect/>
          </a:gradFill>
          <a:ln>
            <a:gradFill>
              <a:gsLst>
                <a:gs pos="0">
                  <a:schemeClr val="accent1"/>
                </a:gs>
                <a:gs pos="50000">
                  <a:schemeClr val="accent1">
                    <a:tint val="44500"/>
                    <a:satMod val="160000"/>
                  </a:schemeClr>
                </a:gs>
                <a:gs pos="100000">
                  <a:schemeClr val="accent1">
                    <a:tint val="23500"/>
                    <a:satMod val="160000"/>
                  </a:schemeClr>
                </a:gs>
              </a:gsLst>
              <a:lin ang="5400000" scaled="0"/>
            </a:gradFill>
            <a:headEnd/>
            <a:tailEnd/>
          </a:ln>
          <a:extLst/>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buNone/>
            </a:pPr>
            <a:r>
              <a:rPr lang="en-US" sz="1400" dirty="0" err="1" smtClean="0">
                <a:solidFill>
                  <a:schemeClr val="tx1"/>
                </a:solidFill>
                <a:latin typeface="Calibri" pitchFamily="34" charset="0"/>
              </a:rPr>
              <a:t>Airblue</a:t>
            </a:r>
            <a:r>
              <a:rPr lang="en-US" sz="1400" dirty="0" smtClean="0">
                <a:solidFill>
                  <a:schemeClr val="tx1"/>
                </a:solidFill>
                <a:latin typeface="Calibri" pitchFamily="34" charset="0"/>
              </a:rPr>
              <a:t> 80211.g</a:t>
            </a:r>
            <a:endParaRPr lang="en-US" sz="1400" dirty="0">
              <a:solidFill>
                <a:schemeClr val="tx1"/>
              </a:solidFill>
              <a:latin typeface="Calibri" pitchFamily="34" charset="0"/>
            </a:endParaRPr>
          </a:p>
        </p:txBody>
      </p:sp>
      <p:sp>
        <p:nvSpPr>
          <p:cNvPr id="120839" name="Rectangle 7"/>
          <p:cNvSpPr>
            <a:spLocks noChangeArrowheads="1"/>
          </p:cNvSpPr>
          <p:nvPr/>
        </p:nvSpPr>
        <p:spPr bwMode="auto">
          <a:xfrm>
            <a:off x="3733800" y="2057400"/>
            <a:ext cx="1447800" cy="457200"/>
          </a:xfrm>
          <a:prstGeom prst="rect">
            <a:avLst/>
          </a:prstGeom>
          <a:gradFill flip="none" rotWithShape="1">
            <a:gsLst>
              <a:gs pos="0">
                <a:schemeClr val="accent1"/>
              </a:gs>
              <a:gs pos="35000">
                <a:schemeClr val="accent1">
                  <a:tint val="37000"/>
                  <a:satMod val="300000"/>
                </a:schemeClr>
              </a:gs>
              <a:gs pos="100000">
                <a:schemeClr val="accent1">
                  <a:tint val="15000"/>
                  <a:satMod val="350000"/>
                </a:schemeClr>
              </a:gs>
            </a:gsLst>
            <a:lin ang="0" scaled="1"/>
            <a:tileRect/>
          </a:gradFill>
          <a:ln>
            <a:gradFill>
              <a:gsLst>
                <a:gs pos="0">
                  <a:schemeClr val="accent1"/>
                </a:gs>
                <a:gs pos="50000">
                  <a:schemeClr val="accent1">
                    <a:tint val="44500"/>
                    <a:satMod val="160000"/>
                  </a:schemeClr>
                </a:gs>
                <a:gs pos="100000">
                  <a:schemeClr val="accent1">
                    <a:tint val="23500"/>
                    <a:satMod val="160000"/>
                  </a:schemeClr>
                </a:gs>
              </a:gsLst>
              <a:lin ang="5400000" scaled="0"/>
            </a:gradFill>
            <a:headEnd/>
            <a:tailEnd/>
          </a:ln>
          <a:extLst/>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buNone/>
            </a:pPr>
            <a:r>
              <a:rPr lang="en-US" sz="1400" dirty="0" smtClean="0">
                <a:solidFill>
                  <a:schemeClr val="tx1"/>
                </a:solidFill>
                <a:latin typeface="Calibri" pitchFamily="34" charset="0"/>
              </a:rPr>
              <a:t>PHY</a:t>
            </a:r>
            <a:endParaRPr lang="en-US" sz="1400" dirty="0">
              <a:solidFill>
                <a:schemeClr val="tx1"/>
              </a:solidFill>
              <a:latin typeface="Calibri" pitchFamily="34" charset="0"/>
            </a:endParaRPr>
          </a:p>
        </p:txBody>
      </p:sp>
      <p:sp>
        <p:nvSpPr>
          <p:cNvPr id="120840" name="Rectangle 8"/>
          <p:cNvSpPr>
            <a:spLocks noChangeArrowheads="1"/>
          </p:cNvSpPr>
          <p:nvPr/>
        </p:nvSpPr>
        <p:spPr bwMode="auto">
          <a:xfrm>
            <a:off x="2819400" y="2667000"/>
            <a:ext cx="1447800" cy="457200"/>
          </a:xfrm>
          <a:prstGeom prst="rect">
            <a:avLst/>
          </a:prstGeom>
          <a:gradFill flip="none" rotWithShape="1">
            <a:gsLst>
              <a:gs pos="0">
                <a:schemeClr val="accent1"/>
              </a:gs>
              <a:gs pos="35000">
                <a:schemeClr val="accent1">
                  <a:tint val="37000"/>
                  <a:satMod val="300000"/>
                </a:schemeClr>
              </a:gs>
              <a:gs pos="100000">
                <a:schemeClr val="accent1">
                  <a:tint val="15000"/>
                  <a:satMod val="350000"/>
                </a:schemeClr>
              </a:gs>
            </a:gsLst>
            <a:lin ang="0" scaled="1"/>
            <a:tileRect/>
          </a:gradFill>
          <a:ln>
            <a:gradFill>
              <a:gsLst>
                <a:gs pos="0">
                  <a:schemeClr val="accent1"/>
                </a:gs>
                <a:gs pos="50000">
                  <a:schemeClr val="accent1">
                    <a:tint val="44500"/>
                    <a:satMod val="160000"/>
                  </a:schemeClr>
                </a:gs>
                <a:gs pos="100000">
                  <a:schemeClr val="accent1">
                    <a:tint val="23500"/>
                    <a:satMod val="160000"/>
                  </a:schemeClr>
                </a:gs>
              </a:gsLst>
              <a:lin ang="5400000" scaled="0"/>
            </a:gradFill>
            <a:headEnd/>
            <a:tailEnd/>
          </a:ln>
          <a:extLst/>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buNone/>
            </a:pPr>
            <a:r>
              <a:rPr lang="en-US" sz="1400" dirty="0" smtClean="0">
                <a:solidFill>
                  <a:schemeClr val="tx1"/>
                </a:solidFill>
                <a:latin typeface="Calibri" pitchFamily="34" charset="0"/>
              </a:rPr>
              <a:t>RX Pipeline</a:t>
            </a:r>
            <a:endParaRPr lang="en-US" sz="1400" dirty="0">
              <a:solidFill>
                <a:schemeClr val="tx1"/>
              </a:solidFill>
              <a:latin typeface="Calibri" pitchFamily="34" charset="0"/>
            </a:endParaRPr>
          </a:p>
        </p:txBody>
      </p:sp>
      <p:sp>
        <p:nvSpPr>
          <p:cNvPr id="120843" name="Rectangle 11"/>
          <p:cNvSpPr>
            <a:spLocks noChangeArrowheads="1"/>
          </p:cNvSpPr>
          <p:nvPr/>
        </p:nvSpPr>
        <p:spPr bwMode="auto">
          <a:xfrm>
            <a:off x="1295400" y="3886200"/>
            <a:ext cx="1447800" cy="457200"/>
          </a:xfrm>
          <a:prstGeom prst="rect">
            <a:avLst/>
          </a:prstGeom>
          <a:gradFill flip="none" rotWithShape="1">
            <a:gsLst>
              <a:gs pos="0">
                <a:schemeClr val="accent1"/>
              </a:gs>
              <a:gs pos="35000">
                <a:schemeClr val="accent1">
                  <a:tint val="37000"/>
                  <a:satMod val="300000"/>
                </a:schemeClr>
              </a:gs>
              <a:gs pos="100000">
                <a:schemeClr val="accent1">
                  <a:tint val="15000"/>
                  <a:satMod val="350000"/>
                </a:schemeClr>
              </a:gs>
            </a:gsLst>
            <a:lin ang="0" scaled="1"/>
            <a:tileRect/>
          </a:gradFill>
          <a:ln>
            <a:gradFill>
              <a:gsLst>
                <a:gs pos="0">
                  <a:schemeClr val="accent1"/>
                </a:gs>
                <a:gs pos="50000">
                  <a:schemeClr val="accent1">
                    <a:tint val="44500"/>
                    <a:satMod val="160000"/>
                  </a:schemeClr>
                </a:gs>
                <a:gs pos="100000">
                  <a:schemeClr val="accent1">
                    <a:tint val="23500"/>
                    <a:satMod val="160000"/>
                  </a:schemeClr>
                </a:gs>
              </a:gsLst>
              <a:lin ang="5400000" scaled="0"/>
            </a:gradFill>
            <a:headEnd/>
            <a:tailEnd/>
          </a:ln>
          <a:extLst/>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r>
              <a:rPr lang="en-US" sz="1400">
                <a:latin typeface="Calibri" pitchFamily="34" charset="0"/>
                <a:cs typeface="+mn-cs"/>
              </a:rPr>
              <a:t>Branch</a:t>
            </a:r>
          </a:p>
          <a:p>
            <a:pPr algn="ctr"/>
            <a:r>
              <a:rPr lang="en-US" sz="1400">
                <a:latin typeface="Calibri" pitchFamily="34" charset="0"/>
                <a:cs typeface="+mn-cs"/>
              </a:rPr>
              <a:t>Pred</a:t>
            </a:r>
          </a:p>
        </p:txBody>
      </p:sp>
      <p:sp>
        <p:nvSpPr>
          <p:cNvPr id="120856" name="Rectangle 24"/>
          <p:cNvSpPr>
            <a:spLocks noChangeArrowheads="1"/>
          </p:cNvSpPr>
          <p:nvPr/>
        </p:nvSpPr>
        <p:spPr bwMode="auto">
          <a:xfrm>
            <a:off x="1295400" y="3886200"/>
            <a:ext cx="1447800" cy="457200"/>
          </a:xfrm>
          <a:prstGeom prst="rect">
            <a:avLst/>
          </a:prstGeom>
          <a:gradFill flip="none" rotWithShape="1">
            <a:gsLst>
              <a:gs pos="0">
                <a:srgbClr val="FFF200"/>
              </a:gs>
              <a:gs pos="45000">
                <a:srgbClr val="FF7A00"/>
              </a:gs>
              <a:gs pos="70000">
                <a:srgbClr val="FF0300"/>
              </a:gs>
              <a:gs pos="100000">
                <a:srgbClr val="4D0808"/>
              </a:gs>
            </a:gsLst>
            <a:lin ang="10800000" scaled="1"/>
            <a:tileRect/>
          </a:gradFill>
          <a:ln>
            <a:gradFill flip="none" rotWithShape="1">
              <a:gsLst>
                <a:gs pos="0">
                  <a:srgbClr val="FFF200"/>
                </a:gs>
                <a:gs pos="45000">
                  <a:srgbClr val="FF7A00"/>
                </a:gs>
                <a:gs pos="70000">
                  <a:srgbClr val="FF0300"/>
                </a:gs>
                <a:gs pos="100000">
                  <a:srgbClr val="4D0808"/>
                </a:gs>
              </a:gsLst>
              <a:lin ang="10800000" scaled="1"/>
              <a:tileRect/>
            </a:gradFill>
            <a:headEnd/>
            <a:tailEnd/>
          </a:ln>
          <a:extLst/>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buNone/>
            </a:pPr>
            <a:r>
              <a:rPr lang="en-US" sz="1400" dirty="0" smtClean="0">
                <a:solidFill>
                  <a:schemeClr val="tx1"/>
                </a:solidFill>
                <a:latin typeface="Calibri" pitchFamily="34" charset="0"/>
              </a:rPr>
              <a:t>BCJR</a:t>
            </a:r>
          </a:p>
        </p:txBody>
      </p:sp>
      <p:sp>
        <p:nvSpPr>
          <p:cNvPr id="120834" name="Rectangle 2" descr="banner3"/>
          <p:cNvSpPr>
            <a:spLocks noGrp="1" noChangeArrowheads="1"/>
          </p:cNvSpPr>
          <p:nvPr>
            <p:ph type="title"/>
          </p:nvPr>
        </p:nvSpPr>
        <p:spPr/>
        <p:txBody>
          <a:bodyPr/>
          <a:lstStyle/>
          <a:p>
            <a:r>
              <a:rPr lang="en-US" dirty="0"/>
              <a:t>The Modularity Problem</a:t>
            </a:r>
          </a:p>
        </p:txBody>
      </p:sp>
      <p:sp>
        <p:nvSpPr>
          <p:cNvPr id="120835" name="Rectangle 3"/>
          <p:cNvSpPr>
            <a:spLocks noGrp="1" noChangeArrowheads="1"/>
          </p:cNvSpPr>
          <p:nvPr>
            <p:ph idx="1"/>
          </p:nvPr>
        </p:nvSpPr>
        <p:spPr>
          <a:xfrm>
            <a:off x="457200" y="4572000"/>
            <a:ext cx="8686800" cy="2209800"/>
          </a:xfrm>
        </p:spPr>
        <p:txBody>
          <a:bodyPr/>
          <a:lstStyle/>
          <a:p>
            <a:r>
              <a:rPr lang="en-US"/>
              <a:t>How many modules change?</a:t>
            </a:r>
          </a:p>
          <a:p>
            <a:r>
              <a:rPr lang="en-US"/>
              <a:t>Alternatives can worsen problem</a:t>
            </a:r>
          </a:p>
          <a:p>
            <a:pPr lvl="1"/>
            <a:r>
              <a:rPr lang="en-US"/>
              <a:t>What if alternatives give different insight?</a:t>
            </a:r>
          </a:p>
          <a:p>
            <a:pPr lvl="1"/>
            <a:r>
              <a:rPr lang="en-US"/>
              <a:t>Worst case: work grows multiplicatively</a:t>
            </a:r>
          </a:p>
        </p:txBody>
      </p:sp>
      <p:sp>
        <p:nvSpPr>
          <p:cNvPr id="120837" name="Rectangle 5"/>
          <p:cNvSpPr>
            <a:spLocks noChangeArrowheads="1"/>
          </p:cNvSpPr>
          <p:nvPr/>
        </p:nvSpPr>
        <p:spPr bwMode="auto">
          <a:xfrm>
            <a:off x="5562600" y="2057400"/>
            <a:ext cx="1447800" cy="457200"/>
          </a:xfrm>
          <a:prstGeom prst="rect">
            <a:avLst/>
          </a:prstGeom>
          <a:gradFill flip="none" rotWithShape="1">
            <a:gsLst>
              <a:gs pos="0">
                <a:srgbClr val="FFF200"/>
              </a:gs>
              <a:gs pos="45000">
                <a:srgbClr val="FF7A00"/>
              </a:gs>
              <a:gs pos="70000">
                <a:srgbClr val="FF0300"/>
              </a:gs>
              <a:gs pos="100000">
                <a:srgbClr val="4D0808"/>
              </a:gs>
            </a:gsLst>
            <a:lin ang="10800000" scaled="1"/>
            <a:tileRect/>
          </a:gradFill>
          <a:ln>
            <a:gradFill flip="none" rotWithShape="1">
              <a:gsLst>
                <a:gs pos="0">
                  <a:srgbClr val="FFF200"/>
                </a:gs>
                <a:gs pos="45000">
                  <a:srgbClr val="FF7A00"/>
                </a:gs>
                <a:gs pos="70000">
                  <a:srgbClr val="FF0300"/>
                </a:gs>
                <a:gs pos="100000">
                  <a:srgbClr val="4D0808"/>
                </a:gs>
              </a:gsLst>
              <a:lin ang="10800000" scaled="1"/>
              <a:tileRect/>
            </a:gradFill>
            <a:headEnd/>
            <a:tailEnd/>
          </a:ln>
          <a:extLst/>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buNone/>
            </a:pPr>
            <a:r>
              <a:rPr lang="en-US" sz="1400" dirty="0">
                <a:solidFill>
                  <a:schemeClr val="tx1"/>
                </a:solidFill>
                <a:latin typeface="Calibri" pitchFamily="34" charset="0"/>
              </a:rPr>
              <a:t>Debug Out</a:t>
            </a:r>
          </a:p>
        </p:txBody>
      </p:sp>
      <p:sp>
        <p:nvSpPr>
          <p:cNvPr id="120838" name="Rectangle 6"/>
          <p:cNvSpPr>
            <a:spLocks noChangeArrowheads="1"/>
          </p:cNvSpPr>
          <p:nvPr/>
        </p:nvSpPr>
        <p:spPr bwMode="auto">
          <a:xfrm>
            <a:off x="6324600" y="2667000"/>
            <a:ext cx="1447800" cy="457200"/>
          </a:xfrm>
          <a:prstGeom prst="rect">
            <a:avLst/>
          </a:prstGeom>
          <a:gradFill flip="none" rotWithShape="1">
            <a:gsLst>
              <a:gs pos="0">
                <a:schemeClr val="accent1"/>
              </a:gs>
              <a:gs pos="35000">
                <a:schemeClr val="accent1">
                  <a:tint val="37000"/>
                  <a:satMod val="300000"/>
                </a:schemeClr>
              </a:gs>
              <a:gs pos="100000">
                <a:schemeClr val="accent1">
                  <a:tint val="15000"/>
                  <a:satMod val="350000"/>
                </a:schemeClr>
              </a:gs>
            </a:gsLst>
            <a:lin ang="0" scaled="1"/>
            <a:tileRect/>
          </a:gradFill>
          <a:ln>
            <a:gradFill>
              <a:gsLst>
                <a:gs pos="0">
                  <a:schemeClr val="accent1"/>
                </a:gs>
                <a:gs pos="50000">
                  <a:schemeClr val="accent1">
                    <a:tint val="44500"/>
                    <a:satMod val="160000"/>
                  </a:schemeClr>
                </a:gs>
                <a:gs pos="100000">
                  <a:schemeClr val="accent1">
                    <a:tint val="23500"/>
                    <a:satMod val="160000"/>
                  </a:schemeClr>
                </a:gs>
              </a:gsLst>
              <a:lin ang="5400000" scaled="0"/>
            </a:gradFill>
            <a:headEnd/>
            <a:tailEnd/>
          </a:ln>
          <a:extLst/>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r>
              <a:rPr lang="en-US" sz="1400">
                <a:solidFill>
                  <a:schemeClr val="tx1"/>
                </a:solidFill>
                <a:latin typeface="Calibri" pitchFamily="34" charset="0"/>
              </a:rPr>
              <a:t>PCIe</a:t>
            </a:r>
          </a:p>
        </p:txBody>
      </p:sp>
      <p:sp>
        <p:nvSpPr>
          <p:cNvPr id="120841" name="Rectangle 9"/>
          <p:cNvSpPr>
            <a:spLocks noChangeArrowheads="1"/>
          </p:cNvSpPr>
          <p:nvPr/>
        </p:nvSpPr>
        <p:spPr bwMode="auto">
          <a:xfrm>
            <a:off x="4495800" y="2667000"/>
            <a:ext cx="1447800" cy="457200"/>
          </a:xfrm>
          <a:prstGeom prst="rect">
            <a:avLst/>
          </a:prstGeom>
          <a:gradFill flip="none" rotWithShape="1">
            <a:gsLst>
              <a:gs pos="0">
                <a:schemeClr val="accent1"/>
              </a:gs>
              <a:gs pos="35000">
                <a:schemeClr val="accent1">
                  <a:tint val="37000"/>
                  <a:satMod val="300000"/>
                </a:schemeClr>
              </a:gs>
              <a:gs pos="100000">
                <a:schemeClr val="accent1">
                  <a:tint val="15000"/>
                  <a:satMod val="350000"/>
                </a:schemeClr>
              </a:gs>
            </a:gsLst>
            <a:lin ang="0" scaled="1"/>
            <a:tileRect/>
          </a:gradFill>
          <a:ln>
            <a:gradFill>
              <a:gsLst>
                <a:gs pos="0">
                  <a:schemeClr val="accent1"/>
                </a:gs>
                <a:gs pos="50000">
                  <a:schemeClr val="accent1">
                    <a:tint val="44500"/>
                    <a:satMod val="160000"/>
                  </a:schemeClr>
                </a:gs>
                <a:gs pos="100000">
                  <a:schemeClr val="accent1">
                    <a:tint val="23500"/>
                    <a:satMod val="160000"/>
                  </a:schemeClr>
                </a:gs>
              </a:gsLst>
              <a:lin ang="5400000" scaled="0"/>
            </a:gradFill>
            <a:headEnd/>
            <a:tailEnd/>
          </a:ln>
          <a:extLst/>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buNone/>
            </a:pPr>
            <a:r>
              <a:rPr lang="en-US" sz="1400" dirty="0">
                <a:solidFill>
                  <a:schemeClr val="tx1"/>
                </a:solidFill>
                <a:latin typeface="Calibri" pitchFamily="34" charset="0"/>
              </a:rPr>
              <a:t>T</a:t>
            </a:r>
            <a:r>
              <a:rPr lang="en-US" sz="1400" dirty="0" smtClean="0">
                <a:solidFill>
                  <a:schemeClr val="tx1"/>
                </a:solidFill>
                <a:latin typeface="Calibri" pitchFamily="34" charset="0"/>
              </a:rPr>
              <a:t>X Pipeline</a:t>
            </a:r>
            <a:endParaRPr lang="en-US" sz="1400" dirty="0">
              <a:solidFill>
                <a:schemeClr val="tx1"/>
              </a:solidFill>
              <a:latin typeface="Calibri" pitchFamily="34" charset="0"/>
            </a:endParaRPr>
          </a:p>
        </p:txBody>
      </p:sp>
      <p:sp>
        <p:nvSpPr>
          <p:cNvPr id="120844" name="Line 12"/>
          <p:cNvSpPr>
            <a:spLocks noChangeShapeType="1"/>
          </p:cNvSpPr>
          <p:nvPr/>
        </p:nvSpPr>
        <p:spPr bwMode="auto">
          <a:xfrm flipH="1">
            <a:off x="4495800" y="1905000"/>
            <a:ext cx="914400" cy="2286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0845" name="Line 13"/>
          <p:cNvSpPr>
            <a:spLocks noChangeShapeType="1"/>
          </p:cNvSpPr>
          <p:nvPr/>
        </p:nvSpPr>
        <p:spPr bwMode="auto">
          <a:xfrm flipH="1">
            <a:off x="3657600" y="2514600"/>
            <a:ext cx="914400" cy="2286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0846" name="Line 14"/>
          <p:cNvSpPr>
            <a:spLocks noChangeShapeType="1"/>
          </p:cNvSpPr>
          <p:nvPr/>
        </p:nvSpPr>
        <p:spPr bwMode="auto">
          <a:xfrm flipH="1">
            <a:off x="2667000" y="3124200"/>
            <a:ext cx="914400" cy="2286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0848" name="Line 16"/>
          <p:cNvSpPr>
            <a:spLocks noChangeShapeType="1"/>
          </p:cNvSpPr>
          <p:nvPr/>
        </p:nvSpPr>
        <p:spPr bwMode="auto">
          <a:xfrm>
            <a:off x="5486400" y="1905000"/>
            <a:ext cx="914400" cy="2286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0849" name="Line 17"/>
          <p:cNvSpPr>
            <a:spLocks noChangeShapeType="1"/>
          </p:cNvSpPr>
          <p:nvPr/>
        </p:nvSpPr>
        <p:spPr bwMode="auto">
          <a:xfrm>
            <a:off x="4495800" y="2514600"/>
            <a:ext cx="914400" cy="2286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0850" name="Line 18"/>
          <p:cNvSpPr>
            <a:spLocks noChangeShapeType="1"/>
          </p:cNvSpPr>
          <p:nvPr/>
        </p:nvSpPr>
        <p:spPr bwMode="auto">
          <a:xfrm>
            <a:off x="6324600" y="2514600"/>
            <a:ext cx="914400" cy="2286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0853" name="Freeform 21"/>
          <p:cNvSpPr>
            <a:spLocks/>
          </p:cNvSpPr>
          <p:nvPr/>
        </p:nvSpPr>
        <p:spPr bwMode="auto">
          <a:xfrm>
            <a:off x="1981200" y="1770063"/>
            <a:ext cx="4419600" cy="2192337"/>
          </a:xfrm>
          <a:custGeom>
            <a:avLst/>
            <a:gdLst>
              <a:gd name="T0" fmla="*/ 0 w 2784"/>
              <a:gd name="T1" fmla="*/ 1381 h 1381"/>
              <a:gd name="T2" fmla="*/ 144 w 2784"/>
              <a:gd name="T3" fmla="*/ 1189 h 1381"/>
              <a:gd name="T4" fmla="*/ 432 w 2784"/>
              <a:gd name="T5" fmla="*/ 1045 h 1381"/>
              <a:gd name="T6" fmla="*/ 720 w 2784"/>
              <a:gd name="T7" fmla="*/ 805 h 1381"/>
              <a:gd name="T8" fmla="*/ 1056 w 2784"/>
              <a:gd name="T9" fmla="*/ 661 h 1381"/>
              <a:gd name="T10" fmla="*/ 1330 w 2784"/>
              <a:gd name="T11" fmla="*/ 397 h 1381"/>
              <a:gd name="T12" fmla="*/ 1567 w 2784"/>
              <a:gd name="T13" fmla="*/ 181 h 1381"/>
              <a:gd name="T14" fmla="*/ 1920 w 2784"/>
              <a:gd name="T15" fmla="*/ 109 h 1381"/>
              <a:gd name="T16" fmla="*/ 2266 w 2784"/>
              <a:gd name="T17" fmla="*/ 1 h 1381"/>
              <a:gd name="T18" fmla="*/ 2467 w 2784"/>
              <a:gd name="T19" fmla="*/ 116 h 1381"/>
              <a:gd name="T20" fmla="*/ 2784 w 2784"/>
              <a:gd name="T21" fmla="*/ 277 h 1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84" h="1381">
                <a:moveTo>
                  <a:pt x="0" y="1381"/>
                </a:moveTo>
                <a:cubicBezTo>
                  <a:pt x="36" y="1313"/>
                  <a:pt x="72" y="1245"/>
                  <a:pt x="144" y="1189"/>
                </a:cubicBezTo>
                <a:cubicBezTo>
                  <a:pt x="216" y="1133"/>
                  <a:pt x="336" y="1109"/>
                  <a:pt x="432" y="1045"/>
                </a:cubicBezTo>
                <a:cubicBezTo>
                  <a:pt x="528" y="981"/>
                  <a:pt x="616" y="869"/>
                  <a:pt x="720" y="805"/>
                </a:cubicBezTo>
                <a:cubicBezTo>
                  <a:pt x="824" y="741"/>
                  <a:pt x="954" y="729"/>
                  <a:pt x="1056" y="661"/>
                </a:cubicBezTo>
                <a:cubicBezTo>
                  <a:pt x="1158" y="593"/>
                  <a:pt x="1245" y="477"/>
                  <a:pt x="1330" y="397"/>
                </a:cubicBezTo>
                <a:cubicBezTo>
                  <a:pt x="1415" y="317"/>
                  <a:pt x="1469" y="229"/>
                  <a:pt x="1567" y="181"/>
                </a:cubicBezTo>
                <a:cubicBezTo>
                  <a:pt x="1665" y="133"/>
                  <a:pt x="1804" y="139"/>
                  <a:pt x="1920" y="109"/>
                </a:cubicBezTo>
                <a:cubicBezTo>
                  <a:pt x="2036" y="79"/>
                  <a:pt x="2175" y="0"/>
                  <a:pt x="2266" y="1"/>
                </a:cubicBezTo>
                <a:cubicBezTo>
                  <a:pt x="2357" y="2"/>
                  <a:pt x="2381" y="70"/>
                  <a:pt x="2467" y="116"/>
                </a:cubicBezTo>
                <a:cubicBezTo>
                  <a:pt x="2553" y="162"/>
                  <a:pt x="2718" y="244"/>
                  <a:pt x="2784" y="277"/>
                </a:cubicBezTo>
              </a:path>
            </a:pathLst>
          </a:custGeom>
          <a:noFill/>
          <a:ln w="57150" cap="flat" cmpd="sng">
            <a:solidFill>
              <a:srgbClr val="FF6600"/>
            </a:solidFill>
            <a:prstDash val="sysDot"/>
            <a:round/>
            <a:headEnd type="none" w="med" len="med"/>
            <a:tailEnd type="triangle" w="med" len="me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0857" name="Rectangle 25"/>
          <p:cNvSpPr>
            <a:spLocks noChangeArrowheads="1"/>
          </p:cNvSpPr>
          <p:nvPr/>
        </p:nvSpPr>
        <p:spPr bwMode="auto">
          <a:xfrm>
            <a:off x="4343400" y="3276600"/>
            <a:ext cx="4191000" cy="1219200"/>
          </a:xfrm>
          <a:prstGeom prst="rect">
            <a:avLst/>
          </a:prstGeom>
          <a:solidFill>
            <a:schemeClr val="bg1"/>
          </a:solidFill>
          <a:ln w="38100">
            <a:solidFill>
              <a:srgbClr val="FF6600"/>
            </a:solidFill>
            <a:miter lim="800000"/>
            <a:headEnd/>
            <a:tailEnd/>
          </a:ln>
          <a:effectLst>
            <a:outerShdw dist="107763" dir="2700000" algn="ctr" rotWithShape="0">
              <a:schemeClr val="bg2">
                <a:alpha val="50000"/>
              </a:schemeClr>
            </a:outerShdw>
          </a:effectLst>
        </p:spPr>
        <p:txBody>
          <a:bodyPr/>
          <a:lstStyle/>
          <a:p>
            <a:pPr marL="342900" indent="-342900" algn="l">
              <a:spcBef>
                <a:spcPct val="20000"/>
              </a:spcBef>
              <a:buSzPct val="80000"/>
              <a:buFontTx/>
              <a:buBlip>
                <a:blip r:embed="rId3"/>
              </a:buBlip>
            </a:pPr>
            <a:r>
              <a:rPr lang="en-US" sz="2400"/>
              <a:t>A bug!</a:t>
            </a:r>
          </a:p>
          <a:p>
            <a:pPr marL="742950" lvl="1" indent="-285750" algn="l">
              <a:spcBef>
                <a:spcPct val="20000"/>
              </a:spcBef>
              <a:buSzPct val="80000"/>
              <a:buFontTx/>
              <a:buBlip>
                <a:blip r:embed="rId3"/>
              </a:buBlip>
            </a:pPr>
            <a:r>
              <a:rPr lang="en-US" sz="2000" b="0"/>
              <a:t>Add debugging logic</a:t>
            </a:r>
          </a:p>
          <a:p>
            <a:pPr marL="742950" lvl="1" indent="-285750" algn="l">
              <a:spcBef>
                <a:spcPct val="20000"/>
              </a:spcBef>
              <a:buSzPct val="80000"/>
              <a:buFontTx/>
              <a:buBlip>
                <a:blip r:embed="rId3"/>
              </a:buBlip>
            </a:pPr>
            <a:r>
              <a:rPr lang="en-US" sz="2000" b="0"/>
              <a:t>Route to Debug Out</a:t>
            </a:r>
          </a:p>
        </p:txBody>
      </p:sp>
      <p:sp>
        <p:nvSpPr>
          <p:cNvPr id="120858" name="Freeform 26"/>
          <p:cNvSpPr>
            <a:spLocks/>
          </p:cNvSpPr>
          <p:nvPr/>
        </p:nvSpPr>
        <p:spPr bwMode="auto">
          <a:xfrm>
            <a:off x="2667000" y="3797300"/>
            <a:ext cx="1981200" cy="241300"/>
          </a:xfrm>
          <a:custGeom>
            <a:avLst/>
            <a:gdLst>
              <a:gd name="T0" fmla="*/ 672 w 672"/>
              <a:gd name="T1" fmla="*/ 104 h 152"/>
              <a:gd name="T2" fmla="*/ 336 w 672"/>
              <a:gd name="T3" fmla="*/ 8 h 152"/>
              <a:gd name="T4" fmla="*/ 0 w 672"/>
              <a:gd name="T5" fmla="*/ 152 h 152"/>
            </a:gdLst>
            <a:ahLst/>
            <a:cxnLst>
              <a:cxn ang="0">
                <a:pos x="T0" y="T1"/>
              </a:cxn>
              <a:cxn ang="0">
                <a:pos x="T2" y="T3"/>
              </a:cxn>
              <a:cxn ang="0">
                <a:pos x="T4" y="T5"/>
              </a:cxn>
            </a:cxnLst>
            <a:rect l="0" t="0" r="r" b="b"/>
            <a:pathLst>
              <a:path w="672" h="152">
                <a:moveTo>
                  <a:pt x="672" y="104"/>
                </a:moveTo>
                <a:cubicBezTo>
                  <a:pt x="560" y="52"/>
                  <a:pt x="448" y="0"/>
                  <a:pt x="336" y="8"/>
                </a:cubicBezTo>
                <a:cubicBezTo>
                  <a:pt x="224" y="16"/>
                  <a:pt x="112" y="84"/>
                  <a:pt x="0" y="152"/>
                </a:cubicBezTo>
              </a:path>
            </a:pathLst>
          </a:custGeom>
          <a:noFill/>
          <a:ln w="57150" cap="flat" cmpd="sng">
            <a:solidFill>
              <a:srgbClr val="FF6600"/>
            </a:solidFill>
            <a:prstDash val="solid"/>
            <a:round/>
            <a:headEnd type="none" w="med" len="med"/>
            <a:tailEnd type="triangle" w="med" len="me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0847" name="Line 15"/>
          <p:cNvSpPr>
            <a:spLocks noChangeShapeType="1"/>
          </p:cNvSpPr>
          <p:nvPr/>
        </p:nvSpPr>
        <p:spPr bwMode="auto">
          <a:xfrm flipH="1">
            <a:off x="1828800" y="3733800"/>
            <a:ext cx="914400" cy="2286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8810753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0853"/>
                                        </p:tgtEl>
                                        <p:attrNameLst>
                                          <p:attrName>style.visibility</p:attrName>
                                        </p:attrNameLst>
                                      </p:cBhvr>
                                      <p:to>
                                        <p:strVal val="visible"/>
                                      </p:to>
                                    </p:set>
                                    <p:animEffect transition="in" filter="wipe(left)">
                                      <p:cBhvr>
                                        <p:cTn id="7" dur="500"/>
                                        <p:tgtEl>
                                          <p:spTgt spid="120853"/>
                                        </p:tgtEl>
                                      </p:cBhvr>
                                    </p:animEffect>
                                  </p:childTnLst>
                                </p:cTn>
                              </p:par>
                            </p:childTnLst>
                          </p:cTn>
                        </p:par>
                        <p:par>
                          <p:cTn id="8" fill="hold" nodeType="afterGroup">
                            <p:stCondLst>
                              <p:cond delay="500"/>
                            </p:stCondLst>
                            <p:childTnLst>
                              <p:par>
                                <p:cTn id="9" presetID="1" presetClass="emph" presetSubtype="2" fill="hold" nodeType="afterEffect">
                                  <p:stCondLst>
                                    <p:cond delay="0"/>
                                  </p:stCondLst>
                                  <p:childTnLst>
                                    <p:animClr clrSpc="rgb" dir="cw">
                                      <p:cBhvr>
                                        <p:cTn id="10" dur="1000" fill="hold"/>
                                        <p:tgtEl>
                                          <p:spTgt spid="120842"/>
                                        </p:tgtEl>
                                        <p:attrNameLst>
                                          <p:attrName>fillcolor</p:attrName>
                                        </p:attrNameLst>
                                      </p:cBhvr>
                                      <p:to>
                                        <a:srgbClr val="FFFF99"/>
                                      </p:to>
                                    </p:animClr>
                                    <p:set>
                                      <p:cBhvr>
                                        <p:cTn id="11" dur="1000" fill="hold"/>
                                        <p:tgtEl>
                                          <p:spTgt spid="120842"/>
                                        </p:tgtEl>
                                        <p:attrNameLst>
                                          <p:attrName>fill.type</p:attrName>
                                        </p:attrNameLst>
                                      </p:cBhvr>
                                      <p:to>
                                        <p:strVal val="solid"/>
                                      </p:to>
                                    </p:set>
                                    <p:set>
                                      <p:cBhvr>
                                        <p:cTn id="12" dur="1000" fill="hold"/>
                                        <p:tgtEl>
                                          <p:spTgt spid="120842"/>
                                        </p:tgtEl>
                                        <p:attrNameLst>
                                          <p:attrName>fill.on</p:attrName>
                                        </p:attrNameLst>
                                      </p:cBhvr>
                                      <p:to>
                                        <p:strVal val="true"/>
                                      </p:to>
                                    </p:set>
                                  </p:childTnLst>
                                </p:cTn>
                              </p:par>
                            </p:childTnLst>
                          </p:cTn>
                        </p:par>
                        <p:par>
                          <p:cTn id="13" fill="hold" nodeType="afterGroup">
                            <p:stCondLst>
                              <p:cond delay="1500"/>
                            </p:stCondLst>
                            <p:childTnLst>
                              <p:par>
                                <p:cTn id="14" presetID="1" presetClass="emph" presetSubtype="2" fill="hold" nodeType="afterEffect">
                                  <p:stCondLst>
                                    <p:cond delay="0"/>
                                  </p:stCondLst>
                                  <p:childTnLst>
                                    <p:animClr clrSpc="rgb" dir="cw">
                                      <p:cBhvr>
                                        <p:cTn id="15" dur="1000" fill="hold"/>
                                        <p:tgtEl>
                                          <p:spTgt spid="120840"/>
                                        </p:tgtEl>
                                        <p:attrNameLst>
                                          <p:attrName>fillcolor</p:attrName>
                                        </p:attrNameLst>
                                      </p:cBhvr>
                                      <p:to>
                                        <a:srgbClr val="FFFF99"/>
                                      </p:to>
                                    </p:animClr>
                                    <p:set>
                                      <p:cBhvr>
                                        <p:cTn id="16" dur="1000" fill="hold"/>
                                        <p:tgtEl>
                                          <p:spTgt spid="120840"/>
                                        </p:tgtEl>
                                        <p:attrNameLst>
                                          <p:attrName>fill.type</p:attrName>
                                        </p:attrNameLst>
                                      </p:cBhvr>
                                      <p:to>
                                        <p:strVal val="solid"/>
                                      </p:to>
                                    </p:set>
                                    <p:set>
                                      <p:cBhvr>
                                        <p:cTn id="17" dur="1000" fill="hold"/>
                                        <p:tgtEl>
                                          <p:spTgt spid="120840"/>
                                        </p:tgtEl>
                                        <p:attrNameLst>
                                          <p:attrName>fill.on</p:attrName>
                                        </p:attrNameLst>
                                      </p:cBhvr>
                                      <p:to>
                                        <p:strVal val="true"/>
                                      </p:to>
                                    </p:set>
                                  </p:childTnLst>
                                </p:cTn>
                              </p:par>
                            </p:childTnLst>
                          </p:cTn>
                        </p:par>
                        <p:par>
                          <p:cTn id="18" fill="hold" nodeType="afterGroup">
                            <p:stCondLst>
                              <p:cond delay="2500"/>
                            </p:stCondLst>
                            <p:childTnLst>
                              <p:par>
                                <p:cTn id="19" presetID="1" presetClass="emph" presetSubtype="2" fill="hold" nodeType="afterEffect">
                                  <p:stCondLst>
                                    <p:cond delay="0"/>
                                  </p:stCondLst>
                                  <p:childTnLst>
                                    <p:animClr clrSpc="rgb" dir="cw">
                                      <p:cBhvr>
                                        <p:cTn id="20" dur="1000" fill="hold"/>
                                        <p:tgtEl>
                                          <p:spTgt spid="120839"/>
                                        </p:tgtEl>
                                        <p:attrNameLst>
                                          <p:attrName>fillcolor</p:attrName>
                                        </p:attrNameLst>
                                      </p:cBhvr>
                                      <p:to>
                                        <a:srgbClr val="FFFF99"/>
                                      </p:to>
                                    </p:animClr>
                                    <p:set>
                                      <p:cBhvr>
                                        <p:cTn id="21" dur="1000" fill="hold"/>
                                        <p:tgtEl>
                                          <p:spTgt spid="120839"/>
                                        </p:tgtEl>
                                        <p:attrNameLst>
                                          <p:attrName>fill.type</p:attrName>
                                        </p:attrNameLst>
                                      </p:cBhvr>
                                      <p:to>
                                        <p:strVal val="solid"/>
                                      </p:to>
                                    </p:set>
                                    <p:set>
                                      <p:cBhvr>
                                        <p:cTn id="22" dur="1000" fill="hold"/>
                                        <p:tgtEl>
                                          <p:spTgt spid="120839"/>
                                        </p:tgtEl>
                                        <p:attrNameLst>
                                          <p:attrName>fill.on</p:attrName>
                                        </p:attrNameLst>
                                      </p:cBhvr>
                                      <p:to>
                                        <p:strVal val="true"/>
                                      </p:to>
                                    </p:set>
                                  </p:childTnLst>
                                </p:cTn>
                              </p:par>
                            </p:childTnLst>
                          </p:cTn>
                        </p:par>
                        <p:par>
                          <p:cTn id="23" fill="hold" nodeType="afterGroup">
                            <p:stCondLst>
                              <p:cond delay="3500"/>
                            </p:stCondLst>
                            <p:childTnLst>
                              <p:par>
                                <p:cTn id="24" presetID="1" presetClass="emph" presetSubtype="2" fill="hold" nodeType="afterEffect">
                                  <p:stCondLst>
                                    <p:cond delay="0"/>
                                  </p:stCondLst>
                                  <p:childTnLst>
                                    <p:animClr clrSpc="rgb" dir="cw">
                                      <p:cBhvr>
                                        <p:cTn id="25" dur="1000" fill="hold"/>
                                        <p:tgtEl>
                                          <p:spTgt spid="120836"/>
                                        </p:tgtEl>
                                        <p:attrNameLst>
                                          <p:attrName>fillcolor</p:attrName>
                                        </p:attrNameLst>
                                      </p:cBhvr>
                                      <p:to>
                                        <a:srgbClr val="FFFF99"/>
                                      </p:to>
                                    </p:animClr>
                                    <p:set>
                                      <p:cBhvr>
                                        <p:cTn id="26" dur="1000" fill="hold"/>
                                        <p:tgtEl>
                                          <p:spTgt spid="120836"/>
                                        </p:tgtEl>
                                        <p:attrNameLst>
                                          <p:attrName>fill.type</p:attrName>
                                        </p:attrNameLst>
                                      </p:cBhvr>
                                      <p:to>
                                        <p:strVal val="solid"/>
                                      </p:to>
                                    </p:set>
                                    <p:set>
                                      <p:cBhvr>
                                        <p:cTn id="27" dur="1000" fill="hold"/>
                                        <p:tgtEl>
                                          <p:spTgt spid="120836"/>
                                        </p:tgtEl>
                                        <p:attrNameLst>
                                          <p:attrName>fill.on</p:attrName>
                                        </p:attrNameLst>
                                      </p:cBhvr>
                                      <p:to>
                                        <p:strVal val="true"/>
                                      </p:to>
                                    </p:set>
                                  </p:childTnLst>
                                </p:cTn>
                              </p:par>
                              <p:par>
                                <p:cTn id="28" presetID="2" presetClass="exit" presetSubtype="4" fill="hold" grpId="0" nodeType="withEffect">
                                  <p:stCondLst>
                                    <p:cond delay="0"/>
                                  </p:stCondLst>
                                  <p:childTnLst>
                                    <p:anim calcmode="lin" valueType="num">
                                      <p:cBhvr additive="base">
                                        <p:cTn id="29" dur="500"/>
                                        <p:tgtEl>
                                          <p:spTgt spid="120857"/>
                                        </p:tgtEl>
                                        <p:attrNameLst>
                                          <p:attrName>ppt_x</p:attrName>
                                        </p:attrNameLst>
                                      </p:cBhvr>
                                      <p:tavLst>
                                        <p:tav tm="0">
                                          <p:val>
                                            <p:strVal val="ppt_x"/>
                                          </p:val>
                                        </p:tav>
                                        <p:tav tm="100000">
                                          <p:val>
                                            <p:strVal val="ppt_x"/>
                                          </p:val>
                                        </p:tav>
                                      </p:tavLst>
                                    </p:anim>
                                    <p:anim calcmode="lin" valueType="num">
                                      <p:cBhvr additive="base">
                                        <p:cTn id="30" dur="500"/>
                                        <p:tgtEl>
                                          <p:spTgt spid="120857"/>
                                        </p:tgtEl>
                                        <p:attrNameLst>
                                          <p:attrName>ppt_y</p:attrName>
                                        </p:attrNameLst>
                                      </p:cBhvr>
                                      <p:tavLst>
                                        <p:tav tm="0">
                                          <p:val>
                                            <p:strVal val="ppt_y"/>
                                          </p:val>
                                        </p:tav>
                                        <p:tav tm="100000">
                                          <p:val>
                                            <p:strVal val="1+ppt_h/2"/>
                                          </p:val>
                                        </p:tav>
                                      </p:tavLst>
                                    </p:anim>
                                    <p:set>
                                      <p:cBhvr>
                                        <p:cTn id="31" dur="1" fill="hold">
                                          <p:stCondLst>
                                            <p:cond delay="499"/>
                                          </p:stCondLst>
                                        </p:cTn>
                                        <p:tgtEl>
                                          <p:spTgt spid="120857"/>
                                        </p:tgtEl>
                                        <p:attrNameLst>
                                          <p:attrName>style.visibility</p:attrName>
                                        </p:attrNameLst>
                                      </p:cBhvr>
                                      <p:to>
                                        <p:strVal val="hidden"/>
                                      </p:to>
                                    </p:set>
                                  </p:childTnLst>
                                </p:cTn>
                              </p:par>
                              <p:par>
                                <p:cTn id="32" presetID="2" presetClass="exit" presetSubtype="4" fill="hold" grpId="0" nodeType="withEffect">
                                  <p:stCondLst>
                                    <p:cond delay="0"/>
                                  </p:stCondLst>
                                  <p:childTnLst>
                                    <p:anim calcmode="lin" valueType="num">
                                      <p:cBhvr additive="base">
                                        <p:cTn id="33" dur="500"/>
                                        <p:tgtEl>
                                          <p:spTgt spid="120858"/>
                                        </p:tgtEl>
                                        <p:attrNameLst>
                                          <p:attrName>ppt_x</p:attrName>
                                        </p:attrNameLst>
                                      </p:cBhvr>
                                      <p:tavLst>
                                        <p:tav tm="0">
                                          <p:val>
                                            <p:strVal val="ppt_x"/>
                                          </p:val>
                                        </p:tav>
                                        <p:tav tm="100000">
                                          <p:val>
                                            <p:strVal val="ppt_x"/>
                                          </p:val>
                                        </p:tav>
                                      </p:tavLst>
                                    </p:anim>
                                    <p:anim calcmode="lin" valueType="num">
                                      <p:cBhvr additive="base">
                                        <p:cTn id="34" dur="500"/>
                                        <p:tgtEl>
                                          <p:spTgt spid="120858"/>
                                        </p:tgtEl>
                                        <p:attrNameLst>
                                          <p:attrName>ppt_y</p:attrName>
                                        </p:attrNameLst>
                                      </p:cBhvr>
                                      <p:tavLst>
                                        <p:tav tm="0">
                                          <p:val>
                                            <p:strVal val="ppt_y"/>
                                          </p:val>
                                        </p:tav>
                                        <p:tav tm="100000">
                                          <p:val>
                                            <p:strVal val="1+ppt_h/2"/>
                                          </p:val>
                                        </p:tav>
                                      </p:tavLst>
                                    </p:anim>
                                    <p:set>
                                      <p:cBhvr>
                                        <p:cTn id="35" dur="1" fill="hold">
                                          <p:stCondLst>
                                            <p:cond delay="499"/>
                                          </p:stCondLst>
                                        </p:cTn>
                                        <p:tgtEl>
                                          <p:spTgt spid="12085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53" grpId="0" animBg="1"/>
      <p:bldP spid="120857" grpId="0" animBg="1"/>
      <p:bldP spid="120858"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5" name="Rectangle 3"/>
          <p:cNvSpPr>
            <a:spLocks noGrp="1" noChangeArrowheads="1"/>
          </p:cNvSpPr>
          <p:nvPr>
            <p:ph idx="1"/>
          </p:nvPr>
        </p:nvSpPr>
        <p:spPr>
          <a:xfrm>
            <a:off x="228600" y="4648200"/>
            <a:ext cx="8686800" cy="1600200"/>
          </a:xfrm>
        </p:spPr>
        <p:txBody>
          <a:bodyPr>
            <a:normAutofit fontScale="92500" lnSpcReduction="10000"/>
          </a:bodyPr>
          <a:lstStyle/>
          <a:p>
            <a:r>
              <a:rPr lang="en-US" dirty="0" smtClean="0"/>
              <a:t>Create channel between BCJR and Debug</a:t>
            </a:r>
            <a:endParaRPr lang="en-US" dirty="0"/>
          </a:p>
          <a:p>
            <a:pPr lvl="1"/>
            <a:r>
              <a:rPr lang="en-US" dirty="0" smtClean="0"/>
              <a:t>Identify endpoints with text string</a:t>
            </a:r>
          </a:p>
          <a:p>
            <a:pPr lvl="1"/>
            <a:r>
              <a:rPr lang="en-US" dirty="0" smtClean="0"/>
              <a:t>Have </a:t>
            </a:r>
            <a:r>
              <a:rPr lang="en-US" dirty="0"/>
              <a:t>HDL compiler make the connection</a:t>
            </a:r>
          </a:p>
          <a:p>
            <a:pPr lvl="1"/>
            <a:r>
              <a:rPr lang="en-US" dirty="0" smtClean="0"/>
              <a:t>Connection acts like a queue (guarded output FIFO)</a:t>
            </a:r>
            <a:endParaRPr lang="en-US" dirty="0"/>
          </a:p>
        </p:txBody>
      </p:sp>
      <p:sp>
        <p:nvSpPr>
          <p:cNvPr id="125954" name="Rectangle 2" descr="banner3"/>
          <p:cNvSpPr>
            <a:spLocks noGrp="1" noChangeArrowheads="1"/>
          </p:cNvSpPr>
          <p:nvPr>
            <p:ph type="title"/>
          </p:nvPr>
        </p:nvSpPr>
        <p:spPr/>
        <p:txBody>
          <a:bodyPr>
            <a:normAutofit/>
          </a:bodyPr>
          <a:lstStyle/>
          <a:p>
            <a:r>
              <a:rPr lang="en-US" dirty="0" smtClean="0"/>
              <a:t>LEAP Abstraction: Soft </a:t>
            </a:r>
            <a:r>
              <a:rPr lang="en-US" dirty="0"/>
              <a:t>Connections</a:t>
            </a:r>
          </a:p>
        </p:txBody>
      </p:sp>
      <p:sp>
        <p:nvSpPr>
          <p:cNvPr id="125956" name="Rectangle 4"/>
          <p:cNvSpPr>
            <a:spLocks noChangeArrowheads="1"/>
          </p:cNvSpPr>
          <p:nvPr/>
        </p:nvSpPr>
        <p:spPr bwMode="auto">
          <a:xfrm>
            <a:off x="4724400" y="1447800"/>
            <a:ext cx="1447800" cy="457200"/>
          </a:xfrm>
          <a:prstGeom prst="rect">
            <a:avLst/>
          </a:prstGeom>
          <a:gradFill flip="none" rotWithShape="1">
            <a:gsLst>
              <a:gs pos="0">
                <a:schemeClr val="accent1"/>
              </a:gs>
              <a:gs pos="35000">
                <a:schemeClr val="accent1">
                  <a:tint val="37000"/>
                  <a:satMod val="300000"/>
                </a:schemeClr>
              </a:gs>
              <a:gs pos="100000">
                <a:schemeClr val="accent1">
                  <a:tint val="15000"/>
                  <a:satMod val="350000"/>
                </a:schemeClr>
              </a:gs>
            </a:gsLst>
            <a:lin ang="0" scaled="1"/>
            <a:tileRect/>
          </a:gradFill>
          <a:ln>
            <a:gradFill>
              <a:gsLst>
                <a:gs pos="0">
                  <a:schemeClr val="accent1"/>
                </a:gs>
                <a:gs pos="50000">
                  <a:schemeClr val="accent1">
                    <a:tint val="44500"/>
                    <a:satMod val="160000"/>
                  </a:schemeClr>
                </a:gs>
                <a:gs pos="100000">
                  <a:schemeClr val="accent1">
                    <a:tint val="23500"/>
                    <a:satMod val="160000"/>
                  </a:schemeClr>
                </a:gs>
              </a:gsLst>
              <a:lin ang="5400000" scaled="0"/>
            </a:gradFill>
            <a:headEnd/>
            <a:tailEnd/>
          </a:ln>
          <a:extLst/>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buNone/>
            </a:pPr>
            <a:r>
              <a:rPr lang="en-US" sz="1400" dirty="0" err="1" smtClean="0">
                <a:solidFill>
                  <a:schemeClr val="tx1"/>
                </a:solidFill>
                <a:latin typeface="Calibri" pitchFamily="34" charset="0"/>
                <a:cs typeface="+mn-cs"/>
              </a:rPr>
              <a:t>Airblue</a:t>
            </a:r>
            <a:r>
              <a:rPr lang="en-US" sz="1400" dirty="0" smtClean="0">
                <a:solidFill>
                  <a:schemeClr val="tx1"/>
                </a:solidFill>
                <a:latin typeface="Calibri" pitchFamily="34" charset="0"/>
                <a:cs typeface="+mn-cs"/>
              </a:rPr>
              <a:t> 802.11g</a:t>
            </a:r>
            <a:endParaRPr lang="en-US" sz="1400" dirty="0">
              <a:solidFill>
                <a:schemeClr val="tx1"/>
              </a:solidFill>
              <a:latin typeface="Calibri" pitchFamily="34" charset="0"/>
              <a:cs typeface="+mn-cs"/>
            </a:endParaRPr>
          </a:p>
        </p:txBody>
      </p:sp>
      <p:sp>
        <p:nvSpPr>
          <p:cNvPr id="125957" name="Rectangle 5"/>
          <p:cNvSpPr>
            <a:spLocks noChangeArrowheads="1"/>
          </p:cNvSpPr>
          <p:nvPr/>
        </p:nvSpPr>
        <p:spPr bwMode="auto">
          <a:xfrm>
            <a:off x="5562600" y="2057400"/>
            <a:ext cx="1447800" cy="457200"/>
          </a:xfrm>
          <a:prstGeom prst="rect">
            <a:avLst/>
          </a:prstGeom>
          <a:gradFill flip="none" rotWithShape="1">
            <a:gsLst>
              <a:gs pos="0">
                <a:schemeClr val="accent1"/>
              </a:gs>
              <a:gs pos="35000">
                <a:schemeClr val="accent1">
                  <a:tint val="37000"/>
                  <a:satMod val="300000"/>
                </a:schemeClr>
              </a:gs>
              <a:gs pos="100000">
                <a:schemeClr val="accent1">
                  <a:tint val="15000"/>
                  <a:satMod val="350000"/>
                </a:schemeClr>
              </a:gs>
            </a:gsLst>
            <a:lin ang="0" scaled="1"/>
            <a:tileRect/>
          </a:gradFill>
          <a:ln>
            <a:gradFill>
              <a:gsLst>
                <a:gs pos="0">
                  <a:schemeClr val="accent1"/>
                </a:gs>
                <a:gs pos="50000">
                  <a:schemeClr val="accent1">
                    <a:tint val="44500"/>
                    <a:satMod val="160000"/>
                  </a:schemeClr>
                </a:gs>
                <a:gs pos="100000">
                  <a:schemeClr val="accent1">
                    <a:tint val="23500"/>
                    <a:satMod val="160000"/>
                  </a:schemeClr>
                </a:gs>
              </a:gsLst>
              <a:lin ang="5400000" scaled="0"/>
            </a:gradFill>
            <a:headEnd/>
            <a:tailEnd/>
          </a:ln>
          <a:extLst/>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buNone/>
            </a:pPr>
            <a:r>
              <a:rPr lang="en-US" sz="1400" dirty="0">
                <a:solidFill>
                  <a:schemeClr val="tx1"/>
                </a:solidFill>
                <a:latin typeface="Calibri" pitchFamily="34" charset="0"/>
                <a:cs typeface="+mn-cs"/>
              </a:rPr>
              <a:t>Debug Out</a:t>
            </a:r>
          </a:p>
        </p:txBody>
      </p:sp>
      <p:sp>
        <p:nvSpPr>
          <p:cNvPr id="125958" name="Rectangle 6"/>
          <p:cNvSpPr>
            <a:spLocks noChangeArrowheads="1"/>
          </p:cNvSpPr>
          <p:nvPr/>
        </p:nvSpPr>
        <p:spPr bwMode="auto">
          <a:xfrm>
            <a:off x="6324600" y="2667000"/>
            <a:ext cx="1447800" cy="457200"/>
          </a:xfrm>
          <a:prstGeom prst="rect">
            <a:avLst/>
          </a:prstGeom>
          <a:gradFill flip="none" rotWithShape="1">
            <a:gsLst>
              <a:gs pos="0">
                <a:schemeClr val="accent1"/>
              </a:gs>
              <a:gs pos="35000">
                <a:schemeClr val="accent1">
                  <a:tint val="37000"/>
                  <a:satMod val="300000"/>
                </a:schemeClr>
              </a:gs>
              <a:gs pos="100000">
                <a:schemeClr val="accent1">
                  <a:tint val="15000"/>
                  <a:satMod val="350000"/>
                </a:schemeClr>
              </a:gs>
            </a:gsLst>
            <a:lin ang="0" scaled="1"/>
            <a:tileRect/>
          </a:gradFill>
          <a:ln>
            <a:gradFill>
              <a:gsLst>
                <a:gs pos="0">
                  <a:schemeClr val="accent1"/>
                </a:gs>
                <a:gs pos="50000">
                  <a:schemeClr val="accent1">
                    <a:tint val="44500"/>
                    <a:satMod val="160000"/>
                  </a:schemeClr>
                </a:gs>
                <a:gs pos="100000">
                  <a:schemeClr val="accent1">
                    <a:tint val="23500"/>
                    <a:satMod val="160000"/>
                  </a:schemeClr>
                </a:gs>
              </a:gsLst>
              <a:lin ang="5400000" scaled="0"/>
            </a:gradFill>
            <a:headEnd/>
            <a:tailEnd/>
          </a:ln>
          <a:extLst/>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buNone/>
            </a:pPr>
            <a:r>
              <a:rPr lang="en-US" sz="1400" dirty="0" err="1">
                <a:solidFill>
                  <a:schemeClr val="tx1"/>
                </a:solidFill>
                <a:latin typeface="Calibri" pitchFamily="34" charset="0"/>
                <a:cs typeface="+mn-cs"/>
              </a:rPr>
              <a:t>PCIe</a:t>
            </a:r>
            <a:endParaRPr lang="en-US" sz="1400" dirty="0">
              <a:solidFill>
                <a:schemeClr val="tx1"/>
              </a:solidFill>
              <a:latin typeface="Calibri" pitchFamily="34" charset="0"/>
              <a:cs typeface="+mn-cs"/>
            </a:endParaRPr>
          </a:p>
        </p:txBody>
      </p:sp>
      <p:sp>
        <p:nvSpPr>
          <p:cNvPr id="125959" name="Rectangle 7"/>
          <p:cNvSpPr>
            <a:spLocks noChangeArrowheads="1"/>
          </p:cNvSpPr>
          <p:nvPr/>
        </p:nvSpPr>
        <p:spPr bwMode="auto">
          <a:xfrm>
            <a:off x="3733800" y="2057400"/>
            <a:ext cx="1447800" cy="457200"/>
          </a:xfrm>
          <a:prstGeom prst="rect">
            <a:avLst/>
          </a:prstGeom>
          <a:gradFill flip="none" rotWithShape="1">
            <a:gsLst>
              <a:gs pos="0">
                <a:schemeClr val="accent1"/>
              </a:gs>
              <a:gs pos="35000">
                <a:schemeClr val="accent1">
                  <a:tint val="37000"/>
                  <a:satMod val="300000"/>
                </a:schemeClr>
              </a:gs>
              <a:gs pos="100000">
                <a:schemeClr val="accent1">
                  <a:tint val="15000"/>
                  <a:satMod val="350000"/>
                </a:schemeClr>
              </a:gs>
            </a:gsLst>
            <a:lin ang="0" scaled="1"/>
            <a:tileRect/>
          </a:gradFill>
          <a:ln>
            <a:gradFill>
              <a:gsLst>
                <a:gs pos="0">
                  <a:schemeClr val="accent1"/>
                </a:gs>
                <a:gs pos="50000">
                  <a:schemeClr val="accent1">
                    <a:tint val="44500"/>
                    <a:satMod val="160000"/>
                  </a:schemeClr>
                </a:gs>
                <a:gs pos="100000">
                  <a:schemeClr val="accent1">
                    <a:tint val="23500"/>
                    <a:satMod val="160000"/>
                  </a:schemeClr>
                </a:gs>
              </a:gsLst>
              <a:lin ang="5400000" scaled="0"/>
            </a:gradFill>
            <a:headEnd/>
            <a:tailEnd/>
          </a:ln>
          <a:extLst/>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buNone/>
            </a:pPr>
            <a:r>
              <a:rPr lang="en-US" sz="1400" dirty="0" smtClean="0">
                <a:solidFill>
                  <a:schemeClr val="tx1"/>
                </a:solidFill>
                <a:latin typeface="Calibri" pitchFamily="34" charset="0"/>
              </a:rPr>
              <a:t>PHY</a:t>
            </a:r>
            <a:endParaRPr lang="en-US" sz="1400" dirty="0">
              <a:solidFill>
                <a:schemeClr val="tx1"/>
              </a:solidFill>
              <a:latin typeface="Calibri" pitchFamily="34" charset="0"/>
              <a:cs typeface="+mn-cs"/>
            </a:endParaRPr>
          </a:p>
        </p:txBody>
      </p:sp>
      <p:sp>
        <p:nvSpPr>
          <p:cNvPr id="125960" name="Rectangle 8"/>
          <p:cNvSpPr>
            <a:spLocks noChangeArrowheads="1"/>
          </p:cNvSpPr>
          <p:nvPr/>
        </p:nvSpPr>
        <p:spPr bwMode="auto">
          <a:xfrm>
            <a:off x="2819400" y="2667000"/>
            <a:ext cx="1447800" cy="457200"/>
          </a:xfrm>
          <a:prstGeom prst="rect">
            <a:avLst/>
          </a:prstGeom>
          <a:gradFill flip="none" rotWithShape="1">
            <a:gsLst>
              <a:gs pos="0">
                <a:schemeClr val="accent1"/>
              </a:gs>
              <a:gs pos="35000">
                <a:schemeClr val="accent1">
                  <a:tint val="37000"/>
                  <a:satMod val="300000"/>
                </a:schemeClr>
              </a:gs>
              <a:gs pos="100000">
                <a:schemeClr val="accent1">
                  <a:tint val="15000"/>
                  <a:satMod val="350000"/>
                </a:schemeClr>
              </a:gs>
            </a:gsLst>
            <a:lin ang="0" scaled="1"/>
            <a:tileRect/>
          </a:gradFill>
          <a:ln>
            <a:gradFill>
              <a:gsLst>
                <a:gs pos="0">
                  <a:schemeClr val="accent1"/>
                </a:gs>
                <a:gs pos="50000">
                  <a:schemeClr val="accent1">
                    <a:tint val="44500"/>
                    <a:satMod val="160000"/>
                  </a:schemeClr>
                </a:gs>
                <a:gs pos="100000">
                  <a:schemeClr val="accent1">
                    <a:tint val="23500"/>
                    <a:satMod val="160000"/>
                  </a:schemeClr>
                </a:gs>
              </a:gsLst>
              <a:lin ang="5400000" scaled="0"/>
            </a:gradFill>
            <a:headEnd/>
            <a:tailEnd/>
          </a:ln>
          <a:extLst/>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buNone/>
            </a:pPr>
            <a:r>
              <a:rPr lang="en-US" sz="1400" dirty="0" smtClean="0">
                <a:solidFill>
                  <a:schemeClr val="tx1"/>
                </a:solidFill>
                <a:latin typeface="Calibri" pitchFamily="34" charset="0"/>
              </a:rPr>
              <a:t>RX Pipeline</a:t>
            </a:r>
            <a:endParaRPr lang="en-US" sz="1400" dirty="0">
              <a:solidFill>
                <a:schemeClr val="tx1"/>
              </a:solidFill>
              <a:latin typeface="Calibri" pitchFamily="34" charset="0"/>
              <a:cs typeface="+mn-cs"/>
            </a:endParaRPr>
          </a:p>
        </p:txBody>
      </p:sp>
      <p:sp>
        <p:nvSpPr>
          <p:cNvPr id="125961" name="Rectangle 9"/>
          <p:cNvSpPr>
            <a:spLocks noChangeArrowheads="1"/>
          </p:cNvSpPr>
          <p:nvPr/>
        </p:nvSpPr>
        <p:spPr bwMode="auto">
          <a:xfrm>
            <a:off x="4495800" y="2667000"/>
            <a:ext cx="1447800" cy="457200"/>
          </a:xfrm>
          <a:prstGeom prst="rect">
            <a:avLst/>
          </a:prstGeom>
          <a:gradFill flip="none" rotWithShape="1">
            <a:gsLst>
              <a:gs pos="0">
                <a:schemeClr val="accent1"/>
              </a:gs>
              <a:gs pos="35000">
                <a:schemeClr val="accent1">
                  <a:tint val="37000"/>
                  <a:satMod val="300000"/>
                </a:schemeClr>
              </a:gs>
              <a:gs pos="100000">
                <a:schemeClr val="accent1">
                  <a:tint val="15000"/>
                  <a:satMod val="350000"/>
                </a:schemeClr>
              </a:gs>
            </a:gsLst>
            <a:lin ang="0" scaled="1"/>
            <a:tileRect/>
          </a:gradFill>
          <a:ln>
            <a:gradFill>
              <a:gsLst>
                <a:gs pos="0">
                  <a:schemeClr val="accent1"/>
                </a:gs>
                <a:gs pos="50000">
                  <a:schemeClr val="accent1">
                    <a:tint val="44500"/>
                    <a:satMod val="160000"/>
                  </a:schemeClr>
                </a:gs>
                <a:gs pos="100000">
                  <a:schemeClr val="accent1">
                    <a:tint val="23500"/>
                    <a:satMod val="160000"/>
                  </a:schemeClr>
                </a:gs>
              </a:gsLst>
              <a:lin ang="5400000" scaled="0"/>
            </a:gradFill>
            <a:headEnd/>
            <a:tailEnd/>
          </a:ln>
          <a:extLst/>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buNone/>
            </a:pPr>
            <a:r>
              <a:rPr lang="en-US" sz="1400" dirty="0" smtClean="0">
                <a:solidFill>
                  <a:schemeClr val="tx1"/>
                </a:solidFill>
                <a:latin typeface="Calibri" pitchFamily="34" charset="0"/>
              </a:rPr>
              <a:t>TX Pipeline</a:t>
            </a:r>
            <a:endParaRPr lang="en-US" sz="1400" dirty="0">
              <a:solidFill>
                <a:schemeClr val="tx1"/>
              </a:solidFill>
              <a:latin typeface="Calibri" pitchFamily="34" charset="0"/>
              <a:cs typeface="+mn-cs"/>
            </a:endParaRPr>
          </a:p>
        </p:txBody>
      </p:sp>
      <p:sp>
        <p:nvSpPr>
          <p:cNvPr id="125962" name="Rectangle 10"/>
          <p:cNvSpPr>
            <a:spLocks noChangeArrowheads="1"/>
          </p:cNvSpPr>
          <p:nvPr/>
        </p:nvSpPr>
        <p:spPr bwMode="auto">
          <a:xfrm>
            <a:off x="2057400" y="3276600"/>
            <a:ext cx="1447800" cy="457200"/>
          </a:xfrm>
          <a:prstGeom prst="rect">
            <a:avLst/>
          </a:prstGeom>
          <a:gradFill flip="none" rotWithShape="1">
            <a:gsLst>
              <a:gs pos="0">
                <a:schemeClr val="accent1"/>
              </a:gs>
              <a:gs pos="35000">
                <a:schemeClr val="accent1">
                  <a:tint val="37000"/>
                  <a:satMod val="300000"/>
                </a:schemeClr>
              </a:gs>
              <a:gs pos="100000">
                <a:schemeClr val="accent1">
                  <a:tint val="15000"/>
                  <a:satMod val="350000"/>
                </a:schemeClr>
              </a:gs>
            </a:gsLst>
            <a:lin ang="0" scaled="1"/>
            <a:tileRect/>
          </a:gradFill>
          <a:ln>
            <a:gradFill>
              <a:gsLst>
                <a:gs pos="0">
                  <a:schemeClr val="accent1"/>
                </a:gs>
                <a:gs pos="50000">
                  <a:schemeClr val="accent1">
                    <a:tint val="44500"/>
                    <a:satMod val="160000"/>
                  </a:schemeClr>
                </a:gs>
                <a:gs pos="100000">
                  <a:schemeClr val="accent1">
                    <a:tint val="23500"/>
                    <a:satMod val="160000"/>
                  </a:schemeClr>
                </a:gs>
              </a:gsLst>
              <a:lin ang="5400000" scaled="0"/>
            </a:gradFill>
            <a:headEnd/>
            <a:tailEnd/>
          </a:ln>
          <a:extLst/>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buNone/>
            </a:pPr>
            <a:r>
              <a:rPr lang="en-US" sz="1400" dirty="0" smtClean="0">
                <a:solidFill>
                  <a:schemeClr val="tx1"/>
                </a:solidFill>
                <a:latin typeface="Calibri" pitchFamily="34" charset="0"/>
              </a:rPr>
              <a:t>Error Correction</a:t>
            </a:r>
            <a:endParaRPr lang="en-US" sz="1400" dirty="0">
              <a:solidFill>
                <a:schemeClr val="tx1"/>
              </a:solidFill>
              <a:latin typeface="Calibri" pitchFamily="34" charset="0"/>
              <a:cs typeface="+mn-cs"/>
            </a:endParaRPr>
          </a:p>
        </p:txBody>
      </p:sp>
      <p:sp>
        <p:nvSpPr>
          <p:cNvPr id="125963" name="Rectangle 11"/>
          <p:cNvSpPr>
            <a:spLocks noChangeArrowheads="1"/>
          </p:cNvSpPr>
          <p:nvPr/>
        </p:nvSpPr>
        <p:spPr bwMode="auto">
          <a:xfrm>
            <a:off x="1295400" y="3886200"/>
            <a:ext cx="1447800" cy="457200"/>
          </a:xfrm>
          <a:prstGeom prst="rect">
            <a:avLst/>
          </a:prstGeom>
          <a:gradFill flip="none" rotWithShape="1">
            <a:gsLst>
              <a:gs pos="0">
                <a:schemeClr val="accent1"/>
              </a:gs>
              <a:gs pos="35000">
                <a:schemeClr val="accent1">
                  <a:tint val="37000"/>
                  <a:satMod val="300000"/>
                </a:schemeClr>
              </a:gs>
              <a:gs pos="100000">
                <a:schemeClr val="accent1">
                  <a:tint val="15000"/>
                  <a:satMod val="350000"/>
                </a:schemeClr>
              </a:gs>
            </a:gsLst>
            <a:lin ang="0" scaled="1"/>
            <a:tileRect/>
          </a:gradFill>
          <a:ln>
            <a:gradFill>
              <a:gsLst>
                <a:gs pos="0">
                  <a:schemeClr val="accent1"/>
                </a:gs>
                <a:gs pos="50000">
                  <a:schemeClr val="accent1">
                    <a:tint val="44500"/>
                    <a:satMod val="160000"/>
                  </a:schemeClr>
                </a:gs>
                <a:gs pos="100000">
                  <a:schemeClr val="accent1">
                    <a:tint val="23500"/>
                    <a:satMod val="160000"/>
                  </a:schemeClr>
                </a:gs>
              </a:gsLst>
              <a:lin ang="5400000" scaled="0"/>
            </a:gradFill>
            <a:headEnd/>
            <a:tailEnd/>
          </a:ln>
          <a:extLst/>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buNone/>
            </a:pPr>
            <a:r>
              <a:rPr lang="en-US" sz="1400" dirty="0" smtClean="0">
                <a:solidFill>
                  <a:schemeClr val="tx1"/>
                </a:solidFill>
                <a:latin typeface="Calibri" pitchFamily="34" charset="0"/>
              </a:rPr>
              <a:t>BCJR</a:t>
            </a:r>
          </a:p>
        </p:txBody>
      </p:sp>
      <p:sp>
        <p:nvSpPr>
          <p:cNvPr id="125964" name="Line 12"/>
          <p:cNvSpPr>
            <a:spLocks noChangeShapeType="1"/>
          </p:cNvSpPr>
          <p:nvPr/>
        </p:nvSpPr>
        <p:spPr bwMode="auto">
          <a:xfrm flipH="1">
            <a:off x="4495800" y="1905000"/>
            <a:ext cx="914400" cy="2286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5965" name="Line 13"/>
          <p:cNvSpPr>
            <a:spLocks noChangeShapeType="1"/>
          </p:cNvSpPr>
          <p:nvPr/>
        </p:nvSpPr>
        <p:spPr bwMode="auto">
          <a:xfrm flipH="1">
            <a:off x="3657600" y="2514600"/>
            <a:ext cx="914400" cy="2286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5966" name="Line 14"/>
          <p:cNvSpPr>
            <a:spLocks noChangeShapeType="1"/>
          </p:cNvSpPr>
          <p:nvPr/>
        </p:nvSpPr>
        <p:spPr bwMode="auto">
          <a:xfrm flipH="1">
            <a:off x="2667000" y="3124200"/>
            <a:ext cx="914400" cy="2286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5967" name="Line 15"/>
          <p:cNvSpPr>
            <a:spLocks noChangeShapeType="1"/>
          </p:cNvSpPr>
          <p:nvPr/>
        </p:nvSpPr>
        <p:spPr bwMode="auto">
          <a:xfrm>
            <a:off x="5486400" y="1905000"/>
            <a:ext cx="914400" cy="2286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5968" name="Line 16"/>
          <p:cNvSpPr>
            <a:spLocks noChangeShapeType="1"/>
          </p:cNvSpPr>
          <p:nvPr/>
        </p:nvSpPr>
        <p:spPr bwMode="auto">
          <a:xfrm>
            <a:off x="4495800" y="2514600"/>
            <a:ext cx="914400" cy="2286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5969" name="Line 17"/>
          <p:cNvSpPr>
            <a:spLocks noChangeShapeType="1"/>
          </p:cNvSpPr>
          <p:nvPr/>
        </p:nvSpPr>
        <p:spPr bwMode="auto">
          <a:xfrm>
            <a:off x="6324600" y="2514600"/>
            <a:ext cx="914400" cy="2286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5970" name="Line 18"/>
          <p:cNvSpPr>
            <a:spLocks noChangeShapeType="1"/>
          </p:cNvSpPr>
          <p:nvPr/>
        </p:nvSpPr>
        <p:spPr bwMode="auto">
          <a:xfrm flipH="1">
            <a:off x="1828800" y="3733800"/>
            <a:ext cx="914400" cy="2286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5971" name="Rectangle 19"/>
          <p:cNvSpPr>
            <a:spLocks noChangeArrowheads="1"/>
          </p:cNvSpPr>
          <p:nvPr/>
        </p:nvSpPr>
        <p:spPr bwMode="auto">
          <a:xfrm>
            <a:off x="2590800" y="3962400"/>
            <a:ext cx="2362200" cy="304800"/>
          </a:xfrm>
          <a:prstGeom prst="rect">
            <a:avLst/>
          </a:prstGeom>
          <a:solidFill>
            <a:srgbClr val="FFFF99"/>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None/>
            </a:pPr>
            <a:r>
              <a:rPr lang="en-US" sz="1600" dirty="0" smtClean="0">
                <a:latin typeface="Courier New" pitchFamily="49" charset="0"/>
                <a:cs typeface="Courier New" pitchFamily="49" charset="0"/>
              </a:rPr>
              <a:t>send(            )</a:t>
            </a:r>
            <a:endParaRPr lang="en-US" sz="1600" dirty="0">
              <a:latin typeface="Courier New" pitchFamily="49" charset="0"/>
              <a:cs typeface="Courier New" pitchFamily="49" charset="0"/>
            </a:endParaRPr>
          </a:p>
        </p:txBody>
      </p:sp>
      <p:sp>
        <p:nvSpPr>
          <p:cNvPr id="125972" name="Rectangle 20"/>
          <p:cNvSpPr>
            <a:spLocks noChangeArrowheads="1"/>
          </p:cNvSpPr>
          <p:nvPr/>
        </p:nvSpPr>
        <p:spPr bwMode="auto">
          <a:xfrm>
            <a:off x="3225800" y="3962400"/>
            <a:ext cx="1665841" cy="320088"/>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None/>
            </a:pPr>
            <a:r>
              <a:rPr lang="en-US" sz="1600" dirty="0">
                <a:latin typeface="Courier New" pitchFamily="49" charset="0"/>
              </a:rPr>
              <a:t>“</a:t>
            </a:r>
            <a:r>
              <a:rPr lang="en-US" sz="1600" dirty="0" err="1">
                <a:latin typeface="Courier New" pitchFamily="49" charset="0"/>
              </a:rPr>
              <a:t>debug_info</a:t>
            </a:r>
            <a:r>
              <a:rPr lang="en-US" sz="1600" dirty="0">
                <a:latin typeface="Courier New" pitchFamily="49" charset="0"/>
              </a:rPr>
              <a:t>”</a:t>
            </a:r>
          </a:p>
        </p:txBody>
      </p:sp>
      <p:sp>
        <p:nvSpPr>
          <p:cNvPr id="125973" name="Rectangle 21"/>
          <p:cNvSpPr>
            <a:spLocks noChangeArrowheads="1"/>
          </p:cNvSpPr>
          <p:nvPr/>
        </p:nvSpPr>
        <p:spPr bwMode="auto">
          <a:xfrm>
            <a:off x="6817658" y="2133600"/>
            <a:ext cx="2286001" cy="304800"/>
          </a:xfrm>
          <a:prstGeom prst="rect">
            <a:avLst/>
          </a:prstGeom>
          <a:solidFill>
            <a:srgbClr val="FFFF99"/>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None/>
            </a:pPr>
            <a:r>
              <a:rPr lang="en-US" sz="1600" dirty="0" err="1">
                <a:latin typeface="Courier New" pitchFamily="49" charset="0"/>
                <a:cs typeface="Courier New" pitchFamily="49" charset="0"/>
              </a:rPr>
              <a:t>r</a:t>
            </a:r>
            <a:r>
              <a:rPr lang="en-US" sz="1600" dirty="0" err="1" smtClean="0">
                <a:latin typeface="Courier New" pitchFamily="49" charset="0"/>
                <a:cs typeface="Courier New" pitchFamily="49" charset="0"/>
              </a:rPr>
              <a:t>ecv</a:t>
            </a:r>
            <a:r>
              <a:rPr lang="en-US" sz="1600" dirty="0" smtClean="0">
                <a:latin typeface="Courier New" pitchFamily="49" charset="0"/>
                <a:cs typeface="Courier New" pitchFamily="49" charset="0"/>
              </a:rPr>
              <a:t>(            )</a:t>
            </a:r>
            <a:endParaRPr lang="en-US" sz="1600" dirty="0">
              <a:latin typeface="Courier New" pitchFamily="49" charset="0"/>
              <a:cs typeface="Courier New" pitchFamily="49" charset="0"/>
            </a:endParaRPr>
          </a:p>
        </p:txBody>
      </p:sp>
      <p:sp>
        <p:nvSpPr>
          <p:cNvPr id="125974" name="Rectangle 22"/>
          <p:cNvSpPr>
            <a:spLocks noChangeArrowheads="1"/>
          </p:cNvSpPr>
          <p:nvPr/>
        </p:nvSpPr>
        <p:spPr bwMode="auto">
          <a:xfrm>
            <a:off x="7452659" y="2133600"/>
            <a:ext cx="1772024" cy="313932"/>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buNone/>
            </a:pPr>
            <a:r>
              <a:rPr lang="en-US" sz="1600" dirty="0">
                <a:latin typeface="Courier New" pitchFamily="49" charset="0"/>
              </a:rPr>
              <a:t>“</a:t>
            </a:r>
            <a:r>
              <a:rPr lang="en-US" sz="1600" dirty="0" err="1">
                <a:latin typeface="Courier New" pitchFamily="49" charset="0"/>
              </a:rPr>
              <a:t>debug_info</a:t>
            </a:r>
            <a:r>
              <a:rPr lang="en-US" sz="1600" dirty="0">
                <a:latin typeface="Courier New" pitchFamily="49" charset="0"/>
              </a:rPr>
              <a:t>”</a:t>
            </a:r>
          </a:p>
        </p:txBody>
      </p:sp>
      <p:sp>
        <p:nvSpPr>
          <p:cNvPr id="125975" name="Freeform 23"/>
          <p:cNvSpPr>
            <a:spLocks/>
          </p:cNvSpPr>
          <p:nvPr/>
        </p:nvSpPr>
        <p:spPr bwMode="auto">
          <a:xfrm>
            <a:off x="3292475" y="2362200"/>
            <a:ext cx="5368925" cy="2071688"/>
          </a:xfrm>
          <a:custGeom>
            <a:avLst/>
            <a:gdLst>
              <a:gd name="T0" fmla="*/ 0 w 3382"/>
              <a:gd name="T1" fmla="*/ 1147 h 1305"/>
              <a:gd name="T2" fmla="*/ 518 w 3382"/>
              <a:gd name="T3" fmla="*/ 1296 h 1305"/>
              <a:gd name="T4" fmla="*/ 1094 w 3382"/>
              <a:gd name="T5" fmla="*/ 1104 h 1305"/>
              <a:gd name="T6" fmla="*/ 1670 w 3382"/>
              <a:gd name="T7" fmla="*/ 1296 h 1305"/>
              <a:gd name="T8" fmla="*/ 2160 w 3382"/>
              <a:gd name="T9" fmla="*/ 1097 h 1305"/>
              <a:gd name="T10" fmla="*/ 2678 w 3382"/>
              <a:gd name="T11" fmla="*/ 1296 h 1305"/>
              <a:gd name="T12" fmla="*/ 3158 w 3382"/>
              <a:gd name="T13" fmla="*/ 1152 h 1305"/>
              <a:gd name="T14" fmla="*/ 3350 w 3382"/>
              <a:gd name="T15" fmla="*/ 672 h 1305"/>
              <a:gd name="T16" fmla="*/ 2966 w 3382"/>
              <a:gd name="T17" fmla="*/ 288 h 1305"/>
              <a:gd name="T18" fmla="*/ 2870 w 3382"/>
              <a:gd name="T19" fmla="*/ 48 h 1305"/>
              <a:gd name="T20" fmla="*/ 2630 w 3382"/>
              <a:gd name="T21" fmla="*/ 0 h 1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82" h="1305">
                <a:moveTo>
                  <a:pt x="0" y="1147"/>
                </a:moveTo>
                <a:cubicBezTo>
                  <a:pt x="86" y="1173"/>
                  <a:pt x="336" y="1303"/>
                  <a:pt x="518" y="1296"/>
                </a:cubicBezTo>
                <a:cubicBezTo>
                  <a:pt x="700" y="1289"/>
                  <a:pt x="902" y="1104"/>
                  <a:pt x="1094" y="1104"/>
                </a:cubicBezTo>
                <a:cubicBezTo>
                  <a:pt x="1286" y="1104"/>
                  <a:pt x="1492" y="1297"/>
                  <a:pt x="1670" y="1296"/>
                </a:cubicBezTo>
                <a:cubicBezTo>
                  <a:pt x="1848" y="1295"/>
                  <a:pt x="1992" y="1097"/>
                  <a:pt x="2160" y="1097"/>
                </a:cubicBezTo>
                <a:cubicBezTo>
                  <a:pt x="2328" y="1097"/>
                  <a:pt x="2512" y="1287"/>
                  <a:pt x="2678" y="1296"/>
                </a:cubicBezTo>
                <a:cubicBezTo>
                  <a:pt x="2844" y="1305"/>
                  <a:pt x="3046" y="1256"/>
                  <a:pt x="3158" y="1152"/>
                </a:cubicBezTo>
                <a:cubicBezTo>
                  <a:pt x="3270" y="1048"/>
                  <a:pt x="3382" y="816"/>
                  <a:pt x="3350" y="672"/>
                </a:cubicBezTo>
                <a:cubicBezTo>
                  <a:pt x="3318" y="528"/>
                  <a:pt x="3046" y="392"/>
                  <a:pt x="2966" y="288"/>
                </a:cubicBezTo>
                <a:cubicBezTo>
                  <a:pt x="2886" y="184"/>
                  <a:pt x="2926" y="96"/>
                  <a:pt x="2870" y="48"/>
                </a:cubicBezTo>
                <a:cubicBezTo>
                  <a:pt x="2814" y="0"/>
                  <a:pt x="2722" y="0"/>
                  <a:pt x="2630" y="0"/>
                </a:cubicBezTo>
              </a:path>
            </a:pathLst>
          </a:custGeom>
          <a:noFill/>
          <a:ln w="57150" cap="flat" cmpd="sng">
            <a:solidFill>
              <a:srgbClr val="FF6600"/>
            </a:solidFill>
            <a:prstDash val="sysDot"/>
            <a:round/>
            <a:headEnd type="none" w="med" len="med"/>
            <a:tailEnd type="triangle" w="med" len="me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25976" name="Group 24"/>
          <p:cNvGrpSpPr>
            <a:grpSpLocks/>
          </p:cNvGrpSpPr>
          <p:nvPr/>
        </p:nvGrpSpPr>
        <p:grpSpPr bwMode="auto">
          <a:xfrm>
            <a:off x="4953000" y="3429000"/>
            <a:ext cx="2752725" cy="685800"/>
            <a:chOff x="3120" y="2160"/>
            <a:chExt cx="1734" cy="432"/>
          </a:xfrm>
        </p:grpSpPr>
        <p:sp>
          <p:nvSpPr>
            <p:cNvPr id="125977" name="AutoShape 25"/>
            <p:cNvSpPr>
              <a:spLocks/>
            </p:cNvSpPr>
            <p:nvPr/>
          </p:nvSpPr>
          <p:spPr bwMode="auto">
            <a:xfrm rot="5400000">
              <a:off x="3867" y="1848"/>
              <a:ext cx="240" cy="1248"/>
            </a:xfrm>
            <a:prstGeom prst="leftBrace">
              <a:avLst>
                <a:gd name="adj1" fmla="val 43333"/>
                <a:gd name="adj2" fmla="val 50000"/>
              </a:avLst>
            </a:prstGeom>
            <a:noFill/>
            <a:ln w="19050">
              <a:solidFill>
                <a:schemeClr val="tx1"/>
              </a:solidFill>
              <a:round/>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5978" name="Rectangle 26"/>
            <p:cNvSpPr>
              <a:spLocks noChangeArrowheads="1"/>
            </p:cNvSpPr>
            <p:nvPr/>
          </p:nvSpPr>
          <p:spPr bwMode="auto">
            <a:xfrm>
              <a:off x="3120" y="2160"/>
              <a:ext cx="1734" cy="192"/>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Added during compilation</a:t>
              </a:r>
            </a:p>
          </p:txBody>
        </p:sp>
      </p:grpSp>
      <p:sp>
        <p:nvSpPr>
          <p:cNvPr id="29" name="TextBox 28"/>
          <p:cNvSpPr txBox="1"/>
          <p:nvPr/>
        </p:nvSpPr>
        <p:spPr>
          <a:xfrm>
            <a:off x="5606438" y="6172200"/>
            <a:ext cx="2884123" cy="369332"/>
          </a:xfrm>
          <a:prstGeom prst="rect">
            <a:avLst/>
          </a:prstGeom>
          <a:noFill/>
        </p:spPr>
        <p:txBody>
          <a:bodyPr wrap="none" rtlCol="0">
            <a:spAutoFit/>
          </a:bodyPr>
          <a:lstStyle/>
          <a:p>
            <a:r>
              <a:rPr lang="en-US" dirty="0" smtClean="0">
                <a:solidFill>
                  <a:srgbClr val="FF0000"/>
                </a:solidFill>
                <a:latin typeface="Candara" pitchFamily="34" charset="0"/>
              </a:rPr>
              <a:t>[ Pellauer et. al., DAC 2009 ]</a:t>
            </a:r>
            <a:endParaRPr lang="en-US" dirty="0">
              <a:solidFill>
                <a:srgbClr val="FF0000"/>
              </a:solidFill>
              <a:latin typeface="Candara" pitchFamily="34" charset="0"/>
            </a:endParaRPr>
          </a:p>
        </p:txBody>
      </p:sp>
      <p:sp>
        <p:nvSpPr>
          <p:cNvPr id="125981" name="AutoShape 29"/>
          <p:cNvSpPr>
            <a:spLocks noChangeArrowheads="1"/>
          </p:cNvSpPr>
          <p:nvPr/>
        </p:nvSpPr>
        <p:spPr bwMode="auto">
          <a:xfrm>
            <a:off x="1909763" y="1399190"/>
            <a:ext cx="6858000" cy="2057400"/>
          </a:xfrm>
          <a:prstGeom prst="wedgeRoundRectCallout">
            <a:avLst>
              <a:gd name="adj1" fmla="val -47917"/>
              <a:gd name="adj2" fmla="val 69986"/>
              <a:gd name="adj3" fmla="val 16667"/>
            </a:avLst>
          </a:prstGeom>
          <a:solidFill>
            <a:schemeClr val="bg1"/>
          </a:solidFill>
          <a:ln w="19050" algn="ctr">
            <a:solidFill>
              <a:schemeClr val="tx1"/>
            </a:solidFill>
            <a:miter lim="800000"/>
            <a:headEnd/>
            <a:tailEnd/>
          </a:ln>
          <a:effectLst>
            <a:outerShdw dist="107763" dir="2700000" algn="ctr" rotWithShape="0">
              <a:schemeClr val="bg2">
                <a:alpha val="50000"/>
              </a:schemeClr>
            </a:outerShdw>
          </a:effectLst>
        </p:spPr>
        <p:txBody>
          <a:bodyPr anchor="ctr"/>
          <a:lstStyle/>
          <a:p>
            <a:pPr algn="l"/>
            <a:r>
              <a:rPr lang="en-US" sz="1800" dirty="0" err="1" smtClean="0">
                <a:latin typeface="Courier New" pitchFamily="49" charset="0"/>
              </a:rPr>
              <a:t>debugConn</a:t>
            </a:r>
            <a:r>
              <a:rPr lang="en-US" sz="1800" dirty="0" smtClean="0">
                <a:latin typeface="Courier New" pitchFamily="49" charset="0"/>
              </a:rPr>
              <a:t> = </a:t>
            </a:r>
            <a:r>
              <a:rPr lang="en-US" sz="1800" dirty="0" err="1" smtClean="0">
                <a:latin typeface="Courier New" pitchFamily="49" charset="0"/>
              </a:rPr>
              <a:t>mkSend</a:t>
            </a:r>
            <a:r>
              <a:rPr lang="en-US" sz="1800" dirty="0" smtClean="0">
                <a:latin typeface="Courier New" pitchFamily="49" charset="0"/>
              </a:rPr>
              <a:t>(“</a:t>
            </a:r>
            <a:r>
              <a:rPr lang="en-US" sz="1800" dirty="0" err="1" smtClean="0">
                <a:latin typeface="Courier New" pitchFamily="49" charset="0"/>
              </a:rPr>
              <a:t>debug_info</a:t>
            </a:r>
            <a:r>
              <a:rPr lang="en-US" sz="1800" dirty="0" smtClean="0">
                <a:latin typeface="Courier New" pitchFamily="49" charset="0"/>
              </a:rPr>
              <a:t>”);</a:t>
            </a:r>
          </a:p>
          <a:p>
            <a:pPr algn="l"/>
            <a:r>
              <a:rPr lang="en-US" dirty="0" smtClean="0">
                <a:latin typeface="Courier New" pitchFamily="49" charset="0"/>
              </a:rPr>
              <a:t>.</a:t>
            </a:r>
            <a:endParaRPr lang="en-US" sz="1800" dirty="0" smtClean="0">
              <a:latin typeface="Courier New" pitchFamily="49" charset="0"/>
            </a:endParaRPr>
          </a:p>
          <a:p>
            <a:pPr algn="l"/>
            <a:r>
              <a:rPr lang="en-US" sz="1800" dirty="0" smtClean="0">
                <a:latin typeface="Courier New" pitchFamily="49" charset="0"/>
              </a:rPr>
              <a:t>if </a:t>
            </a:r>
            <a:r>
              <a:rPr lang="en-US" sz="1800" dirty="0">
                <a:latin typeface="Courier New" pitchFamily="49" charset="0"/>
              </a:rPr>
              <a:t>(</a:t>
            </a:r>
            <a:r>
              <a:rPr lang="en-US" sz="1800" dirty="0" err="1">
                <a:latin typeface="Courier New" pitchFamily="49" charset="0"/>
              </a:rPr>
              <a:t>bad_thing_happened</a:t>
            </a:r>
            <a:r>
              <a:rPr lang="en-US" sz="1800" dirty="0">
                <a:latin typeface="Courier New" pitchFamily="49" charset="0"/>
              </a:rPr>
              <a:t> &amp;&amp; </a:t>
            </a:r>
            <a:r>
              <a:rPr lang="en-US" sz="1800" dirty="0" err="1">
                <a:latin typeface="Courier New" pitchFamily="49" charset="0"/>
              </a:rPr>
              <a:t>debugConn.notFull</a:t>
            </a:r>
            <a:r>
              <a:rPr lang="en-US" sz="1800" dirty="0">
                <a:latin typeface="Courier New" pitchFamily="49" charset="0"/>
              </a:rPr>
              <a:t>)</a:t>
            </a:r>
          </a:p>
          <a:p>
            <a:pPr algn="l"/>
            <a:r>
              <a:rPr lang="en-US" sz="1800" dirty="0">
                <a:latin typeface="Courier New" pitchFamily="49" charset="0"/>
              </a:rPr>
              <a:t>    </a:t>
            </a:r>
            <a:r>
              <a:rPr lang="en-US" sz="1800" dirty="0" err="1">
                <a:latin typeface="Courier New" pitchFamily="49" charset="0"/>
              </a:rPr>
              <a:t>debugConn.send</a:t>
            </a:r>
            <a:r>
              <a:rPr lang="en-US" sz="1800" dirty="0">
                <a:latin typeface="Courier New" pitchFamily="49" charset="0"/>
              </a:rPr>
              <a:t>(</a:t>
            </a:r>
            <a:r>
              <a:rPr lang="en-US" sz="1800" dirty="0" err="1">
                <a:latin typeface="Courier New" pitchFamily="49" charset="0"/>
              </a:rPr>
              <a:t>interesting_info</a:t>
            </a:r>
            <a:r>
              <a:rPr lang="en-US" sz="1800" dirty="0">
                <a:latin typeface="Courier New" pitchFamily="49" charset="0"/>
              </a:rPr>
              <a:t>);</a:t>
            </a:r>
          </a:p>
        </p:txBody>
      </p:sp>
      <p:sp>
        <p:nvSpPr>
          <p:cNvPr id="125982" name="AutoShape 30"/>
          <p:cNvSpPr>
            <a:spLocks noChangeArrowheads="1"/>
          </p:cNvSpPr>
          <p:nvPr/>
        </p:nvSpPr>
        <p:spPr bwMode="auto">
          <a:xfrm>
            <a:off x="1066800" y="3276599"/>
            <a:ext cx="6858000" cy="2317377"/>
          </a:xfrm>
          <a:prstGeom prst="wedgeRoundRectCallout">
            <a:avLst>
              <a:gd name="adj1" fmla="val 35417"/>
              <a:gd name="adj2" fmla="val -96144"/>
              <a:gd name="adj3" fmla="val 16667"/>
            </a:avLst>
          </a:prstGeom>
          <a:solidFill>
            <a:schemeClr val="bg1"/>
          </a:solidFill>
          <a:ln w="19050" algn="ctr">
            <a:solidFill>
              <a:schemeClr val="tx1"/>
            </a:solidFill>
            <a:miter lim="800000"/>
            <a:headEnd/>
            <a:tailEnd/>
          </a:ln>
          <a:effectLst>
            <a:outerShdw dist="107763" dir="2700000" algn="ctr" rotWithShape="0">
              <a:schemeClr val="bg2">
                <a:alpha val="50000"/>
              </a:schemeClr>
            </a:outerShdw>
          </a:effectLst>
        </p:spPr>
        <p:txBody>
          <a:bodyPr anchor="ctr"/>
          <a:lstStyle/>
          <a:p>
            <a:pPr algn="l"/>
            <a:endParaRPr lang="en-US" dirty="0" smtClean="0">
              <a:latin typeface="Courier New" pitchFamily="49" charset="0"/>
            </a:endParaRPr>
          </a:p>
          <a:p>
            <a:pPr algn="l"/>
            <a:endParaRPr lang="en-US" dirty="0" smtClean="0">
              <a:latin typeface="Courier New" pitchFamily="49" charset="0"/>
            </a:endParaRPr>
          </a:p>
          <a:p>
            <a:pPr algn="l"/>
            <a:r>
              <a:rPr lang="en-US" dirty="0" err="1" smtClean="0">
                <a:latin typeface="Courier New" pitchFamily="49" charset="0"/>
              </a:rPr>
              <a:t>connFromPHY</a:t>
            </a:r>
            <a:r>
              <a:rPr lang="en-US" dirty="0" smtClean="0">
                <a:latin typeface="Courier New" pitchFamily="49" charset="0"/>
              </a:rPr>
              <a:t> = </a:t>
            </a:r>
            <a:r>
              <a:rPr lang="en-US" dirty="0" err="1" smtClean="0">
                <a:latin typeface="Courier New" pitchFamily="49" charset="0"/>
              </a:rPr>
              <a:t>mkRecv</a:t>
            </a:r>
            <a:r>
              <a:rPr lang="en-US" dirty="0" smtClean="0">
                <a:latin typeface="Courier New" pitchFamily="49" charset="0"/>
              </a:rPr>
              <a:t>(“</a:t>
            </a:r>
            <a:r>
              <a:rPr lang="en-US" dirty="0" err="1" smtClean="0">
                <a:latin typeface="Courier New" pitchFamily="49" charset="0"/>
              </a:rPr>
              <a:t>debug_info</a:t>
            </a:r>
            <a:r>
              <a:rPr lang="en-US" dirty="0" smtClean="0">
                <a:latin typeface="Courier New" pitchFamily="49" charset="0"/>
              </a:rPr>
              <a:t>”);</a:t>
            </a:r>
            <a:endParaRPr lang="en-US" sz="1800" dirty="0" smtClean="0">
              <a:latin typeface="Courier New" pitchFamily="49" charset="0"/>
            </a:endParaRPr>
          </a:p>
          <a:p>
            <a:pPr algn="l"/>
            <a:r>
              <a:rPr lang="en-US" sz="1800" dirty="0" smtClean="0">
                <a:latin typeface="Courier New" pitchFamily="49" charset="0"/>
              </a:rPr>
              <a:t>.</a:t>
            </a:r>
          </a:p>
          <a:p>
            <a:pPr algn="l"/>
            <a:r>
              <a:rPr lang="en-US" sz="1800" dirty="0" smtClean="0">
                <a:latin typeface="Courier New" pitchFamily="49" charset="0"/>
              </a:rPr>
              <a:t>if </a:t>
            </a:r>
            <a:r>
              <a:rPr lang="en-US" sz="1800" dirty="0">
                <a:latin typeface="Courier New" pitchFamily="49" charset="0"/>
              </a:rPr>
              <a:t>(</a:t>
            </a:r>
            <a:r>
              <a:rPr lang="en-US" sz="1800" dirty="0" err="1" smtClean="0">
                <a:latin typeface="Courier New" pitchFamily="49" charset="0"/>
              </a:rPr>
              <a:t>connFromPHY.notEmpty</a:t>
            </a:r>
            <a:r>
              <a:rPr lang="en-US" sz="1800" dirty="0">
                <a:latin typeface="Courier New" pitchFamily="49" charset="0"/>
              </a:rPr>
              <a:t>) </a:t>
            </a:r>
            <a:r>
              <a:rPr lang="en-US" sz="1800" dirty="0" smtClean="0">
                <a:latin typeface="Courier New" pitchFamily="49" charset="0"/>
              </a:rPr>
              <a:t>{</a:t>
            </a:r>
            <a:endParaRPr lang="en-US" sz="1800" dirty="0">
              <a:latin typeface="Courier New" pitchFamily="49" charset="0"/>
            </a:endParaRPr>
          </a:p>
          <a:p>
            <a:pPr algn="l"/>
            <a:r>
              <a:rPr lang="en-US" sz="1800" dirty="0">
                <a:latin typeface="Courier New" pitchFamily="49" charset="0"/>
              </a:rPr>
              <a:t>    </a:t>
            </a:r>
            <a:r>
              <a:rPr lang="en-US" sz="1800" dirty="0" err="1" smtClean="0">
                <a:latin typeface="Courier New" pitchFamily="49" charset="0"/>
              </a:rPr>
              <a:t>pcie.xfer</a:t>
            </a:r>
            <a:r>
              <a:rPr lang="en-US" sz="1800" dirty="0" smtClean="0">
                <a:latin typeface="Courier New" pitchFamily="49" charset="0"/>
              </a:rPr>
              <a:t>(</a:t>
            </a:r>
            <a:r>
              <a:rPr lang="en-US" sz="1800" dirty="0" err="1" smtClean="0">
                <a:latin typeface="Courier New" pitchFamily="49" charset="0"/>
              </a:rPr>
              <a:t>connFromPHY.first</a:t>
            </a:r>
            <a:r>
              <a:rPr lang="en-US" sz="1800" dirty="0">
                <a:latin typeface="Courier New" pitchFamily="49" charset="0"/>
              </a:rPr>
              <a:t>);</a:t>
            </a:r>
          </a:p>
          <a:p>
            <a:pPr algn="l"/>
            <a:r>
              <a:rPr lang="en-US" sz="1800" dirty="0">
                <a:latin typeface="Courier New" pitchFamily="49" charset="0"/>
              </a:rPr>
              <a:t>    </a:t>
            </a:r>
            <a:r>
              <a:rPr lang="en-US" sz="1800" dirty="0" err="1" smtClean="0">
                <a:latin typeface="Courier New" pitchFamily="49" charset="0"/>
              </a:rPr>
              <a:t>connFromPHY.deq</a:t>
            </a:r>
            <a:r>
              <a:rPr lang="en-US" sz="1800" dirty="0">
                <a:latin typeface="Courier New" pitchFamily="49" charset="0"/>
              </a:rPr>
              <a:t>();</a:t>
            </a:r>
          </a:p>
          <a:p>
            <a:pPr algn="l"/>
            <a:r>
              <a:rPr lang="en-US" dirty="0" smtClean="0">
                <a:latin typeface="Courier New" pitchFamily="49" charset="0"/>
              </a:rPr>
              <a:t>}</a:t>
            </a:r>
            <a:endParaRPr lang="en-US" sz="1800" dirty="0">
              <a:latin typeface="Courier New" pitchFamily="49" charset="0"/>
            </a:endParaRPr>
          </a:p>
          <a:p>
            <a:pPr algn="l"/>
            <a:endParaRPr lang="en-US" sz="1800" dirty="0">
              <a:latin typeface="Courier New" pitchFamily="49" charset="0"/>
            </a:endParaRPr>
          </a:p>
        </p:txBody>
      </p:sp>
    </p:spTree>
    <p:extLst>
      <p:ext uri="{BB962C8B-B14F-4D97-AF65-F5344CB8AC3E}">
        <p14:creationId xmlns:p14="http://schemas.microsoft.com/office/powerpoint/2010/main" val="26379140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595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7" presetClass="entr" presetSubtype="0" fill="hold" grpId="0" nodeType="clickEffect">
                                  <p:stCondLst>
                                    <p:cond delay="0"/>
                                  </p:stCondLst>
                                  <p:childTnLst>
                                    <p:set>
                                      <p:cBhvr>
                                        <p:cTn id="10" dur="1" fill="hold">
                                          <p:stCondLst>
                                            <p:cond delay="0"/>
                                          </p:stCondLst>
                                        </p:cTn>
                                        <p:tgtEl>
                                          <p:spTgt spid="125971"/>
                                        </p:tgtEl>
                                        <p:attrNameLst>
                                          <p:attrName>style.visibility</p:attrName>
                                        </p:attrNameLst>
                                      </p:cBhvr>
                                      <p:to>
                                        <p:strVal val="visible"/>
                                      </p:to>
                                    </p:set>
                                    <p:animEffect transition="in" filter="fade">
                                      <p:cBhvr>
                                        <p:cTn id="11" dur="1000"/>
                                        <p:tgtEl>
                                          <p:spTgt spid="125971"/>
                                        </p:tgtEl>
                                      </p:cBhvr>
                                    </p:animEffect>
                                    <p:anim calcmode="lin" valueType="num">
                                      <p:cBhvr>
                                        <p:cTn id="12" dur="1000" fill="hold"/>
                                        <p:tgtEl>
                                          <p:spTgt spid="125971"/>
                                        </p:tgtEl>
                                        <p:attrNameLst>
                                          <p:attrName>ppt_x</p:attrName>
                                        </p:attrNameLst>
                                      </p:cBhvr>
                                      <p:tavLst>
                                        <p:tav tm="0">
                                          <p:val>
                                            <p:strVal val="#ppt_x"/>
                                          </p:val>
                                        </p:tav>
                                        <p:tav tm="100000">
                                          <p:val>
                                            <p:strVal val="#ppt_x"/>
                                          </p:val>
                                        </p:tav>
                                      </p:tavLst>
                                    </p:anim>
                                    <p:anim calcmode="lin" valueType="num">
                                      <p:cBhvr>
                                        <p:cTn id="13" dur="900" decel="100000" fill="hold"/>
                                        <p:tgtEl>
                                          <p:spTgt spid="125971"/>
                                        </p:tgtEl>
                                        <p:attrNameLst>
                                          <p:attrName>ppt_y</p:attrName>
                                        </p:attrNameLst>
                                      </p:cBhvr>
                                      <p:tavLst>
                                        <p:tav tm="0">
                                          <p:val>
                                            <p:strVal val="#ppt_y+1"/>
                                          </p:val>
                                        </p:tav>
                                        <p:tav tm="100000">
                                          <p:val>
                                            <p:strVal val="#ppt_y-.03"/>
                                          </p:val>
                                        </p:tav>
                                      </p:tavLst>
                                    </p:anim>
                                    <p:anim calcmode="lin" valueType="num">
                                      <p:cBhvr>
                                        <p:cTn id="14" dur="100" accel="100000" fill="hold">
                                          <p:stCondLst>
                                            <p:cond delay="900"/>
                                          </p:stCondLst>
                                        </p:cTn>
                                        <p:tgtEl>
                                          <p:spTgt spid="125971"/>
                                        </p:tgtEl>
                                        <p:attrNameLst>
                                          <p:attrName>ppt_y</p:attrName>
                                        </p:attrNameLst>
                                      </p:cBhvr>
                                      <p:tavLst>
                                        <p:tav tm="0">
                                          <p:val>
                                            <p:strVal val="#ppt_y-.03"/>
                                          </p:val>
                                        </p:tav>
                                        <p:tav tm="100000">
                                          <p:val>
                                            <p:strVal val="#ppt_y"/>
                                          </p:val>
                                        </p:tav>
                                      </p:tavLst>
                                    </p:anim>
                                  </p:childTnLst>
                                </p:cTn>
                              </p:par>
                              <p:par>
                                <p:cTn id="15" presetID="37" presetClass="entr" presetSubtype="0" fill="hold" grpId="0" nodeType="withEffect">
                                  <p:stCondLst>
                                    <p:cond delay="0"/>
                                  </p:stCondLst>
                                  <p:childTnLst>
                                    <p:set>
                                      <p:cBhvr>
                                        <p:cTn id="16" dur="1" fill="hold">
                                          <p:stCondLst>
                                            <p:cond delay="0"/>
                                          </p:stCondLst>
                                        </p:cTn>
                                        <p:tgtEl>
                                          <p:spTgt spid="125972"/>
                                        </p:tgtEl>
                                        <p:attrNameLst>
                                          <p:attrName>style.visibility</p:attrName>
                                        </p:attrNameLst>
                                      </p:cBhvr>
                                      <p:to>
                                        <p:strVal val="visible"/>
                                      </p:to>
                                    </p:set>
                                    <p:animEffect transition="in" filter="fade">
                                      <p:cBhvr>
                                        <p:cTn id="17" dur="1000"/>
                                        <p:tgtEl>
                                          <p:spTgt spid="125972"/>
                                        </p:tgtEl>
                                      </p:cBhvr>
                                    </p:animEffect>
                                    <p:anim calcmode="lin" valueType="num">
                                      <p:cBhvr>
                                        <p:cTn id="18" dur="1000" fill="hold"/>
                                        <p:tgtEl>
                                          <p:spTgt spid="125972"/>
                                        </p:tgtEl>
                                        <p:attrNameLst>
                                          <p:attrName>ppt_x</p:attrName>
                                        </p:attrNameLst>
                                      </p:cBhvr>
                                      <p:tavLst>
                                        <p:tav tm="0">
                                          <p:val>
                                            <p:strVal val="#ppt_x"/>
                                          </p:val>
                                        </p:tav>
                                        <p:tav tm="100000">
                                          <p:val>
                                            <p:strVal val="#ppt_x"/>
                                          </p:val>
                                        </p:tav>
                                      </p:tavLst>
                                    </p:anim>
                                    <p:anim calcmode="lin" valueType="num">
                                      <p:cBhvr>
                                        <p:cTn id="19" dur="900" decel="100000" fill="hold"/>
                                        <p:tgtEl>
                                          <p:spTgt spid="125972"/>
                                        </p:tgtEl>
                                        <p:attrNameLst>
                                          <p:attrName>ppt_y</p:attrName>
                                        </p:attrNameLst>
                                      </p:cBhvr>
                                      <p:tavLst>
                                        <p:tav tm="0">
                                          <p:val>
                                            <p:strVal val="#ppt_y+1"/>
                                          </p:val>
                                        </p:tav>
                                        <p:tav tm="100000">
                                          <p:val>
                                            <p:strVal val="#ppt_y-.03"/>
                                          </p:val>
                                        </p:tav>
                                      </p:tavLst>
                                    </p:anim>
                                    <p:anim calcmode="lin" valueType="num">
                                      <p:cBhvr>
                                        <p:cTn id="20" dur="100" accel="100000" fill="hold">
                                          <p:stCondLst>
                                            <p:cond delay="900"/>
                                          </p:stCondLst>
                                        </p:cTn>
                                        <p:tgtEl>
                                          <p:spTgt spid="125972"/>
                                        </p:tgtEl>
                                        <p:attrNameLst>
                                          <p:attrName>ppt_y</p:attrName>
                                        </p:attrNameLst>
                                      </p:cBhvr>
                                      <p:tavLst>
                                        <p:tav tm="0">
                                          <p:val>
                                            <p:strVal val="#ppt_y-.03"/>
                                          </p:val>
                                        </p:tav>
                                        <p:tav tm="100000">
                                          <p:val>
                                            <p:strVal val="#ppt_y"/>
                                          </p:val>
                                        </p:tav>
                                      </p:tavLst>
                                    </p:anim>
                                  </p:childTnLst>
                                </p:cTn>
                              </p:par>
                              <p:par>
                                <p:cTn id="21" presetID="37" presetClass="entr" presetSubtype="0" fill="hold" grpId="0" nodeType="withEffect">
                                  <p:stCondLst>
                                    <p:cond delay="0"/>
                                  </p:stCondLst>
                                  <p:childTnLst>
                                    <p:set>
                                      <p:cBhvr>
                                        <p:cTn id="22" dur="1" fill="hold">
                                          <p:stCondLst>
                                            <p:cond delay="0"/>
                                          </p:stCondLst>
                                        </p:cTn>
                                        <p:tgtEl>
                                          <p:spTgt spid="125973"/>
                                        </p:tgtEl>
                                        <p:attrNameLst>
                                          <p:attrName>style.visibility</p:attrName>
                                        </p:attrNameLst>
                                      </p:cBhvr>
                                      <p:to>
                                        <p:strVal val="visible"/>
                                      </p:to>
                                    </p:set>
                                    <p:animEffect transition="in" filter="fade">
                                      <p:cBhvr>
                                        <p:cTn id="23" dur="1000"/>
                                        <p:tgtEl>
                                          <p:spTgt spid="125973"/>
                                        </p:tgtEl>
                                      </p:cBhvr>
                                    </p:animEffect>
                                    <p:anim calcmode="lin" valueType="num">
                                      <p:cBhvr>
                                        <p:cTn id="24" dur="1000" fill="hold"/>
                                        <p:tgtEl>
                                          <p:spTgt spid="125973"/>
                                        </p:tgtEl>
                                        <p:attrNameLst>
                                          <p:attrName>ppt_x</p:attrName>
                                        </p:attrNameLst>
                                      </p:cBhvr>
                                      <p:tavLst>
                                        <p:tav tm="0">
                                          <p:val>
                                            <p:strVal val="#ppt_x"/>
                                          </p:val>
                                        </p:tav>
                                        <p:tav tm="100000">
                                          <p:val>
                                            <p:strVal val="#ppt_x"/>
                                          </p:val>
                                        </p:tav>
                                      </p:tavLst>
                                    </p:anim>
                                    <p:anim calcmode="lin" valueType="num">
                                      <p:cBhvr>
                                        <p:cTn id="25" dur="900" decel="100000" fill="hold"/>
                                        <p:tgtEl>
                                          <p:spTgt spid="125973"/>
                                        </p:tgtEl>
                                        <p:attrNameLst>
                                          <p:attrName>ppt_y</p:attrName>
                                        </p:attrNameLst>
                                      </p:cBhvr>
                                      <p:tavLst>
                                        <p:tav tm="0">
                                          <p:val>
                                            <p:strVal val="#ppt_y+1"/>
                                          </p:val>
                                        </p:tav>
                                        <p:tav tm="100000">
                                          <p:val>
                                            <p:strVal val="#ppt_y-.03"/>
                                          </p:val>
                                        </p:tav>
                                      </p:tavLst>
                                    </p:anim>
                                    <p:anim calcmode="lin" valueType="num">
                                      <p:cBhvr>
                                        <p:cTn id="26" dur="100" accel="100000" fill="hold">
                                          <p:stCondLst>
                                            <p:cond delay="900"/>
                                          </p:stCondLst>
                                        </p:cTn>
                                        <p:tgtEl>
                                          <p:spTgt spid="125973"/>
                                        </p:tgtEl>
                                        <p:attrNameLst>
                                          <p:attrName>ppt_y</p:attrName>
                                        </p:attrNameLst>
                                      </p:cBhvr>
                                      <p:tavLst>
                                        <p:tav tm="0">
                                          <p:val>
                                            <p:strVal val="#ppt_y-.03"/>
                                          </p:val>
                                        </p:tav>
                                        <p:tav tm="100000">
                                          <p:val>
                                            <p:strVal val="#ppt_y"/>
                                          </p:val>
                                        </p:tav>
                                      </p:tavLst>
                                    </p:anim>
                                  </p:childTnLst>
                                </p:cTn>
                              </p:par>
                              <p:par>
                                <p:cTn id="27" presetID="37" presetClass="entr" presetSubtype="0" fill="hold" grpId="0" nodeType="withEffect">
                                  <p:stCondLst>
                                    <p:cond delay="0"/>
                                  </p:stCondLst>
                                  <p:childTnLst>
                                    <p:set>
                                      <p:cBhvr>
                                        <p:cTn id="28" dur="1" fill="hold">
                                          <p:stCondLst>
                                            <p:cond delay="0"/>
                                          </p:stCondLst>
                                        </p:cTn>
                                        <p:tgtEl>
                                          <p:spTgt spid="125974"/>
                                        </p:tgtEl>
                                        <p:attrNameLst>
                                          <p:attrName>style.visibility</p:attrName>
                                        </p:attrNameLst>
                                      </p:cBhvr>
                                      <p:to>
                                        <p:strVal val="visible"/>
                                      </p:to>
                                    </p:set>
                                    <p:animEffect transition="in" filter="fade">
                                      <p:cBhvr>
                                        <p:cTn id="29" dur="1000"/>
                                        <p:tgtEl>
                                          <p:spTgt spid="125974"/>
                                        </p:tgtEl>
                                      </p:cBhvr>
                                    </p:animEffect>
                                    <p:anim calcmode="lin" valueType="num">
                                      <p:cBhvr>
                                        <p:cTn id="30" dur="1000" fill="hold"/>
                                        <p:tgtEl>
                                          <p:spTgt spid="125974"/>
                                        </p:tgtEl>
                                        <p:attrNameLst>
                                          <p:attrName>ppt_x</p:attrName>
                                        </p:attrNameLst>
                                      </p:cBhvr>
                                      <p:tavLst>
                                        <p:tav tm="0">
                                          <p:val>
                                            <p:strVal val="#ppt_x"/>
                                          </p:val>
                                        </p:tav>
                                        <p:tav tm="100000">
                                          <p:val>
                                            <p:strVal val="#ppt_x"/>
                                          </p:val>
                                        </p:tav>
                                      </p:tavLst>
                                    </p:anim>
                                    <p:anim calcmode="lin" valueType="num">
                                      <p:cBhvr>
                                        <p:cTn id="31" dur="900" decel="100000" fill="hold"/>
                                        <p:tgtEl>
                                          <p:spTgt spid="125974"/>
                                        </p:tgtEl>
                                        <p:attrNameLst>
                                          <p:attrName>ppt_y</p:attrName>
                                        </p:attrNameLst>
                                      </p:cBhvr>
                                      <p:tavLst>
                                        <p:tav tm="0">
                                          <p:val>
                                            <p:strVal val="#ppt_y+1"/>
                                          </p:val>
                                        </p:tav>
                                        <p:tav tm="100000">
                                          <p:val>
                                            <p:strVal val="#ppt_y-.03"/>
                                          </p:val>
                                        </p:tav>
                                      </p:tavLst>
                                    </p:anim>
                                    <p:anim calcmode="lin" valueType="num">
                                      <p:cBhvr>
                                        <p:cTn id="32" dur="100" accel="100000" fill="hold">
                                          <p:stCondLst>
                                            <p:cond delay="900"/>
                                          </p:stCondLst>
                                        </p:cTn>
                                        <p:tgtEl>
                                          <p:spTgt spid="125974"/>
                                        </p:tgtEl>
                                        <p:attrNameLst>
                                          <p:attrName>ppt_y</p:attrName>
                                        </p:attrNameLst>
                                      </p:cBhvr>
                                      <p:tavLst>
                                        <p:tav tm="0">
                                          <p:val>
                                            <p:strVal val="#ppt_y-.03"/>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25955">
                                            <p:txEl>
                                              <p:pRg st="2" end="2"/>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125975"/>
                                        </p:tgtEl>
                                        <p:attrNameLst>
                                          <p:attrName>style.visibility</p:attrName>
                                        </p:attrNameLst>
                                      </p:cBhvr>
                                      <p:to>
                                        <p:strVal val="visible"/>
                                      </p:to>
                                    </p:set>
                                    <p:animEffect transition="in" filter="wipe(left)">
                                      <p:cBhvr>
                                        <p:cTn id="41" dur="500"/>
                                        <p:tgtEl>
                                          <p:spTgt spid="125975"/>
                                        </p:tgtEl>
                                      </p:cBhvr>
                                    </p:animEffect>
                                  </p:childTnLst>
                                </p:cTn>
                              </p:par>
                            </p:childTnLst>
                          </p:cTn>
                        </p:par>
                        <p:par>
                          <p:cTn id="42" fill="hold">
                            <p:stCondLst>
                              <p:cond delay="500"/>
                            </p:stCondLst>
                            <p:childTnLst>
                              <p:par>
                                <p:cTn id="43" presetID="37" presetClass="entr" presetSubtype="0" fill="hold" nodeType="afterEffect">
                                  <p:stCondLst>
                                    <p:cond delay="0"/>
                                  </p:stCondLst>
                                  <p:childTnLst>
                                    <p:set>
                                      <p:cBhvr>
                                        <p:cTn id="44" dur="1" fill="hold">
                                          <p:stCondLst>
                                            <p:cond delay="0"/>
                                          </p:stCondLst>
                                        </p:cTn>
                                        <p:tgtEl>
                                          <p:spTgt spid="125976"/>
                                        </p:tgtEl>
                                        <p:attrNameLst>
                                          <p:attrName>style.visibility</p:attrName>
                                        </p:attrNameLst>
                                      </p:cBhvr>
                                      <p:to>
                                        <p:strVal val="visible"/>
                                      </p:to>
                                    </p:set>
                                    <p:animEffect transition="in" filter="fade">
                                      <p:cBhvr>
                                        <p:cTn id="45" dur="1000"/>
                                        <p:tgtEl>
                                          <p:spTgt spid="125976"/>
                                        </p:tgtEl>
                                      </p:cBhvr>
                                    </p:animEffect>
                                    <p:anim calcmode="lin" valueType="num">
                                      <p:cBhvr>
                                        <p:cTn id="46" dur="1000" fill="hold"/>
                                        <p:tgtEl>
                                          <p:spTgt spid="125976"/>
                                        </p:tgtEl>
                                        <p:attrNameLst>
                                          <p:attrName>ppt_x</p:attrName>
                                        </p:attrNameLst>
                                      </p:cBhvr>
                                      <p:tavLst>
                                        <p:tav tm="0">
                                          <p:val>
                                            <p:strVal val="#ppt_x"/>
                                          </p:val>
                                        </p:tav>
                                        <p:tav tm="100000">
                                          <p:val>
                                            <p:strVal val="#ppt_x"/>
                                          </p:val>
                                        </p:tav>
                                      </p:tavLst>
                                    </p:anim>
                                    <p:anim calcmode="lin" valueType="num">
                                      <p:cBhvr>
                                        <p:cTn id="47" dur="900" decel="100000" fill="hold"/>
                                        <p:tgtEl>
                                          <p:spTgt spid="125976"/>
                                        </p:tgtEl>
                                        <p:attrNameLst>
                                          <p:attrName>ppt_y</p:attrName>
                                        </p:attrNameLst>
                                      </p:cBhvr>
                                      <p:tavLst>
                                        <p:tav tm="0">
                                          <p:val>
                                            <p:strVal val="#ppt_y+1"/>
                                          </p:val>
                                        </p:tav>
                                        <p:tav tm="100000">
                                          <p:val>
                                            <p:strVal val="#ppt_y-.03"/>
                                          </p:val>
                                        </p:tav>
                                      </p:tavLst>
                                    </p:anim>
                                    <p:anim calcmode="lin" valueType="num">
                                      <p:cBhvr>
                                        <p:cTn id="48" dur="100" accel="100000" fill="hold">
                                          <p:stCondLst>
                                            <p:cond delay="900"/>
                                          </p:stCondLst>
                                        </p:cTn>
                                        <p:tgtEl>
                                          <p:spTgt spid="125976"/>
                                        </p:tgtEl>
                                        <p:attrNameLst>
                                          <p:attrName>ppt_y</p:attrName>
                                        </p:attrNameLst>
                                      </p:cBhvr>
                                      <p:tavLst>
                                        <p:tav tm="0">
                                          <p:val>
                                            <p:strVal val="#ppt_y-.03"/>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25955">
                                            <p:txEl>
                                              <p:pRg st="3" end="3"/>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nodeType="withGroup">
                            <p:stCondLst>
                              <p:cond delay="0"/>
                            </p:stCondLst>
                            <p:childTnLst>
                              <p:par>
                                <p:cTn id="55" presetID="37" presetClass="entr" presetSubtype="0" fill="hold" grpId="0" nodeType="clickEffect">
                                  <p:stCondLst>
                                    <p:cond delay="0"/>
                                  </p:stCondLst>
                                  <p:childTnLst>
                                    <p:set>
                                      <p:cBhvr>
                                        <p:cTn id="56" dur="1" fill="hold">
                                          <p:stCondLst>
                                            <p:cond delay="0"/>
                                          </p:stCondLst>
                                        </p:cTn>
                                        <p:tgtEl>
                                          <p:spTgt spid="125981"/>
                                        </p:tgtEl>
                                        <p:attrNameLst>
                                          <p:attrName>style.visibility</p:attrName>
                                        </p:attrNameLst>
                                      </p:cBhvr>
                                      <p:to>
                                        <p:strVal val="visible"/>
                                      </p:to>
                                    </p:set>
                                    <p:animEffect transition="in" filter="fade">
                                      <p:cBhvr>
                                        <p:cTn id="57" dur="1000"/>
                                        <p:tgtEl>
                                          <p:spTgt spid="125981"/>
                                        </p:tgtEl>
                                      </p:cBhvr>
                                    </p:animEffect>
                                    <p:anim calcmode="lin" valueType="num">
                                      <p:cBhvr>
                                        <p:cTn id="58" dur="1000" fill="hold"/>
                                        <p:tgtEl>
                                          <p:spTgt spid="125981"/>
                                        </p:tgtEl>
                                        <p:attrNameLst>
                                          <p:attrName>ppt_x</p:attrName>
                                        </p:attrNameLst>
                                      </p:cBhvr>
                                      <p:tavLst>
                                        <p:tav tm="0">
                                          <p:val>
                                            <p:strVal val="#ppt_x"/>
                                          </p:val>
                                        </p:tav>
                                        <p:tav tm="100000">
                                          <p:val>
                                            <p:strVal val="#ppt_x"/>
                                          </p:val>
                                        </p:tav>
                                      </p:tavLst>
                                    </p:anim>
                                    <p:anim calcmode="lin" valueType="num">
                                      <p:cBhvr>
                                        <p:cTn id="59" dur="900" decel="100000" fill="hold"/>
                                        <p:tgtEl>
                                          <p:spTgt spid="125981"/>
                                        </p:tgtEl>
                                        <p:attrNameLst>
                                          <p:attrName>ppt_y</p:attrName>
                                        </p:attrNameLst>
                                      </p:cBhvr>
                                      <p:tavLst>
                                        <p:tav tm="0">
                                          <p:val>
                                            <p:strVal val="#ppt_y+1"/>
                                          </p:val>
                                        </p:tav>
                                        <p:tav tm="100000">
                                          <p:val>
                                            <p:strVal val="#ppt_y-.03"/>
                                          </p:val>
                                        </p:tav>
                                      </p:tavLst>
                                    </p:anim>
                                    <p:anim calcmode="lin" valueType="num">
                                      <p:cBhvr>
                                        <p:cTn id="60" dur="100" accel="100000" fill="hold">
                                          <p:stCondLst>
                                            <p:cond delay="900"/>
                                          </p:stCondLst>
                                        </p:cTn>
                                        <p:tgtEl>
                                          <p:spTgt spid="125981"/>
                                        </p:tgtEl>
                                        <p:attrNameLst>
                                          <p:attrName>ppt_y</p:attrName>
                                        </p:attrNameLst>
                                      </p:cBhvr>
                                      <p:tavLst>
                                        <p:tav tm="0">
                                          <p:val>
                                            <p:strVal val="#ppt_y-.03"/>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xit" presetSubtype="4" fill="hold" grpId="1" nodeType="clickEffect">
                                  <p:stCondLst>
                                    <p:cond delay="0"/>
                                  </p:stCondLst>
                                  <p:childTnLst>
                                    <p:anim calcmode="lin" valueType="num">
                                      <p:cBhvr additive="base">
                                        <p:cTn id="64" dur="500"/>
                                        <p:tgtEl>
                                          <p:spTgt spid="125981"/>
                                        </p:tgtEl>
                                        <p:attrNameLst>
                                          <p:attrName>ppt_x</p:attrName>
                                        </p:attrNameLst>
                                      </p:cBhvr>
                                      <p:tavLst>
                                        <p:tav tm="0">
                                          <p:val>
                                            <p:strVal val="ppt_x"/>
                                          </p:val>
                                        </p:tav>
                                        <p:tav tm="100000">
                                          <p:val>
                                            <p:strVal val="ppt_x"/>
                                          </p:val>
                                        </p:tav>
                                      </p:tavLst>
                                    </p:anim>
                                    <p:anim calcmode="lin" valueType="num">
                                      <p:cBhvr additive="base">
                                        <p:cTn id="65" dur="500"/>
                                        <p:tgtEl>
                                          <p:spTgt spid="125981"/>
                                        </p:tgtEl>
                                        <p:attrNameLst>
                                          <p:attrName>ppt_y</p:attrName>
                                        </p:attrNameLst>
                                      </p:cBhvr>
                                      <p:tavLst>
                                        <p:tav tm="0">
                                          <p:val>
                                            <p:strVal val="ppt_y"/>
                                          </p:val>
                                        </p:tav>
                                        <p:tav tm="100000">
                                          <p:val>
                                            <p:strVal val="1+ppt_h/2"/>
                                          </p:val>
                                        </p:tav>
                                      </p:tavLst>
                                    </p:anim>
                                    <p:set>
                                      <p:cBhvr>
                                        <p:cTn id="66" dur="1" fill="hold">
                                          <p:stCondLst>
                                            <p:cond delay="499"/>
                                          </p:stCondLst>
                                        </p:cTn>
                                        <p:tgtEl>
                                          <p:spTgt spid="125981"/>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37" presetClass="entr" presetSubtype="0" fill="hold" grpId="0" nodeType="clickEffect">
                                  <p:stCondLst>
                                    <p:cond delay="0"/>
                                  </p:stCondLst>
                                  <p:childTnLst>
                                    <p:set>
                                      <p:cBhvr>
                                        <p:cTn id="70" dur="1" fill="hold">
                                          <p:stCondLst>
                                            <p:cond delay="0"/>
                                          </p:stCondLst>
                                        </p:cTn>
                                        <p:tgtEl>
                                          <p:spTgt spid="125982"/>
                                        </p:tgtEl>
                                        <p:attrNameLst>
                                          <p:attrName>style.visibility</p:attrName>
                                        </p:attrNameLst>
                                      </p:cBhvr>
                                      <p:to>
                                        <p:strVal val="visible"/>
                                      </p:to>
                                    </p:set>
                                    <p:animEffect transition="in" filter="fade">
                                      <p:cBhvr>
                                        <p:cTn id="71" dur="1000"/>
                                        <p:tgtEl>
                                          <p:spTgt spid="125982"/>
                                        </p:tgtEl>
                                      </p:cBhvr>
                                    </p:animEffect>
                                    <p:anim calcmode="lin" valueType="num">
                                      <p:cBhvr>
                                        <p:cTn id="72" dur="1000" fill="hold"/>
                                        <p:tgtEl>
                                          <p:spTgt spid="125982"/>
                                        </p:tgtEl>
                                        <p:attrNameLst>
                                          <p:attrName>ppt_x</p:attrName>
                                        </p:attrNameLst>
                                      </p:cBhvr>
                                      <p:tavLst>
                                        <p:tav tm="0">
                                          <p:val>
                                            <p:strVal val="#ppt_x"/>
                                          </p:val>
                                        </p:tav>
                                        <p:tav tm="100000">
                                          <p:val>
                                            <p:strVal val="#ppt_x"/>
                                          </p:val>
                                        </p:tav>
                                      </p:tavLst>
                                    </p:anim>
                                    <p:anim calcmode="lin" valueType="num">
                                      <p:cBhvr>
                                        <p:cTn id="73" dur="900" decel="100000" fill="hold"/>
                                        <p:tgtEl>
                                          <p:spTgt spid="125982"/>
                                        </p:tgtEl>
                                        <p:attrNameLst>
                                          <p:attrName>ppt_y</p:attrName>
                                        </p:attrNameLst>
                                      </p:cBhvr>
                                      <p:tavLst>
                                        <p:tav tm="0">
                                          <p:val>
                                            <p:strVal val="#ppt_y+1"/>
                                          </p:val>
                                        </p:tav>
                                        <p:tav tm="100000">
                                          <p:val>
                                            <p:strVal val="#ppt_y-.03"/>
                                          </p:val>
                                        </p:tav>
                                      </p:tavLst>
                                    </p:anim>
                                    <p:anim calcmode="lin" valueType="num">
                                      <p:cBhvr>
                                        <p:cTn id="74" dur="100" accel="100000" fill="hold">
                                          <p:stCondLst>
                                            <p:cond delay="900"/>
                                          </p:stCondLst>
                                        </p:cTn>
                                        <p:tgtEl>
                                          <p:spTgt spid="125982"/>
                                        </p:tgtEl>
                                        <p:attrNameLst>
                                          <p:attrName>ppt_y</p:attrName>
                                        </p:attrNameLst>
                                      </p:cBhvr>
                                      <p:tavLst>
                                        <p:tav tm="0">
                                          <p:val>
                                            <p:strVal val="#ppt_y-.03"/>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xit" presetSubtype="4" fill="hold" grpId="1" nodeType="clickEffect">
                                  <p:stCondLst>
                                    <p:cond delay="0"/>
                                  </p:stCondLst>
                                  <p:childTnLst>
                                    <p:anim calcmode="lin" valueType="num">
                                      <p:cBhvr additive="base">
                                        <p:cTn id="78" dur="500"/>
                                        <p:tgtEl>
                                          <p:spTgt spid="125982"/>
                                        </p:tgtEl>
                                        <p:attrNameLst>
                                          <p:attrName>ppt_x</p:attrName>
                                        </p:attrNameLst>
                                      </p:cBhvr>
                                      <p:tavLst>
                                        <p:tav tm="0">
                                          <p:val>
                                            <p:strVal val="ppt_x"/>
                                          </p:val>
                                        </p:tav>
                                        <p:tav tm="100000">
                                          <p:val>
                                            <p:strVal val="ppt_x"/>
                                          </p:val>
                                        </p:tav>
                                      </p:tavLst>
                                    </p:anim>
                                    <p:anim calcmode="lin" valueType="num">
                                      <p:cBhvr additive="base">
                                        <p:cTn id="79" dur="500"/>
                                        <p:tgtEl>
                                          <p:spTgt spid="125982"/>
                                        </p:tgtEl>
                                        <p:attrNameLst>
                                          <p:attrName>ppt_y</p:attrName>
                                        </p:attrNameLst>
                                      </p:cBhvr>
                                      <p:tavLst>
                                        <p:tav tm="0">
                                          <p:val>
                                            <p:strVal val="ppt_y"/>
                                          </p:val>
                                        </p:tav>
                                        <p:tav tm="100000">
                                          <p:val>
                                            <p:strVal val="1+ppt_h/2"/>
                                          </p:val>
                                        </p:tav>
                                      </p:tavLst>
                                    </p:anim>
                                    <p:set>
                                      <p:cBhvr>
                                        <p:cTn id="80" dur="1" fill="hold">
                                          <p:stCondLst>
                                            <p:cond delay="499"/>
                                          </p:stCondLst>
                                        </p:cTn>
                                        <p:tgtEl>
                                          <p:spTgt spid="125982"/>
                                        </p:tgtEl>
                                        <p:attrNameLst>
                                          <p:attrName>style.visibility</p:attrName>
                                        </p:attrNameLst>
                                      </p:cBhvr>
                                      <p:to>
                                        <p:strVal val="hidden"/>
                                      </p:to>
                                    </p:set>
                                  </p:childTnLst>
                                </p:cTn>
                              </p:par>
                              <p:par>
                                <p:cTn id="81" presetID="53" presetClass="entr" presetSubtype="0" fill="hold" grpId="0" nodeType="withEffect">
                                  <p:stCondLst>
                                    <p:cond delay="0"/>
                                  </p:stCondLst>
                                  <p:childTnLst>
                                    <p:set>
                                      <p:cBhvr>
                                        <p:cTn id="82" dur="1" fill="hold">
                                          <p:stCondLst>
                                            <p:cond delay="0"/>
                                          </p:stCondLst>
                                        </p:cTn>
                                        <p:tgtEl>
                                          <p:spTgt spid="29"/>
                                        </p:tgtEl>
                                        <p:attrNameLst>
                                          <p:attrName>style.visibility</p:attrName>
                                        </p:attrNameLst>
                                      </p:cBhvr>
                                      <p:to>
                                        <p:strVal val="visible"/>
                                      </p:to>
                                    </p:set>
                                    <p:anim calcmode="lin" valueType="num">
                                      <p:cBhvr>
                                        <p:cTn id="83" dur="500" fill="hold"/>
                                        <p:tgtEl>
                                          <p:spTgt spid="29"/>
                                        </p:tgtEl>
                                        <p:attrNameLst>
                                          <p:attrName>ppt_w</p:attrName>
                                        </p:attrNameLst>
                                      </p:cBhvr>
                                      <p:tavLst>
                                        <p:tav tm="0">
                                          <p:val>
                                            <p:fltVal val="0"/>
                                          </p:val>
                                        </p:tav>
                                        <p:tav tm="100000">
                                          <p:val>
                                            <p:strVal val="#ppt_w"/>
                                          </p:val>
                                        </p:tav>
                                      </p:tavLst>
                                    </p:anim>
                                    <p:anim calcmode="lin" valueType="num">
                                      <p:cBhvr>
                                        <p:cTn id="84" dur="500" fill="hold"/>
                                        <p:tgtEl>
                                          <p:spTgt spid="29"/>
                                        </p:tgtEl>
                                        <p:attrNameLst>
                                          <p:attrName>ppt_h</p:attrName>
                                        </p:attrNameLst>
                                      </p:cBhvr>
                                      <p:tavLst>
                                        <p:tav tm="0">
                                          <p:val>
                                            <p:fltVal val="0"/>
                                          </p:val>
                                        </p:tav>
                                        <p:tav tm="100000">
                                          <p:val>
                                            <p:strVal val="#ppt_h"/>
                                          </p:val>
                                        </p:tav>
                                      </p:tavLst>
                                    </p:anim>
                                    <p:animEffect transition="in" filter="fade">
                                      <p:cBhvr>
                                        <p:cTn id="85"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71" grpId="0" animBg="1"/>
      <p:bldP spid="125972" grpId="0"/>
      <p:bldP spid="125973" grpId="0" animBg="1"/>
      <p:bldP spid="125974" grpId="0"/>
      <p:bldP spid="125975" grpId="0" animBg="1"/>
      <p:bldP spid="29" grpId="0"/>
      <p:bldP spid="125981" grpId="0" animBg="1"/>
      <p:bldP spid="125981" grpId="1" animBg="1"/>
      <p:bldP spid="125982" grpId="0" animBg="1"/>
      <p:bldP spid="125982" grpId="1"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Solving Problems via Abstraction</a:t>
            </a:r>
            <a:endParaRPr lang="en-US" dirty="0"/>
          </a:p>
        </p:txBody>
      </p:sp>
      <p:sp>
        <p:nvSpPr>
          <p:cNvPr id="7" name="Content Placeholder 6"/>
          <p:cNvSpPr>
            <a:spLocks noGrp="1"/>
          </p:cNvSpPr>
          <p:nvPr>
            <p:ph idx="1"/>
          </p:nvPr>
        </p:nvSpPr>
        <p:spPr/>
        <p:txBody>
          <a:bodyPr>
            <a:normAutofit fontScale="92500" lnSpcReduction="10000"/>
          </a:bodyPr>
          <a:lstStyle/>
          <a:p>
            <a:r>
              <a:rPr lang="en-US" dirty="0" smtClean="0"/>
              <a:t>Implement a Channel</a:t>
            </a:r>
          </a:p>
          <a:p>
            <a:pPr lvl="1"/>
            <a:r>
              <a:rPr lang="en-US" dirty="0" smtClean="0"/>
              <a:t>Identify and multiplex multiple client modules</a:t>
            </a:r>
          </a:p>
          <a:p>
            <a:pPr lvl="1"/>
            <a:r>
              <a:rPr lang="en-US" dirty="0" smtClean="0"/>
              <a:t>LEAP Abstraction: </a:t>
            </a:r>
            <a:r>
              <a:rPr lang="en-US" b="1" dirty="0" smtClean="0">
                <a:solidFill>
                  <a:schemeClr val="accent3"/>
                </a:solidFill>
              </a:rPr>
              <a:t>Channel IO</a:t>
            </a:r>
          </a:p>
          <a:p>
            <a:pPr lvl="1"/>
            <a:endParaRPr lang="en-US" dirty="0" smtClean="0"/>
          </a:p>
          <a:p>
            <a:r>
              <a:rPr lang="en-US" dirty="0" smtClean="0"/>
              <a:t>Make the Channel more useful</a:t>
            </a:r>
          </a:p>
          <a:p>
            <a:pPr lvl="1"/>
            <a:r>
              <a:rPr lang="en-US" dirty="0" smtClean="0"/>
              <a:t>Chunk and marshal typed messages</a:t>
            </a:r>
          </a:p>
          <a:p>
            <a:pPr lvl="1"/>
            <a:r>
              <a:rPr lang="en-US" dirty="0" smtClean="0"/>
              <a:t>Syntactic sugar</a:t>
            </a:r>
          </a:p>
          <a:p>
            <a:pPr lvl="1"/>
            <a:r>
              <a:rPr lang="en-US" dirty="0" smtClean="0"/>
              <a:t>LEAP Abstraction: </a:t>
            </a:r>
            <a:r>
              <a:rPr lang="en-US" b="1" dirty="0" smtClean="0">
                <a:solidFill>
                  <a:schemeClr val="accent3"/>
                </a:solidFill>
              </a:rPr>
              <a:t>Remote Request Response (RRR)</a:t>
            </a:r>
          </a:p>
          <a:p>
            <a:pPr lvl="1"/>
            <a:endParaRPr lang="en-US" dirty="0" smtClean="0">
              <a:solidFill>
                <a:schemeClr val="bg1">
                  <a:lumMod val="85000"/>
                </a:schemeClr>
              </a:solidFill>
            </a:endParaRPr>
          </a:p>
          <a:p>
            <a:r>
              <a:rPr lang="en-US" b="1" dirty="0" smtClean="0"/>
              <a:t>Build high-level Services</a:t>
            </a:r>
          </a:p>
          <a:p>
            <a:pPr lvl="1"/>
            <a:r>
              <a:rPr lang="en-US" dirty="0" smtClean="0"/>
              <a:t>LEAP Abstraction: </a:t>
            </a:r>
            <a:r>
              <a:rPr lang="en-US" b="1" dirty="0" smtClean="0">
                <a:solidFill>
                  <a:schemeClr val="accent3"/>
                </a:solidFill>
              </a:rPr>
              <a:t>Virtual Services and Devices</a:t>
            </a:r>
          </a:p>
          <a:p>
            <a:pPr lvl="1"/>
            <a:endParaRPr lang="en-US" dirty="0" smtClean="0"/>
          </a:p>
          <a:p>
            <a:endParaRPr lang="en-US" dirty="0"/>
          </a:p>
        </p:txBody>
      </p:sp>
    </p:spTree>
    <p:extLst>
      <p:ext uri="{BB962C8B-B14F-4D97-AF65-F5344CB8AC3E}">
        <p14:creationId xmlns:p14="http://schemas.microsoft.com/office/powerpoint/2010/main" val="39501221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10" end="10"/>
                                            </p:txEl>
                                          </p:spTgt>
                                        </p:tgtEl>
                                        <p:attrNameLst>
                                          <p:attrName>style.visibility</p:attrName>
                                        </p:attrNameLst>
                                      </p:cBhvr>
                                      <p:to>
                                        <p:strVal val="visible"/>
                                      </p:to>
                                    </p:set>
                                    <p:animEffect transition="in" filter="fade">
                                      <p:cBhvr>
                                        <p:cTn id="7" dur="500"/>
                                        <p:tgtEl>
                                          <p:spTgt spid="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a:xfrm>
            <a:off x="457200" y="0"/>
            <a:ext cx="8229600" cy="1143000"/>
          </a:xfrm>
        </p:spPr>
        <p:txBody>
          <a:bodyPr>
            <a:normAutofit/>
          </a:bodyPr>
          <a:lstStyle/>
          <a:p>
            <a:r>
              <a:rPr lang="en-US" dirty="0" smtClean="0"/>
              <a:t>LEAP Abstraction Layers: Services</a:t>
            </a:r>
            <a:endParaRPr lang="en-US" dirty="0"/>
          </a:p>
        </p:txBody>
      </p:sp>
      <p:sp>
        <p:nvSpPr>
          <p:cNvPr id="112675" name="AutoShape 35"/>
          <p:cNvSpPr>
            <a:spLocks noChangeArrowheads="1"/>
          </p:cNvSpPr>
          <p:nvPr/>
        </p:nvSpPr>
        <p:spPr bwMode="auto">
          <a:xfrm>
            <a:off x="5181600" y="4648200"/>
            <a:ext cx="3048000" cy="381000"/>
          </a:xfrm>
          <a:prstGeom prst="roundRect">
            <a:avLst>
              <a:gd name="adj" fmla="val 16667"/>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buNone/>
            </a:pPr>
            <a:r>
              <a:rPr lang="en-US" sz="1400" dirty="0" smtClean="0">
                <a:latin typeface="Calibri" pitchFamily="34" charset="0"/>
              </a:rPr>
              <a:t>Channel IO</a:t>
            </a:r>
            <a:endParaRPr lang="en-US" sz="1400" dirty="0">
              <a:latin typeface="Calibri" pitchFamily="34" charset="0"/>
            </a:endParaRPr>
          </a:p>
        </p:txBody>
      </p:sp>
      <p:sp>
        <p:nvSpPr>
          <p:cNvPr id="112644" name="Line 4"/>
          <p:cNvSpPr>
            <a:spLocks noChangeShapeType="1"/>
          </p:cNvSpPr>
          <p:nvPr/>
        </p:nvSpPr>
        <p:spPr bwMode="auto">
          <a:xfrm>
            <a:off x="4724400" y="1143000"/>
            <a:ext cx="0" cy="5257800"/>
          </a:xfrm>
          <a:prstGeom prst="line">
            <a:avLst/>
          </a:prstGeom>
          <a:noFill/>
          <a:ln w="9525">
            <a:solidFill>
              <a:schemeClr val="tx1"/>
            </a:solidFill>
            <a:prstDash val="dash"/>
            <a:round/>
            <a:headEnd/>
            <a:tailEnd/>
          </a:ln>
          <a:effectLst/>
        </p:spPr>
        <p:txBody>
          <a:bodyPr/>
          <a:lstStyle/>
          <a:p>
            <a:pPr>
              <a:buNone/>
            </a:pPr>
            <a:endParaRPr lang="en-US"/>
          </a:p>
        </p:txBody>
      </p:sp>
      <p:sp>
        <p:nvSpPr>
          <p:cNvPr id="112646" name="AutoShape 6"/>
          <p:cNvSpPr>
            <a:spLocks noChangeArrowheads="1"/>
          </p:cNvSpPr>
          <p:nvPr/>
        </p:nvSpPr>
        <p:spPr bwMode="auto">
          <a:xfrm>
            <a:off x="5181600" y="5334000"/>
            <a:ext cx="3276600" cy="381000"/>
          </a:xfrm>
          <a:prstGeom prst="roundRect">
            <a:avLst>
              <a:gd name="adj" fmla="val 16667"/>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buNone/>
            </a:pPr>
            <a:r>
              <a:rPr lang="en-US" sz="1400">
                <a:latin typeface="Calibri" pitchFamily="34" charset="0"/>
              </a:rPr>
              <a:t>Kernel Driver</a:t>
            </a:r>
          </a:p>
        </p:txBody>
      </p:sp>
      <p:sp>
        <p:nvSpPr>
          <p:cNvPr id="112647" name="AutoShape 7"/>
          <p:cNvSpPr>
            <a:spLocks noChangeArrowheads="1"/>
          </p:cNvSpPr>
          <p:nvPr/>
        </p:nvSpPr>
        <p:spPr bwMode="auto">
          <a:xfrm>
            <a:off x="4267200" y="5410200"/>
            <a:ext cx="914400" cy="228600"/>
          </a:xfrm>
          <a:prstGeom prst="leftRightArrow">
            <a:avLst>
              <a:gd name="adj1" fmla="val 50000"/>
              <a:gd name="adj2" fmla="val 53333"/>
            </a:avLst>
          </a:prstGeom>
          <a:solidFill>
            <a:schemeClr val="bg1"/>
          </a:solidFill>
          <a:ln w="9525">
            <a:solidFill>
              <a:schemeClr val="tx1"/>
            </a:solidFill>
            <a:miter lim="800000"/>
            <a:headEnd/>
            <a:tailEnd/>
          </a:ln>
          <a:effectLst/>
        </p:spPr>
        <p:txBody>
          <a:bodyPr wrap="none" anchor="ctr"/>
          <a:lstStyle/>
          <a:p>
            <a:pPr>
              <a:buNone/>
            </a:pPr>
            <a:endParaRPr lang="en-US"/>
          </a:p>
        </p:txBody>
      </p:sp>
      <p:sp>
        <p:nvSpPr>
          <p:cNvPr id="112657" name="AutoShape 17"/>
          <p:cNvSpPr>
            <a:spLocks noChangeArrowheads="1"/>
          </p:cNvSpPr>
          <p:nvPr/>
        </p:nvSpPr>
        <p:spPr bwMode="auto">
          <a:xfrm>
            <a:off x="838200" y="5334000"/>
            <a:ext cx="3429000" cy="381000"/>
          </a:xfrm>
          <a:prstGeom prst="roundRect">
            <a:avLst>
              <a:gd name="adj" fmla="val 16667"/>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buNone/>
            </a:pPr>
            <a:r>
              <a:rPr lang="en-US" sz="1400" dirty="0" smtClean="0">
                <a:latin typeface="Calibri" pitchFamily="34" charset="0"/>
              </a:rPr>
              <a:t>FPGA Platform Physical Devices</a:t>
            </a:r>
            <a:endParaRPr lang="en-US" sz="1400" dirty="0">
              <a:latin typeface="Calibri" pitchFamily="34" charset="0"/>
            </a:endParaRPr>
          </a:p>
        </p:txBody>
      </p:sp>
      <p:sp>
        <p:nvSpPr>
          <p:cNvPr id="112660" name="AutoShape 20"/>
          <p:cNvSpPr>
            <a:spLocks noChangeArrowheads="1"/>
          </p:cNvSpPr>
          <p:nvPr/>
        </p:nvSpPr>
        <p:spPr bwMode="auto">
          <a:xfrm>
            <a:off x="1066800" y="4648200"/>
            <a:ext cx="3200400" cy="381000"/>
          </a:xfrm>
          <a:prstGeom prst="roundRect">
            <a:avLst>
              <a:gd name="adj" fmla="val 16667"/>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buNone/>
            </a:pPr>
            <a:r>
              <a:rPr lang="en-US" sz="1400" dirty="0" smtClean="0">
                <a:latin typeface="Calibri" pitchFamily="34" charset="0"/>
              </a:rPr>
              <a:t>Channel IO</a:t>
            </a:r>
            <a:endParaRPr lang="en-US" sz="1400" dirty="0">
              <a:latin typeface="Calibri" pitchFamily="34" charset="0"/>
            </a:endParaRPr>
          </a:p>
        </p:txBody>
      </p:sp>
      <p:sp>
        <p:nvSpPr>
          <p:cNvPr id="112664" name="AutoShape 24"/>
          <p:cNvSpPr>
            <a:spLocks noChangeArrowheads="1"/>
          </p:cNvSpPr>
          <p:nvPr/>
        </p:nvSpPr>
        <p:spPr bwMode="auto">
          <a:xfrm>
            <a:off x="2438400" y="5029200"/>
            <a:ext cx="228600" cy="304800"/>
          </a:xfrm>
          <a:prstGeom prst="upDownArrow">
            <a:avLst>
              <a:gd name="adj1" fmla="val 50000"/>
              <a:gd name="adj2" fmla="val 25000"/>
            </a:avLst>
          </a:prstGeom>
          <a:solidFill>
            <a:schemeClr val="folHlink"/>
          </a:solidFill>
          <a:ln w="9525">
            <a:solidFill>
              <a:schemeClr val="tx1"/>
            </a:solidFill>
            <a:miter lim="800000"/>
            <a:headEnd/>
            <a:tailEnd/>
          </a:ln>
          <a:effectLst/>
        </p:spPr>
        <p:txBody>
          <a:bodyPr vert="eaVert" wrap="none" anchor="ctr"/>
          <a:lstStyle/>
          <a:p>
            <a:pPr>
              <a:buNone/>
            </a:pPr>
            <a:endParaRPr lang="en-US"/>
          </a:p>
        </p:txBody>
      </p:sp>
      <p:sp>
        <p:nvSpPr>
          <p:cNvPr id="112670" name="AutoShape 30"/>
          <p:cNvSpPr>
            <a:spLocks noChangeArrowheads="1"/>
          </p:cNvSpPr>
          <p:nvPr/>
        </p:nvSpPr>
        <p:spPr bwMode="auto">
          <a:xfrm>
            <a:off x="6553200" y="5029200"/>
            <a:ext cx="228600" cy="304800"/>
          </a:xfrm>
          <a:prstGeom prst="upDownArrow">
            <a:avLst>
              <a:gd name="adj1" fmla="val 50000"/>
              <a:gd name="adj2" fmla="val 33333"/>
            </a:avLst>
          </a:prstGeom>
          <a:solidFill>
            <a:schemeClr val="folHlink"/>
          </a:solidFill>
          <a:ln w="9525">
            <a:solidFill>
              <a:schemeClr val="tx1"/>
            </a:solidFill>
            <a:miter lim="800000"/>
            <a:headEnd/>
            <a:tailEnd/>
          </a:ln>
          <a:effectLst/>
        </p:spPr>
        <p:txBody>
          <a:bodyPr vert="eaVert" wrap="none" anchor="ctr"/>
          <a:lstStyle/>
          <a:p>
            <a:pPr>
              <a:buNone/>
            </a:pPr>
            <a:endParaRPr lang="en-US"/>
          </a:p>
        </p:txBody>
      </p:sp>
      <p:grpSp>
        <p:nvGrpSpPr>
          <p:cNvPr id="10" name="Group 148"/>
          <p:cNvGrpSpPr>
            <a:grpSpLocks/>
          </p:cNvGrpSpPr>
          <p:nvPr/>
        </p:nvGrpSpPr>
        <p:grpSpPr bwMode="auto">
          <a:xfrm>
            <a:off x="4038600" y="4724400"/>
            <a:ext cx="1371600" cy="228600"/>
            <a:chOff x="2544" y="2208"/>
            <a:chExt cx="864" cy="144"/>
          </a:xfrm>
        </p:grpSpPr>
        <p:sp>
          <p:nvSpPr>
            <p:cNvPr id="112785" name="Rectangle 145"/>
            <p:cNvSpPr>
              <a:spLocks noChangeArrowheads="1"/>
            </p:cNvSpPr>
            <p:nvPr/>
          </p:nvSpPr>
          <p:spPr bwMode="auto">
            <a:xfrm>
              <a:off x="2544" y="2208"/>
              <a:ext cx="864" cy="144"/>
            </a:xfrm>
            <a:prstGeom prst="rect">
              <a:avLst/>
            </a:prstGeom>
            <a:solidFill>
              <a:srgbClr val="FFCC00">
                <a:alpha val="60001"/>
              </a:srgbClr>
            </a:solidFill>
            <a:ln w="9525">
              <a:noFill/>
              <a:miter lim="800000"/>
              <a:headEnd/>
              <a:tailEnd/>
            </a:ln>
            <a:effectLst/>
          </p:spPr>
          <p:txBody>
            <a:bodyPr wrap="none" anchor="ctr"/>
            <a:lstStyle/>
            <a:p>
              <a:pPr>
                <a:buNone/>
              </a:pPr>
              <a:endParaRPr lang="en-US"/>
            </a:p>
          </p:txBody>
        </p:sp>
        <p:sp>
          <p:nvSpPr>
            <p:cNvPr id="112786" name="Line 146"/>
            <p:cNvSpPr>
              <a:spLocks noChangeShapeType="1"/>
            </p:cNvSpPr>
            <p:nvPr/>
          </p:nvSpPr>
          <p:spPr bwMode="auto">
            <a:xfrm>
              <a:off x="2544" y="2208"/>
              <a:ext cx="864" cy="0"/>
            </a:xfrm>
            <a:prstGeom prst="line">
              <a:avLst/>
            </a:prstGeom>
            <a:noFill/>
            <a:ln w="19050">
              <a:solidFill>
                <a:srgbClr val="FF9933"/>
              </a:solidFill>
              <a:round/>
              <a:headEnd/>
              <a:tailEnd/>
            </a:ln>
            <a:effectLst/>
          </p:spPr>
          <p:txBody>
            <a:bodyPr/>
            <a:lstStyle/>
            <a:p>
              <a:pPr>
                <a:buNone/>
              </a:pPr>
              <a:endParaRPr lang="en-US"/>
            </a:p>
          </p:txBody>
        </p:sp>
        <p:sp>
          <p:nvSpPr>
            <p:cNvPr id="112787" name="Line 147"/>
            <p:cNvSpPr>
              <a:spLocks noChangeShapeType="1"/>
            </p:cNvSpPr>
            <p:nvPr/>
          </p:nvSpPr>
          <p:spPr bwMode="auto">
            <a:xfrm>
              <a:off x="2544" y="2352"/>
              <a:ext cx="864" cy="0"/>
            </a:xfrm>
            <a:prstGeom prst="line">
              <a:avLst/>
            </a:prstGeom>
            <a:noFill/>
            <a:ln w="19050">
              <a:solidFill>
                <a:srgbClr val="FF9933"/>
              </a:solidFill>
              <a:round/>
              <a:headEnd/>
              <a:tailEnd/>
            </a:ln>
            <a:effectLst/>
          </p:spPr>
          <p:txBody>
            <a:bodyPr/>
            <a:lstStyle/>
            <a:p>
              <a:pPr>
                <a:buNone/>
              </a:pPr>
              <a:endParaRPr lang="en-US"/>
            </a:p>
          </p:txBody>
        </p:sp>
      </p:grpSp>
      <p:sp>
        <p:nvSpPr>
          <p:cNvPr id="82" name="Rectangle 81"/>
          <p:cNvSpPr/>
          <p:nvPr/>
        </p:nvSpPr>
        <p:spPr>
          <a:xfrm>
            <a:off x="1676400" y="5943600"/>
            <a:ext cx="1676400" cy="381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buNone/>
            </a:pPr>
            <a:r>
              <a:rPr lang="en-US" dirty="0" smtClean="0"/>
              <a:t>FPGA</a:t>
            </a:r>
            <a:endParaRPr lang="en-US" dirty="0"/>
          </a:p>
        </p:txBody>
      </p:sp>
      <p:sp>
        <p:nvSpPr>
          <p:cNvPr id="83" name="Rectangle 82"/>
          <p:cNvSpPr/>
          <p:nvPr/>
        </p:nvSpPr>
        <p:spPr>
          <a:xfrm>
            <a:off x="6096000" y="5943600"/>
            <a:ext cx="1676400" cy="381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buNone/>
            </a:pPr>
            <a:r>
              <a:rPr lang="en-US" dirty="0" smtClean="0"/>
              <a:t>CPU</a:t>
            </a:r>
            <a:endParaRPr lang="en-US" dirty="0"/>
          </a:p>
        </p:txBody>
      </p:sp>
      <p:sp>
        <p:nvSpPr>
          <p:cNvPr id="80" name="Rectangle 11"/>
          <p:cNvSpPr>
            <a:spLocks noChangeArrowheads="1"/>
          </p:cNvSpPr>
          <p:nvPr/>
        </p:nvSpPr>
        <p:spPr bwMode="auto">
          <a:xfrm>
            <a:off x="3581400" y="3733800"/>
            <a:ext cx="685800" cy="304800"/>
          </a:xfrm>
          <a:prstGeom prst="rec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pPr algn="ctr">
              <a:buNone/>
            </a:pPr>
            <a:r>
              <a:rPr lang="en-US" sz="1400" dirty="0" smtClean="0">
                <a:latin typeface="Calibri" pitchFamily="34" charset="0"/>
              </a:rPr>
              <a:t>Stub</a:t>
            </a:r>
            <a:endParaRPr lang="en-US" sz="1400" dirty="0">
              <a:latin typeface="Calibri" pitchFamily="34" charset="0"/>
            </a:endParaRPr>
          </a:p>
        </p:txBody>
      </p:sp>
      <p:grpSp>
        <p:nvGrpSpPr>
          <p:cNvPr id="11" name="Group 96"/>
          <p:cNvGrpSpPr>
            <a:grpSpLocks/>
          </p:cNvGrpSpPr>
          <p:nvPr/>
        </p:nvGrpSpPr>
        <p:grpSpPr bwMode="auto">
          <a:xfrm>
            <a:off x="3733800" y="4114800"/>
            <a:ext cx="152400" cy="381000"/>
            <a:chOff x="912" y="2736"/>
            <a:chExt cx="96" cy="240"/>
          </a:xfrm>
        </p:grpSpPr>
        <p:sp>
          <p:nvSpPr>
            <p:cNvPr id="85" name="Rectangle 43"/>
            <p:cNvSpPr>
              <a:spLocks noChangeArrowheads="1"/>
            </p:cNvSpPr>
            <p:nvPr/>
          </p:nvSpPr>
          <p:spPr bwMode="auto">
            <a:xfrm>
              <a:off x="912" y="2736"/>
              <a:ext cx="96" cy="192"/>
            </a:xfrm>
            <a:prstGeom prst="rect">
              <a:avLst/>
            </a:prstGeom>
            <a:solidFill>
              <a:schemeClr val="folHlink"/>
            </a:solidFill>
            <a:ln w="9525">
              <a:solidFill>
                <a:schemeClr val="tx1"/>
              </a:solidFill>
              <a:miter lim="800000"/>
              <a:headEnd/>
              <a:tailEnd/>
            </a:ln>
            <a:effectLst/>
          </p:spPr>
          <p:txBody>
            <a:bodyPr wrap="none" anchor="ctr"/>
            <a:lstStyle/>
            <a:p>
              <a:pPr>
                <a:buNone/>
              </a:pPr>
              <a:endParaRPr lang="en-US"/>
            </a:p>
          </p:txBody>
        </p:sp>
        <p:sp>
          <p:nvSpPr>
            <p:cNvPr id="86" name="Line 44"/>
            <p:cNvSpPr>
              <a:spLocks noChangeShapeType="1"/>
            </p:cNvSpPr>
            <p:nvPr/>
          </p:nvSpPr>
          <p:spPr bwMode="auto">
            <a:xfrm>
              <a:off x="912" y="2928"/>
              <a:ext cx="0" cy="48"/>
            </a:xfrm>
            <a:prstGeom prst="line">
              <a:avLst/>
            </a:prstGeom>
            <a:noFill/>
            <a:ln w="9525">
              <a:solidFill>
                <a:schemeClr val="tx1"/>
              </a:solidFill>
              <a:round/>
              <a:headEnd/>
              <a:tailEnd/>
            </a:ln>
            <a:effectLst/>
          </p:spPr>
          <p:txBody>
            <a:bodyPr/>
            <a:lstStyle/>
            <a:p>
              <a:pPr>
                <a:buNone/>
              </a:pPr>
              <a:endParaRPr lang="en-US"/>
            </a:p>
          </p:txBody>
        </p:sp>
        <p:sp>
          <p:nvSpPr>
            <p:cNvPr id="87" name="Line 45"/>
            <p:cNvSpPr>
              <a:spLocks noChangeShapeType="1"/>
            </p:cNvSpPr>
            <p:nvPr/>
          </p:nvSpPr>
          <p:spPr bwMode="auto">
            <a:xfrm>
              <a:off x="1008" y="2928"/>
              <a:ext cx="0" cy="48"/>
            </a:xfrm>
            <a:prstGeom prst="line">
              <a:avLst/>
            </a:prstGeom>
            <a:noFill/>
            <a:ln w="9525">
              <a:solidFill>
                <a:schemeClr val="tx1"/>
              </a:solidFill>
              <a:round/>
              <a:headEnd/>
              <a:tailEnd/>
            </a:ln>
            <a:effectLst/>
          </p:spPr>
          <p:txBody>
            <a:bodyPr/>
            <a:lstStyle/>
            <a:p>
              <a:pPr>
                <a:buNone/>
              </a:pPr>
              <a:endParaRPr lang="en-US"/>
            </a:p>
          </p:txBody>
        </p:sp>
        <p:sp>
          <p:nvSpPr>
            <p:cNvPr id="88" name="Line 46"/>
            <p:cNvSpPr>
              <a:spLocks noChangeShapeType="1"/>
            </p:cNvSpPr>
            <p:nvPr/>
          </p:nvSpPr>
          <p:spPr bwMode="auto">
            <a:xfrm>
              <a:off x="912" y="2880"/>
              <a:ext cx="96" cy="0"/>
            </a:xfrm>
            <a:prstGeom prst="line">
              <a:avLst/>
            </a:prstGeom>
            <a:noFill/>
            <a:ln w="9525">
              <a:solidFill>
                <a:schemeClr val="tx1"/>
              </a:solidFill>
              <a:round/>
              <a:headEnd/>
              <a:tailEnd/>
            </a:ln>
            <a:effectLst/>
          </p:spPr>
          <p:txBody>
            <a:bodyPr/>
            <a:lstStyle/>
            <a:p>
              <a:pPr>
                <a:buNone/>
              </a:pPr>
              <a:endParaRPr lang="en-US"/>
            </a:p>
          </p:txBody>
        </p:sp>
        <p:sp>
          <p:nvSpPr>
            <p:cNvPr id="89" name="Line 47"/>
            <p:cNvSpPr>
              <a:spLocks noChangeShapeType="1"/>
            </p:cNvSpPr>
            <p:nvPr/>
          </p:nvSpPr>
          <p:spPr bwMode="auto">
            <a:xfrm>
              <a:off x="912" y="2832"/>
              <a:ext cx="96" cy="0"/>
            </a:xfrm>
            <a:prstGeom prst="line">
              <a:avLst/>
            </a:prstGeom>
            <a:noFill/>
            <a:ln w="9525">
              <a:solidFill>
                <a:schemeClr val="tx1"/>
              </a:solidFill>
              <a:round/>
              <a:headEnd/>
              <a:tailEnd/>
            </a:ln>
            <a:effectLst/>
          </p:spPr>
          <p:txBody>
            <a:bodyPr/>
            <a:lstStyle/>
            <a:p>
              <a:pPr>
                <a:buNone/>
              </a:pPr>
              <a:endParaRPr lang="en-US"/>
            </a:p>
          </p:txBody>
        </p:sp>
        <p:sp>
          <p:nvSpPr>
            <p:cNvPr id="90" name="Line 48"/>
            <p:cNvSpPr>
              <a:spLocks noChangeShapeType="1"/>
            </p:cNvSpPr>
            <p:nvPr/>
          </p:nvSpPr>
          <p:spPr bwMode="auto">
            <a:xfrm>
              <a:off x="912" y="2784"/>
              <a:ext cx="96" cy="0"/>
            </a:xfrm>
            <a:prstGeom prst="line">
              <a:avLst/>
            </a:prstGeom>
            <a:noFill/>
            <a:ln w="9525">
              <a:solidFill>
                <a:schemeClr val="tx1"/>
              </a:solidFill>
              <a:round/>
              <a:headEnd/>
              <a:tailEnd/>
            </a:ln>
            <a:effectLst/>
          </p:spPr>
          <p:txBody>
            <a:bodyPr/>
            <a:lstStyle/>
            <a:p>
              <a:pPr>
                <a:buNone/>
              </a:pPr>
              <a:endParaRPr lang="en-US"/>
            </a:p>
          </p:txBody>
        </p:sp>
      </p:grpSp>
      <p:grpSp>
        <p:nvGrpSpPr>
          <p:cNvPr id="12" name="Group 95"/>
          <p:cNvGrpSpPr>
            <a:grpSpLocks/>
          </p:cNvGrpSpPr>
          <p:nvPr/>
        </p:nvGrpSpPr>
        <p:grpSpPr bwMode="auto">
          <a:xfrm>
            <a:off x="3962400" y="4114800"/>
            <a:ext cx="152400" cy="381000"/>
            <a:chOff x="1056" y="2736"/>
            <a:chExt cx="96" cy="240"/>
          </a:xfrm>
        </p:grpSpPr>
        <p:sp>
          <p:nvSpPr>
            <p:cNvPr id="92" name="Rectangle 55"/>
            <p:cNvSpPr>
              <a:spLocks noChangeArrowheads="1"/>
            </p:cNvSpPr>
            <p:nvPr/>
          </p:nvSpPr>
          <p:spPr bwMode="auto">
            <a:xfrm>
              <a:off x="1056" y="2784"/>
              <a:ext cx="96" cy="192"/>
            </a:xfrm>
            <a:prstGeom prst="rect">
              <a:avLst/>
            </a:prstGeom>
            <a:solidFill>
              <a:schemeClr val="folHlink"/>
            </a:solidFill>
            <a:ln w="9525">
              <a:solidFill>
                <a:schemeClr val="tx1"/>
              </a:solidFill>
              <a:miter lim="800000"/>
              <a:headEnd/>
              <a:tailEnd/>
            </a:ln>
            <a:effectLst/>
          </p:spPr>
          <p:txBody>
            <a:bodyPr wrap="none" anchor="ctr"/>
            <a:lstStyle/>
            <a:p>
              <a:pPr>
                <a:buNone/>
              </a:pPr>
              <a:endParaRPr lang="en-US"/>
            </a:p>
          </p:txBody>
        </p:sp>
        <p:sp>
          <p:nvSpPr>
            <p:cNvPr id="93" name="Line 56"/>
            <p:cNvSpPr>
              <a:spLocks noChangeShapeType="1"/>
            </p:cNvSpPr>
            <p:nvPr/>
          </p:nvSpPr>
          <p:spPr bwMode="auto">
            <a:xfrm>
              <a:off x="1056" y="2736"/>
              <a:ext cx="0" cy="48"/>
            </a:xfrm>
            <a:prstGeom prst="line">
              <a:avLst/>
            </a:prstGeom>
            <a:noFill/>
            <a:ln w="9525">
              <a:solidFill>
                <a:schemeClr val="tx1"/>
              </a:solidFill>
              <a:round/>
              <a:headEnd/>
              <a:tailEnd/>
            </a:ln>
            <a:effectLst/>
          </p:spPr>
          <p:txBody>
            <a:bodyPr/>
            <a:lstStyle/>
            <a:p>
              <a:pPr>
                <a:buNone/>
              </a:pPr>
              <a:endParaRPr lang="en-US"/>
            </a:p>
          </p:txBody>
        </p:sp>
        <p:sp>
          <p:nvSpPr>
            <p:cNvPr id="94" name="Line 57"/>
            <p:cNvSpPr>
              <a:spLocks noChangeShapeType="1"/>
            </p:cNvSpPr>
            <p:nvPr/>
          </p:nvSpPr>
          <p:spPr bwMode="auto">
            <a:xfrm>
              <a:off x="1152" y="2736"/>
              <a:ext cx="0" cy="48"/>
            </a:xfrm>
            <a:prstGeom prst="line">
              <a:avLst/>
            </a:prstGeom>
            <a:noFill/>
            <a:ln w="9525">
              <a:solidFill>
                <a:schemeClr val="tx1"/>
              </a:solidFill>
              <a:round/>
              <a:headEnd/>
              <a:tailEnd/>
            </a:ln>
            <a:effectLst/>
          </p:spPr>
          <p:txBody>
            <a:bodyPr/>
            <a:lstStyle/>
            <a:p>
              <a:pPr>
                <a:buNone/>
              </a:pPr>
              <a:endParaRPr lang="en-US"/>
            </a:p>
          </p:txBody>
        </p:sp>
        <p:sp>
          <p:nvSpPr>
            <p:cNvPr id="95" name="Line 58"/>
            <p:cNvSpPr>
              <a:spLocks noChangeShapeType="1"/>
            </p:cNvSpPr>
            <p:nvPr/>
          </p:nvSpPr>
          <p:spPr bwMode="auto">
            <a:xfrm>
              <a:off x="1056" y="2928"/>
              <a:ext cx="96" cy="0"/>
            </a:xfrm>
            <a:prstGeom prst="line">
              <a:avLst/>
            </a:prstGeom>
            <a:noFill/>
            <a:ln w="9525">
              <a:solidFill>
                <a:schemeClr val="tx1"/>
              </a:solidFill>
              <a:round/>
              <a:headEnd/>
              <a:tailEnd/>
            </a:ln>
            <a:effectLst/>
          </p:spPr>
          <p:txBody>
            <a:bodyPr/>
            <a:lstStyle/>
            <a:p>
              <a:pPr>
                <a:buNone/>
              </a:pPr>
              <a:endParaRPr lang="en-US"/>
            </a:p>
          </p:txBody>
        </p:sp>
        <p:sp>
          <p:nvSpPr>
            <p:cNvPr id="96" name="Line 59"/>
            <p:cNvSpPr>
              <a:spLocks noChangeShapeType="1"/>
            </p:cNvSpPr>
            <p:nvPr/>
          </p:nvSpPr>
          <p:spPr bwMode="auto">
            <a:xfrm>
              <a:off x="1056" y="2880"/>
              <a:ext cx="96" cy="0"/>
            </a:xfrm>
            <a:prstGeom prst="line">
              <a:avLst/>
            </a:prstGeom>
            <a:noFill/>
            <a:ln w="9525">
              <a:solidFill>
                <a:schemeClr val="tx1"/>
              </a:solidFill>
              <a:round/>
              <a:headEnd/>
              <a:tailEnd/>
            </a:ln>
            <a:effectLst/>
          </p:spPr>
          <p:txBody>
            <a:bodyPr/>
            <a:lstStyle/>
            <a:p>
              <a:pPr>
                <a:buNone/>
              </a:pPr>
              <a:endParaRPr lang="en-US"/>
            </a:p>
          </p:txBody>
        </p:sp>
        <p:sp>
          <p:nvSpPr>
            <p:cNvPr id="97" name="Line 60"/>
            <p:cNvSpPr>
              <a:spLocks noChangeShapeType="1"/>
            </p:cNvSpPr>
            <p:nvPr/>
          </p:nvSpPr>
          <p:spPr bwMode="auto">
            <a:xfrm>
              <a:off x="1056" y="2832"/>
              <a:ext cx="96" cy="0"/>
            </a:xfrm>
            <a:prstGeom prst="line">
              <a:avLst/>
            </a:prstGeom>
            <a:noFill/>
            <a:ln w="9525">
              <a:solidFill>
                <a:schemeClr val="tx1"/>
              </a:solidFill>
              <a:round/>
              <a:headEnd/>
              <a:tailEnd/>
            </a:ln>
            <a:effectLst/>
          </p:spPr>
          <p:txBody>
            <a:bodyPr/>
            <a:lstStyle/>
            <a:p>
              <a:pPr>
                <a:buNone/>
              </a:pPr>
              <a:endParaRPr lang="en-US"/>
            </a:p>
          </p:txBody>
        </p:sp>
      </p:grpSp>
      <p:sp>
        <p:nvSpPr>
          <p:cNvPr id="98" name="Rectangle 11"/>
          <p:cNvSpPr>
            <a:spLocks noChangeArrowheads="1"/>
          </p:cNvSpPr>
          <p:nvPr/>
        </p:nvSpPr>
        <p:spPr bwMode="auto">
          <a:xfrm>
            <a:off x="2819400" y="3733800"/>
            <a:ext cx="609600" cy="304800"/>
          </a:xfrm>
          <a:prstGeom prst="rec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pPr algn="ctr">
              <a:buNone/>
            </a:pPr>
            <a:r>
              <a:rPr lang="en-US" sz="1400" dirty="0" smtClean="0">
                <a:latin typeface="Calibri" pitchFamily="34" charset="0"/>
              </a:rPr>
              <a:t>Stub</a:t>
            </a:r>
            <a:endParaRPr lang="en-US" sz="1400" dirty="0">
              <a:latin typeface="Calibri" pitchFamily="34" charset="0"/>
            </a:endParaRPr>
          </a:p>
        </p:txBody>
      </p:sp>
      <p:grpSp>
        <p:nvGrpSpPr>
          <p:cNvPr id="13" name="Group 96"/>
          <p:cNvGrpSpPr>
            <a:grpSpLocks/>
          </p:cNvGrpSpPr>
          <p:nvPr/>
        </p:nvGrpSpPr>
        <p:grpSpPr bwMode="auto">
          <a:xfrm>
            <a:off x="2971800" y="4114800"/>
            <a:ext cx="152400" cy="381000"/>
            <a:chOff x="912" y="2736"/>
            <a:chExt cx="96" cy="240"/>
          </a:xfrm>
        </p:grpSpPr>
        <p:sp>
          <p:nvSpPr>
            <p:cNvPr id="100" name="Rectangle 43"/>
            <p:cNvSpPr>
              <a:spLocks noChangeArrowheads="1"/>
            </p:cNvSpPr>
            <p:nvPr/>
          </p:nvSpPr>
          <p:spPr bwMode="auto">
            <a:xfrm>
              <a:off x="912" y="2736"/>
              <a:ext cx="96" cy="192"/>
            </a:xfrm>
            <a:prstGeom prst="rect">
              <a:avLst/>
            </a:prstGeom>
            <a:solidFill>
              <a:schemeClr val="folHlink"/>
            </a:solidFill>
            <a:ln w="9525">
              <a:solidFill>
                <a:schemeClr val="tx1"/>
              </a:solidFill>
              <a:miter lim="800000"/>
              <a:headEnd/>
              <a:tailEnd/>
            </a:ln>
            <a:effectLst/>
          </p:spPr>
          <p:txBody>
            <a:bodyPr wrap="none" anchor="ctr"/>
            <a:lstStyle/>
            <a:p>
              <a:pPr>
                <a:buNone/>
              </a:pPr>
              <a:endParaRPr lang="en-US"/>
            </a:p>
          </p:txBody>
        </p:sp>
        <p:sp>
          <p:nvSpPr>
            <p:cNvPr id="101" name="Line 44"/>
            <p:cNvSpPr>
              <a:spLocks noChangeShapeType="1"/>
            </p:cNvSpPr>
            <p:nvPr/>
          </p:nvSpPr>
          <p:spPr bwMode="auto">
            <a:xfrm>
              <a:off x="912" y="2928"/>
              <a:ext cx="0" cy="48"/>
            </a:xfrm>
            <a:prstGeom prst="line">
              <a:avLst/>
            </a:prstGeom>
            <a:noFill/>
            <a:ln w="9525">
              <a:solidFill>
                <a:schemeClr val="tx1"/>
              </a:solidFill>
              <a:round/>
              <a:headEnd/>
              <a:tailEnd/>
            </a:ln>
            <a:effectLst/>
          </p:spPr>
          <p:txBody>
            <a:bodyPr/>
            <a:lstStyle/>
            <a:p>
              <a:pPr>
                <a:buNone/>
              </a:pPr>
              <a:endParaRPr lang="en-US"/>
            </a:p>
          </p:txBody>
        </p:sp>
        <p:sp>
          <p:nvSpPr>
            <p:cNvPr id="102" name="Line 45"/>
            <p:cNvSpPr>
              <a:spLocks noChangeShapeType="1"/>
            </p:cNvSpPr>
            <p:nvPr/>
          </p:nvSpPr>
          <p:spPr bwMode="auto">
            <a:xfrm>
              <a:off x="1008" y="2928"/>
              <a:ext cx="0" cy="48"/>
            </a:xfrm>
            <a:prstGeom prst="line">
              <a:avLst/>
            </a:prstGeom>
            <a:noFill/>
            <a:ln w="9525">
              <a:solidFill>
                <a:schemeClr val="tx1"/>
              </a:solidFill>
              <a:round/>
              <a:headEnd/>
              <a:tailEnd/>
            </a:ln>
            <a:effectLst/>
          </p:spPr>
          <p:txBody>
            <a:bodyPr/>
            <a:lstStyle/>
            <a:p>
              <a:pPr>
                <a:buNone/>
              </a:pPr>
              <a:endParaRPr lang="en-US"/>
            </a:p>
          </p:txBody>
        </p:sp>
        <p:sp>
          <p:nvSpPr>
            <p:cNvPr id="104" name="Line 46"/>
            <p:cNvSpPr>
              <a:spLocks noChangeShapeType="1"/>
            </p:cNvSpPr>
            <p:nvPr/>
          </p:nvSpPr>
          <p:spPr bwMode="auto">
            <a:xfrm>
              <a:off x="912" y="2880"/>
              <a:ext cx="96" cy="0"/>
            </a:xfrm>
            <a:prstGeom prst="line">
              <a:avLst/>
            </a:prstGeom>
            <a:noFill/>
            <a:ln w="9525">
              <a:solidFill>
                <a:schemeClr val="tx1"/>
              </a:solidFill>
              <a:round/>
              <a:headEnd/>
              <a:tailEnd/>
            </a:ln>
            <a:effectLst/>
          </p:spPr>
          <p:txBody>
            <a:bodyPr/>
            <a:lstStyle/>
            <a:p>
              <a:pPr>
                <a:buNone/>
              </a:pPr>
              <a:endParaRPr lang="en-US"/>
            </a:p>
          </p:txBody>
        </p:sp>
        <p:sp>
          <p:nvSpPr>
            <p:cNvPr id="105" name="Line 47"/>
            <p:cNvSpPr>
              <a:spLocks noChangeShapeType="1"/>
            </p:cNvSpPr>
            <p:nvPr/>
          </p:nvSpPr>
          <p:spPr bwMode="auto">
            <a:xfrm>
              <a:off x="912" y="2832"/>
              <a:ext cx="96" cy="0"/>
            </a:xfrm>
            <a:prstGeom prst="line">
              <a:avLst/>
            </a:prstGeom>
            <a:noFill/>
            <a:ln w="9525">
              <a:solidFill>
                <a:schemeClr val="tx1"/>
              </a:solidFill>
              <a:round/>
              <a:headEnd/>
              <a:tailEnd/>
            </a:ln>
            <a:effectLst/>
          </p:spPr>
          <p:txBody>
            <a:bodyPr/>
            <a:lstStyle/>
            <a:p>
              <a:pPr>
                <a:buNone/>
              </a:pPr>
              <a:endParaRPr lang="en-US"/>
            </a:p>
          </p:txBody>
        </p:sp>
        <p:sp>
          <p:nvSpPr>
            <p:cNvPr id="106" name="Line 48"/>
            <p:cNvSpPr>
              <a:spLocks noChangeShapeType="1"/>
            </p:cNvSpPr>
            <p:nvPr/>
          </p:nvSpPr>
          <p:spPr bwMode="auto">
            <a:xfrm>
              <a:off x="912" y="2784"/>
              <a:ext cx="96" cy="0"/>
            </a:xfrm>
            <a:prstGeom prst="line">
              <a:avLst/>
            </a:prstGeom>
            <a:noFill/>
            <a:ln w="9525">
              <a:solidFill>
                <a:schemeClr val="tx1"/>
              </a:solidFill>
              <a:round/>
              <a:headEnd/>
              <a:tailEnd/>
            </a:ln>
            <a:effectLst/>
          </p:spPr>
          <p:txBody>
            <a:bodyPr/>
            <a:lstStyle/>
            <a:p>
              <a:pPr>
                <a:buNone/>
              </a:pPr>
              <a:endParaRPr lang="en-US"/>
            </a:p>
          </p:txBody>
        </p:sp>
      </p:grpSp>
      <p:grpSp>
        <p:nvGrpSpPr>
          <p:cNvPr id="14" name="Group 95"/>
          <p:cNvGrpSpPr>
            <a:grpSpLocks/>
          </p:cNvGrpSpPr>
          <p:nvPr/>
        </p:nvGrpSpPr>
        <p:grpSpPr bwMode="auto">
          <a:xfrm>
            <a:off x="3200400" y="4114800"/>
            <a:ext cx="152400" cy="381000"/>
            <a:chOff x="1056" y="2736"/>
            <a:chExt cx="96" cy="240"/>
          </a:xfrm>
        </p:grpSpPr>
        <p:sp>
          <p:nvSpPr>
            <p:cNvPr id="108" name="Rectangle 55"/>
            <p:cNvSpPr>
              <a:spLocks noChangeArrowheads="1"/>
            </p:cNvSpPr>
            <p:nvPr/>
          </p:nvSpPr>
          <p:spPr bwMode="auto">
            <a:xfrm>
              <a:off x="1056" y="2784"/>
              <a:ext cx="96" cy="192"/>
            </a:xfrm>
            <a:prstGeom prst="rect">
              <a:avLst/>
            </a:prstGeom>
            <a:solidFill>
              <a:schemeClr val="folHlink"/>
            </a:solidFill>
            <a:ln w="9525">
              <a:solidFill>
                <a:schemeClr val="tx1"/>
              </a:solidFill>
              <a:miter lim="800000"/>
              <a:headEnd/>
              <a:tailEnd/>
            </a:ln>
            <a:effectLst/>
          </p:spPr>
          <p:txBody>
            <a:bodyPr wrap="none" anchor="ctr"/>
            <a:lstStyle/>
            <a:p>
              <a:pPr>
                <a:buNone/>
              </a:pPr>
              <a:endParaRPr lang="en-US"/>
            </a:p>
          </p:txBody>
        </p:sp>
        <p:sp>
          <p:nvSpPr>
            <p:cNvPr id="109" name="Line 56"/>
            <p:cNvSpPr>
              <a:spLocks noChangeShapeType="1"/>
            </p:cNvSpPr>
            <p:nvPr/>
          </p:nvSpPr>
          <p:spPr bwMode="auto">
            <a:xfrm>
              <a:off x="1056" y="2736"/>
              <a:ext cx="0" cy="48"/>
            </a:xfrm>
            <a:prstGeom prst="line">
              <a:avLst/>
            </a:prstGeom>
            <a:noFill/>
            <a:ln w="9525">
              <a:solidFill>
                <a:schemeClr val="tx1"/>
              </a:solidFill>
              <a:round/>
              <a:headEnd/>
              <a:tailEnd/>
            </a:ln>
            <a:effectLst/>
          </p:spPr>
          <p:txBody>
            <a:bodyPr/>
            <a:lstStyle/>
            <a:p>
              <a:pPr>
                <a:buNone/>
              </a:pPr>
              <a:endParaRPr lang="en-US"/>
            </a:p>
          </p:txBody>
        </p:sp>
        <p:sp>
          <p:nvSpPr>
            <p:cNvPr id="110" name="Line 57"/>
            <p:cNvSpPr>
              <a:spLocks noChangeShapeType="1"/>
            </p:cNvSpPr>
            <p:nvPr/>
          </p:nvSpPr>
          <p:spPr bwMode="auto">
            <a:xfrm>
              <a:off x="1152" y="2736"/>
              <a:ext cx="0" cy="48"/>
            </a:xfrm>
            <a:prstGeom prst="line">
              <a:avLst/>
            </a:prstGeom>
            <a:noFill/>
            <a:ln w="9525">
              <a:solidFill>
                <a:schemeClr val="tx1"/>
              </a:solidFill>
              <a:round/>
              <a:headEnd/>
              <a:tailEnd/>
            </a:ln>
            <a:effectLst/>
          </p:spPr>
          <p:txBody>
            <a:bodyPr/>
            <a:lstStyle/>
            <a:p>
              <a:pPr>
                <a:buNone/>
              </a:pPr>
              <a:endParaRPr lang="en-US"/>
            </a:p>
          </p:txBody>
        </p:sp>
        <p:sp>
          <p:nvSpPr>
            <p:cNvPr id="111" name="Line 58"/>
            <p:cNvSpPr>
              <a:spLocks noChangeShapeType="1"/>
            </p:cNvSpPr>
            <p:nvPr/>
          </p:nvSpPr>
          <p:spPr bwMode="auto">
            <a:xfrm>
              <a:off x="1056" y="2928"/>
              <a:ext cx="96" cy="0"/>
            </a:xfrm>
            <a:prstGeom prst="line">
              <a:avLst/>
            </a:prstGeom>
            <a:noFill/>
            <a:ln w="9525">
              <a:solidFill>
                <a:schemeClr val="tx1"/>
              </a:solidFill>
              <a:round/>
              <a:headEnd/>
              <a:tailEnd/>
            </a:ln>
            <a:effectLst/>
          </p:spPr>
          <p:txBody>
            <a:bodyPr/>
            <a:lstStyle/>
            <a:p>
              <a:pPr>
                <a:buNone/>
              </a:pPr>
              <a:endParaRPr lang="en-US"/>
            </a:p>
          </p:txBody>
        </p:sp>
        <p:sp>
          <p:nvSpPr>
            <p:cNvPr id="112" name="Line 59"/>
            <p:cNvSpPr>
              <a:spLocks noChangeShapeType="1"/>
            </p:cNvSpPr>
            <p:nvPr/>
          </p:nvSpPr>
          <p:spPr bwMode="auto">
            <a:xfrm>
              <a:off x="1056" y="2880"/>
              <a:ext cx="96" cy="0"/>
            </a:xfrm>
            <a:prstGeom prst="line">
              <a:avLst/>
            </a:prstGeom>
            <a:noFill/>
            <a:ln w="9525">
              <a:solidFill>
                <a:schemeClr val="tx1"/>
              </a:solidFill>
              <a:round/>
              <a:headEnd/>
              <a:tailEnd/>
            </a:ln>
            <a:effectLst/>
          </p:spPr>
          <p:txBody>
            <a:bodyPr/>
            <a:lstStyle/>
            <a:p>
              <a:pPr>
                <a:buNone/>
              </a:pPr>
              <a:endParaRPr lang="en-US"/>
            </a:p>
          </p:txBody>
        </p:sp>
        <p:sp>
          <p:nvSpPr>
            <p:cNvPr id="113" name="Line 60"/>
            <p:cNvSpPr>
              <a:spLocks noChangeShapeType="1"/>
            </p:cNvSpPr>
            <p:nvPr/>
          </p:nvSpPr>
          <p:spPr bwMode="auto">
            <a:xfrm>
              <a:off x="1056" y="2832"/>
              <a:ext cx="96" cy="0"/>
            </a:xfrm>
            <a:prstGeom prst="line">
              <a:avLst/>
            </a:prstGeom>
            <a:noFill/>
            <a:ln w="9525">
              <a:solidFill>
                <a:schemeClr val="tx1"/>
              </a:solidFill>
              <a:round/>
              <a:headEnd/>
              <a:tailEnd/>
            </a:ln>
            <a:effectLst/>
          </p:spPr>
          <p:txBody>
            <a:bodyPr/>
            <a:lstStyle/>
            <a:p>
              <a:pPr>
                <a:buNone/>
              </a:pPr>
              <a:endParaRPr lang="en-US"/>
            </a:p>
          </p:txBody>
        </p:sp>
      </p:grpSp>
      <p:sp>
        <p:nvSpPr>
          <p:cNvPr id="114" name="Rectangle 11"/>
          <p:cNvSpPr>
            <a:spLocks noChangeArrowheads="1"/>
          </p:cNvSpPr>
          <p:nvPr/>
        </p:nvSpPr>
        <p:spPr bwMode="auto">
          <a:xfrm>
            <a:off x="2057400" y="3733800"/>
            <a:ext cx="609600" cy="304800"/>
          </a:xfrm>
          <a:prstGeom prst="rec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pPr algn="ctr">
              <a:buNone/>
            </a:pPr>
            <a:r>
              <a:rPr lang="en-US" sz="1400" dirty="0" smtClean="0">
                <a:latin typeface="Calibri" pitchFamily="34" charset="0"/>
              </a:rPr>
              <a:t>Stub</a:t>
            </a:r>
            <a:endParaRPr lang="en-US" sz="1400" dirty="0">
              <a:latin typeface="Calibri" pitchFamily="34" charset="0"/>
            </a:endParaRPr>
          </a:p>
        </p:txBody>
      </p:sp>
      <p:grpSp>
        <p:nvGrpSpPr>
          <p:cNvPr id="15" name="Group 96"/>
          <p:cNvGrpSpPr>
            <a:grpSpLocks/>
          </p:cNvGrpSpPr>
          <p:nvPr/>
        </p:nvGrpSpPr>
        <p:grpSpPr bwMode="auto">
          <a:xfrm>
            <a:off x="2209800" y="4114800"/>
            <a:ext cx="152400" cy="381000"/>
            <a:chOff x="912" y="2736"/>
            <a:chExt cx="96" cy="240"/>
          </a:xfrm>
        </p:grpSpPr>
        <p:sp>
          <p:nvSpPr>
            <p:cNvPr id="116" name="Rectangle 43"/>
            <p:cNvSpPr>
              <a:spLocks noChangeArrowheads="1"/>
            </p:cNvSpPr>
            <p:nvPr/>
          </p:nvSpPr>
          <p:spPr bwMode="auto">
            <a:xfrm>
              <a:off x="912" y="2736"/>
              <a:ext cx="96" cy="192"/>
            </a:xfrm>
            <a:prstGeom prst="rect">
              <a:avLst/>
            </a:prstGeom>
            <a:solidFill>
              <a:schemeClr val="folHlink"/>
            </a:solidFill>
            <a:ln w="9525">
              <a:solidFill>
                <a:schemeClr val="tx1"/>
              </a:solidFill>
              <a:miter lim="800000"/>
              <a:headEnd/>
              <a:tailEnd/>
            </a:ln>
            <a:effectLst/>
          </p:spPr>
          <p:txBody>
            <a:bodyPr wrap="none" anchor="ctr"/>
            <a:lstStyle/>
            <a:p>
              <a:pPr>
                <a:buNone/>
              </a:pPr>
              <a:endParaRPr lang="en-US"/>
            </a:p>
          </p:txBody>
        </p:sp>
        <p:sp>
          <p:nvSpPr>
            <p:cNvPr id="117" name="Line 44"/>
            <p:cNvSpPr>
              <a:spLocks noChangeShapeType="1"/>
            </p:cNvSpPr>
            <p:nvPr/>
          </p:nvSpPr>
          <p:spPr bwMode="auto">
            <a:xfrm>
              <a:off x="912" y="2928"/>
              <a:ext cx="0" cy="48"/>
            </a:xfrm>
            <a:prstGeom prst="line">
              <a:avLst/>
            </a:prstGeom>
            <a:noFill/>
            <a:ln w="9525">
              <a:solidFill>
                <a:schemeClr val="tx1"/>
              </a:solidFill>
              <a:round/>
              <a:headEnd/>
              <a:tailEnd/>
            </a:ln>
            <a:effectLst/>
          </p:spPr>
          <p:txBody>
            <a:bodyPr/>
            <a:lstStyle/>
            <a:p>
              <a:pPr>
                <a:buNone/>
              </a:pPr>
              <a:endParaRPr lang="en-US"/>
            </a:p>
          </p:txBody>
        </p:sp>
        <p:sp>
          <p:nvSpPr>
            <p:cNvPr id="118" name="Line 45"/>
            <p:cNvSpPr>
              <a:spLocks noChangeShapeType="1"/>
            </p:cNvSpPr>
            <p:nvPr/>
          </p:nvSpPr>
          <p:spPr bwMode="auto">
            <a:xfrm>
              <a:off x="1008" y="2928"/>
              <a:ext cx="0" cy="48"/>
            </a:xfrm>
            <a:prstGeom prst="line">
              <a:avLst/>
            </a:prstGeom>
            <a:noFill/>
            <a:ln w="9525">
              <a:solidFill>
                <a:schemeClr val="tx1"/>
              </a:solidFill>
              <a:round/>
              <a:headEnd/>
              <a:tailEnd/>
            </a:ln>
            <a:effectLst/>
          </p:spPr>
          <p:txBody>
            <a:bodyPr/>
            <a:lstStyle/>
            <a:p>
              <a:pPr>
                <a:buNone/>
              </a:pPr>
              <a:endParaRPr lang="en-US"/>
            </a:p>
          </p:txBody>
        </p:sp>
        <p:sp>
          <p:nvSpPr>
            <p:cNvPr id="119" name="Line 46"/>
            <p:cNvSpPr>
              <a:spLocks noChangeShapeType="1"/>
            </p:cNvSpPr>
            <p:nvPr/>
          </p:nvSpPr>
          <p:spPr bwMode="auto">
            <a:xfrm>
              <a:off x="912" y="2880"/>
              <a:ext cx="96" cy="0"/>
            </a:xfrm>
            <a:prstGeom prst="line">
              <a:avLst/>
            </a:prstGeom>
            <a:noFill/>
            <a:ln w="9525">
              <a:solidFill>
                <a:schemeClr val="tx1"/>
              </a:solidFill>
              <a:round/>
              <a:headEnd/>
              <a:tailEnd/>
            </a:ln>
            <a:effectLst/>
          </p:spPr>
          <p:txBody>
            <a:bodyPr/>
            <a:lstStyle/>
            <a:p>
              <a:pPr>
                <a:buNone/>
              </a:pPr>
              <a:endParaRPr lang="en-US"/>
            </a:p>
          </p:txBody>
        </p:sp>
        <p:sp>
          <p:nvSpPr>
            <p:cNvPr id="120" name="Line 47"/>
            <p:cNvSpPr>
              <a:spLocks noChangeShapeType="1"/>
            </p:cNvSpPr>
            <p:nvPr/>
          </p:nvSpPr>
          <p:spPr bwMode="auto">
            <a:xfrm>
              <a:off x="912" y="2832"/>
              <a:ext cx="96" cy="0"/>
            </a:xfrm>
            <a:prstGeom prst="line">
              <a:avLst/>
            </a:prstGeom>
            <a:noFill/>
            <a:ln w="9525">
              <a:solidFill>
                <a:schemeClr val="tx1"/>
              </a:solidFill>
              <a:round/>
              <a:headEnd/>
              <a:tailEnd/>
            </a:ln>
            <a:effectLst/>
          </p:spPr>
          <p:txBody>
            <a:bodyPr/>
            <a:lstStyle/>
            <a:p>
              <a:pPr>
                <a:buNone/>
              </a:pPr>
              <a:endParaRPr lang="en-US"/>
            </a:p>
          </p:txBody>
        </p:sp>
        <p:sp>
          <p:nvSpPr>
            <p:cNvPr id="121" name="Line 48"/>
            <p:cNvSpPr>
              <a:spLocks noChangeShapeType="1"/>
            </p:cNvSpPr>
            <p:nvPr/>
          </p:nvSpPr>
          <p:spPr bwMode="auto">
            <a:xfrm>
              <a:off x="912" y="2784"/>
              <a:ext cx="96" cy="0"/>
            </a:xfrm>
            <a:prstGeom prst="line">
              <a:avLst/>
            </a:prstGeom>
            <a:noFill/>
            <a:ln w="9525">
              <a:solidFill>
                <a:schemeClr val="tx1"/>
              </a:solidFill>
              <a:round/>
              <a:headEnd/>
              <a:tailEnd/>
            </a:ln>
            <a:effectLst/>
          </p:spPr>
          <p:txBody>
            <a:bodyPr/>
            <a:lstStyle/>
            <a:p>
              <a:pPr>
                <a:buNone/>
              </a:pPr>
              <a:endParaRPr lang="en-US"/>
            </a:p>
          </p:txBody>
        </p:sp>
      </p:grpSp>
      <p:grpSp>
        <p:nvGrpSpPr>
          <p:cNvPr id="16" name="Group 95"/>
          <p:cNvGrpSpPr>
            <a:grpSpLocks/>
          </p:cNvGrpSpPr>
          <p:nvPr/>
        </p:nvGrpSpPr>
        <p:grpSpPr bwMode="auto">
          <a:xfrm>
            <a:off x="2438400" y="4114800"/>
            <a:ext cx="152400" cy="381000"/>
            <a:chOff x="1056" y="2736"/>
            <a:chExt cx="96" cy="240"/>
          </a:xfrm>
        </p:grpSpPr>
        <p:sp>
          <p:nvSpPr>
            <p:cNvPr id="123" name="Rectangle 55"/>
            <p:cNvSpPr>
              <a:spLocks noChangeArrowheads="1"/>
            </p:cNvSpPr>
            <p:nvPr/>
          </p:nvSpPr>
          <p:spPr bwMode="auto">
            <a:xfrm>
              <a:off x="1056" y="2784"/>
              <a:ext cx="96" cy="192"/>
            </a:xfrm>
            <a:prstGeom prst="rect">
              <a:avLst/>
            </a:prstGeom>
            <a:solidFill>
              <a:schemeClr val="folHlink"/>
            </a:solidFill>
            <a:ln w="9525">
              <a:solidFill>
                <a:schemeClr val="tx1"/>
              </a:solidFill>
              <a:miter lim="800000"/>
              <a:headEnd/>
              <a:tailEnd/>
            </a:ln>
            <a:effectLst/>
          </p:spPr>
          <p:txBody>
            <a:bodyPr wrap="none" anchor="ctr"/>
            <a:lstStyle/>
            <a:p>
              <a:pPr>
                <a:buNone/>
              </a:pPr>
              <a:endParaRPr lang="en-US"/>
            </a:p>
          </p:txBody>
        </p:sp>
        <p:sp>
          <p:nvSpPr>
            <p:cNvPr id="124" name="Line 56"/>
            <p:cNvSpPr>
              <a:spLocks noChangeShapeType="1"/>
            </p:cNvSpPr>
            <p:nvPr/>
          </p:nvSpPr>
          <p:spPr bwMode="auto">
            <a:xfrm>
              <a:off x="1056" y="2736"/>
              <a:ext cx="0" cy="48"/>
            </a:xfrm>
            <a:prstGeom prst="line">
              <a:avLst/>
            </a:prstGeom>
            <a:noFill/>
            <a:ln w="9525">
              <a:solidFill>
                <a:schemeClr val="tx1"/>
              </a:solidFill>
              <a:round/>
              <a:headEnd/>
              <a:tailEnd/>
            </a:ln>
            <a:effectLst/>
          </p:spPr>
          <p:txBody>
            <a:bodyPr/>
            <a:lstStyle/>
            <a:p>
              <a:pPr>
                <a:buNone/>
              </a:pPr>
              <a:endParaRPr lang="en-US"/>
            </a:p>
          </p:txBody>
        </p:sp>
        <p:sp>
          <p:nvSpPr>
            <p:cNvPr id="125" name="Line 57"/>
            <p:cNvSpPr>
              <a:spLocks noChangeShapeType="1"/>
            </p:cNvSpPr>
            <p:nvPr/>
          </p:nvSpPr>
          <p:spPr bwMode="auto">
            <a:xfrm>
              <a:off x="1152" y="2736"/>
              <a:ext cx="0" cy="48"/>
            </a:xfrm>
            <a:prstGeom prst="line">
              <a:avLst/>
            </a:prstGeom>
            <a:noFill/>
            <a:ln w="9525">
              <a:solidFill>
                <a:schemeClr val="tx1"/>
              </a:solidFill>
              <a:round/>
              <a:headEnd/>
              <a:tailEnd/>
            </a:ln>
            <a:effectLst/>
          </p:spPr>
          <p:txBody>
            <a:bodyPr/>
            <a:lstStyle/>
            <a:p>
              <a:pPr>
                <a:buNone/>
              </a:pPr>
              <a:endParaRPr lang="en-US"/>
            </a:p>
          </p:txBody>
        </p:sp>
        <p:sp>
          <p:nvSpPr>
            <p:cNvPr id="126" name="Line 58"/>
            <p:cNvSpPr>
              <a:spLocks noChangeShapeType="1"/>
            </p:cNvSpPr>
            <p:nvPr/>
          </p:nvSpPr>
          <p:spPr bwMode="auto">
            <a:xfrm>
              <a:off x="1056" y="2928"/>
              <a:ext cx="96" cy="0"/>
            </a:xfrm>
            <a:prstGeom prst="line">
              <a:avLst/>
            </a:prstGeom>
            <a:noFill/>
            <a:ln w="9525">
              <a:solidFill>
                <a:schemeClr val="tx1"/>
              </a:solidFill>
              <a:round/>
              <a:headEnd/>
              <a:tailEnd/>
            </a:ln>
            <a:effectLst/>
          </p:spPr>
          <p:txBody>
            <a:bodyPr/>
            <a:lstStyle/>
            <a:p>
              <a:pPr>
                <a:buNone/>
              </a:pPr>
              <a:endParaRPr lang="en-US"/>
            </a:p>
          </p:txBody>
        </p:sp>
        <p:sp>
          <p:nvSpPr>
            <p:cNvPr id="127" name="Line 59"/>
            <p:cNvSpPr>
              <a:spLocks noChangeShapeType="1"/>
            </p:cNvSpPr>
            <p:nvPr/>
          </p:nvSpPr>
          <p:spPr bwMode="auto">
            <a:xfrm>
              <a:off x="1056" y="2880"/>
              <a:ext cx="96" cy="0"/>
            </a:xfrm>
            <a:prstGeom prst="line">
              <a:avLst/>
            </a:prstGeom>
            <a:noFill/>
            <a:ln w="9525">
              <a:solidFill>
                <a:schemeClr val="tx1"/>
              </a:solidFill>
              <a:round/>
              <a:headEnd/>
              <a:tailEnd/>
            </a:ln>
            <a:effectLst/>
          </p:spPr>
          <p:txBody>
            <a:bodyPr/>
            <a:lstStyle/>
            <a:p>
              <a:pPr>
                <a:buNone/>
              </a:pPr>
              <a:endParaRPr lang="en-US"/>
            </a:p>
          </p:txBody>
        </p:sp>
        <p:sp>
          <p:nvSpPr>
            <p:cNvPr id="128" name="Line 60"/>
            <p:cNvSpPr>
              <a:spLocks noChangeShapeType="1"/>
            </p:cNvSpPr>
            <p:nvPr/>
          </p:nvSpPr>
          <p:spPr bwMode="auto">
            <a:xfrm>
              <a:off x="1056" y="2832"/>
              <a:ext cx="96" cy="0"/>
            </a:xfrm>
            <a:prstGeom prst="line">
              <a:avLst/>
            </a:prstGeom>
            <a:noFill/>
            <a:ln w="9525">
              <a:solidFill>
                <a:schemeClr val="tx1"/>
              </a:solidFill>
              <a:round/>
              <a:headEnd/>
              <a:tailEnd/>
            </a:ln>
            <a:effectLst/>
          </p:spPr>
          <p:txBody>
            <a:bodyPr/>
            <a:lstStyle/>
            <a:p>
              <a:pPr>
                <a:buNone/>
              </a:pPr>
              <a:endParaRPr lang="en-US"/>
            </a:p>
          </p:txBody>
        </p:sp>
      </p:grpSp>
      <p:sp>
        <p:nvSpPr>
          <p:cNvPr id="129" name="Rectangle 11"/>
          <p:cNvSpPr>
            <a:spLocks noChangeArrowheads="1"/>
          </p:cNvSpPr>
          <p:nvPr/>
        </p:nvSpPr>
        <p:spPr bwMode="auto">
          <a:xfrm>
            <a:off x="6705600" y="3733800"/>
            <a:ext cx="685800" cy="304800"/>
          </a:xfrm>
          <a:prstGeom prst="rec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pPr algn="ctr">
              <a:buNone/>
            </a:pPr>
            <a:r>
              <a:rPr lang="en-US" sz="1400" dirty="0" smtClean="0">
                <a:latin typeface="Calibri" pitchFamily="34" charset="0"/>
              </a:rPr>
              <a:t>Stub</a:t>
            </a:r>
            <a:endParaRPr lang="en-US" sz="1400" dirty="0">
              <a:latin typeface="Calibri" pitchFamily="34" charset="0"/>
            </a:endParaRPr>
          </a:p>
        </p:txBody>
      </p:sp>
      <p:grpSp>
        <p:nvGrpSpPr>
          <p:cNvPr id="17" name="Group 96"/>
          <p:cNvGrpSpPr>
            <a:grpSpLocks/>
          </p:cNvGrpSpPr>
          <p:nvPr/>
        </p:nvGrpSpPr>
        <p:grpSpPr bwMode="auto">
          <a:xfrm>
            <a:off x="6858000" y="4114800"/>
            <a:ext cx="152400" cy="381000"/>
            <a:chOff x="912" y="2736"/>
            <a:chExt cx="96" cy="240"/>
          </a:xfrm>
        </p:grpSpPr>
        <p:sp>
          <p:nvSpPr>
            <p:cNvPr id="131" name="Rectangle 43"/>
            <p:cNvSpPr>
              <a:spLocks noChangeArrowheads="1"/>
            </p:cNvSpPr>
            <p:nvPr/>
          </p:nvSpPr>
          <p:spPr bwMode="auto">
            <a:xfrm>
              <a:off x="912" y="2736"/>
              <a:ext cx="96" cy="192"/>
            </a:xfrm>
            <a:prstGeom prst="rect">
              <a:avLst/>
            </a:prstGeom>
            <a:solidFill>
              <a:schemeClr val="folHlink"/>
            </a:solidFill>
            <a:ln w="9525">
              <a:solidFill>
                <a:schemeClr val="tx1"/>
              </a:solidFill>
              <a:miter lim="800000"/>
              <a:headEnd/>
              <a:tailEnd/>
            </a:ln>
            <a:effectLst/>
          </p:spPr>
          <p:txBody>
            <a:bodyPr wrap="none" anchor="ctr"/>
            <a:lstStyle/>
            <a:p>
              <a:pPr>
                <a:buNone/>
              </a:pPr>
              <a:endParaRPr lang="en-US"/>
            </a:p>
          </p:txBody>
        </p:sp>
        <p:sp>
          <p:nvSpPr>
            <p:cNvPr id="132" name="Line 44"/>
            <p:cNvSpPr>
              <a:spLocks noChangeShapeType="1"/>
            </p:cNvSpPr>
            <p:nvPr/>
          </p:nvSpPr>
          <p:spPr bwMode="auto">
            <a:xfrm>
              <a:off x="912" y="2928"/>
              <a:ext cx="0" cy="48"/>
            </a:xfrm>
            <a:prstGeom prst="line">
              <a:avLst/>
            </a:prstGeom>
            <a:noFill/>
            <a:ln w="9525">
              <a:solidFill>
                <a:schemeClr val="tx1"/>
              </a:solidFill>
              <a:round/>
              <a:headEnd/>
              <a:tailEnd/>
            </a:ln>
            <a:effectLst/>
          </p:spPr>
          <p:txBody>
            <a:bodyPr/>
            <a:lstStyle/>
            <a:p>
              <a:pPr>
                <a:buNone/>
              </a:pPr>
              <a:endParaRPr lang="en-US"/>
            </a:p>
          </p:txBody>
        </p:sp>
        <p:sp>
          <p:nvSpPr>
            <p:cNvPr id="133" name="Line 45"/>
            <p:cNvSpPr>
              <a:spLocks noChangeShapeType="1"/>
            </p:cNvSpPr>
            <p:nvPr/>
          </p:nvSpPr>
          <p:spPr bwMode="auto">
            <a:xfrm>
              <a:off x="1008" y="2928"/>
              <a:ext cx="0" cy="48"/>
            </a:xfrm>
            <a:prstGeom prst="line">
              <a:avLst/>
            </a:prstGeom>
            <a:noFill/>
            <a:ln w="9525">
              <a:solidFill>
                <a:schemeClr val="tx1"/>
              </a:solidFill>
              <a:round/>
              <a:headEnd/>
              <a:tailEnd/>
            </a:ln>
            <a:effectLst/>
          </p:spPr>
          <p:txBody>
            <a:bodyPr/>
            <a:lstStyle/>
            <a:p>
              <a:pPr>
                <a:buNone/>
              </a:pPr>
              <a:endParaRPr lang="en-US"/>
            </a:p>
          </p:txBody>
        </p:sp>
        <p:sp>
          <p:nvSpPr>
            <p:cNvPr id="134" name="Line 46"/>
            <p:cNvSpPr>
              <a:spLocks noChangeShapeType="1"/>
            </p:cNvSpPr>
            <p:nvPr/>
          </p:nvSpPr>
          <p:spPr bwMode="auto">
            <a:xfrm>
              <a:off x="912" y="2880"/>
              <a:ext cx="96" cy="0"/>
            </a:xfrm>
            <a:prstGeom prst="line">
              <a:avLst/>
            </a:prstGeom>
            <a:noFill/>
            <a:ln w="9525">
              <a:solidFill>
                <a:schemeClr val="tx1"/>
              </a:solidFill>
              <a:round/>
              <a:headEnd/>
              <a:tailEnd/>
            </a:ln>
            <a:effectLst/>
          </p:spPr>
          <p:txBody>
            <a:bodyPr/>
            <a:lstStyle/>
            <a:p>
              <a:pPr>
                <a:buNone/>
              </a:pPr>
              <a:endParaRPr lang="en-US"/>
            </a:p>
          </p:txBody>
        </p:sp>
        <p:sp>
          <p:nvSpPr>
            <p:cNvPr id="135" name="Line 47"/>
            <p:cNvSpPr>
              <a:spLocks noChangeShapeType="1"/>
            </p:cNvSpPr>
            <p:nvPr/>
          </p:nvSpPr>
          <p:spPr bwMode="auto">
            <a:xfrm>
              <a:off x="912" y="2832"/>
              <a:ext cx="96" cy="0"/>
            </a:xfrm>
            <a:prstGeom prst="line">
              <a:avLst/>
            </a:prstGeom>
            <a:noFill/>
            <a:ln w="9525">
              <a:solidFill>
                <a:schemeClr val="tx1"/>
              </a:solidFill>
              <a:round/>
              <a:headEnd/>
              <a:tailEnd/>
            </a:ln>
            <a:effectLst/>
          </p:spPr>
          <p:txBody>
            <a:bodyPr/>
            <a:lstStyle/>
            <a:p>
              <a:pPr>
                <a:buNone/>
              </a:pPr>
              <a:endParaRPr lang="en-US"/>
            </a:p>
          </p:txBody>
        </p:sp>
        <p:sp>
          <p:nvSpPr>
            <p:cNvPr id="136" name="Line 48"/>
            <p:cNvSpPr>
              <a:spLocks noChangeShapeType="1"/>
            </p:cNvSpPr>
            <p:nvPr/>
          </p:nvSpPr>
          <p:spPr bwMode="auto">
            <a:xfrm>
              <a:off x="912" y="2784"/>
              <a:ext cx="96" cy="0"/>
            </a:xfrm>
            <a:prstGeom prst="line">
              <a:avLst/>
            </a:prstGeom>
            <a:noFill/>
            <a:ln w="9525">
              <a:solidFill>
                <a:schemeClr val="tx1"/>
              </a:solidFill>
              <a:round/>
              <a:headEnd/>
              <a:tailEnd/>
            </a:ln>
            <a:effectLst/>
          </p:spPr>
          <p:txBody>
            <a:bodyPr/>
            <a:lstStyle/>
            <a:p>
              <a:pPr>
                <a:buNone/>
              </a:pPr>
              <a:endParaRPr lang="en-US"/>
            </a:p>
          </p:txBody>
        </p:sp>
      </p:grpSp>
      <p:grpSp>
        <p:nvGrpSpPr>
          <p:cNvPr id="18" name="Group 95"/>
          <p:cNvGrpSpPr>
            <a:grpSpLocks/>
          </p:cNvGrpSpPr>
          <p:nvPr/>
        </p:nvGrpSpPr>
        <p:grpSpPr bwMode="auto">
          <a:xfrm>
            <a:off x="7086600" y="4114800"/>
            <a:ext cx="152400" cy="381000"/>
            <a:chOff x="1056" y="2736"/>
            <a:chExt cx="96" cy="240"/>
          </a:xfrm>
        </p:grpSpPr>
        <p:sp>
          <p:nvSpPr>
            <p:cNvPr id="138" name="Rectangle 55"/>
            <p:cNvSpPr>
              <a:spLocks noChangeArrowheads="1"/>
            </p:cNvSpPr>
            <p:nvPr/>
          </p:nvSpPr>
          <p:spPr bwMode="auto">
            <a:xfrm>
              <a:off x="1056" y="2784"/>
              <a:ext cx="96" cy="192"/>
            </a:xfrm>
            <a:prstGeom prst="rect">
              <a:avLst/>
            </a:prstGeom>
            <a:solidFill>
              <a:schemeClr val="folHlink"/>
            </a:solidFill>
            <a:ln w="9525">
              <a:solidFill>
                <a:schemeClr val="tx1"/>
              </a:solidFill>
              <a:miter lim="800000"/>
              <a:headEnd/>
              <a:tailEnd/>
            </a:ln>
            <a:effectLst/>
          </p:spPr>
          <p:txBody>
            <a:bodyPr wrap="none" anchor="ctr"/>
            <a:lstStyle/>
            <a:p>
              <a:pPr>
                <a:buNone/>
              </a:pPr>
              <a:endParaRPr lang="en-US"/>
            </a:p>
          </p:txBody>
        </p:sp>
        <p:sp>
          <p:nvSpPr>
            <p:cNvPr id="139" name="Line 56"/>
            <p:cNvSpPr>
              <a:spLocks noChangeShapeType="1"/>
            </p:cNvSpPr>
            <p:nvPr/>
          </p:nvSpPr>
          <p:spPr bwMode="auto">
            <a:xfrm>
              <a:off x="1056" y="2736"/>
              <a:ext cx="0" cy="48"/>
            </a:xfrm>
            <a:prstGeom prst="line">
              <a:avLst/>
            </a:prstGeom>
            <a:noFill/>
            <a:ln w="9525">
              <a:solidFill>
                <a:schemeClr val="tx1"/>
              </a:solidFill>
              <a:round/>
              <a:headEnd/>
              <a:tailEnd/>
            </a:ln>
            <a:effectLst/>
          </p:spPr>
          <p:txBody>
            <a:bodyPr/>
            <a:lstStyle/>
            <a:p>
              <a:pPr>
                <a:buNone/>
              </a:pPr>
              <a:endParaRPr lang="en-US"/>
            </a:p>
          </p:txBody>
        </p:sp>
        <p:sp>
          <p:nvSpPr>
            <p:cNvPr id="140" name="Line 57"/>
            <p:cNvSpPr>
              <a:spLocks noChangeShapeType="1"/>
            </p:cNvSpPr>
            <p:nvPr/>
          </p:nvSpPr>
          <p:spPr bwMode="auto">
            <a:xfrm>
              <a:off x="1152" y="2736"/>
              <a:ext cx="0" cy="48"/>
            </a:xfrm>
            <a:prstGeom prst="line">
              <a:avLst/>
            </a:prstGeom>
            <a:noFill/>
            <a:ln w="9525">
              <a:solidFill>
                <a:schemeClr val="tx1"/>
              </a:solidFill>
              <a:round/>
              <a:headEnd/>
              <a:tailEnd/>
            </a:ln>
            <a:effectLst/>
          </p:spPr>
          <p:txBody>
            <a:bodyPr/>
            <a:lstStyle/>
            <a:p>
              <a:pPr>
                <a:buNone/>
              </a:pPr>
              <a:endParaRPr lang="en-US"/>
            </a:p>
          </p:txBody>
        </p:sp>
        <p:sp>
          <p:nvSpPr>
            <p:cNvPr id="141" name="Line 58"/>
            <p:cNvSpPr>
              <a:spLocks noChangeShapeType="1"/>
            </p:cNvSpPr>
            <p:nvPr/>
          </p:nvSpPr>
          <p:spPr bwMode="auto">
            <a:xfrm>
              <a:off x="1056" y="2928"/>
              <a:ext cx="96" cy="0"/>
            </a:xfrm>
            <a:prstGeom prst="line">
              <a:avLst/>
            </a:prstGeom>
            <a:noFill/>
            <a:ln w="9525">
              <a:solidFill>
                <a:schemeClr val="tx1"/>
              </a:solidFill>
              <a:round/>
              <a:headEnd/>
              <a:tailEnd/>
            </a:ln>
            <a:effectLst/>
          </p:spPr>
          <p:txBody>
            <a:bodyPr/>
            <a:lstStyle/>
            <a:p>
              <a:pPr>
                <a:buNone/>
              </a:pPr>
              <a:endParaRPr lang="en-US"/>
            </a:p>
          </p:txBody>
        </p:sp>
        <p:sp>
          <p:nvSpPr>
            <p:cNvPr id="142" name="Line 59"/>
            <p:cNvSpPr>
              <a:spLocks noChangeShapeType="1"/>
            </p:cNvSpPr>
            <p:nvPr/>
          </p:nvSpPr>
          <p:spPr bwMode="auto">
            <a:xfrm>
              <a:off x="1056" y="2880"/>
              <a:ext cx="96" cy="0"/>
            </a:xfrm>
            <a:prstGeom prst="line">
              <a:avLst/>
            </a:prstGeom>
            <a:noFill/>
            <a:ln w="9525">
              <a:solidFill>
                <a:schemeClr val="tx1"/>
              </a:solidFill>
              <a:round/>
              <a:headEnd/>
              <a:tailEnd/>
            </a:ln>
            <a:effectLst/>
          </p:spPr>
          <p:txBody>
            <a:bodyPr/>
            <a:lstStyle/>
            <a:p>
              <a:pPr>
                <a:buNone/>
              </a:pPr>
              <a:endParaRPr lang="en-US"/>
            </a:p>
          </p:txBody>
        </p:sp>
        <p:sp>
          <p:nvSpPr>
            <p:cNvPr id="143" name="Line 60"/>
            <p:cNvSpPr>
              <a:spLocks noChangeShapeType="1"/>
            </p:cNvSpPr>
            <p:nvPr/>
          </p:nvSpPr>
          <p:spPr bwMode="auto">
            <a:xfrm>
              <a:off x="1056" y="2832"/>
              <a:ext cx="96" cy="0"/>
            </a:xfrm>
            <a:prstGeom prst="line">
              <a:avLst/>
            </a:prstGeom>
            <a:noFill/>
            <a:ln w="9525">
              <a:solidFill>
                <a:schemeClr val="tx1"/>
              </a:solidFill>
              <a:round/>
              <a:headEnd/>
              <a:tailEnd/>
            </a:ln>
            <a:effectLst/>
          </p:spPr>
          <p:txBody>
            <a:bodyPr/>
            <a:lstStyle/>
            <a:p>
              <a:pPr>
                <a:buNone/>
              </a:pPr>
              <a:endParaRPr lang="en-US"/>
            </a:p>
          </p:txBody>
        </p:sp>
      </p:grpSp>
      <p:sp>
        <p:nvSpPr>
          <p:cNvPr id="144" name="Rectangle 11"/>
          <p:cNvSpPr>
            <a:spLocks noChangeArrowheads="1"/>
          </p:cNvSpPr>
          <p:nvPr/>
        </p:nvSpPr>
        <p:spPr bwMode="auto">
          <a:xfrm>
            <a:off x="5943600" y="3733800"/>
            <a:ext cx="609600" cy="304800"/>
          </a:xfrm>
          <a:prstGeom prst="rec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pPr algn="ctr">
              <a:buNone/>
            </a:pPr>
            <a:r>
              <a:rPr lang="en-US" sz="1400" dirty="0" smtClean="0">
                <a:latin typeface="Calibri" pitchFamily="34" charset="0"/>
              </a:rPr>
              <a:t>Stub</a:t>
            </a:r>
            <a:endParaRPr lang="en-US" sz="1400" dirty="0">
              <a:latin typeface="Calibri" pitchFamily="34" charset="0"/>
            </a:endParaRPr>
          </a:p>
        </p:txBody>
      </p:sp>
      <p:grpSp>
        <p:nvGrpSpPr>
          <p:cNvPr id="19" name="Group 96"/>
          <p:cNvGrpSpPr>
            <a:grpSpLocks/>
          </p:cNvGrpSpPr>
          <p:nvPr/>
        </p:nvGrpSpPr>
        <p:grpSpPr bwMode="auto">
          <a:xfrm>
            <a:off x="6096000" y="4114800"/>
            <a:ext cx="152400" cy="381000"/>
            <a:chOff x="912" y="2736"/>
            <a:chExt cx="96" cy="240"/>
          </a:xfrm>
        </p:grpSpPr>
        <p:sp>
          <p:nvSpPr>
            <p:cNvPr id="146" name="Rectangle 43"/>
            <p:cNvSpPr>
              <a:spLocks noChangeArrowheads="1"/>
            </p:cNvSpPr>
            <p:nvPr/>
          </p:nvSpPr>
          <p:spPr bwMode="auto">
            <a:xfrm>
              <a:off x="912" y="2736"/>
              <a:ext cx="96" cy="192"/>
            </a:xfrm>
            <a:prstGeom prst="rect">
              <a:avLst/>
            </a:prstGeom>
            <a:solidFill>
              <a:schemeClr val="folHlink"/>
            </a:solidFill>
            <a:ln w="9525">
              <a:solidFill>
                <a:schemeClr val="tx1"/>
              </a:solidFill>
              <a:miter lim="800000"/>
              <a:headEnd/>
              <a:tailEnd/>
            </a:ln>
            <a:effectLst/>
          </p:spPr>
          <p:txBody>
            <a:bodyPr wrap="none" anchor="ctr"/>
            <a:lstStyle/>
            <a:p>
              <a:pPr>
                <a:buNone/>
              </a:pPr>
              <a:endParaRPr lang="en-US"/>
            </a:p>
          </p:txBody>
        </p:sp>
        <p:sp>
          <p:nvSpPr>
            <p:cNvPr id="147" name="Line 44"/>
            <p:cNvSpPr>
              <a:spLocks noChangeShapeType="1"/>
            </p:cNvSpPr>
            <p:nvPr/>
          </p:nvSpPr>
          <p:spPr bwMode="auto">
            <a:xfrm>
              <a:off x="912" y="2928"/>
              <a:ext cx="0" cy="48"/>
            </a:xfrm>
            <a:prstGeom prst="line">
              <a:avLst/>
            </a:prstGeom>
            <a:noFill/>
            <a:ln w="9525">
              <a:solidFill>
                <a:schemeClr val="tx1"/>
              </a:solidFill>
              <a:round/>
              <a:headEnd/>
              <a:tailEnd/>
            </a:ln>
            <a:effectLst/>
          </p:spPr>
          <p:txBody>
            <a:bodyPr/>
            <a:lstStyle/>
            <a:p>
              <a:pPr>
                <a:buNone/>
              </a:pPr>
              <a:endParaRPr lang="en-US"/>
            </a:p>
          </p:txBody>
        </p:sp>
        <p:sp>
          <p:nvSpPr>
            <p:cNvPr id="148" name="Line 45"/>
            <p:cNvSpPr>
              <a:spLocks noChangeShapeType="1"/>
            </p:cNvSpPr>
            <p:nvPr/>
          </p:nvSpPr>
          <p:spPr bwMode="auto">
            <a:xfrm>
              <a:off x="1008" y="2928"/>
              <a:ext cx="0" cy="48"/>
            </a:xfrm>
            <a:prstGeom prst="line">
              <a:avLst/>
            </a:prstGeom>
            <a:noFill/>
            <a:ln w="9525">
              <a:solidFill>
                <a:schemeClr val="tx1"/>
              </a:solidFill>
              <a:round/>
              <a:headEnd/>
              <a:tailEnd/>
            </a:ln>
            <a:effectLst/>
          </p:spPr>
          <p:txBody>
            <a:bodyPr/>
            <a:lstStyle/>
            <a:p>
              <a:pPr>
                <a:buNone/>
              </a:pPr>
              <a:endParaRPr lang="en-US"/>
            </a:p>
          </p:txBody>
        </p:sp>
        <p:sp>
          <p:nvSpPr>
            <p:cNvPr id="149" name="Line 46"/>
            <p:cNvSpPr>
              <a:spLocks noChangeShapeType="1"/>
            </p:cNvSpPr>
            <p:nvPr/>
          </p:nvSpPr>
          <p:spPr bwMode="auto">
            <a:xfrm>
              <a:off x="912" y="2880"/>
              <a:ext cx="96" cy="0"/>
            </a:xfrm>
            <a:prstGeom prst="line">
              <a:avLst/>
            </a:prstGeom>
            <a:noFill/>
            <a:ln w="9525">
              <a:solidFill>
                <a:schemeClr val="tx1"/>
              </a:solidFill>
              <a:round/>
              <a:headEnd/>
              <a:tailEnd/>
            </a:ln>
            <a:effectLst/>
          </p:spPr>
          <p:txBody>
            <a:bodyPr/>
            <a:lstStyle/>
            <a:p>
              <a:pPr>
                <a:buNone/>
              </a:pPr>
              <a:endParaRPr lang="en-US"/>
            </a:p>
          </p:txBody>
        </p:sp>
        <p:sp>
          <p:nvSpPr>
            <p:cNvPr id="150" name="Line 47"/>
            <p:cNvSpPr>
              <a:spLocks noChangeShapeType="1"/>
            </p:cNvSpPr>
            <p:nvPr/>
          </p:nvSpPr>
          <p:spPr bwMode="auto">
            <a:xfrm>
              <a:off x="912" y="2832"/>
              <a:ext cx="96" cy="0"/>
            </a:xfrm>
            <a:prstGeom prst="line">
              <a:avLst/>
            </a:prstGeom>
            <a:noFill/>
            <a:ln w="9525">
              <a:solidFill>
                <a:schemeClr val="tx1"/>
              </a:solidFill>
              <a:round/>
              <a:headEnd/>
              <a:tailEnd/>
            </a:ln>
            <a:effectLst/>
          </p:spPr>
          <p:txBody>
            <a:bodyPr/>
            <a:lstStyle/>
            <a:p>
              <a:pPr>
                <a:buNone/>
              </a:pPr>
              <a:endParaRPr lang="en-US"/>
            </a:p>
          </p:txBody>
        </p:sp>
        <p:sp>
          <p:nvSpPr>
            <p:cNvPr id="151" name="Line 48"/>
            <p:cNvSpPr>
              <a:spLocks noChangeShapeType="1"/>
            </p:cNvSpPr>
            <p:nvPr/>
          </p:nvSpPr>
          <p:spPr bwMode="auto">
            <a:xfrm>
              <a:off x="912" y="2784"/>
              <a:ext cx="96" cy="0"/>
            </a:xfrm>
            <a:prstGeom prst="line">
              <a:avLst/>
            </a:prstGeom>
            <a:noFill/>
            <a:ln w="9525">
              <a:solidFill>
                <a:schemeClr val="tx1"/>
              </a:solidFill>
              <a:round/>
              <a:headEnd/>
              <a:tailEnd/>
            </a:ln>
            <a:effectLst/>
          </p:spPr>
          <p:txBody>
            <a:bodyPr/>
            <a:lstStyle/>
            <a:p>
              <a:pPr>
                <a:buNone/>
              </a:pPr>
              <a:endParaRPr lang="en-US"/>
            </a:p>
          </p:txBody>
        </p:sp>
      </p:grpSp>
      <p:grpSp>
        <p:nvGrpSpPr>
          <p:cNvPr id="20" name="Group 95"/>
          <p:cNvGrpSpPr>
            <a:grpSpLocks/>
          </p:cNvGrpSpPr>
          <p:nvPr/>
        </p:nvGrpSpPr>
        <p:grpSpPr bwMode="auto">
          <a:xfrm>
            <a:off x="6324600" y="4114800"/>
            <a:ext cx="152400" cy="381000"/>
            <a:chOff x="1056" y="2736"/>
            <a:chExt cx="96" cy="240"/>
          </a:xfrm>
        </p:grpSpPr>
        <p:sp>
          <p:nvSpPr>
            <p:cNvPr id="153" name="Rectangle 55"/>
            <p:cNvSpPr>
              <a:spLocks noChangeArrowheads="1"/>
            </p:cNvSpPr>
            <p:nvPr/>
          </p:nvSpPr>
          <p:spPr bwMode="auto">
            <a:xfrm>
              <a:off x="1056" y="2784"/>
              <a:ext cx="96" cy="192"/>
            </a:xfrm>
            <a:prstGeom prst="rect">
              <a:avLst/>
            </a:prstGeom>
            <a:solidFill>
              <a:schemeClr val="folHlink"/>
            </a:solidFill>
            <a:ln w="9525">
              <a:solidFill>
                <a:schemeClr val="tx1"/>
              </a:solidFill>
              <a:miter lim="800000"/>
              <a:headEnd/>
              <a:tailEnd/>
            </a:ln>
            <a:effectLst/>
          </p:spPr>
          <p:txBody>
            <a:bodyPr wrap="none" anchor="ctr"/>
            <a:lstStyle/>
            <a:p>
              <a:pPr>
                <a:buNone/>
              </a:pPr>
              <a:endParaRPr lang="en-US"/>
            </a:p>
          </p:txBody>
        </p:sp>
        <p:sp>
          <p:nvSpPr>
            <p:cNvPr id="154" name="Line 56"/>
            <p:cNvSpPr>
              <a:spLocks noChangeShapeType="1"/>
            </p:cNvSpPr>
            <p:nvPr/>
          </p:nvSpPr>
          <p:spPr bwMode="auto">
            <a:xfrm>
              <a:off x="1056" y="2736"/>
              <a:ext cx="0" cy="48"/>
            </a:xfrm>
            <a:prstGeom prst="line">
              <a:avLst/>
            </a:prstGeom>
            <a:noFill/>
            <a:ln w="9525">
              <a:solidFill>
                <a:schemeClr val="tx1"/>
              </a:solidFill>
              <a:round/>
              <a:headEnd/>
              <a:tailEnd/>
            </a:ln>
            <a:effectLst/>
          </p:spPr>
          <p:txBody>
            <a:bodyPr/>
            <a:lstStyle/>
            <a:p>
              <a:pPr>
                <a:buNone/>
              </a:pPr>
              <a:endParaRPr lang="en-US"/>
            </a:p>
          </p:txBody>
        </p:sp>
        <p:sp>
          <p:nvSpPr>
            <p:cNvPr id="155" name="Line 57"/>
            <p:cNvSpPr>
              <a:spLocks noChangeShapeType="1"/>
            </p:cNvSpPr>
            <p:nvPr/>
          </p:nvSpPr>
          <p:spPr bwMode="auto">
            <a:xfrm>
              <a:off x="1152" y="2736"/>
              <a:ext cx="0" cy="48"/>
            </a:xfrm>
            <a:prstGeom prst="line">
              <a:avLst/>
            </a:prstGeom>
            <a:noFill/>
            <a:ln w="9525">
              <a:solidFill>
                <a:schemeClr val="tx1"/>
              </a:solidFill>
              <a:round/>
              <a:headEnd/>
              <a:tailEnd/>
            </a:ln>
            <a:effectLst/>
          </p:spPr>
          <p:txBody>
            <a:bodyPr/>
            <a:lstStyle/>
            <a:p>
              <a:pPr>
                <a:buNone/>
              </a:pPr>
              <a:endParaRPr lang="en-US"/>
            </a:p>
          </p:txBody>
        </p:sp>
        <p:sp>
          <p:nvSpPr>
            <p:cNvPr id="156" name="Line 58"/>
            <p:cNvSpPr>
              <a:spLocks noChangeShapeType="1"/>
            </p:cNvSpPr>
            <p:nvPr/>
          </p:nvSpPr>
          <p:spPr bwMode="auto">
            <a:xfrm>
              <a:off x="1056" y="2928"/>
              <a:ext cx="96" cy="0"/>
            </a:xfrm>
            <a:prstGeom prst="line">
              <a:avLst/>
            </a:prstGeom>
            <a:noFill/>
            <a:ln w="9525">
              <a:solidFill>
                <a:schemeClr val="tx1"/>
              </a:solidFill>
              <a:round/>
              <a:headEnd/>
              <a:tailEnd/>
            </a:ln>
            <a:effectLst/>
          </p:spPr>
          <p:txBody>
            <a:bodyPr/>
            <a:lstStyle/>
            <a:p>
              <a:pPr>
                <a:buNone/>
              </a:pPr>
              <a:endParaRPr lang="en-US"/>
            </a:p>
          </p:txBody>
        </p:sp>
        <p:sp>
          <p:nvSpPr>
            <p:cNvPr id="157" name="Line 59"/>
            <p:cNvSpPr>
              <a:spLocks noChangeShapeType="1"/>
            </p:cNvSpPr>
            <p:nvPr/>
          </p:nvSpPr>
          <p:spPr bwMode="auto">
            <a:xfrm>
              <a:off x="1056" y="2880"/>
              <a:ext cx="96" cy="0"/>
            </a:xfrm>
            <a:prstGeom prst="line">
              <a:avLst/>
            </a:prstGeom>
            <a:noFill/>
            <a:ln w="9525">
              <a:solidFill>
                <a:schemeClr val="tx1"/>
              </a:solidFill>
              <a:round/>
              <a:headEnd/>
              <a:tailEnd/>
            </a:ln>
            <a:effectLst/>
          </p:spPr>
          <p:txBody>
            <a:bodyPr/>
            <a:lstStyle/>
            <a:p>
              <a:pPr>
                <a:buNone/>
              </a:pPr>
              <a:endParaRPr lang="en-US"/>
            </a:p>
          </p:txBody>
        </p:sp>
        <p:sp>
          <p:nvSpPr>
            <p:cNvPr id="158" name="Line 60"/>
            <p:cNvSpPr>
              <a:spLocks noChangeShapeType="1"/>
            </p:cNvSpPr>
            <p:nvPr/>
          </p:nvSpPr>
          <p:spPr bwMode="auto">
            <a:xfrm>
              <a:off x="1056" y="2832"/>
              <a:ext cx="96" cy="0"/>
            </a:xfrm>
            <a:prstGeom prst="line">
              <a:avLst/>
            </a:prstGeom>
            <a:noFill/>
            <a:ln w="9525">
              <a:solidFill>
                <a:schemeClr val="tx1"/>
              </a:solidFill>
              <a:round/>
              <a:headEnd/>
              <a:tailEnd/>
            </a:ln>
            <a:effectLst/>
          </p:spPr>
          <p:txBody>
            <a:bodyPr/>
            <a:lstStyle/>
            <a:p>
              <a:pPr>
                <a:buNone/>
              </a:pPr>
              <a:endParaRPr lang="en-US"/>
            </a:p>
          </p:txBody>
        </p:sp>
      </p:grpSp>
      <p:sp>
        <p:nvSpPr>
          <p:cNvPr id="159" name="Rectangle 11"/>
          <p:cNvSpPr>
            <a:spLocks noChangeArrowheads="1"/>
          </p:cNvSpPr>
          <p:nvPr/>
        </p:nvSpPr>
        <p:spPr bwMode="auto">
          <a:xfrm>
            <a:off x="5181600" y="3733800"/>
            <a:ext cx="609600" cy="304800"/>
          </a:xfrm>
          <a:prstGeom prst="rec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pPr algn="ctr">
              <a:buNone/>
            </a:pPr>
            <a:r>
              <a:rPr lang="en-US" sz="1400" dirty="0" smtClean="0">
                <a:latin typeface="Calibri" pitchFamily="34" charset="0"/>
              </a:rPr>
              <a:t>Stub</a:t>
            </a:r>
            <a:endParaRPr lang="en-US" sz="1400" dirty="0">
              <a:latin typeface="Calibri" pitchFamily="34" charset="0"/>
            </a:endParaRPr>
          </a:p>
        </p:txBody>
      </p:sp>
      <p:grpSp>
        <p:nvGrpSpPr>
          <p:cNvPr id="21" name="Group 96"/>
          <p:cNvGrpSpPr>
            <a:grpSpLocks/>
          </p:cNvGrpSpPr>
          <p:nvPr/>
        </p:nvGrpSpPr>
        <p:grpSpPr bwMode="auto">
          <a:xfrm>
            <a:off x="5334000" y="4114800"/>
            <a:ext cx="152400" cy="381000"/>
            <a:chOff x="912" y="2736"/>
            <a:chExt cx="96" cy="240"/>
          </a:xfrm>
        </p:grpSpPr>
        <p:sp>
          <p:nvSpPr>
            <p:cNvPr id="161" name="Rectangle 43"/>
            <p:cNvSpPr>
              <a:spLocks noChangeArrowheads="1"/>
            </p:cNvSpPr>
            <p:nvPr/>
          </p:nvSpPr>
          <p:spPr bwMode="auto">
            <a:xfrm>
              <a:off x="912" y="2736"/>
              <a:ext cx="96" cy="192"/>
            </a:xfrm>
            <a:prstGeom prst="rect">
              <a:avLst/>
            </a:prstGeom>
            <a:solidFill>
              <a:schemeClr val="folHlink"/>
            </a:solidFill>
            <a:ln w="9525">
              <a:solidFill>
                <a:schemeClr val="tx1"/>
              </a:solidFill>
              <a:miter lim="800000"/>
              <a:headEnd/>
              <a:tailEnd/>
            </a:ln>
            <a:effectLst/>
          </p:spPr>
          <p:txBody>
            <a:bodyPr wrap="none" anchor="ctr"/>
            <a:lstStyle/>
            <a:p>
              <a:pPr>
                <a:buNone/>
              </a:pPr>
              <a:endParaRPr lang="en-US"/>
            </a:p>
          </p:txBody>
        </p:sp>
        <p:sp>
          <p:nvSpPr>
            <p:cNvPr id="162" name="Line 44"/>
            <p:cNvSpPr>
              <a:spLocks noChangeShapeType="1"/>
            </p:cNvSpPr>
            <p:nvPr/>
          </p:nvSpPr>
          <p:spPr bwMode="auto">
            <a:xfrm>
              <a:off x="912" y="2928"/>
              <a:ext cx="0" cy="48"/>
            </a:xfrm>
            <a:prstGeom prst="line">
              <a:avLst/>
            </a:prstGeom>
            <a:noFill/>
            <a:ln w="9525">
              <a:solidFill>
                <a:schemeClr val="tx1"/>
              </a:solidFill>
              <a:round/>
              <a:headEnd/>
              <a:tailEnd/>
            </a:ln>
            <a:effectLst/>
          </p:spPr>
          <p:txBody>
            <a:bodyPr/>
            <a:lstStyle/>
            <a:p>
              <a:pPr>
                <a:buNone/>
              </a:pPr>
              <a:endParaRPr lang="en-US"/>
            </a:p>
          </p:txBody>
        </p:sp>
        <p:sp>
          <p:nvSpPr>
            <p:cNvPr id="163" name="Line 45"/>
            <p:cNvSpPr>
              <a:spLocks noChangeShapeType="1"/>
            </p:cNvSpPr>
            <p:nvPr/>
          </p:nvSpPr>
          <p:spPr bwMode="auto">
            <a:xfrm>
              <a:off x="1008" y="2928"/>
              <a:ext cx="0" cy="48"/>
            </a:xfrm>
            <a:prstGeom prst="line">
              <a:avLst/>
            </a:prstGeom>
            <a:noFill/>
            <a:ln w="9525">
              <a:solidFill>
                <a:schemeClr val="tx1"/>
              </a:solidFill>
              <a:round/>
              <a:headEnd/>
              <a:tailEnd/>
            </a:ln>
            <a:effectLst/>
          </p:spPr>
          <p:txBody>
            <a:bodyPr/>
            <a:lstStyle/>
            <a:p>
              <a:pPr>
                <a:buNone/>
              </a:pPr>
              <a:endParaRPr lang="en-US"/>
            </a:p>
          </p:txBody>
        </p:sp>
        <p:sp>
          <p:nvSpPr>
            <p:cNvPr id="164" name="Line 46"/>
            <p:cNvSpPr>
              <a:spLocks noChangeShapeType="1"/>
            </p:cNvSpPr>
            <p:nvPr/>
          </p:nvSpPr>
          <p:spPr bwMode="auto">
            <a:xfrm>
              <a:off x="912" y="2880"/>
              <a:ext cx="96" cy="0"/>
            </a:xfrm>
            <a:prstGeom prst="line">
              <a:avLst/>
            </a:prstGeom>
            <a:noFill/>
            <a:ln w="9525">
              <a:solidFill>
                <a:schemeClr val="tx1"/>
              </a:solidFill>
              <a:round/>
              <a:headEnd/>
              <a:tailEnd/>
            </a:ln>
            <a:effectLst/>
          </p:spPr>
          <p:txBody>
            <a:bodyPr/>
            <a:lstStyle/>
            <a:p>
              <a:pPr>
                <a:buNone/>
              </a:pPr>
              <a:endParaRPr lang="en-US"/>
            </a:p>
          </p:txBody>
        </p:sp>
        <p:sp>
          <p:nvSpPr>
            <p:cNvPr id="165" name="Line 47"/>
            <p:cNvSpPr>
              <a:spLocks noChangeShapeType="1"/>
            </p:cNvSpPr>
            <p:nvPr/>
          </p:nvSpPr>
          <p:spPr bwMode="auto">
            <a:xfrm>
              <a:off x="912" y="2832"/>
              <a:ext cx="96" cy="0"/>
            </a:xfrm>
            <a:prstGeom prst="line">
              <a:avLst/>
            </a:prstGeom>
            <a:noFill/>
            <a:ln w="9525">
              <a:solidFill>
                <a:schemeClr val="tx1"/>
              </a:solidFill>
              <a:round/>
              <a:headEnd/>
              <a:tailEnd/>
            </a:ln>
            <a:effectLst/>
          </p:spPr>
          <p:txBody>
            <a:bodyPr/>
            <a:lstStyle/>
            <a:p>
              <a:pPr>
                <a:buNone/>
              </a:pPr>
              <a:endParaRPr lang="en-US"/>
            </a:p>
          </p:txBody>
        </p:sp>
        <p:sp>
          <p:nvSpPr>
            <p:cNvPr id="166" name="Line 48"/>
            <p:cNvSpPr>
              <a:spLocks noChangeShapeType="1"/>
            </p:cNvSpPr>
            <p:nvPr/>
          </p:nvSpPr>
          <p:spPr bwMode="auto">
            <a:xfrm>
              <a:off x="912" y="2784"/>
              <a:ext cx="96" cy="0"/>
            </a:xfrm>
            <a:prstGeom prst="line">
              <a:avLst/>
            </a:prstGeom>
            <a:noFill/>
            <a:ln w="9525">
              <a:solidFill>
                <a:schemeClr val="tx1"/>
              </a:solidFill>
              <a:round/>
              <a:headEnd/>
              <a:tailEnd/>
            </a:ln>
            <a:effectLst/>
          </p:spPr>
          <p:txBody>
            <a:bodyPr/>
            <a:lstStyle/>
            <a:p>
              <a:pPr>
                <a:buNone/>
              </a:pPr>
              <a:endParaRPr lang="en-US"/>
            </a:p>
          </p:txBody>
        </p:sp>
      </p:grpSp>
      <p:grpSp>
        <p:nvGrpSpPr>
          <p:cNvPr id="22" name="Group 95"/>
          <p:cNvGrpSpPr>
            <a:grpSpLocks/>
          </p:cNvGrpSpPr>
          <p:nvPr/>
        </p:nvGrpSpPr>
        <p:grpSpPr bwMode="auto">
          <a:xfrm>
            <a:off x="5562600" y="4114800"/>
            <a:ext cx="152400" cy="381000"/>
            <a:chOff x="1056" y="2736"/>
            <a:chExt cx="96" cy="240"/>
          </a:xfrm>
        </p:grpSpPr>
        <p:sp>
          <p:nvSpPr>
            <p:cNvPr id="168" name="Rectangle 55"/>
            <p:cNvSpPr>
              <a:spLocks noChangeArrowheads="1"/>
            </p:cNvSpPr>
            <p:nvPr/>
          </p:nvSpPr>
          <p:spPr bwMode="auto">
            <a:xfrm>
              <a:off x="1056" y="2784"/>
              <a:ext cx="96" cy="192"/>
            </a:xfrm>
            <a:prstGeom prst="rect">
              <a:avLst/>
            </a:prstGeom>
            <a:solidFill>
              <a:schemeClr val="folHlink"/>
            </a:solidFill>
            <a:ln w="9525">
              <a:solidFill>
                <a:schemeClr val="tx1"/>
              </a:solidFill>
              <a:miter lim="800000"/>
              <a:headEnd/>
              <a:tailEnd/>
            </a:ln>
            <a:effectLst/>
          </p:spPr>
          <p:txBody>
            <a:bodyPr wrap="none" anchor="ctr"/>
            <a:lstStyle/>
            <a:p>
              <a:pPr>
                <a:buNone/>
              </a:pPr>
              <a:endParaRPr lang="en-US"/>
            </a:p>
          </p:txBody>
        </p:sp>
        <p:sp>
          <p:nvSpPr>
            <p:cNvPr id="169" name="Line 56"/>
            <p:cNvSpPr>
              <a:spLocks noChangeShapeType="1"/>
            </p:cNvSpPr>
            <p:nvPr/>
          </p:nvSpPr>
          <p:spPr bwMode="auto">
            <a:xfrm>
              <a:off x="1056" y="2736"/>
              <a:ext cx="0" cy="48"/>
            </a:xfrm>
            <a:prstGeom prst="line">
              <a:avLst/>
            </a:prstGeom>
            <a:noFill/>
            <a:ln w="9525">
              <a:solidFill>
                <a:schemeClr val="tx1"/>
              </a:solidFill>
              <a:round/>
              <a:headEnd/>
              <a:tailEnd/>
            </a:ln>
            <a:effectLst/>
          </p:spPr>
          <p:txBody>
            <a:bodyPr/>
            <a:lstStyle/>
            <a:p>
              <a:pPr>
                <a:buNone/>
              </a:pPr>
              <a:endParaRPr lang="en-US"/>
            </a:p>
          </p:txBody>
        </p:sp>
        <p:sp>
          <p:nvSpPr>
            <p:cNvPr id="170" name="Line 57"/>
            <p:cNvSpPr>
              <a:spLocks noChangeShapeType="1"/>
            </p:cNvSpPr>
            <p:nvPr/>
          </p:nvSpPr>
          <p:spPr bwMode="auto">
            <a:xfrm>
              <a:off x="1152" y="2736"/>
              <a:ext cx="0" cy="48"/>
            </a:xfrm>
            <a:prstGeom prst="line">
              <a:avLst/>
            </a:prstGeom>
            <a:noFill/>
            <a:ln w="9525">
              <a:solidFill>
                <a:schemeClr val="tx1"/>
              </a:solidFill>
              <a:round/>
              <a:headEnd/>
              <a:tailEnd/>
            </a:ln>
            <a:effectLst/>
          </p:spPr>
          <p:txBody>
            <a:bodyPr/>
            <a:lstStyle/>
            <a:p>
              <a:pPr>
                <a:buNone/>
              </a:pPr>
              <a:endParaRPr lang="en-US"/>
            </a:p>
          </p:txBody>
        </p:sp>
        <p:sp>
          <p:nvSpPr>
            <p:cNvPr id="171" name="Line 58"/>
            <p:cNvSpPr>
              <a:spLocks noChangeShapeType="1"/>
            </p:cNvSpPr>
            <p:nvPr/>
          </p:nvSpPr>
          <p:spPr bwMode="auto">
            <a:xfrm>
              <a:off x="1056" y="2928"/>
              <a:ext cx="96" cy="0"/>
            </a:xfrm>
            <a:prstGeom prst="line">
              <a:avLst/>
            </a:prstGeom>
            <a:noFill/>
            <a:ln w="9525">
              <a:solidFill>
                <a:schemeClr val="tx1"/>
              </a:solidFill>
              <a:round/>
              <a:headEnd/>
              <a:tailEnd/>
            </a:ln>
            <a:effectLst/>
          </p:spPr>
          <p:txBody>
            <a:bodyPr/>
            <a:lstStyle/>
            <a:p>
              <a:pPr>
                <a:buNone/>
              </a:pPr>
              <a:endParaRPr lang="en-US"/>
            </a:p>
          </p:txBody>
        </p:sp>
        <p:sp>
          <p:nvSpPr>
            <p:cNvPr id="172" name="Line 59"/>
            <p:cNvSpPr>
              <a:spLocks noChangeShapeType="1"/>
            </p:cNvSpPr>
            <p:nvPr/>
          </p:nvSpPr>
          <p:spPr bwMode="auto">
            <a:xfrm>
              <a:off x="1056" y="2880"/>
              <a:ext cx="96" cy="0"/>
            </a:xfrm>
            <a:prstGeom prst="line">
              <a:avLst/>
            </a:prstGeom>
            <a:noFill/>
            <a:ln w="9525">
              <a:solidFill>
                <a:schemeClr val="tx1"/>
              </a:solidFill>
              <a:round/>
              <a:headEnd/>
              <a:tailEnd/>
            </a:ln>
            <a:effectLst/>
          </p:spPr>
          <p:txBody>
            <a:bodyPr/>
            <a:lstStyle/>
            <a:p>
              <a:pPr>
                <a:buNone/>
              </a:pPr>
              <a:endParaRPr lang="en-US"/>
            </a:p>
          </p:txBody>
        </p:sp>
        <p:sp>
          <p:nvSpPr>
            <p:cNvPr id="173" name="Line 60"/>
            <p:cNvSpPr>
              <a:spLocks noChangeShapeType="1"/>
            </p:cNvSpPr>
            <p:nvPr/>
          </p:nvSpPr>
          <p:spPr bwMode="auto">
            <a:xfrm>
              <a:off x="1056" y="2832"/>
              <a:ext cx="96" cy="0"/>
            </a:xfrm>
            <a:prstGeom prst="line">
              <a:avLst/>
            </a:prstGeom>
            <a:noFill/>
            <a:ln w="9525">
              <a:solidFill>
                <a:schemeClr val="tx1"/>
              </a:solidFill>
              <a:round/>
              <a:headEnd/>
              <a:tailEnd/>
            </a:ln>
            <a:effectLst/>
          </p:spPr>
          <p:txBody>
            <a:bodyPr/>
            <a:lstStyle/>
            <a:p>
              <a:pPr>
                <a:buNone/>
              </a:pPr>
              <a:endParaRPr lang="en-US"/>
            </a:p>
          </p:txBody>
        </p:sp>
      </p:grpSp>
      <p:sp>
        <p:nvSpPr>
          <p:cNvPr id="167" name="AutoShape 20"/>
          <p:cNvSpPr>
            <a:spLocks noChangeArrowheads="1"/>
          </p:cNvSpPr>
          <p:nvPr/>
        </p:nvSpPr>
        <p:spPr bwMode="auto">
          <a:xfrm>
            <a:off x="3429000" y="2727960"/>
            <a:ext cx="838200" cy="381000"/>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buNone/>
            </a:pPr>
            <a:r>
              <a:rPr lang="en-US" sz="1400" dirty="0" err="1" smtClean="0">
                <a:latin typeface="Calibri" pitchFamily="34" charset="0"/>
              </a:rPr>
              <a:t>Params</a:t>
            </a:r>
            <a:endParaRPr lang="en-US" sz="1400" dirty="0">
              <a:latin typeface="Calibri" pitchFamily="34" charset="0"/>
            </a:endParaRPr>
          </a:p>
        </p:txBody>
      </p:sp>
      <p:sp>
        <p:nvSpPr>
          <p:cNvPr id="175" name="AutoShape 20"/>
          <p:cNvSpPr>
            <a:spLocks noChangeArrowheads="1"/>
          </p:cNvSpPr>
          <p:nvPr/>
        </p:nvSpPr>
        <p:spPr bwMode="auto">
          <a:xfrm>
            <a:off x="2514600" y="2727960"/>
            <a:ext cx="838200" cy="381000"/>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buNone/>
            </a:pPr>
            <a:r>
              <a:rPr lang="en-US" sz="1400" dirty="0" smtClean="0">
                <a:latin typeface="Calibri" pitchFamily="34" charset="0"/>
              </a:rPr>
              <a:t>STDIO</a:t>
            </a:r>
            <a:endParaRPr lang="en-US" sz="1400" dirty="0">
              <a:latin typeface="Calibri" pitchFamily="34" charset="0"/>
            </a:endParaRPr>
          </a:p>
        </p:txBody>
      </p:sp>
      <p:sp>
        <p:nvSpPr>
          <p:cNvPr id="176" name="AutoShape 20"/>
          <p:cNvSpPr>
            <a:spLocks noChangeArrowheads="1"/>
          </p:cNvSpPr>
          <p:nvPr/>
        </p:nvSpPr>
        <p:spPr bwMode="auto">
          <a:xfrm>
            <a:off x="1600200" y="2727960"/>
            <a:ext cx="838200" cy="381000"/>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buNone/>
            </a:pPr>
            <a:r>
              <a:rPr lang="en-US" sz="1400" dirty="0" smtClean="0">
                <a:latin typeface="Calibri" pitchFamily="34" charset="0"/>
              </a:rPr>
              <a:t>Starter</a:t>
            </a:r>
            <a:endParaRPr lang="en-US" sz="1400" dirty="0">
              <a:latin typeface="Calibri" pitchFamily="34" charset="0"/>
            </a:endParaRPr>
          </a:p>
        </p:txBody>
      </p:sp>
      <p:sp>
        <p:nvSpPr>
          <p:cNvPr id="177" name="AutoShape 20"/>
          <p:cNvSpPr>
            <a:spLocks noChangeArrowheads="1"/>
          </p:cNvSpPr>
          <p:nvPr/>
        </p:nvSpPr>
        <p:spPr bwMode="auto">
          <a:xfrm>
            <a:off x="1600200" y="2270760"/>
            <a:ext cx="838200" cy="381000"/>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buNone/>
            </a:pPr>
            <a:r>
              <a:rPr lang="en-US" sz="1400" dirty="0" smtClean="0">
                <a:latin typeface="Calibri" pitchFamily="34" charset="0"/>
              </a:rPr>
              <a:t>Asserts</a:t>
            </a:r>
            <a:endParaRPr lang="en-US" sz="1400" dirty="0">
              <a:latin typeface="Calibri" pitchFamily="34" charset="0"/>
            </a:endParaRPr>
          </a:p>
        </p:txBody>
      </p:sp>
      <p:sp>
        <p:nvSpPr>
          <p:cNvPr id="182" name="AutoShape 20"/>
          <p:cNvSpPr>
            <a:spLocks noChangeArrowheads="1"/>
          </p:cNvSpPr>
          <p:nvPr/>
        </p:nvSpPr>
        <p:spPr bwMode="auto">
          <a:xfrm>
            <a:off x="2514600" y="2270760"/>
            <a:ext cx="838200" cy="381000"/>
          </a:xfrm>
          <a:prstGeom prst="roundRect">
            <a:avLst>
              <a:gd name="adj" fmla="val 16667"/>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buNone/>
            </a:pPr>
            <a:r>
              <a:rPr lang="en-US" sz="1200" dirty="0" smtClean="0">
                <a:latin typeface="Calibri" pitchFamily="34" charset="0"/>
              </a:rPr>
              <a:t>Scratchpad</a:t>
            </a:r>
            <a:endParaRPr lang="en-US" sz="1200" dirty="0">
              <a:latin typeface="Calibri" pitchFamily="34" charset="0"/>
            </a:endParaRPr>
          </a:p>
        </p:txBody>
      </p:sp>
      <p:sp>
        <p:nvSpPr>
          <p:cNvPr id="183" name="AutoShape 20"/>
          <p:cNvSpPr>
            <a:spLocks noChangeArrowheads="1"/>
          </p:cNvSpPr>
          <p:nvPr/>
        </p:nvSpPr>
        <p:spPr bwMode="auto">
          <a:xfrm>
            <a:off x="1600200" y="1813560"/>
            <a:ext cx="838200" cy="381000"/>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buNone/>
            </a:pPr>
            <a:r>
              <a:rPr lang="en-US" sz="1400" dirty="0" smtClean="0">
                <a:latin typeface="Calibri" pitchFamily="34" charset="0"/>
              </a:rPr>
              <a:t>Panel</a:t>
            </a:r>
            <a:endParaRPr lang="en-US" sz="1400" dirty="0">
              <a:latin typeface="Calibri" pitchFamily="34" charset="0"/>
            </a:endParaRPr>
          </a:p>
        </p:txBody>
      </p:sp>
      <p:sp>
        <p:nvSpPr>
          <p:cNvPr id="184" name="AutoShape 20"/>
          <p:cNvSpPr>
            <a:spLocks noChangeArrowheads="1"/>
          </p:cNvSpPr>
          <p:nvPr/>
        </p:nvSpPr>
        <p:spPr bwMode="auto">
          <a:xfrm>
            <a:off x="2514600" y="1813560"/>
            <a:ext cx="838200" cy="381000"/>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buNone/>
            </a:pPr>
            <a:r>
              <a:rPr lang="en-US" sz="1400" dirty="0" smtClean="0">
                <a:latin typeface="Calibri" pitchFamily="34" charset="0"/>
              </a:rPr>
              <a:t>Debug</a:t>
            </a:r>
            <a:endParaRPr lang="en-US" sz="1400" dirty="0">
              <a:latin typeface="Calibri" pitchFamily="34" charset="0"/>
            </a:endParaRPr>
          </a:p>
        </p:txBody>
      </p:sp>
      <p:sp>
        <p:nvSpPr>
          <p:cNvPr id="185" name="AutoShape 20"/>
          <p:cNvSpPr>
            <a:spLocks noChangeArrowheads="1"/>
          </p:cNvSpPr>
          <p:nvPr/>
        </p:nvSpPr>
        <p:spPr bwMode="auto">
          <a:xfrm>
            <a:off x="3429000" y="1813560"/>
            <a:ext cx="838200" cy="381000"/>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buNone/>
            </a:pPr>
            <a:r>
              <a:rPr lang="en-US" sz="1400" dirty="0" smtClean="0">
                <a:latin typeface="Calibri" pitchFamily="34" charset="0"/>
              </a:rPr>
              <a:t>Stats</a:t>
            </a:r>
            <a:endParaRPr lang="en-US" sz="1400" dirty="0">
              <a:latin typeface="Calibri" pitchFamily="34" charset="0"/>
            </a:endParaRPr>
          </a:p>
        </p:txBody>
      </p:sp>
      <p:sp>
        <p:nvSpPr>
          <p:cNvPr id="187" name="AutoShape 20"/>
          <p:cNvSpPr>
            <a:spLocks noChangeArrowheads="1"/>
          </p:cNvSpPr>
          <p:nvPr/>
        </p:nvSpPr>
        <p:spPr bwMode="auto">
          <a:xfrm>
            <a:off x="3429000" y="2270760"/>
            <a:ext cx="838200" cy="381000"/>
          </a:xfrm>
          <a:prstGeom prst="roundRect">
            <a:avLst>
              <a:gd name="adj" fmla="val 16667"/>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buNone/>
            </a:pPr>
            <a:r>
              <a:rPr lang="en-US" sz="1100" dirty="0" smtClean="0">
                <a:latin typeface="Calibri" pitchFamily="34" charset="0"/>
              </a:rPr>
              <a:t>Central</a:t>
            </a:r>
          </a:p>
          <a:p>
            <a:pPr algn="ctr">
              <a:buNone/>
            </a:pPr>
            <a:r>
              <a:rPr lang="en-US" sz="1100" dirty="0" smtClean="0">
                <a:latin typeface="Calibri" pitchFamily="34" charset="0"/>
              </a:rPr>
              <a:t>Cache</a:t>
            </a:r>
            <a:endParaRPr lang="en-US" sz="1100" dirty="0">
              <a:latin typeface="Calibri" pitchFamily="34" charset="0"/>
            </a:endParaRPr>
          </a:p>
        </p:txBody>
      </p:sp>
      <p:sp>
        <p:nvSpPr>
          <p:cNvPr id="188" name="AutoShape 20"/>
          <p:cNvSpPr>
            <a:spLocks noChangeArrowheads="1"/>
          </p:cNvSpPr>
          <p:nvPr/>
        </p:nvSpPr>
        <p:spPr bwMode="auto">
          <a:xfrm>
            <a:off x="7010400" y="2727960"/>
            <a:ext cx="838200" cy="381000"/>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buNone/>
            </a:pPr>
            <a:r>
              <a:rPr lang="en-US" sz="1400" dirty="0" err="1" smtClean="0">
                <a:latin typeface="Calibri" pitchFamily="34" charset="0"/>
              </a:rPr>
              <a:t>Params</a:t>
            </a:r>
            <a:endParaRPr lang="en-US" sz="1400" dirty="0">
              <a:latin typeface="Calibri" pitchFamily="34" charset="0"/>
            </a:endParaRPr>
          </a:p>
        </p:txBody>
      </p:sp>
      <p:sp>
        <p:nvSpPr>
          <p:cNvPr id="189" name="AutoShape 20"/>
          <p:cNvSpPr>
            <a:spLocks noChangeArrowheads="1"/>
          </p:cNvSpPr>
          <p:nvPr/>
        </p:nvSpPr>
        <p:spPr bwMode="auto">
          <a:xfrm>
            <a:off x="6096000" y="2727960"/>
            <a:ext cx="838200" cy="381000"/>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buNone/>
            </a:pPr>
            <a:r>
              <a:rPr lang="en-US" sz="1400" dirty="0" smtClean="0">
                <a:latin typeface="Calibri" pitchFamily="34" charset="0"/>
              </a:rPr>
              <a:t>STDIO</a:t>
            </a:r>
            <a:endParaRPr lang="en-US" sz="1400" dirty="0">
              <a:latin typeface="Calibri" pitchFamily="34" charset="0"/>
            </a:endParaRPr>
          </a:p>
        </p:txBody>
      </p:sp>
      <p:sp>
        <p:nvSpPr>
          <p:cNvPr id="190" name="AutoShape 20"/>
          <p:cNvSpPr>
            <a:spLocks noChangeArrowheads="1"/>
          </p:cNvSpPr>
          <p:nvPr/>
        </p:nvSpPr>
        <p:spPr bwMode="auto">
          <a:xfrm>
            <a:off x="5181600" y="2727960"/>
            <a:ext cx="838200" cy="381000"/>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buNone/>
            </a:pPr>
            <a:r>
              <a:rPr lang="en-US" sz="1400" dirty="0" smtClean="0">
                <a:latin typeface="Calibri" pitchFamily="34" charset="0"/>
              </a:rPr>
              <a:t>Starter</a:t>
            </a:r>
            <a:endParaRPr lang="en-US" sz="1400" dirty="0">
              <a:latin typeface="Calibri" pitchFamily="34" charset="0"/>
            </a:endParaRPr>
          </a:p>
        </p:txBody>
      </p:sp>
      <p:sp>
        <p:nvSpPr>
          <p:cNvPr id="191" name="AutoShape 20"/>
          <p:cNvSpPr>
            <a:spLocks noChangeArrowheads="1"/>
          </p:cNvSpPr>
          <p:nvPr/>
        </p:nvSpPr>
        <p:spPr bwMode="auto">
          <a:xfrm>
            <a:off x="5181600" y="2270760"/>
            <a:ext cx="838200" cy="381000"/>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buNone/>
            </a:pPr>
            <a:r>
              <a:rPr lang="en-US" sz="1400" dirty="0" smtClean="0">
                <a:latin typeface="Calibri" pitchFamily="34" charset="0"/>
              </a:rPr>
              <a:t>Asserts</a:t>
            </a:r>
            <a:endParaRPr lang="en-US" sz="1400" dirty="0">
              <a:latin typeface="Calibri" pitchFamily="34" charset="0"/>
            </a:endParaRPr>
          </a:p>
        </p:txBody>
      </p:sp>
      <p:sp>
        <p:nvSpPr>
          <p:cNvPr id="192" name="AutoShape 20"/>
          <p:cNvSpPr>
            <a:spLocks noChangeArrowheads="1"/>
          </p:cNvSpPr>
          <p:nvPr/>
        </p:nvSpPr>
        <p:spPr bwMode="auto">
          <a:xfrm>
            <a:off x="6096000" y="2270760"/>
            <a:ext cx="838200" cy="381000"/>
          </a:xfrm>
          <a:prstGeom prst="roundRect">
            <a:avLst>
              <a:gd name="adj" fmla="val 16667"/>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buNone/>
            </a:pPr>
            <a:r>
              <a:rPr lang="en-US" sz="1200" dirty="0" smtClean="0">
                <a:latin typeface="Calibri" pitchFamily="34" charset="0"/>
              </a:rPr>
              <a:t>Scratchpad</a:t>
            </a:r>
            <a:endParaRPr lang="en-US" sz="1200" dirty="0">
              <a:latin typeface="Calibri" pitchFamily="34" charset="0"/>
            </a:endParaRPr>
          </a:p>
        </p:txBody>
      </p:sp>
      <p:sp>
        <p:nvSpPr>
          <p:cNvPr id="193" name="AutoShape 20"/>
          <p:cNvSpPr>
            <a:spLocks noChangeArrowheads="1"/>
          </p:cNvSpPr>
          <p:nvPr/>
        </p:nvSpPr>
        <p:spPr bwMode="auto">
          <a:xfrm>
            <a:off x="5181600" y="1813560"/>
            <a:ext cx="838200" cy="381000"/>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buNone/>
            </a:pPr>
            <a:r>
              <a:rPr lang="en-US" sz="1400" dirty="0" smtClean="0">
                <a:latin typeface="Calibri" pitchFamily="34" charset="0"/>
              </a:rPr>
              <a:t>Panel</a:t>
            </a:r>
            <a:endParaRPr lang="en-US" sz="1400" dirty="0">
              <a:latin typeface="Calibri" pitchFamily="34" charset="0"/>
            </a:endParaRPr>
          </a:p>
        </p:txBody>
      </p:sp>
      <p:sp>
        <p:nvSpPr>
          <p:cNvPr id="194" name="AutoShape 20"/>
          <p:cNvSpPr>
            <a:spLocks noChangeArrowheads="1"/>
          </p:cNvSpPr>
          <p:nvPr/>
        </p:nvSpPr>
        <p:spPr bwMode="auto">
          <a:xfrm>
            <a:off x="6096000" y="1813560"/>
            <a:ext cx="838200" cy="381000"/>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buNone/>
            </a:pPr>
            <a:r>
              <a:rPr lang="en-US" sz="1400" dirty="0" smtClean="0">
                <a:latin typeface="Calibri" pitchFamily="34" charset="0"/>
              </a:rPr>
              <a:t>Debug</a:t>
            </a:r>
            <a:endParaRPr lang="en-US" sz="1400" dirty="0">
              <a:latin typeface="Calibri" pitchFamily="34" charset="0"/>
            </a:endParaRPr>
          </a:p>
        </p:txBody>
      </p:sp>
      <p:sp>
        <p:nvSpPr>
          <p:cNvPr id="195" name="AutoShape 20"/>
          <p:cNvSpPr>
            <a:spLocks noChangeArrowheads="1"/>
          </p:cNvSpPr>
          <p:nvPr/>
        </p:nvSpPr>
        <p:spPr bwMode="auto">
          <a:xfrm>
            <a:off x="7010400" y="1813560"/>
            <a:ext cx="838200" cy="381000"/>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buNone/>
            </a:pPr>
            <a:r>
              <a:rPr lang="en-US" sz="1400" dirty="0" smtClean="0">
                <a:latin typeface="Calibri" pitchFamily="34" charset="0"/>
              </a:rPr>
              <a:t>Stats</a:t>
            </a:r>
            <a:endParaRPr lang="en-US" sz="1400" dirty="0">
              <a:latin typeface="Calibri" pitchFamily="34" charset="0"/>
            </a:endParaRPr>
          </a:p>
        </p:txBody>
      </p:sp>
      <p:sp>
        <p:nvSpPr>
          <p:cNvPr id="197" name="Left Brace 196"/>
          <p:cNvSpPr/>
          <p:nvPr/>
        </p:nvSpPr>
        <p:spPr>
          <a:xfrm>
            <a:off x="1295400" y="1813560"/>
            <a:ext cx="152400" cy="12954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buNone/>
            </a:pPr>
            <a:endParaRPr lang="en-US"/>
          </a:p>
        </p:txBody>
      </p:sp>
      <p:sp>
        <p:nvSpPr>
          <p:cNvPr id="198" name="TextBox 197"/>
          <p:cNvSpPr txBox="1"/>
          <p:nvPr/>
        </p:nvSpPr>
        <p:spPr>
          <a:xfrm>
            <a:off x="555992" y="2194560"/>
            <a:ext cx="1058303" cy="533992"/>
          </a:xfrm>
          <a:prstGeom prst="rect">
            <a:avLst/>
          </a:prstGeom>
          <a:noFill/>
        </p:spPr>
        <p:txBody>
          <a:bodyPr wrap="none" rtlCol="0">
            <a:spAutoFit/>
          </a:bodyPr>
          <a:lstStyle/>
          <a:p>
            <a:pPr>
              <a:buNone/>
            </a:pPr>
            <a:r>
              <a:rPr lang="en-US" sz="1400" b="1" dirty="0" smtClean="0">
                <a:latin typeface="+mj-lt"/>
              </a:rPr>
              <a:t>Platform</a:t>
            </a:r>
          </a:p>
          <a:p>
            <a:pPr>
              <a:buNone/>
            </a:pPr>
            <a:r>
              <a:rPr lang="en-US" sz="1400" b="1" dirty="0" smtClean="0">
                <a:latin typeface="+mj-lt"/>
              </a:rPr>
              <a:t>Services</a:t>
            </a:r>
            <a:endParaRPr lang="en-US" sz="1400" b="1" dirty="0">
              <a:latin typeface="+mj-lt"/>
            </a:endParaRPr>
          </a:p>
        </p:txBody>
      </p:sp>
    </p:spTree>
    <p:extLst>
      <p:ext uri="{BB962C8B-B14F-4D97-AF65-F5344CB8AC3E}">
        <p14:creationId xmlns:p14="http://schemas.microsoft.com/office/powerpoint/2010/main" val="1305957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67"/>
                                        </p:tgtEl>
                                        <p:attrNameLst>
                                          <p:attrName>style.visibility</p:attrName>
                                        </p:attrNameLst>
                                      </p:cBhvr>
                                      <p:to>
                                        <p:strVal val="visible"/>
                                      </p:to>
                                    </p:set>
                                    <p:anim calcmode="lin" valueType="num">
                                      <p:cBhvr additive="base">
                                        <p:cTn id="7" dur="500" fill="hold"/>
                                        <p:tgtEl>
                                          <p:spTgt spid="167"/>
                                        </p:tgtEl>
                                        <p:attrNameLst>
                                          <p:attrName>ppt_x</p:attrName>
                                        </p:attrNameLst>
                                      </p:cBhvr>
                                      <p:tavLst>
                                        <p:tav tm="0">
                                          <p:val>
                                            <p:strVal val="#ppt_x"/>
                                          </p:val>
                                        </p:tav>
                                        <p:tav tm="100000">
                                          <p:val>
                                            <p:strVal val="#ppt_x"/>
                                          </p:val>
                                        </p:tav>
                                      </p:tavLst>
                                    </p:anim>
                                    <p:anim calcmode="lin" valueType="num">
                                      <p:cBhvr additive="base">
                                        <p:cTn id="8" dur="500" fill="hold"/>
                                        <p:tgtEl>
                                          <p:spTgt spid="167"/>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175"/>
                                        </p:tgtEl>
                                        <p:attrNameLst>
                                          <p:attrName>style.visibility</p:attrName>
                                        </p:attrNameLst>
                                      </p:cBhvr>
                                      <p:to>
                                        <p:strVal val="visible"/>
                                      </p:to>
                                    </p:set>
                                    <p:anim calcmode="lin" valueType="num">
                                      <p:cBhvr additive="base">
                                        <p:cTn id="11" dur="500" fill="hold"/>
                                        <p:tgtEl>
                                          <p:spTgt spid="175"/>
                                        </p:tgtEl>
                                        <p:attrNameLst>
                                          <p:attrName>ppt_x</p:attrName>
                                        </p:attrNameLst>
                                      </p:cBhvr>
                                      <p:tavLst>
                                        <p:tav tm="0">
                                          <p:val>
                                            <p:strVal val="#ppt_x"/>
                                          </p:val>
                                        </p:tav>
                                        <p:tav tm="100000">
                                          <p:val>
                                            <p:strVal val="#ppt_x"/>
                                          </p:val>
                                        </p:tav>
                                      </p:tavLst>
                                    </p:anim>
                                    <p:anim calcmode="lin" valueType="num">
                                      <p:cBhvr additive="base">
                                        <p:cTn id="12" dur="500" fill="hold"/>
                                        <p:tgtEl>
                                          <p:spTgt spid="175"/>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0"/>
                                  </p:stCondLst>
                                  <p:childTnLst>
                                    <p:set>
                                      <p:cBhvr>
                                        <p:cTn id="14" dur="1" fill="hold">
                                          <p:stCondLst>
                                            <p:cond delay="0"/>
                                          </p:stCondLst>
                                        </p:cTn>
                                        <p:tgtEl>
                                          <p:spTgt spid="176"/>
                                        </p:tgtEl>
                                        <p:attrNameLst>
                                          <p:attrName>style.visibility</p:attrName>
                                        </p:attrNameLst>
                                      </p:cBhvr>
                                      <p:to>
                                        <p:strVal val="visible"/>
                                      </p:to>
                                    </p:set>
                                    <p:anim calcmode="lin" valueType="num">
                                      <p:cBhvr additive="base">
                                        <p:cTn id="15" dur="500" fill="hold"/>
                                        <p:tgtEl>
                                          <p:spTgt spid="176"/>
                                        </p:tgtEl>
                                        <p:attrNameLst>
                                          <p:attrName>ppt_x</p:attrName>
                                        </p:attrNameLst>
                                      </p:cBhvr>
                                      <p:tavLst>
                                        <p:tav tm="0">
                                          <p:val>
                                            <p:strVal val="#ppt_x"/>
                                          </p:val>
                                        </p:tav>
                                        <p:tav tm="100000">
                                          <p:val>
                                            <p:strVal val="#ppt_x"/>
                                          </p:val>
                                        </p:tav>
                                      </p:tavLst>
                                    </p:anim>
                                    <p:anim calcmode="lin" valueType="num">
                                      <p:cBhvr additive="base">
                                        <p:cTn id="16" dur="500" fill="hold"/>
                                        <p:tgtEl>
                                          <p:spTgt spid="176"/>
                                        </p:tgtEl>
                                        <p:attrNameLst>
                                          <p:attrName>ppt_y</p:attrName>
                                        </p:attrNameLst>
                                      </p:cBhvr>
                                      <p:tavLst>
                                        <p:tav tm="0">
                                          <p:val>
                                            <p:strVal val="0-#ppt_h/2"/>
                                          </p:val>
                                        </p:tav>
                                        <p:tav tm="100000">
                                          <p:val>
                                            <p:strVal val="#ppt_y"/>
                                          </p:val>
                                        </p:tav>
                                      </p:tavLst>
                                    </p:anim>
                                  </p:childTnLst>
                                </p:cTn>
                              </p:par>
                              <p:par>
                                <p:cTn id="17" presetID="2" presetClass="entr" presetSubtype="1" fill="hold" grpId="0" nodeType="withEffect">
                                  <p:stCondLst>
                                    <p:cond delay="0"/>
                                  </p:stCondLst>
                                  <p:childTnLst>
                                    <p:set>
                                      <p:cBhvr>
                                        <p:cTn id="18" dur="1" fill="hold">
                                          <p:stCondLst>
                                            <p:cond delay="0"/>
                                          </p:stCondLst>
                                        </p:cTn>
                                        <p:tgtEl>
                                          <p:spTgt spid="177"/>
                                        </p:tgtEl>
                                        <p:attrNameLst>
                                          <p:attrName>style.visibility</p:attrName>
                                        </p:attrNameLst>
                                      </p:cBhvr>
                                      <p:to>
                                        <p:strVal val="visible"/>
                                      </p:to>
                                    </p:set>
                                    <p:anim calcmode="lin" valueType="num">
                                      <p:cBhvr additive="base">
                                        <p:cTn id="19" dur="500" fill="hold"/>
                                        <p:tgtEl>
                                          <p:spTgt spid="177"/>
                                        </p:tgtEl>
                                        <p:attrNameLst>
                                          <p:attrName>ppt_x</p:attrName>
                                        </p:attrNameLst>
                                      </p:cBhvr>
                                      <p:tavLst>
                                        <p:tav tm="0">
                                          <p:val>
                                            <p:strVal val="#ppt_x"/>
                                          </p:val>
                                        </p:tav>
                                        <p:tav tm="100000">
                                          <p:val>
                                            <p:strVal val="#ppt_x"/>
                                          </p:val>
                                        </p:tav>
                                      </p:tavLst>
                                    </p:anim>
                                    <p:anim calcmode="lin" valueType="num">
                                      <p:cBhvr additive="base">
                                        <p:cTn id="20" dur="500" fill="hold"/>
                                        <p:tgtEl>
                                          <p:spTgt spid="177"/>
                                        </p:tgtEl>
                                        <p:attrNameLst>
                                          <p:attrName>ppt_y</p:attrName>
                                        </p:attrNameLst>
                                      </p:cBhvr>
                                      <p:tavLst>
                                        <p:tav tm="0">
                                          <p:val>
                                            <p:strVal val="0-#ppt_h/2"/>
                                          </p:val>
                                        </p:tav>
                                        <p:tav tm="100000">
                                          <p:val>
                                            <p:strVal val="#ppt_y"/>
                                          </p:val>
                                        </p:tav>
                                      </p:tavLst>
                                    </p:anim>
                                  </p:childTnLst>
                                </p:cTn>
                              </p:par>
                              <p:par>
                                <p:cTn id="21" presetID="2" presetClass="entr" presetSubtype="1" fill="hold" grpId="0" nodeType="withEffect">
                                  <p:stCondLst>
                                    <p:cond delay="0"/>
                                  </p:stCondLst>
                                  <p:childTnLst>
                                    <p:set>
                                      <p:cBhvr>
                                        <p:cTn id="22" dur="1" fill="hold">
                                          <p:stCondLst>
                                            <p:cond delay="0"/>
                                          </p:stCondLst>
                                        </p:cTn>
                                        <p:tgtEl>
                                          <p:spTgt spid="182"/>
                                        </p:tgtEl>
                                        <p:attrNameLst>
                                          <p:attrName>style.visibility</p:attrName>
                                        </p:attrNameLst>
                                      </p:cBhvr>
                                      <p:to>
                                        <p:strVal val="visible"/>
                                      </p:to>
                                    </p:set>
                                    <p:anim calcmode="lin" valueType="num">
                                      <p:cBhvr additive="base">
                                        <p:cTn id="23" dur="500" fill="hold"/>
                                        <p:tgtEl>
                                          <p:spTgt spid="182"/>
                                        </p:tgtEl>
                                        <p:attrNameLst>
                                          <p:attrName>ppt_x</p:attrName>
                                        </p:attrNameLst>
                                      </p:cBhvr>
                                      <p:tavLst>
                                        <p:tav tm="0">
                                          <p:val>
                                            <p:strVal val="#ppt_x"/>
                                          </p:val>
                                        </p:tav>
                                        <p:tav tm="100000">
                                          <p:val>
                                            <p:strVal val="#ppt_x"/>
                                          </p:val>
                                        </p:tav>
                                      </p:tavLst>
                                    </p:anim>
                                    <p:anim calcmode="lin" valueType="num">
                                      <p:cBhvr additive="base">
                                        <p:cTn id="24" dur="500" fill="hold"/>
                                        <p:tgtEl>
                                          <p:spTgt spid="182"/>
                                        </p:tgtEl>
                                        <p:attrNameLst>
                                          <p:attrName>ppt_y</p:attrName>
                                        </p:attrNameLst>
                                      </p:cBhvr>
                                      <p:tavLst>
                                        <p:tav tm="0">
                                          <p:val>
                                            <p:strVal val="0-#ppt_h/2"/>
                                          </p:val>
                                        </p:tav>
                                        <p:tav tm="100000">
                                          <p:val>
                                            <p:strVal val="#ppt_y"/>
                                          </p:val>
                                        </p:tav>
                                      </p:tavLst>
                                    </p:anim>
                                  </p:childTnLst>
                                </p:cTn>
                              </p:par>
                              <p:par>
                                <p:cTn id="25" presetID="2" presetClass="entr" presetSubtype="1" fill="hold" grpId="0" nodeType="withEffect">
                                  <p:stCondLst>
                                    <p:cond delay="0"/>
                                  </p:stCondLst>
                                  <p:childTnLst>
                                    <p:set>
                                      <p:cBhvr>
                                        <p:cTn id="26" dur="1" fill="hold">
                                          <p:stCondLst>
                                            <p:cond delay="0"/>
                                          </p:stCondLst>
                                        </p:cTn>
                                        <p:tgtEl>
                                          <p:spTgt spid="183"/>
                                        </p:tgtEl>
                                        <p:attrNameLst>
                                          <p:attrName>style.visibility</p:attrName>
                                        </p:attrNameLst>
                                      </p:cBhvr>
                                      <p:to>
                                        <p:strVal val="visible"/>
                                      </p:to>
                                    </p:set>
                                    <p:anim calcmode="lin" valueType="num">
                                      <p:cBhvr additive="base">
                                        <p:cTn id="27" dur="500" fill="hold"/>
                                        <p:tgtEl>
                                          <p:spTgt spid="183"/>
                                        </p:tgtEl>
                                        <p:attrNameLst>
                                          <p:attrName>ppt_x</p:attrName>
                                        </p:attrNameLst>
                                      </p:cBhvr>
                                      <p:tavLst>
                                        <p:tav tm="0">
                                          <p:val>
                                            <p:strVal val="#ppt_x"/>
                                          </p:val>
                                        </p:tav>
                                        <p:tav tm="100000">
                                          <p:val>
                                            <p:strVal val="#ppt_x"/>
                                          </p:val>
                                        </p:tav>
                                      </p:tavLst>
                                    </p:anim>
                                    <p:anim calcmode="lin" valueType="num">
                                      <p:cBhvr additive="base">
                                        <p:cTn id="28" dur="500" fill="hold"/>
                                        <p:tgtEl>
                                          <p:spTgt spid="183"/>
                                        </p:tgtEl>
                                        <p:attrNameLst>
                                          <p:attrName>ppt_y</p:attrName>
                                        </p:attrNameLst>
                                      </p:cBhvr>
                                      <p:tavLst>
                                        <p:tav tm="0">
                                          <p:val>
                                            <p:strVal val="0-#ppt_h/2"/>
                                          </p:val>
                                        </p:tav>
                                        <p:tav tm="100000">
                                          <p:val>
                                            <p:strVal val="#ppt_y"/>
                                          </p:val>
                                        </p:tav>
                                      </p:tavLst>
                                    </p:anim>
                                  </p:childTnLst>
                                </p:cTn>
                              </p:par>
                              <p:par>
                                <p:cTn id="29" presetID="2" presetClass="entr" presetSubtype="1" fill="hold" grpId="0" nodeType="withEffect">
                                  <p:stCondLst>
                                    <p:cond delay="0"/>
                                  </p:stCondLst>
                                  <p:childTnLst>
                                    <p:set>
                                      <p:cBhvr>
                                        <p:cTn id="30" dur="1" fill="hold">
                                          <p:stCondLst>
                                            <p:cond delay="0"/>
                                          </p:stCondLst>
                                        </p:cTn>
                                        <p:tgtEl>
                                          <p:spTgt spid="184"/>
                                        </p:tgtEl>
                                        <p:attrNameLst>
                                          <p:attrName>style.visibility</p:attrName>
                                        </p:attrNameLst>
                                      </p:cBhvr>
                                      <p:to>
                                        <p:strVal val="visible"/>
                                      </p:to>
                                    </p:set>
                                    <p:anim calcmode="lin" valueType="num">
                                      <p:cBhvr additive="base">
                                        <p:cTn id="31" dur="500" fill="hold"/>
                                        <p:tgtEl>
                                          <p:spTgt spid="184"/>
                                        </p:tgtEl>
                                        <p:attrNameLst>
                                          <p:attrName>ppt_x</p:attrName>
                                        </p:attrNameLst>
                                      </p:cBhvr>
                                      <p:tavLst>
                                        <p:tav tm="0">
                                          <p:val>
                                            <p:strVal val="#ppt_x"/>
                                          </p:val>
                                        </p:tav>
                                        <p:tav tm="100000">
                                          <p:val>
                                            <p:strVal val="#ppt_x"/>
                                          </p:val>
                                        </p:tav>
                                      </p:tavLst>
                                    </p:anim>
                                    <p:anim calcmode="lin" valueType="num">
                                      <p:cBhvr additive="base">
                                        <p:cTn id="32" dur="500" fill="hold"/>
                                        <p:tgtEl>
                                          <p:spTgt spid="184"/>
                                        </p:tgtEl>
                                        <p:attrNameLst>
                                          <p:attrName>ppt_y</p:attrName>
                                        </p:attrNameLst>
                                      </p:cBhvr>
                                      <p:tavLst>
                                        <p:tav tm="0">
                                          <p:val>
                                            <p:strVal val="0-#ppt_h/2"/>
                                          </p:val>
                                        </p:tav>
                                        <p:tav tm="100000">
                                          <p:val>
                                            <p:strVal val="#ppt_y"/>
                                          </p:val>
                                        </p:tav>
                                      </p:tavLst>
                                    </p:anim>
                                  </p:childTnLst>
                                </p:cTn>
                              </p:par>
                              <p:par>
                                <p:cTn id="33" presetID="2" presetClass="entr" presetSubtype="1" fill="hold" grpId="0" nodeType="withEffect">
                                  <p:stCondLst>
                                    <p:cond delay="0"/>
                                  </p:stCondLst>
                                  <p:childTnLst>
                                    <p:set>
                                      <p:cBhvr>
                                        <p:cTn id="34" dur="1" fill="hold">
                                          <p:stCondLst>
                                            <p:cond delay="0"/>
                                          </p:stCondLst>
                                        </p:cTn>
                                        <p:tgtEl>
                                          <p:spTgt spid="185"/>
                                        </p:tgtEl>
                                        <p:attrNameLst>
                                          <p:attrName>style.visibility</p:attrName>
                                        </p:attrNameLst>
                                      </p:cBhvr>
                                      <p:to>
                                        <p:strVal val="visible"/>
                                      </p:to>
                                    </p:set>
                                    <p:anim calcmode="lin" valueType="num">
                                      <p:cBhvr additive="base">
                                        <p:cTn id="35" dur="500" fill="hold"/>
                                        <p:tgtEl>
                                          <p:spTgt spid="185"/>
                                        </p:tgtEl>
                                        <p:attrNameLst>
                                          <p:attrName>ppt_x</p:attrName>
                                        </p:attrNameLst>
                                      </p:cBhvr>
                                      <p:tavLst>
                                        <p:tav tm="0">
                                          <p:val>
                                            <p:strVal val="#ppt_x"/>
                                          </p:val>
                                        </p:tav>
                                        <p:tav tm="100000">
                                          <p:val>
                                            <p:strVal val="#ppt_x"/>
                                          </p:val>
                                        </p:tav>
                                      </p:tavLst>
                                    </p:anim>
                                    <p:anim calcmode="lin" valueType="num">
                                      <p:cBhvr additive="base">
                                        <p:cTn id="36" dur="500" fill="hold"/>
                                        <p:tgtEl>
                                          <p:spTgt spid="185"/>
                                        </p:tgtEl>
                                        <p:attrNameLst>
                                          <p:attrName>ppt_y</p:attrName>
                                        </p:attrNameLst>
                                      </p:cBhvr>
                                      <p:tavLst>
                                        <p:tav tm="0">
                                          <p:val>
                                            <p:strVal val="0-#ppt_h/2"/>
                                          </p:val>
                                        </p:tav>
                                        <p:tav tm="100000">
                                          <p:val>
                                            <p:strVal val="#ppt_y"/>
                                          </p:val>
                                        </p:tav>
                                      </p:tavLst>
                                    </p:anim>
                                  </p:childTnLst>
                                </p:cTn>
                              </p:par>
                              <p:par>
                                <p:cTn id="37" presetID="2" presetClass="entr" presetSubtype="1" fill="hold" grpId="0" nodeType="withEffect">
                                  <p:stCondLst>
                                    <p:cond delay="0"/>
                                  </p:stCondLst>
                                  <p:childTnLst>
                                    <p:set>
                                      <p:cBhvr>
                                        <p:cTn id="38" dur="1" fill="hold">
                                          <p:stCondLst>
                                            <p:cond delay="0"/>
                                          </p:stCondLst>
                                        </p:cTn>
                                        <p:tgtEl>
                                          <p:spTgt spid="187"/>
                                        </p:tgtEl>
                                        <p:attrNameLst>
                                          <p:attrName>style.visibility</p:attrName>
                                        </p:attrNameLst>
                                      </p:cBhvr>
                                      <p:to>
                                        <p:strVal val="visible"/>
                                      </p:to>
                                    </p:set>
                                    <p:anim calcmode="lin" valueType="num">
                                      <p:cBhvr additive="base">
                                        <p:cTn id="39" dur="500" fill="hold"/>
                                        <p:tgtEl>
                                          <p:spTgt spid="187"/>
                                        </p:tgtEl>
                                        <p:attrNameLst>
                                          <p:attrName>ppt_x</p:attrName>
                                        </p:attrNameLst>
                                      </p:cBhvr>
                                      <p:tavLst>
                                        <p:tav tm="0">
                                          <p:val>
                                            <p:strVal val="#ppt_x"/>
                                          </p:val>
                                        </p:tav>
                                        <p:tav tm="100000">
                                          <p:val>
                                            <p:strVal val="#ppt_x"/>
                                          </p:val>
                                        </p:tav>
                                      </p:tavLst>
                                    </p:anim>
                                    <p:anim calcmode="lin" valueType="num">
                                      <p:cBhvr additive="base">
                                        <p:cTn id="40" dur="500" fill="hold"/>
                                        <p:tgtEl>
                                          <p:spTgt spid="187"/>
                                        </p:tgtEl>
                                        <p:attrNameLst>
                                          <p:attrName>ppt_y</p:attrName>
                                        </p:attrNameLst>
                                      </p:cBhvr>
                                      <p:tavLst>
                                        <p:tav tm="0">
                                          <p:val>
                                            <p:strVal val="0-#ppt_h/2"/>
                                          </p:val>
                                        </p:tav>
                                        <p:tav tm="100000">
                                          <p:val>
                                            <p:strVal val="#ppt_y"/>
                                          </p:val>
                                        </p:tav>
                                      </p:tavLst>
                                    </p:anim>
                                  </p:childTnLst>
                                </p:cTn>
                              </p:par>
                              <p:par>
                                <p:cTn id="41" presetID="2" presetClass="entr" presetSubtype="1" fill="hold" grpId="0" nodeType="withEffect">
                                  <p:stCondLst>
                                    <p:cond delay="0"/>
                                  </p:stCondLst>
                                  <p:childTnLst>
                                    <p:set>
                                      <p:cBhvr>
                                        <p:cTn id="42" dur="1" fill="hold">
                                          <p:stCondLst>
                                            <p:cond delay="0"/>
                                          </p:stCondLst>
                                        </p:cTn>
                                        <p:tgtEl>
                                          <p:spTgt spid="188"/>
                                        </p:tgtEl>
                                        <p:attrNameLst>
                                          <p:attrName>style.visibility</p:attrName>
                                        </p:attrNameLst>
                                      </p:cBhvr>
                                      <p:to>
                                        <p:strVal val="visible"/>
                                      </p:to>
                                    </p:set>
                                    <p:anim calcmode="lin" valueType="num">
                                      <p:cBhvr additive="base">
                                        <p:cTn id="43" dur="500" fill="hold"/>
                                        <p:tgtEl>
                                          <p:spTgt spid="188"/>
                                        </p:tgtEl>
                                        <p:attrNameLst>
                                          <p:attrName>ppt_x</p:attrName>
                                        </p:attrNameLst>
                                      </p:cBhvr>
                                      <p:tavLst>
                                        <p:tav tm="0">
                                          <p:val>
                                            <p:strVal val="#ppt_x"/>
                                          </p:val>
                                        </p:tav>
                                        <p:tav tm="100000">
                                          <p:val>
                                            <p:strVal val="#ppt_x"/>
                                          </p:val>
                                        </p:tav>
                                      </p:tavLst>
                                    </p:anim>
                                    <p:anim calcmode="lin" valueType="num">
                                      <p:cBhvr additive="base">
                                        <p:cTn id="44" dur="500" fill="hold"/>
                                        <p:tgtEl>
                                          <p:spTgt spid="188"/>
                                        </p:tgtEl>
                                        <p:attrNameLst>
                                          <p:attrName>ppt_y</p:attrName>
                                        </p:attrNameLst>
                                      </p:cBhvr>
                                      <p:tavLst>
                                        <p:tav tm="0">
                                          <p:val>
                                            <p:strVal val="0-#ppt_h/2"/>
                                          </p:val>
                                        </p:tav>
                                        <p:tav tm="100000">
                                          <p:val>
                                            <p:strVal val="#ppt_y"/>
                                          </p:val>
                                        </p:tav>
                                      </p:tavLst>
                                    </p:anim>
                                  </p:childTnLst>
                                </p:cTn>
                              </p:par>
                              <p:par>
                                <p:cTn id="45" presetID="2" presetClass="entr" presetSubtype="1" fill="hold" grpId="0" nodeType="withEffect">
                                  <p:stCondLst>
                                    <p:cond delay="0"/>
                                  </p:stCondLst>
                                  <p:childTnLst>
                                    <p:set>
                                      <p:cBhvr>
                                        <p:cTn id="46" dur="1" fill="hold">
                                          <p:stCondLst>
                                            <p:cond delay="0"/>
                                          </p:stCondLst>
                                        </p:cTn>
                                        <p:tgtEl>
                                          <p:spTgt spid="189"/>
                                        </p:tgtEl>
                                        <p:attrNameLst>
                                          <p:attrName>style.visibility</p:attrName>
                                        </p:attrNameLst>
                                      </p:cBhvr>
                                      <p:to>
                                        <p:strVal val="visible"/>
                                      </p:to>
                                    </p:set>
                                    <p:anim calcmode="lin" valueType="num">
                                      <p:cBhvr additive="base">
                                        <p:cTn id="47" dur="500" fill="hold"/>
                                        <p:tgtEl>
                                          <p:spTgt spid="189"/>
                                        </p:tgtEl>
                                        <p:attrNameLst>
                                          <p:attrName>ppt_x</p:attrName>
                                        </p:attrNameLst>
                                      </p:cBhvr>
                                      <p:tavLst>
                                        <p:tav tm="0">
                                          <p:val>
                                            <p:strVal val="#ppt_x"/>
                                          </p:val>
                                        </p:tav>
                                        <p:tav tm="100000">
                                          <p:val>
                                            <p:strVal val="#ppt_x"/>
                                          </p:val>
                                        </p:tav>
                                      </p:tavLst>
                                    </p:anim>
                                    <p:anim calcmode="lin" valueType="num">
                                      <p:cBhvr additive="base">
                                        <p:cTn id="48" dur="500" fill="hold"/>
                                        <p:tgtEl>
                                          <p:spTgt spid="189"/>
                                        </p:tgtEl>
                                        <p:attrNameLst>
                                          <p:attrName>ppt_y</p:attrName>
                                        </p:attrNameLst>
                                      </p:cBhvr>
                                      <p:tavLst>
                                        <p:tav tm="0">
                                          <p:val>
                                            <p:strVal val="0-#ppt_h/2"/>
                                          </p:val>
                                        </p:tav>
                                        <p:tav tm="100000">
                                          <p:val>
                                            <p:strVal val="#ppt_y"/>
                                          </p:val>
                                        </p:tav>
                                      </p:tavLst>
                                    </p:anim>
                                  </p:childTnLst>
                                </p:cTn>
                              </p:par>
                              <p:par>
                                <p:cTn id="49" presetID="2" presetClass="entr" presetSubtype="1" fill="hold" grpId="0" nodeType="withEffect">
                                  <p:stCondLst>
                                    <p:cond delay="0"/>
                                  </p:stCondLst>
                                  <p:childTnLst>
                                    <p:set>
                                      <p:cBhvr>
                                        <p:cTn id="50" dur="1" fill="hold">
                                          <p:stCondLst>
                                            <p:cond delay="0"/>
                                          </p:stCondLst>
                                        </p:cTn>
                                        <p:tgtEl>
                                          <p:spTgt spid="190"/>
                                        </p:tgtEl>
                                        <p:attrNameLst>
                                          <p:attrName>style.visibility</p:attrName>
                                        </p:attrNameLst>
                                      </p:cBhvr>
                                      <p:to>
                                        <p:strVal val="visible"/>
                                      </p:to>
                                    </p:set>
                                    <p:anim calcmode="lin" valueType="num">
                                      <p:cBhvr additive="base">
                                        <p:cTn id="51" dur="500" fill="hold"/>
                                        <p:tgtEl>
                                          <p:spTgt spid="190"/>
                                        </p:tgtEl>
                                        <p:attrNameLst>
                                          <p:attrName>ppt_x</p:attrName>
                                        </p:attrNameLst>
                                      </p:cBhvr>
                                      <p:tavLst>
                                        <p:tav tm="0">
                                          <p:val>
                                            <p:strVal val="#ppt_x"/>
                                          </p:val>
                                        </p:tav>
                                        <p:tav tm="100000">
                                          <p:val>
                                            <p:strVal val="#ppt_x"/>
                                          </p:val>
                                        </p:tav>
                                      </p:tavLst>
                                    </p:anim>
                                    <p:anim calcmode="lin" valueType="num">
                                      <p:cBhvr additive="base">
                                        <p:cTn id="52" dur="500" fill="hold"/>
                                        <p:tgtEl>
                                          <p:spTgt spid="190"/>
                                        </p:tgtEl>
                                        <p:attrNameLst>
                                          <p:attrName>ppt_y</p:attrName>
                                        </p:attrNameLst>
                                      </p:cBhvr>
                                      <p:tavLst>
                                        <p:tav tm="0">
                                          <p:val>
                                            <p:strVal val="0-#ppt_h/2"/>
                                          </p:val>
                                        </p:tav>
                                        <p:tav tm="100000">
                                          <p:val>
                                            <p:strVal val="#ppt_y"/>
                                          </p:val>
                                        </p:tav>
                                      </p:tavLst>
                                    </p:anim>
                                  </p:childTnLst>
                                </p:cTn>
                              </p:par>
                              <p:par>
                                <p:cTn id="53" presetID="2" presetClass="entr" presetSubtype="1" fill="hold" grpId="0" nodeType="withEffect">
                                  <p:stCondLst>
                                    <p:cond delay="0"/>
                                  </p:stCondLst>
                                  <p:childTnLst>
                                    <p:set>
                                      <p:cBhvr>
                                        <p:cTn id="54" dur="1" fill="hold">
                                          <p:stCondLst>
                                            <p:cond delay="0"/>
                                          </p:stCondLst>
                                        </p:cTn>
                                        <p:tgtEl>
                                          <p:spTgt spid="191"/>
                                        </p:tgtEl>
                                        <p:attrNameLst>
                                          <p:attrName>style.visibility</p:attrName>
                                        </p:attrNameLst>
                                      </p:cBhvr>
                                      <p:to>
                                        <p:strVal val="visible"/>
                                      </p:to>
                                    </p:set>
                                    <p:anim calcmode="lin" valueType="num">
                                      <p:cBhvr additive="base">
                                        <p:cTn id="55" dur="500" fill="hold"/>
                                        <p:tgtEl>
                                          <p:spTgt spid="191"/>
                                        </p:tgtEl>
                                        <p:attrNameLst>
                                          <p:attrName>ppt_x</p:attrName>
                                        </p:attrNameLst>
                                      </p:cBhvr>
                                      <p:tavLst>
                                        <p:tav tm="0">
                                          <p:val>
                                            <p:strVal val="#ppt_x"/>
                                          </p:val>
                                        </p:tav>
                                        <p:tav tm="100000">
                                          <p:val>
                                            <p:strVal val="#ppt_x"/>
                                          </p:val>
                                        </p:tav>
                                      </p:tavLst>
                                    </p:anim>
                                    <p:anim calcmode="lin" valueType="num">
                                      <p:cBhvr additive="base">
                                        <p:cTn id="56" dur="500" fill="hold"/>
                                        <p:tgtEl>
                                          <p:spTgt spid="191"/>
                                        </p:tgtEl>
                                        <p:attrNameLst>
                                          <p:attrName>ppt_y</p:attrName>
                                        </p:attrNameLst>
                                      </p:cBhvr>
                                      <p:tavLst>
                                        <p:tav tm="0">
                                          <p:val>
                                            <p:strVal val="0-#ppt_h/2"/>
                                          </p:val>
                                        </p:tav>
                                        <p:tav tm="100000">
                                          <p:val>
                                            <p:strVal val="#ppt_y"/>
                                          </p:val>
                                        </p:tav>
                                      </p:tavLst>
                                    </p:anim>
                                  </p:childTnLst>
                                </p:cTn>
                              </p:par>
                              <p:par>
                                <p:cTn id="57" presetID="2" presetClass="entr" presetSubtype="1" fill="hold" grpId="0" nodeType="withEffect">
                                  <p:stCondLst>
                                    <p:cond delay="0"/>
                                  </p:stCondLst>
                                  <p:childTnLst>
                                    <p:set>
                                      <p:cBhvr>
                                        <p:cTn id="58" dur="1" fill="hold">
                                          <p:stCondLst>
                                            <p:cond delay="0"/>
                                          </p:stCondLst>
                                        </p:cTn>
                                        <p:tgtEl>
                                          <p:spTgt spid="192"/>
                                        </p:tgtEl>
                                        <p:attrNameLst>
                                          <p:attrName>style.visibility</p:attrName>
                                        </p:attrNameLst>
                                      </p:cBhvr>
                                      <p:to>
                                        <p:strVal val="visible"/>
                                      </p:to>
                                    </p:set>
                                    <p:anim calcmode="lin" valueType="num">
                                      <p:cBhvr additive="base">
                                        <p:cTn id="59" dur="500" fill="hold"/>
                                        <p:tgtEl>
                                          <p:spTgt spid="192"/>
                                        </p:tgtEl>
                                        <p:attrNameLst>
                                          <p:attrName>ppt_x</p:attrName>
                                        </p:attrNameLst>
                                      </p:cBhvr>
                                      <p:tavLst>
                                        <p:tav tm="0">
                                          <p:val>
                                            <p:strVal val="#ppt_x"/>
                                          </p:val>
                                        </p:tav>
                                        <p:tav tm="100000">
                                          <p:val>
                                            <p:strVal val="#ppt_x"/>
                                          </p:val>
                                        </p:tav>
                                      </p:tavLst>
                                    </p:anim>
                                    <p:anim calcmode="lin" valueType="num">
                                      <p:cBhvr additive="base">
                                        <p:cTn id="60" dur="500" fill="hold"/>
                                        <p:tgtEl>
                                          <p:spTgt spid="192"/>
                                        </p:tgtEl>
                                        <p:attrNameLst>
                                          <p:attrName>ppt_y</p:attrName>
                                        </p:attrNameLst>
                                      </p:cBhvr>
                                      <p:tavLst>
                                        <p:tav tm="0">
                                          <p:val>
                                            <p:strVal val="0-#ppt_h/2"/>
                                          </p:val>
                                        </p:tav>
                                        <p:tav tm="100000">
                                          <p:val>
                                            <p:strVal val="#ppt_y"/>
                                          </p:val>
                                        </p:tav>
                                      </p:tavLst>
                                    </p:anim>
                                  </p:childTnLst>
                                </p:cTn>
                              </p:par>
                              <p:par>
                                <p:cTn id="61" presetID="2" presetClass="entr" presetSubtype="1" fill="hold" grpId="0" nodeType="withEffect">
                                  <p:stCondLst>
                                    <p:cond delay="0"/>
                                  </p:stCondLst>
                                  <p:childTnLst>
                                    <p:set>
                                      <p:cBhvr>
                                        <p:cTn id="62" dur="1" fill="hold">
                                          <p:stCondLst>
                                            <p:cond delay="0"/>
                                          </p:stCondLst>
                                        </p:cTn>
                                        <p:tgtEl>
                                          <p:spTgt spid="193"/>
                                        </p:tgtEl>
                                        <p:attrNameLst>
                                          <p:attrName>style.visibility</p:attrName>
                                        </p:attrNameLst>
                                      </p:cBhvr>
                                      <p:to>
                                        <p:strVal val="visible"/>
                                      </p:to>
                                    </p:set>
                                    <p:anim calcmode="lin" valueType="num">
                                      <p:cBhvr additive="base">
                                        <p:cTn id="63" dur="500" fill="hold"/>
                                        <p:tgtEl>
                                          <p:spTgt spid="193"/>
                                        </p:tgtEl>
                                        <p:attrNameLst>
                                          <p:attrName>ppt_x</p:attrName>
                                        </p:attrNameLst>
                                      </p:cBhvr>
                                      <p:tavLst>
                                        <p:tav tm="0">
                                          <p:val>
                                            <p:strVal val="#ppt_x"/>
                                          </p:val>
                                        </p:tav>
                                        <p:tav tm="100000">
                                          <p:val>
                                            <p:strVal val="#ppt_x"/>
                                          </p:val>
                                        </p:tav>
                                      </p:tavLst>
                                    </p:anim>
                                    <p:anim calcmode="lin" valueType="num">
                                      <p:cBhvr additive="base">
                                        <p:cTn id="64" dur="500" fill="hold"/>
                                        <p:tgtEl>
                                          <p:spTgt spid="193"/>
                                        </p:tgtEl>
                                        <p:attrNameLst>
                                          <p:attrName>ppt_y</p:attrName>
                                        </p:attrNameLst>
                                      </p:cBhvr>
                                      <p:tavLst>
                                        <p:tav tm="0">
                                          <p:val>
                                            <p:strVal val="0-#ppt_h/2"/>
                                          </p:val>
                                        </p:tav>
                                        <p:tav tm="100000">
                                          <p:val>
                                            <p:strVal val="#ppt_y"/>
                                          </p:val>
                                        </p:tav>
                                      </p:tavLst>
                                    </p:anim>
                                  </p:childTnLst>
                                </p:cTn>
                              </p:par>
                              <p:par>
                                <p:cTn id="65" presetID="2" presetClass="entr" presetSubtype="1" fill="hold" grpId="0" nodeType="withEffect">
                                  <p:stCondLst>
                                    <p:cond delay="0"/>
                                  </p:stCondLst>
                                  <p:childTnLst>
                                    <p:set>
                                      <p:cBhvr>
                                        <p:cTn id="66" dur="1" fill="hold">
                                          <p:stCondLst>
                                            <p:cond delay="0"/>
                                          </p:stCondLst>
                                        </p:cTn>
                                        <p:tgtEl>
                                          <p:spTgt spid="194"/>
                                        </p:tgtEl>
                                        <p:attrNameLst>
                                          <p:attrName>style.visibility</p:attrName>
                                        </p:attrNameLst>
                                      </p:cBhvr>
                                      <p:to>
                                        <p:strVal val="visible"/>
                                      </p:to>
                                    </p:set>
                                    <p:anim calcmode="lin" valueType="num">
                                      <p:cBhvr additive="base">
                                        <p:cTn id="67" dur="500" fill="hold"/>
                                        <p:tgtEl>
                                          <p:spTgt spid="194"/>
                                        </p:tgtEl>
                                        <p:attrNameLst>
                                          <p:attrName>ppt_x</p:attrName>
                                        </p:attrNameLst>
                                      </p:cBhvr>
                                      <p:tavLst>
                                        <p:tav tm="0">
                                          <p:val>
                                            <p:strVal val="#ppt_x"/>
                                          </p:val>
                                        </p:tav>
                                        <p:tav tm="100000">
                                          <p:val>
                                            <p:strVal val="#ppt_x"/>
                                          </p:val>
                                        </p:tav>
                                      </p:tavLst>
                                    </p:anim>
                                    <p:anim calcmode="lin" valueType="num">
                                      <p:cBhvr additive="base">
                                        <p:cTn id="68" dur="500" fill="hold"/>
                                        <p:tgtEl>
                                          <p:spTgt spid="194"/>
                                        </p:tgtEl>
                                        <p:attrNameLst>
                                          <p:attrName>ppt_y</p:attrName>
                                        </p:attrNameLst>
                                      </p:cBhvr>
                                      <p:tavLst>
                                        <p:tav tm="0">
                                          <p:val>
                                            <p:strVal val="0-#ppt_h/2"/>
                                          </p:val>
                                        </p:tav>
                                        <p:tav tm="100000">
                                          <p:val>
                                            <p:strVal val="#ppt_y"/>
                                          </p:val>
                                        </p:tav>
                                      </p:tavLst>
                                    </p:anim>
                                  </p:childTnLst>
                                </p:cTn>
                              </p:par>
                              <p:par>
                                <p:cTn id="69" presetID="2" presetClass="entr" presetSubtype="1" fill="hold" grpId="0" nodeType="withEffect">
                                  <p:stCondLst>
                                    <p:cond delay="0"/>
                                  </p:stCondLst>
                                  <p:childTnLst>
                                    <p:set>
                                      <p:cBhvr>
                                        <p:cTn id="70" dur="1" fill="hold">
                                          <p:stCondLst>
                                            <p:cond delay="0"/>
                                          </p:stCondLst>
                                        </p:cTn>
                                        <p:tgtEl>
                                          <p:spTgt spid="195"/>
                                        </p:tgtEl>
                                        <p:attrNameLst>
                                          <p:attrName>style.visibility</p:attrName>
                                        </p:attrNameLst>
                                      </p:cBhvr>
                                      <p:to>
                                        <p:strVal val="visible"/>
                                      </p:to>
                                    </p:set>
                                    <p:anim calcmode="lin" valueType="num">
                                      <p:cBhvr additive="base">
                                        <p:cTn id="71" dur="500" fill="hold"/>
                                        <p:tgtEl>
                                          <p:spTgt spid="195"/>
                                        </p:tgtEl>
                                        <p:attrNameLst>
                                          <p:attrName>ppt_x</p:attrName>
                                        </p:attrNameLst>
                                      </p:cBhvr>
                                      <p:tavLst>
                                        <p:tav tm="0">
                                          <p:val>
                                            <p:strVal val="#ppt_x"/>
                                          </p:val>
                                        </p:tav>
                                        <p:tav tm="100000">
                                          <p:val>
                                            <p:strVal val="#ppt_x"/>
                                          </p:val>
                                        </p:tav>
                                      </p:tavLst>
                                    </p:anim>
                                    <p:anim calcmode="lin" valueType="num">
                                      <p:cBhvr additive="base">
                                        <p:cTn id="72" dur="500" fill="hold"/>
                                        <p:tgtEl>
                                          <p:spTgt spid="195"/>
                                        </p:tgtEl>
                                        <p:attrNameLst>
                                          <p:attrName>ppt_y</p:attrName>
                                        </p:attrNameLst>
                                      </p:cBhvr>
                                      <p:tavLst>
                                        <p:tav tm="0">
                                          <p:val>
                                            <p:strVal val="0-#ppt_h/2"/>
                                          </p:val>
                                        </p:tav>
                                        <p:tav tm="100000">
                                          <p:val>
                                            <p:strVal val="#ppt_y"/>
                                          </p:val>
                                        </p:tav>
                                      </p:tavLst>
                                    </p:anim>
                                  </p:childTnLst>
                                </p:cTn>
                              </p:par>
                              <p:par>
                                <p:cTn id="73" presetID="2" presetClass="entr" presetSubtype="1" fill="hold" grpId="0" nodeType="withEffect">
                                  <p:stCondLst>
                                    <p:cond delay="0"/>
                                  </p:stCondLst>
                                  <p:childTnLst>
                                    <p:set>
                                      <p:cBhvr>
                                        <p:cTn id="74" dur="1" fill="hold">
                                          <p:stCondLst>
                                            <p:cond delay="0"/>
                                          </p:stCondLst>
                                        </p:cTn>
                                        <p:tgtEl>
                                          <p:spTgt spid="197"/>
                                        </p:tgtEl>
                                        <p:attrNameLst>
                                          <p:attrName>style.visibility</p:attrName>
                                        </p:attrNameLst>
                                      </p:cBhvr>
                                      <p:to>
                                        <p:strVal val="visible"/>
                                      </p:to>
                                    </p:set>
                                    <p:anim calcmode="lin" valueType="num">
                                      <p:cBhvr additive="base">
                                        <p:cTn id="75" dur="500" fill="hold"/>
                                        <p:tgtEl>
                                          <p:spTgt spid="197"/>
                                        </p:tgtEl>
                                        <p:attrNameLst>
                                          <p:attrName>ppt_x</p:attrName>
                                        </p:attrNameLst>
                                      </p:cBhvr>
                                      <p:tavLst>
                                        <p:tav tm="0">
                                          <p:val>
                                            <p:strVal val="#ppt_x"/>
                                          </p:val>
                                        </p:tav>
                                        <p:tav tm="100000">
                                          <p:val>
                                            <p:strVal val="#ppt_x"/>
                                          </p:val>
                                        </p:tav>
                                      </p:tavLst>
                                    </p:anim>
                                    <p:anim calcmode="lin" valueType="num">
                                      <p:cBhvr additive="base">
                                        <p:cTn id="76" dur="500" fill="hold"/>
                                        <p:tgtEl>
                                          <p:spTgt spid="197"/>
                                        </p:tgtEl>
                                        <p:attrNameLst>
                                          <p:attrName>ppt_y</p:attrName>
                                        </p:attrNameLst>
                                      </p:cBhvr>
                                      <p:tavLst>
                                        <p:tav tm="0">
                                          <p:val>
                                            <p:strVal val="0-#ppt_h/2"/>
                                          </p:val>
                                        </p:tav>
                                        <p:tav tm="100000">
                                          <p:val>
                                            <p:strVal val="#ppt_y"/>
                                          </p:val>
                                        </p:tav>
                                      </p:tavLst>
                                    </p:anim>
                                  </p:childTnLst>
                                </p:cTn>
                              </p:par>
                              <p:par>
                                <p:cTn id="77" presetID="2" presetClass="entr" presetSubtype="1" fill="hold" grpId="0" nodeType="withEffect">
                                  <p:stCondLst>
                                    <p:cond delay="0"/>
                                  </p:stCondLst>
                                  <p:childTnLst>
                                    <p:set>
                                      <p:cBhvr>
                                        <p:cTn id="78" dur="1" fill="hold">
                                          <p:stCondLst>
                                            <p:cond delay="0"/>
                                          </p:stCondLst>
                                        </p:cTn>
                                        <p:tgtEl>
                                          <p:spTgt spid="198"/>
                                        </p:tgtEl>
                                        <p:attrNameLst>
                                          <p:attrName>style.visibility</p:attrName>
                                        </p:attrNameLst>
                                      </p:cBhvr>
                                      <p:to>
                                        <p:strVal val="visible"/>
                                      </p:to>
                                    </p:set>
                                    <p:anim calcmode="lin" valueType="num">
                                      <p:cBhvr additive="base">
                                        <p:cTn id="79" dur="500" fill="hold"/>
                                        <p:tgtEl>
                                          <p:spTgt spid="198"/>
                                        </p:tgtEl>
                                        <p:attrNameLst>
                                          <p:attrName>ppt_x</p:attrName>
                                        </p:attrNameLst>
                                      </p:cBhvr>
                                      <p:tavLst>
                                        <p:tav tm="0">
                                          <p:val>
                                            <p:strVal val="#ppt_x"/>
                                          </p:val>
                                        </p:tav>
                                        <p:tav tm="100000">
                                          <p:val>
                                            <p:strVal val="#ppt_x"/>
                                          </p:val>
                                        </p:tav>
                                      </p:tavLst>
                                    </p:anim>
                                    <p:anim calcmode="lin" valueType="num">
                                      <p:cBhvr additive="base">
                                        <p:cTn id="80" dur="500" fill="hold"/>
                                        <p:tgtEl>
                                          <p:spTgt spid="19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 grpId="0" animBg="1"/>
      <p:bldP spid="175" grpId="0" animBg="1"/>
      <p:bldP spid="176" grpId="0" animBg="1"/>
      <p:bldP spid="177" grpId="0" animBg="1"/>
      <p:bldP spid="182" grpId="0" animBg="1"/>
      <p:bldP spid="183" grpId="0" animBg="1"/>
      <p:bldP spid="184" grpId="0" animBg="1"/>
      <p:bldP spid="185" grpId="0" animBg="1"/>
      <p:bldP spid="187" grpId="0" animBg="1"/>
      <p:bldP spid="188" grpId="0" animBg="1"/>
      <p:bldP spid="189" grpId="0" animBg="1"/>
      <p:bldP spid="190" grpId="0" animBg="1"/>
      <p:bldP spid="191" grpId="0" animBg="1"/>
      <p:bldP spid="192" grpId="0" animBg="1"/>
      <p:bldP spid="193" grpId="0" animBg="1"/>
      <p:bldP spid="194" grpId="0" animBg="1"/>
      <p:bldP spid="195" grpId="0" animBg="1"/>
      <p:bldP spid="197" grpId="0" animBg="1"/>
      <p:bldP spid="19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p:cNvSpPr/>
          <p:nvPr/>
        </p:nvSpPr>
        <p:spPr>
          <a:xfrm>
            <a:off x="378270" y="4521347"/>
            <a:ext cx="3429000" cy="1870582"/>
          </a:xfrm>
          <a:prstGeom prst="rect">
            <a:avLst/>
          </a:prstGeom>
        </p:spPr>
        <p:style>
          <a:lnRef idx="1">
            <a:schemeClr val="accent1"/>
          </a:lnRef>
          <a:fillRef idx="3">
            <a:schemeClr val="accent1"/>
          </a:fillRef>
          <a:effectRef idx="2">
            <a:schemeClr val="accent1"/>
          </a:effectRef>
          <a:fontRef idx="minor">
            <a:schemeClr val="lt1"/>
          </a:fontRef>
        </p:style>
        <p:txBody>
          <a:bodyPr rtlCol="0" anchor="t" anchorCtr="0"/>
          <a:lstStyle/>
          <a:p>
            <a:r>
              <a:rPr lang="en-US" b="1" dirty="0" smtClean="0"/>
              <a:t>FPGA</a:t>
            </a:r>
            <a:endParaRPr lang="en-US" b="1" dirty="0"/>
          </a:p>
        </p:txBody>
      </p:sp>
      <p:sp>
        <p:nvSpPr>
          <p:cNvPr id="2" name="Title 1"/>
          <p:cNvSpPr>
            <a:spLocks noGrp="1"/>
          </p:cNvSpPr>
          <p:nvPr>
            <p:ph type="title"/>
          </p:nvPr>
        </p:nvSpPr>
        <p:spPr>
          <a:xfrm>
            <a:off x="319315" y="304800"/>
            <a:ext cx="8679542" cy="1143000"/>
          </a:xfrm>
        </p:spPr>
        <p:txBody>
          <a:bodyPr/>
          <a:lstStyle/>
          <a:p>
            <a:r>
              <a:rPr lang="en-US" dirty="0" smtClean="0"/>
              <a:t>What if a Model Doesn’t Fit on an FPGA?</a:t>
            </a:r>
            <a:endParaRPr lang="en-US" dirty="0"/>
          </a:p>
        </p:txBody>
      </p:sp>
      <p:sp>
        <p:nvSpPr>
          <p:cNvPr id="3" name="Content Placeholder 2"/>
          <p:cNvSpPr>
            <a:spLocks noGrp="1"/>
          </p:cNvSpPr>
          <p:nvPr>
            <p:ph idx="1"/>
          </p:nvPr>
        </p:nvSpPr>
        <p:spPr>
          <a:xfrm>
            <a:off x="4229099" y="1105141"/>
            <a:ext cx="4724401" cy="4953000"/>
          </a:xfrm>
        </p:spPr>
        <p:txBody>
          <a:bodyPr>
            <a:normAutofit/>
          </a:bodyPr>
          <a:lstStyle/>
          <a:p>
            <a:r>
              <a:rPr lang="en-US" dirty="0" smtClean="0"/>
              <a:t>Optimize</a:t>
            </a:r>
          </a:p>
          <a:p>
            <a:r>
              <a:rPr lang="en-US" dirty="0" smtClean="0"/>
              <a:t>Use bigger FPGA</a:t>
            </a:r>
          </a:p>
          <a:p>
            <a:r>
              <a:rPr lang="en-US" dirty="0" smtClean="0"/>
              <a:t>Use multiple FPGAs</a:t>
            </a:r>
          </a:p>
          <a:p>
            <a:pPr marL="971550" lvl="1" indent="-514350">
              <a:buFont typeface="+mj-lt"/>
              <a:buAutoNum type="arabicPeriod"/>
            </a:pPr>
            <a:r>
              <a:rPr lang="en-US" dirty="0" smtClean="0"/>
              <a:t>Partition</a:t>
            </a:r>
          </a:p>
          <a:p>
            <a:pPr marL="971550" lvl="1" indent="-514350">
              <a:buFont typeface="+mj-lt"/>
              <a:buAutoNum type="arabicPeriod"/>
            </a:pPr>
            <a:r>
              <a:rPr lang="en-US" dirty="0" smtClean="0"/>
              <a:t>Map</a:t>
            </a:r>
          </a:p>
          <a:p>
            <a:pPr marL="971550" lvl="1" indent="-514350">
              <a:buFont typeface="+mj-lt"/>
              <a:buAutoNum type="arabicPeriod"/>
            </a:pPr>
            <a:r>
              <a:rPr lang="en-US" dirty="0" smtClean="0"/>
              <a:t>Network</a:t>
            </a:r>
          </a:p>
          <a:p>
            <a:pPr marL="182880" lvl="2" indent="0">
              <a:buNone/>
            </a:pPr>
            <a:endParaRPr lang="en-US" dirty="0" smtClean="0"/>
          </a:p>
          <a:p>
            <a:pPr lvl="1"/>
            <a:endParaRPr lang="en-US" dirty="0" smtClean="0"/>
          </a:p>
          <a:p>
            <a:pPr marL="57150" indent="0">
              <a:buNone/>
            </a:pPr>
            <a:endParaRPr lang="en-US" dirty="0"/>
          </a:p>
        </p:txBody>
      </p:sp>
      <p:sp>
        <p:nvSpPr>
          <p:cNvPr id="5" name="Rectangle 4"/>
          <p:cNvSpPr/>
          <p:nvPr/>
        </p:nvSpPr>
        <p:spPr>
          <a:xfrm>
            <a:off x="378270" y="1124191"/>
            <a:ext cx="3429000" cy="3276600"/>
          </a:xfrm>
          <a:prstGeom prst="rect">
            <a:avLst/>
          </a:prstGeom>
        </p:spPr>
        <p:style>
          <a:lnRef idx="1">
            <a:schemeClr val="accent1"/>
          </a:lnRef>
          <a:fillRef idx="3">
            <a:schemeClr val="accent1"/>
          </a:fillRef>
          <a:effectRef idx="2">
            <a:schemeClr val="accent1"/>
          </a:effectRef>
          <a:fontRef idx="minor">
            <a:schemeClr val="lt1"/>
          </a:fontRef>
        </p:style>
        <p:txBody>
          <a:bodyPr rtlCol="0" anchor="t" anchorCtr="0"/>
          <a:lstStyle/>
          <a:p>
            <a:r>
              <a:rPr lang="en-US" b="1" dirty="0" smtClean="0"/>
              <a:t>FPGA</a:t>
            </a:r>
            <a:endParaRPr lang="en-US" b="1" dirty="0"/>
          </a:p>
        </p:txBody>
      </p:sp>
      <p:sp>
        <p:nvSpPr>
          <p:cNvPr id="7" name="Rectangle 6"/>
          <p:cNvSpPr/>
          <p:nvPr/>
        </p:nvSpPr>
        <p:spPr>
          <a:xfrm>
            <a:off x="683070" y="1562341"/>
            <a:ext cx="1295400" cy="762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Fetch</a:t>
            </a:r>
          </a:p>
        </p:txBody>
      </p:sp>
      <p:sp>
        <p:nvSpPr>
          <p:cNvPr id="8" name="Rectangle 7"/>
          <p:cNvSpPr/>
          <p:nvPr/>
        </p:nvSpPr>
        <p:spPr>
          <a:xfrm>
            <a:off x="683070" y="2400541"/>
            <a:ext cx="1295400" cy="381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I-Cache</a:t>
            </a:r>
            <a:endParaRPr lang="en-US" dirty="0"/>
          </a:p>
        </p:txBody>
      </p:sp>
      <p:sp>
        <p:nvSpPr>
          <p:cNvPr id="18" name="Rectangle 17"/>
          <p:cNvSpPr/>
          <p:nvPr/>
        </p:nvSpPr>
        <p:spPr>
          <a:xfrm>
            <a:off x="2207070" y="1562341"/>
            <a:ext cx="1295400" cy="762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Decode</a:t>
            </a:r>
          </a:p>
        </p:txBody>
      </p:sp>
      <p:sp>
        <p:nvSpPr>
          <p:cNvPr id="20" name="Rectangle 19"/>
          <p:cNvSpPr/>
          <p:nvPr/>
        </p:nvSpPr>
        <p:spPr>
          <a:xfrm>
            <a:off x="683070" y="3010141"/>
            <a:ext cx="1295400" cy="762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Execute</a:t>
            </a:r>
          </a:p>
        </p:txBody>
      </p:sp>
      <p:sp>
        <p:nvSpPr>
          <p:cNvPr id="22" name="Rectangle 21"/>
          <p:cNvSpPr/>
          <p:nvPr/>
        </p:nvSpPr>
        <p:spPr>
          <a:xfrm>
            <a:off x="2207070" y="3010141"/>
            <a:ext cx="1295400" cy="762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Memory</a:t>
            </a:r>
          </a:p>
        </p:txBody>
      </p:sp>
      <p:sp>
        <p:nvSpPr>
          <p:cNvPr id="23" name="Rectangle 22"/>
          <p:cNvSpPr/>
          <p:nvPr/>
        </p:nvSpPr>
        <p:spPr>
          <a:xfrm>
            <a:off x="2207070" y="3848341"/>
            <a:ext cx="1295400" cy="381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D- Cache</a:t>
            </a:r>
            <a:endParaRPr lang="en-US" dirty="0"/>
          </a:p>
        </p:txBody>
      </p:sp>
      <p:sp>
        <p:nvSpPr>
          <p:cNvPr id="24" name="Rectangle 23"/>
          <p:cNvSpPr/>
          <p:nvPr/>
        </p:nvSpPr>
        <p:spPr>
          <a:xfrm>
            <a:off x="683070" y="4915140"/>
            <a:ext cx="1295400" cy="762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Local</a:t>
            </a:r>
          </a:p>
          <a:p>
            <a:pPr algn="ctr"/>
            <a:r>
              <a:rPr lang="en-US" dirty="0" smtClean="0"/>
              <a:t>Commit</a:t>
            </a:r>
          </a:p>
        </p:txBody>
      </p:sp>
      <p:cxnSp>
        <p:nvCxnSpPr>
          <p:cNvPr id="29" name="Straight Connector 28"/>
          <p:cNvCxnSpPr/>
          <p:nvPr/>
        </p:nvCxnSpPr>
        <p:spPr>
          <a:xfrm>
            <a:off x="581802" y="4857990"/>
            <a:ext cx="1510968" cy="135255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a:off x="581802" y="4857990"/>
            <a:ext cx="1510968" cy="135255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8" name="Rectangle 35"/>
          <p:cNvSpPr>
            <a:spLocks noChangeArrowheads="1"/>
          </p:cNvSpPr>
          <p:nvPr/>
        </p:nvSpPr>
        <p:spPr bwMode="auto">
          <a:xfrm>
            <a:off x="1178370" y="4292747"/>
            <a:ext cx="1828800" cy="4572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r>
              <a:rPr lang="en-US" sz="1200" dirty="0" smtClean="0">
                <a:latin typeface="Calibri" pitchFamily="34" charset="0"/>
              </a:rPr>
              <a:t>Communications module</a:t>
            </a:r>
            <a:endParaRPr lang="en-US" sz="1200" dirty="0">
              <a:latin typeface="Calibri" pitchFamily="34" charset="0"/>
            </a:endParaRPr>
          </a:p>
        </p:txBody>
      </p:sp>
    </p:spTree>
    <p:custDataLst>
      <p:tags r:id="rId1"/>
    </p:custDataLst>
    <p:extLst>
      <p:ext uri="{BB962C8B-B14F-4D97-AF65-F5344CB8AC3E}">
        <p14:creationId xmlns:p14="http://schemas.microsoft.com/office/powerpoint/2010/main" val="82320354"/>
      </p:ext>
    </p:extLst>
  </p:cSld>
  <p:clrMapOvr>
    <a:masterClrMapping/>
  </p:clrMapOvr>
  <p:transition advTm="91687">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fade">
                                      <p:cBhvr>
                                        <p:cTn id="20" dur="500"/>
                                        <p:tgtEl>
                                          <p:spTgt spid="20"/>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fade">
                                      <p:cBhvr>
                                        <p:cTn id="25" dur="500"/>
                                        <p:tgtEl>
                                          <p:spTgt spid="22"/>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fade">
                                      <p:cBhvr>
                                        <p:cTn id="28" dur="500"/>
                                        <p:tgtEl>
                                          <p:spTgt spid="23"/>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24"/>
                                        </p:tgtEl>
                                        <p:attrNameLst>
                                          <p:attrName>style.visibility</p:attrName>
                                        </p:attrNameLst>
                                      </p:cBhvr>
                                      <p:to>
                                        <p:strVal val="visible"/>
                                      </p:to>
                                    </p:set>
                                    <p:animEffect transition="in" filter="fade">
                                      <p:cBhvr>
                                        <p:cTn id="33" dur="500"/>
                                        <p:tgtEl>
                                          <p:spTgt spid="24"/>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0"/>
                                        </p:tgtEl>
                                        <p:attrNameLst>
                                          <p:attrName>style.visibility</p:attrName>
                                        </p:attrNameLst>
                                      </p:cBhvr>
                                      <p:to>
                                        <p:strVal val="visible"/>
                                      </p:to>
                                    </p:set>
                                    <p:animEffect transition="in" filter="fade">
                                      <p:cBhvr>
                                        <p:cTn id="38" dur="500"/>
                                        <p:tgtEl>
                                          <p:spTgt spid="30"/>
                                        </p:tgtEl>
                                      </p:cBhvr>
                                    </p:animEffect>
                                  </p:childTnLst>
                                </p:cTn>
                              </p:par>
                              <p:par>
                                <p:cTn id="39" presetID="10" presetClass="entr" presetSubtype="0" fill="hold" nodeType="withEffect">
                                  <p:stCondLst>
                                    <p:cond delay="0"/>
                                  </p:stCondLst>
                                  <p:childTnLst>
                                    <p:set>
                                      <p:cBhvr>
                                        <p:cTn id="40" dur="1" fill="hold">
                                          <p:stCondLst>
                                            <p:cond delay="0"/>
                                          </p:stCondLst>
                                        </p:cTn>
                                        <p:tgtEl>
                                          <p:spTgt spid="29"/>
                                        </p:tgtEl>
                                        <p:attrNameLst>
                                          <p:attrName>style.visibility</p:attrName>
                                        </p:attrNameLst>
                                      </p:cBhvr>
                                      <p:to>
                                        <p:strVal val="visible"/>
                                      </p:to>
                                    </p:set>
                                    <p:animEffect transition="in" filter="fade">
                                      <p:cBhvr>
                                        <p:cTn id="41" dur="500"/>
                                        <p:tgtEl>
                                          <p:spTgt spid="29"/>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3">
                                            <p:txEl>
                                              <p:pRg st="0" end="0"/>
                                            </p:txEl>
                                          </p:spTgt>
                                        </p:tgtEl>
                                        <p:attrNameLst>
                                          <p:attrName>style.visibility</p:attrName>
                                        </p:attrNameLst>
                                      </p:cBhvr>
                                      <p:to>
                                        <p:strVal val="visible"/>
                                      </p:to>
                                    </p:set>
                                    <p:animEffect transition="in" filter="fade">
                                      <p:cBhvr>
                                        <p:cTn id="46" dur="500"/>
                                        <p:tgtEl>
                                          <p:spTgt spid="3">
                                            <p:txEl>
                                              <p:pRg st="0" end="0"/>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3">
                                            <p:txEl>
                                              <p:pRg st="1" end="1"/>
                                            </p:txEl>
                                          </p:spTgt>
                                        </p:tgtEl>
                                        <p:attrNameLst>
                                          <p:attrName>style.visibility</p:attrName>
                                        </p:attrNameLst>
                                      </p:cBhvr>
                                      <p:to>
                                        <p:strVal val="visible"/>
                                      </p:to>
                                    </p:set>
                                    <p:animEffect transition="in" filter="fade">
                                      <p:cBhvr>
                                        <p:cTn id="51" dur="500"/>
                                        <p:tgtEl>
                                          <p:spTgt spid="3">
                                            <p:txEl>
                                              <p:pRg st="1" end="1"/>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3">
                                            <p:txEl>
                                              <p:pRg st="2" end="2"/>
                                            </p:txEl>
                                          </p:spTgt>
                                        </p:tgtEl>
                                        <p:attrNameLst>
                                          <p:attrName>style.visibility</p:attrName>
                                        </p:attrNameLst>
                                      </p:cBhvr>
                                      <p:to>
                                        <p:strVal val="visible"/>
                                      </p:to>
                                    </p:set>
                                    <p:animEffect transition="in" filter="fade">
                                      <p:cBhvr>
                                        <p:cTn id="56" dur="500"/>
                                        <p:tgtEl>
                                          <p:spTgt spid="3">
                                            <p:txEl>
                                              <p:pRg st="2" end="2"/>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3">
                                            <p:txEl>
                                              <p:pRg st="3" end="3"/>
                                            </p:txEl>
                                          </p:spTgt>
                                        </p:tgtEl>
                                        <p:attrNameLst>
                                          <p:attrName>style.visibility</p:attrName>
                                        </p:attrNameLst>
                                      </p:cBhvr>
                                      <p:to>
                                        <p:strVal val="visible"/>
                                      </p:to>
                                    </p:set>
                                    <p:animEffect transition="in" filter="fade">
                                      <p:cBhvr>
                                        <p:cTn id="61" dur="500"/>
                                        <p:tgtEl>
                                          <p:spTgt spid="3">
                                            <p:txEl>
                                              <p:pRg st="3" end="3"/>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3">
                                            <p:txEl>
                                              <p:pRg st="4" end="4"/>
                                            </p:txEl>
                                          </p:spTgt>
                                        </p:tgtEl>
                                        <p:attrNameLst>
                                          <p:attrName>style.visibility</p:attrName>
                                        </p:attrNameLst>
                                      </p:cBhvr>
                                      <p:to>
                                        <p:strVal val="visible"/>
                                      </p:to>
                                    </p:set>
                                    <p:animEffect transition="in" filter="fade">
                                      <p:cBhvr>
                                        <p:cTn id="66" dur="500"/>
                                        <p:tgtEl>
                                          <p:spTgt spid="3">
                                            <p:txEl>
                                              <p:pRg st="4" end="4"/>
                                            </p:txEl>
                                          </p:spTgt>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27"/>
                                        </p:tgtEl>
                                        <p:attrNameLst>
                                          <p:attrName>style.visibility</p:attrName>
                                        </p:attrNameLst>
                                      </p:cBhvr>
                                      <p:to>
                                        <p:strVal val="visible"/>
                                      </p:to>
                                    </p:set>
                                    <p:animEffect transition="in" filter="fade">
                                      <p:cBhvr>
                                        <p:cTn id="69" dur="500"/>
                                        <p:tgtEl>
                                          <p:spTgt spid="27"/>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nodeType="clickEffect">
                                  <p:stCondLst>
                                    <p:cond delay="0"/>
                                  </p:stCondLst>
                                  <p:childTnLst>
                                    <p:set>
                                      <p:cBhvr>
                                        <p:cTn id="73" dur="1" fill="hold">
                                          <p:stCondLst>
                                            <p:cond delay="0"/>
                                          </p:stCondLst>
                                        </p:cTn>
                                        <p:tgtEl>
                                          <p:spTgt spid="3">
                                            <p:txEl>
                                              <p:pRg st="5" end="5"/>
                                            </p:txEl>
                                          </p:spTgt>
                                        </p:tgtEl>
                                        <p:attrNameLst>
                                          <p:attrName>style.visibility</p:attrName>
                                        </p:attrNameLst>
                                      </p:cBhvr>
                                      <p:to>
                                        <p:strVal val="visible"/>
                                      </p:to>
                                    </p:set>
                                    <p:animEffect transition="in" filter="fade">
                                      <p:cBhvr>
                                        <p:cTn id="74" dur="500"/>
                                        <p:tgtEl>
                                          <p:spTgt spid="3">
                                            <p:txEl>
                                              <p:pRg st="5" end="5"/>
                                            </p:txEl>
                                          </p:spTgt>
                                        </p:tgtEl>
                                      </p:cBhvr>
                                    </p:animEffect>
                                  </p:childTnLst>
                                </p:cTn>
                              </p:par>
                            </p:childTnLst>
                          </p:cTn>
                        </p:par>
                        <p:par>
                          <p:cTn id="75" fill="hold">
                            <p:stCondLst>
                              <p:cond delay="500"/>
                            </p:stCondLst>
                            <p:childTnLst>
                              <p:par>
                                <p:cTn id="76" presetID="10" presetClass="entr" presetSubtype="0" fill="hold" grpId="0" nodeType="afterEffect">
                                  <p:stCondLst>
                                    <p:cond delay="0"/>
                                  </p:stCondLst>
                                  <p:childTnLst>
                                    <p:set>
                                      <p:cBhvr>
                                        <p:cTn id="77" dur="1" fill="hold">
                                          <p:stCondLst>
                                            <p:cond delay="0"/>
                                          </p:stCondLst>
                                        </p:cTn>
                                        <p:tgtEl>
                                          <p:spTgt spid="28"/>
                                        </p:tgtEl>
                                        <p:attrNameLst>
                                          <p:attrName>style.visibility</p:attrName>
                                        </p:attrNameLst>
                                      </p:cBhvr>
                                      <p:to>
                                        <p:strVal val="visible"/>
                                      </p:to>
                                    </p:set>
                                    <p:animEffect transition="in" filter="fade">
                                      <p:cBhvr>
                                        <p:cTn id="78" dur="500"/>
                                        <p:tgtEl>
                                          <p:spTgt spid="28"/>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xit" presetSubtype="0" fill="hold" nodeType="clickEffect">
                                  <p:stCondLst>
                                    <p:cond delay="0"/>
                                  </p:stCondLst>
                                  <p:childTnLst>
                                    <p:animEffect transition="out" filter="fade">
                                      <p:cBhvr>
                                        <p:cTn id="82" dur="500"/>
                                        <p:tgtEl>
                                          <p:spTgt spid="30"/>
                                        </p:tgtEl>
                                      </p:cBhvr>
                                    </p:animEffect>
                                    <p:set>
                                      <p:cBhvr>
                                        <p:cTn id="83" dur="1" fill="hold">
                                          <p:stCondLst>
                                            <p:cond delay="499"/>
                                          </p:stCondLst>
                                        </p:cTn>
                                        <p:tgtEl>
                                          <p:spTgt spid="30"/>
                                        </p:tgtEl>
                                        <p:attrNameLst>
                                          <p:attrName>style.visibility</p:attrName>
                                        </p:attrNameLst>
                                      </p:cBhvr>
                                      <p:to>
                                        <p:strVal val="hidden"/>
                                      </p:to>
                                    </p:set>
                                  </p:childTnLst>
                                </p:cTn>
                              </p:par>
                              <p:par>
                                <p:cTn id="84" presetID="10" presetClass="exit" presetSubtype="0" fill="hold" nodeType="withEffect">
                                  <p:stCondLst>
                                    <p:cond delay="0"/>
                                  </p:stCondLst>
                                  <p:childTnLst>
                                    <p:animEffect transition="out" filter="fade">
                                      <p:cBhvr>
                                        <p:cTn id="85" dur="500"/>
                                        <p:tgtEl>
                                          <p:spTgt spid="29"/>
                                        </p:tgtEl>
                                      </p:cBhvr>
                                    </p:animEffect>
                                    <p:set>
                                      <p:cBhvr>
                                        <p:cTn id="86" dur="1" fill="hold">
                                          <p:stCondLst>
                                            <p:cond delay="499"/>
                                          </p:stCondLst>
                                        </p:cTn>
                                        <p:tgtEl>
                                          <p:spTgt spid="2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7" grpId="0" animBg="1"/>
      <p:bldP spid="8" grpId="0" animBg="1"/>
      <p:bldP spid="18" grpId="0" animBg="1"/>
      <p:bldP spid="20" grpId="0" animBg="1"/>
      <p:bldP spid="22" grpId="0" animBg="1"/>
      <p:bldP spid="23" grpId="0" animBg="1"/>
      <p:bldP spid="24" grpId="0" animBg="1"/>
      <p:bldP spid="2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Rectangle 61"/>
          <p:cNvSpPr/>
          <p:nvPr/>
        </p:nvSpPr>
        <p:spPr>
          <a:xfrm>
            <a:off x="982387" y="914400"/>
            <a:ext cx="7010400" cy="2909201"/>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sp>
        <p:nvSpPr>
          <p:cNvPr id="42" name="AutoShape 5"/>
          <p:cNvSpPr>
            <a:spLocks noChangeArrowheads="1"/>
          </p:cNvSpPr>
          <p:nvPr/>
        </p:nvSpPr>
        <p:spPr bwMode="auto">
          <a:xfrm>
            <a:off x="1828800" y="1174892"/>
            <a:ext cx="1828800" cy="1049923"/>
          </a:xfrm>
          <a:prstGeom prst="roundRect">
            <a:avLst>
              <a:gd name="adj" fmla="val 16667"/>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en-US"/>
          </a:p>
        </p:txBody>
      </p:sp>
      <p:sp>
        <p:nvSpPr>
          <p:cNvPr id="2" name="Title 1"/>
          <p:cNvSpPr>
            <a:spLocks noGrp="1"/>
          </p:cNvSpPr>
          <p:nvPr>
            <p:ph type="title"/>
          </p:nvPr>
        </p:nvSpPr>
        <p:spPr>
          <a:xfrm>
            <a:off x="341992" y="472216"/>
            <a:ext cx="8991600" cy="1143000"/>
          </a:xfrm>
        </p:spPr>
        <p:txBody>
          <a:bodyPr>
            <a:noAutofit/>
          </a:bodyPr>
          <a:lstStyle/>
          <a:p>
            <a:r>
              <a:rPr lang="en-US" sz="3600" b="0" dirty="0" smtClean="0">
                <a:solidFill>
                  <a:schemeClr val="accent1"/>
                </a:solidFill>
              </a:rPr>
              <a:t>Latency-Insensitive </a:t>
            </a:r>
            <a:r>
              <a:rPr lang="en-US" sz="3600" b="0" dirty="0">
                <a:solidFill>
                  <a:schemeClr val="accent1"/>
                </a:solidFill>
              </a:rPr>
              <a:t>D</a:t>
            </a:r>
            <a:r>
              <a:rPr lang="en-US" sz="3600" b="0" dirty="0" smtClean="0">
                <a:solidFill>
                  <a:schemeClr val="accent1"/>
                </a:solidFill>
              </a:rPr>
              <a:t>esign: A Higher Semantic</a:t>
            </a:r>
            <a:endParaRPr lang="en-US" sz="3600" b="0" dirty="0">
              <a:solidFill>
                <a:schemeClr val="accent1"/>
              </a:solidFill>
            </a:endParaRPr>
          </a:p>
        </p:txBody>
      </p:sp>
      <p:sp>
        <p:nvSpPr>
          <p:cNvPr id="38" name="Content Placeholder 2"/>
          <p:cNvSpPr>
            <a:spLocks noGrp="1"/>
          </p:cNvSpPr>
          <p:nvPr>
            <p:ph sz="half" idx="1"/>
          </p:nvPr>
        </p:nvSpPr>
        <p:spPr>
          <a:xfrm>
            <a:off x="762001" y="4037391"/>
            <a:ext cx="7786914" cy="2563100"/>
          </a:xfrm>
        </p:spPr>
        <p:txBody>
          <a:bodyPr>
            <a:normAutofit fontScale="77500" lnSpcReduction="20000"/>
          </a:bodyPr>
          <a:lstStyle/>
          <a:p>
            <a:r>
              <a:rPr lang="en-US" dirty="0" smtClean="0"/>
              <a:t>Inter-module communication by latency insensitive channels</a:t>
            </a:r>
          </a:p>
          <a:p>
            <a:pPr lvl="1"/>
            <a:r>
              <a:rPr lang="en-US" dirty="0" smtClean="0"/>
              <a:t>Changing the timing behavior of a module does not affect </a:t>
            </a:r>
            <a:r>
              <a:rPr lang="en-US" dirty="0" smtClean="0">
                <a:solidFill>
                  <a:srgbClr val="FF0000"/>
                </a:solidFill>
              </a:rPr>
              <a:t>functional</a:t>
            </a:r>
            <a:r>
              <a:rPr lang="en-US" dirty="0" smtClean="0"/>
              <a:t> correctness of the program</a:t>
            </a:r>
          </a:p>
          <a:p>
            <a:r>
              <a:rPr lang="en-US" dirty="0" smtClean="0"/>
              <a:t>Many HW designs use this methodology</a:t>
            </a:r>
          </a:p>
          <a:p>
            <a:pPr lvl="1"/>
            <a:r>
              <a:rPr lang="en-US" dirty="0" smtClean="0"/>
              <a:t>Improved modularity</a:t>
            </a:r>
          </a:p>
          <a:p>
            <a:pPr lvl="1"/>
            <a:r>
              <a:rPr lang="en-US" dirty="0" smtClean="0"/>
              <a:t>Simplified design-space exploration</a:t>
            </a:r>
          </a:p>
          <a:p>
            <a:r>
              <a:rPr lang="en-US" dirty="0"/>
              <a:t>Implemented with guarded FIFOs in current RTLs</a:t>
            </a:r>
          </a:p>
          <a:p>
            <a:pPr lvl="1"/>
            <a:endParaRPr lang="en-US" dirty="0" smtClean="0"/>
          </a:p>
        </p:txBody>
      </p:sp>
      <p:sp>
        <p:nvSpPr>
          <p:cNvPr id="6" name="AutoShape 5"/>
          <p:cNvSpPr>
            <a:spLocks noChangeArrowheads="1"/>
          </p:cNvSpPr>
          <p:nvPr/>
        </p:nvSpPr>
        <p:spPr bwMode="auto">
          <a:xfrm>
            <a:off x="4077191" y="1174893"/>
            <a:ext cx="3048000" cy="1049923"/>
          </a:xfrm>
          <a:prstGeom prst="roundRect">
            <a:avLst>
              <a:gd name="adj" fmla="val 16667"/>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en-US"/>
          </a:p>
        </p:txBody>
      </p:sp>
      <p:sp>
        <p:nvSpPr>
          <p:cNvPr id="9" name="Rectangle 35"/>
          <p:cNvSpPr>
            <a:spLocks noChangeArrowheads="1"/>
          </p:cNvSpPr>
          <p:nvPr/>
        </p:nvSpPr>
        <p:spPr bwMode="auto">
          <a:xfrm>
            <a:off x="2438400" y="1623654"/>
            <a:ext cx="609600" cy="4572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sz="1200" dirty="0">
                <a:latin typeface="Calibri" pitchFamily="34" charset="0"/>
              </a:rPr>
              <a:t>Control</a:t>
            </a:r>
          </a:p>
        </p:txBody>
      </p:sp>
      <p:sp>
        <p:nvSpPr>
          <p:cNvPr id="11" name="TextBox 10"/>
          <p:cNvSpPr txBox="1"/>
          <p:nvPr/>
        </p:nvSpPr>
        <p:spPr>
          <a:xfrm>
            <a:off x="4116388" y="1205670"/>
            <a:ext cx="1180003" cy="276999"/>
          </a:xfrm>
          <a:prstGeom prst="rect">
            <a:avLst/>
          </a:prstGeom>
          <a:noFill/>
        </p:spPr>
        <p:txBody>
          <a:bodyPr wrap="none" rtlCol="0">
            <a:spAutoFit/>
          </a:bodyPr>
          <a:lstStyle/>
          <a:p>
            <a:r>
              <a:rPr lang="en-US" sz="1200" dirty="0" smtClean="0"/>
              <a:t>Timing Partition</a:t>
            </a:r>
            <a:endParaRPr lang="en-US" sz="1200" dirty="0"/>
          </a:p>
        </p:txBody>
      </p:sp>
      <p:cxnSp>
        <p:nvCxnSpPr>
          <p:cNvPr id="13" name="AutoShape 36"/>
          <p:cNvCxnSpPr>
            <a:cxnSpLocks noChangeShapeType="1"/>
            <a:stCxn id="17" idx="1"/>
            <a:endCxn id="9" idx="3"/>
          </p:cNvCxnSpPr>
          <p:nvPr/>
        </p:nvCxnSpPr>
        <p:spPr bwMode="auto">
          <a:xfrm rot="10800000" flipV="1">
            <a:off x="3048001" y="1843816"/>
            <a:ext cx="1257791" cy="8438"/>
          </a:xfrm>
          <a:prstGeom prst="curvedConnector3">
            <a:avLst>
              <a:gd name="adj1" fmla="val 50000"/>
            </a:avLst>
          </a:prstGeom>
          <a:noFill/>
          <a:ln w="38100">
            <a:solidFill>
              <a:schemeClr val="accent2"/>
            </a:solidFill>
            <a:round/>
            <a:headEnd type="triangle" w="med" len="med"/>
            <a:tailEnd type="triangle" w="med" len="med"/>
          </a:ln>
          <a:effectLst/>
        </p:spPr>
      </p:cxnSp>
      <p:sp>
        <p:nvSpPr>
          <p:cNvPr id="14" name="AutoShape 5"/>
          <p:cNvSpPr>
            <a:spLocks noChangeArrowheads="1"/>
          </p:cNvSpPr>
          <p:nvPr/>
        </p:nvSpPr>
        <p:spPr bwMode="auto">
          <a:xfrm>
            <a:off x="4077192" y="2529616"/>
            <a:ext cx="3048000" cy="1066800"/>
          </a:xfrm>
          <a:prstGeom prst="roundRect">
            <a:avLst>
              <a:gd name="adj" fmla="val 16667"/>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endParaRPr lang="en-US" sz="1200" dirty="0"/>
          </a:p>
        </p:txBody>
      </p:sp>
      <p:sp>
        <p:nvSpPr>
          <p:cNvPr id="15" name="Rectangle 25"/>
          <p:cNvSpPr>
            <a:spLocks noChangeArrowheads="1"/>
          </p:cNvSpPr>
          <p:nvPr/>
        </p:nvSpPr>
        <p:spPr bwMode="auto">
          <a:xfrm>
            <a:off x="6286991" y="1615216"/>
            <a:ext cx="609600" cy="4572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sz="1200">
                <a:latin typeface="Calibri" pitchFamily="34" charset="0"/>
              </a:rPr>
              <a:t>Exe</a:t>
            </a:r>
          </a:p>
        </p:txBody>
      </p:sp>
      <p:sp>
        <p:nvSpPr>
          <p:cNvPr id="16" name="Rectangle 26"/>
          <p:cNvSpPr>
            <a:spLocks noChangeArrowheads="1"/>
          </p:cNvSpPr>
          <p:nvPr/>
        </p:nvSpPr>
        <p:spPr bwMode="auto">
          <a:xfrm>
            <a:off x="5296391" y="1615216"/>
            <a:ext cx="609600" cy="4572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sz="1200">
                <a:latin typeface="Calibri" pitchFamily="34" charset="0"/>
              </a:rPr>
              <a:t>Decode</a:t>
            </a:r>
          </a:p>
        </p:txBody>
      </p:sp>
      <p:sp>
        <p:nvSpPr>
          <p:cNvPr id="17" name="Rectangle 27"/>
          <p:cNvSpPr>
            <a:spLocks noChangeArrowheads="1"/>
          </p:cNvSpPr>
          <p:nvPr/>
        </p:nvSpPr>
        <p:spPr bwMode="auto">
          <a:xfrm>
            <a:off x="4305791" y="1615216"/>
            <a:ext cx="609600" cy="4572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sz="1200">
                <a:latin typeface="Calibri" pitchFamily="34" charset="0"/>
              </a:rPr>
              <a:t>Fetch</a:t>
            </a:r>
          </a:p>
        </p:txBody>
      </p:sp>
      <p:sp>
        <p:nvSpPr>
          <p:cNvPr id="18" name="TextBox 17"/>
          <p:cNvSpPr txBox="1"/>
          <p:nvPr/>
        </p:nvSpPr>
        <p:spPr>
          <a:xfrm>
            <a:off x="1066800" y="972265"/>
            <a:ext cx="644728" cy="338554"/>
          </a:xfrm>
          <a:prstGeom prst="rect">
            <a:avLst/>
          </a:prstGeom>
          <a:noFill/>
        </p:spPr>
        <p:txBody>
          <a:bodyPr wrap="none" rtlCol="0">
            <a:spAutoFit/>
          </a:bodyPr>
          <a:lstStyle/>
          <a:p>
            <a:pPr algn="ctr"/>
            <a:r>
              <a:rPr lang="en-US" sz="1600" b="1" dirty="0" smtClean="0">
                <a:solidFill>
                  <a:schemeClr val="bg1"/>
                </a:solidFill>
              </a:rPr>
              <a:t>FPGA</a:t>
            </a:r>
          </a:p>
        </p:txBody>
      </p:sp>
      <p:sp>
        <p:nvSpPr>
          <p:cNvPr id="19" name="Right Arrow 18"/>
          <p:cNvSpPr/>
          <p:nvPr/>
        </p:nvSpPr>
        <p:spPr>
          <a:xfrm>
            <a:off x="4915391" y="1767616"/>
            <a:ext cx="381000" cy="152400"/>
          </a:xfrm>
          <a:prstGeom prst="rightArrow">
            <a:avLst/>
          </a:prstGeom>
          <a:noFill/>
          <a:ln w="38100">
            <a:solidFill>
              <a:schemeClr val="accent2"/>
            </a:solidFill>
            <a:round/>
            <a:headEnd/>
            <a:tailEnd type="triangle" w="med" len="med"/>
          </a:ln>
          <a:effectLst/>
        </p:spPr>
        <p:txBody>
          <a:bodyPr rtlCol="0" anchor="ctr"/>
          <a:lstStyle/>
          <a:p>
            <a:pPr algn="ctr"/>
            <a:endParaRPr lang="en-US"/>
          </a:p>
        </p:txBody>
      </p:sp>
      <p:sp>
        <p:nvSpPr>
          <p:cNvPr id="20" name="Right Arrow 19"/>
          <p:cNvSpPr/>
          <p:nvPr/>
        </p:nvSpPr>
        <p:spPr>
          <a:xfrm>
            <a:off x="5905991" y="1767616"/>
            <a:ext cx="381000" cy="152400"/>
          </a:xfrm>
          <a:prstGeom prst="rightArrow">
            <a:avLst/>
          </a:prstGeom>
          <a:noFill/>
          <a:ln w="38100">
            <a:solidFill>
              <a:schemeClr val="accent2"/>
            </a:solidFill>
            <a:round/>
            <a:headEnd/>
            <a:tailEnd type="triangle" w="med" len="med"/>
          </a:ln>
          <a:effectLst/>
        </p:spPr>
        <p:txBody>
          <a:bodyPr rtlCol="0" anchor="ctr"/>
          <a:lstStyle/>
          <a:p>
            <a:pPr algn="ctr"/>
            <a:endParaRPr lang="en-US">
              <a:solidFill>
                <a:schemeClr val="tx1"/>
              </a:solidFill>
              <a:latin typeface="Arial" charset="0"/>
              <a:cs typeface="Arial" charset="0"/>
            </a:endParaRPr>
          </a:p>
        </p:txBody>
      </p:sp>
      <p:sp>
        <p:nvSpPr>
          <p:cNvPr id="24" name="TextBox 23"/>
          <p:cNvSpPr txBox="1"/>
          <p:nvPr/>
        </p:nvSpPr>
        <p:spPr>
          <a:xfrm>
            <a:off x="4141788" y="3319417"/>
            <a:ext cx="1497526" cy="276999"/>
          </a:xfrm>
          <a:prstGeom prst="rect">
            <a:avLst/>
          </a:prstGeom>
          <a:noFill/>
        </p:spPr>
        <p:txBody>
          <a:bodyPr wrap="none" rtlCol="0">
            <a:spAutoFit/>
          </a:bodyPr>
          <a:lstStyle/>
          <a:p>
            <a:r>
              <a:rPr lang="en-US" sz="1200" dirty="0" smtClean="0"/>
              <a:t>Functional Partition</a:t>
            </a:r>
            <a:endParaRPr lang="en-US" sz="1200" dirty="0"/>
          </a:p>
        </p:txBody>
      </p:sp>
      <p:sp>
        <p:nvSpPr>
          <p:cNvPr id="25" name="Rectangle 25"/>
          <p:cNvSpPr>
            <a:spLocks noChangeArrowheads="1"/>
          </p:cNvSpPr>
          <p:nvPr/>
        </p:nvSpPr>
        <p:spPr bwMode="auto">
          <a:xfrm>
            <a:off x="6286991" y="2753137"/>
            <a:ext cx="609600" cy="4572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sz="1200">
                <a:latin typeface="Calibri" pitchFamily="34" charset="0"/>
              </a:rPr>
              <a:t>Exe</a:t>
            </a:r>
          </a:p>
        </p:txBody>
      </p:sp>
      <p:sp>
        <p:nvSpPr>
          <p:cNvPr id="26" name="Rectangle 26"/>
          <p:cNvSpPr>
            <a:spLocks noChangeArrowheads="1"/>
          </p:cNvSpPr>
          <p:nvPr/>
        </p:nvSpPr>
        <p:spPr bwMode="auto">
          <a:xfrm>
            <a:off x="5296391" y="2753137"/>
            <a:ext cx="609600" cy="4572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sz="1200">
                <a:latin typeface="Calibri" pitchFamily="34" charset="0"/>
              </a:rPr>
              <a:t>Decode</a:t>
            </a:r>
          </a:p>
        </p:txBody>
      </p:sp>
      <p:sp>
        <p:nvSpPr>
          <p:cNvPr id="27" name="Rectangle 27"/>
          <p:cNvSpPr>
            <a:spLocks noChangeArrowheads="1"/>
          </p:cNvSpPr>
          <p:nvPr/>
        </p:nvSpPr>
        <p:spPr bwMode="auto">
          <a:xfrm>
            <a:off x="4305791" y="2753137"/>
            <a:ext cx="609600" cy="4572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sz="1200" dirty="0">
                <a:latin typeface="Calibri" pitchFamily="34" charset="0"/>
              </a:rPr>
              <a:t>Fetch</a:t>
            </a:r>
          </a:p>
        </p:txBody>
      </p:sp>
      <p:sp>
        <p:nvSpPr>
          <p:cNvPr id="28" name="Right Arrow 27"/>
          <p:cNvSpPr/>
          <p:nvPr/>
        </p:nvSpPr>
        <p:spPr>
          <a:xfrm>
            <a:off x="4915391" y="2905537"/>
            <a:ext cx="381000" cy="152400"/>
          </a:xfrm>
          <a:prstGeom prst="rightArrow">
            <a:avLst/>
          </a:prstGeom>
          <a:noFill/>
          <a:ln w="38100">
            <a:solidFill>
              <a:schemeClr val="accent2"/>
            </a:solidFill>
            <a:round/>
            <a:headEnd/>
            <a:tailEnd type="triangle" w="med" len="med"/>
          </a:ln>
          <a:effectLst/>
        </p:spPr>
        <p:txBody>
          <a:bodyPr rtlCol="0" anchor="ctr"/>
          <a:lstStyle/>
          <a:p>
            <a:pPr algn="ctr"/>
            <a:endParaRPr lang="en-US">
              <a:solidFill>
                <a:schemeClr val="tx1"/>
              </a:solidFill>
              <a:latin typeface="Arial" charset="0"/>
              <a:cs typeface="Arial" charset="0"/>
            </a:endParaRPr>
          </a:p>
        </p:txBody>
      </p:sp>
      <p:sp>
        <p:nvSpPr>
          <p:cNvPr id="29" name="Right Arrow 28"/>
          <p:cNvSpPr/>
          <p:nvPr/>
        </p:nvSpPr>
        <p:spPr>
          <a:xfrm>
            <a:off x="5905991" y="2905537"/>
            <a:ext cx="381000" cy="152400"/>
          </a:xfrm>
          <a:prstGeom prst="rightArrow">
            <a:avLst/>
          </a:prstGeom>
          <a:noFill/>
          <a:ln w="38100">
            <a:solidFill>
              <a:schemeClr val="accent2"/>
            </a:solidFill>
            <a:round/>
            <a:headEnd/>
            <a:tailEnd type="triangle" w="med" len="med"/>
          </a:ln>
          <a:effectLst/>
        </p:spPr>
        <p:txBody>
          <a:bodyPr rtlCol="0" anchor="ctr"/>
          <a:lstStyle/>
          <a:p>
            <a:pPr algn="ctr"/>
            <a:endParaRPr lang="en-US">
              <a:solidFill>
                <a:schemeClr val="tx1"/>
              </a:solidFill>
              <a:latin typeface="Arial" charset="0"/>
              <a:cs typeface="Arial" charset="0"/>
            </a:endParaRPr>
          </a:p>
        </p:txBody>
      </p:sp>
      <p:cxnSp>
        <p:nvCxnSpPr>
          <p:cNvPr id="8" name="AutoShape 34"/>
          <p:cNvCxnSpPr>
            <a:cxnSpLocks noChangeShapeType="1"/>
          </p:cNvCxnSpPr>
          <p:nvPr/>
        </p:nvCxnSpPr>
        <p:spPr bwMode="auto">
          <a:xfrm rot="5400000">
            <a:off x="4263880" y="2414866"/>
            <a:ext cx="680721" cy="12700"/>
          </a:xfrm>
          <a:prstGeom prst="curvedConnector3">
            <a:avLst>
              <a:gd name="adj1" fmla="val 45522"/>
            </a:avLst>
          </a:prstGeom>
          <a:noFill/>
          <a:ln w="38100">
            <a:solidFill>
              <a:schemeClr val="accent2"/>
            </a:solidFill>
            <a:round/>
            <a:headEnd type="triangle"/>
            <a:tailEnd type="triangle" w="med" len="med"/>
          </a:ln>
          <a:effectLst/>
        </p:spPr>
      </p:cxnSp>
      <p:cxnSp>
        <p:nvCxnSpPr>
          <p:cNvPr id="12" name="AutoShape 30"/>
          <p:cNvCxnSpPr>
            <a:cxnSpLocks noChangeShapeType="1"/>
            <a:stCxn id="16" idx="2"/>
            <a:endCxn id="26" idx="0"/>
          </p:cNvCxnSpPr>
          <p:nvPr/>
        </p:nvCxnSpPr>
        <p:spPr bwMode="auto">
          <a:xfrm>
            <a:off x="5601191" y="2072416"/>
            <a:ext cx="0" cy="680721"/>
          </a:xfrm>
          <a:prstGeom prst="straightConnector1">
            <a:avLst/>
          </a:prstGeom>
          <a:noFill/>
          <a:ln w="38100">
            <a:solidFill>
              <a:schemeClr val="accent2"/>
            </a:solidFill>
            <a:round/>
            <a:headEnd type="triangle"/>
            <a:tailEnd type="triangle" w="med" len="med"/>
          </a:ln>
          <a:effectLst/>
        </p:spPr>
      </p:cxnSp>
      <p:cxnSp>
        <p:nvCxnSpPr>
          <p:cNvPr id="7" name="AutoShape 30"/>
          <p:cNvCxnSpPr>
            <a:cxnSpLocks noChangeShapeType="1"/>
            <a:endCxn id="25" idx="0"/>
          </p:cNvCxnSpPr>
          <p:nvPr/>
        </p:nvCxnSpPr>
        <p:spPr bwMode="auto">
          <a:xfrm>
            <a:off x="6591791" y="2078765"/>
            <a:ext cx="0" cy="674372"/>
          </a:xfrm>
          <a:prstGeom prst="straightConnector1">
            <a:avLst/>
          </a:prstGeom>
          <a:noFill/>
          <a:ln w="38100">
            <a:solidFill>
              <a:schemeClr val="accent2"/>
            </a:solidFill>
            <a:round/>
            <a:headEnd type="triangle"/>
            <a:tailEnd type="triangle" w="med" len="med"/>
          </a:ln>
          <a:effectLst/>
        </p:spPr>
      </p:cxnSp>
      <p:sp>
        <p:nvSpPr>
          <p:cNvPr id="43" name="TextBox 42"/>
          <p:cNvSpPr txBox="1"/>
          <p:nvPr/>
        </p:nvSpPr>
        <p:spPr>
          <a:xfrm>
            <a:off x="1862312" y="1174894"/>
            <a:ext cx="1523998" cy="276999"/>
          </a:xfrm>
          <a:prstGeom prst="rect">
            <a:avLst/>
          </a:prstGeom>
          <a:noFill/>
        </p:spPr>
        <p:txBody>
          <a:bodyPr wrap="square" rtlCol="0">
            <a:spAutoFit/>
          </a:bodyPr>
          <a:lstStyle/>
          <a:p>
            <a:r>
              <a:rPr lang="en-US" sz="1200" dirty="0" smtClean="0"/>
              <a:t>Control Partition</a:t>
            </a:r>
            <a:endParaRPr lang="en-US" sz="1200" dirty="0"/>
          </a:p>
        </p:txBody>
      </p:sp>
      <p:cxnSp>
        <p:nvCxnSpPr>
          <p:cNvPr id="10" name="AutoShape 36"/>
          <p:cNvCxnSpPr>
            <a:cxnSpLocks noChangeShapeType="1"/>
            <a:stCxn id="27" idx="1"/>
            <a:endCxn id="9" idx="2"/>
          </p:cNvCxnSpPr>
          <p:nvPr/>
        </p:nvCxnSpPr>
        <p:spPr bwMode="auto">
          <a:xfrm rot="10800000">
            <a:off x="2743201" y="2080855"/>
            <a:ext cx="1562591" cy="900883"/>
          </a:xfrm>
          <a:prstGeom prst="curvedConnector2">
            <a:avLst/>
          </a:prstGeom>
          <a:noFill/>
          <a:ln w="38100">
            <a:solidFill>
              <a:schemeClr val="accent2"/>
            </a:solidFill>
            <a:round/>
            <a:headEnd type="triangle" w="med" len="med"/>
            <a:tailEnd type="triangle" w="med" len="med"/>
          </a:ln>
          <a:effectLst/>
        </p:spPr>
      </p:cxnSp>
      <p:grpSp>
        <p:nvGrpSpPr>
          <p:cNvPr id="3" name="Group 2"/>
          <p:cNvGrpSpPr>
            <a:grpSpLocks noChangeAspect="1"/>
          </p:cNvGrpSpPr>
          <p:nvPr/>
        </p:nvGrpSpPr>
        <p:grpSpPr>
          <a:xfrm>
            <a:off x="3479597" y="1616941"/>
            <a:ext cx="597594" cy="454403"/>
            <a:chOff x="152441" y="3690938"/>
            <a:chExt cx="394589" cy="300037"/>
          </a:xfrm>
        </p:grpSpPr>
        <p:sp>
          <p:nvSpPr>
            <p:cNvPr id="40" name="Rectangle 35"/>
            <p:cNvSpPr>
              <a:spLocks noChangeArrowheads="1"/>
            </p:cNvSpPr>
            <p:nvPr/>
          </p:nvSpPr>
          <p:spPr bwMode="auto">
            <a:xfrm>
              <a:off x="152441" y="3690938"/>
              <a:ext cx="394589" cy="300037"/>
            </a:xfrm>
            <a:prstGeom prst="rect">
              <a:avLst/>
            </a:prstGeom>
            <a:ln>
              <a:solidFill>
                <a:schemeClr val="tx1"/>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endParaRPr lang="en-US" sz="1200" dirty="0">
                <a:solidFill>
                  <a:schemeClr val="tx1"/>
                </a:solidFill>
                <a:latin typeface="Calibri" pitchFamily="34" charset="0"/>
              </a:endParaRPr>
            </a:p>
          </p:txBody>
        </p:sp>
        <p:sp>
          <p:nvSpPr>
            <p:cNvPr id="32" name="Line 67"/>
            <p:cNvSpPr>
              <a:spLocks noChangeShapeType="1"/>
            </p:cNvSpPr>
            <p:nvPr/>
          </p:nvSpPr>
          <p:spPr bwMode="auto">
            <a:xfrm rot="10800000" flipH="1">
              <a:off x="152441" y="3840957"/>
              <a:ext cx="130276" cy="1059"/>
            </a:xfrm>
            <a:prstGeom prst="line">
              <a:avLst/>
            </a:prstGeom>
            <a:noFill/>
            <a:ln w="25400">
              <a:solidFill>
                <a:schemeClr val="tx1"/>
              </a:solidFill>
              <a:round/>
              <a:headEnd/>
              <a:tailEnd type="triangle" w="med" len="med"/>
            </a:ln>
          </p:spPr>
          <p:txBody>
            <a:bodyPr/>
            <a:lstStyle/>
            <a:p>
              <a:endParaRPr lang="en-US"/>
            </a:p>
          </p:txBody>
        </p:sp>
        <p:sp>
          <p:nvSpPr>
            <p:cNvPr id="33" name="Line 73"/>
            <p:cNvSpPr>
              <a:spLocks noChangeShapeType="1"/>
            </p:cNvSpPr>
            <p:nvPr/>
          </p:nvSpPr>
          <p:spPr bwMode="auto">
            <a:xfrm rot="10800000" flipH="1" flipV="1">
              <a:off x="389195" y="3842015"/>
              <a:ext cx="157835" cy="0"/>
            </a:xfrm>
            <a:prstGeom prst="line">
              <a:avLst/>
            </a:prstGeom>
            <a:noFill/>
            <a:ln w="25400">
              <a:solidFill>
                <a:schemeClr val="tx1"/>
              </a:solidFill>
              <a:round/>
              <a:headEnd/>
              <a:tailEnd type="triangle" w="med" len="med"/>
            </a:ln>
          </p:spPr>
          <p:txBody>
            <a:bodyPr/>
            <a:lstStyle/>
            <a:p>
              <a:endParaRPr lang="en-US"/>
            </a:p>
          </p:txBody>
        </p:sp>
        <p:grpSp>
          <p:nvGrpSpPr>
            <p:cNvPr id="34" name="Group 202"/>
            <p:cNvGrpSpPr>
              <a:grpSpLocks/>
            </p:cNvGrpSpPr>
            <p:nvPr/>
          </p:nvGrpSpPr>
          <p:grpSpPr bwMode="auto">
            <a:xfrm rot="10800000" flipH="1" flipV="1">
              <a:off x="252455" y="3754895"/>
              <a:ext cx="140634" cy="174948"/>
              <a:chOff x="3067434" y="1790279"/>
              <a:chExt cx="302584" cy="319188"/>
            </a:xfrm>
            <a:solidFill>
              <a:schemeClr val="accent1">
                <a:alpha val="0"/>
              </a:schemeClr>
            </a:solidFill>
          </p:grpSpPr>
          <p:sp>
            <p:nvSpPr>
              <p:cNvPr id="35" name="Rectangle 355"/>
              <p:cNvSpPr>
                <a:spLocks noChangeArrowheads="1"/>
              </p:cNvSpPr>
              <p:nvPr/>
            </p:nvSpPr>
            <p:spPr bwMode="auto">
              <a:xfrm>
                <a:off x="3131389" y="1790291"/>
                <a:ext cx="120769" cy="319176"/>
              </a:xfrm>
              <a:prstGeom prst="rect">
                <a:avLst/>
              </a:prstGeom>
              <a:grpFill/>
              <a:ln w="25400" algn="ctr">
                <a:solidFill>
                  <a:schemeClr val="tx1"/>
                </a:solidFill>
                <a:round/>
                <a:headEnd/>
                <a:tailEnd/>
              </a:ln>
            </p:spPr>
            <p:txBody>
              <a:bodyPr/>
              <a:lstStyle/>
              <a:p>
                <a:pPr>
                  <a:lnSpc>
                    <a:spcPct val="90000"/>
                  </a:lnSpc>
                  <a:spcBef>
                    <a:spcPct val="25000"/>
                  </a:spcBef>
                  <a:buClr>
                    <a:schemeClr val="bg1"/>
                  </a:buClr>
                  <a:buSzPct val="100000"/>
                  <a:buFont typeface="Wingdings" pitchFamily="2" charset="2"/>
                  <a:buChar char="•"/>
                </a:pPr>
                <a:endParaRPr lang="en-US"/>
              </a:p>
            </p:txBody>
          </p:sp>
          <p:sp>
            <p:nvSpPr>
              <p:cNvPr id="36" name="Rectangle 356"/>
              <p:cNvSpPr>
                <a:spLocks noChangeArrowheads="1"/>
              </p:cNvSpPr>
              <p:nvPr/>
            </p:nvSpPr>
            <p:spPr bwMode="auto">
              <a:xfrm>
                <a:off x="3249250" y="1790281"/>
                <a:ext cx="120768" cy="319175"/>
              </a:xfrm>
              <a:prstGeom prst="rect">
                <a:avLst/>
              </a:prstGeom>
              <a:grpFill/>
              <a:ln w="25400" algn="ctr">
                <a:solidFill>
                  <a:schemeClr val="tx1"/>
                </a:solidFill>
                <a:round/>
                <a:headEnd/>
                <a:tailEnd/>
              </a:ln>
            </p:spPr>
            <p:txBody>
              <a:bodyPr/>
              <a:lstStyle/>
              <a:p>
                <a:pPr>
                  <a:lnSpc>
                    <a:spcPct val="90000"/>
                  </a:lnSpc>
                  <a:spcBef>
                    <a:spcPct val="25000"/>
                  </a:spcBef>
                  <a:buClr>
                    <a:schemeClr val="bg1"/>
                  </a:buClr>
                  <a:buSzPct val="100000"/>
                  <a:buFont typeface="Wingdings" pitchFamily="2" charset="2"/>
                  <a:buChar char="•"/>
                </a:pPr>
                <a:endParaRPr lang="en-US" dirty="0"/>
              </a:p>
            </p:txBody>
          </p:sp>
          <p:cxnSp>
            <p:nvCxnSpPr>
              <p:cNvPr id="37" name="Straight Connector 367"/>
              <p:cNvCxnSpPr>
                <a:cxnSpLocks noChangeShapeType="1"/>
              </p:cNvCxnSpPr>
              <p:nvPr/>
            </p:nvCxnSpPr>
            <p:spPr bwMode="auto">
              <a:xfrm rot="16200000" flipV="1">
                <a:off x="3126382" y="1731331"/>
                <a:ext cx="0" cy="117896"/>
              </a:xfrm>
              <a:prstGeom prst="line">
                <a:avLst/>
              </a:prstGeom>
              <a:grpFill/>
              <a:ln w="25400" algn="ctr">
                <a:solidFill>
                  <a:schemeClr val="tx1"/>
                </a:solidFill>
                <a:round/>
                <a:headEnd/>
                <a:tailEnd/>
              </a:ln>
            </p:spPr>
          </p:cxnSp>
          <p:cxnSp>
            <p:nvCxnSpPr>
              <p:cNvPr id="39" name="Straight Connector 368"/>
              <p:cNvCxnSpPr>
                <a:cxnSpLocks noChangeShapeType="1"/>
              </p:cNvCxnSpPr>
              <p:nvPr/>
            </p:nvCxnSpPr>
            <p:spPr bwMode="auto">
              <a:xfrm rot="5400000" flipV="1">
                <a:off x="3131102" y="2050500"/>
                <a:ext cx="0" cy="117897"/>
              </a:xfrm>
              <a:prstGeom prst="line">
                <a:avLst/>
              </a:prstGeom>
              <a:grpFill/>
              <a:ln w="25400" algn="ctr">
                <a:solidFill>
                  <a:schemeClr val="tx1"/>
                </a:solidFill>
                <a:round/>
                <a:headEnd/>
                <a:tailEnd/>
              </a:ln>
            </p:spPr>
          </p:cxnSp>
        </p:grpSp>
      </p:grpSp>
      <p:grpSp>
        <p:nvGrpSpPr>
          <p:cNvPr id="82" name="Group 81"/>
          <p:cNvGrpSpPr>
            <a:grpSpLocks noChangeAspect="1"/>
          </p:cNvGrpSpPr>
          <p:nvPr/>
        </p:nvGrpSpPr>
        <p:grpSpPr>
          <a:xfrm rot="1788969">
            <a:off x="3180800" y="2582192"/>
            <a:ext cx="597594" cy="454403"/>
            <a:chOff x="152441" y="3690938"/>
            <a:chExt cx="394589" cy="300037"/>
          </a:xfrm>
        </p:grpSpPr>
        <p:sp>
          <p:nvSpPr>
            <p:cNvPr id="83" name="Rectangle 35"/>
            <p:cNvSpPr>
              <a:spLocks noChangeArrowheads="1"/>
            </p:cNvSpPr>
            <p:nvPr/>
          </p:nvSpPr>
          <p:spPr bwMode="auto">
            <a:xfrm>
              <a:off x="152441" y="3690938"/>
              <a:ext cx="394589" cy="300037"/>
            </a:xfrm>
            <a:prstGeom prst="rect">
              <a:avLst/>
            </a:prstGeom>
            <a:ln>
              <a:solidFill>
                <a:schemeClr val="tx1"/>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endParaRPr lang="en-US" sz="1200" dirty="0">
                <a:solidFill>
                  <a:schemeClr val="tx1"/>
                </a:solidFill>
                <a:latin typeface="Calibri" pitchFamily="34" charset="0"/>
              </a:endParaRPr>
            </a:p>
          </p:txBody>
        </p:sp>
        <p:sp>
          <p:nvSpPr>
            <p:cNvPr id="84" name="Line 67"/>
            <p:cNvSpPr>
              <a:spLocks noChangeShapeType="1"/>
            </p:cNvSpPr>
            <p:nvPr/>
          </p:nvSpPr>
          <p:spPr bwMode="auto">
            <a:xfrm rot="10800000" flipH="1">
              <a:off x="152441" y="3840957"/>
              <a:ext cx="130276" cy="1059"/>
            </a:xfrm>
            <a:prstGeom prst="line">
              <a:avLst/>
            </a:prstGeom>
            <a:noFill/>
            <a:ln w="25400">
              <a:solidFill>
                <a:schemeClr val="tx1"/>
              </a:solidFill>
              <a:round/>
              <a:headEnd/>
              <a:tailEnd type="triangle" w="med" len="med"/>
            </a:ln>
          </p:spPr>
          <p:txBody>
            <a:bodyPr/>
            <a:lstStyle/>
            <a:p>
              <a:endParaRPr lang="en-US"/>
            </a:p>
          </p:txBody>
        </p:sp>
        <p:sp>
          <p:nvSpPr>
            <p:cNvPr id="85" name="Line 73"/>
            <p:cNvSpPr>
              <a:spLocks noChangeShapeType="1"/>
            </p:cNvSpPr>
            <p:nvPr/>
          </p:nvSpPr>
          <p:spPr bwMode="auto">
            <a:xfrm rot="10800000" flipH="1" flipV="1">
              <a:off x="389195" y="3842015"/>
              <a:ext cx="157835" cy="0"/>
            </a:xfrm>
            <a:prstGeom prst="line">
              <a:avLst/>
            </a:prstGeom>
            <a:noFill/>
            <a:ln w="25400">
              <a:solidFill>
                <a:schemeClr val="tx1"/>
              </a:solidFill>
              <a:round/>
              <a:headEnd/>
              <a:tailEnd type="triangle" w="med" len="med"/>
            </a:ln>
          </p:spPr>
          <p:txBody>
            <a:bodyPr/>
            <a:lstStyle/>
            <a:p>
              <a:endParaRPr lang="en-US"/>
            </a:p>
          </p:txBody>
        </p:sp>
        <p:grpSp>
          <p:nvGrpSpPr>
            <p:cNvPr id="86" name="Group 202"/>
            <p:cNvGrpSpPr>
              <a:grpSpLocks/>
            </p:cNvGrpSpPr>
            <p:nvPr/>
          </p:nvGrpSpPr>
          <p:grpSpPr bwMode="auto">
            <a:xfrm rot="10800000" flipH="1" flipV="1">
              <a:off x="252455" y="3754895"/>
              <a:ext cx="140634" cy="174948"/>
              <a:chOff x="3067434" y="1790279"/>
              <a:chExt cx="302584" cy="319188"/>
            </a:xfrm>
            <a:solidFill>
              <a:schemeClr val="accent1">
                <a:alpha val="0"/>
              </a:schemeClr>
            </a:solidFill>
          </p:grpSpPr>
          <p:sp>
            <p:nvSpPr>
              <p:cNvPr id="87" name="Rectangle 355"/>
              <p:cNvSpPr>
                <a:spLocks noChangeArrowheads="1"/>
              </p:cNvSpPr>
              <p:nvPr/>
            </p:nvSpPr>
            <p:spPr bwMode="auto">
              <a:xfrm>
                <a:off x="3131389" y="1790291"/>
                <a:ext cx="120769" cy="319176"/>
              </a:xfrm>
              <a:prstGeom prst="rect">
                <a:avLst/>
              </a:prstGeom>
              <a:grpFill/>
              <a:ln w="25400" algn="ctr">
                <a:solidFill>
                  <a:schemeClr val="tx1"/>
                </a:solidFill>
                <a:round/>
                <a:headEnd/>
                <a:tailEnd/>
              </a:ln>
            </p:spPr>
            <p:txBody>
              <a:bodyPr/>
              <a:lstStyle/>
              <a:p>
                <a:pPr>
                  <a:lnSpc>
                    <a:spcPct val="90000"/>
                  </a:lnSpc>
                  <a:spcBef>
                    <a:spcPct val="25000"/>
                  </a:spcBef>
                  <a:buClr>
                    <a:schemeClr val="bg1"/>
                  </a:buClr>
                  <a:buSzPct val="100000"/>
                  <a:buFont typeface="Wingdings" pitchFamily="2" charset="2"/>
                  <a:buChar char="•"/>
                </a:pPr>
                <a:endParaRPr lang="en-US"/>
              </a:p>
            </p:txBody>
          </p:sp>
          <p:sp>
            <p:nvSpPr>
              <p:cNvPr id="88" name="Rectangle 356"/>
              <p:cNvSpPr>
                <a:spLocks noChangeArrowheads="1"/>
              </p:cNvSpPr>
              <p:nvPr/>
            </p:nvSpPr>
            <p:spPr bwMode="auto">
              <a:xfrm>
                <a:off x="3249250" y="1790281"/>
                <a:ext cx="120768" cy="319175"/>
              </a:xfrm>
              <a:prstGeom prst="rect">
                <a:avLst/>
              </a:prstGeom>
              <a:grpFill/>
              <a:ln w="25400" algn="ctr">
                <a:solidFill>
                  <a:schemeClr val="tx1"/>
                </a:solidFill>
                <a:round/>
                <a:headEnd/>
                <a:tailEnd/>
              </a:ln>
            </p:spPr>
            <p:txBody>
              <a:bodyPr/>
              <a:lstStyle/>
              <a:p>
                <a:pPr>
                  <a:lnSpc>
                    <a:spcPct val="90000"/>
                  </a:lnSpc>
                  <a:spcBef>
                    <a:spcPct val="25000"/>
                  </a:spcBef>
                  <a:buClr>
                    <a:schemeClr val="bg1"/>
                  </a:buClr>
                  <a:buSzPct val="100000"/>
                  <a:buFont typeface="Wingdings" pitchFamily="2" charset="2"/>
                  <a:buChar char="•"/>
                </a:pPr>
                <a:endParaRPr lang="en-US" dirty="0"/>
              </a:p>
            </p:txBody>
          </p:sp>
          <p:cxnSp>
            <p:nvCxnSpPr>
              <p:cNvPr id="89" name="Straight Connector 367"/>
              <p:cNvCxnSpPr>
                <a:cxnSpLocks noChangeShapeType="1"/>
              </p:cNvCxnSpPr>
              <p:nvPr/>
            </p:nvCxnSpPr>
            <p:spPr bwMode="auto">
              <a:xfrm rot="16200000" flipV="1">
                <a:off x="3126382" y="1731331"/>
                <a:ext cx="0" cy="117896"/>
              </a:xfrm>
              <a:prstGeom prst="line">
                <a:avLst/>
              </a:prstGeom>
              <a:grpFill/>
              <a:ln w="25400" algn="ctr">
                <a:solidFill>
                  <a:schemeClr val="tx1"/>
                </a:solidFill>
                <a:round/>
                <a:headEnd/>
                <a:tailEnd/>
              </a:ln>
            </p:spPr>
          </p:cxnSp>
          <p:cxnSp>
            <p:nvCxnSpPr>
              <p:cNvPr id="90" name="Straight Connector 368"/>
              <p:cNvCxnSpPr>
                <a:cxnSpLocks noChangeShapeType="1"/>
              </p:cNvCxnSpPr>
              <p:nvPr/>
            </p:nvCxnSpPr>
            <p:spPr bwMode="auto">
              <a:xfrm rot="5400000" flipV="1">
                <a:off x="3131102" y="2050500"/>
                <a:ext cx="0" cy="117897"/>
              </a:xfrm>
              <a:prstGeom prst="line">
                <a:avLst/>
              </a:prstGeom>
              <a:grpFill/>
              <a:ln w="25400" algn="ctr">
                <a:solidFill>
                  <a:schemeClr val="tx1"/>
                </a:solidFill>
                <a:round/>
                <a:headEnd/>
                <a:tailEnd/>
              </a:ln>
            </p:spPr>
          </p:cxnSp>
        </p:grpSp>
      </p:grpSp>
      <p:grpSp>
        <p:nvGrpSpPr>
          <p:cNvPr id="91" name="Group 90"/>
          <p:cNvGrpSpPr>
            <a:grpSpLocks noChangeAspect="1"/>
          </p:cNvGrpSpPr>
          <p:nvPr/>
        </p:nvGrpSpPr>
        <p:grpSpPr>
          <a:xfrm rot="5400000">
            <a:off x="4433489" y="2174715"/>
            <a:ext cx="354203" cy="454403"/>
            <a:chOff x="152441" y="3690938"/>
            <a:chExt cx="394589" cy="300037"/>
          </a:xfrm>
        </p:grpSpPr>
        <p:sp>
          <p:nvSpPr>
            <p:cNvPr id="92" name="Rectangle 35"/>
            <p:cNvSpPr>
              <a:spLocks noChangeArrowheads="1"/>
            </p:cNvSpPr>
            <p:nvPr/>
          </p:nvSpPr>
          <p:spPr bwMode="auto">
            <a:xfrm>
              <a:off x="152441" y="3690938"/>
              <a:ext cx="394589" cy="300037"/>
            </a:xfrm>
            <a:prstGeom prst="rect">
              <a:avLst/>
            </a:prstGeom>
            <a:ln>
              <a:solidFill>
                <a:schemeClr val="tx1"/>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endParaRPr lang="en-US" sz="1200" dirty="0">
                <a:solidFill>
                  <a:schemeClr val="tx1"/>
                </a:solidFill>
                <a:latin typeface="Calibri" pitchFamily="34" charset="0"/>
              </a:endParaRPr>
            </a:p>
          </p:txBody>
        </p:sp>
        <p:sp>
          <p:nvSpPr>
            <p:cNvPr id="93" name="Line 67"/>
            <p:cNvSpPr>
              <a:spLocks noChangeShapeType="1"/>
            </p:cNvSpPr>
            <p:nvPr/>
          </p:nvSpPr>
          <p:spPr bwMode="auto">
            <a:xfrm rot="10800000" flipH="1">
              <a:off x="152441" y="3840957"/>
              <a:ext cx="130276" cy="1059"/>
            </a:xfrm>
            <a:prstGeom prst="line">
              <a:avLst/>
            </a:prstGeom>
            <a:noFill/>
            <a:ln w="25400">
              <a:solidFill>
                <a:schemeClr val="tx1"/>
              </a:solidFill>
              <a:round/>
              <a:headEnd/>
              <a:tailEnd type="triangle" w="med" len="med"/>
            </a:ln>
          </p:spPr>
          <p:txBody>
            <a:bodyPr/>
            <a:lstStyle/>
            <a:p>
              <a:endParaRPr lang="en-US"/>
            </a:p>
          </p:txBody>
        </p:sp>
        <p:sp>
          <p:nvSpPr>
            <p:cNvPr id="94" name="Line 73"/>
            <p:cNvSpPr>
              <a:spLocks noChangeShapeType="1"/>
            </p:cNvSpPr>
            <p:nvPr/>
          </p:nvSpPr>
          <p:spPr bwMode="auto">
            <a:xfrm rot="10800000" flipH="1" flipV="1">
              <a:off x="389195" y="3842015"/>
              <a:ext cx="157835" cy="0"/>
            </a:xfrm>
            <a:prstGeom prst="line">
              <a:avLst/>
            </a:prstGeom>
            <a:noFill/>
            <a:ln w="25400">
              <a:solidFill>
                <a:schemeClr val="tx1"/>
              </a:solidFill>
              <a:round/>
              <a:headEnd/>
              <a:tailEnd type="triangle" w="med" len="med"/>
            </a:ln>
          </p:spPr>
          <p:txBody>
            <a:bodyPr/>
            <a:lstStyle/>
            <a:p>
              <a:endParaRPr lang="en-US"/>
            </a:p>
          </p:txBody>
        </p:sp>
        <p:grpSp>
          <p:nvGrpSpPr>
            <p:cNvPr id="95" name="Group 202"/>
            <p:cNvGrpSpPr>
              <a:grpSpLocks/>
            </p:cNvGrpSpPr>
            <p:nvPr/>
          </p:nvGrpSpPr>
          <p:grpSpPr bwMode="auto">
            <a:xfrm rot="10800000" flipH="1" flipV="1">
              <a:off x="252455" y="3754895"/>
              <a:ext cx="140634" cy="174948"/>
              <a:chOff x="3067434" y="1790279"/>
              <a:chExt cx="302584" cy="319188"/>
            </a:xfrm>
            <a:solidFill>
              <a:schemeClr val="accent1">
                <a:alpha val="0"/>
              </a:schemeClr>
            </a:solidFill>
          </p:grpSpPr>
          <p:sp>
            <p:nvSpPr>
              <p:cNvPr id="96" name="Rectangle 355"/>
              <p:cNvSpPr>
                <a:spLocks noChangeArrowheads="1"/>
              </p:cNvSpPr>
              <p:nvPr/>
            </p:nvSpPr>
            <p:spPr bwMode="auto">
              <a:xfrm>
                <a:off x="3131389" y="1790291"/>
                <a:ext cx="120769" cy="319176"/>
              </a:xfrm>
              <a:prstGeom prst="rect">
                <a:avLst/>
              </a:prstGeom>
              <a:grpFill/>
              <a:ln w="25400" algn="ctr">
                <a:solidFill>
                  <a:schemeClr val="tx1"/>
                </a:solidFill>
                <a:round/>
                <a:headEnd/>
                <a:tailEnd/>
              </a:ln>
            </p:spPr>
            <p:txBody>
              <a:bodyPr/>
              <a:lstStyle/>
              <a:p>
                <a:pPr>
                  <a:lnSpc>
                    <a:spcPct val="90000"/>
                  </a:lnSpc>
                  <a:spcBef>
                    <a:spcPct val="25000"/>
                  </a:spcBef>
                  <a:buClr>
                    <a:schemeClr val="bg1"/>
                  </a:buClr>
                  <a:buSzPct val="100000"/>
                  <a:buFont typeface="Wingdings" pitchFamily="2" charset="2"/>
                  <a:buChar char="•"/>
                </a:pPr>
                <a:endParaRPr lang="en-US"/>
              </a:p>
            </p:txBody>
          </p:sp>
          <p:sp>
            <p:nvSpPr>
              <p:cNvPr id="97" name="Rectangle 356"/>
              <p:cNvSpPr>
                <a:spLocks noChangeArrowheads="1"/>
              </p:cNvSpPr>
              <p:nvPr/>
            </p:nvSpPr>
            <p:spPr bwMode="auto">
              <a:xfrm>
                <a:off x="3249250" y="1790281"/>
                <a:ext cx="120768" cy="319175"/>
              </a:xfrm>
              <a:prstGeom prst="rect">
                <a:avLst/>
              </a:prstGeom>
              <a:grpFill/>
              <a:ln w="25400" algn="ctr">
                <a:solidFill>
                  <a:schemeClr val="tx1"/>
                </a:solidFill>
                <a:round/>
                <a:headEnd/>
                <a:tailEnd/>
              </a:ln>
            </p:spPr>
            <p:txBody>
              <a:bodyPr/>
              <a:lstStyle/>
              <a:p>
                <a:pPr>
                  <a:lnSpc>
                    <a:spcPct val="90000"/>
                  </a:lnSpc>
                  <a:spcBef>
                    <a:spcPct val="25000"/>
                  </a:spcBef>
                  <a:buClr>
                    <a:schemeClr val="bg1"/>
                  </a:buClr>
                  <a:buSzPct val="100000"/>
                  <a:buFont typeface="Wingdings" pitchFamily="2" charset="2"/>
                  <a:buChar char="•"/>
                </a:pPr>
                <a:endParaRPr lang="en-US" dirty="0"/>
              </a:p>
            </p:txBody>
          </p:sp>
          <p:cxnSp>
            <p:nvCxnSpPr>
              <p:cNvPr id="98" name="Straight Connector 367"/>
              <p:cNvCxnSpPr>
                <a:cxnSpLocks noChangeShapeType="1"/>
              </p:cNvCxnSpPr>
              <p:nvPr/>
            </p:nvCxnSpPr>
            <p:spPr bwMode="auto">
              <a:xfrm rot="16200000" flipV="1">
                <a:off x="3126382" y="1731331"/>
                <a:ext cx="0" cy="117896"/>
              </a:xfrm>
              <a:prstGeom prst="line">
                <a:avLst/>
              </a:prstGeom>
              <a:grpFill/>
              <a:ln w="25400" algn="ctr">
                <a:solidFill>
                  <a:schemeClr val="tx1"/>
                </a:solidFill>
                <a:round/>
                <a:headEnd/>
                <a:tailEnd/>
              </a:ln>
            </p:spPr>
          </p:cxnSp>
          <p:cxnSp>
            <p:nvCxnSpPr>
              <p:cNvPr id="99" name="Straight Connector 368"/>
              <p:cNvCxnSpPr>
                <a:cxnSpLocks noChangeShapeType="1"/>
              </p:cNvCxnSpPr>
              <p:nvPr/>
            </p:nvCxnSpPr>
            <p:spPr bwMode="auto">
              <a:xfrm rot="5400000" flipV="1">
                <a:off x="3131102" y="2050500"/>
                <a:ext cx="0" cy="117897"/>
              </a:xfrm>
              <a:prstGeom prst="line">
                <a:avLst/>
              </a:prstGeom>
              <a:grpFill/>
              <a:ln w="25400" algn="ctr">
                <a:solidFill>
                  <a:schemeClr val="tx1"/>
                </a:solidFill>
                <a:round/>
                <a:headEnd/>
                <a:tailEnd/>
              </a:ln>
            </p:spPr>
          </p:cxnSp>
        </p:grpSp>
      </p:grpSp>
      <p:grpSp>
        <p:nvGrpSpPr>
          <p:cNvPr id="109" name="Group 108"/>
          <p:cNvGrpSpPr>
            <a:grpSpLocks noChangeAspect="1"/>
          </p:cNvGrpSpPr>
          <p:nvPr/>
        </p:nvGrpSpPr>
        <p:grpSpPr>
          <a:xfrm rot="5400000">
            <a:off x="5437108" y="2220565"/>
            <a:ext cx="354203" cy="454403"/>
            <a:chOff x="152441" y="3690938"/>
            <a:chExt cx="394589" cy="300037"/>
          </a:xfrm>
        </p:grpSpPr>
        <p:sp>
          <p:nvSpPr>
            <p:cNvPr id="110" name="Rectangle 35"/>
            <p:cNvSpPr>
              <a:spLocks noChangeArrowheads="1"/>
            </p:cNvSpPr>
            <p:nvPr/>
          </p:nvSpPr>
          <p:spPr bwMode="auto">
            <a:xfrm>
              <a:off x="152441" y="3690938"/>
              <a:ext cx="394589" cy="300037"/>
            </a:xfrm>
            <a:prstGeom prst="rect">
              <a:avLst/>
            </a:prstGeom>
            <a:ln>
              <a:solidFill>
                <a:schemeClr val="tx1"/>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endParaRPr lang="en-US" sz="1200" dirty="0">
                <a:solidFill>
                  <a:schemeClr val="tx1"/>
                </a:solidFill>
                <a:latin typeface="Calibri" pitchFamily="34" charset="0"/>
              </a:endParaRPr>
            </a:p>
          </p:txBody>
        </p:sp>
        <p:sp>
          <p:nvSpPr>
            <p:cNvPr id="111" name="Line 67"/>
            <p:cNvSpPr>
              <a:spLocks noChangeShapeType="1"/>
            </p:cNvSpPr>
            <p:nvPr/>
          </p:nvSpPr>
          <p:spPr bwMode="auto">
            <a:xfrm rot="10800000" flipH="1">
              <a:off x="152441" y="3840957"/>
              <a:ext cx="130276" cy="1059"/>
            </a:xfrm>
            <a:prstGeom prst="line">
              <a:avLst/>
            </a:prstGeom>
            <a:noFill/>
            <a:ln w="25400">
              <a:solidFill>
                <a:schemeClr val="tx1"/>
              </a:solidFill>
              <a:round/>
              <a:headEnd/>
              <a:tailEnd type="triangle" w="med" len="med"/>
            </a:ln>
          </p:spPr>
          <p:txBody>
            <a:bodyPr/>
            <a:lstStyle/>
            <a:p>
              <a:endParaRPr lang="en-US"/>
            </a:p>
          </p:txBody>
        </p:sp>
        <p:sp>
          <p:nvSpPr>
            <p:cNvPr id="112" name="Line 73"/>
            <p:cNvSpPr>
              <a:spLocks noChangeShapeType="1"/>
            </p:cNvSpPr>
            <p:nvPr/>
          </p:nvSpPr>
          <p:spPr bwMode="auto">
            <a:xfrm rot="10800000" flipH="1" flipV="1">
              <a:off x="389195" y="3842015"/>
              <a:ext cx="157835" cy="0"/>
            </a:xfrm>
            <a:prstGeom prst="line">
              <a:avLst/>
            </a:prstGeom>
            <a:noFill/>
            <a:ln w="25400">
              <a:solidFill>
                <a:schemeClr val="tx1"/>
              </a:solidFill>
              <a:round/>
              <a:headEnd/>
              <a:tailEnd type="triangle" w="med" len="med"/>
            </a:ln>
          </p:spPr>
          <p:txBody>
            <a:bodyPr/>
            <a:lstStyle/>
            <a:p>
              <a:endParaRPr lang="en-US"/>
            </a:p>
          </p:txBody>
        </p:sp>
        <p:grpSp>
          <p:nvGrpSpPr>
            <p:cNvPr id="113" name="Group 202"/>
            <p:cNvGrpSpPr>
              <a:grpSpLocks/>
            </p:cNvGrpSpPr>
            <p:nvPr/>
          </p:nvGrpSpPr>
          <p:grpSpPr bwMode="auto">
            <a:xfrm rot="10800000" flipH="1" flipV="1">
              <a:off x="252455" y="3754895"/>
              <a:ext cx="140634" cy="174948"/>
              <a:chOff x="3067434" y="1790279"/>
              <a:chExt cx="302584" cy="319188"/>
            </a:xfrm>
            <a:solidFill>
              <a:schemeClr val="accent1">
                <a:alpha val="0"/>
              </a:schemeClr>
            </a:solidFill>
          </p:grpSpPr>
          <p:sp>
            <p:nvSpPr>
              <p:cNvPr id="114" name="Rectangle 355"/>
              <p:cNvSpPr>
                <a:spLocks noChangeArrowheads="1"/>
              </p:cNvSpPr>
              <p:nvPr/>
            </p:nvSpPr>
            <p:spPr bwMode="auto">
              <a:xfrm>
                <a:off x="3131389" y="1790291"/>
                <a:ext cx="120769" cy="319176"/>
              </a:xfrm>
              <a:prstGeom prst="rect">
                <a:avLst/>
              </a:prstGeom>
              <a:grpFill/>
              <a:ln w="25400" algn="ctr">
                <a:solidFill>
                  <a:schemeClr val="tx1"/>
                </a:solidFill>
                <a:round/>
                <a:headEnd/>
                <a:tailEnd/>
              </a:ln>
            </p:spPr>
            <p:txBody>
              <a:bodyPr/>
              <a:lstStyle/>
              <a:p>
                <a:pPr>
                  <a:lnSpc>
                    <a:spcPct val="90000"/>
                  </a:lnSpc>
                  <a:spcBef>
                    <a:spcPct val="25000"/>
                  </a:spcBef>
                  <a:buClr>
                    <a:schemeClr val="bg1"/>
                  </a:buClr>
                  <a:buSzPct val="100000"/>
                  <a:buFont typeface="Wingdings" pitchFamily="2" charset="2"/>
                  <a:buChar char="•"/>
                </a:pPr>
                <a:endParaRPr lang="en-US"/>
              </a:p>
            </p:txBody>
          </p:sp>
          <p:sp>
            <p:nvSpPr>
              <p:cNvPr id="115" name="Rectangle 356"/>
              <p:cNvSpPr>
                <a:spLocks noChangeArrowheads="1"/>
              </p:cNvSpPr>
              <p:nvPr/>
            </p:nvSpPr>
            <p:spPr bwMode="auto">
              <a:xfrm>
                <a:off x="3249250" y="1790281"/>
                <a:ext cx="120768" cy="319175"/>
              </a:xfrm>
              <a:prstGeom prst="rect">
                <a:avLst/>
              </a:prstGeom>
              <a:grpFill/>
              <a:ln w="25400" algn="ctr">
                <a:solidFill>
                  <a:schemeClr val="tx1"/>
                </a:solidFill>
                <a:round/>
                <a:headEnd/>
                <a:tailEnd/>
              </a:ln>
            </p:spPr>
            <p:txBody>
              <a:bodyPr/>
              <a:lstStyle/>
              <a:p>
                <a:pPr>
                  <a:lnSpc>
                    <a:spcPct val="90000"/>
                  </a:lnSpc>
                  <a:spcBef>
                    <a:spcPct val="25000"/>
                  </a:spcBef>
                  <a:buClr>
                    <a:schemeClr val="bg1"/>
                  </a:buClr>
                  <a:buSzPct val="100000"/>
                  <a:buFont typeface="Wingdings" pitchFamily="2" charset="2"/>
                  <a:buChar char="•"/>
                </a:pPr>
                <a:endParaRPr lang="en-US" dirty="0"/>
              </a:p>
            </p:txBody>
          </p:sp>
          <p:cxnSp>
            <p:nvCxnSpPr>
              <p:cNvPr id="116" name="Straight Connector 367"/>
              <p:cNvCxnSpPr>
                <a:cxnSpLocks noChangeShapeType="1"/>
              </p:cNvCxnSpPr>
              <p:nvPr/>
            </p:nvCxnSpPr>
            <p:spPr bwMode="auto">
              <a:xfrm rot="16200000" flipV="1">
                <a:off x="3126382" y="1731331"/>
                <a:ext cx="0" cy="117896"/>
              </a:xfrm>
              <a:prstGeom prst="line">
                <a:avLst/>
              </a:prstGeom>
              <a:grpFill/>
              <a:ln w="25400" algn="ctr">
                <a:solidFill>
                  <a:schemeClr val="tx1"/>
                </a:solidFill>
                <a:round/>
                <a:headEnd/>
                <a:tailEnd/>
              </a:ln>
            </p:spPr>
          </p:cxnSp>
          <p:cxnSp>
            <p:nvCxnSpPr>
              <p:cNvPr id="117" name="Straight Connector 368"/>
              <p:cNvCxnSpPr>
                <a:cxnSpLocks noChangeShapeType="1"/>
              </p:cNvCxnSpPr>
              <p:nvPr/>
            </p:nvCxnSpPr>
            <p:spPr bwMode="auto">
              <a:xfrm rot="5400000" flipV="1">
                <a:off x="3131102" y="2050500"/>
                <a:ext cx="0" cy="117897"/>
              </a:xfrm>
              <a:prstGeom prst="line">
                <a:avLst/>
              </a:prstGeom>
              <a:grpFill/>
              <a:ln w="25400" algn="ctr">
                <a:solidFill>
                  <a:schemeClr val="tx1"/>
                </a:solidFill>
                <a:round/>
                <a:headEnd/>
                <a:tailEnd/>
              </a:ln>
            </p:spPr>
          </p:cxnSp>
        </p:grpSp>
      </p:grpSp>
      <p:grpSp>
        <p:nvGrpSpPr>
          <p:cNvPr id="118" name="Group 117"/>
          <p:cNvGrpSpPr>
            <a:grpSpLocks noChangeAspect="1"/>
          </p:cNvGrpSpPr>
          <p:nvPr/>
        </p:nvGrpSpPr>
        <p:grpSpPr>
          <a:xfrm rot="5400000">
            <a:off x="6414689" y="2194014"/>
            <a:ext cx="354203" cy="454403"/>
            <a:chOff x="152441" y="3690938"/>
            <a:chExt cx="394589" cy="300037"/>
          </a:xfrm>
        </p:grpSpPr>
        <p:sp>
          <p:nvSpPr>
            <p:cNvPr id="119" name="Rectangle 35"/>
            <p:cNvSpPr>
              <a:spLocks noChangeArrowheads="1"/>
            </p:cNvSpPr>
            <p:nvPr/>
          </p:nvSpPr>
          <p:spPr bwMode="auto">
            <a:xfrm>
              <a:off x="152441" y="3690938"/>
              <a:ext cx="394589" cy="300037"/>
            </a:xfrm>
            <a:prstGeom prst="rect">
              <a:avLst/>
            </a:prstGeom>
            <a:ln>
              <a:solidFill>
                <a:schemeClr val="tx1"/>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endParaRPr lang="en-US" sz="1200" dirty="0">
                <a:solidFill>
                  <a:schemeClr val="tx1"/>
                </a:solidFill>
                <a:latin typeface="Calibri" pitchFamily="34" charset="0"/>
              </a:endParaRPr>
            </a:p>
          </p:txBody>
        </p:sp>
        <p:sp>
          <p:nvSpPr>
            <p:cNvPr id="120" name="Line 67"/>
            <p:cNvSpPr>
              <a:spLocks noChangeShapeType="1"/>
            </p:cNvSpPr>
            <p:nvPr/>
          </p:nvSpPr>
          <p:spPr bwMode="auto">
            <a:xfrm rot="10800000" flipH="1">
              <a:off x="152441" y="3840957"/>
              <a:ext cx="130276" cy="1059"/>
            </a:xfrm>
            <a:prstGeom prst="line">
              <a:avLst/>
            </a:prstGeom>
            <a:noFill/>
            <a:ln w="25400">
              <a:solidFill>
                <a:schemeClr val="tx1"/>
              </a:solidFill>
              <a:round/>
              <a:headEnd/>
              <a:tailEnd type="triangle" w="med" len="med"/>
            </a:ln>
          </p:spPr>
          <p:txBody>
            <a:bodyPr/>
            <a:lstStyle/>
            <a:p>
              <a:endParaRPr lang="en-US"/>
            </a:p>
          </p:txBody>
        </p:sp>
        <p:sp>
          <p:nvSpPr>
            <p:cNvPr id="121" name="Line 73"/>
            <p:cNvSpPr>
              <a:spLocks noChangeShapeType="1"/>
            </p:cNvSpPr>
            <p:nvPr/>
          </p:nvSpPr>
          <p:spPr bwMode="auto">
            <a:xfrm rot="10800000" flipH="1" flipV="1">
              <a:off x="389195" y="3842015"/>
              <a:ext cx="157835" cy="0"/>
            </a:xfrm>
            <a:prstGeom prst="line">
              <a:avLst/>
            </a:prstGeom>
            <a:noFill/>
            <a:ln w="25400">
              <a:solidFill>
                <a:schemeClr val="tx1"/>
              </a:solidFill>
              <a:round/>
              <a:headEnd/>
              <a:tailEnd type="triangle" w="med" len="med"/>
            </a:ln>
          </p:spPr>
          <p:txBody>
            <a:bodyPr/>
            <a:lstStyle/>
            <a:p>
              <a:endParaRPr lang="en-US"/>
            </a:p>
          </p:txBody>
        </p:sp>
        <p:grpSp>
          <p:nvGrpSpPr>
            <p:cNvPr id="122" name="Group 202"/>
            <p:cNvGrpSpPr>
              <a:grpSpLocks/>
            </p:cNvGrpSpPr>
            <p:nvPr/>
          </p:nvGrpSpPr>
          <p:grpSpPr bwMode="auto">
            <a:xfrm rot="10800000" flipH="1" flipV="1">
              <a:off x="252455" y="3754895"/>
              <a:ext cx="140634" cy="174948"/>
              <a:chOff x="3067434" y="1790279"/>
              <a:chExt cx="302584" cy="319188"/>
            </a:xfrm>
            <a:solidFill>
              <a:schemeClr val="accent1">
                <a:alpha val="0"/>
              </a:schemeClr>
            </a:solidFill>
          </p:grpSpPr>
          <p:sp>
            <p:nvSpPr>
              <p:cNvPr id="123" name="Rectangle 355"/>
              <p:cNvSpPr>
                <a:spLocks noChangeArrowheads="1"/>
              </p:cNvSpPr>
              <p:nvPr/>
            </p:nvSpPr>
            <p:spPr bwMode="auto">
              <a:xfrm>
                <a:off x="3131389" y="1790291"/>
                <a:ext cx="120769" cy="319176"/>
              </a:xfrm>
              <a:prstGeom prst="rect">
                <a:avLst/>
              </a:prstGeom>
              <a:grpFill/>
              <a:ln w="25400" algn="ctr">
                <a:solidFill>
                  <a:schemeClr val="tx1"/>
                </a:solidFill>
                <a:round/>
                <a:headEnd/>
                <a:tailEnd/>
              </a:ln>
            </p:spPr>
            <p:txBody>
              <a:bodyPr/>
              <a:lstStyle/>
              <a:p>
                <a:pPr>
                  <a:lnSpc>
                    <a:spcPct val="90000"/>
                  </a:lnSpc>
                  <a:spcBef>
                    <a:spcPct val="25000"/>
                  </a:spcBef>
                  <a:buClr>
                    <a:schemeClr val="bg1"/>
                  </a:buClr>
                  <a:buSzPct val="100000"/>
                  <a:buFont typeface="Wingdings" pitchFamily="2" charset="2"/>
                  <a:buChar char="•"/>
                </a:pPr>
                <a:endParaRPr lang="en-US"/>
              </a:p>
            </p:txBody>
          </p:sp>
          <p:sp>
            <p:nvSpPr>
              <p:cNvPr id="124" name="Rectangle 356"/>
              <p:cNvSpPr>
                <a:spLocks noChangeArrowheads="1"/>
              </p:cNvSpPr>
              <p:nvPr/>
            </p:nvSpPr>
            <p:spPr bwMode="auto">
              <a:xfrm>
                <a:off x="3249250" y="1790281"/>
                <a:ext cx="120768" cy="319175"/>
              </a:xfrm>
              <a:prstGeom prst="rect">
                <a:avLst/>
              </a:prstGeom>
              <a:grpFill/>
              <a:ln w="25400" algn="ctr">
                <a:solidFill>
                  <a:schemeClr val="tx1"/>
                </a:solidFill>
                <a:round/>
                <a:headEnd/>
                <a:tailEnd/>
              </a:ln>
            </p:spPr>
            <p:txBody>
              <a:bodyPr/>
              <a:lstStyle/>
              <a:p>
                <a:pPr>
                  <a:lnSpc>
                    <a:spcPct val="90000"/>
                  </a:lnSpc>
                  <a:spcBef>
                    <a:spcPct val="25000"/>
                  </a:spcBef>
                  <a:buClr>
                    <a:schemeClr val="bg1"/>
                  </a:buClr>
                  <a:buSzPct val="100000"/>
                  <a:buFont typeface="Wingdings" pitchFamily="2" charset="2"/>
                  <a:buChar char="•"/>
                </a:pPr>
                <a:endParaRPr lang="en-US" dirty="0"/>
              </a:p>
            </p:txBody>
          </p:sp>
          <p:cxnSp>
            <p:nvCxnSpPr>
              <p:cNvPr id="125" name="Straight Connector 367"/>
              <p:cNvCxnSpPr>
                <a:cxnSpLocks noChangeShapeType="1"/>
              </p:cNvCxnSpPr>
              <p:nvPr/>
            </p:nvCxnSpPr>
            <p:spPr bwMode="auto">
              <a:xfrm rot="16200000" flipV="1">
                <a:off x="3126382" y="1731331"/>
                <a:ext cx="0" cy="117896"/>
              </a:xfrm>
              <a:prstGeom prst="line">
                <a:avLst/>
              </a:prstGeom>
              <a:grpFill/>
              <a:ln w="25400" algn="ctr">
                <a:solidFill>
                  <a:schemeClr val="tx1"/>
                </a:solidFill>
                <a:round/>
                <a:headEnd/>
                <a:tailEnd/>
              </a:ln>
            </p:spPr>
          </p:cxnSp>
          <p:cxnSp>
            <p:nvCxnSpPr>
              <p:cNvPr id="126" name="Straight Connector 368"/>
              <p:cNvCxnSpPr>
                <a:cxnSpLocks noChangeShapeType="1"/>
              </p:cNvCxnSpPr>
              <p:nvPr/>
            </p:nvCxnSpPr>
            <p:spPr bwMode="auto">
              <a:xfrm rot="5400000" flipV="1">
                <a:off x="3131102" y="2050500"/>
                <a:ext cx="0" cy="117897"/>
              </a:xfrm>
              <a:prstGeom prst="line">
                <a:avLst/>
              </a:prstGeom>
              <a:grpFill/>
              <a:ln w="25400" algn="ctr">
                <a:solidFill>
                  <a:schemeClr val="tx1"/>
                </a:solidFill>
                <a:round/>
                <a:headEnd/>
                <a:tailEnd/>
              </a:ln>
            </p:spPr>
          </p:cxnSp>
        </p:grpSp>
      </p:grpSp>
    </p:spTree>
    <p:custDataLst>
      <p:tags r:id="rId1"/>
    </p:custDataLst>
    <p:extLst>
      <p:ext uri="{BB962C8B-B14F-4D97-AF65-F5344CB8AC3E}">
        <p14:creationId xmlns:p14="http://schemas.microsoft.com/office/powerpoint/2010/main" val="3184182021"/>
      </p:ext>
    </p:extLst>
  </p:cSld>
  <p:clrMapOvr>
    <a:masterClrMapping/>
  </p:clrMapOvr>
  <p:transition advTm="58656">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8">
                                            <p:txEl>
                                              <p:pRg st="0" end="0"/>
                                            </p:txEl>
                                          </p:spTgt>
                                        </p:tgtEl>
                                        <p:attrNameLst>
                                          <p:attrName>style.visibility</p:attrName>
                                        </p:attrNameLst>
                                      </p:cBhvr>
                                      <p:to>
                                        <p:strVal val="visible"/>
                                      </p:to>
                                    </p:set>
                                    <p:animEffect transition="in" filter="fade">
                                      <p:cBhvr>
                                        <p:cTn id="7" dur="500"/>
                                        <p:tgtEl>
                                          <p:spTgt spid="3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8">
                                            <p:txEl>
                                              <p:pRg st="1" end="1"/>
                                            </p:txEl>
                                          </p:spTgt>
                                        </p:tgtEl>
                                        <p:attrNameLst>
                                          <p:attrName>style.visibility</p:attrName>
                                        </p:attrNameLst>
                                      </p:cBhvr>
                                      <p:to>
                                        <p:strVal val="visible"/>
                                      </p:to>
                                    </p:set>
                                    <p:animEffect transition="in" filter="fade">
                                      <p:cBhvr>
                                        <p:cTn id="12" dur="500"/>
                                        <p:tgtEl>
                                          <p:spTgt spid="3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8">
                                            <p:txEl>
                                              <p:pRg st="2" end="2"/>
                                            </p:txEl>
                                          </p:spTgt>
                                        </p:tgtEl>
                                        <p:attrNameLst>
                                          <p:attrName>style.visibility</p:attrName>
                                        </p:attrNameLst>
                                      </p:cBhvr>
                                      <p:to>
                                        <p:strVal val="visible"/>
                                      </p:to>
                                    </p:set>
                                    <p:animEffect transition="in" filter="fade">
                                      <p:cBhvr>
                                        <p:cTn id="17" dur="500"/>
                                        <p:tgtEl>
                                          <p:spTgt spid="3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8">
                                            <p:txEl>
                                              <p:pRg st="3" end="3"/>
                                            </p:txEl>
                                          </p:spTgt>
                                        </p:tgtEl>
                                        <p:attrNameLst>
                                          <p:attrName>style.visibility</p:attrName>
                                        </p:attrNameLst>
                                      </p:cBhvr>
                                      <p:to>
                                        <p:strVal val="visible"/>
                                      </p:to>
                                    </p:set>
                                    <p:animEffect transition="in" filter="fade">
                                      <p:cBhvr>
                                        <p:cTn id="22" dur="500"/>
                                        <p:tgtEl>
                                          <p:spTgt spid="3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8">
                                            <p:txEl>
                                              <p:pRg st="4" end="4"/>
                                            </p:txEl>
                                          </p:spTgt>
                                        </p:tgtEl>
                                        <p:attrNameLst>
                                          <p:attrName>style.visibility</p:attrName>
                                        </p:attrNameLst>
                                      </p:cBhvr>
                                      <p:to>
                                        <p:strVal val="visible"/>
                                      </p:to>
                                    </p:set>
                                    <p:animEffect transition="in" filter="fade">
                                      <p:cBhvr>
                                        <p:cTn id="27" dur="500"/>
                                        <p:tgtEl>
                                          <p:spTgt spid="3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8">
                                            <p:txEl>
                                              <p:pRg st="5" end="5"/>
                                            </p:txEl>
                                          </p:spTgt>
                                        </p:tgtEl>
                                        <p:attrNameLst>
                                          <p:attrName>style.visibility</p:attrName>
                                        </p:attrNameLst>
                                      </p:cBhvr>
                                      <p:to>
                                        <p:strVal val="visible"/>
                                      </p:to>
                                    </p:set>
                                    <p:animEffect transition="in" filter="fade">
                                      <p:cBhvr>
                                        <p:cTn id="32" dur="500"/>
                                        <p:tgtEl>
                                          <p:spTgt spid="38">
                                            <p:txEl>
                                              <p:pRg st="5" end="5"/>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82"/>
                                        </p:tgtEl>
                                        <p:attrNameLst>
                                          <p:attrName>style.visibility</p:attrName>
                                        </p:attrNameLst>
                                      </p:cBhvr>
                                      <p:to>
                                        <p:strVal val="visible"/>
                                      </p:to>
                                    </p:set>
                                    <p:animEffect transition="in" filter="fade">
                                      <p:cBhvr>
                                        <p:cTn id="35" dur="500"/>
                                        <p:tgtEl>
                                          <p:spTgt spid="82"/>
                                        </p:tgtEl>
                                      </p:cBhvr>
                                    </p:animEffect>
                                  </p:childTnLst>
                                </p:cTn>
                              </p:par>
                              <p:par>
                                <p:cTn id="36" presetID="10" presetClass="entr" presetSubtype="0" fill="hold" nodeType="withEffect">
                                  <p:stCondLst>
                                    <p:cond delay="0"/>
                                  </p:stCondLst>
                                  <p:childTnLst>
                                    <p:set>
                                      <p:cBhvr>
                                        <p:cTn id="37" dur="1" fill="hold">
                                          <p:stCondLst>
                                            <p:cond delay="0"/>
                                          </p:stCondLst>
                                        </p:cTn>
                                        <p:tgtEl>
                                          <p:spTgt spid="3"/>
                                        </p:tgtEl>
                                        <p:attrNameLst>
                                          <p:attrName>style.visibility</p:attrName>
                                        </p:attrNameLst>
                                      </p:cBhvr>
                                      <p:to>
                                        <p:strVal val="visible"/>
                                      </p:to>
                                    </p:set>
                                    <p:animEffect transition="in" filter="fade">
                                      <p:cBhvr>
                                        <p:cTn id="38" dur="500"/>
                                        <p:tgtEl>
                                          <p:spTgt spid="3"/>
                                        </p:tgtEl>
                                      </p:cBhvr>
                                    </p:animEffect>
                                  </p:childTnLst>
                                </p:cTn>
                              </p:par>
                              <p:par>
                                <p:cTn id="39" presetID="10" presetClass="entr" presetSubtype="0" fill="hold" nodeType="withEffect">
                                  <p:stCondLst>
                                    <p:cond delay="0"/>
                                  </p:stCondLst>
                                  <p:childTnLst>
                                    <p:set>
                                      <p:cBhvr>
                                        <p:cTn id="40" dur="1" fill="hold">
                                          <p:stCondLst>
                                            <p:cond delay="0"/>
                                          </p:stCondLst>
                                        </p:cTn>
                                        <p:tgtEl>
                                          <p:spTgt spid="91"/>
                                        </p:tgtEl>
                                        <p:attrNameLst>
                                          <p:attrName>style.visibility</p:attrName>
                                        </p:attrNameLst>
                                      </p:cBhvr>
                                      <p:to>
                                        <p:strVal val="visible"/>
                                      </p:to>
                                    </p:set>
                                    <p:animEffect transition="in" filter="fade">
                                      <p:cBhvr>
                                        <p:cTn id="41" dur="500"/>
                                        <p:tgtEl>
                                          <p:spTgt spid="91"/>
                                        </p:tgtEl>
                                      </p:cBhvr>
                                    </p:animEffect>
                                  </p:childTnLst>
                                </p:cTn>
                              </p:par>
                              <p:par>
                                <p:cTn id="42" presetID="10" presetClass="entr" presetSubtype="0" fill="hold" nodeType="withEffect">
                                  <p:stCondLst>
                                    <p:cond delay="0"/>
                                  </p:stCondLst>
                                  <p:childTnLst>
                                    <p:set>
                                      <p:cBhvr>
                                        <p:cTn id="43" dur="1" fill="hold">
                                          <p:stCondLst>
                                            <p:cond delay="0"/>
                                          </p:stCondLst>
                                        </p:cTn>
                                        <p:tgtEl>
                                          <p:spTgt spid="109"/>
                                        </p:tgtEl>
                                        <p:attrNameLst>
                                          <p:attrName>style.visibility</p:attrName>
                                        </p:attrNameLst>
                                      </p:cBhvr>
                                      <p:to>
                                        <p:strVal val="visible"/>
                                      </p:to>
                                    </p:set>
                                    <p:animEffect transition="in" filter="fade">
                                      <p:cBhvr>
                                        <p:cTn id="44" dur="500"/>
                                        <p:tgtEl>
                                          <p:spTgt spid="109"/>
                                        </p:tgtEl>
                                      </p:cBhvr>
                                    </p:animEffect>
                                  </p:childTnLst>
                                </p:cTn>
                              </p:par>
                              <p:par>
                                <p:cTn id="45" presetID="10" presetClass="entr" presetSubtype="0" fill="hold" nodeType="withEffect">
                                  <p:stCondLst>
                                    <p:cond delay="0"/>
                                  </p:stCondLst>
                                  <p:childTnLst>
                                    <p:set>
                                      <p:cBhvr>
                                        <p:cTn id="46" dur="1" fill="hold">
                                          <p:stCondLst>
                                            <p:cond delay="0"/>
                                          </p:stCondLst>
                                        </p:cTn>
                                        <p:tgtEl>
                                          <p:spTgt spid="118"/>
                                        </p:tgtEl>
                                        <p:attrNameLst>
                                          <p:attrName>style.visibility</p:attrName>
                                        </p:attrNameLst>
                                      </p:cBhvr>
                                      <p:to>
                                        <p:strVal val="visible"/>
                                      </p:to>
                                    </p:set>
                                    <p:animEffect transition="in" filter="fade">
                                      <p:cBhvr>
                                        <p:cTn id="47" dur="500"/>
                                        <p:tgtEl>
                                          <p:spTgt spid="1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4|11.5|0.9|2.4|10.2|12.6|0.7|24.1|1.2|1.2|11.2|1.7|3.9"/>
</p:tagLst>
</file>

<file path=ppt/tags/tag2.xml><?xml version="1.0" encoding="utf-8"?>
<p:tagLst xmlns:a="http://schemas.openxmlformats.org/drawingml/2006/main" xmlns:r="http://schemas.openxmlformats.org/officeDocument/2006/relationships" xmlns:p="http://schemas.openxmlformats.org/presentationml/2006/main">
  <p:tag name="TIMING" val="|18|0.8|1.2|0.6|0.8|2.4|1.7|4.2|8.1|11.3|6.7|3.6|4.3|1.4|2.9|13.4"/>
</p:tagLst>
</file>

<file path=ppt/tags/tag3.xml><?xml version="1.0" encoding="utf-8"?>
<p:tagLst xmlns:a="http://schemas.openxmlformats.org/drawingml/2006/main" xmlns:r="http://schemas.openxmlformats.org/officeDocument/2006/relationships" xmlns:p="http://schemas.openxmlformats.org/presentationml/2006/main">
  <p:tag name="TIMING" val="|8.5|4.1|10.6|1|2.5|18.8"/>
</p:tagLst>
</file>

<file path=ppt/tags/tag4.xml><?xml version="1.0" encoding="utf-8"?>
<p:tagLst xmlns:a="http://schemas.openxmlformats.org/drawingml/2006/main" xmlns:r="http://schemas.openxmlformats.org/officeDocument/2006/relationships" xmlns:p="http://schemas.openxmlformats.org/presentationml/2006/main">
  <p:tag name="TIMING" val="|3.7|7.3|10.3"/>
</p:tagLst>
</file>

<file path=ppt/tags/tag5.xml><?xml version="1.0" encoding="utf-8"?>
<p:tagLst xmlns:a="http://schemas.openxmlformats.org/drawingml/2006/main" xmlns:r="http://schemas.openxmlformats.org/officeDocument/2006/relationships" xmlns:p="http://schemas.openxmlformats.org/presentationml/2006/main">
  <p:tag name="TIMING" val="|0.8|3.2|7.9|8.2|28"/>
</p:tagLst>
</file>

<file path=ppt/tags/tag6.xml><?xml version="1.0" encoding="utf-8"?>
<p:tagLst xmlns:a="http://schemas.openxmlformats.org/drawingml/2006/main" xmlns:r="http://schemas.openxmlformats.org/officeDocument/2006/relationships" xmlns:p="http://schemas.openxmlformats.org/presentationml/2006/main">
  <p:tag name="TIMING" val="|6.9|9.7|18.1|31.2"/>
</p:tagLst>
</file>

<file path=ppt/theme/theme1.xml><?xml version="1.0" encoding="utf-8"?>
<a:theme xmlns:a="http://schemas.openxmlformats.org/drawingml/2006/main" name="Intel_LTtemplate_121410">
  <a:themeElements>
    <a:clrScheme name="Intel">
      <a:dk1>
        <a:srgbClr val="061922"/>
      </a:dk1>
      <a:lt1>
        <a:srgbClr val="FFFFFF"/>
      </a:lt1>
      <a:dk2>
        <a:srgbClr val="939598"/>
      </a:dk2>
      <a:lt2>
        <a:srgbClr val="B4BABD"/>
      </a:lt2>
      <a:accent1>
        <a:srgbClr val="0071C5"/>
      </a:accent1>
      <a:accent2>
        <a:srgbClr val="00AEEF"/>
      </a:accent2>
      <a:accent3>
        <a:srgbClr val="004280"/>
      </a:accent3>
      <a:accent4>
        <a:srgbClr val="FFDA00"/>
      </a:accent4>
      <a:accent5>
        <a:srgbClr val="A6CE39"/>
      </a:accent5>
      <a:accent6>
        <a:srgbClr val="FDB813"/>
      </a:accent6>
      <a:hlink>
        <a:srgbClr val="0071C5"/>
      </a:hlink>
      <a:folHlink>
        <a:srgbClr val="00AEEF"/>
      </a:folHlink>
    </a:clrScheme>
    <a:fontScheme name="Myriad">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dirty="0" smtClean="0">
            <a:latin typeface="Calibri"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dirty="0" smtClean="0">
            <a:latin typeface="Calibri"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Intel_LTtemplate_121410.potx</Template>
  <TotalTime>20877</TotalTime>
  <Words>3995</Words>
  <Application>Microsoft Office PowerPoint</Application>
  <PresentationFormat>On-screen Show (4:3)</PresentationFormat>
  <Paragraphs>1028</Paragraphs>
  <Slides>73</Slides>
  <Notes>41</Notes>
  <HiddenSlides>7</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73</vt:i4>
      </vt:variant>
    </vt:vector>
  </HeadingPairs>
  <TitlesOfParts>
    <vt:vector size="84" baseType="lpstr">
      <vt:lpstr>Arial</vt:lpstr>
      <vt:lpstr>Verdana</vt:lpstr>
      <vt:lpstr>Consolas</vt:lpstr>
      <vt:lpstr>Courier New</vt:lpstr>
      <vt:lpstr>Neo Sans Intel</vt:lpstr>
      <vt:lpstr>Calibri</vt:lpstr>
      <vt:lpstr>Wingdings</vt:lpstr>
      <vt:lpstr>Times New Roman</vt:lpstr>
      <vt:lpstr>Candara</vt:lpstr>
      <vt:lpstr>ＭＳ Ｐゴシック</vt:lpstr>
      <vt:lpstr>Intel_LTtemplate_121410</vt:lpstr>
      <vt:lpstr>LEAP: Simplifying the construction of FPGA-based processor models</vt:lpstr>
      <vt:lpstr>FPGAs are hard to use</vt:lpstr>
      <vt:lpstr>What is LEAP?</vt:lpstr>
      <vt:lpstr>Hello World in C</vt:lpstr>
      <vt:lpstr>Hello World in LEAP</vt:lpstr>
      <vt:lpstr>What is LEAP?</vt:lpstr>
      <vt:lpstr>Communications In LEAP</vt:lpstr>
      <vt:lpstr>What if a Model Doesn’t Fit on an FPGA?</vt:lpstr>
      <vt:lpstr>Latency-Insensitive Design: A Higher Semantic</vt:lpstr>
      <vt:lpstr>PowerPoint Presentation</vt:lpstr>
      <vt:lpstr>PowerPoint Presentation</vt:lpstr>
      <vt:lpstr>A Syntax for LI Design</vt:lpstr>
      <vt:lpstr>HAsim: Design Scaling </vt:lpstr>
      <vt:lpstr>Scratchpads: The LEAP memory abstraction </vt:lpstr>
      <vt:lpstr>Scratchpads: A generic memory abstraction</vt:lpstr>
      <vt:lpstr>Scratchpads: Single FPGA</vt:lpstr>
      <vt:lpstr>Scratchpads: Performance</vt:lpstr>
      <vt:lpstr>Scratchpads: More FPGAs, more resources</vt:lpstr>
      <vt:lpstr>LEAP: Libraries that simplify the use of FPGAs</vt:lpstr>
      <vt:lpstr>Building on abstractions: STDIO Service</vt:lpstr>
      <vt:lpstr>Portability: Leveraging abstraction </vt:lpstr>
      <vt:lpstr>Conclusion</vt:lpstr>
      <vt:lpstr>Questions?</vt:lpstr>
      <vt:lpstr>AWB: Managing hardware and building systems</vt:lpstr>
      <vt:lpstr>Describing complex systems </vt:lpstr>
      <vt:lpstr>What is AWB?</vt:lpstr>
      <vt:lpstr>Why Modularity?</vt:lpstr>
      <vt:lpstr>AWB Projects</vt:lpstr>
      <vt:lpstr>AWB Glossary</vt:lpstr>
      <vt:lpstr>AWB Glossary</vt:lpstr>
      <vt:lpstr>AWB Glossary</vt:lpstr>
      <vt:lpstr>What is the ROI for so much mechanism?</vt:lpstr>
      <vt:lpstr>AWB Operation Example </vt:lpstr>
      <vt:lpstr>AWB module details </vt:lpstr>
      <vt:lpstr>Module Configuration – Example .awb File</vt:lpstr>
      <vt:lpstr>Modules</vt:lpstr>
      <vt:lpstr>From Modules to Models</vt:lpstr>
      <vt:lpstr>Example Module Hierarchy</vt:lpstr>
      <vt:lpstr>Simple Example: Module Selection</vt:lpstr>
      <vt:lpstr>Complete Example: Module Selection</vt:lpstr>
      <vt:lpstr>Default Choices via Attributes</vt:lpstr>
      <vt:lpstr>Workspace Structure</vt:lpstr>
      <vt:lpstr>Awb.config file format</vt:lpstr>
      <vt:lpstr>Repositories</vt:lpstr>
      <vt:lpstr>Package Structure Details</vt:lpstr>
      <vt:lpstr>Manipulating the Search Path</vt:lpstr>
      <vt:lpstr>Model Build</vt:lpstr>
      <vt:lpstr>Model Configurations</vt:lpstr>
      <vt:lpstr>AWB- GUI</vt:lpstr>
      <vt:lpstr>AWB- GUI</vt:lpstr>
      <vt:lpstr>AWB- GUI</vt:lpstr>
      <vt:lpstr>AWB- GUI</vt:lpstr>
      <vt:lpstr>AWB- GUI</vt:lpstr>
      <vt:lpstr>AWB- GUI</vt:lpstr>
      <vt:lpstr>Awb-shell</vt:lpstr>
      <vt:lpstr>Apm-edit - GUI</vt:lpstr>
      <vt:lpstr>Apm-edit - GUI</vt:lpstr>
      <vt:lpstr>Spare Slides</vt:lpstr>
      <vt:lpstr>Hello World on a FPGA</vt:lpstr>
      <vt:lpstr>Solving the FPGA via Abstraction</vt:lpstr>
      <vt:lpstr>Solving Problems via Abstraction</vt:lpstr>
      <vt:lpstr>LEAP Abstraction Layers: Channel IO</vt:lpstr>
      <vt:lpstr>Solving Problems via Abstraction</vt:lpstr>
      <vt:lpstr>RRR Specification Language</vt:lpstr>
      <vt:lpstr>LEAP Abstraction Layers: RRR</vt:lpstr>
      <vt:lpstr>LEAP Abstraction Layers: RRR</vt:lpstr>
      <vt:lpstr>LEAP Abstraction Layers: RRR</vt:lpstr>
      <vt:lpstr>LEAP Abstraction Layers: RRR</vt:lpstr>
      <vt:lpstr>Modularity in FPGA Accelerators</vt:lpstr>
      <vt:lpstr>The Modularity Problem</vt:lpstr>
      <vt:lpstr>LEAP Abstraction: Soft Connections</vt:lpstr>
      <vt:lpstr>Solving Problems via Abstraction</vt:lpstr>
      <vt:lpstr>LEAP Abstraction Layers: Services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Cover Slide Title</dc:title>
  <dc:creator>Red Peak</dc:creator>
  <cp:lastModifiedBy>Fleming, Kermin</cp:lastModifiedBy>
  <cp:revision>212</cp:revision>
  <dcterms:created xsi:type="dcterms:W3CDTF">2010-12-14T21:35:33Z</dcterms:created>
  <dcterms:modified xsi:type="dcterms:W3CDTF">2013-06-24T13:11:27Z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0x010100C1E05BC26083824DB2546712883D286F</vt:lpwstr>
  </property>
</Properties>
</file>