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c39e1147a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" name="Google Shape;52;gdc39e1147a_1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c39e1147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c39e1147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c39e1147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c39e1147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c39e1147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c39e1147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c39e1147a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c39e1147a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c39e1147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dc39e1147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dc39e1147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dc39e1147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c39e1147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dc39e1147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dc39e1147a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dc39e1147a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dc39e1147a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dc39e1147a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dc39e1147a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dc39e1147a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c39e1147a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c39e1147a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c39e1147a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c39e1147a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c39e1147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c39e1147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c39e1147a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c39e1147a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c39e1147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c39e1147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c39e1147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c39e1147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c39e1147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c39e1147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1.png"/><Relationship Id="rId6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2.png"/><Relationship Id="rId6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14396" l="0" r="0" t="18426"/>
          <a:stretch/>
        </p:blipFill>
        <p:spPr>
          <a:xfrm>
            <a:off x="0" y="805163"/>
            <a:ext cx="9144000" cy="3533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5100" y="0"/>
            <a:ext cx="2628900" cy="557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425" y="0"/>
            <a:ext cx="899900" cy="80516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4294967295" type="title"/>
          </p:nvPr>
        </p:nvSpPr>
        <p:spPr>
          <a:xfrm>
            <a:off x="441964" y="4513700"/>
            <a:ext cx="83466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</a:pPr>
            <a:r>
              <a:rPr lang="en"/>
              <a:t>A Journey through expertise...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7586250" y="2454625"/>
            <a:ext cx="1339200" cy="63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LEAP</a:t>
            </a:r>
            <a:endParaRPr b="1"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Academy</a:t>
            </a:r>
            <a:endParaRPr b="1" sz="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7" name="Google Shape;17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4125" y="27625"/>
            <a:ext cx="295975" cy="490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22"/>
          <p:cNvCxnSpPr/>
          <p:nvPr/>
        </p:nvCxnSpPr>
        <p:spPr>
          <a:xfrm>
            <a:off x="8537250" y="90650"/>
            <a:ext cx="10800" cy="36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9" name="Google Shape;17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5189" y="76100"/>
            <a:ext cx="450286" cy="393599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2"/>
          <p:cNvSpPr/>
          <p:nvPr/>
        </p:nvSpPr>
        <p:spPr>
          <a:xfrm>
            <a:off x="0" y="518175"/>
            <a:ext cx="5250600" cy="490500"/>
          </a:xfrm>
          <a:prstGeom prst="snip1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Fetching Image From Image Registry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81" name="Google Shape;181;p22"/>
          <p:cNvSpPr txBox="1"/>
          <p:nvPr/>
        </p:nvSpPr>
        <p:spPr>
          <a:xfrm>
            <a:off x="109175" y="1116050"/>
            <a:ext cx="8439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an application inside a container, requires a container image, a file system bundle providing all application files, libraries, and dependencies and the application needs to run.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 images can be found in image registries. Some of the registries are as followed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Docker Hub.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Red Hat Quay.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Red Hat Container Catalog.</a:t>
            </a:r>
            <a:endParaRPr b="1" sz="1300"/>
          </a:p>
        </p:txBody>
      </p:sp>
      <p:sp>
        <p:nvSpPr>
          <p:cNvPr id="182" name="Google Shape;182;p22"/>
          <p:cNvSpPr txBox="1"/>
          <p:nvPr/>
        </p:nvSpPr>
        <p:spPr>
          <a:xfrm>
            <a:off x="166425" y="3382625"/>
            <a:ext cx="33723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Container Image Name Syntax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Container images are named, based on the following syntax 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registry_name/user_name/image_name:tag</a:t>
            </a:r>
            <a:endParaRPr sz="1300"/>
          </a:p>
        </p:txBody>
      </p:sp>
      <p:pic>
        <p:nvPicPr>
          <p:cNvPr id="183" name="Google Shape;18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8725" y="2400275"/>
            <a:ext cx="5392753" cy="190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9" name="Google Shape;18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4125" y="27625"/>
            <a:ext cx="295975" cy="490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" name="Google Shape;190;p23"/>
          <p:cNvCxnSpPr/>
          <p:nvPr/>
        </p:nvCxnSpPr>
        <p:spPr>
          <a:xfrm>
            <a:off x="8537250" y="90650"/>
            <a:ext cx="10800" cy="36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1" name="Google Shape;19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5189" y="76100"/>
            <a:ext cx="450286" cy="39359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3"/>
          <p:cNvSpPr/>
          <p:nvPr/>
        </p:nvSpPr>
        <p:spPr>
          <a:xfrm>
            <a:off x="0" y="518175"/>
            <a:ext cx="5250600" cy="490500"/>
          </a:xfrm>
          <a:prstGeom prst="snip1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Running Containers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93" name="Google Shape;193;p23"/>
          <p:cNvSpPr txBox="1"/>
          <p:nvPr/>
        </p:nvSpPr>
        <p:spPr>
          <a:xfrm>
            <a:off x="130025" y="1277150"/>
            <a:ext cx="6878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</a:t>
            </a:r>
            <a:r>
              <a:rPr b="1" lang="en" sz="1600"/>
              <a:t>podman run</a:t>
            </a:r>
            <a:r>
              <a:rPr lang="en" sz="1600"/>
              <a:t> command runs a container locally based on an image</a:t>
            </a:r>
            <a:endParaRPr sz="1600"/>
          </a:p>
        </p:txBody>
      </p:sp>
      <p:sp>
        <p:nvSpPr>
          <p:cNvPr id="194" name="Google Shape;194;p23"/>
          <p:cNvSpPr txBox="1"/>
          <p:nvPr/>
        </p:nvSpPr>
        <p:spPr>
          <a:xfrm>
            <a:off x="111075" y="2434900"/>
            <a:ext cx="766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Use the </a:t>
            </a:r>
            <a:r>
              <a:rPr b="1" i="1" lang="en"/>
              <a:t>-d </a:t>
            </a:r>
            <a:r>
              <a:rPr i="1" lang="en"/>
              <a:t>option to run the process in the background</a:t>
            </a:r>
            <a:endParaRPr i="1"/>
          </a:p>
        </p:txBody>
      </p:sp>
      <p:sp>
        <p:nvSpPr>
          <p:cNvPr id="195" name="Google Shape;195;p23"/>
          <p:cNvSpPr txBox="1"/>
          <p:nvPr/>
        </p:nvSpPr>
        <p:spPr>
          <a:xfrm>
            <a:off x="251325" y="3056975"/>
            <a:ext cx="3214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Some Common Container Options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--name : Container Name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-t : Pseudo Terminal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-i : Interactive</a:t>
            </a:r>
            <a:endParaRPr/>
          </a:p>
        </p:txBody>
      </p:sp>
      <p:pic>
        <p:nvPicPr>
          <p:cNvPr id="196" name="Google Shape;19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1325" y="1860650"/>
            <a:ext cx="6013280" cy="42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3"/>
          <p:cNvPicPr preferRelativeResize="0"/>
          <p:nvPr/>
        </p:nvPicPr>
        <p:blipFill rotWithShape="1">
          <a:blip r:embed="rId6">
            <a:alphaModFix/>
          </a:blip>
          <a:srcRect b="0" l="0" r="4979" t="0"/>
          <a:stretch/>
        </p:blipFill>
        <p:spPr>
          <a:xfrm>
            <a:off x="3744100" y="2948263"/>
            <a:ext cx="4931100" cy="1479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3" name="Google Shape;2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4125" y="27625"/>
            <a:ext cx="295975" cy="490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4" name="Google Shape;204;p24"/>
          <p:cNvCxnSpPr/>
          <p:nvPr/>
        </p:nvCxnSpPr>
        <p:spPr>
          <a:xfrm>
            <a:off x="8537250" y="90650"/>
            <a:ext cx="10800" cy="36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5" name="Google Shape;20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5189" y="76100"/>
            <a:ext cx="450286" cy="39359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4"/>
          <p:cNvSpPr/>
          <p:nvPr/>
        </p:nvSpPr>
        <p:spPr>
          <a:xfrm>
            <a:off x="0" y="518175"/>
            <a:ext cx="5250600" cy="490500"/>
          </a:xfrm>
          <a:prstGeom prst="snip1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Docker and its Terminologies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07" name="Google Shape;207;p24"/>
          <p:cNvSpPr txBox="1"/>
          <p:nvPr/>
        </p:nvSpPr>
        <p:spPr>
          <a:xfrm>
            <a:off x="150025" y="1146575"/>
            <a:ext cx="7265100" cy="3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To build base container images with Dockerfiles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Create a working directory.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Write the </a:t>
            </a:r>
            <a:r>
              <a:rPr b="1" lang="en" sz="1300"/>
              <a:t>Dockerfile </a:t>
            </a:r>
            <a:r>
              <a:rPr lang="en" sz="1300"/>
              <a:t>Specifications.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Build the image with the </a:t>
            </a:r>
            <a:r>
              <a:rPr b="1" lang="en" sz="1300"/>
              <a:t>podman </a:t>
            </a:r>
            <a:r>
              <a:rPr lang="en" sz="1300"/>
              <a:t>or </a:t>
            </a:r>
            <a:r>
              <a:rPr b="1" lang="en" sz="1300"/>
              <a:t>docker </a:t>
            </a:r>
            <a:r>
              <a:rPr lang="en" sz="1300"/>
              <a:t>command.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 Dockerfile is a simple text file and each line uses the following syntax: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INSTRUCTION </a:t>
            </a:r>
            <a:r>
              <a:rPr b="1" i="1" lang="en" sz="1300"/>
              <a:t>arguments</a:t>
            </a:r>
            <a:endParaRPr b="1" i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The instructions are executed in the order they </a:t>
            </a:r>
            <a:r>
              <a:rPr lang="en" sz="1300"/>
              <a:t>appear</a:t>
            </a:r>
            <a:r>
              <a:rPr lang="en" sz="1300"/>
              <a:t>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CMD and ENTRYPOINT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Defining an ENTRYPOINT in the Dockerfile creates containers that are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Executables.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The ENTRYPOINT can be script that is added to the container with an ADD instruction.</a:t>
            </a:r>
            <a:endParaRPr sz="1300"/>
          </a:p>
        </p:txBody>
      </p:sp>
      <p:sp>
        <p:nvSpPr>
          <p:cNvPr id="208" name="Google Shape;208;p24"/>
          <p:cNvSpPr txBox="1"/>
          <p:nvPr/>
        </p:nvSpPr>
        <p:spPr>
          <a:xfrm>
            <a:off x="6251025" y="1228575"/>
            <a:ext cx="181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Sample Dockerfile</a:t>
            </a:r>
            <a:endParaRPr b="1"/>
          </a:p>
        </p:txBody>
      </p:sp>
      <p:pic>
        <p:nvPicPr>
          <p:cNvPr id="209" name="Google Shape;20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0700" y="1778825"/>
            <a:ext cx="3396850" cy="197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5" name="Google Shape;2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4125" y="27625"/>
            <a:ext cx="295975" cy="490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Google Shape;216;p25"/>
          <p:cNvCxnSpPr/>
          <p:nvPr/>
        </p:nvCxnSpPr>
        <p:spPr>
          <a:xfrm>
            <a:off x="8537250" y="90650"/>
            <a:ext cx="10800" cy="36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7" name="Google Shape;21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5189" y="76100"/>
            <a:ext cx="450286" cy="39359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5"/>
          <p:cNvSpPr/>
          <p:nvPr/>
        </p:nvSpPr>
        <p:spPr>
          <a:xfrm>
            <a:off x="0" y="239575"/>
            <a:ext cx="5250600" cy="490500"/>
          </a:xfrm>
          <a:prstGeom prst="snip1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Basic Linux Container Networking</a:t>
            </a:r>
            <a:endParaRPr sz="2200">
              <a:solidFill>
                <a:schemeClr val="lt1"/>
              </a:solidFill>
            </a:endParaRPr>
          </a:p>
        </p:txBody>
      </p:sp>
      <p:pic>
        <p:nvPicPr>
          <p:cNvPr id="219" name="Google Shape;21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0600" y="874175"/>
            <a:ext cx="3418355" cy="3840241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5"/>
          <p:cNvSpPr txBox="1"/>
          <p:nvPr/>
        </p:nvSpPr>
        <p:spPr>
          <a:xfrm>
            <a:off x="300050" y="1382325"/>
            <a:ext cx="4864800" cy="29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The Cloud Native Computing Foundation (CNCF) sponsors the </a:t>
            </a:r>
            <a:r>
              <a:rPr i="1" lang="en" sz="1200">
                <a:solidFill>
                  <a:schemeClr val="dk1"/>
                </a:solidFill>
              </a:rPr>
              <a:t>Container Networking Interface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(CNI)</a:t>
            </a:r>
            <a:r>
              <a:rPr lang="en" sz="1200">
                <a:solidFill>
                  <a:schemeClr val="dk1"/>
                </a:solidFill>
              </a:rPr>
              <a:t> open source project. The CNI project aims to standardize the network interface for containers in cloud native environments, such as Kubernetes and Red Hat OpenShift Container Platform.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Podman uses the CNI project to implement a </a:t>
            </a:r>
            <a:r>
              <a:rPr i="1" lang="en" sz="1200">
                <a:solidFill>
                  <a:schemeClr val="dk1"/>
                </a:solidFill>
              </a:rPr>
              <a:t>software-defined network (SDN)</a:t>
            </a:r>
            <a:r>
              <a:rPr lang="en" sz="1200">
                <a:solidFill>
                  <a:schemeClr val="dk1"/>
                </a:solidFill>
              </a:rPr>
              <a:t> for containers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on each host. Podman attaches each container to a virtual bridge and assigns each container a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private IP address. The configuration file that specifies CNI settings for Podman is /etc/cni/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net.d/87-podman-bridge.conflist.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6" name="Google Shape;2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4125" y="27625"/>
            <a:ext cx="295975" cy="490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7" name="Google Shape;227;p26"/>
          <p:cNvCxnSpPr/>
          <p:nvPr/>
        </p:nvCxnSpPr>
        <p:spPr>
          <a:xfrm>
            <a:off x="8537250" y="90650"/>
            <a:ext cx="10800" cy="36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8" name="Google Shape;22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5189" y="76100"/>
            <a:ext cx="450286" cy="393599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6"/>
          <p:cNvSpPr/>
          <p:nvPr/>
        </p:nvSpPr>
        <p:spPr>
          <a:xfrm>
            <a:off x="0" y="518175"/>
            <a:ext cx="5507700" cy="490500"/>
          </a:xfrm>
          <a:prstGeom prst="snip1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KUBERNETES and OpenShift Resources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30" name="Google Shape;230;p26"/>
          <p:cNvSpPr/>
          <p:nvPr/>
        </p:nvSpPr>
        <p:spPr>
          <a:xfrm>
            <a:off x="0" y="1163500"/>
            <a:ext cx="2850300" cy="364500"/>
          </a:xfrm>
          <a:prstGeom prst="snip1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    </a:t>
            </a:r>
            <a:r>
              <a:rPr lang="en" sz="1700">
                <a:solidFill>
                  <a:schemeClr val="lt1"/>
                </a:solidFill>
              </a:rPr>
              <a:t>Kubernetes Architecture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231" name="Google Shape;231;p26"/>
          <p:cNvSpPr txBox="1"/>
          <p:nvPr/>
        </p:nvSpPr>
        <p:spPr>
          <a:xfrm>
            <a:off x="19075" y="1680400"/>
            <a:ext cx="87333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smallest unit manageable in </a:t>
            </a:r>
            <a:r>
              <a:rPr b="1" lang="en"/>
              <a:t>Kubernetes </a:t>
            </a:r>
            <a:r>
              <a:rPr lang="en"/>
              <a:t>is a </a:t>
            </a:r>
            <a:r>
              <a:rPr b="1" lang="en"/>
              <a:t>pod</a:t>
            </a:r>
            <a:r>
              <a:rPr lang="en"/>
              <a:t>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</a:t>
            </a:r>
            <a:r>
              <a:rPr b="1" lang="en"/>
              <a:t>pod </a:t>
            </a:r>
            <a:r>
              <a:rPr lang="en"/>
              <a:t>consists of one or more containers with its storage resources and IP.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</a:t>
            </a:r>
            <a:r>
              <a:rPr b="1" lang="en"/>
              <a:t>master node</a:t>
            </a:r>
            <a:r>
              <a:rPr lang="en"/>
              <a:t> provides basic cluster services such as </a:t>
            </a:r>
            <a:r>
              <a:rPr b="1" lang="en"/>
              <a:t>APIs </a:t>
            </a:r>
            <a:r>
              <a:rPr lang="en"/>
              <a:t>controllers.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</a:t>
            </a:r>
            <a:r>
              <a:rPr b="1" lang="en"/>
              <a:t>worker node</a:t>
            </a:r>
            <a:r>
              <a:rPr lang="en"/>
              <a:t> performs work in a Kubernetes cluster. </a:t>
            </a:r>
            <a:r>
              <a:rPr b="1" lang="en"/>
              <a:t>Application pods</a:t>
            </a:r>
            <a:r>
              <a:rPr lang="en"/>
              <a:t> are scheduled onto worker nodes.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</a:t>
            </a:r>
            <a:r>
              <a:rPr b="1" lang="en"/>
              <a:t>controller </a:t>
            </a:r>
            <a:r>
              <a:rPr lang="en"/>
              <a:t>is a Kubernetes process that watches the resources and </a:t>
            </a:r>
            <a:r>
              <a:rPr lang="en"/>
              <a:t>make</a:t>
            </a:r>
            <a:r>
              <a:rPr lang="en"/>
              <a:t> changes based on that state.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Services </a:t>
            </a:r>
            <a:r>
              <a:rPr lang="en"/>
              <a:t>: Define a single, persistent IP/port combination that provides access to a pool of pods.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Replication Controllers </a:t>
            </a:r>
            <a:r>
              <a:rPr lang="en"/>
              <a:t>: Defines how pods are replicated(horizontally scaled) into different nodes.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Persistent Volumes</a:t>
            </a:r>
            <a:r>
              <a:rPr lang="en"/>
              <a:t> and </a:t>
            </a:r>
            <a:r>
              <a:rPr b="1" lang="en"/>
              <a:t>Persistent Volume Claims.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ConfigMaps </a:t>
            </a:r>
            <a:r>
              <a:rPr lang="en"/>
              <a:t>and </a:t>
            </a:r>
            <a:r>
              <a:rPr b="1" lang="en"/>
              <a:t>Secrets </a:t>
            </a:r>
            <a:r>
              <a:rPr lang="en"/>
              <a:t>: Contains keys and values that can be used by other resources.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7" name="Google Shape;23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4125" y="27625"/>
            <a:ext cx="295975" cy="490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8" name="Google Shape;238;p27"/>
          <p:cNvCxnSpPr/>
          <p:nvPr/>
        </p:nvCxnSpPr>
        <p:spPr>
          <a:xfrm>
            <a:off x="8537250" y="90650"/>
            <a:ext cx="10800" cy="36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9" name="Google Shape;23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5189" y="76100"/>
            <a:ext cx="450286" cy="393599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7"/>
          <p:cNvSpPr/>
          <p:nvPr/>
        </p:nvSpPr>
        <p:spPr>
          <a:xfrm>
            <a:off x="0" y="518175"/>
            <a:ext cx="5507700" cy="490500"/>
          </a:xfrm>
          <a:prstGeom prst="snip1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KUBERNETES and OpenShift Resources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41" name="Google Shape;241;p27"/>
          <p:cNvSpPr/>
          <p:nvPr/>
        </p:nvSpPr>
        <p:spPr>
          <a:xfrm>
            <a:off x="0" y="1163500"/>
            <a:ext cx="2850300" cy="364500"/>
          </a:xfrm>
          <a:prstGeom prst="snip1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OpenShift Resource Types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242" name="Google Shape;242;p27"/>
          <p:cNvSpPr txBox="1"/>
          <p:nvPr/>
        </p:nvSpPr>
        <p:spPr>
          <a:xfrm>
            <a:off x="21425" y="1619250"/>
            <a:ext cx="5947200" cy="31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Deployment Config (dc)</a:t>
            </a:r>
            <a:r>
              <a:rPr lang="en"/>
              <a:t> : Represents the set of containers included in a pod, and the deployment strategies to be used. A dc can also provide a basic but extensible continuous delivery workflow.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Build Config (bc)</a:t>
            </a:r>
            <a:r>
              <a:rPr lang="en"/>
              <a:t> : Defines a process to be executed in the OpenShift project. Source-to-image (S2I) feature to build a image from application source code stored in a Git repository.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Routes </a:t>
            </a:r>
            <a:r>
              <a:rPr lang="en"/>
              <a:t>: Represent a DNS host name recognized by the OpenShift router as an ingress point for applications and microservices.</a:t>
            </a:r>
            <a:endParaRPr/>
          </a:p>
        </p:txBody>
      </p:sp>
      <p:pic>
        <p:nvPicPr>
          <p:cNvPr id="243" name="Google Shape;24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4925" y="1688550"/>
            <a:ext cx="2312325" cy="2470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9" name="Google Shape;2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4125" y="27625"/>
            <a:ext cx="295975" cy="490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Google Shape;250;p28"/>
          <p:cNvCxnSpPr/>
          <p:nvPr/>
        </p:nvCxnSpPr>
        <p:spPr>
          <a:xfrm>
            <a:off x="8537250" y="90650"/>
            <a:ext cx="10800" cy="36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1" name="Google Shape;25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5189" y="76100"/>
            <a:ext cx="450286" cy="393599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8"/>
          <p:cNvSpPr/>
          <p:nvPr/>
        </p:nvSpPr>
        <p:spPr>
          <a:xfrm>
            <a:off x="0" y="250300"/>
            <a:ext cx="5250600" cy="490500"/>
          </a:xfrm>
          <a:prstGeom prst="snip1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OpenShift Architecture</a:t>
            </a:r>
            <a:endParaRPr sz="2200">
              <a:solidFill>
                <a:schemeClr val="lt1"/>
              </a:solidFill>
            </a:endParaRPr>
          </a:p>
        </p:txBody>
      </p:sp>
      <p:pic>
        <p:nvPicPr>
          <p:cNvPr id="253" name="Google Shape;25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9363" y="839600"/>
            <a:ext cx="5345284" cy="4097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9" name="Google Shape;2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4125" y="27625"/>
            <a:ext cx="295975" cy="490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0" name="Google Shape;260;p29"/>
          <p:cNvCxnSpPr/>
          <p:nvPr/>
        </p:nvCxnSpPr>
        <p:spPr>
          <a:xfrm>
            <a:off x="8537250" y="90650"/>
            <a:ext cx="10800" cy="36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1" name="Google Shape;26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5189" y="76100"/>
            <a:ext cx="450286" cy="393599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9"/>
          <p:cNvSpPr/>
          <p:nvPr/>
        </p:nvSpPr>
        <p:spPr>
          <a:xfrm>
            <a:off x="0" y="250300"/>
            <a:ext cx="5250600" cy="490500"/>
          </a:xfrm>
          <a:prstGeom prst="snip1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OpenShift Source-To-Image (S2I)</a:t>
            </a:r>
            <a:endParaRPr sz="2200">
              <a:solidFill>
                <a:schemeClr val="lt1"/>
              </a:solidFill>
            </a:endParaRPr>
          </a:p>
        </p:txBody>
      </p:sp>
      <p:pic>
        <p:nvPicPr>
          <p:cNvPr id="263" name="Google Shape;26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32613" y="861050"/>
            <a:ext cx="5777481" cy="409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9"/>
          <p:cNvSpPr/>
          <p:nvPr/>
        </p:nvSpPr>
        <p:spPr>
          <a:xfrm>
            <a:off x="0" y="2465800"/>
            <a:ext cx="2529000" cy="782100"/>
          </a:xfrm>
          <a:prstGeom prst="round1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Deployment Configuration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And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Dependent Resources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0" name="Google Shape;2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4125" y="27625"/>
            <a:ext cx="295975" cy="490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1" name="Google Shape;271;p30"/>
          <p:cNvCxnSpPr/>
          <p:nvPr/>
        </p:nvCxnSpPr>
        <p:spPr>
          <a:xfrm>
            <a:off x="8537250" y="90650"/>
            <a:ext cx="10800" cy="36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72" name="Google Shape;27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5189" y="76100"/>
            <a:ext cx="450286" cy="393599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0"/>
          <p:cNvSpPr/>
          <p:nvPr/>
        </p:nvSpPr>
        <p:spPr>
          <a:xfrm>
            <a:off x="0" y="250300"/>
            <a:ext cx="5250600" cy="490500"/>
          </a:xfrm>
          <a:prstGeom prst="snip1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OpenShift Web Console</a:t>
            </a:r>
            <a:endParaRPr sz="2200">
              <a:solidFill>
                <a:schemeClr val="lt1"/>
              </a:solidFill>
            </a:endParaRPr>
          </a:p>
        </p:txBody>
      </p:sp>
      <p:pic>
        <p:nvPicPr>
          <p:cNvPr id="274" name="Google Shape;27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4450" y="1080438"/>
            <a:ext cx="6000750" cy="33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0"/>
          <p:cNvSpPr/>
          <p:nvPr/>
        </p:nvSpPr>
        <p:spPr>
          <a:xfrm>
            <a:off x="0" y="2465800"/>
            <a:ext cx="2529000" cy="782100"/>
          </a:xfrm>
          <a:prstGeom prst="round1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Web Console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 Home Page</a:t>
            </a:r>
            <a:endParaRPr b="1"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1" name="Google Shape;2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4125" y="27625"/>
            <a:ext cx="295975" cy="490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2" name="Google Shape;282;p31"/>
          <p:cNvCxnSpPr/>
          <p:nvPr/>
        </p:nvCxnSpPr>
        <p:spPr>
          <a:xfrm>
            <a:off x="8537250" y="90650"/>
            <a:ext cx="10800" cy="36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83" name="Google Shape;28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5189" y="76100"/>
            <a:ext cx="450286" cy="39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4125" y="27625"/>
            <a:ext cx="295975" cy="490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Google Shape;65;p14"/>
          <p:cNvCxnSpPr/>
          <p:nvPr/>
        </p:nvCxnSpPr>
        <p:spPr>
          <a:xfrm>
            <a:off x="8537250" y="90650"/>
            <a:ext cx="10800" cy="36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5189" y="76100"/>
            <a:ext cx="450286" cy="39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2125" y="1022050"/>
            <a:ext cx="4183076" cy="3137301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68" name="Google Shape;68;p14"/>
          <p:cNvCxnSpPr/>
          <p:nvPr/>
        </p:nvCxnSpPr>
        <p:spPr>
          <a:xfrm flipH="1">
            <a:off x="4255525" y="766400"/>
            <a:ext cx="10500" cy="3648600"/>
          </a:xfrm>
          <a:prstGeom prst="straightConnector1">
            <a:avLst/>
          </a:prstGeom>
          <a:noFill/>
          <a:ln cap="flat" cmpd="sng" w="76200">
            <a:solidFill>
              <a:srgbClr val="1155CC"/>
            </a:solidFill>
            <a:prstDash val="dashDot"/>
            <a:round/>
            <a:headEnd len="med" w="med" type="none"/>
            <a:tailEnd len="med" w="med" type="none"/>
          </a:ln>
        </p:spPr>
      </p:cxnSp>
      <p:cxnSp>
        <p:nvCxnSpPr>
          <p:cNvPr id="69" name="Google Shape;69;p14"/>
          <p:cNvCxnSpPr/>
          <p:nvPr/>
        </p:nvCxnSpPr>
        <p:spPr>
          <a:xfrm flipH="1">
            <a:off x="4163850" y="766400"/>
            <a:ext cx="10500" cy="3648600"/>
          </a:xfrm>
          <a:prstGeom prst="straightConnector1">
            <a:avLst/>
          </a:prstGeom>
          <a:noFill/>
          <a:ln cap="flat" cmpd="sng" w="76200">
            <a:solidFill>
              <a:srgbClr val="1155CC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0" name="Google Shape;70;p14"/>
          <p:cNvCxnSpPr/>
          <p:nvPr/>
        </p:nvCxnSpPr>
        <p:spPr>
          <a:xfrm rot="10800000">
            <a:off x="407100" y="2464500"/>
            <a:ext cx="3632700" cy="108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1" name="Google Shape;71;p14"/>
          <p:cNvSpPr txBox="1"/>
          <p:nvPr/>
        </p:nvSpPr>
        <p:spPr>
          <a:xfrm>
            <a:off x="313125" y="1746650"/>
            <a:ext cx="37611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55CC"/>
                </a:solidFill>
              </a:rPr>
              <a:t>Deepak Mishra </a:t>
            </a:r>
            <a:endParaRPr b="1" sz="1800">
              <a:solidFill>
                <a:srgbClr val="1155CC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155CC"/>
                </a:solidFill>
              </a:rPr>
              <a:t>(CEO and Founder of Prodevans Technologies)</a:t>
            </a:r>
            <a:endParaRPr sz="1100">
              <a:solidFill>
                <a:srgbClr val="1155CC"/>
              </a:solidFill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385775" y="2516650"/>
            <a:ext cx="3696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55C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Graham Dumpleton</a:t>
            </a:r>
            <a:endParaRPr sz="1300">
              <a:solidFill>
                <a:srgbClr val="1155CC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155C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(The author of two O'Reilly books on OpenShift: OpenShift for Developers, and Deploying to OpenShift)</a:t>
            </a:r>
            <a:endParaRPr b="1" sz="1600">
              <a:solidFill>
                <a:srgbClr val="1155CC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225025" y="407200"/>
            <a:ext cx="200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@RedHat_Summit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4125" y="27625"/>
            <a:ext cx="295975" cy="490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15"/>
          <p:cNvCxnSpPr/>
          <p:nvPr/>
        </p:nvCxnSpPr>
        <p:spPr>
          <a:xfrm>
            <a:off x="8537250" y="90650"/>
            <a:ext cx="10800" cy="36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5189" y="76100"/>
            <a:ext cx="450286" cy="39359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/>
          <p:nvPr/>
        </p:nvSpPr>
        <p:spPr>
          <a:xfrm>
            <a:off x="0" y="441975"/>
            <a:ext cx="2529000" cy="490500"/>
          </a:xfrm>
          <a:prstGeom prst="snip1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</a:rPr>
              <a:t>AGENDA</a:t>
            </a:r>
            <a:endParaRPr b="1" sz="2100">
              <a:solidFill>
                <a:schemeClr val="lt1"/>
              </a:solidFill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0" y="1023000"/>
            <a:ext cx="9144000" cy="3595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lt1"/>
                </a:solidFill>
              </a:rPr>
              <a:t>1. Overview of container technology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lt1"/>
                </a:solidFill>
              </a:rPr>
              <a:t>2. Overview of container architecture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lt1"/>
                </a:solidFill>
              </a:rPr>
              <a:t>3. Overview of Kubernetes and OpenShift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lt1"/>
                </a:solidFill>
              </a:rPr>
              <a:t>4. Provisioning a containerized database server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lt1"/>
                </a:solidFill>
              </a:rPr>
              <a:t>5. Building custom container images with Dockerfile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lt1"/>
                </a:solidFill>
              </a:rPr>
              <a:t>6. Creating basic Kubernetes and OpenShift resources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lt1"/>
                </a:solidFill>
              </a:rPr>
              <a:t>7. Creating routes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lt1"/>
                </a:solidFill>
              </a:rPr>
              <a:t>8. Creating applications with the source-to-image facility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9. Creating applications with Red Hat OpenShift web console</a:t>
            </a:r>
            <a:endParaRPr sz="2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4125" y="27625"/>
            <a:ext cx="295975" cy="490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6"/>
          <p:cNvCxnSpPr/>
          <p:nvPr/>
        </p:nvCxnSpPr>
        <p:spPr>
          <a:xfrm>
            <a:off x="8537250" y="90650"/>
            <a:ext cx="10800" cy="36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5189" y="76100"/>
            <a:ext cx="450286" cy="39359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/>
          <p:nvPr/>
        </p:nvSpPr>
        <p:spPr>
          <a:xfrm>
            <a:off x="0" y="518175"/>
            <a:ext cx="5250600" cy="490500"/>
          </a:xfrm>
          <a:prstGeom prst="snip1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CONTAINER TECHNOLOGY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182175" y="1297775"/>
            <a:ext cx="30432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are containers?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Containers are a set of one or more processes that are isolated from the rest of the system.</a:t>
            </a:r>
            <a:endParaRPr sz="1200"/>
          </a:p>
        </p:txBody>
      </p:sp>
      <p:sp>
        <p:nvSpPr>
          <p:cNvPr id="94" name="Google Shape;94;p16"/>
          <p:cNvSpPr txBox="1"/>
          <p:nvPr/>
        </p:nvSpPr>
        <p:spPr>
          <a:xfrm>
            <a:off x="185575" y="2535175"/>
            <a:ext cx="30432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Enterprise Requirements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Low Hardware Footprint.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Quick and Reusable Deployment.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Multiple Environment Deployment.</a:t>
            </a:r>
            <a:endParaRPr sz="1200"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7475" y="1535925"/>
            <a:ext cx="5250601" cy="2061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4125" y="27625"/>
            <a:ext cx="295975" cy="490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17"/>
          <p:cNvCxnSpPr/>
          <p:nvPr/>
        </p:nvCxnSpPr>
        <p:spPr>
          <a:xfrm>
            <a:off x="8537250" y="90650"/>
            <a:ext cx="10800" cy="36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5189" y="76100"/>
            <a:ext cx="450286" cy="39359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/>
          <p:nvPr/>
        </p:nvSpPr>
        <p:spPr>
          <a:xfrm>
            <a:off x="0" y="518175"/>
            <a:ext cx="5250600" cy="490500"/>
          </a:xfrm>
          <a:prstGeom prst="snip1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CONTAINER ARCHITECTURE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182175" y="1221575"/>
            <a:ext cx="30432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How do containers work?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Namespaces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Control groups (cgroups)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Seccomp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SELinux</a:t>
            </a:r>
            <a:endParaRPr sz="1200"/>
          </a:p>
        </p:txBody>
      </p:sp>
      <p:sp>
        <p:nvSpPr>
          <p:cNvPr id="106" name="Google Shape;106;p17"/>
          <p:cNvSpPr txBox="1"/>
          <p:nvPr/>
        </p:nvSpPr>
        <p:spPr>
          <a:xfrm>
            <a:off x="2949900" y="1221575"/>
            <a:ext cx="32442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Linux Container Architecture Terms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Containers.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Image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Image Repository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Podman</a:t>
            </a:r>
            <a:endParaRPr sz="1200"/>
          </a:p>
        </p:txBody>
      </p:sp>
      <p:sp>
        <p:nvSpPr>
          <p:cNvPr id="107" name="Google Shape;107;p17"/>
          <p:cNvSpPr/>
          <p:nvPr/>
        </p:nvSpPr>
        <p:spPr>
          <a:xfrm>
            <a:off x="315425" y="2788975"/>
            <a:ext cx="1407300" cy="18318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</a:t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2949900" y="2946175"/>
            <a:ext cx="1145700" cy="1517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</a:t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5806348" y="2571750"/>
            <a:ext cx="1407300" cy="8409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Container</a:t>
            </a:r>
            <a:endParaRPr sz="1200"/>
          </a:p>
        </p:txBody>
      </p:sp>
      <p:sp>
        <p:nvSpPr>
          <p:cNvPr id="110" name="Google Shape;110;p17"/>
          <p:cNvSpPr/>
          <p:nvPr/>
        </p:nvSpPr>
        <p:spPr>
          <a:xfrm>
            <a:off x="7371298" y="3284425"/>
            <a:ext cx="1407300" cy="8409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Container</a:t>
            </a:r>
            <a:endParaRPr sz="1200"/>
          </a:p>
        </p:txBody>
      </p:sp>
      <p:sp>
        <p:nvSpPr>
          <p:cNvPr id="111" name="Google Shape;111;p17"/>
          <p:cNvSpPr/>
          <p:nvPr/>
        </p:nvSpPr>
        <p:spPr>
          <a:xfrm>
            <a:off x="5806348" y="3907250"/>
            <a:ext cx="1407300" cy="8409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Container</a:t>
            </a:r>
            <a:endParaRPr sz="1200"/>
          </a:p>
        </p:txBody>
      </p:sp>
      <p:cxnSp>
        <p:nvCxnSpPr>
          <p:cNvPr id="112" name="Google Shape;112;p17"/>
          <p:cNvCxnSpPr>
            <a:stCxn id="107" idx="3"/>
            <a:endCxn id="108" idx="1"/>
          </p:cNvCxnSpPr>
          <p:nvPr/>
        </p:nvCxnSpPr>
        <p:spPr>
          <a:xfrm>
            <a:off x="1722725" y="3704875"/>
            <a:ext cx="122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7"/>
          <p:cNvCxnSpPr>
            <a:stCxn id="108" idx="3"/>
            <a:endCxn id="109" idx="2"/>
          </p:cNvCxnSpPr>
          <p:nvPr/>
        </p:nvCxnSpPr>
        <p:spPr>
          <a:xfrm flipH="1" rot="10800000">
            <a:off x="4095600" y="2992075"/>
            <a:ext cx="1710600" cy="71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7"/>
          <p:cNvCxnSpPr>
            <a:stCxn id="108" idx="3"/>
            <a:endCxn id="110" idx="2"/>
          </p:cNvCxnSpPr>
          <p:nvPr/>
        </p:nvCxnSpPr>
        <p:spPr>
          <a:xfrm>
            <a:off x="4095600" y="3704875"/>
            <a:ext cx="327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7"/>
          <p:cNvCxnSpPr>
            <a:stCxn id="108" idx="3"/>
            <a:endCxn id="111" idx="2"/>
          </p:cNvCxnSpPr>
          <p:nvPr/>
        </p:nvCxnSpPr>
        <p:spPr>
          <a:xfrm>
            <a:off x="4095600" y="3704875"/>
            <a:ext cx="1710600" cy="62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6" name="Google Shape;11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76462" y="1008675"/>
            <a:ext cx="844688" cy="84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45674" y="1117724"/>
            <a:ext cx="868451" cy="62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54251" y="1849575"/>
            <a:ext cx="683000" cy="62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4125" y="27625"/>
            <a:ext cx="295975" cy="490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18"/>
          <p:cNvCxnSpPr/>
          <p:nvPr/>
        </p:nvCxnSpPr>
        <p:spPr>
          <a:xfrm>
            <a:off x="8537250" y="90650"/>
            <a:ext cx="10800" cy="36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6" name="Google Shape;1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5189" y="76100"/>
            <a:ext cx="450286" cy="39359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/>
          <p:nvPr/>
        </p:nvSpPr>
        <p:spPr>
          <a:xfrm>
            <a:off x="0" y="213375"/>
            <a:ext cx="6408000" cy="703500"/>
          </a:xfrm>
          <a:prstGeom prst="snip1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CONTAINER LIFE CYCLE MANAGEMENT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WITH PODMAN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28" name="Google Shape;128;p18"/>
          <p:cNvPicPr preferRelativeResize="0"/>
          <p:nvPr/>
        </p:nvPicPr>
        <p:blipFill rotWithShape="1">
          <a:blip r:embed="rId5">
            <a:alphaModFix/>
          </a:blip>
          <a:srcRect b="0" l="1019" r="0" t="2257"/>
          <a:stretch/>
        </p:blipFill>
        <p:spPr>
          <a:xfrm>
            <a:off x="2336000" y="994175"/>
            <a:ext cx="6223050" cy="375879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/>
          <p:nvPr/>
        </p:nvSpPr>
        <p:spPr>
          <a:xfrm>
            <a:off x="0" y="2465800"/>
            <a:ext cx="2164500" cy="782100"/>
          </a:xfrm>
          <a:prstGeom prst="round1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Podman Managing Subcommands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4125" y="27625"/>
            <a:ext cx="295975" cy="490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p19"/>
          <p:cNvCxnSpPr/>
          <p:nvPr/>
        </p:nvCxnSpPr>
        <p:spPr>
          <a:xfrm>
            <a:off x="8537250" y="90650"/>
            <a:ext cx="10800" cy="36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7" name="Google Shape;13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5189" y="76100"/>
            <a:ext cx="450286" cy="39359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/>
          <p:nvPr/>
        </p:nvSpPr>
        <p:spPr>
          <a:xfrm>
            <a:off x="0" y="518175"/>
            <a:ext cx="5715000" cy="490500"/>
          </a:xfrm>
          <a:prstGeom prst="snip1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Need of OPENSHIFT AND KUBERNETES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182175" y="1221575"/>
            <a:ext cx="30432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Limitation of Containers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As the number of containers managed by an organization grows, so is the manually starting too exponentially which is directly proportional to quick response to external demands.</a:t>
            </a:r>
            <a:endParaRPr sz="1200"/>
          </a:p>
        </p:txBody>
      </p:sp>
      <p:sp>
        <p:nvSpPr>
          <p:cNvPr id="140" name="Google Shape;140;p19"/>
          <p:cNvSpPr txBox="1"/>
          <p:nvPr/>
        </p:nvSpPr>
        <p:spPr>
          <a:xfrm>
            <a:off x="182175" y="2822875"/>
            <a:ext cx="5715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Enterprise Needs: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Easy communication between a large number of services.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Resource limits on applications regardless of the number of containers running them.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To respond to application usage spikes to increase or decrease running containers.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To react to service deterioration with health checks.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Gradual/Smooth roll out of a new release to a set of users.</a:t>
            </a:r>
            <a:endParaRPr sz="1200"/>
          </a:p>
        </p:txBody>
      </p:sp>
      <p:pic>
        <p:nvPicPr>
          <p:cNvPr id="141" name="Google Shape;14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7175" y="1221575"/>
            <a:ext cx="2699424" cy="2571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07725" y="2625650"/>
            <a:ext cx="660375" cy="66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4125" y="27625"/>
            <a:ext cx="295975" cy="490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20"/>
          <p:cNvCxnSpPr/>
          <p:nvPr/>
        </p:nvCxnSpPr>
        <p:spPr>
          <a:xfrm>
            <a:off x="8537250" y="90650"/>
            <a:ext cx="10800" cy="36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0" name="Google Shape;15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5189" y="76100"/>
            <a:ext cx="450286" cy="393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0"/>
          <p:cNvSpPr/>
          <p:nvPr/>
        </p:nvSpPr>
        <p:spPr>
          <a:xfrm>
            <a:off x="0" y="441975"/>
            <a:ext cx="5250600" cy="490500"/>
          </a:xfrm>
          <a:prstGeom prst="snip1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lt1"/>
                </a:solidFill>
              </a:rPr>
              <a:t>OPENSHIFT AND KUBERNETES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52" name="Google Shape;152;p20"/>
          <p:cNvSpPr/>
          <p:nvPr/>
        </p:nvSpPr>
        <p:spPr>
          <a:xfrm>
            <a:off x="1009000" y="1250100"/>
            <a:ext cx="1860600" cy="618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ORCHESTRATION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3" name="Google Shape;153;p20"/>
          <p:cNvSpPr/>
          <p:nvPr/>
        </p:nvSpPr>
        <p:spPr>
          <a:xfrm>
            <a:off x="3529319" y="1250100"/>
            <a:ext cx="1860600" cy="618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SCHEDULING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3026226" y="1416015"/>
            <a:ext cx="346500" cy="286500"/>
          </a:xfrm>
          <a:prstGeom prst="mathPlus">
            <a:avLst>
              <a:gd fmla="val 23520" name="adj1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5624141" y="1426610"/>
            <a:ext cx="416100" cy="2655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6274411" y="1250100"/>
            <a:ext cx="1860600" cy="618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HIGH AVAILABILITY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147100" y="1964225"/>
            <a:ext cx="48267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Three challenges of a container cluster architecture: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Orchestration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Scheduling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Isolation</a:t>
            </a:r>
            <a:endParaRPr sz="1200"/>
          </a:p>
        </p:txBody>
      </p:sp>
      <p:sp>
        <p:nvSpPr>
          <p:cNvPr id="158" name="Google Shape;158;p20"/>
          <p:cNvSpPr txBox="1"/>
          <p:nvPr/>
        </p:nvSpPr>
        <p:spPr>
          <a:xfrm>
            <a:off x="147100" y="3028225"/>
            <a:ext cx="48267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Kubernetes Features: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Service discovery and load balancing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Horizontal Scaling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Self-healing with user defined health checks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Automated rollout and rollback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Secrets and Configuration Management.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Operators</a:t>
            </a:r>
            <a:endParaRPr sz="1200"/>
          </a:p>
        </p:txBody>
      </p:sp>
      <p:pic>
        <p:nvPicPr>
          <p:cNvPr id="159" name="Google Shape;15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1625" y="2343150"/>
            <a:ext cx="3865400" cy="1964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5" name="Google Shape;16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4125" y="27625"/>
            <a:ext cx="295975" cy="490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" name="Google Shape;166;p21"/>
          <p:cNvCxnSpPr/>
          <p:nvPr/>
        </p:nvCxnSpPr>
        <p:spPr>
          <a:xfrm>
            <a:off x="8537250" y="90650"/>
            <a:ext cx="10800" cy="36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7" name="Google Shape;16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5189" y="76100"/>
            <a:ext cx="450286" cy="393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/>
          <p:nvPr/>
        </p:nvSpPr>
        <p:spPr>
          <a:xfrm>
            <a:off x="0" y="518175"/>
            <a:ext cx="5250600" cy="490500"/>
          </a:xfrm>
          <a:prstGeom prst="snip1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RH OCP Features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116725" y="1214975"/>
            <a:ext cx="4318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Integrated developer workflow.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Routes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Metrics and logging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Unified UI</a:t>
            </a:r>
            <a:endParaRPr/>
          </a:p>
        </p:txBody>
      </p:sp>
      <p:pic>
        <p:nvPicPr>
          <p:cNvPr id="170" name="Google Shape;17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0875" y="1214975"/>
            <a:ext cx="2461576" cy="63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74963" y="2213150"/>
            <a:ext cx="6194063" cy="257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