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72" r:id="rId4"/>
    <p:sldId id="273" r:id="rId5"/>
    <p:sldId id="266" r:id="rId6"/>
    <p:sldId id="267" r:id="rId7"/>
    <p:sldId id="268" r:id="rId8"/>
    <p:sldId id="269" r:id="rId9"/>
    <p:sldId id="270" r:id="rId10"/>
    <p:sldId id="271" r:id="rId11"/>
    <p:sldId id="276"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0B0"/>
    <a:srgbClr val="FFFF99"/>
    <a:srgbClr val="996633"/>
    <a:srgbClr val="66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B3875-A00C-43DF-8002-D5CE9B6B045C}" type="doc">
      <dgm:prSet loTypeId="urn:microsoft.com/office/officeart/2005/8/layout/hList7" loCatId="relationship" qsTypeId="urn:microsoft.com/office/officeart/2005/8/quickstyle/simple1" qsCatId="simple" csTypeId="urn:microsoft.com/office/officeart/2005/8/colors/colorful4" csCatId="colorful" phldr="1"/>
      <dgm:spPr/>
    </dgm:pt>
    <dgm:pt modelId="{443E2068-FE71-4B87-9369-5FA6C6AC5FDD}">
      <dgm:prSet phldrT="[Text]"/>
      <dgm:spPr/>
      <dgm:t>
        <a:bodyPr/>
        <a:lstStyle/>
        <a:p>
          <a:r>
            <a:rPr lang="en-US" dirty="0"/>
            <a:t>Schedule</a:t>
          </a:r>
          <a:endParaRPr lang="en-IN" dirty="0"/>
        </a:p>
      </dgm:t>
    </dgm:pt>
    <dgm:pt modelId="{5C25AEE0-1E6B-4D3B-A3CD-F6B82B093ACC}" type="parTrans" cxnId="{D86A4E94-3274-46CF-BB3F-D34BC88C7D92}">
      <dgm:prSet/>
      <dgm:spPr/>
      <dgm:t>
        <a:bodyPr/>
        <a:lstStyle/>
        <a:p>
          <a:endParaRPr lang="en-IN"/>
        </a:p>
      </dgm:t>
    </dgm:pt>
    <dgm:pt modelId="{083E62CE-ED19-4457-92ED-378BCE50C9D7}" type="sibTrans" cxnId="{D86A4E94-3274-46CF-BB3F-D34BC88C7D92}">
      <dgm:prSet/>
      <dgm:spPr/>
      <dgm:t>
        <a:bodyPr/>
        <a:lstStyle/>
        <a:p>
          <a:endParaRPr lang="en-IN"/>
        </a:p>
      </dgm:t>
    </dgm:pt>
    <dgm:pt modelId="{5F4C721B-CE90-4B51-8B9A-8A2BDC2E9FC6}">
      <dgm:prSet phldrT="[Text]"/>
      <dgm:spPr/>
      <dgm:t>
        <a:bodyPr/>
        <a:lstStyle/>
        <a:p>
          <a:r>
            <a:rPr lang="en-US" dirty="0"/>
            <a:t>Timeline</a:t>
          </a:r>
          <a:endParaRPr lang="en-IN" dirty="0"/>
        </a:p>
      </dgm:t>
    </dgm:pt>
    <dgm:pt modelId="{BB7969B4-3B3F-4002-9134-FA5C48AFEE15}" type="parTrans" cxnId="{30866DED-CF25-41ED-A023-D76ABC6DB24D}">
      <dgm:prSet/>
      <dgm:spPr/>
      <dgm:t>
        <a:bodyPr/>
        <a:lstStyle/>
        <a:p>
          <a:endParaRPr lang="en-IN"/>
        </a:p>
      </dgm:t>
    </dgm:pt>
    <dgm:pt modelId="{3E3BDB1D-B684-436C-A2EA-E70C75DF9BB8}" type="sibTrans" cxnId="{30866DED-CF25-41ED-A023-D76ABC6DB24D}">
      <dgm:prSet/>
      <dgm:spPr/>
      <dgm:t>
        <a:bodyPr/>
        <a:lstStyle/>
        <a:p>
          <a:endParaRPr lang="en-IN"/>
        </a:p>
      </dgm:t>
    </dgm:pt>
    <dgm:pt modelId="{FA9CDB93-FC9D-4B98-979C-E6CC0F3B642F}">
      <dgm:prSet phldrT="[Text]"/>
      <dgm:spPr/>
      <dgm:t>
        <a:bodyPr/>
        <a:lstStyle/>
        <a:p>
          <a:r>
            <a:rPr lang="en-US" dirty="0"/>
            <a:t>Deadline</a:t>
          </a:r>
          <a:endParaRPr lang="en-IN" dirty="0"/>
        </a:p>
      </dgm:t>
    </dgm:pt>
    <dgm:pt modelId="{F295AF0B-1B96-4817-8378-856F6C982AFF}" type="parTrans" cxnId="{204DBC90-9BBC-448F-B9E0-CCCB19882B20}">
      <dgm:prSet/>
      <dgm:spPr/>
      <dgm:t>
        <a:bodyPr/>
        <a:lstStyle/>
        <a:p>
          <a:endParaRPr lang="en-IN"/>
        </a:p>
      </dgm:t>
    </dgm:pt>
    <dgm:pt modelId="{00B257E4-BF4B-49AF-8337-B1B2611E073C}" type="sibTrans" cxnId="{204DBC90-9BBC-448F-B9E0-CCCB19882B20}">
      <dgm:prSet/>
      <dgm:spPr/>
      <dgm:t>
        <a:bodyPr/>
        <a:lstStyle/>
        <a:p>
          <a:endParaRPr lang="en-IN"/>
        </a:p>
      </dgm:t>
    </dgm:pt>
    <dgm:pt modelId="{BFAD67E8-4CE0-43AD-B2BD-D2905E737472}" type="pres">
      <dgm:prSet presAssocID="{617B3875-A00C-43DF-8002-D5CE9B6B045C}" presName="Name0" presStyleCnt="0">
        <dgm:presLayoutVars>
          <dgm:dir/>
          <dgm:resizeHandles val="exact"/>
        </dgm:presLayoutVars>
      </dgm:prSet>
      <dgm:spPr/>
    </dgm:pt>
    <dgm:pt modelId="{9EAD3D71-F194-4D35-B4AA-A089EE7203B8}" type="pres">
      <dgm:prSet presAssocID="{617B3875-A00C-43DF-8002-D5CE9B6B045C}" presName="fgShape" presStyleLbl="fgShp" presStyleIdx="0" presStyleCnt="1"/>
      <dgm:spPr/>
    </dgm:pt>
    <dgm:pt modelId="{5F970427-227E-448C-9459-904F999A3DE9}" type="pres">
      <dgm:prSet presAssocID="{617B3875-A00C-43DF-8002-D5CE9B6B045C}" presName="linComp" presStyleCnt="0"/>
      <dgm:spPr/>
    </dgm:pt>
    <dgm:pt modelId="{D968BA03-960D-4F48-BFF7-F08895239526}" type="pres">
      <dgm:prSet presAssocID="{443E2068-FE71-4B87-9369-5FA6C6AC5FDD}" presName="compNode" presStyleCnt="0"/>
      <dgm:spPr/>
    </dgm:pt>
    <dgm:pt modelId="{B0462216-F831-47E8-9E19-AC0B3FFCE295}" type="pres">
      <dgm:prSet presAssocID="{443E2068-FE71-4B87-9369-5FA6C6AC5FDD}" presName="bkgdShape" presStyleLbl="node1" presStyleIdx="0" presStyleCnt="3"/>
      <dgm:spPr/>
    </dgm:pt>
    <dgm:pt modelId="{56EEE631-5D11-4820-8CB0-84614D22D875}" type="pres">
      <dgm:prSet presAssocID="{443E2068-FE71-4B87-9369-5FA6C6AC5FDD}" presName="nodeTx" presStyleLbl="node1" presStyleIdx="0" presStyleCnt="3">
        <dgm:presLayoutVars>
          <dgm:bulletEnabled val="1"/>
        </dgm:presLayoutVars>
      </dgm:prSet>
      <dgm:spPr/>
    </dgm:pt>
    <dgm:pt modelId="{E7F829F6-CB8D-499D-801C-2172BBC1A157}" type="pres">
      <dgm:prSet presAssocID="{443E2068-FE71-4B87-9369-5FA6C6AC5FDD}" presName="invisiNode" presStyleLbl="node1" presStyleIdx="0" presStyleCnt="3"/>
      <dgm:spPr/>
    </dgm:pt>
    <dgm:pt modelId="{E609B109-0598-4DDB-A16D-1D9871282184}" type="pres">
      <dgm:prSet presAssocID="{443E2068-FE71-4B87-9369-5FA6C6AC5FD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ily calendar"/>
        </a:ext>
      </dgm:extLst>
    </dgm:pt>
    <dgm:pt modelId="{A4B1223B-34D7-4492-84D1-1F2D882D8347}" type="pres">
      <dgm:prSet presAssocID="{083E62CE-ED19-4457-92ED-378BCE50C9D7}" presName="sibTrans" presStyleLbl="sibTrans2D1" presStyleIdx="0" presStyleCnt="0"/>
      <dgm:spPr/>
    </dgm:pt>
    <dgm:pt modelId="{DE27F411-74CC-476E-9CE1-62B9338D68B6}" type="pres">
      <dgm:prSet presAssocID="{5F4C721B-CE90-4B51-8B9A-8A2BDC2E9FC6}" presName="compNode" presStyleCnt="0"/>
      <dgm:spPr/>
    </dgm:pt>
    <dgm:pt modelId="{6F65AA4C-F3B8-4DBB-9027-5B5B2448337C}" type="pres">
      <dgm:prSet presAssocID="{5F4C721B-CE90-4B51-8B9A-8A2BDC2E9FC6}" presName="bkgdShape" presStyleLbl="node1" presStyleIdx="1" presStyleCnt="3"/>
      <dgm:spPr/>
    </dgm:pt>
    <dgm:pt modelId="{5C4B2B66-AA2E-4FF5-87A1-3BE90237BF71}" type="pres">
      <dgm:prSet presAssocID="{5F4C721B-CE90-4B51-8B9A-8A2BDC2E9FC6}" presName="nodeTx" presStyleLbl="node1" presStyleIdx="1" presStyleCnt="3">
        <dgm:presLayoutVars>
          <dgm:bulletEnabled val="1"/>
        </dgm:presLayoutVars>
      </dgm:prSet>
      <dgm:spPr/>
    </dgm:pt>
    <dgm:pt modelId="{FFED6D90-0C03-4C13-9818-F76E0ECE8D13}" type="pres">
      <dgm:prSet presAssocID="{5F4C721B-CE90-4B51-8B9A-8A2BDC2E9FC6}" presName="invisiNode" presStyleLbl="node1" presStyleIdx="1" presStyleCnt="3"/>
      <dgm:spPr/>
    </dgm:pt>
    <dgm:pt modelId="{1C59FE58-D755-4807-BE54-97777B4FB381}" type="pres">
      <dgm:prSet presAssocID="{5F4C721B-CE90-4B51-8B9A-8A2BDC2E9FC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pwatch"/>
        </a:ext>
      </dgm:extLst>
    </dgm:pt>
    <dgm:pt modelId="{69DA25FE-CC49-463E-AD25-DC4D66AA7C5A}" type="pres">
      <dgm:prSet presAssocID="{3E3BDB1D-B684-436C-A2EA-E70C75DF9BB8}" presName="sibTrans" presStyleLbl="sibTrans2D1" presStyleIdx="0" presStyleCnt="0"/>
      <dgm:spPr/>
    </dgm:pt>
    <dgm:pt modelId="{37905691-DF3C-4641-931D-D8AB1D8F4332}" type="pres">
      <dgm:prSet presAssocID="{FA9CDB93-FC9D-4B98-979C-E6CC0F3B642F}" presName="compNode" presStyleCnt="0"/>
      <dgm:spPr/>
    </dgm:pt>
    <dgm:pt modelId="{1E0B1128-DD26-4685-AF68-89FF7B667369}" type="pres">
      <dgm:prSet presAssocID="{FA9CDB93-FC9D-4B98-979C-E6CC0F3B642F}" presName="bkgdShape" presStyleLbl="node1" presStyleIdx="2" presStyleCnt="3"/>
      <dgm:spPr/>
    </dgm:pt>
    <dgm:pt modelId="{00E996FC-1D58-44FE-A9A1-6E2372741FA9}" type="pres">
      <dgm:prSet presAssocID="{FA9CDB93-FC9D-4B98-979C-E6CC0F3B642F}" presName="nodeTx" presStyleLbl="node1" presStyleIdx="2" presStyleCnt="3">
        <dgm:presLayoutVars>
          <dgm:bulletEnabled val="1"/>
        </dgm:presLayoutVars>
      </dgm:prSet>
      <dgm:spPr/>
    </dgm:pt>
    <dgm:pt modelId="{23CBD10F-DDB6-4D1E-BC7D-B7D48E05E1F5}" type="pres">
      <dgm:prSet presAssocID="{FA9CDB93-FC9D-4B98-979C-E6CC0F3B642F}" presName="invisiNode" presStyleLbl="node1" presStyleIdx="2" presStyleCnt="3"/>
      <dgm:spPr/>
    </dgm:pt>
    <dgm:pt modelId="{0791B861-8F8C-4D58-B376-E6FAE7F23759}" type="pres">
      <dgm:prSet presAssocID="{FA9CDB93-FC9D-4B98-979C-E6CC0F3B642F}"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ourglass"/>
        </a:ext>
      </dgm:extLst>
    </dgm:pt>
  </dgm:ptLst>
  <dgm:cxnLst>
    <dgm:cxn modelId="{F489DB0F-0752-4BBA-A5C8-AACFAD07F5E9}" type="presOf" srcId="{617B3875-A00C-43DF-8002-D5CE9B6B045C}" destId="{BFAD67E8-4CE0-43AD-B2BD-D2905E737472}" srcOrd="0" destOrd="0" presId="urn:microsoft.com/office/officeart/2005/8/layout/hList7"/>
    <dgm:cxn modelId="{C1EA6D18-7F75-410D-9781-8820461D99FF}" type="presOf" srcId="{FA9CDB93-FC9D-4B98-979C-E6CC0F3B642F}" destId="{1E0B1128-DD26-4685-AF68-89FF7B667369}" srcOrd="0" destOrd="0" presId="urn:microsoft.com/office/officeart/2005/8/layout/hList7"/>
    <dgm:cxn modelId="{3F8E9825-142D-41A2-9585-28E221F28B63}" type="presOf" srcId="{443E2068-FE71-4B87-9369-5FA6C6AC5FDD}" destId="{56EEE631-5D11-4820-8CB0-84614D22D875}" srcOrd="1" destOrd="0" presId="urn:microsoft.com/office/officeart/2005/8/layout/hList7"/>
    <dgm:cxn modelId="{E43E9F84-4C59-4F31-BDFA-CF70E2DDF52A}" type="presOf" srcId="{3E3BDB1D-B684-436C-A2EA-E70C75DF9BB8}" destId="{69DA25FE-CC49-463E-AD25-DC4D66AA7C5A}" srcOrd="0" destOrd="0" presId="urn:microsoft.com/office/officeart/2005/8/layout/hList7"/>
    <dgm:cxn modelId="{204DBC90-9BBC-448F-B9E0-CCCB19882B20}" srcId="{617B3875-A00C-43DF-8002-D5CE9B6B045C}" destId="{FA9CDB93-FC9D-4B98-979C-E6CC0F3B642F}" srcOrd="2" destOrd="0" parTransId="{F295AF0B-1B96-4817-8378-856F6C982AFF}" sibTransId="{00B257E4-BF4B-49AF-8337-B1B2611E073C}"/>
    <dgm:cxn modelId="{D86A4E94-3274-46CF-BB3F-D34BC88C7D92}" srcId="{617B3875-A00C-43DF-8002-D5CE9B6B045C}" destId="{443E2068-FE71-4B87-9369-5FA6C6AC5FDD}" srcOrd="0" destOrd="0" parTransId="{5C25AEE0-1E6B-4D3B-A3CD-F6B82B093ACC}" sibTransId="{083E62CE-ED19-4457-92ED-378BCE50C9D7}"/>
    <dgm:cxn modelId="{D59CA4C1-D8B7-48D8-A33C-CC8824423B6D}" type="presOf" srcId="{083E62CE-ED19-4457-92ED-378BCE50C9D7}" destId="{A4B1223B-34D7-4492-84D1-1F2D882D8347}" srcOrd="0" destOrd="0" presId="urn:microsoft.com/office/officeart/2005/8/layout/hList7"/>
    <dgm:cxn modelId="{02507FD1-7676-4DD9-9E84-F78A2C8490E6}" type="presOf" srcId="{443E2068-FE71-4B87-9369-5FA6C6AC5FDD}" destId="{B0462216-F831-47E8-9E19-AC0B3FFCE295}" srcOrd="0" destOrd="0" presId="urn:microsoft.com/office/officeart/2005/8/layout/hList7"/>
    <dgm:cxn modelId="{209985DC-8557-45EA-8C52-ABE81A38812F}" type="presOf" srcId="{5F4C721B-CE90-4B51-8B9A-8A2BDC2E9FC6}" destId="{6F65AA4C-F3B8-4DBB-9027-5B5B2448337C}" srcOrd="0" destOrd="0" presId="urn:microsoft.com/office/officeart/2005/8/layout/hList7"/>
    <dgm:cxn modelId="{C896F9DE-AEC5-4B90-9195-EF2F20FC91B0}" type="presOf" srcId="{5F4C721B-CE90-4B51-8B9A-8A2BDC2E9FC6}" destId="{5C4B2B66-AA2E-4FF5-87A1-3BE90237BF71}" srcOrd="1" destOrd="0" presId="urn:microsoft.com/office/officeart/2005/8/layout/hList7"/>
    <dgm:cxn modelId="{E6FCDFDF-D9F0-42B5-B01B-63EA770639E7}" type="presOf" srcId="{FA9CDB93-FC9D-4B98-979C-E6CC0F3B642F}" destId="{00E996FC-1D58-44FE-A9A1-6E2372741FA9}" srcOrd="1" destOrd="0" presId="urn:microsoft.com/office/officeart/2005/8/layout/hList7"/>
    <dgm:cxn modelId="{30866DED-CF25-41ED-A023-D76ABC6DB24D}" srcId="{617B3875-A00C-43DF-8002-D5CE9B6B045C}" destId="{5F4C721B-CE90-4B51-8B9A-8A2BDC2E9FC6}" srcOrd="1" destOrd="0" parTransId="{BB7969B4-3B3F-4002-9134-FA5C48AFEE15}" sibTransId="{3E3BDB1D-B684-436C-A2EA-E70C75DF9BB8}"/>
    <dgm:cxn modelId="{3EC115CD-903C-4868-88F3-AC01F4F7B403}" type="presParOf" srcId="{BFAD67E8-4CE0-43AD-B2BD-D2905E737472}" destId="{9EAD3D71-F194-4D35-B4AA-A089EE7203B8}" srcOrd="0" destOrd="0" presId="urn:microsoft.com/office/officeart/2005/8/layout/hList7"/>
    <dgm:cxn modelId="{BC0C7B23-DC1C-46B0-8FE8-E882FDD19E35}" type="presParOf" srcId="{BFAD67E8-4CE0-43AD-B2BD-D2905E737472}" destId="{5F970427-227E-448C-9459-904F999A3DE9}" srcOrd="1" destOrd="0" presId="urn:microsoft.com/office/officeart/2005/8/layout/hList7"/>
    <dgm:cxn modelId="{B368A4CC-095D-4831-8CF9-F96EB8D8C72F}" type="presParOf" srcId="{5F970427-227E-448C-9459-904F999A3DE9}" destId="{D968BA03-960D-4F48-BFF7-F08895239526}" srcOrd="0" destOrd="0" presId="urn:microsoft.com/office/officeart/2005/8/layout/hList7"/>
    <dgm:cxn modelId="{CC53FA84-6236-4DCA-8A3F-C52C3C5F9564}" type="presParOf" srcId="{D968BA03-960D-4F48-BFF7-F08895239526}" destId="{B0462216-F831-47E8-9E19-AC0B3FFCE295}" srcOrd="0" destOrd="0" presId="urn:microsoft.com/office/officeart/2005/8/layout/hList7"/>
    <dgm:cxn modelId="{03569369-3623-47DB-AF90-31C00903309D}" type="presParOf" srcId="{D968BA03-960D-4F48-BFF7-F08895239526}" destId="{56EEE631-5D11-4820-8CB0-84614D22D875}" srcOrd="1" destOrd="0" presId="urn:microsoft.com/office/officeart/2005/8/layout/hList7"/>
    <dgm:cxn modelId="{A5F2CEE8-8880-4C4B-933B-C47A4DB166B6}" type="presParOf" srcId="{D968BA03-960D-4F48-BFF7-F08895239526}" destId="{E7F829F6-CB8D-499D-801C-2172BBC1A157}" srcOrd="2" destOrd="0" presId="urn:microsoft.com/office/officeart/2005/8/layout/hList7"/>
    <dgm:cxn modelId="{5317B750-91FE-4BFE-9726-A5931C53E690}" type="presParOf" srcId="{D968BA03-960D-4F48-BFF7-F08895239526}" destId="{E609B109-0598-4DDB-A16D-1D9871282184}" srcOrd="3" destOrd="0" presId="urn:microsoft.com/office/officeart/2005/8/layout/hList7"/>
    <dgm:cxn modelId="{C22B4DB0-0CAC-4DCB-8639-CAE42476030B}" type="presParOf" srcId="{5F970427-227E-448C-9459-904F999A3DE9}" destId="{A4B1223B-34D7-4492-84D1-1F2D882D8347}" srcOrd="1" destOrd="0" presId="urn:microsoft.com/office/officeart/2005/8/layout/hList7"/>
    <dgm:cxn modelId="{06DF6BB5-A809-4AAA-972B-BEB14761A50D}" type="presParOf" srcId="{5F970427-227E-448C-9459-904F999A3DE9}" destId="{DE27F411-74CC-476E-9CE1-62B9338D68B6}" srcOrd="2" destOrd="0" presId="urn:microsoft.com/office/officeart/2005/8/layout/hList7"/>
    <dgm:cxn modelId="{857D78E6-1E35-46DB-8DD6-BF31A164DC64}" type="presParOf" srcId="{DE27F411-74CC-476E-9CE1-62B9338D68B6}" destId="{6F65AA4C-F3B8-4DBB-9027-5B5B2448337C}" srcOrd="0" destOrd="0" presId="urn:microsoft.com/office/officeart/2005/8/layout/hList7"/>
    <dgm:cxn modelId="{7E8591DD-35E9-4A29-9179-9A8AC1A3592B}" type="presParOf" srcId="{DE27F411-74CC-476E-9CE1-62B9338D68B6}" destId="{5C4B2B66-AA2E-4FF5-87A1-3BE90237BF71}" srcOrd="1" destOrd="0" presId="urn:microsoft.com/office/officeart/2005/8/layout/hList7"/>
    <dgm:cxn modelId="{49AC61AB-5381-4961-8C15-3794E99D0802}" type="presParOf" srcId="{DE27F411-74CC-476E-9CE1-62B9338D68B6}" destId="{FFED6D90-0C03-4C13-9818-F76E0ECE8D13}" srcOrd="2" destOrd="0" presId="urn:microsoft.com/office/officeart/2005/8/layout/hList7"/>
    <dgm:cxn modelId="{5728778B-9C53-48DC-A262-E0B543738045}" type="presParOf" srcId="{DE27F411-74CC-476E-9CE1-62B9338D68B6}" destId="{1C59FE58-D755-4807-BE54-97777B4FB381}" srcOrd="3" destOrd="0" presId="urn:microsoft.com/office/officeart/2005/8/layout/hList7"/>
    <dgm:cxn modelId="{C8015EF9-2034-4682-B278-23FE9887C31D}" type="presParOf" srcId="{5F970427-227E-448C-9459-904F999A3DE9}" destId="{69DA25FE-CC49-463E-AD25-DC4D66AA7C5A}" srcOrd="3" destOrd="0" presId="urn:microsoft.com/office/officeart/2005/8/layout/hList7"/>
    <dgm:cxn modelId="{76E52F6D-7CD2-4BA9-9C6A-69FFE65977F0}" type="presParOf" srcId="{5F970427-227E-448C-9459-904F999A3DE9}" destId="{37905691-DF3C-4641-931D-D8AB1D8F4332}" srcOrd="4" destOrd="0" presId="urn:microsoft.com/office/officeart/2005/8/layout/hList7"/>
    <dgm:cxn modelId="{9A40F18D-E28D-4A06-8F55-FC054CB64420}" type="presParOf" srcId="{37905691-DF3C-4641-931D-D8AB1D8F4332}" destId="{1E0B1128-DD26-4685-AF68-89FF7B667369}" srcOrd="0" destOrd="0" presId="urn:microsoft.com/office/officeart/2005/8/layout/hList7"/>
    <dgm:cxn modelId="{A7C27D3B-D1B3-4C77-A3A2-C7967BBFFFAF}" type="presParOf" srcId="{37905691-DF3C-4641-931D-D8AB1D8F4332}" destId="{00E996FC-1D58-44FE-A9A1-6E2372741FA9}" srcOrd="1" destOrd="0" presId="urn:microsoft.com/office/officeart/2005/8/layout/hList7"/>
    <dgm:cxn modelId="{D3145B7D-6D75-416C-AD89-F273D8B01037}" type="presParOf" srcId="{37905691-DF3C-4641-931D-D8AB1D8F4332}" destId="{23CBD10F-DDB6-4D1E-BC7D-B7D48E05E1F5}" srcOrd="2" destOrd="0" presId="urn:microsoft.com/office/officeart/2005/8/layout/hList7"/>
    <dgm:cxn modelId="{3C7B0A2C-33C3-4620-A2D6-B975D620923B}" type="presParOf" srcId="{37905691-DF3C-4641-931D-D8AB1D8F4332}" destId="{0791B861-8F8C-4D58-B376-E6FAE7F2375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62216-F831-47E8-9E19-AC0B3FFCE295}">
      <dsp:nvSpPr>
        <dsp:cNvPr id="0" name=""/>
        <dsp:cNvSpPr/>
      </dsp:nvSpPr>
      <dsp:spPr>
        <a:xfrm>
          <a:off x="1488" y="0"/>
          <a:ext cx="2315476" cy="42935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Schedule</a:t>
          </a:r>
          <a:endParaRPr lang="en-IN" sz="3600" kern="1200" dirty="0"/>
        </a:p>
      </dsp:txBody>
      <dsp:txXfrm>
        <a:off x="1488" y="1717403"/>
        <a:ext cx="2315476" cy="1717403"/>
      </dsp:txXfrm>
    </dsp:sp>
    <dsp:sp modelId="{E609B109-0598-4DDB-A16D-1D9871282184}">
      <dsp:nvSpPr>
        <dsp:cNvPr id="0" name=""/>
        <dsp:cNvSpPr/>
      </dsp:nvSpPr>
      <dsp:spPr>
        <a:xfrm>
          <a:off x="444357" y="257610"/>
          <a:ext cx="1429738" cy="142973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5AA4C-F3B8-4DBB-9027-5B5B2448337C}">
      <dsp:nvSpPr>
        <dsp:cNvPr id="0" name=""/>
        <dsp:cNvSpPr/>
      </dsp:nvSpPr>
      <dsp:spPr>
        <a:xfrm>
          <a:off x="2386429" y="0"/>
          <a:ext cx="2315476" cy="4293509"/>
        </a:xfrm>
        <a:prstGeom prst="roundRect">
          <a:avLst>
            <a:gd name="adj" fmla="val 10000"/>
          </a:avLst>
        </a:prstGeom>
        <a:solidFill>
          <a:schemeClr val="accent4">
            <a:hueOff val="-8680070"/>
            <a:satOff val="2705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Timeline</a:t>
          </a:r>
          <a:endParaRPr lang="en-IN" sz="3600" kern="1200" dirty="0"/>
        </a:p>
      </dsp:txBody>
      <dsp:txXfrm>
        <a:off x="2386429" y="1717403"/>
        <a:ext cx="2315476" cy="1717403"/>
      </dsp:txXfrm>
    </dsp:sp>
    <dsp:sp modelId="{1C59FE58-D755-4807-BE54-97777B4FB381}">
      <dsp:nvSpPr>
        <dsp:cNvPr id="0" name=""/>
        <dsp:cNvSpPr/>
      </dsp:nvSpPr>
      <dsp:spPr>
        <a:xfrm>
          <a:off x="2829298" y="257610"/>
          <a:ext cx="1429738" cy="142973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0B1128-DD26-4685-AF68-89FF7B667369}">
      <dsp:nvSpPr>
        <dsp:cNvPr id="0" name=""/>
        <dsp:cNvSpPr/>
      </dsp:nvSpPr>
      <dsp:spPr>
        <a:xfrm>
          <a:off x="4771370" y="0"/>
          <a:ext cx="2315476" cy="4293509"/>
        </a:xfrm>
        <a:prstGeom prst="roundRect">
          <a:avLst>
            <a:gd name="adj" fmla="val 10000"/>
          </a:avLst>
        </a:prstGeom>
        <a:solidFill>
          <a:schemeClr val="accent4">
            <a:hueOff val="-17360140"/>
            <a:satOff val="5410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Deadline</a:t>
          </a:r>
          <a:endParaRPr lang="en-IN" sz="3600" kern="1200" dirty="0"/>
        </a:p>
      </dsp:txBody>
      <dsp:txXfrm>
        <a:off x="4771370" y="1717403"/>
        <a:ext cx="2315476" cy="1717403"/>
      </dsp:txXfrm>
    </dsp:sp>
    <dsp:sp modelId="{0791B861-8F8C-4D58-B376-E6FAE7F23759}">
      <dsp:nvSpPr>
        <dsp:cNvPr id="0" name=""/>
        <dsp:cNvSpPr/>
      </dsp:nvSpPr>
      <dsp:spPr>
        <a:xfrm>
          <a:off x="5214240" y="257610"/>
          <a:ext cx="1429738" cy="142973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AD3D71-F194-4D35-B4AA-A089EE7203B8}">
      <dsp:nvSpPr>
        <dsp:cNvPr id="0" name=""/>
        <dsp:cNvSpPr/>
      </dsp:nvSpPr>
      <dsp:spPr>
        <a:xfrm>
          <a:off x="283533" y="3434807"/>
          <a:ext cx="6521269" cy="644026"/>
        </a:xfrm>
        <a:prstGeom prst="leftRight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6/27/2021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6/27/2021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6/27/2021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6/27/2021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6/27/2021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6/27/2021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hyperlink" Target="https://www.analyticsvidhya.com/blog/2014/08/step-step-guide-extract-inforation-free-text-unstructured-data/" TargetMode="External"/><Relationship Id="rId4" Type="http://schemas.openxmlformats.org/officeDocument/2006/relationships/hyperlink" Target="https://www.adlibsoftware.com/blog/2018/February/how-unstructured-data-fuels-big-data-analytics.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8.jpeg"/><Relationship Id="rId7" Type="http://schemas.openxmlformats.org/officeDocument/2006/relationships/image" Target="../media/image31.jpeg"/><Relationship Id="rId2" Type="http://schemas.openxmlformats.org/officeDocument/2006/relationships/image" Target="../media/image27.gif"/><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284" y="3417413"/>
            <a:ext cx="7117432" cy="1080120"/>
          </a:xfrm>
        </p:spPr>
        <p:txBody>
          <a:bodyPr>
            <a:normAutofit fontScale="90000"/>
          </a:bodyPr>
          <a:lstStyle/>
          <a:p>
            <a:pPr algn="ctr"/>
            <a:r>
              <a:rPr lang="en-US" sz="8800" cap="small" dirty="0">
                <a:solidFill>
                  <a:srgbClr val="FFFF00"/>
                </a:solidFill>
                <a:latin typeface="Arial Black" panose="020B0A04020102020204" pitchFamily="34" charset="0"/>
              </a:rPr>
              <a:t>Data Science </a:t>
            </a:r>
            <a:endParaRPr sz="8800" cap="small" dirty="0">
              <a:solidFill>
                <a:srgbClr val="FFFF00"/>
              </a:solidFill>
              <a:latin typeface="Arial Black" panose="020B0A04020102020204" pitchFamily="34" charset="0"/>
            </a:endParaRPr>
          </a:p>
        </p:txBody>
      </p:sp>
      <p:sp>
        <p:nvSpPr>
          <p:cNvPr id="3" name="Subtitle 2"/>
          <p:cNvSpPr>
            <a:spLocks noGrp="1"/>
          </p:cNvSpPr>
          <p:nvPr>
            <p:ph type="subTitle" idx="1"/>
          </p:nvPr>
        </p:nvSpPr>
        <p:spPr>
          <a:xfrm>
            <a:off x="2285256" y="4797152"/>
            <a:ext cx="7621488" cy="492224"/>
          </a:xfrm>
        </p:spPr>
        <p:txBody>
          <a:bodyPr/>
          <a:lstStyle/>
          <a:p>
            <a:pPr algn="ctr"/>
            <a:r>
              <a:rPr lang="en-US" dirty="0">
                <a:solidFill>
                  <a:schemeClr val="tx1"/>
                </a:solidFill>
              </a:rPr>
              <a:t>Business Required Document [BRD] – The Secret Sauce!</a:t>
            </a:r>
            <a:endParaRPr dirty="0">
              <a:solidFill>
                <a:schemeClr val="tx1"/>
              </a:solidFill>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4B83-52B3-4A38-A793-2F5FAD3AA685}"/>
              </a:ext>
            </a:extLst>
          </p:cNvPr>
          <p:cNvSpPr>
            <a:spLocks noGrp="1"/>
          </p:cNvSpPr>
          <p:nvPr>
            <p:ph type="title"/>
          </p:nvPr>
        </p:nvSpPr>
        <p:spPr>
          <a:xfrm>
            <a:off x="5664047" y="59329"/>
            <a:ext cx="3600400" cy="936104"/>
          </a:xfrm>
        </p:spPr>
        <p:txBody>
          <a:bodyPr>
            <a:normAutofit fontScale="90000"/>
          </a:bodyPr>
          <a:lstStyle/>
          <a:p>
            <a:r>
              <a:rPr lang="en-US" sz="7200" b="1" dirty="0">
                <a:solidFill>
                  <a:srgbClr val="66FF99"/>
                </a:solidFill>
                <a:latin typeface="Bodoni MT Condensed" panose="02070606080606020203" pitchFamily="18" charset="0"/>
              </a:rPr>
              <a:t>Assumptions</a:t>
            </a:r>
            <a:endParaRPr lang="en-IN" sz="7200" b="1" dirty="0">
              <a:solidFill>
                <a:srgbClr val="66FF99"/>
              </a:solidFill>
              <a:latin typeface="Bodoni MT Condensed" panose="02070606080606020203" pitchFamily="18" charset="0"/>
            </a:endParaRPr>
          </a:p>
        </p:txBody>
      </p:sp>
      <p:pic>
        <p:nvPicPr>
          <p:cNvPr id="4" name="Picture 3">
            <a:extLst>
              <a:ext uri="{FF2B5EF4-FFF2-40B4-BE49-F238E27FC236}">
                <a16:creationId xmlns:a16="http://schemas.microsoft.com/office/drawing/2014/main" id="{F28CE303-E66E-4CDE-BDFB-15E135B0893E}"/>
              </a:ext>
            </a:extLst>
          </p:cNvPr>
          <p:cNvPicPr>
            <a:picLocks noChangeAspect="1"/>
          </p:cNvPicPr>
          <p:nvPr/>
        </p:nvPicPr>
        <p:blipFill rotWithShape="1">
          <a:blip r:embed="rId2"/>
          <a:srcRect l="13138" r="21546"/>
          <a:stretch/>
        </p:blipFill>
        <p:spPr>
          <a:xfrm>
            <a:off x="198578" y="-8600"/>
            <a:ext cx="3096344" cy="2246579"/>
          </a:xfrm>
          <a:prstGeom prst="rect">
            <a:avLst/>
          </a:prstGeom>
        </p:spPr>
      </p:pic>
      <p:pic>
        <p:nvPicPr>
          <p:cNvPr id="6" name="Picture 5">
            <a:extLst>
              <a:ext uri="{FF2B5EF4-FFF2-40B4-BE49-F238E27FC236}">
                <a16:creationId xmlns:a16="http://schemas.microsoft.com/office/drawing/2014/main" id="{B7835C7E-9FBE-49EB-A7D7-3EA1EEF5E9AC}"/>
              </a:ext>
            </a:extLst>
          </p:cNvPr>
          <p:cNvPicPr>
            <a:picLocks noChangeAspect="1"/>
          </p:cNvPicPr>
          <p:nvPr/>
        </p:nvPicPr>
        <p:blipFill>
          <a:blip r:embed="rId3"/>
          <a:stretch>
            <a:fillRect/>
          </a:stretch>
        </p:blipFill>
        <p:spPr>
          <a:xfrm>
            <a:off x="198578" y="4209089"/>
            <a:ext cx="3496852" cy="2599611"/>
          </a:xfrm>
          <a:prstGeom prst="rect">
            <a:avLst/>
          </a:prstGeom>
        </p:spPr>
      </p:pic>
      <p:pic>
        <p:nvPicPr>
          <p:cNvPr id="8" name="Picture 7">
            <a:extLst>
              <a:ext uri="{FF2B5EF4-FFF2-40B4-BE49-F238E27FC236}">
                <a16:creationId xmlns:a16="http://schemas.microsoft.com/office/drawing/2014/main" id="{2C245799-7B99-4DD6-A98F-70EDA4B949E4}"/>
              </a:ext>
            </a:extLst>
          </p:cNvPr>
          <p:cNvPicPr>
            <a:picLocks noChangeAspect="1"/>
          </p:cNvPicPr>
          <p:nvPr/>
        </p:nvPicPr>
        <p:blipFill>
          <a:blip r:embed="rId4"/>
          <a:stretch>
            <a:fillRect/>
          </a:stretch>
        </p:blipFill>
        <p:spPr>
          <a:xfrm>
            <a:off x="723665" y="2236252"/>
            <a:ext cx="2046170" cy="1972837"/>
          </a:xfrm>
          <a:prstGeom prst="rect">
            <a:avLst/>
          </a:prstGeom>
        </p:spPr>
      </p:pic>
      <p:pic>
        <p:nvPicPr>
          <p:cNvPr id="10" name="Picture 9">
            <a:extLst>
              <a:ext uri="{FF2B5EF4-FFF2-40B4-BE49-F238E27FC236}">
                <a16:creationId xmlns:a16="http://schemas.microsoft.com/office/drawing/2014/main" id="{E2B8200E-88D0-4D50-8450-1E4969388B4B}"/>
              </a:ext>
            </a:extLst>
          </p:cNvPr>
          <p:cNvPicPr>
            <a:picLocks noChangeAspect="1"/>
          </p:cNvPicPr>
          <p:nvPr/>
        </p:nvPicPr>
        <p:blipFill>
          <a:blip r:embed="rId5"/>
          <a:stretch>
            <a:fillRect/>
          </a:stretch>
        </p:blipFill>
        <p:spPr>
          <a:xfrm>
            <a:off x="4391309" y="3986241"/>
            <a:ext cx="3849860" cy="2822459"/>
          </a:xfrm>
          <a:prstGeom prst="rect">
            <a:avLst/>
          </a:prstGeom>
        </p:spPr>
      </p:pic>
      <p:pic>
        <p:nvPicPr>
          <p:cNvPr id="12" name="Picture 11">
            <a:extLst>
              <a:ext uri="{FF2B5EF4-FFF2-40B4-BE49-F238E27FC236}">
                <a16:creationId xmlns:a16="http://schemas.microsoft.com/office/drawing/2014/main" id="{21F05F79-411F-4DD7-B8E7-2754444941A3}"/>
              </a:ext>
            </a:extLst>
          </p:cNvPr>
          <p:cNvPicPr>
            <a:picLocks noChangeAspect="1"/>
          </p:cNvPicPr>
          <p:nvPr/>
        </p:nvPicPr>
        <p:blipFill rotWithShape="1">
          <a:blip r:embed="rId6"/>
          <a:srcRect r="59059"/>
          <a:stretch/>
        </p:blipFill>
        <p:spPr>
          <a:xfrm>
            <a:off x="9001151" y="3986241"/>
            <a:ext cx="2661024" cy="687511"/>
          </a:xfrm>
          <a:prstGeom prst="rect">
            <a:avLst/>
          </a:prstGeom>
        </p:spPr>
      </p:pic>
      <p:pic>
        <p:nvPicPr>
          <p:cNvPr id="14" name="Picture 13">
            <a:extLst>
              <a:ext uri="{FF2B5EF4-FFF2-40B4-BE49-F238E27FC236}">
                <a16:creationId xmlns:a16="http://schemas.microsoft.com/office/drawing/2014/main" id="{69AFFF5E-5677-4F78-92D6-03670CA46921}"/>
              </a:ext>
            </a:extLst>
          </p:cNvPr>
          <p:cNvPicPr>
            <a:picLocks noChangeAspect="1"/>
          </p:cNvPicPr>
          <p:nvPr/>
        </p:nvPicPr>
        <p:blipFill>
          <a:blip r:embed="rId7"/>
          <a:stretch>
            <a:fillRect/>
          </a:stretch>
        </p:blipFill>
        <p:spPr>
          <a:xfrm>
            <a:off x="8937048" y="4722161"/>
            <a:ext cx="2789230" cy="2074670"/>
          </a:xfrm>
          <a:prstGeom prst="rect">
            <a:avLst/>
          </a:prstGeom>
        </p:spPr>
      </p:pic>
      <p:pic>
        <p:nvPicPr>
          <p:cNvPr id="16" name="Picture 15">
            <a:extLst>
              <a:ext uri="{FF2B5EF4-FFF2-40B4-BE49-F238E27FC236}">
                <a16:creationId xmlns:a16="http://schemas.microsoft.com/office/drawing/2014/main" id="{61D538EA-F521-43AC-B75B-B91F721BCB9D}"/>
              </a:ext>
            </a:extLst>
          </p:cNvPr>
          <p:cNvPicPr>
            <a:picLocks noChangeAspect="1"/>
          </p:cNvPicPr>
          <p:nvPr/>
        </p:nvPicPr>
        <p:blipFill>
          <a:blip r:embed="rId8"/>
          <a:stretch>
            <a:fillRect/>
          </a:stretch>
        </p:blipFill>
        <p:spPr>
          <a:xfrm>
            <a:off x="8060772" y="1021424"/>
            <a:ext cx="3932650" cy="2831487"/>
          </a:xfrm>
          <a:prstGeom prst="rect">
            <a:avLst/>
          </a:prstGeom>
        </p:spPr>
      </p:pic>
      <p:pic>
        <p:nvPicPr>
          <p:cNvPr id="18" name="Picture 17">
            <a:extLst>
              <a:ext uri="{FF2B5EF4-FFF2-40B4-BE49-F238E27FC236}">
                <a16:creationId xmlns:a16="http://schemas.microsoft.com/office/drawing/2014/main" id="{7BCBB556-1790-4744-8712-98E8AEEC8FAA}"/>
              </a:ext>
            </a:extLst>
          </p:cNvPr>
          <p:cNvPicPr>
            <a:picLocks noChangeAspect="1"/>
          </p:cNvPicPr>
          <p:nvPr/>
        </p:nvPicPr>
        <p:blipFill>
          <a:blip r:embed="rId9"/>
          <a:stretch>
            <a:fillRect/>
          </a:stretch>
        </p:blipFill>
        <p:spPr>
          <a:xfrm>
            <a:off x="3569885" y="1030452"/>
            <a:ext cx="4176463" cy="2822459"/>
          </a:xfrm>
          <a:prstGeom prst="rect">
            <a:avLst/>
          </a:prstGeom>
        </p:spPr>
      </p:pic>
    </p:spTree>
    <p:extLst>
      <p:ext uri="{BB962C8B-B14F-4D97-AF65-F5344CB8AC3E}">
        <p14:creationId xmlns:p14="http://schemas.microsoft.com/office/powerpoint/2010/main" val="176832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825D-6F95-4EEF-A780-CDA8F56EF1A1}"/>
              </a:ext>
            </a:extLst>
          </p:cNvPr>
          <p:cNvSpPr>
            <a:spLocks noGrp="1"/>
          </p:cNvSpPr>
          <p:nvPr>
            <p:ph type="title"/>
          </p:nvPr>
        </p:nvSpPr>
        <p:spPr>
          <a:xfrm>
            <a:off x="7374396" y="594671"/>
            <a:ext cx="4572000" cy="864096"/>
          </a:xfrm>
        </p:spPr>
        <p:txBody>
          <a:bodyPr>
            <a:normAutofit fontScale="90000"/>
          </a:bodyPr>
          <a:lstStyle/>
          <a:p>
            <a:r>
              <a:rPr lang="en-US" sz="6000" dirty="0">
                <a:solidFill>
                  <a:schemeClr val="accent2">
                    <a:lumMod val="40000"/>
                    <a:lumOff val="60000"/>
                  </a:schemeClr>
                </a:solidFill>
                <a:latin typeface="Harlow Solid Italic" panose="04030604020F02020D02" pitchFamily="82" charset="0"/>
              </a:rPr>
              <a:t>Deal with Data</a:t>
            </a:r>
            <a:endParaRPr lang="en-IN" sz="6000" dirty="0">
              <a:solidFill>
                <a:schemeClr val="accent2">
                  <a:lumMod val="40000"/>
                  <a:lumOff val="60000"/>
                </a:schemeClr>
              </a:solidFill>
              <a:latin typeface="Harlow Solid Italic" panose="04030604020F02020D02" pitchFamily="82" charset="0"/>
            </a:endParaRPr>
          </a:p>
        </p:txBody>
      </p:sp>
      <p:pic>
        <p:nvPicPr>
          <p:cNvPr id="4" name="Graphic 3" descr="Handshake">
            <a:extLst>
              <a:ext uri="{FF2B5EF4-FFF2-40B4-BE49-F238E27FC236}">
                <a16:creationId xmlns:a16="http://schemas.microsoft.com/office/drawing/2014/main" id="{7CB94AC5-623E-4801-9ADD-148E2F6391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4352" y="1143723"/>
            <a:ext cx="986408" cy="986408"/>
          </a:xfrm>
          <a:prstGeom prst="rect">
            <a:avLst/>
          </a:prstGeom>
        </p:spPr>
      </p:pic>
      <p:sp>
        <p:nvSpPr>
          <p:cNvPr id="5" name="Rectangle 4">
            <a:extLst>
              <a:ext uri="{FF2B5EF4-FFF2-40B4-BE49-F238E27FC236}">
                <a16:creationId xmlns:a16="http://schemas.microsoft.com/office/drawing/2014/main" id="{4054003A-60F7-4F19-87DC-6F3B11446D29}"/>
              </a:ext>
            </a:extLst>
          </p:cNvPr>
          <p:cNvSpPr/>
          <p:nvPr/>
        </p:nvSpPr>
        <p:spPr>
          <a:xfrm>
            <a:off x="128773" y="201414"/>
            <a:ext cx="6156441" cy="923330"/>
          </a:xfrm>
          <a:prstGeom prst="rect">
            <a:avLst/>
          </a:prstGeom>
          <a:noFill/>
        </p:spPr>
        <p:txBody>
          <a:bodyPr wrap="square" lIns="91440" tIns="45720" rIns="91440" bIns="45720">
            <a:spAutoFit/>
          </a:bodyPr>
          <a:lstStyle/>
          <a:p>
            <a:pPr algn="ctr"/>
            <a:r>
              <a:rPr lang="en-US" b="0" i="0" dirty="0">
                <a:effectLst/>
                <a:latin typeface="Rockwell" panose="02060603020205020403" pitchFamily="18" charset="0"/>
              </a:rPr>
              <a:t>Although it contains figures, statistics, and facts, </a:t>
            </a:r>
            <a:r>
              <a:rPr lang="en-US" b="1" i="0" dirty="0">
                <a:effectLst/>
                <a:latin typeface="Rockwell" panose="02060603020205020403" pitchFamily="18" charset="0"/>
              </a:rPr>
              <a:t>unstructured data</a:t>
            </a:r>
            <a:r>
              <a:rPr lang="en-US" b="0" i="0" dirty="0">
                <a:effectLst/>
                <a:latin typeface="Rockwell" panose="02060603020205020403" pitchFamily="18" charset="0"/>
              </a:rPr>
              <a:t> is usually text-heavy or configured in a way that’s difficult to analyze.</a:t>
            </a:r>
            <a:endParaRPr lang="en-US" b="0" cap="none" spc="0" dirty="0">
              <a:ln w="0"/>
              <a:effectLst>
                <a:outerShdw blurRad="38100" dist="25400" dir="5400000" algn="ctr" rotWithShape="0">
                  <a:srgbClr val="6E747A">
                    <a:alpha val="43000"/>
                  </a:srgbClr>
                </a:outerShdw>
              </a:effectLst>
              <a:latin typeface="Rockwell" panose="02060603020205020403" pitchFamily="18" charset="0"/>
            </a:endParaRPr>
          </a:p>
        </p:txBody>
      </p:sp>
      <p:cxnSp>
        <p:nvCxnSpPr>
          <p:cNvPr id="7" name="Straight Arrow Connector 6">
            <a:extLst>
              <a:ext uri="{FF2B5EF4-FFF2-40B4-BE49-F238E27FC236}">
                <a16:creationId xmlns:a16="http://schemas.microsoft.com/office/drawing/2014/main" id="{C759258A-9E09-4704-B7DE-3B00DEC96904}"/>
              </a:ext>
            </a:extLst>
          </p:cNvPr>
          <p:cNvCxnSpPr/>
          <p:nvPr/>
        </p:nvCxnSpPr>
        <p:spPr>
          <a:xfrm>
            <a:off x="3215680" y="1268760"/>
            <a:ext cx="0" cy="792088"/>
          </a:xfrm>
          <a:prstGeom prst="straightConnector1">
            <a:avLst/>
          </a:prstGeom>
          <a:ln>
            <a:solidFill>
              <a:schemeClr val="accent6">
                <a:lumMod val="40000"/>
                <a:lumOff val="6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8" name="Rectangle 7">
            <a:extLst>
              <a:ext uri="{FF2B5EF4-FFF2-40B4-BE49-F238E27FC236}">
                <a16:creationId xmlns:a16="http://schemas.microsoft.com/office/drawing/2014/main" id="{A8EC0505-C552-47DD-9EA3-98DDE55CB924}"/>
              </a:ext>
            </a:extLst>
          </p:cNvPr>
          <p:cNvSpPr/>
          <p:nvPr/>
        </p:nvSpPr>
        <p:spPr>
          <a:xfrm>
            <a:off x="245604" y="2145045"/>
            <a:ext cx="11700792" cy="4524315"/>
          </a:xfrm>
          <a:prstGeom prst="rect">
            <a:avLst/>
          </a:prstGeom>
          <a:noFill/>
        </p:spPr>
        <p:txBody>
          <a:bodyPr wrap="square" lIns="91440" tIns="45720" rIns="91440" bIns="45720">
            <a:spAutoFit/>
            <a:scene3d>
              <a:camera prst="orthographicFront"/>
              <a:lightRig rig="harsh" dir="t"/>
            </a:scene3d>
            <a:sp3d prstMaterial="matte">
              <a:contourClr>
                <a:schemeClr val="bg1">
                  <a:lumMod val="65000"/>
                </a:schemeClr>
              </a:contourClr>
            </a:sp3d>
          </a:bodyPr>
          <a:lstStyle/>
          <a:p>
            <a:r>
              <a:rPr lang="en-US" sz="1600" b="1" cap="none" spc="0" dirty="0">
                <a:ln/>
                <a:effectLst/>
              </a:rPr>
              <a:t>This is how we will work with the given data – </a:t>
            </a:r>
          </a:p>
          <a:p>
            <a:endParaRPr lang="en-US" sz="1600" b="1" cap="none" spc="0" dirty="0">
              <a:ln/>
              <a:effectLst/>
            </a:endParaRPr>
          </a:p>
          <a:p>
            <a:endParaRPr lang="en-US" sz="1600" b="1" dirty="0">
              <a:ln/>
            </a:endParaRPr>
          </a:p>
          <a:p>
            <a:r>
              <a:rPr lang="en-US" sz="1600" b="1" cap="none" spc="0" dirty="0">
                <a:ln/>
                <a:effectLst/>
              </a:rPr>
              <a:t>Working Together : </a:t>
            </a:r>
            <a:r>
              <a:rPr lang="en-US" sz="1600" u="sng" cap="none" spc="0" dirty="0">
                <a:ln/>
              </a:rPr>
              <a:t>S</a:t>
            </a:r>
            <a:r>
              <a:rPr lang="en-US" sz="1600" b="0" i="0" u="sng" dirty="0">
                <a:effectLst/>
              </a:rPr>
              <a:t>pecializes in </a:t>
            </a:r>
            <a:r>
              <a:rPr lang="en-US" sz="1600" b="0" i="0" u="sng" strike="noStrike" dirty="0">
                <a:effectLst/>
                <a:hlinkClick r:id="rId4">
                  <a:extLst>
                    <a:ext uri="{A12FA001-AC4F-418D-AE19-62706E023703}">
                      <ahyp:hlinkClr xmlns:ahyp="http://schemas.microsoft.com/office/drawing/2018/hyperlinkcolor" val="tx"/>
                    </a:ext>
                  </a:extLst>
                </a:hlinkClick>
              </a:rPr>
              <a:t>cleaning, sorting, or analyzing unstructured data</a:t>
            </a:r>
            <a:r>
              <a:rPr lang="en-US" sz="1600" u="sng" strike="noStrike" dirty="0"/>
              <a:t> that will automatically </a:t>
            </a:r>
            <a:r>
              <a:rPr lang="en-US" sz="1600" u="sng" strike="noStrike" dirty="0" err="1"/>
              <a:t>pasre</a:t>
            </a:r>
            <a:r>
              <a:rPr lang="en-US" sz="1600" u="sng" strike="noStrike" dirty="0"/>
              <a:t>, sort and analyze unstructured data in relatively new areas of development</a:t>
            </a:r>
          </a:p>
          <a:p>
            <a:endParaRPr lang="en-US" sz="1600" u="sng" strike="noStrike" dirty="0"/>
          </a:p>
          <a:p>
            <a:r>
              <a:rPr lang="en-US" sz="1600" b="1" i="0" dirty="0">
                <a:effectLst/>
              </a:rPr>
              <a:t>Evaluate the Value of your Data, and Clean your Records : </a:t>
            </a:r>
            <a:r>
              <a:rPr lang="en-US" sz="1600" b="0" i="0" u="sng" dirty="0">
                <a:effectLst/>
              </a:rPr>
              <a:t>Not all unstructured data is worth analyzing, or even worth keeping. If the data are coming from a source that won’t yield much value for your organization, you should consider deleting it.</a:t>
            </a:r>
          </a:p>
          <a:p>
            <a:endParaRPr lang="en-US" sz="1600" b="0" i="0" u="sng" dirty="0">
              <a:effectLst/>
            </a:endParaRPr>
          </a:p>
          <a:p>
            <a:r>
              <a:rPr lang="en-US" sz="1600" b="1" i="0" dirty="0">
                <a:effectLst/>
              </a:rPr>
              <a:t>Take a Random </a:t>
            </a:r>
            <a:r>
              <a:rPr lang="en-US" sz="1600" b="1" dirty="0"/>
              <a:t>S</a:t>
            </a:r>
            <a:r>
              <a:rPr lang="en-US" sz="1600" b="1" i="0" dirty="0">
                <a:effectLst/>
              </a:rPr>
              <a:t>ample and Create a “Dictionary” : </a:t>
            </a:r>
            <a:r>
              <a:rPr lang="en-US" sz="1600" b="0" i="0" u="sng" dirty="0">
                <a:effectLst/>
              </a:rPr>
              <a:t>Analyzing the entire text file of your data manually is a virtually impossible task or at least an incredibly time-intensive one. Instead, it’s better to take a random sample or stratified sample from the collection, and use that to </a:t>
            </a:r>
            <a:r>
              <a:rPr lang="en-US" sz="1600" b="0" i="0" u="sng" strike="noStrike" dirty="0">
                <a:effectLst/>
                <a:hlinkClick r:id="rId5">
                  <a:extLst>
                    <a:ext uri="{A12FA001-AC4F-418D-AE19-62706E023703}">
                      <ahyp:hlinkClr xmlns:ahyp="http://schemas.microsoft.com/office/drawing/2018/hyperlinkcolor" val="tx"/>
                    </a:ext>
                  </a:extLst>
                </a:hlinkClick>
              </a:rPr>
              <a:t>build a “dictionary”</a:t>
            </a:r>
            <a:r>
              <a:rPr lang="en-US" sz="1600" b="0" i="0" u="sng" dirty="0">
                <a:effectLst/>
              </a:rPr>
              <a:t> that you can use to find similar patterns in the rest of the data.</a:t>
            </a:r>
          </a:p>
          <a:p>
            <a:endParaRPr lang="en-US" sz="1600" b="0" i="0" u="sng" dirty="0">
              <a:effectLst/>
            </a:endParaRPr>
          </a:p>
          <a:p>
            <a:r>
              <a:rPr lang="en-IN" sz="1600" b="1" i="0" dirty="0">
                <a:effectLst/>
              </a:rPr>
              <a:t>Clean the Entire </a:t>
            </a:r>
            <a:r>
              <a:rPr lang="en-IN" sz="1600" b="1" dirty="0"/>
              <a:t>D</a:t>
            </a:r>
            <a:r>
              <a:rPr lang="en-IN" sz="1600" b="1" i="0" dirty="0">
                <a:effectLst/>
              </a:rPr>
              <a:t>ataset : </a:t>
            </a:r>
            <a:r>
              <a:rPr lang="en-US" sz="1600" b="0" i="0" u="sng" dirty="0">
                <a:effectLst/>
              </a:rPr>
              <a:t>By using the framework you created from a random sample, you should be able to write a script that allows you to clean your entire dataset. Ideally, you’ll be able to classify and segment those data so you can analyze it easily in the future.</a:t>
            </a:r>
          </a:p>
          <a:p>
            <a:endParaRPr lang="en-US" sz="1600" b="0" i="0" u="sng" dirty="0">
              <a:effectLst/>
            </a:endParaRPr>
          </a:p>
          <a:p>
            <a:r>
              <a:rPr lang="en-US" sz="1600" b="1" i="0" dirty="0">
                <a:effectLst/>
              </a:rPr>
              <a:t>Analyze it : </a:t>
            </a:r>
            <a:r>
              <a:rPr lang="en-US" sz="1600" b="0" i="0" u="sng" dirty="0">
                <a:effectLst/>
              </a:rPr>
              <a:t>Assuming your data is properly structured and easy to digest, you can analyze those data and start making decisions based on the insights you gain. Once structured, you can treat your data like any other structured dataset you come across.</a:t>
            </a:r>
            <a:endParaRPr lang="en-US" sz="1600" b="1" u="sng" cap="none" spc="0" dirty="0">
              <a:ln/>
              <a:effectLst/>
            </a:endParaRPr>
          </a:p>
        </p:txBody>
      </p:sp>
    </p:spTree>
    <p:extLst>
      <p:ext uri="{BB962C8B-B14F-4D97-AF65-F5344CB8AC3E}">
        <p14:creationId xmlns:p14="http://schemas.microsoft.com/office/powerpoint/2010/main" val="285309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B462-E58E-4D49-9323-8A24CBD86C37}"/>
              </a:ext>
            </a:extLst>
          </p:cNvPr>
          <p:cNvSpPr>
            <a:spLocks noGrp="1"/>
          </p:cNvSpPr>
          <p:nvPr>
            <p:ph type="title"/>
          </p:nvPr>
        </p:nvSpPr>
        <p:spPr>
          <a:xfrm>
            <a:off x="1524000" y="710952"/>
            <a:ext cx="9144000" cy="5436096"/>
          </a:xfrm>
        </p:spPr>
        <p:txBody>
          <a:bodyPr>
            <a:normAutofit fontScale="90000"/>
          </a:bodyPr>
          <a:lstStyle/>
          <a:p>
            <a:pPr algn="ctr" fontAlgn="base"/>
            <a:r>
              <a:rPr lang="en-US" u="sng" cap="all" dirty="0">
                <a:solidFill>
                  <a:srgbClr val="0070C0"/>
                </a:solidFill>
                <a:latin typeface="Meiryo" panose="020B0604030504040204" pitchFamily="34" charset="-128"/>
                <a:ea typeface="Meiryo" panose="020B0604030504040204" pitchFamily="34" charset="-128"/>
              </a:rPr>
              <a:t>At the end, all that matters is:</a:t>
            </a:r>
            <a:br>
              <a:rPr lang="en-US" u="sng" cap="all" dirty="0">
                <a:solidFill>
                  <a:srgbClr val="0070C0"/>
                </a:solidFill>
                <a:latin typeface="Meiryo" panose="020B0604030504040204" pitchFamily="34" charset="-128"/>
                <a:ea typeface="Meiryo" panose="020B0604030504040204" pitchFamily="34" charset="-128"/>
              </a:rPr>
            </a:br>
            <a:br>
              <a:rPr lang="en-US" u="sng" dirty="0">
                <a:solidFill>
                  <a:srgbClr val="0070C0"/>
                </a:solidFill>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Process</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People</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Technology</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Product</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Materials and Supplies</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Facilities</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Machinery and Equipment</a:t>
            </a:r>
            <a:br>
              <a:rPr lang="en-US" b="0" i="0" dirty="0">
                <a:solidFill>
                  <a:srgbClr val="0070C0"/>
                </a:solidFill>
                <a:effectLst/>
                <a:latin typeface="Meiryo" panose="020B0604030504040204" pitchFamily="34" charset="-128"/>
                <a:ea typeface="Meiryo" panose="020B0604030504040204" pitchFamily="34" charset="-128"/>
              </a:rPr>
            </a:br>
            <a:r>
              <a:rPr lang="en-US" b="0" i="0" dirty="0">
                <a:solidFill>
                  <a:srgbClr val="0070C0"/>
                </a:solidFill>
                <a:effectLst/>
                <a:latin typeface="Meiryo" panose="020B0604030504040204" pitchFamily="34" charset="-128"/>
                <a:ea typeface="Meiryo" panose="020B0604030504040204" pitchFamily="34" charset="-128"/>
              </a:rPr>
              <a:t>Others as necessary (Depending on the Organization)</a:t>
            </a:r>
            <a:br>
              <a:rPr lang="en-US" b="0" i="0" dirty="0">
                <a:solidFill>
                  <a:srgbClr val="0070C0"/>
                </a:solidFill>
                <a:effectLst/>
                <a:latin typeface="Meiryo" panose="020B0604030504040204" pitchFamily="34" charset="-128"/>
                <a:ea typeface="Meiryo" panose="020B0604030504040204" pitchFamily="34" charset="-128"/>
              </a:rPr>
            </a:br>
            <a:endParaRPr lang="en-IN" dirty="0">
              <a:solidFill>
                <a:srgbClr val="0070C0"/>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07838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GIF by Camtyox on DeviantArt">
            <a:extLst>
              <a:ext uri="{FF2B5EF4-FFF2-40B4-BE49-F238E27FC236}">
                <a16:creationId xmlns:a16="http://schemas.microsoft.com/office/drawing/2014/main" id="{E092B210-C372-4B51-BB88-D5DC5B3D057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2526" y="188640"/>
            <a:ext cx="5346948" cy="22071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D397C2D-D333-427F-969B-D231D7E680F2}"/>
              </a:ext>
            </a:extLst>
          </p:cNvPr>
          <p:cNvSpPr/>
          <p:nvPr/>
        </p:nvSpPr>
        <p:spPr>
          <a:xfrm>
            <a:off x="134437" y="3446956"/>
            <a:ext cx="252986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References -</a:t>
            </a:r>
          </a:p>
        </p:txBody>
      </p:sp>
      <p:pic>
        <p:nvPicPr>
          <p:cNvPr id="6148" name="Picture 4" descr="ReQtest - YouTube">
            <a:extLst>
              <a:ext uri="{FF2B5EF4-FFF2-40B4-BE49-F238E27FC236}">
                <a16:creationId xmlns:a16="http://schemas.microsoft.com/office/drawing/2014/main" id="{951011EB-7D68-4234-A9F0-97E27F2247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6088" y="2852935"/>
            <a:ext cx="1772816" cy="177281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aggle - Wikipedia">
            <a:extLst>
              <a:ext uri="{FF2B5EF4-FFF2-40B4-BE49-F238E27FC236}">
                <a16:creationId xmlns:a16="http://schemas.microsoft.com/office/drawing/2014/main" id="{3AF21FC8-B04D-45C5-97BC-730C7BDE9A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8087" y="3428998"/>
            <a:ext cx="2193891" cy="84734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GeeksforGeeks | A computer science portal for geeks">
            <a:extLst>
              <a:ext uri="{FF2B5EF4-FFF2-40B4-BE49-F238E27FC236}">
                <a16:creationId xmlns:a16="http://schemas.microsoft.com/office/drawing/2014/main" id="{10A08C20-4756-4F50-A4F5-6A73B5A5D7F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703512" y="5391150"/>
            <a:ext cx="52959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A Thank You note to Towards Data Science | by Favio Vázquez | Towards Data  Science">
            <a:extLst>
              <a:ext uri="{FF2B5EF4-FFF2-40B4-BE49-F238E27FC236}">
                <a16:creationId xmlns:a16="http://schemas.microsoft.com/office/drawing/2014/main" id="{2106440A-1C6F-4BBF-BC8F-B68019E9F20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598" y="4858667"/>
            <a:ext cx="1817440" cy="181744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ntroducing @KDnuggetsJobs, Data Science Job Finding Tool - KDnuggets">
            <a:extLst>
              <a:ext uri="{FF2B5EF4-FFF2-40B4-BE49-F238E27FC236}">
                <a16:creationId xmlns:a16="http://schemas.microsoft.com/office/drawing/2014/main" id="{ADDBE652-BC5A-4EE1-B139-A806C26A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1161" y="3070460"/>
            <a:ext cx="1564419" cy="1564419"/>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Google Images - Wikipedia">
            <a:extLst>
              <a:ext uri="{FF2B5EF4-FFF2-40B4-BE49-F238E27FC236}">
                <a16:creationId xmlns:a16="http://schemas.microsoft.com/office/drawing/2014/main" id="{FF7626D8-B728-4F30-973D-D9F338B12ED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83224" y="5411310"/>
            <a:ext cx="2300295" cy="78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01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46004" y="260648"/>
            <a:ext cx="4499992" cy="1080120"/>
          </a:xfrm>
        </p:spPr>
        <p:txBody>
          <a:bodyPr>
            <a:normAutofit/>
          </a:bodyPr>
          <a:lstStyle/>
          <a:p>
            <a:pPr algn="ctr"/>
            <a:r>
              <a:rPr lang="en-US" sz="7200" cap="all" dirty="0">
                <a:latin typeface="Berlin Sans FB Demi" panose="020E0802020502020306" pitchFamily="34" charset="0"/>
              </a:rPr>
              <a:t>Tribe </a:t>
            </a:r>
            <a:r>
              <a:rPr lang="en-US" sz="7200" kern="1700" cap="all" dirty="0">
                <a:latin typeface="Berlin Sans FB Demi" panose="020E0802020502020306" pitchFamily="34" charset="0"/>
              </a:rPr>
              <a:t>:</a:t>
            </a:r>
            <a:r>
              <a:rPr lang="en-US" sz="7200" cap="all" dirty="0">
                <a:latin typeface="Berlin Sans FB Demi" panose="020E0802020502020306" pitchFamily="34" charset="0"/>
              </a:rPr>
              <a:t> A</a:t>
            </a:r>
            <a:endParaRPr sz="7200" cap="all" dirty="0">
              <a:latin typeface="Berlin Sans FB Demi" panose="020E0802020502020306" pitchFamily="34" charset="0"/>
            </a:endParaRPr>
          </a:p>
        </p:txBody>
      </p:sp>
      <p:sp>
        <p:nvSpPr>
          <p:cNvPr id="14" name="Content Placeholder 13"/>
          <p:cNvSpPr>
            <a:spLocks noGrp="1"/>
          </p:cNvSpPr>
          <p:nvPr>
            <p:ph idx="1"/>
          </p:nvPr>
        </p:nvSpPr>
        <p:spPr>
          <a:xfrm>
            <a:off x="4313802" y="1514617"/>
            <a:ext cx="3564396" cy="5112568"/>
          </a:xfrm>
        </p:spPr>
        <p:txBody>
          <a:bodyPr>
            <a:normAutofit fontScale="92500" lnSpcReduction="10000"/>
          </a:bodyPr>
          <a:lstStyle/>
          <a:p>
            <a:pPr algn="just"/>
            <a:r>
              <a:rPr lang="en-US" sz="1800" b="1" spc="50" dirty="0" err="1">
                <a:solidFill>
                  <a:schemeClr val="tx1"/>
                </a:solidFill>
                <a:latin typeface="Ink Free" panose="03080402000500000000" pitchFamily="66" charset="0"/>
              </a:rPr>
              <a:t>Addanki</a:t>
            </a:r>
            <a:r>
              <a:rPr lang="en-US" sz="1800" b="1" spc="50" dirty="0">
                <a:solidFill>
                  <a:schemeClr val="tx1"/>
                </a:solidFill>
                <a:latin typeface="Ink Free" panose="03080402000500000000" pitchFamily="66" charset="0"/>
              </a:rPr>
              <a:t> Pallavi – Team Leader</a:t>
            </a:r>
          </a:p>
          <a:p>
            <a:pPr algn="just"/>
            <a:r>
              <a:rPr lang="en-US" sz="1800" b="1" spc="50" dirty="0">
                <a:solidFill>
                  <a:schemeClr val="tx1"/>
                </a:solidFill>
                <a:latin typeface="Ink Free" panose="03080402000500000000" pitchFamily="66" charset="0"/>
              </a:rPr>
              <a:t>Anshuman Kumar Tiwari</a:t>
            </a:r>
          </a:p>
          <a:p>
            <a:pPr algn="just"/>
            <a:r>
              <a:rPr lang="en-US" sz="1800" b="1" spc="50" dirty="0">
                <a:solidFill>
                  <a:schemeClr val="tx1"/>
                </a:solidFill>
                <a:latin typeface="Ink Free" panose="03080402000500000000" pitchFamily="66" charset="0"/>
              </a:rPr>
              <a:t>Bhargav Rohit</a:t>
            </a:r>
          </a:p>
          <a:p>
            <a:pPr algn="just"/>
            <a:r>
              <a:rPr lang="en-US" sz="1800" b="1" spc="50" dirty="0">
                <a:solidFill>
                  <a:schemeClr val="tx1"/>
                </a:solidFill>
                <a:latin typeface="Ink Free" panose="03080402000500000000" pitchFamily="66" charset="0"/>
              </a:rPr>
              <a:t>Dhriti Dogra</a:t>
            </a:r>
          </a:p>
          <a:p>
            <a:pPr algn="just"/>
            <a:r>
              <a:rPr lang="en-US" sz="1800" b="1" spc="50" dirty="0">
                <a:solidFill>
                  <a:schemeClr val="tx1"/>
                </a:solidFill>
                <a:latin typeface="Ink Free" panose="03080402000500000000" pitchFamily="66" charset="0"/>
              </a:rPr>
              <a:t>Jaswant </a:t>
            </a:r>
            <a:r>
              <a:rPr lang="en-US" sz="1800" b="1" spc="50" dirty="0" err="1">
                <a:solidFill>
                  <a:schemeClr val="tx1"/>
                </a:solidFill>
                <a:latin typeface="Ink Free" panose="03080402000500000000" pitchFamily="66" charset="0"/>
              </a:rPr>
              <a:t>Panigrahy</a:t>
            </a:r>
            <a:endParaRPr lang="en-US" sz="1800" b="1" spc="50" dirty="0">
              <a:solidFill>
                <a:schemeClr val="tx1"/>
              </a:solidFill>
              <a:latin typeface="Ink Free" panose="03080402000500000000" pitchFamily="66" charset="0"/>
            </a:endParaRPr>
          </a:p>
          <a:p>
            <a:pPr algn="just"/>
            <a:r>
              <a:rPr lang="en-US" sz="1800" b="1" spc="50" dirty="0">
                <a:solidFill>
                  <a:schemeClr val="tx1"/>
                </a:solidFill>
                <a:latin typeface="Ink Free" panose="03080402000500000000" pitchFamily="66" charset="0"/>
              </a:rPr>
              <a:t>Pawan Kumar Patel</a:t>
            </a:r>
          </a:p>
          <a:p>
            <a:pPr algn="just"/>
            <a:r>
              <a:rPr lang="en-US" sz="1800" b="1" spc="50" dirty="0" err="1">
                <a:solidFill>
                  <a:schemeClr val="tx1"/>
                </a:solidFill>
                <a:latin typeface="Ink Free" panose="03080402000500000000" pitchFamily="66" charset="0"/>
              </a:rPr>
              <a:t>Polaki</a:t>
            </a:r>
            <a:r>
              <a:rPr lang="en-US" sz="1800" b="1" spc="50" dirty="0">
                <a:solidFill>
                  <a:schemeClr val="tx1"/>
                </a:solidFill>
                <a:latin typeface="Ink Free" panose="03080402000500000000" pitchFamily="66" charset="0"/>
              </a:rPr>
              <a:t> Siddharth</a:t>
            </a:r>
          </a:p>
          <a:p>
            <a:pPr algn="just"/>
            <a:r>
              <a:rPr lang="en-US" sz="1800" b="1" spc="50" dirty="0">
                <a:solidFill>
                  <a:schemeClr val="tx1"/>
                </a:solidFill>
                <a:latin typeface="Ink Free" panose="03080402000500000000" pitchFamily="66" charset="0"/>
              </a:rPr>
              <a:t>Rajat Kumar</a:t>
            </a:r>
          </a:p>
          <a:p>
            <a:pPr algn="just"/>
            <a:r>
              <a:rPr lang="en-US" sz="1800" b="1" spc="50" dirty="0">
                <a:solidFill>
                  <a:schemeClr val="tx1"/>
                </a:solidFill>
                <a:latin typeface="Ink Free" panose="03080402000500000000" pitchFamily="66" charset="0"/>
              </a:rPr>
              <a:t>Rohan Mule</a:t>
            </a:r>
          </a:p>
          <a:p>
            <a:pPr algn="just"/>
            <a:r>
              <a:rPr lang="en-US" sz="1800" b="1" spc="50" dirty="0">
                <a:solidFill>
                  <a:schemeClr val="tx1"/>
                </a:solidFill>
                <a:latin typeface="Ink Free" panose="03080402000500000000" pitchFamily="66" charset="0"/>
              </a:rPr>
              <a:t>Rohit Kumar Gupta</a:t>
            </a:r>
          </a:p>
          <a:p>
            <a:pPr algn="just"/>
            <a:r>
              <a:rPr lang="en-US" sz="1800" b="1" spc="50" dirty="0" err="1">
                <a:solidFill>
                  <a:schemeClr val="tx1"/>
                </a:solidFill>
                <a:latin typeface="Ink Free" panose="03080402000500000000" pitchFamily="66" charset="0"/>
              </a:rPr>
              <a:t>Shreyansh</a:t>
            </a:r>
            <a:r>
              <a:rPr lang="en-US" sz="1800" b="1" spc="50" dirty="0">
                <a:solidFill>
                  <a:schemeClr val="tx1"/>
                </a:solidFill>
                <a:latin typeface="Ink Free" panose="03080402000500000000" pitchFamily="66" charset="0"/>
              </a:rPr>
              <a:t> </a:t>
            </a:r>
            <a:r>
              <a:rPr lang="en-US" sz="1800" b="1" spc="50" dirty="0" err="1">
                <a:solidFill>
                  <a:schemeClr val="tx1"/>
                </a:solidFill>
                <a:latin typeface="Ink Free" panose="03080402000500000000" pitchFamily="66" charset="0"/>
              </a:rPr>
              <a:t>Malewar</a:t>
            </a:r>
            <a:endParaRPr lang="en-US" sz="1800" b="1" spc="50" dirty="0">
              <a:solidFill>
                <a:schemeClr val="tx1"/>
              </a:solidFill>
              <a:latin typeface="Ink Free" panose="03080402000500000000" pitchFamily="66" charset="0"/>
            </a:endParaRPr>
          </a:p>
          <a:p>
            <a:pPr algn="just"/>
            <a:r>
              <a:rPr lang="en-US" sz="1800" b="1" spc="50" dirty="0">
                <a:solidFill>
                  <a:schemeClr val="tx1"/>
                </a:solidFill>
                <a:latin typeface="Ink Free" panose="03080402000500000000" pitchFamily="66" charset="0"/>
              </a:rPr>
              <a:t>Vaishnavi Chauhan</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D07F-FB50-49A5-B086-CB813C5C25C5}"/>
              </a:ext>
            </a:extLst>
          </p:cNvPr>
          <p:cNvSpPr>
            <a:spLocks noGrp="1"/>
          </p:cNvSpPr>
          <p:nvPr>
            <p:ph type="title"/>
          </p:nvPr>
        </p:nvSpPr>
        <p:spPr>
          <a:xfrm>
            <a:off x="4079776" y="260648"/>
            <a:ext cx="4032448" cy="1584176"/>
          </a:xfrm>
        </p:spPr>
        <p:txBody>
          <a:bodyPr>
            <a:normAutofit/>
          </a:bodyPr>
          <a:lstStyle/>
          <a:p>
            <a:pPr algn="ctr"/>
            <a:r>
              <a:rPr lang="en-US" sz="4800" b="1" spc="70" dirty="0">
                <a:solidFill>
                  <a:srgbClr val="FFFF99"/>
                </a:solidFill>
                <a:latin typeface="Monotxt" panose="00000400000000000000" pitchFamily="2" charset="0"/>
                <a:cs typeface="Monotxt" panose="00000400000000000000" pitchFamily="2" charset="0"/>
              </a:rPr>
              <a:t>Data</a:t>
            </a:r>
            <a:br>
              <a:rPr lang="en-US" sz="4800" b="1" spc="70" dirty="0">
                <a:solidFill>
                  <a:srgbClr val="FFFF99"/>
                </a:solidFill>
                <a:latin typeface="Monotxt" panose="00000400000000000000" pitchFamily="2" charset="0"/>
                <a:cs typeface="Monotxt" panose="00000400000000000000" pitchFamily="2" charset="0"/>
              </a:rPr>
            </a:br>
            <a:r>
              <a:rPr lang="en-US" sz="4800" b="1" spc="70" dirty="0">
                <a:solidFill>
                  <a:srgbClr val="FFFF99"/>
                </a:solidFill>
                <a:latin typeface="Monotxt" panose="00000400000000000000" pitchFamily="2" charset="0"/>
                <a:cs typeface="Monotxt" panose="00000400000000000000" pitchFamily="2" charset="0"/>
              </a:rPr>
              <a:t>Science</a:t>
            </a:r>
            <a:endParaRPr lang="en-IN" sz="4800" b="1" spc="70" dirty="0">
              <a:solidFill>
                <a:srgbClr val="FFFF99"/>
              </a:solidFill>
              <a:latin typeface="Monotxt" panose="00000400000000000000" pitchFamily="2" charset="0"/>
              <a:cs typeface="Monotxt" panose="00000400000000000000" pitchFamily="2" charset="0"/>
            </a:endParaRPr>
          </a:p>
        </p:txBody>
      </p:sp>
      <p:sp>
        <p:nvSpPr>
          <p:cNvPr id="5" name="Rectangle 4">
            <a:extLst>
              <a:ext uri="{FF2B5EF4-FFF2-40B4-BE49-F238E27FC236}">
                <a16:creationId xmlns:a16="http://schemas.microsoft.com/office/drawing/2014/main" id="{732397B0-DD50-4222-B915-BF8ABFFE2A69}"/>
              </a:ext>
            </a:extLst>
          </p:cNvPr>
          <p:cNvSpPr/>
          <p:nvPr/>
        </p:nvSpPr>
        <p:spPr>
          <a:xfrm>
            <a:off x="1213092" y="6135687"/>
            <a:ext cx="9765815" cy="461665"/>
          </a:xfrm>
          <a:prstGeom prst="rect">
            <a:avLst/>
          </a:prstGeom>
          <a:noFill/>
        </p:spPr>
        <p:txBody>
          <a:bodyPr wrap="none" lIns="91440" tIns="45720" rIns="91440" bIns="45720">
            <a:spAutoFit/>
          </a:bodyPr>
          <a:lstStyle/>
          <a:p>
            <a:pPr algn="ctr"/>
            <a:r>
              <a:rPr lang="en-US" sz="2400" b="1" i="1" dirty="0">
                <a:solidFill>
                  <a:srgbClr val="FFFF99"/>
                </a:solidFill>
                <a:effectLst/>
                <a:latin typeface="Monotxt" panose="00000400000000000000" pitchFamily="2" charset="0"/>
                <a:cs typeface="Monotxt" panose="00000400000000000000" pitchFamily="2" charset="0"/>
              </a:rPr>
              <a:t>“Data really powers everything that we do.”</a:t>
            </a:r>
            <a:endParaRPr lang="en-US" sz="2400" b="1" cap="none" spc="0" dirty="0">
              <a:ln w="0"/>
              <a:solidFill>
                <a:srgbClr val="FFFF99"/>
              </a:solidFill>
              <a:effectLst>
                <a:outerShdw blurRad="38100" dist="19050" dir="2700000" algn="tl" rotWithShape="0">
                  <a:schemeClr val="dk1">
                    <a:alpha val="40000"/>
                  </a:schemeClr>
                </a:outerShdw>
              </a:effectLst>
              <a:latin typeface="Monotxt" panose="00000400000000000000" pitchFamily="2" charset="0"/>
              <a:cs typeface="Monotxt" panose="00000400000000000000" pitchFamily="2" charset="0"/>
            </a:endParaRPr>
          </a:p>
        </p:txBody>
      </p:sp>
      <p:sp>
        <p:nvSpPr>
          <p:cNvPr id="6" name="Rectangle 5">
            <a:extLst>
              <a:ext uri="{FF2B5EF4-FFF2-40B4-BE49-F238E27FC236}">
                <a16:creationId xmlns:a16="http://schemas.microsoft.com/office/drawing/2014/main" id="{82B08D80-4A12-44BB-987E-B622B032A798}"/>
              </a:ext>
            </a:extLst>
          </p:cNvPr>
          <p:cNvSpPr/>
          <p:nvPr/>
        </p:nvSpPr>
        <p:spPr>
          <a:xfrm>
            <a:off x="2027547" y="3020759"/>
            <a:ext cx="8136904" cy="1938992"/>
          </a:xfrm>
          <a:prstGeom prst="rect">
            <a:avLst/>
          </a:prstGeom>
          <a:noFill/>
        </p:spPr>
        <p:txBody>
          <a:bodyPr wrap="square" lIns="91440" tIns="45720" rIns="91440" bIns="45720">
            <a:spAutoFit/>
          </a:bodyPr>
          <a:lstStyle/>
          <a:p>
            <a:pPr algn="ctr"/>
            <a:r>
              <a:rPr lang="en-US" sz="2000" b="0" i="0" dirty="0">
                <a:effectLst/>
                <a:latin typeface="Roboto" panose="02000000000000000000" pitchFamily="2" charset="0"/>
              </a:rPr>
              <a:t>Data science is an essential part of any industry today, given the massive amounts of data that are produced. Data science is one of the most debated topics in the industries these days. Its popularity has grown over the years, and companies have started implementing data science techniques to grow their business and increase customer satisfaction.</a:t>
            </a:r>
            <a:endParaRPr lang="en-US" sz="2000" b="0" cap="none" spc="0" dirty="0">
              <a:ln w="0"/>
              <a:effectLst>
                <a:reflection blurRad="6350" stA="53000" endA="300" endPos="35500" dir="5400000" sy="-90000" algn="bl" rotWithShape="0"/>
              </a:effectLst>
            </a:endParaRPr>
          </a:p>
        </p:txBody>
      </p:sp>
      <p:pic>
        <p:nvPicPr>
          <p:cNvPr id="8" name="Graphic 7" descr="Database">
            <a:extLst>
              <a:ext uri="{FF2B5EF4-FFF2-40B4-BE49-F238E27FC236}">
                <a16:creationId xmlns:a16="http://schemas.microsoft.com/office/drawing/2014/main" id="{D942CB21-E3BE-44B7-A17C-36628D676D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392" y="595536"/>
            <a:ext cx="914400" cy="914400"/>
          </a:xfrm>
          <a:prstGeom prst="rect">
            <a:avLst/>
          </a:prstGeom>
        </p:spPr>
      </p:pic>
      <p:pic>
        <p:nvPicPr>
          <p:cNvPr id="10" name="Graphic 9" descr="Flask">
            <a:extLst>
              <a:ext uri="{FF2B5EF4-FFF2-40B4-BE49-F238E27FC236}">
                <a16:creationId xmlns:a16="http://schemas.microsoft.com/office/drawing/2014/main" id="{30F52017-8131-4364-8E52-762B5C4876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48528" y="595536"/>
            <a:ext cx="914400" cy="914400"/>
          </a:xfrm>
          <a:prstGeom prst="rect">
            <a:avLst/>
          </a:prstGeom>
        </p:spPr>
      </p:pic>
    </p:spTree>
    <p:extLst>
      <p:ext uri="{BB962C8B-B14F-4D97-AF65-F5344CB8AC3E}">
        <p14:creationId xmlns:p14="http://schemas.microsoft.com/office/powerpoint/2010/main" val="363766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D940-9597-4CCB-9399-CE004EDBEF89}"/>
              </a:ext>
            </a:extLst>
          </p:cNvPr>
          <p:cNvSpPr>
            <a:spLocks noGrp="1"/>
          </p:cNvSpPr>
          <p:nvPr>
            <p:ph type="title"/>
          </p:nvPr>
        </p:nvSpPr>
        <p:spPr>
          <a:xfrm>
            <a:off x="263352" y="512676"/>
            <a:ext cx="2520280" cy="5832648"/>
          </a:xfrm>
        </p:spPr>
        <p:txBody>
          <a:bodyPr>
            <a:noAutofit/>
          </a:bodyPr>
          <a:lstStyle/>
          <a:p>
            <a:r>
              <a:rPr lang="en-US" sz="4000" b="1" cap="small" dirty="0">
                <a:solidFill>
                  <a:schemeClr val="accent5">
                    <a:lumMod val="75000"/>
                  </a:schemeClr>
                </a:solidFill>
              </a:rPr>
              <a:t>Data</a:t>
            </a:r>
            <a:br>
              <a:rPr lang="en-US" sz="4000" b="1" cap="small" dirty="0">
                <a:solidFill>
                  <a:schemeClr val="accent5">
                    <a:lumMod val="75000"/>
                  </a:schemeClr>
                </a:solidFill>
              </a:rPr>
            </a:br>
            <a:br>
              <a:rPr lang="en-US" sz="4000" b="1" cap="small" dirty="0">
                <a:solidFill>
                  <a:schemeClr val="accent5">
                    <a:lumMod val="75000"/>
                  </a:schemeClr>
                </a:solidFill>
              </a:rPr>
            </a:br>
            <a:r>
              <a:rPr lang="en-US" sz="4000" b="1" cap="small" dirty="0">
                <a:solidFill>
                  <a:schemeClr val="accent5">
                    <a:lumMod val="75000"/>
                  </a:schemeClr>
                </a:solidFill>
              </a:rPr>
              <a:t> </a:t>
            </a:r>
            <a:br>
              <a:rPr lang="en-US" sz="4000" b="1" cap="small" dirty="0">
                <a:solidFill>
                  <a:schemeClr val="accent5">
                    <a:lumMod val="75000"/>
                  </a:schemeClr>
                </a:solidFill>
              </a:rPr>
            </a:br>
            <a:r>
              <a:rPr lang="en-US" sz="4000" b="1" cap="small" dirty="0">
                <a:solidFill>
                  <a:schemeClr val="accent5">
                    <a:lumMod val="75000"/>
                  </a:schemeClr>
                </a:solidFill>
              </a:rPr>
              <a:t>Science </a:t>
            </a:r>
            <a:br>
              <a:rPr lang="en-US" sz="4000" b="1" cap="small" dirty="0">
                <a:solidFill>
                  <a:schemeClr val="accent5">
                    <a:lumMod val="75000"/>
                  </a:schemeClr>
                </a:solidFill>
              </a:rPr>
            </a:br>
            <a:br>
              <a:rPr lang="en-US" sz="4000" b="1" cap="small" dirty="0">
                <a:solidFill>
                  <a:schemeClr val="accent5">
                    <a:lumMod val="75000"/>
                  </a:schemeClr>
                </a:solidFill>
              </a:rPr>
            </a:br>
            <a:br>
              <a:rPr lang="en-US" sz="4000" b="1" cap="small" dirty="0">
                <a:solidFill>
                  <a:schemeClr val="accent5">
                    <a:lumMod val="75000"/>
                  </a:schemeClr>
                </a:solidFill>
              </a:rPr>
            </a:br>
            <a:r>
              <a:rPr lang="en-US" sz="4000" b="1" cap="small" dirty="0">
                <a:solidFill>
                  <a:schemeClr val="accent5">
                    <a:lumMod val="75000"/>
                  </a:schemeClr>
                </a:solidFill>
              </a:rPr>
              <a:t>Life </a:t>
            </a:r>
            <a:br>
              <a:rPr lang="en-US" sz="4000" b="1" cap="small" dirty="0">
                <a:solidFill>
                  <a:schemeClr val="accent5">
                    <a:lumMod val="75000"/>
                  </a:schemeClr>
                </a:solidFill>
              </a:rPr>
            </a:br>
            <a:br>
              <a:rPr lang="en-US" sz="4000" b="1" cap="small" dirty="0">
                <a:solidFill>
                  <a:schemeClr val="accent5">
                    <a:lumMod val="75000"/>
                  </a:schemeClr>
                </a:solidFill>
              </a:rPr>
            </a:br>
            <a:br>
              <a:rPr lang="en-US" sz="4000" b="1" cap="small" dirty="0">
                <a:solidFill>
                  <a:schemeClr val="accent5">
                    <a:lumMod val="75000"/>
                  </a:schemeClr>
                </a:solidFill>
              </a:rPr>
            </a:br>
            <a:r>
              <a:rPr lang="en-US" sz="4000" b="1" cap="small" dirty="0">
                <a:solidFill>
                  <a:schemeClr val="accent5">
                    <a:lumMod val="75000"/>
                  </a:schemeClr>
                </a:solidFill>
              </a:rPr>
              <a:t>Cycle</a:t>
            </a:r>
            <a:endParaRPr lang="en-IN" sz="4000" b="1" cap="small" dirty="0">
              <a:solidFill>
                <a:schemeClr val="accent5">
                  <a:lumMod val="75000"/>
                </a:schemeClr>
              </a:solidFill>
            </a:endParaRPr>
          </a:p>
        </p:txBody>
      </p:sp>
      <p:sp>
        <p:nvSpPr>
          <p:cNvPr id="3" name="Rectangle 2">
            <a:extLst>
              <a:ext uri="{FF2B5EF4-FFF2-40B4-BE49-F238E27FC236}">
                <a16:creationId xmlns:a16="http://schemas.microsoft.com/office/drawing/2014/main" id="{03856EE2-18FE-4219-B8CC-A747A6F88088}"/>
              </a:ext>
            </a:extLst>
          </p:cNvPr>
          <p:cNvSpPr/>
          <p:nvPr/>
        </p:nvSpPr>
        <p:spPr>
          <a:xfrm>
            <a:off x="3449365" y="198058"/>
            <a:ext cx="8352928" cy="5632311"/>
          </a:xfrm>
          <a:prstGeom prst="rect">
            <a:avLst/>
          </a:prstGeom>
          <a:noFill/>
        </p:spPr>
        <p:txBody>
          <a:bodyPr wrap="square" lIns="91440" tIns="45720" rIns="91440" bIns="45720">
            <a:spAutoFit/>
          </a:bodyPr>
          <a:lstStyle/>
          <a:p>
            <a:pPr algn="r"/>
            <a:r>
              <a:rPr lang="en-US" b="1" dirty="0">
                <a:latin typeface="BatangChe" panose="02030609000101010101" pitchFamily="49" charset="-127"/>
                <a:ea typeface="BatangChe" panose="02030609000101010101" pitchFamily="49" charset="-127"/>
              </a:rPr>
              <a:t>A</a:t>
            </a:r>
            <a:r>
              <a:rPr lang="en-US" b="1" i="0" dirty="0">
                <a:effectLst/>
                <a:latin typeface="BatangChe" panose="02030609000101010101" pitchFamily="49" charset="-127"/>
                <a:ea typeface="BatangChe" panose="02030609000101010101" pitchFamily="49" charset="-127"/>
              </a:rPr>
              <a:t> Data </a:t>
            </a:r>
            <a:r>
              <a:rPr lang="en-US" b="1" dirty="0">
                <a:latin typeface="BatangChe" panose="02030609000101010101" pitchFamily="49" charset="-127"/>
                <a:ea typeface="BatangChe" panose="02030609000101010101" pitchFamily="49" charset="-127"/>
              </a:rPr>
              <a:t>S</a:t>
            </a:r>
            <a:r>
              <a:rPr lang="en-US" b="1" i="0" dirty="0">
                <a:effectLst/>
                <a:latin typeface="BatangChe" panose="02030609000101010101" pitchFamily="49" charset="-127"/>
                <a:ea typeface="BatangChe" panose="02030609000101010101" pitchFamily="49" charset="-127"/>
              </a:rPr>
              <a:t>cience Life </a:t>
            </a:r>
            <a:r>
              <a:rPr lang="en-US" b="1" dirty="0">
                <a:latin typeface="BatangChe" panose="02030609000101010101" pitchFamily="49" charset="-127"/>
                <a:ea typeface="BatangChe" panose="02030609000101010101" pitchFamily="49" charset="-127"/>
              </a:rPr>
              <a:t>C</a:t>
            </a:r>
            <a:r>
              <a:rPr lang="en-US" b="1" i="0" dirty="0">
                <a:effectLst/>
                <a:latin typeface="BatangChe" panose="02030609000101010101" pitchFamily="49" charset="-127"/>
                <a:ea typeface="BatangChe" panose="02030609000101010101" pitchFamily="49" charset="-127"/>
              </a:rPr>
              <a:t>ycle </a:t>
            </a:r>
            <a:r>
              <a:rPr lang="en-US" b="0" i="0" dirty="0">
                <a:effectLst/>
                <a:latin typeface="BatangChe" panose="02030609000101010101" pitchFamily="49" charset="-127"/>
                <a:ea typeface="BatangChe" panose="02030609000101010101" pitchFamily="49" charset="-127"/>
              </a:rPr>
              <a:t>is nothing but a repetitive set of steps that you need to take to complete and deliver a project/product to your client. Although the data science projects and the teams involved in deploying and developing the model will be different, every data science life cycle will be slightly different in every other company. However, most of the data science projects happen to follow a somewhat similar process.</a:t>
            </a:r>
          </a:p>
          <a:p>
            <a:pPr algn="r"/>
            <a:r>
              <a:rPr lang="en-US" b="0" i="0" dirty="0">
                <a:effectLst/>
                <a:latin typeface="BatangChe" panose="02030609000101010101" pitchFamily="49" charset="-127"/>
                <a:ea typeface="BatangChe" panose="02030609000101010101" pitchFamily="49" charset="-127"/>
              </a:rPr>
              <a:t>In order to start and complete a data science-based project, we need to understand the various roles and responsibilities of the people involved in building, developing the project. Let us take a look at those employees who are involved in a typical data science project:</a:t>
            </a:r>
          </a:p>
          <a:p>
            <a:pPr algn="r"/>
            <a:endParaRPr lang="en-US" b="0" i="0" dirty="0">
              <a:effectLst/>
              <a:latin typeface="BatangChe" panose="02030609000101010101" pitchFamily="49" charset="-127"/>
              <a:ea typeface="BatangChe" panose="02030609000101010101" pitchFamily="49" charset="-127"/>
            </a:endParaRPr>
          </a:p>
          <a:p>
            <a:endParaRPr lang="en-US" b="0" i="0" dirty="0">
              <a:effectLst/>
              <a:latin typeface="BatangChe" panose="02030609000101010101" pitchFamily="49" charset="-127"/>
              <a:ea typeface="BatangChe" panose="02030609000101010101" pitchFamily="49" charset="-127"/>
            </a:endParaRPr>
          </a:p>
          <a:p>
            <a:r>
              <a:rPr lang="en-US" b="1" i="0" u="sng" dirty="0">
                <a:effectLst/>
                <a:latin typeface="BatangChe" panose="02030609000101010101" pitchFamily="49" charset="-127"/>
                <a:ea typeface="BatangChe" panose="02030609000101010101" pitchFamily="49" charset="-127"/>
              </a:rPr>
              <a:t>Who Are Involved in The Projects:</a:t>
            </a:r>
          </a:p>
          <a:p>
            <a:pPr>
              <a:buFont typeface="+mj-lt"/>
              <a:buAutoNum type="arabicPeriod"/>
            </a:pPr>
            <a:r>
              <a:rPr lang="en-US" b="0" i="0" dirty="0">
                <a:effectLst/>
                <a:latin typeface="BatangChe" panose="02030609000101010101" pitchFamily="49" charset="-127"/>
                <a:ea typeface="BatangChe" panose="02030609000101010101" pitchFamily="49" charset="-127"/>
              </a:rPr>
              <a:t> Business Analyst</a:t>
            </a:r>
          </a:p>
          <a:p>
            <a:pPr>
              <a:buFont typeface="+mj-lt"/>
              <a:buAutoNum type="arabicPeriod"/>
            </a:pPr>
            <a:r>
              <a:rPr lang="en-US" b="0" i="0" dirty="0">
                <a:effectLst/>
                <a:latin typeface="BatangChe" panose="02030609000101010101" pitchFamily="49" charset="-127"/>
                <a:ea typeface="BatangChe" panose="02030609000101010101" pitchFamily="49" charset="-127"/>
              </a:rPr>
              <a:t> Data Analyst</a:t>
            </a:r>
          </a:p>
          <a:p>
            <a:pPr>
              <a:buFont typeface="+mj-lt"/>
              <a:buAutoNum type="arabicPeriod"/>
            </a:pPr>
            <a:r>
              <a:rPr lang="en-US" b="0" i="0" dirty="0">
                <a:effectLst/>
                <a:latin typeface="BatangChe" panose="02030609000101010101" pitchFamily="49" charset="-127"/>
                <a:ea typeface="BatangChe" panose="02030609000101010101" pitchFamily="49" charset="-127"/>
              </a:rPr>
              <a:t> Data Scientists</a:t>
            </a:r>
          </a:p>
          <a:p>
            <a:pPr>
              <a:buFont typeface="+mj-lt"/>
              <a:buAutoNum type="arabicPeriod"/>
            </a:pPr>
            <a:r>
              <a:rPr lang="en-US" b="0" i="0" dirty="0">
                <a:effectLst/>
                <a:latin typeface="BatangChe" panose="02030609000101010101" pitchFamily="49" charset="-127"/>
                <a:ea typeface="BatangChe" panose="02030609000101010101" pitchFamily="49" charset="-127"/>
              </a:rPr>
              <a:t> Data Engineer</a:t>
            </a:r>
          </a:p>
          <a:p>
            <a:pPr>
              <a:buFont typeface="+mj-lt"/>
              <a:buAutoNum type="arabicPeriod"/>
            </a:pPr>
            <a:r>
              <a:rPr lang="en-US" b="0" i="0" dirty="0">
                <a:effectLst/>
                <a:latin typeface="BatangChe" panose="02030609000101010101" pitchFamily="49" charset="-127"/>
                <a:ea typeface="BatangChe" panose="02030609000101010101" pitchFamily="49" charset="-127"/>
              </a:rPr>
              <a:t> Data Architect</a:t>
            </a:r>
          </a:p>
          <a:p>
            <a:pPr>
              <a:buFont typeface="+mj-lt"/>
              <a:buAutoNum type="arabicPeriod"/>
            </a:pPr>
            <a:r>
              <a:rPr lang="en-US" b="0" i="0" dirty="0">
                <a:effectLst/>
                <a:latin typeface="BatangChe" panose="02030609000101010101" pitchFamily="49" charset="-127"/>
                <a:ea typeface="BatangChe" panose="02030609000101010101" pitchFamily="49" charset="-127"/>
              </a:rPr>
              <a:t> Machine Learning Engineer</a:t>
            </a:r>
          </a:p>
        </p:txBody>
      </p:sp>
      <p:pic>
        <p:nvPicPr>
          <p:cNvPr id="5" name="Picture 4">
            <a:extLst>
              <a:ext uri="{FF2B5EF4-FFF2-40B4-BE49-F238E27FC236}">
                <a16:creationId xmlns:a16="http://schemas.microsoft.com/office/drawing/2014/main" id="{64F64E7F-38D5-497A-9912-5B288C304D1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7625829" y="3501008"/>
            <a:ext cx="4302819" cy="3230942"/>
          </a:xfrm>
          <a:prstGeom prst="rect">
            <a:avLst/>
          </a:prstGeom>
        </p:spPr>
      </p:pic>
    </p:spTree>
    <p:extLst>
      <p:ext uri="{BB962C8B-B14F-4D97-AF65-F5344CB8AC3E}">
        <p14:creationId xmlns:p14="http://schemas.microsoft.com/office/powerpoint/2010/main" val="395250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0EAC4C-566F-42DE-B5C9-E37F84F0C8BC}"/>
              </a:ext>
            </a:extLst>
          </p:cNvPr>
          <p:cNvSpPr/>
          <p:nvPr/>
        </p:nvSpPr>
        <p:spPr>
          <a:xfrm>
            <a:off x="839416" y="548680"/>
            <a:ext cx="1800199" cy="3770263"/>
          </a:xfrm>
          <a:prstGeom prst="rect">
            <a:avLst/>
          </a:prstGeom>
          <a:noFill/>
        </p:spPr>
        <p:txBody>
          <a:bodyPr wrap="square" lIns="91440" tIns="45720" rIns="91440" bIns="45720">
            <a:spAutoFit/>
          </a:bodyPr>
          <a:lstStyle/>
          <a:p>
            <a:pPr algn="just"/>
            <a:r>
              <a:rPr lang="en-US" sz="23900" b="0" cap="none" spc="0" dirty="0">
                <a:ln w="0"/>
                <a:solidFill>
                  <a:srgbClr val="00B0F0"/>
                </a:solidFill>
                <a:effectLst/>
                <a:latin typeface="Brush Script MT" panose="03060802040406070304" pitchFamily="66" charset="0"/>
              </a:rPr>
              <a:t>S</a:t>
            </a:r>
          </a:p>
        </p:txBody>
      </p:sp>
      <p:sp>
        <p:nvSpPr>
          <p:cNvPr id="4" name="Rectangle 3">
            <a:extLst>
              <a:ext uri="{FF2B5EF4-FFF2-40B4-BE49-F238E27FC236}">
                <a16:creationId xmlns:a16="http://schemas.microsoft.com/office/drawing/2014/main" id="{54CDE43E-886A-406E-93CD-6F7BCE8FA513}"/>
              </a:ext>
            </a:extLst>
          </p:cNvPr>
          <p:cNvSpPr/>
          <p:nvPr/>
        </p:nvSpPr>
        <p:spPr>
          <a:xfrm>
            <a:off x="2711623" y="2202284"/>
            <a:ext cx="2098651" cy="1200329"/>
          </a:xfrm>
          <a:prstGeom prst="rect">
            <a:avLst/>
          </a:prstGeom>
          <a:noFill/>
        </p:spPr>
        <p:txBody>
          <a:bodyPr wrap="none" lIns="91440" tIns="45720" rIns="91440" bIns="45720">
            <a:spAutoFit/>
          </a:bodyPr>
          <a:lstStyle/>
          <a:p>
            <a:r>
              <a:rPr lang="en-US" sz="3500" b="1" dirty="0" err="1">
                <a:ln w="0"/>
                <a:solidFill>
                  <a:srgbClr val="00B0F0"/>
                </a:solidFill>
                <a:effectLst/>
                <a:latin typeface="Ink Free" panose="03080402000500000000" pitchFamily="66" charset="0"/>
              </a:rPr>
              <a:t>u</a:t>
            </a:r>
            <a:r>
              <a:rPr lang="en-US" sz="3500" b="1" cap="none" spc="0" dirty="0" err="1">
                <a:ln w="0"/>
                <a:solidFill>
                  <a:srgbClr val="00B0F0"/>
                </a:solidFill>
                <a:effectLst/>
                <a:latin typeface="Ink Free" panose="03080402000500000000" pitchFamily="66" charset="0"/>
              </a:rPr>
              <a:t>mmary</a:t>
            </a:r>
            <a:endParaRPr lang="en-US" sz="3500" b="1" cap="none" spc="0" dirty="0">
              <a:ln w="0"/>
              <a:solidFill>
                <a:srgbClr val="00B0F0"/>
              </a:solidFill>
              <a:effectLst/>
              <a:latin typeface="Ink Free" panose="03080402000500000000" pitchFamily="66" charset="0"/>
            </a:endParaRPr>
          </a:p>
          <a:p>
            <a:r>
              <a:rPr lang="en-US" sz="3500" b="1" cap="none" spc="0" dirty="0" err="1">
                <a:ln w="0"/>
                <a:solidFill>
                  <a:srgbClr val="00B0F0"/>
                </a:solidFill>
                <a:effectLst/>
                <a:latin typeface="Ink Free" panose="03080402000500000000" pitchFamily="66" charset="0"/>
              </a:rPr>
              <a:t>tatement</a:t>
            </a:r>
            <a:endParaRPr lang="en-US" sz="3500" b="1" cap="none" spc="0" dirty="0">
              <a:ln w="0"/>
              <a:solidFill>
                <a:srgbClr val="00B0F0"/>
              </a:solidFill>
              <a:effectLst/>
              <a:latin typeface="Ink Free" panose="03080402000500000000" pitchFamily="66" charset="0"/>
            </a:endParaRPr>
          </a:p>
        </p:txBody>
      </p:sp>
      <p:pic>
        <p:nvPicPr>
          <p:cNvPr id="1026" name="Picture 2" descr="Should Data Science be considered as its own discipline? - The Data  Scientist">
            <a:extLst>
              <a:ext uri="{FF2B5EF4-FFF2-40B4-BE49-F238E27FC236}">
                <a16:creationId xmlns:a16="http://schemas.microsoft.com/office/drawing/2014/main" id="{E1D859F0-8E34-4CEE-90AA-7ED7768BA614}"/>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381728" y="263391"/>
            <a:ext cx="4513879" cy="25390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DE73702-F983-4ABA-A087-6A7287C5BF44}"/>
              </a:ext>
            </a:extLst>
          </p:cNvPr>
          <p:cNvSpPr/>
          <p:nvPr/>
        </p:nvSpPr>
        <p:spPr>
          <a:xfrm>
            <a:off x="191344" y="4941168"/>
            <a:ext cx="11809312" cy="1323439"/>
          </a:xfrm>
          <a:prstGeom prst="rect">
            <a:avLst/>
          </a:prstGeom>
          <a:noFill/>
        </p:spPr>
        <p:txBody>
          <a:bodyPr wrap="square" lIns="91440" tIns="45720" rIns="91440" bIns="45720">
            <a:spAutoFit/>
          </a:bodyPr>
          <a:lstStyle/>
          <a:p>
            <a:pPr algn="ctr"/>
            <a:r>
              <a:rPr lang="en-US" sz="1600" b="0" i="0" dirty="0">
                <a:effectLst/>
                <a:latin typeface="Bodoni MT" panose="02070603080606020203" pitchFamily="18" charset="0"/>
              </a:rPr>
              <a:t> Project Requirement will combine some data set in a particular domain with some computational, statistical, or analytical technique to produce an interesting result, e.g. a model, a predictive model, a software system, or a visualization. The project will necessarily require the construction of software for data ingestion, wrangling, computation and analyses, and the production of a report or application. The final requirements include a demonstration of the software product created by the team as well as a short paper describing the system and it’s execution in terms of the data science pipeline.</a:t>
            </a:r>
            <a:endParaRPr lang="en-US" sz="1600" b="0" cap="none" spc="0" dirty="0">
              <a:ln w="0"/>
              <a:effectLst>
                <a:outerShdw blurRad="38100" dist="19050" dir="2700000" algn="tl" rotWithShape="0">
                  <a:schemeClr val="dk1">
                    <a:alpha val="40000"/>
                  </a:schemeClr>
                </a:outerShdw>
              </a:effectLst>
              <a:latin typeface="Bodoni MT" panose="02070603080606020203" pitchFamily="18" charset="0"/>
            </a:endParaRPr>
          </a:p>
        </p:txBody>
      </p:sp>
    </p:spTree>
    <p:extLst>
      <p:ext uri="{BB962C8B-B14F-4D97-AF65-F5344CB8AC3E}">
        <p14:creationId xmlns:p14="http://schemas.microsoft.com/office/powerpoint/2010/main" val="29258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CA59-F0B0-4263-B3D9-0748DEA0E332}"/>
              </a:ext>
            </a:extLst>
          </p:cNvPr>
          <p:cNvSpPr>
            <a:spLocks noGrp="1"/>
          </p:cNvSpPr>
          <p:nvPr>
            <p:ph type="title"/>
          </p:nvPr>
        </p:nvSpPr>
        <p:spPr>
          <a:xfrm>
            <a:off x="6600056" y="476672"/>
            <a:ext cx="5400600" cy="720080"/>
          </a:xfrm>
        </p:spPr>
        <p:txBody>
          <a:bodyPr>
            <a:normAutofit fontScale="90000"/>
          </a:bodyPr>
          <a:lstStyle/>
          <a:p>
            <a:r>
              <a:rPr lang="en-US" sz="5400" dirty="0">
                <a:solidFill>
                  <a:schemeClr val="accent5">
                    <a:lumMod val="60000"/>
                    <a:lumOff val="40000"/>
                  </a:schemeClr>
                </a:solidFill>
                <a:latin typeface="Bauhaus 93" panose="04030905020B02020C02" pitchFamily="82" charset="0"/>
              </a:rPr>
              <a:t>Project Objectives</a:t>
            </a:r>
            <a:endParaRPr lang="en-IN" sz="5400" dirty="0">
              <a:solidFill>
                <a:schemeClr val="accent5">
                  <a:lumMod val="60000"/>
                  <a:lumOff val="40000"/>
                </a:schemeClr>
              </a:solidFill>
              <a:latin typeface="Bauhaus 93" panose="04030905020B02020C02" pitchFamily="82" charset="0"/>
            </a:endParaRPr>
          </a:p>
        </p:txBody>
      </p:sp>
      <p:pic>
        <p:nvPicPr>
          <p:cNvPr id="3074" name="Picture 2" descr="Key objectives of data science - Statistics for Data Science">
            <a:extLst>
              <a:ext uri="{FF2B5EF4-FFF2-40B4-BE49-F238E27FC236}">
                <a16:creationId xmlns:a16="http://schemas.microsoft.com/office/drawing/2014/main" id="{C7A268FD-BAEA-46C8-9BA9-9413C663E10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986087" y="4711402"/>
            <a:ext cx="6219825" cy="1885950"/>
          </a:xfrm>
          <a:prstGeom prst="snip2DiagRect">
            <a:avLst/>
          </a:prstGeom>
          <a:solidFill>
            <a:srgbClr val="FFFFFF">
              <a:shade val="85000"/>
            </a:srgbClr>
          </a:solidFill>
          <a:ln w="88900" cap="sq">
            <a:solidFill>
              <a:schemeClr val="accent5">
                <a:lumMod val="60000"/>
                <a:lumOff val="4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Rectangle 2">
            <a:extLst>
              <a:ext uri="{FF2B5EF4-FFF2-40B4-BE49-F238E27FC236}">
                <a16:creationId xmlns:a16="http://schemas.microsoft.com/office/drawing/2014/main" id="{1EE55B18-3491-402F-8CAB-B5BFF695D67C}"/>
              </a:ext>
            </a:extLst>
          </p:cNvPr>
          <p:cNvSpPr/>
          <p:nvPr/>
        </p:nvSpPr>
        <p:spPr>
          <a:xfrm>
            <a:off x="123459" y="908720"/>
            <a:ext cx="4344459" cy="2677656"/>
          </a:xfrm>
          <a:prstGeom prst="rect">
            <a:avLst/>
          </a:prstGeom>
          <a:noFill/>
        </p:spPr>
        <p:txBody>
          <a:bodyPr wrap="none" lIns="91440" tIns="45720" rIns="91440" bIns="45720">
            <a:spAutoFit/>
          </a:bodyPr>
          <a:lstStyle/>
          <a:p>
            <a:pPr marL="342900" indent="-342900" algn="l">
              <a:buFont typeface="Wingdings" panose="05000000000000000000" pitchFamily="2" charset="2"/>
              <a:buChar char="ü"/>
            </a:pPr>
            <a:r>
              <a:rPr lang="en-IN" sz="2400" i="0" dirty="0">
                <a:effectLst/>
                <a:latin typeface="Georgia" panose="02040502050405020303" pitchFamily="18" charset="0"/>
              </a:rPr>
              <a:t>Understand the Business</a:t>
            </a:r>
          </a:p>
          <a:p>
            <a:pPr marL="342900" indent="-342900">
              <a:buFont typeface="Wingdings" panose="05000000000000000000" pitchFamily="2" charset="2"/>
              <a:buChar char="ü"/>
            </a:pPr>
            <a:r>
              <a:rPr lang="en-IN" sz="2400" i="0" dirty="0">
                <a:effectLst/>
                <a:latin typeface="Georgia" panose="02040502050405020303" pitchFamily="18" charset="0"/>
              </a:rPr>
              <a:t>Get the Data</a:t>
            </a:r>
          </a:p>
          <a:p>
            <a:pPr marL="342900" indent="-342900">
              <a:buFont typeface="Wingdings" panose="05000000000000000000" pitchFamily="2" charset="2"/>
              <a:buChar char="ü"/>
            </a:pPr>
            <a:r>
              <a:rPr lang="en-US" sz="2400" i="0" dirty="0">
                <a:effectLst/>
                <a:latin typeface="Georgia" panose="02040502050405020303" pitchFamily="18" charset="0"/>
              </a:rPr>
              <a:t>Explore and Clean the Data</a:t>
            </a:r>
          </a:p>
          <a:p>
            <a:pPr marL="342900" indent="-342900">
              <a:buFont typeface="Wingdings" panose="05000000000000000000" pitchFamily="2" charset="2"/>
              <a:buChar char="ü"/>
            </a:pPr>
            <a:r>
              <a:rPr lang="en-IN" sz="2400" i="0" dirty="0">
                <a:effectLst/>
                <a:latin typeface="Georgia" panose="02040502050405020303" pitchFamily="18" charset="0"/>
              </a:rPr>
              <a:t>Enrich the Dataset</a:t>
            </a:r>
          </a:p>
          <a:p>
            <a:pPr marL="342900" indent="-342900">
              <a:buFont typeface="Wingdings" panose="05000000000000000000" pitchFamily="2" charset="2"/>
              <a:buChar char="ü"/>
            </a:pPr>
            <a:r>
              <a:rPr lang="en-IN" sz="2400" i="0" dirty="0">
                <a:effectLst/>
                <a:latin typeface="Georgia" panose="02040502050405020303" pitchFamily="18" charset="0"/>
              </a:rPr>
              <a:t>Build Helpful Visualizations</a:t>
            </a:r>
          </a:p>
          <a:p>
            <a:pPr marL="342900" indent="-342900">
              <a:buFont typeface="Wingdings" panose="05000000000000000000" pitchFamily="2" charset="2"/>
              <a:buChar char="ü"/>
            </a:pPr>
            <a:r>
              <a:rPr lang="en-IN" sz="2400" i="0" dirty="0">
                <a:effectLst/>
                <a:latin typeface="Georgia" panose="02040502050405020303" pitchFamily="18" charset="0"/>
              </a:rPr>
              <a:t>Get Predictive</a:t>
            </a:r>
          </a:p>
          <a:p>
            <a:pPr marL="342900" indent="-342900">
              <a:buFont typeface="Wingdings" panose="05000000000000000000" pitchFamily="2" charset="2"/>
              <a:buChar char="ü"/>
            </a:pPr>
            <a:r>
              <a:rPr lang="en-IN" sz="2400" i="0" dirty="0">
                <a:effectLst/>
                <a:latin typeface="Georgia" panose="02040502050405020303" pitchFamily="18" charset="0"/>
              </a:rPr>
              <a:t>Iterate, Iterate, Iterate</a:t>
            </a:r>
          </a:p>
        </p:txBody>
      </p:sp>
      <p:sp>
        <p:nvSpPr>
          <p:cNvPr id="5" name="Rectangle 4">
            <a:extLst>
              <a:ext uri="{FF2B5EF4-FFF2-40B4-BE49-F238E27FC236}">
                <a16:creationId xmlns:a16="http://schemas.microsoft.com/office/drawing/2014/main" id="{61610AA3-ABF7-40F9-9715-A643B991DDBC}"/>
              </a:ext>
            </a:extLst>
          </p:cNvPr>
          <p:cNvSpPr/>
          <p:nvPr/>
        </p:nvSpPr>
        <p:spPr>
          <a:xfrm>
            <a:off x="5949750" y="3452807"/>
            <a:ext cx="6067688" cy="1200329"/>
          </a:xfrm>
          <a:prstGeom prst="rect">
            <a:avLst/>
          </a:prstGeom>
          <a:noFill/>
        </p:spPr>
        <p:txBody>
          <a:bodyPr wrap="none" lIns="91440" tIns="45720" rIns="91440" bIns="45720">
            <a:spAutoFit/>
          </a:bodyPr>
          <a:lstStyle/>
          <a:p>
            <a:pPr marL="342900" indent="-342900" algn="r">
              <a:buFont typeface="Wingdings" panose="05000000000000000000" pitchFamily="2" charset="2"/>
              <a:buChar char="ü"/>
            </a:pPr>
            <a:r>
              <a:rPr lang="en-IN" sz="2400" b="0" i="0" dirty="0">
                <a:effectLst/>
                <a:latin typeface="Georgia" panose="02040502050405020303" pitchFamily="18" charset="0"/>
              </a:rPr>
              <a:t>Define The Business Impact</a:t>
            </a:r>
          </a:p>
          <a:p>
            <a:pPr marL="342900" indent="-342900" algn="r">
              <a:buFont typeface="Wingdings" panose="05000000000000000000" pitchFamily="2" charset="2"/>
              <a:buChar char="ü"/>
            </a:pPr>
            <a:r>
              <a:rPr lang="en-US" sz="2400" b="0" i="0" dirty="0">
                <a:effectLst/>
                <a:latin typeface="Georgia" panose="02040502050405020303" pitchFamily="18" charset="0"/>
              </a:rPr>
              <a:t>Connect Business Objectives to The Data</a:t>
            </a:r>
          </a:p>
          <a:p>
            <a:pPr marL="342900" indent="-342900" algn="r">
              <a:buFont typeface="Wingdings" panose="05000000000000000000" pitchFamily="2" charset="2"/>
              <a:buChar char="ü"/>
            </a:pPr>
            <a:r>
              <a:rPr lang="en-IN" sz="2400" b="0" i="0" dirty="0">
                <a:effectLst/>
                <a:latin typeface="Georgia" panose="02040502050405020303" pitchFamily="18" charset="0"/>
              </a:rPr>
              <a:t>Clarify </a:t>
            </a:r>
            <a:r>
              <a:rPr lang="en-IN" sz="2400" dirty="0">
                <a:latin typeface="Georgia" panose="02040502050405020303" pitchFamily="18" charset="0"/>
              </a:rPr>
              <a:t>The</a:t>
            </a:r>
            <a:r>
              <a:rPr lang="en-IN" sz="2400" b="0" i="0" dirty="0">
                <a:effectLst/>
                <a:latin typeface="Georgia" panose="02040502050405020303" pitchFamily="18" charset="0"/>
              </a:rPr>
              <a:t> Objective</a:t>
            </a:r>
          </a:p>
        </p:txBody>
      </p:sp>
      <p:cxnSp>
        <p:nvCxnSpPr>
          <p:cNvPr id="6" name="Straight Connector 5">
            <a:extLst>
              <a:ext uri="{FF2B5EF4-FFF2-40B4-BE49-F238E27FC236}">
                <a16:creationId xmlns:a16="http://schemas.microsoft.com/office/drawing/2014/main" id="{9D529F27-79CE-4C86-8A55-0EBEEFF2E674}"/>
              </a:ext>
            </a:extLst>
          </p:cNvPr>
          <p:cNvCxnSpPr>
            <a:stCxn id="3" idx="3"/>
          </p:cNvCxnSpPr>
          <p:nvPr/>
        </p:nvCxnSpPr>
        <p:spPr>
          <a:xfrm>
            <a:off x="4467918" y="2247548"/>
            <a:ext cx="2996234" cy="0"/>
          </a:xfrm>
          <a:prstGeom prst="line">
            <a:avLst/>
          </a:prstGeom>
          <a:ln>
            <a:solidFill>
              <a:schemeClr val="accent5">
                <a:lumMod val="60000"/>
                <a:lumOff val="40000"/>
              </a:schemeClr>
            </a:solidFill>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4AC2C7AA-8C9F-4939-A91E-4BF7F0F5BB15}"/>
              </a:ext>
            </a:extLst>
          </p:cNvPr>
          <p:cNvCxnSpPr/>
          <p:nvPr/>
        </p:nvCxnSpPr>
        <p:spPr>
          <a:xfrm>
            <a:off x="7464152" y="2247548"/>
            <a:ext cx="0" cy="1469484"/>
          </a:xfrm>
          <a:prstGeom prst="straightConnector1">
            <a:avLst/>
          </a:prstGeom>
          <a:ln>
            <a:solidFill>
              <a:schemeClr val="accent5">
                <a:lumMod val="60000"/>
                <a:lumOff val="40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14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65CE-62A3-4F7A-A7F1-17BB0094C0D2}"/>
              </a:ext>
            </a:extLst>
          </p:cNvPr>
          <p:cNvSpPr>
            <a:spLocks noGrp="1"/>
          </p:cNvSpPr>
          <p:nvPr>
            <p:ph type="title"/>
          </p:nvPr>
        </p:nvSpPr>
        <p:spPr>
          <a:xfrm>
            <a:off x="3665984" y="476672"/>
            <a:ext cx="4860032" cy="835496"/>
          </a:xfrm>
        </p:spPr>
        <p:txBody>
          <a:bodyPr>
            <a:normAutofit/>
          </a:bodyPr>
          <a:lstStyle/>
          <a:p>
            <a:r>
              <a:rPr lang="en-US" sz="5400" dirty="0">
                <a:solidFill>
                  <a:srgbClr val="FF9900"/>
                </a:solidFill>
                <a:latin typeface="Broadway" panose="04040905080B02020502" pitchFamily="82" charset="0"/>
              </a:rPr>
              <a:t>Needy-Need!</a:t>
            </a:r>
            <a:endParaRPr lang="en-IN" sz="5400" dirty="0">
              <a:solidFill>
                <a:srgbClr val="FF9900"/>
              </a:solidFill>
              <a:latin typeface="Broadway" panose="04040905080B02020502" pitchFamily="82" charset="0"/>
            </a:endParaRPr>
          </a:p>
        </p:txBody>
      </p:sp>
      <p:pic>
        <p:nvPicPr>
          <p:cNvPr id="4098" name="Picture 2" descr="Four Signs You Need A Data Science Platform">
            <a:extLst>
              <a:ext uri="{FF2B5EF4-FFF2-40B4-BE49-F238E27FC236}">
                <a16:creationId xmlns:a16="http://schemas.microsoft.com/office/drawing/2014/main" id="{AE376934-C9EA-4A0D-A8F7-5380D70C61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026281" y="1640666"/>
            <a:ext cx="8139435" cy="31880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D2399C-D2A7-42D7-ACEE-94DF47C663D4}"/>
              </a:ext>
            </a:extLst>
          </p:cNvPr>
          <p:cNvSpPr/>
          <p:nvPr/>
        </p:nvSpPr>
        <p:spPr>
          <a:xfrm>
            <a:off x="3557717" y="5157192"/>
            <a:ext cx="5076564" cy="1569660"/>
          </a:xfrm>
          <a:prstGeom prst="rect">
            <a:avLst/>
          </a:prstGeom>
          <a:noFill/>
        </p:spPr>
        <p:txBody>
          <a:bodyPr wrap="square" lIns="91440" tIns="45720" rIns="91440" bIns="45720">
            <a:spAutoFit/>
          </a:bodyPr>
          <a:lstStyle/>
          <a:p>
            <a:pPr algn="ctr"/>
            <a:r>
              <a:rPr lang="en-US" sz="2400" b="0" i="0" dirty="0">
                <a:effectLst/>
                <a:latin typeface="Pristina" panose="03060402040406080204" pitchFamily="66" charset="0"/>
              </a:rPr>
              <a:t>Data Science Projects helps organizations identify and refine target audiences by combining existing data with other data points for developing useful insights. </a:t>
            </a:r>
            <a:endParaRPr lang="en-US" sz="2400" b="0" cap="none" spc="0" dirty="0">
              <a:ln w="0"/>
              <a:effectLst>
                <a:outerShdw blurRad="38100" dist="19050" dir="2700000" algn="tl" rotWithShape="0">
                  <a:schemeClr val="dk1">
                    <a:alpha val="40000"/>
                  </a:schemeClr>
                </a:outerShdw>
              </a:effectLst>
              <a:latin typeface="Pristina" panose="03060402040406080204" pitchFamily="66" charset="0"/>
            </a:endParaRPr>
          </a:p>
        </p:txBody>
      </p:sp>
    </p:spTree>
    <p:extLst>
      <p:ext uri="{BB962C8B-B14F-4D97-AF65-F5344CB8AC3E}">
        <p14:creationId xmlns:p14="http://schemas.microsoft.com/office/powerpoint/2010/main" val="336814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5E38-04A1-43EE-BFCF-588108A1974F}"/>
              </a:ext>
            </a:extLst>
          </p:cNvPr>
          <p:cNvSpPr>
            <a:spLocks noGrp="1"/>
          </p:cNvSpPr>
          <p:nvPr>
            <p:ph type="title"/>
          </p:nvPr>
        </p:nvSpPr>
        <p:spPr>
          <a:xfrm>
            <a:off x="101334" y="476672"/>
            <a:ext cx="11989332" cy="1143000"/>
          </a:xfrm>
        </p:spPr>
        <p:txBody>
          <a:bodyPr>
            <a:normAutofit fontScale="90000"/>
          </a:bodyPr>
          <a:lstStyle/>
          <a:p>
            <a:r>
              <a:rPr lang="en-US" sz="8000" dirty="0">
                <a:solidFill>
                  <a:srgbClr val="A560B0"/>
                </a:solidFill>
                <a:latin typeface="Gill Sans Ultra Bold Condensed" panose="020B0A06020104020203" pitchFamily="34" charset="0"/>
              </a:rPr>
              <a:t>S			C			O			P			 E</a:t>
            </a:r>
            <a:endParaRPr lang="en-IN" sz="8000" dirty="0">
              <a:solidFill>
                <a:srgbClr val="A560B0"/>
              </a:solidFill>
              <a:latin typeface="Gill Sans Ultra Bold Condensed" panose="020B0A06020104020203" pitchFamily="34" charset="0"/>
            </a:endParaRPr>
          </a:p>
        </p:txBody>
      </p:sp>
      <p:sp>
        <p:nvSpPr>
          <p:cNvPr id="3" name="Rectangle 2">
            <a:extLst>
              <a:ext uri="{FF2B5EF4-FFF2-40B4-BE49-F238E27FC236}">
                <a16:creationId xmlns:a16="http://schemas.microsoft.com/office/drawing/2014/main" id="{5216D139-3458-4A68-8A22-8023CAE76E86}"/>
              </a:ext>
            </a:extLst>
          </p:cNvPr>
          <p:cNvSpPr/>
          <p:nvPr/>
        </p:nvSpPr>
        <p:spPr>
          <a:xfrm>
            <a:off x="5231904" y="2708920"/>
            <a:ext cx="6730676" cy="3416320"/>
          </a:xfrm>
          <a:prstGeom prst="rect">
            <a:avLst/>
          </a:prstGeom>
          <a:noFill/>
        </p:spPr>
        <p:txBody>
          <a:bodyPr wrap="square" lIns="91440" tIns="45720" rIns="91440" bIns="45720">
            <a:spAutoFit/>
          </a:bodyPr>
          <a:lstStyle/>
          <a:p>
            <a:pPr algn="r" fontAlgn="base"/>
            <a:r>
              <a:rPr lang="en-US" b="1" i="0" dirty="0">
                <a:solidFill>
                  <a:srgbClr val="FFFFFF"/>
                </a:solidFill>
                <a:effectLst/>
                <a:latin typeface="Tempus Sans ITC" panose="04020404030D07020202" pitchFamily="82" charset="0"/>
              </a:rPr>
              <a:t>When we are working on a data science project, the project in a professional environment, it is likely to be an integral part of a more extensive setup. There may be people or teams that might get affected by the project or maybe are part of your team. A nicely laid out scope gives us a grip on the problem outlines and facilitates communications with stakeholders.</a:t>
            </a:r>
          </a:p>
          <a:p>
            <a:pPr algn="r" fontAlgn="base"/>
            <a:r>
              <a:rPr lang="en-US" b="1" i="0" dirty="0">
                <a:solidFill>
                  <a:srgbClr val="FFFFFF"/>
                </a:solidFill>
                <a:effectLst/>
                <a:latin typeface="Tempus Sans ITC" panose="04020404030D07020202" pitchFamily="82" charset="0"/>
              </a:rPr>
              <a:t> </a:t>
            </a:r>
          </a:p>
          <a:p>
            <a:pPr algn="r" fontAlgn="base"/>
            <a:r>
              <a:rPr lang="en-US" b="1" i="0" dirty="0">
                <a:solidFill>
                  <a:srgbClr val="FFFFFF"/>
                </a:solidFill>
                <a:effectLst/>
                <a:latin typeface="Tempus Sans ITC" panose="04020404030D07020202" pitchFamily="82" charset="0"/>
              </a:rPr>
              <a:t>There are 4 Parts of a Data Project Scope as follows:</a:t>
            </a:r>
          </a:p>
          <a:p>
            <a:pPr lvl="8" algn="r" fontAlgn="base">
              <a:buFont typeface="+mj-lt"/>
              <a:buAutoNum type="arabicPeriod"/>
            </a:pPr>
            <a:r>
              <a:rPr lang="en-US" b="1" i="0" dirty="0">
                <a:solidFill>
                  <a:srgbClr val="FFFFFF"/>
                </a:solidFill>
                <a:effectLst/>
                <a:latin typeface="Tempus Sans ITC" panose="04020404030D07020202" pitchFamily="82" charset="0"/>
              </a:rPr>
              <a:t> Context</a:t>
            </a:r>
          </a:p>
          <a:p>
            <a:pPr algn="r" fontAlgn="base">
              <a:buFont typeface="+mj-lt"/>
              <a:buAutoNum type="arabicPeriod"/>
            </a:pPr>
            <a:r>
              <a:rPr lang="en-US" b="1" i="0" dirty="0">
                <a:solidFill>
                  <a:srgbClr val="FFFFFF"/>
                </a:solidFill>
                <a:effectLst/>
                <a:latin typeface="Tempus Sans ITC" panose="04020404030D07020202" pitchFamily="82" charset="0"/>
              </a:rPr>
              <a:t> Needs (the project is trying to fulfill)</a:t>
            </a:r>
          </a:p>
          <a:p>
            <a:pPr algn="r" fontAlgn="base">
              <a:buFont typeface="+mj-lt"/>
              <a:buAutoNum type="arabicPeriod"/>
            </a:pPr>
            <a:r>
              <a:rPr lang="en-US" b="1" i="0" dirty="0">
                <a:solidFill>
                  <a:srgbClr val="FFFFFF"/>
                </a:solidFill>
                <a:effectLst/>
                <a:latin typeface="Tempus Sans ITC" panose="04020404030D07020202" pitchFamily="82" charset="0"/>
              </a:rPr>
              <a:t> Vision (of the achievement)</a:t>
            </a:r>
          </a:p>
          <a:p>
            <a:pPr algn="r" fontAlgn="base">
              <a:buFont typeface="+mj-lt"/>
              <a:buAutoNum type="arabicPeriod"/>
            </a:pPr>
            <a:r>
              <a:rPr lang="en-US" b="1" i="0" dirty="0">
                <a:solidFill>
                  <a:srgbClr val="FFFFFF"/>
                </a:solidFill>
                <a:effectLst/>
                <a:latin typeface="Tempus Sans ITC" panose="04020404030D07020202" pitchFamily="82" charset="0"/>
              </a:rPr>
              <a:t> Outcome</a:t>
            </a:r>
          </a:p>
        </p:txBody>
      </p:sp>
      <p:pic>
        <p:nvPicPr>
          <p:cNvPr id="5124" name="Picture 4" descr="What is the scope for data science in 2020? Applications and Salary | by  Crampete | Medium">
            <a:extLst>
              <a:ext uri="{FF2B5EF4-FFF2-40B4-BE49-F238E27FC236}">
                <a16:creationId xmlns:a16="http://schemas.microsoft.com/office/drawing/2014/main" id="{F76505D8-E14A-410F-AB3F-D3A8CF79D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46" y="3645024"/>
            <a:ext cx="47625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9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AD67-5AB1-47FA-BAD8-40E0D43DD9DC}"/>
              </a:ext>
            </a:extLst>
          </p:cNvPr>
          <p:cNvSpPr>
            <a:spLocks noGrp="1"/>
          </p:cNvSpPr>
          <p:nvPr>
            <p:ph type="title"/>
          </p:nvPr>
        </p:nvSpPr>
        <p:spPr>
          <a:xfrm>
            <a:off x="479376" y="476672"/>
            <a:ext cx="3312368" cy="1368152"/>
          </a:xfrm>
        </p:spPr>
        <p:txBody>
          <a:bodyPr>
            <a:normAutofit/>
          </a:bodyPr>
          <a:lstStyle/>
          <a:p>
            <a:r>
              <a:rPr lang="en-US" sz="8000" dirty="0">
                <a:solidFill>
                  <a:schemeClr val="accent2">
                    <a:lumMod val="75000"/>
                  </a:schemeClr>
                </a:solidFill>
                <a:latin typeface="Modern Love Caps" panose="04070805081001020A01" pitchFamily="82" charset="0"/>
              </a:rPr>
              <a:t>The STD</a:t>
            </a:r>
            <a:endParaRPr lang="en-IN" sz="8000" dirty="0">
              <a:solidFill>
                <a:schemeClr val="accent2">
                  <a:lumMod val="75000"/>
                </a:schemeClr>
              </a:solidFill>
              <a:latin typeface="Modern Love Caps" panose="04070805081001020A01" pitchFamily="82" charset="0"/>
            </a:endParaRPr>
          </a:p>
        </p:txBody>
      </p:sp>
      <p:graphicFrame>
        <p:nvGraphicFramePr>
          <p:cNvPr id="4" name="Diagram 3">
            <a:extLst>
              <a:ext uri="{FF2B5EF4-FFF2-40B4-BE49-F238E27FC236}">
                <a16:creationId xmlns:a16="http://schemas.microsoft.com/office/drawing/2014/main" id="{80D41CFB-9AA0-49AA-8137-AAC233D055DC}"/>
              </a:ext>
            </a:extLst>
          </p:cNvPr>
          <p:cNvGraphicFramePr/>
          <p:nvPr>
            <p:extLst>
              <p:ext uri="{D42A27DB-BD31-4B8C-83A1-F6EECF244321}">
                <p14:modId xmlns:p14="http://schemas.microsoft.com/office/powerpoint/2010/main" val="3154319403"/>
              </p:ext>
            </p:extLst>
          </p:nvPr>
        </p:nvGraphicFramePr>
        <p:xfrm>
          <a:off x="4624288" y="1843093"/>
          <a:ext cx="7088336" cy="429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19746A4-AAB0-45EB-93C2-55A3DE7D6041}"/>
              </a:ext>
            </a:extLst>
          </p:cNvPr>
          <p:cNvSpPr/>
          <p:nvPr/>
        </p:nvSpPr>
        <p:spPr>
          <a:xfrm>
            <a:off x="479376" y="3068960"/>
            <a:ext cx="3564396" cy="2554545"/>
          </a:xfrm>
          <a:prstGeom prst="rect">
            <a:avLst/>
          </a:prstGeom>
          <a:noFill/>
        </p:spPr>
        <p:txBody>
          <a:bodyPr wrap="square" lIns="91440" tIns="45720" rIns="91440" bIns="45720">
            <a:spAutoFit/>
          </a:bodyPr>
          <a:lstStyle/>
          <a:p>
            <a:pPr algn="ctr"/>
            <a:r>
              <a:rPr lang="en-US" sz="1600" b="0" i="0" dirty="0">
                <a:effectLst/>
                <a:latin typeface="Leelawadee UI" panose="020B0502040204020203" pitchFamily="34" charset="-34"/>
                <a:cs typeface="Leelawadee UI" panose="020B0502040204020203" pitchFamily="34" charset="-34"/>
              </a:rPr>
              <a:t> Each project is broken down into many small deliverable tasks that will given a short-time estimation. Deliverables are grouped into cycles. These small tasks will be pulled by team members until completion, trying to finish all tasks until the cycle ends. This helps to ensure that all stakeholders are aware of what is required and when it will be required.</a:t>
            </a:r>
            <a:endParaRPr lang="en-US" sz="1600" b="0" cap="none" spc="0" dirty="0">
              <a:ln w="0"/>
              <a:effectLst>
                <a:outerShdw blurRad="38100" dist="19050" dir="2700000" algn="tl" rotWithShape="0">
                  <a:schemeClr val="dk1">
                    <a:alpha val="40000"/>
                  </a:schemeClr>
                </a:outerShdw>
              </a:effectLst>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9942640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227</TotalTime>
  <Words>988</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13</vt:i4>
      </vt:variant>
    </vt:vector>
  </HeadingPairs>
  <TitlesOfParts>
    <vt:vector size="38" baseType="lpstr">
      <vt:lpstr>BatangChe</vt:lpstr>
      <vt:lpstr>Meiryo</vt:lpstr>
      <vt:lpstr>Arial</vt:lpstr>
      <vt:lpstr>Arial Black</vt:lpstr>
      <vt:lpstr>Bauhaus 93</vt:lpstr>
      <vt:lpstr>Berlin Sans FB Demi</vt:lpstr>
      <vt:lpstr>Bodoni MT</vt:lpstr>
      <vt:lpstr>Bodoni MT Condensed</vt:lpstr>
      <vt:lpstr>Broadway</vt:lpstr>
      <vt:lpstr>Brush Script MT</vt:lpstr>
      <vt:lpstr>Candara</vt:lpstr>
      <vt:lpstr>Consolas</vt:lpstr>
      <vt:lpstr>Georgia</vt:lpstr>
      <vt:lpstr>Gill Sans Ultra Bold Condensed</vt:lpstr>
      <vt:lpstr>Harlow Solid Italic</vt:lpstr>
      <vt:lpstr>Ink Free</vt:lpstr>
      <vt:lpstr>Leelawadee UI</vt:lpstr>
      <vt:lpstr>Modern Love Caps</vt:lpstr>
      <vt:lpstr>Monotxt</vt:lpstr>
      <vt:lpstr>Pristina</vt:lpstr>
      <vt:lpstr>Roboto</vt:lpstr>
      <vt:lpstr>Rockwell</vt:lpstr>
      <vt:lpstr>Tempus Sans ITC</vt:lpstr>
      <vt:lpstr>Wingdings</vt:lpstr>
      <vt:lpstr>Tech Computer 16x9</vt:lpstr>
      <vt:lpstr>Data Science </vt:lpstr>
      <vt:lpstr>Tribe : A</vt:lpstr>
      <vt:lpstr>Data Science</vt:lpstr>
      <vt:lpstr>Data    Science    Life    Cycle</vt:lpstr>
      <vt:lpstr>PowerPoint Presentation</vt:lpstr>
      <vt:lpstr>Project Objectives</vt:lpstr>
      <vt:lpstr>Needy-Need!</vt:lpstr>
      <vt:lpstr>S   C   O   P    E</vt:lpstr>
      <vt:lpstr>The STD</vt:lpstr>
      <vt:lpstr>Assumptions</vt:lpstr>
      <vt:lpstr>Deal with Data</vt:lpstr>
      <vt:lpstr>At the end, all that matters is:  Process People Technology Product Materials and Supplies Facilities Machinery and Equipment Others as necessary (Depending on the Organization)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Dhriti Dogra</dc:creator>
  <cp:lastModifiedBy>A</cp:lastModifiedBy>
  <cp:revision>75</cp:revision>
  <dcterms:created xsi:type="dcterms:W3CDTF">2021-06-23T14:35:14Z</dcterms:created>
  <dcterms:modified xsi:type="dcterms:W3CDTF">2021-06-27T09:40:03Z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