
<file path=[Content_Types].xml><?xml version="1.0" encoding="utf-8"?>
<Types xmlns="http://schemas.openxmlformats.org/package/2006/content-types">
  <Default Extension="crdownload" ContentType="image/jpeg"/>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272" r:id="rId9"/>
    <p:sldId id="278" r:id="rId10"/>
    <p:sldId id="392" r:id="rId11"/>
    <p:sldId id="281" r:id="rId12"/>
    <p:sldId id="321" r:id="rId13"/>
    <p:sldId id="268"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7" d="100"/>
          <a:sy n="67" d="100"/>
        </p:scale>
        <p:origin x="644"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B54C8F6C-BE1E-4EAB-B7A0-48DE01FFAA36}">
      <dgm:prSet phldrT="[Text]" custT="1"/>
      <dgm:spPr/>
      <dgm:t>
        <a:bodyPr/>
        <a:lstStyle/>
        <a:p>
          <a:pPr>
            <a:buFont typeface="Symbol" panose="05050102010706020507" pitchFamily="18" charset="2"/>
            <a:buChar char=""/>
          </a:pPr>
          <a:r>
            <a:rPr lang="en-US" sz="1800" dirty="0">
              <a:latin typeface="+mn-lt"/>
            </a:rPr>
            <a:t>INVOLVES</a:t>
          </a:r>
          <a:r>
            <a:rPr lang="en-US" sz="1800" baseline="0" dirty="0">
              <a:latin typeface="+mn-lt"/>
            </a:rPr>
            <a:t> DATA COLLECTION </a:t>
          </a:r>
        </a:p>
        <a:p>
          <a:pPr>
            <a:buFont typeface="Symbol" panose="05050102010706020507" pitchFamily="18" charset="2"/>
            <a:buChar char=""/>
          </a:pPr>
          <a:r>
            <a:rPr lang="en-US" sz="1800" baseline="0" dirty="0">
              <a:latin typeface="+mn-lt"/>
            </a:rPr>
            <a:t>DATA IMPORTING, </a:t>
          </a:r>
        </a:p>
        <a:p>
          <a:pPr>
            <a:buFont typeface="Symbol" panose="05050102010706020507" pitchFamily="18" charset="2"/>
            <a:buChar char=""/>
          </a:pPr>
          <a:r>
            <a:rPr lang="en-US" sz="1800" baseline="0" dirty="0">
              <a:latin typeface="+mn-lt"/>
            </a:rPr>
            <a:t>AND</a:t>
          </a:r>
        </a:p>
        <a:p>
          <a:pPr>
            <a:buFont typeface="Symbol" panose="05050102010706020507" pitchFamily="18" charset="2"/>
            <a:buChar char=""/>
          </a:pPr>
          <a:r>
            <a:rPr lang="en-US" sz="1800" baseline="0" dirty="0">
              <a:latin typeface="+mn-lt"/>
            </a:rPr>
            <a:t>DATA CLEANING</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STAGE 11</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NORMALIZING</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STAGE 111</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TEST</a:t>
          </a:r>
          <a:r>
            <a:rPr lang="en-US" sz="1800" baseline="0" dirty="0">
              <a:latin typeface="+mn-lt"/>
            </a:rPr>
            <a:t> SETS </a:t>
          </a:r>
        </a:p>
        <a:p>
          <a:pPr>
            <a:buFont typeface="Symbol" panose="05050102010706020507" pitchFamily="18" charset="2"/>
            <a:buChar char=""/>
          </a:pPr>
          <a:r>
            <a:rPr lang="en-US" sz="1800" baseline="0" dirty="0">
              <a:latin typeface="+mn-lt"/>
            </a:rPr>
            <a:t>AND</a:t>
          </a:r>
        </a:p>
        <a:p>
          <a:pPr>
            <a:buFont typeface="Symbol" panose="05050102010706020507" pitchFamily="18" charset="2"/>
            <a:buChar char=""/>
          </a:pPr>
          <a:r>
            <a:rPr lang="en-US" sz="1800" baseline="0" dirty="0">
              <a:latin typeface="+mn-lt"/>
            </a:rPr>
            <a:t>CLASSIFICATION.</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STAGE 1V</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STAGE V</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latin typeface="+mn-lt"/>
            </a:rPr>
            <a:t>DATA</a:t>
          </a:r>
          <a:r>
            <a:rPr lang="en-US" sz="1800" baseline="0" dirty="0">
              <a:latin typeface="+mn-lt"/>
            </a:rPr>
            <a:t> MODELLING </a:t>
          </a:r>
        </a:p>
        <a:p>
          <a:pPr>
            <a:buFont typeface="Symbol" panose="05050102010706020507" pitchFamily="18" charset="2"/>
            <a:buChar char=""/>
          </a:pPr>
          <a:r>
            <a:rPr lang="en-US" sz="1800" baseline="0" dirty="0">
              <a:latin typeface="+mn-lt"/>
            </a:rPr>
            <a:t>AND </a:t>
          </a:r>
        </a:p>
        <a:p>
          <a:pPr>
            <a:buFont typeface="Symbol" panose="05050102010706020507" pitchFamily="18" charset="2"/>
            <a:buChar char=""/>
          </a:pPr>
          <a:r>
            <a:rPr lang="en-US" sz="1800" baseline="0" dirty="0">
              <a:latin typeface="+mn-lt"/>
            </a:rPr>
            <a:t>ACCURACY CHECK.</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APPLYING</a:t>
          </a:r>
          <a:r>
            <a:rPr lang="en-US" sz="1800" baseline="0" dirty="0">
              <a:latin typeface="+mn-lt"/>
            </a:rPr>
            <a:t> </a:t>
          </a:r>
        </a:p>
        <a:p>
          <a:pPr>
            <a:buFont typeface="Symbol" panose="05050102010706020507" pitchFamily="18" charset="2"/>
            <a:buChar char=""/>
          </a:pPr>
          <a:r>
            <a:rPr lang="en-US" sz="1800" baseline="0" dirty="0">
              <a:latin typeface="+mn-lt"/>
            </a:rPr>
            <a:t>ALGORITHMS.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4259F840-24E7-476F-9F30-482E46395856}">
      <dgm:prSet phldrT="[Text]" custT="1"/>
      <dgm:spPr/>
      <dgm:t>
        <a:bodyPr/>
        <a:lstStyle/>
        <a:p>
          <a:r>
            <a:rPr lang="en-US" sz="1800" dirty="0">
              <a:latin typeface="+mn-lt"/>
            </a:rPr>
            <a:t>STAGE</a:t>
          </a:r>
          <a:r>
            <a:rPr lang="en-US" sz="1800" baseline="0" dirty="0">
              <a:latin typeface="+mn-lt"/>
            </a:rPr>
            <a:t> 1</a:t>
          </a:r>
          <a:endParaRPr lang="en-US" sz="1800" dirty="0">
            <a:latin typeface="+mn-lt"/>
          </a:endParaRPr>
        </a:p>
      </dgm:t>
    </dgm:pt>
    <dgm:pt modelId="{DCC444A4-F20A-48F5-A61E-47BFFF185A57}" type="sibTrans" cxnId="{42EE41D1-3C16-4937-BB38-B076896C09A0}">
      <dgm:prSet/>
      <dgm:spPr/>
      <dgm:t>
        <a:bodyPr/>
        <a:lstStyle/>
        <a:p>
          <a:endParaRPr lang="en-US" sz="1800">
            <a:latin typeface="+mn-lt"/>
          </a:endParaRPr>
        </a:p>
      </dgm:t>
    </dgm:pt>
    <dgm:pt modelId="{FCE8068D-7E50-4749-A8D0-ADEDAC5637B3}" type="parTrans" cxnId="{42EE41D1-3C16-4937-BB38-B076896C09A0}">
      <dgm:prSet/>
      <dgm:spPr/>
      <dgm:t>
        <a:bodyPr/>
        <a:lstStyle/>
        <a:p>
          <a:endParaRPr lang="en-US" sz="1800">
            <a:latin typeface="+mn-lt"/>
          </a:endParaRPr>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STAGE</a:t>
          </a:r>
          <a:r>
            <a:rPr lang="en-US" sz="1800" kern="1200" baseline="0" dirty="0">
              <a:latin typeface="+mn-lt"/>
            </a:rPr>
            <a:t> 1</a:t>
          </a:r>
          <a:endParaRPr lang="en-US" sz="1800" kern="1200" dirty="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INVOLVES</a:t>
          </a:r>
          <a:r>
            <a:rPr lang="en-US" sz="1800" kern="1200" baseline="0" dirty="0">
              <a:latin typeface="+mn-lt"/>
            </a:rPr>
            <a:t> DATA COLLECTION </a:t>
          </a:r>
        </a:p>
        <a:p>
          <a:pPr marL="0" lvl="0" indent="0" algn="ctr" defTabSz="800100">
            <a:lnSpc>
              <a:spcPct val="90000"/>
            </a:lnSpc>
            <a:spcBef>
              <a:spcPct val="0"/>
            </a:spcBef>
            <a:spcAft>
              <a:spcPct val="35000"/>
            </a:spcAft>
            <a:buFont typeface="Symbol" panose="05050102010706020507" pitchFamily="18" charset="2"/>
            <a:buNone/>
          </a:pPr>
          <a:r>
            <a:rPr lang="en-US" sz="1800" kern="1200" baseline="0" dirty="0">
              <a:latin typeface="+mn-lt"/>
            </a:rPr>
            <a:t>DATA IMPORTING, </a:t>
          </a:r>
        </a:p>
        <a:p>
          <a:pPr marL="0" lvl="0" indent="0" algn="ctr" defTabSz="800100">
            <a:lnSpc>
              <a:spcPct val="90000"/>
            </a:lnSpc>
            <a:spcBef>
              <a:spcPct val="0"/>
            </a:spcBef>
            <a:spcAft>
              <a:spcPct val="35000"/>
            </a:spcAft>
            <a:buFont typeface="Symbol" panose="05050102010706020507" pitchFamily="18" charset="2"/>
            <a:buNone/>
          </a:pPr>
          <a:r>
            <a:rPr lang="en-US" sz="1800" kern="1200" baseline="0" dirty="0">
              <a:latin typeface="+mn-lt"/>
            </a:rPr>
            <a:t>AND</a:t>
          </a:r>
        </a:p>
        <a:p>
          <a:pPr marL="0" lvl="0" indent="0" algn="ctr" defTabSz="800100">
            <a:lnSpc>
              <a:spcPct val="90000"/>
            </a:lnSpc>
            <a:spcBef>
              <a:spcPct val="0"/>
            </a:spcBef>
            <a:spcAft>
              <a:spcPct val="35000"/>
            </a:spcAft>
            <a:buFont typeface="Symbol" panose="05050102010706020507" pitchFamily="18" charset="2"/>
            <a:buNone/>
          </a:pPr>
          <a:r>
            <a:rPr lang="en-US" sz="1800" kern="1200" baseline="0" dirty="0">
              <a:latin typeface="+mn-lt"/>
            </a:rPr>
            <a:t>DATA CLEANING</a:t>
          </a: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STAGE 11</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NORMALIZING</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STAGE 111</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TEST</a:t>
          </a:r>
          <a:r>
            <a:rPr lang="en-US" sz="1800" kern="1200" baseline="0" dirty="0">
              <a:latin typeface="+mn-lt"/>
            </a:rPr>
            <a:t> SETS </a:t>
          </a:r>
        </a:p>
        <a:p>
          <a:pPr marL="0" lvl="0" indent="0" algn="ctr" defTabSz="800100">
            <a:lnSpc>
              <a:spcPct val="90000"/>
            </a:lnSpc>
            <a:spcBef>
              <a:spcPct val="0"/>
            </a:spcBef>
            <a:spcAft>
              <a:spcPct val="35000"/>
            </a:spcAft>
            <a:buFont typeface="Symbol" panose="05050102010706020507" pitchFamily="18" charset="2"/>
            <a:buNone/>
          </a:pPr>
          <a:r>
            <a:rPr lang="en-US" sz="1800" kern="1200" baseline="0" dirty="0">
              <a:latin typeface="+mn-lt"/>
            </a:rPr>
            <a:t>AND</a:t>
          </a:r>
        </a:p>
        <a:p>
          <a:pPr marL="0" lvl="0" indent="0" algn="ctr" defTabSz="800100">
            <a:lnSpc>
              <a:spcPct val="90000"/>
            </a:lnSpc>
            <a:spcBef>
              <a:spcPct val="0"/>
            </a:spcBef>
            <a:spcAft>
              <a:spcPct val="35000"/>
            </a:spcAft>
            <a:buFont typeface="Symbol" panose="05050102010706020507" pitchFamily="18" charset="2"/>
            <a:buNone/>
          </a:pPr>
          <a:r>
            <a:rPr lang="en-US" sz="1800" kern="1200" baseline="0" dirty="0">
              <a:latin typeface="+mn-lt"/>
            </a:rPr>
            <a:t>CLASSIFICATION.</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STAGE 1V</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APPLYING</a:t>
          </a:r>
          <a:r>
            <a:rPr lang="en-US" sz="1800" kern="1200" baseline="0" dirty="0">
              <a:latin typeface="+mn-lt"/>
            </a:rPr>
            <a:t> </a:t>
          </a:r>
        </a:p>
        <a:p>
          <a:pPr marL="0" lvl="0" indent="0" algn="ctr" defTabSz="800100">
            <a:lnSpc>
              <a:spcPct val="90000"/>
            </a:lnSpc>
            <a:spcBef>
              <a:spcPct val="0"/>
            </a:spcBef>
            <a:spcAft>
              <a:spcPct val="35000"/>
            </a:spcAft>
            <a:buFont typeface="Symbol" panose="05050102010706020507" pitchFamily="18" charset="2"/>
            <a:buNone/>
          </a:pPr>
          <a:r>
            <a:rPr lang="en-US" sz="1800" kern="1200" baseline="0" dirty="0">
              <a:latin typeface="+mn-lt"/>
            </a:rPr>
            <a:t>ALGORITHMS.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STAGE V</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a:t>
          </a:r>
          <a:r>
            <a:rPr lang="en-US" sz="1800" kern="1200" baseline="0" dirty="0">
              <a:latin typeface="+mn-lt"/>
            </a:rPr>
            <a:t> MODELLING </a:t>
          </a:r>
        </a:p>
        <a:p>
          <a:pPr marL="0" lvl="0" indent="0" algn="ctr" defTabSz="800100">
            <a:lnSpc>
              <a:spcPct val="90000"/>
            </a:lnSpc>
            <a:spcBef>
              <a:spcPct val="0"/>
            </a:spcBef>
            <a:spcAft>
              <a:spcPct val="35000"/>
            </a:spcAft>
            <a:buFont typeface="Symbol" panose="05050102010706020507" pitchFamily="18" charset="2"/>
            <a:buNone/>
          </a:pPr>
          <a:r>
            <a:rPr lang="en-US" sz="1800" kern="1200" baseline="0" dirty="0">
              <a:latin typeface="+mn-lt"/>
            </a:rPr>
            <a:t>AND </a:t>
          </a:r>
        </a:p>
        <a:p>
          <a:pPr marL="0" lvl="0" indent="0" algn="ctr" defTabSz="800100">
            <a:lnSpc>
              <a:spcPct val="90000"/>
            </a:lnSpc>
            <a:spcBef>
              <a:spcPct val="0"/>
            </a:spcBef>
            <a:spcAft>
              <a:spcPct val="35000"/>
            </a:spcAft>
            <a:buFont typeface="Symbol" panose="05050102010706020507" pitchFamily="18" charset="2"/>
            <a:buNone/>
          </a:pPr>
          <a:r>
            <a:rPr lang="en-US" sz="1800" kern="1200" baseline="0" dirty="0">
              <a:latin typeface="+mn-lt"/>
            </a:rPr>
            <a:t>ACCURACY CHECK.</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6/26/2021</a:t>
            </a:fld>
            <a:endParaRPr lang="en-US" dirty="0"/>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dirty="0"/>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dirty="0"/>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dirty="0"/>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5</a:t>
            </a:fld>
            <a:endParaRPr lang="en-US" dirty="0"/>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dirty="0"/>
          </a:p>
        </p:txBody>
      </p:sp>
    </p:spTree>
    <p:extLst>
      <p:ext uri="{BB962C8B-B14F-4D97-AF65-F5344CB8AC3E}">
        <p14:creationId xmlns:p14="http://schemas.microsoft.com/office/powerpoint/2010/main" val="415089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dirty="0"/>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dirty="0"/>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dirty="0"/>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dirty="0"/>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dirty="0"/>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dirty="0"/>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dirty="0"/>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dirty="0"/>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dirty="0"/>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dirty="0"/>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dirty="0"/>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dirty="0"/>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dirty="0"/>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dirty="0"/>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dirty="0"/>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dirty="0"/>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www.github.com/janam5232/DTribe/tree/main/BRD_TRIBE-D.pdf" TargetMode="External"/><Relationship Id="rId1" Type="http://schemas.openxmlformats.org/officeDocument/2006/relationships/slideLayout" Target="../slideLayouts/slideLayout1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crdownload"/><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18.gif"/><Relationship Id="rId5" Type="http://schemas.openxmlformats.org/officeDocument/2006/relationships/image" Target="../media/image17.gif"/><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LEAP ACADEMY 4.0</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4" name="Rectangle: Diagonal Corners Rounded 3">
            <a:extLst>
              <a:ext uri="{FF2B5EF4-FFF2-40B4-BE49-F238E27FC236}">
                <a16:creationId xmlns:a16="http://schemas.microsoft.com/office/drawing/2014/main" id="{91D7534B-1B24-4D07-AD43-64F61D902CF9}"/>
              </a:ext>
            </a:extLst>
          </p:cNvPr>
          <p:cNvSpPr/>
          <p:nvPr/>
        </p:nvSpPr>
        <p:spPr>
          <a:xfrm>
            <a:off x="7999414" y="3644900"/>
            <a:ext cx="2657475" cy="98425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3600" u="sng" dirty="0">
                <a:solidFill>
                  <a:schemeClr val="bg1">
                    <a:alpha val="60000"/>
                  </a:schemeClr>
                </a:solidFill>
                <a:effectLst>
                  <a:outerShdw blurRad="38100" dist="38100" dir="2700000" algn="tl">
                    <a:srgbClr val="000000">
                      <a:alpha val="43137"/>
                    </a:srgbClr>
                  </a:outerShdw>
                </a:effectLst>
                <a:latin typeface="Castellar" panose="020A0402060406010301" pitchFamily="18" charset="0"/>
              </a:rPr>
              <a:t>TRIBE -D</a:t>
            </a:r>
          </a:p>
        </p:txBody>
      </p:sp>
      <p:pic>
        <p:nvPicPr>
          <p:cNvPr id="7" name="Picture 6">
            <a:extLst>
              <a:ext uri="{FF2B5EF4-FFF2-40B4-BE49-F238E27FC236}">
                <a16:creationId xmlns:a16="http://schemas.microsoft.com/office/drawing/2014/main" id="{5BCEEA5F-2118-4B85-9464-8A67FFEDA2FA}"/>
              </a:ext>
            </a:extLst>
          </p:cNvPr>
          <p:cNvPicPr>
            <a:picLocks noChangeAspect="1"/>
          </p:cNvPicPr>
          <p:nvPr/>
        </p:nvPicPr>
        <p:blipFill>
          <a:blip r:embed="rId4"/>
          <a:stretch>
            <a:fillRect/>
          </a:stretch>
        </p:blipFill>
        <p:spPr>
          <a:xfrm>
            <a:off x="843279" y="2023268"/>
            <a:ext cx="5765801" cy="3243263"/>
          </a:xfrm>
          <a:prstGeom prst="rect">
            <a:avLst/>
          </a:prstGeom>
        </p:spPr>
      </p:pic>
      <p:sp>
        <p:nvSpPr>
          <p:cNvPr id="8" name="TextBox 7">
            <a:extLst>
              <a:ext uri="{FF2B5EF4-FFF2-40B4-BE49-F238E27FC236}">
                <a16:creationId xmlns:a16="http://schemas.microsoft.com/office/drawing/2014/main" id="{FCABD86C-CEEA-4916-ABE0-9CFB3342A3BB}"/>
              </a:ext>
            </a:extLst>
          </p:cNvPr>
          <p:cNvSpPr txBox="1"/>
          <p:nvPr/>
        </p:nvSpPr>
        <p:spPr>
          <a:xfrm>
            <a:off x="1476375" y="381000"/>
            <a:ext cx="4486275" cy="646331"/>
          </a:xfrm>
          <a:prstGeom prst="rect">
            <a:avLst/>
          </a:prstGeom>
          <a:noFill/>
        </p:spPr>
        <p:txBody>
          <a:bodyPr wrap="square" rtlCol="0">
            <a:spAutoFit/>
          </a:bodyPr>
          <a:lstStyle/>
          <a:p>
            <a:pPr algn="ctr"/>
            <a:r>
              <a:rPr lang="en-US" sz="3600" dirty="0">
                <a:solidFill>
                  <a:srgbClr val="002060"/>
                </a:solidFill>
                <a:effectLst>
                  <a:outerShdw blurRad="38100" dist="38100" dir="2700000" algn="tl">
                    <a:srgbClr val="000000">
                      <a:alpha val="43137"/>
                    </a:srgbClr>
                  </a:outerShdw>
                </a:effectLst>
                <a:highlight>
                  <a:srgbClr val="C0C0C0"/>
                </a:highlight>
                <a:latin typeface="Lucida Calligraphy" panose="03010101010101010101" pitchFamily="66" charset="0"/>
              </a:rPr>
              <a:t>DATA SCIENCE</a:t>
            </a:r>
            <a:endParaRPr lang="en-IN" sz="3600" dirty="0">
              <a:solidFill>
                <a:srgbClr val="002060"/>
              </a:solidFill>
              <a:effectLst>
                <a:outerShdw blurRad="38100" dist="38100" dir="2700000" algn="tl">
                  <a:srgbClr val="000000">
                    <a:alpha val="43137"/>
                  </a:srgbClr>
                </a:outerShdw>
              </a:effectLst>
              <a:highlight>
                <a:srgbClr val="C0C0C0"/>
              </a:highlight>
              <a:latin typeface="Lucida Calligraphy" panose="03010101010101010101" pitchFamily="66" charset="0"/>
            </a:endParaRPr>
          </a:p>
        </p:txBody>
      </p:sp>
      <p:sp>
        <p:nvSpPr>
          <p:cNvPr id="3" name="TextBox 2">
            <a:extLst>
              <a:ext uri="{FF2B5EF4-FFF2-40B4-BE49-F238E27FC236}">
                <a16:creationId xmlns:a16="http://schemas.microsoft.com/office/drawing/2014/main" id="{28C6EED5-2AA7-4300-ACF6-BFFECEBD6E6A}"/>
              </a:ext>
            </a:extLst>
          </p:cNvPr>
          <p:cNvSpPr txBox="1"/>
          <p:nvPr/>
        </p:nvSpPr>
        <p:spPr>
          <a:xfrm>
            <a:off x="571500" y="5619750"/>
            <a:ext cx="5295900" cy="923330"/>
          </a:xfrm>
          <a:prstGeom prst="rect">
            <a:avLst/>
          </a:prstGeom>
          <a:noFill/>
        </p:spPr>
        <p:txBody>
          <a:bodyPr wrap="square" rtlCol="0">
            <a:spAutoFit/>
          </a:bodyPr>
          <a:lstStyle/>
          <a:p>
            <a:r>
              <a:rPr lang="en-US" dirty="0"/>
              <a:t>IF </a:t>
            </a:r>
            <a:r>
              <a:rPr lang="en-US" i="1" dirty="0"/>
              <a:t>ANALYTICS</a:t>
            </a:r>
            <a:r>
              <a:rPr lang="en-US" dirty="0"/>
              <a:t> IS THE </a:t>
            </a:r>
            <a:r>
              <a:rPr lang="en-US" u="sng" dirty="0"/>
              <a:t>ENGINE</a:t>
            </a:r>
            <a:r>
              <a:rPr lang="en-US" dirty="0"/>
              <a:t> THEN </a:t>
            </a:r>
            <a:r>
              <a:rPr lang="en-US" i="1" dirty="0"/>
              <a:t>DATA</a:t>
            </a:r>
            <a:r>
              <a:rPr lang="en-US" dirty="0"/>
              <a:t> IS THE </a:t>
            </a:r>
            <a:r>
              <a:rPr lang="en-US" u="sng" dirty="0"/>
              <a:t>FUEL</a:t>
            </a:r>
            <a:r>
              <a:rPr lang="en-US" dirty="0"/>
              <a:t> OF THE 21</a:t>
            </a:r>
            <a:r>
              <a:rPr lang="en-US" baseline="30000" dirty="0"/>
              <a:t>ST</a:t>
            </a:r>
            <a:r>
              <a:rPr lang="en-US" dirty="0"/>
              <a:t> CENTURY.</a:t>
            </a:r>
          </a:p>
          <a:p>
            <a:r>
              <a:rPr lang="en-US" dirty="0"/>
              <a:t>-SIMON QUINTON.</a:t>
            </a:r>
            <a:endParaRPr lang="en-IN"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dirty="0"/>
              <a:t>MAYURI KHODADE</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dirty="0"/>
          </a:p>
        </p:txBody>
      </p:sp>
      <p:sp>
        <p:nvSpPr>
          <p:cNvPr id="26" name="Text Placeholder 46">
            <a:extLst>
              <a:ext uri="{FF2B5EF4-FFF2-40B4-BE49-F238E27FC236}">
                <a16:creationId xmlns:a16="http://schemas.microsoft.com/office/drawing/2014/main" id="{2B93A122-E9C0-4D62-AE85-C7A6490958FA}"/>
              </a:ext>
            </a:extLst>
          </p:cNvPr>
          <p:cNvSpPr txBox="1">
            <a:spLocks/>
          </p:cNvSpPr>
          <p:nvPr/>
        </p:nvSpPr>
        <p:spPr>
          <a:xfrm>
            <a:off x="9432592" y="3788687"/>
            <a:ext cx="1711325"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9" name="Text Placeholder 42">
            <a:extLst>
              <a:ext uri="{FF2B5EF4-FFF2-40B4-BE49-F238E27FC236}">
                <a16:creationId xmlns:a16="http://schemas.microsoft.com/office/drawing/2014/main" id="{B129D59A-764E-45A4-A6B7-5EFF4D638F98}"/>
              </a:ext>
            </a:extLst>
          </p:cNvPr>
          <p:cNvSpPr txBox="1">
            <a:spLocks/>
          </p:cNvSpPr>
          <p:nvPr/>
        </p:nvSpPr>
        <p:spPr>
          <a:xfrm>
            <a:off x="9849643" y="3521613"/>
            <a:ext cx="1890713" cy="63817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0" name="Text Placeholder 42">
            <a:extLst>
              <a:ext uri="{FF2B5EF4-FFF2-40B4-BE49-F238E27FC236}">
                <a16:creationId xmlns:a16="http://schemas.microsoft.com/office/drawing/2014/main" id="{8C90CEF4-3ED4-4DCC-AAE4-2D6E4CC1343D}"/>
              </a:ext>
            </a:extLst>
          </p:cNvPr>
          <p:cNvSpPr txBox="1">
            <a:spLocks/>
          </p:cNvSpPr>
          <p:nvPr/>
        </p:nvSpPr>
        <p:spPr>
          <a:xfrm>
            <a:off x="6368386" y="3526957"/>
            <a:ext cx="3064205" cy="627488"/>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Callout: Right Arrow 10">
            <a:extLst>
              <a:ext uri="{FF2B5EF4-FFF2-40B4-BE49-F238E27FC236}">
                <a16:creationId xmlns:a16="http://schemas.microsoft.com/office/drawing/2014/main" id="{02B3F3D1-432C-46F1-80F9-727A83B808E9}"/>
              </a:ext>
            </a:extLst>
          </p:cNvPr>
          <p:cNvSpPr/>
          <p:nvPr/>
        </p:nvSpPr>
        <p:spPr>
          <a:xfrm>
            <a:off x="557944" y="1427979"/>
            <a:ext cx="2210769" cy="2105025"/>
          </a:xfrm>
          <a:prstGeom prst="rightArrow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JANAM SHARMA</a:t>
            </a:r>
          </a:p>
        </p:txBody>
      </p:sp>
      <p:sp>
        <p:nvSpPr>
          <p:cNvPr id="23" name="Callout: Right Arrow 22">
            <a:extLst>
              <a:ext uri="{FF2B5EF4-FFF2-40B4-BE49-F238E27FC236}">
                <a16:creationId xmlns:a16="http://schemas.microsoft.com/office/drawing/2014/main" id="{BB1F864A-3277-42F2-9BCC-24C7DE0494D1}"/>
              </a:ext>
            </a:extLst>
          </p:cNvPr>
          <p:cNvSpPr/>
          <p:nvPr/>
        </p:nvSpPr>
        <p:spPr>
          <a:xfrm>
            <a:off x="3582437" y="1450884"/>
            <a:ext cx="2210769" cy="2105025"/>
          </a:xfrm>
          <a:prstGeom prst="rightArrowCallou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t> MUSKAAN</a:t>
            </a:r>
            <a:endParaRPr lang="en-IN"/>
          </a:p>
        </p:txBody>
      </p:sp>
      <p:sp>
        <p:nvSpPr>
          <p:cNvPr id="24" name="Callout: Right Arrow 23">
            <a:extLst>
              <a:ext uri="{FF2B5EF4-FFF2-40B4-BE49-F238E27FC236}">
                <a16:creationId xmlns:a16="http://schemas.microsoft.com/office/drawing/2014/main" id="{F98B1BB9-51B3-4903-8EEB-DB6A143A9EBA}"/>
              </a:ext>
            </a:extLst>
          </p:cNvPr>
          <p:cNvSpPr/>
          <p:nvPr/>
        </p:nvSpPr>
        <p:spPr>
          <a:xfrm>
            <a:off x="6656158" y="4141696"/>
            <a:ext cx="2210769" cy="2105025"/>
          </a:xfrm>
          <a:prstGeom prst="rightArrowCallou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a:t>SNEHA YADAV</a:t>
            </a:r>
            <a:endParaRPr lang="en-US" dirty="0"/>
          </a:p>
        </p:txBody>
      </p:sp>
      <p:sp>
        <p:nvSpPr>
          <p:cNvPr id="25" name="Callout: Right Arrow 24">
            <a:extLst>
              <a:ext uri="{FF2B5EF4-FFF2-40B4-BE49-F238E27FC236}">
                <a16:creationId xmlns:a16="http://schemas.microsoft.com/office/drawing/2014/main" id="{D1294774-3986-4181-8839-35241BA307BA}"/>
              </a:ext>
            </a:extLst>
          </p:cNvPr>
          <p:cNvSpPr/>
          <p:nvPr/>
        </p:nvSpPr>
        <p:spPr>
          <a:xfrm>
            <a:off x="3602399" y="4181539"/>
            <a:ext cx="2210769" cy="2105025"/>
          </a:xfrm>
          <a:prstGeom prst="rightArrowCallou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a:t>ADITYA BHANDARI</a:t>
            </a:r>
            <a:endParaRPr lang="en-US" dirty="0"/>
          </a:p>
        </p:txBody>
      </p:sp>
      <p:sp>
        <p:nvSpPr>
          <p:cNvPr id="28" name="Callout: Right Arrow 27">
            <a:extLst>
              <a:ext uri="{FF2B5EF4-FFF2-40B4-BE49-F238E27FC236}">
                <a16:creationId xmlns:a16="http://schemas.microsoft.com/office/drawing/2014/main" id="{16C85E53-B01A-4551-8A3B-1D8C26A2A732}"/>
              </a:ext>
            </a:extLst>
          </p:cNvPr>
          <p:cNvSpPr/>
          <p:nvPr/>
        </p:nvSpPr>
        <p:spPr>
          <a:xfrm>
            <a:off x="557944" y="4204335"/>
            <a:ext cx="2308860" cy="2105025"/>
          </a:xfrm>
          <a:prstGeom prst="rightArrow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SACHIN BASAVARAD-DI</a:t>
            </a:r>
          </a:p>
        </p:txBody>
      </p:sp>
      <p:sp>
        <p:nvSpPr>
          <p:cNvPr id="31" name="Callout: Right Arrow 30">
            <a:extLst>
              <a:ext uri="{FF2B5EF4-FFF2-40B4-BE49-F238E27FC236}">
                <a16:creationId xmlns:a16="http://schemas.microsoft.com/office/drawing/2014/main" id="{D986146C-2A9B-4A8C-AF6B-868EBB3DF2F2}"/>
              </a:ext>
            </a:extLst>
          </p:cNvPr>
          <p:cNvSpPr/>
          <p:nvPr/>
        </p:nvSpPr>
        <p:spPr>
          <a:xfrm>
            <a:off x="6586577" y="1397444"/>
            <a:ext cx="2210769" cy="2105025"/>
          </a:xfrm>
          <a:prstGeom prst="rightArrowCallou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MAYURI KHODADE</a:t>
            </a:r>
          </a:p>
        </p:txBody>
      </p:sp>
      <p:sp>
        <p:nvSpPr>
          <p:cNvPr id="32" name="Callout: Right Arrow 31">
            <a:extLst>
              <a:ext uri="{FF2B5EF4-FFF2-40B4-BE49-F238E27FC236}">
                <a16:creationId xmlns:a16="http://schemas.microsoft.com/office/drawing/2014/main" id="{37859A8D-473E-43DB-A6BB-0F9F06EC6BA0}"/>
              </a:ext>
            </a:extLst>
          </p:cNvPr>
          <p:cNvSpPr/>
          <p:nvPr/>
        </p:nvSpPr>
        <p:spPr>
          <a:xfrm>
            <a:off x="9623998" y="1397443"/>
            <a:ext cx="2210769" cy="2105025"/>
          </a:xfrm>
          <a:prstGeom prst="rightArrowCallou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 SNEHA EPARI</a:t>
            </a:r>
            <a:endParaRPr lang="en-IN" dirty="0"/>
          </a:p>
        </p:txBody>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649912" cy="2265216"/>
          </a:xfrm>
        </p:spPr>
        <p:txBody>
          <a:bodyPr/>
          <a:lstStyle/>
          <a:p>
            <a:r>
              <a:rPr lang="en-US" dirty="0"/>
              <a:t>TRIBE – D</a:t>
            </a:r>
          </a:p>
          <a:p>
            <a:r>
              <a:rPr lang="en-US" dirty="0"/>
              <a:t>GitHub LINK for BRD- </a:t>
            </a:r>
            <a:r>
              <a:rPr lang="en-US" dirty="0">
                <a:hlinkClick r:id="rId2"/>
              </a:rPr>
              <a:t>https://www.github.com/janam5232/DTribe/tree/main/BRD_TRIBE-D.pdf</a:t>
            </a:r>
            <a:endParaRPr lang="en-US" dirty="0"/>
          </a:p>
          <a:p>
            <a:endParaRPr lang="en-US" dirty="0"/>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45312"/>
            <a:ext cx="6379210" cy="153888"/>
          </a:xfrm>
        </p:spPr>
        <p:txBody>
          <a:bodyPr/>
          <a:lstStyle/>
          <a:p>
            <a:r>
              <a:rPr lang="en-US" dirty="0"/>
              <a:t>MAYURI KHODADE</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446089" y="671558"/>
            <a:ext cx="3565524" cy="950359"/>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386331" y="1728280"/>
            <a:ext cx="4652394" cy="4186745"/>
          </a:xfrm>
        </p:spPr>
        <p:txBody>
          <a:bodyPr/>
          <a:lstStyle/>
          <a:p>
            <a:r>
              <a:rPr lang="en-US" sz="2800" dirty="0"/>
              <a:t>Let’s Know About Data Science.</a:t>
            </a:r>
          </a:p>
          <a:p>
            <a:r>
              <a:rPr lang="en-US" sz="2800" dirty="0"/>
              <a:t>Our Objective.</a:t>
            </a:r>
          </a:p>
          <a:p>
            <a:r>
              <a:rPr lang="en-US" sz="2800" dirty="0"/>
              <a:t>Timeline.</a:t>
            </a:r>
          </a:p>
          <a:p>
            <a:r>
              <a:rPr lang="en-US" sz="2800" dirty="0"/>
              <a:t>Aspects Involved.</a:t>
            </a:r>
          </a:p>
          <a:p>
            <a:r>
              <a:rPr lang="en-US" sz="2800" dirty="0"/>
              <a:t>Knowledge Required.</a:t>
            </a:r>
          </a:p>
          <a:p>
            <a:r>
              <a:rPr lang="en-US" sz="2800" dirty="0"/>
              <a:t>Future Scope.</a:t>
            </a:r>
          </a:p>
          <a:p>
            <a:endParaRPr lang="en-US" sz="2800"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SNEHA YADAV</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SNEHA YADAV</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dirty="0"/>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530883" y="3921125"/>
            <a:ext cx="3614737" cy="2921000"/>
          </a:xfrm>
          <a:noFill/>
        </p:spPr>
        <p:txBody>
          <a:bodyPr>
            <a:normAutofit lnSpcReduction="10000"/>
          </a:bodyPr>
          <a:lstStyle/>
          <a:p>
            <a:pPr marL="0" indent="0" algn="ctr">
              <a:buNone/>
            </a:pPr>
            <a:r>
              <a:rPr lang="en-US" sz="2800" dirty="0">
                <a:solidFill>
                  <a:schemeClr val="accent3">
                    <a:lumMod val="60000"/>
                    <a:lumOff val="40000"/>
                    <a:alpha val="60000"/>
                  </a:schemeClr>
                </a:solidFill>
                <a:effectLst>
                  <a:outerShdw blurRad="38100" dist="38100" dir="2700000" algn="tl">
                    <a:srgbClr val="000000">
                      <a:alpha val="43137"/>
                    </a:srgbClr>
                  </a:outerShdw>
                </a:effectLst>
              </a:rPr>
              <a:t>DATA SCIENCE-</a:t>
            </a:r>
          </a:p>
          <a:p>
            <a:pPr algn="ctr"/>
            <a:r>
              <a:rPr lang="en-US" sz="2400" dirty="0"/>
              <a:t>Fields using scientific methods, processes algorithms and systems to extract knowledge and ideas from structured and unstructured data.</a:t>
            </a:r>
          </a:p>
        </p:txBody>
      </p:sp>
      <p:sp>
        <p:nvSpPr>
          <p:cNvPr id="2" name="TextBox 1">
            <a:extLst>
              <a:ext uri="{FF2B5EF4-FFF2-40B4-BE49-F238E27FC236}">
                <a16:creationId xmlns:a16="http://schemas.microsoft.com/office/drawing/2014/main" id="{1179FBE3-48A0-4522-B713-D7CEFE0BFB6E}"/>
              </a:ext>
            </a:extLst>
          </p:cNvPr>
          <p:cNvSpPr txBox="1"/>
          <p:nvPr/>
        </p:nvSpPr>
        <p:spPr>
          <a:xfrm>
            <a:off x="8356123" y="3937000"/>
            <a:ext cx="3092927" cy="2185214"/>
          </a:xfrm>
          <a:prstGeom prst="rect">
            <a:avLst/>
          </a:prstGeom>
          <a:noFill/>
        </p:spPr>
        <p:txBody>
          <a:bodyPr wrap="square" rtlCol="0">
            <a:spAutoFit/>
          </a:bodyPr>
          <a:lstStyle/>
          <a:p>
            <a:pPr algn="ctr"/>
            <a:r>
              <a:rPr lang="en-US" sz="2800" dirty="0">
                <a:solidFill>
                  <a:srgbClr val="FFC000"/>
                </a:solidFill>
              </a:rPr>
              <a:t>IT’S NEED-</a:t>
            </a:r>
          </a:p>
          <a:p>
            <a:pPr algn="ctr"/>
            <a:r>
              <a:rPr lang="en-US" dirty="0"/>
              <a:t>IT ENABLES ORGANISATIONS TO UNDERSTAND GIGANTIC DATA FROM MULTIPLE SORCES TO HELP MAKE DATA-DRIVEN DECISIONS.</a:t>
            </a:r>
            <a:endParaRPr lang="en-IN"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356507"/>
            <a:ext cx="5437187" cy="1121593"/>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OBJECTIVE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1601619"/>
            <a:ext cx="5663962" cy="4491207"/>
          </a:xfrm>
        </p:spPr>
        <p:txBody>
          <a:bodyPr vert="horz" wrap="square" lIns="0" tIns="0" rIns="0" bIns="0" rtlCol="0">
            <a:normAutofit/>
          </a:bodyPr>
          <a:lstStyle/>
          <a:p>
            <a:pPr marL="0" indent="0">
              <a:lnSpc>
                <a:spcPct val="100000"/>
              </a:lnSpc>
              <a:buNone/>
            </a:pPr>
            <a:r>
              <a:rPr lang="en-US" kern="1200" dirty="0">
                <a:latin typeface="+mn-lt"/>
                <a:ea typeface="+mn-ea"/>
                <a:cs typeface="+mn-cs"/>
              </a:rPr>
              <a:t>CONVERTING UNSTRUCTURED DATA INTO STRUCTURED ONE USING MACHINE LEARNING ALGORITHMS, WHICH WILL BUILD A PREDICTED MODEL.</a:t>
            </a:r>
          </a:p>
          <a:p>
            <a:pPr marL="0" indent="0">
              <a:lnSpc>
                <a:spcPct val="100000"/>
              </a:lnSpc>
              <a:buNone/>
            </a:pPr>
            <a:endParaRPr lang="en-US" dirty="0"/>
          </a:p>
          <a:p>
            <a:pPr marL="0" indent="0">
              <a:lnSpc>
                <a:spcPct val="100000"/>
              </a:lnSpc>
              <a:buNone/>
            </a:pPr>
            <a:r>
              <a:rPr lang="en-US" kern="1200" dirty="0">
                <a:latin typeface="+mn-lt"/>
                <a:ea typeface="+mn-ea"/>
                <a:cs typeface="+mn-cs"/>
              </a:rPr>
              <a:t>TO IDENTIFY THE PATTERN EMBEDEED IN IT.</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JANAM SHARMA</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979157733"/>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dirty="0"/>
              <a:t>SNEHA EPARI.</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Tree>
    <p:extLst>
      <p:ext uri="{BB962C8B-B14F-4D97-AF65-F5344CB8AC3E}">
        <p14:creationId xmlns:p14="http://schemas.microsoft.com/office/powerpoint/2010/main" val="262463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608268" y="97022"/>
            <a:ext cx="11097551" cy="808390"/>
          </a:xfrm>
        </p:spPr>
        <p:txBody>
          <a:bodyPr/>
          <a:lstStyle/>
          <a:p>
            <a:pPr algn="ctr"/>
            <a:r>
              <a:rPr lang="en-US" dirty="0"/>
              <a:t>Aspects Involved-</a:t>
            </a:r>
          </a:p>
        </p:txBody>
      </p:sp>
      <p:sp>
        <p:nvSpPr>
          <p:cNvPr id="5" name="Text Placeholder 4">
            <a:extLst>
              <a:ext uri="{FF2B5EF4-FFF2-40B4-BE49-F238E27FC236}">
                <a16:creationId xmlns:a16="http://schemas.microsoft.com/office/drawing/2014/main" id="{D275D643-B7C3-4029-A6EF-AC82E453083B}"/>
              </a:ext>
            </a:extLst>
          </p:cNvPr>
          <p:cNvSpPr>
            <a:spLocks noGrp="1"/>
          </p:cNvSpPr>
          <p:nvPr>
            <p:ph type="body" idx="1"/>
          </p:nvPr>
        </p:nvSpPr>
        <p:spPr>
          <a:xfrm>
            <a:off x="180740" y="1231946"/>
            <a:ext cx="3869377" cy="535354"/>
          </a:xfrm>
        </p:spPr>
        <p:txBody>
          <a:bodyPr/>
          <a:lstStyle/>
          <a:p>
            <a:r>
              <a:rPr lang="en-US" sz="2800" dirty="0">
                <a:solidFill>
                  <a:schemeClr val="accent1">
                    <a:lumMod val="60000"/>
                    <a:lumOff val="40000"/>
                  </a:schemeClr>
                </a:solidFill>
              </a:rPr>
              <a:t>DATA COLLECTION.</a:t>
            </a:r>
            <a:endParaRPr lang="en-IN" sz="2800" dirty="0">
              <a:solidFill>
                <a:schemeClr val="accent1">
                  <a:lumMod val="60000"/>
                  <a:lumOff val="40000"/>
                </a:schemeClr>
              </a:solidFill>
            </a:endParaRPr>
          </a:p>
        </p:txBody>
      </p:sp>
      <p:sp>
        <p:nvSpPr>
          <p:cNvPr id="6" name="Content Placeholder 5">
            <a:extLst>
              <a:ext uri="{FF2B5EF4-FFF2-40B4-BE49-F238E27FC236}">
                <a16:creationId xmlns:a16="http://schemas.microsoft.com/office/drawing/2014/main" id="{795B6E79-39F4-4C9E-BA1D-C93B7E285756}"/>
              </a:ext>
            </a:extLst>
          </p:cNvPr>
          <p:cNvSpPr>
            <a:spLocks noGrp="1"/>
          </p:cNvSpPr>
          <p:nvPr>
            <p:ph sz="half" idx="2"/>
          </p:nvPr>
        </p:nvSpPr>
        <p:spPr>
          <a:xfrm>
            <a:off x="359451" y="1879770"/>
            <a:ext cx="3563936" cy="4320921"/>
          </a:xfrm>
        </p:spPr>
        <p:txBody>
          <a:bodyPr/>
          <a:lstStyle/>
          <a:p>
            <a:pPr marL="0" indent="0" algn="ctr">
              <a:buNone/>
            </a:pPr>
            <a:r>
              <a:rPr lang="en-US" sz="3200" b="1" dirty="0">
                <a:solidFill>
                  <a:schemeClr val="tx1"/>
                </a:solidFill>
                <a:latin typeface="arial" panose="020B0604020202020204" pitchFamily="34" charset="0"/>
              </a:rPr>
              <a:t>P</a:t>
            </a:r>
            <a:r>
              <a:rPr lang="en-US" sz="3200" b="1" i="0" dirty="0">
                <a:solidFill>
                  <a:schemeClr val="tx1"/>
                </a:solidFill>
                <a:effectLst/>
                <a:latin typeface="arial" panose="020B0604020202020204" pitchFamily="34" charset="0"/>
              </a:rPr>
              <a:t>rocedure</a:t>
            </a:r>
            <a:r>
              <a:rPr lang="en-US" sz="3200" b="0" i="0" dirty="0">
                <a:solidFill>
                  <a:schemeClr val="tx1"/>
                </a:solidFill>
                <a:effectLst/>
                <a:latin typeface="arial" panose="020B0604020202020204" pitchFamily="34" charset="0"/>
              </a:rPr>
              <a:t> of collecting, measuring and analyzing.</a:t>
            </a:r>
            <a:endParaRPr lang="en-IN" sz="2000" b="0" i="0" dirty="0">
              <a:solidFill>
                <a:schemeClr val="tx1"/>
              </a:solidFill>
              <a:effectLst/>
              <a:latin typeface="arial" panose="020B0604020202020204" pitchFamily="34" charset="0"/>
            </a:endParaRPr>
          </a:p>
          <a:p>
            <a:pPr algn="ctr"/>
            <a:endParaRPr lang="en-IN" sz="3200" dirty="0">
              <a:solidFill>
                <a:schemeClr val="tx1"/>
              </a:solidFill>
            </a:endParaRPr>
          </a:p>
        </p:txBody>
      </p:sp>
      <p:sp>
        <p:nvSpPr>
          <p:cNvPr id="9" name="Text Placeholder 8">
            <a:extLst>
              <a:ext uri="{FF2B5EF4-FFF2-40B4-BE49-F238E27FC236}">
                <a16:creationId xmlns:a16="http://schemas.microsoft.com/office/drawing/2014/main" id="{EABD3609-E245-49D7-BCF3-6C3524635F74}"/>
              </a:ext>
            </a:extLst>
          </p:cNvPr>
          <p:cNvSpPr>
            <a:spLocks noGrp="1"/>
          </p:cNvSpPr>
          <p:nvPr>
            <p:ph type="body" sz="quarter" idx="13"/>
          </p:nvPr>
        </p:nvSpPr>
        <p:spPr>
          <a:xfrm>
            <a:off x="4326735" y="1231946"/>
            <a:ext cx="3566160" cy="535354"/>
          </a:xfrm>
        </p:spPr>
        <p:txBody>
          <a:bodyPr/>
          <a:lstStyle/>
          <a:p>
            <a:r>
              <a:rPr lang="en-US" sz="2800" dirty="0">
                <a:solidFill>
                  <a:schemeClr val="accent1">
                    <a:lumMod val="60000"/>
                    <a:lumOff val="40000"/>
                  </a:schemeClr>
                </a:solidFill>
              </a:rPr>
              <a:t>DATA CLEANING.</a:t>
            </a:r>
            <a:endParaRPr lang="en-IN" sz="2800" dirty="0">
              <a:solidFill>
                <a:schemeClr val="accent1">
                  <a:lumMod val="60000"/>
                  <a:lumOff val="40000"/>
                </a:schemeClr>
              </a:solidFill>
            </a:endParaRPr>
          </a:p>
        </p:txBody>
      </p:sp>
      <p:sp>
        <p:nvSpPr>
          <p:cNvPr id="10" name="Content Placeholder 9">
            <a:extLst>
              <a:ext uri="{FF2B5EF4-FFF2-40B4-BE49-F238E27FC236}">
                <a16:creationId xmlns:a16="http://schemas.microsoft.com/office/drawing/2014/main" id="{FEC20ABC-22E3-4E69-9C09-737858B66F02}"/>
              </a:ext>
            </a:extLst>
          </p:cNvPr>
          <p:cNvSpPr>
            <a:spLocks noGrp="1"/>
          </p:cNvSpPr>
          <p:nvPr>
            <p:ph sz="quarter" idx="14"/>
          </p:nvPr>
        </p:nvSpPr>
        <p:spPr>
          <a:xfrm>
            <a:off x="4326735" y="1829876"/>
            <a:ext cx="3508755" cy="3460917"/>
          </a:xfrm>
        </p:spPr>
        <p:txBody>
          <a:bodyPr/>
          <a:lstStyle/>
          <a:p>
            <a:pPr marL="0" indent="0">
              <a:buNone/>
            </a:pPr>
            <a:r>
              <a:rPr lang="en-US" sz="2800" i="0" dirty="0">
                <a:solidFill>
                  <a:schemeClr val="tx1"/>
                </a:solidFill>
                <a:effectLst/>
                <a:latin typeface="arial" panose="020B0604020202020204" pitchFamily="34" charset="0"/>
              </a:rPr>
              <a:t>Detecting and correcting corrupt or inaccurate records from a record set, table</a:t>
            </a:r>
            <a:r>
              <a:rPr lang="en-US" sz="2800" dirty="0">
                <a:solidFill>
                  <a:schemeClr val="tx1"/>
                </a:solidFill>
                <a:latin typeface="arial" panose="020B0604020202020204" pitchFamily="34" charset="0"/>
              </a:rPr>
              <a:t>.</a:t>
            </a:r>
            <a:endParaRPr lang="en-IN" sz="2800" dirty="0">
              <a:solidFill>
                <a:schemeClr val="tx1"/>
              </a:solidFill>
            </a:endParaRPr>
          </a:p>
        </p:txBody>
      </p:sp>
      <p:sp>
        <p:nvSpPr>
          <p:cNvPr id="7" name="Text Placeholder 6">
            <a:extLst>
              <a:ext uri="{FF2B5EF4-FFF2-40B4-BE49-F238E27FC236}">
                <a16:creationId xmlns:a16="http://schemas.microsoft.com/office/drawing/2014/main" id="{42971025-EDB3-4FDE-A9E6-3394CB4789B6}"/>
              </a:ext>
            </a:extLst>
          </p:cNvPr>
          <p:cNvSpPr>
            <a:spLocks noGrp="1"/>
          </p:cNvSpPr>
          <p:nvPr>
            <p:ph type="body" sz="quarter" idx="3"/>
          </p:nvPr>
        </p:nvSpPr>
        <p:spPr>
          <a:xfrm>
            <a:off x="8378190" y="1388558"/>
            <a:ext cx="3566160" cy="378742"/>
          </a:xfrm>
        </p:spPr>
        <p:txBody>
          <a:bodyPr/>
          <a:lstStyle/>
          <a:p>
            <a:r>
              <a:rPr lang="en-US" sz="2800" dirty="0">
                <a:solidFill>
                  <a:schemeClr val="accent1">
                    <a:lumMod val="60000"/>
                    <a:lumOff val="40000"/>
                  </a:schemeClr>
                </a:solidFill>
              </a:rPr>
              <a:t>NORMALIZING.</a:t>
            </a:r>
            <a:endParaRPr lang="en-IN" sz="2800" dirty="0">
              <a:solidFill>
                <a:schemeClr val="accent1">
                  <a:lumMod val="60000"/>
                  <a:lumOff val="40000"/>
                </a:schemeClr>
              </a:solidFill>
            </a:endParaRPr>
          </a:p>
        </p:txBody>
      </p:sp>
      <p:sp>
        <p:nvSpPr>
          <p:cNvPr id="8" name="Content Placeholder 7">
            <a:extLst>
              <a:ext uri="{FF2B5EF4-FFF2-40B4-BE49-F238E27FC236}">
                <a16:creationId xmlns:a16="http://schemas.microsoft.com/office/drawing/2014/main" id="{D8378269-24AA-4211-9B3E-5374E7A5486F}"/>
              </a:ext>
            </a:extLst>
          </p:cNvPr>
          <p:cNvSpPr>
            <a:spLocks noGrp="1"/>
          </p:cNvSpPr>
          <p:nvPr>
            <p:ph sz="quarter" idx="4"/>
          </p:nvPr>
        </p:nvSpPr>
        <p:spPr>
          <a:xfrm>
            <a:off x="8323794" y="1879770"/>
            <a:ext cx="3508755" cy="2518192"/>
          </a:xfrm>
        </p:spPr>
        <p:txBody>
          <a:bodyPr/>
          <a:lstStyle/>
          <a:p>
            <a:r>
              <a:rPr lang="en-US" sz="2800" b="1" dirty="0">
                <a:solidFill>
                  <a:schemeClr val="tx1"/>
                </a:solidFill>
                <a:latin typeface="arial" panose="020B0604020202020204" pitchFamily="34" charset="0"/>
              </a:rPr>
              <a:t>T</a:t>
            </a:r>
            <a:r>
              <a:rPr lang="en-US" sz="2800" b="1" i="0" dirty="0">
                <a:solidFill>
                  <a:schemeClr val="tx1"/>
                </a:solidFill>
                <a:effectLst/>
                <a:latin typeface="arial" panose="020B0604020202020204" pitchFamily="34" charset="0"/>
              </a:rPr>
              <a:t>he organization of data to appear similar across all records and fields.</a:t>
            </a:r>
            <a:endParaRPr lang="en-IN" sz="2800" b="1" dirty="0">
              <a:solidFill>
                <a:schemeClr val="tx1"/>
              </a:solidFill>
            </a:endParaRP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p:txBody>
          <a:bodyPr/>
          <a:lstStyle/>
          <a:p>
            <a:r>
              <a:rPr lang="en-US" dirty="0"/>
              <a:t>ADITYA BHANDARI.</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p:txBody>
          <a:bodyPr/>
          <a:lstStyle/>
          <a:p>
            <a:fld id="{DBA1B0FB-D917-4C8C-928F-313BD683BF39}" type="slidenum">
              <a:rPr lang="en-US" smtClean="0"/>
              <a:pPr/>
              <a:t>6</a:t>
            </a:fld>
            <a:endParaRPr lang="en-US" dirty="0"/>
          </a:p>
        </p:txBody>
      </p:sp>
      <p:pic>
        <p:nvPicPr>
          <p:cNvPr id="12" name="Picture 11">
            <a:extLst>
              <a:ext uri="{FF2B5EF4-FFF2-40B4-BE49-F238E27FC236}">
                <a16:creationId xmlns:a16="http://schemas.microsoft.com/office/drawing/2014/main" id="{E05BA0DA-0AD8-49AB-AF56-12D0563E51EC}"/>
              </a:ext>
            </a:extLst>
          </p:cNvPr>
          <p:cNvPicPr>
            <a:picLocks noChangeAspect="1"/>
          </p:cNvPicPr>
          <p:nvPr/>
        </p:nvPicPr>
        <p:blipFill>
          <a:blip r:embed="rId2"/>
          <a:stretch>
            <a:fillRect/>
          </a:stretch>
        </p:blipFill>
        <p:spPr>
          <a:xfrm>
            <a:off x="6162676" y="3978445"/>
            <a:ext cx="4911384" cy="2787750"/>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9476" y="85350"/>
            <a:ext cx="11097551" cy="617813"/>
          </a:xfrm>
        </p:spPr>
        <p:txBody>
          <a:bodyPr/>
          <a:lstStyle/>
          <a:p>
            <a:pPr algn="ctr"/>
            <a:r>
              <a:rPr lang="en-US" dirty="0"/>
              <a:t>Aspects Involved-</a:t>
            </a:r>
          </a:p>
        </p:txBody>
      </p:sp>
      <p:sp>
        <p:nvSpPr>
          <p:cNvPr id="5" name="Text Placeholder 4">
            <a:extLst>
              <a:ext uri="{FF2B5EF4-FFF2-40B4-BE49-F238E27FC236}">
                <a16:creationId xmlns:a16="http://schemas.microsoft.com/office/drawing/2014/main" id="{D275D643-B7C3-4029-A6EF-AC82E453083B}"/>
              </a:ext>
            </a:extLst>
          </p:cNvPr>
          <p:cNvSpPr>
            <a:spLocks noGrp="1"/>
          </p:cNvSpPr>
          <p:nvPr>
            <p:ph type="body" idx="1"/>
          </p:nvPr>
        </p:nvSpPr>
        <p:spPr>
          <a:xfrm>
            <a:off x="407989" y="898441"/>
            <a:ext cx="3563936" cy="473159"/>
          </a:xfrm>
        </p:spPr>
        <p:txBody>
          <a:bodyPr/>
          <a:lstStyle/>
          <a:p>
            <a:r>
              <a:rPr lang="en-US" sz="2800" dirty="0">
                <a:solidFill>
                  <a:schemeClr val="accent1">
                    <a:lumMod val="60000"/>
                    <a:lumOff val="40000"/>
                  </a:schemeClr>
                </a:solidFill>
              </a:rPr>
              <a:t>DATA EVALUATION.</a:t>
            </a:r>
            <a:endParaRPr lang="en-IN" sz="2800" dirty="0">
              <a:solidFill>
                <a:schemeClr val="accent1">
                  <a:lumMod val="60000"/>
                  <a:lumOff val="40000"/>
                </a:schemeClr>
              </a:solidFill>
            </a:endParaRPr>
          </a:p>
        </p:txBody>
      </p:sp>
      <p:sp>
        <p:nvSpPr>
          <p:cNvPr id="6" name="Content Placeholder 5">
            <a:extLst>
              <a:ext uri="{FF2B5EF4-FFF2-40B4-BE49-F238E27FC236}">
                <a16:creationId xmlns:a16="http://schemas.microsoft.com/office/drawing/2014/main" id="{795B6E79-39F4-4C9E-BA1D-C93B7E285756}"/>
              </a:ext>
            </a:extLst>
          </p:cNvPr>
          <p:cNvSpPr>
            <a:spLocks noGrp="1"/>
          </p:cNvSpPr>
          <p:nvPr>
            <p:ph sz="half" idx="2"/>
          </p:nvPr>
        </p:nvSpPr>
        <p:spPr>
          <a:xfrm>
            <a:off x="407989" y="1565374"/>
            <a:ext cx="3563936" cy="2482752"/>
          </a:xfrm>
        </p:spPr>
        <p:txBody>
          <a:bodyPr/>
          <a:lstStyle/>
          <a:p>
            <a:r>
              <a:rPr lang="en-US" sz="2400" dirty="0">
                <a:solidFill>
                  <a:schemeClr val="tx1"/>
                </a:solidFill>
                <a:latin typeface="arial" panose="020B0604020202020204" pitchFamily="34" charset="0"/>
              </a:rPr>
              <a:t>I</a:t>
            </a:r>
            <a:r>
              <a:rPr lang="en-US" sz="2400" b="0" i="0" dirty="0">
                <a:solidFill>
                  <a:schemeClr val="tx1"/>
                </a:solidFill>
                <a:effectLst/>
                <a:latin typeface="arial" panose="020B0604020202020204" pitchFamily="34" charset="0"/>
              </a:rPr>
              <a:t>dentification of research aim, presence of a research question, type, </a:t>
            </a:r>
            <a:r>
              <a:rPr lang="en-US" sz="2400" b="1" i="0" dirty="0">
                <a:solidFill>
                  <a:schemeClr val="tx1"/>
                </a:solidFill>
                <a:effectLst/>
                <a:latin typeface="arial" panose="020B0604020202020204" pitchFamily="34" charset="0"/>
              </a:rPr>
              <a:t>data</a:t>
            </a:r>
            <a:r>
              <a:rPr lang="en-US" sz="2400" b="0" i="0" dirty="0">
                <a:solidFill>
                  <a:schemeClr val="tx1"/>
                </a:solidFill>
                <a:effectLst/>
                <a:latin typeface="arial" panose="020B0604020202020204" pitchFamily="34" charset="0"/>
              </a:rPr>
              <a:t> collection processes.</a:t>
            </a:r>
            <a:endParaRPr lang="en-IN" sz="2400" dirty="0">
              <a:solidFill>
                <a:schemeClr val="tx1"/>
              </a:solidFill>
            </a:endParaRPr>
          </a:p>
        </p:txBody>
      </p:sp>
      <p:sp>
        <p:nvSpPr>
          <p:cNvPr id="9" name="Text Placeholder 8">
            <a:extLst>
              <a:ext uri="{FF2B5EF4-FFF2-40B4-BE49-F238E27FC236}">
                <a16:creationId xmlns:a16="http://schemas.microsoft.com/office/drawing/2014/main" id="{EABD3609-E245-49D7-BCF3-6C3524635F74}"/>
              </a:ext>
            </a:extLst>
          </p:cNvPr>
          <p:cNvSpPr>
            <a:spLocks noGrp="1"/>
          </p:cNvSpPr>
          <p:nvPr>
            <p:ph type="body" sz="quarter" idx="13"/>
          </p:nvPr>
        </p:nvSpPr>
        <p:spPr>
          <a:xfrm>
            <a:off x="4325171" y="887801"/>
            <a:ext cx="3566160" cy="473159"/>
          </a:xfrm>
        </p:spPr>
        <p:txBody>
          <a:bodyPr/>
          <a:lstStyle/>
          <a:p>
            <a:r>
              <a:rPr lang="en-US" sz="2800" dirty="0">
                <a:solidFill>
                  <a:schemeClr val="accent1">
                    <a:lumMod val="60000"/>
                    <a:lumOff val="40000"/>
                  </a:schemeClr>
                </a:solidFill>
              </a:rPr>
              <a:t>DATA MODELLING.</a:t>
            </a:r>
            <a:endParaRPr lang="en-IN" sz="2800" dirty="0">
              <a:solidFill>
                <a:schemeClr val="accent1">
                  <a:lumMod val="60000"/>
                  <a:lumOff val="40000"/>
                </a:schemeClr>
              </a:solidFill>
            </a:endParaRPr>
          </a:p>
        </p:txBody>
      </p:sp>
      <p:sp>
        <p:nvSpPr>
          <p:cNvPr id="10" name="Content Placeholder 9">
            <a:extLst>
              <a:ext uri="{FF2B5EF4-FFF2-40B4-BE49-F238E27FC236}">
                <a16:creationId xmlns:a16="http://schemas.microsoft.com/office/drawing/2014/main" id="{FEC20ABC-22E3-4E69-9C09-737858B66F02}"/>
              </a:ext>
            </a:extLst>
          </p:cNvPr>
          <p:cNvSpPr>
            <a:spLocks noGrp="1"/>
          </p:cNvSpPr>
          <p:nvPr>
            <p:ph sz="quarter" idx="14"/>
          </p:nvPr>
        </p:nvSpPr>
        <p:spPr>
          <a:xfrm>
            <a:off x="4382576" y="1657395"/>
            <a:ext cx="3508755" cy="3515555"/>
          </a:xfrm>
        </p:spPr>
        <p:txBody>
          <a:bodyPr/>
          <a:lstStyle/>
          <a:p>
            <a:r>
              <a:rPr lang="en-US" sz="2400" i="0" dirty="0">
                <a:solidFill>
                  <a:schemeClr val="tx1"/>
                </a:solidFill>
                <a:effectLst/>
                <a:latin typeface="arial" panose="020B0604020202020204" pitchFamily="34" charset="0"/>
              </a:rPr>
              <a:t>Creating a visual representation of a whole information system.</a:t>
            </a:r>
            <a:endParaRPr lang="en-IN" sz="2400" dirty="0">
              <a:solidFill>
                <a:schemeClr val="tx1"/>
              </a:solidFill>
            </a:endParaRPr>
          </a:p>
        </p:txBody>
      </p:sp>
      <p:sp>
        <p:nvSpPr>
          <p:cNvPr id="7" name="Text Placeholder 6">
            <a:extLst>
              <a:ext uri="{FF2B5EF4-FFF2-40B4-BE49-F238E27FC236}">
                <a16:creationId xmlns:a16="http://schemas.microsoft.com/office/drawing/2014/main" id="{42971025-EDB3-4FDE-A9E6-3394CB4789B6}"/>
              </a:ext>
            </a:extLst>
          </p:cNvPr>
          <p:cNvSpPr>
            <a:spLocks noGrp="1"/>
          </p:cNvSpPr>
          <p:nvPr>
            <p:ph type="body" sz="quarter" idx="3"/>
          </p:nvPr>
        </p:nvSpPr>
        <p:spPr>
          <a:xfrm>
            <a:off x="8244577" y="1026358"/>
            <a:ext cx="4137923" cy="313521"/>
          </a:xfrm>
        </p:spPr>
        <p:txBody>
          <a:bodyPr/>
          <a:lstStyle/>
          <a:p>
            <a:r>
              <a:rPr lang="en-US" sz="2800" dirty="0">
                <a:solidFill>
                  <a:schemeClr val="accent1">
                    <a:lumMod val="60000"/>
                    <a:lumOff val="40000"/>
                  </a:schemeClr>
                </a:solidFill>
              </a:rPr>
              <a:t>DATA VISUALIZATION.</a:t>
            </a:r>
            <a:endParaRPr lang="en-IN" sz="2800" dirty="0">
              <a:solidFill>
                <a:schemeClr val="accent1">
                  <a:lumMod val="60000"/>
                  <a:lumOff val="40000"/>
                </a:schemeClr>
              </a:solidFill>
            </a:endParaRPr>
          </a:p>
        </p:txBody>
      </p:sp>
      <p:pic>
        <p:nvPicPr>
          <p:cNvPr id="4" name="Content Placeholder 3">
            <a:extLst>
              <a:ext uri="{FF2B5EF4-FFF2-40B4-BE49-F238E27FC236}">
                <a16:creationId xmlns:a16="http://schemas.microsoft.com/office/drawing/2014/main" id="{07043B0C-DFB1-41ED-895E-3826BD213991}"/>
              </a:ext>
            </a:extLst>
          </p:cNvPr>
          <p:cNvPicPr>
            <a:picLocks noGrp="1" noChangeAspect="1"/>
          </p:cNvPicPr>
          <p:nvPr>
            <p:ph sz="quarter" idx="4"/>
          </p:nvPr>
        </p:nvPicPr>
        <p:blipFill>
          <a:blip r:embed="rId2"/>
          <a:stretch>
            <a:fillRect/>
          </a:stretch>
        </p:blipFill>
        <p:spPr>
          <a:xfrm>
            <a:off x="407989" y="3670391"/>
            <a:ext cx="4637439" cy="2610215"/>
          </a:xfrm>
        </p:spPr>
      </p:pic>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p:txBody>
          <a:bodyPr/>
          <a:lstStyle/>
          <a:p>
            <a:r>
              <a:rPr lang="en-US" dirty="0"/>
              <a:t>SACHIN BASAVARADDI.</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p:txBody>
          <a:bodyPr/>
          <a:lstStyle/>
          <a:p>
            <a:fld id="{DBA1B0FB-D917-4C8C-928F-313BD683BF39}" type="slidenum">
              <a:rPr lang="en-US" smtClean="0"/>
              <a:pPr/>
              <a:t>7</a:t>
            </a:fld>
            <a:endParaRPr lang="en-US" dirty="0"/>
          </a:p>
        </p:txBody>
      </p:sp>
      <p:sp>
        <p:nvSpPr>
          <p:cNvPr id="11" name="TextBox 10">
            <a:extLst>
              <a:ext uri="{FF2B5EF4-FFF2-40B4-BE49-F238E27FC236}">
                <a16:creationId xmlns:a16="http://schemas.microsoft.com/office/drawing/2014/main" id="{14456480-3882-46C7-A95D-7D22648795F1}"/>
              </a:ext>
            </a:extLst>
          </p:cNvPr>
          <p:cNvSpPr txBox="1"/>
          <p:nvPr/>
        </p:nvSpPr>
        <p:spPr>
          <a:xfrm>
            <a:off x="8242934" y="1686337"/>
            <a:ext cx="373827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rPr>
              <a:t>G</a:t>
            </a:r>
            <a:r>
              <a:rPr lang="en-US" sz="2400" b="0" i="0" dirty="0">
                <a:effectLst/>
                <a:latin typeface="arial" panose="020B0604020202020204" pitchFamily="34" charset="0"/>
              </a:rPr>
              <a:t>raphical representation of information and data. </a:t>
            </a:r>
            <a:endParaRPr lang="en-IN" sz="2400" dirty="0"/>
          </a:p>
        </p:txBody>
      </p:sp>
      <p:pic>
        <p:nvPicPr>
          <p:cNvPr id="13" name="Picture 12">
            <a:extLst>
              <a:ext uri="{FF2B5EF4-FFF2-40B4-BE49-F238E27FC236}">
                <a16:creationId xmlns:a16="http://schemas.microsoft.com/office/drawing/2014/main" id="{E89D4B20-9BE8-46A0-979E-BCD50F63EB61}"/>
              </a:ext>
            </a:extLst>
          </p:cNvPr>
          <p:cNvPicPr>
            <a:picLocks noChangeAspect="1"/>
          </p:cNvPicPr>
          <p:nvPr/>
        </p:nvPicPr>
        <p:blipFill>
          <a:blip r:embed="rId3"/>
          <a:stretch>
            <a:fillRect/>
          </a:stretch>
        </p:blipFill>
        <p:spPr>
          <a:xfrm>
            <a:off x="6178863" y="3670391"/>
            <a:ext cx="5180027" cy="2913765"/>
          </a:xfrm>
          <a:prstGeom prst="rect">
            <a:avLst/>
          </a:prstGeom>
        </p:spPr>
      </p:pic>
    </p:spTree>
    <p:extLst>
      <p:ext uri="{BB962C8B-B14F-4D97-AF65-F5344CB8AC3E}">
        <p14:creationId xmlns:p14="http://schemas.microsoft.com/office/powerpoint/2010/main" val="244774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86299" y="107043"/>
            <a:ext cx="11097551" cy="551702"/>
          </a:xfrm>
        </p:spPr>
        <p:txBody>
          <a:bodyPr/>
          <a:lstStyle/>
          <a:p>
            <a:pPr algn="ctr"/>
            <a:r>
              <a:rPr lang="en-US" sz="4000" dirty="0">
                <a:solidFill>
                  <a:srgbClr val="00B050"/>
                </a:solidFill>
              </a:rPr>
              <a:t>KNOWLEDGE   REQUIRED-</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354929" y="1101474"/>
            <a:ext cx="3563936" cy="378384"/>
          </a:xfrm>
        </p:spPr>
        <p:txBody>
          <a:bodyPr/>
          <a:lstStyle/>
          <a:p>
            <a:r>
              <a:rPr lang="en-US" dirty="0"/>
              <a:t>LANGUAGES-</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12920" y="904645"/>
            <a:ext cx="3566160" cy="535354"/>
          </a:xfrm>
        </p:spPr>
        <p:txBody>
          <a:bodyPr/>
          <a:lstStyle/>
          <a:p>
            <a:r>
              <a:rPr lang="en-US" dirty="0"/>
              <a:t>TECHNOLOGY-</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9499636" y="1150546"/>
            <a:ext cx="2337435" cy="535354"/>
          </a:xfrm>
        </p:spPr>
        <p:txBody>
          <a:bodyPr/>
          <a:lstStyle/>
          <a:p>
            <a:r>
              <a:rPr lang="en-US" dirty="0"/>
              <a:t>APPLICATIONS-</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dirty="0"/>
              <a:t>MUSKAAN</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dirty="0"/>
          </a:p>
        </p:txBody>
      </p:sp>
      <p:pic>
        <p:nvPicPr>
          <p:cNvPr id="19" name="Picture 18">
            <a:extLst>
              <a:ext uri="{FF2B5EF4-FFF2-40B4-BE49-F238E27FC236}">
                <a16:creationId xmlns:a16="http://schemas.microsoft.com/office/drawing/2014/main" id="{1BECCAF4-7686-4C3F-B566-4CE187DB4CAE}"/>
              </a:ext>
            </a:extLst>
          </p:cNvPr>
          <p:cNvPicPr>
            <a:picLocks noChangeAspect="1"/>
          </p:cNvPicPr>
          <p:nvPr/>
        </p:nvPicPr>
        <p:blipFill>
          <a:blip r:embed="rId2"/>
          <a:stretch>
            <a:fillRect/>
          </a:stretch>
        </p:blipFill>
        <p:spPr>
          <a:xfrm>
            <a:off x="126376" y="2610152"/>
            <a:ext cx="2759892" cy="1258088"/>
          </a:xfrm>
          <a:prstGeom prst="rect">
            <a:avLst/>
          </a:prstGeom>
        </p:spPr>
      </p:pic>
      <p:pic>
        <p:nvPicPr>
          <p:cNvPr id="21" name="Picture 20">
            <a:extLst>
              <a:ext uri="{FF2B5EF4-FFF2-40B4-BE49-F238E27FC236}">
                <a16:creationId xmlns:a16="http://schemas.microsoft.com/office/drawing/2014/main" id="{F773A5CC-F6A1-46AC-A725-76830342FE25}"/>
              </a:ext>
            </a:extLst>
          </p:cNvPr>
          <p:cNvPicPr>
            <a:picLocks noChangeAspect="1"/>
          </p:cNvPicPr>
          <p:nvPr/>
        </p:nvPicPr>
        <p:blipFill>
          <a:blip r:embed="rId3"/>
          <a:stretch>
            <a:fillRect/>
          </a:stretch>
        </p:blipFill>
        <p:spPr>
          <a:xfrm>
            <a:off x="230381" y="4453163"/>
            <a:ext cx="2628900" cy="1852387"/>
          </a:xfrm>
          <a:prstGeom prst="rect">
            <a:avLst/>
          </a:prstGeom>
        </p:spPr>
      </p:pic>
      <p:pic>
        <p:nvPicPr>
          <p:cNvPr id="27" name="Picture 26">
            <a:extLst>
              <a:ext uri="{FF2B5EF4-FFF2-40B4-BE49-F238E27FC236}">
                <a16:creationId xmlns:a16="http://schemas.microsoft.com/office/drawing/2014/main" id="{EDE1F625-648B-4488-BF07-B15B217AB138}"/>
              </a:ext>
            </a:extLst>
          </p:cNvPr>
          <p:cNvPicPr>
            <a:picLocks noChangeAspect="1"/>
          </p:cNvPicPr>
          <p:nvPr/>
        </p:nvPicPr>
        <p:blipFill>
          <a:blip r:embed="rId4"/>
          <a:stretch>
            <a:fillRect/>
          </a:stretch>
        </p:blipFill>
        <p:spPr>
          <a:xfrm>
            <a:off x="9499636" y="1950001"/>
            <a:ext cx="2184214" cy="1400175"/>
          </a:xfrm>
          <a:prstGeom prst="rect">
            <a:avLst/>
          </a:prstGeom>
        </p:spPr>
      </p:pic>
      <p:pic>
        <p:nvPicPr>
          <p:cNvPr id="29" name="Picture 28">
            <a:extLst>
              <a:ext uri="{FF2B5EF4-FFF2-40B4-BE49-F238E27FC236}">
                <a16:creationId xmlns:a16="http://schemas.microsoft.com/office/drawing/2014/main" id="{32536D68-64F0-4C15-94E4-467004996EF6}"/>
              </a:ext>
            </a:extLst>
          </p:cNvPr>
          <p:cNvPicPr>
            <a:picLocks noChangeAspect="1"/>
          </p:cNvPicPr>
          <p:nvPr/>
        </p:nvPicPr>
        <p:blipFill>
          <a:blip r:embed="rId5"/>
          <a:stretch>
            <a:fillRect/>
          </a:stretch>
        </p:blipFill>
        <p:spPr>
          <a:xfrm>
            <a:off x="4312920" y="4453163"/>
            <a:ext cx="3059430" cy="2054049"/>
          </a:xfrm>
          <a:prstGeom prst="rect">
            <a:avLst/>
          </a:prstGeom>
        </p:spPr>
      </p:pic>
      <p:pic>
        <p:nvPicPr>
          <p:cNvPr id="31" name="Picture 30">
            <a:extLst>
              <a:ext uri="{FF2B5EF4-FFF2-40B4-BE49-F238E27FC236}">
                <a16:creationId xmlns:a16="http://schemas.microsoft.com/office/drawing/2014/main" id="{AE76AF17-DC08-42D5-9861-1DCE2C3884F8}"/>
              </a:ext>
            </a:extLst>
          </p:cNvPr>
          <p:cNvPicPr>
            <a:picLocks noChangeAspect="1"/>
          </p:cNvPicPr>
          <p:nvPr/>
        </p:nvPicPr>
        <p:blipFill>
          <a:blip r:embed="rId6"/>
          <a:stretch>
            <a:fillRect/>
          </a:stretch>
        </p:blipFill>
        <p:spPr>
          <a:xfrm>
            <a:off x="4229662" y="1685900"/>
            <a:ext cx="3142688" cy="2373050"/>
          </a:xfrm>
          <a:prstGeom prst="rect">
            <a:avLst/>
          </a:prstGeom>
        </p:spPr>
      </p:pic>
      <p:pic>
        <p:nvPicPr>
          <p:cNvPr id="33" name="Picture 32">
            <a:extLst>
              <a:ext uri="{FF2B5EF4-FFF2-40B4-BE49-F238E27FC236}">
                <a16:creationId xmlns:a16="http://schemas.microsoft.com/office/drawing/2014/main" id="{DF4C5759-4752-4D03-9530-01771649571A}"/>
              </a:ext>
            </a:extLst>
          </p:cNvPr>
          <p:cNvPicPr>
            <a:picLocks noChangeAspect="1"/>
          </p:cNvPicPr>
          <p:nvPr/>
        </p:nvPicPr>
        <p:blipFill>
          <a:blip r:embed="rId7"/>
          <a:stretch>
            <a:fillRect/>
          </a:stretch>
        </p:blipFill>
        <p:spPr>
          <a:xfrm>
            <a:off x="9948863" y="3630152"/>
            <a:ext cx="1692274" cy="1128183"/>
          </a:xfrm>
          <a:prstGeom prst="rect">
            <a:avLst/>
          </a:prstGeom>
        </p:spPr>
      </p:pic>
      <p:pic>
        <p:nvPicPr>
          <p:cNvPr id="35" name="Picture 34">
            <a:extLst>
              <a:ext uri="{FF2B5EF4-FFF2-40B4-BE49-F238E27FC236}">
                <a16:creationId xmlns:a16="http://schemas.microsoft.com/office/drawing/2014/main" id="{01CACB58-B739-4CF4-AAFC-C74D3F612292}"/>
              </a:ext>
            </a:extLst>
          </p:cNvPr>
          <p:cNvPicPr>
            <a:picLocks noChangeAspect="1"/>
          </p:cNvPicPr>
          <p:nvPr/>
        </p:nvPicPr>
        <p:blipFill>
          <a:blip r:embed="rId8"/>
          <a:stretch>
            <a:fillRect/>
          </a:stretch>
        </p:blipFill>
        <p:spPr>
          <a:xfrm>
            <a:off x="10072223" y="5115749"/>
            <a:ext cx="1621277" cy="1625683"/>
          </a:xfrm>
          <a:prstGeom prst="rect">
            <a:avLst/>
          </a:prstGeom>
        </p:spPr>
      </p:pic>
    </p:spTree>
    <p:extLst>
      <p:ext uri="{BB962C8B-B14F-4D97-AF65-F5344CB8AC3E}">
        <p14:creationId xmlns:p14="http://schemas.microsoft.com/office/powerpoint/2010/main" val="142054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7503160" y="838479"/>
            <a:ext cx="4470400" cy="1895475"/>
          </a:xfrm>
          <a:blipFill>
            <a:blip r:embed="rId3"/>
            <a:tile tx="0" ty="0" sx="100000" sy="100000" flip="none" algn="tl"/>
          </a:blipFill>
          <a:ln w="57150">
            <a:solidFill>
              <a:srgbClr val="FFFF00"/>
            </a:solidFill>
          </a:ln>
        </p:spPr>
        <p:txBody>
          <a:bodyPr/>
          <a:lstStyle/>
          <a:p>
            <a:pPr algn="r"/>
            <a:r>
              <a:rPr lang="en-US" dirty="0">
                <a:solidFill>
                  <a:schemeClr val="accent3">
                    <a:lumMod val="50000"/>
                  </a:schemeClr>
                </a:solidFill>
              </a:rPr>
              <a:t>FUTURE SCOPE &amp; APPLICATIONS.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0" y="3249302"/>
            <a:ext cx="6276975" cy="3170548"/>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217487" y="552595"/>
            <a:ext cx="6772275" cy="2361696"/>
          </a:xfrm>
        </p:spPr>
        <p:txBody>
          <a:bodyPr>
            <a:normAutofit/>
          </a:bodyPr>
          <a:lstStyle/>
          <a:p>
            <a:r>
              <a:rPr lang="en-US" dirty="0"/>
              <a:t>Data rules the world we live in.  Thanks to the growth of Social Media, Smartphones, and Internet of Things, the amount of data at our disposal today is beyond Imagination. </a:t>
            </a:r>
          </a:p>
          <a:p>
            <a:r>
              <a:rPr lang="en-US" dirty="0"/>
              <a:t>Thus mostly the data is in semi-structured or unstructured format. This is where DATA SCIENCE comes in... With the use of AI and ML, it is being made easy to be dealt with.</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MAYURI KHODADE.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dirty="0"/>
          </a:p>
        </p:txBody>
      </p:sp>
      <p:sp>
        <p:nvSpPr>
          <p:cNvPr id="2" name="TextBox 1">
            <a:extLst>
              <a:ext uri="{FF2B5EF4-FFF2-40B4-BE49-F238E27FC236}">
                <a16:creationId xmlns:a16="http://schemas.microsoft.com/office/drawing/2014/main" id="{4224F28C-A413-4967-851C-B5CAEF6AE4F9}"/>
              </a:ext>
            </a:extLst>
          </p:cNvPr>
          <p:cNvSpPr txBox="1"/>
          <p:nvPr/>
        </p:nvSpPr>
        <p:spPr>
          <a:xfrm>
            <a:off x="7088188" y="3582677"/>
            <a:ext cx="5030787" cy="2677656"/>
          </a:xfrm>
          <a:prstGeom prst="rect">
            <a:avLst/>
          </a:prstGeom>
          <a:noFill/>
        </p:spPr>
        <p:txBody>
          <a:bodyPr wrap="square" rtlCol="0">
            <a:spAutoFit/>
          </a:bodyPr>
          <a:lstStyle/>
          <a:p>
            <a:r>
              <a:rPr lang="en-US" sz="2400" dirty="0"/>
              <a:t>Data Science has immensely contributed to Healthcare Sector. It’s Algorithms and Applications can be found in Genomic, Drug Development, Medical Image Analyst, Remote Monitoring, Product Monitoring and much more…</a:t>
            </a:r>
            <a:endParaRPr lang="en-IN" sz="2400" dirty="0"/>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179</TotalTime>
  <Words>443</Words>
  <Application>Microsoft Office PowerPoint</Application>
  <PresentationFormat>Widescreen</PresentationFormat>
  <Paragraphs>99</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vt:lpstr>
      <vt:lpstr>Calibri</vt:lpstr>
      <vt:lpstr>Castellar</vt:lpstr>
      <vt:lpstr>Gill Sans MT</vt:lpstr>
      <vt:lpstr>Lucida Calligraphy</vt:lpstr>
      <vt:lpstr>Symbol</vt:lpstr>
      <vt:lpstr>Walbaum Display</vt:lpstr>
      <vt:lpstr>3DFloatVTI</vt:lpstr>
      <vt:lpstr>LEAP ACADEMY 4.0</vt:lpstr>
      <vt:lpstr>Agenda</vt:lpstr>
      <vt:lpstr>Introduction</vt:lpstr>
      <vt:lpstr>OBJECTIVE</vt:lpstr>
      <vt:lpstr>Timeline</vt:lpstr>
      <vt:lpstr>Aspects Involved-</vt:lpstr>
      <vt:lpstr>Aspects Involved-</vt:lpstr>
      <vt:lpstr>KNOWLEDGE   REQUIRED-</vt:lpstr>
      <vt:lpstr>FUTURE SCOPE &amp; APPLICATIONS.</vt:lpstr>
      <vt:lpstr>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Sneha</dc:creator>
  <cp:lastModifiedBy>Sneha</cp:lastModifiedBy>
  <cp:revision>65</cp:revision>
  <dcterms:created xsi:type="dcterms:W3CDTF">2021-06-26T06:22:33Z</dcterms:created>
  <dcterms:modified xsi:type="dcterms:W3CDTF">2021-06-26T09:24:53Z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